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1"/>
  </p:notesMasterIdLst>
  <p:handoutMasterIdLst>
    <p:handoutMasterId r:id="rId22"/>
  </p:handoutMasterIdLst>
  <p:sldIdLst>
    <p:sldId id="324"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259"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6395" autoAdjust="0"/>
  </p:normalViewPr>
  <p:slideViewPr>
    <p:cSldViewPr snapToGrid="0" snapToObjects="1">
      <p:cViewPr varScale="1">
        <p:scale>
          <a:sx n="111" d="100"/>
          <a:sy n="111" d="100"/>
        </p:scale>
        <p:origin x="1470" y="96"/>
      </p:cViewPr>
      <p:guideLst>
        <p:guide orient="horz" pos="2160"/>
        <p:guide pos="2880"/>
      </p:guideLst>
    </p:cSldViewPr>
  </p:slideViewPr>
  <p:outlineViewPr>
    <p:cViewPr>
      <p:scale>
        <a:sx n="33" d="100"/>
        <a:sy n="33" d="100"/>
      </p:scale>
      <p:origin x="0" y="-8712"/>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403702"/>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029200" y="244776"/>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a:p>
        </p:txBody>
      </p:sp>
      <p:sp>
        <p:nvSpPr>
          <p:cNvPr id="3" name="Date Placeholder 2"/>
          <p:cNvSpPr>
            <a:spLocks noGrp="1"/>
          </p:cNvSpPr>
          <p:nvPr>
            <p:ph type="dt" idx="1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9570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EF9F-CA90-4969-A57A-3A71FB92B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2005E-FDBA-4CF2-A1B0-04A1A49272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02FD9-0500-4F54-A5EF-D536142CB887}"/>
              </a:ext>
            </a:extLst>
          </p:cNvPr>
          <p:cNvSpPr>
            <a:spLocks noGrp="1"/>
          </p:cNvSpPr>
          <p:nvPr>
            <p:ph type="dt" sz="half" idx="10"/>
          </p:nvPr>
        </p:nvSpPr>
        <p:spPr/>
        <p:txBody>
          <a:bodyPr/>
          <a:lstStyle/>
          <a:p>
            <a:fld id="{F1D6E5D3-C088-4361-8D51-506AE7B3BAAA}" type="datetimeFigureOut">
              <a:rPr lang="en-US" smtClean="0"/>
              <a:t>12/3/2025</a:t>
            </a:fld>
            <a:endParaRPr lang="en-US"/>
          </a:p>
        </p:txBody>
      </p:sp>
      <p:sp>
        <p:nvSpPr>
          <p:cNvPr id="5" name="Footer Placeholder 4">
            <a:extLst>
              <a:ext uri="{FF2B5EF4-FFF2-40B4-BE49-F238E27FC236}">
                <a16:creationId xmlns:a16="http://schemas.microsoft.com/office/drawing/2014/main" id="{61A3CFF6-FE29-4F19-8936-490B5BB30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DF8AE-C9BD-4FB0-9382-DDECCE04EEFC}"/>
              </a:ext>
            </a:extLst>
          </p:cNvPr>
          <p:cNvSpPr>
            <a:spLocks noGrp="1"/>
          </p:cNvSpPr>
          <p:nvPr>
            <p:ph type="sldNum" sz="quarter" idx="12"/>
          </p:nvPr>
        </p:nvSpPr>
        <p:spPr/>
        <p:txBody>
          <a:bodyPr/>
          <a:lstStyle/>
          <a:p>
            <a:fld id="{3432BB1C-65DC-46A2-A9CD-ED1575226935}" type="slidenum">
              <a:rPr lang="en-US" smtClean="0"/>
              <a:t>‹#›</a:t>
            </a:fld>
            <a:endParaRPr lang="en-US"/>
          </a:p>
        </p:txBody>
      </p:sp>
    </p:spTree>
    <p:extLst>
      <p:ext uri="{BB962C8B-B14F-4D97-AF65-F5344CB8AC3E}">
        <p14:creationId xmlns:p14="http://schemas.microsoft.com/office/powerpoint/2010/main" val="82756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391648" y="310366"/>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881485" y="1398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502922"/>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437834"/>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292810" y="22774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005826"/>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404842"/>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Text Placeholder 5"/>
          <p:cNvSpPr txBox="1">
            <a:spLocks/>
          </p:cNvSpPr>
          <p:nvPr userDrawn="1"/>
        </p:nvSpPr>
        <p:spPr>
          <a:xfrm>
            <a:off x="2773680" y="6448741"/>
            <a:ext cx="5986222" cy="226379"/>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solidFill>
                  <a:srgbClr val="000000"/>
                </a:solidFill>
              </a:rPr>
              <a:t>Copyright © 2021 Pearson Education Ltd.</a:t>
            </a:r>
          </a:p>
        </p:txBody>
      </p:sp>
      <p:pic>
        <p:nvPicPr>
          <p:cNvPr id="16" name="Picture 1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969" y="6448741"/>
            <a:ext cx="628665" cy="351753"/>
          </a:xfrm>
          <a:prstGeom prst="rect">
            <a:avLst/>
          </a:prstGeom>
        </p:spPr>
      </p:pic>
      <p:pic>
        <p:nvPicPr>
          <p:cNvPr id="18" name="Picture 17">
            <a:extLst>
              <a:ext uri="{FF2B5EF4-FFF2-40B4-BE49-F238E27FC236}">
                <a16:creationId xmlns:a16="http://schemas.microsoft.com/office/drawing/2014/main" id="{5E440189-6B18-4857-9732-73C81E92992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280" y="5944706"/>
            <a:ext cx="5061611" cy="623108"/>
          </a:xfrm>
          <a:prstGeom prst="rect">
            <a:avLst/>
          </a:prstGeom>
        </p:spPr>
      </p:pic>
      <p:pic>
        <p:nvPicPr>
          <p:cNvPr id="4" name="Picture 3">
            <a:extLst>
              <a:ext uri="{FF2B5EF4-FFF2-40B4-BE49-F238E27FC236}">
                <a16:creationId xmlns:a16="http://schemas.microsoft.com/office/drawing/2014/main" id="{C8C91366-1155-482C-5C63-C4B5E6CEED48}"/>
              </a:ext>
            </a:extLst>
          </p:cNvPr>
          <p:cNvPicPr>
            <a:picLocks noChangeAspect="1"/>
          </p:cNvPicPr>
          <p:nvPr userDrawn="1"/>
        </p:nvPicPr>
        <p:blipFill>
          <a:blip r:embed="rId15"/>
          <a:stretch>
            <a:fillRect/>
          </a:stretch>
        </p:blipFill>
        <p:spPr>
          <a:xfrm>
            <a:off x="0" y="0"/>
            <a:ext cx="9144000" cy="6858000"/>
          </a:xfrm>
          <a:prstGeom prst="rect">
            <a:avLst/>
          </a:prstGeom>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pic>
        <p:nvPicPr>
          <p:cNvPr id="16" name="Picture 15">
            <a:extLst>
              <a:ext uri="{FF2B5EF4-FFF2-40B4-BE49-F238E27FC236}">
                <a16:creationId xmlns:a16="http://schemas.microsoft.com/office/drawing/2014/main" id="{E8F214CD-3954-4968-93C8-CBD352A2FB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280" y="5944706"/>
            <a:ext cx="5061611" cy="623108"/>
          </a:xfrm>
          <a:prstGeom prst="rect">
            <a:avLst/>
          </a:prstGeom>
        </p:spPr>
      </p:pic>
      <p:pic>
        <p:nvPicPr>
          <p:cNvPr id="4" name="Picture 3">
            <a:extLst>
              <a:ext uri="{FF2B5EF4-FFF2-40B4-BE49-F238E27FC236}">
                <a16:creationId xmlns:a16="http://schemas.microsoft.com/office/drawing/2014/main" id="{92056C09-AEAF-0614-699B-2532811E6A9E}"/>
              </a:ext>
            </a:extLst>
          </p:cNvPr>
          <p:cNvPicPr>
            <a:picLocks noChangeAspect="1"/>
          </p:cNvPicPr>
          <p:nvPr userDrawn="1"/>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4"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3405-D94C-936F-F356-764803FD6C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7DA959-0BC3-19F4-E9BC-C21D0D3B007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F863BF8-82A0-5A56-E18D-630644EDB56A}"/>
              </a:ext>
            </a:extLst>
          </p:cNvPr>
          <p:cNvPicPr>
            <a:picLocks noChangeAspect="1"/>
          </p:cNvPicPr>
          <p:nvPr/>
        </p:nvPicPr>
        <p:blipFill>
          <a:blip r:embed="rId2"/>
          <a:stretch>
            <a:fillRect/>
          </a:stretch>
        </p:blipFill>
        <p:spPr>
          <a:xfrm>
            <a:off x="0" y="-3182"/>
            <a:ext cx="9144000" cy="6858000"/>
          </a:xfrm>
          <a:prstGeom prst="rect">
            <a:avLst/>
          </a:prstGeom>
        </p:spPr>
      </p:pic>
      <p:sp>
        <p:nvSpPr>
          <p:cNvPr id="6" name="Title 1">
            <a:extLst>
              <a:ext uri="{FF2B5EF4-FFF2-40B4-BE49-F238E27FC236}">
                <a16:creationId xmlns:a16="http://schemas.microsoft.com/office/drawing/2014/main" id="{8424FCEC-D20C-4A04-1D77-844ABB95233E}"/>
              </a:ext>
            </a:extLst>
          </p:cNvPr>
          <p:cNvSpPr txBox="1">
            <a:spLocks/>
          </p:cNvSpPr>
          <p:nvPr/>
        </p:nvSpPr>
        <p:spPr>
          <a:xfrm>
            <a:off x="4178322" y="991015"/>
            <a:ext cx="4182100" cy="1790036"/>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dirty="0">
                <a:solidFill>
                  <a:schemeClr val="bg1"/>
                </a:solidFill>
              </a:rPr>
              <a:t>Practical Research: Planning and Design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1FF4C9E3-CECD-D0AB-3DFF-DB1891B03692}"/>
              </a:ext>
            </a:extLst>
          </p:cNvPr>
          <p:cNvSpPr txBox="1">
            <a:spLocks/>
          </p:cNvSpPr>
          <p:nvPr/>
        </p:nvSpPr>
        <p:spPr>
          <a:xfrm>
            <a:off x="247476" y="1604739"/>
            <a:ext cx="8229600" cy="352678"/>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1200">
                <a:solidFill>
                  <a:schemeClr val="bg1"/>
                </a:solidFill>
                <a:latin typeface="+mn-lt"/>
              </a:rPr>
              <a:t>Twelfth Edition, Global Edition</a:t>
            </a:r>
            <a:endParaRPr lang="en-US" sz="1200" dirty="0">
              <a:solidFill>
                <a:schemeClr val="bg1"/>
              </a:solidFill>
              <a:latin typeface="+mn-lt"/>
            </a:endParaRPr>
          </a:p>
        </p:txBody>
      </p:sp>
      <p:sp>
        <p:nvSpPr>
          <p:cNvPr id="8" name="Text Placeholder 3">
            <a:extLst>
              <a:ext uri="{FF2B5EF4-FFF2-40B4-BE49-F238E27FC236}">
                <a16:creationId xmlns:a16="http://schemas.microsoft.com/office/drawing/2014/main" id="{CE922996-B88A-DB35-5A06-4F73DCFB3903}"/>
              </a:ext>
            </a:extLst>
          </p:cNvPr>
          <p:cNvSpPr txBox="1">
            <a:spLocks/>
          </p:cNvSpPr>
          <p:nvPr/>
        </p:nvSpPr>
        <p:spPr>
          <a:xfrm>
            <a:off x="4440572" y="3425818"/>
            <a:ext cx="3657600" cy="739083"/>
          </a:xfrm>
          <a:prstGeom prst="rect">
            <a:avLst/>
          </a:prstGeom>
        </p:spPr>
        <p:txBody>
          <a:bodyPr/>
          <a:lst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000" b="1" dirty="0">
                <a:solidFill>
                  <a:schemeClr val="bg1"/>
                </a:solidFill>
                <a:latin typeface="+mn-lt"/>
              </a:rPr>
              <a:t>Chapter 10</a:t>
            </a:r>
          </a:p>
        </p:txBody>
      </p:sp>
      <p:sp>
        <p:nvSpPr>
          <p:cNvPr id="9" name="Text Placeholder 4">
            <a:extLst>
              <a:ext uri="{FF2B5EF4-FFF2-40B4-BE49-F238E27FC236}">
                <a16:creationId xmlns:a16="http://schemas.microsoft.com/office/drawing/2014/main" id="{91E74A9C-8ABE-F7E6-A9AB-0D4F4277059B}"/>
              </a:ext>
            </a:extLst>
          </p:cNvPr>
          <p:cNvSpPr txBox="1">
            <a:spLocks/>
          </p:cNvSpPr>
          <p:nvPr/>
        </p:nvSpPr>
        <p:spPr>
          <a:xfrm>
            <a:off x="4644036" y="4073925"/>
            <a:ext cx="3657600" cy="878419"/>
          </a:xfrm>
          <a:prstGeom prst="rect">
            <a:avLst/>
          </a:prstGeom>
        </p:spPr>
        <p:txBody>
          <a:bodyPr/>
          <a:lst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altLang="en-US" dirty="0">
                <a:solidFill>
                  <a:schemeClr val="bg1"/>
                </a:solidFill>
                <a:latin typeface="+mn-lt"/>
              </a:rPr>
              <a:t>Action Research and Participatory Designs</a:t>
            </a:r>
          </a:p>
        </p:txBody>
      </p:sp>
      <p:pic>
        <p:nvPicPr>
          <p:cNvPr id="10" name="Picture 9" descr="Practical Research: Planning and Design Twelfth Edition, GE by Paul D Leedy, Jeanne Ellis Ormrod">
            <a:extLst>
              <a:ext uri="{FF2B5EF4-FFF2-40B4-BE49-F238E27FC236}">
                <a16:creationId xmlns:a16="http://schemas.microsoft.com/office/drawing/2014/main" id="{CA3CDAA5-0EDB-E081-5650-9420A205FB53}"/>
              </a:ext>
            </a:extLst>
          </p:cNvPr>
          <p:cNvPicPr>
            <a:picLocks noChangeAspect="1"/>
          </p:cNvPicPr>
          <p:nvPr/>
        </p:nvPicPr>
        <p:blipFill>
          <a:blip r:embed="rId3"/>
          <a:stretch>
            <a:fillRect/>
          </a:stretch>
        </p:blipFill>
        <p:spPr>
          <a:xfrm>
            <a:off x="247476" y="2002664"/>
            <a:ext cx="3013775" cy="3647302"/>
          </a:xfrm>
          <a:prstGeom prst="rect">
            <a:avLst/>
          </a:prstGeom>
          <a:ln w="3175">
            <a:solidFill>
              <a:schemeClr val="tx1"/>
            </a:solidFill>
          </a:ln>
        </p:spPr>
      </p:pic>
    </p:spTree>
    <p:extLst>
      <p:ext uri="{BB962C8B-B14F-4D97-AF65-F5344CB8AC3E}">
        <p14:creationId xmlns:p14="http://schemas.microsoft.com/office/powerpoint/2010/main" val="311928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463" y="1291486"/>
            <a:ext cx="5454392" cy="1097279"/>
          </a:xfrm>
        </p:spPr>
        <p:txBody>
          <a:bodyPr tIns="91425">
            <a:noAutofit/>
          </a:bodyPr>
          <a:lstStyle/>
          <a:p>
            <a:pPr lvl="0" algn="ctr">
              <a:spcBef>
                <a:spcPct val="0"/>
              </a:spcBef>
              <a:buClrTx/>
            </a:pPr>
            <a:r>
              <a:rPr lang="en-US" sz="3200" kern="1200" dirty="0">
                <a:solidFill>
                  <a:schemeClr val="accent5">
                    <a:lumMod val="50000"/>
                  </a:schemeClr>
                </a:solidFill>
                <a:latin typeface="Times New Roman" panose="02020603050405020304" pitchFamily="18" charset="0"/>
                <a:ea typeface="+mj-ea"/>
                <a:cs typeface="Times New Roman" panose="02020603050405020304" pitchFamily="18" charset="0"/>
              </a:rPr>
              <a:t>Community-Based Research (C</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3200" kern="1200" dirty="0">
                <a:solidFill>
                  <a:schemeClr val="accent5">
                    <a:lumMod val="50000"/>
                  </a:schemeClr>
                </a:solidFill>
                <a:latin typeface="Times New Roman" panose="02020603050405020304" pitchFamily="18" charset="0"/>
                <a:ea typeface="+mj-ea"/>
                <a:cs typeface="Times New Roman" panose="02020603050405020304" pitchFamily="18" charset="0"/>
              </a:rPr>
              <a:t>B</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3200" kern="1200" dirty="0">
                <a:solidFill>
                  <a:schemeClr val="accent5">
                    <a:lumMod val="50000"/>
                  </a:schemeClr>
                </a:solidFill>
                <a:latin typeface="Times New Roman" panose="02020603050405020304" pitchFamily="18" charset="0"/>
                <a:ea typeface="+mj-ea"/>
                <a:cs typeface="Times New Roman" panose="02020603050405020304" pitchFamily="18" charset="0"/>
              </a:rPr>
              <a:t>R) Models </a:t>
            </a:r>
            <a:r>
              <a:rPr lang="en-US" sz="1800" b="0" kern="1200" dirty="0">
                <a:solidFill>
                  <a:schemeClr val="accent5">
                    <a:lumMod val="50000"/>
                  </a:schemeClr>
                </a:solidFill>
                <a:latin typeface="Times New Roman" panose="02020603050405020304" pitchFamily="18" charset="0"/>
                <a:ea typeface="+mj-ea"/>
                <a:cs typeface="Times New Roman" panose="02020603050405020304" pitchFamily="18" charset="0"/>
              </a:rPr>
              <a:t>(2 of 2)</a:t>
            </a:r>
          </a:p>
        </p:txBody>
      </p:sp>
      <p:sp>
        <p:nvSpPr>
          <p:cNvPr id="3" name="Text Placeholder 2"/>
          <p:cNvSpPr>
            <a:spLocks noGrp="1"/>
          </p:cNvSpPr>
          <p:nvPr>
            <p:ph type="body" idx="1"/>
          </p:nvPr>
        </p:nvSpPr>
        <p:spPr>
          <a:xfrm>
            <a:off x="260647" y="2546598"/>
            <a:ext cx="8229600" cy="1892796"/>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Sub-models of community-based research include:</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course-based action research (C</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B</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community-based participatory research (C</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B</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community-based qualitative research (C</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B</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Q</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p>
        </p:txBody>
      </p:sp>
    </p:spTree>
    <p:extLst>
      <p:ext uri="{BB962C8B-B14F-4D97-AF65-F5344CB8AC3E}">
        <p14:creationId xmlns:p14="http://schemas.microsoft.com/office/powerpoint/2010/main" val="348971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570"/>
            <a:ext cx="8229600" cy="1097279"/>
          </a:xfrm>
        </p:spPr>
        <p:txBody>
          <a:bodyPr tIns="91425">
            <a:noAutofit/>
          </a:bodyPr>
          <a:lstStyle/>
          <a:p>
            <a:pPr lvl="0">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Course-Based Action Research (C</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B</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A</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R)</a:t>
            </a:r>
          </a:p>
        </p:txBody>
      </p:sp>
      <p:sp>
        <p:nvSpPr>
          <p:cNvPr id="3" name="Text Placeholder 2"/>
          <p:cNvSpPr>
            <a:spLocks noGrp="1"/>
          </p:cNvSpPr>
          <p:nvPr>
            <p:ph type="body" idx="1"/>
          </p:nvPr>
        </p:nvSpPr>
        <p:spPr>
          <a:xfrm>
            <a:off x="457200" y="1950965"/>
            <a:ext cx="8229600" cy="1930791"/>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Integrates community-based research and participatory action research</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Collaborative in nature: students + faculty + community</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Two key goals of C</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B</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p>
        </p:txBody>
      </p:sp>
      <p:sp>
        <p:nvSpPr>
          <p:cNvPr id="5" name="Text Placeholder 4"/>
          <p:cNvSpPr>
            <a:spLocks noGrp="1"/>
          </p:cNvSpPr>
          <p:nvPr>
            <p:ph type="body" idx="2"/>
          </p:nvPr>
        </p:nvSpPr>
        <p:spPr>
          <a:xfrm>
            <a:off x="457200" y="3941639"/>
            <a:ext cx="8229600" cy="1682151"/>
          </a:xfrm>
        </p:spPr>
        <p:txBody>
          <a:bodyPr/>
          <a:lstStyle/>
          <a:p>
            <a:pPr marL="740664" lvl="2" indent="-428371">
              <a:spcAft>
                <a:spcPct val="0"/>
              </a:spcAft>
              <a:buClr>
                <a:schemeClr val="accent5">
                  <a:lumMod val="50000"/>
                </a:schemeClr>
              </a:buClr>
              <a:buSzPts val="2400"/>
              <a:buFont typeface="+mj-lt"/>
              <a:buAutoNum type="arabicPeriod"/>
            </a:pPr>
            <a:r>
              <a:rPr lang="en-US" sz="2400" kern="1200" dirty="0">
                <a:solidFill>
                  <a:srgbClr val="000000"/>
                </a:solidFill>
                <a:latin typeface="Arial (Body)"/>
              </a:rPr>
              <a:t>Foster a commitment to social justice on the part of both students and faculty</a:t>
            </a:r>
          </a:p>
          <a:p>
            <a:pPr marL="740664" lvl="2" indent="-428371">
              <a:spcAft>
                <a:spcPct val="0"/>
              </a:spcAft>
              <a:buClr>
                <a:schemeClr val="accent5">
                  <a:lumMod val="50000"/>
                </a:schemeClr>
              </a:buClr>
              <a:buSzPts val="2400"/>
              <a:buFont typeface="+mj-lt"/>
              <a:buAutoNum type="arabicPeriod"/>
            </a:pPr>
            <a:r>
              <a:rPr lang="en-US" sz="2400" kern="1200" dirty="0">
                <a:solidFill>
                  <a:srgbClr val="000000"/>
                </a:solidFill>
                <a:latin typeface="Arial (Body)"/>
              </a:rPr>
              <a:t>Strengthen connections between the university and the community</a:t>
            </a:r>
            <a:endParaRPr lang="en-US" dirty="0"/>
          </a:p>
        </p:txBody>
      </p:sp>
    </p:spTree>
    <p:extLst>
      <p:ext uri="{BB962C8B-B14F-4D97-AF65-F5344CB8AC3E}">
        <p14:creationId xmlns:p14="http://schemas.microsoft.com/office/powerpoint/2010/main" val="73489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43" y="947538"/>
            <a:ext cx="8229600" cy="1097279"/>
          </a:xfrm>
        </p:spPr>
        <p:txBody>
          <a:bodyPr tIns="91425">
            <a:noAutofit/>
          </a:bodyPr>
          <a:lstStyle/>
          <a:p>
            <a:pPr lvl="0">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Community-Based Participatory Research</a:t>
            </a:r>
          </a:p>
        </p:txBody>
      </p:sp>
      <p:sp>
        <p:nvSpPr>
          <p:cNvPr id="3" name="Text Placeholder 2"/>
          <p:cNvSpPr>
            <a:spLocks noGrp="1"/>
          </p:cNvSpPr>
          <p:nvPr>
            <p:ph type="body" idx="1"/>
          </p:nvPr>
        </p:nvSpPr>
        <p:spPr>
          <a:xfrm>
            <a:off x="457200" y="2413932"/>
            <a:ext cx="8229600" cy="2785348"/>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Employs a collaborative, partnership approach to conducing research</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Acknowledges communities for their strengths and resources</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Is built upon the notion of shared ownership that should yield relevant and useful findings for the community</a:t>
            </a:r>
          </a:p>
        </p:txBody>
      </p:sp>
    </p:spTree>
    <p:extLst>
      <p:ext uri="{BB962C8B-B14F-4D97-AF65-F5344CB8AC3E}">
        <p14:creationId xmlns:p14="http://schemas.microsoft.com/office/powerpoint/2010/main" val="126731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52" y="555674"/>
            <a:ext cx="8229600" cy="1097279"/>
          </a:xfrm>
        </p:spPr>
        <p:txBody>
          <a:bodyPr tIns="91425">
            <a:noAutofit/>
          </a:bodyPr>
          <a:lstStyle/>
          <a:p>
            <a:pPr lvl="0">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Community-Based Qualitative Research</a:t>
            </a:r>
          </a:p>
        </p:txBody>
      </p:sp>
      <p:sp>
        <p:nvSpPr>
          <p:cNvPr id="3" name="Text Placeholder 2"/>
          <p:cNvSpPr>
            <a:spLocks noGrp="1"/>
          </p:cNvSpPr>
          <p:nvPr>
            <p:ph type="body" idx="1"/>
          </p:nvPr>
        </p:nvSpPr>
        <p:spPr>
          <a:xfrm>
            <a:off x="457200" y="1689273"/>
            <a:ext cx="8229600" cy="4702126"/>
          </a:xfrm>
        </p:spPr>
        <p:txBody>
          <a:bodyPr wrap="square" lIns="91425" tIns="91425" rIns="91425" bIns="91425">
            <a:noAutofit/>
          </a:bodyPr>
          <a:lstStyle/>
          <a:p>
            <a:pPr marL="255651" lvl="0" indent="-255651">
              <a:spcAft>
                <a:spcPct val="0"/>
              </a:spcAft>
              <a:buClr>
                <a:schemeClr val="accent5">
                  <a:lumMod val="50000"/>
                </a:schemeClr>
              </a:buClr>
              <a:tabLst/>
            </a:pPr>
            <a:r>
              <a:rPr lang="en-US" sz="1800" kern="1200" dirty="0">
                <a:solidFill>
                  <a:srgbClr val="000000"/>
                </a:solidFill>
                <a:latin typeface="Arial (Body)"/>
                <a:ea typeface="+mn-ea"/>
                <a:cs typeface="+mn-cs"/>
              </a:rPr>
              <a:t>Uses qualitative methodology to investigate and address issues and problems in particular community settings</a:t>
            </a:r>
          </a:p>
          <a:p>
            <a:pPr marL="255651" lvl="0" indent="-255651">
              <a:spcAft>
                <a:spcPct val="0"/>
              </a:spcAft>
              <a:buClr>
                <a:schemeClr val="accent5">
                  <a:lumMod val="50000"/>
                </a:schemeClr>
              </a:buClr>
              <a:tabLst/>
            </a:pPr>
            <a:r>
              <a:rPr lang="en-US" sz="1800" kern="1200" dirty="0">
                <a:solidFill>
                  <a:srgbClr val="000000"/>
                </a:solidFill>
                <a:latin typeface="Arial (Body)"/>
                <a:ea typeface="+mn-ea"/>
                <a:cs typeface="+mn-cs"/>
              </a:rPr>
              <a:t>Collaborative with shared leadership</a:t>
            </a:r>
          </a:p>
          <a:p>
            <a:pPr marL="255651" lvl="0" indent="-255651">
              <a:spcAft>
                <a:spcPct val="0"/>
              </a:spcAft>
              <a:buClr>
                <a:schemeClr val="accent5">
                  <a:lumMod val="50000"/>
                </a:schemeClr>
              </a:buClr>
              <a:tabLst/>
            </a:pPr>
            <a:r>
              <a:rPr lang="en-US" sz="1800" kern="1200" dirty="0">
                <a:solidFill>
                  <a:srgbClr val="000000"/>
                </a:solidFill>
                <a:latin typeface="Arial (Body)"/>
                <a:ea typeface="+mn-ea"/>
                <a:cs typeface="+mn-cs"/>
              </a:rPr>
              <a:t>Intended to be a transformative process for academic researchers and community co-researchers</a:t>
            </a:r>
          </a:p>
          <a:p>
            <a:pPr marL="255651" lvl="0" indent="-255651">
              <a:spcAft>
                <a:spcPct val="0"/>
              </a:spcAft>
              <a:buClr>
                <a:schemeClr val="accent5">
                  <a:lumMod val="50000"/>
                </a:schemeClr>
              </a:buClr>
              <a:tabLst/>
            </a:pPr>
            <a:r>
              <a:rPr lang="en-US" sz="1800" kern="1200" dirty="0">
                <a:solidFill>
                  <a:srgbClr val="000000"/>
                </a:solidFill>
                <a:latin typeface="Arial (Body)"/>
                <a:ea typeface="+mn-ea"/>
                <a:cs typeface="+mn-cs"/>
              </a:rPr>
              <a:t>Usually begin with </a:t>
            </a:r>
            <a:r>
              <a:rPr lang="en-US" sz="1800" b="1" kern="1200" dirty="0">
                <a:solidFill>
                  <a:srgbClr val="000000"/>
                </a:solidFill>
                <a:latin typeface="Arial (Body)"/>
                <a:ea typeface="+mn-ea"/>
                <a:cs typeface="+mn-cs"/>
              </a:rPr>
              <a:t>orienting experiences</a:t>
            </a:r>
            <a:r>
              <a:rPr lang="en-US" sz="1800" kern="1200" dirty="0">
                <a:solidFill>
                  <a:srgbClr val="000000"/>
                </a:solidFill>
                <a:latin typeface="Arial (Body)"/>
                <a:ea typeface="+mn-ea"/>
                <a:cs typeface="+mn-cs"/>
              </a:rPr>
              <a:t> that:</a:t>
            </a:r>
          </a:p>
          <a:p>
            <a:pPr marL="741553" lvl="1" indent="-284353">
              <a:spcAft>
                <a:spcPct val="0"/>
              </a:spcAft>
              <a:buClr>
                <a:schemeClr val="accent5">
                  <a:lumMod val="50000"/>
                </a:schemeClr>
              </a:buClr>
            </a:pPr>
            <a:r>
              <a:rPr lang="en-US" sz="1800" kern="1200" dirty="0">
                <a:solidFill>
                  <a:srgbClr val="000000"/>
                </a:solidFill>
                <a:latin typeface="Arial (Body)"/>
                <a:ea typeface="+mn-ea"/>
                <a:cs typeface="+mn-cs"/>
              </a:rPr>
              <a:t>help academic researchers learn about the community and pertinent issues</a:t>
            </a:r>
          </a:p>
          <a:p>
            <a:pPr marL="741553" lvl="1" indent="-284353">
              <a:spcAft>
                <a:spcPct val="0"/>
              </a:spcAft>
              <a:buClr>
                <a:schemeClr val="accent5">
                  <a:lumMod val="50000"/>
                </a:schemeClr>
              </a:buClr>
            </a:pPr>
            <a:r>
              <a:rPr lang="en-US" sz="1800" kern="1200" dirty="0">
                <a:solidFill>
                  <a:srgbClr val="000000"/>
                </a:solidFill>
                <a:latin typeface="Arial (Body)"/>
                <a:ea typeface="+mn-ea"/>
                <a:cs typeface="+mn-cs"/>
              </a:rPr>
              <a:t>provide opportunities for dialogue between academic researchers and community partners</a:t>
            </a:r>
          </a:p>
          <a:p>
            <a:pPr marL="255651" lvl="0" indent="-255651">
              <a:spcAft>
                <a:spcPct val="0"/>
              </a:spcAft>
              <a:buClr>
                <a:schemeClr val="accent5">
                  <a:lumMod val="50000"/>
                </a:schemeClr>
              </a:buClr>
              <a:tabLst/>
            </a:pPr>
            <a:r>
              <a:rPr lang="en-US" sz="1800" kern="1200" dirty="0">
                <a:solidFill>
                  <a:srgbClr val="000000"/>
                </a:solidFill>
                <a:latin typeface="Arial (Body)"/>
                <a:ea typeface="+mn-ea"/>
                <a:cs typeface="+mn-cs"/>
              </a:rPr>
              <a:t>As with all community models, a significant time commitment is required!</a:t>
            </a:r>
          </a:p>
        </p:txBody>
      </p:sp>
    </p:spTree>
    <p:extLst>
      <p:ext uri="{BB962C8B-B14F-4D97-AF65-F5344CB8AC3E}">
        <p14:creationId xmlns:p14="http://schemas.microsoft.com/office/powerpoint/2010/main" val="221382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855" y="1161477"/>
            <a:ext cx="5704514" cy="1097279"/>
          </a:xfrm>
        </p:spPr>
        <p:txBody>
          <a:bodyPr tIns="91425">
            <a:noAutofit/>
          </a:bodyPr>
          <a:lstStyle/>
          <a:p>
            <a:pPr lvl="0" algn="ctr">
              <a:spcBef>
                <a:spcPct val="0"/>
              </a:spcBef>
              <a:buClrTx/>
            </a:pPr>
            <a:r>
              <a:rPr lang="en-US" sz="3200" kern="1200" dirty="0">
                <a:solidFill>
                  <a:schemeClr val="accent5">
                    <a:lumMod val="50000"/>
                  </a:schemeClr>
                </a:solidFill>
                <a:latin typeface="Times New Roman" panose="02020603050405020304" pitchFamily="18" charset="0"/>
                <a:ea typeface="+mj-ea"/>
                <a:cs typeface="Times New Roman" panose="02020603050405020304" pitchFamily="18" charset="0"/>
              </a:rPr>
              <a:t>Data Collection and Analysis in Action Research</a:t>
            </a:r>
          </a:p>
        </p:txBody>
      </p:sp>
      <p:sp>
        <p:nvSpPr>
          <p:cNvPr id="3" name="Text Placeholder 2"/>
          <p:cNvSpPr>
            <a:spLocks noGrp="1"/>
          </p:cNvSpPr>
          <p:nvPr>
            <p:ph type="body" idx="1"/>
          </p:nvPr>
        </p:nvSpPr>
        <p:spPr>
          <a:xfrm>
            <a:off x="322976" y="2313265"/>
            <a:ext cx="8229600" cy="1213338"/>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Data collection for action-oriented research is similar to data collection in other designs. The following are key components:</a:t>
            </a:r>
          </a:p>
        </p:txBody>
      </p:sp>
      <p:sp>
        <p:nvSpPr>
          <p:cNvPr id="4" name="Text Placeholder 3"/>
          <p:cNvSpPr>
            <a:spLocks noGrp="1"/>
          </p:cNvSpPr>
          <p:nvPr>
            <p:ph type="body" idx="2"/>
          </p:nvPr>
        </p:nvSpPr>
        <p:spPr>
          <a:xfrm>
            <a:off x="322976" y="3635620"/>
            <a:ext cx="8229600" cy="1744571"/>
          </a:xfrm>
        </p:spPr>
        <p:txBody>
          <a:bodyPr/>
          <a:lstStyle/>
          <a:p>
            <a:pPr marL="740664" lvl="2" indent="-428371">
              <a:spcAft>
                <a:spcPct val="0"/>
              </a:spcAft>
              <a:buClr>
                <a:schemeClr val="accent5">
                  <a:lumMod val="50000"/>
                </a:schemeClr>
              </a:buClr>
              <a:buSzPts val="2400"/>
              <a:buFont typeface="+mj-lt"/>
              <a:buAutoNum type="arabicPeriod"/>
            </a:pPr>
            <a:r>
              <a:rPr lang="en-US" sz="2400" kern="1200" dirty="0">
                <a:solidFill>
                  <a:srgbClr val="000000"/>
                </a:solidFill>
                <a:latin typeface="Arial (Body)"/>
              </a:rPr>
              <a:t>Data-collection strategies are emergent.</a:t>
            </a:r>
          </a:p>
          <a:p>
            <a:pPr marL="740664" lvl="2" indent="-428371">
              <a:spcAft>
                <a:spcPct val="0"/>
              </a:spcAft>
              <a:buClr>
                <a:schemeClr val="accent5">
                  <a:lumMod val="50000"/>
                </a:schemeClr>
              </a:buClr>
              <a:buSzPts val="2400"/>
              <a:buFont typeface="+mj-lt"/>
              <a:buAutoNum type="arabicPeriod"/>
            </a:pPr>
            <a:r>
              <a:rPr lang="en-US" sz="2400" kern="1200" dirty="0">
                <a:solidFill>
                  <a:srgbClr val="000000"/>
                </a:solidFill>
                <a:latin typeface="Arial (Body)"/>
              </a:rPr>
              <a:t>Data collection is iterative.</a:t>
            </a:r>
          </a:p>
          <a:p>
            <a:pPr marL="740664" lvl="2" indent="-428371">
              <a:spcAft>
                <a:spcPct val="0"/>
              </a:spcAft>
              <a:buClr>
                <a:schemeClr val="accent5">
                  <a:lumMod val="50000"/>
                </a:schemeClr>
              </a:buClr>
              <a:buSzPts val="2400"/>
              <a:buFont typeface="+mj-lt"/>
              <a:buAutoNum type="arabicPeriod"/>
            </a:pPr>
            <a:r>
              <a:rPr lang="en-US" sz="2400" kern="1200" dirty="0">
                <a:solidFill>
                  <a:srgbClr val="000000"/>
                </a:solidFill>
                <a:latin typeface="Arial (Body)"/>
              </a:rPr>
              <a:t>Data collection is collaborative and ultimately the result of a coordinated group effort.</a:t>
            </a:r>
            <a:endParaRPr lang="en-US" dirty="0"/>
          </a:p>
        </p:txBody>
      </p:sp>
    </p:spTree>
    <p:extLst>
      <p:ext uri="{BB962C8B-B14F-4D97-AF65-F5344CB8AC3E}">
        <p14:creationId xmlns:p14="http://schemas.microsoft.com/office/powerpoint/2010/main" val="211123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653" y="1028910"/>
            <a:ext cx="5732392" cy="1097279"/>
          </a:xfrm>
        </p:spPr>
        <p:txBody>
          <a:bodyPr tIns="91425">
            <a:noAutofit/>
          </a:bodyPr>
          <a:lstStyle/>
          <a:p>
            <a:pPr lvl="0" algn="ctr">
              <a:spcBef>
                <a:spcPct val="0"/>
              </a:spcBef>
              <a:buClrTx/>
            </a:pPr>
            <a:r>
              <a:rPr lang="en-US" sz="3200" kern="1200" dirty="0">
                <a:solidFill>
                  <a:schemeClr val="accent5">
                    <a:lumMod val="50000"/>
                  </a:schemeClr>
                </a:solidFill>
                <a:latin typeface="Times New Roman" panose="02020603050405020304" pitchFamily="18" charset="0"/>
                <a:ea typeface="+mj-ea"/>
                <a:cs typeface="Times New Roman" panose="02020603050405020304" pitchFamily="18" charset="0"/>
              </a:rPr>
              <a:t>Disseminating the Findings of Action Research Projects</a:t>
            </a:r>
          </a:p>
        </p:txBody>
      </p:sp>
      <p:sp>
        <p:nvSpPr>
          <p:cNvPr id="3" name="Text Placeholder 2"/>
          <p:cNvSpPr>
            <a:spLocks noGrp="1"/>
          </p:cNvSpPr>
          <p:nvPr>
            <p:ph type="body" idx="1"/>
          </p:nvPr>
        </p:nvSpPr>
        <p:spPr>
          <a:xfrm>
            <a:off x="277738" y="2211037"/>
            <a:ext cx="8229600" cy="3893343"/>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The dissemination of the findings of action research projects is similar to other forms of research dissemination. The following are common methods of dissemination:</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Journals and books</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Conferences and Symposia</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Public forums and events</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Program resources and materials</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Advocacy and activism</a:t>
            </a:r>
          </a:p>
        </p:txBody>
      </p:sp>
    </p:spTree>
    <p:extLst>
      <p:ext uri="{BB962C8B-B14F-4D97-AF65-F5344CB8AC3E}">
        <p14:creationId xmlns:p14="http://schemas.microsoft.com/office/powerpoint/2010/main" val="332636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352" y="1059325"/>
            <a:ext cx="6779470" cy="1097279"/>
          </a:xfrm>
        </p:spPr>
        <p:txBody>
          <a:bodyPr tIns="91425">
            <a:noAutofit/>
          </a:bodyPr>
          <a:lstStyle/>
          <a:p>
            <a:pPr lvl="0" algn="ctr">
              <a:spcBef>
                <a:spcPct val="0"/>
              </a:spcBef>
              <a:buClrTx/>
            </a:pPr>
            <a:r>
              <a:rPr lang="en-US" sz="3200" kern="1200" dirty="0">
                <a:solidFill>
                  <a:schemeClr val="accent5">
                    <a:lumMod val="50000"/>
                  </a:schemeClr>
                </a:solidFill>
                <a:latin typeface="Times New Roman" panose="02020603050405020304" pitchFamily="18" charset="0"/>
                <a:ea typeface="+mj-ea"/>
                <a:cs typeface="Times New Roman" panose="02020603050405020304" pitchFamily="18" charset="0"/>
              </a:rPr>
              <a:t>Planning and Conducting an Effective Community Forum </a:t>
            </a:r>
            <a:r>
              <a:rPr lang="en-US" sz="1800" b="0" kern="1200" dirty="0">
                <a:solidFill>
                  <a:schemeClr val="accent5">
                    <a:lumMod val="50000"/>
                  </a:schemeClr>
                </a:solidFill>
                <a:latin typeface="Times New Roman" panose="02020603050405020304" pitchFamily="18" charset="0"/>
                <a:ea typeface="+mj-ea"/>
                <a:cs typeface="Times New Roman" panose="02020603050405020304" pitchFamily="18" charset="0"/>
              </a:rPr>
              <a:t>(1 of 2)</a:t>
            </a:r>
          </a:p>
        </p:txBody>
      </p:sp>
      <p:sp>
        <p:nvSpPr>
          <p:cNvPr id="3" name="Text Placeholder 2"/>
          <p:cNvSpPr>
            <a:spLocks noGrp="1"/>
          </p:cNvSpPr>
          <p:nvPr>
            <p:ph type="body" idx="1"/>
          </p:nvPr>
        </p:nvSpPr>
        <p:spPr>
          <a:xfrm>
            <a:off x="260059" y="2416663"/>
            <a:ext cx="8307238" cy="1272396"/>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000" kern="1200" dirty="0">
                <a:solidFill>
                  <a:srgbClr val="000000"/>
                </a:solidFill>
                <a:latin typeface="Arial (Body)"/>
                <a:ea typeface="+mn-ea"/>
                <a:cs typeface="+mn-cs"/>
              </a:rPr>
              <a:t>Like other forms of research, community based research takes a great deal of planning. Consider these suggestions for organizing a successful community forum:</a:t>
            </a:r>
          </a:p>
        </p:txBody>
      </p:sp>
      <p:sp>
        <p:nvSpPr>
          <p:cNvPr id="4" name="Text Placeholder 3"/>
          <p:cNvSpPr>
            <a:spLocks noGrp="1"/>
          </p:cNvSpPr>
          <p:nvPr>
            <p:ph type="body" idx="2"/>
          </p:nvPr>
        </p:nvSpPr>
        <p:spPr>
          <a:xfrm>
            <a:off x="298878" y="3689059"/>
            <a:ext cx="8229600" cy="2639682"/>
          </a:xfrm>
        </p:spPr>
        <p:txBody>
          <a:bodyPr/>
          <a:lstStyle/>
          <a:p>
            <a:pPr marL="740664" lvl="2" indent="-428371">
              <a:spcAft>
                <a:spcPct val="0"/>
              </a:spcAft>
              <a:buClr>
                <a:schemeClr val="accent5">
                  <a:lumMod val="50000"/>
                </a:schemeClr>
              </a:buClr>
              <a:buSzPts val="2400"/>
              <a:buFont typeface="+mj-lt"/>
              <a:buAutoNum type="arabicPeriod"/>
            </a:pPr>
            <a:r>
              <a:rPr lang="en-US" sz="2000" kern="1200" dirty="0">
                <a:solidFill>
                  <a:srgbClr val="000000"/>
                </a:solidFill>
                <a:latin typeface="Arial (Body)"/>
              </a:rPr>
              <a:t>Meet with co-researchers and community partners in advance to co-plan the event</a:t>
            </a:r>
          </a:p>
          <a:p>
            <a:pPr marL="740664" lvl="2" indent="-428371">
              <a:spcAft>
                <a:spcPct val="0"/>
              </a:spcAft>
              <a:buClr>
                <a:schemeClr val="accent5">
                  <a:lumMod val="50000"/>
                </a:schemeClr>
              </a:buClr>
              <a:buSzPts val="2400"/>
              <a:buFont typeface="+mj-lt"/>
              <a:buAutoNum type="arabicPeriod"/>
            </a:pPr>
            <a:r>
              <a:rPr lang="en-US" sz="2000" kern="1200" dirty="0">
                <a:solidFill>
                  <a:srgbClr val="000000"/>
                </a:solidFill>
                <a:latin typeface="Arial (Body)"/>
              </a:rPr>
              <a:t>Identify an appropriate location</a:t>
            </a:r>
          </a:p>
          <a:p>
            <a:pPr marL="740664" lvl="2" indent="-428371">
              <a:spcAft>
                <a:spcPct val="0"/>
              </a:spcAft>
              <a:buClr>
                <a:schemeClr val="accent5">
                  <a:lumMod val="50000"/>
                </a:schemeClr>
              </a:buClr>
              <a:buSzPts val="2400"/>
              <a:buFont typeface="+mj-lt"/>
              <a:buAutoNum type="arabicPeriod"/>
            </a:pPr>
            <a:r>
              <a:rPr lang="en-US" sz="2000" kern="1200" dirty="0">
                <a:solidFill>
                  <a:srgbClr val="000000"/>
                </a:solidFill>
                <a:latin typeface="Arial (Body)"/>
              </a:rPr>
              <a:t>Widely publicize the event</a:t>
            </a:r>
          </a:p>
          <a:p>
            <a:pPr marL="740664" lvl="2" indent="-428371">
              <a:spcAft>
                <a:spcPct val="0"/>
              </a:spcAft>
              <a:buClr>
                <a:schemeClr val="accent5">
                  <a:lumMod val="50000"/>
                </a:schemeClr>
              </a:buClr>
              <a:buSzPts val="2400"/>
              <a:buFont typeface="+mj-lt"/>
              <a:buAutoNum type="arabicPeriod"/>
            </a:pPr>
            <a:r>
              <a:rPr lang="en-US" sz="2000" kern="1200" dirty="0">
                <a:solidFill>
                  <a:srgbClr val="000000"/>
                </a:solidFill>
                <a:latin typeface="Arial (Body)"/>
              </a:rPr>
              <a:t>Create a visual presentation</a:t>
            </a:r>
          </a:p>
          <a:p>
            <a:pPr marL="740664" lvl="2" indent="-428371">
              <a:spcAft>
                <a:spcPct val="0"/>
              </a:spcAft>
              <a:buClr>
                <a:schemeClr val="accent5">
                  <a:lumMod val="50000"/>
                </a:schemeClr>
              </a:buClr>
              <a:buSzPts val="2400"/>
              <a:buFont typeface="+mj-lt"/>
              <a:buAutoNum type="arabicPeriod"/>
            </a:pPr>
            <a:r>
              <a:rPr lang="en-US" sz="2000" kern="1200" dirty="0">
                <a:solidFill>
                  <a:srgbClr val="000000"/>
                </a:solidFill>
                <a:latin typeface="Arial (Body)"/>
              </a:rPr>
              <a:t>Prepare handouts</a:t>
            </a:r>
            <a:endParaRPr lang="en-US" sz="1400" dirty="0"/>
          </a:p>
        </p:txBody>
      </p:sp>
    </p:spTree>
    <p:extLst>
      <p:ext uri="{BB962C8B-B14F-4D97-AF65-F5344CB8AC3E}">
        <p14:creationId xmlns:p14="http://schemas.microsoft.com/office/powerpoint/2010/main" val="60056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598" y="1089143"/>
            <a:ext cx="5766858" cy="1097279"/>
          </a:xfrm>
        </p:spPr>
        <p:txBody>
          <a:bodyPr tIns="91425">
            <a:noAutofit/>
          </a:bodyPr>
          <a:lstStyle/>
          <a:p>
            <a:pPr lvl="0" algn="ctr">
              <a:spcBef>
                <a:spcPct val="0"/>
              </a:spcBef>
              <a:buClrTx/>
            </a:pPr>
            <a:r>
              <a:rPr lang="en-US" sz="2800" kern="1200" dirty="0">
                <a:solidFill>
                  <a:schemeClr val="accent5">
                    <a:lumMod val="50000"/>
                  </a:schemeClr>
                </a:solidFill>
                <a:latin typeface="Times New Roman" panose="02020603050405020304" pitchFamily="18" charset="0"/>
                <a:ea typeface="+mj-ea"/>
                <a:cs typeface="Times New Roman" panose="02020603050405020304" pitchFamily="18" charset="0"/>
              </a:rPr>
              <a:t>Planning and Conducting an Effective Community Forum </a:t>
            </a:r>
            <a:r>
              <a:rPr lang="en-US" sz="1600" b="0" kern="1200" dirty="0">
                <a:solidFill>
                  <a:schemeClr val="accent5">
                    <a:lumMod val="50000"/>
                  </a:schemeClr>
                </a:solidFill>
                <a:latin typeface="Times New Roman" panose="02020603050405020304" pitchFamily="18" charset="0"/>
                <a:ea typeface="+mj-ea"/>
                <a:cs typeface="Times New Roman" panose="02020603050405020304" pitchFamily="18" charset="0"/>
              </a:rPr>
              <a:t>(2 of 2)</a:t>
            </a:r>
          </a:p>
        </p:txBody>
      </p:sp>
      <p:sp>
        <p:nvSpPr>
          <p:cNvPr id="3" name="Text Placeholder 2"/>
          <p:cNvSpPr>
            <a:spLocks noGrp="1"/>
          </p:cNvSpPr>
          <p:nvPr>
            <p:ph type="body" idx="1"/>
          </p:nvPr>
        </p:nvSpPr>
        <p:spPr>
          <a:xfrm>
            <a:off x="524310" y="2289928"/>
            <a:ext cx="8289985" cy="1212010"/>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Like other forms of research, community based research takes a great deal of planning. Consider these suggestions for organizing a successful community forum:</a:t>
            </a:r>
          </a:p>
        </p:txBody>
      </p:sp>
      <p:sp>
        <p:nvSpPr>
          <p:cNvPr id="4" name="Text Placeholder 3"/>
          <p:cNvSpPr>
            <a:spLocks noGrp="1"/>
          </p:cNvSpPr>
          <p:nvPr>
            <p:ph type="body" idx="2"/>
          </p:nvPr>
        </p:nvSpPr>
        <p:spPr>
          <a:xfrm>
            <a:off x="457199" y="3585661"/>
            <a:ext cx="8229600" cy="2182483"/>
          </a:xfrm>
        </p:spPr>
        <p:txBody>
          <a:bodyPr/>
          <a:lstStyle/>
          <a:p>
            <a:pPr marL="740664" lvl="2" indent="-428371">
              <a:spcAft>
                <a:spcPct val="0"/>
              </a:spcAft>
              <a:buClr>
                <a:schemeClr val="accent5">
                  <a:lumMod val="50000"/>
                </a:schemeClr>
              </a:buClr>
              <a:buSzPts val="2400"/>
              <a:buFont typeface="+mj-lt"/>
              <a:buAutoNum type="arabicPeriod" startAt="6"/>
            </a:pPr>
            <a:r>
              <a:rPr lang="en-US" sz="2400" kern="1200" dirty="0">
                <a:solidFill>
                  <a:srgbClr val="000000"/>
                </a:solidFill>
                <a:latin typeface="Arial (Body)"/>
              </a:rPr>
              <a:t>Provide refreshments, such as beverages and light snacks</a:t>
            </a:r>
          </a:p>
          <a:p>
            <a:pPr marL="740664" lvl="2" indent="-428371">
              <a:spcAft>
                <a:spcPct val="0"/>
              </a:spcAft>
              <a:buClr>
                <a:schemeClr val="accent5">
                  <a:lumMod val="50000"/>
                </a:schemeClr>
              </a:buClr>
              <a:buSzPts val="2400"/>
              <a:buFont typeface="+mj-lt"/>
              <a:buAutoNum type="arabicPeriod" startAt="6"/>
            </a:pPr>
            <a:r>
              <a:rPr lang="en-US" sz="2400" kern="1200" dirty="0">
                <a:solidFill>
                  <a:srgbClr val="000000"/>
                </a:solidFill>
                <a:latin typeface="Arial (Body)"/>
              </a:rPr>
              <a:t>Provide any appropriate resources for attendees</a:t>
            </a:r>
          </a:p>
          <a:p>
            <a:pPr marL="740664" lvl="2" indent="-428371">
              <a:spcAft>
                <a:spcPct val="0"/>
              </a:spcAft>
              <a:buClr>
                <a:schemeClr val="accent5">
                  <a:lumMod val="50000"/>
                </a:schemeClr>
              </a:buClr>
              <a:buSzPts val="2400"/>
              <a:buFont typeface="+mj-lt"/>
              <a:buAutoNum type="arabicPeriod" startAt="6"/>
            </a:pPr>
            <a:r>
              <a:rPr lang="en-US" sz="2400" kern="1200" dirty="0">
                <a:solidFill>
                  <a:srgbClr val="000000"/>
                </a:solidFill>
                <a:latin typeface="Arial (Body)"/>
              </a:rPr>
              <a:t>Allow sufficient time for questions and dialogue</a:t>
            </a:r>
          </a:p>
          <a:p>
            <a:pPr marL="740664" lvl="2" indent="-428371">
              <a:spcAft>
                <a:spcPct val="0"/>
              </a:spcAft>
              <a:buClr>
                <a:schemeClr val="accent5">
                  <a:lumMod val="50000"/>
                </a:schemeClr>
              </a:buClr>
              <a:buSzPts val="2400"/>
              <a:buFont typeface="+mj-lt"/>
              <a:buAutoNum type="arabicPeriod" startAt="6"/>
            </a:pPr>
            <a:r>
              <a:rPr lang="en-US" sz="2400" kern="1200" dirty="0">
                <a:solidFill>
                  <a:srgbClr val="000000"/>
                </a:solidFill>
                <a:latin typeface="Arial (Body)"/>
              </a:rPr>
              <a:t>Consider making the event available on the Internet</a:t>
            </a:r>
            <a:endParaRPr lang="en-US" dirty="0"/>
          </a:p>
        </p:txBody>
      </p:sp>
    </p:spTree>
    <p:extLst>
      <p:ext uri="{BB962C8B-B14F-4D97-AF65-F5344CB8AC3E}">
        <p14:creationId xmlns:p14="http://schemas.microsoft.com/office/powerpoint/2010/main" val="148429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EFE656-5703-4B49-A303-2311AAF8651D}"/>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0A204176-BAE4-2239-3605-0222E0A929A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2400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1308264"/>
            <a:ext cx="8229600" cy="1097279"/>
          </a:xfrm>
        </p:spPr>
        <p:txBody>
          <a:bodyPr tIns="91425">
            <a:noAutofit/>
          </a:bodyPr>
          <a:lstStyle/>
          <a:p>
            <a:pPr lvl="0">
              <a:spcBef>
                <a:spcPct val="0"/>
              </a:spcBef>
              <a:buClrTx/>
            </a:pPr>
            <a:r>
              <a:rPr lang="en-US" alt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Action Research and Participatory Designs</a:t>
            </a:r>
          </a:p>
        </p:txBody>
      </p:sp>
      <p:sp>
        <p:nvSpPr>
          <p:cNvPr id="3" name="Text Placeholder 2"/>
          <p:cNvSpPr>
            <a:spLocks noGrp="1"/>
          </p:cNvSpPr>
          <p:nvPr>
            <p:ph type="body" idx="1"/>
          </p:nvPr>
        </p:nvSpPr>
        <p:spPr>
          <a:xfrm>
            <a:off x="364921" y="2766269"/>
            <a:ext cx="8229600" cy="2400627"/>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altLang="en-US" sz="2400" kern="1200" dirty="0">
                <a:solidFill>
                  <a:srgbClr val="000000"/>
                </a:solidFill>
                <a:latin typeface="Arial (Body)"/>
                <a:ea typeface="+mn-ea"/>
                <a:cs typeface="+mn-cs"/>
              </a:rPr>
              <a:t>The terms </a:t>
            </a:r>
            <a:r>
              <a:rPr lang="en-US" altLang="en-US" sz="2400" b="1" kern="1200" dirty="0">
                <a:solidFill>
                  <a:srgbClr val="000000"/>
                </a:solidFill>
                <a:latin typeface="Arial (Body)"/>
                <a:ea typeface="+mn-ea"/>
                <a:cs typeface="+mn-cs"/>
              </a:rPr>
              <a:t>action research </a:t>
            </a:r>
            <a:r>
              <a:rPr lang="en-US" altLang="en-US" sz="2400" kern="1200" dirty="0">
                <a:solidFill>
                  <a:srgbClr val="000000"/>
                </a:solidFill>
                <a:latin typeface="Arial (Body)"/>
                <a:ea typeface="+mn-ea"/>
                <a:cs typeface="+mn-cs"/>
              </a:rPr>
              <a:t>and </a:t>
            </a:r>
            <a:r>
              <a:rPr lang="en-US" altLang="en-US" sz="2400" b="1" kern="1200" dirty="0">
                <a:solidFill>
                  <a:srgbClr val="000000"/>
                </a:solidFill>
                <a:latin typeface="Arial (Body)"/>
                <a:ea typeface="+mn-ea"/>
                <a:cs typeface="+mn-cs"/>
              </a:rPr>
              <a:t>participatory action research</a:t>
            </a:r>
            <a:r>
              <a:rPr lang="en-US" altLang="en-US" sz="2400" kern="1200" dirty="0">
                <a:solidFill>
                  <a:srgbClr val="000000"/>
                </a:solidFill>
                <a:latin typeface="Arial (Body)"/>
                <a:ea typeface="+mn-ea"/>
                <a:cs typeface="+mn-cs"/>
              </a:rPr>
              <a:t> refer to types of inquiry that aim to use research not just to describe or understand an issue or problem but also to take action and make concrete changes and transformations in conditions, resources, practices, and/or policy.</a:t>
            </a:r>
          </a:p>
        </p:txBody>
      </p:sp>
    </p:spTree>
    <p:extLst>
      <p:ext uri="{BB962C8B-B14F-4D97-AF65-F5344CB8AC3E}">
        <p14:creationId xmlns:p14="http://schemas.microsoft.com/office/powerpoint/2010/main" val="149401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481"/>
            <a:ext cx="8229600" cy="1097279"/>
          </a:xfrm>
        </p:spPr>
        <p:txBody>
          <a:bodyPr tIns="91425">
            <a:noAutofit/>
          </a:bodyPr>
          <a:lstStyle/>
          <a:p>
            <a:pPr lvl="0">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Action-Oriented Models and Designs</a:t>
            </a:r>
          </a:p>
        </p:txBody>
      </p:sp>
      <p:sp>
        <p:nvSpPr>
          <p:cNvPr id="3" name="Text Placeholder 2"/>
          <p:cNvSpPr>
            <a:spLocks noGrp="1"/>
          </p:cNvSpPr>
          <p:nvPr>
            <p:ph type="body" idx="1"/>
          </p:nvPr>
        </p:nvSpPr>
        <p:spPr>
          <a:xfrm>
            <a:off x="457200" y="2170652"/>
            <a:ext cx="8229600" cy="3447067"/>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Many designs fall under the umbrella of “action-oriented research”.</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Action research conducted by teachers (a.k.a., </a:t>
            </a:r>
            <a:r>
              <a:rPr lang="en-US" sz="2400" b="1" kern="1200" dirty="0">
                <a:solidFill>
                  <a:srgbClr val="000000"/>
                </a:solidFill>
                <a:latin typeface="Arial (Body)"/>
                <a:ea typeface="+mn-ea"/>
                <a:cs typeface="+mn-cs"/>
              </a:rPr>
              <a:t>teacher research</a:t>
            </a:r>
            <a:r>
              <a:rPr lang="en-US" sz="2400" kern="1200" dirty="0">
                <a:solidFill>
                  <a:srgbClr val="000000"/>
                </a:solidFill>
                <a:latin typeface="Arial (Body)"/>
                <a:ea typeface="+mn-ea"/>
                <a:cs typeface="+mn-cs"/>
              </a:rPr>
              <a:t>)</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Design-based research (D</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B</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Participatory action research (P</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T) and youth participatory action research (Y</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R)</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Community-based research designs</a:t>
            </a:r>
          </a:p>
        </p:txBody>
      </p:sp>
    </p:spTree>
    <p:extLst>
      <p:ext uri="{BB962C8B-B14F-4D97-AF65-F5344CB8AC3E}">
        <p14:creationId xmlns:p14="http://schemas.microsoft.com/office/powerpoint/2010/main" val="15321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943"/>
            <a:ext cx="8229600" cy="1097279"/>
          </a:xfrm>
        </p:spPr>
        <p:txBody>
          <a:bodyPr tIns="91425">
            <a:noAutofit/>
          </a:bodyPr>
          <a:lstStyle/>
          <a:p>
            <a:pPr lvl="0">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Action Research/Teacher Research </a:t>
            </a:r>
            <a:r>
              <a:rPr lang="en-US" sz="2000" b="0" kern="1200" dirty="0">
                <a:solidFill>
                  <a:schemeClr val="accent5">
                    <a:lumMod val="50000"/>
                  </a:schemeClr>
                </a:solidFill>
                <a:latin typeface="Times New Roman" panose="02020603050405020304" pitchFamily="18" charset="0"/>
                <a:ea typeface="+mj-ea"/>
                <a:cs typeface="Times New Roman" panose="02020603050405020304" pitchFamily="18" charset="0"/>
              </a:rPr>
              <a:t>(1 of 2)</a:t>
            </a:r>
          </a:p>
        </p:txBody>
      </p:sp>
      <p:sp>
        <p:nvSpPr>
          <p:cNvPr id="3" name="Text Placeholder 2"/>
          <p:cNvSpPr>
            <a:spLocks noGrp="1"/>
          </p:cNvSpPr>
          <p:nvPr>
            <p:ph type="body" idx="1"/>
          </p:nvPr>
        </p:nvSpPr>
        <p:spPr>
          <a:xfrm>
            <a:off x="457200" y="2103222"/>
            <a:ext cx="8229600" cy="3524011"/>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Action research is often conducted by practicing teachers and others interested in educational outcomes. (Thus the term, </a:t>
            </a:r>
            <a:r>
              <a:rPr lang="en-US" sz="2400" b="1" kern="1200" dirty="0">
                <a:solidFill>
                  <a:srgbClr val="000000"/>
                </a:solidFill>
                <a:latin typeface="Arial (Body)"/>
                <a:ea typeface="+mn-ea"/>
                <a:cs typeface="+mn-cs"/>
              </a:rPr>
              <a:t>teacher research</a:t>
            </a:r>
            <a:r>
              <a:rPr lang="en-US" sz="2400" i="1" kern="1200" dirty="0">
                <a:solidFill>
                  <a:srgbClr val="000000"/>
                </a:solidFill>
                <a:latin typeface="Arial (Body)"/>
                <a:ea typeface="+mn-ea"/>
                <a:cs typeface="+mn-cs"/>
              </a:rPr>
              <a:t>.</a:t>
            </a:r>
            <a:r>
              <a:rPr lang="en-US" sz="2400" kern="1200" dirty="0">
                <a:solidFill>
                  <a:srgbClr val="000000"/>
                </a:solidFill>
                <a:latin typeface="Arial (Body)"/>
                <a:ea typeface="+mn-ea"/>
                <a:cs typeface="+mn-cs"/>
              </a:rPr>
              <a:t>)</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This type of research involves a systematic investigation of an issue or topic of interest in the context of education.</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Action research is not conducted </a:t>
            </a:r>
            <a:r>
              <a:rPr lang="en-US" sz="2400" b="1" kern="1200" dirty="0">
                <a:solidFill>
                  <a:srgbClr val="000000"/>
                </a:solidFill>
                <a:latin typeface="Arial (Body)"/>
                <a:ea typeface="+mn-ea"/>
                <a:cs typeface="+mn-cs"/>
              </a:rPr>
              <a:t>on </a:t>
            </a:r>
            <a:r>
              <a:rPr lang="en-US" sz="2400" kern="1200" dirty="0">
                <a:solidFill>
                  <a:srgbClr val="000000"/>
                </a:solidFill>
                <a:latin typeface="Arial (Body)"/>
                <a:ea typeface="+mn-ea"/>
                <a:cs typeface="+mn-cs"/>
              </a:rPr>
              <a:t>or </a:t>
            </a:r>
            <a:r>
              <a:rPr lang="en-US" sz="2400" b="1" kern="1200" dirty="0">
                <a:solidFill>
                  <a:srgbClr val="000000"/>
                </a:solidFill>
                <a:latin typeface="Arial (Body)"/>
                <a:ea typeface="+mn-ea"/>
                <a:cs typeface="+mn-cs"/>
              </a:rPr>
              <a:t>about </a:t>
            </a:r>
            <a:r>
              <a:rPr lang="en-US" sz="2400" kern="1200" dirty="0">
                <a:solidFill>
                  <a:srgbClr val="000000"/>
                </a:solidFill>
                <a:latin typeface="Arial (Body)"/>
                <a:ea typeface="+mn-ea"/>
                <a:cs typeface="+mn-cs"/>
              </a:rPr>
              <a:t>teachers, but rather teachers conduct this research </a:t>
            </a:r>
            <a:r>
              <a:rPr lang="en-US" sz="2400" b="1" kern="1200" dirty="0">
                <a:solidFill>
                  <a:srgbClr val="000000"/>
                </a:solidFill>
                <a:latin typeface="Arial (Body)"/>
                <a:ea typeface="+mn-ea"/>
                <a:cs typeface="+mn-cs"/>
              </a:rPr>
              <a:t>for themselves</a:t>
            </a:r>
            <a:r>
              <a:rPr lang="en-US" sz="2400" kern="1200" dirty="0">
                <a:solidFill>
                  <a:srgbClr val="000000"/>
                </a:solidFill>
                <a:latin typeface="Arial (Body)"/>
                <a:ea typeface="+mn-ea"/>
                <a:cs typeface="+mn-cs"/>
              </a:rPr>
              <a:t>.</a:t>
            </a:r>
          </a:p>
        </p:txBody>
      </p:sp>
    </p:spTree>
    <p:extLst>
      <p:ext uri="{BB962C8B-B14F-4D97-AF65-F5344CB8AC3E}">
        <p14:creationId xmlns:p14="http://schemas.microsoft.com/office/powerpoint/2010/main" val="128767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475"/>
            <a:ext cx="8229600" cy="1097279"/>
          </a:xfrm>
        </p:spPr>
        <p:txBody>
          <a:bodyPr tIns="91425">
            <a:noAutofit/>
          </a:bodyPr>
          <a:lstStyle/>
          <a:p>
            <a:pPr lvl="0">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Action Research/Teacher Research </a:t>
            </a:r>
            <a:r>
              <a:rPr lang="en-US" sz="2000" b="0" kern="1200" dirty="0">
                <a:solidFill>
                  <a:schemeClr val="accent5">
                    <a:lumMod val="50000"/>
                  </a:schemeClr>
                </a:solidFill>
                <a:latin typeface="Times New Roman" panose="02020603050405020304" pitchFamily="18" charset="0"/>
                <a:ea typeface="+mj-ea"/>
                <a:cs typeface="Times New Roman" panose="02020603050405020304" pitchFamily="18" charset="0"/>
              </a:rPr>
              <a:t>(2 of 2)</a:t>
            </a:r>
          </a:p>
        </p:txBody>
      </p:sp>
      <p:sp>
        <p:nvSpPr>
          <p:cNvPr id="3" name="Text Placeholder 2"/>
          <p:cNvSpPr>
            <a:spLocks noGrp="1"/>
          </p:cNvSpPr>
          <p:nvPr>
            <p:ph type="body" idx="1"/>
          </p:nvPr>
        </p:nvSpPr>
        <p:spPr>
          <a:xfrm>
            <a:off x="457200" y="1969317"/>
            <a:ext cx="8229600" cy="410450"/>
          </a:xfrm>
        </p:spPr>
        <p:txBody>
          <a:bodyPr wrap="square" lIns="91425" tIns="91425" rIns="91425" bIns="91425">
            <a:noAutofit/>
          </a:bodyPr>
          <a:lstStyle/>
          <a:p>
            <a:pPr marL="255651" indent="-255651">
              <a:spcAft>
                <a:spcPct val="0"/>
              </a:spcAft>
              <a:buClr>
                <a:schemeClr val="accent5">
                  <a:lumMod val="50000"/>
                </a:schemeClr>
              </a:buClr>
            </a:pPr>
            <a:r>
              <a:rPr lang="en-US" sz="1800" kern="1200" dirty="0">
                <a:solidFill>
                  <a:srgbClr val="000000"/>
                </a:solidFill>
                <a:latin typeface="Arial (Body)"/>
              </a:rPr>
              <a:t>Four steps in action research:</a:t>
            </a:r>
          </a:p>
        </p:txBody>
      </p:sp>
      <p:sp>
        <p:nvSpPr>
          <p:cNvPr id="4" name="Content Placeholder 3"/>
          <p:cNvSpPr>
            <a:spLocks noGrp="1"/>
          </p:cNvSpPr>
          <p:nvPr>
            <p:ph sz="quarter" idx="13"/>
          </p:nvPr>
        </p:nvSpPr>
        <p:spPr>
          <a:xfrm>
            <a:off x="457200" y="2397019"/>
            <a:ext cx="8229600" cy="2388821"/>
          </a:xfrm>
        </p:spPr>
        <p:txBody>
          <a:bodyPr/>
          <a:lstStyle/>
          <a:p>
            <a:pPr marL="740664" lvl="2" indent="-428371">
              <a:spcAft>
                <a:spcPct val="0"/>
              </a:spcAft>
              <a:buClr>
                <a:schemeClr val="accent5">
                  <a:lumMod val="50000"/>
                </a:schemeClr>
              </a:buClr>
              <a:buFont typeface="+mj-lt"/>
              <a:buAutoNum type="arabicPeriod"/>
            </a:pPr>
            <a:r>
              <a:rPr lang="en-US" sz="1800" kern="1200" dirty="0">
                <a:solidFill>
                  <a:srgbClr val="000000"/>
                </a:solidFill>
                <a:latin typeface="Arial (Body)"/>
              </a:rPr>
              <a:t>Determine a research question that, when answered, can yield concrete strategies in the here and now.</a:t>
            </a:r>
          </a:p>
          <a:p>
            <a:pPr marL="740664" lvl="2" indent="-428371">
              <a:spcAft>
                <a:spcPct val="0"/>
              </a:spcAft>
              <a:buClr>
                <a:schemeClr val="accent5">
                  <a:lumMod val="50000"/>
                </a:schemeClr>
              </a:buClr>
              <a:buFont typeface="+mj-lt"/>
              <a:buAutoNum type="arabicPeriod"/>
            </a:pPr>
            <a:r>
              <a:rPr lang="en-US" sz="1800" kern="1200" dirty="0">
                <a:solidFill>
                  <a:srgbClr val="000000"/>
                </a:solidFill>
                <a:latin typeface="Arial (Body)"/>
              </a:rPr>
              <a:t>Collect data that might help to answer that question.</a:t>
            </a:r>
          </a:p>
          <a:p>
            <a:pPr marL="740664" lvl="2" indent="-428371">
              <a:spcAft>
                <a:spcPct val="0"/>
              </a:spcAft>
              <a:buClr>
                <a:schemeClr val="accent5">
                  <a:lumMod val="50000"/>
                </a:schemeClr>
              </a:buClr>
              <a:buFont typeface="+mj-lt"/>
              <a:buAutoNum type="arabicPeriod"/>
            </a:pPr>
            <a:r>
              <a:rPr lang="en-US" sz="1800" kern="1200" dirty="0">
                <a:solidFill>
                  <a:srgbClr val="000000"/>
                </a:solidFill>
                <a:latin typeface="Arial (Body)"/>
              </a:rPr>
              <a:t>Analyze and interpret the data relative to the research question.</a:t>
            </a:r>
          </a:p>
          <a:p>
            <a:pPr marL="740664" lvl="2" indent="-428371">
              <a:spcAft>
                <a:spcPct val="0"/>
              </a:spcAft>
              <a:buClr>
                <a:schemeClr val="accent5">
                  <a:lumMod val="50000"/>
                </a:schemeClr>
              </a:buClr>
              <a:buFont typeface="+mj-lt"/>
              <a:buAutoNum type="arabicPeriod"/>
            </a:pPr>
            <a:r>
              <a:rPr lang="en-US" sz="1800" kern="1200" dirty="0">
                <a:solidFill>
                  <a:srgbClr val="000000"/>
                </a:solidFill>
                <a:latin typeface="Arial (Body)"/>
              </a:rPr>
              <a:t>Develop a plan for research.</a:t>
            </a:r>
            <a:endParaRPr lang="en-US" sz="1800" dirty="0"/>
          </a:p>
        </p:txBody>
      </p:sp>
      <p:sp>
        <p:nvSpPr>
          <p:cNvPr id="5" name="Content Placeholder 4"/>
          <p:cNvSpPr>
            <a:spLocks noGrp="1"/>
          </p:cNvSpPr>
          <p:nvPr>
            <p:ph sz="quarter" idx="14"/>
          </p:nvPr>
        </p:nvSpPr>
        <p:spPr>
          <a:xfrm>
            <a:off x="457200" y="4309093"/>
            <a:ext cx="8232775" cy="1639019"/>
          </a:xfrm>
        </p:spPr>
        <p:txBody>
          <a:bodyPr/>
          <a:lstStyle/>
          <a:p>
            <a:pPr marL="255651" lvl="0" indent="-255651">
              <a:spcAft>
                <a:spcPct val="0"/>
              </a:spcAft>
              <a:buClr>
                <a:schemeClr val="accent5">
                  <a:lumMod val="50000"/>
                </a:schemeClr>
              </a:buClr>
              <a:tabLst/>
            </a:pPr>
            <a:r>
              <a:rPr lang="en-US" sz="1800" kern="1200" dirty="0">
                <a:solidFill>
                  <a:srgbClr val="000000"/>
                </a:solidFill>
                <a:latin typeface="Arial (Body)"/>
              </a:rPr>
              <a:t>A key component of action research is finishing up with a </a:t>
            </a:r>
            <a:r>
              <a:rPr lang="en-US" sz="1800" b="1" kern="1200" dirty="0">
                <a:solidFill>
                  <a:srgbClr val="000000"/>
                </a:solidFill>
                <a:latin typeface="Arial (Body)"/>
              </a:rPr>
              <a:t>concrete plan </a:t>
            </a:r>
            <a:r>
              <a:rPr lang="en-US" sz="1800" kern="1200" dirty="0">
                <a:solidFill>
                  <a:srgbClr val="000000"/>
                </a:solidFill>
                <a:latin typeface="Arial (Body)"/>
              </a:rPr>
              <a:t>regarding how to solve the problem at hand.</a:t>
            </a:r>
          </a:p>
          <a:p>
            <a:pPr marL="255651" lvl="0" indent="-255651">
              <a:spcAft>
                <a:spcPct val="0"/>
              </a:spcAft>
              <a:buClr>
                <a:schemeClr val="accent5">
                  <a:lumMod val="50000"/>
                </a:schemeClr>
              </a:buClr>
              <a:tabLst/>
            </a:pPr>
            <a:r>
              <a:rPr lang="en-US" sz="1800" kern="1200" dirty="0">
                <a:solidFill>
                  <a:srgbClr val="000000"/>
                </a:solidFill>
                <a:latin typeface="Arial (Body)"/>
              </a:rPr>
              <a:t>It is important to remember that the results should be teacher oriented!</a:t>
            </a:r>
          </a:p>
        </p:txBody>
      </p:sp>
    </p:spTree>
    <p:extLst>
      <p:ext uri="{BB962C8B-B14F-4D97-AF65-F5344CB8AC3E}">
        <p14:creationId xmlns:p14="http://schemas.microsoft.com/office/powerpoint/2010/main" val="87909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93"/>
            <a:ext cx="8229600" cy="1097279"/>
          </a:xfrm>
        </p:spPr>
        <p:txBody>
          <a:bodyPr tIns="91425">
            <a:noAutofit/>
          </a:bodyPr>
          <a:lstStyle/>
          <a:p>
            <a:pPr lvl="0" algn="ctr">
              <a:spcBef>
                <a:spcPct val="0"/>
              </a:spcBef>
              <a:buClrTx/>
            </a:pPr>
            <a:r>
              <a:rPr lang="en-US" kern="1200" dirty="0">
                <a:solidFill>
                  <a:schemeClr val="accent5">
                    <a:lumMod val="50000"/>
                  </a:schemeClr>
                </a:solidFill>
                <a:latin typeface="Times New Roman" panose="02020603050405020304" pitchFamily="18" charset="0"/>
                <a:ea typeface="+mj-ea"/>
                <a:cs typeface="Times New Roman" panose="02020603050405020304" pitchFamily="18" charset="0"/>
              </a:rPr>
              <a:t>Design-Based Research</a:t>
            </a:r>
          </a:p>
        </p:txBody>
      </p:sp>
      <p:sp>
        <p:nvSpPr>
          <p:cNvPr id="3" name="Text Placeholder 2"/>
          <p:cNvSpPr>
            <a:spLocks noGrp="1"/>
          </p:cNvSpPr>
          <p:nvPr>
            <p:ph type="body" idx="1"/>
          </p:nvPr>
        </p:nvSpPr>
        <p:spPr>
          <a:xfrm>
            <a:off x="457200" y="1875487"/>
            <a:ext cx="8229600" cy="4147259"/>
          </a:xfrm>
        </p:spPr>
        <p:txBody>
          <a:bodyPr wrap="square" lIns="91425" tIns="91425" rIns="91425" bIns="91425">
            <a:noAutofit/>
          </a:bodyPr>
          <a:lstStyle/>
          <a:p>
            <a:pPr marL="255651" lvl="0" indent="-255651">
              <a:spcAft>
                <a:spcPct val="0"/>
              </a:spcAft>
              <a:buClr>
                <a:schemeClr val="accent5">
                  <a:lumMod val="50000"/>
                </a:schemeClr>
              </a:buClr>
              <a:tabLst/>
            </a:pPr>
            <a:r>
              <a:rPr lang="en-US" sz="2200" kern="1200" dirty="0">
                <a:solidFill>
                  <a:srgbClr val="000000"/>
                </a:solidFill>
                <a:latin typeface="Arial (Body)"/>
                <a:ea typeface="+mn-ea"/>
                <a:cs typeface="+mn-cs"/>
              </a:rPr>
              <a:t>Emerged from the field of educational technology and other learning sciences.</a:t>
            </a:r>
          </a:p>
          <a:p>
            <a:pPr marL="255651" lvl="0" indent="-255651">
              <a:spcAft>
                <a:spcPct val="0"/>
              </a:spcAft>
              <a:buClr>
                <a:schemeClr val="accent5">
                  <a:lumMod val="50000"/>
                </a:schemeClr>
              </a:buClr>
              <a:tabLst/>
            </a:pPr>
            <a:r>
              <a:rPr lang="en-US" sz="2200" kern="1200" dirty="0">
                <a:solidFill>
                  <a:srgbClr val="000000"/>
                </a:solidFill>
                <a:latin typeface="Arial (Body)"/>
                <a:ea typeface="+mn-ea"/>
                <a:cs typeface="+mn-cs"/>
              </a:rPr>
              <a:t>Aims to produce theories and knowledge about learning and teaching that are grounding in real-life contexts.</a:t>
            </a:r>
          </a:p>
          <a:p>
            <a:pPr marL="255651" lvl="0" indent="-255651">
              <a:spcAft>
                <a:spcPct val="0"/>
              </a:spcAft>
              <a:buClr>
                <a:schemeClr val="accent5">
                  <a:lumMod val="50000"/>
                </a:schemeClr>
              </a:buClr>
              <a:tabLst/>
            </a:pPr>
            <a:r>
              <a:rPr lang="en-US" sz="2200" kern="1200" dirty="0">
                <a:solidFill>
                  <a:srgbClr val="000000"/>
                </a:solidFill>
                <a:latin typeface="Arial (Body)"/>
                <a:ea typeface="+mn-ea"/>
                <a:cs typeface="+mn-cs"/>
              </a:rPr>
              <a:t>Involves manipulating real-life contexts in particular ways and conducting and refining experiments and interventions so that researchers can make evidence-based claims about learning.</a:t>
            </a:r>
          </a:p>
          <a:p>
            <a:pPr marL="255651" lvl="0" indent="-255651">
              <a:spcAft>
                <a:spcPct val="0"/>
              </a:spcAft>
              <a:buClr>
                <a:schemeClr val="accent5">
                  <a:lumMod val="50000"/>
                </a:schemeClr>
              </a:buClr>
              <a:tabLst/>
            </a:pPr>
            <a:r>
              <a:rPr lang="en-US" sz="2200" kern="1200" dirty="0">
                <a:solidFill>
                  <a:srgbClr val="000000"/>
                </a:solidFill>
                <a:latin typeface="Arial (Body)"/>
                <a:ea typeface="+mn-ea"/>
                <a:cs typeface="+mn-cs"/>
              </a:rPr>
              <a:t>Example: Development of instructional software that can help middle school students learn how to control for confounding variables when confounding simple physics experiments.</a:t>
            </a:r>
          </a:p>
        </p:txBody>
      </p:sp>
    </p:spTree>
    <p:extLst>
      <p:ext uri="{BB962C8B-B14F-4D97-AF65-F5344CB8AC3E}">
        <p14:creationId xmlns:p14="http://schemas.microsoft.com/office/powerpoint/2010/main" val="185589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924" y="1182430"/>
            <a:ext cx="5661224" cy="1097279"/>
          </a:xfrm>
        </p:spPr>
        <p:txBody>
          <a:bodyPr tIns="91425">
            <a:noAutofit/>
          </a:bodyPr>
          <a:lstStyle/>
          <a:p>
            <a:pPr lvl="0" algn="ctr">
              <a:spcBef>
                <a:spcPct val="0"/>
              </a:spcBef>
              <a:buClrTx/>
            </a:pP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Participatory Action Research (P</a:t>
            </a:r>
            <a:r>
              <a:rPr lang="en-US" sz="2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A</a:t>
            </a:r>
            <a:r>
              <a:rPr lang="en-US" sz="2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R) Youth Participatory Action Research </a:t>
            </a:r>
            <a:br>
              <a:rPr lang="ar-EG" sz="2400" kern="1200" dirty="0">
                <a:solidFill>
                  <a:schemeClr val="accent5">
                    <a:lumMod val="50000"/>
                  </a:schemeClr>
                </a:solidFill>
                <a:latin typeface="Times New Roman" panose="02020603050405020304" pitchFamily="18" charset="0"/>
                <a:ea typeface="+mj-ea"/>
                <a:cs typeface="Times New Roman" panose="02020603050405020304" pitchFamily="18" charset="0"/>
              </a:rPr>
            </a:b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(Y</a:t>
            </a:r>
            <a:r>
              <a:rPr lang="en-US" sz="2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P</a:t>
            </a:r>
            <a:r>
              <a:rPr lang="en-US" sz="2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A</a:t>
            </a:r>
            <a:r>
              <a:rPr lang="en-US" sz="2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400" kern="1200" dirty="0">
                <a:solidFill>
                  <a:schemeClr val="accent5">
                    <a:lumMod val="50000"/>
                  </a:schemeClr>
                </a:solidFill>
                <a:latin typeface="Times New Roman" panose="02020603050405020304" pitchFamily="18" charset="0"/>
                <a:ea typeface="+mj-ea"/>
                <a:cs typeface="Times New Roman" panose="02020603050405020304" pitchFamily="18" charset="0"/>
              </a:rPr>
              <a:t>R) </a:t>
            </a:r>
            <a:r>
              <a:rPr lang="en-US" sz="1600" b="0" kern="1200" dirty="0">
                <a:solidFill>
                  <a:schemeClr val="accent5">
                    <a:lumMod val="50000"/>
                  </a:schemeClr>
                </a:solidFill>
                <a:latin typeface="Times New Roman" panose="02020603050405020304" pitchFamily="18" charset="0"/>
                <a:ea typeface="+mj-ea"/>
                <a:cs typeface="Times New Roman" panose="02020603050405020304" pitchFamily="18" charset="0"/>
              </a:rPr>
              <a:t>(1 of 2)</a:t>
            </a:r>
          </a:p>
        </p:txBody>
      </p:sp>
      <p:sp>
        <p:nvSpPr>
          <p:cNvPr id="3" name="Text Placeholder 2"/>
          <p:cNvSpPr>
            <a:spLocks noGrp="1"/>
          </p:cNvSpPr>
          <p:nvPr>
            <p:ph type="body" idx="1"/>
          </p:nvPr>
        </p:nvSpPr>
        <p:spPr>
          <a:xfrm>
            <a:off x="230699" y="2279709"/>
            <a:ext cx="8229600" cy="4339619"/>
          </a:xfrm>
        </p:spPr>
        <p:txBody>
          <a:bodyPr wrap="square" lIns="91425" tIns="91425" rIns="91425" bIns="91425">
            <a:noAutofit/>
          </a:bodyPr>
          <a:lstStyle/>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Action-oriented approach to research rooted in the theory of Paulo Freire</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Rooted in problem-posing education with the generative themes of students’ lives are the basis for instruction</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Involves collaboration from inception to implementation between researchers and those typically considered “subjects” of research</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Research members share leadership throughout the process</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Reflection and praxis oriented, with an end goal of making transformative changes in social conditions</a:t>
            </a:r>
          </a:p>
        </p:txBody>
      </p:sp>
    </p:spTree>
    <p:extLst>
      <p:ext uri="{BB962C8B-B14F-4D97-AF65-F5344CB8AC3E}">
        <p14:creationId xmlns:p14="http://schemas.microsoft.com/office/powerpoint/2010/main" val="429440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802" y="759644"/>
            <a:ext cx="5030651" cy="1097279"/>
          </a:xfrm>
        </p:spPr>
        <p:txBody>
          <a:bodyPr tIns="91425">
            <a:noAutofit/>
          </a:bodyPr>
          <a:lstStyle/>
          <a:p>
            <a:pPr lvl="0" algn="ctr">
              <a:spcBef>
                <a:spcPct val="0"/>
              </a:spcBef>
              <a:buClrTx/>
            </a:pPr>
            <a:r>
              <a:rPr lang="en-US" sz="2000" kern="1200" dirty="0">
                <a:solidFill>
                  <a:schemeClr val="accent5">
                    <a:lumMod val="50000"/>
                  </a:schemeClr>
                </a:solidFill>
                <a:latin typeface="Times New Roman" panose="02020603050405020304" pitchFamily="18" charset="0"/>
                <a:ea typeface="+mj-ea"/>
                <a:cs typeface="Times New Roman" panose="02020603050405020304" pitchFamily="18" charset="0"/>
              </a:rPr>
              <a:t>Participatory Action Research (P</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000" kern="1200" dirty="0">
                <a:solidFill>
                  <a:schemeClr val="accent5">
                    <a:lumMod val="50000"/>
                  </a:schemeClr>
                </a:solidFill>
                <a:latin typeface="Times New Roman" panose="02020603050405020304" pitchFamily="18" charset="0"/>
                <a:ea typeface="+mj-ea"/>
                <a:cs typeface="Times New Roman" panose="02020603050405020304" pitchFamily="18" charset="0"/>
              </a:rPr>
              <a:t>A</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000" kern="1200" dirty="0">
                <a:solidFill>
                  <a:schemeClr val="accent5">
                    <a:lumMod val="50000"/>
                  </a:schemeClr>
                </a:solidFill>
                <a:latin typeface="Times New Roman" panose="02020603050405020304" pitchFamily="18" charset="0"/>
                <a:ea typeface="+mj-ea"/>
                <a:cs typeface="Times New Roman" panose="02020603050405020304" pitchFamily="18" charset="0"/>
              </a:rPr>
              <a:t>R) Youth Participatory Action Research (Y</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000" kern="1200" dirty="0">
                <a:solidFill>
                  <a:schemeClr val="accent5">
                    <a:lumMod val="50000"/>
                  </a:schemeClr>
                </a:solidFill>
                <a:latin typeface="Times New Roman" panose="02020603050405020304" pitchFamily="18" charset="0"/>
                <a:ea typeface="+mj-ea"/>
                <a:cs typeface="Times New Roman" panose="02020603050405020304" pitchFamily="18" charset="0"/>
              </a:rPr>
              <a:t>P</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000" kern="1200" dirty="0">
                <a:solidFill>
                  <a:schemeClr val="accent5">
                    <a:lumMod val="50000"/>
                  </a:schemeClr>
                </a:solidFill>
                <a:latin typeface="Times New Roman" panose="02020603050405020304" pitchFamily="18" charset="0"/>
                <a:ea typeface="+mj-ea"/>
                <a:cs typeface="Times New Roman" panose="02020603050405020304" pitchFamily="18" charset="0"/>
              </a:rPr>
              <a:t>A</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000" kern="1200" dirty="0">
                <a:solidFill>
                  <a:schemeClr val="accent5">
                    <a:lumMod val="50000"/>
                  </a:schemeClr>
                </a:solidFill>
                <a:latin typeface="Times New Roman" panose="02020603050405020304" pitchFamily="18" charset="0"/>
                <a:ea typeface="+mj-ea"/>
                <a:cs typeface="Times New Roman" panose="02020603050405020304" pitchFamily="18" charset="0"/>
              </a:rPr>
              <a:t>R) </a:t>
            </a:r>
            <a:r>
              <a:rPr lang="en-US" sz="1400" b="0" kern="1200" dirty="0">
                <a:solidFill>
                  <a:schemeClr val="accent5">
                    <a:lumMod val="50000"/>
                  </a:schemeClr>
                </a:solidFill>
                <a:latin typeface="Times New Roman" panose="02020603050405020304" pitchFamily="18" charset="0"/>
                <a:ea typeface="+mj-ea"/>
                <a:cs typeface="Times New Roman" panose="02020603050405020304" pitchFamily="18" charset="0"/>
              </a:rPr>
              <a:t>(2 of 2)</a:t>
            </a:r>
          </a:p>
        </p:txBody>
      </p:sp>
      <p:sp>
        <p:nvSpPr>
          <p:cNvPr id="3" name="Text Placeholder 2"/>
          <p:cNvSpPr>
            <a:spLocks noGrp="1"/>
          </p:cNvSpPr>
          <p:nvPr>
            <p:ph type="body" idx="1"/>
          </p:nvPr>
        </p:nvSpPr>
        <p:spPr>
          <a:xfrm>
            <a:off x="331365" y="2501884"/>
            <a:ext cx="8229600" cy="4085704"/>
          </a:xfrm>
        </p:spPr>
        <p:txBody>
          <a:bodyPr wrap="square" lIns="91425" tIns="91425" rIns="91425" bIns="91425">
            <a:noAutofit/>
          </a:bodyPr>
          <a:lstStyle/>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Youth Participatory Action (Y</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R) adds the element of involving young people as co-researchers</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Y</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R is a useful instructional tool in classrooms or community settings</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Acquisition of academic skills is often a focus of Y</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R</a:t>
            </a:r>
          </a:p>
          <a:p>
            <a:pPr marL="255651" lvl="0" indent="-255651">
              <a:spcAft>
                <a:spcPct val="0"/>
              </a:spcAft>
              <a:buClr>
                <a:schemeClr val="accent5">
                  <a:lumMod val="50000"/>
                </a:schemeClr>
              </a:buClr>
              <a:tabLst/>
            </a:pPr>
            <a:r>
              <a:rPr lang="en-US" sz="20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R and Y</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A</a:t>
            </a:r>
            <a:r>
              <a:rPr lang="en-US" sz="100" kern="1200" dirty="0">
                <a:solidFill>
                  <a:srgbClr val="000000"/>
                </a:solidFill>
                <a:latin typeface="Arial (Body)"/>
                <a:ea typeface="+mn-ea"/>
                <a:cs typeface="+mn-cs"/>
              </a:rPr>
              <a:t> </a:t>
            </a:r>
            <a:r>
              <a:rPr lang="en-US" sz="2000" kern="1200" dirty="0">
                <a:solidFill>
                  <a:srgbClr val="000000"/>
                </a:solidFill>
                <a:latin typeface="Arial (Body)"/>
                <a:ea typeface="+mn-ea"/>
                <a:cs typeface="+mn-cs"/>
              </a:rPr>
              <a:t>R are not without some challenges including their non-traditional approach which counters the notion of academic researchers maintaining complete control of a study</a:t>
            </a:r>
          </a:p>
        </p:txBody>
      </p:sp>
    </p:spTree>
    <p:extLst>
      <p:ext uri="{BB962C8B-B14F-4D97-AF65-F5344CB8AC3E}">
        <p14:creationId xmlns:p14="http://schemas.microsoft.com/office/powerpoint/2010/main" val="180046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558" y="917982"/>
            <a:ext cx="4693640" cy="1097279"/>
          </a:xfrm>
        </p:spPr>
        <p:txBody>
          <a:bodyPr tIns="91425">
            <a:noAutofit/>
          </a:bodyPr>
          <a:lstStyle/>
          <a:p>
            <a:pPr lvl="0" algn="ctr">
              <a:spcBef>
                <a:spcPct val="0"/>
              </a:spcBef>
              <a:buClrTx/>
            </a:pPr>
            <a:r>
              <a:rPr lang="en-US" sz="2800" kern="1200" dirty="0">
                <a:solidFill>
                  <a:schemeClr val="accent5">
                    <a:lumMod val="50000"/>
                  </a:schemeClr>
                </a:solidFill>
                <a:latin typeface="Times New Roman" panose="02020603050405020304" pitchFamily="18" charset="0"/>
                <a:ea typeface="+mj-ea"/>
                <a:cs typeface="Times New Roman" panose="02020603050405020304" pitchFamily="18" charset="0"/>
              </a:rPr>
              <a:t>Community-Based Research (C</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800" kern="1200" dirty="0">
                <a:solidFill>
                  <a:schemeClr val="accent5">
                    <a:lumMod val="50000"/>
                  </a:schemeClr>
                </a:solidFill>
                <a:latin typeface="Times New Roman" panose="02020603050405020304" pitchFamily="18" charset="0"/>
                <a:ea typeface="+mj-ea"/>
                <a:cs typeface="Times New Roman" panose="02020603050405020304" pitchFamily="18" charset="0"/>
              </a:rPr>
              <a:t>B</a:t>
            </a:r>
            <a:r>
              <a:rPr lang="en-US" sz="100" kern="12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2800" kern="1200" dirty="0">
                <a:solidFill>
                  <a:schemeClr val="accent5">
                    <a:lumMod val="50000"/>
                  </a:schemeClr>
                </a:solidFill>
                <a:latin typeface="Times New Roman" panose="02020603050405020304" pitchFamily="18" charset="0"/>
                <a:ea typeface="+mj-ea"/>
                <a:cs typeface="Times New Roman" panose="02020603050405020304" pitchFamily="18" charset="0"/>
              </a:rPr>
              <a:t>R) Models </a:t>
            </a:r>
            <a:r>
              <a:rPr lang="en-US" sz="1600" b="0" kern="1200" dirty="0">
                <a:solidFill>
                  <a:schemeClr val="accent5">
                    <a:lumMod val="50000"/>
                  </a:schemeClr>
                </a:solidFill>
                <a:latin typeface="Times New Roman" panose="02020603050405020304" pitchFamily="18" charset="0"/>
                <a:ea typeface="+mj-ea"/>
                <a:cs typeface="Times New Roman" panose="02020603050405020304" pitchFamily="18" charset="0"/>
              </a:rPr>
              <a:t>(1 of 2)</a:t>
            </a:r>
          </a:p>
        </p:txBody>
      </p:sp>
      <p:sp>
        <p:nvSpPr>
          <p:cNvPr id="3" name="Text Placeholder 2"/>
          <p:cNvSpPr>
            <a:spLocks noGrp="1"/>
          </p:cNvSpPr>
          <p:nvPr>
            <p:ph type="body" idx="1"/>
          </p:nvPr>
        </p:nvSpPr>
        <p:spPr>
          <a:xfrm>
            <a:off x="272642" y="2264963"/>
            <a:ext cx="8229600" cy="3854871"/>
          </a:xfrm>
        </p:spPr>
        <p:txBody>
          <a:bodyPr wrap="square" lIns="91425" tIns="91425" rIns="91425" bIns="91425">
            <a:noAutofit/>
          </a:bodyPr>
          <a:lstStyle/>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Usually bound in a particular community setting and involve developing partnerships with community organizations and groups</a:t>
            </a:r>
          </a:p>
          <a:p>
            <a:pPr marL="255651" lvl="0" indent="-255651">
              <a:spcAft>
                <a:spcPct val="0"/>
              </a:spcAft>
              <a:buClr>
                <a:schemeClr val="accent5">
                  <a:lumMod val="50000"/>
                </a:schemeClr>
              </a:buClr>
              <a:buSzPts val="2400"/>
              <a:tabLst/>
            </a:pPr>
            <a:r>
              <a:rPr lang="en-US" sz="2400" kern="1200" dirty="0">
                <a:solidFill>
                  <a:srgbClr val="000000"/>
                </a:solidFill>
                <a:latin typeface="Arial (Body)"/>
                <a:ea typeface="+mn-ea"/>
                <a:cs typeface="+mn-cs"/>
              </a:rPr>
              <a:t>Many models are premised on the beliefs that:</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communities are a storehouse of resources and knowledge</a:t>
            </a:r>
          </a:p>
          <a:p>
            <a:pPr marL="741553" lvl="1" indent="-284353">
              <a:spcAft>
                <a:spcPct val="0"/>
              </a:spcAft>
              <a:buClr>
                <a:schemeClr val="accent5">
                  <a:lumMod val="50000"/>
                </a:schemeClr>
              </a:buClr>
              <a:buSzPts val="2400"/>
            </a:pPr>
            <a:r>
              <a:rPr lang="en-US" sz="2400" kern="1200" dirty="0">
                <a:solidFill>
                  <a:srgbClr val="000000"/>
                </a:solidFill>
                <a:latin typeface="Arial (Body)"/>
                <a:ea typeface="+mn-ea"/>
                <a:cs typeface="+mn-cs"/>
              </a:rPr>
              <a:t>community members possess significant expertise and skills that can provide insights on key community issues and problems</a:t>
            </a:r>
          </a:p>
        </p:txBody>
      </p:sp>
    </p:spTree>
    <p:extLst>
      <p:ext uri="{BB962C8B-B14F-4D97-AF65-F5344CB8AC3E}">
        <p14:creationId xmlns:p14="http://schemas.microsoft.com/office/powerpoint/2010/main" val="424503527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8173</TotalTime>
  <Words>1082</Words>
  <Application>Microsoft Office PowerPoint</Application>
  <PresentationFormat>On-screen Show (4:3)</PresentationFormat>
  <Paragraphs>93</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(Body)</vt:lpstr>
      <vt:lpstr>Noto Sans Symbols</vt:lpstr>
      <vt:lpstr>Times New Roman</vt:lpstr>
      <vt:lpstr>508 Lecture</vt:lpstr>
      <vt:lpstr>1_508 Lecture</vt:lpstr>
      <vt:lpstr>PowerPoint Presentation</vt:lpstr>
      <vt:lpstr>Action Research and Participatory Designs</vt:lpstr>
      <vt:lpstr>Action-Oriented Models and Designs</vt:lpstr>
      <vt:lpstr>Action Research/Teacher Research (1 of 2)</vt:lpstr>
      <vt:lpstr>Action Research/Teacher Research (2 of 2)</vt:lpstr>
      <vt:lpstr>Design-Based Research</vt:lpstr>
      <vt:lpstr>Participatory Action Research (P A R) Youth Participatory Action Research  (Y P A R) (1 of 2)</vt:lpstr>
      <vt:lpstr>Participatory Action Research (P A R) Youth Participatory Action Research (Y P A R) (2 of 2)</vt:lpstr>
      <vt:lpstr>Community-Based Research (C B R) Models (1 of 2)</vt:lpstr>
      <vt:lpstr>Community-Based Research (C B R) Models (2 of 2)</vt:lpstr>
      <vt:lpstr>Course-Based Action Research (C B A R)</vt:lpstr>
      <vt:lpstr>Community-Based Participatory Research</vt:lpstr>
      <vt:lpstr>Community-Based Qualitative Research</vt:lpstr>
      <vt:lpstr>Data Collection and Analysis in Action Research</vt:lpstr>
      <vt:lpstr>Disseminating the Findings of Action Research Projects</vt:lpstr>
      <vt:lpstr>Planning and Conducting an Effective Community Forum (1 of 2)</vt:lpstr>
      <vt:lpstr>Planning and Conducting an Effective Community Forum (2 of 2)</vt:lpstr>
      <vt:lpstr>PowerPoint Presentation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Research: Planning and Design, Twelfth Edition</dc:title>
  <dc:subject>TED/Careers</dc:subject>
  <dc:creator>Leedy/Ormrod</dc:creator>
  <cp:keywords>Practical Research</cp:keywords>
  <cp:lastModifiedBy>Asmaa.Abdelrahim</cp:lastModifiedBy>
  <cp:revision>822</cp:revision>
  <dcterms:modified xsi:type="dcterms:W3CDTF">2025-12-03T15:29:03Z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