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32"/>
  </p:notesMasterIdLst>
  <p:handoutMasterIdLst>
    <p:handoutMasterId r:id="rId33"/>
  </p:handoutMasterIdLst>
  <p:sldIdLst>
    <p:sldId id="335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259" r:id="rId3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ffrey Holcomb" initials="" lastIdx="3" clrIdx="0"/>
  <p:cmAuthor id="1" name="Ruchi Sachdev" initials="" lastIdx="8" clrIdx="1"/>
  <p:cmAuthor id="2" name="Sarah Reusché" initials="" lastIdx="13" clrIdx="2"/>
  <p:cmAuthor id="3" name="Nitin Shankar" initials="" lastIdx="6" clrIdx="3"/>
  <p:cmAuthor id="4" name="Kristen Flathman" initials="" lastIdx="1" clrIdx="4"/>
  <p:cmAuthor id="5" name="Ben Schroeter" initials="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0F9630F-82C1-40B7-BC3A-925EFCFF5E92}">
  <a:tblStyle styleId="{40F9630F-82C1-40B7-BC3A-925EFCFF5E92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/>
      <a:tcStyle>
        <a:tcBdr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95" autoAdjust="0"/>
    <p:restoredTop sz="96395" autoAdjust="0"/>
  </p:normalViewPr>
  <p:slideViewPr>
    <p:cSldViewPr snapToGrid="0" snapToObjects="1">
      <p:cViewPr varScale="1">
        <p:scale>
          <a:sx n="111" d="100"/>
          <a:sy n="111" d="100"/>
        </p:scale>
        <p:origin x="1452" y="96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-35496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5CB01-6679-D646-ACB3-8B04B786C15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C0F4D-8A6F-1C4A-B6BF-1558431E4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63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710270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685800" y="762000"/>
            <a:ext cx="7772400" cy="28384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3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674687" y="3962400"/>
            <a:ext cx="7794625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600"/>
              </a:spcBef>
              <a:buClr>
                <a:srgbClr val="007FA3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93969" y="6172200"/>
            <a:ext cx="859535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5734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1097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400" b="1" i="0" u="none" strike="noStrike" cap="none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21637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6032" marR="0" lvl="0" indent="-256032" algn="l" rtl="0">
              <a:spcBef>
                <a:spcPts val="15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3464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600"/>
              </a:spcBef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397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397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397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397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  <a:p>
            <a:pPr lvl="1"/>
            <a:endParaRPr lang="en-US" dirty="0"/>
          </a:p>
          <a:p>
            <a:pPr lvl="2"/>
            <a:endParaRPr dirty="0"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57200" y="3962400"/>
            <a:ext cx="8229600" cy="21637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6032" marR="0" lvl="0" indent="-256032" algn="l" rtl="0">
              <a:spcBef>
                <a:spcPts val="15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3464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600"/>
              </a:spcBef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397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397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397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397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  <a:p>
            <a:pPr lvl="1"/>
            <a:endParaRPr lang="en-US" dirty="0"/>
          </a:p>
          <a:p>
            <a:pPr lvl="2"/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93969" y="6172200"/>
            <a:ext cx="859535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176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four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925329" y="136973"/>
            <a:ext cx="8229600" cy="1097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400" b="1" i="0" u="none" strike="noStrike" cap="none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7071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6032" marR="0" lvl="0" indent="-256032" algn="l" rtl="0">
              <a:spcBef>
                <a:spcPts val="15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3464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600"/>
              </a:spcBef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397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397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397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397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  <a:p>
            <a:pPr lvl="1"/>
            <a:endParaRPr lang="en-US" dirty="0"/>
          </a:p>
          <a:p>
            <a:pPr lvl="2"/>
            <a:endParaRPr dirty="0"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57200" y="2461190"/>
            <a:ext cx="8229600" cy="7776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6032" marR="0" lvl="0" indent="-256032" algn="l" rtl="0">
              <a:spcBef>
                <a:spcPts val="15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3464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600"/>
              </a:spcBef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397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397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397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397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  <a:p>
            <a:pPr lvl="1"/>
            <a:endParaRPr lang="en-US" dirty="0"/>
          </a:p>
          <a:p>
            <a:pPr lvl="2"/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93969" y="6172200"/>
            <a:ext cx="859535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3538538"/>
            <a:ext cx="8232775" cy="7856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57200" y="4589463"/>
            <a:ext cx="8232775" cy="9477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1566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93969" y="6172200"/>
            <a:ext cx="859535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pen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906294" y="174014"/>
            <a:ext cx="8229600" cy="6228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400" b="1" i="0" u="none" strike="noStrike" cap="none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816429"/>
            <a:ext cx="8229600" cy="4789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000" b="0" i="0" u="none" strike="noStrike" cap="none">
                <a:solidFill>
                  <a:srgbClr val="007F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5029200" y="1600200"/>
            <a:ext cx="3657600" cy="1600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3"/>
          </p:nvPr>
        </p:nvSpPr>
        <p:spPr>
          <a:xfrm>
            <a:off x="5029200" y="3200400"/>
            <a:ext cx="3657600" cy="29257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93969" y="6165337"/>
            <a:ext cx="859535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39"/>
          <p:cNvSpPr txBox="1">
            <a:spLocks noGrp="1"/>
          </p:cNvSpPr>
          <p:nvPr>
            <p:ph type="body" idx="13"/>
          </p:nvPr>
        </p:nvSpPr>
        <p:spPr>
          <a:xfrm>
            <a:off x="474779" y="1500547"/>
            <a:ext cx="8229600" cy="2051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000" b="0" i="0" u="none" strike="noStrike" cap="none">
                <a:solidFill>
                  <a:srgbClr val="007F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857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9187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2EF9F-CA90-4969-A57A-3A71FB92B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2005E-FDBA-4CF2-A1B0-04A1A4927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02FD9-0500-4F54-A5EF-D536142CB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6E5D3-C088-4361-8D51-506AE7B3BAAA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3CFF6-FE29-4F19-8936-490B5BB30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DF8AE-C9BD-4FB0-9382-DDECCE04E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2BB1C-65DC-46A2-A9CD-ED1575226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20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e +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5647038" y="204510"/>
            <a:ext cx="82296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400" b="1" i="0" u="none" strike="noStrike" cap="none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457200" y="5368160"/>
            <a:ext cx="8229600" cy="9168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93969" y="6172200"/>
            <a:ext cx="859535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6302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 noGrp="1"/>
          </p:cNvSpPr>
          <p:nvPr>
            <p:ph type="title"/>
          </p:nvPr>
        </p:nvSpPr>
        <p:spPr>
          <a:xfrm>
            <a:off x="4510216" y="215371"/>
            <a:ext cx="8229600" cy="1097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400" b="1" i="0" u="none" strike="noStrike" cap="none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26" name="Content Placeholder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5600" marR="0" lvl="0" indent="-255600" algn="l" rtl="0">
              <a:spcBef>
                <a:spcPts val="1500"/>
              </a:spcBef>
              <a:buClr>
                <a:srgbClr val="007FA3"/>
              </a:buClr>
              <a:buSzPct val="100000"/>
              <a:buFont typeface="Arial" panose="020B0604020202020204" pitchFamily="34" charset="0"/>
              <a:buChar char="•"/>
              <a:tabLst>
                <a:tab pos="176213" algn="l"/>
              </a:tabLst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3464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spcBef>
                <a:spcPts val="600"/>
              </a:spcBef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IN" dirty="0"/>
          </a:p>
          <a:p>
            <a:pPr lvl="1"/>
            <a:endParaRPr lang="en-IN" dirty="0"/>
          </a:p>
          <a:p>
            <a:pPr lvl="2"/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5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 noGrp="1"/>
          </p:cNvSpPr>
          <p:nvPr>
            <p:ph type="title"/>
          </p:nvPr>
        </p:nvSpPr>
        <p:spPr>
          <a:xfrm>
            <a:off x="3879908" y="215371"/>
            <a:ext cx="8229600" cy="1097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400" b="1" i="0" u="none" strike="noStrike" cap="none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26" name="Content Placeholder 1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5600" marR="0" lvl="0" indent="-255600" algn="l" rtl="0">
              <a:spcBef>
                <a:spcPts val="1500"/>
              </a:spcBef>
              <a:buClr>
                <a:srgbClr val="007FA3"/>
              </a:buClr>
              <a:buSzPct val="100000"/>
              <a:buFont typeface="Arial" panose="020B0604020202020204" pitchFamily="34" charset="0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278063"/>
            <a:ext cx="8229600" cy="558800"/>
          </a:xfrm>
        </p:spPr>
        <p:txBody>
          <a:bodyPr/>
          <a:lstStyle>
            <a:lvl1pPr indent="-255600">
              <a:defRPr/>
            </a:lvl1pPr>
            <a:lvl2pPr indent="-283464"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57200" y="2954338"/>
            <a:ext cx="8232775" cy="609600"/>
          </a:xfrm>
        </p:spPr>
        <p:txBody>
          <a:bodyPr/>
          <a:lstStyle>
            <a:lvl1pPr indent="-255600">
              <a:defRPr/>
            </a:lvl1pPr>
            <a:lvl2pPr indent="-283464"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457200" y="3733800"/>
            <a:ext cx="8229600" cy="550863"/>
          </a:xfrm>
        </p:spPr>
        <p:txBody>
          <a:bodyPr/>
          <a:lstStyle>
            <a:lvl1pPr marL="255588" indent="-255588">
              <a:defRPr/>
            </a:lvl1pPr>
            <a:lvl2pPr indent="-283464"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57200" y="4427538"/>
            <a:ext cx="8229600" cy="652462"/>
          </a:xfrm>
        </p:spPr>
        <p:txBody>
          <a:bodyPr/>
          <a:lstStyle>
            <a:lvl1pPr marL="255588" indent="-255588">
              <a:defRPr/>
            </a:lvl1pPr>
            <a:lvl2pPr indent="-283464"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7"/>
          </p:nvPr>
        </p:nvSpPr>
        <p:spPr>
          <a:xfrm>
            <a:off x="457200" y="5181600"/>
            <a:ext cx="8229600" cy="500063"/>
          </a:xfrm>
        </p:spPr>
        <p:txBody>
          <a:bodyPr/>
          <a:lstStyle>
            <a:lvl1pPr marL="255588" indent="-255588">
              <a:defRPr/>
            </a:lvl1pPr>
            <a:lvl2pPr indent="-283464"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2898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5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 noGrp="1"/>
          </p:cNvSpPr>
          <p:nvPr>
            <p:ph type="title"/>
          </p:nvPr>
        </p:nvSpPr>
        <p:spPr>
          <a:xfrm>
            <a:off x="4366470" y="221776"/>
            <a:ext cx="8229600" cy="1097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400" b="1" i="0" u="none" strike="noStrike" cap="none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26" name="Content Placeholder 1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5600" marR="0" lvl="0" indent="-255600" algn="l" rtl="0">
              <a:spcBef>
                <a:spcPts val="1500"/>
              </a:spcBef>
              <a:buClr>
                <a:srgbClr val="007FA3"/>
              </a:buClr>
              <a:buSzPct val="100000"/>
              <a:buFont typeface="Arial" panose="020B0604020202020204" pitchFamily="34" charset="0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278063"/>
            <a:ext cx="8229600" cy="558800"/>
          </a:xfrm>
        </p:spPr>
        <p:txBody>
          <a:bodyPr/>
          <a:lstStyle>
            <a:lvl1pPr indent="-255600">
              <a:defRPr/>
            </a:lvl1pPr>
            <a:lvl2pPr indent="-283464"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57200" y="2954338"/>
            <a:ext cx="8232775" cy="609600"/>
          </a:xfrm>
        </p:spPr>
        <p:txBody>
          <a:bodyPr/>
          <a:lstStyle>
            <a:lvl1pPr indent="-255600">
              <a:defRPr/>
            </a:lvl1pPr>
            <a:lvl2pPr indent="-283464"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457200" y="3733800"/>
            <a:ext cx="8229600" cy="550863"/>
          </a:xfrm>
        </p:spPr>
        <p:txBody>
          <a:bodyPr/>
          <a:lstStyle>
            <a:lvl1pPr marL="255588" indent="-255588">
              <a:defRPr/>
            </a:lvl1pPr>
            <a:lvl2pPr indent="-283464"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57200" y="4427538"/>
            <a:ext cx="8229600" cy="652462"/>
          </a:xfrm>
        </p:spPr>
        <p:txBody>
          <a:bodyPr/>
          <a:lstStyle>
            <a:lvl1pPr marL="255588" indent="-255588">
              <a:defRPr/>
            </a:lvl1pPr>
            <a:lvl2pPr indent="-283464"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7"/>
          </p:nvPr>
        </p:nvSpPr>
        <p:spPr>
          <a:xfrm>
            <a:off x="457200" y="5181600"/>
            <a:ext cx="8229600" cy="500063"/>
          </a:xfrm>
        </p:spPr>
        <p:txBody>
          <a:bodyPr/>
          <a:lstStyle>
            <a:lvl1pPr marL="255588" indent="-255588">
              <a:defRPr/>
            </a:lvl1pPr>
            <a:lvl2pPr indent="-283464"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457200" y="5811838"/>
            <a:ext cx="8229600" cy="457200"/>
          </a:xfrm>
        </p:spPr>
        <p:txBody>
          <a:bodyPr/>
          <a:lstStyle>
            <a:lvl2pPr indent="-283464"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9"/>
          </p:nvPr>
        </p:nvSpPr>
        <p:spPr>
          <a:xfrm>
            <a:off x="3657601" y="6418263"/>
            <a:ext cx="479834" cy="2984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0"/>
          </p:nvPr>
        </p:nvSpPr>
        <p:spPr>
          <a:xfrm>
            <a:off x="5503863" y="6418263"/>
            <a:ext cx="453317" cy="29845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21"/>
          </p:nvPr>
        </p:nvSpPr>
        <p:spPr>
          <a:xfrm>
            <a:off x="7200900" y="6418263"/>
            <a:ext cx="576027" cy="29845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2"/>
          </p:nvPr>
        </p:nvSpPr>
        <p:spPr>
          <a:xfrm flipH="1">
            <a:off x="7976101" y="6418263"/>
            <a:ext cx="778599" cy="29845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4794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pter Open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970477" y="244776"/>
            <a:ext cx="8229600" cy="6228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400" b="1" i="0" u="none" strike="noStrike" cap="none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983378"/>
            <a:ext cx="8229600" cy="4789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000" b="0" i="0" u="none" strike="noStrike" cap="none">
                <a:solidFill>
                  <a:srgbClr val="007F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5029200" y="1600200"/>
            <a:ext cx="3657600" cy="1600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3"/>
          </p:nvPr>
        </p:nvSpPr>
        <p:spPr>
          <a:xfrm>
            <a:off x="5029200" y="3200400"/>
            <a:ext cx="3657600" cy="29257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93969" y="6165337"/>
            <a:ext cx="859535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Learning Objectives and Conte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5128054" y="278038"/>
            <a:ext cx="8229600" cy="6228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400" b="1" i="0" u="none" strike="noStrike" cap="none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57200" y="1076919"/>
            <a:ext cx="8229600" cy="4027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007F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6032" marR="0" lvl="0" indent="-256032" algn="l" rtl="0">
              <a:spcBef>
                <a:spcPts val="15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93969" y="6172200"/>
            <a:ext cx="859535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685800" y="1447800"/>
            <a:ext cx="7772400" cy="21526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400" b="1" i="0" u="none" strike="noStrike" cap="none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74687" y="3962400"/>
            <a:ext cx="7794626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007F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600"/>
              </a:spcBef>
              <a:buClr>
                <a:srgbClr val="007FA3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93969" y="6172200"/>
            <a:ext cx="859535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1097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400" b="1" i="0" u="none" strike="noStrike" cap="none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93969" y="6172200"/>
            <a:ext cx="859535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1097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400" b="1" i="0" u="none" strike="noStrike" cap="none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6032" marR="0" lvl="0" indent="-154432" algn="l" rtl="0">
              <a:spcBef>
                <a:spcPts val="15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93969" y="6172200"/>
            <a:ext cx="859535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 Placeholder 5"/>
          <p:cNvSpPr txBox="1">
            <a:spLocks/>
          </p:cNvSpPr>
          <p:nvPr userDrawn="1"/>
        </p:nvSpPr>
        <p:spPr>
          <a:xfrm>
            <a:off x="2773680" y="6448741"/>
            <a:ext cx="5986222" cy="226379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55588" marR="0" lvl="0" indent="-2555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</a:rPr>
              <a:t>Copyright © 2021 Pearson Education Ltd.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34F763F-C84F-4442-ABC9-8F70D73C5F3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0" y="5944706"/>
            <a:ext cx="5061611" cy="6231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A7EB00-E111-97A7-8176-779FEF16CC5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49" r:id="rId3"/>
    <p:sldLayoutId id="2147483668" r:id="rId4"/>
    <p:sldLayoutId id="2147483669" r:id="rId5"/>
    <p:sldLayoutId id="2147483651" r:id="rId6"/>
    <p:sldLayoutId id="2147483654" r:id="rId7"/>
    <p:sldLayoutId id="2147483655" r:id="rId8"/>
    <p:sldLayoutId id="2147483656" r:id="rId9"/>
    <p:sldLayoutId id="2147483667" r:id="rId10"/>
    <p:sldLayoutId id="2147483695" r:id="rId11"/>
    <p:sldLayoutId id="214748365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255588" marR="0" lvl="0" indent="-25558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1097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400" b="1" i="0" u="none" strike="noStrike" cap="none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6032" marR="0" lvl="0" indent="-154432" algn="l" rtl="0">
              <a:spcBef>
                <a:spcPts val="15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93969" y="6172200"/>
            <a:ext cx="8595359" cy="2354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037FA6-BC5A-4219-A1FA-9840EF742D6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0" y="5944706"/>
            <a:ext cx="5061611" cy="6231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7AA6C8-0E9C-DDE4-34E3-D3099A5B303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839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94" r:id="rId2"/>
    <p:sldLayoutId id="2147483696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255588" marR="0" lvl="0" indent="-25603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E83E5-F73C-6348-88B9-1D225B1CF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4EF0C-A978-769C-5694-58E30E384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48DD90-642B-8CF9-1AE7-EC8575D4E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C9662DF-7A39-565E-C5B4-4A868513DFB3}"/>
              </a:ext>
            </a:extLst>
          </p:cNvPr>
          <p:cNvSpPr txBox="1">
            <a:spLocks/>
          </p:cNvSpPr>
          <p:nvPr/>
        </p:nvSpPr>
        <p:spPr>
          <a:xfrm>
            <a:off x="3492160" y="1636111"/>
            <a:ext cx="5756165" cy="10942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FA3"/>
              </a:buClr>
              <a:buFont typeface="Times New Roman"/>
              <a:buNone/>
              <a:defRPr sz="3400" b="1" i="0" u="none" strike="noStrike" cap="none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algn="ctr"/>
            <a:r>
              <a:rPr lang="en-US" sz="2800" dirty="0">
                <a:solidFill>
                  <a:schemeClr val="bg1"/>
                </a:solidFill>
              </a:rPr>
              <a:t>Practical Research: Planning and Design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423247D-B700-6E74-B18F-4523E9C96726}"/>
              </a:ext>
            </a:extLst>
          </p:cNvPr>
          <p:cNvSpPr txBox="1">
            <a:spLocks/>
          </p:cNvSpPr>
          <p:nvPr/>
        </p:nvSpPr>
        <p:spPr>
          <a:xfrm>
            <a:off x="535578" y="1636111"/>
            <a:ext cx="8229600" cy="3526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56032" marR="0" lvl="0" indent="-154432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01600" indent="0">
              <a:buNone/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Twelfth Edition, Global Edition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4328E32-C201-D510-A45E-95D33B47260D}"/>
              </a:ext>
            </a:extLst>
          </p:cNvPr>
          <p:cNvSpPr txBox="1">
            <a:spLocks/>
          </p:cNvSpPr>
          <p:nvPr/>
        </p:nvSpPr>
        <p:spPr>
          <a:xfrm>
            <a:off x="4798422" y="3351199"/>
            <a:ext cx="3657600" cy="73908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55588" marR="0" lvl="0" indent="-2560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b="1" dirty="0">
                <a:solidFill>
                  <a:schemeClr val="bg1"/>
                </a:solidFill>
                <a:latin typeface="+mn-lt"/>
              </a:rPr>
              <a:t>Chapter 8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1030E64-30E8-AB96-E6C0-CC8A0AC5DDDE}"/>
              </a:ext>
            </a:extLst>
          </p:cNvPr>
          <p:cNvSpPr txBox="1">
            <a:spLocks/>
          </p:cNvSpPr>
          <p:nvPr/>
        </p:nvSpPr>
        <p:spPr>
          <a:xfrm>
            <a:off x="4876800" y="3863181"/>
            <a:ext cx="3657600" cy="79339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55588" marR="0" lvl="0" indent="-2560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altLang="en-US" dirty="0">
                <a:solidFill>
                  <a:schemeClr val="bg1"/>
                </a:solidFill>
                <a:latin typeface="+mn-lt"/>
              </a:rPr>
              <a:t>Qualitative Research Methods</a:t>
            </a:r>
          </a:p>
        </p:txBody>
      </p:sp>
      <p:pic>
        <p:nvPicPr>
          <p:cNvPr id="10" name="Picture 9" descr="Practical Research: Planning and Design Twelfth Edition, GE by Paul D Leedy, Jeanne Ellis Ormrod">
            <a:extLst>
              <a:ext uri="{FF2B5EF4-FFF2-40B4-BE49-F238E27FC236}">
                <a16:creationId xmlns:a16="http://schemas.microsoft.com/office/drawing/2014/main" id="{09AD7442-B728-E1D5-4B73-306D632B3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46" y="1972495"/>
            <a:ext cx="3056389" cy="359261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5309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010"/>
            <a:ext cx="8229600" cy="1097279"/>
          </a:xfrm>
        </p:spPr>
        <p:txBody>
          <a:bodyPr tIns="91425">
            <a:noAutofit/>
          </a:bodyPr>
          <a:lstStyle/>
          <a:p>
            <a:pPr lvl="0" algn="ctr">
              <a:spcBef>
                <a:spcPct val="0"/>
              </a:spcBef>
              <a:buClrTx/>
            </a:pPr>
            <a:r>
              <a:rPr lang="en-US" kern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Narrative Inquiry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416" y="2380376"/>
            <a:ext cx="8229600" cy="2554515"/>
          </a:xfrm>
        </p:spPr>
        <p:txBody>
          <a:bodyPr wrap="square" lIns="91425" tIns="91425" rIns="91425" bIns="91425">
            <a:noAutofit/>
          </a:bodyPr>
          <a:lstStyle/>
          <a:p>
            <a:pPr marL="255651" lvl="0" indent="-255651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tabLst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Used for studying complex, multifaceted phenomena</a:t>
            </a:r>
          </a:p>
          <a:p>
            <a:pPr marL="741553" lvl="1" indent="-284353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Focuses on the recollections and stories of individuals who have had experiences related to these phenomena</a:t>
            </a:r>
          </a:p>
          <a:p>
            <a:pPr marL="741553" lvl="1" indent="-284353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Central notion: Three-dimensional narrative space comprised of interaction, continuity, and situation</a:t>
            </a:r>
          </a:p>
        </p:txBody>
      </p:sp>
    </p:spTree>
    <p:extLst>
      <p:ext uri="{BB962C8B-B14F-4D97-AF65-F5344CB8AC3E}">
        <p14:creationId xmlns:p14="http://schemas.microsoft.com/office/powerpoint/2010/main" val="1649322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9842"/>
            <a:ext cx="8229600" cy="1097279"/>
          </a:xfrm>
        </p:spPr>
        <p:txBody>
          <a:bodyPr tIns="91425">
            <a:noAutofit/>
          </a:bodyPr>
          <a:lstStyle/>
          <a:p>
            <a:pPr lvl="0" algn="ctr">
              <a:spcBef>
                <a:spcPct val="0"/>
              </a:spcBef>
              <a:buClrTx/>
            </a:pPr>
            <a:r>
              <a:rPr lang="en-US" kern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Phenomenological Study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0088" y="2237764"/>
            <a:ext cx="8229600" cy="1815851"/>
          </a:xfrm>
        </p:spPr>
        <p:txBody>
          <a:bodyPr wrap="square" lIns="91425" tIns="91425" rIns="91425" bIns="91425">
            <a:noAutofit/>
          </a:bodyPr>
          <a:lstStyle/>
          <a:p>
            <a:pPr marL="255651" lvl="0" indent="-255651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tabLst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Study that attempts to understand people’s perceptions and perspectives of a particular experience</a:t>
            </a:r>
          </a:p>
          <a:p>
            <a:pPr marL="741553" lvl="1" indent="-284353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Small sample</a:t>
            </a:r>
          </a:p>
          <a:p>
            <a:pPr marL="741553" lvl="1" indent="-284353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Lengthy unstructured interviews</a:t>
            </a:r>
          </a:p>
        </p:txBody>
      </p:sp>
    </p:spTree>
    <p:extLst>
      <p:ext uri="{BB962C8B-B14F-4D97-AF65-F5344CB8AC3E}">
        <p14:creationId xmlns:p14="http://schemas.microsoft.com/office/powerpoint/2010/main" val="2469460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002" y="859644"/>
            <a:ext cx="8229600" cy="1097279"/>
          </a:xfrm>
        </p:spPr>
        <p:txBody>
          <a:bodyPr tIns="91425">
            <a:noAutofit/>
          </a:bodyPr>
          <a:lstStyle/>
          <a:p>
            <a:pPr lvl="0" algn="ctr">
              <a:spcBef>
                <a:spcPct val="0"/>
              </a:spcBef>
              <a:buClrTx/>
            </a:pPr>
            <a:r>
              <a:rPr lang="en-US" kern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Grounded Theory Study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38431"/>
            <a:ext cx="8229600" cy="2900764"/>
          </a:xfrm>
        </p:spPr>
        <p:txBody>
          <a:bodyPr wrap="square" lIns="91425" tIns="91425" rIns="91425" bIns="91425">
            <a:noAutofit/>
          </a:bodyPr>
          <a:lstStyle/>
          <a:p>
            <a:pPr marL="255651" lvl="0" indent="-255651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tabLst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Goal is to collect and interpret data to develop a theory</a:t>
            </a:r>
          </a:p>
          <a:p>
            <a:pPr marL="741553" lvl="1" indent="-284353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Data analysis begins right away</a:t>
            </a:r>
          </a:p>
          <a:p>
            <a:pPr marL="741553" lvl="1" indent="-284353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Data are organized into categories until </a:t>
            </a:r>
            <a:r>
              <a:rPr lang="en-US" sz="2400" b="1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saturation</a:t>
            </a:r>
          </a:p>
          <a:p>
            <a:pPr marL="741553" lvl="1" indent="-284353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Theory emerges from interrelations among categories</a:t>
            </a:r>
          </a:p>
          <a:p>
            <a:pPr marL="255651" lvl="0" indent="-255651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tabLst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Typically focused on a </a:t>
            </a:r>
            <a:r>
              <a:rPr lang="en-US" sz="2400" b="1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process</a:t>
            </a:r>
          </a:p>
          <a:p>
            <a:pPr marL="741553" lvl="1" indent="-284353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eating, class discussions, stress during work</a:t>
            </a:r>
          </a:p>
        </p:txBody>
      </p:sp>
    </p:spTree>
    <p:extLst>
      <p:ext uri="{BB962C8B-B14F-4D97-AF65-F5344CB8AC3E}">
        <p14:creationId xmlns:p14="http://schemas.microsoft.com/office/powerpoint/2010/main" val="2360369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35" y="601264"/>
            <a:ext cx="8229600" cy="1097279"/>
          </a:xfrm>
        </p:spPr>
        <p:txBody>
          <a:bodyPr tIns="91425">
            <a:noAutofit/>
          </a:bodyPr>
          <a:lstStyle/>
          <a:p>
            <a:pPr lvl="0" algn="ctr">
              <a:spcBef>
                <a:spcPct val="0"/>
              </a:spcBef>
              <a:buClrTx/>
            </a:pPr>
            <a:r>
              <a:rPr lang="en-US" kern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Content Analysis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4312" y="2044817"/>
            <a:ext cx="8229600" cy="3308568"/>
          </a:xfrm>
        </p:spPr>
        <p:txBody>
          <a:bodyPr wrap="square" lIns="91425" tIns="91425" rIns="91425" bIns="91425">
            <a:noAutofit/>
          </a:bodyPr>
          <a:lstStyle/>
          <a:p>
            <a:pPr lvl="0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buFontTx/>
              <a:buChar char="–"/>
              <a:tabLst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Detailed, systematic examination of the contents of a body of material</a:t>
            </a:r>
          </a:p>
          <a:p>
            <a:pPr marL="800100" lvl="1" indent="-342900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buFontTx/>
              <a:buChar char="–"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Books, newspapers, legal documents, transcripts of conversations, blogs</a:t>
            </a:r>
          </a:p>
          <a:p>
            <a:pPr lvl="0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buFontTx/>
              <a:buChar char="–"/>
              <a:tabLst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Often included along with another study design</a:t>
            </a:r>
          </a:p>
          <a:p>
            <a:pPr lvl="0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buFontTx/>
              <a:buChar char="–"/>
              <a:tabLst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Often has a quantitative component</a:t>
            </a:r>
          </a:p>
          <a:p>
            <a:pPr marL="800100" lvl="1" indent="-342900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buFontTx/>
              <a:buChar char="–"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Identify categories &amp; count frequency in each</a:t>
            </a:r>
          </a:p>
        </p:txBody>
      </p:sp>
    </p:spTree>
    <p:extLst>
      <p:ext uri="{BB962C8B-B14F-4D97-AF65-F5344CB8AC3E}">
        <p14:creationId xmlns:p14="http://schemas.microsoft.com/office/powerpoint/2010/main" val="2828248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56588"/>
            <a:ext cx="8229600" cy="1097279"/>
          </a:xfrm>
        </p:spPr>
        <p:txBody>
          <a:bodyPr tIns="91425">
            <a:noAutofit/>
          </a:bodyPr>
          <a:lstStyle/>
          <a:p>
            <a:pPr lvl="0" algn="ctr">
              <a:spcBef>
                <a:spcPct val="0"/>
              </a:spcBef>
              <a:buClrTx/>
            </a:pPr>
            <a:r>
              <a:rPr lang="en-US" kern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Collecting Qualitative Data </a:t>
            </a:r>
            <a:r>
              <a:rPr lang="en-US" sz="2000" b="0" kern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(1 of 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36428"/>
            <a:ext cx="8229600" cy="3616344"/>
          </a:xfrm>
        </p:spPr>
        <p:txBody>
          <a:bodyPr wrap="square" lIns="91425" tIns="91425" rIns="91425" bIns="91425">
            <a:noAutofit/>
          </a:bodyPr>
          <a:lstStyle/>
          <a:p>
            <a:pPr lvl="0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buFontTx/>
              <a:buChar char="–"/>
              <a:tabLst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Multiple methods are used</a:t>
            </a:r>
          </a:p>
          <a:p>
            <a:pPr marL="800100" lvl="1" indent="-342900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buFontTx/>
              <a:buChar char="–"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Example: interview + observation + artifacts</a:t>
            </a:r>
          </a:p>
          <a:p>
            <a:pPr lvl="0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buFontTx/>
              <a:buChar char="–"/>
              <a:tabLst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Many qualitative researchers engage in the production of memos</a:t>
            </a:r>
          </a:p>
          <a:p>
            <a:pPr lvl="0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buFontTx/>
              <a:buChar char="–"/>
              <a:tabLst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Data collection follows an emerging design</a:t>
            </a:r>
          </a:p>
          <a:p>
            <a:pPr lvl="0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buFontTx/>
              <a:buChar char="–"/>
              <a:tabLst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Analysis of early data influences additional data collection</a:t>
            </a:r>
          </a:p>
          <a:p>
            <a:pPr lvl="0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buFontTx/>
              <a:buChar char="–"/>
              <a:tabLst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Researchers write memos during data collection</a:t>
            </a:r>
          </a:p>
        </p:txBody>
      </p:sp>
    </p:spTree>
    <p:extLst>
      <p:ext uri="{BB962C8B-B14F-4D97-AF65-F5344CB8AC3E}">
        <p14:creationId xmlns:p14="http://schemas.microsoft.com/office/powerpoint/2010/main" val="903061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170" y="592875"/>
            <a:ext cx="8229600" cy="1097279"/>
          </a:xfrm>
        </p:spPr>
        <p:txBody>
          <a:bodyPr tIns="91425">
            <a:noAutofit/>
          </a:bodyPr>
          <a:lstStyle/>
          <a:p>
            <a:pPr lvl="0" algn="ctr">
              <a:spcBef>
                <a:spcPct val="0"/>
              </a:spcBef>
              <a:buClrTx/>
            </a:pPr>
            <a:r>
              <a:rPr lang="en-US" kern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Collecting Qualitative Data </a:t>
            </a:r>
            <a:r>
              <a:rPr lang="en-US" sz="2000" b="0" kern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(2 of 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21653"/>
            <a:ext cx="8229600" cy="1892796"/>
          </a:xfrm>
        </p:spPr>
        <p:txBody>
          <a:bodyPr wrap="square" lIns="91425" tIns="91425" rIns="91425" bIns="91425">
            <a:noAutofit/>
          </a:bodyPr>
          <a:lstStyle/>
          <a:p>
            <a:pPr lvl="0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buFontTx/>
              <a:buChar char="–"/>
              <a:tabLst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All data must be collected in an ethical way</a:t>
            </a:r>
          </a:p>
          <a:p>
            <a:pPr marL="800100" lvl="1" indent="-342900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buFontTx/>
              <a:buChar char="–"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Informed consent</a:t>
            </a:r>
          </a:p>
          <a:p>
            <a:pPr marL="800100" lvl="1" indent="-342900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buFontTx/>
              <a:buChar char="–"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Right to privacy</a:t>
            </a:r>
          </a:p>
          <a:p>
            <a:pPr marL="800100" lvl="1" indent="-342900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buFontTx/>
              <a:buChar char="–"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Low risk</a:t>
            </a:r>
          </a:p>
        </p:txBody>
      </p:sp>
    </p:spTree>
    <p:extLst>
      <p:ext uri="{BB962C8B-B14F-4D97-AF65-F5344CB8AC3E}">
        <p14:creationId xmlns:p14="http://schemas.microsoft.com/office/powerpoint/2010/main" val="4011706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170" y="777433"/>
            <a:ext cx="8229600" cy="1097279"/>
          </a:xfrm>
        </p:spPr>
        <p:txBody>
          <a:bodyPr tIns="91425">
            <a:noAutofit/>
          </a:bodyPr>
          <a:lstStyle/>
          <a:p>
            <a:pPr lvl="0" algn="ctr">
              <a:spcBef>
                <a:spcPct val="0"/>
              </a:spcBef>
              <a:buClrTx/>
            </a:pPr>
            <a:r>
              <a:rPr lang="en-US" kern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Credibility and Transferability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73323"/>
            <a:ext cx="8229600" cy="2223655"/>
          </a:xfrm>
        </p:spPr>
        <p:txBody>
          <a:bodyPr wrap="square" lIns="91425" tIns="91425" rIns="91425" bIns="91425">
            <a:noAutofit/>
          </a:bodyPr>
          <a:lstStyle/>
          <a:p>
            <a:pPr lvl="0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buFontTx/>
              <a:buChar char="–"/>
              <a:tabLst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Equivalent to validity and reliability in quantitative research.</a:t>
            </a:r>
          </a:p>
          <a:p>
            <a:pPr lvl="0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buFontTx/>
              <a:buChar char="–"/>
              <a:tabLst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Whereas quantitative researcher judge assessment strategies as reliable, qualitative researchers prefer to speak of dependability.</a:t>
            </a:r>
          </a:p>
        </p:txBody>
      </p:sp>
    </p:spTree>
    <p:extLst>
      <p:ext uri="{BB962C8B-B14F-4D97-AF65-F5344CB8AC3E}">
        <p14:creationId xmlns:p14="http://schemas.microsoft.com/office/powerpoint/2010/main" val="2486073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825" y="870817"/>
            <a:ext cx="6690221" cy="1180292"/>
          </a:xfrm>
        </p:spPr>
        <p:txBody>
          <a:bodyPr tIns="91425">
            <a:noAutofit/>
          </a:bodyPr>
          <a:lstStyle/>
          <a:p>
            <a:pPr lvl="0" algn="ctr">
              <a:spcBef>
                <a:spcPct val="0"/>
              </a:spcBef>
              <a:buClrTx/>
            </a:pPr>
            <a:r>
              <a:rPr lang="en-US" sz="2800" kern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Strategies to Enhance Credibility and Reliability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55422"/>
            <a:ext cx="8229600" cy="3731761"/>
          </a:xfrm>
        </p:spPr>
        <p:txBody>
          <a:bodyPr wrap="square" lIns="91425" tIns="91425" rIns="91425" bIns="91425">
            <a:noAutofit/>
          </a:bodyPr>
          <a:lstStyle/>
          <a:p>
            <a:pPr marL="255651" lvl="0" indent="-255651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tabLst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Identifying biases (reflexivity)</a:t>
            </a:r>
          </a:p>
          <a:p>
            <a:pPr marL="255651" lvl="0" indent="-255651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tabLst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Collecting multiple forms of data (triangulation)</a:t>
            </a:r>
          </a:p>
          <a:p>
            <a:pPr marL="255651" lvl="0" indent="-255651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tabLst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Separating observations (data) from interpretations (memos)</a:t>
            </a:r>
          </a:p>
          <a:p>
            <a:pPr marL="255651" lvl="0" indent="-255651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tabLst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Seeking exceptions and contradictory evidence</a:t>
            </a:r>
          </a:p>
          <a:p>
            <a:pPr marL="255651" lvl="0" indent="-255651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tabLst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Spending considerable time on site</a:t>
            </a:r>
          </a:p>
          <a:p>
            <a:pPr marL="255651" lvl="0" indent="-255651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tabLst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Member checking and audit trails</a:t>
            </a:r>
          </a:p>
        </p:txBody>
      </p:sp>
    </p:spTree>
    <p:extLst>
      <p:ext uri="{BB962C8B-B14F-4D97-AF65-F5344CB8AC3E}">
        <p14:creationId xmlns:p14="http://schemas.microsoft.com/office/powerpoint/2010/main" val="1426440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59987"/>
            <a:ext cx="8229600" cy="1097279"/>
          </a:xfrm>
        </p:spPr>
        <p:txBody>
          <a:bodyPr tIns="91425">
            <a:noAutofit/>
          </a:bodyPr>
          <a:lstStyle/>
          <a:p>
            <a:pPr lvl="0" algn="ctr">
              <a:spcBef>
                <a:spcPct val="0"/>
              </a:spcBef>
              <a:buClrTx/>
            </a:pPr>
            <a:r>
              <a:rPr lang="en-US" sz="2800" kern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Selecting an Appropriate Sample </a:t>
            </a:r>
            <a:r>
              <a:rPr lang="en-US" sz="1600" b="0" kern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(1 of 3)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79708"/>
            <a:ext cx="8229600" cy="3524011"/>
          </a:xfrm>
        </p:spPr>
        <p:txBody>
          <a:bodyPr wrap="square" lIns="91425" tIns="91425" rIns="91425" bIns="91425">
            <a:noAutofit/>
          </a:bodyPr>
          <a:lstStyle/>
          <a:p>
            <a:pPr lvl="0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buFontTx/>
              <a:buChar char="–"/>
              <a:tabLst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Depends on your research question and goal</a:t>
            </a:r>
          </a:p>
          <a:p>
            <a:pPr marL="800100" lvl="1" indent="-342900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buFontTx/>
              <a:buChar char="–"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Random samples best for generalizing to a larger population</a:t>
            </a:r>
          </a:p>
          <a:p>
            <a:pPr marL="800100" lvl="1" indent="-342900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buFontTx/>
              <a:buChar char="–"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Purposive samples best when specific information/perspective is needed</a:t>
            </a:r>
          </a:p>
          <a:p>
            <a:pPr marL="800100" lvl="1" indent="-342900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buFontTx/>
              <a:buChar char="–"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Grounded theorists tend to engage in:</a:t>
            </a:r>
          </a:p>
          <a:p>
            <a:pPr lvl="2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buFontTx/>
              <a:buChar char="–"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Theoretical sampling</a:t>
            </a:r>
          </a:p>
          <a:p>
            <a:pPr lvl="2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buFontTx/>
              <a:buChar char="–"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Discriminant sampling</a:t>
            </a:r>
          </a:p>
        </p:txBody>
      </p:sp>
    </p:spTree>
    <p:extLst>
      <p:ext uri="{BB962C8B-B14F-4D97-AF65-F5344CB8AC3E}">
        <p14:creationId xmlns:p14="http://schemas.microsoft.com/office/powerpoint/2010/main" val="868823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841" y="549251"/>
            <a:ext cx="8229600" cy="1097279"/>
          </a:xfrm>
        </p:spPr>
        <p:txBody>
          <a:bodyPr tIns="91425">
            <a:noAutofit/>
          </a:bodyPr>
          <a:lstStyle/>
          <a:p>
            <a:pPr lvl="0" algn="ctr">
              <a:spcBef>
                <a:spcPct val="0"/>
              </a:spcBef>
              <a:buClrTx/>
            </a:pPr>
            <a:r>
              <a:rPr lang="en-US" sz="2800" kern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Selecting an Appropriate Sample </a:t>
            </a:r>
            <a:r>
              <a:rPr lang="en-US" sz="1600" b="0" kern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(2 of 3)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10593"/>
            <a:ext cx="8229600" cy="3485539"/>
          </a:xfrm>
        </p:spPr>
        <p:txBody>
          <a:bodyPr wrap="square" lIns="91425" tIns="91425" rIns="91425" bIns="91425">
            <a:noAutofit/>
          </a:bodyPr>
          <a:lstStyle/>
          <a:p>
            <a:pPr lvl="0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buFontTx/>
              <a:buChar char="–"/>
              <a:tabLst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Case study researchers may engage in </a:t>
            </a:r>
            <a:r>
              <a:rPr lang="en-US" sz="2400" b="1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extreme case sampling</a:t>
            </a: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: A researcher selects individuals who have unique or deviant characteristics within a case, then focuses observations on those individuals</a:t>
            </a:r>
          </a:p>
          <a:p>
            <a:pPr lvl="0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buFontTx/>
              <a:buChar char="–"/>
              <a:tabLst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When researchers have little control over certain situations they may employ:</a:t>
            </a:r>
          </a:p>
          <a:p>
            <a:pPr marL="800100" lvl="1" indent="-342900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buFontTx/>
              <a:buChar char="–"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convenience sampling</a:t>
            </a:r>
          </a:p>
          <a:p>
            <a:pPr marL="800100" lvl="1" indent="-342900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buFontTx/>
              <a:buChar char="–"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snowball sampling</a:t>
            </a:r>
          </a:p>
        </p:txBody>
      </p:sp>
    </p:spTree>
    <p:extLst>
      <p:ext uri="{BB962C8B-B14F-4D97-AF65-F5344CB8AC3E}">
        <p14:creationId xmlns:p14="http://schemas.microsoft.com/office/powerpoint/2010/main" val="4086484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6770" y="955927"/>
            <a:ext cx="6097664" cy="1097279"/>
          </a:xfrm>
        </p:spPr>
        <p:txBody>
          <a:bodyPr tIns="91425">
            <a:noAutofit/>
          </a:bodyPr>
          <a:lstStyle/>
          <a:p>
            <a:pPr lvl="0" algn="ctr">
              <a:spcBef>
                <a:spcPct val="0"/>
              </a:spcBef>
              <a:buClrTx/>
            </a:pPr>
            <a:r>
              <a:rPr lang="en-US" altLang="en-US" sz="2800" kern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Potential Advantages of Qualitative Research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04875"/>
            <a:ext cx="8229600" cy="3362429"/>
          </a:xfrm>
        </p:spPr>
        <p:txBody>
          <a:bodyPr wrap="square" lIns="91425" tIns="91425" rIns="91425" bIns="91425">
            <a:noAutofit/>
          </a:bodyPr>
          <a:lstStyle/>
          <a:p>
            <a:pPr marL="255651" lvl="0" indent="-255651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tabLst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Exploration</a:t>
            </a:r>
          </a:p>
          <a:p>
            <a:pPr marL="255651" lvl="0" indent="-255651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tabLst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Multifaceted description</a:t>
            </a:r>
          </a:p>
          <a:p>
            <a:pPr marL="255651" lvl="0" indent="-255651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tabLst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Verification</a:t>
            </a:r>
          </a:p>
          <a:p>
            <a:pPr marL="255651" lvl="0" indent="-255651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tabLst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Theory development</a:t>
            </a:r>
          </a:p>
          <a:p>
            <a:pPr marL="255651" lvl="0" indent="-255651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tabLst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Problem identification</a:t>
            </a:r>
          </a:p>
          <a:p>
            <a:pPr marL="255651" lvl="0" indent="-255651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tabLst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3243121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19319"/>
            <a:ext cx="8229600" cy="1097279"/>
          </a:xfrm>
        </p:spPr>
        <p:txBody>
          <a:bodyPr tIns="91425">
            <a:noAutofit/>
          </a:bodyPr>
          <a:lstStyle/>
          <a:p>
            <a:pPr lvl="0" algn="ctr">
              <a:spcBef>
                <a:spcPct val="0"/>
              </a:spcBef>
              <a:buClrTx/>
            </a:pPr>
            <a:r>
              <a:rPr lang="en-US" sz="2800" kern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Selecting an Appropriate Sample </a:t>
            </a:r>
            <a:r>
              <a:rPr lang="en-US" sz="1600" b="0" kern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(3 of 3)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95819"/>
            <a:ext cx="8229600" cy="1661963"/>
          </a:xfrm>
        </p:spPr>
        <p:txBody>
          <a:bodyPr wrap="square" lIns="91425" tIns="91425" rIns="91425" bIns="91425">
            <a:noAutofit/>
          </a:bodyPr>
          <a:lstStyle/>
          <a:p>
            <a:pPr marL="255651" lvl="0" indent="-255651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tabLst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Ideally, the sample should provide information not only about how things are </a:t>
            </a:r>
            <a:r>
              <a:rPr lang="en-US" sz="2400" b="1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on average </a:t>
            </a: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but also about how much </a:t>
            </a:r>
            <a:r>
              <a:rPr lang="en-US" sz="2400" b="1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variability </a:t>
            </a: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exists in the phenomenon under investigation.</a:t>
            </a:r>
          </a:p>
        </p:txBody>
      </p:sp>
    </p:spTree>
    <p:extLst>
      <p:ext uri="{BB962C8B-B14F-4D97-AF65-F5344CB8AC3E}">
        <p14:creationId xmlns:p14="http://schemas.microsoft.com/office/powerpoint/2010/main" val="4068800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222" y="693543"/>
            <a:ext cx="8229600" cy="1097279"/>
          </a:xfrm>
        </p:spPr>
        <p:txBody>
          <a:bodyPr tIns="91425">
            <a:noAutofit/>
          </a:bodyPr>
          <a:lstStyle/>
          <a:p>
            <a:pPr lvl="0" algn="ctr">
              <a:spcBef>
                <a:spcPct val="0"/>
              </a:spcBef>
              <a:buClrTx/>
            </a:pPr>
            <a:r>
              <a:rPr lang="en-US" kern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Observations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20910"/>
            <a:ext cx="8229600" cy="3016180"/>
          </a:xfrm>
        </p:spPr>
        <p:txBody>
          <a:bodyPr wrap="square" lIns="91425" tIns="91425" rIns="91425" bIns="91425">
            <a:noAutofit/>
          </a:bodyPr>
          <a:lstStyle/>
          <a:p>
            <a:pPr lvl="0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buFontTx/>
              <a:buChar char="–"/>
              <a:tabLst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Typically unstructured, free-flowing</a:t>
            </a:r>
          </a:p>
          <a:p>
            <a:pPr lvl="0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buFontTx/>
              <a:buChar char="–"/>
              <a:tabLst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Can be very time-consuming</a:t>
            </a:r>
          </a:p>
          <a:p>
            <a:pPr lvl="0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buFontTx/>
              <a:buChar char="–"/>
              <a:tabLst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Can be biased</a:t>
            </a:r>
          </a:p>
          <a:p>
            <a:pPr marL="800100" lvl="1" indent="-342900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buFontTx/>
              <a:buChar char="–"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Researcher’s attention</a:t>
            </a:r>
          </a:p>
          <a:p>
            <a:pPr marL="800100" lvl="1" indent="-342900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buFontTx/>
              <a:buChar char="–"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Researcher’s interpretations</a:t>
            </a:r>
          </a:p>
          <a:p>
            <a:pPr marL="800100" lvl="1" indent="-342900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buFontTx/>
              <a:buChar char="–"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Researcher’s influence on participant</a:t>
            </a:r>
          </a:p>
        </p:txBody>
      </p:sp>
    </p:spTree>
    <p:extLst>
      <p:ext uri="{BB962C8B-B14F-4D97-AF65-F5344CB8AC3E}">
        <p14:creationId xmlns:p14="http://schemas.microsoft.com/office/powerpoint/2010/main" val="1138677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442" y="651598"/>
            <a:ext cx="8229600" cy="1097279"/>
          </a:xfrm>
        </p:spPr>
        <p:txBody>
          <a:bodyPr tIns="91425">
            <a:noAutofit/>
          </a:bodyPr>
          <a:lstStyle/>
          <a:p>
            <a:pPr lvl="0" algn="ctr">
              <a:spcBef>
                <a:spcPct val="0"/>
              </a:spcBef>
              <a:buClrTx/>
            </a:pPr>
            <a:r>
              <a:rPr lang="en-US" kern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Interviews </a:t>
            </a:r>
            <a:r>
              <a:rPr lang="en-US" sz="2000" b="0" kern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(1 of 3)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416" y="2111929"/>
            <a:ext cx="8229600" cy="2977708"/>
          </a:xfrm>
        </p:spPr>
        <p:txBody>
          <a:bodyPr wrap="square" lIns="91425" tIns="91425" rIns="91425" bIns="91425">
            <a:noAutofit/>
          </a:bodyPr>
          <a:lstStyle/>
          <a:p>
            <a:pPr marL="432054" lvl="0" indent="-432054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buFont typeface="+mj-lt"/>
              <a:buAutoNum type="arabicPeriod"/>
              <a:tabLst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Identify general questions and follow-up questions in advance</a:t>
            </a:r>
          </a:p>
          <a:p>
            <a:pPr marL="432054" lvl="0" indent="-432054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buFont typeface="+mj-lt"/>
              <a:buAutoNum type="arabicPeriod"/>
              <a:tabLst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Consider participants’ cultural backgrounds</a:t>
            </a:r>
          </a:p>
          <a:p>
            <a:pPr marL="432054" lvl="0" indent="-432054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buFont typeface="+mj-lt"/>
              <a:buAutoNum type="arabicPeriod"/>
              <a:tabLst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Make sure sample includes people who can give the information you want</a:t>
            </a:r>
          </a:p>
          <a:p>
            <a:pPr marL="432054" lvl="0" indent="-432054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buFont typeface="+mj-lt"/>
              <a:buAutoNum type="arabicPeriod"/>
              <a:tabLst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Find a suitable location</a:t>
            </a:r>
          </a:p>
        </p:txBody>
      </p:sp>
    </p:spTree>
    <p:extLst>
      <p:ext uri="{BB962C8B-B14F-4D97-AF65-F5344CB8AC3E}">
        <p14:creationId xmlns:p14="http://schemas.microsoft.com/office/powerpoint/2010/main" val="511598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744" y="596842"/>
            <a:ext cx="8229600" cy="1097279"/>
          </a:xfrm>
        </p:spPr>
        <p:txBody>
          <a:bodyPr tIns="91425">
            <a:noAutofit/>
          </a:bodyPr>
          <a:lstStyle/>
          <a:p>
            <a:pPr lvl="0" algn="ctr">
              <a:spcBef>
                <a:spcPct val="0"/>
              </a:spcBef>
              <a:buClrTx/>
            </a:pPr>
            <a:r>
              <a:rPr lang="en-US" kern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Interviews </a:t>
            </a:r>
            <a:r>
              <a:rPr lang="en-US" sz="2000" b="0" kern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(2 of 3)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416" y="2028039"/>
            <a:ext cx="8229600" cy="2608376"/>
          </a:xfrm>
        </p:spPr>
        <p:txBody>
          <a:bodyPr wrap="square" lIns="91425" tIns="91425" rIns="91425" bIns="91425">
            <a:noAutofit/>
          </a:bodyPr>
          <a:lstStyle/>
          <a:p>
            <a:pPr marL="432054" lvl="0" indent="-432054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buFont typeface="+mj-lt"/>
              <a:buAutoNum type="arabicPeriod" startAt="5"/>
              <a:tabLst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Get written permission</a:t>
            </a:r>
          </a:p>
          <a:p>
            <a:pPr marL="432054" lvl="0" indent="-432054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buFont typeface="+mj-lt"/>
              <a:buAutoNum type="arabicPeriod" startAt="5"/>
              <a:tabLst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Establish and maintain rapport</a:t>
            </a:r>
          </a:p>
          <a:p>
            <a:pPr marL="432054" lvl="0" indent="-432054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buFont typeface="+mj-lt"/>
              <a:buAutoNum type="arabicPeriod" startAt="5"/>
              <a:tabLst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Focus on the actual rather than on the abstract or hypothetical</a:t>
            </a:r>
          </a:p>
          <a:p>
            <a:pPr marL="432054" lvl="0" indent="-432054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buFont typeface="+mj-lt"/>
              <a:buAutoNum type="arabicPeriod" startAt="5"/>
              <a:tabLst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Don’t put words in people’s mouths</a:t>
            </a:r>
          </a:p>
        </p:txBody>
      </p:sp>
    </p:spTree>
    <p:extLst>
      <p:ext uri="{BB962C8B-B14F-4D97-AF65-F5344CB8AC3E}">
        <p14:creationId xmlns:p14="http://schemas.microsoft.com/office/powerpoint/2010/main" val="27859444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280" y="668376"/>
            <a:ext cx="8229600" cy="1097279"/>
          </a:xfrm>
        </p:spPr>
        <p:txBody>
          <a:bodyPr tIns="91425">
            <a:noAutofit/>
          </a:bodyPr>
          <a:lstStyle/>
          <a:p>
            <a:pPr lvl="0" algn="ctr">
              <a:spcBef>
                <a:spcPct val="0"/>
              </a:spcBef>
              <a:buClrTx/>
            </a:pPr>
            <a:r>
              <a:rPr lang="en-US" kern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Interviews </a:t>
            </a:r>
            <a:r>
              <a:rPr lang="en-US" sz="2000" b="0" kern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(3 of 3)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04208"/>
            <a:ext cx="8229600" cy="2608376"/>
          </a:xfrm>
        </p:spPr>
        <p:txBody>
          <a:bodyPr wrap="square" lIns="91425" tIns="91425" rIns="91425" bIns="91425">
            <a:noAutofit/>
          </a:bodyPr>
          <a:lstStyle/>
          <a:p>
            <a:pPr marL="432054" lvl="0" indent="-432054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buFont typeface="+mj-lt"/>
              <a:buAutoNum type="arabicPeriod" startAt="9"/>
              <a:tabLst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Record responses verbatim</a:t>
            </a:r>
          </a:p>
          <a:p>
            <a:pPr marL="432054" lvl="0" indent="-432054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buFont typeface="+mj-lt"/>
              <a:buAutoNum type="arabicPeriod" startAt="9"/>
              <a:tabLst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Keep your reactions to yourself</a:t>
            </a:r>
          </a:p>
          <a:p>
            <a:pPr marL="432054" lvl="0" indent="-432054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buFont typeface="+mj-lt"/>
              <a:buAutoNum type="arabicPeriod" startAt="9"/>
              <a:tabLst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Remember that you may not be getting the “facts”</a:t>
            </a:r>
          </a:p>
          <a:p>
            <a:pPr marL="432054" lvl="0" indent="-432054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buFont typeface="+mj-lt"/>
              <a:buAutoNum type="arabicPeriod" startAt="9"/>
              <a:tabLst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When conducting a focus group, take group dynamics into account</a:t>
            </a:r>
          </a:p>
        </p:txBody>
      </p:sp>
    </p:spTree>
    <p:extLst>
      <p:ext uri="{BB962C8B-B14F-4D97-AF65-F5344CB8AC3E}">
        <p14:creationId xmlns:p14="http://schemas.microsoft.com/office/powerpoint/2010/main" val="36565585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916" y="905594"/>
            <a:ext cx="5428396" cy="1097279"/>
          </a:xfrm>
        </p:spPr>
        <p:txBody>
          <a:bodyPr tIns="91425">
            <a:noAutofit/>
          </a:bodyPr>
          <a:lstStyle/>
          <a:p>
            <a:pPr lvl="0" algn="ctr">
              <a:spcBef>
                <a:spcPct val="0"/>
              </a:spcBef>
              <a:buClrTx/>
            </a:pPr>
            <a:r>
              <a:rPr lang="en-US" sz="2800" kern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Criteria for Evaluating Qualitative Research </a:t>
            </a:r>
            <a:r>
              <a:rPr lang="en-US" sz="1600" b="0" kern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(1 of 4)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02873"/>
            <a:ext cx="8229600" cy="444260"/>
          </a:xfrm>
        </p:spPr>
        <p:txBody>
          <a:bodyPr wrap="square" lIns="91425" tIns="91425" rIns="91425" bIns="91425">
            <a:noAutofit/>
          </a:bodyPr>
          <a:lstStyle/>
          <a:p>
            <a:pPr marL="432054" lvl="0" indent="-432054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buFont typeface="+mj-lt"/>
              <a:buAutoNum type="arabicPeriod"/>
              <a:tabLst/>
            </a:pPr>
            <a:r>
              <a:rPr lang="en-US" sz="20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Purposefulness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0" y="2447133"/>
            <a:ext cx="8229600" cy="1362973"/>
          </a:xfrm>
        </p:spPr>
        <p:txBody>
          <a:bodyPr/>
          <a:lstStyle/>
          <a:p>
            <a:pPr marL="741553" lvl="1" indent="-284353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</a:pPr>
            <a:r>
              <a:rPr lang="en-US" sz="2000" kern="1200" dirty="0">
                <a:solidFill>
                  <a:srgbClr val="000000"/>
                </a:solidFill>
                <a:latin typeface="Arial (Body)"/>
              </a:rPr>
              <a:t>The research question drives the methods used to collect and analyze data.</a:t>
            </a:r>
          </a:p>
          <a:p>
            <a:pPr marL="429768" lvl="0" indent="-429768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buFont typeface="+mj-lt"/>
              <a:buAutoNum type="arabicPeriod" startAt="2"/>
              <a:tabLst/>
            </a:pPr>
            <a:r>
              <a:rPr lang="en-US" sz="2000" kern="1200" dirty="0">
                <a:solidFill>
                  <a:srgbClr val="000000"/>
                </a:solidFill>
                <a:latin typeface="Arial (Body)"/>
              </a:rPr>
              <a:t>Explicitness of assumptions and biases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3810106"/>
            <a:ext cx="8232775" cy="1363182"/>
          </a:xfrm>
        </p:spPr>
        <p:txBody>
          <a:bodyPr/>
          <a:lstStyle/>
          <a:p>
            <a:pPr marL="800100" lvl="1" indent="-342900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</a:pPr>
            <a:r>
              <a:rPr lang="en-US" sz="2000" kern="1200" dirty="0">
                <a:solidFill>
                  <a:srgbClr val="000000"/>
                </a:solidFill>
                <a:latin typeface="Arial (Body)"/>
              </a:rPr>
              <a:t>The researcher identifies and communicates anything that may influence data collection and interpretation.</a:t>
            </a:r>
          </a:p>
          <a:p>
            <a:pPr marL="429768" lvl="0" indent="-429768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buFont typeface="+mj-lt"/>
              <a:buAutoNum type="arabicPeriod" startAt="3"/>
              <a:tabLst/>
            </a:pPr>
            <a:r>
              <a:rPr lang="en-US" sz="2000" kern="1200" dirty="0">
                <a:solidFill>
                  <a:srgbClr val="000000"/>
                </a:solidFill>
                <a:latin typeface="Arial (Body)"/>
              </a:rPr>
              <a:t>Rigor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57200" y="5173288"/>
            <a:ext cx="8232775" cy="1224742"/>
          </a:xfrm>
        </p:spPr>
        <p:txBody>
          <a:bodyPr/>
          <a:lstStyle/>
          <a:p>
            <a:pPr marL="741553" lvl="1" indent="-284353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</a:pPr>
            <a:r>
              <a:rPr lang="en-US" sz="2000" kern="1200" dirty="0">
                <a:solidFill>
                  <a:srgbClr val="000000"/>
                </a:solidFill>
                <a:latin typeface="Arial (Body)"/>
              </a:rPr>
              <a:t>The researcher uses rigorous, precise, and thorough methods and takes steps to remain as objective as possible.</a:t>
            </a:r>
          </a:p>
        </p:txBody>
      </p:sp>
    </p:spTree>
    <p:extLst>
      <p:ext uri="{BB962C8B-B14F-4D97-AF65-F5344CB8AC3E}">
        <p14:creationId xmlns:p14="http://schemas.microsoft.com/office/powerpoint/2010/main" val="402186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8474" y="1048209"/>
            <a:ext cx="5730399" cy="1097279"/>
          </a:xfrm>
        </p:spPr>
        <p:txBody>
          <a:bodyPr tIns="91425">
            <a:noAutofit/>
          </a:bodyPr>
          <a:lstStyle/>
          <a:p>
            <a:pPr lvl="0" algn="ctr">
              <a:spcBef>
                <a:spcPct val="0"/>
              </a:spcBef>
              <a:buClrTx/>
            </a:pPr>
            <a:r>
              <a:rPr lang="en-US" sz="2800" kern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Criteria for Evaluating Qualitative Research </a:t>
            </a:r>
            <a:r>
              <a:rPr lang="en-US" sz="1600" b="0" kern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(2 of 4)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62264"/>
            <a:ext cx="8229600" cy="444259"/>
          </a:xfrm>
        </p:spPr>
        <p:txBody>
          <a:bodyPr wrap="square" lIns="91425" tIns="91425" rIns="91425" bIns="91425">
            <a:noAutofit/>
          </a:bodyPr>
          <a:lstStyle/>
          <a:p>
            <a:pPr marL="432054" lvl="0" indent="-432054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buFont typeface="+mj-lt"/>
              <a:buAutoNum type="arabicPeriod" startAt="4"/>
              <a:tabLst/>
            </a:pPr>
            <a:r>
              <a:rPr lang="en-US" sz="20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Open-mindedness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0" y="2606523"/>
            <a:ext cx="8229600" cy="1362974"/>
          </a:xfrm>
        </p:spPr>
        <p:txBody>
          <a:bodyPr/>
          <a:lstStyle/>
          <a:p>
            <a:pPr marL="741553" lvl="1" indent="-284353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</a:pPr>
            <a:r>
              <a:rPr lang="en-US" sz="2000" kern="1200" dirty="0">
                <a:solidFill>
                  <a:srgbClr val="000000"/>
                </a:solidFill>
                <a:latin typeface="Arial (Body)"/>
              </a:rPr>
              <a:t>The researcher shows a willingness to modify hypotheses and interpretations when necessary.</a:t>
            </a:r>
          </a:p>
          <a:p>
            <a:pPr marL="429768" lvl="0" indent="-429768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buFont typeface="+mj-lt"/>
              <a:buAutoNum type="arabicPeriod" startAt="5"/>
              <a:tabLst/>
            </a:pPr>
            <a:r>
              <a:rPr lang="en-US" sz="2000" kern="1200" dirty="0">
                <a:solidFill>
                  <a:srgbClr val="000000"/>
                </a:solidFill>
                <a:latin typeface="Arial (Body)"/>
              </a:rPr>
              <a:t>Completeness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3969496"/>
            <a:ext cx="8232775" cy="1363181"/>
          </a:xfrm>
        </p:spPr>
        <p:txBody>
          <a:bodyPr/>
          <a:lstStyle/>
          <a:p>
            <a:pPr marL="741553" lvl="1" indent="-284353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</a:pPr>
            <a:r>
              <a:rPr lang="en-US" sz="2000" kern="1200" dirty="0">
                <a:solidFill>
                  <a:srgbClr val="000000"/>
                </a:solidFill>
                <a:latin typeface="Arial (Body)"/>
              </a:rPr>
              <a:t>The researcher develops an in-depth, multifaceted picture of the phenomenon (i.e., thick description).</a:t>
            </a:r>
          </a:p>
          <a:p>
            <a:pPr marL="429768" lvl="0" indent="-429768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buFont typeface="+mj-lt"/>
              <a:buAutoNum type="arabicPeriod" startAt="6"/>
              <a:tabLst/>
            </a:pPr>
            <a:r>
              <a:rPr lang="en-US" sz="2000" kern="1200" dirty="0">
                <a:solidFill>
                  <a:srgbClr val="000000"/>
                </a:solidFill>
                <a:latin typeface="Arial (Body)"/>
              </a:rPr>
              <a:t>Coherence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57200" y="5332678"/>
            <a:ext cx="8232775" cy="947737"/>
          </a:xfrm>
        </p:spPr>
        <p:txBody>
          <a:bodyPr/>
          <a:lstStyle/>
          <a:p>
            <a:pPr marL="741553" lvl="1" indent="-284353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</a:pPr>
            <a:r>
              <a:rPr lang="en-US" sz="2000" kern="1200" dirty="0">
                <a:solidFill>
                  <a:srgbClr val="000000"/>
                </a:solidFill>
                <a:latin typeface="Arial (Body)"/>
              </a:rPr>
              <a:t>The researcher uses converging data to develop a portrait that “hangs together”.</a:t>
            </a:r>
          </a:p>
        </p:txBody>
      </p:sp>
    </p:spTree>
    <p:extLst>
      <p:ext uri="{BB962C8B-B14F-4D97-AF65-F5344CB8AC3E}">
        <p14:creationId xmlns:p14="http://schemas.microsoft.com/office/powerpoint/2010/main" val="12210377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1236" y="1154543"/>
            <a:ext cx="6076060" cy="1097279"/>
          </a:xfrm>
        </p:spPr>
        <p:txBody>
          <a:bodyPr tIns="91425">
            <a:noAutofit/>
          </a:bodyPr>
          <a:lstStyle/>
          <a:p>
            <a:pPr lvl="0" algn="ctr">
              <a:spcBef>
                <a:spcPct val="0"/>
              </a:spcBef>
              <a:buClrTx/>
            </a:pPr>
            <a:r>
              <a:rPr lang="en-US" kern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Criteria for Evaluating Qualitative Research </a:t>
            </a:r>
            <a:r>
              <a:rPr lang="en-US" sz="2000" b="0" kern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(3 of 4)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56547"/>
            <a:ext cx="8229600" cy="444261"/>
          </a:xfrm>
        </p:spPr>
        <p:txBody>
          <a:bodyPr wrap="square" lIns="91425" tIns="91425" rIns="91425" bIns="91425">
            <a:noAutofit/>
          </a:bodyPr>
          <a:lstStyle/>
          <a:p>
            <a:pPr marL="432054" lvl="0" indent="-432054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buFont typeface="+mj-lt"/>
              <a:buAutoNum type="arabicPeriod" startAt="7"/>
              <a:tabLst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Persuasiveness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0" y="3000808"/>
            <a:ext cx="8229600" cy="1364682"/>
          </a:xfrm>
        </p:spPr>
        <p:txBody>
          <a:bodyPr/>
          <a:lstStyle/>
          <a:p>
            <a:pPr marL="741553" lvl="1" indent="-284353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</a:pPr>
            <a:r>
              <a:rPr lang="en-US" sz="2400" kern="1200" dirty="0">
                <a:solidFill>
                  <a:srgbClr val="000000"/>
                </a:solidFill>
                <a:latin typeface="Arial (Body)"/>
              </a:rPr>
              <a:t>The researcher presents logical arguments, and the weight of the evidence supports them.</a:t>
            </a:r>
          </a:p>
          <a:p>
            <a:pPr marL="429768" lvl="0" indent="-429768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buFont typeface="+mj-lt"/>
              <a:buAutoNum type="arabicPeriod" startAt="8"/>
              <a:tabLst/>
            </a:pPr>
            <a:r>
              <a:rPr lang="en-US" sz="2400" kern="1200" dirty="0">
                <a:solidFill>
                  <a:srgbClr val="000000"/>
                </a:solidFill>
                <a:latin typeface="Arial (Body)"/>
              </a:rPr>
              <a:t>Consensus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4365489"/>
            <a:ext cx="8232775" cy="886811"/>
          </a:xfrm>
        </p:spPr>
        <p:txBody>
          <a:bodyPr/>
          <a:lstStyle/>
          <a:p>
            <a:pPr marL="741553" lvl="1" indent="-284353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</a:pPr>
            <a:r>
              <a:rPr lang="en-US" sz="2400" kern="1200" dirty="0">
                <a:solidFill>
                  <a:srgbClr val="000000"/>
                </a:solidFill>
                <a:latin typeface="Arial (Body)"/>
              </a:rPr>
              <a:t>Other individuals agree with the researcher’s interpretations and explanations.</a:t>
            </a:r>
          </a:p>
        </p:txBody>
      </p:sp>
    </p:spTree>
    <p:extLst>
      <p:ext uri="{BB962C8B-B14F-4D97-AF65-F5344CB8AC3E}">
        <p14:creationId xmlns:p14="http://schemas.microsoft.com/office/powerpoint/2010/main" val="2964181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7106" y="1121923"/>
            <a:ext cx="5152986" cy="1097279"/>
          </a:xfrm>
        </p:spPr>
        <p:txBody>
          <a:bodyPr tIns="91425">
            <a:noAutofit/>
          </a:bodyPr>
          <a:lstStyle/>
          <a:p>
            <a:pPr lvl="0" algn="ctr">
              <a:spcBef>
                <a:spcPct val="0"/>
              </a:spcBef>
              <a:buClrTx/>
            </a:pPr>
            <a:r>
              <a:rPr lang="en-US" sz="3200" kern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Criteria for Evaluating Qualitative Research </a:t>
            </a:r>
            <a:r>
              <a:rPr lang="en-US" sz="1800" b="0" kern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(4 of 4)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69538"/>
            <a:ext cx="8229600" cy="444264"/>
          </a:xfrm>
        </p:spPr>
        <p:txBody>
          <a:bodyPr wrap="square" lIns="91425" tIns="91425" rIns="91425" bIns="91425">
            <a:noAutofit/>
          </a:bodyPr>
          <a:lstStyle/>
          <a:p>
            <a:pPr marL="432054" lvl="0" indent="-432054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buFont typeface="+mj-lt"/>
              <a:buAutoNum type="arabicPeriod" startAt="9"/>
              <a:tabLst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Usefulness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98477" y="2849807"/>
            <a:ext cx="8229600" cy="1880555"/>
          </a:xfrm>
        </p:spPr>
        <p:txBody>
          <a:bodyPr/>
          <a:lstStyle/>
          <a:p>
            <a:pPr marL="741553" lvl="1" indent="-284353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</a:pPr>
            <a:r>
              <a:rPr lang="en-US" sz="2400" kern="1200" dirty="0">
                <a:solidFill>
                  <a:srgbClr val="000000"/>
                </a:solidFill>
                <a:latin typeface="Arial (Body)"/>
              </a:rPr>
              <a:t>The project leads to</a:t>
            </a:r>
          </a:p>
          <a:p>
            <a:pPr marL="1144778" lvl="2" indent="-230378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</a:pPr>
            <a:r>
              <a:rPr lang="en-US" sz="2400" kern="1200" dirty="0">
                <a:solidFill>
                  <a:srgbClr val="000000"/>
                </a:solidFill>
                <a:latin typeface="Arial (Body)"/>
              </a:rPr>
              <a:t>A better understanding of the phenomenon</a:t>
            </a:r>
          </a:p>
          <a:p>
            <a:pPr marL="1144778" lvl="2" indent="-230378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</a:pPr>
            <a:r>
              <a:rPr lang="en-US" sz="2400" kern="1200" dirty="0">
                <a:solidFill>
                  <a:srgbClr val="000000"/>
                </a:solidFill>
                <a:latin typeface="Arial (Body)"/>
              </a:rPr>
              <a:t>More accurate predictions about future events</a:t>
            </a:r>
          </a:p>
          <a:p>
            <a:pPr marL="1144778" lvl="2" indent="-230378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</a:pPr>
            <a:r>
              <a:rPr lang="en-US" sz="2400" kern="1200" dirty="0">
                <a:solidFill>
                  <a:srgbClr val="000000"/>
                </a:solidFill>
                <a:latin typeface="Arial (Body)"/>
              </a:rPr>
              <a:t>Interventions that enhance the quality of life</a:t>
            </a:r>
          </a:p>
        </p:txBody>
      </p:sp>
    </p:spTree>
    <p:extLst>
      <p:ext uri="{BB962C8B-B14F-4D97-AF65-F5344CB8AC3E}">
        <p14:creationId xmlns:p14="http://schemas.microsoft.com/office/powerpoint/2010/main" val="42374418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E2AB2A-30E9-4EC0-87A8-4302C31999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43D18D-D969-FBC0-18D3-56D6D3E79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03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227" y="643209"/>
            <a:ext cx="8229600" cy="1097279"/>
          </a:xfrm>
        </p:spPr>
        <p:txBody>
          <a:bodyPr tIns="91425">
            <a:noAutofit/>
          </a:bodyPr>
          <a:lstStyle/>
          <a:p>
            <a:pPr lvl="0" algn="ctr">
              <a:spcBef>
                <a:spcPct val="0"/>
              </a:spcBef>
              <a:buClrTx/>
            </a:pPr>
            <a:r>
              <a:rPr lang="en-US" kern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Research Problems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365" y="2514600"/>
            <a:ext cx="8229600" cy="2377544"/>
          </a:xfrm>
        </p:spPr>
        <p:txBody>
          <a:bodyPr wrap="square" lIns="91425" tIns="91425" rIns="91425" bIns="91425">
            <a:noAutofit/>
          </a:bodyPr>
          <a:lstStyle/>
          <a:p>
            <a:pPr marL="255651" lvl="0" indent="-255651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tabLst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Qualitative studies do not allow the researcher to identify cause–and–effect relationships</a:t>
            </a:r>
          </a:p>
          <a:p>
            <a:pPr marL="255651" lvl="0" indent="-255651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tabLst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May be general and open-ended</a:t>
            </a:r>
          </a:p>
          <a:p>
            <a:pPr marL="741553" lvl="1" indent="-284353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“What is the nature of…”</a:t>
            </a:r>
          </a:p>
          <a:p>
            <a:pPr marL="741553" lvl="1" indent="-284353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“What is it like to…”</a:t>
            </a:r>
          </a:p>
        </p:txBody>
      </p:sp>
    </p:spTree>
    <p:extLst>
      <p:ext uri="{BB962C8B-B14F-4D97-AF65-F5344CB8AC3E}">
        <p14:creationId xmlns:p14="http://schemas.microsoft.com/office/powerpoint/2010/main" val="1815913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445" y="859644"/>
            <a:ext cx="8229600" cy="1097279"/>
          </a:xfrm>
        </p:spPr>
        <p:txBody>
          <a:bodyPr tIns="91425">
            <a:noAutofit/>
          </a:bodyPr>
          <a:lstStyle/>
          <a:p>
            <a:pPr lvl="0" algn="ctr">
              <a:spcBef>
                <a:spcPct val="0"/>
              </a:spcBef>
              <a:buClrTx/>
            </a:pPr>
            <a:r>
              <a:rPr lang="en-US" kern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Research Methodology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38876"/>
            <a:ext cx="8229600" cy="1677352"/>
          </a:xfrm>
        </p:spPr>
        <p:txBody>
          <a:bodyPr wrap="square" lIns="91425" tIns="91425" rIns="91425" bIns="91425">
            <a:noAutofit/>
          </a:bodyPr>
          <a:lstStyle/>
          <a:p>
            <a:pPr marL="255651" lvl="0" indent="-255651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tabLst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May not be determined in advance</a:t>
            </a:r>
          </a:p>
          <a:p>
            <a:pPr marL="255651" lvl="0" indent="-255651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tabLst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May continue to evolve over the course of the study</a:t>
            </a:r>
          </a:p>
          <a:p>
            <a:pPr marL="255651" lvl="0" indent="-255651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tabLst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Requires considerable preparation and planning</a:t>
            </a:r>
          </a:p>
        </p:txBody>
      </p:sp>
    </p:spTree>
    <p:extLst>
      <p:ext uri="{BB962C8B-B14F-4D97-AF65-F5344CB8AC3E}">
        <p14:creationId xmlns:p14="http://schemas.microsoft.com/office/powerpoint/2010/main" val="598240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452" y="729842"/>
            <a:ext cx="8229600" cy="1097279"/>
          </a:xfrm>
        </p:spPr>
        <p:txBody>
          <a:bodyPr tIns="91425">
            <a:noAutofit/>
          </a:bodyPr>
          <a:lstStyle/>
          <a:p>
            <a:pPr lvl="0" algn="ctr">
              <a:spcBef>
                <a:spcPct val="0"/>
              </a:spcBef>
              <a:buClrTx/>
            </a:pPr>
            <a:r>
              <a:rPr lang="en-US" kern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Qualitative Research Designs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79709"/>
            <a:ext cx="8229600" cy="3362429"/>
          </a:xfrm>
        </p:spPr>
        <p:txBody>
          <a:bodyPr wrap="square" lIns="91425" tIns="91425" rIns="91425" bIns="91425">
            <a:noAutofit/>
          </a:bodyPr>
          <a:lstStyle/>
          <a:p>
            <a:pPr marL="255651" lvl="0" indent="-255651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tabLst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Case study</a:t>
            </a:r>
          </a:p>
          <a:p>
            <a:pPr marL="255651" lvl="0" indent="-255651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tabLst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Ethnography</a:t>
            </a:r>
          </a:p>
          <a:p>
            <a:pPr marL="255651" lvl="0" indent="-255651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tabLst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Phenomenological study</a:t>
            </a:r>
          </a:p>
          <a:p>
            <a:pPr marL="255651" lvl="0" indent="-255651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tabLst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Grounded theory study</a:t>
            </a:r>
          </a:p>
          <a:p>
            <a:pPr marL="255651" lvl="0" indent="-255651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tabLst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Narrative Inquiry</a:t>
            </a:r>
          </a:p>
          <a:p>
            <a:pPr marL="255651" lvl="0" indent="-255651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tabLst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Content analysis</a:t>
            </a:r>
          </a:p>
        </p:txBody>
      </p:sp>
    </p:spTree>
    <p:extLst>
      <p:ext uri="{BB962C8B-B14F-4D97-AF65-F5344CB8AC3E}">
        <p14:creationId xmlns:p14="http://schemas.microsoft.com/office/powerpoint/2010/main" val="1062490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948" y="693543"/>
            <a:ext cx="8229600" cy="1097279"/>
          </a:xfrm>
        </p:spPr>
        <p:txBody>
          <a:bodyPr tIns="91425">
            <a:noAutofit/>
          </a:bodyPr>
          <a:lstStyle/>
          <a:p>
            <a:pPr lvl="0" algn="ctr">
              <a:spcBef>
                <a:spcPct val="0"/>
              </a:spcBef>
              <a:buClrTx/>
            </a:pPr>
            <a:r>
              <a:rPr lang="en-US" kern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Case Study </a:t>
            </a:r>
            <a:r>
              <a:rPr lang="en-US" sz="2000" b="0" kern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(1 of 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77705"/>
            <a:ext cx="8229600" cy="3931815"/>
          </a:xfrm>
        </p:spPr>
        <p:txBody>
          <a:bodyPr wrap="square" lIns="91425" tIns="91425" rIns="91425" bIns="91425">
            <a:noAutofit/>
          </a:bodyPr>
          <a:lstStyle/>
          <a:p>
            <a:pPr lvl="0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buFontTx/>
              <a:buChar char="–"/>
              <a:tabLst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A particular individual, program or event is studied in depth</a:t>
            </a:r>
          </a:p>
          <a:p>
            <a:pPr lvl="0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buFontTx/>
              <a:buChar char="–"/>
              <a:tabLst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Used for</a:t>
            </a:r>
          </a:p>
          <a:p>
            <a:pPr marL="800100" lvl="1" indent="-342900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buFontTx/>
              <a:buChar char="–"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Learning more about a little known or poorly understood situation</a:t>
            </a:r>
          </a:p>
          <a:p>
            <a:pPr marL="800100" lvl="1" indent="-342900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buFontTx/>
              <a:buChar char="–"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Investigating how an individual or program changes over time</a:t>
            </a:r>
          </a:p>
          <a:p>
            <a:pPr marL="800100" lvl="1" indent="-342900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buFontTx/>
              <a:buChar char="–"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Generating or providing preliminary support for one or more hypotheses</a:t>
            </a:r>
          </a:p>
        </p:txBody>
      </p:sp>
    </p:spTree>
    <p:extLst>
      <p:ext uri="{BB962C8B-B14F-4D97-AF65-F5344CB8AC3E}">
        <p14:creationId xmlns:p14="http://schemas.microsoft.com/office/powerpoint/2010/main" val="2557728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612" y="668376"/>
            <a:ext cx="8229600" cy="1097279"/>
          </a:xfrm>
        </p:spPr>
        <p:txBody>
          <a:bodyPr tIns="91425">
            <a:noAutofit/>
          </a:bodyPr>
          <a:lstStyle/>
          <a:p>
            <a:pPr lvl="0" algn="ctr">
              <a:spcBef>
                <a:spcPct val="0"/>
              </a:spcBef>
              <a:buClrTx/>
            </a:pPr>
            <a:r>
              <a:rPr lang="en-US" kern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Case Study </a:t>
            </a:r>
            <a:r>
              <a:rPr lang="en-US" sz="2000" b="0" kern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(2 of 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46153"/>
            <a:ext cx="8229600" cy="923299"/>
          </a:xfrm>
        </p:spPr>
        <p:txBody>
          <a:bodyPr wrap="square" lIns="91425" tIns="91425" rIns="91425" bIns="91425">
            <a:noAutofit/>
          </a:bodyPr>
          <a:lstStyle/>
          <a:p>
            <a:pPr marL="255651" lvl="0" indent="-255651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tabLst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Limitation: findings may not be generalizable to other situations</a:t>
            </a:r>
          </a:p>
        </p:txBody>
      </p:sp>
    </p:spTree>
    <p:extLst>
      <p:ext uri="{BB962C8B-B14F-4D97-AF65-F5344CB8AC3E}">
        <p14:creationId xmlns:p14="http://schemas.microsoft.com/office/powerpoint/2010/main" val="2675653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086" y="647176"/>
            <a:ext cx="8229600" cy="1097279"/>
          </a:xfrm>
        </p:spPr>
        <p:txBody>
          <a:bodyPr tIns="91425">
            <a:noAutofit/>
          </a:bodyPr>
          <a:lstStyle/>
          <a:p>
            <a:pPr lvl="0" algn="ctr">
              <a:spcBef>
                <a:spcPct val="0"/>
              </a:spcBef>
              <a:buClrTx/>
            </a:pPr>
            <a:r>
              <a:rPr lang="en-US" kern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Ethnography </a:t>
            </a:r>
            <a:r>
              <a:rPr lang="en-US" sz="2000" b="0" kern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(1 of 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54542"/>
            <a:ext cx="8229600" cy="3154679"/>
          </a:xfrm>
        </p:spPr>
        <p:txBody>
          <a:bodyPr wrap="square" lIns="91425" tIns="91425" rIns="91425" bIns="91425">
            <a:noAutofit/>
          </a:bodyPr>
          <a:lstStyle/>
          <a:p>
            <a:pPr marL="255651" lvl="0" indent="-255651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tabLst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In-depth investigation of an entire group that shares a common culture</a:t>
            </a:r>
          </a:p>
          <a:p>
            <a:pPr marL="800100" lvl="1" indent="-342900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Site-based field work</a:t>
            </a:r>
          </a:p>
          <a:p>
            <a:pPr marL="800100" lvl="1" indent="-342900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Performed in natural setting</a:t>
            </a:r>
          </a:p>
          <a:p>
            <a:pPr marL="800100" lvl="1" indent="-342900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Performed over long period of time</a:t>
            </a:r>
          </a:p>
          <a:p>
            <a:pPr marL="800100" lvl="1" indent="-342900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Key informants</a:t>
            </a:r>
          </a:p>
          <a:p>
            <a:pPr marL="800100" lvl="1" indent="-342900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Often involves participant observation</a:t>
            </a:r>
          </a:p>
        </p:txBody>
      </p:sp>
    </p:spTree>
    <p:extLst>
      <p:ext uri="{BB962C8B-B14F-4D97-AF65-F5344CB8AC3E}">
        <p14:creationId xmlns:p14="http://schemas.microsoft.com/office/powerpoint/2010/main" val="2444287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416" y="701932"/>
            <a:ext cx="8229600" cy="1097279"/>
          </a:xfrm>
        </p:spPr>
        <p:txBody>
          <a:bodyPr tIns="91425">
            <a:noAutofit/>
          </a:bodyPr>
          <a:lstStyle/>
          <a:p>
            <a:pPr lvl="0" algn="ctr">
              <a:spcBef>
                <a:spcPct val="0"/>
              </a:spcBef>
              <a:buClrTx/>
            </a:pPr>
            <a:r>
              <a:rPr lang="en-US" kern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Ethnography </a:t>
            </a:r>
            <a:r>
              <a:rPr lang="en-US" sz="2000" b="0" kern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(2 of 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416" y="2113270"/>
            <a:ext cx="8229600" cy="2631459"/>
          </a:xfrm>
        </p:spPr>
        <p:txBody>
          <a:bodyPr wrap="square" lIns="91425" tIns="91425" rIns="91425" bIns="91425">
            <a:noAutofit/>
          </a:bodyPr>
          <a:lstStyle/>
          <a:p>
            <a:pPr marL="255651" lvl="0" indent="-255651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  <a:tabLst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Used to study</a:t>
            </a:r>
          </a:p>
          <a:p>
            <a:pPr marL="741553" lvl="1" indent="-284353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Explicit cultural patterns</a:t>
            </a:r>
          </a:p>
          <a:p>
            <a:pPr marL="741553" lvl="1" indent="-284353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Implicit beliefs and assumptions</a:t>
            </a:r>
          </a:p>
          <a:p>
            <a:pPr marL="741553" lvl="1" indent="-284353">
              <a:spcAft>
                <a:spcPct val="0"/>
              </a:spcAft>
              <a:buClr>
                <a:schemeClr val="accent5">
                  <a:lumMod val="50000"/>
                </a:schemeClr>
              </a:buClr>
              <a:buSzPts val="2400"/>
            </a:pPr>
            <a:r>
              <a:rPr lang="en-US" sz="2400" kern="1200" dirty="0">
                <a:solidFill>
                  <a:srgbClr val="000000"/>
                </a:solidFill>
                <a:latin typeface="Arial (Body)"/>
                <a:ea typeface="+mn-ea"/>
                <a:cs typeface="+mn-cs"/>
              </a:rPr>
              <a:t>Below-the-surface, taken-for-granted patterns that even group members aren’t always consciously aware of</a:t>
            </a:r>
          </a:p>
        </p:txBody>
      </p:sp>
    </p:spTree>
    <p:extLst>
      <p:ext uri="{BB962C8B-B14F-4D97-AF65-F5344CB8AC3E}">
        <p14:creationId xmlns:p14="http://schemas.microsoft.com/office/powerpoint/2010/main" val="3644253514"/>
      </p:ext>
    </p:extLst>
  </p:cSld>
  <p:clrMapOvr>
    <a:masterClrMapping/>
  </p:clrMapOvr>
</p:sld>
</file>

<file path=ppt/theme/theme1.xml><?xml version="1.0" encoding="utf-8"?>
<a:theme xmlns:a="http://schemas.openxmlformats.org/drawingml/2006/main" name="508 Lecture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007FA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508 Lecture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007FA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8314</TotalTime>
  <Words>982</Words>
  <Application>Microsoft Office PowerPoint</Application>
  <PresentationFormat>On-screen Show (4:3)</PresentationFormat>
  <Paragraphs>151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Arial (Body)</vt:lpstr>
      <vt:lpstr>Noto Sans Symbols</vt:lpstr>
      <vt:lpstr>Times New Roman</vt:lpstr>
      <vt:lpstr>508 Lecture</vt:lpstr>
      <vt:lpstr>1_508 Lecture</vt:lpstr>
      <vt:lpstr>PowerPoint Presentation</vt:lpstr>
      <vt:lpstr>Potential Advantages of Qualitative Research</vt:lpstr>
      <vt:lpstr>Research Problems</vt:lpstr>
      <vt:lpstr>Research Methodology</vt:lpstr>
      <vt:lpstr>Qualitative Research Designs</vt:lpstr>
      <vt:lpstr>Case Study (1 of 2)</vt:lpstr>
      <vt:lpstr>Case Study (2 of 2)</vt:lpstr>
      <vt:lpstr>Ethnography (1 of 2)</vt:lpstr>
      <vt:lpstr>Ethnography (2 of 2)</vt:lpstr>
      <vt:lpstr>Narrative Inquiry</vt:lpstr>
      <vt:lpstr>Phenomenological Study</vt:lpstr>
      <vt:lpstr>Grounded Theory Study</vt:lpstr>
      <vt:lpstr>Content Analysis</vt:lpstr>
      <vt:lpstr>Collecting Qualitative Data (1 of 2)</vt:lpstr>
      <vt:lpstr>Collecting Qualitative Data (2 of 2)</vt:lpstr>
      <vt:lpstr>Credibility and Transferability</vt:lpstr>
      <vt:lpstr>Strategies to Enhance Credibility and Reliability</vt:lpstr>
      <vt:lpstr>Selecting an Appropriate Sample (1 of 3)</vt:lpstr>
      <vt:lpstr>Selecting an Appropriate Sample (2 of 3)</vt:lpstr>
      <vt:lpstr>Selecting an Appropriate Sample (3 of 3)</vt:lpstr>
      <vt:lpstr>Observations</vt:lpstr>
      <vt:lpstr>Interviews (1 of 3)</vt:lpstr>
      <vt:lpstr>Interviews (2 of 3)</vt:lpstr>
      <vt:lpstr>Interviews (3 of 3)</vt:lpstr>
      <vt:lpstr>Criteria for Evaluating Qualitative Research (1 of 4)</vt:lpstr>
      <vt:lpstr>Criteria for Evaluating Qualitative Research (2 of 4)</vt:lpstr>
      <vt:lpstr>Criteria for Evaluating Qualitative Research (3 of 4)</vt:lpstr>
      <vt:lpstr>Criteria for Evaluating Qualitative Research (4 of 4)</vt:lpstr>
      <vt:lpstr>PowerPoint Presentation</vt:lpstr>
    </vt:vector>
  </TitlesOfParts>
  <Company>SPi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Research: Planning and Design, Twelfth Edition</dc:title>
  <dc:subject>TED/Careers</dc:subject>
  <dc:creator>Leedy/Ormrod</dc:creator>
  <cp:keywords>Practical Research</cp:keywords>
  <cp:lastModifiedBy>Asmaa.Abdelrahim</cp:lastModifiedBy>
  <cp:revision>828</cp:revision>
  <dcterms:modified xsi:type="dcterms:W3CDTF">2025-12-03T15:25:42Z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UniqueId">
    <vt:lpwstr>682739</vt:lpwstr>
  </property>
  <property fmtid="{D5CDD505-2E9C-101B-9397-08002B2CF9AE}" pid="3" name="Offisync_ServerID">
    <vt:lpwstr>7e960520-0e88-4f05-9fa0-24079b61e486</vt:lpwstr>
  </property>
  <property fmtid="{D5CDD505-2E9C-101B-9397-08002B2CF9AE}" pid="4" name="Offisync_UpdateToken">
    <vt:lpwstr>2</vt:lpwstr>
  </property>
  <property fmtid="{D5CDD505-2E9C-101B-9397-08002B2CF9AE}" pid="5" name="Jive_VersionGuid">
    <vt:lpwstr>2e874262-9747-49d3-bf1e-677aeb587663</vt:lpwstr>
  </property>
  <property fmtid="{D5CDD505-2E9C-101B-9397-08002B2CF9AE}" pid="6" name="Offisync_ProviderInitializationData">
    <vt:lpwstr>https://neo.pearson.com</vt:lpwstr>
  </property>
  <property fmtid="{D5CDD505-2E9C-101B-9397-08002B2CF9AE}" pid="7" name="Jive_LatestUserAccountName">
    <vt:lpwstr>joel</vt:lpwstr>
  </property>
</Properties>
</file>