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0" r:id="rId1"/>
  </p:sldMasterIdLst>
  <p:notesMasterIdLst>
    <p:notesMasterId r:id="rId31"/>
  </p:notesMasterIdLst>
  <p:sldIdLst>
    <p:sldId id="301" r:id="rId2"/>
    <p:sldId id="256" r:id="rId3"/>
    <p:sldId id="257" r:id="rId4"/>
    <p:sldId id="260" r:id="rId5"/>
    <p:sldId id="259" r:id="rId6"/>
    <p:sldId id="291" r:id="rId7"/>
    <p:sldId id="265" r:id="rId8"/>
    <p:sldId id="266" r:id="rId9"/>
    <p:sldId id="267" r:id="rId10"/>
    <p:sldId id="268" r:id="rId11"/>
    <p:sldId id="264" r:id="rId12"/>
    <p:sldId id="273" r:id="rId13"/>
    <p:sldId id="269" r:id="rId14"/>
    <p:sldId id="270" r:id="rId15"/>
    <p:sldId id="274" r:id="rId16"/>
    <p:sldId id="271" r:id="rId17"/>
    <p:sldId id="272" r:id="rId18"/>
    <p:sldId id="278" r:id="rId19"/>
    <p:sldId id="279" r:id="rId20"/>
    <p:sldId id="281" r:id="rId21"/>
    <p:sldId id="283" r:id="rId22"/>
    <p:sldId id="284" r:id="rId23"/>
    <p:sldId id="285" r:id="rId24"/>
    <p:sldId id="292" r:id="rId25"/>
    <p:sldId id="286" r:id="rId26"/>
    <p:sldId id="287" r:id="rId27"/>
    <p:sldId id="289" r:id="rId28"/>
    <p:sldId id="290" r:id="rId29"/>
    <p:sldId id="293" r:id="rId30"/>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2" autoAdjust="0"/>
    <p:restoredTop sz="77880" autoAdjust="0"/>
  </p:normalViewPr>
  <p:slideViewPr>
    <p:cSldViewPr>
      <p:cViewPr varScale="1">
        <p:scale>
          <a:sx n="67" d="100"/>
          <a:sy n="67" d="100"/>
        </p:scale>
        <p:origin x="1997" y="58"/>
      </p:cViewPr>
      <p:guideLst>
        <p:guide orient="horz" pos="2160"/>
        <p:guide pos="2880"/>
      </p:guideLst>
    </p:cSldViewPr>
  </p:slideViewPr>
  <p:outlineViewPr>
    <p:cViewPr>
      <p:scale>
        <a:sx n="33" d="100"/>
        <a:sy n="33" d="100"/>
      </p:scale>
      <p:origin x="0" y="28838"/>
    </p:cViewPr>
  </p:outlineViewPr>
  <p:notesTextViewPr>
    <p:cViewPr>
      <p:scale>
        <a:sx n="1" d="1"/>
        <a:sy n="1" d="1"/>
      </p:scale>
      <p:origin x="0" y="0"/>
    </p:cViewPr>
  </p:notesTextViewPr>
  <p:sorterViewPr>
    <p:cViewPr>
      <p:scale>
        <a:sx n="100" d="100"/>
        <a:sy n="100" d="100"/>
      </p:scale>
      <p:origin x="0" y="3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940E7-1102-44F5-B539-92B312CC1DF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6459E9A-6F18-4611-9151-717B03C77EDA}">
      <dgm:prSet phldrT="[Text]"/>
      <dgm:spPr>
        <a:solidFill>
          <a:schemeClr val="accent3">
            <a:lumMod val="50000"/>
          </a:schemeClr>
        </a:solidFill>
      </dgm:spPr>
      <dgm:t>
        <a:bodyPr/>
        <a:lstStyle/>
        <a:p>
          <a:r>
            <a:rPr lang="en-US" dirty="0"/>
            <a:t>Consonance</a:t>
          </a:r>
        </a:p>
      </dgm:t>
    </dgm:pt>
    <dgm:pt modelId="{1B8A9C49-7E46-4656-8C97-3DFC2CB3D672}" type="parTrans" cxnId="{A58A5368-DD32-4BAA-8693-8C7867A3D523}">
      <dgm:prSet/>
      <dgm:spPr/>
      <dgm:t>
        <a:bodyPr/>
        <a:lstStyle/>
        <a:p>
          <a:endParaRPr lang="en-US"/>
        </a:p>
      </dgm:t>
    </dgm:pt>
    <dgm:pt modelId="{4DECA270-3652-4782-9084-D81661437A91}" type="sibTrans" cxnId="{A58A5368-DD32-4BAA-8693-8C7867A3D523}">
      <dgm:prSet/>
      <dgm:spPr/>
      <dgm:t>
        <a:bodyPr/>
        <a:lstStyle/>
        <a:p>
          <a:endParaRPr lang="en-US"/>
        </a:p>
      </dgm:t>
    </dgm:pt>
    <dgm:pt modelId="{12C06717-EA2C-4A4E-BB84-C9C81E1AAD65}">
      <dgm:prSet phldrT="[Text]"/>
      <dgm:spPr>
        <a:solidFill>
          <a:schemeClr val="accent3">
            <a:lumMod val="50000"/>
          </a:schemeClr>
        </a:solidFill>
      </dgm:spPr>
      <dgm:t>
        <a:bodyPr/>
        <a:lstStyle/>
        <a:p>
          <a:r>
            <a:rPr lang="en-US" dirty="0"/>
            <a:t>Consistency</a:t>
          </a:r>
        </a:p>
      </dgm:t>
    </dgm:pt>
    <dgm:pt modelId="{12C08836-4BB5-4A42-8437-92EC0A416EFF}" type="parTrans" cxnId="{21FD6630-B8F5-4254-B6DB-41577C6BFD69}">
      <dgm:prSet/>
      <dgm:spPr/>
      <dgm:t>
        <a:bodyPr/>
        <a:lstStyle/>
        <a:p>
          <a:endParaRPr lang="en-US"/>
        </a:p>
      </dgm:t>
    </dgm:pt>
    <dgm:pt modelId="{0A4244DF-6FB0-42B0-A638-F0024CE4E208}" type="sibTrans" cxnId="{21FD6630-B8F5-4254-B6DB-41577C6BFD69}">
      <dgm:prSet/>
      <dgm:spPr/>
      <dgm:t>
        <a:bodyPr/>
        <a:lstStyle/>
        <a:p>
          <a:endParaRPr lang="en-US"/>
        </a:p>
      </dgm:t>
    </dgm:pt>
    <dgm:pt modelId="{942901B4-6394-4A60-8749-7BC8C7A78A6E}">
      <dgm:prSet phldrT="[Text]"/>
      <dgm:spPr>
        <a:solidFill>
          <a:schemeClr val="accent3">
            <a:lumMod val="50000"/>
          </a:schemeClr>
        </a:solidFill>
      </dgm:spPr>
      <dgm:t>
        <a:bodyPr/>
        <a:lstStyle/>
        <a:p>
          <a:r>
            <a:rPr lang="en-US" dirty="0"/>
            <a:t>Advantage</a:t>
          </a:r>
        </a:p>
      </dgm:t>
    </dgm:pt>
    <dgm:pt modelId="{8151C0FD-30F5-40CD-95B3-971AF3AEC9E6}" type="parTrans" cxnId="{A290CF82-2D29-40C5-AF89-BDF640DE338A}">
      <dgm:prSet/>
      <dgm:spPr/>
      <dgm:t>
        <a:bodyPr/>
        <a:lstStyle/>
        <a:p>
          <a:endParaRPr lang="en-US"/>
        </a:p>
      </dgm:t>
    </dgm:pt>
    <dgm:pt modelId="{5A286233-D3D9-4327-BBD6-84EB35C8F95B}" type="sibTrans" cxnId="{A290CF82-2D29-40C5-AF89-BDF640DE338A}">
      <dgm:prSet/>
      <dgm:spPr/>
      <dgm:t>
        <a:bodyPr/>
        <a:lstStyle/>
        <a:p>
          <a:endParaRPr lang="en-US"/>
        </a:p>
      </dgm:t>
    </dgm:pt>
    <dgm:pt modelId="{FF09C9D4-7354-43E9-AAA2-17418AE0D439}">
      <dgm:prSet phldrT="[Text]"/>
      <dgm:spPr>
        <a:solidFill>
          <a:schemeClr val="accent3">
            <a:lumMod val="50000"/>
          </a:schemeClr>
        </a:solidFill>
      </dgm:spPr>
      <dgm:t>
        <a:bodyPr/>
        <a:lstStyle/>
        <a:p>
          <a:r>
            <a:rPr lang="en-US" dirty="0"/>
            <a:t>Feasibility</a:t>
          </a:r>
        </a:p>
      </dgm:t>
    </dgm:pt>
    <dgm:pt modelId="{D230FCFF-8315-4CD9-96EF-ECA6829D1F6F}" type="parTrans" cxnId="{B442C1D4-CC5E-4170-AD2A-09378F784053}">
      <dgm:prSet/>
      <dgm:spPr/>
      <dgm:t>
        <a:bodyPr/>
        <a:lstStyle/>
        <a:p>
          <a:endParaRPr lang="en-US"/>
        </a:p>
      </dgm:t>
    </dgm:pt>
    <dgm:pt modelId="{45064488-0C1F-4600-B2DF-FADC12809872}" type="sibTrans" cxnId="{B442C1D4-CC5E-4170-AD2A-09378F784053}">
      <dgm:prSet/>
      <dgm:spPr/>
      <dgm:t>
        <a:bodyPr/>
        <a:lstStyle/>
        <a:p>
          <a:endParaRPr lang="en-US"/>
        </a:p>
      </dgm:t>
    </dgm:pt>
    <dgm:pt modelId="{0DC7B30D-BF93-44E9-86C0-F43A0BA1C6E8}" type="pres">
      <dgm:prSet presAssocID="{6D7940E7-1102-44F5-B539-92B312CC1DF2}" presName="diagram" presStyleCnt="0">
        <dgm:presLayoutVars>
          <dgm:dir/>
          <dgm:resizeHandles val="exact"/>
        </dgm:presLayoutVars>
      </dgm:prSet>
      <dgm:spPr/>
    </dgm:pt>
    <dgm:pt modelId="{3DBFA73D-0FF9-4CC8-9B5A-6C1CC7BE6E26}" type="pres">
      <dgm:prSet presAssocID="{E6459E9A-6F18-4611-9151-717B03C77EDA}" presName="node" presStyleLbl="node1" presStyleIdx="0" presStyleCnt="4">
        <dgm:presLayoutVars>
          <dgm:bulletEnabled val="1"/>
        </dgm:presLayoutVars>
      </dgm:prSet>
      <dgm:spPr/>
    </dgm:pt>
    <dgm:pt modelId="{58C28D28-E862-4C83-8AC9-BA450A2676B8}" type="pres">
      <dgm:prSet presAssocID="{4DECA270-3652-4782-9084-D81661437A91}" presName="sibTrans" presStyleCnt="0"/>
      <dgm:spPr/>
    </dgm:pt>
    <dgm:pt modelId="{F8664C45-8D34-43EF-BB71-72E9FD00CA56}" type="pres">
      <dgm:prSet presAssocID="{12C06717-EA2C-4A4E-BB84-C9C81E1AAD65}" presName="node" presStyleLbl="node1" presStyleIdx="1" presStyleCnt="4" custLinFactNeighborX="1138" custLinFactNeighborY="-98">
        <dgm:presLayoutVars>
          <dgm:bulletEnabled val="1"/>
        </dgm:presLayoutVars>
      </dgm:prSet>
      <dgm:spPr/>
    </dgm:pt>
    <dgm:pt modelId="{74201B09-C4CF-4DC9-9463-B7A16581D359}" type="pres">
      <dgm:prSet presAssocID="{0A4244DF-6FB0-42B0-A638-F0024CE4E208}" presName="sibTrans" presStyleCnt="0"/>
      <dgm:spPr/>
    </dgm:pt>
    <dgm:pt modelId="{81EF405C-9250-49E5-836C-8D5F29F7FA06}" type="pres">
      <dgm:prSet presAssocID="{942901B4-6394-4A60-8749-7BC8C7A78A6E}" presName="node" presStyleLbl="node1" presStyleIdx="2" presStyleCnt="4">
        <dgm:presLayoutVars>
          <dgm:bulletEnabled val="1"/>
        </dgm:presLayoutVars>
      </dgm:prSet>
      <dgm:spPr/>
    </dgm:pt>
    <dgm:pt modelId="{343E75E4-2510-48CF-8666-48A2B8EFE922}" type="pres">
      <dgm:prSet presAssocID="{5A286233-D3D9-4327-BBD6-84EB35C8F95B}" presName="sibTrans" presStyleCnt="0"/>
      <dgm:spPr/>
    </dgm:pt>
    <dgm:pt modelId="{F9A12716-9A94-459F-BFD0-F9B207B1FAEB}" type="pres">
      <dgm:prSet presAssocID="{FF09C9D4-7354-43E9-AAA2-17418AE0D439}" presName="node" presStyleLbl="node1" presStyleIdx="3" presStyleCnt="4">
        <dgm:presLayoutVars>
          <dgm:bulletEnabled val="1"/>
        </dgm:presLayoutVars>
      </dgm:prSet>
      <dgm:spPr/>
    </dgm:pt>
  </dgm:ptLst>
  <dgm:cxnLst>
    <dgm:cxn modelId="{21FD6630-B8F5-4254-B6DB-41577C6BFD69}" srcId="{6D7940E7-1102-44F5-B539-92B312CC1DF2}" destId="{12C06717-EA2C-4A4E-BB84-C9C81E1AAD65}" srcOrd="1" destOrd="0" parTransId="{12C08836-4BB5-4A42-8437-92EC0A416EFF}" sibTransId="{0A4244DF-6FB0-42B0-A638-F0024CE4E208}"/>
    <dgm:cxn modelId="{8B7F0B41-9AA1-4089-B623-7204EE645739}" type="presOf" srcId="{FF09C9D4-7354-43E9-AAA2-17418AE0D439}" destId="{F9A12716-9A94-459F-BFD0-F9B207B1FAEB}" srcOrd="0" destOrd="0" presId="urn:microsoft.com/office/officeart/2005/8/layout/default"/>
    <dgm:cxn modelId="{A58A5368-DD32-4BAA-8693-8C7867A3D523}" srcId="{6D7940E7-1102-44F5-B539-92B312CC1DF2}" destId="{E6459E9A-6F18-4611-9151-717B03C77EDA}" srcOrd="0" destOrd="0" parTransId="{1B8A9C49-7E46-4656-8C97-3DFC2CB3D672}" sibTransId="{4DECA270-3652-4782-9084-D81661437A91}"/>
    <dgm:cxn modelId="{CC81594C-4713-4AD8-9261-9B8F95913AA0}" type="presOf" srcId="{942901B4-6394-4A60-8749-7BC8C7A78A6E}" destId="{81EF405C-9250-49E5-836C-8D5F29F7FA06}" srcOrd="0" destOrd="0" presId="urn:microsoft.com/office/officeart/2005/8/layout/default"/>
    <dgm:cxn modelId="{4A2D885A-FDEE-430B-B5D8-F5C16F931B2B}" type="presOf" srcId="{E6459E9A-6F18-4611-9151-717B03C77EDA}" destId="{3DBFA73D-0FF9-4CC8-9B5A-6C1CC7BE6E26}" srcOrd="0" destOrd="0" presId="urn:microsoft.com/office/officeart/2005/8/layout/default"/>
    <dgm:cxn modelId="{A290CF82-2D29-40C5-AF89-BDF640DE338A}" srcId="{6D7940E7-1102-44F5-B539-92B312CC1DF2}" destId="{942901B4-6394-4A60-8749-7BC8C7A78A6E}" srcOrd="2" destOrd="0" parTransId="{8151C0FD-30F5-40CD-95B3-971AF3AEC9E6}" sibTransId="{5A286233-D3D9-4327-BBD6-84EB35C8F95B}"/>
    <dgm:cxn modelId="{B442C1D4-CC5E-4170-AD2A-09378F784053}" srcId="{6D7940E7-1102-44F5-B539-92B312CC1DF2}" destId="{FF09C9D4-7354-43E9-AAA2-17418AE0D439}" srcOrd="3" destOrd="0" parTransId="{D230FCFF-8315-4CD9-96EF-ECA6829D1F6F}" sibTransId="{45064488-0C1F-4600-B2DF-FADC12809872}"/>
    <dgm:cxn modelId="{3C393DED-9022-4F3B-A256-29A210530125}" type="presOf" srcId="{6D7940E7-1102-44F5-B539-92B312CC1DF2}" destId="{0DC7B30D-BF93-44E9-86C0-F43A0BA1C6E8}" srcOrd="0" destOrd="0" presId="urn:microsoft.com/office/officeart/2005/8/layout/default"/>
    <dgm:cxn modelId="{3A961CF6-CC8B-4F86-8D0C-191F38EFC9EC}" type="presOf" srcId="{12C06717-EA2C-4A4E-BB84-C9C81E1AAD65}" destId="{F8664C45-8D34-43EF-BB71-72E9FD00CA56}" srcOrd="0" destOrd="0" presId="urn:microsoft.com/office/officeart/2005/8/layout/default"/>
    <dgm:cxn modelId="{004F4253-89E2-437E-B17B-E8CE9B33CAE6}" type="presParOf" srcId="{0DC7B30D-BF93-44E9-86C0-F43A0BA1C6E8}" destId="{3DBFA73D-0FF9-4CC8-9B5A-6C1CC7BE6E26}" srcOrd="0" destOrd="0" presId="urn:microsoft.com/office/officeart/2005/8/layout/default"/>
    <dgm:cxn modelId="{F218CA33-1874-4974-AD65-22D014BA1006}" type="presParOf" srcId="{0DC7B30D-BF93-44E9-86C0-F43A0BA1C6E8}" destId="{58C28D28-E862-4C83-8AC9-BA450A2676B8}" srcOrd="1" destOrd="0" presId="urn:microsoft.com/office/officeart/2005/8/layout/default"/>
    <dgm:cxn modelId="{69EA73FA-C61F-415B-86EC-DF67D3BEA9E7}" type="presParOf" srcId="{0DC7B30D-BF93-44E9-86C0-F43A0BA1C6E8}" destId="{F8664C45-8D34-43EF-BB71-72E9FD00CA56}" srcOrd="2" destOrd="0" presId="urn:microsoft.com/office/officeart/2005/8/layout/default"/>
    <dgm:cxn modelId="{347B3FA7-0BD0-47C2-A6B3-F3477B8E64AB}" type="presParOf" srcId="{0DC7B30D-BF93-44E9-86C0-F43A0BA1C6E8}" destId="{74201B09-C4CF-4DC9-9463-B7A16581D359}" srcOrd="3" destOrd="0" presId="urn:microsoft.com/office/officeart/2005/8/layout/default"/>
    <dgm:cxn modelId="{A97A7D96-A340-445D-BEB1-CC75628AE867}" type="presParOf" srcId="{0DC7B30D-BF93-44E9-86C0-F43A0BA1C6E8}" destId="{81EF405C-9250-49E5-836C-8D5F29F7FA06}" srcOrd="4" destOrd="0" presId="urn:microsoft.com/office/officeart/2005/8/layout/default"/>
    <dgm:cxn modelId="{18550267-63CC-48DB-838C-13CFD20B5993}" type="presParOf" srcId="{0DC7B30D-BF93-44E9-86C0-F43A0BA1C6E8}" destId="{343E75E4-2510-48CF-8666-48A2B8EFE922}" srcOrd="5" destOrd="0" presId="urn:microsoft.com/office/officeart/2005/8/layout/default"/>
    <dgm:cxn modelId="{5F9FF23F-72D2-48F6-B413-EF3E3C603D55}" type="presParOf" srcId="{0DC7B30D-BF93-44E9-86C0-F43A0BA1C6E8}" destId="{F9A12716-9A94-459F-BFD0-F9B207B1FAE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FA73D-0FF9-4CC8-9B5A-6C1CC7BE6E26}">
      <dsp:nvSpPr>
        <dsp:cNvPr id="0" name=""/>
        <dsp:cNvSpPr/>
      </dsp:nvSpPr>
      <dsp:spPr>
        <a:xfrm>
          <a:off x="436698" y="1823"/>
          <a:ext cx="3103810" cy="1862286"/>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Consonance</a:t>
          </a:r>
        </a:p>
      </dsp:txBody>
      <dsp:txXfrm>
        <a:off x="436698" y="1823"/>
        <a:ext cx="3103810" cy="1862286"/>
      </dsp:txXfrm>
    </dsp:sp>
    <dsp:sp modelId="{F8664C45-8D34-43EF-BB71-72E9FD00CA56}">
      <dsp:nvSpPr>
        <dsp:cNvPr id="0" name=""/>
        <dsp:cNvSpPr/>
      </dsp:nvSpPr>
      <dsp:spPr>
        <a:xfrm>
          <a:off x="3886211" y="0"/>
          <a:ext cx="3103810" cy="1862286"/>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Consistency</a:t>
          </a:r>
        </a:p>
      </dsp:txBody>
      <dsp:txXfrm>
        <a:off x="3886211" y="0"/>
        <a:ext cx="3103810" cy="1862286"/>
      </dsp:txXfrm>
    </dsp:sp>
    <dsp:sp modelId="{81EF405C-9250-49E5-836C-8D5F29F7FA06}">
      <dsp:nvSpPr>
        <dsp:cNvPr id="0" name=""/>
        <dsp:cNvSpPr/>
      </dsp:nvSpPr>
      <dsp:spPr>
        <a:xfrm>
          <a:off x="436698" y="2174490"/>
          <a:ext cx="3103810" cy="1862286"/>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Advantage</a:t>
          </a:r>
        </a:p>
      </dsp:txBody>
      <dsp:txXfrm>
        <a:off x="436698" y="2174490"/>
        <a:ext cx="3103810" cy="1862286"/>
      </dsp:txXfrm>
    </dsp:sp>
    <dsp:sp modelId="{F9A12716-9A94-459F-BFD0-F9B207B1FAEB}">
      <dsp:nvSpPr>
        <dsp:cNvPr id="0" name=""/>
        <dsp:cNvSpPr/>
      </dsp:nvSpPr>
      <dsp:spPr>
        <a:xfrm>
          <a:off x="3850890" y="2174490"/>
          <a:ext cx="3103810" cy="1862286"/>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Feasibility</a:t>
          </a:r>
        </a:p>
      </dsp:txBody>
      <dsp:txXfrm>
        <a:off x="3850890" y="2174490"/>
        <a:ext cx="3103810" cy="18622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88D2422-940E-4A91-883D-31B04CC6B419}" type="datetime1">
              <a:rPr lang="en-US" altLang="en-US"/>
              <a:pPr/>
              <a:t>8/22/2024</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DB7F80-9C08-4791-A941-A4314ECF9346}" type="slidenum">
              <a:rPr lang="en-US" altLang="en-US"/>
              <a:pPr/>
              <a:t>‹#›</a:t>
            </a:fld>
            <a:endParaRPr lang="en-US" altLang="en-US" dirty="0"/>
          </a:p>
        </p:txBody>
      </p:sp>
    </p:spTree>
    <p:extLst>
      <p:ext uri="{BB962C8B-B14F-4D97-AF65-F5344CB8AC3E}">
        <p14:creationId xmlns:p14="http://schemas.microsoft.com/office/powerpoint/2010/main" val="628119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42"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6493EB0B-7117-4053-AE8C-6A37365BA8F4}" type="slidenum">
              <a:rPr lang="en-US" altLang="en-US" sz="1200"/>
              <a:pPr eaLnBrk="1" hangingPunct="1"/>
              <a:t>2</a:t>
            </a:fld>
            <a:endParaRPr lang="en-US" altLang="en-US" sz="1200" dirty="0"/>
          </a:p>
        </p:txBody>
      </p:sp>
    </p:spTree>
    <p:extLst>
      <p:ext uri="{BB962C8B-B14F-4D97-AF65-F5344CB8AC3E}">
        <p14:creationId xmlns:p14="http://schemas.microsoft.com/office/powerpoint/2010/main" val="3884050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Reviewing the underlying bases of an organization’s strategy could be approached by developing a revised EFE Matrix and IFE Matrix.</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12</a:t>
            </a:fld>
            <a:endParaRPr lang="en-US" altLang="en-US" dirty="0"/>
          </a:p>
        </p:txBody>
      </p:sp>
    </p:spTree>
    <p:extLst>
      <p:ext uri="{BB962C8B-B14F-4D97-AF65-F5344CB8AC3E}">
        <p14:creationId xmlns:p14="http://schemas.microsoft.com/office/powerpoint/2010/main" val="4232455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Analysis could also address the questions included on the next two slides.</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13</a:t>
            </a:fld>
            <a:endParaRPr lang="en-US" altLang="en-US" dirty="0"/>
          </a:p>
        </p:txBody>
      </p:sp>
    </p:spTree>
    <p:extLst>
      <p:ext uri="{BB962C8B-B14F-4D97-AF65-F5344CB8AC3E}">
        <p14:creationId xmlns:p14="http://schemas.microsoft.com/office/powerpoint/2010/main" val="176416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Measuring organizational performance includes comparing expected results to actual results, investigating deviations from plans, evaluating individual performance, and examining progress being made toward meeting stated objectives.</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15</a:t>
            </a:fld>
            <a:endParaRPr lang="en-US" altLang="en-US" dirty="0"/>
          </a:p>
        </p:txBody>
      </p:sp>
    </p:spTree>
    <p:extLst>
      <p:ext uri="{BB962C8B-B14F-4D97-AF65-F5344CB8AC3E}">
        <p14:creationId xmlns:p14="http://schemas.microsoft.com/office/powerpoint/2010/main" val="204253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Some additional key questions that reveal the need for judgments in strategy evaluation are on the next two slides.</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16</a:t>
            </a:fld>
            <a:endParaRPr lang="en-US" altLang="en-US" dirty="0"/>
          </a:p>
        </p:txBody>
      </p:sp>
    </p:spTree>
    <p:extLst>
      <p:ext uri="{BB962C8B-B14F-4D97-AF65-F5344CB8AC3E}">
        <p14:creationId xmlns:p14="http://schemas.microsoft.com/office/powerpoint/2010/main" val="4199631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The final strategy-evaluation activity, taking corrective actions, requires making changes to competitively reposition a firm for the future. As indicated in Table 9-4, examples of changes that may be needed are altering an organization’s structure, replacing one or more key individuals, selling a division, or revising a business mission.</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18</a:t>
            </a:fld>
            <a:endParaRPr lang="en-US" altLang="en-US" dirty="0"/>
          </a:p>
        </p:txBody>
      </p:sp>
    </p:spTree>
    <p:extLst>
      <p:ext uri="{BB962C8B-B14F-4D97-AF65-F5344CB8AC3E}">
        <p14:creationId xmlns:p14="http://schemas.microsoft.com/office/powerpoint/2010/main" val="166557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The Balanced Scorecard is a strategy evaluation and control technique. Balanced Scorecard derives its name from the perceived need of firms to “balance” financial measures that are oftentimes used exclusively in strategy evaluation and control with nonfinancial measures such as product quality and customer service. An effective Balanced Scorecard contains a carefully chosen combination of strategic and financial objectives tailored to the company’s business.</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19</a:t>
            </a:fld>
            <a:endParaRPr lang="en-US" altLang="en-US" dirty="0"/>
          </a:p>
        </p:txBody>
      </p:sp>
    </p:spTree>
    <p:extLst>
      <p:ext uri="{BB962C8B-B14F-4D97-AF65-F5344CB8AC3E}">
        <p14:creationId xmlns:p14="http://schemas.microsoft.com/office/powerpoint/2010/main" val="904530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As a tool to manage and evaluate strategy, the Balanced Scorecard is currently in use at Sears, United Parcel Service, 3M Corporation, Heinz, and hundreds of other firms.</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20</a:t>
            </a:fld>
            <a:endParaRPr lang="en-US" altLang="en-US" dirty="0"/>
          </a:p>
        </p:txBody>
      </p:sp>
    </p:spTree>
    <p:extLst>
      <p:ext uri="{BB962C8B-B14F-4D97-AF65-F5344CB8AC3E}">
        <p14:creationId xmlns:p14="http://schemas.microsoft.com/office/powerpoint/2010/main" val="303051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The strategy-evaluation process must exhibit several characteristics to be effective.</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21</a:t>
            </a:fld>
            <a:endParaRPr lang="en-US" altLang="en-US" dirty="0"/>
          </a:p>
        </p:txBody>
      </p:sp>
    </p:spTree>
    <p:extLst>
      <p:ext uri="{BB962C8B-B14F-4D97-AF65-F5344CB8AC3E}">
        <p14:creationId xmlns:p14="http://schemas.microsoft.com/office/powerpoint/2010/main" val="1356947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A basic premise of good strategic management is that firms strive to be proactive, planning ways to deal with unfavorable and favorable events before they occur. Too many organizations prepare contingency plans just for unfavorable events; this is a mistake, because both minimizing threats and capitalizing on opportunities can improve a firm’s competitive position.</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23</a:t>
            </a:fld>
            <a:endParaRPr lang="en-US" altLang="en-US" dirty="0"/>
          </a:p>
        </p:txBody>
      </p:sp>
    </p:spTree>
    <p:extLst>
      <p:ext uri="{BB962C8B-B14F-4D97-AF65-F5344CB8AC3E}">
        <p14:creationId xmlns:p14="http://schemas.microsoft.com/office/powerpoint/2010/main" val="2476005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Some contingency plans commonly established by firms include the elements on the next two slides.</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24</a:t>
            </a:fld>
            <a:endParaRPr lang="en-US" altLang="en-US" dirty="0"/>
          </a:p>
        </p:txBody>
      </p:sp>
    </p:spTree>
    <p:extLst>
      <p:ext uri="{BB962C8B-B14F-4D97-AF65-F5344CB8AC3E}">
        <p14:creationId xmlns:p14="http://schemas.microsoft.com/office/powerpoint/2010/main" val="247600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After studying this chapter, you should be able to do the following:</a:t>
            </a:r>
          </a:p>
          <a:p>
            <a:r>
              <a:rPr lang="en-US" sz="1200" b="1" i="0" u="none" strike="noStrike" kern="1200" baseline="0" dirty="0">
                <a:solidFill>
                  <a:schemeClr val="tx1"/>
                </a:solidFill>
                <a:latin typeface="+mn-lt"/>
                <a:ea typeface="MS PGothic" pitchFamily="34" charset="-128"/>
                <a:cs typeface="ＭＳ Ｐゴシック" pitchFamily="42" charset="-128"/>
              </a:rPr>
              <a:t>9-1. </a:t>
            </a:r>
            <a:r>
              <a:rPr lang="en-US" sz="1200" b="0" i="0" u="none" strike="noStrike" kern="1200" baseline="0" dirty="0">
                <a:solidFill>
                  <a:schemeClr val="tx1"/>
                </a:solidFill>
                <a:latin typeface="+mn-lt"/>
                <a:ea typeface="MS PGothic" pitchFamily="34" charset="-128"/>
                <a:cs typeface="ＭＳ Ｐゴシック" pitchFamily="42" charset="-128"/>
              </a:rPr>
              <a:t>Discuss the strategy-evaluation process, criteria, and methods used.</a:t>
            </a:r>
          </a:p>
          <a:p>
            <a:r>
              <a:rPr lang="en-US" sz="1200" b="1" i="0" u="none" strike="noStrike" kern="1200" baseline="0" dirty="0">
                <a:solidFill>
                  <a:schemeClr val="tx1"/>
                </a:solidFill>
                <a:latin typeface="+mn-lt"/>
                <a:ea typeface="MS PGothic" pitchFamily="34" charset="-128"/>
                <a:cs typeface="ＭＳ Ｐゴシック" pitchFamily="42" charset="-128"/>
              </a:rPr>
              <a:t>9-2. </a:t>
            </a:r>
            <a:r>
              <a:rPr lang="en-US" sz="1200" b="0" i="0" u="none" strike="noStrike" kern="1200" baseline="0" dirty="0">
                <a:solidFill>
                  <a:schemeClr val="tx1"/>
                </a:solidFill>
                <a:latin typeface="+mn-lt"/>
                <a:ea typeface="MS PGothic" pitchFamily="34" charset="-128"/>
                <a:cs typeface="ＭＳ Ｐゴシック" pitchFamily="42" charset="-128"/>
              </a:rPr>
              <a:t>Discuss three activities that comprise strategy evaluation.</a:t>
            </a:r>
          </a:p>
          <a:p>
            <a:r>
              <a:rPr lang="en-US" sz="1200" b="1" i="0" u="none" strike="noStrike" kern="1200" baseline="0" dirty="0">
                <a:solidFill>
                  <a:schemeClr val="tx1"/>
                </a:solidFill>
                <a:latin typeface="+mn-lt"/>
                <a:ea typeface="MS PGothic" pitchFamily="34" charset="-128"/>
                <a:cs typeface="ＭＳ Ｐゴシック" pitchFamily="42" charset="-128"/>
              </a:rPr>
              <a:t>9-3. </a:t>
            </a:r>
            <a:r>
              <a:rPr lang="en-US" sz="1200" b="0" i="0" u="none" strike="noStrike" kern="1200" baseline="0" dirty="0">
                <a:solidFill>
                  <a:schemeClr val="tx1"/>
                </a:solidFill>
                <a:latin typeface="+mn-lt"/>
                <a:ea typeface="MS PGothic" pitchFamily="34" charset="-128"/>
                <a:cs typeface="ＭＳ Ｐゴシック" pitchFamily="42" charset="-128"/>
              </a:rPr>
              <a:t>Describe and develop a Balanced Scorecard.</a:t>
            </a:r>
          </a:p>
          <a:p>
            <a:r>
              <a:rPr lang="en-US" sz="1200" b="1" i="0" u="none" strike="noStrike" kern="1200" baseline="0" dirty="0">
                <a:solidFill>
                  <a:schemeClr val="tx1"/>
                </a:solidFill>
                <a:latin typeface="+mn-lt"/>
                <a:ea typeface="MS PGothic" pitchFamily="34" charset="-128"/>
                <a:cs typeface="ＭＳ Ｐゴシック" pitchFamily="42" charset="-128"/>
              </a:rPr>
              <a:t>9-4. </a:t>
            </a:r>
            <a:r>
              <a:rPr lang="en-US" sz="1200" b="0" i="0" u="none" strike="noStrike" kern="1200" baseline="0" dirty="0">
                <a:solidFill>
                  <a:schemeClr val="tx1"/>
                </a:solidFill>
                <a:latin typeface="+mn-lt"/>
                <a:ea typeface="MS PGothic" pitchFamily="34" charset="-128"/>
                <a:cs typeface="ＭＳ Ｐゴシック" pitchFamily="42" charset="-128"/>
              </a:rPr>
              <a:t>Identify and describe published sources of strategy-evaluation information.</a:t>
            </a:r>
          </a:p>
          <a:p>
            <a:r>
              <a:rPr lang="en-US" sz="1200" b="1" i="0" u="none" strike="noStrike" kern="1200" baseline="0" dirty="0">
                <a:solidFill>
                  <a:schemeClr val="tx1"/>
                </a:solidFill>
                <a:latin typeface="+mn-lt"/>
                <a:ea typeface="MS PGothic" pitchFamily="34" charset="-128"/>
                <a:cs typeface="ＭＳ Ｐゴシック" pitchFamily="42" charset="-128"/>
              </a:rPr>
              <a:t>9-5. </a:t>
            </a:r>
            <a:r>
              <a:rPr lang="en-US" sz="1200" b="0" i="0" u="none" strike="noStrike" kern="1200" baseline="0" dirty="0">
                <a:solidFill>
                  <a:schemeClr val="tx1"/>
                </a:solidFill>
                <a:latin typeface="+mn-lt"/>
                <a:ea typeface="MS PGothic" pitchFamily="34" charset="-128"/>
                <a:cs typeface="ＭＳ Ｐゴシック" pitchFamily="42" charset="-128"/>
              </a:rPr>
              <a:t>Identify and describe six characteristics of an effective strategy-evaluation system.</a:t>
            </a:r>
          </a:p>
          <a:p>
            <a:r>
              <a:rPr lang="en-US" sz="1200" b="1" i="0" u="none" strike="noStrike" kern="1200" baseline="0" dirty="0">
                <a:solidFill>
                  <a:schemeClr val="tx1"/>
                </a:solidFill>
                <a:latin typeface="+mn-lt"/>
                <a:ea typeface="MS PGothic" pitchFamily="34" charset="-128"/>
                <a:cs typeface="ＭＳ Ｐゴシック" pitchFamily="42" charset="-128"/>
              </a:rPr>
              <a:t>9-6. </a:t>
            </a:r>
            <a:r>
              <a:rPr lang="en-US" sz="1200" b="0" i="0" u="none" strike="noStrike" kern="1200" baseline="0" dirty="0">
                <a:solidFill>
                  <a:schemeClr val="tx1"/>
                </a:solidFill>
                <a:latin typeface="+mn-lt"/>
                <a:ea typeface="MS PGothic" pitchFamily="34" charset="-128"/>
                <a:cs typeface="ＭＳ Ｐゴシック" pitchFamily="42" charset="-128"/>
              </a:rPr>
              <a:t>Discuss the nature and role of contingency planning in strategy evaluation.</a:t>
            </a:r>
          </a:p>
          <a:p>
            <a:r>
              <a:rPr lang="en-US" sz="1200" b="1" i="0" u="none" strike="noStrike" kern="1200" baseline="0" dirty="0">
                <a:solidFill>
                  <a:schemeClr val="tx1"/>
                </a:solidFill>
                <a:latin typeface="+mn-lt"/>
                <a:ea typeface="MS PGothic" pitchFamily="34" charset="-128"/>
                <a:cs typeface="ＭＳ Ｐゴシック" pitchFamily="42" charset="-128"/>
              </a:rPr>
              <a:t>9-7. </a:t>
            </a:r>
            <a:r>
              <a:rPr lang="en-US" sz="1200" b="0" i="0" u="none" strike="noStrike" kern="1200" baseline="0" dirty="0">
                <a:solidFill>
                  <a:schemeClr val="tx1"/>
                </a:solidFill>
                <a:latin typeface="+mn-lt"/>
                <a:ea typeface="MS PGothic" pitchFamily="34" charset="-128"/>
                <a:cs typeface="ＭＳ Ｐゴシック" pitchFamily="42" charset="-128"/>
              </a:rPr>
              <a:t>Explain the role of auditing in strategy evaluation.</a:t>
            </a:r>
          </a:p>
          <a:p>
            <a:r>
              <a:rPr lang="en-US" sz="1200" b="1" i="0" u="none" strike="noStrike" kern="1200" baseline="0" dirty="0">
                <a:solidFill>
                  <a:schemeClr val="tx1"/>
                </a:solidFill>
                <a:latin typeface="+mn-lt"/>
                <a:ea typeface="MS PGothic" pitchFamily="34" charset="-128"/>
                <a:cs typeface="ＭＳ Ｐゴシック" pitchFamily="42" charset="-128"/>
              </a:rPr>
              <a:t>9-8. </a:t>
            </a:r>
            <a:r>
              <a:rPr lang="en-US" sz="1200" b="0" i="0" u="none" strike="noStrike" kern="1200" baseline="0" dirty="0">
                <a:solidFill>
                  <a:schemeClr val="tx1"/>
                </a:solidFill>
                <a:latin typeface="+mn-lt"/>
                <a:ea typeface="MS PGothic" pitchFamily="34" charset="-128"/>
                <a:cs typeface="ＭＳ Ｐゴシック" pitchFamily="42" charset="-128"/>
              </a:rPr>
              <a:t>Identify and discuss three twenty-first-century challenges in strategic management.</a:t>
            </a:r>
          </a:p>
          <a:p>
            <a:r>
              <a:rPr lang="en-US" sz="1200" b="1" i="0" u="none" strike="noStrike" kern="1200" baseline="0" dirty="0">
                <a:solidFill>
                  <a:schemeClr val="tx1"/>
                </a:solidFill>
                <a:latin typeface="+mn-lt"/>
                <a:ea typeface="MS PGothic" pitchFamily="34" charset="-128"/>
                <a:cs typeface="ＭＳ Ｐゴシック" pitchFamily="42" charset="-128"/>
              </a:rPr>
              <a:t>9-9. </a:t>
            </a:r>
            <a:r>
              <a:rPr lang="en-US" sz="1200" b="0" i="0" u="none" strike="noStrike" kern="1200" baseline="0" dirty="0">
                <a:solidFill>
                  <a:schemeClr val="tx1"/>
                </a:solidFill>
                <a:latin typeface="+mn-lt"/>
                <a:ea typeface="MS PGothic" pitchFamily="34" charset="-128"/>
                <a:cs typeface="ＭＳ Ｐゴシック" pitchFamily="42" charset="-128"/>
              </a:rPr>
              <a:t>Identify and describe 17 guidelines for effective strategic management.</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3</a:t>
            </a:fld>
            <a:endParaRPr lang="en-US" altLang="en-US" dirty="0"/>
          </a:p>
        </p:txBody>
      </p:sp>
    </p:spTree>
    <p:extLst>
      <p:ext uri="{BB962C8B-B14F-4D97-AF65-F5344CB8AC3E}">
        <p14:creationId xmlns:p14="http://schemas.microsoft.com/office/powerpoint/2010/main" val="3391660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Linneman and Chandran suggest that effective contingency planning involves a five-step process.</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26</a:t>
            </a:fld>
            <a:endParaRPr lang="en-US" altLang="en-US" dirty="0"/>
          </a:p>
        </p:txBody>
      </p:sp>
    </p:spTree>
    <p:extLst>
      <p:ext uri="{BB962C8B-B14F-4D97-AF65-F5344CB8AC3E}">
        <p14:creationId xmlns:p14="http://schemas.microsoft.com/office/powerpoint/2010/main" val="3722503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A frequently used tool in strategy evaluation is the audit.</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27</a:t>
            </a:fld>
            <a:endParaRPr lang="en-US" altLang="en-US" dirty="0"/>
          </a:p>
        </p:txBody>
      </p:sp>
    </p:spTree>
    <p:extLst>
      <p:ext uri="{BB962C8B-B14F-4D97-AF65-F5344CB8AC3E}">
        <p14:creationId xmlns:p14="http://schemas.microsoft.com/office/powerpoint/2010/main" val="2806019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Three particular challenges or decisions face all strategists today.</a:t>
            </a:r>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28</a:t>
            </a:fld>
            <a:endParaRPr lang="en-US" altLang="en-US" dirty="0"/>
          </a:p>
        </p:txBody>
      </p:sp>
    </p:spTree>
    <p:extLst>
      <p:ext uri="{BB962C8B-B14F-4D97-AF65-F5344CB8AC3E}">
        <p14:creationId xmlns:p14="http://schemas.microsoft.com/office/powerpoint/2010/main" val="2237130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Failing to follow certain guidelines in conducting strategic management can foster criticisms of the process and create problems for the organization.</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29</a:t>
            </a:fld>
            <a:endParaRPr lang="en-US" altLang="en-US" dirty="0"/>
          </a:p>
        </p:txBody>
      </p:sp>
    </p:spTree>
    <p:extLst>
      <p:ext uri="{BB962C8B-B14F-4D97-AF65-F5344CB8AC3E}">
        <p14:creationId xmlns:p14="http://schemas.microsoft.com/office/powerpoint/2010/main" val="14326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chapter is highlighted in the strategic management model.</a:t>
            </a:r>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4</a:t>
            </a:fld>
            <a:endParaRPr lang="en-US" altLang="en-US" dirty="0"/>
          </a:p>
        </p:txBody>
      </p:sp>
    </p:spTree>
    <p:extLst>
      <p:ext uri="{BB962C8B-B14F-4D97-AF65-F5344CB8AC3E}">
        <p14:creationId xmlns:p14="http://schemas.microsoft.com/office/powerpoint/2010/main" val="309568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Strategy evaluation is vital to an organization’s well-being; timely evaluations can alert management to problems or potential problems before a situation becomes critical. The strategy-evaluation process includes three basic activities.</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5</a:t>
            </a:fld>
            <a:endParaRPr lang="en-US" altLang="en-US" dirty="0"/>
          </a:p>
        </p:txBody>
      </p:sp>
    </p:spTree>
    <p:extLst>
      <p:ext uri="{BB962C8B-B14F-4D97-AF65-F5344CB8AC3E}">
        <p14:creationId xmlns:p14="http://schemas.microsoft.com/office/powerpoint/2010/main" val="3034557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It is impossible to demonstrate conclusively that a particular strategy is optimal or even to guarantee that it will work. One can, however, evaluate it for critical flaws. Richard Rumelt offered four criteria that could be used to evaluate a strategy.  </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6</a:t>
            </a:fld>
            <a:endParaRPr lang="en-US" altLang="en-US" dirty="0"/>
          </a:p>
        </p:txBody>
      </p:sp>
    </p:spTree>
    <p:extLst>
      <p:ext uri="{BB962C8B-B14F-4D97-AF65-F5344CB8AC3E}">
        <p14:creationId xmlns:p14="http://schemas.microsoft.com/office/powerpoint/2010/main" val="268413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Strategy evaluation is becoming increasingly difficult with the passage of time, for many reasons. Domestic and world economies were more stable in years past, product life cycles were longer, product development cycles were longer, technological advancement was slower, change occurred less frequently, there were fewer competitors, foreign companies were generally weak, and there were more regulated industries. Other reasons why strategy evaluation is more difficult today include the trends on the next two slides.</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7</a:t>
            </a:fld>
            <a:endParaRPr lang="en-US" altLang="en-US" dirty="0"/>
          </a:p>
        </p:txBody>
      </p:sp>
    </p:spTree>
    <p:extLst>
      <p:ext uri="{BB962C8B-B14F-4D97-AF65-F5344CB8AC3E}">
        <p14:creationId xmlns:p14="http://schemas.microsoft.com/office/powerpoint/2010/main" val="328710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Strategy evaluation is necessary for all sizes and kinds of organizations.</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9</a:t>
            </a:fld>
            <a:endParaRPr lang="en-US" altLang="en-US" dirty="0"/>
          </a:p>
        </p:txBody>
      </p:sp>
    </p:spTree>
    <p:extLst>
      <p:ext uri="{BB962C8B-B14F-4D97-AF65-F5344CB8AC3E}">
        <p14:creationId xmlns:p14="http://schemas.microsoft.com/office/powerpoint/2010/main" val="2053038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Some strategies take years to implement; consequently, associated results may not become apparent for years.</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10</a:t>
            </a:fld>
            <a:endParaRPr lang="en-US" altLang="en-US" dirty="0"/>
          </a:p>
        </p:txBody>
      </p:sp>
    </p:spTree>
    <p:extLst>
      <p:ext uri="{BB962C8B-B14F-4D97-AF65-F5344CB8AC3E}">
        <p14:creationId xmlns:p14="http://schemas.microsoft.com/office/powerpoint/2010/main" val="352350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Table 9-2 summarizes the three strategy-evaluation activities in terms of key questions that should be addressed, alternative answers to those questions, and appropriate actions for an organization to take.</a:t>
            </a:r>
            <a:endParaRPr lang="en-US" dirty="0"/>
          </a:p>
        </p:txBody>
      </p:sp>
      <p:sp>
        <p:nvSpPr>
          <p:cNvPr id="4" name="Slide Number Placeholder 3"/>
          <p:cNvSpPr>
            <a:spLocks noGrp="1"/>
          </p:cNvSpPr>
          <p:nvPr>
            <p:ph type="sldNum" sz="quarter" idx="10"/>
          </p:nvPr>
        </p:nvSpPr>
        <p:spPr/>
        <p:txBody>
          <a:bodyPr/>
          <a:lstStyle/>
          <a:p>
            <a:fld id="{7CDB7F80-9C08-4791-A941-A4314ECF9346}" type="slidenum">
              <a:rPr lang="en-US" altLang="en-US" smtClean="0"/>
              <a:pPr/>
              <a:t>11</a:t>
            </a:fld>
            <a:endParaRPr lang="en-US" altLang="en-US" dirty="0"/>
          </a:p>
        </p:txBody>
      </p:sp>
    </p:spTree>
    <p:extLst>
      <p:ext uri="{BB962C8B-B14F-4D97-AF65-F5344CB8AC3E}">
        <p14:creationId xmlns:p14="http://schemas.microsoft.com/office/powerpoint/2010/main" val="99904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4800" y="1371600"/>
            <a:ext cx="3581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58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4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6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06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56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95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34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59BC04-58F8-43B8-B737-F407B206EDE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pic>
        <p:nvPicPr>
          <p:cNvPr id="3" name="Content Placeholder 4">
            <a:extLst>
              <a:ext uri="{FF2B5EF4-FFF2-40B4-BE49-F238E27FC236}">
                <a16:creationId xmlns:a16="http://schemas.microsoft.com/office/drawing/2014/main" id="{6CC26CA9-84A8-44A1-82B6-7ACA8EE459E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4138560"/>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rgbClr val="00B0F0"/>
        </a:buClr>
        <a:buFont typeface="Wingdings" panose="05000000000000000000" pitchFamily="2" charset="2"/>
        <a:buChar char="v"/>
        <a:defRPr sz="3200" kern="1200">
          <a:solidFill>
            <a:schemeClr val="tx1"/>
          </a:solidFill>
          <a:latin typeface="+mn-lt"/>
          <a:ea typeface="+mn-ea"/>
          <a:cs typeface="+mn-cs"/>
        </a:defRPr>
      </a:lvl1pPr>
      <a:lvl2pPr marL="914400" indent="-457200" algn="l" defTabSz="914400" rtl="0" eaLnBrk="1" latinLnBrk="0" hangingPunct="1">
        <a:spcBef>
          <a:spcPct val="20000"/>
        </a:spcBef>
        <a:buClr>
          <a:srgbClr val="00B0F0"/>
        </a:buClr>
        <a:buFont typeface="Wingdings" panose="05000000000000000000" pitchFamily="2" charset="2"/>
        <a:buChar char="v"/>
        <a:defRPr sz="2800" kern="1200">
          <a:solidFill>
            <a:schemeClr val="tx1"/>
          </a:solidFill>
          <a:latin typeface="+mn-lt"/>
          <a:ea typeface="+mn-ea"/>
          <a:cs typeface="+mn-cs"/>
        </a:defRPr>
      </a:lvl2pPr>
      <a:lvl3pPr marL="1257300" indent="-342900" algn="l" defTabSz="914400" rtl="0" eaLnBrk="1" latinLnBrk="0" hangingPunct="1">
        <a:spcBef>
          <a:spcPct val="20000"/>
        </a:spcBef>
        <a:buClr>
          <a:srgbClr val="00B0F0"/>
        </a:buClr>
        <a:buFont typeface="Wingdings" panose="05000000000000000000" pitchFamily="2" charset="2"/>
        <a:buChar char="v"/>
        <a:defRPr sz="2400" kern="1200">
          <a:solidFill>
            <a:schemeClr val="tx1"/>
          </a:solidFill>
          <a:latin typeface="+mn-lt"/>
          <a:ea typeface="+mn-ea"/>
          <a:cs typeface="+mn-cs"/>
        </a:defRPr>
      </a:lvl3pPr>
      <a:lvl4pPr marL="1714500" indent="-342900" algn="l" defTabSz="914400" rtl="0" eaLnBrk="1" latinLnBrk="0" hangingPunct="1">
        <a:spcBef>
          <a:spcPct val="20000"/>
        </a:spcBef>
        <a:buClr>
          <a:srgbClr val="00B0F0"/>
        </a:buClr>
        <a:buFont typeface="Wingdings" panose="05000000000000000000" pitchFamily="2" charset="2"/>
        <a:buChar char="v"/>
        <a:defRPr sz="2000" kern="1200">
          <a:solidFill>
            <a:schemeClr val="tx1"/>
          </a:solidFill>
          <a:latin typeface="+mn-lt"/>
          <a:ea typeface="+mn-ea"/>
          <a:cs typeface="+mn-cs"/>
        </a:defRPr>
      </a:lvl4pPr>
      <a:lvl5pPr marL="2171700" indent="-342900" algn="l" defTabSz="914400" rtl="0" eaLnBrk="1" latinLnBrk="0" hangingPunct="1">
        <a:spcBef>
          <a:spcPct val="20000"/>
        </a:spcBef>
        <a:buClr>
          <a:srgbClr val="00B0F0"/>
        </a:buClr>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EC6D8F86-898A-49CF-AC16-CA29CB6E21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Title 2">
            <a:extLst>
              <a:ext uri="{FF2B5EF4-FFF2-40B4-BE49-F238E27FC236}">
                <a16:creationId xmlns:a16="http://schemas.microsoft.com/office/drawing/2014/main" id="{A106ADC4-E4A5-4CB3-BEF8-4854950D5DB0}"/>
              </a:ext>
            </a:extLst>
          </p:cNvPr>
          <p:cNvSpPr txBox="1">
            <a:spLocks/>
          </p:cNvSpPr>
          <p:nvPr/>
        </p:nvSpPr>
        <p:spPr>
          <a:xfrm>
            <a:off x="1676400" y="3276600"/>
            <a:ext cx="59436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540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Strategic Planning </a:t>
            </a:r>
            <a:endParaRPr lang="en-IN" sz="540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p:txBody>
      </p:sp>
      <p:pic>
        <p:nvPicPr>
          <p:cNvPr id="5" name="Content Placeholder 7">
            <a:extLst>
              <a:ext uri="{FF2B5EF4-FFF2-40B4-BE49-F238E27FC236}">
                <a16:creationId xmlns:a16="http://schemas.microsoft.com/office/drawing/2014/main" id="{73F8D37A-FEB8-4169-B71A-615BF11D6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2">
            <a:extLst>
              <a:ext uri="{FF2B5EF4-FFF2-40B4-BE49-F238E27FC236}">
                <a16:creationId xmlns:a16="http://schemas.microsoft.com/office/drawing/2014/main" id="{B4A1DDA0-EB9C-421F-91E3-F855A9185000}"/>
              </a:ext>
            </a:extLst>
          </p:cNvPr>
          <p:cNvSpPr txBox="1">
            <a:spLocks/>
          </p:cNvSpPr>
          <p:nvPr/>
        </p:nvSpPr>
        <p:spPr>
          <a:xfrm>
            <a:off x="1828800" y="3429000"/>
            <a:ext cx="59436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540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Strategic Planning </a:t>
            </a:r>
            <a:endParaRPr lang="en-IN" sz="540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2657045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2438400" y="457200"/>
            <a:ext cx="6400800" cy="990600"/>
          </a:xfrm>
          <a:prstGeom prst="rect">
            <a:avLst/>
          </a:prstGeom>
        </p:spPr>
        <p:txBody>
          <a:bodyPr>
            <a:noAutofit/>
          </a:bodyPr>
          <a:lstStyle/>
          <a:p>
            <a:pPr eaLnBrk="1" hangingPunct="1">
              <a:defRPr/>
            </a:pPr>
            <a:r>
              <a:rPr lang="en-US" altLang="en-US" sz="3200" dirty="0">
                <a:solidFill>
                  <a:schemeClr val="accent3">
                    <a:lumMod val="50000"/>
                  </a:schemeClr>
                </a:solidFill>
                <a:latin typeface="Arial" panose="020B0604020202020204" pitchFamily="34" charset="0"/>
                <a:ea typeface="+mj-ea"/>
                <a:cs typeface="Arial" panose="020B0604020202020204" pitchFamily="34" charset="0"/>
              </a:rPr>
              <a:t>The Process of Evaluating Strategies</a:t>
            </a:r>
          </a:p>
        </p:txBody>
      </p:sp>
      <p:sp>
        <p:nvSpPr>
          <p:cNvPr id="45057" name="Content Placeholder 2"/>
          <p:cNvSpPr>
            <a:spLocks noGrp="1"/>
          </p:cNvSpPr>
          <p:nvPr>
            <p:ph idx="4294967295"/>
          </p:nvPr>
        </p:nvSpPr>
        <p:spPr>
          <a:xfrm>
            <a:off x="152400" y="1447800"/>
            <a:ext cx="8229600" cy="4525963"/>
          </a:xfrm>
          <a:prstGeom prst="rect">
            <a:avLst/>
          </a:prstGeom>
        </p:spPr>
        <p:txBody>
          <a:bodyPr/>
          <a:lstStyle/>
          <a:p>
            <a:pPr eaLnBrk="1" hangingPunct="1"/>
            <a:r>
              <a:rPr lang="en-US" altLang="en-US" dirty="0">
                <a:solidFill>
                  <a:schemeClr val="tx1"/>
                </a:solidFill>
                <a:latin typeface="Arial" pitchFamily="34" charset="0"/>
                <a:cs typeface="Arial" pitchFamily="34" charset="0"/>
              </a:rPr>
              <a:t>Evaluating strategies on a continuous rather than on a periodic basis allows benchmarks of progress to be established and more effectively monitored.</a:t>
            </a:r>
          </a:p>
          <a:p>
            <a:pPr eaLnBrk="1" hangingPunct="1"/>
            <a:endParaRPr lang="en-US" altLang="en-US" dirty="0">
              <a:solidFill>
                <a:schemeClr val="tx1"/>
              </a:solidFill>
              <a:latin typeface="Arial" pitchFamily="34" charset="0"/>
              <a:cs typeface="Arial" pitchFamily="34" charset="0"/>
            </a:endParaRPr>
          </a:p>
          <a:p>
            <a:pPr eaLnBrk="1" hangingPunct="1"/>
            <a:r>
              <a:rPr lang="en-US" altLang="en-US" dirty="0">
                <a:solidFill>
                  <a:schemeClr val="tx1"/>
                </a:solidFill>
                <a:latin typeface="Arial" pitchFamily="34" charset="0"/>
                <a:cs typeface="Arial" pitchFamily="34" charset="0"/>
              </a:rPr>
              <a:t>Successful strategies combine patience with a willingness to promptly take corrective actions when necessary.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1943548" y="457200"/>
            <a:ext cx="6553200" cy="1143000"/>
          </a:xfrm>
          <a:prstGeom prst="rect">
            <a:avLst/>
          </a:prstGeom>
        </p:spPr>
        <p:txBody>
          <a:bodyPr>
            <a:normAutofit fontScale="90000"/>
          </a:bodyPr>
          <a:lstStyle/>
          <a:p>
            <a:pPr eaLnBrk="1" hangingPunct="1">
              <a:defRPr/>
            </a:pPr>
            <a:r>
              <a:rPr lang="en-US" altLang="en-US" dirty="0">
                <a:solidFill>
                  <a:schemeClr val="accent3">
                    <a:lumMod val="50000"/>
                  </a:schemeClr>
                </a:solidFill>
                <a:latin typeface="Arial" panose="020B0604020202020204" pitchFamily="34" charset="0"/>
                <a:ea typeface="+mj-ea"/>
                <a:cs typeface="Arial" panose="020B0604020202020204" pitchFamily="34" charset="0"/>
              </a:rPr>
              <a:t>Strategy-Evaluation Assessment </a:t>
            </a:r>
            <a:r>
              <a:rPr lang="en-US" altLang="en-US" dirty="0">
                <a:solidFill>
                  <a:schemeClr val="accent3">
                    <a:lumMod val="50000"/>
                  </a:schemeClr>
                </a:solidFill>
              </a:rPr>
              <a:t>M</a:t>
            </a:r>
            <a:r>
              <a:rPr lang="en-US" altLang="en-US" dirty="0">
                <a:solidFill>
                  <a:schemeClr val="accent3">
                    <a:lumMod val="50000"/>
                  </a:schemeClr>
                </a:solidFill>
                <a:latin typeface="Arial" panose="020B0604020202020204" pitchFamily="34" charset="0"/>
                <a:ea typeface="+mj-ea"/>
                <a:cs typeface="Arial" panose="020B0604020202020204" pitchFamily="34" charset="0"/>
              </a:rPr>
              <a:t>atrix</a:t>
            </a:r>
          </a:p>
        </p:txBody>
      </p:sp>
      <p:pic>
        <p:nvPicPr>
          <p:cNvPr id="2" name="Picture 1" descr="tab09_02.jpg"/>
          <p:cNvPicPr>
            <a:picLocks noChangeAspect="1"/>
          </p:cNvPicPr>
          <p:nvPr/>
        </p:nvPicPr>
        <p:blipFill rotWithShape="1">
          <a:blip r:embed="rId3">
            <a:extLst>
              <a:ext uri="{28A0092B-C50C-407E-A947-70E740481C1C}">
                <a14:useLocalDpi xmlns:a14="http://schemas.microsoft.com/office/drawing/2010/main" val="0"/>
              </a:ext>
            </a:extLst>
          </a:blip>
          <a:srcRect l="1394" b="5405"/>
          <a:stretch/>
        </p:blipFill>
        <p:spPr>
          <a:xfrm>
            <a:off x="762000" y="1676400"/>
            <a:ext cx="7772400" cy="39265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1143000" y="746319"/>
            <a:ext cx="8229600" cy="651619"/>
          </a:xfrm>
          <a:prstGeom prst="rect">
            <a:avLst/>
          </a:prstGeom>
        </p:spPr>
        <p:txBody>
          <a:bodyPr>
            <a:normAutofit/>
          </a:bodyPr>
          <a:lstStyle/>
          <a:p>
            <a:pPr eaLnBrk="1" hangingPunct="1">
              <a:defRPr/>
            </a:pPr>
            <a:r>
              <a:rPr lang="en-US" altLang="en-US" sz="3200" dirty="0">
                <a:solidFill>
                  <a:schemeClr val="accent3">
                    <a:lumMod val="50000"/>
                  </a:schemeClr>
                </a:solidFill>
                <a:latin typeface="Arial" panose="020B0604020202020204" pitchFamily="34" charset="0"/>
                <a:ea typeface="+mj-ea"/>
                <a:cs typeface="Arial" panose="020B0604020202020204" pitchFamily="34" charset="0"/>
              </a:rPr>
              <a:t>A Strategy-Evaluation Framework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0"/>
            <a:ext cx="7086600" cy="41856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949362" y="731837"/>
            <a:ext cx="8229600" cy="762000"/>
          </a:xfrm>
          <a:prstGeom prst="rect">
            <a:avLst/>
          </a:prstGeom>
        </p:spPr>
        <p:txBody>
          <a:bodyPr>
            <a:normAutofit/>
          </a:bodyPr>
          <a:lstStyle/>
          <a:p>
            <a:pPr eaLnBrk="1" hangingPunct="1">
              <a:defRPr/>
            </a:pPr>
            <a:r>
              <a:rPr lang="en-US" altLang="en-US" sz="3600" dirty="0">
                <a:solidFill>
                  <a:schemeClr val="accent3">
                    <a:lumMod val="50000"/>
                  </a:schemeClr>
                </a:solidFill>
                <a:latin typeface="Arial" panose="020B0604020202020204" pitchFamily="34" charset="0"/>
                <a:ea typeface="+mj-ea"/>
                <a:cs typeface="Arial" panose="020B0604020202020204" pitchFamily="34" charset="0"/>
              </a:rPr>
              <a:t>Reviewing Bases of Strategy</a:t>
            </a:r>
          </a:p>
        </p:txBody>
      </p:sp>
      <p:sp>
        <p:nvSpPr>
          <p:cNvPr id="48129" name="Content Placeholder 2"/>
          <p:cNvSpPr>
            <a:spLocks noGrp="1"/>
          </p:cNvSpPr>
          <p:nvPr>
            <p:ph idx="4294967295"/>
          </p:nvPr>
        </p:nvSpPr>
        <p:spPr>
          <a:xfrm>
            <a:off x="457200" y="1600200"/>
            <a:ext cx="8229600" cy="4525963"/>
          </a:xfrm>
          <a:prstGeom prst="rect">
            <a:avLst/>
          </a:prstGeom>
        </p:spPr>
        <p:txBody>
          <a:bodyPr/>
          <a:lstStyle/>
          <a:p>
            <a:pPr marL="514350" indent="-514350" eaLnBrk="1" hangingPunct="1">
              <a:buFont typeface="+mj-lt"/>
              <a:buAutoNum type="arabicPeriod"/>
            </a:pPr>
            <a:r>
              <a:rPr lang="en-US" altLang="en-US" sz="3000" dirty="0">
                <a:solidFill>
                  <a:schemeClr val="tx1"/>
                </a:solidFill>
                <a:latin typeface="Arial" pitchFamily="34" charset="0"/>
                <a:cs typeface="Arial" pitchFamily="34" charset="0"/>
              </a:rPr>
              <a:t>How have competitors reacted to our strategies?</a:t>
            </a:r>
          </a:p>
          <a:p>
            <a:pPr marL="514350" indent="-514350" eaLnBrk="1" hangingPunct="1">
              <a:buFont typeface="+mj-lt"/>
              <a:buAutoNum type="arabicPeriod"/>
            </a:pPr>
            <a:r>
              <a:rPr lang="en-US" altLang="en-US" sz="3000" dirty="0">
                <a:solidFill>
                  <a:schemeClr val="tx1"/>
                </a:solidFill>
                <a:latin typeface="Arial" pitchFamily="34" charset="0"/>
                <a:cs typeface="Arial" pitchFamily="34" charset="0"/>
              </a:rPr>
              <a:t>How have competitors</a:t>
            </a:r>
            <a:r>
              <a:rPr lang="en-US" altLang="en-US" sz="3000" dirty="0"/>
              <a:t>’</a:t>
            </a:r>
            <a:r>
              <a:rPr lang="en-US" altLang="ja-JP" sz="3000" dirty="0">
                <a:solidFill>
                  <a:schemeClr val="tx1"/>
                </a:solidFill>
                <a:latin typeface="Arial" pitchFamily="34" charset="0"/>
                <a:cs typeface="Arial" pitchFamily="34" charset="0"/>
              </a:rPr>
              <a:t> strategies changed?</a:t>
            </a:r>
          </a:p>
          <a:p>
            <a:pPr marL="514350" indent="-514350" eaLnBrk="1" hangingPunct="1">
              <a:buFont typeface="+mj-lt"/>
              <a:buAutoNum type="arabicPeriod"/>
            </a:pPr>
            <a:r>
              <a:rPr lang="en-US" altLang="en-US" sz="3000" dirty="0">
                <a:solidFill>
                  <a:schemeClr val="tx1"/>
                </a:solidFill>
                <a:latin typeface="Arial" pitchFamily="34" charset="0"/>
                <a:cs typeface="Arial" pitchFamily="34" charset="0"/>
              </a:rPr>
              <a:t>Have major competitors</a:t>
            </a:r>
            <a:r>
              <a:rPr lang="en-US" altLang="en-US" sz="3000" dirty="0"/>
              <a:t>’</a:t>
            </a:r>
            <a:r>
              <a:rPr lang="en-US" altLang="ja-JP" sz="3000" dirty="0">
                <a:solidFill>
                  <a:schemeClr val="tx1"/>
                </a:solidFill>
                <a:latin typeface="Arial" pitchFamily="34" charset="0"/>
                <a:cs typeface="Arial" pitchFamily="34" charset="0"/>
              </a:rPr>
              <a:t> strengths and weaknesses changed?</a:t>
            </a:r>
          </a:p>
          <a:p>
            <a:pPr marL="514350" indent="-514350" eaLnBrk="1" hangingPunct="1">
              <a:buFont typeface="+mj-lt"/>
              <a:buAutoNum type="arabicPeriod"/>
            </a:pPr>
            <a:r>
              <a:rPr lang="en-US" altLang="en-US" sz="3000" dirty="0">
                <a:solidFill>
                  <a:schemeClr val="tx1"/>
                </a:solidFill>
                <a:latin typeface="Arial" pitchFamily="34" charset="0"/>
                <a:cs typeface="Arial" pitchFamily="34" charset="0"/>
              </a:rPr>
              <a:t>Why are competitors making certain strategic changes?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951155" y="701357"/>
            <a:ext cx="8229600" cy="699247"/>
          </a:xfrm>
          <a:prstGeom prst="rect">
            <a:avLst/>
          </a:prstGeom>
        </p:spPr>
        <p:txBody>
          <a:bodyPr>
            <a:normAutofit/>
          </a:bodyPr>
          <a:lstStyle/>
          <a:p>
            <a:pPr eaLnBrk="1" hangingPunct="1">
              <a:defRPr/>
            </a:pPr>
            <a:r>
              <a:rPr lang="en-US" altLang="en-US" sz="3600" dirty="0">
                <a:solidFill>
                  <a:schemeClr val="accent3">
                    <a:lumMod val="50000"/>
                  </a:schemeClr>
                </a:solidFill>
                <a:latin typeface="Arial" panose="020B0604020202020204" pitchFamily="34" charset="0"/>
                <a:ea typeface="+mj-ea"/>
                <a:cs typeface="Arial" panose="020B0604020202020204" pitchFamily="34" charset="0"/>
              </a:rPr>
              <a:t>Reviewing Bases of Strategy</a:t>
            </a:r>
          </a:p>
        </p:txBody>
      </p:sp>
      <p:sp>
        <p:nvSpPr>
          <p:cNvPr id="49153" name="Content Placeholder 2"/>
          <p:cNvSpPr>
            <a:spLocks noGrp="1"/>
          </p:cNvSpPr>
          <p:nvPr>
            <p:ph idx="4294967295"/>
          </p:nvPr>
        </p:nvSpPr>
        <p:spPr>
          <a:xfrm>
            <a:off x="457200" y="1600200"/>
            <a:ext cx="8229600" cy="4525963"/>
          </a:xfrm>
          <a:prstGeom prst="rect">
            <a:avLst/>
          </a:prstGeom>
        </p:spPr>
        <p:txBody>
          <a:bodyPr/>
          <a:lstStyle/>
          <a:p>
            <a:pPr marL="514350" indent="-514350" eaLnBrk="1" hangingPunct="1">
              <a:buFont typeface="+mj-lt"/>
              <a:buAutoNum type="arabicPeriod" startAt="5"/>
            </a:pPr>
            <a:r>
              <a:rPr lang="en-US" altLang="en-US" sz="3000" dirty="0">
                <a:solidFill>
                  <a:schemeClr val="tx1"/>
                </a:solidFill>
                <a:latin typeface="Arial" pitchFamily="34" charset="0"/>
                <a:cs typeface="Arial" pitchFamily="34" charset="0"/>
              </a:rPr>
              <a:t>Why are some competitors</a:t>
            </a:r>
            <a:r>
              <a:rPr lang="en-US" altLang="en-US" sz="3000" dirty="0"/>
              <a:t>’</a:t>
            </a:r>
            <a:r>
              <a:rPr lang="en-US" altLang="ja-JP" sz="3000" dirty="0">
                <a:solidFill>
                  <a:schemeClr val="tx1"/>
                </a:solidFill>
                <a:latin typeface="Arial" pitchFamily="34" charset="0"/>
                <a:cs typeface="Arial" pitchFamily="34" charset="0"/>
              </a:rPr>
              <a:t> strategies more successful than others?</a:t>
            </a:r>
          </a:p>
          <a:p>
            <a:pPr marL="514350" indent="-514350" eaLnBrk="1" hangingPunct="1">
              <a:buFont typeface="+mj-lt"/>
              <a:buAutoNum type="arabicPeriod" startAt="5"/>
            </a:pPr>
            <a:r>
              <a:rPr lang="en-US" altLang="en-US" sz="3000" dirty="0">
                <a:solidFill>
                  <a:schemeClr val="tx1"/>
                </a:solidFill>
                <a:latin typeface="Arial" pitchFamily="34" charset="0"/>
                <a:cs typeface="Arial" pitchFamily="34" charset="0"/>
              </a:rPr>
              <a:t>How satisfied are our competitors with their present market positions and profitability?</a:t>
            </a:r>
          </a:p>
          <a:p>
            <a:pPr marL="514350" indent="-514350" eaLnBrk="1" hangingPunct="1">
              <a:buFont typeface="+mj-lt"/>
              <a:buAutoNum type="arabicPeriod" startAt="5"/>
            </a:pPr>
            <a:r>
              <a:rPr lang="en-US" altLang="en-US" sz="3000" dirty="0">
                <a:solidFill>
                  <a:schemeClr val="tx1"/>
                </a:solidFill>
                <a:latin typeface="Arial" pitchFamily="34" charset="0"/>
                <a:cs typeface="Arial" pitchFamily="34" charset="0"/>
              </a:rPr>
              <a:t>How far can our major competitors be pushed before retaliating?</a:t>
            </a:r>
          </a:p>
          <a:p>
            <a:pPr marL="514350" indent="-514350" eaLnBrk="1" hangingPunct="1">
              <a:buFont typeface="+mj-lt"/>
              <a:buAutoNum type="arabicPeriod" startAt="5"/>
            </a:pPr>
            <a:r>
              <a:rPr lang="en-US" altLang="en-US" sz="3000" dirty="0">
                <a:solidFill>
                  <a:schemeClr val="tx1"/>
                </a:solidFill>
                <a:latin typeface="Arial" pitchFamily="34" charset="0"/>
                <a:cs typeface="Arial" pitchFamily="34" charset="0"/>
              </a:rPr>
              <a:t>How could we more effectively cooperate with our competitors?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685800" y="503237"/>
            <a:ext cx="8229600" cy="1143000"/>
          </a:xfrm>
          <a:prstGeom prst="rect">
            <a:avLst/>
          </a:prstGeom>
        </p:spPr>
        <p:txBody>
          <a:bodyPr>
            <a:normAutofit fontScale="90000"/>
          </a:bodyPr>
          <a:lstStyle/>
          <a:p>
            <a:pPr eaLnBrk="1" hangingPunct="1">
              <a:defRPr/>
            </a:pPr>
            <a:r>
              <a:rPr lang="en-US" altLang="en-US" dirty="0">
                <a:solidFill>
                  <a:schemeClr val="accent3">
                    <a:lumMod val="50000"/>
                  </a:schemeClr>
                </a:solidFill>
                <a:latin typeface="Arial" panose="020B0604020202020204" pitchFamily="34" charset="0"/>
                <a:ea typeface="+mj-ea"/>
                <a:cs typeface="Arial" panose="020B0604020202020204" pitchFamily="34" charset="0"/>
              </a:rPr>
              <a:t>Measuring Organizational Performance</a:t>
            </a:r>
          </a:p>
        </p:txBody>
      </p:sp>
      <p:sp>
        <p:nvSpPr>
          <p:cNvPr id="50177" name="Content Placeholder 2"/>
          <p:cNvSpPr>
            <a:spLocks noGrp="1"/>
          </p:cNvSpPr>
          <p:nvPr>
            <p:ph idx="4294967295"/>
          </p:nvPr>
        </p:nvSpPr>
        <p:spPr>
          <a:xfrm>
            <a:off x="457200" y="1828800"/>
            <a:ext cx="8229600" cy="4525963"/>
          </a:xfrm>
          <a:prstGeom prst="rect">
            <a:avLst/>
          </a:prstGeom>
        </p:spPr>
        <p:txBody>
          <a:bodyPr>
            <a:normAutofit/>
          </a:bodyPr>
          <a:lstStyle/>
          <a:p>
            <a:pPr marL="0" indent="0" eaLnBrk="1" hangingPunct="1">
              <a:buFont typeface="Wingdings" pitchFamily="2" charset="2"/>
              <a:buNone/>
            </a:pPr>
            <a:r>
              <a:rPr lang="en-US" altLang="en-US" dirty="0">
                <a:solidFill>
                  <a:schemeClr val="tx1"/>
                </a:solidFill>
                <a:latin typeface="Arial" pitchFamily="34" charset="0"/>
                <a:cs typeface="Arial" pitchFamily="34" charset="0"/>
              </a:rPr>
              <a:t>Strategists use common quantitative criteria to make </a:t>
            </a:r>
            <a:r>
              <a:rPr lang="en-US" altLang="en-US" b="1" dirty="0">
                <a:solidFill>
                  <a:schemeClr val="tx1"/>
                </a:solidFill>
                <a:latin typeface="Arial" pitchFamily="34" charset="0"/>
                <a:cs typeface="Arial" pitchFamily="34" charset="0"/>
              </a:rPr>
              <a:t>three critical comparisons</a:t>
            </a:r>
            <a:r>
              <a:rPr lang="en-US" altLang="en-US" dirty="0">
                <a:solidFill>
                  <a:schemeClr val="tx1"/>
                </a:solidFill>
                <a:latin typeface="Arial" pitchFamily="34" charset="0"/>
                <a:cs typeface="Arial" pitchFamily="34" charset="0"/>
              </a:rPr>
              <a:t>:</a:t>
            </a:r>
          </a:p>
          <a:p>
            <a:pPr marL="514350" indent="-514350" eaLnBrk="1" hangingPunct="1">
              <a:spcBef>
                <a:spcPct val="0"/>
              </a:spcBef>
              <a:buFont typeface="+mj-lt"/>
              <a:buAutoNum type="arabicPeriod"/>
            </a:pPr>
            <a:r>
              <a:rPr lang="en-US" altLang="en-US" dirty="0">
                <a:solidFill>
                  <a:schemeClr val="tx1"/>
                </a:solidFill>
                <a:latin typeface="Arial" pitchFamily="34" charset="0"/>
                <a:cs typeface="Arial" pitchFamily="34" charset="0"/>
              </a:rPr>
              <a:t>Comparing the firm’</a:t>
            </a:r>
            <a:r>
              <a:rPr lang="en-US" altLang="ja-JP" dirty="0">
                <a:solidFill>
                  <a:schemeClr val="tx1"/>
                </a:solidFill>
                <a:latin typeface="Arial" pitchFamily="34" charset="0"/>
                <a:cs typeface="Arial" pitchFamily="34" charset="0"/>
              </a:rPr>
              <a:t>s performance over </a:t>
            </a:r>
            <a:r>
              <a:rPr lang="en-US" altLang="en-US" dirty="0">
                <a:solidFill>
                  <a:schemeClr val="tx1"/>
                </a:solidFill>
                <a:latin typeface="Arial" pitchFamily="34" charset="0"/>
                <a:cs typeface="Arial" pitchFamily="34" charset="0"/>
              </a:rPr>
              <a:t>different time periods </a:t>
            </a:r>
          </a:p>
          <a:p>
            <a:pPr marL="514350" indent="-514350" eaLnBrk="1" hangingPunct="1">
              <a:spcBef>
                <a:spcPct val="0"/>
              </a:spcBef>
              <a:buFont typeface="+mj-lt"/>
              <a:buAutoNum type="arabicPeriod"/>
            </a:pPr>
            <a:r>
              <a:rPr lang="en-US" altLang="en-US" dirty="0">
                <a:solidFill>
                  <a:schemeClr val="tx1"/>
                </a:solidFill>
                <a:latin typeface="Arial" pitchFamily="34" charset="0"/>
                <a:cs typeface="Arial" pitchFamily="34" charset="0"/>
              </a:rPr>
              <a:t>Comparing the firm</a:t>
            </a:r>
            <a:r>
              <a:rPr lang="en-US" altLang="en-US" dirty="0"/>
              <a:t>’</a:t>
            </a:r>
            <a:r>
              <a:rPr lang="en-US" altLang="ja-JP" dirty="0">
                <a:solidFill>
                  <a:schemeClr val="tx1"/>
                </a:solidFill>
                <a:latin typeface="Arial" pitchFamily="34" charset="0"/>
                <a:cs typeface="Arial" pitchFamily="34" charset="0"/>
              </a:rPr>
              <a:t>s performance to </a:t>
            </a:r>
            <a:r>
              <a:rPr lang="en-US" altLang="en-US" dirty="0">
                <a:solidFill>
                  <a:schemeClr val="tx1"/>
                </a:solidFill>
                <a:latin typeface="Arial" pitchFamily="34" charset="0"/>
                <a:cs typeface="Arial" pitchFamily="34" charset="0"/>
              </a:rPr>
              <a:t>competitors</a:t>
            </a:r>
            <a:r>
              <a:rPr lang="en-US" altLang="en-US" dirty="0"/>
              <a:t>’</a:t>
            </a:r>
            <a:r>
              <a:rPr lang="en-US" altLang="ja-JP" dirty="0">
                <a:solidFill>
                  <a:schemeClr val="tx1"/>
                </a:solidFill>
                <a:latin typeface="Arial" pitchFamily="34" charset="0"/>
                <a:cs typeface="Arial" pitchFamily="34" charset="0"/>
              </a:rPr>
              <a:t> </a:t>
            </a:r>
          </a:p>
          <a:p>
            <a:pPr marL="514350" indent="-514350" eaLnBrk="1" hangingPunct="1">
              <a:spcBef>
                <a:spcPct val="0"/>
              </a:spcBef>
              <a:buFont typeface="+mj-lt"/>
              <a:buAutoNum type="arabicPeriod"/>
            </a:pPr>
            <a:r>
              <a:rPr lang="en-US" altLang="en-US" dirty="0">
                <a:solidFill>
                  <a:schemeClr val="tx1"/>
                </a:solidFill>
                <a:latin typeface="Arial" pitchFamily="34" charset="0"/>
                <a:cs typeface="Arial" pitchFamily="34" charset="0"/>
              </a:rPr>
              <a:t>Comparing the firm</a:t>
            </a:r>
            <a:r>
              <a:rPr lang="en-US" altLang="en-US" dirty="0"/>
              <a:t>’</a:t>
            </a:r>
            <a:r>
              <a:rPr lang="en-US" altLang="ja-JP" dirty="0">
                <a:solidFill>
                  <a:schemeClr val="tx1"/>
                </a:solidFill>
                <a:latin typeface="Arial" pitchFamily="34" charset="0"/>
                <a:cs typeface="Arial" pitchFamily="34" charset="0"/>
              </a:rPr>
              <a:t>s performance to </a:t>
            </a:r>
            <a:r>
              <a:rPr lang="en-US" altLang="en-US" dirty="0">
                <a:solidFill>
                  <a:schemeClr val="tx1"/>
                </a:solidFill>
                <a:latin typeface="Arial" pitchFamily="34" charset="0"/>
                <a:cs typeface="Arial" pitchFamily="34" charset="0"/>
              </a:rPr>
              <a:t>industry averages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752600" y="687387"/>
            <a:ext cx="6096000" cy="1143000"/>
          </a:xfrm>
          <a:prstGeom prst="rect">
            <a:avLst/>
          </a:prstGeom>
        </p:spPr>
        <p:txBody>
          <a:bodyPr>
            <a:noAutofit/>
          </a:bodyPr>
          <a:lstStyle/>
          <a:p>
            <a:pPr eaLnBrk="1" hangingPunct="1">
              <a:defRPr/>
            </a:pPr>
            <a:r>
              <a:rPr lang="en-US" altLang="en-US" sz="3200" dirty="0">
                <a:solidFill>
                  <a:schemeClr val="accent3">
                    <a:lumMod val="50000"/>
                  </a:schemeClr>
                </a:solidFill>
                <a:latin typeface="Arial" panose="020B0604020202020204" pitchFamily="34" charset="0"/>
                <a:ea typeface="+mj-ea"/>
                <a:cs typeface="Arial" panose="020B0604020202020204" pitchFamily="34" charset="0"/>
              </a:rPr>
              <a:t>Key Questions to Address in Evaluating Strategies</a:t>
            </a:r>
          </a:p>
        </p:txBody>
      </p:sp>
      <p:sp>
        <p:nvSpPr>
          <p:cNvPr id="51201" name="Content Placeholder 2"/>
          <p:cNvSpPr>
            <a:spLocks noGrp="1"/>
          </p:cNvSpPr>
          <p:nvPr>
            <p:ph idx="4294967295"/>
          </p:nvPr>
        </p:nvSpPr>
        <p:spPr>
          <a:xfrm>
            <a:off x="457200" y="1830387"/>
            <a:ext cx="8686800" cy="4525963"/>
          </a:xfrm>
          <a:prstGeom prst="rect">
            <a:avLst/>
          </a:prstGeom>
        </p:spPr>
        <p:txBody>
          <a:bodyPr>
            <a:noAutofit/>
          </a:bodyPr>
          <a:lstStyle/>
          <a:p>
            <a:pPr marL="514350" indent="-514350">
              <a:buFont typeface="+mj-lt"/>
              <a:buAutoNum type="arabicPeriod"/>
            </a:pPr>
            <a:r>
              <a:rPr lang="en-US" dirty="0"/>
              <a:t>How good is the firm’s balance of investments between high-risk and low-risk projects?</a:t>
            </a:r>
          </a:p>
          <a:p>
            <a:pPr marL="514350" indent="-514350">
              <a:buFont typeface="+mj-lt"/>
              <a:buAutoNum type="arabicPeriod"/>
            </a:pPr>
            <a:r>
              <a:rPr lang="en-US" dirty="0"/>
              <a:t>How good is the firm’s balance of investments between long-term and short-term projects?</a:t>
            </a:r>
          </a:p>
          <a:p>
            <a:pPr marL="514350" indent="-514350">
              <a:buFont typeface="+mj-lt"/>
              <a:buAutoNum type="arabicPeriod"/>
            </a:pPr>
            <a:r>
              <a:rPr lang="en-US" dirty="0"/>
              <a:t>How good is the firm’s balance of investments between slow-growing markets and fast-growing markets?</a:t>
            </a:r>
            <a:endParaRPr lang="en-US" altLang="en-US"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3200400" y="381000"/>
            <a:ext cx="6248400" cy="1143000"/>
          </a:xfrm>
          <a:prstGeom prst="rect">
            <a:avLst/>
          </a:prstGeom>
        </p:spPr>
        <p:txBody>
          <a:bodyPr>
            <a:noAutofit/>
          </a:bodyPr>
          <a:lstStyle/>
          <a:p>
            <a:pPr eaLnBrk="1" hangingPunct="1">
              <a:defRPr/>
            </a:pPr>
            <a:r>
              <a:rPr lang="en-US" altLang="en-US" sz="3200" dirty="0">
                <a:solidFill>
                  <a:schemeClr val="accent1"/>
                </a:solidFill>
                <a:latin typeface="Arial" panose="020B0604020202020204" pitchFamily="34" charset="0"/>
                <a:ea typeface="+mj-ea"/>
                <a:cs typeface="Arial" panose="020B0604020202020204" pitchFamily="34" charset="0"/>
              </a:rPr>
              <a:t>Key Questions to Address in Evaluating Strategies</a:t>
            </a:r>
          </a:p>
        </p:txBody>
      </p:sp>
      <p:sp>
        <p:nvSpPr>
          <p:cNvPr id="52225" name="Content Placeholder 2"/>
          <p:cNvSpPr>
            <a:spLocks noGrp="1"/>
          </p:cNvSpPr>
          <p:nvPr>
            <p:ph idx="4294967295"/>
          </p:nvPr>
        </p:nvSpPr>
        <p:spPr>
          <a:xfrm>
            <a:off x="381000" y="1828800"/>
            <a:ext cx="8229600" cy="4068763"/>
          </a:xfrm>
          <a:prstGeom prst="rect">
            <a:avLst/>
          </a:prstGeom>
        </p:spPr>
        <p:txBody>
          <a:bodyPr/>
          <a:lstStyle/>
          <a:p>
            <a:pPr marL="514350" indent="-514350">
              <a:buFont typeface="+mj-lt"/>
              <a:buAutoNum type="arabicPeriod" startAt="4"/>
            </a:pPr>
            <a:r>
              <a:rPr lang="en-US" sz="2800" dirty="0"/>
              <a:t>How good is the firm’s balance of investments among different divisions?</a:t>
            </a:r>
          </a:p>
          <a:p>
            <a:pPr marL="514350" indent="-514350">
              <a:buFont typeface="+mj-lt"/>
              <a:buAutoNum type="arabicPeriod" startAt="4"/>
            </a:pPr>
            <a:r>
              <a:rPr lang="en-US" sz="2800" dirty="0"/>
              <a:t>To what extent are the firm’s alternative strategies socially responsible?</a:t>
            </a:r>
          </a:p>
          <a:p>
            <a:pPr marL="514350" indent="-514350">
              <a:buFont typeface="+mj-lt"/>
              <a:buAutoNum type="arabicPeriod" startAt="4"/>
            </a:pPr>
            <a:r>
              <a:rPr lang="en-US" sz="2800" dirty="0"/>
              <a:t>What are the relationships among the firm’s key internal and external strategic factors?</a:t>
            </a:r>
          </a:p>
          <a:p>
            <a:pPr marL="514350" indent="-514350">
              <a:buFont typeface="+mj-lt"/>
              <a:buAutoNum type="arabicPeriod" startAt="4"/>
            </a:pPr>
            <a:r>
              <a:rPr lang="en-US" sz="2800" dirty="0"/>
              <a:t>How are major competitors likely to respond to particular strategies?</a:t>
            </a:r>
            <a:endParaRPr lang="en-US" altLang="en-US" sz="2800" dirty="0">
              <a:solidFill>
                <a:schemeClr val="tx1"/>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2133600" y="475181"/>
            <a:ext cx="8229600" cy="1143000"/>
          </a:xfrm>
          <a:prstGeom prst="rect">
            <a:avLst/>
          </a:prstGeom>
        </p:spPr>
        <p:txBody>
          <a:bodyPr/>
          <a:lstStyle/>
          <a:p>
            <a:pPr eaLnBrk="1" hangingPunct="1">
              <a:defRPr/>
            </a:pPr>
            <a:r>
              <a:rPr lang="en-US" altLang="en-US" sz="4000" dirty="0">
                <a:solidFill>
                  <a:schemeClr val="accent3">
                    <a:lumMod val="50000"/>
                  </a:schemeClr>
                </a:solidFill>
                <a:latin typeface="Arial" panose="020B0604020202020204" pitchFamily="34" charset="0"/>
                <a:ea typeface="+mj-ea"/>
                <a:cs typeface="Arial" panose="020B0604020202020204" pitchFamily="34" charset="0"/>
              </a:rPr>
              <a:t>Corrective Actions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6300" y="1634317"/>
            <a:ext cx="7391400" cy="4124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914400" y="533400"/>
            <a:ext cx="8229600" cy="753932"/>
          </a:xfrm>
          <a:prstGeom prst="rect">
            <a:avLst/>
          </a:prstGeom>
        </p:spPr>
        <p:txBody>
          <a:bodyPr/>
          <a:lstStyle/>
          <a:p>
            <a:pPr eaLnBrk="1" hangingPunct="1">
              <a:defRPr/>
            </a:pPr>
            <a:r>
              <a:rPr lang="en-US" altLang="en-US" sz="4000" dirty="0">
                <a:solidFill>
                  <a:schemeClr val="accent3">
                    <a:lumMod val="50000"/>
                  </a:schemeClr>
                </a:solidFill>
                <a:latin typeface="Arial" panose="020B0604020202020204" pitchFamily="34" charset="0"/>
                <a:ea typeface="+mj-ea"/>
                <a:cs typeface="Arial" panose="020B0604020202020204" pitchFamily="34" charset="0"/>
              </a:rPr>
              <a:t>The Balanced Scorecard</a:t>
            </a:r>
          </a:p>
        </p:txBody>
      </p:sp>
      <p:sp>
        <p:nvSpPr>
          <p:cNvPr id="57345" name="Content Placeholder 2"/>
          <p:cNvSpPr>
            <a:spLocks noGrp="1"/>
          </p:cNvSpPr>
          <p:nvPr>
            <p:ph idx="4294967295"/>
          </p:nvPr>
        </p:nvSpPr>
        <p:spPr>
          <a:xfrm>
            <a:off x="457200" y="1600200"/>
            <a:ext cx="8229600" cy="4525963"/>
          </a:xfrm>
          <a:prstGeom prst="rect">
            <a:avLst/>
          </a:prstGeom>
        </p:spPr>
        <p:txBody>
          <a:bodyPr>
            <a:normAutofit/>
          </a:bodyPr>
          <a:lstStyle/>
          <a:p>
            <a:pPr marL="514350" indent="-514350">
              <a:buFont typeface="+mj-lt"/>
              <a:buAutoNum type="arabicPeriod"/>
            </a:pPr>
            <a:r>
              <a:rPr lang="en-US" dirty="0"/>
              <a:t>Is the firm continually improving and creating value along measures such as innovation, technological leadership, product quality, operational process efficiencies, and so on?</a:t>
            </a:r>
          </a:p>
          <a:p>
            <a:pPr marL="514350" indent="-514350">
              <a:buFont typeface="+mj-lt"/>
              <a:buAutoNum type="arabicPeriod"/>
            </a:pPr>
            <a:r>
              <a:rPr lang="en-US" dirty="0"/>
              <a:t>Is the firm sustaining and even improving on its core competencies and competitive advantages?</a:t>
            </a:r>
          </a:p>
          <a:p>
            <a:pPr marL="514350" indent="-514350">
              <a:buFont typeface="+mj-lt"/>
              <a:buAutoNum type="arabicPeriod"/>
            </a:pPr>
            <a:r>
              <a:rPr lang="en-US" dirty="0"/>
              <a:t>How satisfied are the firm’s customers?</a:t>
            </a:r>
            <a:endParaRPr lang="en-US" altLang="en-US" dirty="0">
              <a:solidFill>
                <a:schemeClr val="tx1"/>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657600" y="990600"/>
            <a:ext cx="5943600" cy="2667000"/>
          </a:xfrm>
          <a:prstGeom prst="rect">
            <a:avLst/>
          </a:prstGeom>
        </p:spPr>
        <p:txBody>
          <a:bodyPr/>
          <a:lstStyle/>
          <a:p>
            <a:r>
              <a:rPr lang="en-IN" dirty="0">
                <a:solidFill>
                  <a:schemeClr val="accent1"/>
                </a:solidFill>
                <a:effectLst>
                  <a:outerShdw blurRad="38100" dist="38100" dir="2700000" algn="tl">
                    <a:srgbClr val="000000">
                      <a:alpha val="43137"/>
                    </a:srgbClr>
                  </a:outerShdw>
                </a:effectLst>
              </a:rPr>
              <a:t>Strategy Monitoring</a:t>
            </a:r>
          </a:p>
        </p:txBody>
      </p:sp>
      <p:sp>
        <p:nvSpPr>
          <p:cNvPr id="8" name="Content Placeholder 2"/>
          <p:cNvSpPr txBox="1">
            <a:spLocks/>
          </p:cNvSpPr>
          <p:nvPr/>
        </p:nvSpPr>
        <p:spPr>
          <a:xfrm>
            <a:off x="3657600" y="76200"/>
            <a:ext cx="5130800" cy="48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00B0F0"/>
              </a:buClr>
              <a:buFont typeface="Wingdings" panose="05000000000000000000" pitchFamily="2" charset="2"/>
              <a:buNone/>
              <a:defRPr sz="3200" kern="1200">
                <a:solidFill>
                  <a:srgbClr val="00B0F0"/>
                </a:solidFill>
                <a:latin typeface="+mn-lt"/>
                <a:ea typeface="+mn-ea"/>
                <a:cs typeface="+mn-cs"/>
              </a:defRPr>
            </a:lvl1pPr>
            <a:lvl2pPr marL="457200" indent="0" algn="ctr" defTabSz="914400" rtl="0" eaLnBrk="1" latinLnBrk="0" hangingPunct="1">
              <a:spcBef>
                <a:spcPct val="20000"/>
              </a:spcBef>
              <a:buClr>
                <a:srgbClr val="00B0F0"/>
              </a:buClr>
              <a:buFont typeface="Wingdings" panose="05000000000000000000"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00B0F0"/>
              </a:buClr>
              <a:buFont typeface="Wingdings" panose="05000000000000000000"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00B0F0"/>
              </a:buClr>
              <a:buFont typeface="Wingdings" panose="05000000000000000000" pitchFamily="2"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00B0F0"/>
              </a:buClr>
              <a:buFont typeface="Wingdings" panose="05000000000000000000"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buFont typeface="Franklin Gothic Book" charset="0"/>
              <a:buChar char="►"/>
              <a:defRPr/>
            </a:pPr>
            <a:endParaRPr lang="en-US" b="1" dirty="0">
              <a:solidFill>
                <a:srgbClr val="404040"/>
              </a:solidFill>
              <a:latin typeface="Arial" charset="0"/>
              <a:ea typeface="ＭＳ Ｐゴシック" charset="0"/>
              <a:cs typeface="Arial" charset="0"/>
            </a:endParaRPr>
          </a:p>
          <a:p>
            <a:pPr fontAlgn="auto">
              <a:spcAft>
                <a:spcPts val="0"/>
              </a:spcAft>
              <a:buFont typeface="Franklin Gothic Book" charset="0"/>
              <a:buNone/>
              <a:defRPr/>
            </a:pPr>
            <a:endParaRPr lang="en-US" b="1" dirty="0">
              <a:solidFill>
                <a:srgbClr val="404040"/>
              </a:solidFill>
              <a:latin typeface="Arial" charset="0"/>
              <a:ea typeface="ＭＳ Ｐゴシック" charset="0"/>
              <a:cs typeface="Arial" charset="0"/>
            </a:endParaRPr>
          </a:p>
          <a:p>
            <a:pPr fontAlgn="auto">
              <a:spcAft>
                <a:spcPts val="0"/>
              </a:spcAft>
              <a:buFont typeface="Franklin Gothic Book" charset="0"/>
              <a:buChar char="►"/>
              <a:defRPr/>
            </a:pPr>
            <a:endParaRPr lang="en-US" b="1" dirty="0">
              <a:solidFill>
                <a:srgbClr val="404040"/>
              </a:solidFill>
              <a:latin typeface="Arial" charset="0"/>
              <a:ea typeface="ＭＳ Ｐゴシック" charset="0"/>
              <a:cs typeface="Arial" charset="0"/>
            </a:endParaRPr>
          </a:p>
          <a:p>
            <a:pPr fontAlgn="auto">
              <a:spcAft>
                <a:spcPts val="0"/>
              </a:spcAft>
              <a:buFont typeface="Franklin Gothic Book" charset="0"/>
              <a:buChar char="►"/>
              <a:defRPr/>
            </a:pPr>
            <a:endParaRPr lang="en-US" b="1" dirty="0">
              <a:solidFill>
                <a:srgbClr val="404040"/>
              </a:solidFill>
              <a:latin typeface="Arial" charset="0"/>
              <a:ea typeface="ＭＳ Ｐゴシック" charset="0"/>
              <a:cs typeface="Arial" charset="0"/>
            </a:endParaRPr>
          </a:p>
          <a:p>
            <a:pPr fontAlgn="auto">
              <a:spcAft>
                <a:spcPts val="0"/>
              </a:spcAft>
              <a:buFont typeface="Franklin Gothic Book" charset="0"/>
              <a:buChar char="►"/>
              <a:defRPr/>
            </a:pPr>
            <a:endParaRPr lang="en-US" b="1" dirty="0">
              <a:solidFill>
                <a:srgbClr val="404040"/>
              </a:solidFill>
              <a:latin typeface="Arial" charset="0"/>
              <a:ea typeface="ＭＳ Ｐゴシック" charset="0"/>
              <a:cs typeface="Arial" charset="0"/>
            </a:endParaRPr>
          </a:p>
          <a:p>
            <a:pPr fontAlgn="auto">
              <a:spcAft>
                <a:spcPts val="0"/>
              </a:spcAft>
              <a:buFont typeface="Franklin Gothic Book" charset="0"/>
              <a:buChar char="►"/>
              <a:defRPr/>
            </a:pPr>
            <a:r>
              <a:rPr lang="en-US" sz="4000" dirty="0">
                <a:solidFill>
                  <a:schemeClr val="tx1"/>
                </a:solidFill>
                <a:latin typeface="Arial" charset="0"/>
                <a:ea typeface="ＭＳ Ｐゴシック" charset="0"/>
                <a:cs typeface="Arial" charset="0"/>
              </a:rPr>
              <a:t>Chapter 11</a:t>
            </a:r>
            <a:endParaRPr lang="en-US" sz="4000" b="1" dirty="0">
              <a:solidFill>
                <a:schemeClr val="tx1"/>
              </a:solidFill>
              <a:latin typeface="Arial" charset="0"/>
              <a:ea typeface="ＭＳ Ｐゴシック" charset="0"/>
              <a:cs typeface="Arial" charset="0"/>
            </a:endParaRPr>
          </a:p>
        </p:txBody>
      </p:sp>
      <p:pic>
        <p:nvPicPr>
          <p:cNvPr id="3" name="Picture 2">
            <a:extLst>
              <a:ext uri="{FF2B5EF4-FFF2-40B4-BE49-F238E27FC236}">
                <a16:creationId xmlns:a16="http://schemas.microsoft.com/office/drawing/2014/main" id="{29E10258-3BC2-4C19-98B0-DBF1BF72B44E}"/>
              </a:ext>
            </a:extLst>
          </p:cNvPr>
          <p:cNvPicPr>
            <a:picLocks noChangeAspect="1"/>
          </p:cNvPicPr>
          <p:nvPr/>
        </p:nvPicPr>
        <p:blipFill>
          <a:blip r:embed="rId3"/>
          <a:stretch>
            <a:fillRect/>
          </a:stretch>
        </p:blipFill>
        <p:spPr>
          <a:xfrm>
            <a:off x="4038600" y="914400"/>
            <a:ext cx="5105400" cy="1219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914400" y="731837"/>
            <a:ext cx="8229600" cy="685800"/>
          </a:xfrm>
          <a:prstGeom prst="rect">
            <a:avLst/>
          </a:prstGeom>
        </p:spPr>
        <p:txBody>
          <a:bodyPr/>
          <a:lstStyle/>
          <a:p>
            <a:pPr eaLnBrk="1" hangingPunct="1">
              <a:defRPr/>
            </a:pPr>
            <a:r>
              <a:rPr lang="en-US" altLang="en-US" sz="4000" dirty="0">
                <a:solidFill>
                  <a:schemeClr val="accent3">
                    <a:lumMod val="50000"/>
                  </a:schemeClr>
                </a:solidFill>
                <a:latin typeface="Arial" panose="020B0604020202020204" pitchFamily="34" charset="0"/>
                <a:ea typeface="+mj-ea"/>
                <a:cs typeface="Arial" panose="020B0604020202020204" pitchFamily="34" charset="0"/>
              </a:rPr>
              <a:t>The Balanced Scorecard</a:t>
            </a:r>
          </a:p>
        </p:txBody>
      </p:sp>
      <p:sp>
        <p:nvSpPr>
          <p:cNvPr id="59393" name="Content Placeholder 2"/>
          <p:cNvSpPr>
            <a:spLocks noGrp="1"/>
          </p:cNvSpPr>
          <p:nvPr>
            <p:ph idx="4294967295"/>
          </p:nvPr>
        </p:nvSpPr>
        <p:spPr>
          <a:xfrm>
            <a:off x="457200" y="1600200"/>
            <a:ext cx="8229600" cy="4525963"/>
          </a:xfrm>
          <a:prstGeom prst="rect">
            <a:avLst/>
          </a:prstGeom>
        </p:spPr>
        <p:txBody>
          <a:bodyPr/>
          <a:lstStyle/>
          <a:p>
            <a:pPr eaLnBrk="1" hangingPunct="1"/>
            <a:r>
              <a:rPr lang="en-US" altLang="en-US" dirty="0">
                <a:solidFill>
                  <a:schemeClr val="tx1"/>
                </a:solidFill>
                <a:latin typeface="Arial" pitchFamily="34" charset="0"/>
                <a:cs typeface="Arial" pitchFamily="34" charset="0"/>
              </a:rPr>
              <a:t>The Balanced Scorecard approach to strategy evaluation aims to balance long-term with short-term concerns, to balance financial with nonfinancial concerns, and to balance internal with external concerns.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1066800" y="609600"/>
            <a:ext cx="7315200" cy="1143000"/>
          </a:xfrm>
          <a:prstGeom prst="rect">
            <a:avLst/>
          </a:prstGeom>
        </p:spPr>
        <p:txBody>
          <a:bodyPr>
            <a:noAutofit/>
          </a:bodyPr>
          <a:lstStyle/>
          <a:p>
            <a:pPr eaLnBrk="1" hangingPunct="1">
              <a:defRPr/>
            </a:pPr>
            <a:r>
              <a:rPr lang="en-US" altLang="en-US" sz="3200" dirty="0">
                <a:solidFill>
                  <a:schemeClr val="accent3">
                    <a:lumMod val="50000"/>
                  </a:schemeClr>
                </a:solidFill>
                <a:latin typeface="Arial" panose="020B0604020202020204" pitchFamily="34" charset="0"/>
                <a:ea typeface="+mj-ea"/>
                <a:cs typeface="Arial" panose="020B0604020202020204" pitchFamily="34" charset="0"/>
              </a:rPr>
              <a:t>Characteristics of an Effective</a:t>
            </a:r>
            <a:br>
              <a:rPr lang="en-US" altLang="en-US" sz="3200" dirty="0">
                <a:solidFill>
                  <a:schemeClr val="accent3">
                    <a:lumMod val="50000"/>
                  </a:schemeClr>
                </a:solidFill>
                <a:latin typeface="Arial" panose="020B0604020202020204" pitchFamily="34" charset="0"/>
                <a:ea typeface="+mj-ea"/>
                <a:cs typeface="Arial" panose="020B0604020202020204" pitchFamily="34" charset="0"/>
              </a:rPr>
            </a:br>
            <a:r>
              <a:rPr lang="en-US" altLang="en-US" sz="3200" dirty="0">
                <a:solidFill>
                  <a:schemeClr val="accent3">
                    <a:lumMod val="50000"/>
                  </a:schemeClr>
                </a:solidFill>
                <a:latin typeface="Arial" panose="020B0604020202020204" pitchFamily="34" charset="0"/>
                <a:ea typeface="+mj-ea"/>
                <a:cs typeface="Arial" panose="020B0604020202020204" pitchFamily="34" charset="0"/>
              </a:rPr>
              <a:t>Evaluation System</a:t>
            </a:r>
          </a:p>
        </p:txBody>
      </p:sp>
      <p:sp>
        <p:nvSpPr>
          <p:cNvPr id="61441" name="Content Placeholder 2"/>
          <p:cNvSpPr>
            <a:spLocks noGrp="1"/>
          </p:cNvSpPr>
          <p:nvPr>
            <p:ph idx="4294967295"/>
          </p:nvPr>
        </p:nvSpPr>
        <p:spPr>
          <a:xfrm>
            <a:off x="152400" y="1874837"/>
            <a:ext cx="8658726" cy="4525963"/>
          </a:xfrm>
          <a:prstGeom prst="rect">
            <a:avLst/>
          </a:prstGeom>
        </p:spPr>
        <p:txBody>
          <a:bodyPr/>
          <a:lstStyle/>
          <a:p>
            <a:pPr eaLnBrk="1" hangingPunct="1"/>
            <a:r>
              <a:rPr lang="en-US" altLang="en-US" sz="2800" dirty="0">
                <a:solidFill>
                  <a:schemeClr val="tx1"/>
                </a:solidFill>
                <a:latin typeface="Arial" pitchFamily="34" charset="0"/>
                <a:cs typeface="Arial" pitchFamily="34" charset="0"/>
              </a:rPr>
              <a:t>Strategy evaluation activities must be economical</a:t>
            </a:r>
          </a:p>
          <a:p>
            <a:pPr lvl="1" eaLnBrk="1" hangingPunct="1"/>
            <a:r>
              <a:rPr lang="en-US" altLang="en-US" sz="2400" dirty="0">
                <a:solidFill>
                  <a:schemeClr val="tx1"/>
                </a:solidFill>
                <a:latin typeface="Arial" pitchFamily="34" charset="0"/>
                <a:cs typeface="Arial" pitchFamily="34" charset="0"/>
              </a:rPr>
              <a:t>too much information can be just as bad as too little information</a:t>
            </a:r>
          </a:p>
          <a:p>
            <a:pPr lvl="1" eaLnBrk="1" hangingPunct="1"/>
            <a:r>
              <a:rPr lang="en-US" altLang="en-US" sz="2400" dirty="0">
                <a:solidFill>
                  <a:schemeClr val="tx1"/>
                </a:solidFill>
                <a:latin typeface="Arial" pitchFamily="34" charset="0"/>
                <a:cs typeface="Arial" pitchFamily="34" charset="0"/>
              </a:rPr>
              <a:t>too many controls can do more harm than good</a:t>
            </a:r>
          </a:p>
          <a:p>
            <a:pPr eaLnBrk="1" hangingPunct="1"/>
            <a:r>
              <a:rPr lang="en-US" altLang="en-US" sz="2800" dirty="0">
                <a:solidFill>
                  <a:schemeClr val="tx1"/>
                </a:solidFill>
                <a:latin typeface="Arial" pitchFamily="34" charset="0"/>
                <a:cs typeface="Arial" pitchFamily="34" charset="0"/>
              </a:rPr>
              <a:t>Activities should be meaningful</a:t>
            </a:r>
          </a:p>
          <a:p>
            <a:pPr lvl="1" eaLnBrk="1" hangingPunct="1"/>
            <a:r>
              <a:rPr lang="en-US" altLang="en-US" sz="2400" dirty="0">
                <a:solidFill>
                  <a:schemeClr val="tx1"/>
                </a:solidFill>
                <a:latin typeface="Arial" pitchFamily="34" charset="0"/>
                <a:cs typeface="Arial" pitchFamily="34" charset="0"/>
              </a:rPr>
              <a:t>should specifically relate to a firm</a:t>
            </a:r>
            <a:r>
              <a:rPr lang="en-US" altLang="en-US" sz="2400" dirty="0"/>
              <a:t>’</a:t>
            </a:r>
            <a:r>
              <a:rPr lang="en-US" altLang="ja-JP" sz="2400" dirty="0">
                <a:solidFill>
                  <a:schemeClr val="tx1"/>
                </a:solidFill>
                <a:latin typeface="Arial" pitchFamily="34" charset="0"/>
                <a:cs typeface="Arial" pitchFamily="34" charset="0"/>
              </a:rPr>
              <a:t>s objectives</a:t>
            </a:r>
            <a:endParaRPr lang="en-US" altLang="en-US" sz="2400" dirty="0">
              <a:solidFill>
                <a:schemeClr val="tx1"/>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1066800" y="609600"/>
            <a:ext cx="8229600" cy="1143000"/>
          </a:xfrm>
          <a:prstGeom prst="rect">
            <a:avLst/>
          </a:prstGeom>
        </p:spPr>
        <p:txBody>
          <a:bodyPr>
            <a:noAutofit/>
          </a:bodyPr>
          <a:lstStyle/>
          <a:p>
            <a:pPr eaLnBrk="1" hangingPunct="1">
              <a:defRPr/>
            </a:pPr>
            <a:r>
              <a:rPr lang="en-US" altLang="en-US" sz="3200" dirty="0">
                <a:solidFill>
                  <a:schemeClr val="accent3">
                    <a:lumMod val="50000"/>
                  </a:schemeClr>
                </a:solidFill>
                <a:latin typeface="Arial" panose="020B0604020202020204" pitchFamily="34" charset="0"/>
                <a:ea typeface="+mj-ea"/>
                <a:cs typeface="Arial" panose="020B0604020202020204" pitchFamily="34" charset="0"/>
              </a:rPr>
              <a:t>Characteristics of an Effective</a:t>
            </a:r>
            <a:br>
              <a:rPr lang="en-US" altLang="en-US" sz="3200" dirty="0">
                <a:solidFill>
                  <a:schemeClr val="accent3">
                    <a:lumMod val="50000"/>
                  </a:schemeClr>
                </a:solidFill>
                <a:latin typeface="Arial" panose="020B0604020202020204" pitchFamily="34" charset="0"/>
                <a:ea typeface="+mj-ea"/>
                <a:cs typeface="Arial" panose="020B0604020202020204" pitchFamily="34" charset="0"/>
              </a:rPr>
            </a:br>
            <a:r>
              <a:rPr lang="en-US" altLang="en-US" sz="3200" dirty="0">
                <a:solidFill>
                  <a:schemeClr val="accent3">
                    <a:lumMod val="50000"/>
                  </a:schemeClr>
                </a:solidFill>
                <a:latin typeface="Arial" panose="020B0604020202020204" pitchFamily="34" charset="0"/>
                <a:ea typeface="+mj-ea"/>
                <a:cs typeface="Arial" panose="020B0604020202020204" pitchFamily="34" charset="0"/>
              </a:rPr>
              <a:t>Evaluation System</a:t>
            </a:r>
          </a:p>
        </p:txBody>
      </p:sp>
      <p:sp>
        <p:nvSpPr>
          <p:cNvPr id="62465" name="Content Placeholder 2"/>
          <p:cNvSpPr>
            <a:spLocks noGrp="1"/>
          </p:cNvSpPr>
          <p:nvPr>
            <p:ph idx="4294967295"/>
          </p:nvPr>
        </p:nvSpPr>
        <p:spPr>
          <a:xfrm>
            <a:off x="457200" y="1905000"/>
            <a:ext cx="8229600" cy="4525963"/>
          </a:xfrm>
          <a:prstGeom prst="rect">
            <a:avLst/>
          </a:prstGeom>
        </p:spPr>
        <p:txBody>
          <a:bodyPr/>
          <a:lstStyle/>
          <a:p>
            <a:pPr eaLnBrk="1" hangingPunct="1"/>
            <a:r>
              <a:rPr lang="en-US" altLang="en-US" dirty="0">
                <a:solidFill>
                  <a:schemeClr val="tx1"/>
                </a:solidFill>
                <a:latin typeface="Arial" pitchFamily="34" charset="0"/>
                <a:cs typeface="Arial" pitchFamily="34" charset="0"/>
              </a:rPr>
              <a:t>Activities should provide timely information</a:t>
            </a:r>
          </a:p>
          <a:p>
            <a:pPr eaLnBrk="1" hangingPunct="1"/>
            <a:r>
              <a:rPr lang="en-US" altLang="en-US" dirty="0">
                <a:solidFill>
                  <a:schemeClr val="tx1"/>
                </a:solidFill>
                <a:latin typeface="Arial" pitchFamily="34" charset="0"/>
                <a:cs typeface="Arial" pitchFamily="34" charset="0"/>
              </a:rPr>
              <a:t>Activities should be designed to provide a true picture of what is happening</a:t>
            </a:r>
          </a:p>
          <a:p>
            <a:pPr eaLnBrk="1" hangingPunct="1"/>
            <a:r>
              <a:rPr lang="en-US" altLang="en-US" dirty="0">
                <a:solidFill>
                  <a:schemeClr val="tx1"/>
                </a:solidFill>
                <a:latin typeface="Arial" pitchFamily="34" charset="0"/>
                <a:cs typeface="Arial" pitchFamily="34" charset="0"/>
              </a:rPr>
              <a:t>Activities should not dominate decisions</a:t>
            </a:r>
          </a:p>
          <a:p>
            <a:pPr lvl="1" eaLnBrk="1" hangingPunct="1"/>
            <a:r>
              <a:rPr lang="en-US" altLang="en-US" dirty="0">
                <a:solidFill>
                  <a:schemeClr val="tx1"/>
                </a:solidFill>
                <a:latin typeface="Arial" pitchFamily="34" charset="0"/>
                <a:cs typeface="Arial" pitchFamily="34" charset="0"/>
              </a:rPr>
              <a:t>should foster mutual understanding, trust, and common sense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838200" y="731837"/>
            <a:ext cx="8229600" cy="1143000"/>
          </a:xfrm>
          <a:prstGeom prst="rect">
            <a:avLst/>
          </a:prstGeom>
        </p:spPr>
        <p:txBody>
          <a:bodyPr/>
          <a:lstStyle/>
          <a:p>
            <a:pPr eaLnBrk="1" hangingPunct="1">
              <a:defRPr/>
            </a:pPr>
            <a:r>
              <a:rPr lang="en-US" altLang="en-US" sz="4000" dirty="0">
                <a:solidFill>
                  <a:schemeClr val="accent3">
                    <a:lumMod val="50000"/>
                  </a:schemeClr>
                </a:solidFill>
                <a:latin typeface="Arial" panose="020B0604020202020204" pitchFamily="34" charset="0"/>
                <a:ea typeface="+mj-ea"/>
                <a:cs typeface="Arial" panose="020B0604020202020204" pitchFamily="34" charset="0"/>
              </a:rPr>
              <a:t>Contingency Planning</a:t>
            </a:r>
          </a:p>
        </p:txBody>
      </p:sp>
      <p:sp>
        <p:nvSpPr>
          <p:cNvPr id="63489" name="Content Placeholder 2"/>
          <p:cNvSpPr>
            <a:spLocks noGrp="1"/>
          </p:cNvSpPr>
          <p:nvPr>
            <p:ph idx="4294967295"/>
          </p:nvPr>
        </p:nvSpPr>
        <p:spPr>
          <a:xfrm>
            <a:off x="457200" y="2209800"/>
            <a:ext cx="8229600" cy="3916363"/>
          </a:xfrm>
          <a:prstGeom prst="rect">
            <a:avLst/>
          </a:prstGeom>
        </p:spPr>
        <p:txBody>
          <a:bodyPr>
            <a:normAutofit/>
          </a:bodyPr>
          <a:lstStyle/>
          <a:p>
            <a:r>
              <a:rPr lang="en-US" sz="4000" b="1" dirty="0"/>
              <a:t>Contingency Plans </a:t>
            </a:r>
            <a:r>
              <a:rPr lang="en-US" sz="4000" dirty="0"/>
              <a:t>can be defined as alternative plans that can be put into effect if certain key events do not occur as expected. </a:t>
            </a:r>
          </a:p>
          <a:p>
            <a:endParaRPr lang="en-US" altLang="en-US" dirty="0">
              <a:solidFill>
                <a:schemeClr val="tx1"/>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914400" y="723769"/>
            <a:ext cx="8229600" cy="685800"/>
          </a:xfrm>
          <a:prstGeom prst="rect">
            <a:avLst/>
          </a:prstGeom>
        </p:spPr>
        <p:txBody>
          <a:bodyPr/>
          <a:lstStyle/>
          <a:p>
            <a:pPr eaLnBrk="1" hangingPunct="1">
              <a:defRPr/>
            </a:pPr>
            <a:r>
              <a:rPr lang="en-US" altLang="en-US" sz="4000" dirty="0">
                <a:solidFill>
                  <a:schemeClr val="accent3">
                    <a:lumMod val="50000"/>
                  </a:schemeClr>
                </a:solidFill>
                <a:latin typeface="Arial" panose="020B0604020202020204" pitchFamily="34" charset="0"/>
                <a:ea typeface="+mj-ea"/>
                <a:cs typeface="Arial" panose="020B0604020202020204" pitchFamily="34" charset="0"/>
              </a:rPr>
              <a:t>Contingency Planning</a:t>
            </a:r>
          </a:p>
        </p:txBody>
      </p:sp>
      <p:sp>
        <p:nvSpPr>
          <p:cNvPr id="63489" name="Content Placeholder 2"/>
          <p:cNvSpPr>
            <a:spLocks noGrp="1"/>
          </p:cNvSpPr>
          <p:nvPr>
            <p:ph idx="4294967295"/>
          </p:nvPr>
        </p:nvSpPr>
        <p:spPr>
          <a:xfrm>
            <a:off x="457200" y="1600200"/>
            <a:ext cx="8229600" cy="4525963"/>
          </a:xfrm>
          <a:prstGeom prst="rect">
            <a:avLst/>
          </a:prstGeom>
        </p:spPr>
        <p:txBody>
          <a:bodyPr>
            <a:normAutofit/>
          </a:bodyPr>
          <a:lstStyle/>
          <a:p>
            <a:r>
              <a:rPr lang="en-US" altLang="en-US" dirty="0">
                <a:solidFill>
                  <a:schemeClr val="tx1"/>
                </a:solidFill>
                <a:latin typeface="Arial" pitchFamily="34" charset="0"/>
                <a:cs typeface="Arial" pitchFamily="34" charset="0"/>
              </a:rPr>
              <a:t>If a major competitor withdraws from particular markets as intelligence reports indicate, what actions should our firm take?</a:t>
            </a:r>
          </a:p>
          <a:p>
            <a:endParaRPr lang="en-US" altLang="en-US" dirty="0">
              <a:solidFill>
                <a:schemeClr val="tx1"/>
              </a:solidFill>
              <a:latin typeface="Arial" pitchFamily="34" charset="0"/>
              <a:cs typeface="Arial" pitchFamily="34" charset="0"/>
            </a:endParaRPr>
          </a:p>
          <a:p>
            <a:pPr eaLnBrk="1" hangingPunct="1"/>
            <a:r>
              <a:rPr lang="en-US" altLang="en-US" dirty="0">
                <a:solidFill>
                  <a:schemeClr val="tx1"/>
                </a:solidFill>
                <a:latin typeface="Arial" pitchFamily="34" charset="0"/>
                <a:cs typeface="Arial" pitchFamily="34" charset="0"/>
              </a:rPr>
              <a:t>If our sales objectives are not reached, what actions should our firm take to avoid profit losses?</a:t>
            </a:r>
          </a:p>
        </p:txBody>
      </p:sp>
    </p:spTree>
    <p:extLst>
      <p:ext uri="{BB962C8B-B14F-4D97-AF65-F5344CB8AC3E}">
        <p14:creationId xmlns:p14="http://schemas.microsoft.com/office/powerpoint/2010/main" val="3818378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685800" y="731837"/>
            <a:ext cx="8229600" cy="798755"/>
          </a:xfrm>
          <a:prstGeom prst="rect">
            <a:avLst/>
          </a:prstGeom>
        </p:spPr>
        <p:txBody>
          <a:bodyPr/>
          <a:lstStyle/>
          <a:p>
            <a:pPr eaLnBrk="1" hangingPunct="1">
              <a:defRPr/>
            </a:pPr>
            <a:r>
              <a:rPr lang="en-US" altLang="en-US" sz="4000" dirty="0">
                <a:solidFill>
                  <a:schemeClr val="accent3">
                    <a:lumMod val="50000"/>
                  </a:schemeClr>
                </a:solidFill>
                <a:latin typeface="Arial" panose="020B0604020202020204" pitchFamily="34" charset="0"/>
                <a:ea typeface="+mj-ea"/>
                <a:cs typeface="Arial" panose="020B0604020202020204" pitchFamily="34" charset="0"/>
              </a:rPr>
              <a:t>Contingency Planning</a:t>
            </a:r>
          </a:p>
        </p:txBody>
      </p:sp>
      <p:sp>
        <p:nvSpPr>
          <p:cNvPr id="64513" name="Content Placeholder 2"/>
          <p:cNvSpPr>
            <a:spLocks noGrp="1"/>
          </p:cNvSpPr>
          <p:nvPr>
            <p:ph idx="4294967295"/>
          </p:nvPr>
        </p:nvSpPr>
        <p:spPr>
          <a:xfrm>
            <a:off x="457200" y="1600200"/>
            <a:ext cx="8229600" cy="4525963"/>
          </a:xfrm>
          <a:prstGeom prst="rect">
            <a:avLst/>
          </a:prstGeom>
        </p:spPr>
        <p:txBody>
          <a:bodyPr/>
          <a:lstStyle/>
          <a:p>
            <a:pPr eaLnBrk="1" hangingPunct="1"/>
            <a:r>
              <a:rPr lang="en-US" altLang="en-US" sz="3000" dirty="0">
                <a:solidFill>
                  <a:schemeClr val="tx1"/>
                </a:solidFill>
                <a:latin typeface="Arial" pitchFamily="34" charset="0"/>
                <a:cs typeface="Arial" pitchFamily="34" charset="0"/>
              </a:rPr>
              <a:t>If demand for our new product exceeds plans, what actions should our firm take to meet the higher demand?</a:t>
            </a:r>
          </a:p>
          <a:p>
            <a:pPr eaLnBrk="1" hangingPunct="1"/>
            <a:r>
              <a:rPr lang="en-US" altLang="en-US" sz="3000" dirty="0">
                <a:solidFill>
                  <a:schemeClr val="tx1"/>
                </a:solidFill>
                <a:latin typeface="Arial" pitchFamily="34" charset="0"/>
                <a:cs typeface="Arial" pitchFamily="34" charset="0"/>
              </a:rPr>
              <a:t>If certain disasters occur, what actions should our firm take?</a:t>
            </a:r>
          </a:p>
          <a:p>
            <a:pPr eaLnBrk="1" hangingPunct="1"/>
            <a:r>
              <a:rPr lang="en-US" altLang="en-US" sz="3000" dirty="0">
                <a:solidFill>
                  <a:schemeClr val="tx1"/>
                </a:solidFill>
                <a:latin typeface="Arial" pitchFamily="34" charset="0"/>
                <a:cs typeface="Arial" pitchFamily="34" charset="0"/>
              </a:rPr>
              <a:t>If a new technological advancement makes our new product obsolete sooner than expected, what actions should our firm take?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838200" y="731837"/>
            <a:ext cx="8229600" cy="609600"/>
          </a:xfrm>
          <a:prstGeom prst="rect">
            <a:avLst/>
          </a:prstGeom>
        </p:spPr>
        <p:txBody>
          <a:bodyPr>
            <a:normAutofit/>
          </a:bodyPr>
          <a:lstStyle/>
          <a:p>
            <a:pPr eaLnBrk="1" hangingPunct="1">
              <a:defRPr/>
            </a:pPr>
            <a:r>
              <a:rPr lang="en-US" altLang="en-US" sz="3200" dirty="0">
                <a:solidFill>
                  <a:schemeClr val="accent3">
                    <a:lumMod val="50000"/>
                  </a:schemeClr>
                </a:solidFill>
                <a:latin typeface="Arial" panose="020B0604020202020204" pitchFamily="34" charset="0"/>
                <a:ea typeface="+mj-ea"/>
                <a:cs typeface="Arial" panose="020B0604020202020204" pitchFamily="34" charset="0"/>
              </a:rPr>
              <a:t>Effective Contingency Planning</a:t>
            </a:r>
          </a:p>
        </p:txBody>
      </p:sp>
      <p:sp>
        <p:nvSpPr>
          <p:cNvPr id="65537" name="Content Placeholder 2"/>
          <p:cNvSpPr>
            <a:spLocks noGrp="1"/>
          </p:cNvSpPr>
          <p:nvPr>
            <p:ph idx="4294967295"/>
          </p:nvPr>
        </p:nvSpPr>
        <p:spPr>
          <a:xfrm>
            <a:off x="457200" y="1600200"/>
            <a:ext cx="8229600" cy="4525963"/>
          </a:xfrm>
          <a:prstGeom prst="rect">
            <a:avLst/>
          </a:prstGeom>
        </p:spPr>
        <p:txBody>
          <a:bodyPr>
            <a:normAutofit fontScale="92500" lnSpcReduction="20000"/>
          </a:bodyPr>
          <a:lstStyle/>
          <a:p>
            <a:pPr marL="514350" indent="-514350">
              <a:buFont typeface="+mj-lt"/>
              <a:buAutoNum type="arabicPeriod"/>
            </a:pPr>
            <a:r>
              <a:rPr lang="en-US" dirty="0"/>
              <a:t>Identify both good and bad events that could jeopardize strategies.</a:t>
            </a:r>
          </a:p>
          <a:p>
            <a:pPr marL="514350" indent="-514350">
              <a:buFont typeface="+mj-lt"/>
              <a:buAutoNum type="arabicPeriod"/>
            </a:pPr>
            <a:r>
              <a:rPr lang="en-US" dirty="0"/>
              <a:t>Determine when the good and bad events are likely to occur.</a:t>
            </a:r>
          </a:p>
          <a:p>
            <a:pPr marL="514350" indent="-514350">
              <a:buFont typeface="+mj-lt"/>
              <a:buAutoNum type="arabicPeriod"/>
            </a:pPr>
            <a:r>
              <a:rPr lang="en-US" dirty="0"/>
              <a:t>Determine the expected pros and cons of each contingency event.</a:t>
            </a:r>
          </a:p>
          <a:p>
            <a:pPr marL="514350" indent="-514350">
              <a:buFont typeface="+mj-lt"/>
              <a:buAutoNum type="arabicPeriod"/>
            </a:pPr>
            <a:r>
              <a:rPr lang="en-US" dirty="0"/>
              <a:t>Develop contingency plans for key contingency events.</a:t>
            </a:r>
          </a:p>
          <a:p>
            <a:pPr marL="514350" indent="-514350">
              <a:buFont typeface="+mj-lt"/>
              <a:buAutoNum type="arabicPeriod"/>
            </a:pPr>
            <a:r>
              <a:rPr lang="en-US" dirty="0"/>
              <a:t>Determine early warning trigger points for key contingency events.</a:t>
            </a:r>
            <a:endParaRPr lang="en-US" altLang="en-US" dirty="0">
              <a:solidFill>
                <a:schemeClr val="tx1"/>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57200" y="713011"/>
            <a:ext cx="8229600" cy="762000"/>
          </a:xfrm>
          <a:prstGeom prst="rect">
            <a:avLst/>
          </a:prstGeom>
        </p:spPr>
        <p:txBody>
          <a:bodyPr/>
          <a:lstStyle/>
          <a:p>
            <a:pPr eaLnBrk="1" hangingPunct="1">
              <a:defRPr/>
            </a:pPr>
            <a:r>
              <a:rPr lang="en-US" altLang="en-US" sz="4000" dirty="0">
                <a:solidFill>
                  <a:schemeClr val="accent3">
                    <a:lumMod val="50000"/>
                  </a:schemeClr>
                </a:solidFill>
                <a:latin typeface="Arial" panose="020B0604020202020204" pitchFamily="34" charset="0"/>
                <a:ea typeface="+mj-ea"/>
                <a:cs typeface="Arial" panose="020B0604020202020204" pitchFamily="34" charset="0"/>
              </a:rPr>
              <a:t>Auditing</a:t>
            </a:r>
          </a:p>
        </p:txBody>
      </p:sp>
      <p:sp>
        <p:nvSpPr>
          <p:cNvPr id="67585" name="Content Placeholder 2"/>
          <p:cNvSpPr>
            <a:spLocks noGrp="1"/>
          </p:cNvSpPr>
          <p:nvPr>
            <p:ph idx="4294967295"/>
          </p:nvPr>
        </p:nvSpPr>
        <p:spPr>
          <a:xfrm>
            <a:off x="457200" y="1600200"/>
            <a:ext cx="8229600" cy="4525963"/>
          </a:xfrm>
          <a:prstGeom prst="rect">
            <a:avLst/>
          </a:prstGeom>
        </p:spPr>
        <p:txBody>
          <a:bodyPr/>
          <a:lstStyle/>
          <a:p>
            <a:pPr eaLnBrk="1" hangingPunct="1"/>
            <a:r>
              <a:rPr lang="en-US" altLang="en-US" b="1" dirty="0">
                <a:solidFill>
                  <a:schemeClr val="tx1"/>
                </a:solidFill>
                <a:latin typeface="Arial" pitchFamily="34" charset="0"/>
                <a:cs typeface="Arial" pitchFamily="34" charset="0"/>
              </a:rPr>
              <a:t>Auditing</a:t>
            </a:r>
            <a:r>
              <a:rPr lang="en-US" altLang="en-US" dirty="0">
                <a:solidFill>
                  <a:schemeClr val="tx1"/>
                </a:solidFill>
                <a:latin typeface="Arial" pitchFamily="34" charset="0"/>
                <a:cs typeface="Arial" pitchFamily="34" charset="0"/>
              </a:rPr>
              <a:t> </a:t>
            </a:r>
          </a:p>
          <a:p>
            <a:pPr lvl="1" eaLnBrk="1" hangingPunct="1"/>
            <a:r>
              <a:rPr lang="ja-JP" altLang="en-US">
                <a:solidFill>
                  <a:schemeClr val="tx1"/>
                </a:solidFill>
                <a:latin typeface="Arial" pitchFamily="34" charset="0"/>
                <a:cs typeface="Arial" pitchFamily="34" charset="0"/>
              </a:rPr>
              <a:t>“</a:t>
            </a:r>
            <a:r>
              <a:rPr lang="en-US" altLang="ja-JP" dirty="0">
                <a:solidFill>
                  <a:schemeClr val="tx1"/>
                </a:solidFill>
                <a:latin typeface="Arial" pitchFamily="34" charset="0"/>
                <a:cs typeface="Arial" pitchFamily="34" charset="0"/>
              </a:rPr>
              <a:t>a systematic process of objectively obtaining and evaluating evidence regarding assertions about economic actions and events to ascertain the degree of correspondence between these assertions and established criteria, and communicating the results to interested users</a:t>
            </a:r>
            <a:r>
              <a:rPr lang="ja-JP" altLang="en-US">
                <a:solidFill>
                  <a:schemeClr val="tx1"/>
                </a:solidFill>
                <a:latin typeface="Arial" pitchFamily="34" charset="0"/>
                <a:cs typeface="Arial" pitchFamily="34" charset="0"/>
              </a:rPr>
              <a:t>”</a:t>
            </a:r>
            <a:endParaRPr lang="en-US" altLang="en-US" dirty="0">
              <a:solidFill>
                <a:schemeClr val="tx1"/>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914400" y="673249"/>
            <a:ext cx="8229600" cy="1143000"/>
          </a:xfrm>
          <a:prstGeom prst="rect">
            <a:avLst/>
          </a:prstGeom>
        </p:spPr>
        <p:txBody>
          <a:bodyPr>
            <a:noAutofit/>
          </a:bodyPr>
          <a:lstStyle/>
          <a:p>
            <a:pPr eaLnBrk="1" hangingPunct="1">
              <a:defRPr/>
            </a:pPr>
            <a:r>
              <a:rPr lang="en-US" altLang="en-US" sz="3200" dirty="0">
                <a:solidFill>
                  <a:schemeClr val="accent3">
                    <a:lumMod val="50000"/>
                  </a:schemeClr>
                </a:solidFill>
                <a:latin typeface="Arial" panose="020B0604020202020204" pitchFamily="34" charset="0"/>
                <a:ea typeface="+mj-ea"/>
                <a:cs typeface="Arial" panose="020B0604020202020204" pitchFamily="34" charset="0"/>
              </a:rPr>
              <a:t>Twenty-First-Century Challenges</a:t>
            </a:r>
            <a:br>
              <a:rPr lang="en-US" altLang="en-US" sz="3200" dirty="0">
                <a:solidFill>
                  <a:schemeClr val="accent3">
                    <a:lumMod val="50000"/>
                  </a:schemeClr>
                </a:solidFill>
                <a:latin typeface="Arial" panose="020B0604020202020204" pitchFamily="34" charset="0"/>
                <a:ea typeface="+mj-ea"/>
                <a:cs typeface="Arial" panose="020B0604020202020204" pitchFamily="34" charset="0"/>
              </a:rPr>
            </a:br>
            <a:r>
              <a:rPr lang="en-US" altLang="en-US" sz="3200" dirty="0">
                <a:solidFill>
                  <a:schemeClr val="accent3">
                    <a:lumMod val="50000"/>
                  </a:schemeClr>
                </a:solidFill>
                <a:latin typeface="Arial" panose="020B0604020202020204" pitchFamily="34" charset="0"/>
                <a:ea typeface="+mj-ea"/>
                <a:cs typeface="Arial" panose="020B0604020202020204" pitchFamily="34" charset="0"/>
              </a:rPr>
              <a:t>in Strategic Management</a:t>
            </a:r>
          </a:p>
        </p:txBody>
      </p:sp>
      <p:sp>
        <p:nvSpPr>
          <p:cNvPr id="68609" name="Content Placeholder 2"/>
          <p:cNvSpPr>
            <a:spLocks noGrp="1"/>
          </p:cNvSpPr>
          <p:nvPr>
            <p:ph idx="4294967295"/>
          </p:nvPr>
        </p:nvSpPr>
        <p:spPr>
          <a:xfrm>
            <a:off x="457200" y="1828800"/>
            <a:ext cx="8229600" cy="4525963"/>
          </a:xfrm>
          <a:prstGeom prst="rect">
            <a:avLst/>
          </a:prstGeom>
        </p:spPr>
        <p:txBody>
          <a:bodyPr/>
          <a:lstStyle/>
          <a:p>
            <a:pPr eaLnBrk="1" hangingPunct="1"/>
            <a:r>
              <a:rPr lang="en-US" altLang="en-US" dirty="0">
                <a:solidFill>
                  <a:schemeClr val="tx1"/>
                </a:solidFill>
                <a:latin typeface="Arial" pitchFamily="34" charset="0"/>
                <a:cs typeface="Arial" pitchFamily="34" charset="0"/>
              </a:rPr>
              <a:t>Deciding whether the process should be more an art or a science</a:t>
            </a:r>
          </a:p>
          <a:p>
            <a:pPr eaLnBrk="1" hangingPunct="1"/>
            <a:r>
              <a:rPr lang="en-US" altLang="en-US" dirty="0">
                <a:solidFill>
                  <a:schemeClr val="tx1"/>
                </a:solidFill>
                <a:latin typeface="Arial" pitchFamily="34" charset="0"/>
                <a:cs typeface="Arial" pitchFamily="34" charset="0"/>
              </a:rPr>
              <a:t>Deciding whether strategies should be visible or hidden from stakeholders</a:t>
            </a:r>
          </a:p>
          <a:p>
            <a:pPr eaLnBrk="1" hangingPunct="1"/>
            <a:r>
              <a:rPr lang="en-US" altLang="en-US" dirty="0">
                <a:solidFill>
                  <a:schemeClr val="tx1"/>
                </a:solidFill>
                <a:latin typeface="Arial" pitchFamily="34" charset="0"/>
                <a:cs typeface="Arial" pitchFamily="34" charset="0"/>
              </a:rPr>
              <a:t>Deciding whether the process should be more top-down or bottom-up in their firm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0" y="457200"/>
            <a:ext cx="5257800" cy="1143000"/>
          </a:xfrm>
          <a:prstGeom prst="rect">
            <a:avLst/>
          </a:prstGeom>
        </p:spPr>
        <p:txBody>
          <a:bodyPr>
            <a:noAutofit/>
          </a:bodyPr>
          <a:lstStyle/>
          <a:p>
            <a:r>
              <a:rPr lang="en-US" sz="3200" dirty="0">
                <a:solidFill>
                  <a:schemeClr val="accent3">
                    <a:lumMod val="50000"/>
                  </a:schemeClr>
                </a:solidFill>
              </a:rPr>
              <a:t>Guidelines for Effective Strategic Management</a:t>
            </a:r>
          </a:p>
        </p:txBody>
      </p:sp>
      <p:sp>
        <p:nvSpPr>
          <p:cNvPr id="3" name="Content Placeholder 2"/>
          <p:cNvSpPr>
            <a:spLocks noGrp="1"/>
          </p:cNvSpPr>
          <p:nvPr>
            <p:ph idx="4294967295"/>
          </p:nvPr>
        </p:nvSpPr>
        <p:spPr>
          <a:xfrm>
            <a:off x="381000" y="1676400"/>
            <a:ext cx="8001000" cy="4038600"/>
          </a:xfrm>
          <a:prstGeom prst="rect">
            <a:avLst/>
          </a:prstGeom>
        </p:spPr>
        <p:txBody>
          <a:bodyPr>
            <a:normAutofit fontScale="77500" lnSpcReduction="20000"/>
          </a:bodyPr>
          <a:lstStyle/>
          <a:p>
            <a:pPr marL="514350" indent="-514350">
              <a:buFont typeface="+mj-lt"/>
              <a:buAutoNum type="arabicPeriod"/>
            </a:pPr>
            <a:r>
              <a:rPr lang="en-US" dirty="0"/>
              <a:t>Keep the process simple and easily understandable.</a:t>
            </a:r>
          </a:p>
          <a:p>
            <a:pPr marL="514350" indent="-514350">
              <a:buFont typeface="+mj-lt"/>
              <a:buAutoNum type="arabicPeriod"/>
            </a:pPr>
            <a:r>
              <a:rPr lang="sv-SE" dirty="0"/>
              <a:t>Eliminate vague planning jargon.</a:t>
            </a:r>
          </a:p>
          <a:p>
            <a:pPr marL="514350" indent="-514350">
              <a:buFont typeface="+mj-lt"/>
              <a:buAutoNum type="arabicPeriod"/>
            </a:pPr>
            <a:r>
              <a:rPr lang="en-US" dirty="0"/>
              <a:t>Keep the process nonroutine; vary assignments, team membership, meeting formats, settings, and even the planning calendar.</a:t>
            </a:r>
          </a:p>
          <a:p>
            <a:pPr marL="514350" indent="-514350">
              <a:buFont typeface="+mj-lt"/>
              <a:buAutoNum type="arabicPeriod"/>
            </a:pPr>
            <a:r>
              <a:rPr lang="en-US" dirty="0"/>
              <a:t>Welcome bad news and encourage devil’s advocate thinking</a:t>
            </a:r>
          </a:p>
          <a:p>
            <a:pPr marL="514350" indent="-514350">
              <a:buFont typeface="+mj-lt"/>
              <a:buAutoNum type="arabicPeriod"/>
            </a:pPr>
            <a:r>
              <a:rPr lang="en-US" dirty="0"/>
              <a:t>Do not allow technicians to monopolize the planning process.</a:t>
            </a:r>
          </a:p>
          <a:p>
            <a:pPr marL="514350" indent="-514350">
              <a:buFont typeface="+mj-lt"/>
              <a:buAutoNum type="arabicPeriod"/>
            </a:pPr>
            <a:r>
              <a:rPr lang="en-US" dirty="0"/>
              <a:t>To the extent possible, involve managers from all areas of the firm.</a:t>
            </a:r>
          </a:p>
        </p:txBody>
      </p:sp>
    </p:spTree>
    <p:extLst>
      <p:ext uri="{BB962C8B-B14F-4D97-AF65-F5344CB8AC3E}">
        <p14:creationId xmlns:p14="http://schemas.microsoft.com/office/powerpoint/2010/main" val="309648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05000" y="457200"/>
            <a:ext cx="8229600" cy="1143000"/>
          </a:xfrm>
          <a:prstGeom prst="rect">
            <a:avLst/>
          </a:prstGeom>
        </p:spPr>
        <p:txBody>
          <a:bodyPr/>
          <a:lstStyle/>
          <a:p>
            <a:pPr eaLnBrk="1" hangingPunct="1">
              <a:defRPr/>
            </a:pPr>
            <a:r>
              <a:rPr lang="en-US" altLang="en-US" sz="4000" dirty="0">
                <a:solidFill>
                  <a:schemeClr val="accent3">
                    <a:lumMod val="50000"/>
                  </a:schemeClr>
                </a:solidFill>
                <a:latin typeface="Arial" panose="020B0604020202020204" pitchFamily="34" charset="0"/>
                <a:ea typeface="+mj-ea"/>
                <a:cs typeface="Arial" panose="020B0604020202020204" pitchFamily="34" charset="0"/>
              </a:rPr>
              <a:t>Learning Objectives</a:t>
            </a:r>
          </a:p>
        </p:txBody>
      </p:sp>
      <p:sp>
        <p:nvSpPr>
          <p:cNvPr id="4" name="Content Placeholder 3"/>
          <p:cNvSpPr>
            <a:spLocks noGrp="1"/>
          </p:cNvSpPr>
          <p:nvPr>
            <p:ph idx="4294967295"/>
          </p:nvPr>
        </p:nvSpPr>
        <p:spPr>
          <a:xfrm>
            <a:off x="304800" y="1524000"/>
            <a:ext cx="8610600" cy="4876800"/>
          </a:xfrm>
          <a:prstGeom prst="rect">
            <a:avLst/>
          </a:prstGeom>
        </p:spPr>
        <p:txBody>
          <a:bodyPr>
            <a:normAutofit fontScale="70000" lnSpcReduction="20000"/>
          </a:bodyPr>
          <a:lstStyle/>
          <a:p>
            <a:pPr marL="514350" indent="-514350">
              <a:buFont typeface="+mj-lt"/>
              <a:buAutoNum type="arabicPeriod"/>
            </a:pPr>
            <a:r>
              <a:rPr lang="en-US" dirty="0"/>
              <a:t>Discuss the strategy-evaluation process, criteria, and methods used.</a:t>
            </a:r>
          </a:p>
          <a:p>
            <a:pPr marL="514350" indent="-514350">
              <a:buFont typeface="+mj-lt"/>
              <a:buAutoNum type="arabicPeriod"/>
            </a:pPr>
            <a:r>
              <a:rPr lang="en-US" dirty="0"/>
              <a:t>Discuss three activities that comprise strategy evaluation.</a:t>
            </a:r>
          </a:p>
          <a:p>
            <a:pPr marL="514350" indent="-514350">
              <a:buFont typeface="+mj-lt"/>
              <a:buAutoNum type="arabicPeriod"/>
            </a:pPr>
            <a:r>
              <a:rPr lang="en-US" dirty="0"/>
              <a:t>Describe and develop a Balanced Scorecard.</a:t>
            </a:r>
          </a:p>
          <a:p>
            <a:pPr marL="514350" indent="-514350">
              <a:buFont typeface="+mj-lt"/>
              <a:buAutoNum type="arabicPeriod"/>
            </a:pPr>
            <a:r>
              <a:rPr lang="en-US" dirty="0"/>
              <a:t>Identify and describe published sources of strategy-evaluation information.</a:t>
            </a:r>
          </a:p>
          <a:p>
            <a:pPr marL="514350" indent="-514350">
              <a:buFont typeface="+mj-lt"/>
              <a:buAutoNum type="arabicPeriod"/>
            </a:pPr>
            <a:r>
              <a:rPr lang="en-US" dirty="0"/>
              <a:t>Identify and describe six characteristics of an effective strategy-evaluation system.</a:t>
            </a:r>
          </a:p>
          <a:p>
            <a:pPr marL="514350" indent="-514350">
              <a:buFont typeface="+mj-lt"/>
              <a:buAutoNum type="arabicPeriod"/>
            </a:pPr>
            <a:r>
              <a:rPr lang="en-US" dirty="0"/>
              <a:t>Discuss the nature and role of contingency planning in strategy evaluation.</a:t>
            </a:r>
          </a:p>
          <a:p>
            <a:pPr marL="514350" indent="-514350">
              <a:buFont typeface="+mj-lt"/>
              <a:buAutoNum type="arabicPeriod"/>
            </a:pPr>
            <a:r>
              <a:rPr lang="en-US" dirty="0"/>
              <a:t>Explain the role of auditing in strategy evaluation.</a:t>
            </a:r>
          </a:p>
          <a:p>
            <a:pPr marL="514350" indent="-514350">
              <a:buFont typeface="+mj-lt"/>
              <a:buAutoNum type="arabicPeriod"/>
            </a:pPr>
            <a:r>
              <a:rPr lang="en-US" dirty="0"/>
              <a:t>Identify and discuss three twenty-first-century challenges in strategic management.</a:t>
            </a:r>
          </a:p>
          <a:p>
            <a:pPr marL="514350" indent="-514350">
              <a:buFont typeface="+mj-lt"/>
              <a:buAutoNum type="arabicPeriod"/>
            </a:pPr>
            <a:r>
              <a:rPr lang="en-US" dirty="0"/>
              <a:t>Identify and describe 17 guidelines for effective strategic management.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2133600" y="495300"/>
            <a:ext cx="8229600" cy="1143000"/>
          </a:xfrm>
          <a:prstGeom prst="rect">
            <a:avLst/>
          </a:prstGeom>
        </p:spPr>
        <p:txBody>
          <a:bodyPr>
            <a:noAutofit/>
          </a:bodyPr>
          <a:lstStyle/>
          <a:p>
            <a:pPr eaLnBrk="1" hangingPunct="1">
              <a:defRPr/>
            </a:pPr>
            <a:r>
              <a:rPr lang="en-US" altLang="en-US" sz="3600" dirty="0">
                <a:solidFill>
                  <a:schemeClr val="accent3">
                    <a:lumMod val="50000"/>
                  </a:schemeClr>
                </a:solidFill>
                <a:latin typeface="Arial" panose="020B0604020202020204" pitchFamily="34" charset="0"/>
                <a:ea typeface="+mj-ea"/>
                <a:cs typeface="Arial" panose="020B0604020202020204" pitchFamily="34" charset="0"/>
              </a:rPr>
              <a:t>A Comprehensive Strategic-Management Model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2057400"/>
            <a:ext cx="8229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2209800" y="457200"/>
            <a:ext cx="8229600" cy="1143000"/>
          </a:xfrm>
          <a:prstGeom prst="rect">
            <a:avLst/>
          </a:prstGeom>
        </p:spPr>
        <p:txBody>
          <a:bodyPr>
            <a:normAutofit/>
          </a:bodyPr>
          <a:lstStyle/>
          <a:p>
            <a:pPr eaLnBrk="1" hangingPunct="1">
              <a:defRPr/>
            </a:pPr>
            <a:r>
              <a:rPr lang="en-US" altLang="en-US" dirty="0">
                <a:solidFill>
                  <a:schemeClr val="accent3">
                    <a:lumMod val="50000"/>
                  </a:schemeClr>
                </a:solidFill>
                <a:latin typeface="Arial" panose="020B0604020202020204" pitchFamily="34" charset="0"/>
                <a:ea typeface="+mj-ea"/>
                <a:cs typeface="Arial" panose="020B0604020202020204" pitchFamily="34" charset="0"/>
              </a:rPr>
              <a:t>Strategy Evaluation</a:t>
            </a:r>
          </a:p>
        </p:txBody>
      </p:sp>
      <p:sp>
        <p:nvSpPr>
          <p:cNvPr id="37889" name="Content Placeholder 2"/>
          <p:cNvSpPr>
            <a:spLocks noGrp="1"/>
          </p:cNvSpPr>
          <p:nvPr>
            <p:ph idx="4294967295"/>
          </p:nvPr>
        </p:nvSpPr>
        <p:spPr>
          <a:xfrm>
            <a:off x="457200" y="1371600"/>
            <a:ext cx="8229600" cy="4114800"/>
          </a:xfrm>
          <a:prstGeom prst="rect">
            <a:avLst/>
          </a:prstGeom>
        </p:spPr>
        <p:txBody>
          <a:bodyPr/>
          <a:lstStyle/>
          <a:p>
            <a:pPr marL="0" indent="0" eaLnBrk="1" hangingPunct="1">
              <a:buFont typeface="Wingdings" pitchFamily="2" charset="2"/>
              <a:buNone/>
            </a:pPr>
            <a:r>
              <a:rPr lang="en-US" altLang="en-US" dirty="0"/>
              <a:t>T</a:t>
            </a:r>
            <a:r>
              <a:rPr lang="en-US" altLang="en-US" dirty="0">
                <a:solidFill>
                  <a:schemeClr val="tx1"/>
                </a:solidFill>
                <a:latin typeface="Arial" pitchFamily="34" charset="0"/>
                <a:cs typeface="Arial" pitchFamily="34" charset="0"/>
              </a:rPr>
              <a:t>hree basic activities: </a:t>
            </a:r>
          </a:p>
          <a:p>
            <a:pPr marL="514350" indent="-514350" eaLnBrk="1" hangingPunct="1">
              <a:spcBef>
                <a:spcPct val="0"/>
              </a:spcBef>
              <a:buClr>
                <a:srgbClr val="376092"/>
              </a:buClr>
              <a:buFont typeface="+mj-lt"/>
              <a:buAutoNum type="arabicPeriod"/>
            </a:pPr>
            <a:r>
              <a:rPr lang="en-US" altLang="en-US" dirty="0">
                <a:solidFill>
                  <a:schemeClr val="tx1"/>
                </a:solidFill>
                <a:latin typeface="Arial" pitchFamily="34" charset="0"/>
                <a:cs typeface="Arial" pitchFamily="34" charset="0"/>
              </a:rPr>
              <a:t>Examine the underlying bases of a firm</a:t>
            </a:r>
            <a:r>
              <a:rPr lang="en-US" altLang="en-US" dirty="0"/>
              <a:t>’</a:t>
            </a:r>
            <a:r>
              <a:rPr lang="en-US" altLang="ja-JP" dirty="0">
                <a:solidFill>
                  <a:schemeClr val="tx1"/>
                </a:solidFill>
                <a:latin typeface="Arial" pitchFamily="34" charset="0"/>
                <a:cs typeface="Arial" pitchFamily="34" charset="0"/>
              </a:rPr>
              <a:t>s </a:t>
            </a:r>
            <a:r>
              <a:rPr lang="en-US" altLang="en-US" dirty="0">
                <a:solidFill>
                  <a:schemeClr val="tx1"/>
                </a:solidFill>
                <a:latin typeface="Arial" pitchFamily="34" charset="0"/>
                <a:cs typeface="Arial" pitchFamily="34" charset="0"/>
              </a:rPr>
              <a:t>strategy.</a:t>
            </a:r>
          </a:p>
          <a:p>
            <a:pPr marL="514350" indent="-514350" eaLnBrk="1" hangingPunct="1">
              <a:spcBef>
                <a:spcPct val="0"/>
              </a:spcBef>
              <a:buClr>
                <a:srgbClr val="376092"/>
              </a:buClr>
              <a:buFont typeface="+mj-lt"/>
              <a:buAutoNum type="arabicPeriod"/>
            </a:pPr>
            <a:endParaRPr lang="en-US" altLang="en-US" dirty="0">
              <a:solidFill>
                <a:schemeClr val="tx1"/>
              </a:solidFill>
              <a:latin typeface="Arial" pitchFamily="34" charset="0"/>
              <a:cs typeface="Arial" pitchFamily="34" charset="0"/>
            </a:endParaRPr>
          </a:p>
          <a:p>
            <a:pPr marL="514350" indent="-514350" eaLnBrk="1" hangingPunct="1">
              <a:spcBef>
                <a:spcPct val="0"/>
              </a:spcBef>
              <a:buClr>
                <a:srgbClr val="376092"/>
              </a:buClr>
              <a:buFont typeface="+mj-lt"/>
              <a:buAutoNum type="arabicPeriod"/>
            </a:pPr>
            <a:r>
              <a:rPr lang="en-US" altLang="en-US" dirty="0">
                <a:solidFill>
                  <a:schemeClr val="tx1"/>
                </a:solidFill>
                <a:latin typeface="Arial" pitchFamily="34" charset="0"/>
                <a:cs typeface="Arial" pitchFamily="34" charset="0"/>
              </a:rPr>
              <a:t>Compare expected results with actual results.</a:t>
            </a:r>
          </a:p>
          <a:p>
            <a:pPr marL="514350" indent="-514350" eaLnBrk="1" hangingPunct="1">
              <a:spcBef>
                <a:spcPct val="0"/>
              </a:spcBef>
              <a:buClr>
                <a:srgbClr val="376092"/>
              </a:buClr>
              <a:buFont typeface="+mj-lt"/>
              <a:buAutoNum type="arabicPeriod"/>
            </a:pPr>
            <a:endParaRPr lang="en-US" altLang="en-US" dirty="0">
              <a:solidFill>
                <a:schemeClr val="tx1"/>
              </a:solidFill>
              <a:latin typeface="Arial" pitchFamily="34" charset="0"/>
              <a:cs typeface="Arial" pitchFamily="34" charset="0"/>
            </a:endParaRPr>
          </a:p>
          <a:p>
            <a:pPr marL="514350" indent="-514350" eaLnBrk="1" hangingPunct="1">
              <a:spcBef>
                <a:spcPct val="0"/>
              </a:spcBef>
              <a:buClr>
                <a:srgbClr val="376092"/>
              </a:buClr>
              <a:buFont typeface="+mj-lt"/>
              <a:buAutoNum type="arabicPeriod"/>
            </a:pPr>
            <a:r>
              <a:rPr lang="en-US" altLang="en-US" dirty="0">
                <a:solidFill>
                  <a:schemeClr val="tx1"/>
                </a:solidFill>
                <a:latin typeface="Arial" pitchFamily="34" charset="0"/>
                <a:cs typeface="Arial" pitchFamily="34" charset="0"/>
              </a:rPr>
              <a:t>Take corrective actions to ensure that performance conforms to plans.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0" y="381000"/>
            <a:ext cx="5562600" cy="1143000"/>
          </a:xfrm>
          <a:prstGeom prst="rect">
            <a:avLst/>
          </a:prstGeom>
        </p:spPr>
        <p:txBody>
          <a:bodyPr>
            <a:normAutofit fontScale="90000"/>
          </a:bodyPr>
          <a:lstStyle/>
          <a:p>
            <a:pPr eaLnBrk="1" hangingPunct="1">
              <a:defRPr/>
            </a:pPr>
            <a:r>
              <a:rPr lang="en-US" altLang="en-US" sz="4000" dirty="0">
                <a:solidFill>
                  <a:schemeClr val="accent3">
                    <a:lumMod val="50000"/>
                  </a:schemeClr>
                </a:solidFill>
                <a:latin typeface="Arial" panose="020B0604020202020204" pitchFamily="34" charset="0"/>
                <a:ea typeface="+mj-ea"/>
                <a:cs typeface="Arial" panose="020B0604020202020204" pitchFamily="34" charset="0"/>
              </a:rPr>
              <a:t>Strategy Evaluation Criteria</a:t>
            </a:r>
            <a:endParaRPr lang="en-US" sz="4000" dirty="0">
              <a:solidFill>
                <a:schemeClr val="accent3">
                  <a:lumMod val="50000"/>
                </a:schemeClr>
              </a:solidFill>
              <a:latin typeface="Arial" panose="020B0604020202020204" pitchFamily="34" charset="0"/>
              <a:ea typeface="+mj-ea"/>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3251951167"/>
              </p:ext>
            </p:extLst>
          </p:nvPr>
        </p:nvGraphicFramePr>
        <p:xfrm>
          <a:off x="876300" y="1676400"/>
          <a:ext cx="7391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752600" y="731837"/>
            <a:ext cx="6553200" cy="1143000"/>
          </a:xfrm>
          <a:prstGeom prst="rect">
            <a:avLst/>
          </a:prstGeom>
        </p:spPr>
        <p:txBody>
          <a:bodyPr>
            <a:noAutofit/>
          </a:bodyPr>
          <a:lstStyle/>
          <a:p>
            <a:pPr eaLnBrk="1" hangingPunct="1">
              <a:defRPr/>
            </a:pPr>
            <a:r>
              <a:rPr lang="en-US" altLang="en-US" sz="3600" dirty="0">
                <a:solidFill>
                  <a:schemeClr val="accent3">
                    <a:lumMod val="50000"/>
                  </a:schemeClr>
                </a:solidFill>
                <a:latin typeface="Arial" panose="020B0604020202020204" pitchFamily="34" charset="0"/>
                <a:ea typeface="+mj-ea"/>
                <a:cs typeface="Arial" panose="020B0604020202020204" pitchFamily="34" charset="0"/>
              </a:rPr>
              <a:t>Why Strategy Evaluation is </a:t>
            </a:r>
            <a:br>
              <a:rPr lang="en-US" altLang="en-US" sz="3600" dirty="0">
                <a:solidFill>
                  <a:schemeClr val="accent3">
                    <a:lumMod val="50000"/>
                  </a:schemeClr>
                </a:solidFill>
                <a:latin typeface="Arial" panose="020B0604020202020204" pitchFamily="34" charset="0"/>
                <a:ea typeface="+mj-ea"/>
                <a:cs typeface="Arial" panose="020B0604020202020204" pitchFamily="34" charset="0"/>
              </a:rPr>
            </a:br>
            <a:r>
              <a:rPr lang="en-US" altLang="en-US" sz="3600" dirty="0">
                <a:solidFill>
                  <a:schemeClr val="accent3">
                    <a:lumMod val="50000"/>
                  </a:schemeClr>
                </a:solidFill>
                <a:latin typeface="Arial" panose="020B0604020202020204" pitchFamily="34" charset="0"/>
                <a:ea typeface="+mj-ea"/>
                <a:cs typeface="Arial" panose="020B0604020202020204" pitchFamily="34" charset="0"/>
              </a:rPr>
              <a:t>More Difficult Today</a:t>
            </a:r>
          </a:p>
        </p:txBody>
      </p:sp>
      <p:sp>
        <p:nvSpPr>
          <p:cNvPr id="41985" name="Content Placeholder 2"/>
          <p:cNvSpPr>
            <a:spLocks noGrp="1"/>
          </p:cNvSpPr>
          <p:nvPr>
            <p:ph idx="4294967295"/>
          </p:nvPr>
        </p:nvSpPr>
        <p:spPr>
          <a:xfrm>
            <a:off x="457200" y="1600200"/>
            <a:ext cx="8229600" cy="4525963"/>
          </a:xfrm>
          <a:prstGeom prst="rect">
            <a:avLst/>
          </a:prstGeom>
        </p:spPr>
        <p:txBody>
          <a:bodyPr>
            <a:normAutofit/>
          </a:bodyPr>
          <a:lstStyle/>
          <a:p>
            <a:pPr marL="0" indent="0" eaLnBrk="1" hangingPunct="1">
              <a:buClr>
                <a:srgbClr val="376092"/>
              </a:buClr>
              <a:buFont typeface="Franklin Gothic Book" pitchFamily="-84" charset="0"/>
              <a:buNone/>
            </a:pPr>
            <a:endParaRPr lang="en-US" altLang="en-US" b="1" dirty="0">
              <a:solidFill>
                <a:schemeClr val="tx1"/>
              </a:solidFill>
              <a:latin typeface="Arial" pitchFamily="34" charset="0"/>
              <a:cs typeface="Arial" pitchFamily="34" charset="0"/>
            </a:endParaRPr>
          </a:p>
          <a:p>
            <a:pPr marL="514350" indent="-514350" eaLnBrk="1" hangingPunct="1">
              <a:spcBef>
                <a:spcPct val="0"/>
              </a:spcBef>
              <a:buFont typeface="+mj-lt"/>
              <a:buAutoNum type="arabicPeriod"/>
            </a:pPr>
            <a:r>
              <a:rPr lang="en-US" altLang="en-US" dirty="0">
                <a:solidFill>
                  <a:schemeClr val="tx1"/>
                </a:solidFill>
                <a:latin typeface="Arial" pitchFamily="34" charset="0"/>
                <a:cs typeface="Arial" pitchFamily="34" charset="0"/>
              </a:rPr>
              <a:t>A dramatic increase in the environment</a:t>
            </a:r>
            <a:r>
              <a:rPr lang="en-US" altLang="en-US" dirty="0"/>
              <a:t>’</a:t>
            </a:r>
            <a:r>
              <a:rPr lang="en-US" altLang="ja-JP" dirty="0">
                <a:solidFill>
                  <a:schemeClr val="tx1"/>
                </a:solidFill>
                <a:latin typeface="Arial" pitchFamily="34" charset="0"/>
                <a:cs typeface="Arial" pitchFamily="34" charset="0"/>
              </a:rPr>
              <a:t>s </a:t>
            </a:r>
            <a:r>
              <a:rPr lang="en-US" altLang="en-US" dirty="0">
                <a:solidFill>
                  <a:schemeClr val="tx1"/>
                </a:solidFill>
                <a:latin typeface="Arial" pitchFamily="34" charset="0"/>
                <a:cs typeface="Arial" pitchFamily="34" charset="0"/>
              </a:rPr>
              <a:t>complexity</a:t>
            </a:r>
          </a:p>
          <a:p>
            <a:pPr marL="514350" indent="-514350" eaLnBrk="1" hangingPunct="1">
              <a:spcBef>
                <a:spcPct val="0"/>
              </a:spcBef>
              <a:buFont typeface="+mj-lt"/>
              <a:buAutoNum type="arabicPeriod"/>
            </a:pPr>
            <a:r>
              <a:rPr lang="en-US" altLang="en-US" dirty="0">
                <a:solidFill>
                  <a:schemeClr val="tx1"/>
                </a:solidFill>
                <a:latin typeface="Arial" pitchFamily="34" charset="0"/>
                <a:cs typeface="Arial" pitchFamily="34" charset="0"/>
              </a:rPr>
              <a:t>The increasing difficulty of predicting the future with accuracy</a:t>
            </a:r>
          </a:p>
          <a:p>
            <a:pPr marL="514350" indent="-514350" eaLnBrk="1" hangingPunct="1">
              <a:spcBef>
                <a:spcPct val="0"/>
              </a:spcBef>
              <a:buFont typeface="+mj-lt"/>
              <a:buAutoNum type="arabicPeriod"/>
            </a:pPr>
            <a:r>
              <a:rPr lang="en-US" altLang="en-US" dirty="0">
                <a:solidFill>
                  <a:schemeClr val="tx1"/>
                </a:solidFill>
                <a:latin typeface="Arial" pitchFamily="34" charset="0"/>
                <a:cs typeface="Arial" pitchFamily="34" charset="0"/>
              </a:rPr>
              <a:t>The increasing number of variables</a:t>
            </a:r>
          </a:p>
          <a:p>
            <a:pPr marL="514350" indent="-514350" eaLnBrk="1" hangingPunct="1">
              <a:spcBef>
                <a:spcPct val="0"/>
              </a:spcBef>
              <a:buFont typeface="+mj-lt"/>
              <a:buAutoNum type="arabicPeriod"/>
            </a:pPr>
            <a:r>
              <a:rPr lang="en-US" altLang="en-US" dirty="0">
                <a:solidFill>
                  <a:schemeClr val="tx1"/>
                </a:solidFill>
                <a:latin typeface="Arial" pitchFamily="34" charset="0"/>
                <a:cs typeface="Arial" pitchFamily="34" charset="0"/>
              </a:rPr>
              <a:t>The rapid rate of obsolescence of even the best plans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1752600" y="749766"/>
            <a:ext cx="6324600" cy="1143000"/>
          </a:xfrm>
          <a:prstGeom prst="rect">
            <a:avLst/>
          </a:prstGeom>
        </p:spPr>
        <p:txBody>
          <a:bodyPr>
            <a:noAutofit/>
          </a:bodyPr>
          <a:lstStyle/>
          <a:p>
            <a:pPr eaLnBrk="1" hangingPunct="1">
              <a:defRPr/>
            </a:pPr>
            <a:r>
              <a:rPr lang="en-US" altLang="en-US" sz="3600" dirty="0">
                <a:solidFill>
                  <a:schemeClr val="accent3">
                    <a:lumMod val="50000"/>
                  </a:schemeClr>
                </a:solidFill>
                <a:latin typeface="Arial" panose="020B0604020202020204" pitchFamily="34" charset="0"/>
                <a:ea typeface="+mj-ea"/>
                <a:cs typeface="Arial" panose="020B0604020202020204" pitchFamily="34" charset="0"/>
              </a:rPr>
              <a:t>Why Strategy Evaluation is </a:t>
            </a:r>
            <a:br>
              <a:rPr lang="en-US" altLang="en-US" sz="3600" dirty="0">
                <a:solidFill>
                  <a:schemeClr val="accent3">
                    <a:lumMod val="50000"/>
                  </a:schemeClr>
                </a:solidFill>
                <a:latin typeface="Arial" panose="020B0604020202020204" pitchFamily="34" charset="0"/>
                <a:ea typeface="+mj-ea"/>
                <a:cs typeface="Arial" panose="020B0604020202020204" pitchFamily="34" charset="0"/>
              </a:rPr>
            </a:br>
            <a:r>
              <a:rPr lang="en-US" altLang="en-US" sz="3600" dirty="0">
                <a:solidFill>
                  <a:schemeClr val="accent3">
                    <a:lumMod val="50000"/>
                  </a:schemeClr>
                </a:solidFill>
                <a:latin typeface="Arial" panose="020B0604020202020204" pitchFamily="34" charset="0"/>
                <a:ea typeface="+mj-ea"/>
                <a:cs typeface="Arial" panose="020B0604020202020204" pitchFamily="34" charset="0"/>
              </a:rPr>
              <a:t>More Difficult Today</a:t>
            </a:r>
          </a:p>
        </p:txBody>
      </p:sp>
      <p:sp>
        <p:nvSpPr>
          <p:cNvPr id="43009" name="Content Placeholder 2"/>
          <p:cNvSpPr>
            <a:spLocks noGrp="1"/>
          </p:cNvSpPr>
          <p:nvPr>
            <p:ph idx="4294967295"/>
          </p:nvPr>
        </p:nvSpPr>
        <p:spPr>
          <a:xfrm>
            <a:off x="457200" y="2057400"/>
            <a:ext cx="8229600" cy="4068763"/>
          </a:xfrm>
          <a:prstGeom prst="rect">
            <a:avLst/>
          </a:prstGeom>
        </p:spPr>
        <p:txBody>
          <a:bodyPr/>
          <a:lstStyle/>
          <a:p>
            <a:pPr marL="514350" indent="-514350" eaLnBrk="1" hangingPunct="1">
              <a:spcBef>
                <a:spcPct val="0"/>
              </a:spcBef>
              <a:buFont typeface="+mj-lt"/>
              <a:buAutoNum type="arabicPeriod" startAt="5"/>
            </a:pPr>
            <a:r>
              <a:rPr lang="en-US" altLang="en-US" dirty="0">
                <a:solidFill>
                  <a:schemeClr val="tx1"/>
                </a:solidFill>
                <a:latin typeface="Arial" pitchFamily="34" charset="0"/>
                <a:cs typeface="Arial" pitchFamily="34" charset="0"/>
              </a:rPr>
              <a:t>The increase in the number of both domestic and world events affecting organizations</a:t>
            </a:r>
          </a:p>
          <a:p>
            <a:pPr marL="514350" indent="-514350" eaLnBrk="1" hangingPunct="1">
              <a:spcBef>
                <a:spcPct val="0"/>
              </a:spcBef>
              <a:buFont typeface="+mj-lt"/>
              <a:buAutoNum type="arabicPeriod" startAt="5"/>
            </a:pPr>
            <a:endParaRPr lang="en-US" altLang="en-US" dirty="0">
              <a:solidFill>
                <a:schemeClr val="tx1"/>
              </a:solidFill>
              <a:latin typeface="Arial" pitchFamily="34" charset="0"/>
              <a:cs typeface="Arial" pitchFamily="34" charset="0"/>
            </a:endParaRPr>
          </a:p>
          <a:p>
            <a:pPr marL="514350" indent="-514350" eaLnBrk="1" hangingPunct="1">
              <a:spcBef>
                <a:spcPct val="0"/>
              </a:spcBef>
              <a:buFont typeface="+mj-lt"/>
              <a:buAutoNum type="arabicPeriod" startAt="5"/>
            </a:pPr>
            <a:r>
              <a:rPr lang="en-US" altLang="en-US" dirty="0">
                <a:solidFill>
                  <a:schemeClr val="tx1"/>
                </a:solidFill>
                <a:latin typeface="Arial" pitchFamily="34" charset="0"/>
                <a:cs typeface="Arial" pitchFamily="34" charset="0"/>
              </a:rPr>
              <a:t>The decreasing time span for which planning can be done with any degree of  </a:t>
            </a:r>
          </a:p>
          <a:p>
            <a:pPr marL="0" indent="0" eaLnBrk="1" hangingPunct="1">
              <a:spcBef>
                <a:spcPct val="0"/>
              </a:spcBef>
              <a:buClr>
                <a:srgbClr val="376092"/>
              </a:buClr>
              <a:buFont typeface="Franklin Gothic Book" pitchFamily="-84" charset="0"/>
              <a:buNone/>
            </a:pPr>
            <a:r>
              <a:rPr lang="en-US" altLang="en-US" dirty="0">
                <a:solidFill>
                  <a:schemeClr val="tx1"/>
                </a:solidFill>
                <a:latin typeface="Arial" pitchFamily="34" charset="0"/>
                <a:cs typeface="Arial" pitchFamily="34" charset="0"/>
              </a:rPr>
              <a:t>    certainty</a:t>
            </a:r>
          </a:p>
          <a:p>
            <a:pPr marL="0" indent="0" eaLnBrk="1" hangingPunct="1"/>
            <a:endParaRPr lang="en-US" altLang="en-US" dirty="0">
              <a:solidFill>
                <a:schemeClr val="tx1"/>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1143000" y="731837"/>
            <a:ext cx="6858000" cy="1143000"/>
          </a:xfrm>
          <a:prstGeom prst="rect">
            <a:avLst/>
          </a:prstGeom>
        </p:spPr>
        <p:txBody>
          <a:bodyPr>
            <a:normAutofit fontScale="90000"/>
          </a:bodyPr>
          <a:lstStyle/>
          <a:p>
            <a:pPr eaLnBrk="1" hangingPunct="1">
              <a:defRPr/>
            </a:pPr>
            <a:r>
              <a:rPr lang="en-US" altLang="en-US" dirty="0">
                <a:solidFill>
                  <a:schemeClr val="accent3">
                    <a:lumMod val="50000"/>
                  </a:schemeClr>
                </a:solidFill>
                <a:latin typeface="Arial" panose="020B0604020202020204" pitchFamily="34" charset="0"/>
                <a:ea typeface="+mj-ea"/>
                <a:cs typeface="Arial" panose="020B0604020202020204" pitchFamily="34" charset="0"/>
              </a:rPr>
              <a:t>The Process of Evaluating Strategies</a:t>
            </a:r>
          </a:p>
        </p:txBody>
      </p:sp>
      <p:sp>
        <p:nvSpPr>
          <p:cNvPr id="44033" name="Content Placeholder 2"/>
          <p:cNvSpPr>
            <a:spLocks noGrp="1"/>
          </p:cNvSpPr>
          <p:nvPr>
            <p:ph idx="4294967295"/>
          </p:nvPr>
        </p:nvSpPr>
        <p:spPr>
          <a:xfrm>
            <a:off x="457200" y="2057400"/>
            <a:ext cx="8229600" cy="4068763"/>
          </a:xfrm>
          <a:prstGeom prst="rect">
            <a:avLst/>
          </a:prstGeom>
        </p:spPr>
        <p:txBody>
          <a:bodyPr/>
          <a:lstStyle/>
          <a:p>
            <a:pPr eaLnBrk="1" hangingPunct="1"/>
            <a:r>
              <a:rPr lang="en-US" altLang="en-US" dirty="0">
                <a:solidFill>
                  <a:schemeClr val="tx1"/>
                </a:solidFill>
                <a:latin typeface="Arial" pitchFamily="34" charset="0"/>
                <a:cs typeface="Arial" pitchFamily="34" charset="0"/>
              </a:rPr>
              <a:t>Strategy evaluation should initiate managerial questioning of expectations and assumptions, should trigger a review of objectives and values, and should stimulate creativity in generating alternatives and formulating criteria of evaluation.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1663</TotalTime>
  <Words>1798</Words>
  <Application>Microsoft Office PowerPoint</Application>
  <PresentationFormat>On-screen Show (4:3)</PresentationFormat>
  <Paragraphs>177</Paragraphs>
  <Slides>29</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Franklin Gothic Book</vt:lpstr>
      <vt:lpstr>Trebuchet MS</vt:lpstr>
      <vt:lpstr>Wingdings</vt:lpstr>
      <vt:lpstr>1_template</vt:lpstr>
      <vt:lpstr>PowerPoint Presentation</vt:lpstr>
      <vt:lpstr>Strategy Monitoring</vt:lpstr>
      <vt:lpstr>Learning Objectives</vt:lpstr>
      <vt:lpstr>A Comprehensive Strategic-Management Model</vt:lpstr>
      <vt:lpstr>Strategy Evaluation</vt:lpstr>
      <vt:lpstr>Strategy Evaluation Criteria</vt:lpstr>
      <vt:lpstr>Why Strategy Evaluation is  More Difficult Today</vt:lpstr>
      <vt:lpstr>Why Strategy Evaluation is  More Difficult Today</vt:lpstr>
      <vt:lpstr>The Process of Evaluating Strategies</vt:lpstr>
      <vt:lpstr>The Process of Evaluating Strategies</vt:lpstr>
      <vt:lpstr>Strategy-Evaluation Assessment Matrix</vt:lpstr>
      <vt:lpstr>A Strategy-Evaluation Framework</vt:lpstr>
      <vt:lpstr>Reviewing Bases of Strategy</vt:lpstr>
      <vt:lpstr>Reviewing Bases of Strategy</vt:lpstr>
      <vt:lpstr>Measuring Organizational Performance</vt:lpstr>
      <vt:lpstr>Key Questions to Address in Evaluating Strategies</vt:lpstr>
      <vt:lpstr>Key Questions to Address in Evaluating Strategies</vt:lpstr>
      <vt:lpstr>Corrective Actions</vt:lpstr>
      <vt:lpstr>The Balanced Scorecard</vt:lpstr>
      <vt:lpstr>The Balanced Scorecard</vt:lpstr>
      <vt:lpstr>Characteristics of an Effective Evaluation System</vt:lpstr>
      <vt:lpstr>Characteristics of an Effective Evaluation System</vt:lpstr>
      <vt:lpstr>Contingency Planning</vt:lpstr>
      <vt:lpstr>Contingency Planning</vt:lpstr>
      <vt:lpstr>Contingency Planning</vt:lpstr>
      <vt:lpstr>Effective Contingency Planning</vt:lpstr>
      <vt:lpstr>Auditing</vt:lpstr>
      <vt:lpstr>Twenty-First-Century Challenges in Strategic Management</vt:lpstr>
      <vt:lpstr>Guidelines for Effective Strategic Management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Abdelrahman Saber</cp:lastModifiedBy>
  <cp:revision>147</cp:revision>
  <dcterms:created xsi:type="dcterms:W3CDTF">2013-12-15T01:19:29Z</dcterms:created>
  <dcterms:modified xsi:type="dcterms:W3CDTF">2024-08-22T17:06:14Z</dcterms:modified>
</cp:coreProperties>
</file>