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4" r:id="rId1"/>
  </p:sldMasterIdLst>
  <p:notesMasterIdLst>
    <p:notesMasterId r:id="rId26"/>
  </p:notesMasterIdLst>
  <p:sldIdLst>
    <p:sldId id="289" r:id="rId2"/>
    <p:sldId id="256" r:id="rId3"/>
    <p:sldId id="257" r:id="rId4"/>
    <p:sldId id="260" r:id="rId5"/>
    <p:sldId id="262" r:id="rId6"/>
    <p:sldId id="261" r:id="rId7"/>
    <p:sldId id="263" r:id="rId8"/>
    <p:sldId id="264" r:id="rId9"/>
    <p:sldId id="265" r:id="rId10"/>
    <p:sldId id="266" r:id="rId11"/>
    <p:sldId id="267" r:id="rId12"/>
    <p:sldId id="284" r:id="rId13"/>
    <p:sldId id="285" r:id="rId14"/>
    <p:sldId id="269" r:id="rId15"/>
    <p:sldId id="270" r:id="rId16"/>
    <p:sldId id="286" r:id="rId17"/>
    <p:sldId id="277" r:id="rId18"/>
    <p:sldId id="278" r:id="rId19"/>
    <p:sldId id="279" r:id="rId20"/>
    <p:sldId id="281" r:id="rId21"/>
    <p:sldId id="283" r:id="rId22"/>
    <p:sldId id="287" r:id="rId23"/>
    <p:sldId id="288" r:id="rId24"/>
    <p:sldId id="290" r:id="rId25"/>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38" autoAdjust="0"/>
    <p:restoredTop sz="90214" autoAdjust="0"/>
  </p:normalViewPr>
  <p:slideViewPr>
    <p:cSldViewPr>
      <p:cViewPr varScale="1">
        <p:scale>
          <a:sx n="78" d="100"/>
          <a:sy n="78" d="100"/>
        </p:scale>
        <p:origin x="1824" y="62"/>
      </p:cViewPr>
      <p:guideLst>
        <p:guide orient="horz" pos="2160"/>
        <p:guide pos="2880"/>
      </p:guideLst>
    </p:cSldViewPr>
  </p:slideViewPr>
  <p:outlineViewPr>
    <p:cViewPr>
      <p:scale>
        <a:sx n="33" d="100"/>
        <a:sy n="33" d="100"/>
      </p:scale>
      <p:origin x="0" y="5472"/>
    </p:cViewPr>
  </p:outlineViewPr>
  <p:notesTextViewPr>
    <p:cViewPr>
      <p:scale>
        <a:sx n="1" d="1"/>
        <a:sy n="1" d="1"/>
      </p:scale>
      <p:origin x="0" y="0"/>
    </p:cViewPr>
  </p:notesTextViewPr>
  <p:sorterViewPr>
    <p:cViewPr>
      <p:scale>
        <a:sx n="100" d="100"/>
        <a:sy n="100" d="100"/>
      </p:scale>
      <p:origin x="0" y="33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6FCC56D-AF20-4A53-9764-44AA8E79A2E0}" type="datetime1">
              <a:rPr lang="en-US" altLang="en-US"/>
              <a:pPr/>
              <a:t>8/22/2024</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D621671-8965-4C86-B611-62F6143CB1AF}" type="slidenum">
              <a:rPr lang="en-US" altLang="en-US"/>
              <a:pPr/>
              <a:t>‹#›</a:t>
            </a:fld>
            <a:endParaRPr lang="en-US" altLang="en-US" dirty="0"/>
          </a:p>
        </p:txBody>
      </p:sp>
    </p:spTree>
    <p:extLst>
      <p:ext uri="{BB962C8B-B14F-4D97-AF65-F5344CB8AC3E}">
        <p14:creationId xmlns:p14="http://schemas.microsoft.com/office/powerpoint/2010/main" val="4292952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42"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After studying this chapter, you should be able to do the following:</a:t>
            </a:r>
          </a:p>
          <a:p>
            <a:r>
              <a:rPr lang="en-US" sz="1200" b="1" i="0" u="none" strike="noStrike" kern="1200" baseline="0" dirty="0">
                <a:solidFill>
                  <a:schemeClr val="tx1"/>
                </a:solidFill>
                <a:latin typeface="+mn-lt"/>
                <a:ea typeface="MS PGothic" pitchFamily="34" charset="-128"/>
                <a:cs typeface="ＭＳ Ｐゴシック" pitchFamily="42" charset="-128"/>
              </a:rPr>
              <a:t>10-1. </a:t>
            </a:r>
            <a:r>
              <a:rPr lang="en-US" sz="1200" b="0" i="0" u="none" strike="noStrike" kern="1200" baseline="0" dirty="0">
                <a:solidFill>
                  <a:schemeClr val="tx1"/>
                </a:solidFill>
                <a:latin typeface="+mn-lt"/>
                <a:ea typeface="MS PGothic" pitchFamily="34" charset="-128"/>
                <a:cs typeface="ＭＳ Ｐゴシック" pitchFamily="42" charset="-128"/>
              </a:rPr>
              <a:t>Explain why good ethics is good business in strategic management.</a:t>
            </a:r>
          </a:p>
          <a:p>
            <a:r>
              <a:rPr lang="en-US" sz="1200" b="1" i="0" u="none" strike="noStrike" kern="1200" baseline="0" dirty="0">
                <a:solidFill>
                  <a:schemeClr val="tx1"/>
                </a:solidFill>
                <a:latin typeface="+mn-lt"/>
                <a:ea typeface="MS PGothic" pitchFamily="34" charset="-128"/>
                <a:cs typeface="ＭＳ Ｐゴシック" pitchFamily="42" charset="-128"/>
              </a:rPr>
              <a:t>10-2. </a:t>
            </a:r>
            <a:r>
              <a:rPr lang="en-US" sz="1200" b="0" i="0" u="none" strike="noStrike" kern="1200" baseline="0" dirty="0">
                <a:solidFill>
                  <a:schemeClr val="tx1"/>
                </a:solidFill>
                <a:latin typeface="+mn-lt"/>
                <a:ea typeface="MS PGothic" pitchFamily="34" charset="-128"/>
                <a:cs typeface="ＭＳ Ｐゴシック" pitchFamily="42" charset="-128"/>
              </a:rPr>
              <a:t>Explain why whistle-blowing, bribery, and workplace romance are strategic issues.</a:t>
            </a:r>
          </a:p>
          <a:p>
            <a:r>
              <a:rPr lang="en-US" sz="1200" b="1" i="0" u="none" strike="noStrike" kern="1200" baseline="0" dirty="0">
                <a:solidFill>
                  <a:schemeClr val="tx1"/>
                </a:solidFill>
                <a:latin typeface="+mn-lt"/>
                <a:ea typeface="MS PGothic" pitchFamily="34" charset="-128"/>
                <a:cs typeface="ＭＳ Ｐゴシック" pitchFamily="42" charset="-128"/>
              </a:rPr>
              <a:t>10-3. </a:t>
            </a:r>
            <a:r>
              <a:rPr lang="en-US" sz="1200" b="0" i="0" u="none" strike="noStrike" kern="1200" baseline="0" dirty="0">
                <a:solidFill>
                  <a:schemeClr val="tx1"/>
                </a:solidFill>
                <a:latin typeface="+mn-lt"/>
                <a:ea typeface="MS PGothic" pitchFamily="34" charset="-128"/>
                <a:cs typeface="ＭＳ Ｐゴシック" pitchFamily="42" charset="-128"/>
              </a:rPr>
              <a:t>Discuss why social responsibility and policy are key issues in strategic planning.</a:t>
            </a:r>
          </a:p>
          <a:p>
            <a:r>
              <a:rPr lang="en-US" sz="1200" b="1" i="0" u="none" strike="noStrike" kern="1200" baseline="0" dirty="0">
                <a:solidFill>
                  <a:schemeClr val="tx1"/>
                </a:solidFill>
                <a:latin typeface="+mn-lt"/>
                <a:ea typeface="MS PGothic" pitchFamily="34" charset="-128"/>
                <a:cs typeface="ＭＳ Ｐゴシック" pitchFamily="42" charset="-128"/>
              </a:rPr>
              <a:t>10-4. </a:t>
            </a:r>
            <a:r>
              <a:rPr lang="en-US" sz="1200" b="0" i="0" u="none" strike="noStrike" kern="1200" baseline="0" dirty="0">
                <a:solidFill>
                  <a:schemeClr val="tx1"/>
                </a:solidFill>
                <a:latin typeface="+mn-lt"/>
                <a:ea typeface="MS PGothic" pitchFamily="34" charset="-128"/>
                <a:cs typeface="ＭＳ Ｐゴシック" pitchFamily="42" charset="-128"/>
              </a:rPr>
              <a:t>Discuss the nature of environmental sustainability and why it is a key issue in strategic</a:t>
            </a:r>
          </a:p>
          <a:p>
            <a:r>
              <a:rPr lang="en-US" sz="1200" b="0" i="0" u="none" strike="noStrike" kern="1200" baseline="0" dirty="0">
                <a:solidFill>
                  <a:schemeClr val="tx1"/>
                </a:solidFill>
                <a:latin typeface="+mn-lt"/>
                <a:ea typeface="MS PGothic" pitchFamily="34" charset="-128"/>
                <a:cs typeface="ＭＳ Ｐゴシック" pitchFamily="42" charset="-128"/>
              </a:rPr>
              <a:t>planning.</a:t>
            </a:r>
          </a:p>
          <a:p>
            <a:r>
              <a:rPr lang="en-US" sz="1200" b="1" i="0" u="none" strike="noStrike" kern="1200" baseline="0" dirty="0">
                <a:solidFill>
                  <a:schemeClr val="tx1"/>
                </a:solidFill>
                <a:latin typeface="+mn-lt"/>
                <a:ea typeface="MS PGothic" pitchFamily="34" charset="-128"/>
                <a:cs typeface="ＭＳ Ｐゴシック" pitchFamily="42" charset="-128"/>
              </a:rPr>
              <a:t>10-5. </a:t>
            </a:r>
            <a:r>
              <a:rPr lang="en-US" sz="1200" b="0" i="0" u="none" strike="noStrike" kern="1200" baseline="0" dirty="0">
                <a:solidFill>
                  <a:schemeClr val="tx1"/>
                </a:solidFill>
                <a:latin typeface="+mn-lt"/>
                <a:ea typeface="MS PGothic" pitchFamily="34" charset="-128"/>
                <a:cs typeface="ＭＳ Ｐゴシック" pitchFamily="42" charset="-128"/>
              </a:rPr>
              <a:t>Explain why animal welfare is a strategic issue for firms.</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3</a:t>
            </a:fld>
            <a:endParaRPr lang="en-US" altLang="en-US" dirty="0"/>
          </a:p>
        </p:txBody>
      </p:sp>
    </p:spTree>
    <p:extLst>
      <p:ext uri="{BB962C8B-B14F-4D97-AF65-F5344CB8AC3E}">
        <p14:creationId xmlns:p14="http://schemas.microsoft.com/office/powerpoint/2010/main" val="2293790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S PGothic" pitchFamily="34" charset="-128"/>
                <a:cs typeface="ＭＳ Ｐゴシック" pitchFamily="42" charset="-128"/>
              </a:rPr>
              <a:t>Workplace romance is an intimate relationship between two consenting employees, as opposed to sexual harassment, which the Equal Employment Opportunity Commission (EEOC) defines broadly as unwelcome sexual advances, requests for sexual favors, and other verbal or physical conduct of a sexual nature.</a:t>
            </a:r>
            <a:endParaRPr lang="en-US" altLang="en-US" dirty="0"/>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24139C07-2A84-4C1C-91B9-A77AAEA2F1FB}" type="slidenum">
              <a:rPr lang="en-US" altLang="en-US" sz="1200"/>
              <a:pPr eaLnBrk="1" hangingPunct="1"/>
              <a:t>12</a:t>
            </a:fld>
            <a:endParaRPr lang="en-US" altLang="en-US" sz="1200" dirty="0"/>
          </a:p>
        </p:txBody>
      </p:sp>
    </p:spTree>
    <p:extLst>
      <p:ext uri="{BB962C8B-B14F-4D97-AF65-F5344CB8AC3E}">
        <p14:creationId xmlns:p14="http://schemas.microsoft.com/office/powerpoint/2010/main" val="2110266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Some strategists agree with Ralph Nader, who proclaims that organizations have tremendous social obligations.  Friedman may contend that it is irresponsible for a firm to give monies to charity.</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13</a:t>
            </a:fld>
            <a:endParaRPr lang="en-US" altLang="en-US" dirty="0"/>
          </a:p>
        </p:txBody>
      </p:sp>
    </p:spTree>
    <p:extLst>
      <p:ext uri="{BB962C8B-B14F-4D97-AF65-F5344CB8AC3E}">
        <p14:creationId xmlns:p14="http://schemas.microsoft.com/office/powerpoint/2010/main" val="9166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The term social policy embraces managerial philosophy and thinking at the highest level of the firm, which is why the topic is covered in this text.</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14</a:t>
            </a:fld>
            <a:endParaRPr lang="en-US" altLang="en-US" dirty="0"/>
          </a:p>
        </p:txBody>
      </p:sp>
    </p:spTree>
    <p:extLst>
      <p:ext uri="{BB962C8B-B14F-4D97-AF65-F5344CB8AC3E}">
        <p14:creationId xmlns:p14="http://schemas.microsoft.com/office/powerpoint/2010/main" val="3563472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The ecological challenge facing all organizations requires managers to formulate strategies that preserve and conserve natural resources and control pollution.</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15</a:t>
            </a:fld>
            <a:endParaRPr lang="en-US" altLang="en-US" dirty="0"/>
          </a:p>
        </p:txBody>
      </p:sp>
    </p:spTree>
    <p:extLst>
      <p:ext uri="{BB962C8B-B14F-4D97-AF65-F5344CB8AC3E}">
        <p14:creationId xmlns:p14="http://schemas.microsoft.com/office/powerpoint/2010/main" val="1788300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A bad sustainability record will hurt the firm in the market, jeopardize its standing in the community, and invite scrutiny by regulators, investors, and environmentalists.</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16</a:t>
            </a:fld>
            <a:endParaRPr lang="en-US" altLang="en-US" dirty="0"/>
          </a:p>
        </p:txBody>
      </p:sp>
    </p:spTree>
    <p:extLst>
      <p:ext uri="{BB962C8B-B14F-4D97-AF65-F5344CB8AC3E}">
        <p14:creationId xmlns:p14="http://schemas.microsoft.com/office/powerpoint/2010/main" val="4124220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Based in Geneva, Switzerland, the International Organization for Standardization (ISO) is a network of the national standards institutes of 147 countries, with one member per country. The ISO is the world’s largest developer of sustainability standards.</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17</a:t>
            </a:fld>
            <a:endParaRPr lang="en-US" altLang="en-US" dirty="0"/>
          </a:p>
        </p:txBody>
      </p:sp>
    </p:spTree>
    <p:extLst>
      <p:ext uri="{BB962C8B-B14F-4D97-AF65-F5344CB8AC3E}">
        <p14:creationId xmlns:p14="http://schemas.microsoft.com/office/powerpoint/2010/main" val="1421099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The ISO 14001 standard offers a universal technical standard for environmental compliance that more and more firms are requiring not only of themselves but also of their suppliers and distributors.</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18</a:t>
            </a:fld>
            <a:endParaRPr lang="en-US" altLang="en-US" dirty="0"/>
          </a:p>
        </p:txBody>
      </p:sp>
    </p:spTree>
    <p:extLst>
      <p:ext uri="{BB962C8B-B14F-4D97-AF65-F5344CB8AC3E}">
        <p14:creationId xmlns:p14="http://schemas.microsoft.com/office/powerpoint/2010/main" val="174950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There are six major requirements of an EMS under ISO 14001 detailed on the next three slides.</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19</a:t>
            </a:fld>
            <a:endParaRPr lang="en-US" altLang="en-US" dirty="0"/>
          </a:p>
        </p:txBody>
      </p:sp>
    </p:spTree>
    <p:extLst>
      <p:ext uri="{BB962C8B-B14F-4D97-AF65-F5344CB8AC3E}">
        <p14:creationId xmlns:p14="http://schemas.microsoft.com/office/powerpoint/2010/main" val="4244399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Affected businesses range from retailers that sell ivory chess pieces to restaurants that sell whale meat.</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22</a:t>
            </a:fld>
            <a:endParaRPr lang="en-US" altLang="en-US" dirty="0"/>
          </a:p>
        </p:txBody>
      </p:sp>
    </p:spTree>
    <p:extLst>
      <p:ext uri="{BB962C8B-B14F-4D97-AF65-F5344CB8AC3E}">
        <p14:creationId xmlns:p14="http://schemas.microsoft.com/office/powerpoint/2010/main" val="2892320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consumers </a:t>
            </a:r>
            <a:r>
              <a:rPr lang="en-US" dirty="0"/>
              <a:t>expect</a:t>
            </a:r>
            <a:r>
              <a:rPr lang="en-US" baseline="0" dirty="0"/>
              <a:t> that animals will be treated humanely </a:t>
            </a:r>
            <a:r>
              <a:rPr lang="en-US" dirty="0"/>
              <a:t>and that organic options </a:t>
            </a:r>
            <a:r>
              <a:rPr lang="en-US" baseline="0" dirty="0"/>
              <a:t>be available.</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23</a:t>
            </a:fld>
            <a:endParaRPr lang="en-US" altLang="en-US" dirty="0"/>
          </a:p>
        </p:txBody>
      </p:sp>
    </p:spTree>
    <p:extLst>
      <p:ext uri="{BB962C8B-B14F-4D97-AF65-F5344CB8AC3E}">
        <p14:creationId xmlns:p14="http://schemas.microsoft.com/office/powerpoint/2010/main" val="65638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chapter is highlighted in the strategic management model on this slide. Note that the</a:t>
            </a:r>
            <a:r>
              <a:rPr lang="en-US" baseline="0" dirty="0"/>
              <a:t> material in this</a:t>
            </a:r>
            <a:r>
              <a:rPr lang="en-US" dirty="0"/>
              <a:t> chapter informs all of the earlier steps in the model.</a:t>
            </a:r>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4</a:t>
            </a:fld>
            <a:endParaRPr lang="en-US" altLang="en-US" dirty="0"/>
          </a:p>
        </p:txBody>
      </p:sp>
    </p:spTree>
    <p:extLst>
      <p:ext uri="{BB962C8B-B14F-4D97-AF65-F5344CB8AC3E}">
        <p14:creationId xmlns:p14="http://schemas.microsoft.com/office/powerpoint/2010/main" val="45712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Good business ethics is a prerequisite for good strategic management; good ethics is just good business!</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5</a:t>
            </a:fld>
            <a:endParaRPr lang="en-US" altLang="en-US" dirty="0"/>
          </a:p>
        </p:txBody>
      </p:sp>
    </p:spTree>
    <p:extLst>
      <p:ext uri="{BB962C8B-B14F-4D97-AF65-F5344CB8AC3E}">
        <p14:creationId xmlns:p14="http://schemas.microsoft.com/office/powerpoint/2010/main" val="3660300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Business ethics, social responsibility, and environmental sustainability issues are interrelated and impact all areas of the strategic management process.</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6</a:t>
            </a:fld>
            <a:endParaRPr lang="en-US" altLang="en-US" dirty="0"/>
          </a:p>
        </p:txBody>
      </p:sp>
    </p:spTree>
    <p:extLst>
      <p:ext uri="{BB962C8B-B14F-4D97-AF65-F5344CB8AC3E}">
        <p14:creationId xmlns:p14="http://schemas.microsoft.com/office/powerpoint/2010/main" val="3249698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All strategy formulation, implementation, and evaluation decisions have ethical ramifications. It does pay to be ethical; high-performing companies generally exhibit high business ethics.</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7</a:t>
            </a:fld>
            <a:endParaRPr lang="en-US" altLang="en-US" dirty="0"/>
          </a:p>
        </p:txBody>
      </p:sp>
    </p:spTree>
    <p:extLst>
      <p:ext uri="{BB962C8B-B14F-4D97-AF65-F5344CB8AC3E}">
        <p14:creationId xmlns:p14="http://schemas.microsoft.com/office/powerpoint/2010/main" val="110619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A key ingredient for establishing an ethics culture is to develop a clear code of business ethics. Merely having a code of ethics, however, is not sufficient to ensure ethical business behavior.</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8</a:t>
            </a:fld>
            <a:endParaRPr lang="en-US" altLang="en-US" dirty="0"/>
          </a:p>
        </p:txBody>
      </p:sp>
    </p:spTree>
    <p:extLst>
      <p:ext uri="{BB962C8B-B14F-4D97-AF65-F5344CB8AC3E}">
        <p14:creationId xmlns:p14="http://schemas.microsoft.com/office/powerpoint/2010/main" val="664317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Employees should practice whistle-blowing, and organizations should have policies that encourage whistle-blowing.</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9</a:t>
            </a:fld>
            <a:endParaRPr lang="en-US" altLang="en-US" dirty="0"/>
          </a:p>
        </p:txBody>
      </p:sp>
    </p:spTree>
    <p:extLst>
      <p:ext uri="{BB962C8B-B14F-4D97-AF65-F5344CB8AC3E}">
        <p14:creationId xmlns:p14="http://schemas.microsoft.com/office/powerpoint/2010/main" val="299315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Firms can align ethical and strategic decision making by incorporating ethical considerations into strategic planning, by integrating ethical decision making into the performance appraisal process, by encouraging whistle-blowing, and by monitoring departmental and corporate performance regarding ethical issues.</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10</a:t>
            </a:fld>
            <a:endParaRPr lang="en-US" altLang="en-US" dirty="0"/>
          </a:p>
        </p:txBody>
      </p:sp>
    </p:spTree>
    <p:extLst>
      <p:ext uri="{BB962C8B-B14F-4D97-AF65-F5344CB8AC3E}">
        <p14:creationId xmlns:p14="http://schemas.microsoft.com/office/powerpoint/2010/main" val="63329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S PGothic" pitchFamily="34" charset="-128"/>
                <a:cs typeface="ＭＳ Ｐゴシック" pitchFamily="42" charset="-128"/>
              </a:rPr>
              <a:t>The gift may be any money, goods, actions, property, preferment, privilege, emolument, object of value, advantage, or merely a promise or undertaking to induce or influence the action, vote, or influence of a person in an official or public capacity.</a:t>
            </a:r>
            <a:endParaRPr lang="en-US" dirty="0"/>
          </a:p>
        </p:txBody>
      </p:sp>
      <p:sp>
        <p:nvSpPr>
          <p:cNvPr id="4" name="Slide Number Placeholder 3"/>
          <p:cNvSpPr>
            <a:spLocks noGrp="1"/>
          </p:cNvSpPr>
          <p:nvPr>
            <p:ph type="sldNum" sz="quarter" idx="10"/>
          </p:nvPr>
        </p:nvSpPr>
        <p:spPr/>
        <p:txBody>
          <a:bodyPr/>
          <a:lstStyle/>
          <a:p>
            <a:fld id="{CD621671-8965-4C86-B611-62F6143CB1AF}" type="slidenum">
              <a:rPr lang="en-US" altLang="en-US" smtClean="0"/>
              <a:pPr/>
              <a:t>11</a:t>
            </a:fld>
            <a:endParaRPr lang="en-US" altLang="en-US" dirty="0"/>
          </a:p>
        </p:txBody>
      </p:sp>
    </p:spTree>
    <p:extLst>
      <p:ext uri="{BB962C8B-B14F-4D97-AF65-F5344CB8AC3E}">
        <p14:creationId xmlns:p14="http://schemas.microsoft.com/office/powerpoint/2010/main" val="108839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10200" y="3009900"/>
            <a:ext cx="3048000" cy="8382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Chapter </a:t>
            </a: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57200" y="1265704"/>
            <a:ext cx="3505200" cy="414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58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4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6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06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56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95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34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A1EE96-0A8E-4238-835E-228A3B4E766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884138560"/>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spcBef>
          <a:spcPct val="20000"/>
        </a:spcBef>
        <a:buClr>
          <a:srgbClr val="00B0F0"/>
        </a:buClr>
        <a:buFont typeface="Wingdings" panose="05000000000000000000" pitchFamily="2" charset="2"/>
        <a:buChar char="v"/>
        <a:defRPr sz="3200" kern="1200">
          <a:solidFill>
            <a:schemeClr val="tx1"/>
          </a:solidFill>
          <a:latin typeface="+mn-lt"/>
          <a:ea typeface="+mn-ea"/>
          <a:cs typeface="+mn-cs"/>
        </a:defRPr>
      </a:lvl1pPr>
      <a:lvl2pPr marL="914400" indent="-457200" algn="l" defTabSz="914400" rtl="0" eaLnBrk="1" latinLnBrk="0" hangingPunct="1">
        <a:spcBef>
          <a:spcPct val="20000"/>
        </a:spcBef>
        <a:buClr>
          <a:srgbClr val="00B0F0"/>
        </a:buClr>
        <a:buFont typeface="Wingdings" panose="05000000000000000000" pitchFamily="2" charset="2"/>
        <a:buChar char="v"/>
        <a:defRPr sz="2800" kern="1200">
          <a:solidFill>
            <a:schemeClr val="tx1"/>
          </a:solidFill>
          <a:latin typeface="+mn-lt"/>
          <a:ea typeface="+mn-ea"/>
          <a:cs typeface="+mn-cs"/>
        </a:defRPr>
      </a:lvl2pPr>
      <a:lvl3pPr marL="1257300" indent="-342900" algn="l" defTabSz="914400" rtl="0" eaLnBrk="1" latinLnBrk="0" hangingPunct="1">
        <a:spcBef>
          <a:spcPct val="20000"/>
        </a:spcBef>
        <a:buClr>
          <a:srgbClr val="00B0F0"/>
        </a:buClr>
        <a:buFont typeface="Wingdings" panose="05000000000000000000" pitchFamily="2" charset="2"/>
        <a:buChar char="v"/>
        <a:defRPr sz="2400" kern="1200">
          <a:solidFill>
            <a:schemeClr val="tx1"/>
          </a:solidFill>
          <a:latin typeface="+mn-lt"/>
          <a:ea typeface="+mn-ea"/>
          <a:cs typeface="+mn-cs"/>
        </a:defRPr>
      </a:lvl3pPr>
      <a:lvl4pPr marL="1714500" indent="-342900" algn="l" defTabSz="914400" rtl="0" eaLnBrk="1" latinLnBrk="0" hangingPunct="1">
        <a:spcBef>
          <a:spcPct val="20000"/>
        </a:spcBef>
        <a:buClr>
          <a:srgbClr val="00B0F0"/>
        </a:buClr>
        <a:buFont typeface="Wingdings" panose="05000000000000000000" pitchFamily="2" charset="2"/>
        <a:buChar char="v"/>
        <a:defRPr sz="2000" kern="1200">
          <a:solidFill>
            <a:schemeClr val="tx1"/>
          </a:solidFill>
          <a:latin typeface="+mn-lt"/>
          <a:ea typeface="+mn-ea"/>
          <a:cs typeface="+mn-cs"/>
        </a:defRPr>
      </a:lvl4pPr>
      <a:lvl5pPr marL="2171700" indent="-342900" algn="l" defTabSz="914400" rtl="0" eaLnBrk="1" latinLnBrk="0" hangingPunct="1">
        <a:spcBef>
          <a:spcPct val="20000"/>
        </a:spcBef>
        <a:buClr>
          <a:srgbClr val="00B0F0"/>
        </a:buClr>
        <a:buFont typeface="Wingdings" panose="05000000000000000000" pitchFamily="2" charset="2"/>
        <a:buChar char="v"/>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625364-0D66-41B6-BD4C-5DD44E9A6325}"/>
              </a:ext>
            </a:extLst>
          </p:cNvPr>
          <p:cNvPicPr>
            <a:picLocks noChangeAspect="1"/>
          </p:cNvPicPr>
          <p:nvPr/>
        </p:nvPicPr>
        <p:blipFill>
          <a:blip r:embed="rId2"/>
          <a:stretch>
            <a:fillRect/>
          </a:stretch>
        </p:blipFill>
        <p:spPr>
          <a:xfrm>
            <a:off x="0" y="0"/>
            <a:ext cx="9144000" cy="6858000"/>
          </a:xfrm>
          <a:prstGeom prst="rect">
            <a:avLst/>
          </a:prstGeom>
        </p:spPr>
      </p:pic>
      <p:pic>
        <p:nvPicPr>
          <p:cNvPr id="4" name="Content Placeholder 4">
            <a:extLst>
              <a:ext uri="{FF2B5EF4-FFF2-40B4-BE49-F238E27FC236}">
                <a16:creationId xmlns:a16="http://schemas.microsoft.com/office/drawing/2014/main" id="{8015C9CE-55FC-4CE1-81E8-C555BD8C7E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5" name="Title 2">
            <a:extLst>
              <a:ext uri="{FF2B5EF4-FFF2-40B4-BE49-F238E27FC236}">
                <a16:creationId xmlns:a16="http://schemas.microsoft.com/office/drawing/2014/main" id="{778ACFFC-A3F4-4AB6-A7F4-3B348E34D992}"/>
              </a:ext>
            </a:extLst>
          </p:cNvPr>
          <p:cNvSpPr txBox="1">
            <a:spLocks/>
          </p:cNvSpPr>
          <p:nvPr/>
        </p:nvSpPr>
        <p:spPr>
          <a:xfrm>
            <a:off x="1676400" y="3276600"/>
            <a:ext cx="59436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540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Strategic Planning </a:t>
            </a:r>
            <a:endParaRPr lang="en-IN" sz="540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p:txBody>
      </p:sp>
      <p:pic>
        <p:nvPicPr>
          <p:cNvPr id="6" name="Content Placeholder 7">
            <a:extLst>
              <a:ext uri="{FF2B5EF4-FFF2-40B4-BE49-F238E27FC236}">
                <a16:creationId xmlns:a16="http://schemas.microsoft.com/office/drawing/2014/main" id="{30799E7D-3BEA-4E0E-97EB-BD0DCE66A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2">
            <a:extLst>
              <a:ext uri="{FF2B5EF4-FFF2-40B4-BE49-F238E27FC236}">
                <a16:creationId xmlns:a16="http://schemas.microsoft.com/office/drawing/2014/main" id="{93AA272F-9B56-40E3-827C-3FF342D2A1D5}"/>
              </a:ext>
            </a:extLst>
          </p:cNvPr>
          <p:cNvSpPr txBox="1">
            <a:spLocks/>
          </p:cNvSpPr>
          <p:nvPr/>
        </p:nvSpPr>
        <p:spPr>
          <a:xfrm>
            <a:off x="1828800" y="3429000"/>
            <a:ext cx="5943600" cy="838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540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Strategic Planning </a:t>
            </a:r>
            <a:endParaRPr lang="en-IN" sz="540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2974665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1981200" y="304800"/>
            <a:ext cx="8229600" cy="1143000"/>
          </a:xfrm>
          <a:prstGeom prst="rect">
            <a:avLst/>
          </a:prstGeom>
        </p:spPr>
        <p:txBody>
          <a:bodyPr/>
          <a:lstStyle/>
          <a:p>
            <a:pPr eaLnBrk="1" hangingPunct="1">
              <a:defRPr/>
            </a:pPr>
            <a:r>
              <a:rPr lang="en-US" altLang="en-US" sz="4000" dirty="0">
                <a:solidFill>
                  <a:schemeClr val="accent3">
                    <a:lumMod val="50000"/>
                  </a:schemeClr>
                </a:solidFill>
                <a:latin typeface="Arial" charset="0"/>
                <a:ea typeface="+mj-ea"/>
                <a:cs typeface="Arial" charset="0"/>
              </a:rPr>
              <a:t>An Ethics Culture</a:t>
            </a:r>
          </a:p>
        </p:txBody>
      </p:sp>
      <p:sp>
        <p:nvSpPr>
          <p:cNvPr id="3" name="Content Placeholder 2"/>
          <p:cNvSpPr>
            <a:spLocks noGrp="1"/>
          </p:cNvSpPr>
          <p:nvPr>
            <p:ph idx="4294967295"/>
          </p:nvPr>
        </p:nvSpPr>
        <p:spPr>
          <a:xfrm>
            <a:off x="-2275" y="1698234"/>
            <a:ext cx="8229600" cy="4525963"/>
          </a:xfrm>
          <a:prstGeom prst="rect">
            <a:avLst/>
          </a:prstGeom>
        </p:spPr>
        <p:txBody>
          <a:bodyPr/>
          <a:lstStyle/>
          <a:p>
            <a:pPr eaLnBrk="1" hangingPunct="1">
              <a:defRPr/>
            </a:pPr>
            <a:r>
              <a:rPr lang="en-US" altLang="en-US" dirty="0">
                <a:solidFill>
                  <a:schemeClr val="tx1"/>
                </a:solidFill>
                <a:latin typeface="Arial" charset="0"/>
                <a:ea typeface="+mn-ea"/>
                <a:cs typeface="Arial" charset="0"/>
              </a:rPr>
              <a:t>Ethics training programs should include messages from the CEO or owner of the business emphasizing ethical business practices, the development and discussion of codes of ethics, and procedures for discussing and reporting unethical behavior.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981200" y="320153"/>
            <a:ext cx="8229600" cy="1143000"/>
          </a:xfrm>
          <a:prstGeom prst="rect">
            <a:avLst/>
          </a:prstGeom>
        </p:spPr>
        <p:txBody>
          <a:bodyPr/>
          <a:lstStyle/>
          <a:p>
            <a:pPr eaLnBrk="1" hangingPunct="1">
              <a:defRPr/>
            </a:pPr>
            <a:r>
              <a:rPr lang="en-US" altLang="en-US" sz="4000" dirty="0">
                <a:solidFill>
                  <a:schemeClr val="accent3">
                    <a:lumMod val="50000"/>
                  </a:schemeClr>
                </a:solidFill>
                <a:latin typeface="Arial" charset="0"/>
                <a:ea typeface="+mj-ea"/>
                <a:cs typeface="Arial" charset="0"/>
              </a:rPr>
              <a:t>Avoid Bribery</a:t>
            </a:r>
          </a:p>
        </p:txBody>
      </p:sp>
      <p:sp>
        <p:nvSpPr>
          <p:cNvPr id="24579" name="Content Placeholder 2"/>
          <p:cNvSpPr>
            <a:spLocks noGrp="1"/>
          </p:cNvSpPr>
          <p:nvPr>
            <p:ph idx="4294967295"/>
          </p:nvPr>
        </p:nvSpPr>
        <p:spPr>
          <a:xfrm>
            <a:off x="435591" y="1440384"/>
            <a:ext cx="8229600" cy="4525963"/>
          </a:xfrm>
          <a:prstGeom prst="rect">
            <a:avLst/>
          </a:prstGeom>
        </p:spPr>
        <p:txBody>
          <a:bodyPr/>
          <a:lstStyle/>
          <a:p>
            <a:pPr marL="0" indent="0" eaLnBrk="1" hangingPunct="1">
              <a:buNone/>
              <a:defRPr/>
            </a:pPr>
            <a:r>
              <a:rPr lang="en-US" altLang="en-US" b="1" dirty="0">
                <a:solidFill>
                  <a:schemeClr val="tx1"/>
                </a:solidFill>
                <a:latin typeface="Arial" charset="0"/>
                <a:ea typeface="+mn-ea"/>
                <a:cs typeface="Arial" charset="0"/>
              </a:rPr>
              <a:t>Bribery </a:t>
            </a:r>
          </a:p>
          <a:p>
            <a:pPr>
              <a:defRPr/>
            </a:pPr>
            <a:r>
              <a:rPr lang="en-US" altLang="en-US" dirty="0">
                <a:solidFill>
                  <a:schemeClr val="tx1"/>
                </a:solidFill>
                <a:latin typeface="Arial" charset="0"/>
                <a:ea typeface="+mn-ea"/>
                <a:cs typeface="Arial" charset="0"/>
              </a:rPr>
              <a:t>the offering, giving, receiving, or soliciting of any item of value to influence the actions of an official or other person in discharge of a public or legal duty</a:t>
            </a:r>
          </a:p>
          <a:p>
            <a:pPr>
              <a:defRPr/>
            </a:pPr>
            <a:r>
              <a:rPr lang="en-US" altLang="en-US" dirty="0">
                <a:solidFill>
                  <a:schemeClr val="tx1"/>
                </a:solidFill>
                <a:latin typeface="Arial" charset="0"/>
                <a:ea typeface="+mn-ea"/>
                <a:cs typeface="Arial" charset="0"/>
              </a:rPr>
              <a:t>a crime in most countries of the world, including the United States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342899"/>
            <a:ext cx="8229600" cy="1143000"/>
          </a:xfrm>
          <a:prstGeom prst="rect">
            <a:avLst/>
          </a:prstGeom>
        </p:spPr>
        <p:txBody>
          <a:bodyPr/>
          <a:lstStyle/>
          <a:p>
            <a:pPr>
              <a:defRPr/>
            </a:pPr>
            <a:r>
              <a:rPr lang="en-US" sz="4000" dirty="0">
                <a:solidFill>
                  <a:schemeClr val="accent3">
                    <a:lumMod val="50000"/>
                  </a:schemeClr>
                </a:solidFill>
                <a:cs typeface="+mj-cs"/>
              </a:rPr>
              <a:t> Workplace Romance </a:t>
            </a:r>
          </a:p>
        </p:txBody>
      </p:sp>
      <p:sp>
        <p:nvSpPr>
          <p:cNvPr id="18434" name="Content Placeholder 2"/>
          <p:cNvSpPr>
            <a:spLocks noGrp="1"/>
          </p:cNvSpPr>
          <p:nvPr>
            <p:ph idx="4294967295"/>
          </p:nvPr>
        </p:nvSpPr>
        <p:spPr>
          <a:xfrm>
            <a:off x="427630" y="1417638"/>
            <a:ext cx="8229600" cy="4525963"/>
          </a:xfrm>
          <a:prstGeom prst="rect">
            <a:avLst/>
          </a:prstGeom>
        </p:spPr>
        <p:txBody>
          <a:bodyPr>
            <a:normAutofit/>
          </a:bodyPr>
          <a:lstStyle/>
          <a:p>
            <a:pPr marL="0" indent="0">
              <a:spcBef>
                <a:spcPct val="0"/>
              </a:spcBef>
              <a:buNone/>
            </a:pPr>
            <a:r>
              <a:rPr lang="en-US" altLang="en-US" sz="2800" dirty="0">
                <a:solidFill>
                  <a:schemeClr val="tx1"/>
                </a:solidFill>
                <a:latin typeface="Arial" pitchFamily="34" charset="0"/>
                <a:cs typeface="Arial" pitchFamily="34" charset="0"/>
              </a:rPr>
              <a:t>Workplace romance can be detrimental to   morale and productivity</a:t>
            </a:r>
          </a:p>
          <a:p>
            <a:pPr lvl="1">
              <a:spcBef>
                <a:spcPct val="0"/>
              </a:spcBef>
            </a:pPr>
            <a:r>
              <a:rPr lang="en-US" altLang="en-US" sz="2400" dirty="0">
                <a:solidFill>
                  <a:schemeClr val="tx1"/>
                </a:solidFill>
              </a:rPr>
              <a:t>favoritism complaints can arise</a:t>
            </a:r>
          </a:p>
          <a:p>
            <a:pPr lvl="1">
              <a:spcBef>
                <a:spcPct val="0"/>
              </a:spcBef>
            </a:pPr>
            <a:r>
              <a:rPr lang="en-US" altLang="en-US" sz="2400" dirty="0"/>
              <a:t>con</a:t>
            </a:r>
            <a:r>
              <a:rPr lang="en-US" altLang="en-US" sz="2400" dirty="0">
                <a:solidFill>
                  <a:schemeClr val="tx1"/>
                </a:solidFill>
              </a:rPr>
              <a:t>fidentiality of records can be breached</a:t>
            </a:r>
          </a:p>
          <a:p>
            <a:pPr lvl="1">
              <a:spcBef>
                <a:spcPct val="0"/>
              </a:spcBef>
            </a:pPr>
            <a:r>
              <a:rPr lang="en-US" altLang="en-US" sz="2400" dirty="0"/>
              <a:t>re</a:t>
            </a:r>
            <a:r>
              <a:rPr lang="en-US" altLang="en-US" sz="2400" dirty="0">
                <a:solidFill>
                  <a:schemeClr val="tx1"/>
                </a:solidFill>
              </a:rPr>
              <a:t>duced quality and quantity of work could result</a:t>
            </a:r>
          </a:p>
          <a:p>
            <a:pPr lvl="1">
              <a:spcBef>
                <a:spcPct val="0"/>
              </a:spcBef>
            </a:pPr>
            <a:r>
              <a:rPr lang="en-US" altLang="en-US" sz="2400" dirty="0"/>
              <a:t>per</a:t>
            </a:r>
            <a:r>
              <a:rPr lang="en-US" altLang="en-US" sz="2400" dirty="0">
                <a:solidFill>
                  <a:schemeClr val="tx1"/>
                </a:solidFill>
              </a:rPr>
              <a:t>sonal arguments can lead to work arguments</a:t>
            </a:r>
          </a:p>
          <a:p>
            <a:pPr lvl="1">
              <a:spcBef>
                <a:spcPct val="0"/>
              </a:spcBef>
            </a:pPr>
            <a:r>
              <a:rPr lang="en-US" altLang="en-US" sz="2400" dirty="0"/>
              <a:t>whis</a:t>
            </a:r>
            <a:r>
              <a:rPr lang="en-US" altLang="en-US" sz="2400" dirty="0">
                <a:solidFill>
                  <a:schemeClr val="tx1"/>
                </a:solidFill>
              </a:rPr>
              <a:t>pering secrets can lead to tensions </a:t>
            </a:r>
          </a:p>
          <a:p>
            <a:pPr lvl="1">
              <a:spcBef>
                <a:spcPct val="0"/>
              </a:spcBef>
            </a:pPr>
            <a:r>
              <a:rPr lang="en-US" altLang="en-US" sz="2400" dirty="0"/>
              <a:t>sex</a:t>
            </a:r>
            <a:r>
              <a:rPr lang="en-US" altLang="en-US" sz="2400" dirty="0">
                <a:solidFill>
                  <a:schemeClr val="tx1"/>
                </a:solidFill>
              </a:rPr>
              <a:t>ual harassment charges may ensue</a:t>
            </a:r>
          </a:p>
          <a:p>
            <a:pPr lvl="1">
              <a:spcBef>
                <a:spcPct val="0"/>
              </a:spcBef>
            </a:pPr>
            <a:r>
              <a:rPr lang="en-US" altLang="en-US" sz="2400" dirty="0"/>
              <a:t>con</a:t>
            </a:r>
            <a:r>
              <a:rPr lang="en-US" altLang="en-US" sz="2400" dirty="0">
                <a:solidFill>
                  <a:schemeClr val="tx1"/>
                </a:solidFill>
              </a:rPr>
              <a:t>flicts of interest could arise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24200" y="304800"/>
            <a:ext cx="6096000" cy="1143000"/>
          </a:xfrm>
          <a:prstGeom prst="rect">
            <a:avLst/>
          </a:prstGeom>
        </p:spPr>
        <p:txBody>
          <a:bodyPr/>
          <a:lstStyle/>
          <a:p>
            <a:pPr>
              <a:defRPr/>
            </a:pPr>
            <a:r>
              <a:rPr lang="en-US" sz="4000" dirty="0">
                <a:solidFill>
                  <a:schemeClr val="accent3">
                    <a:lumMod val="50000"/>
                  </a:schemeClr>
                </a:solidFill>
                <a:ea typeface="+mj-ea"/>
                <a:cs typeface="+mj-cs"/>
              </a:rPr>
              <a:t>Social Responsibility and Policy</a:t>
            </a:r>
          </a:p>
        </p:txBody>
      </p:sp>
      <p:sp>
        <p:nvSpPr>
          <p:cNvPr id="20482" name="Content Placeholder 2"/>
          <p:cNvSpPr>
            <a:spLocks noGrp="1"/>
          </p:cNvSpPr>
          <p:nvPr>
            <p:ph idx="4294967295"/>
          </p:nvPr>
        </p:nvSpPr>
        <p:spPr>
          <a:xfrm>
            <a:off x="228600" y="1524000"/>
            <a:ext cx="8229600" cy="4525963"/>
          </a:xfrm>
          <a:prstGeom prst="rect">
            <a:avLst/>
          </a:prstGeom>
        </p:spPr>
        <p:txBody>
          <a:bodyPr/>
          <a:lstStyle/>
          <a:p>
            <a:endParaRPr lang="en-US" altLang="en-US" sz="2400" dirty="0">
              <a:solidFill>
                <a:schemeClr val="tx1"/>
              </a:solidFill>
            </a:endParaRPr>
          </a:p>
          <a:p>
            <a:r>
              <a:rPr lang="en-US" altLang="en-US" sz="2400" dirty="0">
                <a:solidFill>
                  <a:schemeClr val="tx1"/>
                </a:solidFill>
              </a:rPr>
              <a:t>Ralph Nader proclaims that organizations have tremendous social obligations.</a:t>
            </a:r>
          </a:p>
          <a:p>
            <a:endParaRPr lang="en-US" altLang="en-US" sz="2400" dirty="0">
              <a:solidFill>
                <a:schemeClr val="tx1"/>
              </a:solidFill>
            </a:endParaRPr>
          </a:p>
          <a:p>
            <a:r>
              <a:rPr lang="en-US" altLang="en-US" sz="2400" dirty="0">
                <a:solidFill>
                  <a:schemeClr val="tx1"/>
                </a:solidFill>
              </a:rPr>
              <a:t>Milton Friedman asserts that organizations have no obligation to do any more for society than is legally required.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2590800" y="444690"/>
            <a:ext cx="8229600" cy="1143000"/>
          </a:xfrm>
          <a:prstGeom prst="rect">
            <a:avLst/>
          </a:prstGeom>
        </p:spPr>
        <p:txBody>
          <a:bodyPr/>
          <a:lstStyle/>
          <a:p>
            <a:pPr eaLnBrk="1" hangingPunct="1">
              <a:defRPr/>
            </a:pPr>
            <a:r>
              <a:rPr lang="en-US" altLang="en-US" sz="4000" dirty="0">
                <a:solidFill>
                  <a:schemeClr val="accent3">
                    <a:lumMod val="50000"/>
                  </a:schemeClr>
                </a:solidFill>
                <a:latin typeface="Arial" charset="0"/>
                <a:ea typeface="+mj-ea"/>
                <a:cs typeface="Arial" charset="0"/>
              </a:rPr>
              <a:t>Social Policy</a:t>
            </a:r>
          </a:p>
        </p:txBody>
      </p:sp>
      <p:sp>
        <p:nvSpPr>
          <p:cNvPr id="3" name="Content Placeholder 2"/>
          <p:cNvSpPr>
            <a:spLocks noGrp="1"/>
          </p:cNvSpPr>
          <p:nvPr>
            <p:ph idx="4294967295"/>
          </p:nvPr>
        </p:nvSpPr>
        <p:spPr>
          <a:xfrm>
            <a:off x="457200" y="1371600"/>
            <a:ext cx="8229600" cy="4525963"/>
          </a:xfrm>
          <a:prstGeom prst="rect">
            <a:avLst/>
          </a:prstGeom>
        </p:spPr>
        <p:txBody>
          <a:bodyPr>
            <a:normAutofit/>
          </a:bodyPr>
          <a:lstStyle/>
          <a:p>
            <a:pPr marL="0" indent="0" eaLnBrk="1" hangingPunct="1">
              <a:buNone/>
              <a:defRPr/>
            </a:pPr>
            <a:r>
              <a:rPr lang="en-US" altLang="en-US" sz="2800" b="1" dirty="0">
                <a:solidFill>
                  <a:schemeClr val="tx1"/>
                </a:solidFill>
                <a:latin typeface="Arial" charset="0"/>
                <a:ea typeface="+mn-ea"/>
                <a:cs typeface="Arial" charset="0"/>
              </a:rPr>
              <a:t>Social Policy  </a:t>
            </a:r>
          </a:p>
          <a:p>
            <a:pPr>
              <a:defRPr/>
            </a:pPr>
            <a:r>
              <a:rPr lang="en-US" altLang="en-US" sz="2800" dirty="0">
                <a:solidFill>
                  <a:schemeClr val="tx1"/>
                </a:solidFill>
                <a:latin typeface="Arial" charset="0"/>
                <a:ea typeface="+mn-ea"/>
                <a:cs typeface="Arial" charset="0"/>
              </a:rPr>
              <a:t>concerns what responsibilities the firm has to employees, consumers, environmentalists, minorities, communities, shareholders, and other groups</a:t>
            </a:r>
          </a:p>
          <a:p>
            <a:pPr eaLnBrk="1" hangingPunct="1">
              <a:defRPr/>
            </a:pPr>
            <a:endParaRPr lang="en-US" altLang="en-US" sz="2800" dirty="0">
              <a:solidFill>
                <a:schemeClr val="tx1"/>
              </a:solidFill>
              <a:latin typeface="Arial" charset="0"/>
              <a:ea typeface="+mn-ea"/>
              <a:cs typeface="Arial" charset="0"/>
            </a:endParaRPr>
          </a:p>
          <a:p>
            <a:pPr eaLnBrk="1" hangingPunct="1">
              <a:defRPr/>
            </a:pPr>
            <a:r>
              <a:rPr lang="en-US" altLang="en-US" sz="2800" dirty="0">
                <a:solidFill>
                  <a:schemeClr val="tx1"/>
                </a:solidFill>
                <a:latin typeface="Arial" charset="0"/>
                <a:ea typeface="+mn-ea"/>
                <a:cs typeface="Arial" charset="0"/>
              </a:rPr>
              <a:t>Firms should strive to engage in social activities that have economic benefits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2971800" y="465137"/>
            <a:ext cx="6553200" cy="1143000"/>
          </a:xfrm>
          <a:prstGeom prst="rect">
            <a:avLst/>
          </a:prstGeom>
        </p:spPr>
        <p:txBody>
          <a:bodyPr/>
          <a:lstStyle/>
          <a:p>
            <a:pPr eaLnBrk="1" hangingPunct="1">
              <a:defRPr/>
            </a:pPr>
            <a:r>
              <a:rPr lang="en-US" altLang="en-US" sz="3200" dirty="0">
                <a:solidFill>
                  <a:schemeClr val="accent3">
                    <a:lumMod val="50000"/>
                  </a:schemeClr>
                </a:solidFill>
                <a:latin typeface="Arial" charset="0"/>
                <a:ea typeface="+mj-ea"/>
                <a:cs typeface="Arial" charset="0"/>
              </a:rPr>
              <a:t>Environmental Sustainability</a:t>
            </a:r>
          </a:p>
        </p:txBody>
      </p:sp>
      <p:sp>
        <p:nvSpPr>
          <p:cNvPr id="3" name="Content Placeholder 2"/>
          <p:cNvSpPr>
            <a:spLocks noGrp="1"/>
          </p:cNvSpPr>
          <p:nvPr>
            <p:ph idx="4294967295"/>
          </p:nvPr>
        </p:nvSpPr>
        <p:spPr>
          <a:xfrm>
            <a:off x="457200" y="1676400"/>
            <a:ext cx="8229600" cy="4525963"/>
          </a:xfrm>
          <a:prstGeom prst="rect">
            <a:avLst/>
          </a:prstGeom>
        </p:spPr>
        <p:txBody>
          <a:bodyPr/>
          <a:lstStyle/>
          <a:p>
            <a:pPr eaLnBrk="1" hangingPunct="1">
              <a:defRPr/>
            </a:pPr>
            <a:r>
              <a:rPr lang="en-US" altLang="en-US" sz="2400" dirty="0">
                <a:solidFill>
                  <a:schemeClr val="tx1"/>
                </a:solidFill>
                <a:latin typeface="Arial" charset="0"/>
                <a:ea typeface="+mn-ea"/>
                <a:cs typeface="Arial" charset="0"/>
              </a:rPr>
              <a:t>Employees, consumers, governments, and society are especially resentful of firms that harm rather than protect the natural environment.</a:t>
            </a:r>
          </a:p>
          <a:p>
            <a:pPr eaLnBrk="1" hangingPunct="1">
              <a:defRPr/>
            </a:pPr>
            <a:r>
              <a:rPr lang="en-US" altLang="en-US" sz="2400" dirty="0">
                <a:solidFill>
                  <a:schemeClr val="tx1"/>
                </a:solidFill>
                <a:latin typeface="Arial" charset="0"/>
                <a:ea typeface="+mn-ea"/>
                <a:cs typeface="Arial" charset="0"/>
              </a:rPr>
              <a:t>Conversely, people today are especially appreciative of firms that conduct operations in a way that mends, conserves, and preserves the natural environment.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304800"/>
            <a:ext cx="8229600" cy="1143000"/>
          </a:xfrm>
          <a:prstGeom prst="rect">
            <a:avLst/>
          </a:prstGeom>
        </p:spPr>
        <p:txBody>
          <a:bodyPr/>
          <a:lstStyle/>
          <a:p>
            <a:r>
              <a:rPr lang="en-US" sz="4000" dirty="0">
                <a:solidFill>
                  <a:schemeClr val="accent3">
                    <a:lumMod val="50000"/>
                  </a:schemeClr>
                </a:solidFill>
              </a:rPr>
              <a:t>Sustainability Reports</a:t>
            </a:r>
          </a:p>
        </p:txBody>
      </p:sp>
      <p:sp>
        <p:nvSpPr>
          <p:cNvPr id="3" name="Content Placeholder 2"/>
          <p:cNvSpPr>
            <a:spLocks noGrp="1"/>
          </p:cNvSpPr>
          <p:nvPr>
            <p:ph idx="4294967295"/>
          </p:nvPr>
        </p:nvSpPr>
        <p:spPr>
          <a:xfrm>
            <a:off x="457200" y="1600200"/>
            <a:ext cx="8229600" cy="4525963"/>
          </a:xfrm>
          <a:prstGeom prst="rect">
            <a:avLst/>
          </a:prstGeom>
        </p:spPr>
        <p:txBody>
          <a:bodyPr/>
          <a:lstStyle/>
          <a:p>
            <a:pPr marL="0" indent="0">
              <a:buNone/>
            </a:pPr>
            <a:r>
              <a:rPr lang="en-US" sz="2400" dirty="0"/>
              <a:t>Sustainability report:</a:t>
            </a:r>
          </a:p>
          <a:p>
            <a:r>
              <a:rPr lang="en-US" sz="2400" dirty="0"/>
              <a:t>reveals how a firm’s operations impact the natural environment</a:t>
            </a:r>
          </a:p>
          <a:p>
            <a:pPr marL="0" indent="0">
              <a:buNone/>
            </a:pPr>
            <a:endParaRPr lang="en-US" sz="2400" dirty="0"/>
          </a:p>
          <a:p>
            <a:r>
              <a:rPr lang="en-US" sz="2400" dirty="0"/>
              <a:t>discloses to shareholders information about the firm’s labor practices, product sourcing, energy efficiency, environmental impact, and business ethics practices</a:t>
            </a:r>
          </a:p>
        </p:txBody>
      </p:sp>
    </p:spTree>
    <p:extLst>
      <p:ext uri="{BB962C8B-B14F-4D97-AF65-F5344CB8AC3E}">
        <p14:creationId xmlns:p14="http://schemas.microsoft.com/office/powerpoint/2010/main" val="3408700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2209800" y="381000"/>
            <a:ext cx="8229600" cy="1143000"/>
          </a:xfrm>
          <a:prstGeom prst="rect">
            <a:avLst/>
          </a:prstGeom>
        </p:spPr>
        <p:txBody>
          <a:bodyPr/>
          <a:lstStyle/>
          <a:p>
            <a:pPr eaLnBrk="1" hangingPunct="1">
              <a:defRPr/>
            </a:pPr>
            <a:r>
              <a:rPr lang="en-US" altLang="en-US" sz="3200" dirty="0">
                <a:solidFill>
                  <a:schemeClr val="accent3">
                    <a:lumMod val="50000"/>
                  </a:schemeClr>
                </a:solidFill>
                <a:latin typeface="Arial" charset="0"/>
                <a:ea typeface="+mj-ea"/>
                <a:cs typeface="Arial" charset="0"/>
              </a:rPr>
              <a:t>ISO 14000/14001 Certification</a:t>
            </a:r>
          </a:p>
        </p:txBody>
      </p:sp>
      <p:sp>
        <p:nvSpPr>
          <p:cNvPr id="3" name="Content Placeholder 2"/>
          <p:cNvSpPr>
            <a:spLocks noGrp="1"/>
          </p:cNvSpPr>
          <p:nvPr>
            <p:ph idx="4294967295"/>
          </p:nvPr>
        </p:nvSpPr>
        <p:spPr>
          <a:xfrm>
            <a:off x="381000" y="1524000"/>
            <a:ext cx="8229600" cy="4525963"/>
          </a:xfrm>
          <a:prstGeom prst="rect">
            <a:avLst/>
          </a:prstGeom>
        </p:spPr>
        <p:txBody>
          <a:bodyPr/>
          <a:lstStyle/>
          <a:p>
            <a:pPr eaLnBrk="1" hangingPunct="1">
              <a:defRPr/>
            </a:pPr>
            <a:r>
              <a:rPr lang="en-US" altLang="en-US" sz="2800" dirty="0">
                <a:solidFill>
                  <a:schemeClr val="tx1"/>
                </a:solidFill>
                <a:latin typeface="Arial" charset="0"/>
                <a:ea typeface="+mn-ea"/>
                <a:cs typeface="Arial" charset="0"/>
              </a:rPr>
              <a:t>The </a:t>
            </a:r>
            <a:r>
              <a:rPr lang="en-US" altLang="en-US" sz="2800" b="1" dirty="0">
                <a:solidFill>
                  <a:schemeClr val="tx1"/>
                </a:solidFill>
                <a:latin typeface="Arial" charset="0"/>
                <a:ea typeface="+mn-ea"/>
                <a:cs typeface="Arial" charset="0"/>
              </a:rPr>
              <a:t>ISO 14000 </a:t>
            </a:r>
            <a:r>
              <a:rPr lang="en-US" altLang="en-US" sz="2800" dirty="0">
                <a:solidFill>
                  <a:schemeClr val="tx1"/>
                </a:solidFill>
                <a:latin typeface="Arial" charset="0"/>
                <a:ea typeface="+mn-ea"/>
                <a:cs typeface="Arial" charset="0"/>
              </a:rPr>
              <a:t>family of standards concerns the extent to which a firm minimizes harmful effects on the environment caused by its activities and continually monitors and improves its own environmental performance.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2209800" y="458754"/>
            <a:ext cx="8229600" cy="1143000"/>
          </a:xfrm>
          <a:prstGeom prst="rect">
            <a:avLst/>
          </a:prstGeom>
        </p:spPr>
        <p:txBody>
          <a:bodyPr/>
          <a:lstStyle/>
          <a:p>
            <a:pPr eaLnBrk="1" hangingPunct="1">
              <a:defRPr/>
            </a:pPr>
            <a:r>
              <a:rPr lang="en-US" altLang="en-US" sz="3200" dirty="0">
                <a:solidFill>
                  <a:schemeClr val="accent3">
                    <a:lumMod val="50000"/>
                  </a:schemeClr>
                </a:solidFill>
                <a:latin typeface="Arial" charset="0"/>
                <a:ea typeface="+mj-ea"/>
                <a:cs typeface="Arial" charset="0"/>
              </a:rPr>
              <a:t>ISO 14000/14001 Certification</a:t>
            </a:r>
          </a:p>
        </p:txBody>
      </p:sp>
      <p:sp>
        <p:nvSpPr>
          <p:cNvPr id="3" name="Content Placeholder 2"/>
          <p:cNvSpPr>
            <a:spLocks noGrp="1"/>
          </p:cNvSpPr>
          <p:nvPr>
            <p:ph idx="4294967295"/>
          </p:nvPr>
        </p:nvSpPr>
        <p:spPr>
          <a:xfrm>
            <a:off x="152400" y="1592423"/>
            <a:ext cx="8229600" cy="4525963"/>
          </a:xfrm>
          <a:prstGeom prst="rect">
            <a:avLst/>
          </a:prstGeom>
        </p:spPr>
        <p:txBody>
          <a:bodyPr/>
          <a:lstStyle/>
          <a:p>
            <a:pPr eaLnBrk="1" hangingPunct="1">
              <a:defRPr/>
            </a:pPr>
            <a:r>
              <a:rPr lang="en-US" altLang="en-US" sz="2400" b="1" dirty="0">
                <a:solidFill>
                  <a:schemeClr val="tx1"/>
                </a:solidFill>
                <a:latin typeface="Arial" charset="0"/>
                <a:ea typeface="+mn-ea"/>
                <a:cs typeface="Arial" charset="0"/>
              </a:rPr>
              <a:t>ISO 14001 </a:t>
            </a:r>
            <a:r>
              <a:rPr lang="en-US" altLang="en-US" sz="2400" dirty="0">
                <a:solidFill>
                  <a:schemeClr val="tx1"/>
                </a:solidFill>
                <a:latin typeface="Arial" charset="0"/>
                <a:ea typeface="+mn-ea"/>
                <a:cs typeface="Arial" charset="0"/>
              </a:rPr>
              <a:t>is a set of standards adopted by thousands of firms worldwide to certify to their constituencies that they are conducting business in an environmentally friendly manner</a:t>
            </a:r>
          </a:p>
          <a:p>
            <a:pPr eaLnBrk="1" hangingPunct="1">
              <a:defRPr/>
            </a:pPr>
            <a:endParaRPr lang="en-US" altLang="en-US" sz="2400" dirty="0">
              <a:solidFill>
                <a:schemeClr val="tx1"/>
              </a:solidFill>
              <a:latin typeface="Arial" charset="0"/>
              <a:ea typeface="+mn-ea"/>
              <a:cs typeface="Arial" charset="0"/>
            </a:endParaRPr>
          </a:p>
          <a:p>
            <a:pPr eaLnBrk="1" hangingPunct="1">
              <a:defRPr/>
            </a:pPr>
            <a:r>
              <a:rPr lang="en-US" altLang="en-US" sz="2400" dirty="0">
                <a:solidFill>
                  <a:schemeClr val="tx1"/>
                </a:solidFill>
                <a:latin typeface="Arial" charset="0"/>
                <a:ea typeface="+mn-ea"/>
                <a:cs typeface="Arial" charset="0"/>
              </a:rPr>
              <a:t>Results in an </a:t>
            </a:r>
            <a:r>
              <a:rPr lang="en-US" altLang="en-US" sz="2400" b="1" dirty="0">
                <a:latin typeface="Arial" charset="0"/>
                <a:cs typeface="Arial" charset="0"/>
              </a:rPr>
              <a:t>E</a:t>
            </a:r>
            <a:r>
              <a:rPr lang="en-US" altLang="en-US" sz="2400" dirty="0">
                <a:solidFill>
                  <a:schemeClr val="tx1"/>
                </a:solidFill>
                <a:latin typeface="Arial" charset="0"/>
                <a:ea typeface="+mn-ea"/>
                <a:cs typeface="Arial" charset="0"/>
              </a:rPr>
              <a:t>nvironmental </a:t>
            </a:r>
            <a:r>
              <a:rPr lang="en-US" altLang="en-US" sz="2400" b="1" dirty="0">
                <a:latin typeface="Arial" charset="0"/>
                <a:cs typeface="Arial" charset="0"/>
              </a:rPr>
              <a:t>M</a:t>
            </a:r>
            <a:r>
              <a:rPr lang="en-US" altLang="en-US" sz="2400" dirty="0">
                <a:solidFill>
                  <a:schemeClr val="tx1"/>
                </a:solidFill>
                <a:latin typeface="Arial" charset="0"/>
                <a:ea typeface="+mn-ea"/>
                <a:cs typeface="Arial" charset="0"/>
              </a:rPr>
              <a:t>anagement </a:t>
            </a:r>
            <a:r>
              <a:rPr lang="en-US" altLang="en-US" sz="2400" b="1" dirty="0">
                <a:latin typeface="Arial" charset="0"/>
                <a:cs typeface="Arial" charset="0"/>
              </a:rPr>
              <a:t>S</a:t>
            </a:r>
            <a:r>
              <a:rPr lang="en-US" altLang="en-US" sz="2400" dirty="0">
                <a:solidFill>
                  <a:schemeClr val="tx1"/>
                </a:solidFill>
                <a:latin typeface="Arial" charset="0"/>
                <a:ea typeface="+mn-ea"/>
                <a:cs typeface="Arial" charset="0"/>
              </a:rPr>
              <a:t>ystem (</a:t>
            </a:r>
            <a:r>
              <a:rPr lang="en-US" altLang="en-US" sz="2400" b="1" dirty="0">
                <a:solidFill>
                  <a:schemeClr val="tx1"/>
                </a:solidFill>
                <a:latin typeface="Arial" charset="0"/>
                <a:ea typeface="+mn-ea"/>
                <a:cs typeface="Arial" charset="0"/>
              </a:rPr>
              <a:t>EMS</a:t>
            </a:r>
            <a:r>
              <a:rPr lang="en-US" altLang="en-US" sz="2400" dirty="0">
                <a:solidFill>
                  <a:schemeClr val="tx1"/>
                </a:solidFill>
                <a:latin typeface="Arial" charset="0"/>
                <a:ea typeface="+mn-ea"/>
                <a:cs typeface="Arial"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2209800" y="452535"/>
            <a:ext cx="8229600" cy="1143000"/>
          </a:xfrm>
          <a:prstGeom prst="rect">
            <a:avLst/>
          </a:prstGeom>
        </p:spPr>
        <p:txBody>
          <a:bodyPr>
            <a:normAutofit/>
          </a:bodyPr>
          <a:lstStyle/>
          <a:p>
            <a:pPr eaLnBrk="1" hangingPunct="1">
              <a:defRPr/>
            </a:pPr>
            <a:r>
              <a:rPr lang="en-US" altLang="en-US" sz="2800" dirty="0">
                <a:solidFill>
                  <a:schemeClr val="accent3">
                    <a:lumMod val="50000"/>
                  </a:schemeClr>
                </a:solidFill>
                <a:latin typeface="Arial" charset="0"/>
                <a:ea typeface="+mj-ea"/>
                <a:cs typeface="Arial" charset="0"/>
              </a:rPr>
              <a:t>6 Major Requirements of an EMS</a:t>
            </a:r>
          </a:p>
        </p:txBody>
      </p:sp>
      <p:sp>
        <p:nvSpPr>
          <p:cNvPr id="3" name="Content Placeholder 2"/>
          <p:cNvSpPr>
            <a:spLocks noGrp="1"/>
          </p:cNvSpPr>
          <p:nvPr>
            <p:ph idx="4294967295"/>
          </p:nvPr>
        </p:nvSpPr>
        <p:spPr>
          <a:xfrm>
            <a:off x="304800" y="1447800"/>
            <a:ext cx="8534400" cy="4525963"/>
          </a:xfrm>
          <a:prstGeom prst="rect">
            <a:avLst/>
          </a:prstGeom>
        </p:spPr>
        <p:txBody>
          <a:bodyPr>
            <a:normAutofit/>
          </a:bodyPr>
          <a:lstStyle/>
          <a:p>
            <a:pPr marL="514350" indent="-514350" eaLnBrk="1" hangingPunct="1">
              <a:buFont typeface="+mj-lt"/>
              <a:buAutoNum type="arabicPeriod"/>
              <a:defRPr/>
            </a:pPr>
            <a:r>
              <a:rPr lang="en-US" altLang="en-US" sz="2400" dirty="0">
                <a:solidFill>
                  <a:schemeClr val="tx1"/>
                </a:solidFill>
                <a:latin typeface="Arial" charset="0"/>
                <a:ea typeface="+mn-ea"/>
                <a:cs typeface="Arial" charset="0"/>
              </a:rPr>
              <a:t>Show commitments to prevention of pollution, continual improvement in overall environmental performance, and compliance with all applicable statutory and regulatory requirements.</a:t>
            </a:r>
          </a:p>
          <a:p>
            <a:pPr marL="514350" indent="-514350">
              <a:buFont typeface="+mj-lt"/>
              <a:buAutoNum type="arabicPeriod"/>
              <a:defRPr/>
            </a:pPr>
            <a:r>
              <a:rPr lang="en-US" altLang="en-US" sz="2400" dirty="0"/>
              <a:t>Identify all aspects of the organization’</a:t>
            </a:r>
            <a:r>
              <a:rPr lang="en-US" altLang="ja-JP" sz="2400" dirty="0"/>
              <a:t>s activities, products, and services that could have a significant impact on the environment, including those that are not regulated.</a:t>
            </a:r>
          </a:p>
          <a:p>
            <a:pPr marL="514350" indent="-514350" eaLnBrk="1" hangingPunct="1">
              <a:buFont typeface="+mj-lt"/>
              <a:buAutoNum type="arabicPeriod"/>
              <a:defRPr/>
            </a:pPr>
            <a:endParaRPr lang="en-US" altLang="en-US" sz="2400" dirty="0">
              <a:solidFill>
                <a:schemeClr val="tx1"/>
              </a:solidFill>
              <a:latin typeface="Arial" charset="0"/>
              <a:ea typeface="+mn-ea"/>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810000" y="2438400"/>
            <a:ext cx="5130800" cy="1981200"/>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Clr>
                <a:srgbClr val="00B0F0"/>
              </a:buClr>
              <a:buFont typeface="Wingdings" panose="05000000000000000000" pitchFamily="2" charset="2"/>
              <a:buNone/>
              <a:defRPr sz="3200" kern="1200">
                <a:solidFill>
                  <a:srgbClr val="00B0F0"/>
                </a:solidFill>
                <a:latin typeface="+mn-lt"/>
                <a:ea typeface="+mn-ea"/>
                <a:cs typeface="+mn-cs"/>
              </a:defRPr>
            </a:lvl1pPr>
            <a:lvl2pPr marL="457200" indent="0" algn="ctr" defTabSz="914400" rtl="0" eaLnBrk="1" latinLnBrk="0" hangingPunct="1">
              <a:spcBef>
                <a:spcPct val="20000"/>
              </a:spcBef>
              <a:buClr>
                <a:srgbClr val="00B0F0"/>
              </a:buClr>
              <a:buFont typeface="Wingdings" panose="05000000000000000000" pitchFamily="2" charset="2"/>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00B0F0"/>
              </a:buClr>
              <a:buFont typeface="Wingdings" panose="05000000000000000000"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00B0F0"/>
              </a:buClr>
              <a:buFont typeface="Wingdings" panose="05000000000000000000" pitchFamily="2" charset="2"/>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00B0F0"/>
              </a:buClr>
              <a:buFont typeface="Wingdings" panose="05000000000000000000"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buFont typeface="Franklin Gothic Book" charset="0"/>
              <a:buChar char="►"/>
              <a:defRPr/>
            </a:pPr>
            <a:endParaRPr lang="en-US" b="1" dirty="0">
              <a:solidFill>
                <a:srgbClr val="404040"/>
              </a:solidFill>
              <a:latin typeface="Arial" charset="0"/>
              <a:ea typeface="ＭＳ Ｐゴシック" charset="0"/>
              <a:cs typeface="Arial" charset="0"/>
            </a:endParaRPr>
          </a:p>
          <a:p>
            <a:pPr fontAlgn="auto">
              <a:spcAft>
                <a:spcPts val="0"/>
              </a:spcAft>
              <a:buFont typeface="Franklin Gothic Book" charset="0"/>
              <a:buNone/>
              <a:defRPr/>
            </a:pPr>
            <a:endParaRPr lang="en-US" b="1" dirty="0">
              <a:solidFill>
                <a:srgbClr val="404040"/>
              </a:solidFill>
              <a:latin typeface="Arial" charset="0"/>
              <a:ea typeface="ＭＳ Ｐゴシック" charset="0"/>
              <a:cs typeface="Arial" charset="0"/>
            </a:endParaRPr>
          </a:p>
          <a:p>
            <a:pPr fontAlgn="auto">
              <a:spcAft>
                <a:spcPts val="0"/>
              </a:spcAft>
              <a:buFont typeface="Franklin Gothic Book" charset="0"/>
              <a:buChar char="►"/>
              <a:defRPr/>
            </a:pPr>
            <a:endParaRPr lang="en-US" b="1" dirty="0">
              <a:solidFill>
                <a:srgbClr val="404040"/>
              </a:solidFill>
              <a:latin typeface="Arial" charset="0"/>
              <a:ea typeface="ＭＳ Ｐゴシック" charset="0"/>
              <a:cs typeface="Arial" charset="0"/>
            </a:endParaRPr>
          </a:p>
          <a:p>
            <a:pPr fontAlgn="auto">
              <a:spcAft>
                <a:spcPts val="0"/>
              </a:spcAft>
              <a:buFont typeface="Franklin Gothic Book" charset="0"/>
              <a:buChar char="►"/>
              <a:defRPr/>
            </a:pPr>
            <a:endParaRPr lang="en-US" b="1" dirty="0">
              <a:solidFill>
                <a:srgbClr val="404040"/>
              </a:solidFill>
              <a:latin typeface="Arial" charset="0"/>
              <a:ea typeface="ＭＳ Ｐゴシック" charset="0"/>
              <a:cs typeface="Arial" charset="0"/>
            </a:endParaRPr>
          </a:p>
          <a:p>
            <a:pPr fontAlgn="auto">
              <a:spcAft>
                <a:spcPts val="0"/>
              </a:spcAft>
              <a:buFont typeface="Franklin Gothic Book" charset="0"/>
              <a:buChar char="►"/>
              <a:defRPr/>
            </a:pPr>
            <a:endParaRPr lang="en-US" b="1" dirty="0">
              <a:solidFill>
                <a:srgbClr val="404040"/>
              </a:solidFill>
              <a:latin typeface="Arial" charset="0"/>
              <a:ea typeface="ＭＳ Ｐゴシック" charset="0"/>
              <a:cs typeface="Arial" charset="0"/>
            </a:endParaRPr>
          </a:p>
          <a:p>
            <a:pPr fontAlgn="auto">
              <a:spcAft>
                <a:spcPts val="0"/>
              </a:spcAft>
              <a:buFont typeface="Franklin Gothic Book" charset="0"/>
              <a:buChar char="►"/>
              <a:defRPr/>
            </a:pPr>
            <a:endParaRPr lang="en-US" b="1" dirty="0">
              <a:solidFill>
                <a:srgbClr val="404040"/>
              </a:solidFill>
              <a:latin typeface="Arial" charset="0"/>
              <a:ea typeface="ＭＳ Ｐゴシック" charset="0"/>
              <a:cs typeface="Arial" charset="0"/>
            </a:endParaRPr>
          </a:p>
          <a:p>
            <a:pPr fontAlgn="auto">
              <a:spcAft>
                <a:spcPts val="0"/>
              </a:spcAft>
              <a:buFont typeface="Franklin Gothic Book" charset="0"/>
              <a:buNone/>
              <a:defRPr/>
            </a:pPr>
            <a:r>
              <a:rPr lang="en-US" b="1" dirty="0">
                <a:solidFill>
                  <a:srgbClr val="404040"/>
                </a:solidFill>
                <a:latin typeface="Arial" charset="0"/>
                <a:ea typeface="ＭＳ Ｐゴシック" charset="0"/>
                <a:cs typeface="Arial" charset="0"/>
              </a:rPr>
              <a:t>    </a:t>
            </a:r>
          </a:p>
          <a:p>
            <a:pPr fontAlgn="auto">
              <a:spcAft>
                <a:spcPts val="0"/>
              </a:spcAft>
              <a:buFont typeface="Franklin Gothic Book" charset="0"/>
              <a:buNone/>
              <a:defRPr/>
            </a:pPr>
            <a:r>
              <a:rPr lang="en-US" sz="9800" b="1" dirty="0">
                <a:solidFill>
                  <a:schemeClr val="tx1"/>
                </a:solidFill>
                <a:latin typeface="Arial" charset="0"/>
                <a:ea typeface="ＭＳ Ｐゴシック" charset="0"/>
                <a:cs typeface="Arial" charset="0"/>
              </a:rPr>
              <a:t>         </a:t>
            </a:r>
            <a:r>
              <a:rPr lang="en-US" sz="9800" dirty="0">
                <a:solidFill>
                  <a:schemeClr val="tx1"/>
                </a:solidFill>
                <a:latin typeface="Arial" charset="0"/>
                <a:ea typeface="ＭＳ Ｐゴシック" charset="0"/>
                <a:cs typeface="Arial" charset="0"/>
              </a:rPr>
              <a:t>Chapter 3</a:t>
            </a:r>
            <a:endParaRPr lang="en-US" sz="9800" b="1" dirty="0">
              <a:solidFill>
                <a:schemeClr val="tx1"/>
              </a:solidFill>
              <a:latin typeface="Arial" charset="0"/>
              <a:ea typeface="ＭＳ Ｐゴシック" charset="0"/>
              <a:cs typeface="Arial" charset="0"/>
            </a:endParaRPr>
          </a:p>
        </p:txBody>
      </p:sp>
      <p:sp>
        <p:nvSpPr>
          <p:cNvPr id="6" name="Title 5"/>
          <p:cNvSpPr>
            <a:spLocks noGrp="1"/>
          </p:cNvSpPr>
          <p:nvPr>
            <p:ph type="title" idx="4294967295"/>
          </p:nvPr>
        </p:nvSpPr>
        <p:spPr>
          <a:xfrm>
            <a:off x="2641600" y="457200"/>
            <a:ext cx="7467600" cy="2667000"/>
          </a:xfrm>
          <a:prstGeom prst="rect">
            <a:avLst/>
          </a:prstGeom>
        </p:spPr>
        <p:txBody>
          <a:bodyPr/>
          <a:lstStyle/>
          <a:p>
            <a:r>
              <a:rPr lang="en-IN" sz="3600" dirty="0">
                <a:solidFill>
                  <a:schemeClr val="accent3">
                    <a:lumMod val="50000"/>
                  </a:schemeClr>
                </a:solidFill>
                <a:effectLst>
                  <a:outerShdw blurRad="38100" dist="38100" dir="2700000" algn="tl">
                    <a:srgbClr val="000000">
                      <a:alpha val="43137"/>
                    </a:srgbClr>
                  </a:outerShdw>
                </a:effectLst>
              </a:rPr>
              <a:t>Ethics/Social Responsibility/</a:t>
            </a:r>
            <a:br>
              <a:rPr lang="en-IN" sz="3600" dirty="0">
                <a:solidFill>
                  <a:schemeClr val="accent3">
                    <a:lumMod val="50000"/>
                  </a:schemeClr>
                </a:solidFill>
                <a:effectLst>
                  <a:outerShdw blurRad="38100" dist="38100" dir="2700000" algn="tl">
                    <a:srgbClr val="000000">
                      <a:alpha val="43137"/>
                    </a:srgbClr>
                  </a:outerShdw>
                </a:effectLst>
              </a:rPr>
            </a:br>
            <a:r>
              <a:rPr lang="en-IN" sz="3600" dirty="0">
                <a:solidFill>
                  <a:schemeClr val="accent3">
                    <a:lumMod val="50000"/>
                  </a:schemeClr>
                </a:solidFill>
                <a:effectLst>
                  <a:outerShdw blurRad="38100" dist="38100" dir="2700000" algn="tl">
                    <a:srgbClr val="000000">
                      <a:alpha val="43137"/>
                    </a:srgbClr>
                  </a:outerShdw>
                </a:effectLst>
              </a:rPr>
              <a:t>Sustainability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2133600" y="457200"/>
            <a:ext cx="8229600" cy="1143000"/>
          </a:xfrm>
          <a:prstGeom prst="rect">
            <a:avLst/>
          </a:prstGeom>
        </p:spPr>
        <p:txBody>
          <a:bodyPr>
            <a:normAutofit/>
          </a:bodyPr>
          <a:lstStyle/>
          <a:p>
            <a:pPr eaLnBrk="1" hangingPunct="1">
              <a:defRPr/>
            </a:pPr>
            <a:r>
              <a:rPr lang="en-US" altLang="en-US" sz="2800" dirty="0">
                <a:solidFill>
                  <a:schemeClr val="accent3">
                    <a:lumMod val="50000"/>
                  </a:schemeClr>
                </a:solidFill>
                <a:latin typeface="Arial" charset="0"/>
                <a:ea typeface="+mj-ea"/>
                <a:cs typeface="Arial" charset="0"/>
              </a:rPr>
              <a:t>6 Major Requirements of an EMS</a:t>
            </a:r>
          </a:p>
        </p:txBody>
      </p:sp>
      <p:sp>
        <p:nvSpPr>
          <p:cNvPr id="3" name="Content Placeholder 2"/>
          <p:cNvSpPr>
            <a:spLocks noGrp="1"/>
          </p:cNvSpPr>
          <p:nvPr>
            <p:ph idx="4294967295"/>
          </p:nvPr>
        </p:nvSpPr>
        <p:spPr>
          <a:xfrm>
            <a:off x="239486" y="1295400"/>
            <a:ext cx="8915400" cy="4525963"/>
          </a:xfrm>
          <a:prstGeom prst="rect">
            <a:avLst/>
          </a:prstGeom>
        </p:spPr>
        <p:txBody>
          <a:bodyPr>
            <a:normAutofit/>
          </a:bodyPr>
          <a:lstStyle/>
          <a:p>
            <a:pPr marL="514350" indent="-514350" eaLnBrk="1" hangingPunct="1">
              <a:buFont typeface="+mj-lt"/>
              <a:buAutoNum type="arabicPeriod" startAt="3"/>
              <a:defRPr/>
            </a:pPr>
            <a:r>
              <a:rPr lang="en-US" altLang="en-US" sz="2400" dirty="0">
                <a:solidFill>
                  <a:schemeClr val="tx1"/>
                </a:solidFill>
                <a:latin typeface="Arial" charset="0"/>
                <a:ea typeface="+mn-ea"/>
                <a:cs typeface="Arial" charset="0"/>
              </a:rPr>
              <a:t>Set performance objectives and targets for the management system that link back to three policies: (1) prevention of pollution, (2) continual improvement, and (3) compliance.</a:t>
            </a:r>
          </a:p>
          <a:p>
            <a:pPr marL="514350" indent="-514350">
              <a:buFont typeface="+mj-lt"/>
              <a:buAutoNum type="arabicPeriod" startAt="3"/>
              <a:defRPr/>
            </a:pPr>
            <a:r>
              <a:rPr lang="en-US" altLang="en-US" sz="2400" dirty="0">
                <a:latin typeface="Arial" charset="0"/>
                <a:cs typeface="Arial" charset="0"/>
              </a:rPr>
              <a:t>Meet environmental objectives that include training employees, establishing work instructions and practices, and establishing the actual metrics by which the objectives and targets will be measured.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2133600" y="457200"/>
            <a:ext cx="8229600" cy="1143000"/>
          </a:xfrm>
          <a:prstGeom prst="rect">
            <a:avLst/>
          </a:prstGeom>
        </p:spPr>
        <p:txBody>
          <a:bodyPr>
            <a:normAutofit/>
          </a:bodyPr>
          <a:lstStyle/>
          <a:p>
            <a:pPr eaLnBrk="1" hangingPunct="1">
              <a:defRPr/>
            </a:pPr>
            <a:r>
              <a:rPr lang="en-US" altLang="en-US" sz="2800" dirty="0">
                <a:solidFill>
                  <a:schemeClr val="accent3">
                    <a:lumMod val="50000"/>
                  </a:schemeClr>
                </a:solidFill>
                <a:latin typeface="Arial" charset="0"/>
                <a:ea typeface="+mj-ea"/>
                <a:cs typeface="Arial" charset="0"/>
              </a:rPr>
              <a:t>6 Major Requirements of an EMS</a:t>
            </a:r>
          </a:p>
        </p:txBody>
      </p:sp>
      <p:sp>
        <p:nvSpPr>
          <p:cNvPr id="3" name="Content Placeholder 2"/>
          <p:cNvSpPr>
            <a:spLocks noGrp="1"/>
          </p:cNvSpPr>
          <p:nvPr>
            <p:ph idx="4294967295"/>
          </p:nvPr>
        </p:nvSpPr>
        <p:spPr>
          <a:xfrm>
            <a:off x="304800" y="1166018"/>
            <a:ext cx="8229600" cy="4525963"/>
          </a:xfrm>
          <a:prstGeom prst="rect">
            <a:avLst/>
          </a:prstGeom>
        </p:spPr>
        <p:txBody>
          <a:bodyPr/>
          <a:lstStyle/>
          <a:p>
            <a:pPr marL="514350" indent="-514350" eaLnBrk="1" hangingPunct="1">
              <a:buFont typeface="+mj-lt"/>
              <a:buAutoNum type="arabicPeriod" startAt="5"/>
              <a:defRPr/>
            </a:pPr>
            <a:endParaRPr lang="en-US" altLang="en-US" dirty="0">
              <a:solidFill>
                <a:schemeClr val="tx1"/>
              </a:solidFill>
              <a:latin typeface="Arial" charset="0"/>
              <a:ea typeface="+mn-ea"/>
              <a:cs typeface="Arial" charset="0"/>
            </a:endParaRPr>
          </a:p>
          <a:p>
            <a:pPr marL="514350" indent="-514350" eaLnBrk="1" hangingPunct="1">
              <a:buFont typeface="+mj-lt"/>
              <a:buAutoNum type="arabicPeriod" startAt="5"/>
              <a:defRPr/>
            </a:pPr>
            <a:r>
              <a:rPr lang="en-US" altLang="en-US" dirty="0">
                <a:solidFill>
                  <a:schemeClr val="tx1"/>
                </a:solidFill>
                <a:latin typeface="Arial" charset="0"/>
                <a:ea typeface="+mn-ea"/>
                <a:cs typeface="Arial" charset="0"/>
              </a:rPr>
              <a:t>Conduct an audit operation of the EMS.</a:t>
            </a:r>
          </a:p>
          <a:p>
            <a:pPr marL="514350" indent="-514350" eaLnBrk="1" hangingPunct="1">
              <a:buFont typeface="+mj-lt"/>
              <a:buAutoNum type="arabicPeriod" startAt="5"/>
              <a:defRPr/>
            </a:pPr>
            <a:endParaRPr lang="en-US" altLang="en-US" dirty="0">
              <a:solidFill>
                <a:schemeClr val="tx1"/>
              </a:solidFill>
              <a:latin typeface="Arial" charset="0"/>
              <a:ea typeface="+mn-ea"/>
              <a:cs typeface="Arial" charset="0"/>
            </a:endParaRPr>
          </a:p>
          <a:p>
            <a:pPr marL="514350" indent="-514350" eaLnBrk="1" hangingPunct="1">
              <a:buFont typeface="+mj-lt"/>
              <a:buAutoNum type="arabicPeriod" startAt="5"/>
              <a:defRPr/>
            </a:pPr>
            <a:r>
              <a:rPr lang="en-US" altLang="en-US" dirty="0">
                <a:solidFill>
                  <a:schemeClr val="tx1"/>
                </a:solidFill>
                <a:latin typeface="Arial" charset="0"/>
                <a:ea typeface="+mn-ea"/>
                <a:cs typeface="Arial" charset="0"/>
              </a:rPr>
              <a:t>Take corrective actions when deviations from the EMS occur.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381000"/>
            <a:ext cx="8229600" cy="1143000"/>
          </a:xfrm>
          <a:prstGeom prst="rect">
            <a:avLst/>
          </a:prstGeom>
        </p:spPr>
        <p:txBody>
          <a:bodyPr/>
          <a:lstStyle/>
          <a:p>
            <a:r>
              <a:rPr lang="en-US" dirty="0">
                <a:solidFill>
                  <a:schemeClr val="accent3">
                    <a:lumMod val="50000"/>
                  </a:schemeClr>
                </a:solidFill>
              </a:rPr>
              <a:t>Wildlife Welfare</a:t>
            </a:r>
          </a:p>
        </p:txBody>
      </p:sp>
      <p:sp>
        <p:nvSpPr>
          <p:cNvPr id="3" name="Content Placeholder 2"/>
          <p:cNvSpPr>
            <a:spLocks noGrp="1"/>
          </p:cNvSpPr>
          <p:nvPr>
            <p:ph idx="4294967295"/>
          </p:nvPr>
        </p:nvSpPr>
        <p:spPr>
          <a:xfrm>
            <a:off x="304800" y="952500"/>
            <a:ext cx="8229600" cy="4525963"/>
          </a:xfrm>
          <a:prstGeom prst="rect">
            <a:avLst/>
          </a:prstGeom>
        </p:spPr>
        <p:txBody>
          <a:bodyPr/>
          <a:lstStyle/>
          <a:p>
            <a:endParaRPr lang="en-US" dirty="0">
              <a:latin typeface="+mn-lt"/>
              <a:ea typeface="MS PGothic" pitchFamily="34" charset="-128"/>
              <a:cs typeface="ＭＳ Ｐゴシック" pitchFamily="42" charset="-128"/>
            </a:endParaRPr>
          </a:p>
          <a:p>
            <a:r>
              <a:rPr lang="en-US" dirty="0">
                <a:ea typeface="MS PGothic" pitchFamily="34" charset="-128"/>
              </a:rPr>
              <a:t>Consumers globally are becoming increasingly intolerant of any business or nation that directly or indirectly destroys wildlife, especially endangered wildlife, such as tigers, elephants, whales, songbirds, and coral reefs.</a:t>
            </a:r>
            <a:endParaRPr lang="en-US" dirty="0"/>
          </a:p>
          <a:p>
            <a:endParaRPr lang="en-US" dirty="0"/>
          </a:p>
        </p:txBody>
      </p:sp>
    </p:spTree>
    <p:extLst>
      <p:ext uri="{BB962C8B-B14F-4D97-AF65-F5344CB8AC3E}">
        <p14:creationId xmlns:p14="http://schemas.microsoft.com/office/powerpoint/2010/main" val="3995772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7400" y="457200"/>
            <a:ext cx="8229600" cy="1143000"/>
          </a:xfrm>
          <a:prstGeom prst="rect">
            <a:avLst/>
          </a:prstGeom>
        </p:spPr>
        <p:txBody>
          <a:bodyPr>
            <a:normAutofit/>
          </a:bodyPr>
          <a:lstStyle/>
          <a:p>
            <a:r>
              <a:rPr lang="en-US" sz="3200" dirty="0">
                <a:solidFill>
                  <a:schemeClr val="accent3">
                    <a:lumMod val="50000"/>
                  </a:schemeClr>
                </a:solidFill>
              </a:rPr>
              <a:t>Food Suppliers and Animal Welfare</a:t>
            </a:r>
          </a:p>
        </p:txBody>
      </p:sp>
      <p:sp>
        <p:nvSpPr>
          <p:cNvPr id="3" name="Content Placeholder 2"/>
          <p:cNvSpPr>
            <a:spLocks noGrp="1"/>
          </p:cNvSpPr>
          <p:nvPr>
            <p:ph idx="4294967295"/>
          </p:nvPr>
        </p:nvSpPr>
        <p:spPr>
          <a:xfrm>
            <a:off x="457200" y="1166018"/>
            <a:ext cx="8229600" cy="4525963"/>
          </a:xfrm>
          <a:prstGeom prst="rect">
            <a:avLst/>
          </a:prstGeom>
        </p:spPr>
        <p:txBody>
          <a:bodyPr/>
          <a:lstStyle/>
          <a:p>
            <a:endParaRPr lang="en-US" dirty="0"/>
          </a:p>
          <a:p>
            <a:r>
              <a:rPr lang="en-US" dirty="0"/>
              <a:t>Consumers expect humane treatment of animals.</a:t>
            </a:r>
          </a:p>
          <a:p>
            <a:endParaRPr lang="en-US" dirty="0"/>
          </a:p>
          <a:p>
            <a:r>
              <a:rPr lang="en-US" dirty="0"/>
              <a:t>Consumers are flocking to organic products.</a:t>
            </a:r>
          </a:p>
        </p:txBody>
      </p:sp>
    </p:spTree>
    <p:extLst>
      <p:ext uri="{BB962C8B-B14F-4D97-AF65-F5344CB8AC3E}">
        <p14:creationId xmlns:p14="http://schemas.microsoft.com/office/powerpoint/2010/main" val="396013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242A8C-19E3-4C67-81EE-5E384941F0D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39447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1905000" y="365449"/>
            <a:ext cx="8229600" cy="1143000"/>
          </a:xfrm>
          <a:prstGeom prst="rect">
            <a:avLst/>
          </a:prstGeom>
        </p:spPr>
        <p:txBody>
          <a:bodyPr/>
          <a:lstStyle/>
          <a:p>
            <a:pPr eaLnBrk="1" hangingPunct="1">
              <a:defRPr/>
            </a:pPr>
            <a:r>
              <a:rPr lang="en-US" altLang="en-US" sz="4000" dirty="0">
                <a:solidFill>
                  <a:schemeClr val="accent3">
                    <a:lumMod val="50000"/>
                  </a:schemeClr>
                </a:solidFill>
                <a:latin typeface="Arial" charset="0"/>
                <a:ea typeface="+mj-ea"/>
                <a:cs typeface="Arial" charset="0"/>
              </a:rPr>
              <a:t>Learning Objectives</a:t>
            </a:r>
          </a:p>
        </p:txBody>
      </p:sp>
      <p:sp>
        <p:nvSpPr>
          <p:cNvPr id="8194" name="Content Placeholder 2"/>
          <p:cNvSpPr>
            <a:spLocks noGrp="1"/>
          </p:cNvSpPr>
          <p:nvPr>
            <p:ph idx="4294967295"/>
          </p:nvPr>
        </p:nvSpPr>
        <p:spPr>
          <a:xfrm>
            <a:off x="457200" y="1524000"/>
            <a:ext cx="8229600" cy="4525963"/>
          </a:xfrm>
          <a:prstGeom prst="rect">
            <a:avLst/>
          </a:prstGeom>
        </p:spPr>
        <p:txBody>
          <a:bodyPr>
            <a:normAutofit lnSpcReduction="10000"/>
          </a:bodyPr>
          <a:lstStyle/>
          <a:p>
            <a:pPr marL="514350" indent="-514350">
              <a:buFont typeface="+mj-lt"/>
              <a:buAutoNum type="arabicPeriod"/>
            </a:pPr>
            <a:r>
              <a:rPr lang="en-US" sz="2800" dirty="0"/>
              <a:t>Explain why good ethics is good business in strategic management.</a:t>
            </a:r>
          </a:p>
          <a:p>
            <a:pPr marL="514350" indent="-514350">
              <a:buFont typeface="+mj-lt"/>
              <a:buAutoNum type="arabicPeriod"/>
            </a:pPr>
            <a:r>
              <a:rPr lang="en-US" sz="2800" dirty="0"/>
              <a:t>Explain why whistle-blowing, bribery, and workplace romance are strategic issues.</a:t>
            </a:r>
          </a:p>
          <a:p>
            <a:pPr marL="514350" indent="-514350">
              <a:buFont typeface="+mj-lt"/>
              <a:buAutoNum type="arabicPeriod"/>
            </a:pPr>
            <a:r>
              <a:rPr lang="en-US" sz="2800" dirty="0"/>
              <a:t>Discuss why social responsibility and policy are key issues in strategic planning.</a:t>
            </a:r>
          </a:p>
          <a:p>
            <a:pPr marL="514350" indent="-514350">
              <a:buFont typeface="+mj-lt"/>
              <a:buAutoNum type="arabicPeriod"/>
            </a:pPr>
            <a:r>
              <a:rPr lang="en-US" sz="2800" dirty="0"/>
              <a:t>Discuss the nature of environmental sustainability and why it is a key issue in strategic planning.</a:t>
            </a:r>
          </a:p>
          <a:p>
            <a:pPr marL="514350" indent="-514350">
              <a:buFont typeface="+mj-lt"/>
              <a:buAutoNum type="arabicPeriod"/>
            </a:pPr>
            <a:r>
              <a:rPr lang="en-US" sz="2800" dirty="0"/>
              <a:t>Explain why animal welfare is a strategic issue for firms.</a:t>
            </a:r>
            <a:endParaRPr lang="en-US" altLang="en-US" sz="2800" dirty="0">
              <a:solidFill>
                <a:schemeClr val="tx1"/>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3352800" y="381000"/>
            <a:ext cx="5867400" cy="1143000"/>
          </a:xfrm>
          <a:prstGeom prst="rect">
            <a:avLst/>
          </a:prstGeom>
        </p:spPr>
        <p:txBody>
          <a:bodyPr>
            <a:noAutofit/>
          </a:bodyPr>
          <a:lstStyle/>
          <a:p>
            <a:pPr eaLnBrk="1" hangingPunct="1">
              <a:defRPr/>
            </a:pPr>
            <a:r>
              <a:rPr lang="en-US" altLang="en-US" sz="3200" dirty="0">
                <a:solidFill>
                  <a:schemeClr val="accent3">
                    <a:lumMod val="50000"/>
                  </a:schemeClr>
                </a:solidFill>
                <a:latin typeface="Arial" charset="0"/>
                <a:ea typeface="+mj-ea"/>
                <a:cs typeface="Arial" charset="0"/>
              </a:rPr>
              <a:t>A Comprehensive Strategic-Management Model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1578591"/>
            <a:ext cx="8430630" cy="3907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2362200" y="457200"/>
            <a:ext cx="8229600" cy="1143000"/>
          </a:xfrm>
          <a:prstGeom prst="rect">
            <a:avLst/>
          </a:prstGeom>
        </p:spPr>
        <p:txBody>
          <a:bodyPr/>
          <a:lstStyle/>
          <a:p>
            <a:pPr eaLnBrk="1" hangingPunct="1">
              <a:defRPr/>
            </a:pPr>
            <a:r>
              <a:rPr lang="en-US" altLang="en-US" sz="4000" dirty="0">
                <a:solidFill>
                  <a:schemeClr val="accent3">
                    <a:lumMod val="50000"/>
                  </a:schemeClr>
                </a:solidFill>
                <a:latin typeface="Arial" charset="0"/>
                <a:ea typeface="+mj-ea"/>
                <a:cs typeface="Arial" charset="0"/>
              </a:rPr>
              <a:t>Business Ethics</a:t>
            </a:r>
          </a:p>
        </p:txBody>
      </p:sp>
      <p:sp>
        <p:nvSpPr>
          <p:cNvPr id="19459" name="Content Placeholder 2"/>
          <p:cNvSpPr>
            <a:spLocks noGrp="1"/>
          </p:cNvSpPr>
          <p:nvPr>
            <p:ph idx="4294967295"/>
          </p:nvPr>
        </p:nvSpPr>
        <p:spPr>
          <a:xfrm>
            <a:off x="457200" y="1600200"/>
            <a:ext cx="8229600" cy="4525963"/>
          </a:xfrm>
          <a:prstGeom prst="rect">
            <a:avLst/>
          </a:prstGeom>
        </p:spPr>
        <p:txBody>
          <a:bodyPr>
            <a:normAutofit/>
          </a:bodyPr>
          <a:lstStyle/>
          <a:p>
            <a:pPr eaLnBrk="1" hangingPunct="1">
              <a:defRPr/>
            </a:pPr>
            <a:r>
              <a:rPr lang="en-US" altLang="en-US" sz="3600" b="1" dirty="0">
                <a:solidFill>
                  <a:schemeClr val="tx1"/>
                </a:solidFill>
                <a:latin typeface="Arial" charset="0"/>
                <a:ea typeface="+mn-ea"/>
                <a:cs typeface="Arial" charset="0"/>
              </a:rPr>
              <a:t>Business Ethics </a:t>
            </a:r>
          </a:p>
          <a:p>
            <a:pPr eaLnBrk="1" hangingPunct="1">
              <a:defRPr/>
            </a:pPr>
            <a:endParaRPr lang="en-US" altLang="en-US" sz="3600" b="1" dirty="0">
              <a:solidFill>
                <a:schemeClr val="tx1"/>
              </a:solidFill>
              <a:latin typeface="Arial" charset="0"/>
              <a:ea typeface="+mn-ea"/>
              <a:cs typeface="Arial" charset="0"/>
            </a:endParaRPr>
          </a:p>
          <a:p>
            <a:pPr lvl="1" eaLnBrk="1" hangingPunct="1">
              <a:defRPr/>
            </a:pPr>
            <a:r>
              <a:rPr lang="en-US" altLang="en-US" sz="3200" dirty="0">
                <a:solidFill>
                  <a:schemeClr val="tx1"/>
                </a:solidFill>
                <a:latin typeface="Arial" charset="0"/>
                <a:ea typeface="+mn-ea"/>
                <a:cs typeface="Arial" charset="0"/>
              </a:rPr>
              <a:t>principles of conduct within organizations that guide decision making and behavior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idx="4294967295"/>
          </p:nvPr>
        </p:nvSpPr>
        <p:spPr>
          <a:xfrm>
            <a:off x="1905000" y="381000"/>
            <a:ext cx="8229600" cy="1143000"/>
          </a:xfrm>
          <a:prstGeom prst="rect">
            <a:avLst/>
          </a:prstGeom>
        </p:spPr>
        <p:txBody>
          <a:bodyPr>
            <a:normAutofit fontScale="90000"/>
          </a:bodyPr>
          <a:lstStyle/>
          <a:p>
            <a:pPr eaLnBrk="1" hangingPunct="1">
              <a:defRPr/>
            </a:pPr>
            <a:r>
              <a:rPr lang="en-US" altLang="en-US" sz="4000" dirty="0">
                <a:solidFill>
                  <a:schemeClr val="accent3">
                    <a:lumMod val="50000"/>
                  </a:schemeClr>
                </a:solidFill>
                <a:latin typeface="Arial" charset="0"/>
                <a:ea typeface="+mj-ea"/>
                <a:cs typeface="Arial" charset="0"/>
              </a:rPr>
              <a:t>Social Responsibility,</a:t>
            </a:r>
            <a:br>
              <a:rPr lang="en-US" altLang="en-US" sz="4000" dirty="0">
                <a:solidFill>
                  <a:schemeClr val="accent3">
                    <a:lumMod val="50000"/>
                  </a:schemeClr>
                </a:solidFill>
                <a:latin typeface="Arial" charset="0"/>
                <a:ea typeface="+mj-ea"/>
                <a:cs typeface="Arial" charset="0"/>
              </a:rPr>
            </a:br>
            <a:r>
              <a:rPr lang="en-US" altLang="en-US" sz="4000" dirty="0">
                <a:solidFill>
                  <a:schemeClr val="accent3">
                    <a:lumMod val="50000"/>
                  </a:schemeClr>
                </a:solidFill>
                <a:latin typeface="Arial" charset="0"/>
                <a:ea typeface="+mj-ea"/>
                <a:cs typeface="Arial" charset="0"/>
              </a:rPr>
              <a:t>Environmental Sustainability</a:t>
            </a:r>
          </a:p>
        </p:txBody>
      </p:sp>
      <p:sp>
        <p:nvSpPr>
          <p:cNvPr id="11266" name="Content Placeholder 2"/>
          <p:cNvSpPr>
            <a:spLocks noGrp="1"/>
          </p:cNvSpPr>
          <p:nvPr>
            <p:ph idx="4294967295"/>
          </p:nvPr>
        </p:nvSpPr>
        <p:spPr>
          <a:xfrm>
            <a:off x="228600" y="1600200"/>
            <a:ext cx="8229600" cy="4525963"/>
          </a:xfrm>
          <a:prstGeom prst="rect">
            <a:avLst/>
          </a:prstGeom>
        </p:spPr>
        <p:txBody>
          <a:bodyPr/>
          <a:lstStyle/>
          <a:p>
            <a:pPr marL="342900" indent="-342900" eaLnBrk="1" hangingPunct="1"/>
            <a:r>
              <a:rPr lang="en-US" altLang="en-US" sz="2800" b="1" dirty="0">
                <a:solidFill>
                  <a:schemeClr val="tx1"/>
                </a:solidFill>
                <a:latin typeface="Arial" pitchFamily="34" charset="0"/>
                <a:cs typeface="Arial" pitchFamily="34" charset="0"/>
              </a:rPr>
              <a:t>Social Responsibility </a:t>
            </a:r>
          </a:p>
          <a:p>
            <a:pPr marL="742950" lvl="1" indent="-285750" eaLnBrk="1" hangingPunct="1"/>
            <a:r>
              <a:rPr lang="en-US" altLang="en-US" sz="2400" dirty="0">
                <a:solidFill>
                  <a:schemeClr val="tx1"/>
                </a:solidFill>
                <a:latin typeface="Arial" pitchFamily="34" charset="0"/>
                <a:cs typeface="Arial" pitchFamily="34" charset="0"/>
              </a:rPr>
              <a:t>actions an organization takes beyond what is legally required to protect or enhance the well-being of living things</a:t>
            </a:r>
          </a:p>
          <a:p>
            <a:pPr marL="342900" indent="-342900" eaLnBrk="1" hangingPunct="1"/>
            <a:r>
              <a:rPr lang="en-US" altLang="en-US" sz="2800" b="1" dirty="0">
                <a:solidFill>
                  <a:schemeClr val="tx1"/>
                </a:solidFill>
                <a:latin typeface="Arial" pitchFamily="34" charset="0"/>
                <a:cs typeface="Arial" pitchFamily="34" charset="0"/>
              </a:rPr>
              <a:t>Sustainability</a:t>
            </a:r>
            <a:r>
              <a:rPr lang="en-US" altLang="en-US" sz="2800" dirty="0">
                <a:solidFill>
                  <a:schemeClr val="tx1"/>
                </a:solidFill>
                <a:latin typeface="Arial" pitchFamily="34" charset="0"/>
                <a:cs typeface="Arial" pitchFamily="34" charset="0"/>
              </a:rPr>
              <a:t> </a:t>
            </a:r>
          </a:p>
          <a:p>
            <a:pPr marL="742950" lvl="1" indent="-285750" eaLnBrk="1" hangingPunct="1"/>
            <a:r>
              <a:rPr lang="en-US" altLang="en-US" sz="2400" dirty="0">
                <a:solidFill>
                  <a:schemeClr val="tx1"/>
                </a:solidFill>
                <a:latin typeface="Arial" pitchFamily="34" charset="0"/>
                <a:cs typeface="Arial" pitchFamily="34" charset="0"/>
              </a:rPr>
              <a:t>the extent that an organization’</a:t>
            </a:r>
            <a:r>
              <a:rPr lang="en-US" altLang="ja-JP" sz="2400" dirty="0">
                <a:solidFill>
                  <a:schemeClr val="tx1"/>
                </a:solidFill>
                <a:latin typeface="Arial" pitchFamily="34" charset="0"/>
                <a:cs typeface="Arial" pitchFamily="34" charset="0"/>
              </a:rPr>
              <a:t>s operations and actions protect, mend, and preserve rather than harm or destroy the natural environment</a:t>
            </a:r>
            <a:endParaRPr lang="en-US" altLang="en-US" sz="2400" dirty="0">
              <a:solidFill>
                <a:schemeClr val="tx1"/>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3352800" y="381000"/>
            <a:ext cx="5715000" cy="1143000"/>
          </a:xfrm>
          <a:prstGeom prst="rect">
            <a:avLst/>
          </a:prstGeom>
        </p:spPr>
        <p:txBody>
          <a:bodyPr>
            <a:noAutofit/>
          </a:bodyPr>
          <a:lstStyle/>
          <a:p>
            <a:pPr eaLnBrk="1" hangingPunct="1">
              <a:defRPr/>
            </a:pPr>
            <a:r>
              <a:rPr lang="en-US" altLang="en-US" sz="3200" dirty="0">
                <a:solidFill>
                  <a:schemeClr val="accent3">
                    <a:lumMod val="50000"/>
                  </a:schemeClr>
                </a:solidFill>
                <a:latin typeface="Arial" charset="0"/>
                <a:ea typeface="+mj-ea"/>
                <a:cs typeface="Arial" charset="0"/>
              </a:rPr>
              <a:t>Seven Principles of Admirable Business Ethics</a:t>
            </a:r>
          </a:p>
        </p:txBody>
      </p:sp>
      <p:sp>
        <p:nvSpPr>
          <p:cNvPr id="4" name="Content Placeholder 3"/>
          <p:cNvSpPr>
            <a:spLocks noGrp="1"/>
          </p:cNvSpPr>
          <p:nvPr>
            <p:ph idx="4294967295"/>
          </p:nvPr>
        </p:nvSpPr>
        <p:spPr>
          <a:xfrm>
            <a:off x="228600" y="1448345"/>
            <a:ext cx="8229600" cy="4525963"/>
          </a:xfrm>
          <a:prstGeom prst="rect">
            <a:avLst/>
          </a:prstGeom>
        </p:spPr>
        <p:txBody>
          <a:bodyPr>
            <a:normAutofit fontScale="92500" lnSpcReduction="10000"/>
          </a:bodyPr>
          <a:lstStyle/>
          <a:p>
            <a:r>
              <a:rPr lang="en-US" dirty="0"/>
              <a:t>Be trustworthy</a:t>
            </a:r>
          </a:p>
          <a:p>
            <a:r>
              <a:rPr lang="en-US" dirty="0"/>
              <a:t>Be open-minded</a:t>
            </a:r>
          </a:p>
          <a:p>
            <a:r>
              <a:rPr lang="en-US" dirty="0"/>
              <a:t>Honor commitments and obligations</a:t>
            </a:r>
          </a:p>
          <a:p>
            <a:r>
              <a:rPr lang="en-US" dirty="0"/>
              <a:t>Do not misrepresent, exaggerate, or mislead</a:t>
            </a:r>
          </a:p>
          <a:p>
            <a:r>
              <a:rPr lang="en-US" dirty="0"/>
              <a:t>Be a visibly responsible community citizen</a:t>
            </a:r>
          </a:p>
          <a:p>
            <a:r>
              <a:rPr lang="en-US" dirty="0"/>
              <a:t>Utilize your accounting practice to eliminate questionable activities</a:t>
            </a:r>
          </a:p>
          <a:p>
            <a:r>
              <a:rPr lang="en-US" dirty="0"/>
              <a:t>Do unto others as you would have them do unto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3200400" y="381000"/>
            <a:ext cx="6172200" cy="1143000"/>
          </a:xfrm>
          <a:prstGeom prst="rect">
            <a:avLst/>
          </a:prstGeom>
        </p:spPr>
        <p:txBody>
          <a:bodyPr/>
          <a:lstStyle/>
          <a:p>
            <a:pPr eaLnBrk="1" hangingPunct="1">
              <a:defRPr/>
            </a:pPr>
            <a:r>
              <a:rPr lang="en-US" altLang="en-US" sz="3600" dirty="0">
                <a:solidFill>
                  <a:schemeClr val="accent3">
                    <a:lumMod val="50000"/>
                  </a:schemeClr>
                </a:solidFill>
                <a:latin typeface="Arial" charset="0"/>
                <a:cs typeface="Arial" charset="0"/>
              </a:rPr>
              <a:t>Establish an Ethics Culture</a:t>
            </a:r>
          </a:p>
        </p:txBody>
      </p:sp>
      <p:sp>
        <p:nvSpPr>
          <p:cNvPr id="3" name="Content Placeholder 2"/>
          <p:cNvSpPr>
            <a:spLocks noGrp="1"/>
          </p:cNvSpPr>
          <p:nvPr>
            <p:ph idx="4294967295"/>
          </p:nvPr>
        </p:nvSpPr>
        <p:spPr>
          <a:xfrm>
            <a:off x="304800" y="1447800"/>
            <a:ext cx="8229600" cy="3124200"/>
          </a:xfrm>
          <a:prstGeom prst="rect">
            <a:avLst/>
          </a:prstGeom>
        </p:spPr>
        <p:txBody>
          <a:bodyPr/>
          <a:lstStyle/>
          <a:p>
            <a:pPr marL="0" indent="0">
              <a:buNone/>
              <a:defRPr/>
            </a:pPr>
            <a:r>
              <a:rPr lang="en-US" altLang="en-US" sz="2800" b="1" dirty="0">
                <a:latin typeface="Arial" charset="0"/>
                <a:ea typeface="+mj-ea"/>
                <a:cs typeface="Arial" charset="0"/>
              </a:rPr>
              <a:t>Code of Business Ethics</a:t>
            </a:r>
          </a:p>
          <a:p>
            <a:pPr eaLnBrk="1" hangingPunct="1">
              <a:defRPr/>
            </a:pPr>
            <a:r>
              <a:rPr lang="en-US" altLang="en-US" sz="2800" dirty="0">
                <a:solidFill>
                  <a:schemeClr val="tx1"/>
                </a:solidFill>
                <a:latin typeface="Arial" charset="0"/>
                <a:ea typeface="+mn-ea"/>
                <a:cs typeface="Arial" charset="0"/>
              </a:rPr>
              <a:t>To ensure that the code of ethics is read, understood, believed, and remembered, periodic ethics workshops are needed to sensitize people to workplace circumstances in which ethics issues may arise.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2133600" y="381000"/>
            <a:ext cx="8229600" cy="1143000"/>
          </a:xfrm>
          <a:prstGeom prst="rect">
            <a:avLst/>
          </a:prstGeom>
        </p:spPr>
        <p:txBody>
          <a:bodyPr/>
          <a:lstStyle/>
          <a:p>
            <a:pPr eaLnBrk="1" hangingPunct="1">
              <a:defRPr/>
            </a:pPr>
            <a:r>
              <a:rPr lang="en-US" altLang="en-US" sz="4000" dirty="0">
                <a:solidFill>
                  <a:schemeClr val="accent3">
                    <a:lumMod val="50000"/>
                  </a:schemeClr>
                </a:solidFill>
                <a:latin typeface="Arial" charset="0"/>
                <a:ea typeface="+mj-ea"/>
                <a:cs typeface="Arial" charset="0"/>
              </a:rPr>
              <a:t>An Ethics Culture</a:t>
            </a:r>
          </a:p>
        </p:txBody>
      </p:sp>
      <p:sp>
        <p:nvSpPr>
          <p:cNvPr id="22531" name="Content Placeholder 2"/>
          <p:cNvSpPr>
            <a:spLocks noGrp="1"/>
          </p:cNvSpPr>
          <p:nvPr>
            <p:ph idx="4294967295"/>
          </p:nvPr>
        </p:nvSpPr>
        <p:spPr>
          <a:xfrm>
            <a:off x="304800" y="1524000"/>
            <a:ext cx="8229600" cy="4525963"/>
          </a:xfrm>
          <a:prstGeom prst="rect">
            <a:avLst/>
          </a:prstGeom>
        </p:spPr>
        <p:txBody>
          <a:bodyPr/>
          <a:lstStyle/>
          <a:p>
            <a:pPr marL="0" indent="0" eaLnBrk="1" hangingPunct="1">
              <a:buNone/>
              <a:defRPr/>
            </a:pPr>
            <a:r>
              <a:rPr lang="en-US" altLang="en-US" b="1" dirty="0">
                <a:solidFill>
                  <a:schemeClr val="tx1"/>
                </a:solidFill>
                <a:latin typeface="Arial" charset="0"/>
                <a:ea typeface="+mn-ea"/>
                <a:cs typeface="Arial" charset="0"/>
              </a:rPr>
              <a:t>Whistle-blowing</a:t>
            </a:r>
            <a:r>
              <a:rPr lang="en-US" altLang="en-US" dirty="0">
                <a:solidFill>
                  <a:schemeClr val="tx1"/>
                </a:solidFill>
                <a:latin typeface="Arial" charset="0"/>
                <a:ea typeface="+mn-ea"/>
                <a:cs typeface="Arial" charset="0"/>
              </a:rPr>
              <a:t> </a:t>
            </a:r>
          </a:p>
          <a:p>
            <a:r>
              <a:rPr lang="en-US" altLang="en-US" dirty="0">
                <a:solidFill>
                  <a:schemeClr val="tx1"/>
                </a:solidFill>
                <a:latin typeface="Arial" charset="0"/>
                <a:ea typeface="+mn-ea"/>
                <a:cs typeface="Arial" charset="0"/>
              </a:rPr>
              <a:t>refers to employees </a:t>
            </a:r>
            <a:r>
              <a:rPr lang="en-US" dirty="0"/>
              <a:t>reporting any unethical violations they discover or see in the firm</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1975</TotalTime>
  <Words>1478</Words>
  <Application>Microsoft Office PowerPoint</Application>
  <PresentationFormat>On-screen Show (4:3)</PresentationFormat>
  <Paragraphs>143</Paragraphs>
  <Slides>24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Book</vt:lpstr>
      <vt:lpstr>Trebuchet MS</vt:lpstr>
      <vt:lpstr>Wingdings</vt:lpstr>
      <vt:lpstr>1_template</vt:lpstr>
      <vt:lpstr>PowerPoint Presentation</vt:lpstr>
      <vt:lpstr>Ethics/Social Responsibility/ Sustainability</vt:lpstr>
      <vt:lpstr>Learning Objectives</vt:lpstr>
      <vt:lpstr>A Comprehensive Strategic-Management Model</vt:lpstr>
      <vt:lpstr>Business Ethics</vt:lpstr>
      <vt:lpstr>Social Responsibility, Environmental Sustainability</vt:lpstr>
      <vt:lpstr>Seven Principles of Admirable Business Ethics</vt:lpstr>
      <vt:lpstr>Establish an Ethics Culture</vt:lpstr>
      <vt:lpstr>An Ethics Culture</vt:lpstr>
      <vt:lpstr>An Ethics Culture</vt:lpstr>
      <vt:lpstr>Avoid Bribery</vt:lpstr>
      <vt:lpstr> Workplace Romance </vt:lpstr>
      <vt:lpstr>Social Responsibility and Policy</vt:lpstr>
      <vt:lpstr>Social Policy</vt:lpstr>
      <vt:lpstr>Environmental Sustainability</vt:lpstr>
      <vt:lpstr>Sustainability Reports</vt:lpstr>
      <vt:lpstr>ISO 14000/14001 Certification</vt:lpstr>
      <vt:lpstr>ISO 14000/14001 Certification</vt:lpstr>
      <vt:lpstr>6 Major Requirements of an EMS</vt:lpstr>
      <vt:lpstr>6 Major Requirements of an EMS</vt:lpstr>
      <vt:lpstr>6 Major Requirements of an EMS</vt:lpstr>
      <vt:lpstr>Wildlife Welfare</vt:lpstr>
      <vt:lpstr>Food Suppliers and Animal Welfare</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Abdelrahman Saber</cp:lastModifiedBy>
  <cp:revision>118</cp:revision>
  <dcterms:created xsi:type="dcterms:W3CDTF">2013-12-15T15:55:55Z</dcterms:created>
  <dcterms:modified xsi:type="dcterms:W3CDTF">2024-08-22T17:03:39Z</dcterms:modified>
</cp:coreProperties>
</file>