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46" r:id="rId2"/>
    <p:sldId id="258" r:id="rId3"/>
    <p:sldId id="259" r:id="rId4"/>
    <p:sldId id="261" r:id="rId5"/>
    <p:sldId id="262" r:id="rId6"/>
    <p:sldId id="263" r:id="rId7"/>
    <p:sldId id="264" r:id="rId8"/>
    <p:sldId id="265" r:id="rId9"/>
    <p:sldId id="322" r:id="rId10"/>
    <p:sldId id="323" r:id="rId11"/>
    <p:sldId id="266" r:id="rId12"/>
    <p:sldId id="267" r:id="rId13"/>
    <p:sldId id="268" r:id="rId14"/>
    <p:sldId id="269" r:id="rId15"/>
    <p:sldId id="329" r:id="rId16"/>
    <p:sldId id="328" r:id="rId17"/>
    <p:sldId id="331" r:id="rId18"/>
    <p:sldId id="330" r:id="rId19"/>
    <p:sldId id="270" r:id="rId20"/>
    <p:sldId id="271" r:id="rId21"/>
    <p:sldId id="272" r:id="rId22"/>
    <p:sldId id="332" r:id="rId23"/>
    <p:sldId id="273" r:id="rId24"/>
    <p:sldId id="274" r:id="rId25"/>
    <p:sldId id="275" r:id="rId26"/>
    <p:sldId id="276" r:id="rId27"/>
    <p:sldId id="333" r:id="rId28"/>
    <p:sldId id="334" r:id="rId29"/>
    <p:sldId id="277" r:id="rId30"/>
    <p:sldId id="278" r:id="rId31"/>
    <p:sldId id="280" r:id="rId32"/>
    <p:sldId id="281" r:id="rId33"/>
    <p:sldId id="282" r:id="rId34"/>
    <p:sldId id="283" r:id="rId35"/>
    <p:sldId id="284" r:id="rId36"/>
    <p:sldId id="285" r:id="rId37"/>
    <p:sldId id="335" r:id="rId38"/>
    <p:sldId id="286" r:id="rId39"/>
    <p:sldId id="287" r:id="rId40"/>
    <p:sldId id="336" r:id="rId41"/>
    <p:sldId id="337" r:id="rId42"/>
    <p:sldId id="338" r:id="rId43"/>
    <p:sldId id="288" r:id="rId44"/>
    <p:sldId id="339" r:id="rId45"/>
    <p:sldId id="340" r:id="rId46"/>
    <p:sldId id="341" r:id="rId47"/>
    <p:sldId id="342" r:id="rId48"/>
    <p:sldId id="289" r:id="rId49"/>
    <p:sldId id="290" r:id="rId50"/>
    <p:sldId id="291" r:id="rId51"/>
    <p:sldId id="343" r:id="rId52"/>
    <p:sldId id="292" r:id="rId53"/>
    <p:sldId id="293" r:id="rId54"/>
    <p:sldId id="294" r:id="rId55"/>
    <p:sldId id="34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45" r:id="rId83"/>
    <p:sldId id="347"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6374" autoAdjust="0"/>
  </p:normalViewPr>
  <p:slideViewPr>
    <p:cSldViewPr>
      <p:cViewPr varScale="1">
        <p:scale>
          <a:sx n="127" d="100"/>
          <a:sy n="127" d="100"/>
        </p:scale>
        <p:origin x="124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7" d="100"/>
          <a:sy n="87" d="100"/>
        </p:scale>
        <p:origin x="38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25506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88572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416405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47543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412939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26377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2421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760867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20487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61025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52025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419934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39902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79148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997851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31537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82512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82961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420452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762137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725415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0918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900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358412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3267761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633051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09819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3967591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856576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3607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3622314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2072843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4689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979463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997409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2793063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12030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2400231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2848832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1165539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1923020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48244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p14="http://schemas.microsoft.com/office/powerpoint/2010/main" val="968749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366484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254066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51</a:t>
            </a:fld>
            <a:endParaRPr lang="en-US" dirty="0"/>
          </a:p>
        </p:txBody>
      </p:sp>
    </p:spTree>
    <p:extLst>
      <p:ext uri="{BB962C8B-B14F-4D97-AF65-F5344CB8AC3E}">
        <p14:creationId xmlns:p14="http://schemas.microsoft.com/office/powerpoint/2010/main" val="3807880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52</a:t>
            </a:fld>
            <a:endParaRPr lang="en-US" dirty="0"/>
          </a:p>
        </p:txBody>
      </p:sp>
    </p:spTree>
    <p:extLst>
      <p:ext uri="{BB962C8B-B14F-4D97-AF65-F5344CB8AC3E}">
        <p14:creationId xmlns:p14="http://schemas.microsoft.com/office/powerpoint/2010/main" val="356945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53</a:t>
            </a:fld>
            <a:endParaRPr lang="en-US" dirty="0"/>
          </a:p>
        </p:txBody>
      </p:sp>
    </p:spTree>
    <p:extLst>
      <p:ext uri="{BB962C8B-B14F-4D97-AF65-F5344CB8AC3E}">
        <p14:creationId xmlns:p14="http://schemas.microsoft.com/office/powerpoint/2010/main" val="994529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16122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16122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56</a:t>
            </a:fld>
            <a:endParaRPr lang="en-US" dirty="0"/>
          </a:p>
        </p:txBody>
      </p:sp>
    </p:spTree>
    <p:extLst>
      <p:ext uri="{BB962C8B-B14F-4D97-AF65-F5344CB8AC3E}">
        <p14:creationId xmlns:p14="http://schemas.microsoft.com/office/powerpoint/2010/main" val="1605644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57</a:t>
            </a:fld>
            <a:endParaRPr lang="en-US" dirty="0"/>
          </a:p>
        </p:txBody>
      </p:sp>
    </p:spTree>
    <p:extLst>
      <p:ext uri="{BB962C8B-B14F-4D97-AF65-F5344CB8AC3E}">
        <p14:creationId xmlns:p14="http://schemas.microsoft.com/office/powerpoint/2010/main" val="3411617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58</a:t>
            </a:fld>
            <a:endParaRPr lang="en-US" dirty="0"/>
          </a:p>
        </p:txBody>
      </p:sp>
    </p:spTree>
    <p:extLst>
      <p:ext uri="{BB962C8B-B14F-4D97-AF65-F5344CB8AC3E}">
        <p14:creationId xmlns:p14="http://schemas.microsoft.com/office/powerpoint/2010/main" val="10065332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59</a:t>
            </a:fld>
            <a:endParaRPr lang="en-US" dirty="0"/>
          </a:p>
        </p:txBody>
      </p:sp>
    </p:spTree>
    <p:extLst>
      <p:ext uri="{BB962C8B-B14F-4D97-AF65-F5344CB8AC3E}">
        <p14:creationId xmlns:p14="http://schemas.microsoft.com/office/powerpoint/2010/main" val="3178841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60</a:t>
            </a:fld>
            <a:endParaRPr lang="en-US" dirty="0"/>
          </a:p>
        </p:txBody>
      </p:sp>
    </p:spTree>
    <p:extLst>
      <p:ext uri="{BB962C8B-B14F-4D97-AF65-F5344CB8AC3E}">
        <p14:creationId xmlns:p14="http://schemas.microsoft.com/office/powerpoint/2010/main" val="227557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361432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61</a:t>
            </a:fld>
            <a:endParaRPr lang="en-US" dirty="0"/>
          </a:p>
        </p:txBody>
      </p:sp>
    </p:spTree>
    <p:extLst>
      <p:ext uri="{BB962C8B-B14F-4D97-AF65-F5344CB8AC3E}">
        <p14:creationId xmlns:p14="http://schemas.microsoft.com/office/powerpoint/2010/main" val="2409448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62</a:t>
            </a:fld>
            <a:endParaRPr lang="en-US" dirty="0"/>
          </a:p>
        </p:txBody>
      </p:sp>
    </p:spTree>
    <p:extLst>
      <p:ext uri="{BB962C8B-B14F-4D97-AF65-F5344CB8AC3E}">
        <p14:creationId xmlns:p14="http://schemas.microsoft.com/office/powerpoint/2010/main" val="723395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63</a:t>
            </a:fld>
            <a:endParaRPr lang="en-US" dirty="0"/>
          </a:p>
        </p:txBody>
      </p:sp>
    </p:spTree>
    <p:extLst>
      <p:ext uri="{BB962C8B-B14F-4D97-AF65-F5344CB8AC3E}">
        <p14:creationId xmlns:p14="http://schemas.microsoft.com/office/powerpoint/2010/main" val="41029895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64</a:t>
            </a:fld>
            <a:endParaRPr lang="en-US" dirty="0"/>
          </a:p>
        </p:txBody>
      </p:sp>
    </p:spTree>
    <p:extLst>
      <p:ext uri="{BB962C8B-B14F-4D97-AF65-F5344CB8AC3E}">
        <p14:creationId xmlns:p14="http://schemas.microsoft.com/office/powerpoint/2010/main" val="3584423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65</a:t>
            </a:fld>
            <a:endParaRPr lang="en-US" dirty="0"/>
          </a:p>
        </p:txBody>
      </p:sp>
    </p:spTree>
    <p:extLst>
      <p:ext uri="{BB962C8B-B14F-4D97-AF65-F5344CB8AC3E}">
        <p14:creationId xmlns:p14="http://schemas.microsoft.com/office/powerpoint/2010/main" val="45515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66</a:t>
            </a:fld>
            <a:endParaRPr lang="en-US" dirty="0"/>
          </a:p>
        </p:txBody>
      </p:sp>
    </p:spTree>
    <p:extLst>
      <p:ext uri="{BB962C8B-B14F-4D97-AF65-F5344CB8AC3E}">
        <p14:creationId xmlns:p14="http://schemas.microsoft.com/office/powerpoint/2010/main" val="4202552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67</a:t>
            </a:fld>
            <a:endParaRPr lang="en-US" dirty="0"/>
          </a:p>
        </p:txBody>
      </p:sp>
    </p:spTree>
    <p:extLst>
      <p:ext uri="{BB962C8B-B14F-4D97-AF65-F5344CB8AC3E}">
        <p14:creationId xmlns:p14="http://schemas.microsoft.com/office/powerpoint/2010/main" val="25554089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68</a:t>
            </a:fld>
            <a:endParaRPr lang="en-US" dirty="0"/>
          </a:p>
        </p:txBody>
      </p:sp>
    </p:spTree>
    <p:extLst>
      <p:ext uri="{BB962C8B-B14F-4D97-AF65-F5344CB8AC3E}">
        <p14:creationId xmlns:p14="http://schemas.microsoft.com/office/powerpoint/2010/main" val="15943998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69</a:t>
            </a:fld>
            <a:endParaRPr lang="en-US" dirty="0"/>
          </a:p>
        </p:txBody>
      </p:sp>
    </p:spTree>
    <p:extLst>
      <p:ext uri="{BB962C8B-B14F-4D97-AF65-F5344CB8AC3E}">
        <p14:creationId xmlns:p14="http://schemas.microsoft.com/office/powerpoint/2010/main" val="30027150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70</a:t>
            </a:fld>
            <a:endParaRPr lang="en-US" dirty="0"/>
          </a:p>
        </p:txBody>
      </p:sp>
    </p:spTree>
    <p:extLst>
      <p:ext uri="{BB962C8B-B14F-4D97-AF65-F5344CB8AC3E}">
        <p14:creationId xmlns:p14="http://schemas.microsoft.com/office/powerpoint/2010/main" val="285149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032116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71</a:t>
            </a:fld>
            <a:endParaRPr lang="en-US" dirty="0"/>
          </a:p>
        </p:txBody>
      </p:sp>
    </p:spTree>
    <p:extLst>
      <p:ext uri="{BB962C8B-B14F-4D97-AF65-F5344CB8AC3E}">
        <p14:creationId xmlns:p14="http://schemas.microsoft.com/office/powerpoint/2010/main" val="17777133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72</a:t>
            </a:fld>
            <a:endParaRPr lang="en-US" dirty="0"/>
          </a:p>
        </p:txBody>
      </p:sp>
    </p:spTree>
    <p:extLst>
      <p:ext uri="{BB962C8B-B14F-4D97-AF65-F5344CB8AC3E}">
        <p14:creationId xmlns:p14="http://schemas.microsoft.com/office/powerpoint/2010/main" val="1896312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73</a:t>
            </a:fld>
            <a:endParaRPr lang="en-US" dirty="0"/>
          </a:p>
        </p:txBody>
      </p:sp>
    </p:spTree>
    <p:extLst>
      <p:ext uri="{BB962C8B-B14F-4D97-AF65-F5344CB8AC3E}">
        <p14:creationId xmlns:p14="http://schemas.microsoft.com/office/powerpoint/2010/main" val="348678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74</a:t>
            </a:fld>
            <a:endParaRPr lang="en-US" dirty="0"/>
          </a:p>
        </p:txBody>
      </p:sp>
    </p:spTree>
    <p:extLst>
      <p:ext uri="{BB962C8B-B14F-4D97-AF65-F5344CB8AC3E}">
        <p14:creationId xmlns:p14="http://schemas.microsoft.com/office/powerpoint/2010/main" val="1455334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75</a:t>
            </a:fld>
            <a:endParaRPr lang="en-US" dirty="0"/>
          </a:p>
        </p:txBody>
      </p:sp>
    </p:spTree>
    <p:extLst>
      <p:ext uri="{BB962C8B-B14F-4D97-AF65-F5344CB8AC3E}">
        <p14:creationId xmlns:p14="http://schemas.microsoft.com/office/powerpoint/2010/main" val="12657142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76</a:t>
            </a:fld>
            <a:endParaRPr lang="en-US" dirty="0"/>
          </a:p>
        </p:txBody>
      </p:sp>
    </p:spTree>
    <p:extLst>
      <p:ext uri="{BB962C8B-B14F-4D97-AF65-F5344CB8AC3E}">
        <p14:creationId xmlns:p14="http://schemas.microsoft.com/office/powerpoint/2010/main" val="21705687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77</a:t>
            </a:fld>
            <a:endParaRPr lang="en-US" dirty="0"/>
          </a:p>
        </p:txBody>
      </p:sp>
    </p:spTree>
    <p:extLst>
      <p:ext uri="{BB962C8B-B14F-4D97-AF65-F5344CB8AC3E}">
        <p14:creationId xmlns:p14="http://schemas.microsoft.com/office/powerpoint/2010/main" val="365536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78</a:t>
            </a:fld>
            <a:endParaRPr lang="en-US" dirty="0"/>
          </a:p>
        </p:txBody>
      </p:sp>
    </p:spTree>
    <p:extLst>
      <p:ext uri="{BB962C8B-B14F-4D97-AF65-F5344CB8AC3E}">
        <p14:creationId xmlns:p14="http://schemas.microsoft.com/office/powerpoint/2010/main" val="13332692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79</a:t>
            </a:fld>
            <a:endParaRPr lang="en-US" dirty="0"/>
          </a:p>
        </p:txBody>
      </p:sp>
    </p:spTree>
    <p:extLst>
      <p:ext uri="{BB962C8B-B14F-4D97-AF65-F5344CB8AC3E}">
        <p14:creationId xmlns:p14="http://schemas.microsoft.com/office/powerpoint/2010/main" val="24731521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80</a:t>
            </a:fld>
            <a:endParaRPr lang="en-US" dirty="0"/>
          </a:p>
        </p:txBody>
      </p:sp>
    </p:spTree>
    <p:extLst>
      <p:ext uri="{BB962C8B-B14F-4D97-AF65-F5344CB8AC3E}">
        <p14:creationId xmlns:p14="http://schemas.microsoft.com/office/powerpoint/2010/main" val="229573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4294497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81</a:t>
            </a:fld>
            <a:endParaRPr lang="en-US" dirty="0"/>
          </a:p>
        </p:txBody>
      </p:sp>
    </p:spTree>
    <p:extLst>
      <p:ext uri="{BB962C8B-B14F-4D97-AF65-F5344CB8AC3E}">
        <p14:creationId xmlns:p14="http://schemas.microsoft.com/office/powerpoint/2010/main" val="1512230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82</a:t>
            </a:fld>
            <a:endParaRPr lang="en-US" dirty="0"/>
          </a:p>
        </p:txBody>
      </p:sp>
    </p:spTree>
    <p:extLst>
      <p:ext uri="{BB962C8B-B14F-4D97-AF65-F5344CB8AC3E}">
        <p14:creationId xmlns:p14="http://schemas.microsoft.com/office/powerpoint/2010/main" val="20378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751876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BCFB8996-20C8-406A-8B25-A55AD19BEC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2D4BF6D4-C882-41BB-B1D3-BC7D55F9E4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5105400" cy="4876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581400" y="609600"/>
            <a:ext cx="4953000" cy="4114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505200" y="533400"/>
            <a:ext cx="5181600" cy="44196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352800" y="533400"/>
            <a:ext cx="4983480" cy="874231"/>
          </a:xfrm>
        </p:spPr>
        <p:txBody>
          <a:bodyPr anchor="t"/>
          <a:lstStyle>
            <a:lvl1pPr>
              <a:defRPr sz="2800">
                <a:solidFill>
                  <a:schemeClr val="accent5">
                    <a:lumMod val="50000"/>
                  </a:schemeClr>
                </a:solidFill>
              </a:defRPr>
            </a:lvl1pPr>
          </a:lstStyle>
          <a:p>
            <a:r>
              <a:rPr lang="en-US" dirty="0"/>
              <a:t>Click to add figure number and title</a:t>
            </a:r>
          </a:p>
        </p:txBody>
      </p:sp>
      <p:pic>
        <p:nvPicPr>
          <p:cNvPr id="4" name="Content Placeholder 4">
            <a:extLst>
              <a:ext uri="{FF2B5EF4-FFF2-40B4-BE49-F238E27FC236}">
                <a16:creationId xmlns:a16="http://schemas.microsoft.com/office/drawing/2014/main" id="{C6FA4E7A-DA5B-40CD-B9D2-ED7B83F177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257800" cy="4876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429000" y="685800"/>
            <a:ext cx="4953000" cy="411480"/>
          </a:xfrm>
        </p:spPr>
        <p:txBody>
          <a:bodyPr/>
          <a:lstStyle>
            <a:lvl1pPr>
              <a:defRPr sz="2800"/>
            </a:lvl1pPr>
          </a:lstStyle>
          <a:p>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a:xfrm>
            <a:off x="3429000" y="609600"/>
            <a:ext cx="5105400" cy="4114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594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2895600" y="609600"/>
            <a:ext cx="6096000" cy="622828"/>
          </a:xfrm>
        </p:spPr>
        <p:txBody>
          <a:bodyPr anchor="t"/>
          <a:lstStyle>
            <a:lvl1pPr algn="ctr">
              <a:defRPr sz="2800">
                <a:solidFill>
                  <a:schemeClr val="accent5">
                    <a:lumMod val="50000"/>
                  </a:schemeClr>
                </a:solidFill>
                <a:latin typeface="+mj-lt"/>
              </a:defRPr>
            </a:lvl1pPr>
          </a:lstStyle>
          <a:p>
            <a:r>
              <a:rPr lang="en-US" dirty="0"/>
              <a:t>Click to edit Master title style</a:t>
            </a:r>
          </a:p>
        </p:txBody>
      </p:sp>
      <p:pic>
        <p:nvPicPr>
          <p:cNvPr id="4" name="Content Placeholder 4">
            <a:extLst>
              <a:ext uri="{FF2B5EF4-FFF2-40B4-BE49-F238E27FC236}">
                <a16:creationId xmlns:a16="http://schemas.microsoft.com/office/drawing/2014/main" id="{CB61602E-21AA-4C37-BE7C-D3FA62E1AC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657600" y="533400"/>
            <a:ext cx="4800600" cy="622828"/>
          </a:xfrm>
        </p:spPr>
        <p:txBody>
          <a:bodyPr anchor="t"/>
          <a:lstStyle/>
          <a:p>
            <a:r>
              <a:rPr lang="en-US" dirty="0"/>
              <a:t>Click to edit Master title style</a:t>
            </a:r>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3733800" y="152400"/>
            <a:ext cx="3352800" cy="10972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3505200" y="609600"/>
            <a:ext cx="5029200" cy="414251"/>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52038" y="457200"/>
            <a:ext cx="5029200" cy="823959"/>
          </a:xfrm>
        </p:spPr>
        <p:txBody>
          <a:bodyPr anchor="t"/>
          <a:lstStyle>
            <a:lvl1pPr>
              <a:defRPr sz="2800">
                <a:solidFill>
                  <a:schemeClr val="accent5">
                    <a:lumMod val="50000"/>
                  </a:schemeClr>
                </a:solidFill>
              </a:defRPr>
            </a:lvl1pPr>
          </a:lstStyle>
          <a:p>
            <a:r>
              <a:rPr lang="en-US" dirty="0"/>
              <a:t>Click to add figure number and title</a:t>
            </a:r>
          </a:p>
        </p:txBody>
      </p:sp>
      <p:pic>
        <p:nvPicPr>
          <p:cNvPr id="4" name="Content Placeholder 4">
            <a:extLst>
              <a:ext uri="{FF2B5EF4-FFF2-40B4-BE49-F238E27FC236}">
                <a16:creationId xmlns:a16="http://schemas.microsoft.com/office/drawing/2014/main" id="{F10E4C08-C11C-4EC8-8678-3C8E85D00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429000" y="533400"/>
            <a:ext cx="5334000" cy="4876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3429000" y="609600"/>
            <a:ext cx="5334000" cy="411480"/>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5200" y="457200"/>
            <a:ext cx="4953000" cy="546937"/>
          </a:xfrm>
          <a:prstGeom prst="rect">
            <a:avLst/>
          </a:prstGeom>
        </p:spPr>
        <p:txBody>
          <a:bodyPr vert="horz" lIns="0" tIns="0" rIns="0" bIns="0" rtlCol="0" anchor="b" anchorCtr="0">
            <a:noAutofit/>
          </a:bodyPr>
          <a:lstStyle/>
          <a:p>
            <a:r>
              <a:rPr lang="en-US" dirty="0"/>
              <a:t>Click to edit Master title style</a:t>
            </a:r>
          </a:p>
        </p:txBody>
      </p:sp>
      <p:pic>
        <p:nvPicPr>
          <p:cNvPr id="4" name="Content Placeholder 4">
            <a:extLst>
              <a:ext uri="{FF2B5EF4-FFF2-40B4-BE49-F238E27FC236}">
                <a16:creationId xmlns:a16="http://schemas.microsoft.com/office/drawing/2014/main" id="{5C2EBEDB-77CD-4610-B8C4-FCA42785DD5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7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xStyles>
    <p:titleStyle>
      <a:lvl1pPr algn="ctr" defTabSz="914400" rtl="0" eaLnBrk="1" latinLnBrk="0" hangingPunct="1">
        <a:lnSpc>
          <a:spcPct val="100000"/>
        </a:lnSpc>
        <a:spcBef>
          <a:spcPct val="0"/>
        </a:spcBef>
        <a:buNone/>
        <a:defRPr sz="2800" b="1" kern="1200">
          <a:solidFill>
            <a:schemeClr val="accent5">
              <a:lumMod val="50000"/>
            </a:schemeClr>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lang="en-US" sz="2400" kern="1200" dirty="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lang="en-US" sz="2200" kern="1200" dirty="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C85C-6E36-4D7C-B394-93D3538B49E3}"/>
              </a:ext>
            </a:extLst>
          </p:cNvPr>
          <p:cNvSpPr>
            <a:spLocks noGrp="1"/>
          </p:cNvSpPr>
          <p:nvPr>
            <p:ph type="title"/>
          </p:nvPr>
        </p:nvSpPr>
        <p:spPr/>
        <p:txBody>
          <a:bodyPr/>
          <a:lstStyle/>
          <a:p>
            <a:endParaRPr lang="en-US"/>
          </a:p>
        </p:txBody>
      </p:sp>
      <p:pic>
        <p:nvPicPr>
          <p:cNvPr id="3" name="Content Placeholder 7">
            <a:extLst>
              <a:ext uri="{FF2B5EF4-FFF2-40B4-BE49-F238E27FC236}">
                <a16:creationId xmlns:a16="http://schemas.microsoft.com/office/drawing/2014/main" id="{7153EBC7-AF88-4674-BC90-516155DAC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176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16.1 </a:t>
            </a:r>
            <a:r>
              <a:rPr lang="en-US" altLang="en-US" sz="2000" b="0" dirty="0">
                <a:sym typeface="Times New Roman" pitchFamily="18" charset="0"/>
              </a:rPr>
              <a:t>(3 of 3)</a:t>
            </a:r>
            <a:endParaRPr lang="en-US" sz="2000" dirty="0"/>
          </a:p>
        </p:txBody>
      </p:sp>
      <p:sp>
        <p:nvSpPr>
          <p:cNvPr id="4" name="Content Placeholder 3"/>
          <p:cNvSpPr>
            <a:spLocks noGrp="1"/>
          </p:cNvSpPr>
          <p:nvPr>
            <p:ph idx="4294967295"/>
          </p:nvPr>
        </p:nvSpPr>
        <p:spPr>
          <a:xfrm>
            <a:off x="457200" y="1600200"/>
            <a:ext cx="8229600" cy="4800600"/>
          </a:xfrm>
          <a:prstGeom prst="rect">
            <a:avLst/>
          </a:prstGeom>
        </p:spPr>
        <p:txBody>
          <a:bodyPr/>
          <a:lstStyle/>
          <a:p>
            <a:pPr marL="0" indent="0">
              <a:buNone/>
            </a:pPr>
            <a:r>
              <a:rPr lang="en-IN" dirty="0"/>
              <a:t>Based on BF’s APP and average accounts payable, the daily accounts payable generated by BF is about $3.69 million ($0.52 billion ÷ 141). If BF were to increase its average payment period by 5 days, its accounts payable would increase by about $18.452 million (5 × $3.69 million). As a result, BF’s cash conversion cycle would decrease by 5 days, and the firm would reduce its investment in operations by $18.452 million. If this action did not damage BF’s credit rating, it would be in the company’s best interest.</a:t>
            </a:r>
          </a:p>
        </p:txBody>
      </p:sp>
    </p:spTree>
    <p:extLst>
      <p:ext uri="{BB962C8B-B14F-4D97-AF65-F5344CB8AC3E}">
        <p14:creationId xmlns:p14="http://schemas.microsoft.com/office/powerpoint/2010/main" val="215076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26720"/>
            <a:ext cx="3352800" cy="1097280"/>
          </a:xfrm>
        </p:spPr>
        <p:txBody>
          <a:bodyPr/>
          <a:lstStyle/>
          <a:p>
            <a:r>
              <a:rPr lang="en-US" altLang="en-US" dirty="0">
                <a:sym typeface="Times New Roman" pitchFamily="18" charset="0"/>
              </a:rPr>
              <a:t>16.1 Spontaneous Liabilities </a:t>
            </a:r>
            <a:r>
              <a:rPr lang="en-US" altLang="en-US" sz="2000" b="0" dirty="0">
                <a:sym typeface="Times New Roman" pitchFamily="18" charset="0"/>
              </a:rPr>
              <a:t>(4 of 8)</a:t>
            </a:r>
            <a:endParaRPr lang="en-US" sz="2000" b="0" dirty="0"/>
          </a:p>
        </p:txBody>
      </p:sp>
      <p:sp>
        <p:nvSpPr>
          <p:cNvPr id="3" name="Content Placeholder 2"/>
          <p:cNvSpPr>
            <a:spLocks noGrp="1"/>
          </p:cNvSpPr>
          <p:nvPr>
            <p:ph idx="4294967295"/>
          </p:nvPr>
        </p:nvSpPr>
        <p:spPr>
          <a:xfrm>
            <a:off x="457200" y="1790700"/>
            <a:ext cx="8229600" cy="32766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lvl="1"/>
            <a:r>
              <a:rPr lang="en-US" altLang="en-US" dirty="0">
                <a:solidFill>
                  <a:srgbClr val="000000"/>
                </a:solidFill>
                <a:cs typeface="Arial" pitchFamily="34" charset="0"/>
                <a:sym typeface="Arial" pitchFamily="34" charset="0"/>
              </a:rPr>
              <a:t>Analyzing Credit Terms</a:t>
            </a:r>
          </a:p>
          <a:p>
            <a:pPr lvl="2"/>
            <a:r>
              <a:rPr lang="en-US" altLang="en-US" dirty="0">
                <a:solidFill>
                  <a:srgbClr val="000000"/>
                </a:solidFill>
                <a:cs typeface="Arial" pitchFamily="34" charset="0"/>
                <a:sym typeface="Arial" pitchFamily="34" charset="0"/>
              </a:rPr>
              <a:t>Taking the Discount</a:t>
            </a:r>
          </a:p>
          <a:p>
            <a:pPr lvl="3"/>
            <a:r>
              <a:rPr lang="en-US" altLang="en-US" dirty="0">
                <a:solidFill>
                  <a:srgbClr val="000000"/>
                </a:solidFill>
                <a:cs typeface="Arial" pitchFamily="34" charset="0"/>
                <a:sym typeface="Arial" pitchFamily="34" charset="0"/>
              </a:rPr>
              <a:t>Sometimes a supplier will offer a discount for early payment</a:t>
            </a:r>
          </a:p>
          <a:p>
            <a:pPr lvl="3"/>
            <a:r>
              <a:rPr lang="en-US" altLang="en-US" dirty="0">
                <a:solidFill>
                  <a:srgbClr val="000000"/>
                </a:solidFill>
                <a:cs typeface="Arial" pitchFamily="34" charset="0"/>
                <a:sym typeface="Arial" pitchFamily="34" charset="0"/>
              </a:rPr>
              <a:t>The purchaser must weigh the benefits of paying the supplier as late as possible against the costs of passing up the discount for early payment</a:t>
            </a:r>
          </a:p>
        </p:txBody>
      </p:sp>
    </p:spTree>
    <p:extLst>
      <p:ext uri="{BB962C8B-B14F-4D97-AF65-F5344CB8AC3E}">
        <p14:creationId xmlns:p14="http://schemas.microsoft.com/office/powerpoint/2010/main" val="414869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16.2</a:t>
            </a:r>
            <a:endParaRPr lang="en-US" dirty="0"/>
          </a:p>
        </p:txBody>
      </p:sp>
      <p:sp>
        <p:nvSpPr>
          <p:cNvPr id="4" name="Content Placeholder 3"/>
          <p:cNvSpPr>
            <a:spLocks noGrp="1"/>
          </p:cNvSpPr>
          <p:nvPr>
            <p:ph idx="4294967295"/>
          </p:nvPr>
        </p:nvSpPr>
        <p:spPr>
          <a:xfrm>
            <a:off x="457200" y="1600200"/>
            <a:ext cx="8229600" cy="4800600"/>
          </a:xfrm>
          <a:prstGeom prst="rect">
            <a:avLst/>
          </a:prstGeom>
        </p:spPr>
        <p:txBody>
          <a:bodyPr/>
          <a:lstStyle/>
          <a:p>
            <a:pPr marL="0" indent="0">
              <a:buNone/>
            </a:pPr>
            <a:r>
              <a:rPr lang="en-IN" dirty="0"/>
              <a:t>Lawrence Industries, operator of a small chain of video stores, purchased $1,000 worth of merchandise on February 27 from a supplier extending terms of 2/10 net 30 EOM. If the firm takes the discount, it must pay $980 [$1,000 − (0.02 × $1,000)] by March 10, thereby saving $20.</a:t>
            </a:r>
          </a:p>
        </p:txBody>
      </p:sp>
    </p:spTree>
    <p:extLst>
      <p:ext uri="{BB962C8B-B14F-4D97-AF65-F5344CB8AC3E}">
        <p14:creationId xmlns:p14="http://schemas.microsoft.com/office/powerpoint/2010/main" val="294810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50520"/>
            <a:ext cx="3352800" cy="1097280"/>
          </a:xfrm>
        </p:spPr>
        <p:txBody>
          <a:bodyPr/>
          <a:lstStyle/>
          <a:p>
            <a:r>
              <a:rPr lang="en-US" altLang="en-US" dirty="0">
                <a:sym typeface="Times New Roman" pitchFamily="18" charset="0"/>
              </a:rPr>
              <a:t>16.1 Spontaneous Liabilities </a:t>
            </a:r>
            <a:r>
              <a:rPr lang="en-US" altLang="en-US" sz="2000" b="0" dirty="0">
                <a:sym typeface="Times New Roman" pitchFamily="18" charset="0"/>
              </a:rPr>
              <a:t>(5 of 8)</a:t>
            </a:r>
            <a:endParaRPr lang="en-US" sz="2000" b="0" dirty="0"/>
          </a:p>
        </p:txBody>
      </p:sp>
      <p:sp>
        <p:nvSpPr>
          <p:cNvPr id="3" name="Content Placeholder 2"/>
          <p:cNvSpPr>
            <a:spLocks noGrp="1"/>
          </p:cNvSpPr>
          <p:nvPr>
            <p:ph idx="4294967295"/>
          </p:nvPr>
        </p:nvSpPr>
        <p:spPr>
          <a:xfrm>
            <a:off x="457200" y="1600200"/>
            <a:ext cx="8229600" cy="48006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lvl="1"/>
            <a:r>
              <a:rPr lang="en-US" altLang="en-US" dirty="0">
                <a:solidFill>
                  <a:srgbClr val="000000"/>
                </a:solidFill>
                <a:cs typeface="Arial" pitchFamily="34" charset="0"/>
                <a:sym typeface="Arial" pitchFamily="34" charset="0"/>
              </a:rPr>
              <a:t>Analyzing Credit Terms</a:t>
            </a:r>
          </a:p>
          <a:p>
            <a:pPr lvl="2"/>
            <a:r>
              <a:rPr lang="en-US" altLang="en-US" dirty="0">
                <a:solidFill>
                  <a:srgbClr val="000000"/>
                </a:solidFill>
                <a:cs typeface="Arial" pitchFamily="34" charset="0"/>
                <a:sym typeface="Arial" pitchFamily="34" charset="0"/>
              </a:rPr>
              <a:t>Giving Up the Discount</a:t>
            </a:r>
          </a:p>
          <a:p>
            <a:pPr lvl="3"/>
            <a:r>
              <a:rPr lang="en-US" altLang="en-US" dirty="0">
                <a:solidFill>
                  <a:srgbClr val="000000"/>
                </a:solidFill>
                <a:cs typeface="Arial" pitchFamily="34" charset="0"/>
                <a:sym typeface="Arial" pitchFamily="34" charset="0"/>
              </a:rPr>
              <a:t>If the firm chooses to give up the discount, it should pay on the final day of the credit period, or at the end of the grace period</a:t>
            </a:r>
          </a:p>
          <a:p>
            <a:pPr lvl="3"/>
            <a:r>
              <a:rPr lang="en-US" altLang="en-US" dirty="0">
                <a:solidFill>
                  <a:srgbClr val="000000"/>
                </a:solidFill>
                <a:cs typeface="Arial" pitchFamily="34" charset="0"/>
                <a:sym typeface="Arial" pitchFamily="34" charset="0"/>
              </a:rPr>
              <a:t>Cost of Giving Up an Early Payment Discount</a:t>
            </a:r>
          </a:p>
          <a:p>
            <a:pPr lvl="4"/>
            <a:r>
              <a:rPr lang="en-US" altLang="en-US" dirty="0">
                <a:solidFill>
                  <a:srgbClr val="000000"/>
                </a:solidFill>
                <a:cs typeface="Arial" pitchFamily="34" charset="0"/>
                <a:sym typeface="Arial" pitchFamily="34" charset="0"/>
              </a:rPr>
              <a:t>The implied rate of interest paid to delay payment of an account payable for an additional number of days</a:t>
            </a:r>
            <a:endParaRPr lang="en-US" dirty="0"/>
          </a:p>
        </p:txBody>
      </p:sp>
    </p:spTree>
    <p:extLst>
      <p:ext uri="{BB962C8B-B14F-4D97-AF65-F5344CB8AC3E}">
        <p14:creationId xmlns:p14="http://schemas.microsoft.com/office/powerpoint/2010/main" val="37236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65746"/>
            <a:ext cx="3352800" cy="455956"/>
          </a:xfrm>
        </p:spPr>
        <p:txBody>
          <a:bodyPr/>
          <a:lstStyle/>
          <a:p>
            <a:r>
              <a:rPr lang="en-US" altLang="en-US" dirty="0">
                <a:sym typeface="Times New Roman" pitchFamily="18" charset="0"/>
              </a:rPr>
              <a:t>Example 16.3 </a:t>
            </a:r>
            <a:r>
              <a:rPr lang="en-US" altLang="en-US" sz="2000" b="0" dirty="0">
                <a:sym typeface="Times New Roman" pitchFamily="18" charset="0"/>
              </a:rPr>
              <a:t>(1 of 5)</a:t>
            </a:r>
            <a:endParaRPr lang="en-US" sz="2000" b="0" dirty="0"/>
          </a:p>
        </p:txBody>
      </p:sp>
      <p:sp>
        <p:nvSpPr>
          <p:cNvPr id="7" name="Content Placeholder 6"/>
          <p:cNvSpPr>
            <a:spLocks noGrp="1"/>
          </p:cNvSpPr>
          <p:nvPr>
            <p:ph idx="4294967295"/>
          </p:nvPr>
        </p:nvSpPr>
        <p:spPr>
          <a:xfrm>
            <a:off x="228600" y="1219200"/>
            <a:ext cx="8534400" cy="4603724"/>
          </a:xfrm>
          <a:prstGeom prst="rect">
            <a:avLst/>
          </a:prstGeom>
        </p:spPr>
        <p:txBody>
          <a:bodyPr/>
          <a:lstStyle/>
          <a:p>
            <a:pPr marL="0" indent="0">
              <a:buNone/>
            </a:pPr>
            <a:r>
              <a:rPr lang="en-IN" dirty="0"/>
              <a:t>In Example 16.2, we saw that Lawrence Industries could take the discount on its February 27 purchase by paying $980 on March 10. If Lawrence gives up the discount, it can pay on March 30. To keep its money for an extra 20 days, the firm must pay an extra $20, or $1,000 rather than $980. In other words, if the firm pays on March 30, it will pay $980 (what it could have paid on March 10) plus $20. The extra $20 is like interest on a loan, and in this case the $980 is like the loan principal. Lawrence Industries owes $980 to its supplier on March 10, but the supplier is willing to accept $980 plus $20 in interest on March 30. Figure 16.1 shows the payment options that are open to the company.</a:t>
            </a:r>
          </a:p>
        </p:txBody>
      </p:sp>
    </p:spTree>
    <p:extLst>
      <p:ext uri="{BB962C8B-B14F-4D97-AF65-F5344CB8AC3E}">
        <p14:creationId xmlns:p14="http://schemas.microsoft.com/office/powerpoint/2010/main" val="16355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16.3 </a:t>
            </a:r>
            <a:r>
              <a:rPr lang="en-US" altLang="en-US" sz="2000" b="0" dirty="0">
                <a:sym typeface="Times New Roman" pitchFamily="18" charset="0"/>
              </a:rPr>
              <a:t>(2 of 5)</a:t>
            </a:r>
            <a:endParaRPr lang="en-US" sz="2000" dirty="0"/>
          </a:p>
        </p:txBody>
      </p:sp>
      <p:sp>
        <p:nvSpPr>
          <p:cNvPr id="3" name="Content Placeholder 2"/>
          <p:cNvSpPr>
            <a:spLocks noGrp="1"/>
          </p:cNvSpPr>
          <p:nvPr>
            <p:ph idx="4294967295"/>
          </p:nvPr>
        </p:nvSpPr>
        <p:spPr>
          <a:xfrm>
            <a:off x="457200" y="1600200"/>
            <a:ext cx="8382000" cy="4800600"/>
          </a:xfrm>
          <a:prstGeom prst="rect">
            <a:avLst/>
          </a:prstGeom>
        </p:spPr>
        <p:txBody>
          <a:bodyPr/>
          <a:lstStyle/>
          <a:p>
            <a:pPr marL="0" indent="0">
              <a:buNone/>
            </a:pPr>
            <a:r>
              <a:rPr lang="en-IN" dirty="0"/>
              <a:t>To calculate the implied interest rate associated with giving up the discount, we simply treat $980 as the loan principal, $20 as the interest, and 20 days (the time from March 10 to March 30) as the term of the loan. The interest rate that Lawrence pays by giving up the discount is 2.04% ($20 ÷ $980). Keep in mind that the 2.04% interest rate applies to a 20-day loan. To calculate an annualized interest rate, we multiply the interest rate on this transaction times the number of 20-day periods during a year.</a:t>
            </a:r>
          </a:p>
        </p:txBody>
      </p:sp>
    </p:spTree>
    <p:extLst>
      <p:ext uri="{BB962C8B-B14F-4D97-AF65-F5344CB8AC3E}">
        <p14:creationId xmlns:p14="http://schemas.microsoft.com/office/powerpoint/2010/main" val="68553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16.3 </a:t>
            </a:r>
            <a:r>
              <a:rPr lang="en-US" altLang="en-US" sz="2000" b="0" dirty="0">
                <a:sym typeface="Times New Roman" pitchFamily="18" charset="0"/>
              </a:rPr>
              <a:t>(3 of 5)</a:t>
            </a:r>
            <a:endParaRPr lang="en-US" sz="2000" dirty="0"/>
          </a:p>
        </p:txBody>
      </p:sp>
      <p:sp>
        <p:nvSpPr>
          <p:cNvPr id="3" name="Content Placeholder 2"/>
          <p:cNvSpPr>
            <a:spLocks noGrp="1"/>
          </p:cNvSpPr>
          <p:nvPr>
            <p:ph idx="4294967295"/>
          </p:nvPr>
        </p:nvSpPr>
        <p:spPr>
          <a:xfrm>
            <a:off x="457200" y="1600201"/>
            <a:ext cx="8229600" cy="914400"/>
          </a:xfrm>
          <a:prstGeom prst="rect">
            <a:avLst/>
          </a:prstGeom>
        </p:spPr>
        <p:txBody>
          <a:bodyPr/>
          <a:lstStyle/>
          <a:p>
            <a:pPr marL="0" indent="0">
              <a:buNone/>
            </a:pPr>
            <a:r>
              <a:rPr lang="en-IN" dirty="0"/>
              <a:t> The general expression for calculating the annual percentage cost of giving up an early payment discount is</a:t>
            </a:r>
          </a:p>
        </p:txBody>
      </p:sp>
      <p:graphicFrame>
        <p:nvGraphicFramePr>
          <p:cNvPr id="4" name="Object 3" descr="Cost of giving up early payment discount equals CD over 100 percent minus CD all times 365 over N."/>
          <p:cNvGraphicFramePr>
            <a:graphicFrameLocks noChangeAspect="1"/>
          </p:cNvGraphicFramePr>
          <p:nvPr>
            <p:extLst>
              <p:ext uri="{D42A27DB-BD31-4B8C-83A1-F6EECF244321}">
                <p14:modId xmlns:p14="http://schemas.microsoft.com/office/powerpoint/2010/main" val="1378916081"/>
              </p:ext>
            </p:extLst>
          </p:nvPr>
        </p:nvGraphicFramePr>
        <p:xfrm>
          <a:off x="496742" y="2777742"/>
          <a:ext cx="8150516" cy="727458"/>
        </p:xfrm>
        <a:graphic>
          <a:graphicData uri="http://schemas.openxmlformats.org/presentationml/2006/ole">
            <mc:AlternateContent xmlns:mc="http://schemas.openxmlformats.org/markup-compatibility/2006">
              <mc:Choice xmlns:v="urn:schemas-microsoft-com:vml" Requires="v">
                <p:oleObj spid="_x0000_s23865" name="Equation" r:id="rId4" imgW="4419360" imgH="393480" progId="Equation.DSMT4">
                  <p:embed/>
                </p:oleObj>
              </mc:Choice>
              <mc:Fallback>
                <p:oleObj name="Equation" r:id="rId4" imgW="4419360" imgH="393480" progId="Equation.DSMT4">
                  <p:embed/>
                  <p:pic>
                    <p:nvPicPr>
                      <p:cNvPr id="0" name="Picture 302" descr="Cost of giving up early payment discount equals CD over 100 percent minus CD all times 365 over 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42" y="2777742"/>
                        <a:ext cx="8150516" cy="727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4294967295"/>
          </p:nvPr>
        </p:nvSpPr>
        <p:spPr>
          <a:xfrm>
            <a:off x="457200" y="3810000"/>
            <a:ext cx="8229600" cy="2163763"/>
          </a:xfrm>
          <a:prstGeom prst="rect">
            <a:avLst/>
          </a:prstGeom>
        </p:spPr>
        <p:txBody>
          <a:bodyPr/>
          <a:lstStyle/>
          <a:p>
            <a:pPr marL="0" indent="0">
              <a:buNone/>
            </a:pPr>
            <a:r>
              <a:rPr lang="en-IN" dirty="0"/>
              <a:t>Where</a:t>
            </a:r>
          </a:p>
          <a:p>
            <a:pPr marL="182880" indent="0">
              <a:buNone/>
            </a:pPr>
            <a:r>
              <a:rPr lang="en-US" i="1" dirty="0"/>
              <a:t>CD </a:t>
            </a:r>
            <a:r>
              <a:rPr lang="en-US" dirty="0"/>
              <a:t>= stated discount in percentage terms</a:t>
            </a:r>
          </a:p>
          <a:p>
            <a:pPr marL="977900" indent="-595313">
              <a:buNone/>
            </a:pPr>
            <a:r>
              <a:rPr lang="en-US" i="1" dirty="0"/>
              <a:t>N </a:t>
            </a:r>
            <a:r>
              <a:rPr lang="en-US" dirty="0"/>
              <a:t>= number of days that payment can be delayed by giving up the discount</a:t>
            </a:r>
          </a:p>
        </p:txBody>
      </p:sp>
    </p:spTree>
    <p:extLst>
      <p:ext uri="{BB962C8B-B14F-4D97-AF65-F5344CB8AC3E}">
        <p14:creationId xmlns:p14="http://schemas.microsoft.com/office/powerpoint/2010/main" val="172476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16.3 </a:t>
            </a:r>
            <a:r>
              <a:rPr lang="en-US" altLang="en-US" sz="2000" b="0" dirty="0">
                <a:sym typeface="Times New Roman" pitchFamily="18" charset="0"/>
              </a:rPr>
              <a:t>(4 of 5)</a:t>
            </a:r>
            <a:endParaRPr lang="en-IN" sz="2000" dirty="0"/>
          </a:p>
        </p:txBody>
      </p:sp>
      <p:sp>
        <p:nvSpPr>
          <p:cNvPr id="3" name="Content Placeholder 2"/>
          <p:cNvSpPr>
            <a:spLocks noGrp="1"/>
          </p:cNvSpPr>
          <p:nvPr>
            <p:ph idx="4294967295"/>
          </p:nvPr>
        </p:nvSpPr>
        <p:spPr>
          <a:xfrm>
            <a:off x="457200" y="1600200"/>
            <a:ext cx="8229600" cy="1143000"/>
          </a:xfrm>
          <a:prstGeom prst="rect">
            <a:avLst/>
          </a:prstGeom>
        </p:spPr>
        <p:txBody>
          <a:bodyPr/>
          <a:lstStyle/>
          <a:p>
            <a:pPr marL="0" indent="0">
              <a:buNone/>
            </a:pPr>
            <a:r>
              <a:rPr lang="en-IN" dirty="0"/>
              <a:t>Substituting the values for </a:t>
            </a:r>
            <a:r>
              <a:rPr lang="en-IN" i="1" dirty="0"/>
              <a:t>CD </a:t>
            </a:r>
            <a:r>
              <a:rPr lang="en-IN" dirty="0"/>
              <a:t>(2%) and </a:t>
            </a:r>
            <a:r>
              <a:rPr lang="en-IN" i="1" dirty="0"/>
              <a:t>N</a:t>
            </a:r>
            <a:r>
              <a:rPr lang="en-IN" dirty="0"/>
              <a:t> (20 days) into Equation 16.1 results in an annualized cost of giving up the early payment discount of 37.24%.</a:t>
            </a:r>
          </a:p>
        </p:txBody>
      </p:sp>
      <p:graphicFrame>
        <p:nvGraphicFramePr>
          <p:cNvPr id="4" name="Object 3" descr="37.24 percent equals 2 percent over 100 percent minus 2 percent all times 365 over 20."/>
          <p:cNvGraphicFramePr>
            <a:graphicFrameLocks noChangeAspect="1"/>
          </p:cNvGraphicFramePr>
          <p:nvPr>
            <p:extLst>
              <p:ext uri="{D42A27DB-BD31-4B8C-83A1-F6EECF244321}">
                <p14:modId xmlns:p14="http://schemas.microsoft.com/office/powerpoint/2010/main" val="3979591753"/>
              </p:ext>
            </p:extLst>
          </p:nvPr>
        </p:nvGraphicFramePr>
        <p:xfrm>
          <a:off x="2349492" y="3177805"/>
          <a:ext cx="4445016" cy="1013195"/>
        </p:xfrm>
        <a:graphic>
          <a:graphicData uri="http://schemas.openxmlformats.org/presentationml/2006/ole">
            <mc:AlternateContent xmlns:mc="http://schemas.openxmlformats.org/markup-compatibility/2006">
              <mc:Choice xmlns:v="urn:schemas-microsoft-com:vml" Requires="v">
                <p:oleObj spid="_x0000_s25906" name="Equation" r:id="rId4" imgW="1726920" imgH="393480" progId="Equation.DSMT4">
                  <p:embed/>
                </p:oleObj>
              </mc:Choice>
              <mc:Fallback>
                <p:oleObj name="Equation" r:id="rId4" imgW="1726920" imgH="393480" progId="Equation.DSMT4">
                  <p:embed/>
                  <p:pic>
                    <p:nvPicPr>
                      <p:cNvPr id="0" name="Picture 295" descr="37.24 percent equals 2 percent over 100 percent minus 2 percent all times 365 over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492" y="3177805"/>
                        <a:ext cx="4445016" cy="1013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322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16.3 </a:t>
            </a:r>
            <a:r>
              <a:rPr lang="en-US" altLang="en-US" sz="2000" b="0" dirty="0">
                <a:sym typeface="Times New Roman" pitchFamily="18" charset="0"/>
              </a:rPr>
              <a:t>(5 of 5)</a:t>
            </a:r>
            <a:endParaRPr lang="en-US" sz="2000" dirty="0"/>
          </a:p>
        </p:txBody>
      </p:sp>
      <p:sp>
        <p:nvSpPr>
          <p:cNvPr id="7" name="Content Placeholder 6"/>
          <p:cNvSpPr>
            <a:spLocks noGrp="1"/>
          </p:cNvSpPr>
          <p:nvPr>
            <p:ph idx="4294967295"/>
          </p:nvPr>
        </p:nvSpPr>
        <p:spPr>
          <a:xfrm>
            <a:off x="457200" y="1600201"/>
            <a:ext cx="8229600" cy="1143000"/>
          </a:xfrm>
          <a:prstGeom prst="rect">
            <a:avLst/>
          </a:prstGeom>
        </p:spPr>
        <p:txBody>
          <a:bodyPr/>
          <a:lstStyle/>
          <a:p>
            <a:pPr marL="0" indent="0">
              <a:buNone/>
            </a:pPr>
            <a:r>
              <a:rPr lang="en-IN" dirty="0"/>
              <a:t>A simple way to </a:t>
            </a:r>
            <a:r>
              <a:rPr lang="en-IN" i="1" dirty="0"/>
              <a:t>approximate </a:t>
            </a:r>
            <a:r>
              <a:rPr lang="en-IN" dirty="0"/>
              <a:t>the cost of giving up a discount is to use the stated discount percentage, CD, in place of the first term of Equation 16.1:</a:t>
            </a:r>
          </a:p>
        </p:txBody>
      </p:sp>
      <p:graphicFrame>
        <p:nvGraphicFramePr>
          <p:cNvPr id="5" name="Object 4" descr="Approximate early payment of giving up; Early payment discount equals CD times 365 over N."/>
          <p:cNvGraphicFramePr>
            <a:graphicFrameLocks noChangeAspect="1"/>
          </p:cNvGraphicFramePr>
          <p:nvPr>
            <p:extLst>
              <p:ext uri="{D42A27DB-BD31-4B8C-83A1-F6EECF244321}">
                <p14:modId xmlns:p14="http://schemas.microsoft.com/office/powerpoint/2010/main" val="3868252610"/>
              </p:ext>
            </p:extLst>
          </p:nvPr>
        </p:nvGraphicFramePr>
        <p:xfrm>
          <a:off x="901700" y="3048000"/>
          <a:ext cx="7340600" cy="1270000"/>
        </p:xfrm>
        <a:graphic>
          <a:graphicData uri="http://schemas.openxmlformats.org/presentationml/2006/ole">
            <mc:AlternateContent xmlns:mc="http://schemas.openxmlformats.org/markup-compatibility/2006">
              <mc:Choice xmlns:v="urn:schemas-microsoft-com:vml" Requires="v">
                <p:oleObj spid="_x0000_s24888" name="Equation" r:id="rId4" imgW="3670200" imgH="634680" progId="Equation.DSMT4">
                  <p:embed/>
                </p:oleObj>
              </mc:Choice>
              <mc:Fallback>
                <p:oleObj name="Equation" r:id="rId4" imgW="3670200" imgH="634680" progId="Equation.DSMT4">
                  <p:embed/>
                  <p:pic>
                    <p:nvPicPr>
                      <p:cNvPr id="0" name="Picture 301" descr="Approximate early payment of giving up; Early payment discount equals CD times 365 over 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048000"/>
                        <a:ext cx="73406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idx="4294967295"/>
          </p:nvPr>
        </p:nvSpPr>
        <p:spPr>
          <a:xfrm>
            <a:off x="457200" y="4299339"/>
            <a:ext cx="8534400" cy="1524000"/>
          </a:xfrm>
          <a:prstGeom prst="rect">
            <a:avLst/>
          </a:prstGeom>
        </p:spPr>
        <p:txBody>
          <a:bodyPr/>
          <a:lstStyle/>
          <a:p>
            <a:pPr marL="0" indent="0">
              <a:buNone/>
            </a:pPr>
            <a:r>
              <a:rPr lang="en-IN" dirty="0"/>
              <a:t>The smaller the discount, the closer the approximation to the actual cost of giving it up. Using this approximation, the cost of giving up the discount for Lawrence Industries is 36.5% [2% × (365 ÷ 20)].</a:t>
            </a:r>
          </a:p>
        </p:txBody>
      </p:sp>
    </p:spTree>
    <p:extLst>
      <p:ext uri="{BB962C8B-B14F-4D97-AF65-F5344CB8AC3E}">
        <p14:creationId xmlns:p14="http://schemas.microsoft.com/office/powerpoint/2010/main" val="162893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74320"/>
            <a:ext cx="3352800" cy="1097280"/>
          </a:xfrm>
        </p:spPr>
        <p:txBody>
          <a:bodyPr/>
          <a:lstStyle/>
          <a:p>
            <a:r>
              <a:rPr lang="en-US" altLang="en-US" dirty="0">
                <a:sym typeface="Times New Roman" pitchFamily="18" charset="0"/>
              </a:rPr>
              <a:t>Figure 16.1</a:t>
            </a:r>
            <a:r>
              <a:rPr lang="en-US" altLang="en-US" b="0" dirty="0">
                <a:sym typeface="Times New Roman" pitchFamily="18" charset="0"/>
              </a:rPr>
              <a:t> Payment Options</a:t>
            </a:r>
            <a:endParaRPr lang="en-US" dirty="0"/>
          </a:p>
        </p:txBody>
      </p:sp>
      <p:pic>
        <p:nvPicPr>
          <p:cNvPr id="3" name="Picture 2" descr="A timeline shows the payment options.&#10;The timeline shown is as follows:&#10;◦ Feb. 27: Firm makes 1,000 dollars purchase&#10;◦ Mar. 1: Credit period begins&#10;◦ Mar. 10: Cash discount period ends; Pay 980 dollars&#10;◦ Mar. 30: Credit period ends; Pay 1,000 dollars&#10;The period between Mar. 10 and Mar. 30 is labeled &quot;Cost of additional 20 days equals 1,000 dollars minus 980 dollars equals 20 dollar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7280688" cy="4301683"/>
          </a:xfrm>
          <a:prstGeom prst="rect">
            <a:avLst/>
          </a:prstGeom>
        </p:spPr>
      </p:pic>
    </p:spTree>
    <p:extLst>
      <p:ext uri="{BB962C8B-B14F-4D97-AF65-F5344CB8AC3E}">
        <p14:creationId xmlns:p14="http://schemas.microsoft.com/office/powerpoint/2010/main" val="246830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2084"/>
            <a:ext cx="4114800" cy="841916"/>
          </a:xfrm>
        </p:spPr>
        <p:txBody>
          <a:bodyPr/>
          <a:lstStyle/>
          <a:p>
            <a:r>
              <a:rPr lang="en-US" altLang="en-US" dirty="0">
                <a:sym typeface="Times New Roman" pitchFamily="18" charset="0"/>
              </a:rPr>
              <a:t>Principles of Managerial Finance</a:t>
            </a:r>
            <a:endParaRPr lang="en-US" dirty="0"/>
          </a:p>
        </p:txBody>
      </p:sp>
      <p:sp>
        <p:nvSpPr>
          <p:cNvPr id="4" name="Text Placeholder 3"/>
          <p:cNvSpPr>
            <a:spLocks noGrp="1"/>
          </p:cNvSpPr>
          <p:nvPr>
            <p:ph type="body" sz="quarter" idx="4294967295"/>
          </p:nvPr>
        </p:nvSpPr>
        <p:spPr>
          <a:xfrm>
            <a:off x="5029200" y="1981200"/>
            <a:ext cx="3657600" cy="939143"/>
          </a:xfrm>
          <a:prstGeom prst="rect">
            <a:avLst/>
          </a:prstGeom>
        </p:spPr>
        <p:txBody>
          <a:bodyPr/>
          <a:lstStyle/>
          <a:p>
            <a:r>
              <a:rPr lang="en-US" sz="3200" dirty="0"/>
              <a:t>Chapter 16</a:t>
            </a:r>
          </a:p>
        </p:txBody>
      </p:sp>
      <p:sp>
        <p:nvSpPr>
          <p:cNvPr id="9" name="Text Placeholder 8"/>
          <p:cNvSpPr>
            <a:spLocks noGrp="1"/>
          </p:cNvSpPr>
          <p:nvPr>
            <p:ph type="body" sz="quarter" idx="4294967295"/>
          </p:nvPr>
        </p:nvSpPr>
        <p:spPr>
          <a:xfrm>
            <a:off x="5105400" y="3298476"/>
            <a:ext cx="3657600" cy="1447800"/>
          </a:xfrm>
          <a:prstGeom prst="rect">
            <a:avLst/>
          </a:prstGeom>
        </p:spPr>
        <p:txBody>
          <a:bodyPr/>
          <a:lstStyle/>
          <a:p>
            <a:pPr>
              <a:defRPr/>
            </a:pPr>
            <a:r>
              <a:rPr lang="en-US" altLang="en-US" dirty="0"/>
              <a:t>Current Liabilities Management</a:t>
            </a:r>
            <a:endParaRPr lang="en-US" dirty="0"/>
          </a:p>
        </p:txBody>
      </p:sp>
      <p:pic>
        <p:nvPicPr>
          <p:cNvPr id="11" name="Picture 10" descr="Front Cover: Principles of Managerial Finance, Fifteenth Edition by Zutter and Smart."/>
          <p:cNvPicPr>
            <a:picLocks noChangeAspect="1"/>
          </p:cNvPicPr>
          <p:nvPr/>
        </p:nvPicPr>
        <p:blipFill>
          <a:blip r:embed="rId3" cstate="print"/>
          <a:stretch>
            <a:fillRect/>
          </a:stretch>
        </p:blipFill>
        <p:spPr>
          <a:xfrm>
            <a:off x="228600" y="1145294"/>
            <a:ext cx="3657600" cy="4567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50520"/>
            <a:ext cx="3352800" cy="1097280"/>
          </a:xfrm>
        </p:spPr>
        <p:txBody>
          <a:bodyPr/>
          <a:lstStyle/>
          <a:p>
            <a:r>
              <a:rPr lang="en-US" altLang="en-US" dirty="0">
                <a:sym typeface="Times New Roman" pitchFamily="18" charset="0"/>
              </a:rPr>
              <a:t>16.1 Spontaneous Liabilities </a:t>
            </a:r>
            <a:r>
              <a:rPr lang="en-US" altLang="en-US" sz="2000" b="0" dirty="0">
                <a:sym typeface="Times New Roman" pitchFamily="18" charset="0"/>
              </a:rPr>
              <a:t>(6 of 8)</a:t>
            </a:r>
            <a:endParaRPr lang="en-US" sz="2000" b="0" dirty="0"/>
          </a:p>
        </p:txBody>
      </p:sp>
      <p:sp>
        <p:nvSpPr>
          <p:cNvPr id="3" name="Content Placeholder 2"/>
          <p:cNvSpPr>
            <a:spLocks noGrp="1"/>
          </p:cNvSpPr>
          <p:nvPr>
            <p:ph idx="4294967295"/>
          </p:nvPr>
        </p:nvSpPr>
        <p:spPr>
          <a:xfrm>
            <a:off x="457200" y="1600200"/>
            <a:ext cx="8229600" cy="48006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lvl="1"/>
            <a:r>
              <a:rPr lang="en-US" altLang="en-US" dirty="0">
                <a:solidFill>
                  <a:srgbClr val="000000"/>
                </a:solidFill>
                <a:cs typeface="Arial" pitchFamily="34" charset="0"/>
                <a:sym typeface="Arial" pitchFamily="34" charset="0"/>
              </a:rPr>
              <a:t>Analyzing Credit Terms</a:t>
            </a:r>
          </a:p>
          <a:p>
            <a:pPr lvl="2"/>
            <a:r>
              <a:rPr lang="en-US" altLang="en-US" dirty="0">
                <a:solidFill>
                  <a:srgbClr val="000000"/>
                </a:solidFill>
                <a:cs typeface="Arial" pitchFamily="34" charset="0"/>
                <a:sym typeface="Arial" pitchFamily="34" charset="0"/>
              </a:rPr>
              <a:t>Using the Cost of Giving Up an Early Payment Discount in Decision Making</a:t>
            </a:r>
          </a:p>
          <a:p>
            <a:pPr lvl="3"/>
            <a:r>
              <a:rPr lang="en-US" altLang="en-US" dirty="0">
                <a:solidFill>
                  <a:srgbClr val="000000"/>
                </a:solidFill>
                <a:cs typeface="Arial" pitchFamily="34" charset="0"/>
                <a:sym typeface="Arial" pitchFamily="34" charset="0"/>
              </a:rPr>
              <a:t>The financial manager must determine whether it is advisable to take a discount</a:t>
            </a:r>
          </a:p>
          <a:p>
            <a:pPr lvl="3"/>
            <a:r>
              <a:rPr lang="en-US" altLang="en-US" dirty="0">
                <a:solidFill>
                  <a:srgbClr val="000000"/>
                </a:solidFill>
                <a:cs typeface="Arial" pitchFamily="34" charset="0"/>
                <a:sym typeface="Arial" pitchFamily="34" charset="0"/>
              </a:rPr>
              <a:t>When a firm can obtain financing from a bank or other institution at a lower cost than the implicit interest rate offered by its suppliers, the firm is better off borrowing from the bank and taking the discount offered by the supplier</a:t>
            </a:r>
            <a:endParaRPr lang="en-US" dirty="0"/>
          </a:p>
        </p:txBody>
      </p:sp>
    </p:spTree>
    <p:extLst>
      <p:ext uri="{BB962C8B-B14F-4D97-AF65-F5344CB8AC3E}">
        <p14:creationId xmlns:p14="http://schemas.microsoft.com/office/powerpoint/2010/main" val="292366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16.4 </a:t>
            </a:r>
            <a:r>
              <a:rPr lang="en-US" altLang="en-US" sz="2000" b="0" dirty="0">
                <a:sym typeface="Times New Roman" pitchFamily="18" charset="0"/>
              </a:rPr>
              <a:t>(1 of 2)</a:t>
            </a:r>
            <a:endParaRPr lang="en-US" sz="2000" b="0" dirty="0"/>
          </a:p>
        </p:txBody>
      </p:sp>
      <p:sp>
        <p:nvSpPr>
          <p:cNvPr id="4" name="Content Placeholder 3"/>
          <p:cNvSpPr>
            <a:spLocks noGrp="1"/>
          </p:cNvSpPr>
          <p:nvPr>
            <p:ph idx="4294967295"/>
          </p:nvPr>
        </p:nvSpPr>
        <p:spPr>
          <a:xfrm>
            <a:off x="457200" y="1600200"/>
            <a:ext cx="8229600" cy="4800600"/>
          </a:xfrm>
          <a:prstGeom prst="rect">
            <a:avLst/>
          </a:prstGeom>
        </p:spPr>
        <p:txBody>
          <a:bodyPr/>
          <a:lstStyle/>
          <a:p>
            <a:pPr marL="0" indent="0">
              <a:buNone/>
            </a:pPr>
            <a:r>
              <a:rPr lang="en-IN" dirty="0"/>
              <a:t>Mason Products, a large building-supply company, has four possible suppliers, each offering different credit terms. Otherwise, their products and services are identical. Table 16.1 presents the credit terms offered by suppliers A, B, C, and D and the cost of giving up the discounts in each transaction based on the approximation method (Equation 16.2). The cost of giving up the discount from supplier A is approximately 36.5%; from supplier B, 4.9%; from supplier C, 21.9%; and from supplier D, 29.2%.</a:t>
            </a:r>
          </a:p>
        </p:txBody>
      </p:sp>
    </p:spTree>
    <p:extLst>
      <p:ext uri="{BB962C8B-B14F-4D97-AF65-F5344CB8AC3E}">
        <p14:creationId xmlns:p14="http://schemas.microsoft.com/office/powerpoint/2010/main" val="74530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457200"/>
            <a:ext cx="3352800" cy="548640"/>
          </a:xfrm>
        </p:spPr>
        <p:txBody>
          <a:bodyPr/>
          <a:lstStyle/>
          <a:p>
            <a:r>
              <a:rPr lang="en-US" altLang="en-US" dirty="0">
                <a:sym typeface="Times New Roman" pitchFamily="18" charset="0"/>
              </a:rPr>
              <a:t>Example 16.4 </a:t>
            </a:r>
            <a:r>
              <a:rPr lang="en-US" altLang="en-US" sz="2000" b="0" dirty="0">
                <a:sym typeface="Times New Roman" pitchFamily="18" charset="0"/>
              </a:rPr>
              <a:t>(2 of 2)</a:t>
            </a:r>
            <a:endParaRPr lang="en-US" sz="2000" dirty="0"/>
          </a:p>
        </p:txBody>
      </p:sp>
      <p:sp>
        <p:nvSpPr>
          <p:cNvPr id="3" name="Content Placeholder 2"/>
          <p:cNvSpPr>
            <a:spLocks noGrp="1"/>
          </p:cNvSpPr>
          <p:nvPr>
            <p:ph idx="4294967295"/>
          </p:nvPr>
        </p:nvSpPr>
        <p:spPr>
          <a:xfrm>
            <a:off x="190500" y="1767840"/>
            <a:ext cx="8763000" cy="3429000"/>
          </a:xfrm>
          <a:prstGeom prst="rect">
            <a:avLst/>
          </a:prstGeom>
        </p:spPr>
        <p:txBody>
          <a:bodyPr/>
          <a:lstStyle/>
          <a:p>
            <a:pPr marL="0" indent="0" algn="ctr">
              <a:buNone/>
            </a:pPr>
            <a:r>
              <a:rPr lang="en-IN" sz="2000" dirty="0"/>
              <a:t>If the firm needs short-term funds, which it can borrow from its bank at an interest rate of 6%, and if the firm views each of the suppliers separately, which (if any) of the suppliers’ discounts will the firm give up? In dealing with supplier A, the firm takes the discount, because the cost of giving it up is 36.5%, and then borrows the funds it requires from its bank at 6% interest. With supplier B, the firm would do better to give up the discount, because the cost of this action is less than the cost of borrowing money from the bank (4.9% versus 6%). With either supplier C or supplier D, the firm should take the discount, because in both cases the cost of giving up the discount is greater than the 6% cost of borrowing from the bank.</a:t>
            </a:r>
          </a:p>
        </p:txBody>
      </p:sp>
    </p:spTree>
    <p:extLst>
      <p:ext uri="{BB962C8B-B14F-4D97-AF65-F5344CB8AC3E}">
        <p14:creationId xmlns:p14="http://schemas.microsoft.com/office/powerpoint/2010/main" val="163698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83920"/>
            <a:ext cx="5638800" cy="1097280"/>
          </a:xfrm>
        </p:spPr>
        <p:txBody>
          <a:bodyPr/>
          <a:lstStyle/>
          <a:p>
            <a:r>
              <a:rPr lang="en-US" altLang="en-US" dirty="0">
                <a:sym typeface="Times New Roman" pitchFamily="18" charset="0"/>
              </a:rPr>
              <a:t>Table 16.1</a:t>
            </a:r>
            <a:r>
              <a:rPr lang="en-US" altLang="en-US" b="0" dirty="0">
                <a:sym typeface="Times New Roman" pitchFamily="18" charset="0"/>
              </a:rPr>
              <a:t> Early-Payment Discounts and Associated Costs for Mason Products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06109703"/>
              </p:ext>
            </p:extLst>
          </p:nvPr>
        </p:nvGraphicFramePr>
        <p:xfrm>
          <a:off x="381000" y="2971800"/>
          <a:ext cx="8229600" cy="1311595"/>
        </p:xfrm>
        <a:graphic>
          <a:graphicData uri="http://schemas.openxmlformats.org/drawingml/2006/table">
            <a:tbl>
              <a:tblPr firstRow="1" firstCol="1" bandRow="1">
                <a:tableStyleId>{2D5ABB26-0587-4C30-8999-92F81FD0307C}</a:tableStyleId>
              </a:tblPr>
              <a:tblGrid>
                <a:gridCol w="1267307">
                  <a:extLst>
                    <a:ext uri="{9D8B030D-6E8A-4147-A177-3AD203B41FA5}">
                      <a16:colId xmlns:a16="http://schemas.microsoft.com/office/drawing/2014/main" val="20000"/>
                    </a:ext>
                  </a:extLst>
                </a:gridCol>
                <a:gridCol w="2026542">
                  <a:extLst>
                    <a:ext uri="{9D8B030D-6E8A-4147-A177-3AD203B41FA5}">
                      <a16:colId xmlns:a16="http://schemas.microsoft.com/office/drawing/2014/main" val="20001"/>
                    </a:ext>
                  </a:extLst>
                </a:gridCol>
                <a:gridCol w="4935751">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en-IN" sz="1600" b="1" dirty="0">
                          <a:effectLst/>
                        </a:rPr>
                        <a:t>Supplier</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600" b="1" dirty="0">
                          <a:effectLst/>
                        </a:rPr>
                        <a:t>Credit terms</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IN" sz="1600" b="1" dirty="0">
                          <a:effectLst/>
                        </a:rPr>
                        <a:t>Approximate cost of giving up a cash discount</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IN" sz="1600" dirty="0">
                          <a:effectLst/>
                        </a:rPr>
                        <a:t>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600" dirty="0">
                          <a:effectLst/>
                        </a:rPr>
                        <a:t>2/10 net 30 EOM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IN" sz="1600" dirty="0">
                          <a:effectLst/>
                        </a:rPr>
                        <a:t>36.5%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ctr">
                        <a:lnSpc>
                          <a:spcPct val="115000"/>
                        </a:lnSpc>
                        <a:spcAft>
                          <a:spcPts val="0"/>
                        </a:spcAft>
                      </a:pPr>
                      <a:r>
                        <a:rPr lang="en-IN" sz="1600" dirty="0">
                          <a:effectLst/>
                        </a:rPr>
                        <a:t>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600" dirty="0">
                          <a:effectLst/>
                        </a:rPr>
                        <a:t>1/10 net 85 EOM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IN" sz="1600" dirty="0">
                          <a:effectLst/>
                        </a:rPr>
                        <a:t>4.9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lnSpc>
                          <a:spcPct val="115000"/>
                        </a:lnSpc>
                        <a:spcAft>
                          <a:spcPts val="0"/>
                        </a:spcAft>
                      </a:pPr>
                      <a:r>
                        <a:rPr lang="en-IN" sz="1600" dirty="0">
                          <a:effectLst/>
                        </a:rPr>
                        <a:t>C</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600">
                          <a:effectLst/>
                        </a:rPr>
                        <a:t>3/20 net 70 EOM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IN" sz="1600" dirty="0">
                          <a:effectLst/>
                        </a:rPr>
                        <a:t>21.9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lnSpc>
                          <a:spcPct val="115000"/>
                        </a:lnSpc>
                        <a:spcAft>
                          <a:spcPts val="0"/>
                        </a:spcAft>
                      </a:pPr>
                      <a:r>
                        <a:rPr lang="en-IN" sz="1600" dirty="0">
                          <a:effectLst/>
                        </a:rPr>
                        <a:t>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1600">
                          <a:effectLst/>
                        </a:rPr>
                        <a:t>4/10 net 60 EOM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IN" sz="1600" dirty="0">
                          <a:effectLst/>
                        </a:rPr>
                        <a:t>29.2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543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55320"/>
            <a:ext cx="4953000" cy="716280"/>
          </a:xfrm>
        </p:spPr>
        <p:txBody>
          <a:bodyPr/>
          <a:lstStyle/>
          <a:p>
            <a:r>
              <a:rPr lang="en-US" altLang="en-US" dirty="0">
                <a:sym typeface="Times New Roman" pitchFamily="18" charset="0"/>
              </a:rPr>
              <a:t>16.1 Spontaneous Liabilities </a:t>
            </a:r>
            <a:r>
              <a:rPr lang="en-US" altLang="en-US" sz="2000" b="0" dirty="0">
                <a:sym typeface="Times New Roman" pitchFamily="18" charset="0"/>
              </a:rPr>
              <a:t>(7 of 8)</a:t>
            </a:r>
            <a:endParaRPr lang="en-US" sz="2000" b="0" dirty="0"/>
          </a:p>
        </p:txBody>
      </p:sp>
      <p:sp>
        <p:nvSpPr>
          <p:cNvPr id="3" name="Content Placeholder 2"/>
          <p:cNvSpPr>
            <a:spLocks noGrp="1"/>
          </p:cNvSpPr>
          <p:nvPr>
            <p:ph idx="4294967295"/>
          </p:nvPr>
        </p:nvSpPr>
        <p:spPr>
          <a:xfrm>
            <a:off x="457200" y="2286000"/>
            <a:ext cx="8229600" cy="24384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lvl="1"/>
            <a:r>
              <a:rPr lang="en-US" altLang="en-US" dirty="0">
                <a:solidFill>
                  <a:srgbClr val="000000"/>
                </a:solidFill>
                <a:cs typeface="Arial" pitchFamily="34" charset="0"/>
                <a:sym typeface="Arial" pitchFamily="34" charset="0"/>
              </a:rPr>
              <a:t>Effects of Stretching Accounts Payable</a:t>
            </a:r>
          </a:p>
          <a:p>
            <a:pPr lvl="2"/>
            <a:r>
              <a:rPr lang="en-US" altLang="en-US" dirty="0">
                <a:solidFill>
                  <a:srgbClr val="000000"/>
                </a:solidFill>
                <a:cs typeface="Arial" pitchFamily="34" charset="0"/>
                <a:sym typeface="Arial" pitchFamily="34" charset="0"/>
              </a:rPr>
              <a:t>Stretching Accounts Payable</a:t>
            </a:r>
          </a:p>
          <a:p>
            <a:pPr lvl="3"/>
            <a:r>
              <a:rPr lang="en-US" altLang="en-US" dirty="0">
                <a:solidFill>
                  <a:srgbClr val="000000"/>
                </a:solidFill>
                <a:cs typeface="Arial" pitchFamily="34" charset="0"/>
                <a:sym typeface="Arial" pitchFamily="34" charset="0"/>
              </a:rPr>
              <a:t>Paying bills as late as possible without damaging the firm’s credit rating</a:t>
            </a:r>
            <a:endParaRPr lang="en-US" dirty="0"/>
          </a:p>
        </p:txBody>
      </p:sp>
    </p:spTree>
    <p:extLst>
      <p:ext uri="{BB962C8B-B14F-4D97-AF65-F5344CB8AC3E}">
        <p14:creationId xmlns:p14="http://schemas.microsoft.com/office/powerpoint/2010/main" val="266068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16.5</a:t>
            </a:r>
            <a:endParaRPr lang="en-US" dirty="0"/>
          </a:p>
        </p:txBody>
      </p:sp>
      <p:sp>
        <p:nvSpPr>
          <p:cNvPr id="4" name="Content Placeholder 3"/>
          <p:cNvSpPr>
            <a:spLocks noGrp="1"/>
          </p:cNvSpPr>
          <p:nvPr>
            <p:ph idx="4294967295"/>
          </p:nvPr>
        </p:nvSpPr>
        <p:spPr>
          <a:xfrm>
            <a:off x="457200" y="1600200"/>
            <a:ext cx="8077200" cy="3505200"/>
          </a:xfrm>
          <a:prstGeom prst="rect">
            <a:avLst/>
          </a:prstGeom>
        </p:spPr>
        <p:txBody>
          <a:bodyPr/>
          <a:lstStyle/>
          <a:p>
            <a:pPr marL="0" indent="0">
              <a:buNone/>
            </a:pPr>
            <a:r>
              <a:rPr lang="en-IN" dirty="0"/>
              <a:t>Lawrence Industries was extended credit terms of 2/10 net 30 EOM. The cost of giving up the discount, assuming payment on the last day of the credit period, was approximately 36.5% [2% × (365 ÷ 20)]. If the firm were able to stretch its account payable to 70 days without damaging its credit rating, the approximate cost of giving up the discount would be just 12.2% [2% × (365 ÷ 60)]. Stretching accounts payable reduces the implicit cost of giving up a discount.</a:t>
            </a:r>
          </a:p>
        </p:txBody>
      </p:sp>
    </p:spTree>
    <p:extLst>
      <p:ext uri="{BB962C8B-B14F-4D97-AF65-F5344CB8AC3E}">
        <p14:creationId xmlns:p14="http://schemas.microsoft.com/office/powerpoint/2010/main" val="221968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74306"/>
            <a:ext cx="4800600" cy="868680"/>
          </a:xfrm>
        </p:spPr>
        <p:txBody>
          <a:bodyPr/>
          <a:lstStyle/>
          <a:p>
            <a:r>
              <a:rPr lang="en-US" altLang="en-US" dirty="0">
                <a:sym typeface="Times New Roman" pitchFamily="18" charset="0"/>
              </a:rPr>
              <a:t>Personal Finance Example 16.6 </a:t>
            </a:r>
            <a:r>
              <a:rPr lang="en-US" altLang="en-US" sz="2000" b="0" dirty="0">
                <a:sym typeface="Times New Roman" pitchFamily="18" charset="0"/>
              </a:rPr>
              <a:t>(1 of 3)</a:t>
            </a:r>
            <a:endParaRPr lang="en-US" sz="2000" b="0" dirty="0"/>
          </a:p>
        </p:txBody>
      </p:sp>
      <p:sp>
        <p:nvSpPr>
          <p:cNvPr id="4" name="Content Placeholder 3"/>
          <p:cNvSpPr>
            <a:spLocks noGrp="1"/>
          </p:cNvSpPr>
          <p:nvPr>
            <p:ph idx="4294967295"/>
          </p:nvPr>
        </p:nvSpPr>
        <p:spPr>
          <a:xfrm>
            <a:off x="342900" y="1375643"/>
            <a:ext cx="8458200" cy="4495800"/>
          </a:xfrm>
          <a:prstGeom prst="rect">
            <a:avLst/>
          </a:prstGeom>
        </p:spPr>
        <p:txBody>
          <a:bodyPr/>
          <a:lstStyle/>
          <a:p>
            <a:pPr marL="0" indent="0">
              <a:buNone/>
            </a:pPr>
            <a:r>
              <a:rPr lang="en-IN" dirty="0"/>
              <a:t>Jack and Mary Nobel, a young married couple, are in the process of purchasing a 55-inch OLED TV at a cost of $1,900. The electronics dealer currently has a special financing plan that would allow them to either (1) put $200 down and finance the balance of $1,700 at 3% annual interest over 24 months, resulting in payments of $73 per month; or (2) receive an immediate $150 cash rebate, thereby paying only $1,750 cash. The Nobels, who have saved enough to pay cash for the TV, can currently earn 5% annual interest on their savings. They wish to determine whether borrowing or paying cash is the better payment option for the TV.</a:t>
            </a:r>
          </a:p>
        </p:txBody>
      </p:sp>
    </p:spTree>
    <p:extLst>
      <p:ext uri="{BB962C8B-B14F-4D97-AF65-F5344CB8AC3E}">
        <p14:creationId xmlns:p14="http://schemas.microsoft.com/office/powerpoint/2010/main" val="23404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79120"/>
            <a:ext cx="4648200" cy="868680"/>
          </a:xfrm>
        </p:spPr>
        <p:txBody>
          <a:bodyPr/>
          <a:lstStyle/>
          <a:p>
            <a:r>
              <a:rPr lang="en-US" altLang="en-US" dirty="0">
                <a:sym typeface="Times New Roman" pitchFamily="18" charset="0"/>
              </a:rPr>
              <a:t>Personal Finance Example 16.6 </a:t>
            </a:r>
            <a:r>
              <a:rPr lang="en-US" altLang="en-US" sz="2000" b="0" dirty="0">
                <a:sym typeface="Times New Roman" pitchFamily="18" charset="0"/>
              </a:rPr>
              <a:t>(2 of 3)</a:t>
            </a:r>
            <a:endParaRPr lang="en-US" sz="2000" dirty="0"/>
          </a:p>
        </p:txBody>
      </p:sp>
      <p:sp>
        <p:nvSpPr>
          <p:cNvPr id="3" name="Content Placeholder 2"/>
          <p:cNvSpPr>
            <a:spLocks noGrp="1"/>
          </p:cNvSpPr>
          <p:nvPr>
            <p:ph idx="4294967295"/>
          </p:nvPr>
        </p:nvSpPr>
        <p:spPr>
          <a:xfrm>
            <a:off x="457200" y="1905000"/>
            <a:ext cx="8382000" cy="3505200"/>
          </a:xfrm>
          <a:prstGeom prst="rect">
            <a:avLst/>
          </a:prstGeom>
        </p:spPr>
        <p:txBody>
          <a:bodyPr/>
          <a:lstStyle/>
          <a:p>
            <a:pPr marL="0" indent="0">
              <a:buNone/>
            </a:pPr>
            <a:r>
              <a:rPr lang="en-IN" dirty="0"/>
              <a:t>The upfront outlay for the financing alternative is the $200 down payment, whereas the Nobels will pay out $1,750 up front under the cash purchase alternative. So, the cash purchase will require an initial outlay that is $1,550 ($1,750 − $200) greater than under the financing alternative. Assuming they can earn a simple interest rate of 5% on savings, the cash purchase will cause the Nobels to give up an opportunity to earn $155 (2 years × 0.05 × $1,550) over the 2 years.</a:t>
            </a:r>
          </a:p>
        </p:txBody>
      </p:sp>
    </p:spTree>
    <p:extLst>
      <p:ext uri="{BB962C8B-B14F-4D97-AF65-F5344CB8AC3E}">
        <p14:creationId xmlns:p14="http://schemas.microsoft.com/office/powerpoint/2010/main" val="392176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4648200" cy="868680"/>
          </a:xfrm>
        </p:spPr>
        <p:txBody>
          <a:bodyPr/>
          <a:lstStyle/>
          <a:p>
            <a:r>
              <a:rPr lang="en-US" altLang="en-US" dirty="0">
                <a:sym typeface="Times New Roman" pitchFamily="18" charset="0"/>
              </a:rPr>
              <a:t>Personal Finance Example 16.6 </a:t>
            </a:r>
            <a:r>
              <a:rPr lang="en-US" altLang="en-US" sz="2000" b="0" dirty="0">
                <a:sym typeface="Times New Roman" pitchFamily="18" charset="0"/>
              </a:rPr>
              <a:t>(3 of 3)</a:t>
            </a:r>
            <a:endParaRPr lang="en-US" sz="2000" dirty="0"/>
          </a:p>
        </p:txBody>
      </p:sp>
      <p:sp>
        <p:nvSpPr>
          <p:cNvPr id="4" name="Content Placeholder 3"/>
          <p:cNvSpPr>
            <a:spLocks noGrp="1"/>
          </p:cNvSpPr>
          <p:nvPr>
            <p:ph idx="4294967295"/>
          </p:nvPr>
        </p:nvSpPr>
        <p:spPr>
          <a:xfrm>
            <a:off x="647700" y="1600200"/>
            <a:ext cx="7848600" cy="4038600"/>
          </a:xfrm>
          <a:prstGeom prst="rect">
            <a:avLst/>
          </a:prstGeom>
        </p:spPr>
        <p:txBody>
          <a:bodyPr/>
          <a:lstStyle/>
          <a:p>
            <a:pPr marL="0" indent="0">
              <a:buNone/>
            </a:pPr>
            <a:r>
              <a:rPr lang="en-IN" dirty="0"/>
              <a:t>If they choose the financing alternative, the $1,550 would grow to $1,705 ($1,550 + $155) at the end of 2 years. But under the financing alternative, the Nobels will pay out a total of $1,752 (24 months × $73 per month) over the 2-year loan term. The cost of the financing alternative can be viewed as $1,752, and the cost of the cash payment (including forgone interest earnings) would be $1,705. Because it is less expensive, </a:t>
            </a:r>
            <a:r>
              <a:rPr lang="en-IN" i="1" dirty="0"/>
              <a:t>the Nobels should pay cash for the TV</a:t>
            </a:r>
            <a:r>
              <a:rPr lang="en-IN" dirty="0"/>
              <a:t>. The lower cost of the cash alternative is largely the result of the $150 cash rebate.</a:t>
            </a:r>
          </a:p>
        </p:txBody>
      </p:sp>
    </p:spTree>
    <p:extLst>
      <p:ext uri="{BB962C8B-B14F-4D97-AF65-F5344CB8AC3E}">
        <p14:creationId xmlns:p14="http://schemas.microsoft.com/office/powerpoint/2010/main" val="366580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743" y="457200"/>
            <a:ext cx="4876800" cy="792480"/>
          </a:xfrm>
        </p:spPr>
        <p:txBody>
          <a:bodyPr/>
          <a:lstStyle/>
          <a:p>
            <a:r>
              <a:rPr lang="en-US" altLang="en-US" dirty="0">
                <a:sym typeface="Times New Roman" pitchFamily="18" charset="0"/>
              </a:rPr>
              <a:t>16.1 Spontaneous Liabilities </a:t>
            </a:r>
            <a:r>
              <a:rPr lang="en-US" altLang="en-US" sz="2000" b="0" dirty="0">
                <a:sym typeface="Times New Roman" pitchFamily="18" charset="0"/>
              </a:rPr>
              <a:t>(8 of 8)</a:t>
            </a:r>
            <a:endParaRPr lang="en-US" sz="2000" b="0" dirty="0"/>
          </a:p>
        </p:txBody>
      </p:sp>
      <p:sp>
        <p:nvSpPr>
          <p:cNvPr id="3" name="Content Placeholder 2"/>
          <p:cNvSpPr>
            <a:spLocks noGrp="1"/>
          </p:cNvSpPr>
          <p:nvPr>
            <p:ph idx="4294967295"/>
          </p:nvPr>
        </p:nvSpPr>
        <p:spPr>
          <a:xfrm>
            <a:off x="228600" y="1447800"/>
            <a:ext cx="8229600" cy="3962400"/>
          </a:xfrm>
          <a:prstGeom prst="rect">
            <a:avLst/>
          </a:prstGeom>
        </p:spPr>
        <p:txBody>
          <a:bodyPr/>
          <a:lstStyle/>
          <a:p>
            <a:pPr>
              <a:buSzTx/>
            </a:pPr>
            <a:r>
              <a:rPr lang="en-US" altLang="en-US" dirty="0">
                <a:solidFill>
                  <a:srgbClr val="000000"/>
                </a:solidFill>
                <a:cs typeface="Arial" pitchFamily="34" charset="0"/>
                <a:sym typeface="Arial" pitchFamily="34" charset="0"/>
              </a:rPr>
              <a:t>Accruals</a:t>
            </a:r>
          </a:p>
          <a:p>
            <a:pPr lvl="1"/>
            <a:r>
              <a:rPr lang="en-US" altLang="en-US" dirty="0">
                <a:solidFill>
                  <a:srgbClr val="000000"/>
                </a:solidFill>
                <a:cs typeface="Arial" pitchFamily="34" charset="0"/>
                <a:sym typeface="Arial" pitchFamily="34" charset="0"/>
              </a:rPr>
              <a:t>Liabilities for services received for which payment has yet to be made</a:t>
            </a:r>
          </a:p>
          <a:p>
            <a:pPr lvl="2"/>
            <a:r>
              <a:rPr lang="en-US" altLang="en-US" dirty="0">
                <a:solidFill>
                  <a:srgbClr val="000000"/>
                </a:solidFill>
                <a:cs typeface="Arial" pitchFamily="34" charset="0"/>
                <a:sym typeface="Arial" pitchFamily="34" charset="0"/>
              </a:rPr>
              <a:t>The most common items accrued by a firm are wages and taxes</a:t>
            </a:r>
          </a:p>
          <a:p>
            <a:pPr lvl="2"/>
            <a:r>
              <a:rPr lang="en-US" altLang="en-US" dirty="0">
                <a:solidFill>
                  <a:srgbClr val="000000"/>
                </a:solidFill>
                <a:cs typeface="Arial" pitchFamily="34" charset="0"/>
                <a:sym typeface="Arial" pitchFamily="34" charset="0"/>
              </a:rPr>
              <a:t>Firms have little flexibility in manipulating the timing of payments made to the government</a:t>
            </a:r>
          </a:p>
          <a:p>
            <a:pPr lvl="2"/>
            <a:r>
              <a:rPr lang="en-US" altLang="en-US" dirty="0">
                <a:solidFill>
                  <a:srgbClr val="000000"/>
                </a:solidFill>
                <a:cs typeface="Arial" pitchFamily="34" charset="0"/>
                <a:sym typeface="Arial" pitchFamily="34" charset="0"/>
              </a:rPr>
              <a:t>However, firms can manipulate accrual of wages to some extent by delaying payment of wages, thereby receiving an interest-free loan from employees who receive payment sometime after they have performed the work</a:t>
            </a:r>
            <a:endParaRPr lang="en-US" dirty="0"/>
          </a:p>
        </p:txBody>
      </p:sp>
    </p:spTree>
    <p:extLst>
      <p:ext uri="{BB962C8B-B14F-4D97-AF65-F5344CB8AC3E}">
        <p14:creationId xmlns:p14="http://schemas.microsoft.com/office/powerpoint/2010/main" val="34856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533400"/>
            <a:ext cx="3581400" cy="563880"/>
          </a:xfrm>
        </p:spPr>
        <p:txBody>
          <a:bodyPr/>
          <a:lstStyle/>
          <a:p>
            <a:r>
              <a:rPr lang="en-US" altLang="en-US" dirty="0">
                <a:sym typeface="Times New Roman" pitchFamily="18" charset="0"/>
              </a:rPr>
              <a:t>Learning Goals </a:t>
            </a:r>
            <a:r>
              <a:rPr lang="en-US" altLang="en-US" sz="2000" b="0" dirty="0">
                <a:sym typeface="Times New Roman" pitchFamily="18" charset="0"/>
              </a:rPr>
              <a:t>(1 of 2)</a:t>
            </a:r>
            <a:endParaRPr lang="en-US" b="0" dirty="0"/>
          </a:p>
        </p:txBody>
      </p:sp>
      <p:sp>
        <p:nvSpPr>
          <p:cNvPr id="5" name="Content Placeholder 4"/>
          <p:cNvSpPr>
            <a:spLocks noGrp="1"/>
          </p:cNvSpPr>
          <p:nvPr>
            <p:ph idx="4294967295"/>
          </p:nvPr>
        </p:nvSpPr>
        <p:spPr>
          <a:xfrm>
            <a:off x="457200" y="1600200"/>
            <a:ext cx="8229600" cy="4800600"/>
          </a:xfrm>
          <a:prstGeom prst="rect">
            <a:avLst/>
          </a:prstGeom>
        </p:spPr>
        <p:txBody>
          <a:bodyPr/>
          <a:lstStyle/>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1 </a:t>
            </a:r>
            <a:r>
              <a:rPr lang="en-US" altLang="en-US" dirty="0">
                <a:cs typeface="Arial" pitchFamily="34" charset="0"/>
                <a:sym typeface="Arial" pitchFamily="34" charset="0"/>
              </a:rPr>
              <a:t>Review accounts payable, the key components of credit terms, and the procedures for analyzing those terms.</a:t>
            </a:r>
            <a:endParaRPr lang="en-US" altLang="en-US" dirty="0">
              <a:solidFill>
                <a:srgbClr val="000000"/>
              </a:solidFill>
              <a:ea typeface="MS PGothic" pitchFamily="34" charset="-128"/>
              <a:cs typeface="Arial" panose="020B0604020202020204" pitchFamily="34" charset="0"/>
              <a:sym typeface="Arial" pitchFamily="34" charset="0"/>
            </a:endParaRPr>
          </a:p>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2 </a:t>
            </a:r>
            <a:r>
              <a:rPr lang="en-US" altLang="en-US" dirty="0">
                <a:cs typeface="Arial" pitchFamily="34" charset="0"/>
                <a:sym typeface="Arial" pitchFamily="34" charset="0"/>
              </a:rPr>
              <a:t>Understand the effects of stretching accounts payable on their cost and the use of accruals.</a:t>
            </a:r>
            <a:endParaRPr lang="en-US" altLang="en-US" dirty="0">
              <a:ea typeface="ＭＳ Ｐゴシック" pitchFamily="34" charset="-128"/>
              <a:cs typeface="Arial" panose="020B0604020202020204" pitchFamily="34" charset="0"/>
              <a:sym typeface="Arial" pitchFamily="34" charset="0"/>
            </a:endParaRPr>
          </a:p>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3 </a:t>
            </a:r>
            <a:r>
              <a:rPr lang="en-US" altLang="en-US" dirty="0">
                <a:cs typeface="Arial" pitchFamily="34" charset="0"/>
                <a:sym typeface="Arial" pitchFamily="34" charset="0"/>
              </a:rPr>
              <a:t>Describe interest rates and the basic types of unsecured bank sources of short-term loans.</a:t>
            </a:r>
            <a:endParaRPr lang="en-US" altLang="en-US" dirty="0">
              <a:ea typeface="ＭＳ Ｐゴシック" pitchFamily="34" charset="-128"/>
              <a:cs typeface="Arial" panose="020B0604020202020204" pitchFamily="34" charset="0"/>
              <a:sym typeface="Arial" pitchFamily="34" charset="0"/>
            </a:endParaRPr>
          </a:p>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4 </a:t>
            </a:r>
            <a:r>
              <a:rPr lang="en-US" altLang="en-US" dirty="0">
                <a:cs typeface="Arial" pitchFamily="34" charset="0"/>
                <a:sym typeface="Arial" pitchFamily="34" charset="0"/>
              </a:rPr>
              <a:t>Discuss the basic features of commercial paper and the key aspects of international short-term loans.</a:t>
            </a:r>
            <a:endParaRPr lang="en-US" altLang="en-US" dirty="0">
              <a:solidFill>
                <a:srgbClr val="000000"/>
              </a:solidFill>
              <a:ea typeface="MS PGothic" pitchFamily="34" charset="-128"/>
              <a:cs typeface="Arial" pitchFamily="34" charset="0"/>
              <a:sym typeface="Arial" pitchFamily="34" charset="0"/>
            </a:endParaRPr>
          </a:p>
        </p:txBody>
      </p:sp>
    </p:spTree>
    <p:extLst>
      <p:ext uri="{BB962C8B-B14F-4D97-AF65-F5344CB8AC3E}">
        <p14:creationId xmlns:p14="http://schemas.microsoft.com/office/powerpoint/2010/main" val="37393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3352800" cy="411480"/>
          </a:xfrm>
        </p:spPr>
        <p:txBody>
          <a:bodyPr/>
          <a:lstStyle/>
          <a:p>
            <a:r>
              <a:rPr lang="en-US" altLang="en-US" dirty="0">
                <a:sym typeface="Times New Roman" pitchFamily="18" charset="0"/>
              </a:rPr>
              <a:t>Example 16.7</a:t>
            </a:r>
            <a:endParaRPr lang="en-US" dirty="0"/>
          </a:p>
        </p:txBody>
      </p:sp>
      <p:sp>
        <p:nvSpPr>
          <p:cNvPr id="4" name="Content Placeholder 3"/>
          <p:cNvSpPr>
            <a:spLocks noGrp="1"/>
          </p:cNvSpPr>
          <p:nvPr>
            <p:ph idx="4294967295"/>
          </p:nvPr>
        </p:nvSpPr>
        <p:spPr>
          <a:xfrm>
            <a:off x="457200" y="1600200"/>
            <a:ext cx="8229600" cy="4800600"/>
          </a:xfrm>
          <a:prstGeom prst="rect">
            <a:avLst/>
          </a:prstGeom>
        </p:spPr>
        <p:txBody>
          <a:bodyPr/>
          <a:lstStyle/>
          <a:p>
            <a:pPr marL="0" indent="0">
              <a:buNone/>
            </a:pPr>
            <a:r>
              <a:rPr lang="en-IN" dirty="0"/>
              <a:t>Tenney Company, a large janitorial service company, currently pays its employees at the end of each work week. The weekly payroll totals $400,000. If the firm were to extend the pay period by paying its employees 1 week later throughout an entire year, the employees would in effect be lending the firm $400,000 for a year. If the firm could earn 10% annually on invested funds, such a strategy would be worth $40,000 per year (0.10 × $400,000).</a:t>
            </a:r>
          </a:p>
        </p:txBody>
      </p:sp>
    </p:spTree>
    <p:extLst>
      <p:ext uri="{BB962C8B-B14F-4D97-AF65-F5344CB8AC3E}">
        <p14:creationId xmlns:p14="http://schemas.microsoft.com/office/powerpoint/2010/main" val="20668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02920"/>
            <a:ext cx="4876800" cy="8686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 of 14)</a:t>
            </a:r>
            <a:endParaRPr lang="en-US" sz="2000" b="0" dirty="0"/>
          </a:p>
        </p:txBody>
      </p:sp>
      <p:sp>
        <p:nvSpPr>
          <p:cNvPr id="3" name="Content Placeholder 2"/>
          <p:cNvSpPr>
            <a:spLocks noGrp="1"/>
          </p:cNvSpPr>
          <p:nvPr>
            <p:ph idx="4294967295"/>
          </p:nvPr>
        </p:nvSpPr>
        <p:spPr>
          <a:xfrm>
            <a:off x="84753" y="1524000"/>
            <a:ext cx="8974494" cy="3921034"/>
          </a:xfrm>
          <a:prstGeom prst="rect">
            <a:avLst/>
          </a:prstGeom>
        </p:spPr>
        <p:txBody>
          <a:bodyPr/>
          <a:lstStyle/>
          <a:p>
            <a:pPr marL="255588">
              <a:buSzTx/>
              <a:buFontTx/>
              <a:buChar char="•"/>
              <a:defRPr/>
            </a:pPr>
            <a:r>
              <a:rPr lang="en-US" altLang="en-US" sz="2000" dirty="0">
                <a:solidFill>
                  <a:srgbClr val="000000"/>
                </a:solidFill>
                <a:cs typeface="Arial" panose="020B0604020202020204" pitchFamily="34" charset="0"/>
                <a:sym typeface="Arial" panose="020B0604020202020204" pitchFamily="34" charset="0"/>
              </a:rPr>
              <a:t>Businesses obtain unsecured short-term loans from two major sources: banks and sales of commercial paper</a:t>
            </a:r>
          </a:p>
          <a:p>
            <a:pPr marL="255588">
              <a:buSzTx/>
              <a:buFontTx/>
              <a:buChar char="•"/>
              <a:defRPr/>
            </a:pPr>
            <a:r>
              <a:rPr lang="en-US" altLang="en-US" sz="2000" dirty="0">
                <a:solidFill>
                  <a:srgbClr val="000000"/>
                </a:solidFill>
                <a:cs typeface="Arial" panose="020B0604020202020204" pitchFamily="34" charset="0"/>
                <a:sym typeface="Arial" panose="020B0604020202020204" pitchFamily="34" charset="0"/>
              </a:rPr>
              <a:t>Bank Loans</a:t>
            </a:r>
          </a:p>
          <a:p>
            <a:pPr marL="740664" lvl="1" indent="-283464">
              <a:defRPr/>
            </a:pPr>
            <a:r>
              <a:rPr lang="en-US" altLang="en-US" sz="2000" dirty="0">
                <a:solidFill>
                  <a:srgbClr val="000000"/>
                </a:solidFill>
                <a:cs typeface="Arial" panose="020B0604020202020204" pitchFamily="34" charset="0"/>
                <a:sym typeface="Arial" panose="020B0604020202020204" pitchFamily="34" charset="0"/>
              </a:rPr>
              <a:t>Short-Term, Self Liquidating Loan</a:t>
            </a:r>
          </a:p>
          <a:p>
            <a:pPr marL="1140714" lvl="2">
              <a:defRPr/>
            </a:pPr>
            <a:r>
              <a:rPr lang="en-US" altLang="en-US" sz="1800" dirty="0">
                <a:solidFill>
                  <a:srgbClr val="000000"/>
                </a:solidFill>
                <a:cs typeface="Arial" panose="020B0604020202020204" pitchFamily="34" charset="0"/>
                <a:sym typeface="Arial" panose="020B0604020202020204" pitchFamily="34" charset="0"/>
              </a:rPr>
              <a:t>An unsecured short-term loan in which the use to which the borrowed money is put provides the mechanism through which the loan is repaid</a:t>
            </a:r>
          </a:p>
          <a:p>
            <a:pPr marL="1140714" lvl="2">
              <a:defRPr/>
            </a:pPr>
            <a:r>
              <a:rPr lang="en-US" altLang="en-US" sz="1800" dirty="0">
                <a:solidFill>
                  <a:srgbClr val="000000"/>
                </a:solidFill>
                <a:cs typeface="Arial" panose="020B0604020202020204" pitchFamily="34" charset="0"/>
                <a:sym typeface="Arial" panose="020B0604020202020204" pitchFamily="34" charset="0"/>
              </a:rPr>
              <a:t>These loans are intended merely to carry the firm through seasonal peaks in financing needs that are due primarily to buildups of inventory and accounts receivable</a:t>
            </a:r>
          </a:p>
          <a:p>
            <a:pPr marL="1140714" lvl="2">
              <a:defRPr/>
            </a:pPr>
            <a:r>
              <a:rPr lang="en-US" altLang="en-US" sz="1800" dirty="0">
                <a:solidFill>
                  <a:srgbClr val="000000"/>
                </a:solidFill>
                <a:cs typeface="Arial" panose="020B0604020202020204" pitchFamily="34" charset="0"/>
                <a:sym typeface="Arial" panose="020B0604020202020204" pitchFamily="34" charset="0"/>
              </a:rPr>
              <a:t>As the firm converts inventories and receivables into cash, it generates the funds needed to retire these loans</a:t>
            </a:r>
          </a:p>
        </p:txBody>
      </p:sp>
    </p:spTree>
    <p:extLst>
      <p:ext uri="{BB962C8B-B14F-4D97-AF65-F5344CB8AC3E}">
        <p14:creationId xmlns:p14="http://schemas.microsoft.com/office/powerpoint/2010/main" val="265558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5105400" cy="9144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(2 of 14)</a:t>
            </a:r>
            <a:endParaRPr lang="en-US" sz="2000" b="0" dirty="0"/>
          </a:p>
        </p:txBody>
      </p:sp>
      <p:sp>
        <p:nvSpPr>
          <p:cNvPr id="3" name="Content Placeholder 2"/>
          <p:cNvSpPr>
            <a:spLocks noGrp="1"/>
          </p:cNvSpPr>
          <p:nvPr>
            <p:ph idx="4294967295"/>
          </p:nvPr>
        </p:nvSpPr>
        <p:spPr>
          <a:xfrm>
            <a:off x="76200" y="1143000"/>
            <a:ext cx="8763000" cy="48006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Loan Interest Rates</a:t>
            </a:r>
          </a:p>
          <a:p>
            <a:pPr lvl="2"/>
            <a:r>
              <a:rPr lang="en-US" altLang="en-US" dirty="0">
                <a:solidFill>
                  <a:srgbClr val="000000"/>
                </a:solidFill>
                <a:cs typeface="Arial" pitchFamily="34" charset="0"/>
                <a:sym typeface="Arial" pitchFamily="34" charset="0"/>
              </a:rPr>
              <a:t>Prime Rate of Interest Rate (Prime Rate)</a:t>
            </a:r>
          </a:p>
          <a:p>
            <a:pPr lvl="3"/>
            <a:r>
              <a:rPr lang="en-US" altLang="en-US" dirty="0">
                <a:solidFill>
                  <a:srgbClr val="000000"/>
                </a:solidFill>
                <a:cs typeface="Arial" pitchFamily="34" charset="0"/>
                <a:sym typeface="Arial" pitchFamily="34" charset="0"/>
              </a:rPr>
              <a:t>An interest rate charged by leading U.S. banks on business loans to creditworthy borrowers</a:t>
            </a:r>
          </a:p>
          <a:p>
            <a:pPr lvl="2"/>
            <a:r>
              <a:rPr lang="en-US" altLang="en-US" dirty="0">
                <a:solidFill>
                  <a:srgbClr val="000000"/>
                </a:solidFill>
                <a:cs typeface="Arial" pitchFamily="34" charset="0"/>
                <a:sym typeface="Arial" pitchFamily="34" charset="0"/>
              </a:rPr>
              <a:t>Federal Funds Rate</a:t>
            </a:r>
          </a:p>
          <a:p>
            <a:pPr lvl="3"/>
            <a:r>
              <a:rPr lang="en-US" altLang="en-US" dirty="0">
                <a:solidFill>
                  <a:srgbClr val="000000"/>
                </a:solidFill>
                <a:cs typeface="Arial" pitchFamily="34" charset="0"/>
                <a:sym typeface="Arial" pitchFamily="34" charset="0"/>
              </a:rPr>
              <a:t>The rate at which U.S. banks make overnight loans to each other</a:t>
            </a:r>
          </a:p>
          <a:p>
            <a:pPr lvl="2"/>
            <a:r>
              <a:rPr lang="en-US" altLang="en-US" dirty="0">
                <a:solidFill>
                  <a:srgbClr val="000000"/>
                </a:solidFill>
                <a:cs typeface="Arial" pitchFamily="34" charset="0"/>
                <a:sym typeface="Arial" pitchFamily="34" charset="0"/>
              </a:rPr>
              <a:t>London Interbank Offered Rate (LIBOR)</a:t>
            </a:r>
          </a:p>
          <a:p>
            <a:pPr lvl="3"/>
            <a:r>
              <a:rPr lang="en-US" altLang="en-US" dirty="0">
                <a:solidFill>
                  <a:srgbClr val="000000"/>
                </a:solidFill>
                <a:cs typeface="Arial" pitchFamily="34" charset="0"/>
                <a:sym typeface="Arial" pitchFamily="34" charset="0"/>
              </a:rPr>
              <a:t>The rate at which international banks make short-term loans to each other</a:t>
            </a:r>
          </a:p>
          <a:p>
            <a:pPr lvl="3"/>
            <a:r>
              <a:rPr lang="en-US" altLang="en-US" dirty="0">
                <a:solidFill>
                  <a:srgbClr val="000000"/>
                </a:solidFill>
                <a:cs typeface="Arial" pitchFamily="34" charset="0"/>
                <a:sym typeface="Arial" pitchFamily="34" charset="0"/>
              </a:rPr>
              <a:t>There are many different LIBOR rates corresponding to different currencies and maturities</a:t>
            </a:r>
            <a:endParaRPr lang="en-US" dirty="0"/>
          </a:p>
        </p:txBody>
      </p:sp>
    </p:spTree>
    <p:extLst>
      <p:ext uri="{BB962C8B-B14F-4D97-AF65-F5344CB8AC3E}">
        <p14:creationId xmlns:p14="http://schemas.microsoft.com/office/powerpoint/2010/main" val="1025387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09600"/>
            <a:ext cx="4800600" cy="8686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(3 of 14)</a:t>
            </a:r>
            <a:endParaRPr lang="en-US" sz="2000" b="0" dirty="0"/>
          </a:p>
        </p:txBody>
      </p:sp>
      <p:sp>
        <p:nvSpPr>
          <p:cNvPr id="3" name="Content Placeholder 2"/>
          <p:cNvSpPr>
            <a:spLocks noGrp="1"/>
          </p:cNvSpPr>
          <p:nvPr>
            <p:ph idx="4294967295"/>
          </p:nvPr>
        </p:nvSpPr>
        <p:spPr>
          <a:xfrm>
            <a:off x="228600" y="1447800"/>
            <a:ext cx="8229600" cy="40386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Loan Interest Rates</a:t>
            </a:r>
          </a:p>
          <a:p>
            <a:pPr lvl="2"/>
            <a:r>
              <a:rPr lang="en-US" altLang="en-US" dirty="0">
                <a:solidFill>
                  <a:srgbClr val="000000"/>
                </a:solidFill>
                <a:cs typeface="Arial" pitchFamily="34" charset="0"/>
                <a:sym typeface="Arial" pitchFamily="34" charset="0"/>
              </a:rPr>
              <a:t>Fixed- and Floating-Rate Loans</a:t>
            </a:r>
          </a:p>
          <a:p>
            <a:pPr lvl="2"/>
            <a:r>
              <a:rPr lang="en-US" altLang="en-US" dirty="0">
                <a:solidFill>
                  <a:srgbClr val="000000"/>
                </a:solidFill>
                <a:cs typeface="Arial" pitchFamily="34" charset="0"/>
                <a:sym typeface="Arial" pitchFamily="34" charset="0"/>
              </a:rPr>
              <a:t>Fixed-Rate Loan</a:t>
            </a:r>
          </a:p>
          <a:p>
            <a:pPr lvl="3"/>
            <a:r>
              <a:rPr lang="en-US" altLang="en-US" dirty="0">
                <a:solidFill>
                  <a:srgbClr val="000000"/>
                </a:solidFill>
                <a:cs typeface="Arial" pitchFamily="34" charset="0"/>
                <a:sym typeface="Arial" pitchFamily="34" charset="0"/>
              </a:rPr>
              <a:t>A loan with a rate of interest that is determined at a set increment above the prime rate and remains unvarying until maturity</a:t>
            </a:r>
          </a:p>
          <a:p>
            <a:pPr lvl="2"/>
            <a:r>
              <a:rPr lang="en-US" altLang="en-US" dirty="0">
                <a:solidFill>
                  <a:srgbClr val="000000"/>
                </a:solidFill>
                <a:cs typeface="Arial" pitchFamily="34" charset="0"/>
                <a:sym typeface="Arial" pitchFamily="34" charset="0"/>
              </a:rPr>
              <a:t>Floating-Rate Loan</a:t>
            </a:r>
          </a:p>
          <a:p>
            <a:pPr lvl="3"/>
            <a:r>
              <a:rPr lang="en-US" altLang="en-US" dirty="0">
                <a:solidFill>
                  <a:srgbClr val="000000"/>
                </a:solidFill>
                <a:cs typeface="Arial" pitchFamily="34" charset="0"/>
                <a:sym typeface="Arial" pitchFamily="34" charset="0"/>
              </a:rPr>
              <a:t>A loan with a rate of interest initially set at an increment above the prime rate and allowed to “float,” or vary, above prime as the prime rate varies until maturity</a:t>
            </a:r>
            <a:endParaRPr lang="en-US" dirty="0"/>
          </a:p>
        </p:txBody>
      </p:sp>
    </p:spTree>
    <p:extLst>
      <p:ext uri="{BB962C8B-B14F-4D97-AF65-F5344CB8AC3E}">
        <p14:creationId xmlns:p14="http://schemas.microsoft.com/office/powerpoint/2010/main" val="271103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81000"/>
            <a:ext cx="4745182" cy="10972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(4 of 14)</a:t>
            </a:r>
            <a:endParaRPr lang="en-US" sz="2000" b="0" dirty="0"/>
          </a:p>
        </p:txBody>
      </p:sp>
      <p:sp>
        <p:nvSpPr>
          <p:cNvPr id="3" name="Content Placeholder 2"/>
          <p:cNvSpPr>
            <a:spLocks noGrp="1"/>
          </p:cNvSpPr>
          <p:nvPr>
            <p:ph idx="4294967295"/>
          </p:nvPr>
        </p:nvSpPr>
        <p:spPr>
          <a:xfrm>
            <a:off x="457200" y="1600200"/>
            <a:ext cx="8229600" cy="22098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Loan Interest Rates</a:t>
            </a:r>
          </a:p>
          <a:p>
            <a:pPr lvl="2"/>
            <a:r>
              <a:rPr lang="en-US" altLang="en-US" dirty="0">
                <a:solidFill>
                  <a:srgbClr val="000000"/>
                </a:solidFill>
                <a:cs typeface="Arial" pitchFamily="34" charset="0"/>
                <a:sym typeface="Arial" pitchFamily="34" charset="0"/>
              </a:rPr>
              <a:t>Method of Computing Interest</a:t>
            </a:r>
          </a:p>
          <a:p>
            <a:pPr lvl="3"/>
            <a:r>
              <a:rPr lang="en-US" altLang="en-US" dirty="0">
                <a:solidFill>
                  <a:srgbClr val="000000"/>
                </a:solidFill>
                <a:cs typeface="Arial" pitchFamily="34" charset="0"/>
                <a:sym typeface="Arial" pitchFamily="34" charset="0"/>
              </a:rPr>
              <a:t>If interest is due at maturity, the effective (or true) annual rate—the actual rate of interest paid—for a 1-year loan is equal to</a:t>
            </a:r>
            <a:endParaRPr lang="en-US" dirty="0"/>
          </a:p>
        </p:txBody>
      </p:sp>
      <p:graphicFrame>
        <p:nvGraphicFramePr>
          <p:cNvPr id="4" name="Object 3" descr="Interest over Amount Borrowed."/>
          <p:cNvGraphicFramePr>
            <a:graphicFrameLocks noChangeAspect="1"/>
          </p:cNvGraphicFramePr>
          <p:nvPr>
            <p:extLst>
              <p:ext uri="{D42A27DB-BD31-4B8C-83A1-F6EECF244321}">
                <p14:modId xmlns:p14="http://schemas.microsoft.com/office/powerpoint/2010/main" val="3241956923"/>
              </p:ext>
            </p:extLst>
          </p:nvPr>
        </p:nvGraphicFramePr>
        <p:xfrm>
          <a:off x="2832100" y="4343400"/>
          <a:ext cx="3708400" cy="785813"/>
        </p:xfrm>
        <a:graphic>
          <a:graphicData uri="http://schemas.openxmlformats.org/presentationml/2006/ole">
            <mc:AlternateContent xmlns:mc="http://schemas.openxmlformats.org/markup-compatibility/2006">
              <mc:Choice xmlns:v="urn:schemas-microsoft-com:vml" Requires="v">
                <p:oleObj spid="_x0000_s21054" name="Equation" r:id="rId4" imgW="1854000" imgH="393480" progId="Equation.DSMT4">
                  <p:embed/>
                </p:oleObj>
              </mc:Choice>
              <mc:Fallback>
                <p:oleObj name="Equation" r:id="rId4" imgW="1854000" imgH="393480" progId="Equation.DSMT4">
                  <p:embed/>
                  <p:pic>
                    <p:nvPicPr>
                      <p:cNvPr id="0" name="Picture 563" descr="Interest over Amount Borrow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4343400"/>
                        <a:ext cx="370840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410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181600" cy="10972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(5 of 14)</a:t>
            </a:r>
            <a:endParaRPr lang="en-US" sz="2000" b="0" dirty="0"/>
          </a:p>
        </p:txBody>
      </p:sp>
      <p:sp>
        <p:nvSpPr>
          <p:cNvPr id="3" name="Content Placeholder 2"/>
          <p:cNvSpPr>
            <a:spLocks noGrp="1"/>
          </p:cNvSpPr>
          <p:nvPr>
            <p:ph idx="4294967295"/>
          </p:nvPr>
        </p:nvSpPr>
        <p:spPr>
          <a:xfrm>
            <a:off x="152400" y="1287221"/>
            <a:ext cx="8382000" cy="38862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Loan Interest Rates</a:t>
            </a:r>
          </a:p>
          <a:p>
            <a:pPr lvl="2"/>
            <a:r>
              <a:rPr lang="en-US" altLang="en-US" dirty="0">
                <a:solidFill>
                  <a:srgbClr val="000000"/>
                </a:solidFill>
                <a:cs typeface="Arial" pitchFamily="34" charset="0"/>
                <a:sym typeface="Arial" pitchFamily="34" charset="0"/>
              </a:rPr>
              <a:t>Method of Computing Interest</a:t>
            </a:r>
          </a:p>
          <a:p>
            <a:pPr lvl="3"/>
            <a:r>
              <a:rPr lang="en-US" altLang="en-US" dirty="0">
                <a:solidFill>
                  <a:srgbClr val="000000"/>
                </a:solidFill>
                <a:cs typeface="Arial" pitchFamily="34" charset="0"/>
                <a:sym typeface="Arial" pitchFamily="34" charset="0"/>
              </a:rPr>
              <a:t>When the borrower pays interest in advance, the bank deducts the interest payment from the loan principal, so that the borrower actually receives less money than the loan’s face value (and less than the borrower must repay)</a:t>
            </a:r>
          </a:p>
          <a:p>
            <a:pPr lvl="3"/>
            <a:r>
              <a:rPr lang="en-US" altLang="en-US" dirty="0">
                <a:solidFill>
                  <a:srgbClr val="000000"/>
                </a:solidFill>
                <a:cs typeface="Arial" pitchFamily="34" charset="0"/>
                <a:sym typeface="Arial" pitchFamily="34" charset="0"/>
              </a:rPr>
              <a:t>Loans on which borrowers pay interest in advance are called discount loans</a:t>
            </a:r>
          </a:p>
          <a:p>
            <a:pPr lvl="3"/>
            <a:r>
              <a:rPr lang="en-US" altLang="en-US" dirty="0">
                <a:solidFill>
                  <a:srgbClr val="000000"/>
                </a:solidFill>
                <a:cs typeface="Arial" pitchFamily="34" charset="0"/>
                <a:sym typeface="Arial" pitchFamily="34" charset="0"/>
              </a:rPr>
              <a:t>The effective annual rate for a 1-year discount loan is calculated as</a:t>
            </a:r>
            <a:endParaRPr lang="en-US" dirty="0"/>
          </a:p>
        </p:txBody>
      </p:sp>
      <p:graphicFrame>
        <p:nvGraphicFramePr>
          <p:cNvPr id="4" name="Object 3" descr="Interest over Amount Borrowed minus Interest."/>
          <p:cNvGraphicFramePr>
            <a:graphicFrameLocks noChangeAspect="1"/>
          </p:cNvGraphicFramePr>
          <p:nvPr>
            <p:extLst>
              <p:ext uri="{D42A27DB-BD31-4B8C-83A1-F6EECF244321}">
                <p14:modId xmlns:p14="http://schemas.microsoft.com/office/powerpoint/2010/main" val="2563526868"/>
              </p:ext>
            </p:extLst>
          </p:nvPr>
        </p:nvGraphicFramePr>
        <p:xfrm>
          <a:off x="3505200" y="4953000"/>
          <a:ext cx="4693214" cy="726862"/>
        </p:xfrm>
        <a:graphic>
          <a:graphicData uri="http://schemas.openxmlformats.org/presentationml/2006/ole">
            <mc:AlternateContent xmlns:mc="http://schemas.openxmlformats.org/markup-compatibility/2006">
              <mc:Choice xmlns:v="urn:schemas-microsoft-com:vml" Requires="v">
                <p:oleObj spid="_x0000_s22071" name="Equation" r:id="rId4" imgW="2450880" imgH="393480" progId="Equation.DSMT4">
                  <p:embed/>
                </p:oleObj>
              </mc:Choice>
              <mc:Fallback>
                <p:oleObj name="Equation" r:id="rId4" imgW="2450880" imgH="393480" progId="Equation.DSMT4">
                  <p:embed/>
                  <p:pic>
                    <p:nvPicPr>
                      <p:cNvPr id="0" name="Picture 556" descr="Interest over Amount Borrowed minus Inte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953000"/>
                        <a:ext cx="4693214" cy="72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1623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16.8 </a:t>
            </a:r>
            <a:r>
              <a:rPr lang="en-US" altLang="en-US" sz="2000" b="0" dirty="0">
                <a:sym typeface="Times New Roman" pitchFamily="18" charset="0"/>
              </a:rPr>
              <a:t>(1 of 2)</a:t>
            </a:r>
            <a:endParaRPr lang="en-US" sz="2000" b="0" dirty="0"/>
          </a:p>
        </p:txBody>
      </p:sp>
      <p:sp>
        <p:nvSpPr>
          <p:cNvPr id="4" name="Content Placeholder 3"/>
          <p:cNvSpPr>
            <a:spLocks noGrp="1"/>
          </p:cNvSpPr>
          <p:nvPr>
            <p:ph idx="4294967295"/>
          </p:nvPr>
        </p:nvSpPr>
        <p:spPr>
          <a:xfrm>
            <a:off x="291847" y="1828800"/>
            <a:ext cx="8686800" cy="2971800"/>
          </a:xfrm>
          <a:prstGeom prst="rect">
            <a:avLst/>
          </a:prstGeom>
        </p:spPr>
        <p:txBody>
          <a:bodyPr/>
          <a:lstStyle/>
          <a:p>
            <a:pPr marL="0" indent="0">
              <a:buNone/>
            </a:pPr>
            <a:r>
              <a:rPr lang="en-IN" dirty="0"/>
              <a:t>Wooster Company, a manufacturer of athletic apparel, wants to borrow $10,000 for 1 year at a stated annual interest rate of 10%. If Wooster pays the interest on the loan at maturity, the firm will pay $1,000 (0.10 × $10,000) for the use of the $10,000 for the year. At the end of the year, Wooster will write a check to the lender for $11,000, consisting of the $1,000 interest as well as the return of the $10,000 principal. Substituting into Equation 16.3 reveals that the effective annual rate is therefore</a:t>
            </a:r>
          </a:p>
        </p:txBody>
      </p:sp>
      <p:graphicFrame>
        <p:nvGraphicFramePr>
          <p:cNvPr id="5" name="Object 4" descr="1,000 dollars over 10,000 dollars equals 10.0 percent."/>
          <p:cNvGraphicFramePr>
            <a:graphicFrameLocks noChangeAspect="1"/>
          </p:cNvGraphicFramePr>
          <p:nvPr>
            <p:extLst>
              <p:ext uri="{D42A27DB-BD31-4B8C-83A1-F6EECF244321}">
                <p14:modId xmlns:p14="http://schemas.microsoft.com/office/powerpoint/2010/main" val="2980387853"/>
              </p:ext>
            </p:extLst>
          </p:nvPr>
        </p:nvGraphicFramePr>
        <p:xfrm>
          <a:off x="6629400" y="5029200"/>
          <a:ext cx="2307302" cy="875183"/>
        </p:xfrm>
        <a:graphic>
          <a:graphicData uri="http://schemas.openxmlformats.org/presentationml/2006/ole">
            <mc:AlternateContent xmlns:mc="http://schemas.openxmlformats.org/markup-compatibility/2006">
              <mc:Choice xmlns:v="urn:schemas-microsoft-com:vml" Requires="v">
                <p:oleObj spid="_x0000_s29980" name="Equation" r:id="rId4" imgW="1104840" imgH="419040" progId="Equation.DSMT4">
                  <p:embed/>
                </p:oleObj>
              </mc:Choice>
              <mc:Fallback>
                <p:oleObj name="Equation" r:id="rId4" imgW="1104840" imgH="419040" progId="Equation.DSMT4">
                  <p:embed/>
                  <p:pic>
                    <p:nvPicPr>
                      <p:cNvPr id="0" name="Picture 273" descr="1,000 dollars over 10,000 dollars equals 10.0 perc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29200"/>
                        <a:ext cx="2307302" cy="875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6640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16.8 </a:t>
            </a:r>
            <a:r>
              <a:rPr lang="en-US" altLang="en-US" sz="2000" b="0" dirty="0">
                <a:sym typeface="Times New Roman" pitchFamily="18" charset="0"/>
              </a:rPr>
              <a:t>(2 of 2)</a:t>
            </a:r>
            <a:endParaRPr lang="en-US" sz="2000" dirty="0"/>
          </a:p>
        </p:txBody>
      </p:sp>
      <p:sp>
        <p:nvSpPr>
          <p:cNvPr id="6" name="Content Placeholder 5"/>
          <p:cNvSpPr>
            <a:spLocks noGrp="1"/>
          </p:cNvSpPr>
          <p:nvPr>
            <p:ph idx="4294967295"/>
          </p:nvPr>
        </p:nvSpPr>
        <p:spPr>
          <a:xfrm>
            <a:off x="436418" y="1223744"/>
            <a:ext cx="8271164" cy="1524000"/>
          </a:xfrm>
          <a:prstGeom prst="rect">
            <a:avLst/>
          </a:prstGeom>
        </p:spPr>
        <p:txBody>
          <a:bodyPr/>
          <a:lstStyle/>
          <a:p>
            <a:pPr marL="0" indent="0">
              <a:buNone/>
            </a:pPr>
            <a:r>
              <a:rPr lang="en-IN" dirty="0"/>
              <a:t>If Wooster borrows the money at the same 10% stated annual rate, but it pays the interest in advance, the firm still pays $1,000 in interest, but it receives only $9,000 ($10,000 − $1,000). The effective annual rate in this case is</a:t>
            </a:r>
          </a:p>
        </p:txBody>
      </p:sp>
      <p:graphicFrame>
        <p:nvGraphicFramePr>
          <p:cNvPr id="8" name="Object 7" descr="1,000 dollars over 10,000 dollars minus 1,000 dollars equals 1,000 dollars over 9,000 dollars equals 11.1 percent. "/>
          <p:cNvGraphicFramePr>
            <a:graphicFrameLocks noChangeAspect="1"/>
          </p:cNvGraphicFramePr>
          <p:nvPr>
            <p:extLst>
              <p:ext uri="{D42A27DB-BD31-4B8C-83A1-F6EECF244321}">
                <p14:modId xmlns:p14="http://schemas.microsoft.com/office/powerpoint/2010/main" val="1926570440"/>
              </p:ext>
            </p:extLst>
          </p:nvPr>
        </p:nvGraphicFramePr>
        <p:xfrm>
          <a:off x="2514600" y="3017520"/>
          <a:ext cx="4249570" cy="792293"/>
        </p:xfrm>
        <a:graphic>
          <a:graphicData uri="http://schemas.openxmlformats.org/presentationml/2006/ole">
            <mc:AlternateContent xmlns:mc="http://schemas.openxmlformats.org/markup-compatibility/2006">
              <mc:Choice xmlns:v="urn:schemas-microsoft-com:vml" Requires="v">
                <p:oleObj spid="_x0000_s31001" name="Equation" r:id="rId4" imgW="2247840" imgH="419040" progId="Equation.DSMT4">
                  <p:embed/>
                </p:oleObj>
              </mc:Choice>
              <mc:Fallback>
                <p:oleObj name="Equation" r:id="rId4" imgW="2247840" imgH="419040" progId="Equation.DSMT4">
                  <p:embed/>
                  <p:pic>
                    <p:nvPicPr>
                      <p:cNvPr id="0" name="Picture 270" descr="1,000 dollars over 10,000 dollars minus 1,000 dollars equals 1,000 dollars over 9,000 dollars equals 11.1 perc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17520"/>
                        <a:ext cx="4249570" cy="792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idx="4294967295"/>
          </p:nvPr>
        </p:nvSpPr>
        <p:spPr>
          <a:xfrm>
            <a:off x="284018" y="3962400"/>
            <a:ext cx="8575964" cy="1882396"/>
          </a:xfrm>
          <a:prstGeom prst="rect">
            <a:avLst/>
          </a:prstGeom>
        </p:spPr>
        <p:txBody>
          <a:bodyPr/>
          <a:lstStyle/>
          <a:p>
            <a:pPr marL="0" indent="0">
              <a:buNone/>
            </a:pPr>
            <a:r>
              <a:rPr lang="en-IN" dirty="0"/>
              <a:t>At the end of the year, Wooster writes a check to the lender for $10,000, having “paid” the $1,000 in interest up front by borrowing just $9,000. Paying interest in advance thus makes the effective annual rate (11.1%) greater than the stated annual rate (10.0%).</a:t>
            </a:r>
          </a:p>
        </p:txBody>
      </p:sp>
    </p:spTree>
    <p:extLst>
      <p:ext uri="{BB962C8B-B14F-4D97-AF65-F5344CB8AC3E}">
        <p14:creationId xmlns:p14="http://schemas.microsoft.com/office/powerpoint/2010/main" val="1547146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4800600" cy="907473"/>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(6 of 14)</a:t>
            </a:r>
            <a:endParaRPr lang="en-US" sz="2000" b="0" dirty="0"/>
          </a:p>
        </p:txBody>
      </p:sp>
      <p:sp>
        <p:nvSpPr>
          <p:cNvPr id="3" name="Content Placeholder 2"/>
          <p:cNvSpPr>
            <a:spLocks noGrp="1"/>
          </p:cNvSpPr>
          <p:nvPr>
            <p:ph idx="4294967295"/>
          </p:nvPr>
        </p:nvSpPr>
        <p:spPr>
          <a:xfrm>
            <a:off x="457200" y="1600200"/>
            <a:ext cx="8229600" cy="48006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Single Payment Note</a:t>
            </a:r>
          </a:p>
          <a:p>
            <a:pPr lvl="2"/>
            <a:r>
              <a:rPr lang="en-US" altLang="en-US" dirty="0">
                <a:solidFill>
                  <a:srgbClr val="000000"/>
                </a:solidFill>
                <a:cs typeface="Arial" pitchFamily="34" charset="0"/>
                <a:sym typeface="Arial" pitchFamily="34" charset="0"/>
              </a:rPr>
              <a:t>A short-term, one-time loan made to a borrower who needs funds for a specific purpose for a short period</a:t>
            </a:r>
          </a:p>
          <a:p>
            <a:pPr lvl="2"/>
            <a:r>
              <a:rPr lang="en-US" altLang="en-US" dirty="0">
                <a:solidFill>
                  <a:srgbClr val="000000"/>
                </a:solidFill>
                <a:cs typeface="Arial" pitchFamily="34" charset="0"/>
                <a:sym typeface="Arial" pitchFamily="34" charset="0"/>
              </a:rPr>
              <a:t>This type of short-term note generally has a maturity of 30 days to 9 months or more</a:t>
            </a:r>
          </a:p>
          <a:p>
            <a:pPr lvl="2"/>
            <a:r>
              <a:rPr lang="en-US" altLang="en-US" dirty="0">
                <a:solidFill>
                  <a:srgbClr val="000000"/>
                </a:solidFill>
                <a:cs typeface="Arial" pitchFamily="34" charset="0"/>
                <a:sym typeface="Arial" pitchFamily="34" charset="0"/>
              </a:rPr>
              <a:t>The interest charged is usually tied in some way to the prime rate or another benchmark interest rate</a:t>
            </a:r>
            <a:endParaRPr lang="en-US" dirty="0"/>
          </a:p>
        </p:txBody>
      </p:sp>
    </p:spTree>
    <p:extLst>
      <p:ext uri="{BB962C8B-B14F-4D97-AF65-F5344CB8AC3E}">
        <p14:creationId xmlns:p14="http://schemas.microsoft.com/office/powerpoint/2010/main" val="3580839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69084"/>
            <a:ext cx="3352800" cy="563880"/>
          </a:xfrm>
        </p:spPr>
        <p:txBody>
          <a:bodyPr/>
          <a:lstStyle/>
          <a:p>
            <a:r>
              <a:rPr lang="en-US" altLang="en-US" dirty="0">
                <a:sym typeface="Times New Roman" pitchFamily="18" charset="0"/>
              </a:rPr>
              <a:t>Example 16.9 </a:t>
            </a:r>
            <a:r>
              <a:rPr lang="en-US" altLang="en-US" sz="2000" b="0" dirty="0">
                <a:sym typeface="Times New Roman" pitchFamily="18" charset="0"/>
              </a:rPr>
              <a:t>(1 of 4)</a:t>
            </a:r>
            <a:endParaRPr lang="en-US" sz="2000" b="0" dirty="0"/>
          </a:p>
        </p:txBody>
      </p:sp>
      <p:sp>
        <p:nvSpPr>
          <p:cNvPr id="4" name="Content Placeholder 3"/>
          <p:cNvSpPr>
            <a:spLocks noGrp="1"/>
          </p:cNvSpPr>
          <p:nvPr>
            <p:ph idx="4294967295"/>
          </p:nvPr>
        </p:nvSpPr>
        <p:spPr>
          <a:xfrm>
            <a:off x="533400" y="1752600"/>
            <a:ext cx="8305800" cy="3352800"/>
          </a:xfrm>
          <a:prstGeom prst="rect">
            <a:avLst/>
          </a:prstGeom>
        </p:spPr>
        <p:txBody>
          <a:bodyPr/>
          <a:lstStyle/>
          <a:p>
            <a:pPr marL="0" indent="0">
              <a:buNone/>
            </a:pPr>
            <a:r>
              <a:rPr lang="en-IN" sz="2000" dirty="0"/>
              <a:t>Gordon Manufacturing, a producer of rotary mower blades, recently borrowed $100,000 from each of two banks, bank A and bank B. The loans were incurred on the same day, when the prime rate of interest was 4.25%. Each loan involved a 90-day note with interest due in 90 days. The interest rate was set at 1.50% above the prime rate on bank A’s fixed-rate note.</a:t>
            </a:r>
            <a:r>
              <a:rPr lang="en-IN" sz="2000" i="1" dirty="0"/>
              <a:t> </a:t>
            </a:r>
            <a:r>
              <a:rPr lang="en-IN" sz="2000" dirty="0"/>
              <a:t>Over the 90-day period, the rate of interest on this note will remain at 5.75% (4.25% prime rate + 1.50% increment) regardless of fluctuations in the prime rate. The total interest cost on this loan is $1,417.81 [$100,000 × (5.75% × 90 ÷ 365)], which means that the 90-day rate on this loan is about 1.42% ($1,417.81 ÷ $100,000).</a:t>
            </a:r>
          </a:p>
        </p:txBody>
      </p:sp>
    </p:spTree>
    <p:extLst>
      <p:ext uri="{BB962C8B-B14F-4D97-AF65-F5344CB8AC3E}">
        <p14:creationId xmlns:p14="http://schemas.microsoft.com/office/powerpoint/2010/main" val="159112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464976"/>
            <a:ext cx="3581400" cy="640080"/>
          </a:xfrm>
        </p:spPr>
        <p:txBody>
          <a:bodyPr/>
          <a:lstStyle/>
          <a:p>
            <a:r>
              <a:rPr lang="en-US" altLang="en-US" dirty="0">
                <a:sym typeface="Times New Roman" pitchFamily="18" charset="0"/>
              </a:rPr>
              <a:t>Learning Goals </a:t>
            </a:r>
            <a:r>
              <a:rPr lang="en-US" altLang="en-US" sz="2000" b="0" dirty="0">
                <a:sym typeface="Times New Roman" pitchFamily="18" charset="0"/>
              </a:rPr>
              <a:t>(2 of 2)</a:t>
            </a:r>
            <a:endParaRPr lang="en-US" b="0" dirty="0"/>
          </a:p>
        </p:txBody>
      </p:sp>
      <p:sp>
        <p:nvSpPr>
          <p:cNvPr id="5" name="Content Placeholder 4"/>
          <p:cNvSpPr>
            <a:spLocks noGrp="1"/>
          </p:cNvSpPr>
          <p:nvPr>
            <p:ph idx="4294967295"/>
          </p:nvPr>
        </p:nvSpPr>
        <p:spPr>
          <a:xfrm>
            <a:off x="457200" y="1600200"/>
            <a:ext cx="8229600" cy="4800600"/>
          </a:xfrm>
          <a:prstGeom prst="rect">
            <a:avLst/>
          </a:prstGeom>
        </p:spPr>
        <p:txBody>
          <a:bodyPr/>
          <a:lstStyle/>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5</a:t>
            </a:r>
            <a:r>
              <a:rPr lang="en-US" altLang="en-US" dirty="0">
                <a:solidFill>
                  <a:srgbClr val="000000"/>
                </a:solidFill>
                <a:ea typeface="MS PGothic" pitchFamily="34" charset="-128"/>
                <a:cs typeface="Arial" pitchFamily="34" charset="0"/>
                <a:sym typeface="Arial" pitchFamily="34" charset="0"/>
              </a:rPr>
              <a:t> </a:t>
            </a:r>
            <a:r>
              <a:rPr lang="en-US" altLang="en-US" dirty="0">
                <a:cs typeface="Arial" pitchFamily="34" charset="0"/>
                <a:sym typeface="Arial" pitchFamily="34" charset="0"/>
              </a:rPr>
              <a:t>Explain the characteristics of secured short-term loans and the use of accounts receivable as short-term loan collateral.</a:t>
            </a:r>
            <a:endParaRPr lang="en-US" altLang="en-US" dirty="0">
              <a:solidFill>
                <a:srgbClr val="000000"/>
              </a:solidFill>
              <a:ea typeface="MS PGothic" pitchFamily="34" charset="-128"/>
              <a:cs typeface="Arial" pitchFamily="34" charset="0"/>
              <a:sym typeface="Arial" pitchFamily="34" charset="0"/>
            </a:endParaRPr>
          </a:p>
          <a:p>
            <a:pPr marL="777240" indent="-777240">
              <a:buClr>
                <a:srgbClr val="FFFFFF"/>
              </a:buClr>
              <a:buNone/>
            </a:pPr>
            <a:r>
              <a:rPr lang="en-US" altLang="en-US" b="1" dirty="0">
                <a:solidFill>
                  <a:srgbClr val="007FA3"/>
                </a:solidFill>
                <a:ea typeface="MS PGothic" pitchFamily="34" charset="-128"/>
                <a:cs typeface="Arial" pitchFamily="34" charset="0"/>
                <a:sym typeface="Arial" pitchFamily="34" charset="0"/>
              </a:rPr>
              <a:t>LG 6</a:t>
            </a:r>
            <a:r>
              <a:rPr lang="en-US" altLang="en-US" dirty="0">
                <a:solidFill>
                  <a:srgbClr val="000000"/>
                </a:solidFill>
                <a:ea typeface="MS PGothic" pitchFamily="34" charset="-128"/>
                <a:cs typeface="Arial" pitchFamily="34" charset="0"/>
                <a:sym typeface="Arial" pitchFamily="34" charset="0"/>
              </a:rPr>
              <a:t> </a:t>
            </a:r>
            <a:r>
              <a:rPr lang="en-US" altLang="en-US" dirty="0">
                <a:cs typeface="Arial" pitchFamily="34" charset="0"/>
                <a:sym typeface="Arial" pitchFamily="34" charset="0"/>
              </a:rPr>
              <a:t>Describe the various ways in which inventory can be used as short-term-loan collateral.</a:t>
            </a:r>
            <a:endParaRPr lang="en-US" dirty="0"/>
          </a:p>
        </p:txBody>
      </p:sp>
    </p:spTree>
    <p:extLst>
      <p:ext uri="{BB962C8B-B14F-4D97-AF65-F5344CB8AC3E}">
        <p14:creationId xmlns:p14="http://schemas.microsoft.com/office/powerpoint/2010/main" val="38547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3733800" cy="487680"/>
          </a:xfrm>
        </p:spPr>
        <p:txBody>
          <a:bodyPr/>
          <a:lstStyle/>
          <a:p>
            <a:r>
              <a:rPr lang="en-US" altLang="en-US" dirty="0">
                <a:sym typeface="Times New Roman" pitchFamily="18" charset="0"/>
              </a:rPr>
              <a:t>Example 16.9 </a:t>
            </a:r>
            <a:r>
              <a:rPr lang="en-US" altLang="en-US" sz="2000" b="0" dirty="0">
                <a:sym typeface="Times New Roman" pitchFamily="18" charset="0"/>
              </a:rPr>
              <a:t>(2 of 4)</a:t>
            </a:r>
            <a:endParaRPr lang="en-US" sz="2000" dirty="0"/>
          </a:p>
        </p:txBody>
      </p:sp>
      <p:sp>
        <p:nvSpPr>
          <p:cNvPr id="3" name="Content Placeholder 2"/>
          <p:cNvSpPr>
            <a:spLocks noGrp="1"/>
          </p:cNvSpPr>
          <p:nvPr>
            <p:ph idx="4294967295"/>
          </p:nvPr>
        </p:nvSpPr>
        <p:spPr>
          <a:xfrm>
            <a:off x="152400" y="1265555"/>
            <a:ext cx="8509000" cy="2324100"/>
          </a:xfrm>
          <a:prstGeom prst="rect">
            <a:avLst/>
          </a:prstGeom>
        </p:spPr>
        <p:txBody>
          <a:bodyPr/>
          <a:lstStyle/>
          <a:p>
            <a:pPr marL="0" indent="0">
              <a:buNone/>
            </a:pPr>
            <a:r>
              <a:rPr lang="en-IN" dirty="0"/>
              <a:t>Assuming that the loan from bank A is rolled over each 90 days throughout the year under the same terms and circumstances, we can find its effective annual interest rate, or </a:t>
            </a:r>
            <a:r>
              <a:rPr lang="en-IN" i="1" dirty="0"/>
              <a:t>EAR</a:t>
            </a:r>
            <a:r>
              <a:rPr lang="en-IN" dirty="0"/>
              <a:t>, by using Equation 5.10. Because the loan costs 1.42% for 90 days, it is necessary to compound (1 + 0.0142) for 4.06 periods in the year (i.e., ÷ 365 ÷ 90) and then subtract 1:</a:t>
            </a:r>
          </a:p>
        </p:txBody>
      </p:sp>
      <p:graphicFrame>
        <p:nvGraphicFramePr>
          <p:cNvPr id="5" name="Object 4" descr="EAR equals (1 plus 0.0142) whole sup 4.06 all minus 1; equals 1.0589 minus 1 equals 0.0589 equals 5.89 percent. "/>
          <p:cNvGraphicFramePr>
            <a:graphicFrameLocks noChangeAspect="1"/>
          </p:cNvGraphicFramePr>
          <p:nvPr>
            <p:extLst>
              <p:ext uri="{D42A27DB-BD31-4B8C-83A1-F6EECF244321}">
                <p14:modId xmlns:p14="http://schemas.microsoft.com/office/powerpoint/2010/main" val="3345115185"/>
              </p:ext>
            </p:extLst>
          </p:nvPr>
        </p:nvGraphicFramePr>
        <p:xfrm>
          <a:off x="4038600" y="3733800"/>
          <a:ext cx="3521075" cy="860425"/>
        </p:xfrm>
        <a:graphic>
          <a:graphicData uri="http://schemas.openxmlformats.org/presentationml/2006/ole">
            <mc:AlternateContent xmlns:mc="http://schemas.openxmlformats.org/markup-compatibility/2006">
              <mc:Choice xmlns:v="urn:schemas-microsoft-com:vml" Requires="v">
                <p:oleObj spid="_x0000_s32024" name="Equation" r:id="rId4" imgW="2184120" imgH="533160" progId="Equation.DSMT4">
                  <p:embed/>
                </p:oleObj>
              </mc:Choice>
              <mc:Fallback>
                <p:oleObj name="Equation" r:id="rId4" imgW="2184120" imgH="533160" progId="Equation.DSMT4">
                  <p:embed/>
                  <p:pic>
                    <p:nvPicPr>
                      <p:cNvPr id="0" name="Picture 269" descr="EAR equals (1 plus 0.0142) whole sup 4.06 all minus 1; equals 1.0589 minus 1 equals 0.0589 equals 5.89 perc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733800"/>
                        <a:ext cx="3521075"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4294967295"/>
          </p:nvPr>
        </p:nvSpPr>
        <p:spPr>
          <a:xfrm>
            <a:off x="152400" y="4703416"/>
            <a:ext cx="8229600" cy="741440"/>
          </a:xfrm>
          <a:prstGeom prst="rect">
            <a:avLst/>
          </a:prstGeom>
        </p:spPr>
        <p:txBody>
          <a:bodyPr/>
          <a:lstStyle/>
          <a:p>
            <a:pPr marL="0" indent="0">
              <a:buNone/>
            </a:pPr>
            <a:r>
              <a:rPr lang="en-IN" dirty="0"/>
              <a:t>The effective annual rate of interest on the fixed-rate, 90-day note is 5.89%.</a:t>
            </a:r>
          </a:p>
        </p:txBody>
      </p:sp>
    </p:spTree>
    <p:extLst>
      <p:ext uri="{BB962C8B-B14F-4D97-AF65-F5344CB8AC3E}">
        <p14:creationId xmlns:p14="http://schemas.microsoft.com/office/powerpoint/2010/main" val="2911213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09600"/>
            <a:ext cx="3352800" cy="487680"/>
          </a:xfrm>
        </p:spPr>
        <p:txBody>
          <a:bodyPr/>
          <a:lstStyle/>
          <a:p>
            <a:r>
              <a:rPr lang="en-US" altLang="en-US" dirty="0">
                <a:sym typeface="Times New Roman" pitchFamily="18" charset="0"/>
              </a:rPr>
              <a:t>Example 16.9 </a:t>
            </a:r>
            <a:r>
              <a:rPr lang="en-US" altLang="en-US" sz="2000" b="0" dirty="0">
                <a:sym typeface="Times New Roman" pitchFamily="18" charset="0"/>
              </a:rPr>
              <a:t>(3 of 4)</a:t>
            </a:r>
            <a:endParaRPr lang="en-US" sz="2000" dirty="0"/>
          </a:p>
        </p:txBody>
      </p:sp>
      <p:sp>
        <p:nvSpPr>
          <p:cNvPr id="7" name="Content Placeholder 6"/>
          <p:cNvSpPr>
            <a:spLocks noGrp="1"/>
          </p:cNvSpPr>
          <p:nvPr>
            <p:ph idx="4294967295"/>
          </p:nvPr>
        </p:nvSpPr>
        <p:spPr>
          <a:xfrm>
            <a:off x="533400" y="1562100"/>
            <a:ext cx="8001000" cy="3733800"/>
          </a:xfrm>
          <a:prstGeom prst="rect">
            <a:avLst/>
          </a:prstGeom>
        </p:spPr>
        <p:txBody>
          <a:bodyPr/>
          <a:lstStyle/>
          <a:p>
            <a:pPr marL="0" indent="0" algn="ctr">
              <a:buNone/>
            </a:pPr>
            <a:r>
              <a:rPr lang="en-IN" sz="2000" dirty="0"/>
              <a:t>Bank B set the interest rate at 1% above the prime rate on its floating-rate note.</a:t>
            </a:r>
            <a:r>
              <a:rPr lang="en-IN" sz="2000" i="1" dirty="0"/>
              <a:t> </a:t>
            </a:r>
            <a:r>
              <a:rPr lang="en-IN" sz="2000" dirty="0"/>
              <a:t>The rate charged over the 90 days will vary directly with the prime rate. Initially, the rate will be 5.25% (4.25% + 1%), but when the prime rate changes, so will the rate of interest on the note. For instance, if after 30 days the prime rate rises to 4.5% and after another 30 days it drops back to 4.25%, the firm will be paying 0.432% for the first 30 days (5.25% × 30 ÷ 365), 0.452% for the next 30 days (5.5% × 30 ÷ 365), and 0.432% for the last 30 days (5.25% × 30 ÷ 365). Its total interest cost will be $1,315 [$100,000 × (0.432% + 0.452% + 0.432%)], resulting in a 90-day rate of about 1.32% ($1,315 ÷ $100,000).</a:t>
            </a:r>
          </a:p>
        </p:txBody>
      </p:sp>
    </p:spTree>
    <p:extLst>
      <p:ext uri="{BB962C8B-B14F-4D97-AF65-F5344CB8AC3E}">
        <p14:creationId xmlns:p14="http://schemas.microsoft.com/office/powerpoint/2010/main" val="467045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3733800" cy="487680"/>
          </a:xfrm>
        </p:spPr>
        <p:txBody>
          <a:bodyPr/>
          <a:lstStyle/>
          <a:p>
            <a:r>
              <a:rPr lang="en-US" altLang="en-US" dirty="0">
                <a:sym typeface="Times New Roman" pitchFamily="18" charset="0"/>
              </a:rPr>
              <a:t>Example 16.9 </a:t>
            </a:r>
            <a:r>
              <a:rPr lang="en-US" altLang="en-US" sz="2000" b="0" dirty="0">
                <a:sym typeface="Times New Roman" pitchFamily="18" charset="0"/>
              </a:rPr>
              <a:t>(4 of 4)</a:t>
            </a:r>
            <a:endParaRPr lang="en-US" sz="2000" dirty="0"/>
          </a:p>
        </p:txBody>
      </p:sp>
      <p:sp>
        <p:nvSpPr>
          <p:cNvPr id="4" name="Content Placeholder 3"/>
          <p:cNvSpPr>
            <a:spLocks noGrp="1"/>
          </p:cNvSpPr>
          <p:nvPr>
            <p:ph idx="4294967295"/>
          </p:nvPr>
        </p:nvSpPr>
        <p:spPr>
          <a:xfrm>
            <a:off x="304800" y="1447800"/>
            <a:ext cx="7620000" cy="1143000"/>
          </a:xfrm>
          <a:prstGeom prst="rect">
            <a:avLst/>
          </a:prstGeom>
        </p:spPr>
        <p:txBody>
          <a:bodyPr/>
          <a:lstStyle/>
          <a:p>
            <a:pPr marL="0" indent="0">
              <a:buNone/>
            </a:pPr>
            <a:r>
              <a:rPr lang="en-IN" dirty="0"/>
              <a:t>Again, assuming the loan is rolled over each 90 days throughout the year under the same terms and circumstances, its effective annual rate is 5.47%:</a:t>
            </a:r>
          </a:p>
        </p:txBody>
      </p:sp>
      <p:graphicFrame>
        <p:nvGraphicFramePr>
          <p:cNvPr id="6" name="Object 5" descr="EAR equals (1 plus 0.0132) whole sup 4.06 all minus 1; equals 1.0547 minus 1 equals 0.0547 equals 5.47 percent. "/>
          <p:cNvGraphicFramePr>
            <a:graphicFrameLocks noChangeAspect="1"/>
          </p:cNvGraphicFramePr>
          <p:nvPr>
            <p:extLst>
              <p:ext uri="{D42A27DB-BD31-4B8C-83A1-F6EECF244321}">
                <p14:modId xmlns:p14="http://schemas.microsoft.com/office/powerpoint/2010/main" val="3105697965"/>
              </p:ext>
            </p:extLst>
          </p:nvPr>
        </p:nvGraphicFramePr>
        <p:xfrm>
          <a:off x="2587804" y="2849880"/>
          <a:ext cx="3968392" cy="969026"/>
        </p:xfrm>
        <a:graphic>
          <a:graphicData uri="http://schemas.openxmlformats.org/presentationml/2006/ole">
            <mc:AlternateContent xmlns:mc="http://schemas.openxmlformats.org/markup-compatibility/2006">
              <mc:Choice xmlns:v="urn:schemas-microsoft-com:vml" Requires="v">
                <p:oleObj spid="_x0000_s33044" name="Equation" r:id="rId4" imgW="2184120" imgH="533160" progId="Equation.DSMT4">
                  <p:embed/>
                </p:oleObj>
              </mc:Choice>
              <mc:Fallback>
                <p:oleObj name="Equation" r:id="rId4" imgW="2184120" imgH="533160" progId="Equation.DSMT4">
                  <p:embed/>
                  <p:pic>
                    <p:nvPicPr>
                      <p:cNvPr id="0" name="Picture 265" descr="EAR equals (1 plus 0.0132) whole sup 4.06 all minus 1; equals 1.0547 minus 1 equals 0.0547 equals 5.47 perc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804" y="2849880"/>
                        <a:ext cx="3968392" cy="96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4294967295"/>
          </p:nvPr>
        </p:nvSpPr>
        <p:spPr>
          <a:xfrm>
            <a:off x="304800" y="4267200"/>
            <a:ext cx="8229600" cy="1143000"/>
          </a:xfrm>
          <a:prstGeom prst="rect">
            <a:avLst/>
          </a:prstGeom>
        </p:spPr>
        <p:txBody>
          <a:bodyPr/>
          <a:lstStyle/>
          <a:p>
            <a:pPr marL="0" indent="0">
              <a:buNone/>
            </a:pPr>
            <a:r>
              <a:rPr lang="en-IN" dirty="0"/>
              <a:t>Clearly, in this case the floating-rate loan would have been less expensive than the fixed-rate loan as indicated by its lower effective annual rate.</a:t>
            </a:r>
          </a:p>
        </p:txBody>
      </p:sp>
    </p:spTree>
    <p:extLst>
      <p:ext uri="{BB962C8B-B14F-4D97-AF65-F5344CB8AC3E}">
        <p14:creationId xmlns:p14="http://schemas.microsoft.com/office/powerpoint/2010/main" val="115229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60695"/>
            <a:ext cx="3810000" cy="868680"/>
          </a:xfrm>
        </p:spPr>
        <p:txBody>
          <a:bodyPr/>
          <a:lstStyle/>
          <a:p>
            <a:r>
              <a:rPr lang="en-US" altLang="en-US" dirty="0">
                <a:sym typeface="Times New Roman" pitchFamily="18" charset="0"/>
              </a:rPr>
              <a:t>Personal Finance Example 16.10 </a:t>
            </a:r>
            <a:r>
              <a:rPr lang="en-US" altLang="en-US" sz="2000" b="0" dirty="0">
                <a:sym typeface="Times New Roman" pitchFamily="18" charset="0"/>
              </a:rPr>
              <a:t>(1 of 5)</a:t>
            </a:r>
            <a:endParaRPr lang="en-US" sz="2000" b="0" dirty="0"/>
          </a:p>
        </p:txBody>
      </p:sp>
      <p:sp>
        <p:nvSpPr>
          <p:cNvPr id="4" name="Content Placeholder 3"/>
          <p:cNvSpPr>
            <a:spLocks noGrp="1"/>
          </p:cNvSpPr>
          <p:nvPr>
            <p:ph idx="4294967295"/>
          </p:nvPr>
        </p:nvSpPr>
        <p:spPr>
          <a:xfrm>
            <a:off x="457200" y="1600200"/>
            <a:ext cx="8382000" cy="4800600"/>
          </a:xfrm>
          <a:prstGeom prst="rect">
            <a:avLst/>
          </a:prstGeom>
        </p:spPr>
        <p:txBody>
          <a:bodyPr/>
          <a:lstStyle/>
          <a:p>
            <a:pPr marL="0" indent="0">
              <a:buNone/>
            </a:pPr>
            <a:r>
              <a:rPr lang="en-IN" dirty="0"/>
              <a:t>Megan Schwartz has been approved by Clinton National Bank for a 180-day loan of $30,000 that will allow her to make the down payment and close the loan on her new condo. She needs the funds to bridge the time until the sale of her current condo, from which she expects to receive $42,000.</a:t>
            </a:r>
          </a:p>
          <a:p>
            <a:pPr marL="0" indent="0">
              <a:buNone/>
            </a:pPr>
            <a:r>
              <a:rPr lang="en-IN" dirty="0"/>
              <a:t>Clinton National offered Megan the following two financing options for the $30,000 loan: (1) a fixed-rate loan at 2% above the prime rate or (2) a variable-rate loan at 1% above the prime rate.</a:t>
            </a:r>
          </a:p>
        </p:txBody>
      </p:sp>
    </p:spTree>
    <p:extLst>
      <p:ext uri="{BB962C8B-B14F-4D97-AF65-F5344CB8AC3E}">
        <p14:creationId xmlns:p14="http://schemas.microsoft.com/office/powerpoint/2010/main" val="3086007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55320"/>
            <a:ext cx="3886200" cy="868680"/>
          </a:xfrm>
        </p:spPr>
        <p:txBody>
          <a:bodyPr/>
          <a:lstStyle/>
          <a:p>
            <a:r>
              <a:rPr lang="en-US" altLang="en-US" dirty="0">
                <a:sym typeface="Times New Roman" pitchFamily="18" charset="0"/>
              </a:rPr>
              <a:t>Personal Finance Example 16.10 </a:t>
            </a:r>
            <a:r>
              <a:rPr lang="en-US" altLang="en-US" sz="2000" b="0" dirty="0">
                <a:sym typeface="Times New Roman" pitchFamily="18" charset="0"/>
              </a:rPr>
              <a:t>(2 of 5)</a:t>
            </a:r>
            <a:endParaRPr lang="en-US" sz="2000" dirty="0"/>
          </a:p>
        </p:txBody>
      </p:sp>
      <p:sp>
        <p:nvSpPr>
          <p:cNvPr id="3" name="Content Placeholder 2"/>
          <p:cNvSpPr>
            <a:spLocks noGrp="1"/>
          </p:cNvSpPr>
          <p:nvPr>
            <p:ph idx="4294967295"/>
          </p:nvPr>
        </p:nvSpPr>
        <p:spPr>
          <a:xfrm>
            <a:off x="342900" y="1828800"/>
            <a:ext cx="8458200" cy="3505200"/>
          </a:xfrm>
          <a:prstGeom prst="rect">
            <a:avLst/>
          </a:prstGeom>
        </p:spPr>
        <p:txBody>
          <a:bodyPr/>
          <a:lstStyle/>
          <a:p>
            <a:pPr marL="0" indent="0">
              <a:buNone/>
            </a:pPr>
            <a:r>
              <a:rPr lang="en-IN" sz="2000" dirty="0"/>
              <a:t>Currently, the prime rate of interest is 5%, and the consensus forecast of a group of mortgage economists for changes in the prime rate over the next 180 days is as follows:</a:t>
            </a:r>
          </a:p>
          <a:p>
            <a:pPr marL="182880" indent="0">
              <a:buNone/>
            </a:pPr>
            <a:r>
              <a:rPr lang="en-IN" sz="2000" dirty="0"/>
              <a:t>60 days from today the prime rate will rise by 1.0%.</a:t>
            </a:r>
          </a:p>
          <a:p>
            <a:pPr marL="182880" indent="0">
              <a:buNone/>
            </a:pPr>
            <a:r>
              <a:rPr lang="en-IN" sz="2000" dirty="0"/>
              <a:t>90 days from today the prime rate will rise another 0.5%.</a:t>
            </a:r>
          </a:p>
          <a:p>
            <a:pPr marL="182880" indent="0">
              <a:buNone/>
            </a:pPr>
            <a:r>
              <a:rPr lang="en-IN" sz="2000" dirty="0"/>
              <a:t>150 days from today the prime rate will drop by 1.0%.</a:t>
            </a:r>
          </a:p>
          <a:p>
            <a:pPr marL="0" indent="0">
              <a:buNone/>
            </a:pPr>
            <a:r>
              <a:rPr lang="en-IN" sz="2000" dirty="0"/>
              <a:t>Using the forecast prime rate changes, Megan wishes to determine the lowest interest-cost loan for the next 6 months.</a:t>
            </a:r>
          </a:p>
        </p:txBody>
      </p:sp>
    </p:spTree>
    <p:extLst>
      <p:ext uri="{BB962C8B-B14F-4D97-AF65-F5344CB8AC3E}">
        <p14:creationId xmlns:p14="http://schemas.microsoft.com/office/powerpoint/2010/main" val="3877327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35323"/>
            <a:ext cx="4746771" cy="894650"/>
          </a:xfrm>
        </p:spPr>
        <p:txBody>
          <a:bodyPr/>
          <a:lstStyle/>
          <a:p>
            <a:r>
              <a:rPr lang="en-US" altLang="en-US" dirty="0">
                <a:sym typeface="Times New Roman" pitchFamily="18" charset="0"/>
              </a:rPr>
              <a:t>Personal Finance Example 16.10 </a:t>
            </a:r>
            <a:r>
              <a:rPr lang="en-US" altLang="en-US" sz="2000" b="0" dirty="0">
                <a:sym typeface="Times New Roman" pitchFamily="18" charset="0"/>
              </a:rPr>
              <a:t>(3 of 5)</a:t>
            </a:r>
            <a:endParaRPr lang="en-US" sz="2000" dirty="0"/>
          </a:p>
        </p:txBody>
      </p:sp>
      <p:sp>
        <p:nvSpPr>
          <p:cNvPr id="4" name="Content Placeholder 3"/>
          <p:cNvSpPr>
            <a:spLocks noGrp="1"/>
          </p:cNvSpPr>
          <p:nvPr>
            <p:ph idx="4294967295"/>
          </p:nvPr>
        </p:nvSpPr>
        <p:spPr>
          <a:xfrm>
            <a:off x="457200" y="1600201"/>
            <a:ext cx="8229600" cy="457200"/>
          </a:xfrm>
          <a:prstGeom prst="rect">
            <a:avLst/>
          </a:prstGeom>
        </p:spPr>
        <p:txBody>
          <a:bodyPr/>
          <a:lstStyle/>
          <a:p>
            <a:pPr marL="0" indent="0">
              <a:buNone/>
            </a:pPr>
            <a:r>
              <a:rPr lang="en-IN" i="1" dirty="0"/>
              <a:t>Fixed-Rate Loan: </a:t>
            </a:r>
            <a:r>
              <a:rPr lang="en-IN" dirty="0"/>
              <a:t>Total interest cost over 180 days</a:t>
            </a:r>
          </a:p>
        </p:txBody>
      </p:sp>
      <p:graphicFrame>
        <p:nvGraphicFramePr>
          <p:cNvPr id="6" name="Object 5" descr="equals 30,000 times whole of (0.05 plus 0.02) times (180 divided by 365); equals 30,000 times 0.03452 nearly equals 1,036 dollars."/>
          <p:cNvGraphicFramePr>
            <a:graphicFrameLocks noChangeAspect="1"/>
          </p:cNvGraphicFramePr>
          <p:nvPr>
            <p:extLst>
              <p:ext uri="{D42A27DB-BD31-4B8C-83A1-F6EECF244321}">
                <p14:modId xmlns:p14="http://schemas.microsoft.com/office/powerpoint/2010/main" val="3349880353"/>
              </p:ext>
            </p:extLst>
          </p:nvPr>
        </p:nvGraphicFramePr>
        <p:xfrm>
          <a:off x="1771984" y="2331124"/>
          <a:ext cx="5600033" cy="1091293"/>
        </p:xfrm>
        <a:graphic>
          <a:graphicData uri="http://schemas.openxmlformats.org/presentationml/2006/ole">
            <mc:AlternateContent xmlns:mc="http://schemas.openxmlformats.org/markup-compatibility/2006">
              <mc:Choice xmlns:v="urn:schemas-microsoft-com:vml" Requires="v">
                <p:oleObj spid="_x0000_s34066" name="Equation" r:id="rId4" imgW="2476440" imgH="482400" progId="Equation.DSMT4">
                  <p:embed/>
                </p:oleObj>
              </mc:Choice>
              <mc:Fallback>
                <p:oleObj name="Equation" r:id="rId4" imgW="2476440" imgH="482400" progId="Equation.DSMT4">
                  <p:embed/>
                  <p:pic>
                    <p:nvPicPr>
                      <p:cNvPr id="0" name="Picture 263" descr="equals 30,000 times whole of (0.05 plus 0.02) times (180 divided by 365); equals 30,000 times 0.03452 nearly equals 1,036 doll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984" y="2331124"/>
                        <a:ext cx="5600033" cy="1091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4294967295"/>
          </p:nvPr>
        </p:nvSpPr>
        <p:spPr>
          <a:xfrm>
            <a:off x="304800" y="3810000"/>
            <a:ext cx="8534400" cy="1752600"/>
          </a:xfrm>
          <a:prstGeom prst="rect">
            <a:avLst/>
          </a:prstGeom>
        </p:spPr>
        <p:txBody>
          <a:bodyPr/>
          <a:lstStyle/>
          <a:p>
            <a:pPr marL="0" indent="0">
              <a:buNone/>
            </a:pPr>
            <a:r>
              <a:rPr lang="en-IN" sz="2000" i="1" dirty="0"/>
              <a:t>Variable-Rate Loan: </a:t>
            </a:r>
            <a:r>
              <a:rPr lang="en-IN" sz="2000" dirty="0"/>
              <a:t>The applicable interest rate would begin at 6% (5% + 1%) and remain there for 60 days. Then the applicable rate would rise to 7% (6% + 1%) for the next 30 days and then to 7.5% (6.5% + 0.5%) for the next 60 days. Finally, the applicable rate would drop to 6.5% (7.5% − 1 %) for the final 30 days.</a:t>
            </a:r>
          </a:p>
        </p:txBody>
      </p:sp>
    </p:spTree>
    <p:extLst>
      <p:ext uri="{BB962C8B-B14F-4D97-AF65-F5344CB8AC3E}">
        <p14:creationId xmlns:p14="http://schemas.microsoft.com/office/powerpoint/2010/main" val="1694458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79120"/>
            <a:ext cx="3733800" cy="868680"/>
          </a:xfrm>
        </p:spPr>
        <p:txBody>
          <a:bodyPr/>
          <a:lstStyle/>
          <a:p>
            <a:r>
              <a:rPr lang="en-US" altLang="en-US" dirty="0">
                <a:sym typeface="Times New Roman" pitchFamily="18" charset="0"/>
              </a:rPr>
              <a:t>Personal Finance Example 16.10 </a:t>
            </a:r>
            <a:r>
              <a:rPr lang="en-US" altLang="en-US" sz="2000" b="0" dirty="0">
                <a:sym typeface="Times New Roman" pitchFamily="18" charset="0"/>
              </a:rPr>
              <a:t>(4 of 5)</a:t>
            </a:r>
            <a:endParaRPr lang="en-US" sz="2000" dirty="0"/>
          </a:p>
        </p:txBody>
      </p:sp>
      <p:sp>
        <p:nvSpPr>
          <p:cNvPr id="3" name="Content Placeholder 2"/>
          <p:cNvSpPr>
            <a:spLocks noGrp="1"/>
          </p:cNvSpPr>
          <p:nvPr>
            <p:ph idx="4294967295"/>
          </p:nvPr>
        </p:nvSpPr>
        <p:spPr>
          <a:xfrm>
            <a:off x="533400" y="1775428"/>
            <a:ext cx="4724400" cy="457200"/>
          </a:xfrm>
          <a:prstGeom prst="rect">
            <a:avLst/>
          </a:prstGeom>
        </p:spPr>
        <p:txBody>
          <a:bodyPr/>
          <a:lstStyle/>
          <a:p>
            <a:pPr marL="0" indent="0">
              <a:buNone/>
            </a:pPr>
            <a:r>
              <a:rPr lang="en-IN" dirty="0"/>
              <a:t>Total interest cost over 180 days</a:t>
            </a:r>
          </a:p>
        </p:txBody>
      </p:sp>
      <p:graphicFrame>
        <p:nvGraphicFramePr>
          <p:cNvPr id="7" name="Object 6" descr="A set of three equations aligned at equal.&#10;The equations are as follows:&#10;▪ equals 30,000 dollars times [(0.06 times 60 divided by 365) plus (0.07 times 30 divided by 365) plus (0.075 times 60 divided by 365) plus (0.065 times 30 divided by 365)].&#10;▪ equals 30,000 dollars times (0.00986 plus 0.00575 plus 0.01233 plus 0.00534).&#10;▪ equals 30,000 dollars times 0.03328 nearly equals 988 dollars."/>
          <p:cNvGraphicFramePr>
            <a:graphicFrameLocks noChangeAspect="1"/>
          </p:cNvGraphicFramePr>
          <p:nvPr>
            <p:extLst>
              <p:ext uri="{D42A27DB-BD31-4B8C-83A1-F6EECF244321}">
                <p14:modId xmlns:p14="http://schemas.microsoft.com/office/powerpoint/2010/main" val="3682508990"/>
              </p:ext>
            </p:extLst>
          </p:nvPr>
        </p:nvGraphicFramePr>
        <p:xfrm>
          <a:off x="873927" y="2758376"/>
          <a:ext cx="7396146" cy="2042225"/>
        </p:xfrm>
        <a:graphic>
          <a:graphicData uri="http://schemas.openxmlformats.org/presentationml/2006/ole">
            <mc:AlternateContent xmlns:mc="http://schemas.openxmlformats.org/markup-compatibility/2006">
              <mc:Choice xmlns:v="urn:schemas-microsoft-com:vml" Requires="v">
                <p:oleObj spid="_x0000_s35089" name="Equation" r:id="rId4" imgW="3403440" imgH="939600" progId="Equation.DSMT4">
                  <p:embed/>
                </p:oleObj>
              </mc:Choice>
              <mc:Fallback>
                <p:oleObj name="Equation" r:id="rId4" imgW="3403440" imgH="939600" progId="Equation.DSMT4">
                  <p:embed/>
                  <p:pic>
                    <p:nvPicPr>
                      <p:cNvPr id="0" name="Picture 262" descr="A set of three equations aligned at equal.&#10;The equations are as follows:&#10;▪ equals 30,000 dollars times [(0.06 times 60 divided by 365) plus (0.07 times 30 divided by 365) plus (0.075 times 60 divided by 365) plus (0.065 times 30 divided by 365)].&#10;▪ equals 30,000 dollars times (0.00986 plus 0.00575 plus 0.01233 plus 0.00534).&#10;▪ equals 30,000 dollars times 0.03328 nearly equals 988 doll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27" y="2758376"/>
                        <a:ext cx="7396146" cy="204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1022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43917"/>
            <a:ext cx="3657600" cy="868680"/>
          </a:xfrm>
        </p:spPr>
        <p:txBody>
          <a:bodyPr/>
          <a:lstStyle/>
          <a:p>
            <a:r>
              <a:rPr lang="en-US" altLang="en-US" dirty="0">
                <a:sym typeface="Times New Roman" pitchFamily="18" charset="0"/>
              </a:rPr>
              <a:t>Personal Finance Example 16.10 </a:t>
            </a:r>
            <a:r>
              <a:rPr lang="en-US" altLang="en-US" sz="2000" b="0" dirty="0">
                <a:sym typeface="Times New Roman" pitchFamily="18" charset="0"/>
              </a:rPr>
              <a:t>(5 of 5)</a:t>
            </a:r>
            <a:endParaRPr lang="en-US" sz="2000" dirty="0"/>
          </a:p>
        </p:txBody>
      </p:sp>
      <p:sp>
        <p:nvSpPr>
          <p:cNvPr id="4" name="Content Placeholder 3"/>
          <p:cNvSpPr>
            <a:spLocks noGrp="1"/>
          </p:cNvSpPr>
          <p:nvPr>
            <p:ph idx="4294967295"/>
          </p:nvPr>
        </p:nvSpPr>
        <p:spPr>
          <a:xfrm>
            <a:off x="457200" y="1600200"/>
            <a:ext cx="8229600" cy="4114800"/>
          </a:xfrm>
          <a:prstGeom prst="rect">
            <a:avLst/>
          </a:prstGeom>
        </p:spPr>
        <p:txBody>
          <a:bodyPr/>
          <a:lstStyle/>
          <a:p>
            <a:pPr marL="0" indent="0">
              <a:buNone/>
            </a:pPr>
            <a:r>
              <a:rPr lang="en-IN" dirty="0"/>
              <a:t>The estimated total interest cost on the variable-rate loan of $988 is less than the total interest cost of $1,036 on the fixed-rate loan, so Megan might be tempted to take the variable-rate loan. However, the estimated interest cost on that loan depends on the interest rate forecast. Megan’s actual interest cost could be higher or lower than $988 if she takes out the variable-rate loan, whereas the $1,036 interest cost from the fixed-rate loan is locked in. Megan has to decide whether the expected $48 ($1,036 − $988) savings in interest cost over the 180 days is worth the risk of accepting the variable rate loan.</a:t>
            </a:r>
          </a:p>
        </p:txBody>
      </p:sp>
    </p:spTree>
    <p:extLst>
      <p:ext uri="{BB962C8B-B14F-4D97-AF65-F5344CB8AC3E}">
        <p14:creationId xmlns:p14="http://schemas.microsoft.com/office/powerpoint/2010/main" val="2627407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029200" cy="10972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(7 of 14)</a:t>
            </a:r>
            <a:endParaRPr lang="en-US" sz="2000" b="0" dirty="0"/>
          </a:p>
        </p:txBody>
      </p:sp>
      <p:sp>
        <p:nvSpPr>
          <p:cNvPr id="3" name="Content Placeholder 2"/>
          <p:cNvSpPr>
            <a:spLocks noGrp="1"/>
          </p:cNvSpPr>
          <p:nvPr>
            <p:ph idx="4294967295"/>
          </p:nvPr>
        </p:nvSpPr>
        <p:spPr>
          <a:xfrm>
            <a:off x="457200" y="1981200"/>
            <a:ext cx="8229600" cy="24384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Line of Credit</a:t>
            </a:r>
          </a:p>
          <a:p>
            <a:pPr lvl="2"/>
            <a:r>
              <a:rPr lang="en-US" altLang="en-US" dirty="0">
                <a:solidFill>
                  <a:srgbClr val="000000"/>
                </a:solidFill>
                <a:cs typeface="Arial" pitchFamily="34" charset="0"/>
                <a:sym typeface="Arial" pitchFamily="34" charset="0"/>
              </a:rPr>
              <a:t>An agreement between a commercial bank and a business specifying the amount of unsecured short-term borrowing the bank will make available to the firm over a given period of time</a:t>
            </a:r>
            <a:endParaRPr lang="en-US" dirty="0"/>
          </a:p>
        </p:txBody>
      </p:sp>
    </p:spTree>
    <p:extLst>
      <p:ext uri="{BB962C8B-B14F-4D97-AF65-F5344CB8AC3E}">
        <p14:creationId xmlns:p14="http://schemas.microsoft.com/office/powerpoint/2010/main" val="324590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0" y="457200"/>
            <a:ext cx="4724400" cy="9144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(8 of 14)</a:t>
            </a:r>
            <a:endParaRPr lang="en-US" sz="2000" b="0" dirty="0"/>
          </a:p>
        </p:txBody>
      </p:sp>
      <p:sp>
        <p:nvSpPr>
          <p:cNvPr id="3" name="Content Placeholder 2"/>
          <p:cNvSpPr>
            <a:spLocks noGrp="1"/>
          </p:cNvSpPr>
          <p:nvPr>
            <p:ph idx="4294967295"/>
          </p:nvPr>
        </p:nvSpPr>
        <p:spPr>
          <a:xfrm>
            <a:off x="228600" y="1371600"/>
            <a:ext cx="8534400" cy="4277686"/>
          </a:xfrm>
          <a:prstGeom prst="rect">
            <a:avLst/>
          </a:prstGeom>
        </p:spPr>
        <p:txBody>
          <a:bodyPr/>
          <a:lstStyle/>
          <a:p>
            <a:pPr>
              <a:buSzTx/>
            </a:pPr>
            <a:r>
              <a:rPr lang="en-US" altLang="en-US" sz="2000" dirty="0">
                <a:solidFill>
                  <a:srgbClr val="000000"/>
                </a:solidFill>
                <a:cs typeface="Arial" pitchFamily="34" charset="0"/>
                <a:sym typeface="Arial" pitchFamily="34" charset="0"/>
              </a:rPr>
              <a:t>Bank Loans</a:t>
            </a:r>
          </a:p>
          <a:p>
            <a:pPr lvl="1"/>
            <a:r>
              <a:rPr lang="en-US" altLang="en-US" sz="2000" dirty="0">
                <a:solidFill>
                  <a:srgbClr val="000000"/>
                </a:solidFill>
                <a:cs typeface="Arial" pitchFamily="34" charset="0"/>
                <a:sym typeface="Arial" pitchFamily="34" charset="0"/>
              </a:rPr>
              <a:t>Line of Credit</a:t>
            </a:r>
          </a:p>
          <a:p>
            <a:pPr lvl="2"/>
            <a:r>
              <a:rPr lang="en-US" altLang="en-US" sz="1800" dirty="0">
                <a:solidFill>
                  <a:srgbClr val="000000"/>
                </a:solidFill>
                <a:cs typeface="Arial" pitchFamily="34" charset="0"/>
                <a:sym typeface="Arial" pitchFamily="34" charset="0"/>
              </a:rPr>
              <a:t>Interest Rates</a:t>
            </a:r>
          </a:p>
          <a:p>
            <a:pPr lvl="3"/>
            <a:r>
              <a:rPr lang="en-US" altLang="en-US" sz="1800" dirty="0">
                <a:solidFill>
                  <a:srgbClr val="000000"/>
                </a:solidFill>
                <a:cs typeface="Arial" pitchFamily="34" charset="0"/>
                <a:sym typeface="Arial" pitchFamily="34" charset="0"/>
              </a:rPr>
              <a:t>The interest rate on a line of credit is normally a floating rate: the prime rate plus a premium</a:t>
            </a:r>
          </a:p>
          <a:p>
            <a:pPr lvl="2"/>
            <a:r>
              <a:rPr lang="en-US" altLang="en-US" sz="1800" dirty="0">
                <a:solidFill>
                  <a:srgbClr val="000000"/>
                </a:solidFill>
                <a:cs typeface="Arial" pitchFamily="34" charset="0"/>
                <a:sym typeface="Arial" pitchFamily="34" charset="0"/>
              </a:rPr>
              <a:t>Operating-Change Restriction</a:t>
            </a:r>
          </a:p>
          <a:p>
            <a:pPr lvl="3"/>
            <a:r>
              <a:rPr lang="en-US" altLang="en-US" sz="1800" dirty="0">
                <a:solidFill>
                  <a:srgbClr val="000000"/>
                </a:solidFill>
                <a:cs typeface="Arial" pitchFamily="34" charset="0"/>
                <a:sym typeface="Arial" pitchFamily="34" charset="0"/>
              </a:rPr>
              <a:t>Contractual restrictions that a bank may impose on a firm’s financial condition or operations as part of a line-of-credit agreement</a:t>
            </a:r>
          </a:p>
          <a:p>
            <a:pPr lvl="2"/>
            <a:r>
              <a:rPr lang="en-US" altLang="en-US" sz="1800" dirty="0">
                <a:solidFill>
                  <a:srgbClr val="000000"/>
                </a:solidFill>
                <a:cs typeface="Arial" pitchFamily="34" charset="0"/>
                <a:sym typeface="Arial" pitchFamily="34" charset="0"/>
              </a:rPr>
              <a:t>Compensating Balance</a:t>
            </a:r>
          </a:p>
          <a:p>
            <a:pPr lvl="3"/>
            <a:r>
              <a:rPr lang="en-US" altLang="en-US" sz="1800" dirty="0">
                <a:solidFill>
                  <a:srgbClr val="000000"/>
                </a:solidFill>
                <a:cs typeface="Arial" pitchFamily="34" charset="0"/>
                <a:sym typeface="Arial" pitchFamily="34" charset="0"/>
              </a:rPr>
              <a:t>A required checking account balance equal to a certain percentage (often 10% to 20%) of the amount borrowed from a bank under a line-of-credit or revolving credit agreement</a:t>
            </a:r>
            <a:endParaRPr lang="en-US" sz="1800" dirty="0"/>
          </a:p>
        </p:txBody>
      </p:sp>
    </p:spTree>
    <p:extLst>
      <p:ext uri="{BB962C8B-B14F-4D97-AF65-F5344CB8AC3E}">
        <p14:creationId xmlns:p14="http://schemas.microsoft.com/office/powerpoint/2010/main" val="209101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81000"/>
            <a:ext cx="4876800" cy="944880"/>
          </a:xfrm>
        </p:spPr>
        <p:txBody>
          <a:bodyPr/>
          <a:lstStyle/>
          <a:p>
            <a:r>
              <a:rPr lang="en-US" altLang="en-US" dirty="0">
                <a:sym typeface="Times New Roman" pitchFamily="18" charset="0"/>
              </a:rPr>
              <a:t>16.1 Spontaneous Liabilities </a:t>
            </a:r>
            <a:r>
              <a:rPr lang="en-US" altLang="en-US" sz="2000" b="0" dirty="0">
                <a:sym typeface="Times New Roman" pitchFamily="18" charset="0"/>
              </a:rPr>
              <a:t>(1 of 8)</a:t>
            </a:r>
            <a:endParaRPr lang="en-US" sz="2000" b="0" dirty="0"/>
          </a:p>
        </p:txBody>
      </p:sp>
      <p:sp>
        <p:nvSpPr>
          <p:cNvPr id="3" name="Content Placeholder 2"/>
          <p:cNvSpPr>
            <a:spLocks noGrp="1"/>
          </p:cNvSpPr>
          <p:nvPr>
            <p:ph idx="4294967295"/>
          </p:nvPr>
        </p:nvSpPr>
        <p:spPr>
          <a:xfrm>
            <a:off x="457200" y="1828800"/>
            <a:ext cx="8229600" cy="32004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marL="740664" lvl="1" indent="-283464"/>
            <a:r>
              <a:rPr lang="en-US" altLang="en-US" dirty="0">
                <a:solidFill>
                  <a:srgbClr val="000000"/>
                </a:solidFill>
                <a:cs typeface="Arial" pitchFamily="34" charset="0"/>
                <a:sym typeface="Arial" pitchFamily="34" charset="0"/>
              </a:rPr>
              <a:t>Spontaneous Liabilities</a:t>
            </a:r>
          </a:p>
          <a:p>
            <a:pPr lvl="2"/>
            <a:r>
              <a:rPr lang="en-US" altLang="en-US" dirty="0">
                <a:solidFill>
                  <a:srgbClr val="000000"/>
                </a:solidFill>
                <a:cs typeface="Arial" pitchFamily="34" charset="0"/>
                <a:sym typeface="Arial" pitchFamily="34" charset="0"/>
              </a:rPr>
              <a:t>Financing that arises from the normal course of business; the two major short-term sources of such liabilities are accounts payable and accruals</a:t>
            </a:r>
          </a:p>
          <a:p>
            <a:pPr marL="740664" lvl="1" indent="-283464"/>
            <a:r>
              <a:rPr lang="en-US" altLang="en-US" dirty="0">
                <a:solidFill>
                  <a:srgbClr val="000000"/>
                </a:solidFill>
                <a:cs typeface="Arial" pitchFamily="34" charset="0"/>
                <a:sym typeface="Arial" pitchFamily="34" charset="0"/>
              </a:rPr>
              <a:t>Unsecured Short-Term Financing</a:t>
            </a:r>
          </a:p>
          <a:p>
            <a:pPr lvl="2"/>
            <a:r>
              <a:rPr lang="en-US" altLang="en-US" dirty="0">
                <a:solidFill>
                  <a:srgbClr val="000000"/>
                </a:solidFill>
                <a:cs typeface="Arial" pitchFamily="34" charset="0"/>
                <a:sym typeface="Arial" pitchFamily="34" charset="0"/>
              </a:rPr>
              <a:t>Short-term financing obtained without pledging specific assets as collateral</a:t>
            </a:r>
          </a:p>
        </p:txBody>
      </p:sp>
    </p:spTree>
    <p:extLst>
      <p:ext uri="{BB962C8B-B14F-4D97-AF65-F5344CB8AC3E}">
        <p14:creationId xmlns:p14="http://schemas.microsoft.com/office/powerpoint/2010/main" val="3004040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81000"/>
            <a:ext cx="3352800" cy="685800"/>
          </a:xfrm>
        </p:spPr>
        <p:txBody>
          <a:bodyPr/>
          <a:lstStyle/>
          <a:p>
            <a:r>
              <a:rPr lang="en-US" altLang="en-US" dirty="0">
                <a:sym typeface="Times New Roman" pitchFamily="18" charset="0"/>
              </a:rPr>
              <a:t>Example 16.11 </a:t>
            </a:r>
            <a:r>
              <a:rPr lang="en-US" altLang="en-US" sz="2000" b="0" dirty="0">
                <a:sym typeface="Times New Roman" pitchFamily="18" charset="0"/>
              </a:rPr>
              <a:t>(1 of 2)</a:t>
            </a:r>
            <a:endParaRPr lang="en-US" sz="2000" b="0" dirty="0"/>
          </a:p>
        </p:txBody>
      </p:sp>
      <p:sp>
        <p:nvSpPr>
          <p:cNvPr id="4" name="Content Placeholder 3"/>
          <p:cNvSpPr>
            <a:spLocks noGrp="1"/>
          </p:cNvSpPr>
          <p:nvPr>
            <p:ph idx="4294967295"/>
          </p:nvPr>
        </p:nvSpPr>
        <p:spPr>
          <a:xfrm>
            <a:off x="457200" y="1676400"/>
            <a:ext cx="7848600" cy="3810000"/>
          </a:xfrm>
          <a:prstGeom prst="rect">
            <a:avLst/>
          </a:prstGeom>
        </p:spPr>
        <p:txBody>
          <a:bodyPr/>
          <a:lstStyle/>
          <a:p>
            <a:pPr marL="0" indent="0" algn="ctr">
              <a:buNone/>
            </a:pPr>
            <a:r>
              <a:rPr lang="en-IN" dirty="0"/>
              <a:t>Estrada Graphics, a graphic design firm, has borrowed $1 million under a line-of-credit agreement. It must pay a stated interest rate of 8% and maintain, in its checking account, a compensating balance equal to 20% of the amount borrowed, or $200,000. Thus, it actually receives the use of only $800,000. To use that amount for a year, the firm pays interest of $80,000 (0.08 × $1,000,000). The effective annual rate on the funds is therefore 10% ($80,000 ÷ $800,000), which is 2% more than the stated rate of 8%.</a:t>
            </a:r>
          </a:p>
        </p:txBody>
      </p:sp>
    </p:spTree>
    <p:extLst>
      <p:ext uri="{BB962C8B-B14F-4D97-AF65-F5344CB8AC3E}">
        <p14:creationId xmlns:p14="http://schemas.microsoft.com/office/powerpoint/2010/main" val="2859029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64191"/>
            <a:ext cx="3352800" cy="602609"/>
          </a:xfrm>
        </p:spPr>
        <p:txBody>
          <a:bodyPr/>
          <a:lstStyle/>
          <a:p>
            <a:r>
              <a:rPr lang="en-US" altLang="en-US" dirty="0">
                <a:sym typeface="Times New Roman" pitchFamily="18" charset="0"/>
              </a:rPr>
              <a:t>Example 16.11 </a:t>
            </a:r>
            <a:r>
              <a:rPr lang="en-US" altLang="en-US" sz="2000" b="0" dirty="0">
                <a:sym typeface="Times New Roman" pitchFamily="18" charset="0"/>
              </a:rPr>
              <a:t>(2 of 2)</a:t>
            </a:r>
            <a:endParaRPr lang="en-US" sz="2000" dirty="0"/>
          </a:p>
        </p:txBody>
      </p:sp>
      <p:sp>
        <p:nvSpPr>
          <p:cNvPr id="3" name="Content Placeholder 2"/>
          <p:cNvSpPr>
            <a:spLocks noGrp="1"/>
          </p:cNvSpPr>
          <p:nvPr>
            <p:ph idx="4294967295"/>
          </p:nvPr>
        </p:nvSpPr>
        <p:spPr>
          <a:xfrm>
            <a:off x="381000" y="1524000"/>
            <a:ext cx="8382000" cy="4267200"/>
          </a:xfrm>
          <a:prstGeom prst="rect">
            <a:avLst/>
          </a:prstGeom>
        </p:spPr>
        <p:txBody>
          <a:bodyPr/>
          <a:lstStyle/>
          <a:p>
            <a:pPr marL="0" indent="0" algn="ctr">
              <a:buNone/>
            </a:pPr>
            <a:r>
              <a:rPr lang="en-IN" dirty="0"/>
              <a:t>If the firm normally maintains a balance of $200,000 or more in its checking account, the effective annual rate equals the stated annual rate of 8% because none of the $1 million borrowed is needed to satisfy the compensating-balance requirement. If the firm normally maintains a $100,000 balance in its checking account, only an additional $100,000 will have to be tied up, leaving it with $900,000 of usable funds. The effective annual rate in this case would be 8.89% ($80,000 ÷ $900,000). Thus, a compensating balance raises the cost of borrowing only if it is larger than the firm’s normal cash balance.</a:t>
            </a:r>
          </a:p>
        </p:txBody>
      </p:sp>
    </p:spTree>
    <p:extLst>
      <p:ext uri="{BB962C8B-B14F-4D97-AF65-F5344CB8AC3E}">
        <p14:creationId xmlns:p14="http://schemas.microsoft.com/office/powerpoint/2010/main" val="209443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800600" cy="10972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(9 of 14)</a:t>
            </a:r>
            <a:endParaRPr lang="en-US" sz="2000" b="0" dirty="0"/>
          </a:p>
        </p:txBody>
      </p:sp>
      <p:sp>
        <p:nvSpPr>
          <p:cNvPr id="3" name="Content Placeholder 2"/>
          <p:cNvSpPr>
            <a:spLocks noGrp="1"/>
          </p:cNvSpPr>
          <p:nvPr>
            <p:ph idx="4294967295"/>
          </p:nvPr>
        </p:nvSpPr>
        <p:spPr>
          <a:xfrm>
            <a:off x="457200" y="1874520"/>
            <a:ext cx="8229600" cy="2743200"/>
          </a:xfrm>
          <a:prstGeom prst="rect">
            <a:avLst/>
          </a:prstGeom>
        </p:spPr>
        <p:txBody>
          <a:bodyPr/>
          <a:lstStyle/>
          <a:p>
            <a:pPr>
              <a:buSzTx/>
            </a:pPr>
            <a:r>
              <a:rPr lang="en-US" altLang="en-US" dirty="0">
                <a:solidFill>
                  <a:srgbClr val="000000"/>
                </a:solidFill>
                <a:cs typeface="Arial" pitchFamily="34" charset="0"/>
                <a:sym typeface="Arial" pitchFamily="34" charset="0"/>
              </a:rPr>
              <a:t>Bank Loans</a:t>
            </a:r>
          </a:p>
          <a:p>
            <a:pPr lvl="1"/>
            <a:r>
              <a:rPr lang="en-US" altLang="en-US" dirty="0">
                <a:solidFill>
                  <a:srgbClr val="000000"/>
                </a:solidFill>
                <a:cs typeface="Arial" pitchFamily="34" charset="0"/>
                <a:sym typeface="Arial" pitchFamily="34" charset="0"/>
              </a:rPr>
              <a:t>Line of Credit</a:t>
            </a:r>
          </a:p>
          <a:p>
            <a:pPr lvl="2"/>
            <a:r>
              <a:rPr lang="en-US" altLang="en-US" dirty="0">
                <a:solidFill>
                  <a:srgbClr val="000000"/>
                </a:solidFill>
                <a:cs typeface="Arial" pitchFamily="34" charset="0"/>
                <a:sym typeface="Arial" pitchFamily="34" charset="0"/>
              </a:rPr>
              <a:t>Annual Cleanup</a:t>
            </a:r>
          </a:p>
          <a:p>
            <a:pPr lvl="3"/>
            <a:r>
              <a:rPr lang="en-US" altLang="en-US" dirty="0">
                <a:solidFill>
                  <a:srgbClr val="000000"/>
                </a:solidFill>
                <a:cs typeface="Arial" pitchFamily="34" charset="0"/>
                <a:sym typeface="Arial" pitchFamily="34" charset="0"/>
              </a:rPr>
              <a:t>The requirement that for a certain number of days during the year borrowers under a line of credit carry a zero loan balance (i.e., owe the bank nothing)</a:t>
            </a:r>
            <a:endParaRPr lang="en-US" dirty="0"/>
          </a:p>
        </p:txBody>
      </p:sp>
    </p:spTree>
    <p:extLst>
      <p:ext uri="{BB962C8B-B14F-4D97-AF65-F5344CB8AC3E}">
        <p14:creationId xmlns:p14="http://schemas.microsoft.com/office/powerpoint/2010/main" val="362494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800600" cy="109728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(10 of 14)</a:t>
            </a:r>
            <a:endParaRPr lang="en-US" sz="2000" b="0" dirty="0"/>
          </a:p>
        </p:txBody>
      </p:sp>
      <p:sp>
        <p:nvSpPr>
          <p:cNvPr id="3" name="Content Placeholder 2"/>
          <p:cNvSpPr>
            <a:spLocks noGrp="1"/>
          </p:cNvSpPr>
          <p:nvPr>
            <p:ph idx="4294967295"/>
          </p:nvPr>
        </p:nvSpPr>
        <p:spPr>
          <a:xfrm>
            <a:off x="37750" y="1752600"/>
            <a:ext cx="8534400" cy="4114800"/>
          </a:xfrm>
          <a:prstGeom prst="rect">
            <a:avLst/>
          </a:prstGeom>
        </p:spPr>
        <p:txBody>
          <a:bodyPr/>
          <a:lstStyle/>
          <a:p>
            <a:pPr algn="ctr">
              <a:buSzTx/>
            </a:pPr>
            <a:r>
              <a:rPr lang="en-US" altLang="en-US" dirty="0">
                <a:solidFill>
                  <a:srgbClr val="000000"/>
                </a:solidFill>
                <a:cs typeface="Arial" pitchFamily="34" charset="0"/>
                <a:sym typeface="Arial" pitchFamily="34" charset="0"/>
              </a:rPr>
              <a:t>Bank Loans</a:t>
            </a:r>
          </a:p>
          <a:p>
            <a:pPr lvl="1" algn="ctr"/>
            <a:r>
              <a:rPr lang="en-US" altLang="en-US" dirty="0">
                <a:solidFill>
                  <a:srgbClr val="000000"/>
                </a:solidFill>
                <a:cs typeface="Arial" pitchFamily="34" charset="0"/>
                <a:sym typeface="Arial" pitchFamily="34" charset="0"/>
              </a:rPr>
              <a:t>Revolving Credit Agreement</a:t>
            </a:r>
          </a:p>
          <a:p>
            <a:pPr lvl="2" algn="ctr"/>
            <a:r>
              <a:rPr lang="en-US" altLang="en-US" dirty="0">
                <a:solidFill>
                  <a:srgbClr val="000000"/>
                </a:solidFill>
                <a:cs typeface="Arial" pitchFamily="34" charset="0"/>
                <a:sym typeface="Arial" pitchFamily="34" charset="0"/>
              </a:rPr>
              <a:t>A revolving credit agreement is nothing more than a guaranteed line of credit</a:t>
            </a:r>
          </a:p>
          <a:p>
            <a:pPr lvl="2" algn="ctr"/>
            <a:r>
              <a:rPr lang="en-US" altLang="en-US" dirty="0">
                <a:solidFill>
                  <a:srgbClr val="000000"/>
                </a:solidFill>
                <a:cs typeface="Arial" pitchFamily="34" charset="0"/>
                <a:sym typeface="Arial" pitchFamily="34" charset="0"/>
              </a:rPr>
              <a:t>It is guaranteed in the sense that the commercial bank promises to make available a certain amount of money to the borrower regardless of the scarcity of money</a:t>
            </a:r>
          </a:p>
          <a:p>
            <a:pPr lvl="1" algn="ctr"/>
            <a:r>
              <a:rPr lang="en-US" altLang="en-US" dirty="0">
                <a:solidFill>
                  <a:srgbClr val="000000"/>
                </a:solidFill>
                <a:cs typeface="Arial" pitchFamily="34" charset="0"/>
                <a:sym typeface="Arial" pitchFamily="34" charset="0"/>
              </a:rPr>
              <a:t>Commitment Fee</a:t>
            </a:r>
          </a:p>
          <a:p>
            <a:pPr lvl="2" algn="ctr"/>
            <a:r>
              <a:rPr lang="en-US" altLang="en-US" dirty="0">
                <a:solidFill>
                  <a:srgbClr val="000000"/>
                </a:solidFill>
                <a:cs typeface="Arial" pitchFamily="34" charset="0"/>
                <a:sym typeface="Arial" pitchFamily="34" charset="0"/>
              </a:rPr>
              <a:t>The fee that is normally charged on a revolving credit agreement; it often applies to the average unused portion of the borrower’s credit line</a:t>
            </a:r>
            <a:endParaRPr lang="en-US" dirty="0"/>
          </a:p>
        </p:txBody>
      </p:sp>
    </p:spTree>
    <p:extLst>
      <p:ext uri="{BB962C8B-B14F-4D97-AF65-F5344CB8AC3E}">
        <p14:creationId xmlns:p14="http://schemas.microsoft.com/office/powerpoint/2010/main" val="3939872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3657600" cy="487680"/>
          </a:xfrm>
        </p:spPr>
        <p:txBody>
          <a:bodyPr/>
          <a:lstStyle/>
          <a:p>
            <a:r>
              <a:rPr lang="en-US" altLang="en-US" dirty="0">
                <a:sym typeface="Times New Roman" pitchFamily="18" charset="0"/>
              </a:rPr>
              <a:t>Example 16.12 </a:t>
            </a:r>
            <a:r>
              <a:rPr lang="en-US" altLang="en-US" sz="2000" b="0" dirty="0">
                <a:sym typeface="Times New Roman" pitchFamily="18" charset="0"/>
              </a:rPr>
              <a:t>(1 of 2)</a:t>
            </a:r>
            <a:endParaRPr lang="en-US" b="0" dirty="0"/>
          </a:p>
        </p:txBody>
      </p:sp>
      <p:sp>
        <p:nvSpPr>
          <p:cNvPr id="4" name="Content Placeholder 3"/>
          <p:cNvSpPr>
            <a:spLocks noGrp="1"/>
          </p:cNvSpPr>
          <p:nvPr>
            <p:ph idx="4294967295"/>
          </p:nvPr>
        </p:nvSpPr>
        <p:spPr>
          <a:xfrm>
            <a:off x="533400" y="1714500"/>
            <a:ext cx="8382000" cy="3429000"/>
          </a:xfrm>
          <a:prstGeom prst="rect">
            <a:avLst/>
          </a:prstGeom>
        </p:spPr>
        <p:txBody>
          <a:bodyPr/>
          <a:lstStyle/>
          <a:p>
            <a:pPr marL="0" indent="0">
              <a:buNone/>
            </a:pPr>
            <a:r>
              <a:rPr lang="en-IN" dirty="0"/>
              <a:t>REH Company, a major real estate developer, has a $2 million revolving credit agreement with its bank. Its average borrowing under the agreement for the past year was $1.5 million. The bank charges a commitment fee of 0.5% on the average unused balance. Because the average unused portion of the committed funds was $500,000 ($2 million − $1.5 million), the commitment fee for the year was $2,500 (0.005 × $500,000). Of course, REH also had to pay interest on the actual $1.5 million borrowed under the agreement.</a:t>
            </a:r>
          </a:p>
        </p:txBody>
      </p:sp>
    </p:spTree>
    <p:extLst>
      <p:ext uri="{BB962C8B-B14F-4D97-AF65-F5344CB8AC3E}">
        <p14:creationId xmlns:p14="http://schemas.microsoft.com/office/powerpoint/2010/main" val="1615847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3657600" cy="563880"/>
          </a:xfrm>
        </p:spPr>
        <p:txBody>
          <a:bodyPr/>
          <a:lstStyle/>
          <a:p>
            <a:r>
              <a:rPr lang="en-US" altLang="en-US" dirty="0">
                <a:sym typeface="Times New Roman" pitchFamily="18" charset="0"/>
              </a:rPr>
              <a:t>Example 16.12 </a:t>
            </a:r>
            <a:r>
              <a:rPr lang="en-US" altLang="en-US" sz="2000" b="0" dirty="0">
                <a:sym typeface="Times New Roman" pitchFamily="18" charset="0"/>
              </a:rPr>
              <a:t>(2 of 2)</a:t>
            </a:r>
            <a:endParaRPr lang="en-US" dirty="0"/>
          </a:p>
        </p:txBody>
      </p:sp>
      <p:sp>
        <p:nvSpPr>
          <p:cNvPr id="4" name="Content Placeholder 3"/>
          <p:cNvSpPr>
            <a:spLocks noGrp="1"/>
          </p:cNvSpPr>
          <p:nvPr>
            <p:ph idx="4294967295"/>
          </p:nvPr>
        </p:nvSpPr>
        <p:spPr>
          <a:xfrm>
            <a:off x="533400" y="1905000"/>
            <a:ext cx="8229600" cy="2667000"/>
          </a:xfrm>
          <a:prstGeom prst="rect">
            <a:avLst/>
          </a:prstGeom>
        </p:spPr>
        <p:txBody>
          <a:bodyPr/>
          <a:lstStyle/>
          <a:p>
            <a:pPr marL="0" indent="0">
              <a:buNone/>
            </a:pPr>
            <a:r>
              <a:rPr lang="en-IN" dirty="0"/>
              <a:t>Assuming that REH paid $112,500 interest on the $1.5 million borrowed, the effective cost of the agreement was 7.67% [($112,500 + $2,500) ÷ $1,500,000]. Although more expensive than a line of credit, a revolving credit agreement can be less risky from the borrower’s viewpoint because the availability of funds is guaranteed.</a:t>
            </a:r>
          </a:p>
        </p:txBody>
      </p:sp>
    </p:spTree>
    <p:extLst>
      <p:ext uri="{BB962C8B-B14F-4D97-AF65-F5344CB8AC3E}">
        <p14:creationId xmlns:p14="http://schemas.microsoft.com/office/powerpoint/2010/main" val="3699403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85800"/>
            <a:ext cx="4724400" cy="8382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(11 of 14)</a:t>
            </a:r>
            <a:endParaRPr lang="en-US" sz="2000" b="0" dirty="0"/>
          </a:p>
        </p:txBody>
      </p:sp>
      <p:sp>
        <p:nvSpPr>
          <p:cNvPr id="3" name="Content Placeholder 2"/>
          <p:cNvSpPr>
            <a:spLocks noGrp="1"/>
          </p:cNvSpPr>
          <p:nvPr>
            <p:ph idx="4294967295"/>
          </p:nvPr>
        </p:nvSpPr>
        <p:spPr>
          <a:xfrm>
            <a:off x="152400" y="1752600"/>
            <a:ext cx="8534400" cy="3810000"/>
          </a:xfrm>
          <a:prstGeom prst="rect">
            <a:avLst/>
          </a:prstGeom>
        </p:spPr>
        <p:txBody>
          <a:bodyPr/>
          <a:lstStyle/>
          <a:p>
            <a:pPr>
              <a:buSzTx/>
            </a:pPr>
            <a:r>
              <a:rPr lang="en-US" altLang="en-US" dirty="0">
                <a:solidFill>
                  <a:srgbClr val="000000"/>
                </a:solidFill>
                <a:cs typeface="Arial" pitchFamily="34" charset="0"/>
                <a:sym typeface="Arial" pitchFamily="34" charset="0"/>
              </a:rPr>
              <a:t>Commercial Paper</a:t>
            </a:r>
          </a:p>
          <a:p>
            <a:pPr lvl="1"/>
            <a:r>
              <a:rPr lang="en-US" altLang="en-US" dirty="0">
                <a:solidFill>
                  <a:srgbClr val="000000"/>
                </a:solidFill>
                <a:cs typeface="Arial" pitchFamily="34" charset="0"/>
                <a:sym typeface="Arial" pitchFamily="34" charset="0"/>
              </a:rPr>
              <a:t>A form of financing consisting of short-term, unsecured promissory notes issued by firms with a high credit standing</a:t>
            </a:r>
          </a:p>
          <a:p>
            <a:pPr lvl="1"/>
            <a:r>
              <a:rPr lang="en-US" altLang="en-US" dirty="0">
                <a:solidFill>
                  <a:srgbClr val="000000"/>
                </a:solidFill>
                <a:cs typeface="Arial" pitchFamily="34" charset="0"/>
                <a:sym typeface="Arial" pitchFamily="34" charset="0"/>
              </a:rPr>
              <a:t>Generally, only large, financially sound firms issue commercial paper</a:t>
            </a:r>
          </a:p>
          <a:p>
            <a:pPr lvl="1"/>
            <a:r>
              <a:rPr lang="en-US" altLang="en-US" dirty="0">
                <a:solidFill>
                  <a:srgbClr val="000000"/>
                </a:solidFill>
                <a:cs typeface="Arial" pitchFamily="34" charset="0"/>
                <a:sym typeface="Arial" pitchFamily="34" charset="0"/>
              </a:rPr>
              <a:t>Interest on Commercial Paper</a:t>
            </a:r>
          </a:p>
          <a:p>
            <a:pPr lvl="2"/>
            <a:r>
              <a:rPr lang="en-US" altLang="en-US" dirty="0">
                <a:solidFill>
                  <a:srgbClr val="000000"/>
                </a:solidFill>
                <a:cs typeface="Arial" pitchFamily="34" charset="0"/>
                <a:sym typeface="Arial" pitchFamily="34" charset="0"/>
              </a:rPr>
              <a:t>Commercial paper sells at a discount from its par, or face value</a:t>
            </a:r>
          </a:p>
          <a:p>
            <a:pPr lvl="2"/>
            <a:r>
              <a:rPr lang="en-US" altLang="en-US" dirty="0">
                <a:solidFill>
                  <a:srgbClr val="000000"/>
                </a:solidFill>
                <a:cs typeface="Arial" pitchFamily="34" charset="0"/>
                <a:sym typeface="Arial" pitchFamily="34" charset="0"/>
              </a:rPr>
              <a:t>The size of the discount and the length of time to maturity determine the interest rate paid by the issuer of commercial paper</a:t>
            </a:r>
            <a:endParaRPr lang="en-US" dirty="0"/>
          </a:p>
        </p:txBody>
      </p:sp>
    </p:spTree>
    <p:extLst>
      <p:ext uri="{BB962C8B-B14F-4D97-AF65-F5344CB8AC3E}">
        <p14:creationId xmlns:p14="http://schemas.microsoft.com/office/powerpoint/2010/main" val="2139712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2667000" cy="533400"/>
          </a:xfrm>
        </p:spPr>
        <p:txBody>
          <a:bodyPr/>
          <a:lstStyle/>
          <a:p>
            <a:r>
              <a:rPr lang="en-US" altLang="en-US" dirty="0">
                <a:sym typeface="Times New Roman" pitchFamily="18" charset="0"/>
              </a:rPr>
              <a:t>Example 16.13</a:t>
            </a:r>
            <a:endParaRPr lang="en-US" dirty="0"/>
          </a:p>
        </p:txBody>
      </p:sp>
      <p:sp>
        <p:nvSpPr>
          <p:cNvPr id="4" name="Content Placeholder 3"/>
          <p:cNvSpPr>
            <a:spLocks noGrp="1"/>
          </p:cNvSpPr>
          <p:nvPr>
            <p:ph idx="4294967295"/>
          </p:nvPr>
        </p:nvSpPr>
        <p:spPr>
          <a:xfrm>
            <a:off x="266700" y="1371600"/>
            <a:ext cx="8610600" cy="4191000"/>
          </a:xfrm>
          <a:prstGeom prst="rect">
            <a:avLst/>
          </a:prstGeom>
        </p:spPr>
        <p:txBody>
          <a:bodyPr/>
          <a:lstStyle/>
          <a:p>
            <a:pPr marL="0" indent="0" algn="ctr">
              <a:buNone/>
            </a:pPr>
            <a:r>
              <a:rPr lang="en-IN" dirty="0"/>
              <a:t>Bertram Corporation, a large shipbuilder, has just issued $1 million worth of commercial paper that has a 90-day maturity and sells for $995,000. At the end of 90 days, the purchaser of this paper will receive $1 million for its $995,000 investment. The interest paid on the financing is therefore $5,000 on a principal of $995,000. The 90-day interest rate on the paper is 0.502% ($5,000 ÷ $995,000). Assuming that the paper is rolled over each 90 days throughout the year (i.e., 365 ÷ 90 = 4.06 times per year), the effective annual rate for Bertram’s commercial paper, found by using Equation 5.10, is 2.054% [(1 + 0.00502)</a:t>
            </a:r>
            <a:r>
              <a:rPr lang="en-IN" baseline="30000" dirty="0"/>
              <a:t>4.06</a:t>
            </a:r>
            <a:r>
              <a:rPr lang="en-IN" dirty="0"/>
              <a:t> – 1].</a:t>
            </a:r>
          </a:p>
        </p:txBody>
      </p:sp>
    </p:spTree>
    <p:extLst>
      <p:ext uri="{BB962C8B-B14F-4D97-AF65-F5344CB8AC3E}">
        <p14:creationId xmlns:p14="http://schemas.microsoft.com/office/powerpoint/2010/main" val="3779929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Matter of Fact</a:t>
            </a:r>
            <a:endParaRPr lang="en-US" dirty="0"/>
          </a:p>
        </p:txBody>
      </p:sp>
      <p:sp>
        <p:nvSpPr>
          <p:cNvPr id="4" name="Content Placeholder 3"/>
          <p:cNvSpPr>
            <a:spLocks noGrp="1"/>
          </p:cNvSpPr>
          <p:nvPr>
            <p:ph idx="4294967295"/>
          </p:nvPr>
        </p:nvSpPr>
        <p:spPr>
          <a:xfrm>
            <a:off x="457200" y="1600200"/>
            <a:ext cx="8229600" cy="4800600"/>
          </a:xfrm>
          <a:prstGeom prst="rect">
            <a:avLst/>
          </a:prstGeom>
        </p:spPr>
        <p:txBody>
          <a:bodyPr/>
          <a:lstStyle/>
          <a:p>
            <a:pPr marL="0" indent="0">
              <a:buNone/>
            </a:pPr>
            <a:r>
              <a:rPr lang="en-IN" b="1" dirty="0"/>
              <a:t>Lending Limits</a:t>
            </a:r>
          </a:p>
          <a:p>
            <a:pPr marL="0" indent="0">
              <a:buNone/>
            </a:pPr>
            <a:r>
              <a:rPr lang="en-IN" dirty="0"/>
              <a:t>Commercial banks are legally prohibited from lending amounts in excess of 15% (plus an additional 10% for loans secured by readily marketable collateral) of the bank’s unimpaired capital and surplus to any one borrower. This restriction is intended to protect depositors by forcing the commercial bank to spread its risk across a number of borrowers. In addition, smaller commercial banks do not have many opportunities to lend to large, high-quality business borrowers.</a:t>
            </a:r>
          </a:p>
        </p:txBody>
      </p:sp>
    </p:spTree>
    <p:extLst>
      <p:ext uri="{BB962C8B-B14F-4D97-AF65-F5344CB8AC3E}">
        <p14:creationId xmlns:p14="http://schemas.microsoft.com/office/powerpoint/2010/main" val="2854517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85800"/>
            <a:ext cx="4724400" cy="8382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(12 of 14)</a:t>
            </a:r>
            <a:endParaRPr lang="en-US" sz="2000" b="0" dirty="0"/>
          </a:p>
        </p:txBody>
      </p:sp>
      <p:sp>
        <p:nvSpPr>
          <p:cNvPr id="3" name="Content Placeholder 2"/>
          <p:cNvSpPr>
            <a:spLocks noGrp="1"/>
          </p:cNvSpPr>
          <p:nvPr>
            <p:ph idx="4294967295"/>
          </p:nvPr>
        </p:nvSpPr>
        <p:spPr>
          <a:xfrm>
            <a:off x="457200" y="1600200"/>
            <a:ext cx="8229600" cy="4800600"/>
          </a:xfrm>
          <a:prstGeom prst="rect">
            <a:avLst/>
          </a:prstGeom>
        </p:spPr>
        <p:txBody>
          <a:bodyPr/>
          <a:lstStyle/>
          <a:p>
            <a:pPr>
              <a:buSzTx/>
            </a:pPr>
            <a:r>
              <a:rPr lang="en-US" altLang="en-US" dirty="0">
                <a:solidFill>
                  <a:srgbClr val="000000"/>
                </a:solidFill>
                <a:cs typeface="Arial" pitchFamily="34" charset="0"/>
                <a:sym typeface="Arial" pitchFamily="34" charset="0"/>
              </a:rPr>
              <a:t>International Loans</a:t>
            </a:r>
          </a:p>
          <a:p>
            <a:pPr lvl="1"/>
            <a:r>
              <a:rPr lang="en-US" altLang="en-US" dirty="0">
                <a:solidFill>
                  <a:srgbClr val="000000"/>
                </a:solidFill>
                <a:cs typeface="Arial" pitchFamily="34" charset="0"/>
                <a:sym typeface="Arial" pitchFamily="34" charset="0"/>
              </a:rPr>
              <a:t>International Transactions</a:t>
            </a:r>
          </a:p>
          <a:p>
            <a:pPr lvl="2"/>
            <a:r>
              <a:rPr lang="en-US" altLang="en-US" dirty="0">
                <a:solidFill>
                  <a:srgbClr val="000000"/>
                </a:solidFill>
                <a:cs typeface="Arial" pitchFamily="34" charset="0"/>
                <a:sym typeface="Arial" pitchFamily="34" charset="0"/>
              </a:rPr>
              <a:t>The important difference between international and domestic transactions is that payments are often made or received in a foreign currency</a:t>
            </a:r>
          </a:p>
          <a:p>
            <a:pPr lvl="2"/>
            <a:r>
              <a:rPr lang="en-US" altLang="en-US" dirty="0">
                <a:solidFill>
                  <a:srgbClr val="000000"/>
                </a:solidFill>
                <a:cs typeface="Arial" pitchFamily="34" charset="0"/>
                <a:sym typeface="Arial" pitchFamily="34" charset="0"/>
              </a:rPr>
              <a:t>Not only must a U.S. company pay the costs of doing business in the foreign exchange market, but it also is exposed to exchange rate risk</a:t>
            </a:r>
          </a:p>
          <a:p>
            <a:pPr lvl="2"/>
            <a:r>
              <a:rPr lang="en-US" altLang="en-US" dirty="0">
                <a:solidFill>
                  <a:srgbClr val="000000"/>
                </a:solidFill>
                <a:cs typeface="Arial" pitchFamily="34" charset="0"/>
                <a:sym typeface="Arial" pitchFamily="34" charset="0"/>
              </a:rPr>
              <a:t>Typical international transactions are large and have long maturity dates</a:t>
            </a:r>
            <a:endParaRPr lang="en-US" dirty="0"/>
          </a:p>
        </p:txBody>
      </p:sp>
    </p:spTree>
    <p:extLst>
      <p:ext uri="{BB962C8B-B14F-4D97-AF65-F5344CB8AC3E}">
        <p14:creationId xmlns:p14="http://schemas.microsoft.com/office/powerpoint/2010/main" val="388226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953000" cy="792480"/>
          </a:xfrm>
        </p:spPr>
        <p:txBody>
          <a:bodyPr/>
          <a:lstStyle/>
          <a:p>
            <a:r>
              <a:rPr lang="en-US" altLang="en-US" dirty="0">
                <a:sym typeface="Times New Roman" pitchFamily="18" charset="0"/>
              </a:rPr>
              <a:t>16.1 Spontaneous Liabilities </a:t>
            </a:r>
            <a:r>
              <a:rPr lang="en-US" altLang="en-US" sz="2000" b="0" dirty="0">
                <a:sym typeface="Times New Roman" pitchFamily="18" charset="0"/>
              </a:rPr>
              <a:t>(2 of 8)</a:t>
            </a:r>
            <a:endParaRPr lang="en-US" sz="2000" b="0" dirty="0"/>
          </a:p>
        </p:txBody>
      </p:sp>
      <p:sp>
        <p:nvSpPr>
          <p:cNvPr id="3" name="Content Placeholder 2"/>
          <p:cNvSpPr>
            <a:spLocks noGrp="1"/>
          </p:cNvSpPr>
          <p:nvPr>
            <p:ph idx="4294967295"/>
          </p:nvPr>
        </p:nvSpPr>
        <p:spPr>
          <a:xfrm>
            <a:off x="251927" y="1562100"/>
            <a:ext cx="8229600" cy="37338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marL="740664" lvl="1" indent="-283464"/>
            <a:r>
              <a:rPr lang="en-US" altLang="en-US" dirty="0">
                <a:solidFill>
                  <a:srgbClr val="000000"/>
                </a:solidFill>
                <a:cs typeface="Arial" pitchFamily="34" charset="0"/>
                <a:sym typeface="Arial" pitchFamily="34" charset="0"/>
              </a:rPr>
              <a:t>Role in the Cash Conversion Cycle</a:t>
            </a:r>
          </a:p>
          <a:p>
            <a:pPr lvl="2"/>
            <a:r>
              <a:rPr lang="en-US" altLang="en-US" dirty="0">
                <a:solidFill>
                  <a:srgbClr val="000000"/>
                </a:solidFill>
                <a:cs typeface="Arial" pitchFamily="34" charset="0"/>
                <a:sym typeface="Arial" pitchFamily="34" charset="0"/>
              </a:rPr>
              <a:t>The average payment period is the final component of the cash conversion cycle, which is composed of two parts:</a:t>
            </a:r>
          </a:p>
          <a:p>
            <a:pPr marL="1828800" lvl="3" indent="-457200">
              <a:buFont typeface="+mj-lt"/>
              <a:buAutoNum type="arabicParenR"/>
            </a:pPr>
            <a:r>
              <a:rPr lang="en-US" altLang="en-US" dirty="0">
                <a:solidFill>
                  <a:srgbClr val="000000"/>
                </a:solidFill>
                <a:cs typeface="Arial" pitchFamily="34" charset="0"/>
                <a:sym typeface="Arial" pitchFamily="34" charset="0"/>
              </a:rPr>
              <a:t>The time from the purchase of raw materials until the firm mails the payment</a:t>
            </a:r>
          </a:p>
          <a:p>
            <a:pPr marL="1828800" lvl="3" indent="-457200">
              <a:buFont typeface="+mj-lt"/>
              <a:buAutoNum type="arabicParenR"/>
            </a:pPr>
            <a:r>
              <a:rPr lang="en-US" altLang="en-US" dirty="0">
                <a:solidFill>
                  <a:srgbClr val="000000"/>
                </a:solidFill>
                <a:cs typeface="Arial" pitchFamily="34" charset="0"/>
                <a:sym typeface="Arial" pitchFamily="34" charset="0"/>
              </a:rPr>
              <a:t>Payment float time </a:t>
            </a:r>
          </a:p>
          <a:p>
            <a:pPr lvl="4"/>
            <a:r>
              <a:rPr lang="en-US" altLang="en-US" dirty="0">
                <a:solidFill>
                  <a:srgbClr val="000000"/>
                </a:solidFill>
                <a:cs typeface="Arial" pitchFamily="34" charset="0"/>
                <a:sym typeface="Arial" pitchFamily="34" charset="0"/>
              </a:rPr>
              <a:t>The time it takes after the firm mails its payment until the supplier has withdrawn spendable funds from the firm’s account</a:t>
            </a:r>
          </a:p>
        </p:txBody>
      </p:sp>
    </p:spTree>
    <p:extLst>
      <p:ext uri="{BB962C8B-B14F-4D97-AF65-F5344CB8AC3E}">
        <p14:creationId xmlns:p14="http://schemas.microsoft.com/office/powerpoint/2010/main" val="1155707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4779818" cy="8382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(13 of 14)</a:t>
            </a:r>
            <a:endParaRPr lang="en-US" sz="2000" b="0" dirty="0"/>
          </a:p>
        </p:txBody>
      </p:sp>
      <p:sp>
        <p:nvSpPr>
          <p:cNvPr id="3" name="Content Placeholder 2"/>
          <p:cNvSpPr>
            <a:spLocks noGrp="1"/>
          </p:cNvSpPr>
          <p:nvPr>
            <p:ph idx="4294967295"/>
          </p:nvPr>
        </p:nvSpPr>
        <p:spPr>
          <a:xfrm>
            <a:off x="477982" y="2286000"/>
            <a:ext cx="7772400" cy="4800600"/>
          </a:xfrm>
          <a:prstGeom prst="rect">
            <a:avLst/>
          </a:prstGeom>
        </p:spPr>
        <p:txBody>
          <a:bodyPr/>
          <a:lstStyle/>
          <a:p>
            <a:pPr>
              <a:buSzTx/>
            </a:pPr>
            <a:r>
              <a:rPr lang="en-US" altLang="en-US" dirty="0">
                <a:solidFill>
                  <a:srgbClr val="000000"/>
                </a:solidFill>
                <a:cs typeface="Arial" pitchFamily="34" charset="0"/>
                <a:sym typeface="Arial" pitchFamily="34" charset="0"/>
              </a:rPr>
              <a:t>International Loans</a:t>
            </a:r>
          </a:p>
          <a:p>
            <a:pPr lvl="1"/>
            <a:r>
              <a:rPr lang="en-US" altLang="en-US" dirty="0">
                <a:solidFill>
                  <a:srgbClr val="000000"/>
                </a:solidFill>
                <a:cs typeface="Arial" pitchFamily="34" charset="0"/>
                <a:sym typeface="Arial" pitchFamily="34" charset="0"/>
              </a:rPr>
              <a:t>Financing International Trade</a:t>
            </a:r>
          </a:p>
          <a:p>
            <a:pPr lvl="2"/>
            <a:r>
              <a:rPr lang="en-US" altLang="en-US" dirty="0">
                <a:solidFill>
                  <a:srgbClr val="000000"/>
                </a:solidFill>
                <a:cs typeface="Arial" pitchFamily="34" charset="0"/>
                <a:sym typeface="Arial" pitchFamily="34" charset="0"/>
              </a:rPr>
              <a:t>Letter of Credit</a:t>
            </a:r>
          </a:p>
          <a:p>
            <a:pPr lvl="3"/>
            <a:r>
              <a:rPr lang="en-US" altLang="en-US" dirty="0">
                <a:solidFill>
                  <a:srgbClr val="000000"/>
                </a:solidFill>
                <a:cs typeface="Arial" pitchFamily="34" charset="0"/>
                <a:sym typeface="Arial" pitchFamily="34" charset="0"/>
              </a:rPr>
              <a:t>A letter written by a company’s bank to the company’s foreign supplier, stating that the bank guarantees payment of an invoiced amount if all the underlying agreements are met</a:t>
            </a:r>
          </a:p>
        </p:txBody>
      </p:sp>
    </p:spTree>
    <p:extLst>
      <p:ext uri="{BB962C8B-B14F-4D97-AF65-F5344CB8AC3E}">
        <p14:creationId xmlns:p14="http://schemas.microsoft.com/office/powerpoint/2010/main" val="124820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648200" cy="914400"/>
          </a:xfrm>
        </p:spPr>
        <p:txBody>
          <a:bodyPr/>
          <a:lstStyle/>
          <a:p>
            <a:r>
              <a:rPr lang="en-US" altLang="en-US" dirty="0">
                <a:sym typeface="Times New Roman" pitchFamily="18" charset="0"/>
              </a:rPr>
              <a:t>16.2 Unsecured Sources of Short-Term Loans </a:t>
            </a:r>
            <a:r>
              <a:rPr lang="en-US" altLang="en-US" sz="2000" b="0" dirty="0">
                <a:sym typeface="Times New Roman" pitchFamily="18" charset="0"/>
              </a:rPr>
              <a:t>(14 of 14)</a:t>
            </a:r>
            <a:endParaRPr lang="en-US" sz="2000" b="0" dirty="0"/>
          </a:p>
        </p:txBody>
      </p:sp>
      <p:sp>
        <p:nvSpPr>
          <p:cNvPr id="3" name="Content Placeholder 2"/>
          <p:cNvSpPr>
            <a:spLocks noGrp="1"/>
          </p:cNvSpPr>
          <p:nvPr>
            <p:ph idx="4294967295"/>
          </p:nvPr>
        </p:nvSpPr>
        <p:spPr>
          <a:xfrm>
            <a:off x="0" y="1257300"/>
            <a:ext cx="9067800" cy="4343400"/>
          </a:xfrm>
          <a:prstGeom prst="rect">
            <a:avLst/>
          </a:prstGeom>
        </p:spPr>
        <p:txBody>
          <a:bodyPr/>
          <a:lstStyle/>
          <a:p>
            <a:pPr>
              <a:buSzTx/>
            </a:pPr>
            <a:r>
              <a:rPr lang="en-US" altLang="en-US" dirty="0">
                <a:solidFill>
                  <a:srgbClr val="000000"/>
                </a:solidFill>
                <a:cs typeface="Arial" pitchFamily="34" charset="0"/>
                <a:sym typeface="Arial" pitchFamily="34" charset="0"/>
              </a:rPr>
              <a:t>International Loans</a:t>
            </a:r>
          </a:p>
          <a:p>
            <a:pPr lvl="1"/>
            <a:r>
              <a:rPr lang="en-US" altLang="en-US" dirty="0">
                <a:solidFill>
                  <a:srgbClr val="000000"/>
                </a:solidFill>
                <a:cs typeface="Arial" pitchFamily="34" charset="0"/>
                <a:sym typeface="Arial" pitchFamily="34" charset="0"/>
              </a:rPr>
              <a:t>Transactions Between Subsidiaries</a:t>
            </a:r>
          </a:p>
          <a:p>
            <a:pPr lvl="2"/>
            <a:r>
              <a:rPr lang="en-US" altLang="en-US" sz="1800" dirty="0">
                <a:solidFill>
                  <a:srgbClr val="000000"/>
                </a:solidFill>
                <a:cs typeface="Arial" pitchFamily="34" charset="0"/>
                <a:sym typeface="Arial" pitchFamily="34" charset="0"/>
              </a:rPr>
              <a:t>Much international trade involves transactions between corporate subsidiaries</a:t>
            </a:r>
          </a:p>
          <a:p>
            <a:pPr lvl="2"/>
            <a:r>
              <a:rPr lang="en-US" altLang="en-US" sz="1800" dirty="0">
                <a:solidFill>
                  <a:srgbClr val="000000"/>
                </a:solidFill>
                <a:cs typeface="Arial" pitchFamily="34" charset="0"/>
                <a:sym typeface="Arial" pitchFamily="34" charset="0"/>
              </a:rPr>
              <a:t>A U.S. company might, for example, manufacture one part in an Asian plant and another part in the United States, assemble the product in Brazil, and sell it in Europe</a:t>
            </a:r>
          </a:p>
          <a:p>
            <a:pPr lvl="2"/>
            <a:r>
              <a:rPr lang="en-US" altLang="en-US" sz="1800" dirty="0">
                <a:solidFill>
                  <a:srgbClr val="000000"/>
                </a:solidFill>
                <a:cs typeface="Arial" pitchFamily="34" charset="0"/>
                <a:sym typeface="Arial" pitchFamily="34" charset="0"/>
              </a:rPr>
              <a:t>The shipment of goods back and forth between subsidiaries creates accounts receivable and accounts payable, but the parent company has considerable discretion about how and when payments are made</a:t>
            </a:r>
          </a:p>
          <a:p>
            <a:pPr lvl="2"/>
            <a:r>
              <a:rPr lang="en-US" altLang="en-US" sz="1800" dirty="0">
                <a:solidFill>
                  <a:srgbClr val="000000"/>
                </a:solidFill>
                <a:cs typeface="Arial" pitchFamily="34" charset="0"/>
                <a:sym typeface="Arial" pitchFamily="34" charset="0"/>
              </a:rPr>
              <a:t>In particular, the parent company can minimize foreign exchange fees and other transaction costs by “netting” what affiliates owe each other and paying only the net amount due rather than having both subsidiaries pay each other the gross amounts due</a:t>
            </a:r>
            <a:endParaRPr lang="en-US" sz="1800" dirty="0"/>
          </a:p>
        </p:txBody>
      </p:sp>
    </p:spTree>
    <p:extLst>
      <p:ext uri="{BB962C8B-B14F-4D97-AF65-F5344CB8AC3E}">
        <p14:creationId xmlns:p14="http://schemas.microsoft.com/office/powerpoint/2010/main" val="2505271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4267200" cy="937953"/>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(1 of 13)</a:t>
            </a:r>
            <a:endParaRPr lang="en-US" sz="2000" b="0" dirty="0"/>
          </a:p>
        </p:txBody>
      </p:sp>
      <p:sp>
        <p:nvSpPr>
          <p:cNvPr id="3" name="Content Placeholder 2"/>
          <p:cNvSpPr>
            <a:spLocks noGrp="1"/>
          </p:cNvSpPr>
          <p:nvPr>
            <p:ph idx="4294967295"/>
          </p:nvPr>
        </p:nvSpPr>
        <p:spPr>
          <a:xfrm>
            <a:off x="457200" y="1992976"/>
            <a:ext cx="8229600" cy="2872047"/>
          </a:xfrm>
          <a:prstGeom prst="rect">
            <a:avLst/>
          </a:prstGeom>
        </p:spPr>
        <p:txBody>
          <a:bodyPr/>
          <a:lstStyle/>
          <a:p>
            <a:pPr>
              <a:buSzTx/>
            </a:pPr>
            <a:r>
              <a:rPr lang="en-US" altLang="en-US" dirty="0">
                <a:solidFill>
                  <a:srgbClr val="000000"/>
                </a:solidFill>
                <a:cs typeface="Arial" pitchFamily="34" charset="0"/>
                <a:sym typeface="Arial" pitchFamily="34" charset="0"/>
              </a:rPr>
              <a:t>Secured Short-Term Financing</a:t>
            </a:r>
          </a:p>
          <a:p>
            <a:pPr lvl="1"/>
            <a:r>
              <a:rPr lang="en-US" altLang="en-US" dirty="0">
                <a:solidFill>
                  <a:srgbClr val="000000"/>
                </a:solidFill>
                <a:cs typeface="Arial" pitchFamily="34" charset="0"/>
                <a:sym typeface="Arial" pitchFamily="34" charset="0"/>
              </a:rPr>
              <a:t>Short-term financing (loan) that has specific assets pledged as collateral</a:t>
            </a:r>
          </a:p>
          <a:p>
            <a:pPr>
              <a:buSzTx/>
            </a:pPr>
            <a:r>
              <a:rPr lang="en-US" altLang="en-US" dirty="0">
                <a:solidFill>
                  <a:srgbClr val="000000"/>
                </a:solidFill>
                <a:cs typeface="Arial" pitchFamily="34" charset="0"/>
                <a:sym typeface="Arial" pitchFamily="34" charset="0"/>
              </a:rPr>
              <a:t>Security Agreement</a:t>
            </a:r>
          </a:p>
          <a:p>
            <a:pPr lvl="1"/>
            <a:r>
              <a:rPr lang="en-US" altLang="en-US" dirty="0">
                <a:solidFill>
                  <a:srgbClr val="000000"/>
                </a:solidFill>
                <a:cs typeface="Arial" pitchFamily="34" charset="0"/>
                <a:sym typeface="Arial" pitchFamily="34" charset="0"/>
              </a:rPr>
              <a:t>The agreement between the borrower and the lender that specifies the collateral held against a secured loan</a:t>
            </a:r>
            <a:endParaRPr lang="en-US" dirty="0"/>
          </a:p>
        </p:txBody>
      </p:sp>
    </p:spTree>
    <p:extLst>
      <p:ext uri="{BB962C8B-B14F-4D97-AF65-F5344CB8AC3E}">
        <p14:creationId xmlns:p14="http://schemas.microsoft.com/office/powerpoint/2010/main" val="4246005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4495800" cy="9448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(2 of 13)</a:t>
            </a:r>
            <a:endParaRPr lang="en-US" sz="2000" b="0" dirty="0"/>
          </a:p>
        </p:txBody>
      </p:sp>
      <p:sp>
        <p:nvSpPr>
          <p:cNvPr id="3" name="Content Placeholder 2"/>
          <p:cNvSpPr>
            <a:spLocks noGrp="1"/>
          </p:cNvSpPr>
          <p:nvPr>
            <p:ph idx="4294967295"/>
          </p:nvPr>
        </p:nvSpPr>
        <p:spPr>
          <a:xfrm>
            <a:off x="228600" y="1691640"/>
            <a:ext cx="8229600" cy="3474720"/>
          </a:xfrm>
          <a:prstGeom prst="rect">
            <a:avLst/>
          </a:prstGeom>
        </p:spPr>
        <p:txBody>
          <a:bodyPr/>
          <a:lstStyle/>
          <a:p>
            <a:pPr>
              <a:buSzTx/>
            </a:pPr>
            <a:r>
              <a:rPr lang="en-US" altLang="en-US" dirty="0">
                <a:solidFill>
                  <a:srgbClr val="000000"/>
                </a:solidFill>
                <a:cs typeface="Arial" pitchFamily="34" charset="0"/>
                <a:sym typeface="Arial" pitchFamily="34" charset="0"/>
              </a:rPr>
              <a:t>Characteristics of Secured Short-Term Loans</a:t>
            </a:r>
          </a:p>
          <a:p>
            <a:pPr lvl="1"/>
            <a:r>
              <a:rPr lang="en-US" altLang="en-US" dirty="0">
                <a:solidFill>
                  <a:srgbClr val="000000"/>
                </a:solidFill>
                <a:cs typeface="Arial" pitchFamily="34" charset="0"/>
                <a:sym typeface="Arial" pitchFamily="34" charset="0"/>
              </a:rPr>
              <a:t>Collateral and Terms</a:t>
            </a:r>
          </a:p>
          <a:p>
            <a:pPr lvl="2"/>
            <a:r>
              <a:rPr lang="en-US" altLang="en-US" dirty="0">
                <a:solidFill>
                  <a:srgbClr val="000000"/>
                </a:solidFill>
                <a:cs typeface="Arial" pitchFamily="34" charset="0"/>
                <a:sym typeface="Arial" pitchFamily="34" charset="0"/>
              </a:rPr>
              <a:t>Percentage Advance</a:t>
            </a:r>
          </a:p>
          <a:p>
            <a:pPr lvl="3"/>
            <a:r>
              <a:rPr lang="en-US" altLang="en-US" dirty="0">
                <a:solidFill>
                  <a:srgbClr val="000000"/>
                </a:solidFill>
                <a:cs typeface="Arial" pitchFamily="34" charset="0"/>
                <a:sym typeface="Arial" pitchFamily="34" charset="0"/>
              </a:rPr>
              <a:t>The percentage of the book value of the collateral that constitutes the principal of a secured loan</a:t>
            </a:r>
          </a:p>
          <a:p>
            <a:pPr lvl="3"/>
            <a:r>
              <a:rPr lang="en-US" altLang="en-US" dirty="0">
                <a:solidFill>
                  <a:srgbClr val="000000"/>
                </a:solidFill>
                <a:cs typeface="Arial" pitchFamily="34" charset="0"/>
                <a:sym typeface="Arial" pitchFamily="34" charset="0"/>
              </a:rPr>
              <a:t>This percentage advance constitutes the principal of the secured loan and is normally between 30% and 100% of the book value of the collateral</a:t>
            </a:r>
          </a:p>
          <a:p>
            <a:pPr lvl="3"/>
            <a:r>
              <a:rPr lang="en-US" altLang="en-US" dirty="0">
                <a:solidFill>
                  <a:srgbClr val="000000"/>
                </a:solidFill>
                <a:cs typeface="Arial" pitchFamily="34" charset="0"/>
                <a:sym typeface="Arial" pitchFamily="34" charset="0"/>
              </a:rPr>
              <a:t>It varies according to the type and liquidity of collateral</a:t>
            </a:r>
            <a:endParaRPr lang="en-US" dirty="0"/>
          </a:p>
        </p:txBody>
      </p:sp>
    </p:spTree>
    <p:extLst>
      <p:ext uri="{BB962C8B-B14F-4D97-AF65-F5344CB8AC3E}">
        <p14:creationId xmlns:p14="http://schemas.microsoft.com/office/powerpoint/2010/main" val="3398763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4648200" cy="8686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(3 of 13)</a:t>
            </a:r>
            <a:endParaRPr lang="en-US" sz="2000" b="0" dirty="0"/>
          </a:p>
        </p:txBody>
      </p:sp>
      <p:sp>
        <p:nvSpPr>
          <p:cNvPr id="3" name="Content Placeholder 2"/>
          <p:cNvSpPr>
            <a:spLocks noGrp="1"/>
          </p:cNvSpPr>
          <p:nvPr>
            <p:ph idx="4294967295"/>
          </p:nvPr>
        </p:nvSpPr>
        <p:spPr>
          <a:xfrm>
            <a:off x="533400" y="2119745"/>
            <a:ext cx="8229600" cy="4800600"/>
          </a:xfrm>
          <a:prstGeom prst="rect">
            <a:avLst/>
          </a:prstGeom>
        </p:spPr>
        <p:txBody>
          <a:bodyPr/>
          <a:lstStyle/>
          <a:p>
            <a:pPr>
              <a:buSzTx/>
            </a:pPr>
            <a:r>
              <a:rPr lang="en-US" altLang="en-US" dirty="0">
                <a:solidFill>
                  <a:srgbClr val="000000"/>
                </a:solidFill>
                <a:cs typeface="Arial" pitchFamily="34" charset="0"/>
                <a:sym typeface="Arial" pitchFamily="34" charset="0"/>
              </a:rPr>
              <a:t>Characteristics of Secured Short-Term Loans</a:t>
            </a:r>
          </a:p>
          <a:p>
            <a:pPr lvl="1"/>
            <a:r>
              <a:rPr lang="en-US" altLang="en-US" dirty="0">
                <a:solidFill>
                  <a:srgbClr val="000000"/>
                </a:solidFill>
                <a:cs typeface="Arial" pitchFamily="34" charset="0"/>
                <a:sym typeface="Arial" pitchFamily="34" charset="0"/>
              </a:rPr>
              <a:t>Institutions Extending Secured Short-Term Loans</a:t>
            </a:r>
          </a:p>
          <a:p>
            <a:pPr lvl="2"/>
            <a:r>
              <a:rPr lang="en-US" altLang="en-US" dirty="0">
                <a:solidFill>
                  <a:srgbClr val="000000"/>
                </a:solidFill>
                <a:cs typeface="Arial" pitchFamily="34" charset="0"/>
                <a:sym typeface="Arial" pitchFamily="34" charset="0"/>
              </a:rPr>
              <a:t>The primary sources of secured short-term loans to businesses are commercial banks and commercial finance companies</a:t>
            </a:r>
          </a:p>
          <a:p>
            <a:pPr lvl="2"/>
            <a:r>
              <a:rPr lang="en-US" altLang="en-US" dirty="0">
                <a:solidFill>
                  <a:srgbClr val="000000"/>
                </a:solidFill>
                <a:cs typeface="Arial" pitchFamily="34" charset="0"/>
                <a:sym typeface="Arial" pitchFamily="34" charset="0"/>
              </a:rPr>
              <a:t>Commercial Finance Companies</a:t>
            </a:r>
          </a:p>
          <a:p>
            <a:pPr lvl="3"/>
            <a:r>
              <a:rPr lang="en-US" altLang="en-US" dirty="0">
                <a:solidFill>
                  <a:srgbClr val="000000"/>
                </a:solidFill>
                <a:cs typeface="Arial" pitchFamily="34" charset="0"/>
                <a:sym typeface="Arial" pitchFamily="34" charset="0"/>
              </a:rPr>
              <a:t>Lending institutions that make only secured loans—both short-term and long-term—to businesses</a:t>
            </a:r>
            <a:endParaRPr lang="en-US" dirty="0"/>
          </a:p>
        </p:txBody>
      </p:sp>
    </p:spTree>
    <p:extLst>
      <p:ext uri="{BB962C8B-B14F-4D97-AF65-F5344CB8AC3E}">
        <p14:creationId xmlns:p14="http://schemas.microsoft.com/office/powerpoint/2010/main" val="1853146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4488873" cy="889462"/>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(4 of 13)</a:t>
            </a:r>
            <a:endParaRPr lang="en-US" sz="2000" b="0" dirty="0"/>
          </a:p>
        </p:txBody>
      </p:sp>
      <p:sp>
        <p:nvSpPr>
          <p:cNvPr id="3" name="Content Placeholder 2"/>
          <p:cNvSpPr>
            <a:spLocks noGrp="1"/>
          </p:cNvSpPr>
          <p:nvPr>
            <p:ph idx="4294967295"/>
          </p:nvPr>
        </p:nvSpPr>
        <p:spPr>
          <a:xfrm>
            <a:off x="685800" y="2438400"/>
            <a:ext cx="8229600" cy="1752600"/>
          </a:xfrm>
          <a:prstGeom prst="rect">
            <a:avLst/>
          </a:prstGeom>
        </p:spPr>
        <p:txBody>
          <a:bodyPr/>
          <a:lstStyle/>
          <a:p>
            <a:r>
              <a:rPr lang="en-US" altLang="en-US" dirty="0">
                <a:solidFill>
                  <a:srgbClr val="000000"/>
                </a:solidFill>
                <a:cs typeface="Arial" pitchFamily="34" charset="0"/>
                <a:sym typeface="Arial" pitchFamily="34" charset="0"/>
              </a:rPr>
              <a:t>Use of Accounts Receivable as Collateral</a:t>
            </a:r>
          </a:p>
          <a:p>
            <a:pPr lvl="1"/>
            <a:r>
              <a:rPr lang="en-US" altLang="en-US" dirty="0">
                <a:solidFill>
                  <a:srgbClr val="000000"/>
                </a:solidFill>
                <a:cs typeface="Arial" pitchFamily="34" charset="0"/>
                <a:sym typeface="Arial" pitchFamily="34" charset="0"/>
              </a:rPr>
              <a:t>Pledging of Accounts Receivable</a:t>
            </a:r>
          </a:p>
          <a:p>
            <a:pPr lvl="2"/>
            <a:r>
              <a:rPr lang="en-US" altLang="en-US" dirty="0">
                <a:solidFill>
                  <a:srgbClr val="000000"/>
                </a:solidFill>
                <a:cs typeface="Arial" pitchFamily="34" charset="0"/>
                <a:sym typeface="Arial" pitchFamily="34" charset="0"/>
              </a:rPr>
              <a:t>The use of a firm’s accounts receivable as security, or collateral, to obtain a short-term loan</a:t>
            </a:r>
          </a:p>
        </p:txBody>
      </p:sp>
    </p:spTree>
    <p:extLst>
      <p:ext uri="{BB962C8B-B14F-4D97-AF65-F5344CB8AC3E}">
        <p14:creationId xmlns:p14="http://schemas.microsoft.com/office/powerpoint/2010/main" val="545828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4419600" cy="91440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(5 of 13)</a:t>
            </a:r>
            <a:endParaRPr lang="en-US" sz="2000" b="0" dirty="0"/>
          </a:p>
        </p:txBody>
      </p:sp>
      <p:sp>
        <p:nvSpPr>
          <p:cNvPr id="3" name="Content Placeholder 2"/>
          <p:cNvSpPr>
            <a:spLocks noGrp="1"/>
          </p:cNvSpPr>
          <p:nvPr>
            <p:ph idx="4294967295"/>
          </p:nvPr>
        </p:nvSpPr>
        <p:spPr>
          <a:xfrm>
            <a:off x="190500" y="1600200"/>
            <a:ext cx="8763000" cy="3962400"/>
          </a:xfrm>
          <a:prstGeom prst="rect">
            <a:avLst/>
          </a:prstGeom>
        </p:spPr>
        <p:txBody>
          <a:bodyPr/>
          <a:lstStyle/>
          <a:p>
            <a:r>
              <a:rPr lang="en-US" altLang="en-US" sz="2000" dirty="0">
                <a:solidFill>
                  <a:srgbClr val="000000"/>
                </a:solidFill>
                <a:cs typeface="Arial" pitchFamily="34" charset="0"/>
                <a:sym typeface="Arial" pitchFamily="34" charset="0"/>
              </a:rPr>
              <a:t>Use of Accounts Receivable as Collateral</a:t>
            </a:r>
          </a:p>
          <a:p>
            <a:pPr lvl="1"/>
            <a:r>
              <a:rPr lang="en-US" altLang="en-US" sz="1800" dirty="0">
                <a:solidFill>
                  <a:srgbClr val="000000"/>
                </a:solidFill>
                <a:cs typeface="Arial" pitchFamily="34" charset="0"/>
                <a:sym typeface="Arial" pitchFamily="34" charset="0"/>
              </a:rPr>
              <a:t>Pledging of Accounts Receivable</a:t>
            </a:r>
          </a:p>
          <a:p>
            <a:pPr lvl="2">
              <a:spcBef>
                <a:spcPts val="300"/>
              </a:spcBef>
            </a:pPr>
            <a:r>
              <a:rPr lang="en-US" altLang="en-US" sz="1600" dirty="0">
                <a:solidFill>
                  <a:srgbClr val="000000"/>
                </a:solidFill>
                <a:cs typeface="Arial" pitchFamily="34" charset="0"/>
                <a:sym typeface="Arial" pitchFamily="34" charset="0"/>
              </a:rPr>
              <a:t>The Pledging Process</a:t>
            </a:r>
          </a:p>
          <a:p>
            <a:pPr lvl="3">
              <a:spcBef>
                <a:spcPts val="300"/>
              </a:spcBef>
            </a:pPr>
            <a:r>
              <a:rPr lang="en-US" altLang="en-US" sz="1600" dirty="0">
                <a:solidFill>
                  <a:srgbClr val="000000"/>
                </a:solidFill>
                <a:cs typeface="Arial" pitchFamily="34" charset="0"/>
                <a:sym typeface="Arial" pitchFamily="34" charset="0"/>
              </a:rPr>
              <a:t>When a firm requests a loan against accounts receivable, the lender first evaluates the firm’s accounts receivable to determine their desirability as collateral</a:t>
            </a:r>
          </a:p>
          <a:p>
            <a:pPr lvl="3">
              <a:spcBef>
                <a:spcPts val="300"/>
              </a:spcBef>
            </a:pPr>
            <a:r>
              <a:rPr lang="en-US" altLang="en-US" sz="1600" dirty="0">
                <a:solidFill>
                  <a:srgbClr val="000000"/>
                </a:solidFill>
                <a:cs typeface="Arial" pitchFamily="34" charset="0"/>
                <a:sym typeface="Arial" pitchFamily="34" charset="0"/>
              </a:rPr>
              <a:t>After selecting the acceptable accounts, the lender normally adjusts the dollar value of these accounts for expected returns on sales and other allowances</a:t>
            </a:r>
          </a:p>
          <a:p>
            <a:pPr lvl="3">
              <a:spcBef>
                <a:spcPts val="300"/>
              </a:spcBef>
            </a:pPr>
            <a:r>
              <a:rPr lang="en-US" altLang="en-US" sz="1600" dirty="0">
                <a:solidFill>
                  <a:srgbClr val="000000"/>
                </a:solidFill>
                <a:cs typeface="Arial" pitchFamily="34" charset="0"/>
                <a:sym typeface="Arial" pitchFamily="34" charset="0"/>
              </a:rPr>
              <a:t>The lender evaluates the quality of the acceptable receivables and the expected cost of their liquidation</a:t>
            </a:r>
          </a:p>
          <a:p>
            <a:pPr lvl="3">
              <a:spcBef>
                <a:spcPts val="300"/>
              </a:spcBef>
            </a:pPr>
            <a:r>
              <a:rPr lang="en-US" altLang="en-US" sz="1600" dirty="0">
                <a:solidFill>
                  <a:srgbClr val="000000"/>
                </a:solidFill>
                <a:cs typeface="Arial" pitchFamily="34" charset="0"/>
                <a:sym typeface="Arial" pitchFamily="34" charset="0"/>
              </a:rPr>
              <a:t>This percentage represents the principal of the loan and typically ranges between 50% and 90% of the face value of acceptable accounts receivable</a:t>
            </a:r>
          </a:p>
          <a:p>
            <a:pPr lvl="3">
              <a:spcBef>
                <a:spcPts val="300"/>
              </a:spcBef>
            </a:pPr>
            <a:r>
              <a:rPr lang="en-US" altLang="en-US" sz="1600" dirty="0">
                <a:solidFill>
                  <a:srgbClr val="000000"/>
                </a:solidFill>
                <a:cs typeface="Arial" pitchFamily="34" charset="0"/>
                <a:sym typeface="Arial" pitchFamily="34" charset="0"/>
              </a:rPr>
              <a:t>To protect its interest in the collateral, the lender files a lien, which is a publicly disclosed legal claim on the collateral</a:t>
            </a:r>
          </a:p>
        </p:txBody>
      </p:sp>
    </p:spTree>
    <p:extLst>
      <p:ext uri="{BB962C8B-B14F-4D97-AF65-F5344CB8AC3E}">
        <p14:creationId xmlns:p14="http://schemas.microsoft.com/office/powerpoint/2010/main" val="3977828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4419600" cy="83820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(6 of 13)</a:t>
            </a:r>
            <a:endParaRPr lang="en-US" sz="2000" b="0" dirty="0"/>
          </a:p>
        </p:txBody>
      </p:sp>
      <p:sp>
        <p:nvSpPr>
          <p:cNvPr id="3" name="Content Placeholder 2"/>
          <p:cNvSpPr>
            <a:spLocks noGrp="1"/>
          </p:cNvSpPr>
          <p:nvPr>
            <p:ph idx="4294967295"/>
          </p:nvPr>
        </p:nvSpPr>
        <p:spPr>
          <a:xfrm>
            <a:off x="32158" y="1447800"/>
            <a:ext cx="8763000" cy="4267200"/>
          </a:xfrm>
          <a:prstGeom prst="rect">
            <a:avLst/>
          </a:prstGeom>
        </p:spPr>
        <p:txBody>
          <a:bodyPr/>
          <a:lstStyle/>
          <a:p>
            <a:r>
              <a:rPr lang="en-US" altLang="en-US" sz="2000" dirty="0">
                <a:solidFill>
                  <a:srgbClr val="000000"/>
                </a:solidFill>
                <a:cs typeface="Arial" pitchFamily="34" charset="0"/>
                <a:sym typeface="Arial" pitchFamily="34" charset="0"/>
              </a:rPr>
              <a:t>Use of Accounts Receivable as Collateral</a:t>
            </a:r>
          </a:p>
          <a:p>
            <a:pPr lvl="1"/>
            <a:r>
              <a:rPr lang="en-US" altLang="en-US" sz="1800" dirty="0">
                <a:solidFill>
                  <a:srgbClr val="000000"/>
                </a:solidFill>
                <a:cs typeface="Arial" pitchFamily="34" charset="0"/>
                <a:sym typeface="Arial" pitchFamily="34" charset="0"/>
              </a:rPr>
              <a:t>Pledging of Accounts Receivable</a:t>
            </a:r>
          </a:p>
          <a:p>
            <a:pPr lvl="2"/>
            <a:r>
              <a:rPr lang="en-US" altLang="en-US" sz="1600" dirty="0">
                <a:solidFill>
                  <a:srgbClr val="000000"/>
                </a:solidFill>
                <a:cs typeface="Arial" pitchFamily="34" charset="0"/>
                <a:sym typeface="Arial" pitchFamily="34" charset="0"/>
              </a:rPr>
              <a:t>Non-Notification Basis</a:t>
            </a:r>
          </a:p>
          <a:p>
            <a:pPr lvl="3"/>
            <a:r>
              <a:rPr lang="en-US" altLang="en-US" sz="1600" dirty="0">
                <a:solidFill>
                  <a:srgbClr val="000000"/>
                </a:solidFill>
                <a:cs typeface="Arial" pitchFamily="34" charset="0"/>
                <a:sym typeface="Arial" pitchFamily="34" charset="0"/>
              </a:rPr>
              <a:t>The basis on which a borrower, having pledged an account receivable, continues to collect the account payments without notifying the account customer</a:t>
            </a:r>
          </a:p>
          <a:p>
            <a:pPr lvl="2"/>
            <a:r>
              <a:rPr lang="en-US" altLang="en-US" sz="1600" dirty="0">
                <a:solidFill>
                  <a:srgbClr val="000000"/>
                </a:solidFill>
                <a:cs typeface="Arial" pitchFamily="34" charset="0"/>
                <a:sym typeface="Arial" pitchFamily="34" charset="0"/>
              </a:rPr>
              <a:t>Notification Basis</a:t>
            </a:r>
          </a:p>
          <a:p>
            <a:pPr lvl="3"/>
            <a:r>
              <a:rPr lang="en-US" altLang="en-US" sz="1600" dirty="0">
                <a:solidFill>
                  <a:srgbClr val="000000"/>
                </a:solidFill>
                <a:cs typeface="Arial" pitchFamily="34" charset="0"/>
                <a:sym typeface="Arial" pitchFamily="34" charset="0"/>
              </a:rPr>
              <a:t>The basis on which an account customer whose account has been pledged (or factored) is notified to remit payment directly to the lender (or factor)</a:t>
            </a:r>
          </a:p>
          <a:p>
            <a:pPr lvl="2"/>
            <a:r>
              <a:rPr lang="en-US" altLang="en-US" sz="1600" dirty="0">
                <a:solidFill>
                  <a:srgbClr val="000000"/>
                </a:solidFill>
                <a:cs typeface="Arial" pitchFamily="34" charset="0"/>
                <a:sym typeface="Arial" pitchFamily="34" charset="0"/>
              </a:rPr>
              <a:t>Pledging Cost</a:t>
            </a:r>
          </a:p>
          <a:p>
            <a:pPr lvl="3"/>
            <a:r>
              <a:rPr lang="en-US" altLang="en-US" sz="1600" dirty="0">
                <a:solidFill>
                  <a:srgbClr val="000000"/>
                </a:solidFill>
                <a:cs typeface="Arial" pitchFamily="34" charset="0"/>
                <a:sym typeface="Arial" pitchFamily="34" charset="0"/>
              </a:rPr>
              <a:t>The stated cost of a pledge of accounts receivable is normally 1% to 4% above the prime rate</a:t>
            </a:r>
          </a:p>
          <a:p>
            <a:pPr lvl="3"/>
            <a:r>
              <a:rPr lang="en-US" altLang="en-US" sz="1600" dirty="0">
                <a:solidFill>
                  <a:srgbClr val="000000"/>
                </a:solidFill>
                <a:cs typeface="Arial" pitchFamily="34" charset="0"/>
                <a:sym typeface="Arial" pitchFamily="34" charset="0"/>
              </a:rPr>
              <a:t>In addition to the stated interest rate, a service charge of up to 3% may be levied by the lender to cover its administrative costs</a:t>
            </a:r>
          </a:p>
          <a:p>
            <a:endParaRPr lang="en-US" sz="2000" dirty="0"/>
          </a:p>
        </p:txBody>
      </p:sp>
    </p:spTree>
    <p:extLst>
      <p:ext uri="{BB962C8B-B14F-4D97-AF65-F5344CB8AC3E}">
        <p14:creationId xmlns:p14="http://schemas.microsoft.com/office/powerpoint/2010/main" val="783760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85800"/>
            <a:ext cx="2743200" cy="470428"/>
          </a:xfrm>
        </p:spPr>
        <p:txBody>
          <a:bodyPr anchor="t"/>
          <a:lstStyle/>
          <a:p>
            <a:r>
              <a:rPr lang="en-US" altLang="en-US" dirty="0">
                <a:sym typeface="Times New Roman" pitchFamily="18" charset="0"/>
              </a:rPr>
              <a:t>Matter of Fact</a:t>
            </a:r>
            <a:endParaRPr lang="en-US" dirty="0"/>
          </a:p>
        </p:txBody>
      </p:sp>
      <p:sp>
        <p:nvSpPr>
          <p:cNvPr id="4" name="Content Placeholder 3"/>
          <p:cNvSpPr>
            <a:spLocks noGrp="1"/>
          </p:cNvSpPr>
          <p:nvPr>
            <p:ph idx="4294967295"/>
          </p:nvPr>
        </p:nvSpPr>
        <p:spPr>
          <a:xfrm>
            <a:off x="457200" y="1524000"/>
            <a:ext cx="8001000" cy="3962400"/>
          </a:xfrm>
          <a:prstGeom prst="rect">
            <a:avLst/>
          </a:prstGeom>
        </p:spPr>
        <p:txBody>
          <a:bodyPr/>
          <a:lstStyle/>
          <a:p>
            <a:pPr marL="0" indent="0" algn="ctr">
              <a:buNone/>
            </a:pPr>
            <a:r>
              <a:rPr lang="en-IN" sz="1800" b="1" dirty="0"/>
              <a:t>Receivables Trading</a:t>
            </a:r>
          </a:p>
          <a:p>
            <a:pPr marL="0" indent="0" algn="ctr">
              <a:buNone/>
            </a:pPr>
            <a:r>
              <a:rPr lang="en-IN" sz="1800" dirty="0"/>
              <a:t>Founded in 2007, the Receivables Exchange is an online marketplace where organizations such as hedge funds and commercial banks looking for short-term investments can bid on receivables pledged by large companies from a wide range of industries. Companies that need cash put their receivables up for auction on the Receivables Exchange, and investors bid on them. In its first few years of operation, the Receivables Exchange provided funding of more than $1 billion to companies selling their receivables. The Receivables Exchange attracted the attention of the NYSE Euronext, which purchased a minority stake in the company in 2011, and eventually the exchange was rebranded as </a:t>
            </a:r>
            <a:r>
              <a:rPr lang="en-IN" sz="1800" dirty="0" err="1"/>
              <a:t>LiquidX</a:t>
            </a:r>
            <a:r>
              <a:rPr lang="en-IN" sz="1800" dirty="0"/>
              <a:t>. Auction-based trading in receivables is still a niche business and in the aggregate does not provide a large volume of financing for businesses.</a:t>
            </a:r>
          </a:p>
        </p:txBody>
      </p:sp>
    </p:spTree>
    <p:extLst>
      <p:ext uri="{BB962C8B-B14F-4D97-AF65-F5344CB8AC3E}">
        <p14:creationId xmlns:p14="http://schemas.microsoft.com/office/powerpoint/2010/main" val="2670291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572000" cy="8686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(7 of 13)</a:t>
            </a:r>
            <a:endParaRPr lang="en-US" sz="2000" b="0" dirty="0"/>
          </a:p>
        </p:txBody>
      </p:sp>
      <p:sp>
        <p:nvSpPr>
          <p:cNvPr id="3" name="Content Placeholder 2"/>
          <p:cNvSpPr>
            <a:spLocks noGrp="1"/>
          </p:cNvSpPr>
          <p:nvPr>
            <p:ph idx="4294967295"/>
          </p:nvPr>
        </p:nvSpPr>
        <p:spPr>
          <a:xfrm>
            <a:off x="152400" y="1600200"/>
            <a:ext cx="8839200" cy="4160520"/>
          </a:xfrm>
          <a:prstGeom prst="rect">
            <a:avLst/>
          </a:prstGeom>
        </p:spPr>
        <p:txBody>
          <a:bodyPr/>
          <a:lstStyle/>
          <a:p>
            <a:r>
              <a:rPr lang="en-US" altLang="en-US" sz="2000" dirty="0">
                <a:solidFill>
                  <a:srgbClr val="000000"/>
                </a:solidFill>
                <a:cs typeface="Arial" pitchFamily="34" charset="0"/>
                <a:sym typeface="Arial" pitchFamily="34" charset="0"/>
              </a:rPr>
              <a:t>Use of Accounts Receivable as Collateral</a:t>
            </a:r>
          </a:p>
          <a:p>
            <a:pPr lvl="1"/>
            <a:r>
              <a:rPr lang="en-US" altLang="en-US" sz="2000" dirty="0">
                <a:solidFill>
                  <a:srgbClr val="000000"/>
                </a:solidFill>
                <a:cs typeface="Arial" pitchFamily="34" charset="0"/>
                <a:sym typeface="Arial" pitchFamily="34" charset="0"/>
              </a:rPr>
              <a:t>Factoring Accounts Receivable</a:t>
            </a:r>
          </a:p>
          <a:p>
            <a:pPr lvl="2"/>
            <a:r>
              <a:rPr lang="en-US" altLang="en-US" sz="1800" dirty="0">
                <a:solidFill>
                  <a:srgbClr val="000000"/>
                </a:solidFill>
                <a:cs typeface="Arial" pitchFamily="34" charset="0"/>
                <a:sym typeface="Arial" pitchFamily="34" charset="0"/>
              </a:rPr>
              <a:t>The outright sale of accounts receivable at a discount to a factor or other financial institution</a:t>
            </a:r>
          </a:p>
          <a:p>
            <a:pPr lvl="1"/>
            <a:r>
              <a:rPr lang="en-US" altLang="en-US" sz="2000" dirty="0">
                <a:solidFill>
                  <a:srgbClr val="000000"/>
                </a:solidFill>
                <a:cs typeface="Arial" pitchFamily="34" charset="0"/>
                <a:sym typeface="Arial" pitchFamily="34" charset="0"/>
              </a:rPr>
              <a:t>Factoring Agreement</a:t>
            </a:r>
          </a:p>
          <a:p>
            <a:pPr lvl="2"/>
            <a:r>
              <a:rPr lang="en-US" altLang="en-US" sz="1800" dirty="0">
                <a:solidFill>
                  <a:srgbClr val="000000"/>
                </a:solidFill>
                <a:cs typeface="Arial" pitchFamily="34" charset="0"/>
                <a:sym typeface="Arial" pitchFamily="34" charset="0"/>
              </a:rPr>
              <a:t>States the exact conditions and procedures for the purchase of an account</a:t>
            </a:r>
          </a:p>
          <a:p>
            <a:pPr lvl="2"/>
            <a:r>
              <a:rPr lang="en-US" altLang="en-US" sz="1800" dirty="0">
                <a:solidFill>
                  <a:srgbClr val="000000"/>
                </a:solidFill>
                <a:cs typeface="Arial" pitchFamily="34" charset="0"/>
                <a:sym typeface="Arial" pitchFamily="34" charset="0"/>
              </a:rPr>
              <a:t>Factoring is normally done on a notification basis, and the factor receives payment of the account directly from the customer</a:t>
            </a:r>
          </a:p>
          <a:p>
            <a:pPr lvl="1"/>
            <a:r>
              <a:rPr lang="en-US" altLang="en-US" sz="2000" dirty="0">
                <a:solidFill>
                  <a:srgbClr val="000000"/>
                </a:solidFill>
                <a:cs typeface="Arial" pitchFamily="34" charset="0"/>
                <a:sym typeface="Arial" pitchFamily="34" charset="0"/>
              </a:rPr>
              <a:t>Factor</a:t>
            </a:r>
          </a:p>
          <a:p>
            <a:pPr lvl="2"/>
            <a:r>
              <a:rPr lang="en-US" altLang="en-US" sz="1800" dirty="0">
                <a:solidFill>
                  <a:srgbClr val="000000"/>
                </a:solidFill>
                <a:cs typeface="Arial" pitchFamily="34" charset="0"/>
                <a:sym typeface="Arial" pitchFamily="34" charset="0"/>
              </a:rPr>
              <a:t>A financial institution that specializes in purchasing accounts receivable from businesses</a:t>
            </a:r>
            <a:endParaRPr lang="en-US" sz="1800" dirty="0"/>
          </a:p>
        </p:txBody>
      </p:sp>
    </p:spTree>
    <p:extLst>
      <p:ext uri="{BB962C8B-B14F-4D97-AF65-F5344CB8AC3E}">
        <p14:creationId xmlns:p14="http://schemas.microsoft.com/office/powerpoint/2010/main" val="253844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02920"/>
            <a:ext cx="3352800" cy="1097280"/>
          </a:xfrm>
        </p:spPr>
        <p:txBody>
          <a:bodyPr/>
          <a:lstStyle/>
          <a:p>
            <a:r>
              <a:rPr lang="en-US" altLang="en-US" dirty="0">
                <a:sym typeface="Times New Roman" pitchFamily="18" charset="0"/>
              </a:rPr>
              <a:t>16.1 Spontaneous Liabilities </a:t>
            </a:r>
            <a:r>
              <a:rPr lang="en-US" altLang="en-US" sz="2000" b="0" dirty="0">
                <a:sym typeface="Times New Roman" pitchFamily="18" charset="0"/>
              </a:rPr>
              <a:t>(3 of 8)</a:t>
            </a:r>
            <a:endParaRPr lang="en-US" sz="2000" b="0" dirty="0"/>
          </a:p>
        </p:txBody>
      </p:sp>
      <p:sp>
        <p:nvSpPr>
          <p:cNvPr id="3" name="Content Placeholder 2"/>
          <p:cNvSpPr>
            <a:spLocks noGrp="1"/>
          </p:cNvSpPr>
          <p:nvPr>
            <p:ph idx="4294967295"/>
          </p:nvPr>
        </p:nvSpPr>
        <p:spPr>
          <a:xfrm>
            <a:off x="457200" y="1828800"/>
            <a:ext cx="8229600" cy="3048000"/>
          </a:xfrm>
          <a:prstGeom prst="rect">
            <a:avLst/>
          </a:prstGeom>
        </p:spPr>
        <p:txBody>
          <a:bodyPr/>
          <a:lstStyle/>
          <a:p>
            <a:pPr>
              <a:buSzTx/>
            </a:pPr>
            <a:r>
              <a:rPr lang="en-US" altLang="en-US" dirty="0">
                <a:solidFill>
                  <a:srgbClr val="000000"/>
                </a:solidFill>
                <a:cs typeface="Arial" pitchFamily="34" charset="0"/>
                <a:sym typeface="Arial" pitchFamily="34" charset="0"/>
              </a:rPr>
              <a:t>Accounts Payable Management</a:t>
            </a:r>
          </a:p>
          <a:p>
            <a:pPr lvl="1"/>
            <a:r>
              <a:rPr lang="en-US" altLang="en-US" dirty="0">
                <a:solidFill>
                  <a:srgbClr val="000000"/>
                </a:solidFill>
                <a:cs typeface="Arial" pitchFamily="34" charset="0"/>
                <a:sym typeface="Arial" pitchFamily="34" charset="0"/>
              </a:rPr>
              <a:t>Role in the Cash Conversion Cycle</a:t>
            </a:r>
          </a:p>
          <a:p>
            <a:pPr lvl="2"/>
            <a:r>
              <a:rPr lang="en-US" altLang="en-US" dirty="0">
                <a:solidFill>
                  <a:srgbClr val="000000"/>
                </a:solidFill>
                <a:cs typeface="Arial" pitchFamily="34" charset="0"/>
                <a:sym typeface="Arial" pitchFamily="34" charset="0"/>
              </a:rPr>
              <a:t>Accounts Payable Management</a:t>
            </a:r>
          </a:p>
          <a:p>
            <a:pPr lvl="3"/>
            <a:r>
              <a:rPr lang="en-US" altLang="en-US" dirty="0">
                <a:solidFill>
                  <a:srgbClr val="000000"/>
                </a:solidFill>
                <a:cs typeface="Arial" pitchFamily="34" charset="0"/>
                <a:sym typeface="Arial" pitchFamily="34" charset="0"/>
              </a:rPr>
              <a:t>Management by the firm of the time that elapses between its purchase of raw materials and its mailing payment to the supplier</a:t>
            </a:r>
          </a:p>
          <a:p>
            <a:pPr lvl="3"/>
            <a:r>
              <a:rPr lang="en-US" altLang="en-US" dirty="0">
                <a:solidFill>
                  <a:srgbClr val="000000"/>
                </a:solidFill>
                <a:cs typeface="Arial" pitchFamily="34" charset="0"/>
                <a:sym typeface="Arial" pitchFamily="34" charset="0"/>
              </a:rPr>
              <a:t>Firms should pay their accounts payable on the last day possible, given the supplier’s stated credit terms</a:t>
            </a:r>
          </a:p>
        </p:txBody>
      </p:sp>
    </p:spTree>
    <p:extLst>
      <p:ext uri="{BB962C8B-B14F-4D97-AF65-F5344CB8AC3E}">
        <p14:creationId xmlns:p14="http://schemas.microsoft.com/office/powerpoint/2010/main" val="1772993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4267200" cy="8686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(8 of 13)</a:t>
            </a:r>
            <a:endParaRPr lang="en-US" sz="2000" b="0" dirty="0"/>
          </a:p>
        </p:txBody>
      </p:sp>
      <p:sp>
        <p:nvSpPr>
          <p:cNvPr id="3" name="Content Placeholder 2"/>
          <p:cNvSpPr>
            <a:spLocks noGrp="1"/>
          </p:cNvSpPr>
          <p:nvPr>
            <p:ph idx="4294967295"/>
          </p:nvPr>
        </p:nvSpPr>
        <p:spPr>
          <a:xfrm>
            <a:off x="533400" y="2289463"/>
            <a:ext cx="8229600" cy="2279073"/>
          </a:xfrm>
          <a:prstGeom prst="rect">
            <a:avLst/>
          </a:prstGeom>
        </p:spPr>
        <p:txBody>
          <a:bodyPr/>
          <a:lstStyle/>
          <a:p>
            <a:r>
              <a:rPr lang="en-US" altLang="en-US" dirty="0">
                <a:solidFill>
                  <a:srgbClr val="000000"/>
                </a:solidFill>
                <a:cs typeface="Arial" pitchFamily="34" charset="0"/>
                <a:sym typeface="Arial" pitchFamily="34" charset="0"/>
              </a:rPr>
              <a:t>Use of Accounts Receivable as Collateral</a:t>
            </a:r>
          </a:p>
          <a:p>
            <a:pPr lvl="1"/>
            <a:r>
              <a:rPr lang="en-US" altLang="en-US" dirty="0">
                <a:solidFill>
                  <a:srgbClr val="000000"/>
                </a:solidFill>
                <a:cs typeface="Arial" pitchFamily="34" charset="0"/>
                <a:sym typeface="Arial" pitchFamily="34" charset="0"/>
              </a:rPr>
              <a:t>Nonrecourse Basis</a:t>
            </a:r>
          </a:p>
          <a:p>
            <a:pPr lvl="2"/>
            <a:r>
              <a:rPr lang="en-US" altLang="en-US" dirty="0">
                <a:solidFill>
                  <a:srgbClr val="000000"/>
                </a:solidFill>
                <a:cs typeface="Arial" pitchFamily="34" charset="0"/>
                <a:sym typeface="Arial" pitchFamily="34" charset="0"/>
              </a:rPr>
              <a:t>The basis on which accounts receivable are sold to a factor with the understanding that the factor accepts all credit risks on the purchased accounts</a:t>
            </a:r>
          </a:p>
        </p:txBody>
      </p:sp>
    </p:spTree>
    <p:extLst>
      <p:ext uri="{BB962C8B-B14F-4D97-AF65-F5344CB8AC3E}">
        <p14:creationId xmlns:p14="http://schemas.microsoft.com/office/powerpoint/2010/main" val="29360058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2743200" cy="422246"/>
          </a:xfrm>
        </p:spPr>
        <p:txBody>
          <a:bodyPr/>
          <a:lstStyle/>
          <a:p>
            <a:r>
              <a:rPr lang="en-US" altLang="en-US" dirty="0">
                <a:sym typeface="Times New Roman" pitchFamily="18" charset="0"/>
              </a:rPr>
              <a:t>Matter of Fact</a:t>
            </a:r>
            <a:endParaRPr lang="en-US" dirty="0"/>
          </a:p>
        </p:txBody>
      </p:sp>
      <p:sp>
        <p:nvSpPr>
          <p:cNvPr id="4" name="Content Placeholder 3"/>
          <p:cNvSpPr>
            <a:spLocks noGrp="1"/>
          </p:cNvSpPr>
          <p:nvPr>
            <p:ph idx="4294967295"/>
          </p:nvPr>
        </p:nvSpPr>
        <p:spPr>
          <a:xfrm>
            <a:off x="457200" y="1600200"/>
            <a:ext cx="8060422" cy="3657600"/>
          </a:xfrm>
          <a:prstGeom prst="rect">
            <a:avLst/>
          </a:prstGeom>
        </p:spPr>
        <p:txBody>
          <a:bodyPr/>
          <a:lstStyle/>
          <a:p>
            <a:pPr marL="0" indent="0" algn="ctr">
              <a:buNone/>
            </a:pPr>
            <a:r>
              <a:rPr lang="en-IN" sz="2000" b="1" dirty="0"/>
              <a:t>Quasi Factoring</a:t>
            </a:r>
          </a:p>
          <a:p>
            <a:pPr marL="0" indent="0" algn="ctr">
              <a:buNone/>
            </a:pPr>
            <a:r>
              <a:rPr lang="en-IN" sz="2000" dirty="0"/>
              <a:t>The use of credit cards such as MasterCard, Visa, and Discover by consumers has some similarity to factoring because the vendor that accepts the card is reimbursed at a discount for purchases made with the card. The difference between factoring and credit cards is that cards are nothing more than a line of credit extended by the issuer, which charges the vendors a fee for accepting the cards. In factoring, the factor does not analyze credit until after the sale has been made; in many cases (except when factoring is done on a continuing basis), the initial credit decision is the responsibility of the vendor, not the factor that purchases the account.</a:t>
            </a:r>
          </a:p>
        </p:txBody>
      </p:sp>
    </p:spTree>
    <p:extLst>
      <p:ext uri="{BB962C8B-B14F-4D97-AF65-F5344CB8AC3E}">
        <p14:creationId xmlns:p14="http://schemas.microsoft.com/office/powerpoint/2010/main" val="3909775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4495800" cy="797653"/>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(9 of 13)</a:t>
            </a:r>
            <a:endParaRPr lang="en-US" sz="2000" b="0" dirty="0"/>
          </a:p>
        </p:txBody>
      </p:sp>
      <p:sp>
        <p:nvSpPr>
          <p:cNvPr id="3" name="Content Placeholder 2"/>
          <p:cNvSpPr>
            <a:spLocks noGrp="1"/>
          </p:cNvSpPr>
          <p:nvPr>
            <p:ph idx="4294967295"/>
          </p:nvPr>
        </p:nvSpPr>
        <p:spPr>
          <a:xfrm>
            <a:off x="152400" y="1413545"/>
            <a:ext cx="8077200" cy="4572000"/>
          </a:xfrm>
          <a:prstGeom prst="rect">
            <a:avLst/>
          </a:prstGeom>
        </p:spPr>
        <p:txBody>
          <a:bodyPr/>
          <a:lstStyle/>
          <a:p>
            <a:r>
              <a:rPr lang="en-US" altLang="en-US" sz="2000" dirty="0">
                <a:solidFill>
                  <a:srgbClr val="000000"/>
                </a:solidFill>
                <a:cs typeface="Arial" pitchFamily="34" charset="0"/>
                <a:sym typeface="Arial" pitchFamily="34" charset="0"/>
              </a:rPr>
              <a:t>Use of Accounts Receivable as Collateral</a:t>
            </a:r>
          </a:p>
          <a:p>
            <a:pPr lvl="1"/>
            <a:r>
              <a:rPr lang="en-US" altLang="en-US" sz="1800" dirty="0">
                <a:solidFill>
                  <a:srgbClr val="000000"/>
                </a:solidFill>
                <a:cs typeface="Arial" pitchFamily="34" charset="0"/>
                <a:sym typeface="Arial" pitchFamily="34" charset="0"/>
              </a:rPr>
              <a:t>Factoring Accounts Receivable</a:t>
            </a:r>
          </a:p>
          <a:p>
            <a:pPr lvl="2"/>
            <a:r>
              <a:rPr lang="en-US" altLang="en-US" sz="1600" dirty="0">
                <a:solidFill>
                  <a:srgbClr val="000000"/>
                </a:solidFill>
                <a:cs typeface="Arial" pitchFamily="34" charset="0"/>
                <a:sym typeface="Arial" pitchFamily="34" charset="0"/>
              </a:rPr>
              <a:t>Factoring Cost</a:t>
            </a:r>
          </a:p>
          <a:p>
            <a:pPr lvl="3"/>
            <a:r>
              <a:rPr lang="en-US" altLang="en-US" sz="1600" dirty="0">
                <a:solidFill>
                  <a:srgbClr val="000000"/>
                </a:solidFill>
                <a:cs typeface="Arial" pitchFamily="34" charset="0"/>
                <a:sym typeface="Arial" pitchFamily="34" charset="0"/>
              </a:rPr>
              <a:t>Factoring costs include commissions, interest levied on advances, and interest earned on surpluses</a:t>
            </a:r>
          </a:p>
          <a:p>
            <a:pPr lvl="3"/>
            <a:r>
              <a:rPr lang="en-US" altLang="en-US" sz="1600" dirty="0">
                <a:solidFill>
                  <a:srgbClr val="000000"/>
                </a:solidFill>
                <a:cs typeface="Arial" pitchFamily="34" charset="0"/>
                <a:sym typeface="Arial" pitchFamily="34" charset="0"/>
              </a:rPr>
              <a:t>The factor deposits in the firm’s account the book value of the collected or due accounts purchased by the factor, less the commissions</a:t>
            </a:r>
          </a:p>
          <a:p>
            <a:pPr lvl="3"/>
            <a:r>
              <a:rPr lang="en-US" altLang="en-US" sz="1600" dirty="0">
                <a:solidFill>
                  <a:srgbClr val="000000"/>
                </a:solidFill>
                <a:cs typeface="Arial" pitchFamily="34" charset="0"/>
                <a:sym typeface="Arial" pitchFamily="34" charset="0"/>
              </a:rPr>
              <a:t>The commissions are typically stated as a 1% to 3% discount from the book value of factored accounts receivable</a:t>
            </a:r>
          </a:p>
          <a:p>
            <a:pPr lvl="3"/>
            <a:r>
              <a:rPr lang="en-US" altLang="en-US" sz="1600" dirty="0">
                <a:solidFill>
                  <a:srgbClr val="000000"/>
                </a:solidFill>
                <a:cs typeface="Arial" pitchFamily="34" charset="0"/>
                <a:sym typeface="Arial" pitchFamily="34" charset="0"/>
              </a:rPr>
              <a:t>The interest levied on advances is generally a few percentage points above the prime rate</a:t>
            </a:r>
          </a:p>
          <a:p>
            <a:pPr lvl="3"/>
            <a:r>
              <a:rPr lang="en-US" altLang="en-US" sz="1600" dirty="0">
                <a:solidFill>
                  <a:srgbClr val="000000"/>
                </a:solidFill>
                <a:cs typeface="Arial" pitchFamily="34" charset="0"/>
                <a:sym typeface="Arial" pitchFamily="34" charset="0"/>
              </a:rPr>
              <a:t>It is levied on the actual amount advanced</a:t>
            </a:r>
          </a:p>
          <a:p>
            <a:pPr lvl="3"/>
            <a:r>
              <a:rPr lang="en-US" altLang="en-US" sz="1600" dirty="0">
                <a:solidFill>
                  <a:srgbClr val="000000"/>
                </a:solidFill>
                <a:cs typeface="Arial" pitchFamily="34" charset="0"/>
                <a:sym typeface="Arial" pitchFamily="34" charset="0"/>
              </a:rPr>
              <a:t>The interest paid on surpluses is generally between 0.2% and 0.5% per month</a:t>
            </a:r>
            <a:endParaRPr lang="en-US" sz="1600" dirty="0"/>
          </a:p>
        </p:txBody>
      </p:sp>
    </p:spTree>
    <p:extLst>
      <p:ext uri="{BB962C8B-B14F-4D97-AF65-F5344CB8AC3E}">
        <p14:creationId xmlns:p14="http://schemas.microsoft.com/office/powerpoint/2010/main" val="1291050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762000"/>
            <a:ext cx="4558145" cy="83820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(10 of 13)</a:t>
            </a:r>
            <a:endParaRPr lang="en-US" sz="2000" b="0" dirty="0"/>
          </a:p>
        </p:txBody>
      </p:sp>
      <p:sp>
        <p:nvSpPr>
          <p:cNvPr id="3" name="Content Placeholder 2"/>
          <p:cNvSpPr>
            <a:spLocks noGrp="1"/>
          </p:cNvSpPr>
          <p:nvPr>
            <p:ph idx="4294967295"/>
          </p:nvPr>
        </p:nvSpPr>
        <p:spPr>
          <a:xfrm>
            <a:off x="471055" y="2209800"/>
            <a:ext cx="8229600" cy="4800600"/>
          </a:xfrm>
          <a:prstGeom prst="rect">
            <a:avLst/>
          </a:prstGeom>
        </p:spPr>
        <p:txBody>
          <a:bodyPr/>
          <a:lstStyle/>
          <a:p>
            <a:r>
              <a:rPr lang="en-US" altLang="en-US" dirty="0">
                <a:solidFill>
                  <a:srgbClr val="000000"/>
                </a:solidFill>
                <a:cs typeface="Arial" pitchFamily="34" charset="0"/>
                <a:sym typeface="Arial" pitchFamily="34" charset="0"/>
              </a:rPr>
              <a:t>Use of Accounts Receivable as Collateral</a:t>
            </a:r>
          </a:p>
          <a:p>
            <a:pPr lvl="1"/>
            <a:r>
              <a:rPr lang="en-US" altLang="en-US" dirty="0">
                <a:solidFill>
                  <a:srgbClr val="000000"/>
                </a:solidFill>
                <a:cs typeface="Arial" pitchFamily="34" charset="0"/>
                <a:sym typeface="Arial" pitchFamily="34" charset="0"/>
              </a:rPr>
              <a:t>Use of Inventory as Collateral</a:t>
            </a:r>
          </a:p>
          <a:p>
            <a:pPr lvl="2"/>
            <a:r>
              <a:rPr lang="en-US" altLang="en-US" dirty="0">
                <a:solidFill>
                  <a:srgbClr val="000000"/>
                </a:solidFill>
                <a:cs typeface="Arial" pitchFamily="34" charset="0"/>
                <a:sym typeface="Arial" pitchFamily="34" charset="0"/>
              </a:rPr>
              <a:t>Inventory is generally second to accounts receivable in desirability as short-term loan collateral</a:t>
            </a:r>
          </a:p>
          <a:p>
            <a:pPr lvl="2"/>
            <a:r>
              <a:rPr lang="en-US" altLang="en-US" dirty="0">
                <a:solidFill>
                  <a:srgbClr val="000000"/>
                </a:solidFill>
                <a:cs typeface="Arial" pitchFamily="34" charset="0"/>
                <a:sym typeface="Arial" pitchFamily="34" charset="0"/>
              </a:rPr>
              <a:t>The most important characteristic of inventory being evaluated as loan collateral is marketability</a:t>
            </a:r>
            <a:endParaRPr lang="en-US" dirty="0"/>
          </a:p>
        </p:txBody>
      </p:sp>
    </p:spTree>
    <p:extLst>
      <p:ext uri="{BB962C8B-B14F-4D97-AF65-F5344CB8AC3E}">
        <p14:creationId xmlns:p14="http://schemas.microsoft.com/office/powerpoint/2010/main" val="3319257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09600"/>
            <a:ext cx="4572000" cy="7924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(11 of 13)</a:t>
            </a:r>
            <a:endParaRPr lang="en-US" sz="2000" b="0" dirty="0"/>
          </a:p>
        </p:txBody>
      </p:sp>
      <p:sp>
        <p:nvSpPr>
          <p:cNvPr id="3" name="Content Placeholder 2"/>
          <p:cNvSpPr>
            <a:spLocks noGrp="1"/>
          </p:cNvSpPr>
          <p:nvPr>
            <p:ph idx="4294967295"/>
          </p:nvPr>
        </p:nvSpPr>
        <p:spPr>
          <a:xfrm>
            <a:off x="228600" y="1638300"/>
            <a:ext cx="8610600" cy="3581400"/>
          </a:xfrm>
          <a:prstGeom prst="rect">
            <a:avLst/>
          </a:prstGeom>
        </p:spPr>
        <p:txBody>
          <a:bodyPr/>
          <a:lstStyle/>
          <a:p>
            <a:r>
              <a:rPr lang="en-US" altLang="en-US" dirty="0">
                <a:solidFill>
                  <a:srgbClr val="000000"/>
                </a:solidFill>
                <a:cs typeface="Arial" pitchFamily="34" charset="0"/>
                <a:sym typeface="Arial" pitchFamily="34" charset="0"/>
              </a:rPr>
              <a:t>Use of Accounts Receivable as Collateral</a:t>
            </a:r>
          </a:p>
          <a:p>
            <a:pPr lvl="1"/>
            <a:r>
              <a:rPr lang="en-US" altLang="en-US" dirty="0">
                <a:solidFill>
                  <a:srgbClr val="000000"/>
                </a:solidFill>
                <a:cs typeface="Arial" pitchFamily="34" charset="0"/>
                <a:sym typeface="Arial" pitchFamily="34" charset="0"/>
              </a:rPr>
              <a:t>Use of Inventory as Collateral</a:t>
            </a:r>
          </a:p>
          <a:p>
            <a:pPr lvl="2"/>
            <a:r>
              <a:rPr lang="en-US" altLang="en-US" dirty="0">
                <a:solidFill>
                  <a:srgbClr val="000000"/>
                </a:solidFill>
                <a:cs typeface="Arial" pitchFamily="34" charset="0"/>
                <a:sym typeface="Arial" pitchFamily="34" charset="0"/>
              </a:rPr>
              <a:t>Floating Inventory Liens</a:t>
            </a:r>
          </a:p>
          <a:p>
            <a:pPr lvl="3"/>
            <a:r>
              <a:rPr lang="en-US" altLang="en-US" dirty="0">
                <a:solidFill>
                  <a:srgbClr val="000000"/>
                </a:solidFill>
                <a:cs typeface="Arial" pitchFamily="34" charset="0"/>
                <a:sym typeface="Arial" pitchFamily="34" charset="0"/>
              </a:rPr>
              <a:t>Secured short-term loan against inventory under which the lender’s claim is on the borrower’s inventory in general</a:t>
            </a:r>
          </a:p>
          <a:p>
            <a:pPr lvl="3"/>
            <a:r>
              <a:rPr lang="en-US" altLang="en-US" dirty="0">
                <a:solidFill>
                  <a:srgbClr val="000000"/>
                </a:solidFill>
                <a:cs typeface="Arial" pitchFamily="34" charset="0"/>
                <a:sym typeface="Arial" pitchFamily="34" charset="0"/>
              </a:rPr>
              <a:t>Because it is difficult for a lender to verify the presence of the inventory, the lender generally advances less than 50% of the book value of the average inventory</a:t>
            </a:r>
          </a:p>
          <a:p>
            <a:pPr lvl="3"/>
            <a:r>
              <a:rPr lang="en-US" altLang="en-US" dirty="0">
                <a:solidFill>
                  <a:srgbClr val="000000"/>
                </a:solidFill>
                <a:cs typeface="Arial" pitchFamily="34" charset="0"/>
                <a:sym typeface="Arial" pitchFamily="34" charset="0"/>
              </a:rPr>
              <a:t>The interest charge on a floating lien is 3% to 5% above the prime rate</a:t>
            </a:r>
            <a:endParaRPr lang="en-US" dirty="0"/>
          </a:p>
        </p:txBody>
      </p:sp>
    </p:spTree>
    <p:extLst>
      <p:ext uri="{BB962C8B-B14F-4D97-AF65-F5344CB8AC3E}">
        <p14:creationId xmlns:p14="http://schemas.microsoft.com/office/powerpoint/2010/main" val="4109016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4267200" cy="86868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(12 of 13)</a:t>
            </a:r>
            <a:endParaRPr lang="en-US" sz="2000" b="0" dirty="0"/>
          </a:p>
        </p:txBody>
      </p:sp>
      <p:sp>
        <p:nvSpPr>
          <p:cNvPr id="3" name="Content Placeholder 2"/>
          <p:cNvSpPr>
            <a:spLocks noGrp="1"/>
          </p:cNvSpPr>
          <p:nvPr>
            <p:ph idx="4294967295"/>
          </p:nvPr>
        </p:nvSpPr>
        <p:spPr>
          <a:xfrm>
            <a:off x="152400" y="1582723"/>
            <a:ext cx="8153400" cy="4114800"/>
          </a:xfrm>
          <a:prstGeom prst="rect">
            <a:avLst/>
          </a:prstGeom>
        </p:spPr>
        <p:txBody>
          <a:bodyPr/>
          <a:lstStyle/>
          <a:p>
            <a:r>
              <a:rPr lang="en-US" altLang="en-US" dirty="0">
                <a:solidFill>
                  <a:srgbClr val="000000"/>
                </a:solidFill>
                <a:cs typeface="Arial" pitchFamily="34" charset="0"/>
                <a:sym typeface="Arial" pitchFamily="34" charset="0"/>
              </a:rPr>
              <a:t>Use of Accounts Receivable as Collateral</a:t>
            </a:r>
          </a:p>
          <a:p>
            <a:pPr lvl="1"/>
            <a:r>
              <a:rPr lang="en-US" altLang="en-US" dirty="0">
                <a:solidFill>
                  <a:srgbClr val="000000"/>
                </a:solidFill>
                <a:cs typeface="Arial" pitchFamily="34" charset="0"/>
                <a:sym typeface="Arial" pitchFamily="34" charset="0"/>
              </a:rPr>
              <a:t>Trust Receipt Inventory Loan</a:t>
            </a:r>
          </a:p>
          <a:p>
            <a:pPr lvl="2"/>
            <a:r>
              <a:rPr lang="en-US" altLang="en-US" dirty="0">
                <a:solidFill>
                  <a:srgbClr val="000000"/>
                </a:solidFill>
                <a:cs typeface="Arial" pitchFamily="34" charset="0"/>
                <a:sym typeface="Arial" pitchFamily="34" charset="0"/>
              </a:rPr>
              <a:t>A secured short-term loan against inventory under which the lender advances 80% to 100% of the cost of the borrower’s relatively expensive inventory items in exchange for the borrower’s promise to repay the lender, with accrued interest, immediately after the sale of each item of collateral</a:t>
            </a:r>
          </a:p>
          <a:p>
            <a:pPr lvl="2"/>
            <a:r>
              <a:rPr lang="en-US" altLang="en-US" dirty="0">
                <a:solidFill>
                  <a:srgbClr val="000000"/>
                </a:solidFill>
                <a:cs typeface="Arial" pitchFamily="34" charset="0"/>
                <a:sym typeface="Arial" pitchFamily="34" charset="0"/>
              </a:rPr>
              <a:t>The interest charge to the borrower is normally 2% or more above the prime rate</a:t>
            </a:r>
          </a:p>
          <a:p>
            <a:pPr lvl="2"/>
            <a:r>
              <a:rPr lang="en-US" altLang="en-US" dirty="0">
                <a:solidFill>
                  <a:srgbClr val="000000"/>
                </a:solidFill>
                <a:cs typeface="Arial" pitchFamily="34" charset="0"/>
                <a:sym typeface="Arial" pitchFamily="34" charset="0"/>
              </a:rPr>
              <a:t>Trust receipt loans are often made by manufacturers’ wholly owned financing subsidiaries, known as captive finance companies, to their customers</a:t>
            </a:r>
          </a:p>
        </p:txBody>
      </p:sp>
    </p:spTree>
    <p:extLst>
      <p:ext uri="{BB962C8B-B14F-4D97-AF65-F5344CB8AC3E}">
        <p14:creationId xmlns:p14="http://schemas.microsoft.com/office/powerpoint/2010/main" val="193538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81000"/>
            <a:ext cx="4828309" cy="914400"/>
          </a:xfrm>
        </p:spPr>
        <p:txBody>
          <a:bodyPr/>
          <a:lstStyle/>
          <a:p>
            <a:r>
              <a:rPr lang="en-US" altLang="en-US" dirty="0">
                <a:sym typeface="Times New Roman" pitchFamily="18" charset="0"/>
              </a:rPr>
              <a:t>16.3 Secured Sources of Short-Term Loans </a:t>
            </a:r>
            <a:r>
              <a:rPr lang="en-US" altLang="en-US" sz="2000" b="0" dirty="0">
                <a:sym typeface="Times New Roman" pitchFamily="18" charset="0"/>
              </a:rPr>
              <a:t>(13 of 13)</a:t>
            </a:r>
            <a:endParaRPr lang="en-US" sz="2000" b="0" dirty="0"/>
          </a:p>
        </p:txBody>
      </p:sp>
      <p:sp>
        <p:nvSpPr>
          <p:cNvPr id="3" name="Content Placeholder 2"/>
          <p:cNvSpPr>
            <a:spLocks noGrp="1"/>
          </p:cNvSpPr>
          <p:nvPr>
            <p:ph idx="4294967295"/>
          </p:nvPr>
        </p:nvSpPr>
        <p:spPr>
          <a:xfrm>
            <a:off x="152400" y="1447800"/>
            <a:ext cx="8077200" cy="4419600"/>
          </a:xfrm>
          <a:prstGeom prst="rect">
            <a:avLst/>
          </a:prstGeom>
        </p:spPr>
        <p:txBody>
          <a:bodyPr/>
          <a:lstStyle/>
          <a:p>
            <a:r>
              <a:rPr lang="en-US" altLang="en-US" sz="2000" dirty="0">
                <a:solidFill>
                  <a:srgbClr val="000000"/>
                </a:solidFill>
                <a:cs typeface="Arial" pitchFamily="34" charset="0"/>
                <a:sym typeface="Arial" pitchFamily="34" charset="0"/>
              </a:rPr>
              <a:t>Use of Accounts Receivable as Collateral</a:t>
            </a:r>
          </a:p>
          <a:p>
            <a:pPr lvl="1"/>
            <a:r>
              <a:rPr lang="en-US" altLang="en-US" sz="1800" dirty="0">
                <a:solidFill>
                  <a:srgbClr val="000000"/>
                </a:solidFill>
                <a:cs typeface="Arial" pitchFamily="34" charset="0"/>
                <a:sym typeface="Arial" pitchFamily="34" charset="0"/>
              </a:rPr>
              <a:t>Warehouse Receipt Loan</a:t>
            </a:r>
          </a:p>
          <a:p>
            <a:pPr lvl="2">
              <a:spcBef>
                <a:spcPts val="300"/>
              </a:spcBef>
            </a:pPr>
            <a:r>
              <a:rPr lang="en-US" altLang="en-US" sz="1600" dirty="0">
                <a:solidFill>
                  <a:srgbClr val="000000"/>
                </a:solidFill>
                <a:cs typeface="Arial" pitchFamily="34" charset="0"/>
                <a:sym typeface="Arial" pitchFamily="34" charset="0"/>
              </a:rPr>
              <a:t>A secured short-term loan against inventory under which the lender receives control of the pledged inventory collateral, which is stored by a designated warehousing company on the lender’s behalf</a:t>
            </a:r>
          </a:p>
          <a:p>
            <a:pPr lvl="2">
              <a:spcBef>
                <a:spcPts val="300"/>
              </a:spcBef>
            </a:pPr>
            <a:r>
              <a:rPr lang="en-US" altLang="en-US" sz="1600" dirty="0">
                <a:solidFill>
                  <a:srgbClr val="000000"/>
                </a:solidFill>
                <a:cs typeface="Arial" pitchFamily="34" charset="0"/>
                <a:sym typeface="Arial" pitchFamily="34" charset="0"/>
              </a:rPr>
              <a:t>As with other secured loans, the lender accepts only collateral that it believes to be readily marketable and advances only a portion—generally 75% to 90%—of the collateral’s value</a:t>
            </a:r>
          </a:p>
          <a:p>
            <a:pPr lvl="2">
              <a:spcBef>
                <a:spcPts val="300"/>
              </a:spcBef>
            </a:pPr>
            <a:r>
              <a:rPr lang="en-US" altLang="en-US" sz="1600" dirty="0">
                <a:solidFill>
                  <a:srgbClr val="000000"/>
                </a:solidFill>
                <a:cs typeface="Arial" pitchFamily="34" charset="0"/>
                <a:sym typeface="Arial" pitchFamily="34" charset="0"/>
              </a:rPr>
              <a:t>The basic interest charged on warehouse receipt loans is higher than that charged on unsecured loans, generally ranging from 3% to 5% above the prime rate</a:t>
            </a:r>
          </a:p>
          <a:p>
            <a:pPr lvl="2">
              <a:spcBef>
                <a:spcPts val="300"/>
              </a:spcBef>
            </a:pPr>
            <a:r>
              <a:rPr lang="en-US" altLang="en-US" sz="1600" dirty="0">
                <a:solidFill>
                  <a:srgbClr val="000000"/>
                </a:solidFill>
                <a:cs typeface="Arial" pitchFamily="34" charset="0"/>
                <a:sym typeface="Arial" pitchFamily="34" charset="0"/>
              </a:rPr>
              <a:t>In addition to the interest charge, the borrower must absorb the costs of warehousing by paying the warehouse fee, which is generally between 1% and 3% of the amount of the loan</a:t>
            </a:r>
          </a:p>
          <a:p>
            <a:pPr lvl="2">
              <a:spcBef>
                <a:spcPts val="300"/>
              </a:spcBef>
            </a:pPr>
            <a:r>
              <a:rPr lang="en-US" altLang="en-US" sz="1600" dirty="0">
                <a:solidFill>
                  <a:srgbClr val="000000"/>
                </a:solidFill>
                <a:cs typeface="Arial" pitchFamily="34" charset="0"/>
                <a:sym typeface="Arial" pitchFamily="34" charset="0"/>
              </a:rPr>
              <a:t>The borrower is normally also required to pay the insurance costs on the warehoused merchandise</a:t>
            </a:r>
            <a:endParaRPr lang="en-US" sz="1600" dirty="0"/>
          </a:p>
        </p:txBody>
      </p:sp>
    </p:spTree>
    <p:extLst>
      <p:ext uri="{BB962C8B-B14F-4D97-AF65-F5344CB8AC3E}">
        <p14:creationId xmlns:p14="http://schemas.microsoft.com/office/powerpoint/2010/main" val="1411143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19799"/>
            <a:ext cx="4419600" cy="838200"/>
          </a:xfrm>
        </p:spPr>
        <p:txBody>
          <a:bodyPr/>
          <a:lstStyle/>
          <a:p>
            <a:r>
              <a:rPr lang="en-US" altLang="en-US" dirty="0">
                <a:sym typeface="Times New Roman" pitchFamily="18" charset="0"/>
              </a:rPr>
              <a:t>Review of Learning Goals </a:t>
            </a:r>
            <a:r>
              <a:rPr lang="en-US" altLang="en-US" sz="2000" b="0" dirty="0">
                <a:sym typeface="Times New Roman" pitchFamily="18" charset="0"/>
              </a:rPr>
              <a:t>(1 of 6)</a:t>
            </a:r>
            <a:endParaRPr lang="en-US" sz="2000" b="0" dirty="0"/>
          </a:p>
        </p:txBody>
      </p:sp>
      <p:sp>
        <p:nvSpPr>
          <p:cNvPr id="3" name="Content Placeholder 2"/>
          <p:cNvSpPr>
            <a:spLocks noGrp="1"/>
          </p:cNvSpPr>
          <p:nvPr>
            <p:ph idx="4294967295"/>
          </p:nvPr>
        </p:nvSpPr>
        <p:spPr>
          <a:xfrm>
            <a:off x="152400" y="1257300"/>
            <a:ext cx="8229600" cy="4343400"/>
          </a:xfrm>
          <a:prstGeom prst="rect">
            <a:avLst/>
          </a:prstGeom>
        </p:spPr>
        <p:txBody>
          <a:bodyPr/>
          <a:lstStyle/>
          <a:p>
            <a:r>
              <a:rPr lang="en-US" altLang="en-US" b="1" dirty="0">
                <a:solidFill>
                  <a:srgbClr val="007FA3"/>
                </a:solidFill>
                <a:cs typeface="Arial" pitchFamily="34" charset="0"/>
                <a:sym typeface="Arial" pitchFamily="34" charset="0"/>
              </a:rPr>
              <a:t>LG 1</a:t>
            </a:r>
          </a:p>
          <a:p>
            <a:pPr lvl="1"/>
            <a:r>
              <a:rPr lang="en-US" altLang="en-US" dirty="0">
                <a:solidFill>
                  <a:srgbClr val="000000"/>
                </a:solidFill>
                <a:cs typeface="Arial" pitchFamily="34" charset="0"/>
                <a:sym typeface="Arial" pitchFamily="34" charset="0"/>
              </a:rPr>
              <a:t>Review accounts payable, the key components of credit terms, and the procedures for analyzing those terms.</a:t>
            </a:r>
          </a:p>
          <a:p>
            <a:pPr lvl="2"/>
            <a:r>
              <a:rPr lang="en-US" altLang="en-US" dirty="0">
                <a:solidFill>
                  <a:srgbClr val="000000"/>
                </a:solidFill>
                <a:cs typeface="Arial" pitchFamily="34" charset="0"/>
                <a:sym typeface="Arial" pitchFamily="34" charset="0"/>
              </a:rPr>
              <a:t>The major spontaneous source of short-term financing is accounts payable</a:t>
            </a:r>
          </a:p>
          <a:p>
            <a:pPr lvl="2"/>
            <a:r>
              <a:rPr lang="en-US" altLang="en-US" dirty="0">
                <a:solidFill>
                  <a:srgbClr val="000000"/>
                </a:solidFill>
                <a:cs typeface="Arial" pitchFamily="34" charset="0"/>
                <a:sym typeface="Arial" pitchFamily="34" charset="0"/>
              </a:rPr>
              <a:t>They are the primary source of short-term funds</a:t>
            </a:r>
          </a:p>
          <a:p>
            <a:pPr lvl="2"/>
            <a:r>
              <a:rPr lang="en-US" altLang="en-US" dirty="0">
                <a:solidFill>
                  <a:srgbClr val="000000"/>
                </a:solidFill>
                <a:cs typeface="Arial" pitchFamily="34" charset="0"/>
                <a:sym typeface="Arial" pitchFamily="34" charset="0"/>
              </a:rPr>
              <a:t>Credit terms may differ with respect to the credit period, early payment discount, discount period, and beginning of the credit period</a:t>
            </a:r>
          </a:p>
          <a:p>
            <a:pPr lvl="2"/>
            <a:r>
              <a:rPr lang="en-US" altLang="en-US" dirty="0">
                <a:solidFill>
                  <a:srgbClr val="000000"/>
                </a:solidFill>
                <a:cs typeface="Arial" pitchFamily="34" charset="0"/>
                <a:sym typeface="Arial" pitchFamily="34" charset="0"/>
              </a:rPr>
              <a:t>Discounts should be given up only when a firm in need of short-term funds must pay an interest rate on borrowing that is greater than the cost of giving up the discount</a:t>
            </a:r>
            <a:endParaRPr lang="en-US" dirty="0"/>
          </a:p>
        </p:txBody>
      </p:sp>
    </p:spTree>
    <p:extLst>
      <p:ext uri="{BB962C8B-B14F-4D97-AF65-F5344CB8AC3E}">
        <p14:creationId xmlns:p14="http://schemas.microsoft.com/office/powerpoint/2010/main" val="2417131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7200"/>
            <a:ext cx="4495800" cy="762000"/>
          </a:xfrm>
        </p:spPr>
        <p:txBody>
          <a:bodyPr/>
          <a:lstStyle/>
          <a:p>
            <a:r>
              <a:rPr lang="en-US" altLang="en-US" dirty="0">
                <a:sym typeface="Times New Roman" pitchFamily="18" charset="0"/>
              </a:rPr>
              <a:t>Review of Learning Goals </a:t>
            </a:r>
            <a:r>
              <a:rPr lang="en-US" altLang="en-US" sz="2000" b="0" dirty="0">
                <a:sym typeface="Times New Roman" pitchFamily="18" charset="0"/>
              </a:rPr>
              <a:t>(2 of 6)</a:t>
            </a:r>
            <a:endParaRPr lang="en-US" sz="2000" b="0" dirty="0"/>
          </a:p>
        </p:txBody>
      </p:sp>
      <p:sp>
        <p:nvSpPr>
          <p:cNvPr id="3" name="Content Placeholder 2"/>
          <p:cNvSpPr>
            <a:spLocks noGrp="1"/>
          </p:cNvSpPr>
          <p:nvPr>
            <p:ph idx="4294967295"/>
          </p:nvPr>
        </p:nvSpPr>
        <p:spPr>
          <a:xfrm>
            <a:off x="457200" y="2095500"/>
            <a:ext cx="8229600" cy="2514600"/>
          </a:xfrm>
          <a:prstGeom prst="rect">
            <a:avLst/>
          </a:prstGeom>
        </p:spPr>
        <p:txBody>
          <a:bodyPr/>
          <a:lstStyle/>
          <a:p>
            <a:r>
              <a:rPr lang="en-US" altLang="en-US" b="1" dirty="0">
                <a:solidFill>
                  <a:srgbClr val="007FA3"/>
                </a:solidFill>
                <a:cs typeface="Arial" pitchFamily="34" charset="0"/>
                <a:sym typeface="Arial" pitchFamily="34" charset="0"/>
              </a:rPr>
              <a:t>LG 2</a:t>
            </a:r>
          </a:p>
          <a:p>
            <a:pPr lvl="1"/>
            <a:r>
              <a:rPr lang="en-US" altLang="en-US" dirty="0">
                <a:solidFill>
                  <a:srgbClr val="000000"/>
                </a:solidFill>
                <a:cs typeface="Arial" pitchFamily="34" charset="0"/>
                <a:sym typeface="Arial" pitchFamily="34" charset="0"/>
              </a:rPr>
              <a:t>Understand the effects of stretching accounts payable on their cost and the use of accruals.</a:t>
            </a:r>
          </a:p>
          <a:p>
            <a:pPr lvl="2"/>
            <a:r>
              <a:rPr lang="en-US" altLang="en-US" dirty="0">
                <a:solidFill>
                  <a:srgbClr val="000000"/>
                </a:solidFill>
                <a:cs typeface="Arial" pitchFamily="34" charset="0"/>
                <a:sym typeface="Arial" pitchFamily="34" charset="0"/>
              </a:rPr>
              <a:t>Stretching accounts payable can lower the cost of giving up an early payment </a:t>
            </a:r>
            <a:r>
              <a:rPr lang="en-US" dirty="0"/>
              <a:t>discount; accruals,</a:t>
            </a:r>
            <a:r>
              <a:rPr lang="en-US" altLang="en-US" dirty="0">
                <a:solidFill>
                  <a:srgbClr val="000000"/>
                </a:solidFill>
                <a:cs typeface="Arial" pitchFamily="34" charset="0"/>
                <a:sym typeface="Arial" pitchFamily="34" charset="0"/>
              </a:rPr>
              <a:t> which result primarily from wage and tax obligations, are virtually free</a:t>
            </a:r>
            <a:endParaRPr lang="en-US" dirty="0"/>
          </a:p>
        </p:txBody>
      </p:sp>
    </p:spTree>
    <p:extLst>
      <p:ext uri="{BB962C8B-B14F-4D97-AF65-F5344CB8AC3E}">
        <p14:creationId xmlns:p14="http://schemas.microsoft.com/office/powerpoint/2010/main" val="28513075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469084"/>
            <a:ext cx="4419600" cy="716280"/>
          </a:xfrm>
        </p:spPr>
        <p:txBody>
          <a:bodyPr/>
          <a:lstStyle/>
          <a:p>
            <a:r>
              <a:rPr lang="en-US" altLang="en-US" dirty="0">
                <a:sym typeface="Times New Roman" pitchFamily="18" charset="0"/>
              </a:rPr>
              <a:t>Review of Learning Goals </a:t>
            </a:r>
            <a:r>
              <a:rPr lang="en-US" altLang="en-US" sz="2000" b="0" dirty="0">
                <a:sym typeface="Times New Roman" pitchFamily="18" charset="0"/>
              </a:rPr>
              <a:t>(3 of 6)</a:t>
            </a:r>
            <a:endParaRPr lang="en-US" sz="2000" b="0" dirty="0"/>
          </a:p>
        </p:txBody>
      </p:sp>
      <p:sp>
        <p:nvSpPr>
          <p:cNvPr id="3" name="Content Placeholder 2"/>
          <p:cNvSpPr>
            <a:spLocks noGrp="1"/>
          </p:cNvSpPr>
          <p:nvPr>
            <p:ph idx="4294967295"/>
          </p:nvPr>
        </p:nvSpPr>
        <p:spPr>
          <a:xfrm>
            <a:off x="76200" y="1087982"/>
            <a:ext cx="8839200" cy="4682036"/>
          </a:xfrm>
          <a:prstGeom prst="rect">
            <a:avLst/>
          </a:prstGeom>
        </p:spPr>
        <p:txBody>
          <a:bodyPr/>
          <a:lstStyle/>
          <a:p>
            <a:r>
              <a:rPr lang="en-US" altLang="en-US" b="1" dirty="0">
                <a:solidFill>
                  <a:srgbClr val="007FA3"/>
                </a:solidFill>
                <a:cs typeface="Arial" pitchFamily="34" charset="0"/>
                <a:sym typeface="Arial" pitchFamily="34" charset="0"/>
              </a:rPr>
              <a:t>LG 3</a:t>
            </a:r>
            <a:r>
              <a:rPr lang="en-US" altLang="en-US" dirty="0">
                <a:solidFill>
                  <a:srgbClr val="000000"/>
                </a:solidFill>
                <a:cs typeface="Arial" pitchFamily="34" charset="0"/>
                <a:sym typeface="Arial" pitchFamily="34" charset="0"/>
              </a:rPr>
              <a:t> </a:t>
            </a:r>
          </a:p>
          <a:p>
            <a:pPr lvl="1"/>
            <a:r>
              <a:rPr lang="en-US" altLang="en-US" dirty="0">
                <a:solidFill>
                  <a:srgbClr val="000000"/>
                </a:solidFill>
                <a:cs typeface="Arial" pitchFamily="34" charset="0"/>
                <a:sym typeface="Arial" pitchFamily="34" charset="0"/>
              </a:rPr>
              <a:t>Describe interest rates and the basic types of unsecured bank sources of short-term loans.</a:t>
            </a:r>
          </a:p>
          <a:p>
            <a:pPr lvl="2"/>
            <a:r>
              <a:rPr lang="en-US" altLang="en-US" dirty="0">
                <a:solidFill>
                  <a:srgbClr val="000000"/>
                </a:solidFill>
                <a:cs typeface="Arial" pitchFamily="34" charset="0"/>
                <a:sym typeface="Arial" pitchFamily="34" charset="0"/>
              </a:rPr>
              <a:t>Banks are the major source of unsecured short-term loans to businesses</a:t>
            </a:r>
          </a:p>
          <a:p>
            <a:pPr lvl="2"/>
            <a:r>
              <a:rPr lang="en-US" altLang="en-US" dirty="0">
                <a:solidFill>
                  <a:srgbClr val="000000"/>
                </a:solidFill>
                <a:cs typeface="Arial" pitchFamily="34" charset="0"/>
                <a:sym typeface="Arial" pitchFamily="34" charset="0"/>
              </a:rPr>
              <a:t>The interest rate on these loans is tied to the prime rate of interest or another benchmark rate by a risk premium and may be fixed or floating</a:t>
            </a:r>
          </a:p>
          <a:p>
            <a:pPr lvl="2"/>
            <a:r>
              <a:rPr lang="en-US" altLang="en-US" dirty="0">
                <a:solidFill>
                  <a:srgbClr val="000000"/>
                </a:solidFill>
                <a:cs typeface="Arial" pitchFamily="34" charset="0"/>
                <a:sym typeface="Arial" pitchFamily="34" charset="0"/>
              </a:rPr>
              <a:t>It should be evaluated by using the effective annual rate</a:t>
            </a:r>
          </a:p>
          <a:p>
            <a:pPr lvl="2"/>
            <a:r>
              <a:rPr lang="en-US" altLang="en-US" dirty="0">
                <a:solidFill>
                  <a:srgbClr val="000000"/>
                </a:solidFill>
                <a:cs typeface="Arial" pitchFamily="34" charset="0"/>
                <a:sym typeface="Arial" pitchFamily="34" charset="0"/>
              </a:rPr>
              <a:t>Whether interest is paid when the loan matures or in advance affects the rate</a:t>
            </a:r>
          </a:p>
          <a:p>
            <a:pPr lvl="2"/>
            <a:r>
              <a:rPr lang="en-US" altLang="en-US" dirty="0">
                <a:solidFill>
                  <a:srgbClr val="000000"/>
                </a:solidFill>
                <a:cs typeface="Arial" pitchFamily="34" charset="0"/>
                <a:sym typeface="Arial" pitchFamily="34" charset="0"/>
              </a:rPr>
              <a:t>Bank loans may take the form of a single-payment note, a line of credit, or a revolving credit agreement</a:t>
            </a:r>
            <a:endParaRPr lang="en-US" dirty="0"/>
          </a:p>
        </p:txBody>
      </p:sp>
    </p:spTree>
    <p:extLst>
      <p:ext uri="{BB962C8B-B14F-4D97-AF65-F5344CB8AC3E}">
        <p14:creationId xmlns:p14="http://schemas.microsoft.com/office/powerpoint/2010/main" val="401311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16.1 </a:t>
            </a:r>
            <a:r>
              <a:rPr lang="en-US" altLang="en-US" sz="2000" b="0" dirty="0">
                <a:sym typeface="Times New Roman" pitchFamily="18" charset="0"/>
              </a:rPr>
              <a:t>(1 of 3)</a:t>
            </a:r>
            <a:endParaRPr lang="en-US" sz="2000" b="0" dirty="0"/>
          </a:p>
        </p:txBody>
      </p:sp>
      <p:sp>
        <p:nvSpPr>
          <p:cNvPr id="4" name="Content Placeholder 3"/>
          <p:cNvSpPr>
            <a:spLocks noGrp="1"/>
          </p:cNvSpPr>
          <p:nvPr>
            <p:ph idx="4294967295"/>
          </p:nvPr>
        </p:nvSpPr>
        <p:spPr>
          <a:xfrm>
            <a:off x="457200" y="1600200"/>
            <a:ext cx="8305800" cy="4800600"/>
          </a:xfrm>
          <a:prstGeom prst="rect">
            <a:avLst/>
          </a:prstGeom>
        </p:spPr>
        <p:txBody>
          <a:bodyPr/>
          <a:lstStyle/>
          <a:p>
            <a:pPr marL="0" indent="0">
              <a:buNone/>
            </a:pPr>
            <a:r>
              <a:rPr lang="en-IN" dirty="0"/>
              <a:t>In 2016, Brown-Forman Corporation (BF), manufacturer of alcoholic beverage brands such as Jack Daniels, had annual revenue of $4.011 billion, cost of goods sold of $1.867 billion, and purchases of $1.347 billion. BF had an average age of inventory (AAI) of 206 days, an average collection period (ACP) of 51 days, and an average payment period (APP) of 141 days. Thus, the cash conversion cycle for BF was 116 days (206 + 51 − 141).</a:t>
            </a:r>
          </a:p>
        </p:txBody>
      </p:sp>
    </p:spTree>
    <p:extLst>
      <p:ext uri="{BB962C8B-B14F-4D97-AF65-F5344CB8AC3E}">
        <p14:creationId xmlns:p14="http://schemas.microsoft.com/office/powerpoint/2010/main" val="1363604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81000"/>
            <a:ext cx="4648200" cy="838200"/>
          </a:xfrm>
        </p:spPr>
        <p:txBody>
          <a:bodyPr/>
          <a:lstStyle/>
          <a:p>
            <a:r>
              <a:rPr lang="en-US" altLang="en-US" dirty="0">
                <a:sym typeface="Times New Roman" pitchFamily="18" charset="0"/>
              </a:rPr>
              <a:t>Review of Learning Goals </a:t>
            </a:r>
            <a:r>
              <a:rPr lang="en-US" altLang="en-US" sz="2000" b="0" dirty="0">
                <a:sym typeface="Times New Roman" pitchFamily="18" charset="0"/>
              </a:rPr>
              <a:t>(4 of 6)</a:t>
            </a:r>
            <a:endParaRPr lang="en-US" sz="2000" b="0" dirty="0"/>
          </a:p>
        </p:txBody>
      </p:sp>
      <p:sp>
        <p:nvSpPr>
          <p:cNvPr id="3" name="Content Placeholder 2"/>
          <p:cNvSpPr>
            <a:spLocks noGrp="1"/>
          </p:cNvSpPr>
          <p:nvPr>
            <p:ph idx="4294967295"/>
          </p:nvPr>
        </p:nvSpPr>
        <p:spPr>
          <a:xfrm>
            <a:off x="76200" y="1143000"/>
            <a:ext cx="8837103" cy="4572000"/>
          </a:xfrm>
          <a:prstGeom prst="rect">
            <a:avLst/>
          </a:prstGeom>
        </p:spPr>
        <p:txBody>
          <a:bodyPr/>
          <a:lstStyle/>
          <a:p>
            <a:r>
              <a:rPr lang="en-US" altLang="en-US" b="1" dirty="0">
                <a:solidFill>
                  <a:srgbClr val="007FA3"/>
                </a:solidFill>
                <a:cs typeface="Arial" pitchFamily="34" charset="0"/>
                <a:sym typeface="Arial" pitchFamily="34" charset="0"/>
              </a:rPr>
              <a:t>LG 4</a:t>
            </a:r>
            <a:r>
              <a:rPr lang="en-US" altLang="en-US" dirty="0">
                <a:solidFill>
                  <a:srgbClr val="000000"/>
                </a:solidFill>
                <a:cs typeface="Arial" pitchFamily="34" charset="0"/>
                <a:sym typeface="Arial" pitchFamily="34" charset="0"/>
              </a:rPr>
              <a:t> </a:t>
            </a:r>
          </a:p>
          <a:p>
            <a:pPr lvl="1"/>
            <a:r>
              <a:rPr lang="en-US" altLang="en-US" dirty="0">
                <a:solidFill>
                  <a:srgbClr val="000000"/>
                </a:solidFill>
                <a:cs typeface="Arial" pitchFamily="34" charset="0"/>
                <a:sym typeface="Arial" pitchFamily="34" charset="0"/>
              </a:rPr>
              <a:t>Discuss the basic features of commercial paper and the key aspects of international short-term loans.</a:t>
            </a:r>
          </a:p>
          <a:p>
            <a:pPr lvl="2"/>
            <a:r>
              <a:rPr lang="en-US" altLang="en-US" dirty="0">
                <a:solidFill>
                  <a:srgbClr val="000000"/>
                </a:solidFill>
                <a:cs typeface="Arial" pitchFamily="34" charset="0"/>
                <a:sym typeface="Arial" pitchFamily="34" charset="0"/>
              </a:rPr>
              <a:t>Commercial paper is an unsecured IOU issued by firms with a high credit standing</a:t>
            </a:r>
          </a:p>
          <a:p>
            <a:pPr lvl="2"/>
            <a:r>
              <a:rPr lang="en-US" altLang="en-US" dirty="0">
                <a:solidFill>
                  <a:srgbClr val="000000"/>
                </a:solidFill>
                <a:cs typeface="Arial" pitchFamily="34" charset="0"/>
                <a:sym typeface="Arial" pitchFamily="34" charset="0"/>
              </a:rPr>
              <a:t>International sales and purchases expose firms to exchange rate risk</a:t>
            </a:r>
          </a:p>
          <a:p>
            <a:pPr lvl="2"/>
            <a:r>
              <a:rPr lang="en-US" altLang="en-US" dirty="0">
                <a:solidFill>
                  <a:srgbClr val="000000"/>
                </a:solidFill>
                <a:cs typeface="Arial" pitchFamily="34" charset="0"/>
                <a:sym typeface="Arial" pitchFamily="34" charset="0"/>
              </a:rPr>
              <a:t>Such transactions are larger and of longer maturity than domestic transactions, and they can be financed by using a letter of credit, by borrowing in the local market, or through dollar-denominated loans from international banks</a:t>
            </a:r>
          </a:p>
          <a:p>
            <a:pPr lvl="2"/>
            <a:r>
              <a:rPr lang="en-US" altLang="en-US" dirty="0">
                <a:solidFill>
                  <a:srgbClr val="000000"/>
                </a:solidFill>
                <a:cs typeface="Arial" pitchFamily="34" charset="0"/>
                <a:sym typeface="Arial" pitchFamily="34" charset="0"/>
              </a:rPr>
              <a:t>On transactions between subsidiaries, “netting” can be used to minimize foreign exchange fees and other transaction costs</a:t>
            </a:r>
            <a:endParaRPr lang="en-US" dirty="0"/>
          </a:p>
        </p:txBody>
      </p:sp>
    </p:spTree>
    <p:extLst>
      <p:ext uri="{BB962C8B-B14F-4D97-AF65-F5344CB8AC3E}">
        <p14:creationId xmlns:p14="http://schemas.microsoft.com/office/powerpoint/2010/main" val="2116751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4419600" cy="762000"/>
          </a:xfrm>
        </p:spPr>
        <p:txBody>
          <a:bodyPr/>
          <a:lstStyle/>
          <a:p>
            <a:r>
              <a:rPr lang="en-US" altLang="en-US" dirty="0">
                <a:sym typeface="Times New Roman" pitchFamily="18" charset="0"/>
              </a:rPr>
              <a:t>Review of Learning Goals </a:t>
            </a:r>
            <a:r>
              <a:rPr lang="en-US" altLang="en-US" sz="2000" b="0" dirty="0">
                <a:sym typeface="Times New Roman" pitchFamily="18" charset="0"/>
              </a:rPr>
              <a:t>(5 of 6)</a:t>
            </a:r>
            <a:endParaRPr lang="en-US" sz="2000" b="0" dirty="0"/>
          </a:p>
        </p:txBody>
      </p:sp>
      <p:sp>
        <p:nvSpPr>
          <p:cNvPr id="3" name="Content Placeholder 2"/>
          <p:cNvSpPr>
            <a:spLocks noGrp="1"/>
          </p:cNvSpPr>
          <p:nvPr>
            <p:ph idx="4294967295"/>
          </p:nvPr>
        </p:nvSpPr>
        <p:spPr>
          <a:xfrm>
            <a:off x="57150" y="1143000"/>
            <a:ext cx="9029700" cy="4572000"/>
          </a:xfrm>
          <a:prstGeom prst="rect">
            <a:avLst/>
          </a:prstGeom>
        </p:spPr>
        <p:txBody>
          <a:bodyPr/>
          <a:lstStyle/>
          <a:p>
            <a:r>
              <a:rPr lang="en-US" altLang="en-US" b="1" dirty="0">
                <a:solidFill>
                  <a:srgbClr val="007FA3"/>
                </a:solidFill>
                <a:cs typeface="Arial" pitchFamily="34" charset="0"/>
                <a:sym typeface="Arial" pitchFamily="34" charset="0"/>
              </a:rPr>
              <a:t>LG 5</a:t>
            </a:r>
          </a:p>
          <a:p>
            <a:pPr lvl="1"/>
            <a:r>
              <a:rPr lang="en-US" altLang="en-US" dirty="0">
                <a:solidFill>
                  <a:srgbClr val="000000"/>
                </a:solidFill>
                <a:cs typeface="Arial" pitchFamily="34" charset="0"/>
                <a:sym typeface="Arial" pitchFamily="34" charset="0"/>
              </a:rPr>
              <a:t>Explain the characteristics of secured short-term loans and the use of accounts receivable as short-term-loan collateral.</a:t>
            </a:r>
          </a:p>
          <a:p>
            <a:pPr lvl="2"/>
            <a:r>
              <a:rPr lang="en-US" altLang="en-US" dirty="0">
                <a:solidFill>
                  <a:srgbClr val="000000"/>
                </a:solidFill>
                <a:cs typeface="Arial" pitchFamily="34" charset="0"/>
                <a:sym typeface="Arial" pitchFamily="34" charset="0"/>
              </a:rPr>
              <a:t>Secured short-term loans are those for which the lender requires collateral, which are usually current assets such as accounts receivable or inventory</a:t>
            </a:r>
          </a:p>
          <a:p>
            <a:pPr lvl="2"/>
            <a:r>
              <a:rPr lang="en-US" altLang="en-US" dirty="0">
                <a:solidFill>
                  <a:srgbClr val="000000"/>
                </a:solidFill>
                <a:cs typeface="Arial" pitchFamily="34" charset="0"/>
                <a:sym typeface="Arial" pitchFamily="34" charset="0"/>
              </a:rPr>
              <a:t>Only a percentage of the book value of acceptable collateral is advanced by the lender</a:t>
            </a:r>
          </a:p>
          <a:p>
            <a:pPr lvl="2"/>
            <a:r>
              <a:rPr lang="en-US" altLang="en-US" dirty="0">
                <a:solidFill>
                  <a:srgbClr val="000000"/>
                </a:solidFill>
                <a:cs typeface="Arial" pitchFamily="34" charset="0"/>
                <a:sym typeface="Arial" pitchFamily="34" charset="0"/>
              </a:rPr>
              <a:t>These loans are more expensive than unsecured loans</a:t>
            </a:r>
          </a:p>
          <a:p>
            <a:pPr lvl="2"/>
            <a:r>
              <a:rPr lang="en-US" altLang="en-US" dirty="0">
                <a:solidFill>
                  <a:srgbClr val="000000"/>
                </a:solidFill>
                <a:cs typeface="Arial" pitchFamily="34" charset="0"/>
                <a:sym typeface="Arial" pitchFamily="34" charset="0"/>
              </a:rPr>
              <a:t>Commercial banks and commercial finance companies make secured short-term loans</a:t>
            </a:r>
          </a:p>
          <a:p>
            <a:pPr lvl="2"/>
            <a:r>
              <a:rPr lang="en-US" altLang="en-US" dirty="0">
                <a:solidFill>
                  <a:srgbClr val="000000"/>
                </a:solidFill>
                <a:cs typeface="Arial" pitchFamily="34" charset="0"/>
                <a:sym typeface="Arial" pitchFamily="34" charset="0"/>
              </a:rPr>
              <a:t>Both pledging and factoring involve the use of accounts receivable to obtain needed short-term funds</a:t>
            </a:r>
            <a:endParaRPr lang="en-US" dirty="0"/>
          </a:p>
        </p:txBody>
      </p:sp>
    </p:spTree>
    <p:extLst>
      <p:ext uri="{BB962C8B-B14F-4D97-AF65-F5344CB8AC3E}">
        <p14:creationId xmlns:p14="http://schemas.microsoft.com/office/powerpoint/2010/main" val="2391621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4495800" cy="762000"/>
          </a:xfrm>
        </p:spPr>
        <p:txBody>
          <a:bodyPr/>
          <a:lstStyle/>
          <a:p>
            <a:r>
              <a:rPr lang="en-US" altLang="en-US" dirty="0">
                <a:sym typeface="Times New Roman" pitchFamily="18" charset="0"/>
              </a:rPr>
              <a:t>Review of Learning Goals </a:t>
            </a:r>
            <a:r>
              <a:rPr lang="en-US" altLang="en-US" sz="2000" b="0" dirty="0">
                <a:sym typeface="Times New Roman" pitchFamily="18" charset="0"/>
              </a:rPr>
              <a:t>(6 of 6)</a:t>
            </a:r>
            <a:endParaRPr lang="en-US" dirty="0"/>
          </a:p>
        </p:txBody>
      </p:sp>
      <p:sp>
        <p:nvSpPr>
          <p:cNvPr id="3" name="Content Placeholder 2"/>
          <p:cNvSpPr>
            <a:spLocks noGrp="1"/>
          </p:cNvSpPr>
          <p:nvPr>
            <p:ph idx="4294967295"/>
          </p:nvPr>
        </p:nvSpPr>
        <p:spPr>
          <a:xfrm>
            <a:off x="457200" y="1600200"/>
            <a:ext cx="8229600" cy="4800600"/>
          </a:xfrm>
          <a:prstGeom prst="rect">
            <a:avLst/>
          </a:prstGeom>
        </p:spPr>
        <p:txBody>
          <a:bodyPr/>
          <a:lstStyle/>
          <a:p>
            <a:r>
              <a:rPr lang="en-US" altLang="en-US" b="1" dirty="0">
                <a:solidFill>
                  <a:srgbClr val="007FA3"/>
                </a:solidFill>
                <a:cs typeface="Arial" pitchFamily="34" charset="0"/>
                <a:sym typeface="Arial" pitchFamily="34" charset="0"/>
              </a:rPr>
              <a:t>LG 6</a:t>
            </a:r>
          </a:p>
          <a:p>
            <a:pPr lvl="1"/>
            <a:r>
              <a:rPr lang="en-US" altLang="en-US" dirty="0">
                <a:solidFill>
                  <a:srgbClr val="000000"/>
                </a:solidFill>
                <a:cs typeface="Arial" pitchFamily="34" charset="0"/>
                <a:sym typeface="Arial" pitchFamily="34" charset="0"/>
              </a:rPr>
              <a:t>Describe the various ways in which inventory can be used as short-term-loan collateral.</a:t>
            </a:r>
          </a:p>
          <a:p>
            <a:pPr lvl="2"/>
            <a:r>
              <a:rPr lang="en-US" altLang="en-US" dirty="0">
                <a:solidFill>
                  <a:srgbClr val="000000"/>
                </a:solidFill>
                <a:cs typeface="Arial" pitchFamily="34" charset="0"/>
                <a:sym typeface="Arial" pitchFamily="34" charset="0"/>
              </a:rPr>
              <a:t>Inventory can be used as short-term-loan collateral under a floating lien, a trust receipt arrangement, or a warehouse receipt loan</a:t>
            </a:r>
            <a:endParaRPr lang="en-US" dirty="0"/>
          </a:p>
        </p:txBody>
      </p:sp>
    </p:spTree>
    <p:extLst>
      <p:ext uri="{BB962C8B-B14F-4D97-AF65-F5344CB8AC3E}">
        <p14:creationId xmlns:p14="http://schemas.microsoft.com/office/powerpoint/2010/main" val="1244647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205D-E705-4F2C-8F8F-EB418DB7D277}"/>
              </a:ext>
            </a:extLst>
          </p:cNvPr>
          <p:cNvSpPr>
            <a:spLocks noGrp="1"/>
          </p:cNvSpPr>
          <p:nvPr>
            <p:ph type="title"/>
          </p:nvPr>
        </p:nvSpPr>
        <p:spPr/>
        <p:txBody>
          <a:bodyPr/>
          <a:lstStyle/>
          <a:p>
            <a:endParaRPr lang="en-US"/>
          </a:p>
        </p:txBody>
      </p:sp>
      <p:pic>
        <p:nvPicPr>
          <p:cNvPr id="3" name="Content Placeholder 8">
            <a:extLst>
              <a:ext uri="{FF2B5EF4-FFF2-40B4-BE49-F238E27FC236}">
                <a16:creationId xmlns:a16="http://schemas.microsoft.com/office/drawing/2014/main" id="{2EE2AF7C-D2EA-401F-9AB8-11674656F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743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ym typeface="Times New Roman" pitchFamily="18" charset="0"/>
              </a:rPr>
              <a:t>Example 16.1 </a:t>
            </a:r>
            <a:r>
              <a:rPr lang="en-US" altLang="en-US" sz="2000" b="0" dirty="0">
                <a:sym typeface="Times New Roman" pitchFamily="18" charset="0"/>
              </a:rPr>
              <a:t>(2 of 3)</a:t>
            </a:r>
            <a:endParaRPr lang="en-US" sz="2000" dirty="0"/>
          </a:p>
        </p:txBody>
      </p:sp>
      <p:sp>
        <p:nvSpPr>
          <p:cNvPr id="3" name="Content Placeholder 2"/>
          <p:cNvSpPr>
            <a:spLocks noGrp="1"/>
          </p:cNvSpPr>
          <p:nvPr>
            <p:ph idx="4294967295"/>
          </p:nvPr>
        </p:nvSpPr>
        <p:spPr>
          <a:xfrm>
            <a:off x="457200" y="1600200"/>
            <a:ext cx="8229600" cy="838200"/>
          </a:xfrm>
          <a:prstGeom prst="rect">
            <a:avLst/>
          </a:prstGeom>
        </p:spPr>
        <p:txBody>
          <a:bodyPr/>
          <a:lstStyle/>
          <a:p>
            <a:pPr marL="0" indent="0">
              <a:buNone/>
            </a:pPr>
            <a:r>
              <a:rPr lang="en-IN" dirty="0"/>
              <a:t>The resources BF had invested in this cash conversion cycle (assuming a 365-day year) were</a:t>
            </a:r>
          </a:p>
        </p:txBody>
      </p:sp>
      <p:graphicFrame>
        <p:nvGraphicFramePr>
          <p:cNvPr id="11" name="Object 10" descr="An images shows calculation for “Resources invested.”&#10;The calculation shown is as follows:&#10;• Inventory equals 1.867 billion dollars times (206 divided by 365) equals 1.054 billion dollars.&#10;• Accounts receivable equals 4.011 billion dollars times (51 divided by 365) equals 0.559 billion dollars. &#10;• Accounts payable equals 1.347 billion dollars times (141 divided by 365) equals 0.52 billion dollars. &#10;• Resource invested equals 1.054 billion dollars plus 0.559 billion dollars minus 0.52 billion dollars equals 1.093 billion dollars."/>
          <p:cNvGraphicFramePr>
            <a:graphicFrameLocks noChangeAspect="1"/>
          </p:cNvGraphicFramePr>
          <p:nvPr>
            <p:extLst>
              <p:ext uri="{D42A27DB-BD31-4B8C-83A1-F6EECF244321}">
                <p14:modId xmlns:p14="http://schemas.microsoft.com/office/powerpoint/2010/main" val="412861221"/>
              </p:ext>
            </p:extLst>
          </p:nvPr>
        </p:nvGraphicFramePr>
        <p:xfrm>
          <a:off x="457200" y="2778125"/>
          <a:ext cx="8004175" cy="1843088"/>
        </p:xfrm>
        <a:graphic>
          <a:graphicData uri="http://schemas.openxmlformats.org/presentationml/2006/ole">
            <mc:AlternateContent xmlns:mc="http://schemas.openxmlformats.org/markup-compatibility/2006">
              <mc:Choice xmlns:v="urn:schemas-microsoft-com:vml" Requires="v">
                <p:oleObj spid="_x0000_s22844" name="Equation" r:id="rId4" imgW="4190760" imgH="965160" progId="Equation.DSMT4">
                  <p:embed/>
                </p:oleObj>
              </mc:Choice>
              <mc:Fallback>
                <p:oleObj name="Equation" r:id="rId4" imgW="4190760" imgH="965160" progId="Equation.DSMT4">
                  <p:embed/>
                  <p:pic>
                    <p:nvPicPr>
                      <p:cNvPr id="0" name="Picture 305" descr="An images shows calculation for “Resources invested.”&#10;The calculation shown is as follows:&#10;• Inventory equals 1.867 billion dollars times (206 divided by 365) equals 1.054 billion dollars.&#10;• Accounts receivable equals 4.011 billion dollars times (51 divided by 365) equals 0.559 billion dollars. &#10;• Accounts payable equals 1.347 billion dollars times (141 divided by 365) equals 0.52 billion dollars. &#10;• Resource invested equals 1.054 billion dollars plus 0.559 billion dollars minus 0.52 billion dollars equals 1.093 billion doll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78125"/>
                        <a:ext cx="8004175" cy="184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003069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12171</TotalTime>
  <Words>7305</Words>
  <Application>Microsoft Office PowerPoint</Application>
  <PresentationFormat>On-screen Show (4:3)</PresentationFormat>
  <Paragraphs>469</Paragraphs>
  <Slides>83</Slides>
  <Notes>81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8" baseType="lpstr">
      <vt:lpstr>Arial</vt:lpstr>
      <vt:lpstr>Calibri</vt:lpstr>
      <vt:lpstr>Wingdings</vt:lpstr>
      <vt:lpstr>508 Lecture</vt:lpstr>
      <vt:lpstr>Equation</vt:lpstr>
      <vt:lpstr>PowerPoint Presentation</vt:lpstr>
      <vt:lpstr>Principles of Managerial Finance</vt:lpstr>
      <vt:lpstr>Learning Goals (1 of 2)</vt:lpstr>
      <vt:lpstr>Learning Goals (2 of 2)</vt:lpstr>
      <vt:lpstr>16.1 Spontaneous Liabilities (1 of 8)</vt:lpstr>
      <vt:lpstr>16.1 Spontaneous Liabilities (2 of 8)</vt:lpstr>
      <vt:lpstr>16.1 Spontaneous Liabilities (3 of 8)</vt:lpstr>
      <vt:lpstr>Example 16.1 (1 of 3)</vt:lpstr>
      <vt:lpstr>Example 16.1 (2 of 3)</vt:lpstr>
      <vt:lpstr>Example 16.1 (3 of 3)</vt:lpstr>
      <vt:lpstr>16.1 Spontaneous Liabilities (4 of 8)</vt:lpstr>
      <vt:lpstr>Example 16.2</vt:lpstr>
      <vt:lpstr>16.1 Spontaneous Liabilities (5 of 8)</vt:lpstr>
      <vt:lpstr>Example 16.3 (1 of 5)</vt:lpstr>
      <vt:lpstr>Example 16.3 (2 of 5)</vt:lpstr>
      <vt:lpstr>Example 16.3 (3 of 5)</vt:lpstr>
      <vt:lpstr>Example 16.3 (4 of 5)</vt:lpstr>
      <vt:lpstr>Example 16.3 (5 of 5)</vt:lpstr>
      <vt:lpstr>Figure 16.1 Payment Options</vt:lpstr>
      <vt:lpstr>16.1 Spontaneous Liabilities (6 of 8)</vt:lpstr>
      <vt:lpstr>Example 16.4 (1 of 2)</vt:lpstr>
      <vt:lpstr>Example 16.4 (2 of 2)</vt:lpstr>
      <vt:lpstr>Table 16.1 Early-Payment Discounts and Associated Costs for Mason Products</vt:lpstr>
      <vt:lpstr>16.1 Spontaneous Liabilities (7 of 8)</vt:lpstr>
      <vt:lpstr>Example 16.5</vt:lpstr>
      <vt:lpstr>Personal Finance Example 16.6 (1 of 3)</vt:lpstr>
      <vt:lpstr>Personal Finance Example 16.6 (2 of 3)</vt:lpstr>
      <vt:lpstr>Personal Finance Example 16.6 (3 of 3)</vt:lpstr>
      <vt:lpstr>16.1 Spontaneous Liabilities (8 of 8)</vt:lpstr>
      <vt:lpstr>Example 16.7</vt:lpstr>
      <vt:lpstr>16.2 Unsecured Sources of Short-Term Loans (1 of 14)</vt:lpstr>
      <vt:lpstr>16.2 Unsecured Sources of Short-Term Loans (2 of 14)</vt:lpstr>
      <vt:lpstr>16.2 Unsecured Sources of Short-Term Loans (3 of 14)</vt:lpstr>
      <vt:lpstr>16.2 Unsecured Sources of Short-Term Loans (4 of 14)</vt:lpstr>
      <vt:lpstr>16.2 Unsecured Sources of Short-Term Loans (5 of 14)</vt:lpstr>
      <vt:lpstr>Example 16.8 (1 of 2)</vt:lpstr>
      <vt:lpstr>Example 16.8 (2 of 2)</vt:lpstr>
      <vt:lpstr>16.2 Unsecured Sources of Short-Term Loans (6 of 14)</vt:lpstr>
      <vt:lpstr>Example 16.9 (1 of 4)</vt:lpstr>
      <vt:lpstr>Example 16.9 (2 of 4)</vt:lpstr>
      <vt:lpstr>Example 16.9 (3 of 4)</vt:lpstr>
      <vt:lpstr>Example 16.9 (4 of 4)</vt:lpstr>
      <vt:lpstr>Personal Finance Example 16.10 (1 of 5)</vt:lpstr>
      <vt:lpstr>Personal Finance Example 16.10 (2 of 5)</vt:lpstr>
      <vt:lpstr>Personal Finance Example 16.10 (3 of 5)</vt:lpstr>
      <vt:lpstr>Personal Finance Example 16.10 (4 of 5)</vt:lpstr>
      <vt:lpstr>Personal Finance Example 16.10 (5 of 5)</vt:lpstr>
      <vt:lpstr>16.2 Unsecured Sources of Short-Term Loans (7 of 14)</vt:lpstr>
      <vt:lpstr>16.2 Unsecured Sources of Short-Term Loans (8 of 14)</vt:lpstr>
      <vt:lpstr>Example 16.11 (1 of 2)</vt:lpstr>
      <vt:lpstr>Example 16.11 (2 of 2)</vt:lpstr>
      <vt:lpstr>16.2 Unsecured Sources of Short-Term Loans (9 of 14)</vt:lpstr>
      <vt:lpstr>16.2 Unsecured Sources of Short-Term Loans (10 of 14)</vt:lpstr>
      <vt:lpstr>Example 16.12 (1 of 2)</vt:lpstr>
      <vt:lpstr>Example 16.12 (2 of 2)</vt:lpstr>
      <vt:lpstr>16.2 Unsecured Sources of Short-Term Loans (11 of 14)</vt:lpstr>
      <vt:lpstr>Example 16.13</vt:lpstr>
      <vt:lpstr>Matter of Fact</vt:lpstr>
      <vt:lpstr>16.2 Unsecured Sources of Short-Term Loans (12 of 14)</vt:lpstr>
      <vt:lpstr>16.2 Unsecured Sources of Short-Term Loans (13 of 14)</vt:lpstr>
      <vt:lpstr>16.2 Unsecured Sources of Short-Term Loans (14 of 14)</vt:lpstr>
      <vt:lpstr>16.3 Secured Sources of Short-Term Loans (1 of 13)</vt:lpstr>
      <vt:lpstr>16.3 Secured Sources of Short-Term Loans (2 of 13)</vt:lpstr>
      <vt:lpstr>16.3 Secured Sources of Short-Term Loans (3 of 13)</vt:lpstr>
      <vt:lpstr>16.3 Secured Sources of Short-Term Loans (4 of 13)</vt:lpstr>
      <vt:lpstr>16.3 Secured Sources of Short-Term Loans (5 of 13)</vt:lpstr>
      <vt:lpstr>16.3 Secured Sources of Short-Term Loans (6 of 13)</vt:lpstr>
      <vt:lpstr>Matter of Fact</vt:lpstr>
      <vt:lpstr>16.3 Secured Sources of Short-Term Loans (7 of 13)</vt:lpstr>
      <vt:lpstr>16.3 Secured Sources of Short-Term Loans (8 of 13)</vt:lpstr>
      <vt:lpstr>Matter of Fact</vt:lpstr>
      <vt:lpstr>16.3 Secured Sources of Short-Term Loans (9 of 13)</vt:lpstr>
      <vt:lpstr>16.3 Secured Sources of Short-Term Loans (10 of 13)</vt:lpstr>
      <vt:lpstr>16.3 Secured Sources of Short-Term Loans (11 of 13)</vt:lpstr>
      <vt:lpstr>16.3 Secured Sources of Short-Term Loans (12 of 13)</vt:lpstr>
      <vt:lpstr>16.3 Secured Sources of Short-Term Loans (13 of 13)</vt:lpstr>
      <vt:lpstr>Review of Learning Goals (1 of 6)</vt:lpstr>
      <vt:lpstr>Review of Learning Goals (2 of 6)</vt:lpstr>
      <vt:lpstr>Review of Learning Goals (3 of 6)</vt:lpstr>
      <vt:lpstr>Review of Learning Goals (4 of 6)</vt:lpstr>
      <vt:lpstr>Review of Learning Goals (5 of 6)</vt:lpstr>
      <vt:lpstr>Review of Learning Goals (6 of 6)</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Managerial Finance, Fifteenth Edition</dc:title>
  <dc:subject>Managerial Finance</dc:subject>
  <dc:creator>Chad J. Zutter and Scott B. Smart</dc:creator>
  <cp:keywords>Managerial, Finance</cp:keywords>
  <cp:lastModifiedBy>Kareem Wagieh</cp:lastModifiedBy>
  <cp:revision>1563</cp:revision>
  <dcterms:created xsi:type="dcterms:W3CDTF">2014-07-14T20:04:21Z</dcterms:created>
  <dcterms:modified xsi:type="dcterms:W3CDTF">2024-09-11T17:36:43Z</dcterms:modified>
  <cp:category>Business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