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371" r:id="rId2"/>
    <p:sldId id="258" r:id="rId3"/>
    <p:sldId id="259" r:id="rId4"/>
    <p:sldId id="261" r:id="rId5"/>
    <p:sldId id="260" r:id="rId6"/>
    <p:sldId id="262" r:id="rId7"/>
    <p:sldId id="263" r:id="rId8"/>
    <p:sldId id="264" r:id="rId9"/>
    <p:sldId id="265" r:id="rId10"/>
    <p:sldId id="266" r:id="rId11"/>
    <p:sldId id="267" r:id="rId12"/>
    <p:sldId id="268" r:id="rId13"/>
    <p:sldId id="269" r:id="rId14"/>
    <p:sldId id="282" r:id="rId15"/>
    <p:sldId id="270" r:id="rId16"/>
    <p:sldId id="271" r:id="rId17"/>
    <p:sldId id="272" r:id="rId18"/>
    <p:sldId id="352" r:id="rId19"/>
    <p:sldId id="273" r:id="rId20"/>
    <p:sldId id="274" r:id="rId21"/>
    <p:sldId id="283" r:id="rId22"/>
    <p:sldId id="275" r:id="rId23"/>
    <p:sldId id="353" r:id="rId24"/>
    <p:sldId id="277" r:id="rId25"/>
    <p:sldId id="278" r:id="rId26"/>
    <p:sldId id="279" r:id="rId27"/>
    <p:sldId id="280" r:id="rId28"/>
    <p:sldId id="281" r:id="rId29"/>
    <p:sldId id="346" r:id="rId30"/>
    <p:sldId id="284" r:id="rId31"/>
    <p:sldId id="285" r:id="rId32"/>
    <p:sldId id="354" r:id="rId33"/>
    <p:sldId id="355" r:id="rId34"/>
    <p:sldId id="356" r:id="rId35"/>
    <p:sldId id="286" r:id="rId36"/>
    <p:sldId id="287" r:id="rId37"/>
    <p:sldId id="288" r:id="rId38"/>
    <p:sldId id="289" r:id="rId39"/>
    <p:sldId id="290" r:id="rId40"/>
    <p:sldId id="347" r:id="rId41"/>
    <p:sldId id="291" r:id="rId42"/>
    <p:sldId id="292" r:id="rId43"/>
    <p:sldId id="357" r:id="rId44"/>
    <p:sldId id="358" r:id="rId45"/>
    <p:sldId id="293" r:id="rId46"/>
    <p:sldId id="294" r:id="rId47"/>
    <p:sldId id="295" r:id="rId48"/>
    <p:sldId id="296" r:id="rId49"/>
    <p:sldId id="359" r:id="rId50"/>
    <p:sldId id="360" r:id="rId51"/>
    <p:sldId id="361" r:id="rId52"/>
    <p:sldId id="297" r:id="rId53"/>
    <p:sldId id="369" r:id="rId54"/>
    <p:sldId id="370" r:id="rId55"/>
    <p:sldId id="298" r:id="rId56"/>
    <p:sldId id="299" r:id="rId57"/>
    <p:sldId id="362" r:id="rId58"/>
    <p:sldId id="363" r:id="rId59"/>
    <p:sldId id="364" r:id="rId60"/>
    <p:sldId id="300" r:id="rId61"/>
    <p:sldId id="301" r:id="rId62"/>
    <p:sldId id="302" r:id="rId63"/>
    <p:sldId id="303" r:id="rId64"/>
    <p:sldId id="365" r:id="rId65"/>
    <p:sldId id="366" r:id="rId66"/>
    <p:sldId id="367" r:id="rId67"/>
    <p:sldId id="368" r:id="rId68"/>
    <p:sldId id="304" r:id="rId69"/>
    <p:sldId id="305" r:id="rId70"/>
    <p:sldId id="306" r:id="rId71"/>
    <p:sldId id="307" r:id="rId72"/>
    <p:sldId id="308" r:id="rId73"/>
    <p:sldId id="348" r:id="rId74"/>
    <p:sldId id="309" r:id="rId75"/>
    <p:sldId id="349" r:id="rId76"/>
    <p:sldId id="310" r:id="rId77"/>
    <p:sldId id="311" r:id="rId78"/>
    <p:sldId id="312" r:id="rId79"/>
    <p:sldId id="313" r:id="rId80"/>
    <p:sldId id="314" r:id="rId81"/>
    <p:sldId id="350" r:id="rId82"/>
    <p:sldId id="315" r:id="rId83"/>
    <p:sldId id="316" r:id="rId84"/>
    <p:sldId id="317" r:id="rId85"/>
    <p:sldId id="351" r:id="rId86"/>
    <p:sldId id="372" r:id="rId87"/>
  </p:sldIdLst>
  <p:sldSz cx="9144000" cy="6858000" type="screen4x3"/>
  <p:notesSz cx="9866313" cy="1429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4503">
          <p15:clr>
            <a:srgbClr val="A4A3A4"/>
          </p15:clr>
        </p15:guide>
        <p15:guide id="4"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89298" autoAdjust="0"/>
  </p:normalViewPr>
  <p:slideViewPr>
    <p:cSldViewPr>
      <p:cViewPr varScale="1">
        <p:scale>
          <a:sx n="114" d="100"/>
          <a:sy n="114" d="100"/>
        </p:scale>
        <p:origin x="160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85" d="100"/>
          <a:sy n="85" d="100"/>
        </p:scale>
        <p:origin x="-3246" y="-96"/>
      </p:cViewPr>
      <p:guideLst>
        <p:guide orient="horz" pos="2880"/>
        <p:guide pos="2160"/>
        <p:guide orient="horz" pos="4503"/>
        <p:guide pos="31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714772"/>
          </a:xfrm>
          <a:prstGeom prst="rect">
            <a:avLst/>
          </a:prstGeom>
        </p:spPr>
        <p:txBody>
          <a:bodyPr vert="horz" lIns="138065" tIns="69033" rIns="138065" bIns="69033" rtlCol="0"/>
          <a:lstStyle>
            <a:lvl1pPr algn="l">
              <a:defRPr sz="1800"/>
            </a:lvl1pPr>
          </a:lstStyle>
          <a:p>
            <a:endParaRPr lang="en-US" dirty="0"/>
          </a:p>
        </p:txBody>
      </p:sp>
      <p:sp>
        <p:nvSpPr>
          <p:cNvPr id="3" name="Date Placeholder 2"/>
          <p:cNvSpPr>
            <a:spLocks noGrp="1"/>
          </p:cNvSpPr>
          <p:nvPr>
            <p:ph type="dt" sz="quarter" idx="1"/>
          </p:nvPr>
        </p:nvSpPr>
        <p:spPr>
          <a:xfrm>
            <a:off x="5588628" y="0"/>
            <a:ext cx="4275402" cy="714772"/>
          </a:xfrm>
          <a:prstGeom prst="rect">
            <a:avLst/>
          </a:prstGeom>
        </p:spPr>
        <p:txBody>
          <a:bodyPr vert="horz" lIns="138065" tIns="69033" rIns="138065" bIns="69033" rtlCol="0"/>
          <a:lstStyle>
            <a:lvl1pPr algn="r">
              <a:defRPr sz="1800"/>
            </a:lvl1pPr>
          </a:lstStyle>
          <a:p>
            <a:fld id="{8D8D874E-E9D5-433B-A149-BDF6BFDD40A8}" type="datetimeFigureOut">
              <a:rPr lang="en-US" smtClean="0"/>
              <a:pPr/>
              <a:t>9/11/2024</a:t>
            </a:fld>
            <a:endParaRPr lang="en-US" dirty="0"/>
          </a:p>
        </p:txBody>
      </p:sp>
      <p:sp>
        <p:nvSpPr>
          <p:cNvPr id="4" name="Footer Placeholder 3"/>
          <p:cNvSpPr>
            <a:spLocks noGrp="1"/>
          </p:cNvSpPr>
          <p:nvPr>
            <p:ph type="ftr" sz="quarter" idx="2"/>
          </p:nvPr>
        </p:nvSpPr>
        <p:spPr>
          <a:xfrm>
            <a:off x="0" y="13578185"/>
            <a:ext cx="4275402" cy="714772"/>
          </a:xfrm>
          <a:prstGeom prst="rect">
            <a:avLst/>
          </a:prstGeom>
        </p:spPr>
        <p:txBody>
          <a:bodyPr vert="horz" lIns="138065" tIns="69033" rIns="138065" bIns="69033" rtlCol="0" anchor="b"/>
          <a:lstStyle>
            <a:lvl1pPr algn="l">
              <a:defRPr sz="1800"/>
            </a:lvl1pPr>
          </a:lstStyle>
          <a:p>
            <a:endParaRPr lang="en-US" dirty="0"/>
          </a:p>
        </p:txBody>
      </p:sp>
      <p:sp>
        <p:nvSpPr>
          <p:cNvPr id="5" name="Slide Number Placeholder 4"/>
          <p:cNvSpPr>
            <a:spLocks noGrp="1"/>
          </p:cNvSpPr>
          <p:nvPr>
            <p:ph type="sldNum" sz="quarter" idx="3"/>
          </p:nvPr>
        </p:nvSpPr>
        <p:spPr>
          <a:xfrm>
            <a:off x="5588628" y="13578185"/>
            <a:ext cx="4275402" cy="714772"/>
          </a:xfrm>
          <a:prstGeom prst="rect">
            <a:avLst/>
          </a:prstGeom>
        </p:spPr>
        <p:txBody>
          <a:bodyPr vert="horz" lIns="138065" tIns="69033" rIns="138065" bIns="69033" rtlCol="0" anchor="b"/>
          <a:lstStyle>
            <a:lvl1pPr algn="r">
              <a:defRPr sz="18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714772"/>
          </a:xfrm>
          <a:prstGeom prst="rect">
            <a:avLst/>
          </a:prstGeom>
        </p:spPr>
        <p:txBody>
          <a:bodyPr vert="horz" lIns="138065" tIns="69033" rIns="138065" bIns="69033" rtlCol="0"/>
          <a:lstStyle>
            <a:lvl1pPr algn="l">
              <a:defRPr sz="1800"/>
            </a:lvl1pPr>
          </a:lstStyle>
          <a:p>
            <a:endParaRPr lang="en-US" dirty="0"/>
          </a:p>
        </p:txBody>
      </p:sp>
      <p:sp>
        <p:nvSpPr>
          <p:cNvPr id="3" name="Date Placeholder 2"/>
          <p:cNvSpPr>
            <a:spLocks noGrp="1"/>
          </p:cNvSpPr>
          <p:nvPr>
            <p:ph type="dt" idx="1"/>
          </p:nvPr>
        </p:nvSpPr>
        <p:spPr>
          <a:xfrm>
            <a:off x="5588628" y="0"/>
            <a:ext cx="4275402" cy="714772"/>
          </a:xfrm>
          <a:prstGeom prst="rect">
            <a:avLst/>
          </a:prstGeom>
        </p:spPr>
        <p:txBody>
          <a:bodyPr vert="horz" lIns="138065" tIns="69033" rIns="138065" bIns="69033" rtlCol="0"/>
          <a:lstStyle>
            <a:lvl1pPr algn="r">
              <a:defRPr sz="1800"/>
            </a:lvl1pPr>
          </a:lstStyle>
          <a:p>
            <a:fld id="{EA051F04-9E25-42C3-8BC5-EC2E8469D95E}" type="datetimeFigureOut">
              <a:rPr lang="en-US" smtClean="0"/>
              <a:pPr/>
              <a:t>9/11/2024</a:t>
            </a:fld>
            <a:endParaRPr lang="en-US" dirty="0"/>
          </a:p>
        </p:txBody>
      </p:sp>
      <p:sp>
        <p:nvSpPr>
          <p:cNvPr id="4" name="Slide Image Placeholder 3"/>
          <p:cNvSpPr>
            <a:spLocks noGrp="1" noRot="1" noChangeAspect="1"/>
          </p:cNvSpPr>
          <p:nvPr>
            <p:ph type="sldImg" idx="2"/>
          </p:nvPr>
        </p:nvSpPr>
        <p:spPr>
          <a:xfrm>
            <a:off x="1360488" y="1071563"/>
            <a:ext cx="7145337" cy="5360987"/>
          </a:xfrm>
          <a:prstGeom prst="rect">
            <a:avLst/>
          </a:prstGeom>
          <a:noFill/>
          <a:ln w="12700">
            <a:solidFill>
              <a:prstClr val="black"/>
            </a:solidFill>
          </a:ln>
        </p:spPr>
        <p:txBody>
          <a:bodyPr vert="horz" lIns="138065" tIns="69033" rIns="138065" bIns="69033" rtlCol="0" anchor="ctr"/>
          <a:lstStyle/>
          <a:p>
            <a:endParaRPr lang="en-US" dirty="0"/>
          </a:p>
        </p:txBody>
      </p:sp>
      <p:sp>
        <p:nvSpPr>
          <p:cNvPr id="5" name="Notes Placeholder 4"/>
          <p:cNvSpPr>
            <a:spLocks noGrp="1"/>
          </p:cNvSpPr>
          <p:nvPr>
            <p:ph type="body" sz="quarter" idx="3"/>
          </p:nvPr>
        </p:nvSpPr>
        <p:spPr>
          <a:xfrm>
            <a:off x="986632" y="6790333"/>
            <a:ext cx="7893050" cy="6432947"/>
          </a:xfrm>
          <a:prstGeom prst="rect">
            <a:avLst/>
          </a:prstGeom>
        </p:spPr>
        <p:txBody>
          <a:bodyPr vert="horz" lIns="138065" tIns="69033" rIns="138065" bIns="690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578185"/>
            <a:ext cx="4275402" cy="714772"/>
          </a:xfrm>
          <a:prstGeom prst="rect">
            <a:avLst/>
          </a:prstGeom>
        </p:spPr>
        <p:txBody>
          <a:bodyPr vert="horz" lIns="138065" tIns="69033" rIns="138065" bIns="69033" rtlCol="0" anchor="b"/>
          <a:lstStyle>
            <a:lvl1pPr algn="l">
              <a:defRPr sz="1800"/>
            </a:lvl1pPr>
          </a:lstStyle>
          <a:p>
            <a:endParaRPr lang="en-US" dirty="0"/>
          </a:p>
        </p:txBody>
      </p:sp>
      <p:sp>
        <p:nvSpPr>
          <p:cNvPr id="7" name="Slide Number Placeholder 6"/>
          <p:cNvSpPr>
            <a:spLocks noGrp="1"/>
          </p:cNvSpPr>
          <p:nvPr>
            <p:ph type="sldNum" sz="quarter" idx="5"/>
          </p:nvPr>
        </p:nvSpPr>
        <p:spPr>
          <a:xfrm>
            <a:off x="5588628" y="13578185"/>
            <a:ext cx="4275402" cy="714772"/>
          </a:xfrm>
          <a:prstGeom prst="rect">
            <a:avLst/>
          </a:prstGeom>
        </p:spPr>
        <p:txBody>
          <a:bodyPr vert="horz" lIns="138065" tIns="69033" rIns="138065" bIns="69033" rtlCol="0" anchor="b"/>
          <a:lstStyle>
            <a:lvl1pPr algn="r">
              <a:defRPr sz="18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380653">
              <a:defRPr/>
            </a:pPr>
            <a:r>
              <a:rPr lang="en-IN" dirty="0"/>
              <a:t>If this PowerPoint presentation contains mathematical equations, you may need to check that your computer has the following installed:</a:t>
            </a:r>
          </a:p>
          <a:p>
            <a:pPr defTabSz="1380653">
              <a:defRPr/>
            </a:pPr>
            <a:r>
              <a:rPr lang="en-IN" dirty="0"/>
              <a:t>1) </a:t>
            </a:r>
            <a:r>
              <a:rPr lang="en-IN" dirty="0" err="1"/>
              <a:t>MathType</a:t>
            </a:r>
            <a:r>
              <a:rPr lang="en-IN" dirty="0"/>
              <a:t> </a:t>
            </a:r>
            <a:r>
              <a:rPr lang="en-IN" dirty="0" err="1"/>
              <a:t>Plugin</a:t>
            </a:r>
            <a:endParaRPr lang="en-IN" dirty="0"/>
          </a:p>
          <a:p>
            <a:pPr defTabSz="1380653">
              <a:defRPr/>
            </a:pPr>
            <a:r>
              <a:rPr lang="en-IN" dirty="0"/>
              <a:t>2) Math Player (free versions available)</a:t>
            </a:r>
          </a:p>
          <a:p>
            <a:pPr defTabSz="1380653">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25506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385533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49</a:t>
            </a:fld>
            <a:endParaRPr lang="en-US" dirty="0"/>
          </a:p>
        </p:txBody>
      </p:sp>
    </p:spTree>
    <p:extLst>
      <p:ext uri="{BB962C8B-B14F-4D97-AF65-F5344CB8AC3E}">
        <p14:creationId xmlns:p14="http://schemas.microsoft.com/office/powerpoint/2010/main" val="1026337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51</a:t>
            </a:fld>
            <a:endParaRPr lang="en-US" dirty="0"/>
          </a:p>
        </p:txBody>
      </p:sp>
    </p:spTree>
    <p:extLst>
      <p:ext uri="{BB962C8B-B14F-4D97-AF65-F5344CB8AC3E}">
        <p14:creationId xmlns:p14="http://schemas.microsoft.com/office/powerpoint/2010/main" val="353561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68</a:t>
            </a:fld>
            <a:endParaRPr lang="en-US" dirty="0"/>
          </a:p>
        </p:txBody>
      </p:sp>
    </p:spTree>
    <p:extLst>
      <p:ext uri="{BB962C8B-B14F-4D97-AF65-F5344CB8AC3E}">
        <p14:creationId xmlns:p14="http://schemas.microsoft.com/office/powerpoint/2010/main" val="180006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0653">
              <a:defRPr/>
            </a:pPr>
            <a:endParaRPr lang="en-US" altLang="en-US" dirty="0">
              <a:solidFill>
                <a:srgbClr val="000000"/>
              </a:solidFill>
              <a:latin typeface="Arial" pitchFamily="34" charset="0"/>
              <a:cs typeface="Arial" pitchFamily="34" charset="0"/>
              <a:sym typeface="Arial"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419934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0653">
              <a:defRPr/>
            </a:pPr>
            <a:endParaRPr lang="en-US" altLang="en-US" dirty="0">
              <a:solidFill>
                <a:srgbClr val="000000"/>
              </a:solidFill>
              <a:latin typeface="Arial" pitchFamily="34" charset="0"/>
              <a:cs typeface="Arial" pitchFamily="34" charset="0"/>
              <a:sym typeface="Arial"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490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53228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53228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68922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67980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16844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563796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9/11/2024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8" name="Content Placeholder 4">
            <a:extLst>
              <a:ext uri="{FF2B5EF4-FFF2-40B4-BE49-F238E27FC236}">
                <a16:creationId xmlns:a16="http://schemas.microsoft.com/office/drawing/2014/main" id="{934C0BCE-C2C1-4FBB-AE80-9B8A0A4E43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9/11/2024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6" name="Content Placeholder 4">
            <a:extLst>
              <a:ext uri="{FF2B5EF4-FFF2-40B4-BE49-F238E27FC236}">
                <a16:creationId xmlns:a16="http://schemas.microsoft.com/office/drawing/2014/main" id="{FB66A5BB-41B8-4691-A3A3-0469EC74F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lvl1pPr>
              <a:defRPr>
                <a:solidFill>
                  <a:schemeClr val="accent5">
                    <a:lumMod val="50000"/>
                  </a:schemeClr>
                </a:solidFill>
              </a:defRPr>
            </a:lvl1p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9/11/2024</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9/11/2024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9/11/2024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9/11/2024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4" name="Content Placeholder 4">
            <a:extLst>
              <a:ext uri="{FF2B5EF4-FFF2-40B4-BE49-F238E27FC236}">
                <a16:creationId xmlns:a16="http://schemas.microsoft.com/office/drawing/2014/main" id="{F94F9585-36CB-46C8-AFD6-C8F0CC713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lvl1pPr>
              <a:defRPr>
                <a:solidFill>
                  <a:schemeClr val="accent5">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lvl1pPr>
              <a:defRPr>
                <a:solidFill>
                  <a:schemeClr val="accent5">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9/11/2024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chemeClr val="accent5">
                    <a:lumMod val="50000"/>
                  </a:schemeClr>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a:xfrm>
            <a:off x="457200" y="1600201"/>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362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124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3886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4" name="Content Placeholder 2"/>
          <p:cNvSpPr>
            <a:spLocks noGrp="1"/>
          </p:cNvSpPr>
          <p:nvPr>
            <p:ph idx="16"/>
          </p:nvPr>
        </p:nvSpPr>
        <p:spPr>
          <a:xfrm>
            <a:off x="457200" y="4648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5" name="Content Placeholder 2"/>
          <p:cNvSpPr>
            <a:spLocks noGrp="1"/>
          </p:cNvSpPr>
          <p:nvPr>
            <p:ph idx="17"/>
          </p:nvPr>
        </p:nvSpPr>
        <p:spPr>
          <a:xfrm>
            <a:off x="457200" y="5410200"/>
            <a:ext cx="8229600" cy="5334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9/11/2024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94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200" b="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447800"/>
          </a:xfrm>
        </p:spPr>
        <p:txBody>
          <a:bodyPr>
            <a:noAutofit/>
          </a:bodyPr>
          <a:lstStyle>
            <a:lvl1pPr marL="0" indent="0">
              <a:spcBef>
                <a:spcPts val="0"/>
              </a:spcBef>
              <a:buNone/>
              <a:defRPr sz="24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9/11/2024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Text Placeholder 8"/>
          <p:cNvSpPr>
            <a:spLocks noGrp="1"/>
          </p:cNvSpPr>
          <p:nvPr>
            <p:ph type="body" sz="quarter" idx="16" hasCustomPrompt="1"/>
          </p:nvPr>
        </p:nvSpPr>
        <p:spPr>
          <a:xfrm>
            <a:off x="5029200" y="5381172"/>
            <a:ext cx="3657600" cy="762000"/>
          </a:xfrm>
        </p:spPr>
        <p:txBody>
          <a:bodyPr anchor="b" anchorCtr="0">
            <a:noAutofit/>
          </a:bodyPr>
          <a:lstStyle>
            <a:lvl1pPr marL="0" indent="0" eaLnBrk="1" hangingPunct="1">
              <a:lnSpc>
                <a:spcPct val="100000"/>
              </a:lnSpc>
              <a:spcBef>
                <a:spcPts val="0"/>
              </a:spcBef>
              <a:buFont typeface="Wingdings" pitchFamily="2" charset="2"/>
              <a:buNone/>
              <a:defRPr lang="en-US" sz="1600" dirty="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marL="0" indent="0" eaLnBrk="1" hangingPunct="1">
              <a:buFont typeface="Wingdings" pitchFamily="2" charset="2"/>
              <a:buNone/>
              <a:defRPr/>
            </a:pPr>
            <a:r>
              <a:rPr lang="en-GB" dirty="0">
                <a:ea typeface="ＭＳ Ｐゴシック" charset="0"/>
                <a:cs typeface="+mn-cs"/>
              </a:rPr>
              <a:t>Author Name</a:t>
            </a:r>
            <a:endParaRPr lang="en-US" dirty="0"/>
          </a:p>
        </p:txBody>
      </p:sp>
      <p:pic>
        <p:nvPicPr>
          <p:cNvPr id="12" name="Content Placeholder 4">
            <a:extLst>
              <a:ext uri="{FF2B5EF4-FFF2-40B4-BE49-F238E27FC236}">
                <a16:creationId xmlns:a16="http://schemas.microsoft.com/office/drawing/2014/main" id="{0F9BBAF5-D2F6-4B32-9473-B1D73EB9C1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a:solidFill>
                  <a:schemeClr val="accent5">
                    <a:lumMod val="50000"/>
                  </a:schemeClr>
                </a:solidFill>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accent5">
                    <a:lumMod val="50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lang="en-US" dirty="0"/>
            </a:lvl1pPr>
            <a:lvl2pPr>
              <a:defRPr lang="en-US" dirty="0"/>
            </a:lvl2pPr>
            <a:lvl3pPr>
              <a:defRPr lang="en-US" dirty="0"/>
            </a:lvl3pPr>
            <a:lvl4pPr>
              <a:defRPr lang="en-US" dirty="0"/>
            </a:lvl4pPr>
            <a:lvl5pPr>
              <a:defRPr lang="en-US" dirty="0"/>
            </a:lvl5pPr>
            <a:lvl6pPr>
              <a:defRPr lang="en-US" dirty="0"/>
            </a:lvl6pPr>
            <a:lvl7pPr>
              <a:defRPr lang="en-US" dirty="0"/>
            </a:lvl7pPr>
            <a:lvl8pPr>
              <a:defRPr lang="en-US" dirty="0"/>
            </a:lvl8pPr>
            <a:lvl9pP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9/11/2024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80060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9/11/2024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dirty="0"/>
            </a:lvl1pPr>
            <a:lvl2pPr marL="569913" indent="-285750">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9/11/2024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9/11/2024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Content Placeholder 4">
            <a:extLst>
              <a:ext uri="{FF2B5EF4-FFF2-40B4-BE49-F238E27FC236}">
                <a16:creationId xmlns:a16="http://schemas.microsoft.com/office/drawing/2014/main" id="{D51F119E-7088-46E0-967A-7E870E0938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32237"/>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9/11/2024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chemeClr val="accent5">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accent5">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9/11/2024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9/11/2024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648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9/11/2024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8" name="Content Placeholder 4">
            <a:extLst>
              <a:ext uri="{FF2B5EF4-FFF2-40B4-BE49-F238E27FC236}">
                <a16:creationId xmlns:a16="http://schemas.microsoft.com/office/drawing/2014/main" id="{7233B75B-308E-4C68-AE6F-896B533F9A6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7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lang="en-US" sz="2400" kern="1200" dirty="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lang="en-US" sz="2200" kern="1200" dirty="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lang="en-US" sz="2000" kern="1200" dirty="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6.wmf"/><Relationship Id="rId4" Type="http://schemas.openxmlformats.org/officeDocument/2006/relationships/oleObject" Target="../embeddings/oleObject8.bin"/></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24.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25.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image" Target="../media/image26.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A8B3-93F0-4FFA-9D0E-F14D7637DE1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79BD7AF-F4C7-4754-9E79-328136DFCAFB}"/>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EB6998DF-682E-41C8-BD82-9B21AD8D92C9}"/>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98D59FCD-1DC8-4C84-B258-4B7893F69CA6}"/>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3BD09A55-0480-4D01-896D-7972EAABBAA8}"/>
              </a:ext>
            </a:extLst>
          </p:cNvPr>
          <p:cNvSpPr>
            <a:spLocks noGrp="1"/>
          </p:cNvSpPr>
          <p:nvPr>
            <p:ph type="body" sz="quarter" idx="16"/>
          </p:nvPr>
        </p:nvSpPr>
        <p:spPr/>
        <p:txBody>
          <a:bodyPr/>
          <a:lstStyle/>
          <a:p>
            <a:endParaRPr lang="en-US"/>
          </a:p>
        </p:txBody>
      </p:sp>
      <p:pic>
        <p:nvPicPr>
          <p:cNvPr id="7" name="Content Placeholder 7">
            <a:extLst>
              <a:ext uri="{FF2B5EF4-FFF2-40B4-BE49-F238E27FC236}">
                <a16:creationId xmlns:a16="http://schemas.microsoft.com/office/drawing/2014/main" id="{4A5EC967-478C-4669-B134-8FCF340A8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71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0"/>
            <a:ext cx="5181600" cy="868680"/>
          </a:xfrm>
        </p:spPr>
        <p:txBody>
          <a:bodyPr/>
          <a:lstStyle/>
          <a:p>
            <a:pPr algn="ctr"/>
            <a:r>
              <a:rPr lang="en-US" altLang="en-US" sz="2800" dirty="0">
                <a:sym typeface="Times New Roman" pitchFamily="18" charset="0"/>
              </a:rPr>
              <a:t>10.1 Overview of Capital Budgeting </a:t>
            </a:r>
            <a:r>
              <a:rPr lang="en-US" altLang="en-US" sz="1600" b="0" dirty="0">
                <a:sym typeface="Times New Roman" pitchFamily="18" charset="0"/>
              </a:rPr>
              <a:t>(6 of 9)</a:t>
            </a:r>
            <a:endParaRPr lang="en-US" sz="2800" dirty="0"/>
          </a:p>
        </p:txBody>
      </p:sp>
      <p:sp>
        <p:nvSpPr>
          <p:cNvPr id="3" name="Content Placeholder 2"/>
          <p:cNvSpPr>
            <a:spLocks noGrp="1"/>
          </p:cNvSpPr>
          <p:nvPr>
            <p:ph idx="1"/>
          </p:nvPr>
        </p:nvSpPr>
        <p:spPr>
          <a:xfrm>
            <a:off x="304800" y="1752600"/>
            <a:ext cx="8229600" cy="3429000"/>
          </a:xfrm>
        </p:spPr>
        <p:txBody>
          <a:bodyPr/>
          <a:lstStyle/>
          <a:p>
            <a:r>
              <a:rPr lang="en-US" dirty="0"/>
              <a:t>Basic Terminology</a:t>
            </a:r>
          </a:p>
          <a:p>
            <a:pPr lvl="1"/>
            <a:r>
              <a:rPr lang="en-US" dirty="0"/>
              <a:t>Unlimited Funds versus Capital Rationing</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dirty="0"/>
              <a:t>Unlimited Funds</a:t>
            </a:r>
          </a:p>
          <a:p>
            <a:pPr lvl="3"/>
            <a:r>
              <a:rPr lang="en-US" dirty="0"/>
              <a:t>The financial situation in which a firm is able to accept all independent projects that provide an acceptable return</a:t>
            </a:r>
          </a:p>
          <a:p>
            <a:pPr lvl="2"/>
            <a:r>
              <a:rPr lang="en-US" dirty="0"/>
              <a:t>Capital Rationing</a:t>
            </a:r>
          </a:p>
          <a:p>
            <a:pPr lvl="3"/>
            <a:r>
              <a:rPr lang="en-US" dirty="0"/>
              <a:t>The financial situation in which a firm has only a fixed number of dollars available for capital expenditures and numerous projects compete for these dollars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534" y="457200"/>
            <a:ext cx="4572000" cy="944880"/>
          </a:xfrm>
        </p:spPr>
        <p:txBody>
          <a:bodyPr/>
          <a:lstStyle/>
          <a:p>
            <a:pPr algn="ctr"/>
            <a:r>
              <a:rPr lang="en-US" altLang="en-US" sz="2800" dirty="0">
                <a:sym typeface="Times New Roman" pitchFamily="18" charset="0"/>
              </a:rPr>
              <a:t>10.1 Overview of Capital Budgeting </a:t>
            </a:r>
            <a:r>
              <a:rPr lang="en-US" altLang="en-US" sz="1600" b="0" dirty="0">
                <a:sym typeface="Times New Roman" pitchFamily="18" charset="0"/>
              </a:rPr>
              <a:t>(7 of 9)</a:t>
            </a:r>
            <a:endParaRPr lang="en-US" sz="2800" dirty="0"/>
          </a:p>
        </p:txBody>
      </p:sp>
      <p:sp>
        <p:nvSpPr>
          <p:cNvPr id="3" name="Content Placeholder 2"/>
          <p:cNvSpPr>
            <a:spLocks noGrp="1"/>
          </p:cNvSpPr>
          <p:nvPr>
            <p:ph idx="1"/>
          </p:nvPr>
        </p:nvSpPr>
        <p:spPr>
          <a:xfrm>
            <a:off x="152400" y="1617677"/>
            <a:ext cx="8229600" cy="3716323"/>
          </a:xfrm>
        </p:spPr>
        <p:txBody>
          <a:bodyPr/>
          <a:lstStyle/>
          <a:p>
            <a:r>
              <a:rPr lang="en-US" dirty="0"/>
              <a:t>Basic Terminology</a:t>
            </a:r>
          </a:p>
          <a:p>
            <a:pPr lvl="1"/>
            <a:r>
              <a:rPr lang="en-US" dirty="0"/>
              <a:t>Accept–Reject versus Ranking Approaches</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dirty="0"/>
              <a:t>Accept–Reject Approach</a:t>
            </a:r>
          </a:p>
          <a:p>
            <a:pPr lvl="3"/>
            <a:r>
              <a:rPr lang="en-US" dirty="0"/>
              <a:t>The evaluation of capital expenditure proposals to determine whether they meet the firm’s minimum acceptance criterion</a:t>
            </a:r>
          </a:p>
          <a:p>
            <a:pPr lvl="2"/>
            <a:r>
              <a:rPr lang="en-US" dirty="0"/>
              <a:t>Ranking Approach</a:t>
            </a:r>
          </a:p>
          <a:p>
            <a:pPr lvl="3"/>
            <a:r>
              <a:rPr lang="en-US" dirty="0"/>
              <a:t>The ranking of capital expenditure projects on the basis of some predetermined measure, such as how much value the project creates for shareholders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4800600" cy="868680"/>
          </a:xfrm>
        </p:spPr>
        <p:txBody>
          <a:bodyPr/>
          <a:lstStyle/>
          <a:p>
            <a:pPr algn="ctr"/>
            <a:r>
              <a:rPr lang="en-US" altLang="en-US" sz="2800" dirty="0">
                <a:sym typeface="Times New Roman" pitchFamily="18" charset="0"/>
              </a:rPr>
              <a:t>10.1 Overview of Capital Budgeting </a:t>
            </a:r>
            <a:r>
              <a:rPr lang="en-US" altLang="en-US" sz="1600" b="0" dirty="0">
                <a:sym typeface="Times New Roman" pitchFamily="18" charset="0"/>
              </a:rPr>
              <a:t>(8 of 9)</a:t>
            </a:r>
            <a:endParaRPr lang="en-US" sz="2800" dirty="0"/>
          </a:p>
        </p:txBody>
      </p:sp>
      <p:sp>
        <p:nvSpPr>
          <p:cNvPr id="3" name="Content Placeholder 2"/>
          <p:cNvSpPr>
            <a:spLocks noGrp="1"/>
          </p:cNvSpPr>
          <p:nvPr>
            <p:ph idx="1"/>
          </p:nvPr>
        </p:nvSpPr>
        <p:spPr>
          <a:xfrm>
            <a:off x="304800" y="1524000"/>
            <a:ext cx="8229600" cy="4343400"/>
          </a:xfrm>
        </p:spPr>
        <p:txBody>
          <a:bodyPr/>
          <a:lstStyle/>
          <a:p>
            <a:r>
              <a:rPr lang="en-US" dirty="0"/>
              <a:t>Capital Budgeting Techniques</a:t>
            </a:r>
          </a:p>
          <a:p>
            <a:pPr lvl="1"/>
            <a:r>
              <a:rPr lang="en-US" dirty="0"/>
              <a:t>To ensure that the investment projects a firm selects have the best chance of increasing the value of the firm, financial managers need tools to help them evaluate the merits of individual projects and to rank competing investments</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1"/>
            <a:r>
              <a:rPr lang="en-US" dirty="0"/>
              <a:t>A number of techniques are available for performing such analyses</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1"/>
            <a:r>
              <a:rPr lang="en-US" dirty="0"/>
              <a:t>The best techniques take into account the time value of money as well as the tradeoff between risk and return</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1"/>
            <a:r>
              <a:rPr lang="en-US" dirty="0"/>
              <a:t>Project evaluation methods that fail to account for money’s time value or for risk may not lead to shareholder value maximization</a:t>
            </a:r>
            <a:endParaRPr lang="en-US" altLang="en-US" dirty="0">
              <a:solidFill>
                <a:srgbClr val="000000"/>
              </a:solidFill>
              <a:latin typeface="Arial" pitchFamily="34" charset="0"/>
              <a:ea typeface="Arial" pitchFamily="34" charset="0"/>
              <a:cs typeface="Arial" pitchFamily="34" charset="0"/>
              <a:sym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
            <a:ext cx="4343400" cy="944880"/>
          </a:xfrm>
        </p:spPr>
        <p:txBody>
          <a:bodyPr/>
          <a:lstStyle/>
          <a:p>
            <a:pPr algn="ctr"/>
            <a:r>
              <a:rPr lang="en-US" altLang="en-US" sz="2800" dirty="0">
                <a:sym typeface="Times New Roman" pitchFamily="18" charset="0"/>
              </a:rPr>
              <a:t>10.1 Overview of Capital Budgeting </a:t>
            </a:r>
            <a:r>
              <a:rPr lang="en-US" altLang="en-US" sz="1600" b="0" dirty="0">
                <a:sym typeface="Times New Roman" pitchFamily="18" charset="0"/>
              </a:rPr>
              <a:t>(9 of 9)</a:t>
            </a:r>
            <a:endParaRPr lang="en-US" sz="2800" dirty="0"/>
          </a:p>
        </p:txBody>
      </p:sp>
      <p:sp>
        <p:nvSpPr>
          <p:cNvPr id="3" name="Content Placeholder 2"/>
          <p:cNvSpPr>
            <a:spLocks noGrp="1"/>
          </p:cNvSpPr>
          <p:nvPr>
            <p:ph idx="1"/>
          </p:nvPr>
        </p:nvSpPr>
        <p:spPr>
          <a:xfrm>
            <a:off x="152400" y="1600200"/>
            <a:ext cx="8229600" cy="3886200"/>
          </a:xfrm>
        </p:spPr>
        <p:txBody>
          <a:bodyPr/>
          <a:lstStyle/>
          <a:p>
            <a:r>
              <a:rPr lang="en-US" dirty="0"/>
              <a:t>Capital Budgeting Techniques</a:t>
            </a:r>
          </a:p>
          <a:p>
            <a:pPr lvl="1"/>
            <a:r>
              <a:rPr lang="en-US" dirty="0"/>
              <a:t>Bennett Company’s Relevant Cash Flows</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dirty="0"/>
              <a:t>We will use one basic problem to illustrate all the techniques described in this chapter</a:t>
            </a:r>
          </a:p>
          <a:p>
            <a:pPr lvl="2"/>
            <a:r>
              <a:rPr lang="en-US" dirty="0"/>
              <a:t>The problem concerns Bennett Company, a medium-sized metal fabricator that is currently contemplating two projects with conventional cash flow patterns</a:t>
            </a:r>
          </a:p>
          <a:p>
            <a:pPr lvl="2"/>
            <a:r>
              <a:rPr lang="en-US" dirty="0"/>
              <a:t>Project A requires an initial investment of $420,000, and project B requires an initial investment of $450,000</a:t>
            </a:r>
          </a:p>
          <a:p>
            <a:pPr lvl="2"/>
            <a:r>
              <a:rPr lang="en-US" dirty="0"/>
              <a:t>The projected cash flows for the two projects appear in Table 10.1 and on the timelines in Figure 10.1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82712"/>
            <a:ext cx="5029200" cy="853441"/>
          </a:xfrm>
        </p:spPr>
        <p:txBody>
          <a:bodyPr/>
          <a:lstStyle/>
          <a:p>
            <a:pPr algn="ctr"/>
            <a:r>
              <a:rPr lang="en-US" altLang="en-US" sz="2800" dirty="0">
                <a:sym typeface="Times New Roman" pitchFamily="18" charset="0"/>
              </a:rPr>
              <a:t>Table 10.1 </a:t>
            </a:r>
            <a:r>
              <a:rPr lang="en-US" altLang="en-US" sz="2800" b="0" dirty="0">
                <a:sym typeface="Times New Roman" pitchFamily="18" charset="0"/>
              </a:rPr>
              <a:t>Capital Expenditure Data for Bennett Company</a:t>
            </a:r>
            <a:endParaRPr lang="en-US" sz="2800" b="0" dirty="0"/>
          </a:p>
        </p:txBody>
      </p:sp>
      <p:graphicFrame>
        <p:nvGraphicFramePr>
          <p:cNvPr id="5" name="Table 4"/>
          <p:cNvGraphicFramePr>
            <a:graphicFrameLocks noGrp="1"/>
          </p:cNvGraphicFramePr>
          <p:nvPr>
            <p:extLst>
              <p:ext uri="{D42A27DB-BD31-4B8C-83A1-F6EECF244321}">
                <p14:modId xmlns:p14="http://schemas.microsoft.com/office/powerpoint/2010/main" val="3150260335"/>
              </p:ext>
            </p:extLst>
          </p:nvPr>
        </p:nvGraphicFramePr>
        <p:xfrm>
          <a:off x="304800" y="1466429"/>
          <a:ext cx="8191500" cy="853440"/>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pPr>
                        <a:lnSpc>
                          <a:spcPct val="100000"/>
                        </a:lnSpc>
                        <a:spcAft>
                          <a:spcPts val="0"/>
                        </a:spcAft>
                      </a:pPr>
                      <a:r>
                        <a:rPr lang="en-US" sz="2200" dirty="0">
                          <a:solidFill>
                            <a:schemeClr val="bg1"/>
                          </a:solidFill>
                          <a:latin typeface="+mn-lt"/>
                          <a:ea typeface="Calibri"/>
                          <a:cs typeface="Times New Roman"/>
                        </a:rPr>
                        <a:t>Blank</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200" b="1" dirty="0">
                          <a:latin typeface="+mn-lt"/>
                          <a:ea typeface="Calibri"/>
                          <a:cs typeface="SabonLTPro-Bold"/>
                        </a:rPr>
                        <a:t>Project A</a:t>
                      </a:r>
                      <a:endParaRPr lang="en-US" sz="2200" dirty="0">
                        <a:latin typeface="+mn-lt"/>
                        <a:ea typeface="Calibri"/>
                        <a:cs typeface="Times New Roma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200" b="1" dirty="0">
                          <a:latin typeface="+mn-lt"/>
                          <a:ea typeface="Calibri"/>
                          <a:cs typeface="SabonLTPro-Bold"/>
                        </a:rPr>
                        <a:t>Project B</a:t>
                      </a:r>
                      <a:endParaRPr lang="en-US" sz="2200" dirty="0">
                        <a:latin typeface="+mn-lt"/>
                        <a:ea typeface="Calibri"/>
                        <a:cs typeface="Times New Roma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lnSpc>
                          <a:spcPct val="100000"/>
                        </a:lnSpc>
                        <a:spcAft>
                          <a:spcPts val="0"/>
                        </a:spcAft>
                      </a:pPr>
                      <a:r>
                        <a:rPr lang="en-US" sz="2200" b="1" dirty="0">
                          <a:latin typeface="+mn-lt"/>
                          <a:ea typeface="Calibri"/>
                          <a:cs typeface="SabonLTPro-Bold"/>
                        </a:rPr>
                        <a:t>Initial investment</a:t>
                      </a:r>
                      <a:endParaRPr lang="en-US" sz="2200" dirty="0">
                        <a:latin typeface="+mn-lt"/>
                        <a:ea typeface="Calibri"/>
                        <a:cs typeface="Times New Roma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200" b="1" dirty="0">
                          <a:latin typeface="+mn-lt"/>
                          <a:ea typeface="Calibri"/>
                          <a:cs typeface="SabonLTPro-Bold"/>
                        </a:rPr>
                        <a:t>−$420,000</a:t>
                      </a:r>
                      <a:endParaRPr lang="en-US" sz="2200" dirty="0">
                        <a:latin typeface="+mn-lt"/>
                        <a:ea typeface="Calibri"/>
                        <a:cs typeface="Times New Roma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200" b="1" dirty="0">
                          <a:latin typeface="+mn-lt"/>
                          <a:ea typeface="Calibri"/>
                          <a:cs typeface="SabonLTPro-Bold"/>
                        </a:rPr>
                        <a:t>−$450,000</a:t>
                      </a:r>
                      <a:endParaRPr lang="en-US" sz="2200" dirty="0">
                        <a:latin typeface="+mn-lt"/>
                        <a:ea typeface="Calibri"/>
                        <a:cs typeface="Times New Roma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8167426"/>
              </p:ext>
            </p:extLst>
          </p:nvPr>
        </p:nvGraphicFramePr>
        <p:xfrm>
          <a:off x="304800" y="2599314"/>
          <a:ext cx="8209280" cy="426720"/>
        </p:xfrm>
        <a:graphic>
          <a:graphicData uri="http://schemas.openxmlformats.org/drawingml/2006/table">
            <a:tbl>
              <a:tblPr firstRow="1" bandRow="1">
                <a:tableStyleId>{2D5ABB26-0587-4C30-8999-92F81FD0307C}</a:tableStyleId>
              </a:tblPr>
              <a:tblGrid>
                <a:gridCol w="249428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370840">
                <a:tc>
                  <a:txBody>
                    <a:bodyPr/>
                    <a:lstStyle/>
                    <a:p>
                      <a:pPr algn="ctr">
                        <a:lnSpc>
                          <a:spcPct val="100000"/>
                        </a:lnSpc>
                        <a:spcAft>
                          <a:spcPts val="0"/>
                        </a:spcAft>
                      </a:pPr>
                      <a:r>
                        <a:rPr lang="en-US" sz="2200" b="1" dirty="0">
                          <a:latin typeface="+mn-lt"/>
                          <a:ea typeface="Calibri"/>
                          <a:cs typeface="SabonLTPro-Bold"/>
                        </a:rPr>
                        <a:t>Year</a:t>
                      </a:r>
                      <a:endParaRPr lang="en-US" sz="2200" dirty="0">
                        <a:latin typeface="+mn-lt"/>
                        <a:ea typeface="Calibri"/>
                        <a:cs typeface="Times New Roma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200" b="1" dirty="0">
                          <a:latin typeface="+mn-lt"/>
                          <a:ea typeface="Calibri"/>
                          <a:cs typeface="SabonLTPro-Bold"/>
                        </a:rPr>
                        <a:t>Operating cash inflows</a:t>
                      </a:r>
                      <a:endParaRPr lang="en-US" sz="2200" dirty="0">
                        <a:latin typeface="+mn-lt"/>
                        <a:ea typeface="Calibri"/>
                        <a:cs typeface="Times New Roman"/>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15224672"/>
              </p:ext>
            </p:extLst>
          </p:nvPr>
        </p:nvGraphicFramePr>
        <p:xfrm>
          <a:off x="304800" y="3330863"/>
          <a:ext cx="8181975" cy="2203770"/>
        </p:xfrm>
        <a:graphic>
          <a:graphicData uri="http://schemas.openxmlformats.org/drawingml/2006/table">
            <a:tbl>
              <a:tblPr firstRow="1" bandRow="1">
                <a:tableStyleId>{2D5ABB26-0587-4C30-8999-92F81FD0307C}</a:tableStyleId>
              </a:tblPr>
              <a:tblGrid>
                <a:gridCol w="2477112">
                  <a:extLst>
                    <a:ext uri="{9D8B030D-6E8A-4147-A177-3AD203B41FA5}">
                      <a16:colId xmlns:a16="http://schemas.microsoft.com/office/drawing/2014/main" val="20000"/>
                    </a:ext>
                  </a:extLst>
                </a:gridCol>
                <a:gridCol w="3152687">
                  <a:extLst>
                    <a:ext uri="{9D8B030D-6E8A-4147-A177-3AD203B41FA5}">
                      <a16:colId xmlns:a16="http://schemas.microsoft.com/office/drawing/2014/main" val="20001"/>
                    </a:ext>
                  </a:extLst>
                </a:gridCol>
                <a:gridCol w="2552176">
                  <a:extLst>
                    <a:ext uri="{9D8B030D-6E8A-4147-A177-3AD203B41FA5}">
                      <a16:colId xmlns:a16="http://schemas.microsoft.com/office/drawing/2014/main" val="20002"/>
                    </a:ext>
                  </a:extLst>
                </a:gridCol>
              </a:tblGrid>
              <a:tr h="370840">
                <a:tc>
                  <a:txBody>
                    <a:bodyPr/>
                    <a:lstStyle/>
                    <a:p>
                      <a:pPr algn="ctr">
                        <a:lnSpc>
                          <a:spcPct val="150000"/>
                        </a:lnSpc>
                        <a:spcAft>
                          <a:spcPts val="0"/>
                        </a:spcAft>
                      </a:pPr>
                      <a:r>
                        <a:rPr lang="en-US" sz="2200" dirty="0">
                          <a:latin typeface="+mn-lt"/>
                          <a:ea typeface="Calibri"/>
                          <a:cs typeface="SabonLTPro-Roman"/>
                        </a:rPr>
                        <a:t>1</a:t>
                      </a:r>
                      <a:endParaRPr lang="en-US" sz="2200" dirty="0">
                        <a:latin typeface="+mn-lt"/>
                        <a:ea typeface="Calibri"/>
                        <a:cs typeface="Times New Roman"/>
                      </a:endParaRP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$140,000</a:t>
                      </a:r>
                      <a:endParaRPr lang="en-US" sz="2200" dirty="0">
                        <a:latin typeface="+mn-lt"/>
                        <a:ea typeface="Calibri"/>
                        <a:cs typeface="Times New Roman"/>
                      </a:endParaRPr>
                    </a:p>
                  </a:txBody>
                  <a:tcPr marL="0"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$280,000</a:t>
                      </a:r>
                      <a:endParaRPr lang="en-US" sz="2200" dirty="0">
                        <a:latin typeface="+mn-lt"/>
                        <a:ea typeface="Calibri"/>
                        <a:cs typeface="Times New Roman"/>
                      </a:endParaRPr>
                    </a:p>
                  </a:txBody>
                  <a:tcPr marL="0"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lnSpc>
                          <a:spcPct val="150000"/>
                        </a:lnSpc>
                        <a:spcAft>
                          <a:spcPts val="0"/>
                        </a:spcAft>
                      </a:pPr>
                      <a:r>
                        <a:rPr lang="en-US" sz="2200" dirty="0">
                          <a:latin typeface="+mn-lt"/>
                          <a:ea typeface="Calibri"/>
                          <a:cs typeface="SabonLTPro-Roman"/>
                        </a:rPr>
                        <a:t>2</a:t>
                      </a:r>
                      <a:endParaRPr lang="en-US" sz="2200" dirty="0">
                        <a:latin typeface="+mn-lt"/>
                        <a:ea typeface="Calibri"/>
                        <a:cs typeface="Times New Roman"/>
                      </a:endParaRP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140,000</a:t>
                      </a:r>
                      <a:endParaRPr lang="en-US" sz="2200" dirty="0">
                        <a:latin typeface="+mn-lt"/>
                        <a:ea typeface="Calibri"/>
                        <a:cs typeface="Times New Roman"/>
                      </a:endParaRPr>
                    </a:p>
                  </a:txBody>
                  <a:tcPr marL="0"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120,000</a:t>
                      </a:r>
                      <a:endParaRPr lang="en-US" sz="2200" dirty="0">
                        <a:latin typeface="+mn-lt"/>
                        <a:ea typeface="Calibri"/>
                        <a:cs typeface="Times New Roman"/>
                      </a:endParaRPr>
                    </a:p>
                  </a:txBody>
                  <a:tcPr marL="0"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lnSpc>
                          <a:spcPct val="150000"/>
                        </a:lnSpc>
                        <a:spcAft>
                          <a:spcPts val="0"/>
                        </a:spcAft>
                      </a:pPr>
                      <a:r>
                        <a:rPr lang="en-US" sz="2200" dirty="0">
                          <a:latin typeface="+mn-lt"/>
                          <a:ea typeface="Calibri"/>
                          <a:cs typeface="SabonLTPro-Roman"/>
                        </a:rPr>
                        <a:t>3</a:t>
                      </a:r>
                      <a:endParaRPr lang="en-US" sz="2200" dirty="0">
                        <a:latin typeface="+mn-lt"/>
                        <a:ea typeface="Calibri"/>
                        <a:cs typeface="Times New Roman"/>
                      </a:endParaRP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140,000</a:t>
                      </a:r>
                      <a:endParaRPr lang="en-US" sz="2200" dirty="0">
                        <a:latin typeface="+mn-lt"/>
                        <a:ea typeface="Calibri"/>
                        <a:cs typeface="Times New Roman"/>
                      </a:endParaRPr>
                    </a:p>
                  </a:txBody>
                  <a:tcPr marL="0"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100,000</a:t>
                      </a:r>
                      <a:endParaRPr lang="en-US" sz="2200" dirty="0">
                        <a:latin typeface="+mn-lt"/>
                        <a:ea typeface="Calibri"/>
                        <a:cs typeface="Times New Roman"/>
                      </a:endParaRPr>
                    </a:p>
                  </a:txBody>
                  <a:tcPr marL="0"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lnSpc>
                          <a:spcPct val="150000"/>
                        </a:lnSpc>
                        <a:spcAft>
                          <a:spcPts val="0"/>
                        </a:spcAft>
                      </a:pPr>
                      <a:r>
                        <a:rPr lang="en-US" sz="2200" dirty="0">
                          <a:latin typeface="+mn-lt"/>
                          <a:ea typeface="Calibri"/>
                          <a:cs typeface="SabonLTPro-Roman"/>
                        </a:rPr>
                        <a:t>4</a:t>
                      </a:r>
                      <a:endParaRPr lang="en-US" sz="2200" dirty="0">
                        <a:latin typeface="+mn-lt"/>
                        <a:ea typeface="Calibri"/>
                        <a:cs typeface="Times New Roman"/>
                      </a:endParaRP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140,000</a:t>
                      </a:r>
                      <a:endParaRPr lang="en-US" sz="2200" dirty="0">
                        <a:latin typeface="+mn-lt"/>
                        <a:ea typeface="Calibri"/>
                        <a:cs typeface="Times New Roman"/>
                      </a:endParaRPr>
                    </a:p>
                  </a:txBody>
                  <a:tcPr marL="0"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100,000</a:t>
                      </a:r>
                      <a:endParaRPr lang="en-US" sz="2200" dirty="0">
                        <a:latin typeface="+mn-lt"/>
                        <a:ea typeface="Calibri"/>
                        <a:cs typeface="Times New Roman"/>
                      </a:endParaRPr>
                    </a:p>
                  </a:txBody>
                  <a:tcPr marL="0"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lnSpc>
                          <a:spcPct val="150000"/>
                        </a:lnSpc>
                        <a:spcAft>
                          <a:spcPts val="0"/>
                        </a:spcAft>
                      </a:pPr>
                      <a:r>
                        <a:rPr lang="en-US" sz="2200" dirty="0">
                          <a:latin typeface="+mn-lt"/>
                          <a:ea typeface="Calibri"/>
                          <a:cs typeface="SabonLTPro-Roman"/>
                        </a:rPr>
                        <a:t>5</a:t>
                      </a:r>
                      <a:endParaRPr lang="en-US" sz="2200" dirty="0">
                        <a:latin typeface="+mn-lt"/>
                        <a:ea typeface="Calibri"/>
                        <a:cs typeface="Times New Roman"/>
                      </a:endParaRP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140,000</a:t>
                      </a:r>
                      <a:endParaRPr lang="en-US" sz="2200" dirty="0">
                        <a:latin typeface="+mn-lt"/>
                        <a:ea typeface="Calibri"/>
                        <a:cs typeface="Times New Roman"/>
                      </a:endParaRPr>
                    </a:p>
                  </a:txBody>
                  <a:tcPr marL="0"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200" dirty="0">
                          <a:latin typeface="+mn-lt"/>
                          <a:ea typeface="Calibri"/>
                          <a:cs typeface="SabonLTPro-Roman"/>
                        </a:rPr>
                        <a:t>100,000</a:t>
                      </a:r>
                      <a:endParaRPr lang="en-US" sz="2200" dirty="0">
                        <a:latin typeface="+mn-lt"/>
                        <a:ea typeface="Calibri"/>
                        <a:cs typeface="Times New Roman"/>
                      </a:endParaRPr>
                    </a:p>
                  </a:txBody>
                  <a:tcPr marL="0"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57518"/>
            <a:ext cx="4572000" cy="792480"/>
          </a:xfrm>
        </p:spPr>
        <p:txBody>
          <a:bodyPr/>
          <a:lstStyle/>
          <a:p>
            <a:pPr algn="ctr"/>
            <a:r>
              <a:rPr lang="en-US" altLang="en-US" sz="2800" dirty="0">
                <a:sym typeface="Times New Roman" pitchFamily="18" charset="0"/>
              </a:rPr>
              <a:t>Figure 10.1 </a:t>
            </a:r>
            <a:r>
              <a:rPr lang="en-US" altLang="en-US" sz="2800" b="0" dirty="0">
                <a:sym typeface="Times New Roman" pitchFamily="18" charset="0"/>
              </a:rPr>
              <a:t>Bennett Company’s Projects A and B</a:t>
            </a:r>
            <a:endParaRPr lang="en-US" sz="2800" b="0" dirty="0"/>
          </a:p>
        </p:txBody>
      </p:sp>
      <p:pic>
        <p:nvPicPr>
          <p:cNvPr id="4" name="Picture 3" descr="A set of two timelines depict the cash flows of two projects.&#10;Each of the timelines is labeled &quot;End of Year&quot; and is numbered from 0 to 5 in increments of 1. The first timeline is for Project A. The investment (shown by a down arrow) for year 0 is shown as 420,000 dollars and the operating cash inflow (shown by an up arrow) for each year from 1 to 5 is shown as 140,000 dollars. The second timeline is for Project B. The investment (shown by a down arrow) for year 0 is shown as 450,000 dollars and the operating cash inflow (shown by an up arrow) are shown as follows:&#10;◦ Year 1: 280,000 dollars &#10;◦ Year 2: 120,000 dollars &#10;◦ Year 3: 100,000 dollars &#10;◦ Year 4: 100,000 dollars &#10;◦ Year 5: 100,000 dollars"/>
          <p:cNvPicPr>
            <a:picLocks noChangeAspect="1"/>
          </p:cNvPicPr>
          <p:nvPr/>
        </p:nvPicPr>
        <p:blipFill>
          <a:blip r:embed="rId2" cstate="print"/>
          <a:stretch>
            <a:fillRect/>
          </a:stretch>
        </p:blipFill>
        <p:spPr>
          <a:xfrm>
            <a:off x="432852" y="1676400"/>
            <a:ext cx="8278296" cy="38316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4419600" cy="487680"/>
          </a:xfrm>
        </p:spPr>
        <p:txBody>
          <a:bodyPr/>
          <a:lstStyle/>
          <a:p>
            <a:pPr algn="ctr"/>
            <a:r>
              <a:rPr lang="en-US" altLang="en-US" sz="2800" dirty="0">
                <a:sym typeface="Times New Roman" pitchFamily="18" charset="0"/>
              </a:rPr>
              <a:t>10.2 Payback Period </a:t>
            </a:r>
            <a:r>
              <a:rPr lang="en-US" altLang="en-US" sz="1600" b="0" dirty="0">
                <a:sym typeface="Times New Roman" pitchFamily="18" charset="0"/>
              </a:rPr>
              <a:t>(1 of 3)</a:t>
            </a:r>
            <a:endParaRPr lang="en-US" sz="2800" b="0" dirty="0"/>
          </a:p>
        </p:txBody>
      </p:sp>
      <p:sp>
        <p:nvSpPr>
          <p:cNvPr id="3" name="Content Placeholder 2"/>
          <p:cNvSpPr>
            <a:spLocks noGrp="1"/>
          </p:cNvSpPr>
          <p:nvPr>
            <p:ph idx="1"/>
          </p:nvPr>
        </p:nvSpPr>
        <p:spPr/>
        <p:txBody>
          <a:bodyPr/>
          <a:lstStyle/>
          <a:p>
            <a:r>
              <a:rPr lang="en-US" dirty="0"/>
              <a:t>Payback Period</a:t>
            </a:r>
          </a:p>
          <a:p>
            <a:pPr lvl="1"/>
            <a:r>
              <a:rPr lang="en-US" dirty="0"/>
              <a:t>The time it takes an investment to generate cash inflows sufficient to recoup the initial outlay required to make the investment</a:t>
            </a:r>
          </a:p>
          <a:p>
            <a:r>
              <a:rPr lang="en-US" dirty="0"/>
              <a:t>Decision Criteria</a:t>
            </a:r>
          </a:p>
          <a:p>
            <a:pPr lvl="1"/>
            <a:r>
              <a:rPr lang="en-US" dirty="0"/>
              <a:t>If the payback period is less than the maximum acceptable payback period, accept the project</a:t>
            </a:r>
          </a:p>
          <a:p>
            <a:pPr lvl="1"/>
            <a:r>
              <a:rPr lang="en-US" dirty="0"/>
              <a:t>If the payback period is greater than the maximum acceptable payback period, reject the project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3352800" cy="563880"/>
          </a:xfrm>
        </p:spPr>
        <p:txBody>
          <a:bodyPr/>
          <a:lstStyle/>
          <a:p>
            <a:pPr algn="ctr"/>
            <a:r>
              <a:rPr lang="en-US" altLang="en-US" sz="2800" dirty="0">
                <a:sym typeface="Times New Roman" pitchFamily="18" charset="0"/>
              </a:rPr>
              <a:t>Example 10.1 </a:t>
            </a:r>
            <a:r>
              <a:rPr lang="en-US" altLang="en-US" sz="1600" b="0" dirty="0">
                <a:sym typeface="Times New Roman" pitchFamily="18" charset="0"/>
              </a:rPr>
              <a:t>(1 of 2)</a:t>
            </a:r>
            <a:endParaRPr lang="en-US" sz="2800" dirty="0"/>
          </a:p>
        </p:txBody>
      </p:sp>
      <p:sp>
        <p:nvSpPr>
          <p:cNvPr id="3" name="Content Placeholder 2"/>
          <p:cNvSpPr>
            <a:spLocks noGrp="1"/>
          </p:cNvSpPr>
          <p:nvPr>
            <p:ph idx="1"/>
          </p:nvPr>
        </p:nvSpPr>
        <p:spPr>
          <a:xfrm>
            <a:off x="381000" y="1828800"/>
            <a:ext cx="8129631" cy="3505200"/>
          </a:xfrm>
        </p:spPr>
        <p:txBody>
          <a:bodyPr/>
          <a:lstStyle/>
          <a:p>
            <a:pPr marL="0" indent="0">
              <a:buNone/>
            </a:pPr>
            <a:r>
              <a:rPr lang="en-US" sz="2000" dirty="0"/>
              <a:t>We can calculate the payback period for Bennett Company’s projects A and B, using the data in Table 10.1. For project A, which is an annuity, the payback period is 3.0 years ($420,000 initial investment ÷ $140,000 annual cash inflow). Because project B generates a mixed stream of cash inflows, the calculation of its payback period is not as clear-cut. In year 1, the firm will recover $280,000 of its $450,000 initial investment. By the end of year 2, $400,000 ($280,000 from year 1 + $120,000 from year 2) will have been recovered. At the end of year 3, $500,000 will have been recovered. Only 50% of the year-3 cash inflow of $100,000 is needed to complete the payback of the initial $450,000. The payback period for project B is therefore 2.5 years (2 years + 50% of year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09600"/>
            <a:ext cx="3048000" cy="487680"/>
          </a:xfrm>
        </p:spPr>
        <p:txBody>
          <a:bodyPr/>
          <a:lstStyle/>
          <a:p>
            <a:r>
              <a:rPr lang="en-US" altLang="en-US" sz="2800" dirty="0">
                <a:sym typeface="Times New Roman" pitchFamily="18" charset="0"/>
              </a:rPr>
              <a:t>Example 10.1 </a:t>
            </a:r>
            <a:r>
              <a:rPr lang="en-US" altLang="en-US" sz="1600" b="0" dirty="0">
                <a:sym typeface="Times New Roman" pitchFamily="18" charset="0"/>
              </a:rPr>
              <a:t>(2 of 2)</a:t>
            </a:r>
            <a:endParaRPr lang="en-US" sz="2800" dirty="0"/>
          </a:p>
        </p:txBody>
      </p:sp>
      <p:sp>
        <p:nvSpPr>
          <p:cNvPr id="3" name="Content Placeholder 2"/>
          <p:cNvSpPr>
            <a:spLocks noGrp="1"/>
          </p:cNvSpPr>
          <p:nvPr>
            <p:ph idx="1"/>
          </p:nvPr>
        </p:nvSpPr>
        <p:spPr>
          <a:xfrm>
            <a:off x="457200" y="1866900"/>
            <a:ext cx="8458200" cy="3124200"/>
          </a:xfrm>
        </p:spPr>
        <p:txBody>
          <a:bodyPr/>
          <a:lstStyle/>
          <a:p>
            <a:pPr marL="0" indent="0">
              <a:buNone/>
            </a:pPr>
            <a:r>
              <a:rPr lang="en-US" sz="2200" dirty="0"/>
              <a:t>If Bennett’s maximum acceptable payback period were 2.75 years, project A would be rejected and project B would be accepted. If the maximum acceptable payback period were 2.25 years, both projects would be rejected. If the projects were being ranked, B would be preferred over A because it has a shorter payback period. Note, however, that no matter what payback period Bennett requires, it is unclear from payback analysis which investment will do the most to increase shareholder wealth. All we can say is that project B recoups the initial investment more rapidly than does project A.</a:t>
            </a:r>
          </a:p>
          <a:p>
            <a:pPr>
              <a:buNone/>
            </a:pP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85800"/>
            <a:ext cx="2895600" cy="416699"/>
          </a:xfrm>
        </p:spPr>
        <p:txBody>
          <a:bodyPr/>
          <a:lstStyle/>
          <a:p>
            <a:pPr algn="ctr"/>
            <a:r>
              <a:rPr lang="en-US" altLang="en-US" sz="2800" dirty="0">
                <a:sym typeface="Times New Roman" pitchFamily="18" charset="0"/>
              </a:rPr>
              <a:t>Matter of Fact</a:t>
            </a:r>
            <a:endParaRPr lang="en-US" sz="2800" dirty="0"/>
          </a:p>
        </p:txBody>
      </p:sp>
      <p:sp>
        <p:nvSpPr>
          <p:cNvPr id="3" name="Content Placeholder 2"/>
          <p:cNvSpPr>
            <a:spLocks noGrp="1"/>
          </p:cNvSpPr>
          <p:nvPr>
            <p:ph idx="1"/>
          </p:nvPr>
        </p:nvSpPr>
        <p:spPr/>
        <p:txBody>
          <a:bodyPr/>
          <a:lstStyle/>
          <a:p>
            <a:pPr>
              <a:buNone/>
            </a:pPr>
            <a:r>
              <a:rPr lang="en-US" b="1" dirty="0"/>
              <a:t>Payback in India</a:t>
            </a:r>
            <a:endParaRPr lang="en-US" dirty="0"/>
          </a:p>
          <a:p>
            <a:pPr marL="0" indent="0">
              <a:buNone/>
            </a:pPr>
            <a:r>
              <a:rPr lang="en-US" dirty="0"/>
              <a:t>A 2017 survey of firms in India found that two-thirds of those firms always or almost always conducted payback analysis when they made major investment decisions. Similar to results found in U.S. firms, small companies in India were more likely than large firms to use the payback approach. For all its flaws, the payback approach still sees widespread use around the world.</a:t>
            </a:r>
            <a:endParaRPr lang="en-US" altLang="en-US"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40331"/>
            <a:ext cx="4876800" cy="809453"/>
          </a:xfrm>
        </p:spPr>
        <p:txBody>
          <a:bodyPr/>
          <a:lstStyle/>
          <a:p>
            <a:pPr algn="ctr"/>
            <a:r>
              <a:rPr lang="en-US" altLang="en-US" sz="2800" dirty="0">
                <a:solidFill>
                  <a:schemeClr val="accent5">
                    <a:lumMod val="50000"/>
                  </a:schemeClr>
                </a:solidFill>
                <a:sym typeface="Times New Roman" pitchFamily="18" charset="0"/>
              </a:rPr>
              <a:t>Principles of Managerial Finance</a:t>
            </a:r>
            <a:endParaRPr lang="en-US" sz="2800" dirty="0">
              <a:solidFill>
                <a:schemeClr val="accent5">
                  <a:lumMod val="50000"/>
                </a:schemeClr>
              </a:solidFill>
            </a:endParaRPr>
          </a:p>
        </p:txBody>
      </p:sp>
      <p:sp>
        <p:nvSpPr>
          <p:cNvPr id="4" name="Text Placeholder 3"/>
          <p:cNvSpPr>
            <a:spLocks noGrp="1"/>
          </p:cNvSpPr>
          <p:nvPr>
            <p:ph type="body" sz="quarter" idx="14"/>
          </p:nvPr>
        </p:nvSpPr>
        <p:spPr>
          <a:xfrm>
            <a:off x="4876800" y="1471101"/>
            <a:ext cx="3657600" cy="1600199"/>
          </a:xfrm>
        </p:spPr>
        <p:txBody>
          <a:bodyPr/>
          <a:lstStyle/>
          <a:p>
            <a:r>
              <a:rPr lang="en-US" dirty="0"/>
              <a:t>Chapter 10</a:t>
            </a:r>
          </a:p>
        </p:txBody>
      </p:sp>
      <p:sp>
        <p:nvSpPr>
          <p:cNvPr id="9" name="Text Placeholder 8"/>
          <p:cNvSpPr>
            <a:spLocks noGrp="1"/>
          </p:cNvSpPr>
          <p:nvPr>
            <p:ph type="body" sz="quarter" idx="15"/>
          </p:nvPr>
        </p:nvSpPr>
        <p:spPr/>
        <p:txBody>
          <a:bodyPr/>
          <a:lstStyle/>
          <a:p>
            <a:pPr>
              <a:defRPr/>
            </a:pPr>
            <a:r>
              <a:rPr lang="en-US" altLang="en-US" dirty="0"/>
              <a:t>Capital Budgeting Techniques</a:t>
            </a:r>
          </a:p>
        </p:txBody>
      </p:sp>
      <p:pic>
        <p:nvPicPr>
          <p:cNvPr id="11" name="Picture 10" descr="Front Cover: Principles of Managerial Finance, Fifteenth Edition by Zutter and Smart."/>
          <p:cNvPicPr>
            <a:picLocks noChangeAspect="1"/>
          </p:cNvPicPr>
          <p:nvPr/>
        </p:nvPicPr>
        <p:blipFill>
          <a:blip r:embed="rId3" cstate="print"/>
          <a:stretch>
            <a:fillRect/>
          </a:stretch>
        </p:blipFill>
        <p:spPr>
          <a:xfrm>
            <a:off x="304800" y="1351182"/>
            <a:ext cx="3494934" cy="44904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79120"/>
            <a:ext cx="4267200" cy="411480"/>
          </a:xfrm>
        </p:spPr>
        <p:txBody>
          <a:bodyPr/>
          <a:lstStyle/>
          <a:p>
            <a:r>
              <a:rPr lang="en-US" altLang="en-US" sz="2800" dirty="0">
                <a:sym typeface="Times New Roman" pitchFamily="18" charset="0"/>
              </a:rPr>
              <a:t>10.2 Payback Period </a:t>
            </a:r>
            <a:r>
              <a:rPr lang="en-US" altLang="en-US" sz="1600" b="0" dirty="0">
                <a:sym typeface="Times New Roman" pitchFamily="18" charset="0"/>
              </a:rPr>
              <a:t>(2 of 3)</a:t>
            </a:r>
            <a:endParaRPr lang="en-US" sz="2800" dirty="0"/>
          </a:p>
        </p:txBody>
      </p:sp>
      <p:sp>
        <p:nvSpPr>
          <p:cNvPr id="3" name="Content Placeholder 2"/>
          <p:cNvSpPr>
            <a:spLocks noGrp="1"/>
          </p:cNvSpPr>
          <p:nvPr>
            <p:ph idx="1"/>
          </p:nvPr>
        </p:nvSpPr>
        <p:spPr/>
        <p:txBody>
          <a:bodyPr/>
          <a:lstStyle/>
          <a:p>
            <a:r>
              <a:rPr lang="en-US" dirty="0"/>
              <a:t>Pros and Cons of Payback Analysis</a:t>
            </a:r>
          </a:p>
          <a:p>
            <a:pPr lvl="1"/>
            <a:r>
              <a:rPr lang="en-US" dirty="0"/>
              <a:t>Large firms sometimes use the payback approach to evaluate small projects (or as one of several metrics used to judge a larger project’s merits), and small firms use it to evaluate most projects</a:t>
            </a:r>
          </a:p>
          <a:p>
            <a:pPr lvl="1"/>
            <a:r>
              <a:rPr lang="en-US" dirty="0"/>
              <a:t>The payback method’s popularity results from its simplicity and intuitive appeal</a:t>
            </a:r>
          </a:p>
          <a:p>
            <a:pPr lvl="1"/>
            <a:r>
              <a:rPr lang="en-US" dirty="0"/>
              <a:t>By measuring how quickly the firm recovers its initial investment, the payback period also gives at least some consideration to the timing of cash flows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4419600" cy="506469"/>
          </a:xfrm>
        </p:spPr>
        <p:txBody>
          <a:bodyPr/>
          <a:lstStyle/>
          <a:p>
            <a:r>
              <a:rPr lang="en-US" altLang="en-US" sz="2800" dirty="0">
                <a:sym typeface="Times New Roman" pitchFamily="18" charset="0"/>
              </a:rPr>
              <a:t>10.2 Payback Period </a:t>
            </a:r>
            <a:r>
              <a:rPr lang="en-US" altLang="en-US" sz="1600" b="0" dirty="0">
                <a:sym typeface="Times New Roman" pitchFamily="18" charset="0"/>
              </a:rPr>
              <a:t>(3 of 3)</a:t>
            </a:r>
            <a:endParaRPr lang="en-US" sz="2800" dirty="0"/>
          </a:p>
        </p:txBody>
      </p:sp>
      <p:sp>
        <p:nvSpPr>
          <p:cNvPr id="3" name="Content Placeholder 2"/>
          <p:cNvSpPr>
            <a:spLocks noGrp="1"/>
          </p:cNvSpPr>
          <p:nvPr>
            <p:ph idx="1"/>
          </p:nvPr>
        </p:nvSpPr>
        <p:spPr>
          <a:xfrm>
            <a:off x="381000" y="1905000"/>
            <a:ext cx="8229600" cy="3352800"/>
          </a:xfrm>
        </p:spPr>
        <p:txBody>
          <a:bodyPr/>
          <a:lstStyle/>
          <a:p>
            <a:r>
              <a:rPr lang="en-US" dirty="0"/>
              <a:t>Pros and Cons of Payback Analysis</a:t>
            </a:r>
          </a:p>
          <a:p>
            <a:pPr lvl="1"/>
            <a:r>
              <a:rPr lang="en-US" dirty="0"/>
              <a:t>Likewise, the payback approach offers a crude way to adjust for project risk if managers require a faster payback on riskier endeavors</a:t>
            </a:r>
          </a:p>
          <a:p>
            <a:pPr lvl="1"/>
            <a:r>
              <a:rPr lang="en-US" dirty="0"/>
              <a:t>The major weakness of the payback period is that the appropriate payback period is merely a subjectively determined number</a:t>
            </a:r>
          </a:p>
          <a:p>
            <a:pPr lvl="2"/>
            <a:r>
              <a:rPr lang="en-US" dirty="0"/>
              <a:t>No firm connection exists between the payback period and the goal of shareholder wealth maximization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4572000" cy="811269"/>
          </a:xfrm>
        </p:spPr>
        <p:txBody>
          <a:bodyPr/>
          <a:lstStyle/>
          <a:p>
            <a:pPr algn="ctr"/>
            <a:r>
              <a:rPr lang="en-US" altLang="en-US" sz="2800" dirty="0">
                <a:sym typeface="Times New Roman" pitchFamily="18" charset="0"/>
              </a:rPr>
              <a:t>Personal Finance Example 10.2 </a:t>
            </a:r>
            <a:r>
              <a:rPr lang="en-US" altLang="en-US" sz="1600" b="0" dirty="0">
                <a:sym typeface="Times New Roman" pitchFamily="18" charset="0"/>
              </a:rPr>
              <a:t>(1 of 2)</a:t>
            </a:r>
            <a:endParaRPr lang="en-US" sz="2800" dirty="0"/>
          </a:p>
        </p:txBody>
      </p:sp>
      <p:sp>
        <p:nvSpPr>
          <p:cNvPr id="3" name="Content Placeholder 2"/>
          <p:cNvSpPr>
            <a:spLocks noGrp="1"/>
          </p:cNvSpPr>
          <p:nvPr>
            <p:ph idx="1"/>
          </p:nvPr>
        </p:nvSpPr>
        <p:spPr>
          <a:xfrm>
            <a:off x="254696" y="1600200"/>
            <a:ext cx="8634608" cy="4191000"/>
          </a:xfrm>
        </p:spPr>
        <p:txBody>
          <a:bodyPr/>
          <a:lstStyle/>
          <a:p>
            <a:pPr marL="0" indent="0">
              <a:buNone/>
            </a:pPr>
            <a:r>
              <a:rPr lang="en-US" sz="2000" dirty="0"/>
              <a:t>Gabriela Perez is considering investing $20,000 to obtain a 5% interest in a rental property. Her good friend and real estate agent, Josh Williams, put the deal together, and he estimates that Gabriela should receive between $4,000 and $6,000 per year in cash from her 5% interest in the property. Gabriela expects to remain in the 25% income-tax bracket for quite a while, and she will not make an investment unless the after-tax cash flows pay back the initial cost in fewer than 7 years.</a:t>
            </a:r>
          </a:p>
          <a:p>
            <a:pPr marL="0" indent="0">
              <a:spcBef>
                <a:spcPts val="800"/>
              </a:spcBef>
              <a:buNone/>
            </a:pPr>
            <a:r>
              <a:rPr lang="en-US" sz="2000" dirty="0"/>
              <a:t>Gabriela’s calculation of the payback period on this deal begins with computing the range of annual after-tax cash flow:</a:t>
            </a:r>
          </a:p>
          <a:p>
            <a:pPr>
              <a:spcBef>
                <a:spcPts val="800"/>
              </a:spcBef>
              <a:buNone/>
            </a:pPr>
            <a:r>
              <a:rPr lang="en-US" sz="2000" dirty="0"/>
              <a:t>After-tax cash flow = (1 − tax rate) × Pre-tax cash flow</a:t>
            </a:r>
          </a:p>
          <a:p>
            <a:pPr marL="2397125" indent="-2397125">
              <a:spcBef>
                <a:spcPts val="800"/>
              </a:spcBef>
              <a:buNone/>
              <a:tabLst>
                <a:tab pos="2397125" algn="l"/>
              </a:tabLst>
            </a:pPr>
            <a:r>
              <a:rPr lang="en-US" sz="2000" dirty="0"/>
              <a:t>	= (1 − 0.25) × $4,000 = $3,000</a:t>
            </a:r>
          </a:p>
          <a:p>
            <a:pPr marL="2397125" indent="-2397125">
              <a:spcBef>
                <a:spcPts val="800"/>
              </a:spcBef>
              <a:buNone/>
              <a:tabLst>
                <a:tab pos="2397125" algn="l"/>
              </a:tabLst>
            </a:pPr>
            <a:r>
              <a:rPr lang="en-US" sz="2000" dirty="0"/>
              <a:t>	= (1 − 0.25) × $6,000 = $4,500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420874"/>
            <a:ext cx="4572000" cy="853442"/>
          </a:xfrm>
        </p:spPr>
        <p:txBody>
          <a:bodyPr/>
          <a:lstStyle/>
          <a:p>
            <a:pPr algn="ctr"/>
            <a:r>
              <a:rPr lang="en-US" altLang="en-US" sz="2800" dirty="0">
                <a:sym typeface="Times New Roman" pitchFamily="18" charset="0"/>
              </a:rPr>
              <a:t>Personal Finance Example 10.2 </a:t>
            </a:r>
            <a:r>
              <a:rPr lang="en-US" altLang="en-US" sz="1600" b="0" dirty="0">
                <a:sym typeface="Times New Roman" pitchFamily="18" charset="0"/>
              </a:rPr>
              <a:t>(2 of 2)</a:t>
            </a:r>
            <a:endParaRPr lang="en-US" sz="2800" dirty="0"/>
          </a:p>
        </p:txBody>
      </p:sp>
      <p:sp>
        <p:nvSpPr>
          <p:cNvPr id="3" name="Content Placeholder 2"/>
          <p:cNvSpPr>
            <a:spLocks noGrp="1"/>
          </p:cNvSpPr>
          <p:nvPr>
            <p:ph idx="1"/>
          </p:nvPr>
        </p:nvSpPr>
        <p:spPr>
          <a:xfrm>
            <a:off x="304800" y="1544930"/>
            <a:ext cx="8229600" cy="1143000"/>
          </a:xfrm>
        </p:spPr>
        <p:txBody>
          <a:bodyPr/>
          <a:lstStyle/>
          <a:p>
            <a:pPr marL="0" indent="0">
              <a:buNone/>
            </a:pPr>
            <a:r>
              <a:rPr lang="en-US" dirty="0"/>
              <a:t>The after-tax cash flow ranges from $3,000 to $4,500. Dividing the $20,000 initial investment by each of the estimated after-tax cash flows, we get the payback period:</a:t>
            </a:r>
          </a:p>
        </p:txBody>
      </p:sp>
      <p:graphicFrame>
        <p:nvGraphicFramePr>
          <p:cNvPr id="5" name="Object 4" descr="A set of three equations aligned at equal shows calculation for payback period.&#10;The equations are as follows:&#10;▪ Payback period equals Initial investment divided by After-tax cash flow.&#10;▪ Equals 20,000 dollars divided by 3,000 dollars equals 6.67 years.&#10;▪ Equals 20,000 dollars divided by 4,500 dollars equals 4.44 years."/>
          <p:cNvGraphicFramePr>
            <a:graphicFrameLocks noChangeAspect="1"/>
          </p:cNvGraphicFramePr>
          <p:nvPr>
            <p:extLst>
              <p:ext uri="{D42A27DB-BD31-4B8C-83A1-F6EECF244321}">
                <p14:modId xmlns:p14="http://schemas.microsoft.com/office/powerpoint/2010/main" val="1446620593"/>
              </p:ext>
            </p:extLst>
          </p:nvPr>
        </p:nvGraphicFramePr>
        <p:xfrm>
          <a:off x="381000" y="2958544"/>
          <a:ext cx="7305675" cy="1371600"/>
        </p:xfrm>
        <a:graphic>
          <a:graphicData uri="http://schemas.openxmlformats.org/presentationml/2006/ole">
            <mc:AlternateContent xmlns:mc="http://schemas.openxmlformats.org/markup-compatibility/2006">
              <mc:Choice xmlns:v="urn:schemas-microsoft-com:vml" Requires="v">
                <p:oleObj spid="_x0000_s6227" name="Equation" r:id="rId3" imgW="3517560" imgH="660240" progId="Equation.DSMT4">
                  <p:embed/>
                </p:oleObj>
              </mc:Choice>
              <mc:Fallback>
                <p:oleObj name="Equation" r:id="rId3" imgW="3517560" imgH="660240" progId="Equation.DSMT4">
                  <p:embed/>
                  <p:pic>
                    <p:nvPicPr>
                      <p:cNvPr id="0" name="Picture 65" descr="A set of three equations aligned at equal shows calculation for payback period.&#10;The equations are as follows:&#10;▪ Payback period equals Initial investment divided by After-tax cash flow.&#10;▪ Equals 20,000 dollars divided by 3,000 dollars equals 6.67 years.&#10;▪ Equals 20,000 dollars divided by 4,500 dollars equals 4.44 ye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58544"/>
                        <a:ext cx="7305675"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228600" y="4495800"/>
            <a:ext cx="8229600" cy="1219200"/>
          </a:xfrm>
        </p:spPr>
        <p:txBody>
          <a:bodyPr/>
          <a:lstStyle/>
          <a:p>
            <a:pPr marL="0" indent="0">
              <a:buNone/>
            </a:pPr>
            <a:r>
              <a:rPr lang="en-US" dirty="0"/>
              <a:t>Because Gabriela’s proposed rental property investment will pay itself back in either scenario in fewer than 7 years, the investment is acceptable.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685799"/>
            <a:ext cx="2438400" cy="379121"/>
          </a:xfrm>
        </p:spPr>
        <p:txBody>
          <a:bodyPr/>
          <a:lstStyle/>
          <a:p>
            <a:r>
              <a:rPr lang="en-US" altLang="en-US" sz="2800" dirty="0">
                <a:sym typeface="Times New Roman" pitchFamily="18" charset="0"/>
              </a:rPr>
              <a:t>Example 10.3</a:t>
            </a:r>
            <a:endParaRPr lang="en-US" sz="2800" dirty="0"/>
          </a:p>
        </p:txBody>
      </p:sp>
      <p:sp>
        <p:nvSpPr>
          <p:cNvPr id="3" name="Content Placeholder 2"/>
          <p:cNvSpPr>
            <a:spLocks noGrp="1"/>
          </p:cNvSpPr>
          <p:nvPr>
            <p:ph idx="1"/>
          </p:nvPr>
        </p:nvSpPr>
        <p:spPr>
          <a:xfrm>
            <a:off x="190500" y="1371601"/>
            <a:ext cx="8763000" cy="4800600"/>
          </a:xfrm>
        </p:spPr>
        <p:txBody>
          <a:bodyPr/>
          <a:lstStyle/>
          <a:p>
            <a:pPr marL="0" indent="0" algn="ctr">
              <a:buNone/>
            </a:pPr>
            <a:r>
              <a:rPr lang="en-US" sz="2000" dirty="0"/>
              <a:t>DeYarman Enterprises, a small medical appliance manufacturer, is considering two mutually exclusive projects named Gold and Silver (i.e., DeYarman can invest in only one project, not both). The firm uses the payback period to choose projects, and it requires any investment to recover its initial cost within 4 years. The cash flows and payback period for each project appear in Table 10.2. Both projects have 3-year payback periods, which would suggest that they are equally desirable. But comparing the cash flow patterns of each investment immediately reveals that Silver produces more cash flow sooner than Gold. In year 1, Silver generates $40,000 in cash inflow compared to just $5,000 for Gold. We know that because money has a time value, it is preferable to receive cash flow sooner rather than later. The payback approach fails to recognize that benefit. Any capital budgeting tool that properly accounts for the time value of money would suggest that project Silver is better for shareholders than project Gold.</a:t>
            </a:r>
            <a:endParaRPr lang="en-US" altLang="en-US" sz="2000"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03873"/>
            <a:ext cx="5334000" cy="1097280"/>
          </a:xfrm>
        </p:spPr>
        <p:txBody>
          <a:bodyPr/>
          <a:lstStyle/>
          <a:p>
            <a:pPr algn="ctr"/>
            <a:r>
              <a:rPr lang="en-US" altLang="en-US" sz="2400" dirty="0">
                <a:sym typeface="Times New Roman" pitchFamily="18" charset="0"/>
              </a:rPr>
              <a:t>Table 10.2 </a:t>
            </a:r>
            <a:r>
              <a:rPr lang="en-US" altLang="en-US" sz="2400" b="0" dirty="0">
                <a:sym typeface="Times New Roman" pitchFamily="18" charset="0"/>
              </a:rPr>
              <a:t>Relevant Cash Flows and Payback Periods for </a:t>
            </a:r>
            <a:r>
              <a:rPr lang="en-US" altLang="en-US" sz="2400" b="0" dirty="0" err="1">
                <a:sym typeface="Times New Roman" pitchFamily="18" charset="0"/>
              </a:rPr>
              <a:t>DeYarman</a:t>
            </a:r>
            <a:r>
              <a:rPr lang="en-US" altLang="en-US" sz="2400" b="0" dirty="0">
                <a:sym typeface="Times New Roman" pitchFamily="18" charset="0"/>
              </a:rPr>
              <a:t> Enterprises’ Projects</a:t>
            </a:r>
            <a:endParaRPr lang="en-US" sz="2400" b="0" dirty="0"/>
          </a:p>
        </p:txBody>
      </p:sp>
      <p:graphicFrame>
        <p:nvGraphicFramePr>
          <p:cNvPr id="5" name="Table 4"/>
          <p:cNvGraphicFramePr>
            <a:graphicFrameLocks noGrp="1"/>
          </p:cNvGraphicFramePr>
          <p:nvPr>
            <p:extLst>
              <p:ext uri="{D42A27DB-BD31-4B8C-83A1-F6EECF244321}">
                <p14:modId xmlns:p14="http://schemas.microsoft.com/office/powerpoint/2010/main" val="93523769"/>
              </p:ext>
            </p:extLst>
          </p:nvPr>
        </p:nvGraphicFramePr>
        <p:xfrm>
          <a:off x="381000" y="1813560"/>
          <a:ext cx="8153400" cy="792480"/>
        </p:xfrm>
        <a:graphic>
          <a:graphicData uri="http://schemas.openxmlformats.org/drawingml/2006/table">
            <a:tbl>
              <a:tblPr firstRow="1" bandRow="1">
                <a:tableStyleId>{2D5ABB26-0587-4C30-8999-92F81FD0307C}</a:tableStyleId>
              </a:tblPr>
              <a:tblGrid>
                <a:gridCol w="255616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549240">
                  <a:extLst>
                    <a:ext uri="{9D8B030D-6E8A-4147-A177-3AD203B41FA5}">
                      <a16:colId xmlns:a16="http://schemas.microsoft.com/office/drawing/2014/main" val="20002"/>
                    </a:ext>
                  </a:extLst>
                </a:gridCol>
              </a:tblGrid>
              <a:tr h="370840">
                <a:tc>
                  <a:txBody>
                    <a:bodyPr/>
                    <a:lstStyle/>
                    <a:p>
                      <a:r>
                        <a:rPr lang="en-US" sz="2000" b="1" dirty="0">
                          <a:solidFill>
                            <a:schemeClr val="tx1"/>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dirty="0">
                          <a:solidFill>
                            <a:schemeClr val="tx1"/>
                          </a:solidFill>
                          <a:latin typeface="+mn-lt"/>
                          <a:ea typeface="+mn-ea"/>
                          <a:cs typeface="+mn-cs"/>
                        </a:rPr>
                        <a:t>Project Gold</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dirty="0">
                          <a:solidFill>
                            <a:schemeClr val="tx1"/>
                          </a:solidFill>
                          <a:latin typeface="+mn-lt"/>
                          <a:ea typeface="+mn-ea"/>
                          <a:cs typeface="+mn-cs"/>
                        </a:rPr>
                        <a:t>Project Silver</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2000" b="1" kern="1200" dirty="0">
                          <a:solidFill>
                            <a:schemeClr val="tx1"/>
                          </a:solidFill>
                          <a:latin typeface="+mn-lt"/>
                          <a:ea typeface="+mn-ea"/>
                          <a:cs typeface="+mn-cs"/>
                        </a:rPr>
                        <a:t>Initial investment</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kern="1200" dirty="0">
                          <a:solidFill>
                            <a:schemeClr val="tx1"/>
                          </a:solidFill>
                          <a:latin typeface="+mn-lt"/>
                          <a:ea typeface="+mn-ea"/>
                          <a:cs typeface="+mn-cs"/>
                        </a:rPr>
                        <a:t>−</a:t>
                      </a:r>
                      <a:r>
                        <a:rPr lang="en-US" sz="2000" b="1" kern="1200" dirty="0">
                          <a:solidFill>
                            <a:schemeClr val="tx1"/>
                          </a:solidFill>
                          <a:latin typeface="+mn-lt"/>
                          <a:ea typeface="+mn-ea"/>
                          <a:cs typeface="+mn-cs"/>
                        </a:rPr>
                        <a:t>$50,000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kern="1200" dirty="0">
                          <a:solidFill>
                            <a:schemeClr val="tx1"/>
                          </a:solidFill>
                          <a:latin typeface="+mn-lt"/>
                          <a:ea typeface="+mn-ea"/>
                          <a:cs typeface="+mn-cs"/>
                        </a:rPr>
                        <a:t>−</a:t>
                      </a:r>
                      <a:r>
                        <a:rPr lang="en-US" sz="2000" b="1" kern="1200" dirty="0">
                          <a:solidFill>
                            <a:schemeClr val="tx1"/>
                          </a:solidFill>
                          <a:latin typeface="+mn-lt"/>
                          <a:ea typeface="+mn-ea"/>
                          <a:cs typeface="+mn-cs"/>
                        </a:rPr>
                        <a:t>$50,000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08202273"/>
              </p:ext>
            </p:extLst>
          </p:nvPr>
        </p:nvGraphicFramePr>
        <p:xfrm>
          <a:off x="356532" y="2705100"/>
          <a:ext cx="8153400" cy="396240"/>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370840">
                <a:tc>
                  <a:txBody>
                    <a:bodyPr/>
                    <a:lstStyle/>
                    <a:p>
                      <a:r>
                        <a:rPr lang="en-US" sz="2000" b="1" kern="1200" dirty="0">
                          <a:solidFill>
                            <a:schemeClr val="tx1"/>
                          </a:solidFill>
                          <a:latin typeface="+mn-lt"/>
                          <a:ea typeface="+mn-ea"/>
                          <a:cs typeface="+mn-cs"/>
                        </a:rPr>
                        <a:t>Year</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dirty="0">
                          <a:solidFill>
                            <a:schemeClr val="tx1"/>
                          </a:solidFill>
                          <a:latin typeface="+mn-lt"/>
                          <a:ea typeface="+mn-ea"/>
                          <a:cs typeface="+mn-cs"/>
                        </a:rPr>
                        <a:t>Operating cash inflows</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94558937"/>
              </p:ext>
            </p:extLst>
          </p:nvPr>
        </p:nvGraphicFramePr>
        <p:xfrm>
          <a:off x="228600" y="3200400"/>
          <a:ext cx="8153400" cy="2404494"/>
        </p:xfrm>
        <a:graphic>
          <a:graphicData uri="http://schemas.openxmlformats.org/drawingml/2006/table">
            <a:tbl>
              <a:tblPr firstRow="1" bandRow="1">
                <a:tableStyleId>{2D5ABB26-0587-4C30-8999-92F81FD0307C}</a:tableStyleId>
              </a:tblPr>
              <a:tblGrid>
                <a:gridCol w="255616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549240">
                  <a:extLst>
                    <a:ext uri="{9D8B030D-6E8A-4147-A177-3AD203B41FA5}">
                      <a16:colId xmlns:a16="http://schemas.microsoft.com/office/drawing/2014/main" val="20002"/>
                    </a:ext>
                  </a:extLst>
                </a:gridCol>
              </a:tblGrid>
              <a:tr h="370840">
                <a:tc>
                  <a:txBody>
                    <a:bodyPr/>
                    <a:lstStyle/>
                    <a:p>
                      <a:pPr marL="0" algn="ctr" defTabSz="914400" rtl="0" eaLnBrk="1" latinLnBrk="0" hangingPunct="1">
                        <a:lnSpc>
                          <a:spcPct val="150000"/>
                        </a:lnSpc>
                        <a:spcAft>
                          <a:spcPts val="0"/>
                        </a:spcAft>
                      </a:pPr>
                      <a:r>
                        <a:rPr lang="en-US" sz="2000" b="0" kern="1200" dirty="0">
                          <a:solidFill>
                            <a:schemeClr val="tx1"/>
                          </a:solidFill>
                          <a:latin typeface="+mn-lt"/>
                          <a:ea typeface="+mn-ea"/>
                          <a:cs typeface="+mn-cs"/>
                        </a:rPr>
                        <a:t>1</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$ 5,000</a:t>
                      </a:r>
                    </a:p>
                  </a:txBody>
                  <a:tcPr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$40,000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algn="ctr" defTabSz="914400" rtl="0" eaLnBrk="1" latinLnBrk="0" hangingPunct="1">
                        <a:lnSpc>
                          <a:spcPct val="150000"/>
                        </a:lnSpc>
                        <a:spcAft>
                          <a:spcPts val="0"/>
                        </a:spcAft>
                      </a:pPr>
                      <a:r>
                        <a:rPr lang="en-US" sz="2000" b="0" kern="1200" dirty="0">
                          <a:solidFill>
                            <a:schemeClr val="tx1"/>
                          </a:solidFill>
                          <a:latin typeface="+mn-lt"/>
                          <a:ea typeface="+mn-ea"/>
                          <a:cs typeface="+mn-cs"/>
                        </a:rPr>
                        <a:t>2</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5,000</a:t>
                      </a:r>
                    </a:p>
                  </a:txBody>
                  <a:tcPr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2,000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algn="ctr" defTabSz="914400" rtl="0" eaLnBrk="1" latinLnBrk="0" hangingPunct="1">
                        <a:lnSpc>
                          <a:spcPct val="150000"/>
                        </a:lnSpc>
                        <a:spcAft>
                          <a:spcPts val="0"/>
                        </a:spcAft>
                      </a:pPr>
                      <a:r>
                        <a:rPr lang="en-US" sz="2000" b="0" kern="1200" dirty="0">
                          <a:solidFill>
                            <a:schemeClr val="tx1"/>
                          </a:solidFill>
                          <a:latin typeface="+mn-lt"/>
                          <a:ea typeface="+mn-ea"/>
                          <a:cs typeface="+mn-cs"/>
                        </a:rPr>
                        <a:t>3</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40,000</a:t>
                      </a:r>
                    </a:p>
                  </a:txBody>
                  <a:tcPr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8,000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algn="ctr" defTabSz="914400" rtl="0" eaLnBrk="1" latinLnBrk="0" hangingPunct="1">
                        <a:lnSpc>
                          <a:spcPct val="150000"/>
                        </a:lnSpc>
                        <a:spcAft>
                          <a:spcPts val="0"/>
                        </a:spcAft>
                      </a:pPr>
                      <a:r>
                        <a:rPr lang="en-US" sz="2000" b="0" kern="1200" dirty="0">
                          <a:solidFill>
                            <a:schemeClr val="tx1"/>
                          </a:solidFill>
                          <a:latin typeface="+mn-lt"/>
                          <a:ea typeface="+mn-ea"/>
                          <a:cs typeface="+mn-cs"/>
                        </a:rPr>
                        <a:t>4</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10,000</a:t>
                      </a:r>
                    </a:p>
                  </a:txBody>
                  <a:tcPr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10,000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marL="0" algn="ctr" defTabSz="914400" rtl="0" eaLnBrk="1" latinLnBrk="0" hangingPunct="1">
                        <a:lnSpc>
                          <a:spcPct val="150000"/>
                        </a:lnSpc>
                        <a:spcAft>
                          <a:spcPts val="0"/>
                        </a:spcAft>
                      </a:pPr>
                      <a:r>
                        <a:rPr lang="en-US" sz="2000" b="0" kern="1200" dirty="0">
                          <a:solidFill>
                            <a:schemeClr val="tx1"/>
                          </a:solidFill>
                          <a:latin typeface="+mn-lt"/>
                          <a:ea typeface="+mn-ea"/>
                          <a:cs typeface="+mn-cs"/>
                        </a:rPr>
                        <a:t>5</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10,000</a:t>
                      </a:r>
                    </a:p>
                  </a:txBody>
                  <a:tcPr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10,000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marL="0" algn="ctr" defTabSz="914400" rtl="0" eaLnBrk="1" latinLnBrk="0" hangingPunct="1">
                        <a:lnSpc>
                          <a:spcPct val="150000"/>
                        </a:lnSpc>
                        <a:spcAft>
                          <a:spcPts val="0"/>
                        </a:spcAft>
                      </a:pPr>
                      <a:r>
                        <a:rPr lang="en-US" sz="2000" b="0" kern="1200" dirty="0">
                          <a:solidFill>
                            <a:schemeClr val="tx1"/>
                          </a:solidFill>
                          <a:latin typeface="+mn-lt"/>
                          <a:ea typeface="+mn-ea"/>
                          <a:cs typeface="+mn-cs"/>
                        </a:rPr>
                        <a:t>Payback period</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3 years</a:t>
                      </a:r>
                    </a:p>
                  </a:txBody>
                  <a:tcPr marR="10972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lnSpc>
                          <a:spcPct val="150000"/>
                        </a:lnSpc>
                        <a:spcAft>
                          <a:spcPts val="0"/>
                        </a:spcAft>
                      </a:pPr>
                      <a:r>
                        <a:rPr lang="en-US" sz="2000" b="0" kern="1200" dirty="0">
                          <a:solidFill>
                            <a:schemeClr val="tx1"/>
                          </a:solidFill>
                          <a:latin typeface="+mn-lt"/>
                          <a:ea typeface="+mn-ea"/>
                          <a:cs typeface="+mn-cs"/>
                        </a:rPr>
                        <a:t>3 years</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685800"/>
            <a:ext cx="2362200" cy="467847"/>
          </a:xfrm>
        </p:spPr>
        <p:txBody>
          <a:bodyPr/>
          <a:lstStyle/>
          <a:p>
            <a:r>
              <a:rPr lang="en-US" altLang="en-US" sz="2800" dirty="0">
                <a:sym typeface="Times New Roman" pitchFamily="18" charset="0"/>
              </a:rPr>
              <a:t>Example 10.4</a:t>
            </a:r>
            <a:endParaRPr lang="en-US" sz="2800" dirty="0"/>
          </a:p>
        </p:txBody>
      </p:sp>
      <p:sp>
        <p:nvSpPr>
          <p:cNvPr id="3" name="Content Placeholder 2"/>
          <p:cNvSpPr>
            <a:spLocks noGrp="1"/>
          </p:cNvSpPr>
          <p:nvPr>
            <p:ph idx="1"/>
          </p:nvPr>
        </p:nvSpPr>
        <p:spPr>
          <a:xfrm>
            <a:off x="381000" y="1676400"/>
            <a:ext cx="8458200" cy="3429000"/>
          </a:xfrm>
        </p:spPr>
        <p:txBody>
          <a:bodyPr/>
          <a:lstStyle/>
          <a:p>
            <a:pPr marL="0" indent="0">
              <a:buNone/>
            </a:pPr>
            <a:r>
              <a:rPr lang="en-US" sz="2000" dirty="0"/>
              <a:t>Rashid Company, a software developer, has two investment opportunities, X and Y. Data for X and Y appear in Table 10.3. The payback period for project X is 2 years; for project Y, it is 3 years. Strict adherence to the payback approach suggests that project X is preferable to project Y. However, if we look beyond the payback period, we see that project X returns only an additional $1,200 ($1,000 in year 3 + $100 in year 4 + $100 in year 5), whereas project Y returns an additional $7,000 ($4,000 in year 4 + $3,000 in year 5). On the basis of this information, project Y appears preferable to X. The payback approach ignored the cash inflows occurring after the end of the payback period.</a:t>
            </a:r>
            <a:endParaRPr lang="en-US" altLang="en-US" sz="20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
            <a:ext cx="5410200" cy="1371600"/>
          </a:xfrm>
        </p:spPr>
        <p:txBody>
          <a:bodyPr/>
          <a:lstStyle/>
          <a:p>
            <a:pPr algn="ctr"/>
            <a:r>
              <a:rPr lang="en-US" altLang="en-US" sz="2000" dirty="0">
                <a:sym typeface="Times New Roman" pitchFamily="18" charset="0"/>
              </a:rPr>
              <a:t>Table 10.3 </a:t>
            </a:r>
            <a:r>
              <a:rPr lang="en-US" altLang="en-US" sz="2400" b="0" dirty="0">
                <a:sym typeface="Times New Roman" pitchFamily="18" charset="0"/>
              </a:rPr>
              <a:t>Calculation of the Payback Period for Rashid Company’s Two Alternative Investment Projects</a:t>
            </a:r>
            <a:endParaRPr lang="en-US" sz="2400" b="0" dirty="0"/>
          </a:p>
        </p:txBody>
      </p:sp>
      <p:graphicFrame>
        <p:nvGraphicFramePr>
          <p:cNvPr id="4" name="Table 3"/>
          <p:cNvGraphicFramePr>
            <a:graphicFrameLocks noGrp="1"/>
          </p:cNvGraphicFramePr>
          <p:nvPr>
            <p:extLst>
              <p:ext uri="{D42A27DB-BD31-4B8C-83A1-F6EECF244321}">
                <p14:modId xmlns:p14="http://schemas.microsoft.com/office/powerpoint/2010/main" val="4234000367"/>
              </p:ext>
            </p:extLst>
          </p:nvPr>
        </p:nvGraphicFramePr>
        <p:xfrm>
          <a:off x="381000" y="2026081"/>
          <a:ext cx="7924800" cy="792480"/>
        </p:xfrm>
        <a:graphic>
          <a:graphicData uri="http://schemas.openxmlformats.org/drawingml/2006/table">
            <a:tbl>
              <a:tblPr firstRow="1" bandRow="1">
                <a:tableStyleId>{2D5ABB26-0587-4C30-8999-92F81FD0307C}</a:tableStyleId>
              </a:tblPr>
              <a:tblGrid>
                <a:gridCol w="26416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54330">
                <a:tc>
                  <a:txBody>
                    <a:bodyPr/>
                    <a:lstStyle/>
                    <a:p>
                      <a:r>
                        <a:rPr lang="en-US" sz="2000" dirty="0">
                          <a:solidFill>
                            <a:schemeClr val="tx1"/>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dirty="0">
                          <a:solidFill>
                            <a:schemeClr val="tx1"/>
                          </a:solidFill>
                          <a:latin typeface="+mn-lt"/>
                          <a:ea typeface="+mn-ea"/>
                          <a:cs typeface="+mn-cs"/>
                        </a:rPr>
                        <a:t>Project X</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dirty="0">
                          <a:solidFill>
                            <a:schemeClr val="tx1"/>
                          </a:solidFill>
                          <a:latin typeface="+mn-lt"/>
                          <a:ea typeface="+mn-ea"/>
                          <a:cs typeface="+mn-cs"/>
                        </a:rPr>
                        <a:t>Project Y</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2000" b="1" kern="1200" dirty="0">
                          <a:solidFill>
                            <a:schemeClr val="tx1"/>
                          </a:solidFill>
                          <a:latin typeface="+mn-lt"/>
                          <a:ea typeface="+mn-ea"/>
                          <a:cs typeface="+mn-cs"/>
                        </a:rPr>
                        <a:t>Initial investment</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kern="1200" dirty="0">
                          <a:solidFill>
                            <a:schemeClr val="tx1"/>
                          </a:solidFill>
                          <a:latin typeface="+mn-lt"/>
                          <a:ea typeface="+mn-ea"/>
                          <a:cs typeface="+mn-cs"/>
                        </a:rPr>
                        <a:t>−</a:t>
                      </a:r>
                      <a:r>
                        <a:rPr lang="en-US" sz="2000" b="1" kern="1200" dirty="0">
                          <a:solidFill>
                            <a:schemeClr val="tx1"/>
                          </a:solidFill>
                          <a:latin typeface="+mn-lt"/>
                          <a:ea typeface="+mn-ea"/>
                          <a:cs typeface="+mn-cs"/>
                        </a:rPr>
                        <a:t>$10,000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kern="1200" dirty="0">
                          <a:solidFill>
                            <a:schemeClr val="tx1"/>
                          </a:solidFill>
                          <a:latin typeface="+mn-lt"/>
                          <a:ea typeface="+mn-ea"/>
                          <a:cs typeface="+mn-cs"/>
                        </a:rPr>
                        <a:t>−</a:t>
                      </a:r>
                      <a:r>
                        <a:rPr lang="en-US" sz="2000" b="1" kern="1200" dirty="0">
                          <a:solidFill>
                            <a:schemeClr val="tx1"/>
                          </a:solidFill>
                          <a:latin typeface="+mn-lt"/>
                          <a:ea typeface="+mn-ea"/>
                          <a:cs typeface="+mn-cs"/>
                        </a:rPr>
                        <a:t>$10,000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72778774"/>
              </p:ext>
            </p:extLst>
          </p:nvPr>
        </p:nvGraphicFramePr>
        <p:xfrm>
          <a:off x="329268" y="2832542"/>
          <a:ext cx="7924800" cy="396240"/>
        </p:xfrm>
        <a:graphic>
          <a:graphicData uri="http://schemas.openxmlformats.org/drawingml/2006/table">
            <a:tbl>
              <a:tblPr firstRow="1" bandRow="1">
                <a:tableStyleId>{2D5ABB26-0587-4C30-8999-92F81FD0307C}</a:tableStyleId>
              </a:tblPr>
              <a:tblGrid>
                <a:gridCol w="29718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70840">
                <a:tc>
                  <a:txBody>
                    <a:bodyPr/>
                    <a:lstStyle/>
                    <a:p>
                      <a:pPr algn="ctr"/>
                      <a:r>
                        <a:rPr lang="en-US" sz="2000" b="1" kern="1200" dirty="0">
                          <a:solidFill>
                            <a:schemeClr val="tx1"/>
                          </a:solidFill>
                          <a:latin typeface="+mn-lt"/>
                          <a:ea typeface="+mn-ea"/>
                          <a:cs typeface="+mn-cs"/>
                        </a:rPr>
                        <a:t>Year</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dirty="0">
                          <a:solidFill>
                            <a:schemeClr val="tx1"/>
                          </a:solidFill>
                          <a:latin typeface="+mn-lt"/>
                          <a:ea typeface="+mn-ea"/>
                          <a:cs typeface="+mn-cs"/>
                        </a:rPr>
                        <a:t>Operating cash inflows</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68456564"/>
              </p:ext>
            </p:extLst>
          </p:nvPr>
        </p:nvGraphicFramePr>
        <p:xfrm>
          <a:off x="457200" y="3242764"/>
          <a:ext cx="7924800" cy="2404494"/>
        </p:xfrm>
        <a:graphic>
          <a:graphicData uri="http://schemas.openxmlformats.org/drawingml/2006/table">
            <a:tbl>
              <a:tblPr firstRow="1" bandRow="1">
                <a:tableStyleId>{2D5ABB26-0587-4C30-8999-92F81FD0307C}</a:tableStyleId>
              </a:tblPr>
              <a:tblGrid>
                <a:gridCol w="26416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a:txBody>
                    <a:bodyPr/>
                    <a:lstStyle/>
                    <a:p>
                      <a:pPr algn="ctr">
                        <a:lnSpc>
                          <a:spcPct val="150000"/>
                        </a:lnSpc>
                        <a:spcAft>
                          <a:spcPts val="0"/>
                        </a:spcAft>
                      </a:pPr>
                      <a:r>
                        <a:rPr lang="en-US" sz="2000" dirty="0">
                          <a:latin typeface="+mn-lt"/>
                          <a:ea typeface="Calibri"/>
                          <a:cs typeface="Times New Roman" panose="02020603050405020304" pitchFamily="18" charset="0"/>
                        </a:rPr>
                        <a:t>1</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$5,000</a:t>
                      </a:r>
                    </a:p>
                  </a:txBody>
                  <a:tcPr marR="14630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a:latin typeface="+mn-lt"/>
                          <a:ea typeface="Calibri"/>
                          <a:cs typeface="Times New Roman" panose="02020603050405020304" pitchFamily="18" charset="0"/>
                        </a:rPr>
                        <a:t>$3,000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lnSpc>
                          <a:spcPct val="150000"/>
                        </a:lnSpc>
                        <a:spcAft>
                          <a:spcPts val="0"/>
                        </a:spcAft>
                      </a:pPr>
                      <a:r>
                        <a:rPr lang="en-US" sz="2000" dirty="0">
                          <a:latin typeface="+mn-lt"/>
                          <a:ea typeface="Calibri"/>
                          <a:cs typeface="Times New Roman" panose="02020603050405020304" pitchFamily="18" charset="0"/>
                        </a:rPr>
                        <a:t>2</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5,000</a:t>
                      </a:r>
                    </a:p>
                  </a:txBody>
                  <a:tcPr marR="14630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a:latin typeface="+mn-lt"/>
                          <a:ea typeface="Calibri"/>
                          <a:cs typeface="Times New Roman" panose="02020603050405020304" pitchFamily="18" charset="0"/>
                        </a:rPr>
                        <a:t>4,000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lnSpc>
                          <a:spcPct val="150000"/>
                        </a:lnSpc>
                        <a:spcAft>
                          <a:spcPts val="0"/>
                        </a:spcAft>
                      </a:pPr>
                      <a:r>
                        <a:rPr lang="en-US" sz="2000" dirty="0">
                          <a:latin typeface="+mn-lt"/>
                          <a:ea typeface="Calibri"/>
                          <a:cs typeface="Times New Roman" panose="02020603050405020304" pitchFamily="18" charset="0"/>
                        </a:rPr>
                        <a:t>3</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1,000</a:t>
                      </a:r>
                    </a:p>
                  </a:txBody>
                  <a:tcPr marR="14630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3,000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lnSpc>
                          <a:spcPct val="150000"/>
                        </a:lnSpc>
                        <a:spcAft>
                          <a:spcPts val="0"/>
                        </a:spcAft>
                      </a:pPr>
                      <a:r>
                        <a:rPr lang="en-US" sz="2000" dirty="0">
                          <a:latin typeface="+mn-lt"/>
                          <a:ea typeface="Calibri"/>
                          <a:cs typeface="Times New Roman" panose="02020603050405020304" pitchFamily="18" charset="0"/>
                        </a:rPr>
                        <a:t>4</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100</a:t>
                      </a:r>
                    </a:p>
                  </a:txBody>
                  <a:tcPr marR="14630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4,000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lnSpc>
                          <a:spcPct val="150000"/>
                        </a:lnSpc>
                        <a:spcAft>
                          <a:spcPts val="0"/>
                        </a:spcAft>
                      </a:pPr>
                      <a:r>
                        <a:rPr lang="en-US" sz="2000" dirty="0">
                          <a:latin typeface="+mn-lt"/>
                          <a:ea typeface="Calibri"/>
                          <a:cs typeface="Times New Roman" panose="02020603050405020304" pitchFamily="18" charset="0"/>
                        </a:rPr>
                        <a:t>5</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100</a:t>
                      </a:r>
                    </a:p>
                  </a:txBody>
                  <a:tcPr marR="14630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3,000</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ctr">
                        <a:lnSpc>
                          <a:spcPct val="150000"/>
                        </a:lnSpc>
                        <a:spcAft>
                          <a:spcPts val="0"/>
                        </a:spcAft>
                      </a:pPr>
                      <a:r>
                        <a:rPr lang="en-US" sz="2000" dirty="0">
                          <a:latin typeface="+mn-lt"/>
                          <a:ea typeface="Calibri"/>
                          <a:cs typeface="Times New Roman" panose="02020603050405020304" pitchFamily="18" charset="0"/>
                        </a:rPr>
                        <a:t>Payback period</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2 years</a:t>
                      </a:r>
                    </a:p>
                  </a:txBody>
                  <a:tcPr marR="14630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n-US" sz="2000" dirty="0">
                          <a:latin typeface="+mn-lt"/>
                          <a:ea typeface="Calibri"/>
                          <a:cs typeface="Times New Roman" panose="02020603050405020304" pitchFamily="18" charset="0"/>
                        </a:rPr>
                        <a:t>3 years</a:t>
                      </a:r>
                    </a:p>
                  </a:txBody>
                  <a:tcPr marR="7315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8" y="502920"/>
            <a:ext cx="4800600" cy="868680"/>
          </a:xfrm>
        </p:spPr>
        <p:txBody>
          <a:bodyPr/>
          <a:lstStyle/>
          <a:p>
            <a:pPr algn="ctr"/>
            <a:r>
              <a:rPr lang="en-US" altLang="en-US" sz="2800" dirty="0">
                <a:sym typeface="Times New Roman" pitchFamily="18" charset="0"/>
              </a:rPr>
              <a:t>10.3 Net Present Value (NPV) </a:t>
            </a:r>
            <a:r>
              <a:rPr lang="en-US" altLang="en-US" sz="1600" b="0" dirty="0">
                <a:sym typeface="Times New Roman" pitchFamily="18" charset="0"/>
              </a:rPr>
              <a:t>(1 of 8)</a:t>
            </a:r>
            <a:endParaRPr lang="en-US" sz="2800" dirty="0"/>
          </a:p>
        </p:txBody>
      </p:sp>
      <p:sp>
        <p:nvSpPr>
          <p:cNvPr id="3" name="Content Placeholder 2"/>
          <p:cNvSpPr>
            <a:spLocks noGrp="1"/>
          </p:cNvSpPr>
          <p:nvPr>
            <p:ph idx="1"/>
          </p:nvPr>
        </p:nvSpPr>
        <p:spPr>
          <a:xfrm>
            <a:off x="457200" y="1828800"/>
            <a:ext cx="8229600" cy="2057400"/>
          </a:xfrm>
        </p:spPr>
        <p:txBody>
          <a:bodyPr/>
          <a:lstStyle/>
          <a:p>
            <a:r>
              <a:rPr lang="en-US" dirty="0"/>
              <a:t>Net Present Value (NPV)</a:t>
            </a:r>
          </a:p>
          <a:p>
            <a:pPr lvl="1"/>
            <a:r>
              <a:rPr lang="en-US" dirty="0"/>
              <a:t>A capital budgeting technique that measures an investment’s value by calculating the present value of its cash inflows and outflows</a:t>
            </a:r>
          </a:p>
          <a:p>
            <a:pPr lvl="1"/>
            <a:r>
              <a:rPr lang="en-US" dirty="0"/>
              <a:t>NPV = Present Value of Cash Inflows – Initial Investment</a:t>
            </a:r>
          </a:p>
        </p:txBody>
      </p:sp>
      <p:graphicFrame>
        <p:nvGraphicFramePr>
          <p:cNvPr id="4" name="Object 3" descr="NPV equals summation of CF sub t over (1 plus r) whole sup t  all minus CF sub 0. The summation is from t equals 1 to n. This is equation 10.1."/>
          <p:cNvGraphicFramePr>
            <a:graphicFrameLocks noChangeAspect="1"/>
          </p:cNvGraphicFramePr>
          <p:nvPr>
            <p:extLst>
              <p:ext uri="{D42A27DB-BD31-4B8C-83A1-F6EECF244321}">
                <p14:modId xmlns:p14="http://schemas.microsoft.com/office/powerpoint/2010/main" val="2085874364"/>
              </p:ext>
            </p:extLst>
          </p:nvPr>
        </p:nvGraphicFramePr>
        <p:xfrm>
          <a:off x="2132071" y="4191000"/>
          <a:ext cx="3724275" cy="749300"/>
        </p:xfrm>
        <a:graphic>
          <a:graphicData uri="http://schemas.openxmlformats.org/presentationml/2006/ole">
            <mc:AlternateContent xmlns:mc="http://schemas.openxmlformats.org/markup-compatibility/2006">
              <mc:Choice xmlns:v="urn:schemas-microsoft-com:vml" Requires="v">
                <p:oleObj spid="_x0000_s1139" name="Equation" r:id="rId3" imgW="2145960" imgH="431640" progId="Equation.DSMT4">
                  <p:embed/>
                </p:oleObj>
              </mc:Choice>
              <mc:Fallback>
                <p:oleObj name="Equation" r:id="rId3" imgW="2145960" imgH="431640" progId="Equation.DSMT4">
                  <p:embed/>
                  <p:pic>
                    <p:nvPicPr>
                      <p:cNvPr id="0" name="Picture 97" descr="NPV equals summation of CF sub t over (1 plus r) whole sup t  all minus CF sub 0. The summation is from t equals 1 to n. This is equation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071" y="4191000"/>
                        <a:ext cx="3724275"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4495800" cy="868680"/>
          </a:xfrm>
        </p:spPr>
        <p:txBody>
          <a:bodyPr/>
          <a:lstStyle/>
          <a:p>
            <a:pPr algn="ctr"/>
            <a:r>
              <a:rPr lang="en-US" altLang="en-US" sz="2800" dirty="0">
                <a:sym typeface="Times New Roman" pitchFamily="18" charset="0"/>
              </a:rPr>
              <a:t>10.3 Net Present Value (NPV) </a:t>
            </a:r>
            <a:r>
              <a:rPr lang="en-US" altLang="en-US" sz="1600" b="0" dirty="0">
                <a:sym typeface="Times New Roman" pitchFamily="18" charset="0"/>
              </a:rPr>
              <a:t>(2 of 8)</a:t>
            </a:r>
            <a:endParaRPr lang="en-US" sz="2800" dirty="0"/>
          </a:p>
        </p:txBody>
      </p:sp>
      <p:sp>
        <p:nvSpPr>
          <p:cNvPr id="3" name="Content Placeholder 2"/>
          <p:cNvSpPr>
            <a:spLocks noGrp="1"/>
          </p:cNvSpPr>
          <p:nvPr>
            <p:ph idx="1"/>
          </p:nvPr>
        </p:nvSpPr>
        <p:spPr>
          <a:xfrm>
            <a:off x="228600" y="1447800"/>
            <a:ext cx="8382000" cy="2971800"/>
          </a:xfrm>
        </p:spPr>
        <p:txBody>
          <a:bodyPr/>
          <a:lstStyle/>
          <a:p>
            <a:r>
              <a:rPr lang="en-US" dirty="0"/>
              <a:t>Net Present Value (NPV)</a:t>
            </a:r>
          </a:p>
          <a:p>
            <a:pPr lvl="1"/>
            <a:r>
              <a:rPr lang="en-US" sz="2100" dirty="0"/>
              <a:t>Not every investment opportunity has this kind of standard cash flow pattern</a:t>
            </a:r>
          </a:p>
          <a:p>
            <a:pPr lvl="1"/>
            <a:r>
              <a:rPr lang="en-US" sz="2100" dirty="0"/>
              <a:t>Sometimes firms receive money up front and have to pay out cash in later years</a:t>
            </a:r>
          </a:p>
          <a:p>
            <a:pPr lvl="1"/>
            <a:r>
              <a:rPr lang="en-US" sz="2100" dirty="0"/>
              <a:t>Other times a project requires several years of cash outflows before inflows begin</a:t>
            </a:r>
          </a:p>
          <a:p>
            <a:pPr lvl="1"/>
            <a:r>
              <a:rPr lang="en-US" sz="2100" dirty="0"/>
              <a:t>Therefore, a more general equation for an investment’s NPV is</a:t>
            </a:r>
          </a:p>
        </p:txBody>
      </p:sp>
      <p:graphicFrame>
        <p:nvGraphicFramePr>
          <p:cNvPr id="4" name="Object 3" descr="NPV equals summation of CF sub t over (1 plus r) whole sup t. The summation is from t equals 0 to n. This is equation 10.1a."/>
          <p:cNvGraphicFramePr>
            <a:graphicFrameLocks noChangeAspect="1"/>
          </p:cNvGraphicFramePr>
          <p:nvPr>
            <p:extLst>
              <p:ext uri="{D42A27DB-BD31-4B8C-83A1-F6EECF244321}">
                <p14:modId xmlns:p14="http://schemas.microsoft.com/office/powerpoint/2010/main" val="474649720"/>
              </p:ext>
            </p:extLst>
          </p:nvPr>
        </p:nvGraphicFramePr>
        <p:xfrm>
          <a:off x="3048000" y="4584525"/>
          <a:ext cx="3600450" cy="844550"/>
        </p:xfrm>
        <a:graphic>
          <a:graphicData uri="http://schemas.openxmlformats.org/presentationml/2006/ole">
            <mc:AlternateContent xmlns:mc="http://schemas.openxmlformats.org/markup-compatibility/2006">
              <mc:Choice xmlns:v="urn:schemas-microsoft-com:vml" Requires="v">
                <p:oleObj spid="_x0000_s3187" name="Equation" r:id="rId3" imgW="1841400" imgH="431640" progId="Equation.DSMT4">
                  <p:embed/>
                </p:oleObj>
              </mc:Choice>
              <mc:Fallback>
                <p:oleObj name="Equation" r:id="rId3" imgW="1841400" imgH="431640" progId="Equation.DSMT4">
                  <p:embed/>
                  <p:pic>
                    <p:nvPicPr>
                      <p:cNvPr id="0" name="Picture 97" descr="NPV equals summation of CF sub t over (1 plus r) whole sup t. The summation is from t equals 0 to n. This is equation 10.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584525"/>
                        <a:ext cx="360045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0" y="533400"/>
            <a:ext cx="3886200" cy="487680"/>
          </a:xfrm>
        </p:spPr>
        <p:txBody>
          <a:bodyPr/>
          <a:lstStyle/>
          <a:p>
            <a:pPr algn="ctr"/>
            <a:r>
              <a:rPr lang="en-US" altLang="en-US" sz="2800" dirty="0">
                <a:sym typeface="Times New Roman" pitchFamily="18" charset="0"/>
              </a:rPr>
              <a:t>Learning Goals </a:t>
            </a:r>
            <a:r>
              <a:rPr lang="en-US" altLang="en-US" sz="1600" b="0" dirty="0">
                <a:sym typeface="Times New Roman" pitchFamily="18" charset="0"/>
              </a:rPr>
              <a:t>(1 of 2)</a:t>
            </a:r>
            <a:endParaRPr lang="en-US" sz="2800" b="0" dirty="0"/>
          </a:p>
        </p:txBody>
      </p:sp>
      <p:sp>
        <p:nvSpPr>
          <p:cNvPr id="5" name="Content Placeholder 4"/>
          <p:cNvSpPr>
            <a:spLocks noGrp="1"/>
          </p:cNvSpPr>
          <p:nvPr>
            <p:ph idx="1"/>
          </p:nvPr>
        </p:nvSpPr>
        <p:spPr>
          <a:xfrm>
            <a:off x="304800" y="1752600"/>
            <a:ext cx="8229600" cy="2438400"/>
          </a:xfrm>
        </p:spPr>
        <p:txBody>
          <a:bodyPr/>
          <a:lstStyle/>
          <a:p>
            <a:pPr marL="777240" indent="-77724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1</a:t>
            </a:r>
            <a:r>
              <a:rPr lang="en-US" altLang="en-US" dirty="0">
                <a:solidFill>
                  <a:srgbClr val="000000"/>
                </a:solidFill>
                <a:latin typeface="Arial" pitchFamily="34" charset="0"/>
                <a:ea typeface="MS PGothic" pitchFamily="34" charset="-128"/>
                <a:cs typeface="Arial" pitchFamily="34" charset="0"/>
                <a:sym typeface="Arial" pitchFamily="34" charset="0"/>
              </a:rPr>
              <a:t> </a:t>
            </a:r>
            <a:r>
              <a:rPr lang="en-US" altLang="en-US" dirty="0">
                <a:latin typeface="Arial" pitchFamily="34" charset="0"/>
                <a:cs typeface="Arial" pitchFamily="34" charset="0"/>
                <a:sym typeface="Arial" pitchFamily="34" charset="0"/>
              </a:rPr>
              <a:t>Understand the key elements of the capital budgeting process.</a:t>
            </a:r>
            <a:endParaRPr lang="en-US" altLang="en-US" dirty="0">
              <a:solidFill>
                <a:srgbClr val="000000"/>
              </a:solidFill>
              <a:latin typeface="Arial" pitchFamily="34" charset="0"/>
              <a:ea typeface="MS PGothic" pitchFamily="34" charset="-128"/>
              <a:cs typeface="Arial" pitchFamily="34" charset="0"/>
              <a:sym typeface="Arial" pitchFamily="34" charset="0"/>
            </a:endParaRPr>
          </a:p>
          <a:p>
            <a:pPr marL="777240" indent="-77724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2</a:t>
            </a:r>
            <a:r>
              <a:rPr lang="en-US" altLang="en-US" b="1" dirty="0">
                <a:solidFill>
                  <a:schemeClr val="accent1"/>
                </a:solidFill>
                <a:latin typeface="Arial" pitchFamily="34" charset="0"/>
                <a:ea typeface="MS PGothic" pitchFamily="34" charset="-128"/>
                <a:cs typeface="Arial" pitchFamily="34" charset="0"/>
                <a:sym typeface="Arial" pitchFamily="34" charset="0"/>
              </a:rPr>
              <a:t> </a:t>
            </a:r>
            <a:r>
              <a:rPr lang="en-US" altLang="en-US" dirty="0">
                <a:latin typeface="Arial" pitchFamily="34" charset="0"/>
                <a:cs typeface="Arial" pitchFamily="34" charset="0"/>
                <a:sym typeface="Arial" pitchFamily="34" charset="0"/>
              </a:rPr>
              <a:t>Calculate, interpret, and evaluate the payback period.</a:t>
            </a:r>
            <a:endParaRPr lang="en-US" altLang="en-US" dirty="0">
              <a:solidFill>
                <a:srgbClr val="000000"/>
              </a:solidFill>
              <a:latin typeface="Arial" pitchFamily="34" charset="0"/>
              <a:ea typeface="MS PGothic" pitchFamily="34" charset="-128"/>
              <a:cs typeface="Arial" pitchFamily="34" charset="0"/>
              <a:sym typeface="Arial" pitchFamily="34" charset="0"/>
            </a:endParaRPr>
          </a:p>
          <a:p>
            <a:pPr marL="777240" indent="-77724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3</a:t>
            </a:r>
            <a:r>
              <a:rPr lang="en-US" altLang="en-US" dirty="0">
                <a:solidFill>
                  <a:srgbClr val="000000"/>
                </a:solidFill>
                <a:latin typeface="Arial" pitchFamily="34" charset="0"/>
                <a:ea typeface="MS PGothic" pitchFamily="34" charset="-128"/>
                <a:cs typeface="Arial" pitchFamily="34" charset="0"/>
                <a:sym typeface="Arial" pitchFamily="34" charset="0"/>
              </a:rPr>
              <a:t> </a:t>
            </a:r>
            <a:r>
              <a:rPr lang="en-US" altLang="en-US" dirty="0">
                <a:latin typeface="Arial" pitchFamily="34" charset="0"/>
                <a:cs typeface="Arial" pitchFamily="34" charset="0"/>
                <a:sym typeface="Arial" pitchFamily="34" charset="0"/>
              </a:rPr>
              <a:t>Calculate, interpret, and evaluate the net present value (NPV) and economic value added (EVA).</a:t>
            </a:r>
            <a:endParaRPr lang="en-US" altLang="en-US" dirty="0">
              <a:solidFill>
                <a:srgbClr val="000000"/>
              </a:solidFill>
              <a:latin typeface="Arial" pitchFamily="34" charset="0"/>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373939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33400"/>
            <a:ext cx="4343400" cy="797699"/>
          </a:xfrm>
        </p:spPr>
        <p:txBody>
          <a:bodyPr/>
          <a:lstStyle/>
          <a:p>
            <a:pPr algn="ctr"/>
            <a:r>
              <a:rPr lang="en-US" altLang="en-US" sz="2800" dirty="0">
                <a:sym typeface="Times New Roman" pitchFamily="18" charset="0"/>
              </a:rPr>
              <a:t>10.3 Net Present Value (NPV) </a:t>
            </a:r>
            <a:r>
              <a:rPr lang="en-US" altLang="en-US" sz="1600" b="0" dirty="0">
                <a:sym typeface="Times New Roman" pitchFamily="18" charset="0"/>
              </a:rPr>
              <a:t>(3 of 8)</a:t>
            </a:r>
            <a:endParaRPr lang="en-US" sz="2800" dirty="0"/>
          </a:p>
        </p:txBody>
      </p:sp>
      <p:sp>
        <p:nvSpPr>
          <p:cNvPr id="3" name="Content Placeholder 2"/>
          <p:cNvSpPr>
            <a:spLocks noGrp="1"/>
          </p:cNvSpPr>
          <p:nvPr>
            <p:ph idx="1"/>
          </p:nvPr>
        </p:nvSpPr>
        <p:spPr>
          <a:xfrm>
            <a:off x="457200" y="2743200"/>
            <a:ext cx="8229600" cy="1752600"/>
          </a:xfrm>
        </p:spPr>
        <p:txBody>
          <a:bodyPr/>
          <a:lstStyle/>
          <a:p>
            <a:r>
              <a:rPr lang="en-US" dirty="0"/>
              <a:t>Decision Criteria</a:t>
            </a:r>
          </a:p>
          <a:p>
            <a:pPr lvl="1"/>
            <a:r>
              <a:rPr lang="en-US" dirty="0"/>
              <a:t>If the NPV is greater than $0, accept the project</a:t>
            </a:r>
            <a:endParaRPr lang="en-US" sz="2100" dirty="0"/>
          </a:p>
          <a:p>
            <a:pPr lvl="1"/>
            <a:r>
              <a:rPr lang="en-US" dirty="0"/>
              <a:t>If the NPV is less than $0, reject the project</a:t>
            </a:r>
            <a:endParaRPr lang="en-US" sz="21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33400"/>
            <a:ext cx="3200400" cy="563880"/>
          </a:xfrm>
        </p:spPr>
        <p:txBody>
          <a:bodyPr/>
          <a:lstStyle/>
          <a:p>
            <a:r>
              <a:rPr lang="en-US" altLang="en-US" sz="2800" dirty="0">
                <a:sym typeface="Times New Roman" pitchFamily="18" charset="0"/>
              </a:rPr>
              <a:t>Example 10.5 </a:t>
            </a:r>
            <a:r>
              <a:rPr lang="en-US" altLang="en-US" sz="1600" b="0" dirty="0">
                <a:sym typeface="Times New Roman" pitchFamily="18" charset="0"/>
              </a:rPr>
              <a:t>(1 of 4)</a:t>
            </a:r>
            <a:endParaRPr lang="en-US" sz="2800" dirty="0"/>
          </a:p>
        </p:txBody>
      </p:sp>
      <p:sp>
        <p:nvSpPr>
          <p:cNvPr id="3" name="Content Placeholder 2"/>
          <p:cNvSpPr>
            <a:spLocks noGrp="1"/>
          </p:cNvSpPr>
          <p:nvPr>
            <p:ph idx="1"/>
          </p:nvPr>
        </p:nvSpPr>
        <p:spPr>
          <a:xfrm>
            <a:off x="457200" y="1600200"/>
            <a:ext cx="8229600" cy="4572000"/>
          </a:xfrm>
        </p:spPr>
        <p:txBody>
          <a:bodyPr/>
          <a:lstStyle/>
          <a:p>
            <a:pPr marL="0" indent="0">
              <a:buNone/>
            </a:pPr>
            <a:r>
              <a:rPr lang="en-US" dirty="0"/>
              <a:t>We can illustrate the NPV approach by using the Bennett Company data presented in Table 10.1. Figure 10.2 shows the calculation of the NPV for projects A and B, assuming that Bennett discounts project cash flows at 10%. These calculations result in net present values for projects A and B of $110,710 and $109,244, respectively. Both projects are acceptable because the net present value of each is greater than $0. If the projects were being ranked, however, project A would be considered superior to B because its net present value is higher than that of 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33400"/>
            <a:ext cx="3124200" cy="487680"/>
          </a:xfrm>
        </p:spPr>
        <p:txBody>
          <a:bodyPr/>
          <a:lstStyle/>
          <a:p>
            <a:r>
              <a:rPr lang="en-US" altLang="en-US" sz="2800" dirty="0">
                <a:sym typeface="Times New Roman" pitchFamily="18" charset="0"/>
              </a:rPr>
              <a:t>Example 10.5 </a:t>
            </a:r>
            <a:r>
              <a:rPr lang="en-US" altLang="en-US" sz="1600" b="0" dirty="0">
                <a:sym typeface="Times New Roman" pitchFamily="18" charset="0"/>
              </a:rPr>
              <a:t>(2 of 4)</a:t>
            </a:r>
            <a:endParaRPr lang="en-US" sz="2800" dirty="0"/>
          </a:p>
        </p:txBody>
      </p:sp>
      <p:sp>
        <p:nvSpPr>
          <p:cNvPr id="3" name="Content Placeholder 2"/>
          <p:cNvSpPr>
            <a:spLocks noGrp="1"/>
          </p:cNvSpPr>
          <p:nvPr>
            <p:ph idx="1"/>
          </p:nvPr>
        </p:nvSpPr>
        <p:spPr>
          <a:xfrm>
            <a:off x="3200400" y="1600200"/>
            <a:ext cx="5562600" cy="4572000"/>
          </a:xfrm>
        </p:spPr>
        <p:txBody>
          <a:bodyPr/>
          <a:lstStyle/>
          <a:p>
            <a:pPr marL="0" indent="0">
              <a:buNone/>
            </a:pPr>
            <a:r>
              <a:rPr lang="en-US" sz="2300" b="1" dirty="0"/>
              <a:t>Calculator use </a:t>
            </a:r>
            <a:r>
              <a:rPr lang="en-US" sz="2300" dirty="0"/>
              <a:t>We can use the cash flow register CF and preprogrammed NPV function in a financial calculator to perform the NPV calculation. The keystrokes for project A begin with entering the investment amount as a cash outflow at time 0, </a:t>
            </a:r>
            <a:r>
              <a:rPr lang="en-US" sz="2300" i="1" dirty="0"/>
              <a:t>CF</a:t>
            </a:r>
            <a:r>
              <a:rPr lang="en-US" sz="2300" baseline="-25000" dirty="0"/>
              <a:t>0</a:t>
            </a:r>
            <a:r>
              <a:rPr lang="en-US" sz="2300" dirty="0"/>
              <a:t> = −420,000, then entering the first annuity cash inflow, </a:t>
            </a:r>
            <a:r>
              <a:rPr lang="en-US" sz="2300" i="1" dirty="0"/>
              <a:t>CF</a:t>
            </a:r>
            <a:r>
              <a:rPr lang="en-US" sz="2300" baseline="-25000" dirty="0"/>
              <a:t>1</a:t>
            </a:r>
            <a:r>
              <a:rPr lang="en-US" sz="2300" dirty="0"/>
              <a:t> = 140,000, and then indicating the frequency of the annuity’s cash inflow, </a:t>
            </a:r>
            <a:r>
              <a:rPr lang="en-US" sz="2300" i="1" dirty="0"/>
              <a:t>F01 </a:t>
            </a:r>
            <a:r>
              <a:rPr lang="en-US" sz="2300" dirty="0"/>
              <a:t>= 5. After entering the discount rate, </a:t>
            </a:r>
            <a:r>
              <a:rPr lang="en-US" sz="2300" i="1" dirty="0"/>
              <a:t>I</a:t>
            </a:r>
            <a:r>
              <a:rPr lang="en-US" sz="2300" dirty="0"/>
              <a:t>/</a:t>
            </a:r>
            <a:r>
              <a:rPr lang="en-US" sz="2300" i="1" dirty="0"/>
              <a:t>Y </a:t>
            </a:r>
            <a:r>
              <a:rPr lang="en-US" sz="2300" dirty="0"/>
              <a:t>= 10, compute the NPV.</a:t>
            </a:r>
          </a:p>
        </p:txBody>
      </p:sp>
      <p:pic>
        <p:nvPicPr>
          <p:cNvPr id="4" name="Picture 4" descr="A typical calculator with input as follows:&#10;• CF 0 — negative 420000&#10;• C01 — 140000&#10;• F01 — 5&#10;• I/Y — 10&#10;The output is shown as 110,71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00200"/>
            <a:ext cx="2390248" cy="425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609600"/>
            <a:ext cx="3124200" cy="421005"/>
          </a:xfrm>
        </p:spPr>
        <p:txBody>
          <a:bodyPr/>
          <a:lstStyle/>
          <a:p>
            <a:r>
              <a:rPr lang="en-US" altLang="en-US" sz="2800" dirty="0">
                <a:sym typeface="Times New Roman" pitchFamily="18" charset="0"/>
              </a:rPr>
              <a:t>Example 10.5 </a:t>
            </a:r>
            <a:r>
              <a:rPr lang="en-US" altLang="en-US" sz="1600" b="0" dirty="0">
                <a:sym typeface="Times New Roman" pitchFamily="18" charset="0"/>
              </a:rPr>
              <a:t>(3 of 4)</a:t>
            </a:r>
            <a:endParaRPr lang="en-US" sz="2800" dirty="0"/>
          </a:p>
        </p:txBody>
      </p:sp>
      <p:sp>
        <p:nvSpPr>
          <p:cNvPr id="3" name="Content Placeholder 2"/>
          <p:cNvSpPr>
            <a:spLocks noGrp="1"/>
          </p:cNvSpPr>
          <p:nvPr>
            <p:ph idx="1"/>
          </p:nvPr>
        </p:nvSpPr>
        <p:spPr>
          <a:xfrm>
            <a:off x="3352800" y="1447800"/>
            <a:ext cx="5562600" cy="4572000"/>
          </a:xfrm>
        </p:spPr>
        <p:txBody>
          <a:bodyPr/>
          <a:lstStyle/>
          <a:p>
            <a:pPr marL="0" indent="0">
              <a:buNone/>
            </a:pPr>
            <a:r>
              <a:rPr lang="en-US" dirty="0"/>
              <a:t>The keystrokes for project B—the mixed stream—appear in the left margin. Because the last three cash inflows for project B are the same (</a:t>
            </a:r>
            <a:r>
              <a:rPr lang="en-US" i="1" dirty="0"/>
              <a:t>CF</a:t>
            </a:r>
            <a:r>
              <a:rPr lang="en-US" baseline="-25000" dirty="0"/>
              <a:t>3</a:t>
            </a:r>
            <a:r>
              <a:rPr lang="en-US" dirty="0"/>
              <a:t> = </a:t>
            </a:r>
            <a:r>
              <a:rPr lang="en-US" i="1" dirty="0"/>
              <a:t>CF</a:t>
            </a:r>
            <a:r>
              <a:rPr lang="en-US" baseline="-25000" dirty="0"/>
              <a:t>4</a:t>
            </a:r>
            <a:r>
              <a:rPr lang="en-US" dirty="0"/>
              <a:t> = </a:t>
            </a:r>
            <a:r>
              <a:rPr lang="en-US" i="1" dirty="0"/>
              <a:t>CF</a:t>
            </a:r>
            <a:r>
              <a:rPr lang="en-US" baseline="-25000" dirty="0"/>
              <a:t>5</a:t>
            </a:r>
            <a:r>
              <a:rPr lang="en-US" dirty="0"/>
              <a:t> = 100,000), after inputting the first of these cash inflows, </a:t>
            </a:r>
            <a:r>
              <a:rPr lang="en-US" i="1" dirty="0"/>
              <a:t>CF</a:t>
            </a:r>
            <a:r>
              <a:rPr lang="en-US" baseline="-25000" dirty="0"/>
              <a:t>3</a:t>
            </a:r>
            <a:r>
              <a:rPr lang="en-US" dirty="0"/>
              <a:t>, we merely input its frequency, </a:t>
            </a:r>
            <a:r>
              <a:rPr lang="en-US" i="1" dirty="0"/>
              <a:t>F03 </a:t>
            </a:r>
            <a:r>
              <a:rPr lang="en-US" dirty="0"/>
              <a:t>= 3.</a:t>
            </a:r>
          </a:p>
          <a:p>
            <a:pPr marL="0" indent="0">
              <a:buNone/>
            </a:pPr>
            <a:r>
              <a:rPr lang="en-US" dirty="0"/>
              <a:t>The calculated NPVs for projects A and B of $110,710 and $109,244, respectively, agree with the NPVs already cited.</a:t>
            </a:r>
          </a:p>
        </p:txBody>
      </p:sp>
      <p:pic>
        <p:nvPicPr>
          <p:cNvPr id="4" name="Picture 5" descr="A typical calculator with input as follows:&#10;• CF 0 — negative 450000&#10;• C01 — 280000&#10;• C02 — 120000&#10;• C01 — 100000&#10;• F03 — 3&#10;• I/Y — 10&#10;• CPT — 8&#10;The output is shown as 109,243.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27505"/>
            <a:ext cx="2274238" cy="4012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33400"/>
            <a:ext cx="3124200" cy="570143"/>
          </a:xfrm>
        </p:spPr>
        <p:txBody>
          <a:bodyPr/>
          <a:lstStyle/>
          <a:p>
            <a:r>
              <a:rPr lang="en-US" altLang="en-US" sz="2800" dirty="0">
                <a:sym typeface="Times New Roman" pitchFamily="18" charset="0"/>
              </a:rPr>
              <a:t>Example 10.5 </a:t>
            </a:r>
            <a:r>
              <a:rPr lang="en-US" altLang="en-US" sz="1600" b="0" dirty="0">
                <a:sym typeface="Times New Roman" pitchFamily="18" charset="0"/>
              </a:rPr>
              <a:t>(4 of 4)</a:t>
            </a:r>
            <a:endParaRPr lang="en-US" sz="2800" dirty="0"/>
          </a:p>
        </p:txBody>
      </p:sp>
      <p:sp>
        <p:nvSpPr>
          <p:cNvPr id="11" name="Content Placeholder 10"/>
          <p:cNvSpPr>
            <a:spLocks noGrp="1"/>
          </p:cNvSpPr>
          <p:nvPr>
            <p:ph idx="1"/>
          </p:nvPr>
        </p:nvSpPr>
        <p:spPr>
          <a:xfrm>
            <a:off x="533400" y="1600200"/>
            <a:ext cx="6477000" cy="1143000"/>
          </a:xfrm>
        </p:spPr>
        <p:txBody>
          <a:bodyPr/>
          <a:lstStyle/>
          <a:p>
            <a:pPr marL="0" indent="0">
              <a:buNone/>
            </a:pPr>
            <a:r>
              <a:rPr lang="en-US" b="1" dirty="0"/>
              <a:t>Spreadsheet use </a:t>
            </a:r>
            <a:r>
              <a:rPr lang="en-US" dirty="0"/>
              <a:t>The following Excel screenshot illustrates how to calculate the NPVs using a spreadsheet.</a:t>
            </a:r>
          </a:p>
          <a:p>
            <a:pPr marL="0" indent="0">
              <a:buNone/>
            </a:pPr>
            <a:endParaRPr lang="en-US" dirty="0"/>
          </a:p>
        </p:txBody>
      </p:sp>
      <p:pic>
        <p:nvPicPr>
          <p:cNvPr id="3" name="Picture 2" descr="An Excel screenshot shows how to calculate NPV. &#10;The screenshot shows three columns: A, B, and C and twelve rows 1 to 12. The data row wise is as follows:&#10;• Row 1: It shows heading “Determining the net present value” merging all three columns.&#10;• Row 2: It shows “Firm’s cost of capital” in first two columns and 10 percent in third column.&#10;• Row 3: First column is blank and other two columns are merged and contain text “Year-End cash flow.”&#10;• Row 4: It shows headers “Year,” “Project A,” and “Project B” in the columns A, B, and C respectively.&#10;• Row 5: 0, minus 420,000 dollars, and minus 450,000 dollars in the columns A, B, and C respectively.&#10;• Row 6: 1, 140,000 dollars, and 280,000 dollars in the columns A, B, and C respectively.&#10;• Row 7: 2, 140,000 dollars, and 120,000 dollars in the columns A, B, and C respectively.&#10;• Row 8: 3, 140,000 dollars, and 100,000 dollars in the columns A, B, and C respectively.&#10;• Row 9: 4, 140,000 dollars, and 100,000 dollars in the columns A, B, and C respectively.&#10;• Row 10: 5, 140,000 dollars, and 100,000 dollars in the columns A, B, and C respectively.&#10;• Row 11: NPV, 110,710 dollars, and 109,244 dollars in the columns A, B, and C respectively.&#10;• Row 12: It shows “Choice of project” in first two columns and “Project A” in the third column.&#10;At the bottom, the spreadsheet shows “Entry in Cell B11 is =NPV($C$2,B6:B10)+B5. Copy the entry in Cell B11 to Cell C11. Entry in Cell C12 is  =IF(B11 greater than C11,B4,C4).” "/>
          <p:cNvPicPr>
            <a:picLocks noChangeAspect="1"/>
          </p:cNvPicPr>
          <p:nvPr/>
        </p:nvPicPr>
        <p:blipFill rotWithShape="1">
          <a:blip r:embed="rId3" cstate="print"/>
          <a:srcRect l="31031" t="894"/>
          <a:stretch/>
        </p:blipFill>
        <p:spPr>
          <a:xfrm>
            <a:off x="4514319" y="2514600"/>
            <a:ext cx="4082998" cy="310316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457200"/>
            <a:ext cx="4648200" cy="1097280"/>
          </a:xfrm>
        </p:spPr>
        <p:txBody>
          <a:bodyPr/>
          <a:lstStyle/>
          <a:p>
            <a:pPr algn="ctr"/>
            <a:r>
              <a:rPr lang="en-US" altLang="en-US" sz="2400" dirty="0">
                <a:sym typeface="Times New Roman" pitchFamily="18" charset="0"/>
              </a:rPr>
              <a:t>Figure 10.2 </a:t>
            </a:r>
            <a:r>
              <a:rPr lang="en-US" altLang="en-US" sz="2400" b="0" dirty="0">
                <a:sym typeface="Times New Roman" pitchFamily="18" charset="0"/>
              </a:rPr>
              <a:t>Calculation of NPVs for Bennett Company’s Capital Expenditure Alternatives</a:t>
            </a:r>
            <a:endParaRPr lang="en-US" sz="2400" b="0" dirty="0"/>
          </a:p>
        </p:txBody>
      </p:sp>
      <p:pic>
        <p:nvPicPr>
          <p:cNvPr id="7" name="Picture 6" descr="A set of two timelines depict the cash flows and NPV calculations for two projects.&#10;Each of the timelines is labeled &quot;End of Year&quot; and is numbered from 0 to 5 in increments of 1. The first timeline is for Project A. The investment for year 0 is shown as negative 420,000 dollars and the operating cash inflow for each year from 1 to 5 is shown as 140,000 dollars. The present value (at r equals 10 percent) for all the cash inflows is shown as 530,710 dollars resulting in a NPV of 110,710 dollars for project A.&#10;The second timeline is for Project B. The investment for year 0 is shown as negative 450,000 dollars and the operating cash inflow with respective present values (at r equals 10 percent) are shown as follows:&#10;◦ Year 1: 280,000 dollars &#10;   ‒ Present value: 254,545 dollars&#10;◦ Year 2: 120,000 dollars &#10;   ‒ Present value: 99,174 dollars&#10;◦ Year 3: 100,000 dollars &#10;   ‒ Present value: 75,132 dollars&#10;◦ Year 4: 100,000 dollars &#10;   ‒ Present value: 68,301 dollars&#10;◦ Year 5: 100,000 dollars&#10;   ‒ Present value: 62,092 dollars&#10;The sum of all these present values is shown as 559,244 dollars and hence resulting into a NPV of 109,244 dollars for project B."/>
          <p:cNvPicPr>
            <a:picLocks noChangeAspect="1"/>
          </p:cNvPicPr>
          <p:nvPr/>
        </p:nvPicPr>
        <p:blipFill>
          <a:blip r:embed="rId2" cstate="print"/>
          <a:stretch>
            <a:fillRect/>
          </a:stretch>
        </p:blipFill>
        <p:spPr>
          <a:xfrm>
            <a:off x="533400" y="1981200"/>
            <a:ext cx="7208520" cy="3733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4495800" cy="848847"/>
          </a:xfrm>
        </p:spPr>
        <p:txBody>
          <a:bodyPr/>
          <a:lstStyle/>
          <a:p>
            <a:pPr algn="ctr"/>
            <a:r>
              <a:rPr lang="en-US" altLang="en-US" sz="2800" dirty="0">
                <a:sym typeface="Times New Roman" pitchFamily="18" charset="0"/>
              </a:rPr>
              <a:t>10.3 Net Present Value (NPV) </a:t>
            </a:r>
            <a:r>
              <a:rPr lang="en-US" altLang="en-US" sz="1600" b="0" dirty="0">
                <a:sym typeface="Times New Roman" pitchFamily="18" charset="0"/>
              </a:rPr>
              <a:t>(4 of 8)</a:t>
            </a:r>
            <a:endParaRPr lang="en-US" sz="2800" dirty="0"/>
          </a:p>
        </p:txBody>
      </p:sp>
      <p:sp>
        <p:nvSpPr>
          <p:cNvPr id="3" name="Content Placeholder 2"/>
          <p:cNvSpPr>
            <a:spLocks noGrp="1"/>
          </p:cNvSpPr>
          <p:nvPr>
            <p:ph idx="1"/>
          </p:nvPr>
        </p:nvSpPr>
        <p:spPr>
          <a:xfrm>
            <a:off x="457200" y="1681723"/>
            <a:ext cx="8229600" cy="1981200"/>
          </a:xfrm>
        </p:spPr>
        <p:txBody>
          <a:bodyPr/>
          <a:lstStyle/>
          <a:p>
            <a:r>
              <a:rPr lang="en-US" dirty="0"/>
              <a:t>NPV and the Profitability Index</a:t>
            </a:r>
          </a:p>
          <a:p>
            <a:pPr lvl="1"/>
            <a:r>
              <a:rPr lang="en-US" dirty="0"/>
              <a:t>For a project that has an initial cash outflow followed by cash inflows, the profitability index (PI) is simply equal to the present value of cash inflows divided by the absolute value of the initial cash outflow:</a:t>
            </a:r>
          </a:p>
        </p:txBody>
      </p:sp>
      <p:graphicFrame>
        <p:nvGraphicFramePr>
          <p:cNvPr id="4" name="Object 3" descr="PI equals summation of CF sub t over (1 plus r) whole sup t, all over mod CF sub 0. The summation is from t equals 1 to n."/>
          <p:cNvGraphicFramePr>
            <a:graphicFrameLocks noChangeAspect="1"/>
          </p:cNvGraphicFramePr>
          <p:nvPr>
            <p:extLst>
              <p:ext uri="{D42A27DB-BD31-4B8C-83A1-F6EECF244321}">
                <p14:modId xmlns:p14="http://schemas.microsoft.com/office/powerpoint/2010/main" val="468744792"/>
              </p:ext>
            </p:extLst>
          </p:nvPr>
        </p:nvGraphicFramePr>
        <p:xfrm>
          <a:off x="3505200" y="3733800"/>
          <a:ext cx="3133725" cy="1254125"/>
        </p:xfrm>
        <a:graphic>
          <a:graphicData uri="http://schemas.openxmlformats.org/presentationml/2006/ole">
            <mc:AlternateContent xmlns:mc="http://schemas.openxmlformats.org/markup-compatibility/2006">
              <mc:Choice xmlns:v="urn:schemas-microsoft-com:vml" Requires="v">
                <p:oleObj spid="_x0000_s4211" name="Equation" r:id="rId3" imgW="1650960" imgH="660240" progId="Equation.DSMT4">
                  <p:embed/>
                </p:oleObj>
              </mc:Choice>
              <mc:Fallback>
                <p:oleObj name="Equation" r:id="rId3" imgW="1650960" imgH="660240" progId="Equation.DSMT4">
                  <p:embed/>
                  <p:pic>
                    <p:nvPicPr>
                      <p:cNvPr id="0" name="Picture 97" descr="PI equals summation of CF sub t over (1 plus r) whole sup t, all over mod CF sub 0. The summation is from t equals 1 to 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733800"/>
                        <a:ext cx="3133725"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33400"/>
            <a:ext cx="4114800" cy="888513"/>
          </a:xfrm>
        </p:spPr>
        <p:txBody>
          <a:bodyPr/>
          <a:lstStyle/>
          <a:p>
            <a:pPr algn="ctr"/>
            <a:r>
              <a:rPr lang="en-US" altLang="en-US" sz="2800" dirty="0">
                <a:sym typeface="Times New Roman" pitchFamily="18" charset="0"/>
              </a:rPr>
              <a:t>10.3 Net Present Value (NPV) </a:t>
            </a:r>
            <a:r>
              <a:rPr lang="en-US" altLang="en-US" sz="1600" b="0" dirty="0">
                <a:sym typeface="Times New Roman" pitchFamily="18" charset="0"/>
              </a:rPr>
              <a:t>(5 of 8)</a:t>
            </a:r>
            <a:endParaRPr lang="en-US" sz="2800" dirty="0"/>
          </a:p>
        </p:txBody>
      </p:sp>
      <p:sp>
        <p:nvSpPr>
          <p:cNvPr id="3" name="Content Placeholder 2"/>
          <p:cNvSpPr>
            <a:spLocks noGrp="1"/>
          </p:cNvSpPr>
          <p:nvPr>
            <p:ph idx="1"/>
          </p:nvPr>
        </p:nvSpPr>
        <p:spPr>
          <a:xfrm>
            <a:off x="457200" y="1905000"/>
            <a:ext cx="8229600" cy="3048000"/>
          </a:xfrm>
        </p:spPr>
        <p:txBody>
          <a:bodyPr/>
          <a:lstStyle/>
          <a:p>
            <a:r>
              <a:rPr lang="en-US" dirty="0"/>
              <a:t>NPV and the Profitability Index</a:t>
            </a:r>
          </a:p>
          <a:p>
            <a:pPr lvl="1"/>
            <a:r>
              <a:rPr lang="en-US" dirty="0"/>
              <a:t>A PI greater than 1.0 implies that the present value of cash inflows is greater than the (absolute value of the) initial cash outflow, so a profitability index greater than 1.0 corresponds to a net present value greater than 0</a:t>
            </a:r>
          </a:p>
          <a:p>
            <a:pPr lvl="1"/>
            <a:r>
              <a:rPr lang="en-US" dirty="0"/>
              <a:t>In other words, the NPV and PI methods will always come to the same conclusion regarding whether a particular investment is worth doing or not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35279"/>
            <a:ext cx="2514600" cy="455321"/>
          </a:xfrm>
        </p:spPr>
        <p:txBody>
          <a:bodyPr/>
          <a:lstStyle/>
          <a:p>
            <a:r>
              <a:rPr lang="en-US" altLang="en-US" sz="2800" dirty="0">
                <a:sym typeface="Times New Roman" pitchFamily="18" charset="0"/>
              </a:rPr>
              <a:t>Example 10.6</a:t>
            </a:r>
            <a:endParaRPr lang="en-US" sz="2800" dirty="0"/>
          </a:p>
        </p:txBody>
      </p:sp>
      <p:sp>
        <p:nvSpPr>
          <p:cNvPr id="3" name="Content Placeholder 2"/>
          <p:cNvSpPr>
            <a:spLocks noGrp="1"/>
          </p:cNvSpPr>
          <p:nvPr>
            <p:ph idx="1"/>
          </p:nvPr>
        </p:nvSpPr>
        <p:spPr>
          <a:xfrm>
            <a:off x="381000" y="1447800"/>
            <a:ext cx="8382000" cy="4419600"/>
          </a:xfrm>
        </p:spPr>
        <p:txBody>
          <a:bodyPr/>
          <a:lstStyle/>
          <a:p>
            <a:pPr marL="0" indent="0">
              <a:buNone/>
            </a:pPr>
            <a:r>
              <a:rPr lang="en-US" sz="2000" dirty="0"/>
              <a:t>We can refer back to Figure 10.2, which shows the present value of cash inflows for projects A and B, to calculate the PI for each of Bennett’s investment options:</a:t>
            </a:r>
          </a:p>
          <a:p>
            <a:pPr algn="ctr">
              <a:buNone/>
            </a:pPr>
            <a:r>
              <a:rPr lang="en-US" sz="2000" dirty="0"/>
              <a:t>PI</a:t>
            </a:r>
            <a:r>
              <a:rPr lang="en-US" sz="2000" baseline="-25000" dirty="0"/>
              <a:t>A</a:t>
            </a:r>
            <a:r>
              <a:rPr lang="en-US" sz="2000" dirty="0"/>
              <a:t> = $530,710 ÷ $420,000 = 1.26</a:t>
            </a:r>
          </a:p>
          <a:p>
            <a:pPr algn="ctr">
              <a:spcBef>
                <a:spcPts val="1000"/>
              </a:spcBef>
              <a:buNone/>
            </a:pPr>
            <a:r>
              <a:rPr lang="en-US" sz="2000" dirty="0"/>
              <a:t>PI</a:t>
            </a:r>
            <a:r>
              <a:rPr lang="en-US" sz="2000" baseline="-25000" dirty="0"/>
              <a:t>B</a:t>
            </a:r>
            <a:r>
              <a:rPr lang="en-US" sz="2000" dirty="0"/>
              <a:t> = $559,244 ÷ $450,000 = 1.24</a:t>
            </a:r>
          </a:p>
          <a:p>
            <a:pPr marL="0" indent="0">
              <a:spcBef>
                <a:spcPts val="800"/>
              </a:spcBef>
              <a:buNone/>
            </a:pPr>
            <a:r>
              <a:rPr lang="en-US" sz="2000" dirty="0"/>
              <a:t>According to the profitability index, both projects are acceptable (because PI &gt; 1.0 for both), which shouldn’t be surprising because we already know that both projects have positive NPVs. Furthermore, in this particular case, the NPV rule and the PI both indicate that project A is preferred over project B. It is not always true that the NPV and PI methods will rank projects in exactly the same order. Different rankings can occur when alternative projects require initial outlays that have very different magnitudes.</a:t>
            </a:r>
            <a:endParaRPr lang="en-US" altLang="en-US" sz="2000" b="1"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09600"/>
            <a:ext cx="4191000" cy="797699"/>
          </a:xfrm>
        </p:spPr>
        <p:txBody>
          <a:bodyPr/>
          <a:lstStyle/>
          <a:p>
            <a:pPr algn="ctr"/>
            <a:r>
              <a:rPr lang="en-US" altLang="en-US" sz="2800" dirty="0">
                <a:sym typeface="Times New Roman" pitchFamily="18" charset="0"/>
              </a:rPr>
              <a:t>10.3 Net Present Value (NPV) </a:t>
            </a:r>
            <a:r>
              <a:rPr lang="en-US" altLang="en-US" sz="1600" b="0" dirty="0">
                <a:sym typeface="Times New Roman" pitchFamily="18" charset="0"/>
              </a:rPr>
              <a:t>(6 of 8)</a:t>
            </a:r>
            <a:endParaRPr lang="en-US" sz="2800" dirty="0"/>
          </a:p>
        </p:txBody>
      </p:sp>
      <p:sp>
        <p:nvSpPr>
          <p:cNvPr id="3" name="Content Placeholder 2"/>
          <p:cNvSpPr>
            <a:spLocks noGrp="1"/>
          </p:cNvSpPr>
          <p:nvPr>
            <p:ph idx="1"/>
          </p:nvPr>
        </p:nvSpPr>
        <p:spPr>
          <a:xfrm>
            <a:off x="228600" y="1752600"/>
            <a:ext cx="8229600" cy="3733800"/>
          </a:xfrm>
        </p:spPr>
        <p:txBody>
          <a:bodyPr/>
          <a:lstStyle/>
          <a:p>
            <a:r>
              <a:rPr lang="en-US" dirty="0"/>
              <a:t>NPV and Economic Value Added</a:t>
            </a:r>
          </a:p>
          <a:p>
            <a:pPr lvl="1"/>
            <a:r>
              <a:rPr lang="en-US" dirty="0"/>
              <a:t>Economic Value Added (EVA), a registered trademark of the consulting firm Stern Stewart &amp; Co., is another close cousin of the NPV method</a:t>
            </a:r>
          </a:p>
          <a:p>
            <a:pPr lvl="1"/>
            <a:r>
              <a:rPr lang="en-US" dirty="0"/>
              <a:t>Whereas the NPV approach calculates the value of an investment over its entire life, the EVA approach gives managers a tool to measure an investment’s performance on a year-by-year basis</a:t>
            </a:r>
          </a:p>
          <a:p>
            <a:pPr lvl="1"/>
            <a:r>
              <a:rPr lang="en-US" dirty="0"/>
              <a:t>The EVA method begins the same way that NPV does: by calculating a project’s net cash flows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2800" y="533400"/>
            <a:ext cx="4038600" cy="487680"/>
          </a:xfrm>
        </p:spPr>
        <p:txBody>
          <a:bodyPr/>
          <a:lstStyle/>
          <a:p>
            <a:pPr algn="ctr"/>
            <a:r>
              <a:rPr lang="en-US" altLang="en-US" sz="2800" dirty="0">
                <a:sym typeface="Times New Roman" pitchFamily="18" charset="0"/>
              </a:rPr>
              <a:t>Learning Goals </a:t>
            </a:r>
            <a:r>
              <a:rPr lang="en-US" altLang="en-US" sz="1600" b="0" dirty="0">
                <a:sym typeface="Times New Roman" pitchFamily="18" charset="0"/>
              </a:rPr>
              <a:t>(2 of 2)</a:t>
            </a:r>
            <a:endParaRPr lang="en-US" sz="2800" b="0" dirty="0"/>
          </a:p>
        </p:txBody>
      </p:sp>
      <p:sp>
        <p:nvSpPr>
          <p:cNvPr id="5" name="Content Placeholder 4"/>
          <p:cNvSpPr>
            <a:spLocks noGrp="1"/>
          </p:cNvSpPr>
          <p:nvPr>
            <p:ph idx="1"/>
          </p:nvPr>
        </p:nvSpPr>
        <p:spPr>
          <a:xfrm>
            <a:off x="152400" y="1676400"/>
            <a:ext cx="8229600" cy="2819400"/>
          </a:xfrm>
        </p:spPr>
        <p:txBody>
          <a:bodyPr/>
          <a:lstStyle/>
          <a:p>
            <a:pPr marL="685800" indent="-68580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4</a:t>
            </a:r>
            <a:r>
              <a:rPr lang="en-US" altLang="en-US" dirty="0">
                <a:solidFill>
                  <a:srgbClr val="000000"/>
                </a:solidFill>
                <a:latin typeface="Arial" pitchFamily="34" charset="0"/>
                <a:ea typeface="MS PGothic" pitchFamily="34" charset="-128"/>
                <a:cs typeface="Arial" pitchFamily="34" charset="0"/>
                <a:sym typeface="Arial" pitchFamily="34" charset="0"/>
              </a:rPr>
              <a:t> </a:t>
            </a:r>
            <a:r>
              <a:rPr lang="en-US" altLang="en-US" dirty="0">
                <a:latin typeface="Arial" pitchFamily="34" charset="0"/>
                <a:cs typeface="Arial" pitchFamily="34" charset="0"/>
                <a:sym typeface="Arial" pitchFamily="34" charset="0"/>
              </a:rPr>
              <a:t>Calculate, interpret, and evaluate the internal rate of return (IRR).</a:t>
            </a:r>
            <a:endParaRPr lang="en-US" altLang="en-US" dirty="0">
              <a:solidFill>
                <a:srgbClr val="000000"/>
              </a:solidFill>
              <a:latin typeface="Arial" pitchFamily="34" charset="0"/>
              <a:ea typeface="MS PGothic" pitchFamily="34" charset="-128"/>
              <a:cs typeface="Arial" pitchFamily="34" charset="0"/>
              <a:sym typeface="Arial" pitchFamily="34" charset="0"/>
            </a:endParaRPr>
          </a:p>
          <a:p>
            <a:pPr marL="685800" indent="-68580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5</a:t>
            </a:r>
            <a:r>
              <a:rPr lang="en-US" altLang="en-US" dirty="0">
                <a:solidFill>
                  <a:srgbClr val="000000"/>
                </a:solidFill>
                <a:latin typeface="Arial" pitchFamily="34" charset="0"/>
                <a:ea typeface="MS PGothic" pitchFamily="34" charset="-128"/>
                <a:cs typeface="Arial" pitchFamily="34" charset="0"/>
                <a:sym typeface="Arial" pitchFamily="34" charset="0"/>
              </a:rPr>
              <a:t> </a:t>
            </a:r>
            <a:r>
              <a:rPr lang="en-US" altLang="en-US" dirty="0">
                <a:latin typeface="Arial" pitchFamily="34" charset="0"/>
                <a:cs typeface="Arial" pitchFamily="34" charset="0"/>
                <a:sym typeface="Arial" pitchFamily="34" charset="0"/>
              </a:rPr>
              <a:t>Use net present value profiles to compare NPV and IRR techniques.</a:t>
            </a:r>
            <a:endParaRPr lang="en-US" altLang="en-US" dirty="0">
              <a:solidFill>
                <a:srgbClr val="000000"/>
              </a:solidFill>
              <a:latin typeface="Arial" pitchFamily="34" charset="0"/>
              <a:ea typeface="MS PGothic" pitchFamily="34" charset="-128"/>
              <a:cs typeface="Arial" pitchFamily="34" charset="0"/>
              <a:sym typeface="Arial" pitchFamily="34" charset="0"/>
            </a:endParaRPr>
          </a:p>
          <a:p>
            <a:pPr marL="685800" indent="-685800">
              <a:buClr>
                <a:srgbClr val="FFFFFF"/>
              </a:buClr>
              <a:buNone/>
            </a:pPr>
            <a:r>
              <a:rPr lang="en-US" altLang="en-US" b="1" dirty="0">
                <a:solidFill>
                  <a:srgbClr val="007FA3"/>
                </a:solidFill>
                <a:latin typeface="Arial" pitchFamily="34" charset="0"/>
                <a:ea typeface="MS PGothic" pitchFamily="34" charset="-128"/>
                <a:cs typeface="Arial" pitchFamily="34" charset="0"/>
                <a:sym typeface="Arial" pitchFamily="34" charset="0"/>
              </a:rPr>
              <a:t>LG 6</a:t>
            </a:r>
            <a:r>
              <a:rPr lang="en-US" altLang="en-US" dirty="0">
                <a:solidFill>
                  <a:srgbClr val="000000"/>
                </a:solidFill>
                <a:latin typeface="Arial" pitchFamily="34" charset="0"/>
                <a:ea typeface="MS PGothic" pitchFamily="34" charset="-128"/>
                <a:cs typeface="Arial" pitchFamily="34" charset="0"/>
                <a:sym typeface="Arial" pitchFamily="34" charset="0"/>
              </a:rPr>
              <a:t> </a:t>
            </a:r>
            <a:r>
              <a:rPr lang="en-US" altLang="en-US" dirty="0">
                <a:latin typeface="Arial" pitchFamily="34" charset="0"/>
                <a:cs typeface="Arial" pitchFamily="34" charset="0"/>
                <a:sym typeface="Arial" pitchFamily="34" charset="0"/>
              </a:rPr>
              <a:t>Discuss NPV and IRR in terms of conflicting rankings and the strengths of each approach.</a:t>
            </a:r>
            <a:endParaRPr lang="en-US" dirty="0"/>
          </a:p>
        </p:txBody>
      </p:sp>
    </p:spTree>
    <p:extLst>
      <p:ext uri="{BB962C8B-B14F-4D97-AF65-F5344CB8AC3E}">
        <p14:creationId xmlns:p14="http://schemas.microsoft.com/office/powerpoint/2010/main" val="385473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533400"/>
            <a:ext cx="4495800" cy="868680"/>
          </a:xfrm>
        </p:spPr>
        <p:txBody>
          <a:bodyPr/>
          <a:lstStyle/>
          <a:p>
            <a:pPr algn="ctr"/>
            <a:r>
              <a:rPr lang="en-US" altLang="en-US" sz="2800" dirty="0">
                <a:sym typeface="Times New Roman" pitchFamily="18" charset="0"/>
              </a:rPr>
              <a:t>10.3 Net Present Value (NPV) </a:t>
            </a:r>
            <a:r>
              <a:rPr lang="en-US" altLang="en-US" sz="1600" b="0" dirty="0">
                <a:sym typeface="Times New Roman" pitchFamily="18" charset="0"/>
              </a:rPr>
              <a:t>(7 of 8)</a:t>
            </a:r>
            <a:endParaRPr lang="en-US" sz="2800" dirty="0"/>
          </a:p>
        </p:txBody>
      </p:sp>
      <p:sp>
        <p:nvSpPr>
          <p:cNvPr id="3" name="Content Placeholder 2"/>
          <p:cNvSpPr>
            <a:spLocks noGrp="1"/>
          </p:cNvSpPr>
          <p:nvPr>
            <p:ph idx="1"/>
          </p:nvPr>
        </p:nvSpPr>
        <p:spPr>
          <a:xfrm>
            <a:off x="381000" y="1905000"/>
            <a:ext cx="8229600" cy="3124200"/>
          </a:xfrm>
        </p:spPr>
        <p:txBody>
          <a:bodyPr/>
          <a:lstStyle/>
          <a:p>
            <a:r>
              <a:rPr lang="en-US" dirty="0"/>
              <a:t>NPV and Economic Value Added</a:t>
            </a:r>
          </a:p>
          <a:p>
            <a:pPr lvl="1"/>
            <a:r>
              <a:rPr lang="en-US" dirty="0"/>
              <a:t>However, the EVA approach subtracts from those cash flows a charge that is designed to capture the return that the firm’s investors demand on the project</a:t>
            </a:r>
          </a:p>
          <a:p>
            <a:pPr lvl="1"/>
            <a:r>
              <a:rPr lang="en-US" dirty="0"/>
              <a:t>That is, the EVA calculation asks whether a project generates positive cash flows above and beyond what investors demand</a:t>
            </a:r>
          </a:p>
          <a:p>
            <a:pPr lvl="1"/>
            <a:r>
              <a:rPr lang="en-US" dirty="0"/>
              <a:t>If so, the project is worth undertaking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433431"/>
            <a:ext cx="4419600" cy="944880"/>
          </a:xfrm>
        </p:spPr>
        <p:txBody>
          <a:bodyPr/>
          <a:lstStyle/>
          <a:p>
            <a:pPr algn="ctr"/>
            <a:r>
              <a:rPr lang="en-US" altLang="en-US" sz="2800" dirty="0">
                <a:sym typeface="Times New Roman" pitchFamily="18" charset="0"/>
              </a:rPr>
              <a:t>10.3 Net Present Value (NPV) </a:t>
            </a:r>
            <a:r>
              <a:rPr lang="en-US" altLang="en-US" sz="1600" b="0" dirty="0">
                <a:sym typeface="Times New Roman" pitchFamily="18" charset="0"/>
              </a:rPr>
              <a:t>(8 of 8)</a:t>
            </a:r>
            <a:endParaRPr lang="en-US" sz="2800" dirty="0"/>
          </a:p>
        </p:txBody>
      </p:sp>
      <p:sp>
        <p:nvSpPr>
          <p:cNvPr id="3" name="Content Placeholder 2"/>
          <p:cNvSpPr>
            <a:spLocks noGrp="1"/>
          </p:cNvSpPr>
          <p:nvPr>
            <p:ph idx="1"/>
          </p:nvPr>
        </p:nvSpPr>
        <p:spPr>
          <a:xfrm>
            <a:off x="457200" y="1874520"/>
            <a:ext cx="8229600" cy="2438400"/>
          </a:xfrm>
        </p:spPr>
        <p:txBody>
          <a:bodyPr/>
          <a:lstStyle/>
          <a:p>
            <a:r>
              <a:rPr lang="en-US" dirty="0"/>
              <a:t>NPV and Economic Value Added</a:t>
            </a:r>
          </a:p>
          <a:p>
            <a:pPr lvl="1"/>
            <a:r>
              <a:rPr lang="en-US" dirty="0"/>
              <a:t>The EVA method determines whether a project earns a pure economic profit</a:t>
            </a:r>
          </a:p>
          <a:p>
            <a:pPr lvl="1"/>
            <a:r>
              <a:rPr lang="en-US" dirty="0"/>
              <a:t>Pure Economic Profit</a:t>
            </a:r>
          </a:p>
          <a:p>
            <a:pPr lvl="2"/>
            <a:r>
              <a:rPr lang="en-US" dirty="0"/>
              <a:t>A profit above and beyond the normal competitive rate of return in a line of business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3200400" cy="507513"/>
          </a:xfrm>
        </p:spPr>
        <p:txBody>
          <a:bodyPr/>
          <a:lstStyle/>
          <a:p>
            <a:r>
              <a:rPr lang="en-US" altLang="en-US" sz="2800" dirty="0">
                <a:sym typeface="Times New Roman" pitchFamily="18" charset="0"/>
              </a:rPr>
              <a:t>Example 10.7 </a:t>
            </a:r>
            <a:r>
              <a:rPr lang="en-US" altLang="en-US" sz="1600" b="0" dirty="0">
                <a:sym typeface="Times New Roman" pitchFamily="18" charset="0"/>
              </a:rPr>
              <a:t>(1 of 3)</a:t>
            </a:r>
            <a:endParaRPr lang="en-US" sz="2800" dirty="0"/>
          </a:p>
        </p:txBody>
      </p:sp>
      <p:sp>
        <p:nvSpPr>
          <p:cNvPr id="3" name="Content Placeholder 2"/>
          <p:cNvSpPr>
            <a:spLocks noGrp="1"/>
          </p:cNvSpPr>
          <p:nvPr>
            <p:ph idx="1"/>
          </p:nvPr>
        </p:nvSpPr>
        <p:spPr/>
        <p:txBody>
          <a:bodyPr/>
          <a:lstStyle/>
          <a:p>
            <a:pPr marL="0" indent="0">
              <a:buNone/>
            </a:pPr>
            <a:r>
              <a:rPr lang="en-US" dirty="0"/>
              <a:t>Suppose that a certain project costs $1,000,000 up front, but after that it will generate net cash inflows each year (in perpetuity) of $120,000. To calculate the NPV of this project, we would simply discount the cash flows and add them up. If the firm’s cost of capital is 10%, the project’s NPV is</a:t>
            </a:r>
          </a:p>
          <a:p>
            <a:pPr algn="ctr">
              <a:buNone/>
            </a:pPr>
            <a:r>
              <a:rPr lang="en-US" dirty="0"/>
              <a:t>NPV = −$1,000,000 + ($120,000 ÷ 0.10) = $200,000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609600"/>
            <a:ext cx="3048000" cy="411480"/>
          </a:xfrm>
        </p:spPr>
        <p:txBody>
          <a:bodyPr/>
          <a:lstStyle/>
          <a:p>
            <a:pPr algn="ctr"/>
            <a:r>
              <a:rPr lang="en-US" altLang="en-US" sz="2800" dirty="0">
                <a:sym typeface="Times New Roman" pitchFamily="18" charset="0"/>
              </a:rPr>
              <a:t>Example 10.7 </a:t>
            </a:r>
            <a:r>
              <a:rPr lang="en-US" altLang="en-US" sz="1600" b="0" dirty="0">
                <a:sym typeface="Times New Roman" pitchFamily="18" charset="0"/>
              </a:rPr>
              <a:t>(2 of 3)</a:t>
            </a:r>
            <a:endParaRPr lang="en-US" sz="2800" dirty="0"/>
          </a:p>
        </p:txBody>
      </p:sp>
      <p:sp>
        <p:nvSpPr>
          <p:cNvPr id="3" name="Content Placeholder 2"/>
          <p:cNvSpPr>
            <a:spLocks noGrp="1"/>
          </p:cNvSpPr>
          <p:nvPr>
            <p:ph idx="1"/>
          </p:nvPr>
        </p:nvSpPr>
        <p:spPr>
          <a:xfrm>
            <a:off x="457200" y="1437130"/>
            <a:ext cx="8229600" cy="2971800"/>
          </a:xfrm>
        </p:spPr>
        <p:txBody>
          <a:bodyPr/>
          <a:lstStyle/>
          <a:p>
            <a:pPr marL="0" indent="0">
              <a:buNone/>
            </a:pPr>
            <a:r>
              <a:rPr lang="en-US" dirty="0"/>
              <a:t>To calculate the investment’s economic value added in any particular year, we start with the annual $120,000 cash flow. Next, we assign a charge that accounts for the return that investors demand on the capital invested by the firm in the project. In this case, the firm invested $1,000,000, and investors expect a 10% return. This means that the project’s annual capital charge is $100,000 ($1,000,000 × 10%), and its EVA is $20,000 per year:</a:t>
            </a:r>
          </a:p>
          <a:p>
            <a:pPr>
              <a:buNone/>
            </a:pPr>
            <a:r>
              <a:rPr lang="en-US" dirty="0"/>
              <a:t> </a:t>
            </a:r>
          </a:p>
        </p:txBody>
      </p:sp>
      <p:graphicFrame>
        <p:nvGraphicFramePr>
          <p:cNvPr id="4" name="Object 3" descr="EVA equals project cash flow minus whole of cost of capital times invested capital; EVA equals 120,000 dollars minus 100,000 dollars equals 20,000 dollars."/>
          <p:cNvGraphicFramePr>
            <a:graphicFrameLocks noChangeAspect="1"/>
          </p:cNvGraphicFramePr>
          <p:nvPr>
            <p:extLst>
              <p:ext uri="{D42A27DB-BD31-4B8C-83A1-F6EECF244321}">
                <p14:modId xmlns:p14="http://schemas.microsoft.com/office/powerpoint/2010/main" val="3117413352"/>
              </p:ext>
            </p:extLst>
          </p:nvPr>
        </p:nvGraphicFramePr>
        <p:xfrm>
          <a:off x="762000" y="4506470"/>
          <a:ext cx="7556500" cy="914400"/>
        </p:xfrm>
        <a:graphic>
          <a:graphicData uri="http://schemas.openxmlformats.org/presentationml/2006/ole">
            <mc:AlternateContent xmlns:mc="http://schemas.openxmlformats.org/markup-compatibility/2006">
              <mc:Choice xmlns:v="urn:schemas-microsoft-com:vml" Requires="v">
                <p:oleObj spid="_x0000_s65651" name="Equation" r:id="rId3" imgW="3987720" imgH="482400" progId="Equation.DSMT4">
                  <p:embed/>
                </p:oleObj>
              </mc:Choice>
              <mc:Fallback>
                <p:oleObj name="Equation" r:id="rId3" imgW="3987720" imgH="482400" progId="Equation.DSMT4">
                  <p:embed/>
                  <p:pic>
                    <p:nvPicPr>
                      <p:cNvPr id="0" name="Picture 97" descr="EVA equals project cash flow minus whole of cost of capital times invested capital; EVA equals 120,000 dollars minus 100,000 dollars equals 20,000 doll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06470"/>
                        <a:ext cx="75565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09600"/>
            <a:ext cx="3048000" cy="467847"/>
          </a:xfrm>
        </p:spPr>
        <p:txBody>
          <a:bodyPr/>
          <a:lstStyle/>
          <a:p>
            <a:r>
              <a:rPr lang="en-US" altLang="en-US" sz="2800" dirty="0">
                <a:sym typeface="Times New Roman" pitchFamily="18" charset="0"/>
              </a:rPr>
              <a:t>Example 10.7 </a:t>
            </a:r>
            <a:r>
              <a:rPr lang="en-US" altLang="en-US" sz="1600" b="0" dirty="0">
                <a:sym typeface="Times New Roman" pitchFamily="18" charset="0"/>
              </a:rPr>
              <a:t>(3 of 3)</a:t>
            </a:r>
            <a:endParaRPr lang="en-US" sz="2800" dirty="0"/>
          </a:p>
        </p:txBody>
      </p:sp>
      <p:sp>
        <p:nvSpPr>
          <p:cNvPr id="3" name="Content Placeholder 2"/>
          <p:cNvSpPr>
            <a:spLocks noGrp="1"/>
          </p:cNvSpPr>
          <p:nvPr>
            <p:ph idx="1"/>
          </p:nvPr>
        </p:nvSpPr>
        <p:spPr>
          <a:xfrm>
            <a:off x="838200" y="1752600"/>
            <a:ext cx="7315200" cy="3733800"/>
          </a:xfrm>
        </p:spPr>
        <p:txBody>
          <a:bodyPr/>
          <a:lstStyle/>
          <a:p>
            <a:pPr marL="0" indent="0" algn="ctr">
              <a:buNone/>
            </a:pPr>
            <a:r>
              <a:rPr lang="en-US" sz="1800" dirty="0"/>
              <a:t>In other words, this project earns more than its cost of capital each year, so the project is clearly worth doing. To calculate the EVA for the project over its entire life, we would simply discount the annual EVA figures using the firm’s cost of capital. In this case, the project produces an annual EVA of $20,000 in perpetuity. Discounting at 10% gives a project EVA of $200,000 ($20,000 ÷ 0.10), identical to the NPV. In this example, both the NPV and EVA methods reach the same conclusion, namely, that the project creates $200,000 in value for shareholders. If the cash flows in our example had fluctuated through time rather than remaining fixed at $120,000 per year, an analyst would calculate the investment’s EVA every year and then discount those figures to the present, using the firm’s cost of capital. If the resulting figure is positive, the project generates a positive EVA and is worth doing.</a:t>
            </a:r>
            <a:endParaRPr lang="en-US" altLang="en-US" sz="1800" b="1"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484762"/>
            <a:ext cx="4648200" cy="809737"/>
          </a:xfrm>
        </p:spPr>
        <p:txBody>
          <a:bodyPr/>
          <a:lstStyle/>
          <a:p>
            <a:pPr algn="ctr"/>
            <a:r>
              <a:rPr lang="en-US" altLang="en-US" sz="2800" dirty="0">
                <a:sym typeface="Times New Roman" pitchFamily="18" charset="0"/>
              </a:rPr>
              <a:t>10.4 Internal Rate of Return (IRR) </a:t>
            </a:r>
            <a:r>
              <a:rPr lang="en-US" altLang="en-US" sz="1600" b="0" dirty="0">
                <a:sym typeface="Times New Roman" pitchFamily="18" charset="0"/>
              </a:rPr>
              <a:t>(1 of 3)</a:t>
            </a:r>
            <a:endParaRPr lang="en-US" sz="2800" dirty="0"/>
          </a:p>
        </p:txBody>
      </p:sp>
      <p:sp>
        <p:nvSpPr>
          <p:cNvPr id="4" name="Content Placeholder 3"/>
          <p:cNvSpPr>
            <a:spLocks noGrp="1"/>
          </p:cNvSpPr>
          <p:nvPr>
            <p:ph idx="1"/>
          </p:nvPr>
        </p:nvSpPr>
        <p:spPr>
          <a:xfrm>
            <a:off x="0" y="1435047"/>
            <a:ext cx="8229600" cy="2163763"/>
          </a:xfrm>
        </p:spPr>
        <p:txBody>
          <a:bodyPr/>
          <a:lstStyle/>
          <a:p>
            <a:r>
              <a:rPr lang="en-US" dirty="0"/>
              <a:t>Internal Rate of Return (IRR)</a:t>
            </a:r>
          </a:p>
          <a:p>
            <a:pPr lvl="1"/>
            <a:r>
              <a:rPr lang="en-US" dirty="0"/>
              <a:t>The discount rate that equates the NPV of an investment opportunity with $0 (because the present value of cash inflows equals the initial investment); it is the rate of return that the firm will earn if it invests in the project and receives the given cash inflows</a:t>
            </a:r>
          </a:p>
        </p:txBody>
      </p:sp>
      <p:graphicFrame>
        <p:nvGraphicFramePr>
          <p:cNvPr id="6" name="Object 5" descr="0 dollars equals summation of CF sub t over (1 plus IRR) whole sup t  all minus CF sub 0. The summation is from t equals 1 to n."/>
          <p:cNvGraphicFramePr>
            <a:graphicFrameLocks noChangeAspect="1"/>
          </p:cNvGraphicFramePr>
          <p:nvPr>
            <p:extLst>
              <p:ext uri="{D42A27DB-BD31-4B8C-83A1-F6EECF244321}">
                <p14:modId xmlns:p14="http://schemas.microsoft.com/office/powerpoint/2010/main" val="1942794508"/>
              </p:ext>
            </p:extLst>
          </p:nvPr>
        </p:nvGraphicFramePr>
        <p:xfrm>
          <a:off x="4191000" y="3392489"/>
          <a:ext cx="3455988" cy="693737"/>
        </p:xfrm>
        <a:graphic>
          <a:graphicData uri="http://schemas.openxmlformats.org/presentationml/2006/ole">
            <mc:AlternateContent xmlns:mc="http://schemas.openxmlformats.org/markup-compatibility/2006">
              <mc:Choice xmlns:v="urn:schemas-microsoft-com:vml" Requires="v">
                <p:oleObj spid="_x0000_s5348" name="Equation" r:id="rId3" imgW="2145960" imgH="431640" progId="Equation.DSMT4">
                  <p:embed/>
                </p:oleObj>
              </mc:Choice>
              <mc:Fallback>
                <p:oleObj name="Equation" r:id="rId3" imgW="2145960" imgH="431640" progId="Equation.DSMT4">
                  <p:embed/>
                  <p:pic>
                    <p:nvPicPr>
                      <p:cNvPr id="0" name="Picture 192" descr="0 dollars equals summation of CF sub t over (1 plus IRR) whole sup t  all minus CF sub 0. The summation is from t equals 1 to 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92489"/>
                        <a:ext cx="3455988" cy="693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381000" y="4256710"/>
            <a:ext cx="8229600" cy="990600"/>
          </a:xfrm>
        </p:spPr>
        <p:txBody>
          <a:bodyPr/>
          <a:lstStyle/>
          <a:p>
            <a:pPr lvl="2"/>
            <a:r>
              <a:rPr lang="en-US" altLang="en-US" dirty="0">
                <a:solidFill>
                  <a:srgbClr val="000000"/>
                </a:solidFill>
                <a:latin typeface="Arial" pitchFamily="34" charset="0"/>
                <a:cs typeface="Arial" pitchFamily="34" charset="0"/>
                <a:sym typeface="Arial" pitchFamily="34" charset="0"/>
              </a:rPr>
              <a:t>Recognizing that projects may have cash inflows or outflows in any time period (including period 0), we can define the IRR more generally as</a:t>
            </a:r>
            <a:endParaRPr lang="en-US" dirty="0"/>
          </a:p>
        </p:txBody>
      </p:sp>
      <p:graphicFrame>
        <p:nvGraphicFramePr>
          <p:cNvPr id="7" name="Object 6" descr="0 dollars equals summation of CF sub t over (1 plus IRR) whole sup t. The summation is from t equals 0 to n."/>
          <p:cNvGraphicFramePr>
            <a:graphicFrameLocks noChangeAspect="1"/>
          </p:cNvGraphicFramePr>
          <p:nvPr>
            <p:extLst>
              <p:ext uri="{D42A27DB-BD31-4B8C-83A1-F6EECF244321}">
                <p14:modId xmlns:p14="http://schemas.microsoft.com/office/powerpoint/2010/main" val="2830523133"/>
              </p:ext>
            </p:extLst>
          </p:nvPr>
        </p:nvGraphicFramePr>
        <p:xfrm>
          <a:off x="4191000" y="5059019"/>
          <a:ext cx="3073400" cy="717550"/>
        </p:xfrm>
        <a:graphic>
          <a:graphicData uri="http://schemas.openxmlformats.org/presentationml/2006/ole">
            <mc:AlternateContent xmlns:mc="http://schemas.openxmlformats.org/markup-compatibility/2006">
              <mc:Choice xmlns:v="urn:schemas-microsoft-com:vml" Requires="v">
                <p:oleObj spid="_x0000_s5349" name="Equation" r:id="rId5" imgW="1854000" imgH="431640" progId="Equation.DSMT4">
                  <p:embed/>
                </p:oleObj>
              </mc:Choice>
              <mc:Fallback>
                <p:oleObj name="Equation" r:id="rId5" imgW="1854000" imgH="431640" progId="Equation.DSMT4">
                  <p:embed/>
                  <p:pic>
                    <p:nvPicPr>
                      <p:cNvPr id="0" name="Picture 193" descr="0 dollars equals summation of CF sub t over (1 plus IRR) whole sup t. The summation is from t equals 0 to 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5059019"/>
                        <a:ext cx="307340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4876800" cy="901039"/>
          </a:xfrm>
        </p:spPr>
        <p:txBody>
          <a:bodyPr/>
          <a:lstStyle/>
          <a:p>
            <a:pPr algn="ctr"/>
            <a:r>
              <a:rPr lang="en-US" altLang="en-US" sz="2800" dirty="0">
                <a:sym typeface="Times New Roman" pitchFamily="18" charset="0"/>
              </a:rPr>
              <a:t>10.4 Internal Rate of Return (IRR) </a:t>
            </a:r>
            <a:r>
              <a:rPr lang="en-US" altLang="en-US" sz="1600" b="0" dirty="0">
                <a:sym typeface="Times New Roman" pitchFamily="18" charset="0"/>
              </a:rPr>
              <a:t>(2 of 3)</a:t>
            </a:r>
            <a:endParaRPr lang="en-US" sz="2800" dirty="0"/>
          </a:p>
        </p:txBody>
      </p:sp>
      <p:sp>
        <p:nvSpPr>
          <p:cNvPr id="3" name="Content Placeholder 2"/>
          <p:cNvSpPr>
            <a:spLocks noGrp="1"/>
          </p:cNvSpPr>
          <p:nvPr>
            <p:ph idx="1"/>
          </p:nvPr>
        </p:nvSpPr>
        <p:spPr>
          <a:xfrm>
            <a:off x="304800" y="2590800"/>
            <a:ext cx="8229600" cy="1905000"/>
          </a:xfrm>
        </p:spPr>
        <p:txBody>
          <a:bodyPr/>
          <a:lstStyle/>
          <a:p>
            <a:r>
              <a:rPr lang="en-US" dirty="0"/>
              <a:t>Decision Criteria</a:t>
            </a:r>
          </a:p>
          <a:p>
            <a:pPr lvl="1"/>
            <a:r>
              <a:rPr lang="en-US" dirty="0"/>
              <a:t>If the IRR is greater than the cost of capital, accept the project</a:t>
            </a:r>
          </a:p>
          <a:p>
            <a:pPr lvl="1"/>
            <a:r>
              <a:rPr lang="en-US" dirty="0"/>
              <a:t>If the IRR is less than the cost of capital, reject the project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4800600" cy="944880"/>
          </a:xfrm>
        </p:spPr>
        <p:txBody>
          <a:bodyPr/>
          <a:lstStyle/>
          <a:p>
            <a:pPr algn="ctr"/>
            <a:r>
              <a:rPr lang="en-US" altLang="en-US" sz="2800" dirty="0">
                <a:sym typeface="Times New Roman" pitchFamily="18" charset="0"/>
              </a:rPr>
              <a:t>10.4 Internal Rate of Return (IRR) </a:t>
            </a:r>
            <a:r>
              <a:rPr lang="en-US" altLang="en-US" sz="1600" b="0" dirty="0">
                <a:sym typeface="Times New Roman" pitchFamily="18" charset="0"/>
              </a:rPr>
              <a:t>(3 of 3)</a:t>
            </a:r>
            <a:endParaRPr lang="en-US" sz="2800" dirty="0"/>
          </a:p>
        </p:txBody>
      </p:sp>
      <p:sp>
        <p:nvSpPr>
          <p:cNvPr id="3" name="Content Placeholder 2"/>
          <p:cNvSpPr>
            <a:spLocks noGrp="1"/>
          </p:cNvSpPr>
          <p:nvPr>
            <p:ph idx="1"/>
          </p:nvPr>
        </p:nvSpPr>
        <p:spPr>
          <a:xfrm>
            <a:off x="228600" y="2095500"/>
            <a:ext cx="8229600" cy="2667000"/>
          </a:xfrm>
        </p:spPr>
        <p:txBody>
          <a:bodyPr/>
          <a:lstStyle/>
          <a:p>
            <a:pPr marL="255588" indent="-153988">
              <a:buSzTx/>
              <a:buFontTx/>
              <a:buChar char="•"/>
            </a:pPr>
            <a:r>
              <a:rPr lang="en-US" altLang="en-US" dirty="0">
                <a:solidFill>
                  <a:srgbClr val="000000"/>
                </a:solidFill>
                <a:latin typeface="Arial" pitchFamily="34" charset="0"/>
                <a:cs typeface="Arial" pitchFamily="34" charset="0"/>
                <a:sym typeface="Arial" pitchFamily="34" charset="0"/>
              </a:rPr>
              <a:t>Calculating the IRR</a:t>
            </a:r>
          </a:p>
          <a:p>
            <a:pPr lvl="1"/>
            <a:r>
              <a:rPr lang="en-US" altLang="en-US" dirty="0">
                <a:solidFill>
                  <a:srgbClr val="000000"/>
                </a:solidFill>
                <a:latin typeface="Arial" pitchFamily="34" charset="0"/>
                <a:cs typeface="Arial" pitchFamily="34" charset="0"/>
                <a:sym typeface="Arial" pitchFamily="34" charset="0"/>
              </a:rPr>
              <a:t>With most financial calculators, you merely punch in all cash flows as if to calculate an NPV and then depress IRR to find the internal rate of return</a:t>
            </a:r>
            <a:endParaRPr lang="en-US" dirty="0"/>
          </a:p>
          <a:p>
            <a:pPr lvl="1"/>
            <a:r>
              <a:rPr lang="en-US" altLang="en-US" dirty="0">
                <a:solidFill>
                  <a:srgbClr val="000000"/>
                </a:solidFill>
                <a:latin typeface="Arial" pitchFamily="34" charset="0"/>
                <a:cs typeface="Arial" pitchFamily="34" charset="0"/>
                <a:sym typeface="Arial" pitchFamily="34" charset="0"/>
              </a:rPr>
              <a:t>Spreadsheets also have preprogrammed functions that allow you to calculate a project’s IRR very quickly</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96871"/>
            <a:ext cx="3352800" cy="440764"/>
          </a:xfrm>
        </p:spPr>
        <p:txBody>
          <a:bodyPr/>
          <a:lstStyle/>
          <a:p>
            <a:pPr algn="ctr"/>
            <a:r>
              <a:rPr lang="en-US" altLang="en-US" sz="2800" dirty="0">
                <a:sym typeface="Times New Roman" pitchFamily="18" charset="0"/>
              </a:rPr>
              <a:t>Example 10.8 </a:t>
            </a:r>
            <a:r>
              <a:rPr lang="en-US" altLang="en-US" sz="1600" b="0" dirty="0">
                <a:sym typeface="Times New Roman" pitchFamily="18" charset="0"/>
              </a:rPr>
              <a:t>(1 of 4)</a:t>
            </a:r>
            <a:endParaRPr lang="en-US" sz="2800" dirty="0"/>
          </a:p>
        </p:txBody>
      </p:sp>
      <p:sp>
        <p:nvSpPr>
          <p:cNvPr id="3" name="Content Placeholder 2"/>
          <p:cNvSpPr>
            <a:spLocks noGrp="1"/>
          </p:cNvSpPr>
          <p:nvPr>
            <p:ph idx="1"/>
          </p:nvPr>
        </p:nvSpPr>
        <p:spPr>
          <a:xfrm>
            <a:off x="362124" y="1430666"/>
            <a:ext cx="8191358" cy="1095188"/>
          </a:xfrm>
        </p:spPr>
        <p:txBody>
          <a:bodyPr/>
          <a:lstStyle/>
          <a:p>
            <a:pPr marL="0" indent="0">
              <a:buNone/>
            </a:pPr>
            <a:r>
              <a:rPr lang="en-US" sz="2000" dirty="0"/>
              <a:t>We can demonstrate the internal rate of return (IRR) approach by using the Bennett Company data presented in Table 10.1. Algebraically, the IRR for project A is the number that solves this equation:</a:t>
            </a:r>
          </a:p>
        </p:txBody>
      </p:sp>
      <p:graphicFrame>
        <p:nvGraphicFramePr>
          <p:cNvPr id="4" name="Object 3" descr="An equation for the calculation of IRR. &#10;0 equals minus 420,000 plus 140,000 dollars over (1 plus IRR) whole sup 1 all plus 140,000 dollars over (1 plus IRR) whole sup 2 all plus 140,000 dollars over (1 plus IRR) whole sup 3 all plus  140,000 dollars over (1 plus IRR) whole sup 4 all plus 140,000 dollars over (1 plus IRR) whole sup 5. "/>
          <p:cNvGraphicFramePr>
            <a:graphicFrameLocks noChangeAspect="1"/>
          </p:cNvGraphicFramePr>
          <p:nvPr>
            <p:extLst>
              <p:ext uri="{D42A27DB-BD31-4B8C-83A1-F6EECF244321}">
                <p14:modId xmlns:p14="http://schemas.microsoft.com/office/powerpoint/2010/main" val="4077979914"/>
              </p:ext>
            </p:extLst>
          </p:nvPr>
        </p:nvGraphicFramePr>
        <p:xfrm>
          <a:off x="343041" y="2778981"/>
          <a:ext cx="8191359" cy="742624"/>
        </p:xfrm>
        <a:graphic>
          <a:graphicData uri="http://schemas.openxmlformats.org/presentationml/2006/ole">
            <mc:AlternateContent xmlns:mc="http://schemas.openxmlformats.org/markup-compatibility/2006">
              <mc:Choice xmlns:v="urn:schemas-microsoft-com:vml" Requires="v">
                <p:oleObj spid="_x0000_s67699" name="Equation" r:id="rId4" imgW="4622800" imgH="419100" progId="Equation.DSMT4">
                  <p:embed/>
                </p:oleObj>
              </mc:Choice>
              <mc:Fallback>
                <p:oleObj name="Equation" r:id="rId4" imgW="4622800" imgH="419100" progId="Equation.DSMT4">
                  <p:embed/>
                  <p:pic>
                    <p:nvPicPr>
                      <p:cNvPr id="0" name="Picture 97" descr="An equation for the calculation of IRR. &#10;0 equals minus 420,000 plus 140,000 dollars over (1 plus IRR) whole sup 1 all plus 140,000 dollars over (1 plus IRR) whole sup 2 all plus 140,000 dollars over (1 plus IRR) whole sup 3 all plus  140,000 dollars over (1 plus IRR) whole sup 4 all plus 140,000 dollars over (1 plus IRR) whole sup 5.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41" y="2778981"/>
                        <a:ext cx="8191359" cy="742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609600" y="3886200"/>
            <a:ext cx="7924800" cy="1717947"/>
          </a:xfrm>
        </p:spPr>
        <p:txBody>
          <a:bodyPr/>
          <a:lstStyle/>
          <a:p>
            <a:pPr marL="0" indent="0">
              <a:buNone/>
            </a:pPr>
            <a:r>
              <a:rPr lang="en-US" sz="2000" dirty="0"/>
              <a:t>Again, we are looking for the discount rate that makes the NPV of project A’s cash flows equal to zero. One way to solve this equation is to use a trial-and-error approach, trying different values for the IRR until reaching a solution. Likewise, the IRR for project B is the discount rate that makes the NPV of that project’s cash flows equal zero.</a:t>
            </a:r>
            <a:endParaRPr lang="en-IN"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457200"/>
            <a:ext cx="3276600" cy="569099"/>
          </a:xfrm>
        </p:spPr>
        <p:txBody>
          <a:bodyPr/>
          <a:lstStyle/>
          <a:p>
            <a:r>
              <a:rPr lang="en-US" altLang="en-US" sz="2800" dirty="0">
                <a:sym typeface="Times New Roman" pitchFamily="18" charset="0"/>
              </a:rPr>
              <a:t>Example 10.8 </a:t>
            </a:r>
            <a:r>
              <a:rPr lang="en-US" altLang="en-US" sz="1600" b="0" dirty="0">
                <a:sym typeface="Times New Roman" pitchFamily="18" charset="0"/>
              </a:rPr>
              <a:t>(2 of 4)</a:t>
            </a:r>
            <a:endParaRPr lang="en-US" sz="2800" dirty="0"/>
          </a:p>
        </p:txBody>
      </p:sp>
      <p:sp>
        <p:nvSpPr>
          <p:cNvPr id="3" name="Content Placeholder 2"/>
          <p:cNvSpPr>
            <a:spLocks noGrp="1"/>
          </p:cNvSpPr>
          <p:nvPr>
            <p:ph idx="1"/>
          </p:nvPr>
        </p:nvSpPr>
        <p:spPr>
          <a:xfrm>
            <a:off x="2362200" y="1901506"/>
            <a:ext cx="6477000" cy="3581400"/>
          </a:xfrm>
        </p:spPr>
        <p:txBody>
          <a:bodyPr/>
          <a:lstStyle/>
          <a:p>
            <a:pPr marL="0" indent="0" algn="ctr">
              <a:buNone/>
            </a:pPr>
            <a:r>
              <a:rPr lang="en-US" sz="2000" dirty="0"/>
              <a:t>Figure 10.3 uses timelines to depict the framework for finding the IRRs for Bennett’s projects A and B. We can see in the figure that the IRR is the unknown discount rate that causes the NPV to equal $0. </a:t>
            </a:r>
          </a:p>
          <a:p>
            <a:pPr marL="0" indent="0" algn="ctr">
              <a:buNone/>
            </a:pPr>
            <a:r>
              <a:rPr lang="en-US" sz="2000" b="1" dirty="0"/>
              <a:t>Calculator use </a:t>
            </a:r>
            <a:r>
              <a:rPr lang="en-US" sz="2000" dirty="0"/>
              <a:t>To find the IRR using the preprogrammed function in a financial calculator, the keystrokes for each project are the same as those shown on </a:t>
            </a:r>
            <a:r>
              <a:rPr lang="en-US" sz="1800" dirty="0"/>
              <a:t>slides 31 and 32</a:t>
            </a:r>
            <a:r>
              <a:rPr lang="en-US" sz="2000" dirty="0"/>
              <a:t> for the NPV calculation, except that you don’t enter a value for I/Y or compute NPV. Instead, once the cash flows have been entered, you push CPT and IRR as shown here.</a:t>
            </a:r>
          </a:p>
        </p:txBody>
      </p:sp>
      <p:pic>
        <p:nvPicPr>
          <p:cNvPr id="4" name="Picture 2" descr="A typical calculator with input as follows:&#10;• CF 0 — negative 420000&#10;• C01 — 140000&#10;• F01 — 5&#10;The output is shown as 19.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711006"/>
            <a:ext cx="2209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09631"/>
            <a:ext cx="4724400" cy="868680"/>
          </a:xfrm>
        </p:spPr>
        <p:txBody>
          <a:bodyPr/>
          <a:lstStyle/>
          <a:p>
            <a:pPr algn="ctr"/>
            <a:r>
              <a:rPr lang="en-US" altLang="en-US" sz="2800" dirty="0">
                <a:sym typeface="Times New Roman" pitchFamily="18" charset="0"/>
              </a:rPr>
              <a:t>10.1 Overview of Capital Budgeting </a:t>
            </a:r>
            <a:r>
              <a:rPr lang="en-US" altLang="en-US" sz="1600" b="0" dirty="0">
                <a:sym typeface="Times New Roman" pitchFamily="18" charset="0"/>
              </a:rPr>
              <a:t>(1 of 9)</a:t>
            </a:r>
            <a:endParaRPr lang="en-US" altLang="en-US" sz="2800" b="0" dirty="0">
              <a:sym typeface="Times New Roman" pitchFamily="18" charset="0"/>
            </a:endParaRPr>
          </a:p>
        </p:txBody>
      </p:sp>
      <p:sp>
        <p:nvSpPr>
          <p:cNvPr id="3" name="Content Placeholder 2"/>
          <p:cNvSpPr>
            <a:spLocks noGrp="1"/>
          </p:cNvSpPr>
          <p:nvPr>
            <p:ph idx="1"/>
          </p:nvPr>
        </p:nvSpPr>
        <p:spPr>
          <a:xfrm>
            <a:off x="152400" y="1447800"/>
            <a:ext cx="8229600" cy="4800600"/>
          </a:xfrm>
        </p:spPr>
        <p:txBody>
          <a:bodyPr/>
          <a:lstStyle/>
          <a:p>
            <a:r>
              <a:rPr lang="en-US" altLang="en-US" dirty="0">
                <a:solidFill>
                  <a:srgbClr val="000000"/>
                </a:solidFill>
                <a:latin typeface="Arial" pitchFamily="34" charset="0"/>
                <a:ea typeface="MS PGothic" pitchFamily="34" charset="-128"/>
                <a:cs typeface="Arial" pitchFamily="34" charset="0"/>
                <a:sym typeface="Arial" pitchFamily="34" charset="0"/>
              </a:rPr>
              <a:t>Capital Budgeting</a:t>
            </a:r>
          </a:p>
          <a:p>
            <a:pPr lvl="1"/>
            <a:r>
              <a:rPr lang="en-US" altLang="en-US" dirty="0">
                <a:solidFill>
                  <a:srgbClr val="000000"/>
                </a:solidFill>
                <a:latin typeface="Arial" pitchFamily="34" charset="0"/>
                <a:ea typeface="MS PGothic" pitchFamily="34" charset="-128"/>
                <a:cs typeface="Arial" pitchFamily="34" charset="0"/>
                <a:sym typeface="Arial" pitchFamily="34" charset="0"/>
              </a:rPr>
              <a:t>The process of evaluating and selecting long-term investments that contribute to the firm’s goal of maximizing owners’ wealth</a:t>
            </a:r>
            <a:endParaRPr lang="en-US" dirty="0"/>
          </a:p>
          <a:p>
            <a:r>
              <a:rPr lang="en-US" altLang="en-US" dirty="0">
                <a:solidFill>
                  <a:srgbClr val="000000"/>
                </a:solidFill>
                <a:latin typeface="Arial" pitchFamily="34" charset="0"/>
                <a:ea typeface="MS PGothic" pitchFamily="34" charset="-128"/>
                <a:cs typeface="Arial" pitchFamily="34" charset="0"/>
                <a:sym typeface="Arial" pitchFamily="34" charset="0"/>
              </a:rPr>
              <a:t>Motives for Capital Expenditure</a:t>
            </a:r>
          </a:p>
          <a:p>
            <a:pPr lvl="1"/>
            <a:r>
              <a:rPr lang="en-US" altLang="en-US" dirty="0">
                <a:solidFill>
                  <a:srgbClr val="000000"/>
                </a:solidFill>
                <a:latin typeface="Arial" pitchFamily="34" charset="0"/>
                <a:ea typeface="MS PGothic" pitchFamily="34" charset="-128"/>
                <a:cs typeface="Arial" pitchFamily="34" charset="0"/>
                <a:sym typeface="Arial" pitchFamily="34" charset="0"/>
              </a:rPr>
              <a:t>Capital Expenditure</a:t>
            </a:r>
            <a:endParaRPr lang="en-US" dirty="0"/>
          </a:p>
          <a:p>
            <a:pPr lvl="2"/>
            <a:r>
              <a:rPr lang="en-US" altLang="en-US" dirty="0">
                <a:solidFill>
                  <a:srgbClr val="000000"/>
                </a:solidFill>
                <a:latin typeface="Arial" pitchFamily="34" charset="0"/>
                <a:ea typeface="MS PGothic" pitchFamily="34" charset="-128"/>
                <a:cs typeface="Arial" pitchFamily="34" charset="0"/>
                <a:sym typeface="Arial" pitchFamily="34" charset="0"/>
              </a:rPr>
              <a:t>An outlay of funds by the firm that the firm expects to produce benefits over a period of time greater than 1 year</a:t>
            </a:r>
            <a:endParaRPr lang="en-US" dirty="0"/>
          </a:p>
          <a:p>
            <a:pPr lvl="1"/>
            <a:r>
              <a:rPr lang="en-US" altLang="en-US" dirty="0">
                <a:solidFill>
                  <a:srgbClr val="000000"/>
                </a:solidFill>
                <a:latin typeface="Arial" pitchFamily="34" charset="0"/>
                <a:ea typeface="MS PGothic" pitchFamily="34" charset="-128"/>
                <a:cs typeface="Arial" pitchFamily="34" charset="0"/>
                <a:sym typeface="Arial" pitchFamily="34" charset="0"/>
              </a:rPr>
              <a:t>Operating Expenditure</a:t>
            </a:r>
            <a:endParaRPr lang="en-US" dirty="0"/>
          </a:p>
          <a:p>
            <a:pPr lvl="2"/>
            <a:r>
              <a:rPr lang="en-US" altLang="en-US" dirty="0">
                <a:solidFill>
                  <a:srgbClr val="000000"/>
                </a:solidFill>
                <a:latin typeface="Arial" pitchFamily="34" charset="0"/>
                <a:ea typeface="MS PGothic" pitchFamily="34" charset="-128"/>
                <a:cs typeface="Arial" pitchFamily="34" charset="0"/>
                <a:sym typeface="Arial" pitchFamily="34" charset="0"/>
              </a:rPr>
              <a:t>An outlay of funds by the firm resulting in benefits received within 1 year</a:t>
            </a:r>
            <a:endParaRPr lang="en-US" dirty="0"/>
          </a:p>
        </p:txBody>
      </p:sp>
    </p:spTree>
    <p:extLst>
      <p:ext uri="{BB962C8B-B14F-4D97-AF65-F5344CB8AC3E}">
        <p14:creationId xmlns:p14="http://schemas.microsoft.com/office/powerpoint/2010/main" val="2611257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609600"/>
            <a:ext cx="3048000" cy="487680"/>
          </a:xfrm>
        </p:spPr>
        <p:txBody>
          <a:bodyPr/>
          <a:lstStyle/>
          <a:p>
            <a:r>
              <a:rPr lang="en-US" altLang="en-US" sz="2800" dirty="0">
                <a:sym typeface="Times New Roman" pitchFamily="18" charset="0"/>
              </a:rPr>
              <a:t>Example 10.8 </a:t>
            </a:r>
            <a:r>
              <a:rPr lang="en-US" altLang="en-US" sz="1600" b="0" dirty="0">
                <a:sym typeface="Times New Roman" pitchFamily="18" charset="0"/>
              </a:rPr>
              <a:t>(3 of 4)</a:t>
            </a:r>
            <a:endParaRPr lang="en-US" sz="2800" dirty="0"/>
          </a:p>
        </p:txBody>
      </p:sp>
      <p:sp>
        <p:nvSpPr>
          <p:cNvPr id="3" name="Content Placeholder 2"/>
          <p:cNvSpPr>
            <a:spLocks noGrp="1"/>
          </p:cNvSpPr>
          <p:nvPr>
            <p:ph idx="1"/>
          </p:nvPr>
        </p:nvSpPr>
        <p:spPr>
          <a:xfrm>
            <a:off x="495300" y="1524000"/>
            <a:ext cx="8153400" cy="4007141"/>
          </a:xfrm>
        </p:spPr>
        <p:txBody>
          <a:bodyPr/>
          <a:lstStyle/>
          <a:p>
            <a:pPr marL="0" indent="0" algn="ctr">
              <a:buNone/>
            </a:pPr>
            <a:r>
              <a:rPr lang="en-US" sz="2000" dirty="0"/>
              <a:t>Comparing the IRRs of projects A and B given in Figure 10.3 to Bennett Company’s 10% cost of capital, we can see that both projects are acceptable because the return on each project is greater than the cost of capital:</a:t>
            </a:r>
          </a:p>
          <a:p>
            <a:pPr algn="ctr">
              <a:buNone/>
            </a:pPr>
            <a:r>
              <a:rPr lang="en-US" sz="2000" dirty="0"/>
              <a:t>IRR</a:t>
            </a:r>
            <a:r>
              <a:rPr lang="en-US" sz="2000" baseline="-25000" dirty="0"/>
              <a:t>A</a:t>
            </a:r>
            <a:r>
              <a:rPr lang="en-US" sz="2000" dirty="0"/>
              <a:t> = 19.9% &gt; 10.0%</a:t>
            </a:r>
          </a:p>
          <a:p>
            <a:pPr algn="ctr">
              <a:spcBef>
                <a:spcPts val="1000"/>
              </a:spcBef>
              <a:buNone/>
            </a:pPr>
            <a:r>
              <a:rPr lang="en-US" sz="2000" dirty="0"/>
              <a:t>IRR</a:t>
            </a:r>
            <a:r>
              <a:rPr lang="en-US" sz="2000" baseline="-25000" dirty="0"/>
              <a:t>B</a:t>
            </a:r>
            <a:r>
              <a:rPr lang="en-US" sz="2000" dirty="0"/>
              <a:t> = 21.7% &gt; 10.0%</a:t>
            </a:r>
          </a:p>
          <a:p>
            <a:pPr marL="0" indent="0" algn="ctr">
              <a:spcBef>
                <a:spcPts val="1000"/>
              </a:spcBef>
              <a:buNone/>
            </a:pPr>
            <a:r>
              <a:rPr lang="en-US" sz="2000" dirty="0"/>
              <a:t>Comparing the two projects’ IRRs, Bennett’s managers rank project B over project  A because project B delivers a higher IRR (IRR</a:t>
            </a:r>
            <a:r>
              <a:rPr lang="en-US" sz="2000" baseline="-25000" dirty="0"/>
              <a:t>B</a:t>
            </a:r>
            <a:r>
              <a:rPr lang="en-US" sz="2000" dirty="0"/>
              <a:t> = 21.7% &gt; IRR</a:t>
            </a:r>
            <a:r>
              <a:rPr lang="en-US" sz="2000" baseline="-25000" dirty="0"/>
              <a:t>A</a:t>
            </a:r>
            <a:r>
              <a:rPr lang="en-US" sz="2000" dirty="0"/>
              <a:t> = 19.9%). If these projects are mutually exclusive, meaning that Bennett can choose one project or the other but not both, the IRR decision technique would recommend project B.</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609600"/>
            <a:ext cx="3048000" cy="487680"/>
          </a:xfrm>
        </p:spPr>
        <p:txBody>
          <a:bodyPr/>
          <a:lstStyle/>
          <a:p>
            <a:r>
              <a:rPr lang="en-US" altLang="en-US" sz="2800" dirty="0">
                <a:sym typeface="Times New Roman" pitchFamily="18" charset="0"/>
              </a:rPr>
              <a:t>Example 10.8 </a:t>
            </a:r>
            <a:r>
              <a:rPr lang="en-US" altLang="en-US" sz="1600" b="0" dirty="0">
                <a:sym typeface="Times New Roman" pitchFamily="18" charset="0"/>
              </a:rPr>
              <a:t>(4 of 4)</a:t>
            </a:r>
            <a:endParaRPr lang="en-US" sz="2800" dirty="0"/>
          </a:p>
        </p:txBody>
      </p:sp>
      <p:sp>
        <p:nvSpPr>
          <p:cNvPr id="3" name="Content Placeholder 2"/>
          <p:cNvSpPr>
            <a:spLocks noGrp="1"/>
          </p:cNvSpPr>
          <p:nvPr>
            <p:ph idx="1"/>
          </p:nvPr>
        </p:nvSpPr>
        <p:spPr>
          <a:xfrm>
            <a:off x="346707" y="1371600"/>
            <a:ext cx="7162800" cy="762000"/>
          </a:xfrm>
        </p:spPr>
        <p:txBody>
          <a:bodyPr/>
          <a:lstStyle/>
          <a:p>
            <a:pPr marL="0" indent="0">
              <a:buNone/>
            </a:pPr>
            <a:r>
              <a:rPr lang="en-US" b="1" dirty="0"/>
              <a:t>Spreadsheet use </a:t>
            </a:r>
            <a:r>
              <a:rPr lang="en-US" dirty="0"/>
              <a:t>The internal rate of return also can be calculated as shown on the following Excel spreadsheet.</a:t>
            </a:r>
          </a:p>
          <a:p>
            <a:pPr>
              <a:buNone/>
            </a:pPr>
            <a:endParaRPr lang="en-US" dirty="0"/>
          </a:p>
        </p:txBody>
      </p:sp>
      <p:pic>
        <p:nvPicPr>
          <p:cNvPr id="5" name="Picture 4" descr="An Excel screenshot shows how to calculate IRR. &#10;The screenshot shows three columns: A, B, and C and twelve rows 1 to 11. The data row wise is as follows:&#10;• Row 1: It shows heading “Determining the Internal Rate of Return” merging all three columns.&#10;• Row 2: First column is blank and other two columns are merged and contain text “Year-End cash flow.”&#10;• Row 3: It shows headers “Year,” “Project A,” and “Project B” in the columns A, B, and C respectively.&#10;• Row 4: 0, minus 420,000 dollars, and minus 450,000 dollars in the columns A, B, and C respectively.&#10;• Row 5: 1, 140,000 dollars, and 280,000 dollars in the columns A, B, and C respectively.&#10;• Row 6: 2, 140,000 dollars, and 120,000 dollars in the columns A, B, and C respectively.&#10;• Row 7: 3, 140,000 dollars, and 100,000 dollars in the columns A, B, and C respectively.&#10;• Row 8: 4, 140,000 dollars, and 100,000 dollars in the columns A, B, and C respectively.&#10;• Row 9: 5, 140,000 dollars, and 100,000 dollars in the columns A, B, and C respectively.&#10;• Row 10: IRR, 19.9 percent, and 21.7 percent in the columns A, B, and C respectively.&#10;• Row 11: It shows “Choice of project” in first two columns and “Project B” in the third column.&#10;At the bottom, the spreadsheet shows “Entry in Cell B10 is =IRR(B4:B9). Copy the entry in Cell B10 to Cell C10. Entry in Cell C10 is  =IF(B10 greater than C10,B3,C3).” "/>
          <p:cNvPicPr>
            <a:picLocks noChangeAspect="1"/>
          </p:cNvPicPr>
          <p:nvPr/>
        </p:nvPicPr>
        <p:blipFill rotWithShape="1">
          <a:blip r:embed="rId3" cstate="print"/>
          <a:srcRect l="30530"/>
          <a:stretch/>
        </p:blipFill>
        <p:spPr>
          <a:xfrm>
            <a:off x="4572000" y="2514600"/>
            <a:ext cx="3552662" cy="334628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81000"/>
            <a:ext cx="6324600" cy="1097280"/>
          </a:xfrm>
        </p:spPr>
        <p:txBody>
          <a:bodyPr/>
          <a:lstStyle/>
          <a:p>
            <a:pPr algn="ctr"/>
            <a:r>
              <a:rPr lang="en-US" altLang="en-US" sz="2400" dirty="0">
                <a:sym typeface="Times New Roman" pitchFamily="18" charset="0"/>
              </a:rPr>
              <a:t>Figure 10.3 </a:t>
            </a:r>
            <a:r>
              <a:rPr lang="en-US" altLang="en-US" sz="2400" b="0" dirty="0">
                <a:sym typeface="Times New Roman" pitchFamily="18" charset="0"/>
              </a:rPr>
              <a:t>Calculation of IRRs for Bennett Company’s Capital Expenditure Alternatives</a:t>
            </a:r>
            <a:endParaRPr lang="en-US" sz="2400" b="0" dirty="0"/>
          </a:p>
        </p:txBody>
      </p:sp>
      <p:pic>
        <p:nvPicPr>
          <p:cNvPr id="5" name="Picture 4" descr="A set of two timelines depict the cash flows and calculations of IRR for two projects.&#10;Each of the timelines is labeled &quot;End of Year&quot; and is numbered from 0 to 5 in increments of 1. The first timeline is for Project A. The investment for year 0 is shown as negative 420,000 dollars and the operating cash inflow for each year from 1 to 5 is shown as 140,000 dollars. The present value for all the cash inflows is shown as 420,000 dollars resulting in a NPV of 0 dollars for project A. An arrow from cash inflows to the present value is labeled as &quot;IRR?&quot; The IRR for project A at the bottom of the timeline is shown as 19.9 percent.&#10;The second timeline is for Project B. The investment for year 0 is shown as negative 450,000 dollars and the operating cash inflows are shown as follows:&#10;◦ Year 1: 280,000 dollars &#10;◦ Year 2: 120,000 dollars &#10;◦ Year 3: 100,000 dollars &#10;◦ Year 4: 100,000 dollars &#10;◦ Year 5: 100,000 dollars&#10;The sum of all the present values is shown as 450,000 dollars and hence resulting into a NPV of 0 dollars for project B. An arrow from cash flow for each year to the present value is labeled &quot;IRR?&quot; The IRR for project B at the bottom of the timeline is shown as 21.7 percent."/>
          <p:cNvPicPr>
            <a:picLocks noChangeAspect="1"/>
          </p:cNvPicPr>
          <p:nvPr/>
        </p:nvPicPr>
        <p:blipFill>
          <a:blip r:embed="rId2" cstate="print"/>
          <a:stretch>
            <a:fillRect/>
          </a:stretch>
        </p:blipFill>
        <p:spPr>
          <a:xfrm>
            <a:off x="990600" y="1828800"/>
            <a:ext cx="6859912" cy="403067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916" y="304800"/>
            <a:ext cx="5181600" cy="1097280"/>
          </a:xfrm>
        </p:spPr>
        <p:txBody>
          <a:bodyPr/>
          <a:lstStyle/>
          <a:p>
            <a:pPr algn="ctr"/>
            <a:r>
              <a:rPr lang="en-US" altLang="en-US" sz="2800" dirty="0">
                <a:sym typeface="Times New Roman" pitchFamily="18" charset="0"/>
              </a:rPr>
              <a:t>Personal Finance Example 10.9 </a:t>
            </a:r>
            <a:r>
              <a:rPr lang="en-US" altLang="en-US" sz="1600" b="0" dirty="0">
                <a:sym typeface="Times New Roman" pitchFamily="18" charset="0"/>
              </a:rPr>
              <a:t>(1 of 2)</a:t>
            </a:r>
            <a:endParaRPr lang="en-US" sz="2800" b="0" dirty="0"/>
          </a:p>
        </p:txBody>
      </p:sp>
      <p:sp>
        <p:nvSpPr>
          <p:cNvPr id="3" name="Content Placeholder 2"/>
          <p:cNvSpPr>
            <a:spLocks noGrp="1"/>
          </p:cNvSpPr>
          <p:nvPr>
            <p:ph idx="1"/>
          </p:nvPr>
        </p:nvSpPr>
        <p:spPr>
          <a:xfrm>
            <a:off x="304800" y="1828800"/>
            <a:ext cx="8229600" cy="3733800"/>
          </a:xfrm>
        </p:spPr>
        <p:txBody>
          <a:bodyPr/>
          <a:lstStyle/>
          <a:p>
            <a:pPr marL="0" indent="0">
              <a:buNone/>
            </a:pPr>
            <a:r>
              <a:rPr lang="en-IN" dirty="0"/>
              <a:t>Tony DiLorenzo is evaluating an investment opportunity. He is comfortable with the investment’s level of risk. On the basis of competing investment opportunities, he believes this investment must earn a minimum compound annual after-tax return of 9% to be acceptable. Tony’s initial investment would be $7,500, and he expects to receive annual after-tax cash flows of $500 per year in each of the first 4 years, followed by $700 per year at the end of years 5 through 8. He plans to sell the investment at the end of year 8 and net $9,000, after taxes.</a:t>
            </a:r>
            <a:endParaRPr lang="en-US" dirty="0"/>
          </a:p>
          <a:p>
            <a:pPr marL="0" indent="0">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029" y="403860"/>
            <a:ext cx="5105400" cy="868680"/>
          </a:xfrm>
        </p:spPr>
        <p:txBody>
          <a:bodyPr/>
          <a:lstStyle/>
          <a:p>
            <a:pPr algn="ctr"/>
            <a:r>
              <a:rPr lang="en-US" altLang="en-US" sz="2800" dirty="0">
                <a:sym typeface="Times New Roman" pitchFamily="18" charset="0"/>
              </a:rPr>
              <a:t>Personal Finance Example 10.9 </a:t>
            </a:r>
            <a:r>
              <a:rPr lang="en-US" altLang="en-US" sz="1600" b="0" dirty="0">
                <a:sym typeface="Times New Roman" pitchFamily="18" charset="0"/>
              </a:rPr>
              <a:t>(2 of 2)</a:t>
            </a:r>
            <a:endParaRPr lang="en-US" sz="2800" dirty="0"/>
          </a:p>
        </p:txBody>
      </p:sp>
      <p:sp>
        <p:nvSpPr>
          <p:cNvPr id="3" name="Content Placeholder 2"/>
          <p:cNvSpPr>
            <a:spLocks noGrp="1"/>
          </p:cNvSpPr>
          <p:nvPr>
            <p:ph idx="1"/>
          </p:nvPr>
        </p:nvSpPr>
        <p:spPr>
          <a:xfrm>
            <a:off x="304800" y="1524000"/>
            <a:ext cx="8229600" cy="609600"/>
          </a:xfrm>
        </p:spPr>
        <p:txBody>
          <a:bodyPr/>
          <a:lstStyle/>
          <a:p>
            <a:pPr marL="0" indent="0">
              <a:buNone/>
            </a:pPr>
            <a:r>
              <a:rPr lang="en-IN" sz="2000" dirty="0"/>
              <a:t>To calculate the investment’s IRR, Tony first summarizes the after-tax cash flows as shown in the following table:</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174488550"/>
              </p:ext>
            </p:extLst>
          </p:nvPr>
        </p:nvGraphicFramePr>
        <p:xfrm>
          <a:off x="5791200" y="1981200"/>
          <a:ext cx="2590800" cy="2459927"/>
        </p:xfrm>
        <a:graphic>
          <a:graphicData uri="http://schemas.openxmlformats.org/drawingml/2006/table">
            <a:tbl>
              <a:tblPr firstRow="1" bandRow="1">
                <a:tableStyleId>{2D5ABB26-0587-4C30-8999-92F81FD0307C}</a:tableStyleId>
              </a:tblPr>
              <a:tblGrid>
                <a:gridCol w="712470">
                  <a:extLst>
                    <a:ext uri="{9D8B030D-6E8A-4147-A177-3AD203B41FA5}">
                      <a16:colId xmlns:a16="http://schemas.microsoft.com/office/drawing/2014/main" val="20000"/>
                    </a:ext>
                  </a:extLst>
                </a:gridCol>
                <a:gridCol w="1878330">
                  <a:extLst>
                    <a:ext uri="{9D8B030D-6E8A-4147-A177-3AD203B41FA5}">
                      <a16:colId xmlns:a16="http://schemas.microsoft.com/office/drawing/2014/main" val="20001"/>
                    </a:ext>
                  </a:extLst>
                </a:gridCol>
              </a:tblGrid>
              <a:tr h="251460">
                <a:tc>
                  <a:txBody>
                    <a:bodyPr/>
                    <a:lstStyle/>
                    <a:p>
                      <a:pPr>
                        <a:lnSpc>
                          <a:spcPct val="115000"/>
                        </a:lnSpc>
                        <a:spcAft>
                          <a:spcPts val="1000"/>
                        </a:spcAft>
                      </a:pPr>
                      <a:r>
                        <a:rPr lang="en-IN" sz="1200" b="1" dirty="0"/>
                        <a:t>Year</a:t>
                      </a:r>
                      <a:endParaRPr lang="en-US" sz="1200" b="1" dirty="0">
                        <a:latin typeface="Calibri"/>
                        <a:ea typeface="Calibri"/>
                        <a:cs typeface="Times New Roman"/>
                      </a:endParaRPr>
                    </a:p>
                  </a:txBody>
                  <a:tcPr marL="0" marR="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b="1" dirty="0"/>
                        <a:t>Cash flow</a:t>
                      </a:r>
                      <a:endParaRPr lang="en-US" sz="1200" b="1" dirty="0">
                        <a:latin typeface="Calibri"/>
                        <a:ea typeface="Calibri"/>
                        <a:cs typeface="Times New Roman"/>
                      </a:endParaRPr>
                    </a:p>
                  </a:txBody>
                  <a:tcPr marL="0" marR="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341">
                <a:tc>
                  <a:txBody>
                    <a:bodyPr/>
                    <a:lstStyle/>
                    <a:p>
                      <a:pPr algn="ctr">
                        <a:lnSpc>
                          <a:spcPct val="115000"/>
                        </a:lnSpc>
                        <a:spcAft>
                          <a:spcPts val="1000"/>
                        </a:spcAft>
                      </a:pPr>
                      <a:r>
                        <a:rPr lang="en-IN" sz="1200" dirty="0"/>
                        <a:t>0</a:t>
                      </a:r>
                      <a:endParaRPr lang="en-US" sz="1200" dirty="0">
                        <a:latin typeface="Calibri"/>
                        <a:ea typeface="Calibri"/>
                        <a:cs typeface="Times New Roman"/>
                      </a:endParaRPr>
                    </a:p>
                  </a:txBody>
                  <a:tcPr marL="0" marR="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Aft>
                          <a:spcPts val="1000"/>
                        </a:spcAft>
                      </a:pPr>
                      <a:r>
                        <a:rPr lang="en-IN" sz="1200" dirty="0"/>
                        <a:t>−$7,500 (Initial investment)</a:t>
                      </a:r>
                      <a:endParaRPr lang="en-US" sz="1200" dirty="0">
                        <a:latin typeface="Calibri"/>
                        <a:ea typeface="Calibri"/>
                        <a:cs typeface="Times New Roman"/>
                      </a:endParaRPr>
                    </a:p>
                  </a:txBody>
                  <a:tcPr marL="0" marR="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460">
                <a:tc>
                  <a:txBody>
                    <a:bodyPr/>
                    <a:lstStyle/>
                    <a:p>
                      <a:pPr algn="ctr">
                        <a:lnSpc>
                          <a:spcPct val="115000"/>
                        </a:lnSpc>
                        <a:spcAft>
                          <a:spcPts val="1000"/>
                        </a:spcAft>
                      </a:pPr>
                      <a:r>
                        <a:rPr lang="en-IN" sz="1200" dirty="0"/>
                        <a:t>1</a:t>
                      </a:r>
                      <a:endParaRPr lang="en-US" sz="1200" dirty="0">
                        <a:latin typeface="Calibri"/>
                        <a:ea typeface="Calibri"/>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IN" sz="1200" dirty="0"/>
                        <a:t>500</a:t>
                      </a:r>
                      <a:endParaRPr lang="en-US" sz="1200" dirty="0">
                        <a:latin typeface="Calibri"/>
                        <a:ea typeface="Calibri"/>
                        <a:cs typeface="Times New Roman"/>
                      </a:endParaRPr>
                    </a:p>
                  </a:txBody>
                  <a:tcPr marL="27432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1460">
                <a:tc>
                  <a:txBody>
                    <a:bodyPr/>
                    <a:lstStyle/>
                    <a:p>
                      <a:pPr algn="ctr">
                        <a:lnSpc>
                          <a:spcPct val="115000"/>
                        </a:lnSpc>
                        <a:spcAft>
                          <a:spcPts val="1000"/>
                        </a:spcAft>
                      </a:pPr>
                      <a:r>
                        <a:rPr lang="en-IN" sz="1200" dirty="0"/>
                        <a:t>2</a:t>
                      </a:r>
                      <a:endParaRPr lang="en-US" sz="1200" dirty="0">
                        <a:latin typeface="Calibri"/>
                        <a:ea typeface="Calibri"/>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IN" sz="1200" dirty="0"/>
                        <a:t>500</a:t>
                      </a:r>
                      <a:endParaRPr lang="en-US" sz="1200" dirty="0">
                        <a:latin typeface="Calibri"/>
                        <a:ea typeface="Calibri"/>
                        <a:cs typeface="Times New Roman"/>
                      </a:endParaRPr>
                    </a:p>
                  </a:txBody>
                  <a:tcPr marL="27432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1460">
                <a:tc>
                  <a:txBody>
                    <a:bodyPr/>
                    <a:lstStyle/>
                    <a:p>
                      <a:pPr algn="ctr">
                        <a:lnSpc>
                          <a:spcPct val="115000"/>
                        </a:lnSpc>
                        <a:spcAft>
                          <a:spcPts val="1000"/>
                        </a:spcAft>
                      </a:pPr>
                      <a:r>
                        <a:rPr lang="en-IN" sz="1200" dirty="0"/>
                        <a:t>3</a:t>
                      </a:r>
                      <a:endParaRPr lang="en-US" sz="1200" dirty="0">
                        <a:latin typeface="Calibri"/>
                        <a:ea typeface="Calibri"/>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IN" sz="1200" dirty="0"/>
                        <a:t>500</a:t>
                      </a:r>
                      <a:endParaRPr lang="en-US" sz="1200" dirty="0">
                        <a:latin typeface="Calibri"/>
                        <a:ea typeface="Calibri"/>
                        <a:cs typeface="Times New Roman"/>
                      </a:endParaRPr>
                    </a:p>
                  </a:txBody>
                  <a:tcPr marL="27432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1460">
                <a:tc>
                  <a:txBody>
                    <a:bodyPr/>
                    <a:lstStyle/>
                    <a:p>
                      <a:pPr algn="ctr">
                        <a:lnSpc>
                          <a:spcPct val="115000"/>
                        </a:lnSpc>
                        <a:spcAft>
                          <a:spcPts val="1000"/>
                        </a:spcAft>
                      </a:pPr>
                      <a:r>
                        <a:rPr lang="en-IN" sz="1200" dirty="0"/>
                        <a:t>4</a:t>
                      </a:r>
                      <a:endParaRPr lang="en-US" sz="1200" dirty="0">
                        <a:latin typeface="Calibri"/>
                        <a:ea typeface="Calibri"/>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IN" sz="1200" dirty="0"/>
                        <a:t>500</a:t>
                      </a:r>
                      <a:endParaRPr lang="en-US" sz="1200" dirty="0">
                        <a:latin typeface="Calibri"/>
                        <a:ea typeface="Calibri"/>
                        <a:cs typeface="Times New Roman"/>
                      </a:endParaRPr>
                    </a:p>
                  </a:txBody>
                  <a:tcPr marL="27432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1460">
                <a:tc>
                  <a:txBody>
                    <a:bodyPr/>
                    <a:lstStyle/>
                    <a:p>
                      <a:pPr algn="ctr">
                        <a:lnSpc>
                          <a:spcPct val="115000"/>
                        </a:lnSpc>
                        <a:spcAft>
                          <a:spcPts val="1000"/>
                        </a:spcAft>
                      </a:pPr>
                      <a:r>
                        <a:rPr lang="en-IN" sz="1200" dirty="0"/>
                        <a:t>5</a:t>
                      </a:r>
                      <a:endParaRPr lang="en-US" sz="1200" dirty="0">
                        <a:latin typeface="Calibri"/>
                        <a:ea typeface="Calibri"/>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IN" sz="1200" dirty="0"/>
                        <a:t>700</a:t>
                      </a:r>
                      <a:endParaRPr lang="en-US" sz="1200" dirty="0">
                        <a:latin typeface="Calibri"/>
                        <a:ea typeface="Calibri"/>
                        <a:cs typeface="Times New Roman"/>
                      </a:endParaRPr>
                    </a:p>
                  </a:txBody>
                  <a:tcPr marL="27432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1460">
                <a:tc>
                  <a:txBody>
                    <a:bodyPr/>
                    <a:lstStyle/>
                    <a:p>
                      <a:pPr algn="ctr">
                        <a:lnSpc>
                          <a:spcPct val="115000"/>
                        </a:lnSpc>
                        <a:spcAft>
                          <a:spcPts val="1000"/>
                        </a:spcAft>
                      </a:pPr>
                      <a:r>
                        <a:rPr lang="en-IN" sz="1200" dirty="0"/>
                        <a:t>6</a:t>
                      </a:r>
                      <a:endParaRPr lang="en-US" sz="1200" dirty="0">
                        <a:latin typeface="Calibri"/>
                        <a:ea typeface="Calibri"/>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IN" sz="1200" dirty="0"/>
                        <a:t>700</a:t>
                      </a:r>
                      <a:endParaRPr lang="en-US" sz="1200" dirty="0">
                        <a:latin typeface="Calibri"/>
                        <a:ea typeface="Calibri"/>
                        <a:cs typeface="Times New Roman"/>
                      </a:endParaRPr>
                    </a:p>
                  </a:txBody>
                  <a:tcPr marL="27432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1460">
                <a:tc>
                  <a:txBody>
                    <a:bodyPr/>
                    <a:lstStyle/>
                    <a:p>
                      <a:pPr algn="ctr">
                        <a:lnSpc>
                          <a:spcPct val="115000"/>
                        </a:lnSpc>
                        <a:spcAft>
                          <a:spcPts val="1000"/>
                        </a:spcAft>
                      </a:pPr>
                      <a:r>
                        <a:rPr lang="en-IN" sz="1200" dirty="0"/>
                        <a:t>7</a:t>
                      </a:r>
                      <a:endParaRPr lang="en-US" sz="1200" dirty="0">
                        <a:latin typeface="Calibri"/>
                        <a:ea typeface="Calibri"/>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Aft>
                          <a:spcPts val="1000"/>
                        </a:spcAft>
                      </a:pPr>
                      <a:r>
                        <a:rPr lang="en-IN" sz="1200" dirty="0"/>
                        <a:t>700</a:t>
                      </a:r>
                      <a:endParaRPr lang="en-US" sz="1200" dirty="0">
                        <a:latin typeface="Calibri"/>
                        <a:ea typeface="Calibri"/>
                        <a:cs typeface="Times New Roman"/>
                      </a:endParaRPr>
                    </a:p>
                  </a:txBody>
                  <a:tcPr marL="27432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1460">
                <a:tc>
                  <a:txBody>
                    <a:bodyPr/>
                    <a:lstStyle/>
                    <a:p>
                      <a:pPr algn="ctr">
                        <a:lnSpc>
                          <a:spcPct val="115000"/>
                        </a:lnSpc>
                        <a:spcAft>
                          <a:spcPts val="1000"/>
                        </a:spcAft>
                      </a:pPr>
                      <a:r>
                        <a:rPr lang="en-IN" sz="1200" dirty="0"/>
                        <a:t>8</a:t>
                      </a:r>
                      <a:endParaRPr lang="en-US" sz="1200" dirty="0">
                        <a:latin typeface="Calibri"/>
                        <a:ea typeface="Calibri"/>
                        <a:cs typeface="Times New Roman"/>
                      </a:endParaRPr>
                    </a:p>
                  </a:txBody>
                  <a:tcPr marL="0" marR="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IN" sz="1200" dirty="0"/>
                        <a:t>9,700 ($700 + $9,000)</a:t>
                      </a:r>
                      <a:endParaRPr lang="en-US" sz="1200" dirty="0">
                        <a:latin typeface="Calibri"/>
                        <a:ea typeface="Calibri"/>
                        <a:cs typeface="Times New Roman"/>
                      </a:endParaRPr>
                    </a:p>
                  </a:txBody>
                  <a:tcPr marL="0" marR="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5" name="Content Placeholder 4"/>
          <p:cNvSpPr>
            <a:spLocks noGrp="1"/>
          </p:cNvSpPr>
          <p:nvPr>
            <p:ph idx="13"/>
          </p:nvPr>
        </p:nvSpPr>
        <p:spPr>
          <a:xfrm>
            <a:off x="228600" y="4703805"/>
            <a:ext cx="8382000" cy="1260389"/>
          </a:xfrm>
        </p:spPr>
        <p:txBody>
          <a:bodyPr/>
          <a:lstStyle/>
          <a:p>
            <a:pPr marL="0" indent="0">
              <a:buNone/>
            </a:pPr>
            <a:r>
              <a:rPr lang="en-IN" sz="1800" dirty="0"/>
              <a:t>Substituting the after-tax cash flows for years 0 through 8 into a financial calculator or spreadsheet, he finds the investment’s IRR of 9.54%. Given that the projected IRR of 9.54% exceeds Tony’s required minimum return of 9%, the investment is acceptable.</a:t>
            </a:r>
            <a:endParaRPr lang="en-US" sz="1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4495800" cy="762000"/>
          </a:xfrm>
        </p:spPr>
        <p:txBody>
          <a:bodyPr/>
          <a:lstStyle/>
          <a:p>
            <a:pPr algn="ctr"/>
            <a:r>
              <a:rPr lang="en-US" altLang="en-US" sz="2400" dirty="0">
                <a:sym typeface="Times New Roman" pitchFamily="18" charset="0"/>
              </a:rPr>
              <a:t>10.5 Comparing NPV and IRR Techniques </a:t>
            </a:r>
            <a:r>
              <a:rPr lang="en-US" altLang="en-US" sz="1600" b="0" dirty="0">
                <a:sym typeface="Times New Roman" pitchFamily="18" charset="0"/>
              </a:rPr>
              <a:t>(1 of 8)</a:t>
            </a:r>
            <a:endParaRPr lang="en-US" sz="2400" b="0" dirty="0"/>
          </a:p>
        </p:txBody>
      </p:sp>
      <p:sp>
        <p:nvSpPr>
          <p:cNvPr id="3" name="Content Placeholder 2"/>
          <p:cNvSpPr>
            <a:spLocks noGrp="1"/>
          </p:cNvSpPr>
          <p:nvPr>
            <p:ph idx="1"/>
          </p:nvPr>
        </p:nvSpPr>
        <p:spPr>
          <a:xfrm>
            <a:off x="381000" y="2362200"/>
            <a:ext cx="8229600" cy="1600200"/>
          </a:xfrm>
        </p:spPr>
        <p:txBody>
          <a:bodyPr/>
          <a:lstStyle/>
          <a:p>
            <a:r>
              <a:rPr lang="en-US" dirty="0"/>
              <a:t>Net Present Value Profiles</a:t>
            </a:r>
          </a:p>
          <a:p>
            <a:pPr lvl="1"/>
            <a:r>
              <a:rPr lang="en-US" dirty="0"/>
              <a:t>Graph that depicts projects’ NPVs calculated at different discount rates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21948"/>
            <a:ext cx="3429000" cy="487680"/>
          </a:xfrm>
        </p:spPr>
        <p:txBody>
          <a:bodyPr/>
          <a:lstStyle/>
          <a:p>
            <a:r>
              <a:rPr lang="en-US" altLang="en-US" sz="2800" dirty="0">
                <a:sym typeface="Times New Roman" pitchFamily="18" charset="0"/>
              </a:rPr>
              <a:t>Example 10.10 </a:t>
            </a:r>
            <a:r>
              <a:rPr lang="en-US" altLang="en-US" sz="1600" b="0" dirty="0">
                <a:sym typeface="Times New Roman" pitchFamily="18" charset="0"/>
              </a:rPr>
              <a:t>(1 of 4)</a:t>
            </a:r>
            <a:endParaRPr lang="en-US" sz="2800" dirty="0"/>
          </a:p>
        </p:txBody>
      </p:sp>
      <p:sp>
        <p:nvSpPr>
          <p:cNvPr id="3" name="Content Placeholder 2"/>
          <p:cNvSpPr>
            <a:spLocks noGrp="1"/>
          </p:cNvSpPr>
          <p:nvPr>
            <p:ph idx="1"/>
          </p:nvPr>
        </p:nvSpPr>
        <p:spPr>
          <a:xfrm>
            <a:off x="381000" y="1207277"/>
            <a:ext cx="8229600" cy="3886200"/>
          </a:xfrm>
        </p:spPr>
        <p:txBody>
          <a:bodyPr/>
          <a:lstStyle/>
          <a:p>
            <a:pPr marL="0" indent="0">
              <a:buNone/>
            </a:pPr>
            <a:r>
              <a:rPr lang="en-IN" dirty="0"/>
              <a:t>To prepare net present value profiles for Bennett Company’s two projects, A and B, the first step is to develop a number of “discount rate–net present value” coordinates. Three coordinates are easy to obtain for each project; they are at a discount rate of 0%, at a discount rate of 10% (the cost of capital, </a:t>
            </a:r>
            <a:r>
              <a:rPr lang="en-IN" i="1" dirty="0"/>
              <a:t>r</a:t>
            </a:r>
            <a:r>
              <a:rPr lang="en-IN" dirty="0"/>
              <a:t>), and the IRR. The net present value at a 0% discount rate is the sum of all the cash inflows minus the initial investment. Using the data in Table 10.1 and assuming a 0% discount rate, we get </a:t>
            </a:r>
          </a:p>
          <a:p>
            <a:pPr marL="0" indent="0">
              <a:buNone/>
            </a:pPr>
            <a:r>
              <a:rPr lang="en-IN" b="1" dirty="0"/>
              <a:t>For project A:</a:t>
            </a:r>
            <a:endParaRPr lang="en-US" altLang="en-US" b="1" dirty="0">
              <a:solidFill>
                <a:srgbClr val="FF0000"/>
              </a:solidFill>
            </a:endParaRPr>
          </a:p>
        </p:txBody>
      </p:sp>
      <p:graphicFrame>
        <p:nvGraphicFramePr>
          <p:cNvPr id="4" name="Object 3" descr="(140,000 dollars plus 140,000 dollars plus 140,000 dollars plus 140,000 dollars plus 140,000 dollars) minus 420,000 dollars equals 280,000 dollars.  "/>
          <p:cNvGraphicFramePr>
            <a:graphicFrameLocks noChangeAspect="1"/>
          </p:cNvGraphicFramePr>
          <p:nvPr>
            <p:extLst>
              <p:ext uri="{D42A27DB-BD31-4B8C-83A1-F6EECF244321}">
                <p14:modId xmlns:p14="http://schemas.microsoft.com/office/powerpoint/2010/main" val="1012544605"/>
              </p:ext>
            </p:extLst>
          </p:nvPr>
        </p:nvGraphicFramePr>
        <p:xfrm>
          <a:off x="381000" y="5321225"/>
          <a:ext cx="7924799" cy="397307"/>
        </p:xfrm>
        <a:graphic>
          <a:graphicData uri="http://schemas.openxmlformats.org/presentationml/2006/ole">
            <mc:AlternateContent xmlns:mc="http://schemas.openxmlformats.org/markup-compatibility/2006">
              <mc:Choice xmlns:v="urn:schemas-microsoft-com:vml" Requires="v">
                <p:oleObj spid="_x0000_s77939" name="Equation" r:id="rId3" imgW="5054600" imgH="254000" progId="Equation.DSMT4">
                  <p:embed/>
                </p:oleObj>
              </mc:Choice>
              <mc:Fallback>
                <p:oleObj name="Equation" r:id="rId3" imgW="5054600" imgH="254000" progId="Equation.DSMT4">
                  <p:embed/>
                  <p:pic>
                    <p:nvPicPr>
                      <p:cNvPr id="0" name="Picture 97" descr="(140,000 dollars plus 140,000 dollars plus 140,000 dollars plus 140,000 dollars plus 140,000 dollars) minus 420,000 dollars equals 280,000 dolla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21225"/>
                        <a:ext cx="7924799" cy="397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38400"/>
            <a:ext cx="3505200" cy="457200"/>
          </a:xfrm>
        </p:spPr>
        <p:txBody>
          <a:bodyPr/>
          <a:lstStyle/>
          <a:p>
            <a:pPr algn="ctr"/>
            <a:r>
              <a:rPr lang="en-US" altLang="en-US" sz="2800" dirty="0">
                <a:sym typeface="Times New Roman" pitchFamily="18" charset="0"/>
              </a:rPr>
              <a:t>Example 10.10 </a:t>
            </a:r>
            <a:r>
              <a:rPr lang="en-US" altLang="en-US" sz="1600" b="0" dirty="0">
                <a:sym typeface="Times New Roman" pitchFamily="18" charset="0"/>
              </a:rPr>
              <a:t>(2 of 4)</a:t>
            </a:r>
            <a:endParaRPr lang="en-US" sz="2800" dirty="0"/>
          </a:p>
        </p:txBody>
      </p:sp>
      <p:sp>
        <p:nvSpPr>
          <p:cNvPr id="3" name="Content Placeholder 2"/>
          <p:cNvSpPr>
            <a:spLocks noGrp="1"/>
          </p:cNvSpPr>
          <p:nvPr>
            <p:ph idx="1"/>
          </p:nvPr>
        </p:nvSpPr>
        <p:spPr>
          <a:xfrm>
            <a:off x="457200" y="1600201"/>
            <a:ext cx="8229600" cy="457199"/>
          </a:xfrm>
        </p:spPr>
        <p:txBody>
          <a:bodyPr/>
          <a:lstStyle/>
          <a:p>
            <a:pPr marL="0" indent="0">
              <a:buNone/>
            </a:pPr>
            <a:r>
              <a:rPr lang="en-IN" b="1" dirty="0"/>
              <a:t>For project B:</a:t>
            </a:r>
            <a:endParaRPr lang="en-US" b="1" dirty="0">
              <a:solidFill>
                <a:srgbClr val="FF0000"/>
              </a:solidFill>
            </a:endParaRPr>
          </a:p>
        </p:txBody>
      </p:sp>
      <p:graphicFrame>
        <p:nvGraphicFramePr>
          <p:cNvPr id="6" name="Object 5" descr="(280,000 dollars plus 120,000 dollars plus 100,000 dollars plus 100,000 dollars plus 100,000 dollars) minus 450,000 dollars equals 250,000 dollars.  "/>
          <p:cNvGraphicFramePr>
            <a:graphicFrameLocks noChangeAspect="1"/>
          </p:cNvGraphicFramePr>
          <p:nvPr>
            <p:extLst>
              <p:ext uri="{D42A27DB-BD31-4B8C-83A1-F6EECF244321}">
                <p14:modId xmlns:p14="http://schemas.microsoft.com/office/powerpoint/2010/main" val="1048790457"/>
              </p:ext>
            </p:extLst>
          </p:nvPr>
        </p:nvGraphicFramePr>
        <p:xfrm>
          <a:off x="425450" y="2178577"/>
          <a:ext cx="8337550" cy="336023"/>
        </p:xfrm>
        <a:graphic>
          <a:graphicData uri="http://schemas.openxmlformats.org/presentationml/2006/ole">
            <mc:AlternateContent xmlns:mc="http://schemas.openxmlformats.org/markup-compatibility/2006">
              <mc:Choice xmlns:v="urn:schemas-microsoft-com:vml" Requires="v">
                <p:oleObj spid="_x0000_s78964" name="Equation" r:id="rId3" imgW="5041900" imgH="203200" progId="Equation.DSMT4">
                  <p:embed/>
                </p:oleObj>
              </mc:Choice>
              <mc:Fallback>
                <p:oleObj name="Equation" r:id="rId3" imgW="5041900" imgH="203200" progId="Equation.DSMT4">
                  <p:embed/>
                  <p:pic>
                    <p:nvPicPr>
                      <p:cNvPr id="0" name="Picture 98" descr="(280,000 dollars plus 120,000 dollars plus 100,000 dollars plus 100,000 dollars plus 100,000 dollars) minus 450,000 dollars equals 250,000 dolla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2178577"/>
                        <a:ext cx="8337550" cy="3360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2667000"/>
            <a:ext cx="8229600" cy="2667000"/>
          </a:xfrm>
        </p:spPr>
        <p:txBody>
          <a:bodyPr/>
          <a:lstStyle/>
          <a:p>
            <a:pPr marL="0" indent="0">
              <a:buNone/>
            </a:pPr>
            <a:r>
              <a:rPr lang="en-IN" dirty="0"/>
              <a:t>The net present values for projects A and B at the 10% cost of capital are $110,710 and $109,244, respectively (from Figure 10.2). Because the IRR is the discount rate for which net present value equals zero, the IRRs (from Figure 10.3) of 19.9% for project A and 21.7% for project B result in $0 NPVs. Table 10.4 summarizes the three sets of coordinates for each of the projects.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3276600" cy="487680"/>
          </a:xfrm>
        </p:spPr>
        <p:txBody>
          <a:bodyPr/>
          <a:lstStyle/>
          <a:p>
            <a:r>
              <a:rPr lang="en-US" altLang="en-US" sz="2800" dirty="0">
                <a:sym typeface="Times New Roman" pitchFamily="18" charset="0"/>
              </a:rPr>
              <a:t>Example 10.10 </a:t>
            </a:r>
            <a:r>
              <a:rPr lang="en-US" altLang="en-US" sz="1600" b="0" dirty="0">
                <a:sym typeface="Times New Roman" pitchFamily="18" charset="0"/>
              </a:rPr>
              <a:t>(3 of 4)</a:t>
            </a:r>
            <a:endParaRPr lang="en-US" sz="2800" dirty="0"/>
          </a:p>
        </p:txBody>
      </p:sp>
      <p:sp>
        <p:nvSpPr>
          <p:cNvPr id="3" name="Content Placeholder 2"/>
          <p:cNvSpPr>
            <a:spLocks noGrp="1"/>
          </p:cNvSpPr>
          <p:nvPr>
            <p:ph idx="1"/>
          </p:nvPr>
        </p:nvSpPr>
        <p:spPr>
          <a:xfrm>
            <a:off x="304800" y="1943100"/>
            <a:ext cx="8382000" cy="2971800"/>
          </a:xfrm>
        </p:spPr>
        <p:txBody>
          <a:bodyPr/>
          <a:lstStyle/>
          <a:p>
            <a:pPr marL="0" indent="0" algn="ctr">
              <a:buNone/>
            </a:pPr>
            <a:r>
              <a:rPr lang="en-IN" sz="1800" dirty="0"/>
              <a:t>Of course, it is easy to generate more coordinates by simply calculating the NPV for each project at other discount rates. Plotting all of those coordinates results in the net present value profiles for projects A (the blue curve) and B (the red curve) shown in Figure 10.4. The figure reveals three important facts:</a:t>
            </a:r>
            <a:endParaRPr lang="en-US" sz="1800" dirty="0"/>
          </a:p>
          <a:p>
            <a:pPr marL="346075" indent="-346075" algn="ctr">
              <a:spcBef>
                <a:spcPts val="1000"/>
              </a:spcBef>
              <a:buAutoNum type="arabicPeriod"/>
            </a:pPr>
            <a:r>
              <a:rPr lang="en-IN" sz="1600" dirty="0"/>
              <a:t>The IRR of project B is greater than that of project A, so managers using the IRR method to rank projects will choose B over A if both projects are acceptable.</a:t>
            </a:r>
          </a:p>
          <a:p>
            <a:pPr marL="346075" indent="-346075" algn="ctr">
              <a:spcBef>
                <a:spcPts val="1000"/>
              </a:spcBef>
              <a:buAutoNum type="arabicPeriod"/>
            </a:pPr>
            <a:r>
              <a:rPr lang="en-IN" sz="1600" dirty="0"/>
              <a:t>The NPV of project A is sometimes higher and sometimes lower than that of project B, depending on the discount rate; thus, the NPV method will not consistently rank A above B or vice versa. The NPV ranking will depend on the firm’s cost of capital.</a:t>
            </a:r>
          </a:p>
          <a:p>
            <a:pPr marL="346075" indent="-346075" algn="ctr">
              <a:spcBef>
                <a:spcPts val="1000"/>
              </a:spcBef>
              <a:buAutoNum type="arabicPeriod"/>
            </a:pPr>
            <a:r>
              <a:rPr lang="en-IN" sz="1600" dirty="0"/>
              <a:t>When the cost of capital is approximately 10.7%, projects A and B have identical NPVs.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09600"/>
            <a:ext cx="3276600" cy="487680"/>
          </a:xfrm>
        </p:spPr>
        <p:txBody>
          <a:bodyPr/>
          <a:lstStyle/>
          <a:p>
            <a:r>
              <a:rPr lang="en-US" altLang="en-US" sz="2800" dirty="0">
                <a:sym typeface="Times New Roman" pitchFamily="18" charset="0"/>
              </a:rPr>
              <a:t>Example 10.10 </a:t>
            </a:r>
            <a:r>
              <a:rPr lang="en-US" altLang="en-US" sz="1600" b="0" dirty="0">
                <a:sym typeface="Times New Roman" pitchFamily="18" charset="0"/>
              </a:rPr>
              <a:t>(4 of 4)</a:t>
            </a:r>
            <a:endParaRPr lang="en-US" sz="2800" dirty="0"/>
          </a:p>
        </p:txBody>
      </p:sp>
      <p:sp>
        <p:nvSpPr>
          <p:cNvPr id="3" name="Content Placeholder 2"/>
          <p:cNvSpPr>
            <a:spLocks noGrp="1"/>
          </p:cNvSpPr>
          <p:nvPr>
            <p:ph idx="1"/>
          </p:nvPr>
        </p:nvSpPr>
        <p:spPr>
          <a:xfrm>
            <a:off x="381000" y="1752600"/>
            <a:ext cx="8229600" cy="3200400"/>
          </a:xfrm>
        </p:spPr>
        <p:txBody>
          <a:bodyPr/>
          <a:lstStyle/>
          <a:p>
            <a:pPr marL="0" indent="0">
              <a:buNone/>
            </a:pPr>
            <a:r>
              <a:rPr lang="en-IN" dirty="0"/>
              <a:t>The cost of capital for Bennett Company is 10%; at that rate, project A has a higher NPV than project B (the blue line is above the red line in Figure 10.4 when the discount rate is 10%). Therefore, the NPV and IRR methods rank the two projects differently. If Bennett’s cost of capital were a little higher, say 12%, the NPV method would rank project B over project A and there would be no conflict in the rankings provided by the NPV and IRR approaches.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4419600" cy="868680"/>
          </a:xfrm>
        </p:spPr>
        <p:txBody>
          <a:bodyPr/>
          <a:lstStyle/>
          <a:p>
            <a:pPr algn="ctr"/>
            <a:r>
              <a:rPr lang="en-US" altLang="en-US" sz="2800" dirty="0">
                <a:sym typeface="Times New Roman" pitchFamily="18" charset="0"/>
              </a:rPr>
              <a:t>10.1 Overview of Capital Budgeting </a:t>
            </a:r>
            <a:r>
              <a:rPr lang="en-US" altLang="en-US" sz="1600" b="0" dirty="0">
                <a:sym typeface="Times New Roman" pitchFamily="18" charset="0"/>
              </a:rPr>
              <a:t>(2 of 9)</a:t>
            </a:r>
            <a:endParaRPr lang="en-US" altLang="en-US" sz="2800" dirty="0">
              <a:sym typeface="Times New Roman" pitchFamily="18" charset="0"/>
            </a:endParaRPr>
          </a:p>
        </p:txBody>
      </p:sp>
      <p:sp>
        <p:nvSpPr>
          <p:cNvPr id="3" name="Content Placeholder 2"/>
          <p:cNvSpPr>
            <a:spLocks noGrp="1"/>
          </p:cNvSpPr>
          <p:nvPr>
            <p:ph idx="1"/>
          </p:nvPr>
        </p:nvSpPr>
        <p:spPr>
          <a:xfrm>
            <a:off x="8389" y="1600200"/>
            <a:ext cx="9039095" cy="4114800"/>
          </a:xfrm>
        </p:spPr>
        <p:txBody>
          <a:bodyPr/>
          <a:lstStyle/>
          <a:p>
            <a:r>
              <a:rPr lang="en-US" sz="2000" dirty="0"/>
              <a:t>Capital Budgeting Process</a:t>
            </a:r>
          </a:p>
          <a:p>
            <a:pPr lvl="1"/>
            <a:r>
              <a:rPr lang="en-US" sz="2000" dirty="0"/>
              <a:t>Consists of five distinct but interrelated steps: proposal generation, review and analysis, decision making, implementation, and follow-up</a:t>
            </a:r>
          </a:p>
          <a:p>
            <a:pPr>
              <a:spcBef>
                <a:spcPts val="1000"/>
              </a:spcBef>
            </a:pPr>
            <a:r>
              <a:rPr lang="en-US" sz="2000" dirty="0"/>
              <a:t>Steps in the Process</a:t>
            </a:r>
          </a:p>
          <a:p>
            <a:pPr lvl="1">
              <a:spcBef>
                <a:spcPts val="400"/>
              </a:spcBef>
            </a:pPr>
            <a:r>
              <a:rPr lang="en-US" sz="2000" dirty="0"/>
              <a:t>1. Proposal Generation</a:t>
            </a:r>
          </a:p>
          <a:p>
            <a:pPr lvl="2"/>
            <a:r>
              <a:rPr lang="en-US" sz="1800" dirty="0"/>
              <a:t>Managers at all levels in a business make proposals for new investment projects that are reviewed by finance personnel</a:t>
            </a:r>
          </a:p>
          <a:p>
            <a:pPr lvl="2"/>
            <a:r>
              <a:rPr lang="en-US" sz="1800" dirty="0"/>
              <a:t>Proposals that require large outlays receive greater scrutiny than less costly ones</a:t>
            </a:r>
          </a:p>
          <a:p>
            <a:pPr lvl="1">
              <a:spcBef>
                <a:spcPts val="400"/>
              </a:spcBef>
            </a:pPr>
            <a:r>
              <a:rPr lang="en-US" sz="2000" dirty="0"/>
              <a:t>2. Review and Analysis</a:t>
            </a:r>
          </a:p>
          <a:p>
            <a:pPr lvl="2"/>
            <a:r>
              <a:rPr lang="en-US" sz="1800" dirty="0"/>
              <a:t>Financial managers perform formal review and analysis to assess the merits of investment proposals</a:t>
            </a:r>
          </a:p>
          <a:p>
            <a:endParaRPr lang="en-US" sz="2000" dirty="0"/>
          </a:p>
        </p:txBody>
      </p:sp>
    </p:spTree>
    <p:extLst>
      <p:ext uri="{BB962C8B-B14F-4D97-AF65-F5344CB8AC3E}">
        <p14:creationId xmlns:p14="http://schemas.microsoft.com/office/powerpoint/2010/main" val="2611257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0"/>
            <a:ext cx="5791200" cy="944880"/>
          </a:xfrm>
        </p:spPr>
        <p:txBody>
          <a:bodyPr/>
          <a:lstStyle/>
          <a:p>
            <a:pPr algn="ctr"/>
            <a:r>
              <a:rPr lang="en-US" altLang="en-US" sz="2800" dirty="0">
                <a:sym typeface="Times New Roman" pitchFamily="18" charset="0"/>
              </a:rPr>
              <a:t>Table 10.4 </a:t>
            </a:r>
            <a:r>
              <a:rPr lang="en-US" altLang="en-US" sz="2800" b="0" dirty="0">
                <a:sym typeface="Times New Roman" pitchFamily="18" charset="0"/>
              </a:rPr>
              <a:t>Discount Rate–NPV Coordinates for Projects A and B</a:t>
            </a:r>
            <a:endParaRPr lang="en-US" sz="2800" b="0" dirty="0"/>
          </a:p>
        </p:txBody>
      </p:sp>
      <p:graphicFrame>
        <p:nvGraphicFramePr>
          <p:cNvPr id="6" name="Table 5"/>
          <p:cNvGraphicFramePr>
            <a:graphicFrameLocks noGrp="1"/>
          </p:cNvGraphicFramePr>
          <p:nvPr>
            <p:extLst>
              <p:ext uri="{D42A27DB-BD31-4B8C-83A1-F6EECF244321}">
                <p14:modId xmlns:p14="http://schemas.microsoft.com/office/powerpoint/2010/main" val="641354994"/>
              </p:ext>
            </p:extLst>
          </p:nvPr>
        </p:nvGraphicFramePr>
        <p:xfrm>
          <a:off x="685800" y="2286000"/>
          <a:ext cx="7249884" cy="457200"/>
        </p:xfrm>
        <a:graphic>
          <a:graphicData uri="http://schemas.openxmlformats.org/drawingml/2006/table">
            <a:tbl>
              <a:tblPr firstRow="1" bandRow="1">
                <a:tableStyleId>{2D5ABB26-0587-4C30-8999-92F81FD0307C}</a:tableStyleId>
              </a:tblPr>
              <a:tblGrid>
                <a:gridCol w="2409370">
                  <a:extLst>
                    <a:ext uri="{9D8B030D-6E8A-4147-A177-3AD203B41FA5}">
                      <a16:colId xmlns:a16="http://schemas.microsoft.com/office/drawing/2014/main" val="20000"/>
                    </a:ext>
                  </a:extLst>
                </a:gridCol>
                <a:gridCol w="4840514">
                  <a:extLst>
                    <a:ext uri="{9D8B030D-6E8A-4147-A177-3AD203B41FA5}">
                      <a16:colId xmlns:a16="http://schemas.microsoft.com/office/drawing/2014/main" val="20001"/>
                    </a:ext>
                  </a:extLst>
                </a:gridCol>
              </a:tblGrid>
              <a:tr h="370840">
                <a:tc>
                  <a:txBody>
                    <a:bodyPr/>
                    <a:lstStyle/>
                    <a:p>
                      <a:r>
                        <a:rPr lang="en-US" sz="2400" dirty="0">
                          <a:solidFill>
                            <a:schemeClr val="tx1"/>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400" b="1" kern="1200" dirty="0">
                          <a:solidFill>
                            <a:schemeClr val="tx1"/>
                          </a:solidFill>
                          <a:latin typeface="+mn-lt"/>
                          <a:ea typeface="+mn-ea"/>
                          <a:cs typeface="+mn-cs"/>
                        </a:rPr>
                        <a:t>Net present value</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85114373"/>
              </p:ext>
            </p:extLst>
          </p:nvPr>
        </p:nvGraphicFramePr>
        <p:xfrm>
          <a:off x="685800" y="2971800"/>
          <a:ext cx="7239000" cy="1924050"/>
        </p:xfrm>
        <a:graphic>
          <a:graphicData uri="http://schemas.openxmlformats.org/drawingml/2006/table">
            <a:tbl>
              <a:tblPr firstRow="1" bandRow="1">
                <a:tableStyleId>{2D5ABB26-0587-4C30-8999-92F81FD0307C}</a:tableStyleId>
              </a:tblPr>
              <a:tblGrid>
                <a:gridCol w="2409371">
                  <a:extLst>
                    <a:ext uri="{9D8B030D-6E8A-4147-A177-3AD203B41FA5}">
                      <a16:colId xmlns:a16="http://schemas.microsoft.com/office/drawing/2014/main" val="20000"/>
                    </a:ext>
                  </a:extLst>
                </a:gridCol>
                <a:gridCol w="2315029">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pPr>
                        <a:lnSpc>
                          <a:spcPct val="115000"/>
                        </a:lnSpc>
                        <a:spcAft>
                          <a:spcPts val="1000"/>
                        </a:spcAft>
                      </a:pPr>
                      <a:r>
                        <a:rPr lang="en-IN" sz="2400" b="1" dirty="0">
                          <a:latin typeface="+mn-lt"/>
                          <a:ea typeface="Calibri"/>
                          <a:cs typeface="SabonLTPro-Bold"/>
                        </a:rPr>
                        <a:t>Discount rate</a:t>
                      </a:r>
                      <a:endParaRPr lang="en-US" sz="2400" dirty="0">
                        <a:latin typeface="+mn-lt"/>
                        <a:ea typeface="Calibri"/>
                        <a:cs typeface="Times New Roman"/>
                      </a:endParaRPr>
                    </a:p>
                  </a:txBody>
                  <a:tcPr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2400" b="1" dirty="0">
                          <a:latin typeface="+mn-lt"/>
                          <a:ea typeface="Calibri"/>
                          <a:cs typeface="SabonLTPro-Bold"/>
                        </a:rPr>
                        <a:t>Project A</a:t>
                      </a:r>
                      <a:endParaRPr lang="en-US" sz="2400" dirty="0">
                        <a:latin typeface="+mn-lt"/>
                        <a:ea typeface="Calibri"/>
                        <a:cs typeface="Times New Roman"/>
                      </a:endParaRPr>
                    </a:p>
                  </a:txBody>
                  <a:tcPr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2400" b="1" dirty="0">
                          <a:latin typeface="+mn-lt"/>
                          <a:ea typeface="Calibri"/>
                          <a:cs typeface="SabonLTPro-Bold"/>
                        </a:rPr>
                        <a:t>Project B</a:t>
                      </a:r>
                      <a:endParaRPr lang="en-US" sz="2400" dirty="0">
                        <a:latin typeface="+mn-lt"/>
                        <a:ea typeface="Calibri"/>
                        <a:cs typeface="Times New Roman"/>
                      </a:endParaRPr>
                    </a:p>
                  </a:txBody>
                  <a:tcPr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lnSpc>
                          <a:spcPct val="115000"/>
                        </a:lnSpc>
                        <a:spcAft>
                          <a:spcPts val="1000"/>
                        </a:spcAft>
                      </a:pPr>
                      <a:r>
                        <a:rPr lang="en-IN" sz="2400" dirty="0">
                          <a:latin typeface="+mn-lt"/>
                          <a:ea typeface="Calibri"/>
                          <a:cs typeface="SabonLTPro-Roman"/>
                        </a:rPr>
                        <a:t>0%</a:t>
                      </a:r>
                      <a:endParaRPr lang="en-US" sz="2400" dirty="0">
                        <a:latin typeface="+mn-lt"/>
                        <a:ea typeface="Calibri"/>
                        <a:cs typeface="Times New Roman"/>
                      </a:endParaRPr>
                    </a:p>
                  </a:txBody>
                  <a:tcPr marR="914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2400" dirty="0">
                          <a:latin typeface="+mn-lt"/>
                          <a:ea typeface="Calibri"/>
                          <a:cs typeface="SabonLTPro-Roman"/>
                        </a:rPr>
                        <a:t>$280,000</a:t>
                      </a:r>
                      <a:endParaRPr lang="en-US" sz="2400" dirty="0">
                        <a:latin typeface="+mn-lt"/>
                        <a:ea typeface="Calibri"/>
                        <a:cs typeface="Times New Roman"/>
                      </a:endParaRPr>
                    </a:p>
                  </a:txBody>
                  <a:tcPr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2400" dirty="0">
                          <a:latin typeface="+mn-lt"/>
                          <a:ea typeface="Calibri"/>
                          <a:cs typeface="SabonLTPro-Roman"/>
                        </a:rPr>
                        <a:t>$250,000</a:t>
                      </a:r>
                      <a:endParaRPr lang="en-US" sz="2400" dirty="0">
                        <a:latin typeface="+mn-lt"/>
                        <a:ea typeface="Calibri"/>
                        <a:cs typeface="Times New Roman"/>
                      </a:endParaRPr>
                    </a:p>
                  </a:txBody>
                  <a:tcPr marR="5486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lnSpc>
                          <a:spcPct val="115000"/>
                        </a:lnSpc>
                        <a:spcAft>
                          <a:spcPts val="1000"/>
                        </a:spcAft>
                      </a:pPr>
                      <a:r>
                        <a:rPr lang="en-IN" sz="2400" dirty="0">
                          <a:latin typeface="+mn-lt"/>
                          <a:ea typeface="Calibri"/>
                          <a:cs typeface="SabonLTPro-Roman"/>
                        </a:rPr>
                        <a:t>10</a:t>
                      </a:r>
                      <a:endParaRPr lang="en-US" sz="2400" dirty="0">
                        <a:latin typeface="+mn-lt"/>
                        <a:ea typeface="Calibri"/>
                        <a:cs typeface="Times New Roman"/>
                      </a:endParaRPr>
                    </a:p>
                  </a:txBody>
                  <a:tcPr marR="1188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2400" dirty="0">
                          <a:latin typeface="+mn-lt"/>
                          <a:ea typeface="Calibri"/>
                          <a:cs typeface="SabonLTPro-Roman"/>
                        </a:rPr>
                        <a:t>110,710</a:t>
                      </a:r>
                      <a:endParaRPr lang="en-US" sz="2400" dirty="0">
                        <a:latin typeface="+mn-lt"/>
                        <a:ea typeface="Calibri"/>
                        <a:cs typeface="Times New Roman"/>
                      </a:endParaRPr>
                    </a:p>
                  </a:txBody>
                  <a:tcPr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2400" dirty="0">
                          <a:latin typeface="+mn-lt"/>
                          <a:ea typeface="Calibri"/>
                          <a:cs typeface="SabonLTPro-Roman"/>
                        </a:rPr>
                        <a:t>109,244</a:t>
                      </a:r>
                      <a:endParaRPr lang="en-US" sz="2400" dirty="0">
                        <a:latin typeface="+mn-lt"/>
                        <a:ea typeface="Calibri"/>
                        <a:cs typeface="Times New Roman"/>
                      </a:endParaRPr>
                    </a:p>
                  </a:txBody>
                  <a:tcPr marR="5486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lnSpc>
                          <a:spcPct val="115000"/>
                        </a:lnSpc>
                        <a:spcAft>
                          <a:spcPts val="1000"/>
                        </a:spcAft>
                      </a:pPr>
                      <a:r>
                        <a:rPr lang="en-IN" sz="2400" dirty="0">
                          <a:latin typeface="+mn-lt"/>
                          <a:ea typeface="Calibri"/>
                          <a:cs typeface="SabonLTPro-Roman"/>
                        </a:rPr>
                        <a:t>19.9</a:t>
                      </a:r>
                      <a:endParaRPr lang="en-US" sz="2400" dirty="0">
                        <a:latin typeface="+mn-lt"/>
                        <a:ea typeface="Calibri"/>
                        <a:cs typeface="Times New Roman"/>
                      </a:endParaRPr>
                    </a:p>
                  </a:txBody>
                  <a:tcPr marR="932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2400" dirty="0">
                          <a:latin typeface="+mn-lt"/>
                          <a:ea typeface="Calibri"/>
                          <a:cs typeface="SabonLTPro-Roman"/>
                        </a:rPr>
                        <a:t>0</a:t>
                      </a:r>
                      <a:endParaRPr lang="en-US" sz="2400" dirty="0">
                        <a:latin typeface="+mn-lt"/>
                        <a:ea typeface="Calibri"/>
                        <a:cs typeface="Times New Roman"/>
                      </a:endParaRPr>
                    </a:p>
                  </a:txBody>
                  <a:tcPr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2400" dirty="0">
                          <a:latin typeface="+mn-lt"/>
                          <a:ea typeface="Calibri"/>
                          <a:cs typeface="SabonLTPro-Roman"/>
                        </a:rPr>
                        <a:t>—</a:t>
                      </a:r>
                      <a:endParaRPr lang="en-US" sz="2400" dirty="0">
                        <a:latin typeface="+mn-lt"/>
                        <a:ea typeface="Calibri"/>
                        <a:cs typeface="Times New Roman"/>
                      </a:endParaRPr>
                    </a:p>
                  </a:txBody>
                  <a:tcPr marR="5486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r">
                        <a:lnSpc>
                          <a:spcPct val="115000"/>
                        </a:lnSpc>
                        <a:spcAft>
                          <a:spcPts val="1000"/>
                        </a:spcAft>
                      </a:pPr>
                      <a:r>
                        <a:rPr lang="en-IN" sz="2400" dirty="0">
                          <a:latin typeface="+mn-lt"/>
                          <a:ea typeface="Calibri"/>
                          <a:cs typeface="SabonLTPro-Roman"/>
                        </a:rPr>
                        <a:t>21.7 </a:t>
                      </a:r>
                      <a:endParaRPr lang="en-US" sz="2400" dirty="0">
                        <a:latin typeface="+mn-lt"/>
                        <a:ea typeface="Calibri"/>
                        <a:cs typeface="Times New Roman"/>
                      </a:endParaRPr>
                    </a:p>
                  </a:txBody>
                  <a:tcPr marR="932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2400" dirty="0">
                          <a:latin typeface="+mn-lt"/>
                          <a:ea typeface="Calibri"/>
                          <a:cs typeface="SabonLTPro-Roman"/>
                        </a:rPr>
                        <a:t>— </a:t>
                      </a:r>
                      <a:endParaRPr lang="en-US" sz="2400" dirty="0">
                        <a:latin typeface="+mn-lt"/>
                        <a:ea typeface="Calibri"/>
                        <a:cs typeface="Times New Roman"/>
                      </a:endParaRPr>
                    </a:p>
                  </a:txBody>
                  <a:tcPr marR="457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2400" dirty="0">
                          <a:latin typeface="+mn-lt"/>
                          <a:ea typeface="Calibri"/>
                          <a:cs typeface="SabonLTPro-Roman"/>
                        </a:rPr>
                        <a:t>0</a:t>
                      </a:r>
                      <a:endParaRPr lang="en-US" sz="2400" dirty="0">
                        <a:latin typeface="+mn-lt"/>
                        <a:ea typeface="Calibri"/>
                        <a:cs typeface="Times New Roman"/>
                      </a:endParaRPr>
                    </a:p>
                  </a:txBody>
                  <a:tcPr marR="5486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09276"/>
            <a:ext cx="4114800" cy="487680"/>
          </a:xfrm>
        </p:spPr>
        <p:txBody>
          <a:bodyPr/>
          <a:lstStyle/>
          <a:p>
            <a:r>
              <a:rPr lang="en-US" altLang="en-US" sz="2800" dirty="0">
                <a:sym typeface="Times New Roman" pitchFamily="18" charset="0"/>
              </a:rPr>
              <a:t>Figure 10.4 </a:t>
            </a:r>
            <a:r>
              <a:rPr lang="en-US" altLang="en-US" sz="2800" b="0" dirty="0">
                <a:sym typeface="Times New Roman" pitchFamily="18" charset="0"/>
              </a:rPr>
              <a:t>NPV Profiles</a:t>
            </a:r>
            <a:endParaRPr lang="en-US" sz="2800" b="0" dirty="0"/>
          </a:p>
        </p:txBody>
      </p:sp>
      <p:pic>
        <p:nvPicPr>
          <p:cNvPr id="6" name="Picture 5" descr="A line graph depicts the present value profiles for two projects.&#10;The vertical axis is labeled &quot;NPV (thousand dollars)&quot; and ranges from 0 to 300 in increments of 50. The horizontal axis is labeled &quot;Discount Rate (percent)&quot; and ranges from 0 to 28 in increments of 4. The line for Project A is labeled &quot;IRR A equals 19.9 percent&quot; and slopes downward from the upper left corner to the lower right corner. The line for Project B is labeled &quot;IRR B equals 21.7 percent&quot; and slopes downward from the upper left corner to the lower right corner intersecting the line for Project A at a discount rate of 10.7 percent."/>
          <p:cNvPicPr>
            <a:picLocks noChangeAspect="1"/>
          </p:cNvPicPr>
          <p:nvPr/>
        </p:nvPicPr>
        <p:blipFill>
          <a:blip r:embed="rId2" cstate="print"/>
          <a:stretch>
            <a:fillRect/>
          </a:stretch>
        </p:blipFill>
        <p:spPr>
          <a:xfrm>
            <a:off x="762000" y="1524000"/>
            <a:ext cx="6482271" cy="400844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5410200" cy="1097280"/>
          </a:xfrm>
        </p:spPr>
        <p:txBody>
          <a:bodyPr/>
          <a:lstStyle/>
          <a:p>
            <a:pPr algn="ctr"/>
            <a:r>
              <a:rPr lang="en-US" altLang="en-US" sz="2800" dirty="0">
                <a:sym typeface="Times New Roman" pitchFamily="18" charset="0"/>
              </a:rPr>
              <a:t>10.5 Comparing NPV and IRR Techniques </a:t>
            </a:r>
            <a:r>
              <a:rPr lang="en-US" altLang="en-US" sz="1800" b="0" dirty="0">
                <a:sym typeface="Times New Roman" pitchFamily="18" charset="0"/>
              </a:rPr>
              <a:t>(2 of 8)</a:t>
            </a:r>
            <a:endParaRPr lang="en-US" sz="2800" dirty="0"/>
          </a:p>
        </p:txBody>
      </p:sp>
      <p:sp>
        <p:nvSpPr>
          <p:cNvPr id="3" name="Content Placeholder 2"/>
          <p:cNvSpPr>
            <a:spLocks noGrp="1"/>
          </p:cNvSpPr>
          <p:nvPr>
            <p:ph idx="1"/>
          </p:nvPr>
        </p:nvSpPr>
        <p:spPr>
          <a:xfrm>
            <a:off x="152400" y="1828800"/>
            <a:ext cx="8839200" cy="3852644"/>
          </a:xfrm>
        </p:spPr>
        <p:txBody>
          <a:bodyPr/>
          <a:lstStyle/>
          <a:p>
            <a:r>
              <a:rPr lang="en-US" sz="2000" dirty="0"/>
              <a:t>Conflicting Rankings</a:t>
            </a:r>
          </a:p>
          <a:p>
            <a:pPr lvl="1"/>
            <a:r>
              <a:rPr lang="en-US" sz="2000" dirty="0"/>
              <a:t>Conflicts in the ranking given a project by NPV and IRR, resulting from differences in the magnitude and timing of cash flows</a:t>
            </a:r>
          </a:p>
          <a:p>
            <a:pPr lvl="1"/>
            <a:r>
              <a:rPr lang="en-US" sz="2000" dirty="0"/>
              <a:t>Reinvestment Assumption</a:t>
            </a:r>
          </a:p>
          <a:p>
            <a:pPr lvl="2">
              <a:spcBef>
                <a:spcPts val="300"/>
              </a:spcBef>
            </a:pPr>
            <a:r>
              <a:rPr lang="en-US" sz="1800" dirty="0"/>
              <a:t>One underlying cause of conflicting rankings is different implicit assumptions about the reinvestment of intermediate cash inflows</a:t>
            </a:r>
          </a:p>
          <a:p>
            <a:pPr lvl="2">
              <a:spcBef>
                <a:spcPts val="300"/>
              </a:spcBef>
            </a:pPr>
            <a:r>
              <a:rPr lang="en-US" sz="1800" dirty="0"/>
              <a:t>The NPV calculation implicitly assumes that the firm can reinvest intermediate cash inflows at the cost of capital</a:t>
            </a:r>
          </a:p>
          <a:p>
            <a:pPr lvl="2">
              <a:spcBef>
                <a:spcPts val="300"/>
              </a:spcBef>
            </a:pPr>
            <a:r>
              <a:rPr lang="en-US" sz="1800" dirty="0"/>
              <a:t>The IRR approach, however, assumes that the firm reinvests intermediate cash inflows at a rate equal to the project’s IRR</a:t>
            </a:r>
          </a:p>
          <a:p>
            <a:pPr lvl="2">
              <a:spcBef>
                <a:spcPts val="300"/>
              </a:spcBef>
            </a:pPr>
            <a:r>
              <a:rPr lang="en-US" sz="1800" dirty="0"/>
              <a:t>Intermediate Cash Inflows</a:t>
            </a:r>
          </a:p>
          <a:p>
            <a:pPr lvl="3"/>
            <a:r>
              <a:rPr lang="en-US" sz="1800" dirty="0"/>
              <a:t>Cash inflows received prior to the termination of a project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445509"/>
            <a:ext cx="3962400" cy="621291"/>
          </a:xfrm>
        </p:spPr>
        <p:txBody>
          <a:bodyPr/>
          <a:lstStyle/>
          <a:p>
            <a:r>
              <a:rPr lang="en-US" altLang="en-US" dirty="0">
                <a:sym typeface="Times New Roman" pitchFamily="18" charset="0"/>
              </a:rPr>
              <a:t>Example 10.11 </a:t>
            </a:r>
            <a:r>
              <a:rPr lang="en-US" altLang="en-US" sz="2000" b="0" dirty="0">
                <a:sym typeface="Times New Roman" pitchFamily="18" charset="0"/>
              </a:rPr>
              <a:t>(1 of 5)</a:t>
            </a:r>
            <a:endParaRPr lang="en-US" dirty="0"/>
          </a:p>
        </p:txBody>
      </p:sp>
      <p:sp>
        <p:nvSpPr>
          <p:cNvPr id="3" name="Content Placeholder 2"/>
          <p:cNvSpPr>
            <a:spLocks noGrp="1"/>
          </p:cNvSpPr>
          <p:nvPr>
            <p:ph idx="1"/>
          </p:nvPr>
        </p:nvSpPr>
        <p:spPr>
          <a:xfrm>
            <a:off x="457200" y="1600200"/>
            <a:ext cx="8229600" cy="1981200"/>
          </a:xfrm>
        </p:spPr>
        <p:txBody>
          <a:bodyPr/>
          <a:lstStyle/>
          <a:p>
            <a:pPr marL="0" indent="0">
              <a:buNone/>
            </a:pPr>
            <a:r>
              <a:rPr lang="en-IN" dirty="0"/>
              <a:t>A project requiring a $170,000 initial investment will provide operating cash inflows of $52,000, $78,000, and $100,000 in each of the next 3 years. The NPV of the project (at the firm’s 10% cost of capital) is $16,867, and its IRR is 15%, so clearly the project is acceptable.</a:t>
            </a:r>
            <a:endParaRPr lang="en-US" dirty="0"/>
          </a:p>
        </p:txBody>
      </p:sp>
      <p:graphicFrame>
        <p:nvGraphicFramePr>
          <p:cNvPr id="4" name="Object 3" descr="A set of three equations aligned at equal shows calculation for IRR. &#10;The equations are as follows:&#10;▪ NPV equals minus 170,000 dollars plus 52,000 dollars over 1.10 all plus 78,000 dollars over 1.10 squared all plus 100,000 dollars over 1.10 cubed equals 16,867 dollars. &#10;▪ 0 equals minus 170,000 dollars plus 52,000 dollars over 1 plus IRR all plus 78,000 dollars over (1 plus IRR) whole squared  all plus 100,000 dollars over (1 plus IRR) whole cubed. &#10;▪ IRR equals 15 percent."/>
          <p:cNvGraphicFramePr>
            <a:graphicFrameLocks noChangeAspect="1"/>
          </p:cNvGraphicFramePr>
          <p:nvPr>
            <p:extLst>
              <p:ext uri="{D42A27DB-BD31-4B8C-83A1-F6EECF244321}">
                <p14:modId xmlns:p14="http://schemas.microsoft.com/office/powerpoint/2010/main" val="2033890428"/>
              </p:ext>
            </p:extLst>
          </p:nvPr>
        </p:nvGraphicFramePr>
        <p:xfrm>
          <a:off x="762000" y="3810000"/>
          <a:ext cx="7441580" cy="1981200"/>
        </p:xfrm>
        <a:graphic>
          <a:graphicData uri="http://schemas.openxmlformats.org/presentationml/2006/ole">
            <mc:AlternateContent xmlns:mc="http://schemas.openxmlformats.org/markup-compatibility/2006">
              <mc:Choice xmlns:v="urn:schemas-microsoft-com:vml" Requires="v">
                <p:oleObj spid="_x0000_s79986" name="Equation" r:id="rId3" imgW="3911600" imgH="1041400" progId="Equation.DSMT4">
                  <p:embed/>
                </p:oleObj>
              </mc:Choice>
              <mc:Fallback>
                <p:oleObj name="Equation" r:id="rId3" imgW="3911600" imgH="1041400" progId="Equation.DSMT4">
                  <p:embed/>
                  <p:pic>
                    <p:nvPicPr>
                      <p:cNvPr id="0" name="Picture 97" descr="A set of three equations aligned at equal shows calculation for IRR. &#10;The equations are as follows:&#10;▪ NPV equals minus 170,000 dollars plus 52,000 dollars over 1.10 all plus 78,000 dollars over 1.10 squared all plus 100,000 dollars over 1.10 cubed equals 16,867 dollars. &#10;▪ 0 equals minus 170,000 dollars plus 52,000 dollars over 1 plus IRR all plus 78,000 dollars over (1 plus IRR) whole squared  all plus 100,000 dollars over (1 plus IRR) whole cubed. &#10;▪ IRR equals 15 perc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744158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623" y="609600"/>
            <a:ext cx="3276600" cy="470633"/>
          </a:xfrm>
        </p:spPr>
        <p:txBody>
          <a:bodyPr/>
          <a:lstStyle/>
          <a:p>
            <a:r>
              <a:rPr lang="en-US" altLang="en-US" sz="2800" dirty="0">
                <a:sym typeface="Times New Roman" pitchFamily="18" charset="0"/>
              </a:rPr>
              <a:t>Example 10.11 </a:t>
            </a:r>
            <a:r>
              <a:rPr lang="en-US" altLang="en-US" sz="1600" b="0" dirty="0">
                <a:sym typeface="Times New Roman" pitchFamily="18" charset="0"/>
              </a:rPr>
              <a:t>(2 of 5)</a:t>
            </a:r>
            <a:endParaRPr lang="en-US" sz="2800" dirty="0"/>
          </a:p>
        </p:txBody>
      </p:sp>
      <p:sp>
        <p:nvSpPr>
          <p:cNvPr id="3" name="Content Placeholder 2"/>
          <p:cNvSpPr>
            <a:spLocks noGrp="1"/>
          </p:cNvSpPr>
          <p:nvPr>
            <p:ph idx="1"/>
          </p:nvPr>
        </p:nvSpPr>
        <p:spPr>
          <a:xfrm>
            <a:off x="342900" y="1447800"/>
            <a:ext cx="8458200" cy="3124200"/>
          </a:xfrm>
        </p:spPr>
        <p:txBody>
          <a:bodyPr/>
          <a:lstStyle/>
          <a:p>
            <a:pPr marL="0" indent="0">
              <a:buNone/>
            </a:pPr>
            <a:r>
              <a:rPr lang="en-IN" sz="2000" dirty="0"/>
              <a:t>Now let’s see what happens if we assume that the firm reinvests cash flows as they come in. Table 10.5 shows how much the firm can earn by reinvesting each intermediate cash flow at either 10% (the cost of capital) or 15% (the project’s IRR). If we assume that the firm earns 10% on reinvested cash flows, the firm could accumulate $248,720 in 3 years. Now suppose we discount that value back to the present, using the 10% cost of capital. In doing so, we are asking the question, what is the project worth today if it costs $170,000 and the firm can reinvest cash flows at 10%? We have</a:t>
            </a:r>
            <a:endParaRPr lang="en-US" sz="2000" dirty="0"/>
          </a:p>
        </p:txBody>
      </p:sp>
      <p:graphicFrame>
        <p:nvGraphicFramePr>
          <p:cNvPr id="5" name="Object 4" descr="PV equals 248,720 dollars over 1.10 cubed equals 186,867 dollars; NPV equals 186,867 dollars minus 170,000 dollars equals 16,867 dollars. "/>
          <p:cNvGraphicFramePr>
            <a:graphicFrameLocks noChangeAspect="1"/>
          </p:cNvGraphicFramePr>
          <p:nvPr>
            <p:extLst>
              <p:ext uri="{D42A27DB-BD31-4B8C-83A1-F6EECF244321}">
                <p14:modId xmlns:p14="http://schemas.microsoft.com/office/powerpoint/2010/main" val="2720751364"/>
              </p:ext>
            </p:extLst>
          </p:nvPr>
        </p:nvGraphicFramePr>
        <p:xfrm>
          <a:off x="2819400" y="4191000"/>
          <a:ext cx="5133623" cy="1428946"/>
        </p:xfrm>
        <a:graphic>
          <a:graphicData uri="http://schemas.openxmlformats.org/presentationml/2006/ole">
            <mc:AlternateContent xmlns:mc="http://schemas.openxmlformats.org/markup-compatibility/2006">
              <mc:Choice xmlns:v="urn:schemas-microsoft-com:vml" Requires="v">
                <p:oleObj spid="_x0000_s81011" name="Equation" r:id="rId3" imgW="2463800" imgH="685800" progId="Equation.DSMT4">
                  <p:embed/>
                </p:oleObj>
              </mc:Choice>
              <mc:Fallback>
                <p:oleObj name="Equation" r:id="rId3" imgW="2463800" imgH="685800" progId="Equation.DSMT4">
                  <p:embed/>
                  <p:pic>
                    <p:nvPicPr>
                      <p:cNvPr id="0" name="Picture 98" descr="PV equals 248,720 dollars over 1.10 cubed equals 186,867 dollars; NPV equals 186,867 dollars minus 170,000 dollars equals 16,867 dolla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191000"/>
                        <a:ext cx="5133623" cy="1428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28058"/>
            <a:ext cx="3276600" cy="481417"/>
          </a:xfrm>
        </p:spPr>
        <p:txBody>
          <a:bodyPr/>
          <a:lstStyle/>
          <a:p>
            <a:r>
              <a:rPr lang="en-US" altLang="en-US" sz="2800" dirty="0">
                <a:sym typeface="Times New Roman" pitchFamily="18" charset="0"/>
              </a:rPr>
              <a:t>Example 10.11 </a:t>
            </a:r>
            <a:r>
              <a:rPr lang="en-US" altLang="en-US" sz="1600" b="0" dirty="0">
                <a:sym typeface="Times New Roman" pitchFamily="18" charset="0"/>
              </a:rPr>
              <a:t>(3 of 5)</a:t>
            </a:r>
            <a:endParaRPr lang="en-US" sz="2800" dirty="0"/>
          </a:p>
        </p:txBody>
      </p:sp>
      <p:sp>
        <p:nvSpPr>
          <p:cNvPr id="3" name="Content Placeholder 2"/>
          <p:cNvSpPr>
            <a:spLocks noGrp="1"/>
          </p:cNvSpPr>
          <p:nvPr>
            <p:ph idx="1"/>
          </p:nvPr>
        </p:nvSpPr>
        <p:spPr>
          <a:xfrm>
            <a:off x="304800" y="1359890"/>
            <a:ext cx="8458200" cy="3124200"/>
          </a:xfrm>
        </p:spPr>
        <p:txBody>
          <a:bodyPr/>
          <a:lstStyle/>
          <a:p>
            <a:pPr marL="0" indent="0">
              <a:buNone/>
            </a:pPr>
            <a:r>
              <a:rPr lang="en-IN" dirty="0"/>
              <a:t>The project’s NPV calculated this way is $16,867, which matches the number stated at the beginning of this example. This confirms what we said earlier, namely, that the NPV approach assumes that the firm reinvests cash flows at the cost of capital. It is interesting that if the firm invests $170,000 today and 3 years later has accumulated $248,720, then its average annual return over that period is 13.5%, not the 15% figure obtained in the IRR calculation.</a:t>
            </a:r>
            <a:endParaRPr lang="en-US" dirty="0"/>
          </a:p>
        </p:txBody>
      </p:sp>
      <p:graphicFrame>
        <p:nvGraphicFramePr>
          <p:cNvPr id="5" name="Object 4" descr="170,000 dollars times (1 plus r) whole cubed equals 248,720 dollars; r equals 0.135 equals 13.5 percent. "/>
          <p:cNvGraphicFramePr>
            <a:graphicFrameLocks noChangeAspect="1"/>
          </p:cNvGraphicFramePr>
          <p:nvPr>
            <p:extLst>
              <p:ext uri="{D42A27DB-BD31-4B8C-83A1-F6EECF244321}">
                <p14:modId xmlns:p14="http://schemas.microsoft.com/office/powerpoint/2010/main" val="175341127"/>
              </p:ext>
            </p:extLst>
          </p:nvPr>
        </p:nvGraphicFramePr>
        <p:xfrm>
          <a:off x="2514600" y="4511703"/>
          <a:ext cx="4367212" cy="952500"/>
        </p:xfrm>
        <a:graphic>
          <a:graphicData uri="http://schemas.openxmlformats.org/presentationml/2006/ole">
            <mc:AlternateContent xmlns:mc="http://schemas.openxmlformats.org/markup-compatibility/2006">
              <mc:Choice xmlns:v="urn:schemas-microsoft-com:vml" Requires="v">
                <p:oleObj spid="_x0000_s82034" name="Equation" r:id="rId3" imgW="2095500" imgH="457200" progId="Equation.DSMT4">
                  <p:embed/>
                </p:oleObj>
              </mc:Choice>
              <mc:Fallback>
                <p:oleObj name="Equation" r:id="rId3" imgW="2095500" imgH="457200" progId="Equation.DSMT4">
                  <p:embed/>
                  <p:pic>
                    <p:nvPicPr>
                      <p:cNvPr id="0" name="Picture 97" descr="170,000 dollars times (1 plus r) whole cubed equals 248,720 dollars; r equals 0.135 equals 13.5 percen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511703"/>
                        <a:ext cx="4367212"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426" y="533400"/>
            <a:ext cx="3276600" cy="450180"/>
          </a:xfrm>
        </p:spPr>
        <p:txBody>
          <a:bodyPr/>
          <a:lstStyle/>
          <a:p>
            <a:r>
              <a:rPr lang="en-US" altLang="en-US" sz="2800" dirty="0">
                <a:sym typeface="Times New Roman" pitchFamily="18" charset="0"/>
              </a:rPr>
              <a:t>Example 10.11 </a:t>
            </a:r>
            <a:r>
              <a:rPr lang="en-US" altLang="en-US" sz="1600" b="0" dirty="0">
                <a:sym typeface="Times New Roman" pitchFamily="18" charset="0"/>
              </a:rPr>
              <a:t>(4 of 5)</a:t>
            </a:r>
            <a:endParaRPr lang="en-US" sz="2800" dirty="0"/>
          </a:p>
        </p:txBody>
      </p:sp>
      <p:sp>
        <p:nvSpPr>
          <p:cNvPr id="3" name="Content Placeholder 2"/>
          <p:cNvSpPr>
            <a:spLocks noGrp="1"/>
          </p:cNvSpPr>
          <p:nvPr>
            <p:ph idx="1"/>
          </p:nvPr>
        </p:nvSpPr>
        <p:spPr>
          <a:xfrm>
            <a:off x="304800" y="1365032"/>
            <a:ext cx="8534400" cy="2667000"/>
          </a:xfrm>
        </p:spPr>
        <p:txBody>
          <a:bodyPr/>
          <a:lstStyle/>
          <a:p>
            <a:pPr marL="0" indent="0">
              <a:buNone/>
            </a:pPr>
            <a:r>
              <a:rPr lang="en-IN" dirty="0"/>
              <a:t>Next, assume that the firm reinvests intermediate cash flows at 15%. Table 10.5 shows that the firm can accumulate $258,470 in 3 years by reinvesting cash flows as they arrive. If undertaking this project costs $170,000 and the firm can reinvest cash flows at 15%, what is the project worth today, assuming a 10% cost of capital? Discounting $258,470 back to the present, we obtain</a:t>
            </a:r>
            <a:endParaRPr lang="en-US" dirty="0"/>
          </a:p>
        </p:txBody>
      </p:sp>
      <p:graphicFrame>
        <p:nvGraphicFramePr>
          <p:cNvPr id="5" name="Object 4" descr="PV equals 258,470 dollars over 1.10 cubed equals 194,192 dollars; NPV equals 194,192 dollars minus 170,000 dollars equals 24,192 dollars. "/>
          <p:cNvGraphicFramePr>
            <a:graphicFrameLocks noChangeAspect="1"/>
          </p:cNvGraphicFramePr>
          <p:nvPr>
            <p:extLst>
              <p:ext uri="{D42A27DB-BD31-4B8C-83A1-F6EECF244321}">
                <p14:modId xmlns:p14="http://schemas.microsoft.com/office/powerpoint/2010/main" val="3052065485"/>
              </p:ext>
            </p:extLst>
          </p:nvPr>
        </p:nvGraphicFramePr>
        <p:xfrm>
          <a:off x="3276600" y="4032032"/>
          <a:ext cx="5081588" cy="1428750"/>
        </p:xfrm>
        <a:graphic>
          <a:graphicData uri="http://schemas.openxmlformats.org/presentationml/2006/ole">
            <mc:AlternateContent xmlns:mc="http://schemas.openxmlformats.org/markup-compatibility/2006">
              <mc:Choice xmlns:v="urn:schemas-microsoft-com:vml" Requires="v">
                <p:oleObj spid="_x0000_s83058" name="Equation" r:id="rId3" imgW="2438400" imgH="685800" progId="Equation.DSMT4">
                  <p:embed/>
                </p:oleObj>
              </mc:Choice>
              <mc:Fallback>
                <p:oleObj name="Equation" r:id="rId3" imgW="2438400" imgH="685800" progId="Equation.DSMT4">
                  <p:embed/>
                  <p:pic>
                    <p:nvPicPr>
                      <p:cNvPr id="0" name="Picture 97" descr="PV equals 258,470 dollars over 1.10 cubed equals 194,192 dollars; NPV equals 194,192 dollars minus 170,000 dollars equals 24,192 dolla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32032"/>
                        <a:ext cx="5081588"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09600"/>
            <a:ext cx="3200400" cy="487680"/>
          </a:xfrm>
        </p:spPr>
        <p:txBody>
          <a:bodyPr/>
          <a:lstStyle/>
          <a:p>
            <a:r>
              <a:rPr lang="en-US" altLang="en-US" sz="2800" dirty="0">
                <a:sym typeface="Times New Roman" pitchFamily="18" charset="0"/>
              </a:rPr>
              <a:t>Example 10.11 </a:t>
            </a:r>
            <a:r>
              <a:rPr lang="en-US" altLang="en-US" sz="1600" b="0" dirty="0">
                <a:sym typeface="Times New Roman" pitchFamily="18" charset="0"/>
              </a:rPr>
              <a:t>(5 of 5)</a:t>
            </a:r>
            <a:endParaRPr lang="en-US" sz="2800" dirty="0"/>
          </a:p>
        </p:txBody>
      </p:sp>
      <p:sp>
        <p:nvSpPr>
          <p:cNvPr id="3" name="Content Placeholder 2"/>
          <p:cNvSpPr>
            <a:spLocks noGrp="1"/>
          </p:cNvSpPr>
          <p:nvPr>
            <p:ph idx="1"/>
          </p:nvPr>
        </p:nvSpPr>
        <p:spPr>
          <a:xfrm>
            <a:off x="457200" y="1676400"/>
            <a:ext cx="8305800" cy="3581400"/>
          </a:xfrm>
        </p:spPr>
        <p:txBody>
          <a:bodyPr/>
          <a:lstStyle/>
          <a:p>
            <a:pPr marL="0" indent="0">
              <a:buNone/>
            </a:pPr>
            <a:r>
              <a:rPr lang="en-IN" dirty="0"/>
              <a:t>This time the NPV is larger than it was before, and that difference is driven entirely by the 15% reinvestment rate assumption. Table 10.6 summarizes the important lessons from this example. The project’s NPV is $16,867, but if the firm can reinvest cash flows only at the cost of capital, the project effectively earns a 13.5% annual return. The project’s IRR is 15%, but that assumes the firm can reinvest cash flows at 15%. If the firm could do so, the project would be even more valuable than the NPV calculation indicates.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5029200" cy="860044"/>
          </a:xfrm>
        </p:spPr>
        <p:txBody>
          <a:bodyPr/>
          <a:lstStyle/>
          <a:p>
            <a:pPr algn="ctr"/>
            <a:r>
              <a:rPr lang="en-US" altLang="en-US" sz="2800" dirty="0">
                <a:sym typeface="Times New Roman" pitchFamily="18" charset="0"/>
              </a:rPr>
              <a:t>Table 10.5 </a:t>
            </a:r>
            <a:r>
              <a:rPr lang="en-US" altLang="en-US" sz="2800" b="0" dirty="0">
                <a:sym typeface="Times New Roman" pitchFamily="18" charset="0"/>
              </a:rPr>
              <a:t>Reinvestment Rate Comparisons for a Project</a:t>
            </a:r>
            <a:endParaRPr lang="en-US" sz="2800" b="0" dirty="0"/>
          </a:p>
        </p:txBody>
      </p:sp>
      <p:graphicFrame>
        <p:nvGraphicFramePr>
          <p:cNvPr id="6" name="Table 5"/>
          <p:cNvGraphicFramePr>
            <a:graphicFrameLocks noGrp="1"/>
          </p:cNvGraphicFramePr>
          <p:nvPr>
            <p:extLst>
              <p:ext uri="{D42A27DB-BD31-4B8C-83A1-F6EECF244321}">
                <p14:modId xmlns:p14="http://schemas.microsoft.com/office/powerpoint/2010/main" val="3297330388"/>
              </p:ext>
            </p:extLst>
          </p:nvPr>
        </p:nvGraphicFramePr>
        <p:xfrm>
          <a:off x="457200" y="1686560"/>
          <a:ext cx="8224520" cy="370840"/>
        </p:xfrm>
        <a:graphic>
          <a:graphicData uri="http://schemas.openxmlformats.org/drawingml/2006/table">
            <a:tbl>
              <a:tblPr firstRow="1" bandRow="1">
                <a:tableStyleId>{2D5ABB26-0587-4C30-8999-92F81FD0307C}</a:tableStyleId>
              </a:tblPr>
              <a:tblGrid>
                <a:gridCol w="5113020">
                  <a:extLst>
                    <a:ext uri="{9D8B030D-6E8A-4147-A177-3AD203B41FA5}">
                      <a16:colId xmlns:a16="http://schemas.microsoft.com/office/drawing/2014/main" val="20000"/>
                    </a:ext>
                  </a:extLst>
                </a:gridCol>
                <a:gridCol w="3111500">
                  <a:extLst>
                    <a:ext uri="{9D8B030D-6E8A-4147-A177-3AD203B41FA5}">
                      <a16:colId xmlns:a16="http://schemas.microsoft.com/office/drawing/2014/main" val="20001"/>
                    </a:ext>
                  </a:extLst>
                </a:gridCol>
              </a:tblGrid>
              <a:tr h="370840">
                <a:tc>
                  <a:txBody>
                    <a:bodyPr/>
                    <a:lstStyle/>
                    <a:p>
                      <a:r>
                        <a:rPr lang="en-US" sz="1400" dirty="0">
                          <a:solidFill>
                            <a:schemeClr val="bg1"/>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kern="1200" baseline="0" dirty="0">
                          <a:solidFill>
                            <a:schemeClr val="tx1"/>
                          </a:solidFill>
                          <a:latin typeface="+mn-lt"/>
                          <a:ea typeface="+mn-ea"/>
                          <a:cs typeface="+mn-cs"/>
                        </a:rPr>
                        <a:t>Reinvestment rate</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457200" y="2062480"/>
          <a:ext cx="8229600" cy="3090101"/>
        </p:xfrm>
        <a:graphic>
          <a:graphicData uri="http://schemas.openxmlformats.org/drawingml/2006/table">
            <a:tbl>
              <a:tblPr firstRow="1" bandRow="1">
                <a:tableStyleId>{2D5ABB26-0587-4C30-8999-92F81FD0307C}</a:tableStyleId>
              </a:tblPr>
              <a:tblGrid>
                <a:gridCol w="173990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gridCol w="181356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b="1" dirty="0">
                          <a:latin typeface="+mn-lt"/>
                          <a:ea typeface="Calibri"/>
                          <a:cs typeface="SabonLTPro-Bold"/>
                        </a:rPr>
                        <a:t>10%</a:t>
                      </a:r>
                      <a:endParaRPr lang="en-US" sz="1200" dirty="0">
                        <a:latin typeface="+mn-lt"/>
                        <a:ea typeface="Calibri"/>
                        <a:cs typeface="Times New Roman"/>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b="1" dirty="0">
                          <a:latin typeface="+mn-lt"/>
                          <a:ea typeface="Calibri"/>
                          <a:cs typeface="SabonLTPro-Bold"/>
                        </a:rPr>
                        <a:t>15%</a:t>
                      </a:r>
                      <a:endParaRPr lang="en-US" sz="1200" dirty="0">
                        <a:latin typeface="+mn-lt"/>
                        <a:ea typeface="Calibri"/>
                        <a:cs typeface="Times New Roman"/>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4680">
                <a:tc>
                  <a:txBody>
                    <a:bodyPr/>
                    <a:lstStyle/>
                    <a:p>
                      <a:pPr algn="ctr">
                        <a:lnSpc>
                          <a:spcPct val="115000"/>
                        </a:lnSpc>
                        <a:spcAft>
                          <a:spcPts val="1000"/>
                        </a:spcAft>
                      </a:pPr>
                      <a:r>
                        <a:rPr lang="en-IN" sz="1200" b="1" dirty="0">
                          <a:latin typeface="+mn-lt"/>
                          <a:ea typeface="Calibri"/>
                          <a:cs typeface="SabonLTPro-Bold"/>
                        </a:rPr>
                        <a:t>Year</a:t>
                      </a:r>
                      <a:endParaRPr lang="en-US" sz="1200" dirty="0">
                        <a:latin typeface="+mn-lt"/>
                        <a:ea typeface="Calibri"/>
                        <a:cs typeface="Times New Roman"/>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b="1" dirty="0">
                          <a:latin typeface="+mn-lt"/>
                          <a:ea typeface="Calibri"/>
                          <a:cs typeface="SabonLTPro-Bold"/>
                        </a:rPr>
                        <a:t>Operating cash inflows</a:t>
                      </a:r>
                      <a:endParaRPr lang="en-US" sz="1200" dirty="0">
                        <a:latin typeface="+mn-lt"/>
                        <a:ea typeface="Calibri"/>
                        <a:cs typeface="Times New Roman"/>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b="1" dirty="0">
                          <a:latin typeface="+mn-lt"/>
                          <a:ea typeface="Calibri"/>
                          <a:cs typeface="SabonLTPro-Bold"/>
                        </a:rPr>
                        <a:t>Number of years earning interest (</a:t>
                      </a:r>
                      <a:r>
                        <a:rPr lang="en-IN" sz="1200" b="1" i="1" dirty="0">
                          <a:latin typeface="+mn-lt"/>
                          <a:ea typeface="Calibri"/>
                          <a:cs typeface="SabonLTPro-BoldItalic"/>
                        </a:rPr>
                        <a:t>t</a:t>
                      </a:r>
                      <a:r>
                        <a:rPr lang="en-IN" sz="1200" b="1" dirty="0">
                          <a:latin typeface="+mn-lt"/>
                          <a:ea typeface="Calibri"/>
                          <a:cs typeface="SabonLTPro-Bold"/>
                        </a:rPr>
                        <a:t>)</a:t>
                      </a:r>
                      <a:endParaRPr lang="en-US" sz="1200" dirty="0">
                        <a:latin typeface="+mn-lt"/>
                        <a:ea typeface="Calibri"/>
                        <a:cs typeface="Times New Roman"/>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b="1" dirty="0">
                          <a:latin typeface="+mn-lt"/>
                          <a:ea typeface="Calibri"/>
                          <a:cs typeface="SabonLTPro-Bold"/>
                        </a:rPr>
                        <a:t>Future value</a:t>
                      </a:r>
                      <a:endParaRPr lang="en-US" sz="1200" dirty="0">
                        <a:latin typeface="+mn-lt"/>
                        <a:ea typeface="Calibri"/>
                        <a:cs typeface="Times New Roman"/>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b="1" dirty="0">
                          <a:latin typeface="+mn-lt"/>
                          <a:ea typeface="Calibri"/>
                          <a:cs typeface="SabonLTPro-Bold"/>
                        </a:rPr>
                        <a:t>Future value</a:t>
                      </a:r>
                      <a:endParaRPr lang="en-US" sz="1200" dirty="0">
                        <a:latin typeface="+mn-lt"/>
                        <a:ea typeface="Calibri"/>
                        <a:cs typeface="Times New Roman"/>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lnSpc>
                          <a:spcPct val="115000"/>
                        </a:lnSpc>
                        <a:spcAft>
                          <a:spcPts val="1000"/>
                        </a:spcAft>
                      </a:pPr>
                      <a:r>
                        <a:rPr lang="en-IN" sz="1200" dirty="0">
                          <a:latin typeface="+mn-lt"/>
                          <a:ea typeface="Calibri"/>
                          <a:cs typeface="SabonLTPro-Roman"/>
                        </a:rPr>
                        <a:t>1</a:t>
                      </a:r>
                      <a:endParaRPr lang="en-US" sz="12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dirty="0">
                          <a:latin typeface="+mn-lt"/>
                          <a:ea typeface="Calibri"/>
                          <a:cs typeface="SabonLTPro-Roman"/>
                        </a:rPr>
                        <a:t>$ 52,000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dirty="0">
                          <a:latin typeface="+mn-lt"/>
                          <a:ea typeface="Calibri"/>
                          <a:cs typeface="SabonLTPro-Roman"/>
                        </a:rPr>
                        <a:t>2</a:t>
                      </a:r>
                      <a:endParaRPr lang="en-US" sz="12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dirty="0">
                          <a:latin typeface="+mn-lt"/>
                          <a:ea typeface="Calibri"/>
                          <a:cs typeface="SabonLTPro-Roman"/>
                        </a:rPr>
                        <a:t>$ 62,920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dirty="0">
                          <a:latin typeface="+mn-lt"/>
                          <a:ea typeface="Calibri"/>
                          <a:cs typeface="SabonLTPro-Roman"/>
                        </a:rPr>
                        <a:t>$ 68,770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lnSpc>
                          <a:spcPct val="115000"/>
                        </a:lnSpc>
                        <a:spcAft>
                          <a:spcPts val="1000"/>
                        </a:spcAft>
                      </a:pPr>
                      <a:r>
                        <a:rPr lang="en-IN" sz="1200" dirty="0">
                          <a:latin typeface="+mn-lt"/>
                          <a:ea typeface="Calibri"/>
                          <a:cs typeface="SabonLTPro-Roman"/>
                        </a:rPr>
                        <a:t>2</a:t>
                      </a:r>
                      <a:endParaRPr lang="en-US" sz="12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dirty="0">
                          <a:latin typeface="+mn-lt"/>
                          <a:ea typeface="Calibri"/>
                          <a:cs typeface="SabonLTPro-Roman"/>
                        </a:rPr>
                        <a:t>78,000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dirty="0">
                          <a:latin typeface="+mn-lt"/>
                          <a:ea typeface="Calibri"/>
                          <a:cs typeface="SabonLTPro-Roman"/>
                        </a:rPr>
                        <a:t>1</a:t>
                      </a:r>
                      <a:endParaRPr lang="en-US" sz="12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dirty="0">
                          <a:latin typeface="+mn-lt"/>
                          <a:ea typeface="Calibri"/>
                          <a:cs typeface="SabonLTPro-Roman"/>
                        </a:rPr>
                        <a:t>85,800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dirty="0">
                          <a:latin typeface="+mn-lt"/>
                          <a:ea typeface="Calibri"/>
                          <a:cs typeface="SabonLTPro-Roman"/>
                        </a:rPr>
                        <a:t>89,700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lnSpc>
                          <a:spcPct val="115000"/>
                        </a:lnSpc>
                        <a:spcAft>
                          <a:spcPts val="1000"/>
                        </a:spcAft>
                      </a:pPr>
                      <a:r>
                        <a:rPr lang="en-IN" sz="1200" dirty="0">
                          <a:latin typeface="+mn-lt"/>
                          <a:ea typeface="Calibri"/>
                          <a:cs typeface="SabonLTPro-Roman"/>
                        </a:rPr>
                        <a:t>3</a:t>
                      </a:r>
                      <a:endParaRPr lang="en-US" sz="12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dirty="0">
                          <a:latin typeface="+mn-lt"/>
                          <a:ea typeface="Calibri"/>
                          <a:cs typeface="SabonLTPro-Roman"/>
                        </a:rPr>
                        <a:t>100,000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dirty="0">
                          <a:latin typeface="+mn-lt"/>
                          <a:ea typeface="Calibri"/>
                          <a:cs typeface="SabonLTPro-Roman"/>
                        </a:rPr>
                        <a:t>0</a:t>
                      </a:r>
                      <a:endParaRPr lang="en-US" sz="12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u="sng" dirty="0">
                          <a:latin typeface="+mn-lt"/>
                          <a:ea typeface="Calibri"/>
                          <a:cs typeface="SabonLTPro-Roman"/>
                        </a:rPr>
                        <a:t>100,000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u="sng" dirty="0">
                          <a:latin typeface="+mn-lt"/>
                          <a:ea typeface="Calibri"/>
                          <a:cs typeface="SabonLTPro-Roman"/>
                        </a:rPr>
                        <a:t>100,000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dirty="0">
                          <a:solidFill>
                            <a:schemeClr val="bg1"/>
                          </a:solidFill>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dirty="0">
                          <a:solidFill>
                            <a:schemeClr val="bg1"/>
                          </a:solidFill>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200" dirty="0">
                          <a:latin typeface="+mn-lt"/>
                          <a:ea typeface="Calibri"/>
                          <a:cs typeface="SabonLTPro-Roman"/>
                        </a:rPr>
                        <a:t>Future value end of year</a:t>
                      </a:r>
                      <a:endParaRPr lang="en-US" sz="12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u="dbl" dirty="0">
                          <a:latin typeface="+mn-lt"/>
                          <a:ea typeface="Calibri"/>
                          <a:cs typeface="SabonLTPro-Roman"/>
                        </a:rPr>
                        <a:t>$248,720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200" u="dbl" dirty="0">
                          <a:latin typeface="+mn-lt"/>
                          <a:ea typeface="Calibri"/>
                          <a:cs typeface="SabonLTPro-Roman"/>
                        </a:rPr>
                        <a:t>$258,470</a:t>
                      </a:r>
                      <a:endParaRPr lang="en-US" sz="1200" dirty="0">
                        <a:latin typeface="+mn-lt"/>
                        <a:ea typeface="Calibri"/>
                        <a:cs typeface="Times New Roman"/>
                      </a:endParaRPr>
                    </a:p>
                  </a:txBody>
                  <a:tcPr marL="45720" marR="5486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nSpc>
                          <a:spcPct val="115000"/>
                        </a:lnSpc>
                        <a:spcAft>
                          <a:spcPts val="1000"/>
                        </a:spcAft>
                      </a:pPr>
                      <a:r>
                        <a:rPr lang="en-IN" sz="1200" dirty="0">
                          <a:latin typeface="+mn-lt"/>
                          <a:ea typeface="Calibri"/>
                          <a:cs typeface="SabonLTPro-Roman"/>
                        </a:rPr>
                        <a:t>NPV @ 10% </a:t>
                      </a:r>
                      <a:r>
                        <a:rPr lang="en-IN" sz="1200" dirty="0">
                          <a:latin typeface="+mn-lt"/>
                          <a:ea typeface="Calibri"/>
                          <a:cs typeface="PearsonMATHPRO02"/>
                        </a:rPr>
                        <a:t>= </a:t>
                      </a:r>
                      <a:r>
                        <a:rPr lang="en-IN" sz="1200" dirty="0">
                          <a:latin typeface="+mn-lt"/>
                          <a:ea typeface="Calibri"/>
                          <a:cs typeface="SabonLTPro-Roman"/>
                        </a:rPr>
                        <a:t>$16,867</a:t>
                      </a:r>
                      <a:endParaRPr lang="en-US" sz="1200" dirty="0">
                        <a:latin typeface="+mn-lt"/>
                        <a:ea typeface="Calibri"/>
                        <a:cs typeface="Times New Roman"/>
                      </a:endParaRPr>
                    </a:p>
                    <a:p>
                      <a:pPr>
                        <a:lnSpc>
                          <a:spcPct val="115000"/>
                        </a:lnSpc>
                        <a:spcAft>
                          <a:spcPts val="1000"/>
                        </a:spcAft>
                      </a:pPr>
                      <a:r>
                        <a:rPr lang="en-IN" sz="1200" dirty="0">
                          <a:latin typeface="+mn-lt"/>
                          <a:ea typeface="Calibri"/>
                          <a:cs typeface="SabonLTPro-Roman"/>
                        </a:rPr>
                        <a:t>IRR </a:t>
                      </a:r>
                      <a:r>
                        <a:rPr lang="en-IN" sz="1200" dirty="0">
                          <a:latin typeface="+mn-lt"/>
                          <a:ea typeface="Calibri"/>
                          <a:cs typeface="PearsonMATHPRO02"/>
                        </a:rPr>
                        <a:t>= </a:t>
                      </a:r>
                      <a:r>
                        <a:rPr lang="en-IN" sz="1200" dirty="0">
                          <a:latin typeface="+mn-lt"/>
                          <a:ea typeface="Calibri"/>
                          <a:cs typeface="SabonLTPro-Roman"/>
                        </a:rPr>
                        <a:t>15%</a:t>
                      </a:r>
                      <a:endParaRPr lang="en-US" sz="12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dirty="0">
                          <a:solidFill>
                            <a:schemeClr val="bg1"/>
                          </a:solidFill>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dirty="0">
                          <a:solidFill>
                            <a:schemeClr val="bg1"/>
                          </a:solidFill>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dirty="0">
                          <a:solidFill>
                            <a:schemeClr val="bg1"/>
                          </a:solidFill>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dirty="0">
                          <a:solidFill>
                            <a:schemeClr val="bg1"/>
                          </a:solidFill>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4" name="Content Placeholder 3"/>
          <p:cNvSpPr>
            <a:spLocks noGrp="1"/>
          </p:cNvSpPr>
          <p:nvPr>
            <p:ph idx="1"/>
          </p:nvPr>
        </p:nvSpPr>
        <p:spPr>
          <a:xfrm>
            <a:off x="457200" y="5230368"/>
            <a:ext cx="8229600" cy="381000"/>
          </a:xfrm>
        </p:spPr>
        <p:txBody>
          <a:bodyPr/>
          <a:lstStyle/>
          <a:p>
            <a:pPr>
              <a:buNone/>
            </a:pPr>
            <a:r>
              <a:rPr lang="en-IN" sz="1200" i="1" dirty="0"/>
              <a:t>Note: </a:t>
            </a:r>
            <a:r>
              <a:rPr lang="en-IN" sz="1200" dirty="0"/>
              <a:t>Initial investment in this project is $170,000.</a:t>
            </a:r>
            <a:endParaRPr lang="en-US" sz="1200" dirty="0"/>
          </a:p>
          <a:p>
            <a:pPr>
              <a:buNone/>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290"/>
            <a:ext cx="4433570" cy="915299"/>
          </a:xfrm>
        </p:spPr>
        <p:txBody>
          <a:bodyPr/>
          <a:lstStyle/>
          <a:p>
            <a:pPr algn="ctr"/>
            <a:r>
              <a:rPr lang="en-US" altLang="en-US" sz="2800" dirty="0">
                <a:sym typeface="Times New Roman" pitchFamily="18" charset="0"/>
              </a:rPr>
              <a:t>Table 10.6 </a:t>
            </a:r>
            <a:r>
              <a:rPr lang="en-US" altLang="en-US" sz="2800" b="0" dirty="0">
                <a:sym typeface="Times New Roman" pitchFamily="18" charset="0"/>
              </a:rPr>
              <a:t>Project Cash Flows after Reinvestment</a:t>
            </a:r>
            <a:endParaRPr lang="en-US" sz="2800" b="0" dirty="0"/>
          </a:p>
        </p:txBody>
      </p:sp>
      <p:graphicFrame>
        <p:nvGraphicFramePr>
          <p:cNvPr id="6" name="Table 5"/>
          <p:cNvGraphicFramePr>
            <a:graphicFrameLocks noGrp="1"/>
          </p:cNvGraphicFramePr>
          <p:nvPr>
            <p:extLst>
              <p:ext uri="{D42A27DB-BD31-4B8C-83A1-F6EECF244321}">
                <p14:modId xmlns:p14="http://schemas.microsoft.com/office/powerpoint/2010/main" val="1416000132"/>
              </p:ext>
            </p:extLst>
          </p:nvPr>
        </p:nvGraphicFramePr>
        <p:xfrm>
          <a:off x="609600" y="2141220"/>
          <a:ext cx="6005830" cy="370840"/>
        </p:xfrm>
        <a:graphic>
          <a:graphicData uri="http://schemas.openxmlformats.org/drawingml/2006/table">
            <a:tbl>
              <a:tblPr firstRow="1" bandRow="1">
                <a:tableStyleId>{2D5ABB26-0587-4C30-8999-92F81FD0307C}</a:tableStyleId>
              </a:tblPr>
              <a:tblGrid>
                <a:gridCol w="817880">
                  <a:extLst>
                    <a:ext uri="{9D8B030D-6E8A-4147-A177-3AD203B41FA5}">
                      <a16:colId xmlns:a16="http://schemas.microsoft.com/office/drawing/2014/main" val="20000"/>
                    </a:ext>
                  </a:extLst>
                </a:gridCol>
                <a:gridCol w="5187950">
                  <a:extLst>
                    <a:ext uri="{9D8B030D-6E8A-4147-A177-3AD203B41FA5}">
                      <a16:colId xmlns:a16="http://schemas.microsoft.com/office/drawing/2014/main" val="20001"/>
                    </a:ext>
                  </a:extLst>
                </a:gridCol>
              </a:tblGrid>
              <a:tr h="370840">
                <a:tc>
                  <a:txBody>
                    <a:bodyPr/>
                    <a:lstStyle/>
                    <a:p>
                      <a:r>
                        <a:rPr lang="en-US" dirty="0">
                          <a:solidFill>
                            <a:schemeClr val="tx1"/>
                          </a:solidFill>
                        </a:rPr>
                        <a:t>Blank</a:t>
                      </a:r>
                    </a:p>
                  </a:txBody>
                  <a:tcPr/>
                </a:tc>
                <a:tc>
                  <a:txBody>
                    <a:bodyPr/>
                    <a:lstStyle/>
                    <a:p>
                      <a:pPr algn="ctr"/>
                      <a:r>
                        <a:rPr lang="en-US" sz="1600" b="1" kern="1200" baseline="0" dirty="0">
                          <a:solidFill>
                            <a:schemeClr val="tx1"/>
                          </a:solidFill>
                          <a:latin typeface="+mn-lt"/>
                          <a:ea typeface="+mn-ea"/>
                          <a:cs typeface="+mn-cs"/>
                        </a:rPr>
                        <a:t>Reinvestment rate</a:t>
                      </a:r>
                      <a:endParaRPr lang="en-US" sz="1600" dirty="0"/>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88877132"/>
              </p:ext>
            </p:extLst>
          </p:nvPr>
        </p:nvGraphicFramePr>
        <p:xfrm>
          <a:off x="609600" y="2540508"/>
          <a:ext cx="7772400" cy="347980"/>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0">
                <a:tc>
                  <a:txBody>
                    <a:bodyPr/>
                    <a:lstStyle/>
                    <a:p>
                      <a:pPr>
                        <a:lnSpc>
                          <a:spcPct val="115000"/>
                        </a:lnSpc>
                        <a:spcAft>
                          <a:spcPts val="1000"/>
                        </a:spcAft>
                      </a:pPr>
                      <a:r>
                        <a:rPr lang="en-US" sz="1600" b="0" dirty="0">
                          <a:solidFill>
                            <a:schemeClr val="tx1"/>
                          </a:solidFill>
                          <a:latin typeface="+mn-lt"/>
                          <a:ea typeface="Calibri"/>
                          <a:cs typeface="Times New Roman"/>
                        </a:rPr>
                        <a:t>Blank</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600" b="1" dirty="0">
                          <a:latin typeface="+mn-lt"/>
                          <a:ea typeface="Calibri"/>
                          <a:cs typeface="SabonLTPro-Bold"/>
                        </a:rPr>
                        <a:t>10%</a:t>
                      </a:r>
                      <a:endParaRPr lang="en-US" sz="16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600" b="1" dirty="0">
                          <a:latin typeface="+mn-lt"/>
                          <a:ea typeface="Calibri"/>
                          <a:cs typeface="SabonLTPro-Bold"/>
                        </a:rPr>
                        <a:t>15%</a:t>
                      </a:r>
                      <a:endParaRPr lang="en-US" sz="16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36541645"/>
              </p:ext>
            </p:extLst>
          </p:nvPr>
        </p:nvGraphicFramePr>
        <p:xfrm>
          <a:off x="609600" y="2941320"/>
          <a:ext cx="7772400" cy="347980"/>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0">
                <a:tc>
                  <a:txBody>
                    <a:bodyPr/>
                    <a:lstStyle/>
                    <a:p>
                      <a:pPr algn="ctr">
                        <a:lnSpc>
                          <a:spcPct val="115000"/>
                        </a:lnSpc>
                        <a:spcAft>
                          <a:spcPts val="1000"/>
                        </a:spcAft>
                      </a:pPr>
                      <a:r>
                        <a:rPr lang="en-IN" sz="1600" b="1" dirty="0">
                          <a:latin typeface="+mn-lt"/>
                          <a:ea typeface="Calibri"/>
                          <a:cs typeface="SabonLTPro-Bold"/>
                        </a:rPr>
                        <a:t>Initial investment</a:t>
                      </a:r>
                      <a:endParaRPr lang="en-US" sz="16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dirty="0">
                          <a:latin typeface="+mn-lt"/>
                          <a:ea typeface="Calibri"/>
                          <a:cs typeface="Times New Roman"/>
                        </a:rPr>
                        <a:t>−</a:t>
                      </a:r>
                      <a:r>
                        <a:rPr lang="en-IN" sz="1600" b="1" dirty="0">
                          <a:latin typeface="+mn-lt"/>
                          <a:ea typeface="Calibri"/>
                          <a:cs typeface="SabonLTPro-Bold"/>
                        </a:rPr>
                        <a:t>$170,000</a:t>
                      </a:r>
                      <a:endParaRPr lang="en-US" sz="16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US" sz="1600" b="0" dirty="0">
                          <a:solidFill>
                            <a:schemeClr val="bg1"/>
                          </a:solidFill>
                          <a:latin typeface="+mn-lt"/>
                          <a:ea typeface="Calibri"/>
                          <a:cs typeface="Times New Roman"/>
                        </a:rPr>
                        <a:t>Blank</a:t>
                      </a:r>
                      <a:endParaRPr lang="en-US" sz="16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41894514"/>
              </p:ext>
            </p:extLst>
          </p:nvPr>
        </p:nvGraphicFramePr>
        <p:xfrm>
          <a:off x="609600" y="3303270"/>
          <a:ext cx="7772400" cy="34798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0">
                <a:tc>
                  <a:txBody>
                    <a:bodyPr/>
                    <a:lstStyle/>
                    <a:p>
                      <a:pPr algn="ctr">
                        <a:lnSpc>
                          <a:spcPct val="115000"/>
                        </a:lnSpc>
                        <a:spcAft>
                          <a:spcPts val="1000"/>
                        </a:spcAft>
                      </a:pPr>
                      <a:r>
                        <a:rPr lang="en-IN" sz="1600" b="1" dirty="0">
                          <a:latin typeface="+mn-lt"/>
                          <a:ea typeface="Calibri"/>
                          <a:cs typeface="SabonLTPro-Bold"/>
                        </a:rPr>
                        <a:t>Year</a:t>
                      </a:r>
                      <a:endParaRPr lang="en-US" sz="16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1600" b="1" dirty="0">
                          <a:latin typeface="+mn-lt"/>
                          <a:ea typeface="Calibri"/>
                          <a:cs typeface="SabonLTPro-Bold"/>
                        </a:rPr>
                        <a:t>Operating cash inflows</a:t>
                      </a:r>
                      <a:endParaRPr lang="en-US" sz="16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94185028"/>
              </p:ext>
            </p:extLst>
          </p:nvPr>
        </p:nvGraphicFramePr>
        <p:xfrm>
          <a:off x="609600" y="3703320"/>
          <a:ext cx="7772400" cy="1739900"/>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0">
                <a:tc>
                  <a:txBody>
                    <a:bodyPr/>
                    <a:lstStyle/>
                    <a:p>
                      <a:pPr algn="r">
                        <a:lnSpc>
                          <a:spcPct val="115000"/>
                        </a:lnSpc>
                        <a:spcAft>
                          <a:spcPts val="1000"/>
                        </a:spcAft>
                      </a:pPr>
                      <a:r>
                        <a:rPr lang="en-IN" sz="1600" dirty="0">
                          <a:latin typeface="+mn-lt"/>
                          <a:ea typeface="Calibri"/>
                          <a:cs typeface="SabonLTPro-Roman"/>
                        </a:rPr>
                        <a:t>1</a:t>
                      </a:r>
                      <a:endParaRPr lang="en-US" sz="1600" dirty="0">
                        <a:latin typeface="+mn-lt"/>
                        <a:ea typeface="Calibri"/>
                        <a:cs typeface="Times New Roman"/>
                      </a:endParaRPr>
                    </a:p>
                  </a:txBody>
                  <a:tcPr marL="45720" marR="137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dirty="0">
                          <a:latin typeface="+mn-lt"/>
                          <a:ea typeface="Calibri"/>
                          <a:cs typeface="SabonLTPro-Roman"/>
                        </a:rPr>
                        <a:t>$         0 </a:t>
                      </a:r>
                      <a:endParaRPr lang="en-US" sz="1600" dirty="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dirty="0">
                          <a:latin typeface="+mn-lt"/>
                          <a:ea typeface="Calibri"/>
                          <a:cs typeface="SabonLTPro-Roman"/>
                        </a:rPr>
                        <a:t>$         0</a:t>
                      </a:r>
                      <a:endParaRPr lang="en-US" sz="1600" dirty="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gn="r">
                        <a:lnSpc>
                          <a:spcPct val="115000"/>
                        </a:lnSpc>
                        <a:spcAft>
                          <a:spcPts val="1000"/>
                        </a:spcAft>
                      </a:pPr>
                      <a:r>
                        <a:rPr lang="en-IN" sz="1600" dirty="0">
                          <a:latin typeface="+mn-lt"/>
                          <a:ea typeface="Calibri"/>
                          <a:cs typeface="SabonLTPro-Roman"/>
                        </a:rPr>
                        <a:t>2</a:t>
                      </a:r>
                      <a:endParaRPr lang="en-US" sz="1600" dirty="0">
                        <a:latin typeface="+mn-lt"/>
                        <a:ea typeface="Calibri"/>
                        <a:cs typeface="Times New Roman"/>
                      </a:endParaRPr>
                    </a:p>
                  </a:txBody>
                  <a:tcPr marL="45720" marR="137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dirty="0">
                          <a:latin typeface="+mn-lt"/>
                          <a:ea typeface="Calibri"/>
                          <a:cs typeface="SabonLTPro-Roman"/>
                        </a:rPr>
                        <a:t>0</a:t>
                      </a:r>
                      <a:endParaRPr lang="en-US" sz="1600" dirty="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dirty="0">
                          <a:latin typeface="+mn-lt"/>
                          <a:ea typeface="Calibri"/>
                          <a:cs typeface="SabonLTPro-Roman"/>
                        </a:rPr>
                        <a:t>0</a:t>
                      </a: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r">
                        <a:lnSpc>
                          <a:spcPct val="115000"/>
                        </a:lnSpc>
                        <a:spcAft>
                          <a:spcPts val="1000"/>
                        </a:spcAft>
                      </a:pPr>
                      <a:r>
                        <a:rPr lang="en-IN" sz="1600" dirty="0">
                          <a:latin typeface="+mn-lt"/>
                          <a:ea typeface="Calibri"/>
                          <a:cs typeface="SabonLTPro-Roman"/>
                        </a:rPr>
                        <a:t>3</a:t>
                      </a:r>
                      <a:endParaRPr lang="en-US" sz="1600" dirty="0">
                        <a:latin typeface="+mn-lt"/>
                        <a:ea typeface="Calibri"/>
                        <a:cs typeface="Times New Roman"/>
                      </a:endParaRPr>
                    </a:p>
                  </a:txBody>
                  <a:tcPr marL="45720" marR="137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a:latin typeface="+mn-lt"/>
                          <a:ea typeface="Calibri"/>
                          <a:cs typeface="SabonLTPro-Roman"/>
                        </a:rPr>
                        <a:t>248,720</a:t>
                      </a:r>
                      <a:endParaRPr lang="en-US" sz="160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dirty="0">
                          <a:latin typeface="+mn-lt"/>
                          <a:ea typeface="Calibri"/>
                          <a:cs typeface="SabonLTPro-Roman"/>
                        </a:rPr>
                        <a:t>258,470</a:t>
                      </a:r>
                      <a:endParaRPr lang="en-US" sz="1600" dirty="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r">
                        <a:lnSpc>
                          <a:spcPct val="115000"/>
                        </a:lnSpc>
                        <a:spcAft>
                          <a:spcPts val="1000"/>
                        </a:spcAft>
                      </a:pPr>
                      <a:r>
                        <a:rPr lang="en-IN" sz="1600" dirty="0">
                          <a:latin typeface="+mn-lt"/>
                          <a:ea typeface="Calibri"/>
                          <a:cs typeface="SabonLTPro-Roman"/>
                        </a:rPr>
                        <a:t>NPV @ 10%</a:t>
                      </a:r>
                      <a:endParaRPr lang="en-US" sz="1600" dirty="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b="1" dirty="0">
                          <a:latin typeface="+mn-lt"/>
                          <a:ea typeface="Calibri"/>
                          <a:cs typeface="SabonLTPro-Bold"/>
                        </a:rPr>
                        <a:t>$16,867</a:t>
                      </a:r>
                      <a:endParaRPr lang="en-US" sz="1600" dirty="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dirty="0">
                          <a:latin typeface="+mn-lt"/>
                          <a:ea typeface="Calibri"/>
                          <a:cs typeface="SabonLTPro-Roman"/>
                        </a:rPr>
                        <a:t>$24,192</a:t>
                      </a:r>
                      <a:endParaRPr lang="en-US" sz="1600" dirty="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l">
                        <a:lnSpc>
                          <a:spcPct val="115000"/>
                        </a:lnSpc>
                        <a:spcAft>
                          <a:spcPts val="1000"/>
                        </a:spcAft>
                      </a:pPr>
                      <a:r>
                        <a:rPr lang="en-IN" sz="1600" dirty="0">
                          <a:latin typeface="+mn-lt"/>
                          <a:ea typeface="Calibri"/>
                          <a:cs typeface="SabonLTPro-Roman"/>
                        </a:rPr>
                        <a:t>IRR</a:t>
                      </a:r>
                      <a:endParaRPr lang="en-US" sz="1600" dirty="0">
                        <a:latin typeface="+mn-lt"/>
                        <a:ea typeface="Calibri"/>
                        <a:cs typeface="Times New Roman"/>
                      </a:endParaRPr>
                    </a:p>
                  </a:txBody>
                  <a:tcPr marL="2743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dirty="0">
                          <a:latin typeface="+mn-lt"/>
                          <a:ea typeface="Calibri"/>
                          <a:cs typeface="SabonLTPro-Roman"/>
                        </a:rPr>
                        <a:t>13.5%</a:t>
                      </a:r>
                      <a:endParaRPr lang="en-US" sz="1600" dirty="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1000"/>
                        </a:spcAft>
                      </a:pPr>
                      <a:r>
                        <a:rPr lang="en-IN" sz="1600" b="1" dirty="0">
                          <a:latin typeface="+mn-lt"/>
                          <a:ea typeface="Calibri"/>
                          <a:cs typeface="SabonLTPro-Bold"/>
                        </a:rPr>
                        <a:t>15.0%</a:t>
                      </a:r>
                      <a:endParaRPr lang="en-US" sz="1600" dirty="0">
                        <a:latin typeface="+mn-lt"/>
                        <a:ea typeface="Calibri"/>
                        <a:cs typeface="Times New Roman"/>
                      </a:endParaRPr>
                    </a:p>
                  </a:txBody>
                  <a:tcPr marL="45720" marR="1188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5105400" cy="868680"/>
          </a:xfrm>
        </p:spPr>
        <p:txBody>
          <a:bodyPr/>
          <a:lstStyle/>
          <a:p>
            <a:pPr algn="ctr"/>
            <a:r>
              <a:rPr lang="en-US" altLang="en-US" sz="2800" dirty="0">
                <a:sym typeface="Times New Roman" pitchFamily="18" charset="0"/>
              </a:rPr>
              <a:t>10.1 Overview of Capital Budgeting </a:t>
            </a:r>
            <a:r>
              <a:rPr lang="en-US" altLang="en-US" sz="1600" b="0" dirty="0">
                <a:sym typeface="Times New Roman" pitchFamily="18" charset="0"/>
              </a:rPr>
              <a:t>(3 of 9)</a:t>
            </a:r>
            <a:endParaRPr lang="en-US" sz="2800" dirty="0"/>
          </a:p>
        </p:txBody>
      </p:sp>
      <p:sp>
        <p:nvSpPr>
          <p:cNvPr id="3" name="Content Placeholder 2"/>
          <p:cNvSpPr>
            <a:spLocks noGrp="1"/>
          </p:cNvSpPr>
          <p:nvPr>
            <p:ph idx="1"/>
          </p:nvPr>
        </p:nvSpPr>
        <p:spPr>
          <a:xfrm>
            <a:off x="304800" y="1752600"/>
            <a:ext cx="8229600" cy="3352800"/>
          </a:xfrm>
        </p:spPr>
        <p:txBody>
          <a:bodyPr/>
          <a:lstStyle/>
          <a:p>
            <a:r>
              <a:rPr lang="en-US" dirty="0"/>
              <a:t>Steps in the Process</a:t>
            </a:r>
          </a:p>
          <a:p>
            <a:pPr lvl="1"/>
            <a:r>
              <a:rPr lang="en-US" dirty="0"/>
              <a:t>3. Decision Making</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dirty="0"/>
              <a:t>Firms typically delegate capital expenditure decisions on the basis of dollar limits</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dirty="0"/>
              <a:t>Generally, the board of directors or a team of very senior executives must authorize expenditures beyond a certain amount</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dirty="0"/>
              <a:t>Often, plant managers have authority to make decisions necessary to keep the production line moving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33400"/>
            <a:ext cx="4343400" cy="838200"/>
          </a:xfrm>
        </p:spPr>
        <p:txBody>
          <a:bodyPr/>
          <a:lstStyle/>
          <a:p>
            <a:pPr algn="ctr"/>
            <a:r>
              <a:rPr lang="en-US" altLang="en-US" sz="2400" dirty="0">
                <a:sym typeface="Times New Roman" pitchFamily="18" charset="0"/>
              </a:rPr>
              <a:t>10.5 Comparing NPV and IRR Techniques </a:t>
            </a:r>
            <a:r>
              <a:rPr lang="en-US" altLang="en-US" sz="1600" b="0" dirty="0">
                <a:sym typeface="Times New Roman" pitchFamily="18" charset="0"/>
              </a:rPr>
              <a:t>(3 of 8)</a:t>
            </a:r>
            <a:endParaRPr lang="en-US" sz="2400" dirty="0"/>
          </a:p>
        </p:txBody>
      </p:sp>
      <p:sp>
        <p:nvSpPr>
          <p:cNvPr id="3" name="Content Placeholder 2"/>
          <p:cNvSpPr>
            <a:spLocks noGrp="1"/>
          </p:cNvSpPr>
          <p:nvPr>
            <p:ph idx="1"/>
          </p:nvPr>
        </p:nvSpPr>
        <p:spPr>
          <a:xfrm>
            <a:off x="152400" y="1752600"/>
            <a:ext cx="8839200" cy="3581400"/>
          </a:xfrm>
        </p:spPr>
        <p:txBody>
          <a:bodyPr/>
          <a:lstStyle/>
          <a:p>
            <a:r>
              <a:rPr lang="en-US" sz="2000" dirty="0"/>
              <a:t>Conflicting Rankings</a:t>
            </a:r>
          </a:p>
          <a:p>
            <a:pPr lvl="1"/>
            <a:r>
              <a:rPr lang="en-US" sz="2000" dirty="0"/>
              <a:t>Timing of the Cash Flow</a:t>
            </a:r>
          </a:p>
          <a:p>
            <a:pPr lvl="2"/>
            <a:r>
              <a:rPr lang="en-US" sz="1800" dirty="0"/>
              <a:t>Another reason the IRR and NPV methods may provide different rankings for investment options has to do with differences in the timing of cash flows</a:t>
            </a:r>
          </a:p>
          <a:p>
            <a:pPr lvl="2"/>
            <a:r>
              <a:rPr lang="en-US" sz="1800" dirty="0"/>
              <a:t>Figure 10.1 shows the upfront investment required by each investment is similar, but after that, the timing of each project’s cash flows is quite different</a:t>
            </a:r>
          </a:p>
          <a:p>
            <a:pPr lvl="2"/>
            <a:r>
              <a:rPr lang="en-US" sz="1800" dirty="0"/>
              <a:t>Because so much of project B’s cash flows arrive early in its life (especially compared to the timing for project A), the NPV of project B will not be particularly sensitive to changes in the discount rate</a:t>
            </a:r>
          </a:p>
          <a:p>
            <a:pPr lvl="2"/>
            <a:r>
              <a:rPr lang="en-US" sz="1800" dirty="0"/>
              <a:t>Project A’s NPV, in contrast, will fluctuate more as the discount rate changes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09600"/>
            <a:ext cx="5638800" cy="868680"/>
          </a:xfrm>
        </p:spPr>
        <p:txBody>
          <a:bodyPr/>
          <a:lstStyle/>
          <a:p>
            <a:pPr algn="ctr"/>
            <a:r>
              <a:rPr lang="en-US" altLang="en-US" sz="2800" dirty="0">
                <a:sym typeface="Times New Roman" pitchFamily="18" charset="0"/>
              </a:rPr>
              <a:t>Table 10.7 </a:t>
            </a:r>
            <a:r>
              <a:rPr lang="en-US" altLang="en-US" sz="2800" b="0" dirty="0">
                <a:sym typeface="Times New Roman" pitchFamily="18" charset="0"/>
              </a:rPr>
              <a:t>Ranking Projects A and B Using IRR and NPV Methods</a:t>
            </a:r>
            <a:endParaRPr lang="en-US" sz="2800" b="0" dirty="0"/>
          </a:p>
        </p:txBody>
      </p:sp>
      <p:graphicFrame>
        <p:nvGraphicFramePr>
          <p:cNvPr id="5" name="Table 4"/>
          <p:cNvGraphicFramePr>
            <a:graphicFrameLocks noGrp="1"/>
          </p:cNvGraphicFramePr>
          <p:nvPr>
            <p:extLst>
              <p:ext uri="{D42A27DB-BD31-4B8C-83A1-F6EECF244321}">
                <p14:modId xmlns:p14="http://schemas.microsoft.com/office/powerpoint/2010/main" val="2315281619"/>
              </p:ext>
            </p:extLst>
          </p:nvPr>
        </p:nvGraphicFramePr>
        <p:xfrm>
          <a:off x="533400" y="2238375"/>
          <a:ext cx="7848600" cy="2381250"/>
        </p:xfrm>
        <a:graphic>
          <a:graphicData uri="http://schemas.openxmlformats.org/drawingml/2006/table">
            <a:tbl>
              <a:tblPr firstRow="1" bandRow="1">
                <a:tableStyleId>{2D5ABB26-0587-4C30-8999-92F81FD0307C}</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370840">
                <a:tc>
                  <a:txBody>
                    <a:bodyPr/>
                    <a:lstStyle/>
                    <a:p>
                      <a:pPr>
                        <a:lnSpc>
                          <a:spcPct val="115000"/>
                        </a:lnSpc>
                        <a:spcAft>
                          <a:spcPts val="1000"/>
                        </a:spcAft>
                      </a:pPr>
                      <a:r>
                        <a:rPr lang="en-IN" sz="2400" b="1" dirty="0">
                          <a:latin typeface="+mn-lt"/>
                          <a:ea typeface="Calibri"/>
                          <a:cs typeface="SabonLTPro-Bold"/>
                        </a:rPr>
                        <a:t>Method</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2400" b="1" dirty="0">
                          <a:latin typeface="+mn-lt"/>
                          <a:ea typeface="Calibri"/>
                          <a:cs typeface="SabonLTPro-Bold"/>
                        </a:rPr>
                        <a:t>Project A</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IN" sz="2400" b="1" dirty="0">
                          <a:latin typeface="+mn-lt"/>
                          <a:ea typeface="Calibri"/>
                          <a:cs typeface="SabonLTPro-Bold"/>
                        </a:rPr>
                        <a:t>Project B</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nSpc>
                          <a:spcPct val="115000"/>
                        </a:lnSpc>
                        <a:spcAft>
                          <a:spcPts val="1000"/>
                        </a:spcAft>
                      </a:pPr>
                      <a:r>
                        <a:rPr lang="en-IN" sz="2400" dirty="0">
                          <a:latin typeface="+mn-lt"/>
                          <a:ea typeface="Calibri"/>
                          <a:cs typeface="SabonLTPro-Roman"/>
                        </a:rPr>
                        <a:t>IRR</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endParaRPr lang="en-IN" sz="2400" dirty="0">
                        <a:latin typeface="+mn-lt"/>
                        <a:ea typeface="Calibri"/>
                        <a:cs typeface="ZapfDingbatsITC"/>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US" sz="2400" dirty="0">
                          <a:latin typeface="+mn-lt"/>
                          <a:ea typeface="Calibri"/>
                          <a:cs typeface="MS Gothic"/>
                        </a:rPr>
                        <a:t>✓</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nSpc>
                          <a:spcPct val="115000"/>
                        </a:lnSpc>
                        <a:spcAft>
                          <a:spcPts val="1000"/>
                        </a:spcAft>
                      </a:pPr>
                      <a:r>
                        <a:rPr lang="en-IN" sz="2400" dirty="0">
                          <a:latin typeface="+mn-lt"/>
                          <a:ea typeface="Calibri"/>
                          <a:cs typeface="SabonLTPro-Roman"/>
                        </a:rPr>
                        <a:t>NPV</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endParaRPr lang="en-IN" sz="2400" dirty="0">
                        <a:latin typeface="+mn-lt"/>
                        <a:ea typeface="Calibri"/>
                        <a:cs typeface="SabonLTPro-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endParaRPr lang="en-IN" sz="2400" dirty="0">
                        <a:latin typeface="+mn-lt"/>
                        <a:ea typeface="Calibri"/>
                        <a:cs typeface="SabonLTPro-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457200">
                        <a:lnSpc>
                          <a:spcPct val="115000"/>
                        </a:lnSpc>
                        <a:spcBef>
                          <a:spcPts val="0"/>
                        </a:spcBef>
                        <a:spcAft>
                          <a:spcPts val="1000"/>
                        </a:spcAft>
                      </a:pPr>
                      <a:r>
                        <a:rPr lang="en-IN" sz="2400" dirty="0">
                          <a:latin typeface="+mn-lt"/>
                          <a:ea typeface="Calibri"/>
                          <a:cs typeface="SabonLTPro-Roman"/>
                        </a:rPr>
                        <a:t>if </a:t>
                      </a:r>
                      <a:r>
                        <a:rPr lang="en-IN" sz="2400" i="1" dirty="0">
                          <a:latin typeface="+mn-lt"/>
                          <a:ea typeface="Calibri"/>
                          <a:cs typeface="SabonLTPro-Italic"/>
                        </a:rPr>
                        <a:t>r </a:t>
                      </a:r>
                      <a:r>
                        <a:rPr lang="en-IN" sz="2400" dirty="0">
                          <a:latin typeface="+mn-lt"/>
                          <a:ea typeface="Calibri"/>
                          <a:cs typeface="Times New Roman"/>
                        </a:rPr>
                        <a:t>&lt;</a:t>
                      </a:r>
                      <a:r>
                        <a:rPr lang="en-IN" sz="2400" dirty="0">
                          <a:latin typeface="+mn-lt"/>
                          <a:ea typeface="Calibri"/>
                          <a:cs typeface="PearsonMATHPRO02"/>
                        </a:rPr>
                        <a:t> </a:t>
                      </a:r>
                      <a:r>
                        <a:rPr lang="en-IN" sz="2400" dirty="0">
                          <a:latin typeface="+mn-lt"/>
                          <a:ea typeface="Calibri"/>
                          <a:cs typeface="SabonLTPro-Roman"/>
                        </a:rPr>
                        <a:t>10.7%</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US" sz="2400" dirty="0">
                          <a:latin typeface="+mn-lt"/>
                          <a:ea typeface="Calibri"/>
                          <a:cs typeface="MS Gothic"/>
                        </a:rPr>
                        <a:t>✓</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endParaRPr lang="en-IN" sz="2400" dirty="0">
                        <a:latin typeface="+mn-lt"/>
                        <a:ea typeface="Calibri"/>
                        <a:cs typeface="ZapfDingbatsITC"/>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marL="457200">
                        <a:lnSpc>
                          <a:spcPct val="115000"/>
                        </a:lnSpc>
                        <a:spcBef>
                          <a:spcPts val="0"/>
                        </a:spcBef>
                        <a:spcAft>
                          <a:spcPts val="1000"/>
                        </a:spcAft>
                      </a:pPr>
                      <a:r>
                        <a:rPr lang="en-IN" sz="2400" dirty="0">
                          <a:latin typeface="+mn-lt"/>
                          <a:ea typeface="Calibri"/>
                          <a:cs typeface="SabonLTPro-Roman"/>
                        </a:rPr>
                        <a:t>if </a:t>
                      </a:r>
                      <a:r>
                        <a:rPr lang="en-IN" sz="2400" i="1" dirty="0">
                          <a:latin typeface="+mn-lt"/>
                          <a:ea typeface="Calibri"/>
                          <a:cs typeface="SabonLTPro-Italic"/>
                        </a:rPr>
                        <a:t>r </a:t>
                      </a:r>
                      <a:r>
                        <a:rPr lang="en-IN" sz="2400" dirty="0">
                          <a:latin typeface="+mn-lt"/>
                          <a:ea typeface="Calibri"/>
                          <a:cs typeface="Times New Roman"/>
                        </a:rPr>
                        <a:t>&gt;</a:t>
                      </a:r>
                      <a:r>
                        <a:rPr lang="en-IN" sz="2400" dirty="0">
                          <a:latin typeface="+mn-lt"/>
                          <a:ea typeface="Calibri"/>
                          <a:cs typeface="PearsonMATHPRO02"/>
                        </a:rPr>
                        <a:t> </a:t>
                      </a:r>
                      <a:r>
                        <a:rPr lang="en-IN" sz="2400" dirty="0">
                          <a:latin typeface="+mn-lt"/>
                          <a:ea typeface="Calibri"/>
                          <a:cs typeface="SabonLTPro-Roman"/>
                        </a:rPr>
                        <a:t>10.7%</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endParaRPr lang="en-IN" sz="2400">
                        <a:latin typeface="+mn-lt"/>
                        <a:ea typeface="Calibri"/>
                        <a:cs typeface="SabonLTPro-Bold"/>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US" sz="2400" dirty="0">
                          <a:latin typeface="+mn-lt"/>
                          <a:ea typeface="Calibri"/>
                          <a:cs typeface="MS Gothic"/>
                        </a:rPr>
                        <a:t>✓</a:t>
                      </a:r>
                      <a:endParaRPr lang="en-US" sz="2400" dirty="0">
                        <a:latin typeface="+mn-lt"/>
                        <a:ea typeface="Calibri"/>
                        <a:cs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899" y="350939"/>
            <a:ext cx="6400800" cy="1097280"/>
          </a:xfrm>
        </p:spPr>
        <p:txBody>
          <a:bodyPr/>
          <a:lstStyle/>
          <a:p>
            <a:pPr algn="ctr"/>
            <a:r>
              <a:rPr lang="en-US" altLang="en-US" sz="2800" dirty="0">
                <a:sym typeface="Times New Roman" pitchFamily="18" charset="0"/>
              </a:rPr>
              <a:t>10.5 Comparing NPV and IRR Techniques </a:t>
            </a:r>
            <a:r>
              <a:rPr lang="en-US" altLang="en-US" sz="1800" b="0" dirty="0">
                <a:sym typeface="Times New Roman" pitchFamily="18" charset="0"/>
              </a:rPr>
              <a:t>(4 of 8)</a:t>
            </a:r>
            <a:endParaRPr lang="en-US" sz="2800" dirty="0"/>
          </a:p>
        </p:txBody>
      </p:sp>
      <p:sp>
        <p:nvSpPr>
          <p:cNvPr id="3" name="Content Placeholder 2"/>
          <p:cNvSpPr>
            <a:spLocks noGrp="1"/>
          </p:cNvSpPr>
          <p:nvPr>
            <p:ph idx="1"/>
          </p:nvPr>
        </p:nvSpPr>
        <p:spPr>
          <a:xfrm>
            <a:off x="152400" y="1676400"/>
            <a:ext cx="8229600" cy="3657600"/>
          </a:xfrm>
        </p:spPr>
        <p:txBody>
          <a:bodyPr/>
          <a:lstStyle/>
          <a:p>
            <a:r>
              <a:rPr lang="en-US" dirty="0"/>
              <a:t>Conflicting Rankings</a:t>
            </a:r>
          </a:p>
          <a:p>
            <a:pPr lvl="1"/>
            <a:r>
              <a:rPr lang="en-US" dirty="0"/>
              <a:t>Magnitude of the Initial Investment</a:t>
            </a:r>
          </a:p>
          <a:p>
            <a:pPr lvl="2"/>
            <a:r>
              <a:rPr lang="en-US" dirty="0"/>
              <a:t>Suppose that someone offered you the following two investment options</a:t>
            </a:r>
          </a:p>
          <a:p>
            <a:pPr lvl="2"/>
            <a:r>
              <a:rPr lang="en-US" dirty="0"/>
              <a:t>You could invest $2 today and receive $3 tomorrow, or you could invest $1,000 today and receive $1,100 tomorrow</a:t>
            </a:r>
          </a:p>
          <a:p>
            <a:pPr lvl="2"/>
            <a:r>
              <a:rPr lang="en-US" dirty="0"/>
              <a:t>The first investment provides a return (an IRR) of 50% in just 1 day, a return that surely would surpass any reasonable hurdle rate</a:t>
            </a:r>
          </a:p>
          <a:p>
            <a:pPr lvl="2"/>
            <a:r>
              <a:rPr lang="en-US" dirty="0"/>
              <a:t>But after making this investment, you’re only better off by $1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04800"/>
            <a:ext cx="4419600" cy="1021080"/>
          </a:xfrm>
        </p:spPr>
        <p:txBody>
          <a:bodyPr/>
          <a:lstStyle/>
          <a:p>
            <a:pPr algn="ctr"/>
            <a:r>
              <a:rPr lang="en-US" altLang="en-US" sz="2400" dirty="0">
                <a:sym typeface="Times New Roman" pitchFamily="18" charset="0"/>
              </a:rPr>
              <a:t>10.5 Comparing NPV and IRR Techniques </a:t>
            </a:r>
            <a:r>
              <a:rPr lang="en-US" altLang="en-US" sz="1600" b="0" dirty="0">
                <a:sym typeface="Times New Roman" pitchFamily="18" charset="0"/>
              </a:rPr>
              <a:t>(5 of 8)</a:t>
            </a:r>
            <a:endParaRPr lang="en-US" sz="2400" dirty="0"/>
          </a:p>
        </p:txBody>
      </p:sp>
      <p:sp>
        <p:nvSpPr>
          <p:cNvPr id="3" name="Content Placeholder 2"/>
          <p:cNvSpPr>
            <a:spLocks noGrp="1"/>
          </p:cNvSpPr>
          <p:nvPr>
            <p:ph idx="1"/>
          </p:nvPr>
        </p:nvSpPr>
        <p:spPr>
          <a:xfrm>
            <a:off x="457200" y="1828800"/>
            <a:ext cx="8229600" cy="2971800"/>
          </a:xfrm>
        </p:spPr>
        <p:txBody>
          <a:bodyPr/>
          <a:lstStyle/>
          <a:p>
            <a:r>
              <a:rPr lang="en-US" dirty="0"/>
              <a:t>Conflicting Rankings</a:t>
            </a:r>
          </a:p>
          <a:p>
            <a:pPr lvl="1"/>
            <a:r>
              <a:rPr lang="en-US" dirty="0"/>
              <a:t>Magnitude of the Initial Investment</a:t>
            </a:r>
          </a:p>
          <a:p>
            <a:pPr lvl="2"/>
            <a:r>
              <a:rPr lang="en-US" dirty="0"/>
              <a:t>On the other hand, the second choice offers a return of 10% in a single day</a:t>
            </a:r>
          </a:p>
          <a:p>
            <a:pPr lvl="2"/>
            <a:r>
              <a:rPr lang="en-US" dirty="0"/>
              <a:t>That’s far less than the first opportunity, but earning 10% in a single day is still a very high return</a:t>
            </a:r>
          </a:p>
          <a:p>
            <a:pPr lvl="2"/>
            <a:r>
              <a:rPr lang="en-US" dirty="0"/>
              <a:t>In addition, if you accept this investment, you will be $100 better off tomorrow than you were today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04800"/>
            <a:ext cx="5181600" cy="1097280"/>
          </a:xfrm>
        </p:spPr>
        <p:txBody>
          <a:bodyPr/>
          <a:lstStyle/>
          <a:p>
            <a:pPr algn="ctr"/>
            <a:r>
              <a:rPr lang="en-US" altLang="en-US" sz="2800" dirty="0">
                <a:sym typeface="Times New Roman" pitchFamily="18" charset="0"/>
              </a:rPr>
              <a:t>10.5 Comparing NPV and IRR Techniques </a:t>
            </a:r>
            <a:r>
              <a:rPr lang="en-US" altLang="en-US" sz="1800" b="0" dirty="0">
                <a:sym typeface="Times New Roman" pitchFamily="18" charset="0"/>
              </a:rPr>
              <a:t>(6 of 8)</a:t>
            </a:r>
            <a:endParaRPr lang="en-US" sz="2800" dirty="0"/>
          </a:p>
        </p:txBody>
      </p:sp>
      <p:sp>
        <p:nvSpPr>
          <p:cNvPr id="3" name="Content Placeholder 2"/>
          <p:cNvSpPr>
            <a:spLocks noGrp="1"/>
          </p:cNvSpPr>
          <p:nvPr>
            <p:ph idx="1"/>
          </p:nvPr>
        </p:nvSpPr>
        <p:spPr>
          <a:xfrm>
            <a:off x="304800" y="1988470"/>
            <a:ext cx="8229600" cy="2667699"/>
          </a:xfrm>
        </p:spPr>
        <p:txBody>
          <a:bodyPr/>
          <a:lstStyle/>
          <a:p>
            <a:r>
              <a:rPr lang="en-US" dirty="0"/>
              <a:t>Which Approach Is Better?</a:t>
            </a:r>
          </a:p>
          <a:p>
            <a:pPr lvl="1"/>
            <a:r>
              <a:rPr lang="en-US" dirty="0"/>
              <a:t>Theoretical View</a:t>
            </a:r>
          </a:p>
          <a:p>
            <a:pPr lvl="2"/>
            <a:r>
              <a:rPr lang="en-US" dirty="0"/>
              <a:t>On a theoretical basis, NPV is the better approach to capital budgeting for several reasons</a:t>
            </a:r>
          </a:p>
          <a:p>
            <a:pPr lvl="2"/>
            <a:r>
              <a:rPr lang="en-US" dirty="0"/>
              <a:t>Most importantly, the NPV measures how much wealth a project creates (or destroys if the NPV is negative) for shareholders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04800"/>
            <a:ext cx="5638800" cy="1097280"/>
          </a:xfrm>
        </p:spPr>
        <p:txBody>
          <a:bodyPr/>
          <a:lstStyle/>
          <a:p>
            <a:pPr algn="ctr"/>
            <a:r>
              <a:rPr lang="en-US" altLang="en-US" sz="2800" dirty="0">
                <a:sym typeface="Times New Roman" pitchFamily="18" charset="0"/>
              </a:rPr>
              <a:t>10.5 Comparing NPV and IRR Techniques </a:t>
            </a:r>
            <a:r>
              <a:rPr lang="en-US" altLang="en-US" sz="1800" b="0" dirty="0">
                <a:sym typeface="Times New Roman" pitchFamily="18" charset="0"/>
              </a:rPr>
              <a:t>(7 of 8)</a:t>
            </a:r>
            <a:endParaRPr lang="en-US" sz="2800" dirty="0"/>
          </a:p>
        </p:txBody>
      </p:sp>
      <p:sp>
        <p:nvSpPr>
          <p:cNvPr id="3" name="Content Placeholder 2"/>
          <p:cNvSpPr>
            <a:spLocks noGrp="1"/>
          </p:cNvSpPr>
          <p:nvPr>
            <p:ph idx="1"/>
          </p:nvPr>
        </p:nvSpPr>
        <p:spPr>
          <a:xfrm>
            <a:off x="76200" y="1600200"/>
            <a:ext cx="8229600" cy="3657600"/>
          </a:xfrm>
        </p:spPr>
        <p:txBody>
          <a:bodyPr/>
          <a:lstStyle/>
          <a:p>
            <a:r>
              <a:rPr lang="en-US" dirty="0"/>
              <a:t>Which Approach Is Better?</a:t>
            </a:r>
          </a:p>
          <a:p>
            <a:pPr lvl="1"/>
            <a:r>
              <a:rPr lang="en-US" dirty="0"/>
              <a:t>Theoretical View</a:t>
            </a:r>
          </a:p>
          <a:p>
            <a:pPr lvl="2"/>
            <a:r>
              <a:rPr lang="en-US" dirty="0"/>
              <a:t>For an investment project, the NPV calculation always provides a single answer, but sometimes the IRR calculation has more than one solution</a:t>
            </a:r>
          </a:p>
          <a:p>
            <a:pPr lvl="3"/>
            <a:r>
              <a:rPr lang="en-US" dirty="0"/>
              <a:t>Multiple IRRs</a:t>
            </a:r>
          </a:p>
          <a:p>
            <a:pPr lvl="4"/>
            <a:r>
              <a:rPr lang="en-US" dirty="0"/>
              <a:t>More than one IRR resulting from a capital budgeting project with a nonconventional cash flow pattern; the maximum number of IRRs for a project is equal to the number of sign changes in its cash flows</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04800"/>
            <a:ext cx="4953000" cy="1097280"/>
          </a:xfrm>
        </p:spPr>
        <p:txBody>
          <a:bodyPr/>
          <a:lstStyle/>
          <a:p>
            <a:pPr algn="ctr"/>
            <a:r>
              <a:rPr lang="en-US" altLang="en-US" sz="2800" dirty="0">
                <a:sym typeface="Times New Roman" pitchFamily="18" charset="0"/>
              </a:rPr>
              <a:t>10.5 Comparing NPV and IRR Techniques </a:t>
            </a:r>
            <a:r>
              <a:rPr lang="en-US" altLang="en-US" sz="1800" b="0" dirty="0">
                <a:sym typeface="Times New Roman" pitchFamily="18" charset="0"/>
              </a:rPr>
              <a:t>(8 of 8)</a:t>
            </a:r>
            <a:endParaRPr lang="en-US" sz="2800" dirty="0"/>
          </a:p>
        </p:txBody>
      </p:sp>
      <p:sp>
        <p:nvSpPr>
          <p:cNvPr id="3" name="Content Placeholder 2"/>
          <p:cNvSpPr>
            <a:spLocks noGrp="1"/>
          </p:cNvSpPr>
          <p:nvPr>
            <p:ph idx="1"/>
          </p:nvPr>
        </p:nvSpPr>
        <p:spPr>
          <a:xfrm>
            <a:off x="457200" y="1950720"/>
            <a:ext cx="8229600" cy="2895600"/>
          </a:xfrm>
        </p:spPr>
        <p:txBody>
          <a:bodyPr/>
          <a:lstStyle/>
          <a:p>
            <a:r>
              <a:rPr lang="en-US" dirty="0"/>
              <a:t>Which Approach Is Better?</a:t>
            </a:r>
          </a:p>
          <a:p>
            <a:pPr lvl="1"/>
            <a:r>
              <a:rPr lang="en-US" dirty="0"/>
              <a:t>Practical View</a:t>
            </a:r>
          </a:p>
          <a:p>
            <a:pPr lvl="2"/>
            <a:r>
              <a:rPr lang="en-US" dirty="0"/>
              <a:t>Evidence suggests that despite the theoretical superiority of NPV, financial managers use the IRR approach just as often as the NPV method</a:t>
            </a:r>
          </a:p>
          <a:p>
            <a:pPr lvl="2"/>
            <a:r>
              <a:rPr lang="en-US" dirty="0"/>
              <a:t>The appeal of the IRR technique is due to the general disposition of business people to think in terms of rates of return rather than actual dollar returns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09600"/>
            <a:ext cx="2438400" cy="430269"/>
          </a:xfrm>
        </p:spPr>
        <p:txBody>
          <a:bodyPr/>
          <a:lstStyle/>
          <a:p>
            <a:r>
              <a:rPr lang="en-US" altLang="en-US" sz="2800" dirty="0">
                <a:sym typeface="Times New Roman" pitchFamily="18" charset="0"/>
              </a:rPr>
              <a:t>Matter of Fact</a:t>
            </a:r>
            <a:endParaRPr lang="en-US" sz="2800" dirty="0"/>
          </a:p>
        </p:txBody>
      </p:sp>
      <p:sp>
        <p:nvSpPr>
          <p:cNvPr id="3" name="Content Placeholder 2"/>
          <p:cNvSpPr>
            <a:spLocks noGrp="1"/>
          </p:cNvSpPr>
          <p:nvPr>
            <p:ph idx="1"/>
          </p:nvPr>
        </p:nvSpPr>
        <p:spPr/>
        <p:txBody>
          <a:bodyPr/>
          <a:lstStyle/>
          <a:p>
            <a:pPr>
              <a:buNone/>
            </a:pPr>
            <a:r>
              <a:rPr lang="en-IN" b="1" dirty="0"/>
              <a:t>Which Methods Do Companies Actually Use?</a:t>
            </a:r>
          </a:p>
          <a:p>
            <a:pPr marL="0" indent="0">
              <a:buNone/>
            </a:pPr>
            <a:r>
              <a:rPr lang="en-IN" dirty="0"/>
              <a:t>Researchers surveyed chief financial officers (CFOs) about what methods they used to evaluate capital investment projects. One interesting finding was that many companies use more than one of the approaches we’ve covered in this chapter. The most popular approaches by far were IRR and NPV, used by 76% and 75% (respectively) of the CFOs responding to the survey. These techniques enjoy wider use in larger firms, with the payback approach more common in smaller firms.</a:t>
            </a:r>
            <a:endParaRPr lang="en-US" dirty="0"/>
          </a:p>
          <a:p>
            <a:pPr>
              <a:buNone/>
            </a:pPr>
            <a:endParaRPr lang="en-IN" b="1" dirty="0"/>
          </a:p>
          <a:p>
            <a:pPr>
              <a:buNone/>
            </a:pPr>
            <a:endParaRPr lang="en-US" altLang="en-US" b="1"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4343400" cy="1097280"/>
          </a:xfrm>
        </p:spPr>
        <p:txBody>
          <a:bodyPr/>
          <a:lstStyle/>
          <a:p>
            <a:pPr algn="ctr"/>
            <a:r>
              <a:rPr lang="en-US" altLang="en-US" sz="2800" dirty="0">
                <a:sym typeface="Times New Roman" pitchFamily="18" charset="0"/>
              </a:rPr>
              <a:t>Review of Learning Goals </a:t>
            </a:r>
            <a:r>
              <a:rPr lang="en-US" altLang="en-US" sz="1600" b="0" dirty="0">
                <a:sym typeface="Times New Roman" pitchFamily="18" charset="0"/>
              </a:rPr>
              <a:t>(1 of 8)</a:t>
            </a:r>
            <a:endParaRPr lang="en-US" sz="2800" dirty="0"/>
          </a:p>
        </p:txBody>
      </p:sp>
      <p:sp>
        <p:nvSpPr>
          <p:cNvPr id="3" name="Content Placeholder 2"/>
          <p:cNvSpPr>
            <a:spLocks noGrp="1"/>
          </p:cNvSpPr>
          <p:nvPr>
            <p:ph idx="1"/>
          </p:nvPr>
        </p:nvSpPr>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1</a:t>
            </a:r>
          </a:p>
          <a:p>
            <a:pPr lvl="1"/>
            <a:r>
              <a:rPr lang="en-US" dirty="0"/>
              <a:t>Understand the key elements of the capital budgeting process.</a:t>
            </a:r>
          </a:p>
          <a:p>
            <a:pPr lvl="2"/>
            <a:r>
              <a:rPr lang="en-US" dirty="0"/>
              <a:t>Managers use capital budgeting techniques to make investment decisions that maximize the value of the firm; applied to each project’s cash flows, they indicate which capital expenditures are consistent with the firm’s goal of maximizing owners’ wealth</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92853"/>
            <a:ext cx="3962400" cy="868680"/>
          </a:xfrm>
        </p:spPr>
        <p:txBody>
          <a:bodyPr/>
          <a:lstStyle/>
          <a:p>
            <a:pPr algn="ctr"/>
            <a:r>
              <a:rPr lang="en-US" altLang="en-US" sz="2800" dirty="0">
                <a:sym typeface="Times New Roman" pitchFamily="18" charset="0"/>
              </a:rPr>
              <a:t>Review of Learning Goals </a:t>
            </a:r>
            <a:r>
              <a:rPr lang="en-US" altLang="en-US" sz="1600" b="0" dirty="0">
                <a:sym typeface="Times New Roman" pitchFamily="18" charset="0"/>
              </a:rPr>
              <a:t>(2 of 8)</a:t>
            </a:r>
            <a:endParaRPr lang="en-US" sz="2800" dirty="0"/>
          </a:p>
        </p:txBody>
      </p:sp>
      <p:sp>
        <p:nvSpPr>
          <p:cNvPr id="3" name="Content Placeholder 2"/>
          <p:cNvSpPr>
            <a:spLocks noGrp="1"/>
          </p:cNvSpPr>
          <p:nvPr>
            <p:ph idx="1"/>
          </p:nvPr>
        </p:nvSpPr>
        <p:spPr>
          <a:xfrm>
            <a:off x="25167" y="1528195"/>
            <a:ext cx="8229600" cy="3958205"/>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2</a:t>
            </a:r>
          </a:p>
          <a:p>
            <a:pPr lvl="1"/>
            <a:r>
              <a:rPr lang="en-US" dirty="0"/>
              <a:t>Calculate, interpret, and evaluate the payback period.</a:t>
            </a:r>
          </a:p>
          <a:p>
            <a:pPr lvl="2"/>
            <a:r>
              <a:rPr lang="en-US" dirty="0"/>
              <a:t>The payback period is the amount of time required for the firm to recover its initial investment</a:t>
            </a:r>
          </a:p>
          <a:p>
            <a:pPr lvl="2"/>
            <a:r>
              <a:rPr lang="en-US" dirty="0"/>
              <a:t>Shorter payback periods are preferred</a:t>
            </a:r>
          </a:p>
          <a:p>
            <a:pPr lvl="2"/>
            <a:r>
              <a:rPr lang="en-US" dirty="0"/>
              <a:t>The payback period is relatively easy to calculate, has simple intuitive appeal, focuses on a project’s cash flows, and is at least a crude way of adjusting for a project’s risk</a:t>
            </a:r>
          </a:p>
          <a:p>
            <a:pPr lvl="2"/>
            <a:r>
              <a:rPr lang="en-US" dirty="0"/>
              <a:t>However, the payback method does not have a strong connection to the wealth maximization goal; it offers only crude adjustments for the time value of money and for project risk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5257800" cy="874943"/>
          </a:xfrm>
        </p:spPr>
        <p:txBody>
          <a:bodyPr/>
          <a:lstStyle/>
          <a:p>
            <a:pPr algn="ctr"/>
            <a:r>
              <a:rPr lang="en-US" altLang="en-US" sz="2800" dirty="0">
                <a:sym typeface="Times New Roman" pitchFamily="18" charset="0"/>
              </a:rPr>
              <a:t>10.1 Overview of Capital Budgeting </a:t>
            </a:r>
            <a:r>
              <a:rPr lang="en-US" altLang="en-US" sz="1600" b="0" dirty="0">
                <a:sym typeface="Times New Roman" pitchFamily="18" charset="0"/>
              </a:rPr>
              <a:t>(4 of 9)</a:t>
            </a:r>
            <a:endParaRPr lang="en-US" sz="2800" dirty="0"/>
          </a:p>
        </p:txBody>
      </p:sp>
      <p:sp>
        <p:nvSpPr>
          <p:cNvPr id="3" name="Content Placeholder 2"/>
          <p:cNvSpPr>
            <a:spLocks noGrp="1"/>
          </p:cNvSpPr>
          <p:nvPr>
            <p:ph idx="1"/>
          </p:nvPr>
        </p:nvSpPr>
        <p:spPr>
          <a:xfrm>
            <a:off x="76200" y="1524000"/>
            <a:ext cx="8229600" cy="3733800"/>
          </a:xfrm>
        </p:spPr>
        <p:txBody>
          <a:bodyPr/>
          <a:lstStyle/>
          <a:p>
            <a:pPr marL="255588">
              <a:buSzTx/>
              <a:buFontTx/>
              <a:buChar char="•"/>
            </a:pPr>
            <a:r>
              <a:rPr lang="en-US" altLang="en-US" dirty="0">
                <a:solidFill>
                  <a:srgbClr val="000000"/>
                </a:solidFill>
                <a:latin typeface="Arial" pitchFamily="34" charset="0"/>
                <a:cs typeface="Arial" pitchFamily="34" charset="0"/>
                <a:sym typeface="Arial" pitchFamily="34" charset="0"/>
              </a:rPr>
              <a:t>Steps in the Process</a:t>
            </a:r>
          </a:p>
          <a:p>
            <a:pPr lvl="1"/>
            <a:r>
              <a:rPr lang="en-US" altLang="en-US" dirty="0">
                <a:solidFill>
                  <a:srgbClr val="000000"/>
                </a:solidFill>
                <a:latin typeface="Arial" pitchFamily="34" charset="0"/>
                <a:cs typeface="Arial" pitchFamily="34" charset="0"/>
                <a:sym typeface="Arial" pitchFamily="34" charset="0"/>
              </a:rPr>
              <a:t>4. Implementation</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altLang="en-US" dirty="0">
                <a:solidFill>
                  <a:srgbClr val="000000"/>
                </a:solidFill>
                <a:latin typeface="Arial" pitchFamily="34" charset="0"/>
                <a:cs typeface="Arial" pitchFamily="34" charset="0"/>
                <a:sym typeface="Arial" pitchFamily="34" charset="0"/>
              </a:rPr>
              <a:t>Following approval, firms make expenditures and implement </a:t>
            </a:r>
            <a:r>
              <a:rPr lang="en-US" dirty="0"/>
              <a:t>projects; expenditures</a:t>
            </a:r>
            <a:r>
              <a:rPr lang="en-US" altLang="en-US" dirty="0">
                <a:solidFill>
                  <a:srgbClr val="000000"/>
                </a:solidFill>
                <a:latin typeface="Arial" pitchFamily="34" charset="0"/>
                <a:cs typeface="Arial" pitchFamily="34" charset="0"/>
                <a:sym typeface="Arial" pitchFamily="34" charset="0"/>
              </a:rPr>
              <a:t> for a large project often occur in phases</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1"/>
            <a:r>
              <a:rPr lang="en-US" altLang="en-US" dirty="0">
                <a:solidFill>
                  <a:srgbClr val="000000"/>
                </a:solidFill>
                <a:latin typeface="Arial" pitchFamily="34" charset="0"/>
                <a:cs typeface="Arial" pitchFamily="34" charset="0"/>
                <a:sym typeface="Arial" pitchFamily="34" charset="0"/>
              </a:rPr>
              <a:t>5. Follow-up</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altLang="en-US" dirty="0">
                <a:solidFill>
                  <a:srgbClr val="000000"/>
                </a:solidFill>
                <a:latin typeface="Arial" pitchFamily="34" charset="0"/>
                <a:cs typeface="Arial" pitchFamily="34" charset="0"/>
                <a:sym typeface="Arial" pitchFamily="34" charset="0"/>
              </a:rPr>
              <a:t>Managers monitor results and compare actual costs and benefits to the projections that they originally used to justify making the investment</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altLang="en-US" dirty="0">
                <a:solidFill>
                  <a:srgbClr val="000000"/>
                </a:solidFill>
                <a:latin typeface="Arial" pitchFamily="34" charset="0"/>
                <a:cs typeface="Arial" pitchFamily="34" charset="0"/>
                <a:sym typeface="Arial" pitchFamily="34" charset="0"/>
              </a:rPr>
              <a:t>Managers may take actions to expand, contract, or shut down investments when actual outcomes differ from projected ones</a:t>
            </a:r>
            <a:endParaRPr lang="en-US" altLang="en-US" dirty="0">
              <a:solidFill>
                <a:srgbClr val="000000"/>
              </a:solidFill>
              <a:latin typeface="Arial" pitchFamily="34" charset="0"/>
              <a:ea typeface="Arial" pitchFamily="34" charset="0"/>
              <a:cs typeface="Arial" pitchFamily="34" charset="0"/>
              <a:sym typeface="Arial"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4038600" cy="868680"/>
          </a:xfrm>
        </p:spPr>
        <p:txBody>
          <a:bodyPr/>
          <a:lstStyle/>
          <a:p>
            <a:pPr algn="ctr"/>
            <a:r>
              <a:rPr lang="en-US" altLang="en-US" sz="2800" dirty="0">
                <a:sym typeface="Times New Roman" pitchFamily="18" charset="0"/>
              </a:rPr>
              <a:t>Review of Learning Goals </a:t>
            </a:r>
            <a:r>
              <a:rPr lang="en-US" altLang="en-US" sz="1600" b="0" dirty="0">
                <a:sym typeface="Times New Roman" pitchFamily="18" charset="0"/>
              </a:rPr>
              <a:t>(3 of 8)</a:t>
            </a:r>
            <a:endParaRPr lang="en-US" sz="2800" dirty="0"/>
          </a:p>
        </p:txBody>
      </p:sp>
      <p:sp>
        <p:nvSpPr>
          <p:cNvPr id="3" name="Content Placeholder 2"/>
          <p:cNvSpPr>
            <a:spLocks noGrp="1"/>
          </p:cNvSpPr>
          <p:nvPr>
            <p:ph idx="1"/>
          </p:nvPr>
        </p:nvSpPr>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3 </a:t>
            </a:r>
          </a:p>
          <a:p>
            <a:pPr lvl="1"/>
            <a:r>
              <a:rPr lang="en-US" dirty="0"/>
              <a:t>Calculate, interpret, and evaluate the net present value (NPV) and economic value added (EVA).</a:t>
            </a:r>
          </a:p>
          <a:p>
            <a:pPr lvl="2"/>
            <a:r>
              <a:rPr lang="en-US" dirty="0"/>
              <a:t>The NPV method measures the wealth generated by a project; positive NPV projects create value, while negative NPV projects destroy value</a:t>
            </a:r>
          </a:p>
          <a:p>
            <a:pPr lvl="2"/>
            <a:r>
              <a:rPr lang="en-US" dirty="0"/>
              <a:t>The rate at which cash flows are discounted in calculating NPV is called the discount rate, required return, cost of capital, or opportunity cost</a:t>
            </a:r>
          </a:p>
          <a:p>
            <a:pPr lvl="2"/>
            <a:r>
              <a:rPr lang="en-US" dirty="0"/>
              <a:t>Projects that earn returns exceeding this rate create value for shareholders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581400" cy="848847"/>
          </a:xfrm>
        </p:spPr>
        <p:txBody>
          <a:bodyPr/>
          <a:lstStyle/>
          <a:p>
            <a:pPr algn="ctr"/>
            <a:r>
              <a:rPr lang="en-US" altLang="en-US" sz="2800" dirty="0">
                <a:sym typeface="Times New Roman" pitchFamily="18" charset="0"/>
              </a:rPr>
              <a:t>Review of Learning Goals </a:t>
            </a:r>
            <a:r>
              <a:rPr lang="en-US" altLang="en-US" sz="1600" b="0" dirty="0">
                <a:sym typeface="Times New Roman" pitchFamily="18" charset="0"/>
              </a:rPr>
              <a:t>(4 of 8)</a:t>
            </a:r>
            <a:endParaRPr lang="en-US" sz="2800" dirty="0"/>
          </a:p>
        </p:txBody>
      </p:sp>
      <p:sp>
        <p:nvSpPr>
          <p:cNvPr id="3" name="Content Placeholder 2"/>
          <p:cNvSpPr>
            <a:spLocks noGrp="1"/>
          </p:cNvSpPr>
          <p:nvPr>
            <p:ph idx="1"/>
          </p:nvPr>
        </p:nvSpPr>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3 (Cont.) </a:t>
            </a:r>
          </a:p>
          <a:p>
            <a:pPr lvl="1"/>
            <a:r>
              <a:rPr lang="en-US" dirty="0"/>
              <a:t>Calculate, interpret, and evaluate the net present value (NPV) and economic value added (EVA).</a:t>
            </a:r>
          </a:p>
          <a:p>
            <a:pPr lvl="2"/>
            <a:r>
              <a:rPr lang="en-US" dirty="0"/>
              <a:t>The EVA method begins the same way that NPV does: by calculating a project’s net cash flows</a:t>
            </a:r>
          </a:p>
          <a:p>
            <a:pPr lvl="2"/>
            <a:r>
              <a:rPr lang="en-US" dirty="0"/>
              <a:t>However, the EVA approach subtracts from those cash flows a charge that is designed to capture the return that the firm’s investors demand on the project</a:t>
            </a:r>
          </a:p>
          <a:p>
            <a:pPr lvl="2"/>
            <a:r>
              <a:rPr lang="en-US" dirty="0"/>
              <a:t>That is, the EVA calculation asks whether a project generates positive cash flows above and beyond what investors demand</a:t>
            </a:r>
          </a:p>
          <a:p>
            <a:pPr lvl="2"/>
            <a:r>
              <a:rPr lang="en-US" dirty="0"/>
              <a:t>If so, the project is worth undertaking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95261"/>
            <a:ext cx="3886200" cy="944880"/>
          </a:xfrm>
        </p:spPr>
        <p:txBody>
          <a:bodyPr/>
          <a:lstStyle/>
          <a:p>
            <a:pPr algn="ctr"/>
            <a:r>
              <a:rPr lang="en-US" altLang="en-US" sz="2800" dirty="0">
                <a:sym typeface="Times New Roman" pitchFamily="18" charset="0"/>
              </a:rPr>
              <a:t>Review of Learning Goals </a:t>
            </a:r>
            <a:r>
              <a:rPr lang="en-US" altLang="en-US" sz="1600" b="0" dirty="0">
                <a:sym typeface="Times New Roman" pitchFamily="18" charset="0"/>
              </a:rPr>
              <a:t>(5 of 8)</a:t>
            </a:r>
            <a:endParaRPr lang="en-US" sz="2800" dirty="0"/>
          </a:p>
        </p:txBody>
      </p:sp>
      <p:sp>
        <p:nvSpPr>
          <p:cNvPr id="3" name="Content Placeholder 2"/>
          <p:cNvSpPr>
            <a:spLocks noGrp="1"/>
          </p:cNvSpPr>
          <p:nvPr>
            <p:ph idx="1"/>
          </p:nvPr>
        </p:nvSpPr>
        <p:spPr>
          <a:xfrm>
            <a:off x="152400" y="1371600"/>
            <a:ext cx="8229600" cy="4343400"/>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4 </a:t>
            </a:r>
          </a:p>
          <a:p>
            <a:pPr lvl="1"/>
            <a:r>
              <a:rPr lang="en-US" dirty="0"/>
              <a:t>Calculate, interpret, and evaluate the internal rate of return (IRR).</a:t>
            </a:r>
          </a:p>
          <a:p>
            <a:pPr lvl="2"/>
            <a:r>
              <a:rPr lang="en-US" dirty="0"/>
              <a:t>The IRR is the compound annual rate of return that the firm will earn by investing in a project and receiving the projected cash inflows, assuming that the firm can reinvest intermediate cash flows at a rate equal to the project’s IRR</a:t>
            </a:r>
          </a:p>
          <a:p>
            <a:pPr lvl="2"/>
            <a:r>
              <a:rPr lang="en-US" dirty="0"/>
              <a:t>By accepting only those projects with IRRs in excess of the firm’s cost of capital, the firm should enhance its market value and the wealth of its owners</a:t>
            </a:r>
          </a:p>
          <a:p>
            <a:pPr lvl="2"/>
            <a:r>
              <a:rPr lang="en-US" dirty="0"/>
              <a:t>Both NPV and IRR yield the same accept–reject decisions, but they often provide conflicting rankings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66987"/>
            <a:ext cx="3886200" cy="837365"/>
          </a:xfrm>
        </p:spPr>
        <p:txBody>
          <a:bodyPr/>
          <a:lstStyle/>
          <a:p>
            <a:pPr algn="ctr"/>
            <a:r>
              <a:rPr lang="en-US" altLang="en-US" sz="2800" dirty="0">
                <a:sym typeface="Times New Roman" pitchFamily="18" charset="0"/>
              </a:rPr>
              <a:t>Review of Learning Goals </a:t>
            </a:r>
            <a:r>
              <a:rPr lang="en-US" altLang="en-US" sz="1600" b="0" dirty="0">
                <a:sym typeface="Times New Roman" pitchFamily="18" charset="0"/>
              </a:rPr>
              <a:t>(6 of 8)</a:t>
            </a:r>
            <a:endParaRPr lang="en-US" sz="2800" dirty="0"/>
          </a:p>
        </p:txBody>
      </p:sp>
      <p:sp>
        <p:nvSpPr>
          <p:cNvPr id="3" name="Content Placeholder 2"/>
          <p:cNvSpPr>
            <a:spLocks noGrp="1"/>
          </p:cNvSpPr>
          <p:nvPr>
            <p:ph idx="1"/>
          </p:nvPr>
        </p:nvSpPr>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5</a:t>
            </a:r>
          </a:p>
          <a:p>
            <a:pPr lvl="1"/>
            <a:r>
              <a:rPr lang="en-US" dirty="0"/>
              <a:t>Use net present value profiles to compare NPV and IRR techniques.</a:t>
            </a:r>
          </a:p>
          <a:p>
            <a:pPr lvl="2"/>
            <a:r>
              <a:rPr lang="en-US" dirty="0"/>
              <a:t>A net present value profile is a graph that depicts projects’ NPVs for various discount rates</a:t>
            </a:r>
          </a:p>
          <a:p>
            <a:pPr lvl="2"/>
            <a:r>
              <a:rPr lang="en-US" dirty="0"/>
              <a:t>The NPV profile is prepared by developing a number of “discount rate–net present value” coordinates (including discount rates of 0%, the cost of capital, and the IRR for each project) and then plotting them on the same set of discount rate–NPV axes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33400"/>
            <a:ext cx="4038600" cy="792480"/>
          </a:xfrm>
        </p:spPr>
        <p:txBody>
          <a:bodyPr/>
          <a:lstStyle/>
          <a:p>
            <a:pPr algn="ctr"/>
            <a:r>
              <a:rPr lang="en-US" altLang="en-US" sz="2800" dirty="0">
                <a:sym typeface="Times New Roman" pitchFamily="18" charset="0"/>
              </a:rPr>
              <a:t>Review of Learning Goals </a:t>
            </a:r>
            <a:r>
              <a:rPr lang="en-US" altLang="en-US" sz="1600" b="0" dirty="0">
                <a:sym typeface="Times New Roman" pitchFamily="18" charset="0"/>
              </a:rPr>
              <a:t>(7 of 8)</a:t>
            </a:r>
            <a:endParaRPr lang="en-US" sz="2800" dirty="0"/>
          </a:p>
        </p:txBody>
      </p:sp>
      <p:sp>
        <p:nvSpPr>
          <p:cNvPr id="3" name="Content Placeholder 2"/>
          <p:cNvSpPr>
            <a:spLocks noGrp="1"/>
          </p:cNvSpPr>
          <p:nvPr>
            <p:ph idx="1"/>
          </p:nvPr>
        </p:nvSpPr>
        <p:spPr>
          <a:xfrm>
            <a:off x="304800" y="1752600"/>
            <a:ext cx="8229600" cy="4800600"/>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6</a:t>
            </a:r>
          </a:p>
          <a:p>
            <a:pPr lvl="1"/>
            <a:r>
              <a:rPr lang="en-US" dirty="0"/>
              <a:t>Discuss NPV and IRR in terms of conflicting rankings and the strengths of each approach.</a:t>
            </a:r>
          </a:p>
          <a:p>
            <a:pPr lvl="2"/>
            <a:r>
              <a:rPr lang="en-US" dirty="0"/>
              <a:t>Conflicting rankings of projects frequently emerge from NPV and IRR as a result of differences in the reinvestment rate assumption as well as the magnitude and timing of cash flows</a:t>
            </a:r>
          </a:p>
          <a:p>
            <a:pPr lvl="2"/>
            <a:r>
              <a:rPr lang="en-US" dirty="0"/>
              <a:t>NPV assumes reinvestment of intermediate cash inflows at the more conservative cost of capital; IRR assumes reinvestment at the project’s IRR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77473"/>
            <a:ext cx="3733800" cy="868680"/>
          </a:xfrm>
        </p:spPr>
        <p:txBody>
          <a:bodyPr/>
          <a:lstStyle/>
          <a:p>
            <a:pPr algn="ctr"/>
            <a:r>
              <a:rPr lang="en-US" altLang="en-US" sz="2800" dirty="0">
                <a:sym typeface="Times New Roman" pitchFamily="18" charset="0"/>
              </a:rPr>
              <a:t>Review of Learning Goals </a:t>
            </a:r>
            <a:r>
              <a:rPr lang="en-US" altLang="en-US" sz="1600" b="0" dirty="0">
                <a:sym typeface="Times New Roman" pitchFamily="18" charset="0"/>
              </a:rPr>
              <a:t>(8 of 8)</a:t>
            </a:r>
            <a:endParaRPr lang="en-US" sz="2800" dirty="0"/>
          </a:p>
        </p:txBody>
      </p:sp>
      <p:sp>
        <p:nvSpPr>
          <p:cNvPr id="3" name="Content Placeholder 2"/>
          <p:cNvSpPr>
            <a:spLocks noGrp="1"/>
          </p:cNvSpPr>
          <p:nvPr>
            <p:ph idx="1"/>
          </p:nvPr>
        </p:nvSpPr>
        <p:spPr>
          <a:xfrm>
            <a:off x="76200" y="1828800"/>
            <a:ext cx="8229600" cy="3505200"/>
          </a:xfrm>
        </p:spPr>
        <p:txBody>
          <a:bodyPr/>
          <a:lstStyle/>
          <a:p>
            <a:r>
              <a:rPr lang="en-US" altLang="en-US" b="1" dirty="0">
                <a:solidFill>
                  <a:srgbClr val="007FA3"/>
                </a:solidFill>
                <a:latin typeface="Arial" pitchFamily="34" charset="0"/>
                <a:ea typeface="MS PGothic" pitchFamily="34" charset="-128"/>
                <a:cs typeface="Arial" pitchFamily="34" charset="0"/>
                <a:sym typeface="Arial" pitchFamily="34" charset="0"/>
              </a:rPr>
              <a:t>LG 6 (Cont.)</a:t>
            </a:r>
          </a:p>
          <a:p>
            <a:pPr lvl="1"/>
            <a:r>
              <a:rPr lang="en-US" dirty="0"/>
              <a:t>Discuss NPV and IRR in terms of conflicting rankings and the strengths of each approach.</a:t>
            </a:r>
          </a:p>
          <a:p>
            <a:pPr lvl="2"/>
            <a:r>
              <a:rPr lang="en-US" dirty="0"/>
              <a:t>Theoretically speaking, the NPV approach is superior because it does a better job of ranking projects and because it does not suffer from some of the mathematical quirks that occasionally affect IRR calculations</a:t>
            </a:r>
          </a:p>
          <a:p>
            <a:pPr lvl="2"/>
            <a:r>
              <a:rPr lang="en-US" dirty="0"/>
              <a:t>Even so, many firms use the IRR approach because it has a very intuitive interpretation and is easy for managers to understand and to communicate to others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9E70-96E4-4C4C-8AE1-6F121C550B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F9C99B-24CF-4E89-8700-7C6E125C1E89}"/>
              </a:ext>
            </a:extLst>
          </p:cNvPr>
          <p:cNvSpPr>
            <a:spLocks noGrp="1"/>
          </p:cNvSpPr>
          <p:nvPr>
            <p:ph idx="1"/>
          </p:nvPr>
        </p:nvSpPr>
        <p:spPr/>
        <p:txBody>
          <a:bodyPr/>
          <a:lstStyle/>
          <a:p>
            <a:endParaRPr lang="en-US"/>
          </a:p>
        </p:txBody>
      </p:sp>
      <p:pic>
        <p:nvPicPr>
          <p:cNvPr id="4" name="Content Placeholder 7">
            <a:extLst>
              <a:ext uri="{FF2B5EF4-FFF2-40B4-BE49-F238E27FC236}">
                <a16:creationId xmlns:a16="http://schemas.microsoft.com/office/drawing/2014/main" id="{AF783815-2A23-4AC4-A567-1E50A671F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378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57200"/>
            <a:ext cx="5638800" cy="920872"/>
          </a:xfrm>
        </p:spPr>
        <p:txBody>
          <a:bodyPr/>
          <a:lstStyle/>
          <a:p>
            <a:pPr algn="ctr"/>
            <a:r>
              <a:rPr lang="en-US" altLang="en-US" sz="2800" dirty="0">
                <a:sym typeface="Times New Roman" pitchFamily="18" charset="0"/>
              </a:rPr>
              <a:t>10.1 Overview of Capital Budgeting </a:t>
            </a:r>
            <a:r>
              <a:rPr lang="en-US" altLang="en-US" sz="1600" b="0" dirty="0">
                <a:sym typeface="Times New Roman" pitchFamily="18" charset="0"/>
              </a:rPr>
              <a:t>(5 of 9)</a:t>
            </a:r>
            <a:endParaRPr lang="en-US" sz="2800" dirty="0"/>
          </a:p>
        </p:txBody>
      </p:sp>
      <p:sp>
        <p:nvSpPr>
          <p:cNvPr id="3" name="Content Placeholder 2"/>
          <p:cNvSpPr>
            <a:spLocks noGrp="1"/>
          </p:cNvSpPr>
          <p:nvPr>
            <p:ph idx="1"/>
          </p:nvPr>
        </p:nvSpPr>
        <p:spPr>
          <a:xfrm>
            <a:off x="228600" y="1600899"/>
            <a:ext cx="8229600" cy="3885501"/>
          </a:xfrm>
        </p:spPr>
        <p:txBody>
          <a:bodyPr/>
          <a:lstStyle/>
          <a:p>
            <a:r>
              <a:rPr lang="en-US" dirty="0"/>
              <a:t>Basic Terminology</a:t>
            </a:r>
          </a:p>
          <a:p>
            <a:pPr lvl="1"/>
            <a:r>
              <a:rPr lang="en-US" dirty="0"/>
              <a:t>Independent versus Mutually Exclusive Projects</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2"/>
            <a:r>
              <a:rPr lang="en-US" dirty="0"/>
              <a:t>Independent Projects</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3"/>
            <a:r>
              <a:rPr lang="en-US" dirty="0"/>
              <a:t>Projects whose cash flows are unrelated to (or independent of) one another; accepting or rejecting one project does not change the desirability of other projects</a:t>
            </a:r>
          </a:p>
          <a:p>
            <a:pPr lvl="2"/>
            <a:r>
              <a:rPr lang="en-US" dirty="0"/>
              <a:t>Mutually Exclusive Projects</a:t>
            </a:r>
            <a:endParaRPr lang="en-US" altLang="en-US" dirty="0">
              <a:solidFill>
                <a:srgbClr val="000000"/>
              </a:solidFill>
              <a:latin typeface="Arial" pitchFamily="34" charset="0"/>
              <a:ea typeface="Arial" pitchFamily="34" charset="0"/>
              <a:cs typeface="Arial" pitchFamily="34" charset="0"/>
              <a:sym typeface="Arial" pitchFamily="34" charset="0"/>
            </a:endParaRPr>
          </a:p>
          <a:p>
            <a:pPr lvl="3"/>
            <a:r>
              <a:rPr lang="en-US" dirty="0"/>
              <a:t>Projects that compete with one another so that the acceptance of one eliminates from further consideration all other projects that serve a similar function</a:t>
            </a:r>
          </a:p>
        </p:txBody>
      </p:sp>
    </p:spTree>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10855</TotalTime>
  <Words>7068</Words>
  <Application>Microsoft Office PowerPoint</Application>
  <PresentationFormat>On-screen Show (4:3)</PresentationFormat>
  <Paragraphs>532</Paragraphs>
  <Slides>86</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2" baseType="lpstr">
      <vt:lpstr>Arial</vt:lpstr>
      <vt:lpstr>Calibri</vt:lpstr>
      <vt:lpstr>Times New Roman</vt:lpstr>
      <vt:lpstr>Wingdings</vt:lpstr>
      <vt:lpstr>508 Lecture</vt:lpstr>
      <vt:lpstr>Equation</vt:lpstr>
      <vt:lpstr>PowerPoint Presentation</vt:lpstr>
      <vt:lpstr>Principles of Managerial Finance</vt:lpstr>
      <vt:lpstr>Learning Goals (1 of 2)</vt:lpstr>
      <vt:lpstr>Learning Goals (2 of 2)</vt:lpstr>
      <vt:lpstr>10.1 Overview of Capital Budgeting (1 of 9)</vt:lpstr>
      <vt:lpstr>10.1 Overview of Capital Budgeting (2 of 9)</vt:lpstr>
      <vt:lpstr>10.1 Overview of Capital Budgeting (3 of 9)</vt:lpstr>
      <vt:lpstr>10.1 Overview of Capital Budgeting (4 of 9)</vt:lpstr>
      <vt:lpstr>10.1 Overview of Capital Budgeting (5 of 9)</vt:lpstr>
      <vt:lpstr>10.1 Overview of Capital Budgeting (6 of 9)</vt:lpstr>
      <vt:lpstr>10.1 Overview of Capital Budgeting (7 of 9)</vt:lpstr>
      <vt:lpstr>10.1 Overview of Capital Budgeting (8 of 9)</vt:lpstr>
      <vt:lpstr>10.1 Overview of Capital Budgeting (9 of 9)</vt:lpstr>
      <vt:lpstr>Table 10.1 Capital Expenditure Data for Bennett Company</vt:lpstr>
      <vt:lpstr>Figure 10.1 Bennett Company’s Projects A and B</vt:lpstr>
      <vt:lpstr>10.2 Payback Period (1 of 3)</vt:lpstr>
      <vt:lpstr>Example 10.1 (1 of 2)</vt:lpstr>
      <vt:lpstr>Example 10.1 (2 of 2)</vt:lpstr>
      <vt:lpstr>Matter of Fact</vt:lpstr>
      <vt:lpstr>10.2 Payback Period (2 of 3)</vt:lpstr>
      <vt:lpstr>10.2 Payback Period (3 of 3)</vt:lpstr>
      <vt:lpstr>Personal Finance Example 10.2 (1 of 2)</vt:lpstr>
      <vt:lpstr>Personal Finance Example 10.2 (2 of 2)</vt:lpstr>
      <vt:lpstr>Example 10.3</vt:lpstr>
      <vt:lpstr>Table 10.2 Relevant Cash Flows and Payback Periods for DeYarman Enterprises’ Projects</vt:lpstr>
      <vt:lpstr>Example 10.4</vt:lpstr>
      <vt:lpstr>Table 10.3 Calculation of the Payback Period for Rashid Company’s Two Alternative Investment Projects</vt:lpstr>
      <vt:lpstr>10.3 Net Present Value (NPV) (1 of 8)</vt:lpstr>
      <vt:lpstr>10.3 Net Present Value (NPV) (2 of 8)</vt:lpstr>
      <vt:lpstr>10.3 Net Present Value (NPV) (3 of 8)</vt:lpstr>
      <vt:lpstr>Example 10.5 (1 of 4)</vt:lpstr>
      <vt:lpstr>Example 10.5 (2 of 4)</vt:lpstr>
      <vt:lpstr>Example 10.5 (3 of 4)</vt:lpstr>
      <vt:lpstr>Example 10.5 (4 of 4)</vt:lpstr>
      <vt:lpstr>Figure 10.2 Calculation of NPVs for Bennett Company’s Capital Expenditure Alternatives</vt:lpstr>
      <vt:lpstr>10.3 Net Present Value (NPV) (4 of 8)</vt:lpstr>
      <vt:lpstr>10.3 Net Present Value (NPV) (5 of 8)</vt:lpstr>
      <vt:lpstr>Example 10.6</vt:lpstr>
      <vt:lpstr>10.3 Net Present Value (NPV) (6 of 8)</vt:lpstr>
      <vt:lpstr>10.3 Net Present Value (NPV) (7 of 8)</vt:lpstr>
      <vt:lpstr>10.3 Net Present Value (NPV) (8 of 8)</vt:lpstr>
      <vt:lpstr>Example 10.7 (1 of 3)</vt:lpstr>
      <vt:lpstr>Example 10.7 (2 of 3)</vt:lpstr>
      <vt:lpstr>Example 10.7 (3 of 3)</vt:lpstr>
      <vt:lpstr>10.4 Internal Rate of Return (IRR) (1 of 3)</vt:lpstr>
      <vt:lpstr>10.4 Internal Rate of Return (IRR) (2 of 3)</vt:lpstr>
      <vt:lpstr>10.4 Internal Rate of Return (IRR) (3 of 3)</vt:lpstr>
      <vt:lpstr>Example 10.8 (1 of 4)</vt:lpstr>
      <vt:lpstr>Example 10.8 (2 of 4)</vt:lpstr>
      <vt:lpstr>Example 10.8 (3 of 4)</vt:lpstr>
      <vt:lpstr>Example 10.8 (4 of 4)</vt:lpstr>
      <vt:lpstr>Figure 10.3 Calculation of IRRs for Bennett Company’s Capital Expenditure Alternatives</vt:lpstr>
      <vt:lpstr>Personal Finance Example 10.9 (1 of 2)</vt:lpstr>
      <vt:lpstr>Personal Finance Example 10.9 (2 of 2)</vt:lpstr>
      <vt:lpstr>10.5 Comparing NPV and IRR Techniques (1 of 8)</vt:lpstr>
      <vt:lpstr>Example 10.10 (1 of 4)</vt:lpstr>
      <vt:lpstr>Example 10.10 (2 of 4)</vt:lpstr>
      <vt:lpstr>Example 10.10 (3 of 4)</vt:lpstr>
      <vt:lpstr>Example 10.10 (4 of 4)</vt:lpstr>
      <vt:lpstr>Table 10.4 Discount Rate–NPV Coordinates for Projects A and B</vt:lpstr>
      <vt:lpstr>Figure 10.4 NPV Profiles</vt:lpstr>
      <vt:lpstr>10.5 Comparing NPV and IRR Techniques (2 of 8)</vt:lpstr>
      <vt:lpstr>Example 10.11 (1 of 5)</vt:lpstr>
      <vt:lpstr>Example 10.11 (2 of 5)</vt:lpstr>
      <vt:lpstr>Example 10.11 (3 of 5)</vt:lpstr>
      <vt:lpstr>Example 10.11 (4 of 5)</vt:lpstr>
      <vt:lpstr>Example 10.11 (5 of 5)</vt:lpstr>
      <vt:lpstr>Table 10.5 Reinvestment Rate Comparisons for a Project</vt:lpstr>
      <vt:lpstr>Table 10.6 Project Cash Flows after Reinvestment</vt:lpstr>
      <vt:lpstr>10.5 Comparing NPV and IRR Techniques (3 of 8)</vt:lpstr>
      <vt:lpstr>Table 10.7 Ranking Projects A and B Using IRR and NPV Methods</vt:lpstr>
      <vt:lpstr>10.5 Comparing NPV and IRR Techniques (4 of 8)</vt:lpstr>
      <vt:lpstr>10.5 Comparing NPV and IRR Techniques (5 of 8)</vt:lpstr>
      <vt:lpstr>10.5 Comparing NPV and IRR Techniques (6 of 8)</vt:lpstr>
      <vt:lpstr>10.5 Comparing NPV and IRR Techniques (7 of 8)</vt:lpstr>
      <vt:lpstr>10.5 Comparing NPV and IRR Techniques (8 of 8)</vt:lpstr>
      <vt:lpstr>Matter of Fact</vt:lpstr>
      <vt:lpstr>Review of Learning Goals (1 of 8)</vt:lpstr>
      <vt:lpstr>Review of Learning Goals (2 of 8)</vt:lpstr>
      <vt:lpstr>Review of Learning Goals (3 of 8)</vt:lpstr>
      <vt:lpstr>Review of Learning Goals (4 of 8)</vt:lpstr>
      <vt:lpstr>Review of Learning Goals (5 of 8)</vt:lpstr>
      <vt:lpstr>Review of Learning Goals (6 of 8)</vt:lpstr>
      <vt:lpstr>Review of Learning Goals (7 of 8)</vt:lpstr>
      <vt:lpstr>Review of Learning Goals (8 of 8)</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Managerial Finance, Fifteenth Edition</dc:title>
  <dc:subject>Managerial Finance</dc:subject>
  <dc:creator>Chad J. Zutter and Scott B. Smart</dc:creator>
  <cp:keywords>Managerial, Finance</cp:keywords>
  <cp:lastModifiedBy>Kareem Wagieh</cp:lastModifiedBy>
  <cp:revision>1061</cp:revision>
  <dcterms:created xsi:type="dcterms:W3CDTF">2014-07-14T20:04:21Z</dcterms:created>
  <dcterms:modified xsi:type="dcterms:W3CDTF">2024-09-11T15:32:25Z</dcterms:modified>
  <cp:category>Business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