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224">
          <p15:clr>
            <a:srgbClr val="000000"/>
          </p15:clr>
        </p15:guide>
        <p15:guide id="4" orient="horz" pos="4176">
          <p15:clr>
            <a:srgbClr val="000000"/>
          </p15:clr>
        </p15:guide>
        <p15:guide id="5" orient="horz" pos="768">
          <p15:clr>
            <a:srgbClr val="000000"/>
          </p15:clr>
        </p15:guide>
        <p15:guide id="6" pos="5472">
          <p15:clr>
            <a:srgbClr val="000000"/>
          </p15:clr>
        </p15:guide>
        <p15:guide id="7" pos="1824">
          <p15:clr>
            <a:srgbClr val="000000"/>
          </p15:clr>
        </p15:guide>
        <p15:guide id="8" pos="288">
          <p15:clr>
            <a:srgbClr val="000000"/>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EE7F41-4B2F-491D-9D51-B8B1FB6D32F9}">
  <a:tblStyle styleId="{22EE7F41-4B2F-491D-9D51-B8B1FB6D32F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356" y="72"/>
      </p:cViewPr>
      <p:guideLst>
        <p:guide orient="horz" pos="2160"/>
        <p:guide pos="2880"/>
        <p:guide orient="horz" pos="4224"/>
        <p:guide orient="horz" pos="4176"/>
        <p:guide orient="horz" pos="768"/>
        <p:guide pos="5472"/>
        <p:guide pos="1824"/>
        <p:guide pos="28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If this PowerPoint presentation contains mathematical equations, you may need to check that your computer has the following installed:</a:t>
            </a:r>
            <a:endParaRPr/>
          </a:p>
          <a:p>
            <a:pPr marL="0" marR="0" lvl="0" indent="0" algn="l" rtl="0">
              <a:lnSpc>
                <a:spcPct val="100000"/>
              </a:lnSpc>
              <a:spcBef>
                <a:spcPts val="0"/>
              </a:spcBef>
              <a:spcAft>
                <a:spcPts val="0"/>
              </a:spcAft>
              <a:buClr>
                <a:schemeClr val="dk1"/>
              </a:buClr>
              <a:buSzPts val="1200"/>
              <a:buFont typeface="Arial"/>
              <a:buNone/>
            </a:pPr>
            <a:r>
              <a:rPr lang="en-US"/>
              <a:t>1) MathType Plugin</a:t>
            </a:r>
            <a:endParaRPr/>
          </a:p>
          <a:p>
            <a:pPr marL="0" marR="0" lvl="0" indent="0" algn="l" rtl="0">
              <a:lnSpc>
                <a:spcPct val="100000"/>
              </a:lnSpc>
              <a:spcBef>
                <a:spcPts val="0"/>
              </a:spcBef>
              <a:spcAft>
                <a:spcPts val="0"/>
              </a:spcAft>
              <a:buClr>
                <a:schemeClr val="dk1"/>
              </a:buClr>
              <a:buSzPts val="1200"/>
              <a:buFont typeface="Arial"/>
              <a:buNone/>
            </a:pPr>
            <a:r>
              <a:rPr lang="en-US"/>
              <a:t>2) Math Player (free versions available)</a:t>
            </a:r>
            <a:endParaRPr/>
          </a:p>
          <a:p>
            <a:pPr marL="0" marR="0" lvl="0" indent="0" algn="l" rtl="0">
              <a:lnSpc>
                <a:spcPct val="100000"/>
              </a:lnSpc>
              <a:spcBef>
                <a:spcPts val="0"/>
              </a:spcBef>
              <a:spcAft>
                <a:spcPts val="0"/>
              </a:spcAft>
              <a:buClr>
                <a:schemeClr val="dk1"/>
              </a:buClr>
              <a:buSzPts val="1200"/>
              <a:buFont typeface="Arial"/>
              <a:buNone/>
            </a:pPr>
            <a:r>
              <a:rPr lang="en-US"/>
              <a:t>3) NVDA Reader (free versions available)</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112" name="Google Shape;11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Discounter Dollar General, the nation’s largest small-box discount retailer, makes a powerful value promise for the times: “Save time. Save money. Every day.”</a:t>
            </a:r>
            <a:endParaRPr b="0">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182" name="Google Shape;1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sz="1200" b="0" i="0" u="none" strike="noStrike" cap="none">
                <a:solidFill>
                  <a:srgbClr val="008000"/>
                </a:solidFill>
                <a:latin typeface="Arial"/>
                <a:ea typeface="Arial"/>
                <a:cs typeface="Arial"/>
                <a:sym typeface="Arial"/>
              </a:rPr>
              <a:t>This table describes the four major types of retail organizations.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200"/>
              <a:buFont typeface="Arial"/>
              <a:buNone/>
            </a:pPr>
            <a:r>
              <a:rPr lang="en-US" sz="1200" b="1" i="0" u="none" strike="noStrike" cap="none">
                <a:solidFill>
                  <a:srgbClr val="008000"/>
                </a:solidFill>
                <a:latin typeface="Arial"/>
                <a:ea typeface="Arial"/>
                <a:cs typeface="Arial"/>
                <a:sym typeface="Arial"/>
              </a:rPr>
              <a:t>Corporate chains </a:t>
            </a:r>
            <a:r>
              <a:rPr lang="en-US" sz="1200" b="0" i="0" u="none" strike="noStrike" cap="none">
                <a:solidFill>
                  <a:srgbClr val="008000"/>
                </a:solidFill>
                <a:latin typeface="Arial"/>
                <a:ea typeface="Arial"/>
                <a:cs typeface="Arial"/>
                <a:sym typeface="Arial"/>
              </a:rPr>
              <a:t>are two or more outlets that are commonly owned and controlled. Their size allows them to buy in large quantities at lower prices and gain promotional economies.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200"/>
              <a:buFont typeface="Arial"/>
              <a:buNone/>
            </a:pPr>
            <a:r>
              <a:rPr lang="en-US" sz="1200" b="0" i="0" u="none" strike="noStrike" cap="none">
                <a:solidFill>
                  <a:srgbClr val="008000"/>
                </a:solidFill>
                <a:latin typeface="Arial"/>
                <a:ea typeface="Arial"/>
                <a:cs typeface="Arial"/>
                <a:sym typeface="Arial"/>
              </a:rPr>
              <a:t>The great success of corporate chains caused many independents to band together in one of two forms of contractual associations. One is the </a:t>
            </a:r>
            <a:r>
              <a:rPr lang="en-US" sz="1200" i="1" u="none" strike="noStrike" cap="none">
                <a:solidFill>
                  <a:srgbClr val="008000"/>
                </a:solidFill>
                <a:latin typeface="Arial"/>
                <a:ea typeface="Arial"/>
                <a:cs typeface="Arial"/>
                <a:sym typeface="Arial"/>
              </a:rPr>
              <a:t>voluntary chain</a:t>
            </a:r>
            <a:r>
              <a:rPr lang="en-US" sz="1200" b="0" i="0" u="none" strike="noStrike" cap="none">
                <a:solidFill>
                  <a:srgbClr val="008000"/>
                </a:solidFill>
                <a:latin typeface="Arial"/>
                <a:ea typeface="Arial"/>
                <a:cs typeface="Arial"/>
                <a:sym typeface="Arial"/>
              </a:rPr>
              <a:t>—a wholesaler-sponsored group of independent retailers that engages in group buying and common merchandising. The other type of contractual association is the </a:t>
            </a:r>
            <a:r>
              <a:rPr lang="en-US" sz="1200" i="1" u="none" strike="noStrike" cap="none">
                <a:solidFill>
                  <a:srgbClr val="008000"/>
                </a:solidFill>
                <a:latin typeface="Arial"/>
                <a:ea typeface="Arial"/>
                <a:cs typeface="Arial"/>
                <a:sym typeface="Arial"/>
              </a:rPr>
              <a:t>retailer cooperative</a:t>
            </a:r>
            <a:r>
              <a:rPr lang="en-US" sz="1200" b="0" i="0" u="none" strike="noStrike" cap="none">
                <a:solidFill>
                  <a:srgbClr val="008000"/>
                </a:solidFill>
                <a:latin typeface="Arial"/>
                <a:ea typeface="Arial"/>
                <a:cs typeface="Arial"/>
                <a:sym typeface="Arial"/>
              </a:rPr>
              <a:t>—a group of independent retailers that bands together to set up a jointly owned, central wholesale operation and conducts joint merchandising and promotion efforts. </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200"/>
              <a:buFont typeface="Arial"/>
              <a:buNone/>
            </a:pPr>
            <a:r>
              <a:rPr lang="en-US" sz="1200" b="0" i="0" u="none" strike="noStrike" cap="none">
                <a:solidFill>
                  <a:srgbClr val="008000"/>
                </a:solidFill>
                <a:latin typeface="Arial"/>
                <a:ea typeface="Arial"/>
                <a:cs typeface="Arial"/>
                <a:sym typeface="Arial"/>
              </a:rPr>
              <a:t>Another form of contractual retail organization is a </a:t>
            </a:r>
            <a:r>
              <a:rPr lang="en-US" sz="1200" b="1" i="0" u="none" strike="noStrike" cap="none">
                <a:solidFill>
                  <a:srgbClr val="008000"/>
                </a:solidFill>
                <a:latin typeface="Arial"/>
                <a:ea typeface="Arial"/>
                <a:cs typeface="Arial"/>
                <a:sym typeface="Arial"/>
              </a:rPr>
              <a:t>franchise</a:t>
            </a:r>
            <a:r>
              <a:rPr lang="en-US" sz="1200" b="0" i="0" u="none" strike="noStrike" cap="none">
                <a:solidFill>
                  <a:srgbClr val="008000"/>
                </a:solidFill>
                <a:latin typeface="Arial"/>
                <a:ea typeface="Arial"/>
                <a:cs typeface="Arial"/>
                <a:sym typeface="Arial"/>
              </a:rPr>
              <a:t>. It refers to a contractual association between a manufacturer, wholesaler, or service organization (a franchisor) and independent business people (franchisees) who buy the right to own and operate one or more units in the franchise system.</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90" name="Google Shape;19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1">
                <a:solidFill>
                  <a:schemeClr val="dk1"/>
                </a:solidFill>
                <a:latin typeface="Arial"/>
                <a:ea typeface="Arial"/>
                <a:cs typeface="Arial"/>
                <a:sym typeface="Arial"/>
              </a:rPr>
              <a:t>Retailing</a:t>
            </a:r>
            <a:r>
              <a:rPr lang="en-US" sz="1200" b="0" i="0">
                <a:solidFill>
                  <a:schemeClr val="dk1"/>
                </a:solidFill>
                <a:latin typeface="Arial"/>
                <a:ea typeface="Arial"/>
                <a:cs typeface="Arial"/>
                <a:sym typeface="Arial"/>
              </a:rPr>
              <a:t> includes all the activities involved in selling goods or services directly to final consumers for their personal, nonbusiness use. Retailers play an important role in connecting brands to consumers in the final phases of the buying process. </a:t>
            </a:r>
            <a:r>
              <a:rPr lang="en-US" sz="1200" b="0" i="1">
                <a:solidFill>
                  <a:schemeClr val="dk1"/>
                </a:solidFill>
                <a:latin typeface="Arial"/>
                <a:ea typeface="Arial"/>
                <a:cs typeface="Arial"/>
                <a:sym typeface="Arial"/>
              </a:rPr>
              <a:t>Shopper marketing </a:t>
            </a:r>
            <a:r>
              <a:rPr lang="en-US" sz="1200" b="0" i="0">
                <a:solidFill>
                  <a:schemeClr val="dk1"/>
                </a:solidFill>
                <a:latin typeface="Arial"/>
                <a:ea typeface="Arial"/>
                <a:cs typeface="Arial"/>
                <a:sym typeface="Arial"/>
              </a:rPr>
              <a:t>involves focusing the entire marketing process on turning shoppers into buyers as they approach the point of sale. These days, shopper marketing and the “point of purchase” go well beyond in-store buying. Today’s buyers are omni-channel consumers who work across multiple channels as they shop. Thus, influencing consumers’ buying decisions calls for </a:t>
            </a:r>
            <a:r>
              <a:rPr lang="en-US" sz="1200" b="0" i="1">
                <a:solidFill>
                  <a:schemeClr val="dk1"/>
                </a:solidFill>
                <a:latin typeface="Arial"/>
                <a:ea typeface="Arial"/>
                <a:cs typeface="Arial"/>
                <a:sym typeface="Arial"/>
              </a:rPr>
              <a:t>omni-channel retailing</a:t>
            </a:r>
            <a:r>
              <a:rPr lang="en-US" sz="1200" b="0" i="0">
                <a:solidFill>
                  <a:schemeClr val="dk1"/>
                </a:solidFill>
                <a:latin typeface="Arial"/>
                <a:ea typeface="Arial"/>
                <a:cs typeface="Arial"/>
                <a:sym typeface="Arial"/>
              </a:rPr>
              <a:t>, creating a seamless cross-channel buying experience that integrates in-store, online, and mobile shopping.  Retail stores come in all shapes and sizes, and new retail types keep emerging. Store retailers can be classified by the </a:t>
            </a:r>
            <a:r>
              <a:rPr lang="en-US" sz="1200" b="0" i="1">
                <a:solidFill>
                  <a:schemeClr val="dk1"/>
                </a:solidFill>
                <a:latin typeface="Arial"/>
                <a:ea typeface="Arial"/>
                <a:cs typeface="Arial"/>
                <a:sym typeface="Arial"/>
              </a:rPr>
              <a:t>amount of service </a:t>
            </a:r>
            <a:r>
              <a:rPr lang="en-US" sz="1200" b="0" i="0">
                <a:solidFill>
                  <a:schemeClr val="dk1"/>
                </a:solidFill>
                <a:latin typeface="Arial"/>
                <a:ea typeface="Arial"/>
                <a:cs typeface="Arial"/>
                <a:sym typeface="Arial"/>
              </a:rPr>
              <a:t>they provide (self-service, limited service, or full service), </a:t>
            </a:r>
            <a:r>
              <a:rPr lang="en-US" sz="1200" b="0" i="1">
                <a:solidFill>
                  <a:schemeClr val="dk1"/>
                </a:solidFill>
                <a:latin typeface="Arial"/>
                <a:ea typeface="Arial"/>
                <a:cs typeface="Arial"/>
                <a:sym typeface="Arial"/>
              </a:rPr>
              <a:t>product line sold </a:t>
            </a:r>
            <a:r>
              <a:rPr lang="en-US" sz="1200" b="0" i="0">
                <a:solidFill>
                  <a:schemeClr val="dk1"/>
                </a:solidFill>
                <a:latin typeface="Arial"/>
                <a:ea typeface="Arial"/>
                <a:cs typeface="Arial"/>
                <a:sym typeface="Arial"/>
              </a:rPr>
              <a:t>(specialty stores, department stores, supermarkets, convenience stores, superstores, and service businesses), and </a:t>
            </a:r>
            <a:r>
              <a:rPr lang="en-US" sz="1200" b="0" i="1">
                <a:solidFill>
                  <a:schemeClr val="dk1"/>
                </a:solidFill>
                <a:latin typeface="Arial"/>
                <a:ea typeface="Arial"/>
                <a:cs typeface="Arial"/>
                <a:sym typeface="Arial"/>
              </a:rPr>
              <a:t>relative prices </a:t>
            </a:r>
            <a:r>
              <a:rPr lang="en-US" sz="1200" b="0" i="0">
                <a:solidFill>
                  <a:schemeClr val="dk1"/>
                </a:solidFill>
                <a:latin typeface="Arial"/>
                <a:ea typeface="Arial"/>
                <a:cs typeface="Arial"/>
                <a:sym typeface="Arial"/>
              </a:rPr>
              <a:t>(discount stores and off-price retailers). Today, many  retailers  are  banding  together in corporate and contractual </a:t>
            </a:r>
            <a:r>
              <a:rPr lang="en-US" sz="1200" b="0" i="1">
                <a:solidFill>
                  <a:schemeClr val="dk1"/>
                </a:solidFill>
                <a:latin typeface="Arial"/>
                <a:ea typeface="Arial"/>
                <a:cs typeface="Arial"/>
                <a:sym typeface="Arial"/>
              </a:rPr>
              <a:t>retail organizations </a:t>
            </a:r>
            <a:r>
              <a:rPr lang="en-US" sz="1200" b="0" i="0">
                <a:solidFill>
                  <a:schemeClr val="dk1"/>
                </a:solidFill>
                <a:latin typeface="Arial"/>
                <a:ea typeface="Arial"/>
                <a:cs typeface="Arial"/>
                <a:sym typeface="Arial"/>
              </a:rPr>
              <a:t>(corporate </a:t>
            </a:r>
            <a:r>
              <a:rPr lang="en-US" sz="1200" i="0">
                <a:solidFill>
                  <a:schemeClr val="dk1"/>
                </a:solidFill>
                <a:latin typeface="Arial"/>
                <a:ea typeface="Arial"/>
                <a:cs typeface="Arial"/>
                <a:sym typeface="Arial"/>
              </a:rPr>
              <a:t>chains, voluntary chains, retailer cooperatives, and franchise organizations).</a:t>
            </a:r>
            <a:endParaRPr/>
          </a:p>
          <a:p>
            <a:pPr marL="0" lvl="0" indent="0" algn="l" rtl="0">
              <a:spcBef>
                <a:spcPts val="0"/>
              </a:spcBef>
              <a:spcAft>
                <a:spcPts val="0"/>
              </a:spcAft>
              <a:buNone/>
            </a:pPr>
            <a:endParaRPr/>
          </a:p>
        </p:txBody>
      </p:sp>
      <p:sp>
        <p:nvSpPr>
          <p:cNvPr id="197" name="Google Shape;19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This figure shows the major marketing decisions retailers face about segmentation and targeting, store differentiation and positioning, and the retail marketing mix.</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 with other types of marketers, the aim for retailers is to find the customer value-driven marketing strategy and marketing mix that will let them create value for customers and capture value in return.</a:t>
            </a:r>
            <a:endParaRPr/>
          </a:p>
          <a:p>
            <a:pPr marL="0" lvl="0" indent="0" algn="l" rtl="0">
              <a:spcBef>
                <a:spcPts val="0"/>
              </a:spcBef>
              <a:spcAft>
                <a:spcPts val="0"/>
              </a:spcAft>
              <a:buNone/>
            </a:pPr>
            <a:endParaRPr/>
          </a:p>
        </p:txBody>
      </p:sp>
      <p:sp>
        <p:nvSpPr>
          <p:cNvPr id="233" name="Google Shape;23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a:solidFill>
                  <a:srgbClr val="008000"/>
                </a:solidFill>
                <a:latin typeface="Arial"/>
                <a:ea typeface="Arial"/>
                <a:cs typeface="Arial"/>
                <a:sym typeface="Arial"/>
              </a:rPr>
              <a:t>Retailers must first segment and define their target markets and then decide how they will differentiate and position themselves in these markets. With solid targeting and positioning, a retailer can compete effectively against even the largest and strongest competitors. </a:t>
            </a:r>
            <a:endParaRPr/>
          </a:p>
          <a:p>
            <a:pPr marL="0" lvl="0" indent="0" algn="l" rtl="0">
              <a:spcBef>
                <a:spcPts val="0"/>
              </a:spcBef>
              <a:spcAft>
                <a:spcPts val="0"/>
              </a:spcAft>
              <a:buNone/>
            </a:pPr>
            <a:endParaRPr/>
          </a:p>
        </p:txBody>
      </p:sp>
      <p:sp>
        <p:nvSpPr>
          <p:cNvPr id="240" name="Google Shape;24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Most retail furniture stores do little more than display their wares in functional fashion. Not so at RH galleries. “We wanted to blur the lines between residential and retail, and to create a sense of place that is more home than store,” says Restoration Hardware’s CEO. The RH Atlanta gallery is a massive 70,000-square-foot, six-story estate on two acres, complete with a 40-foot-tall entry rotunda flanked by a double staircase, gardens, terraces, a 50-foot-long reflecting pool, and a rooftop park. Its rooms and outdoor places serve as showrooms for the goods that Restoration Hardware sells, from glasses to furniture to rugs to items for the garden.</a:t>
            </a:r>
            <a:endParaRPr/>
          </a:p>
        </p:txBody>
      </p:sp>
      <p:sp>
        <p:nvSpPr>
          <p:cNvPr id="247" name="Google Shape;24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a:solidFill>
                  <a:srgbClr val="008000"/>
                </a:solidFill>
                <a:latin typeface="Arial"/>
                <a:ea typeface="Arial"/>
                <a:cs typeface="Arial"/>
                <a:sym typeface="Arial"/>
              </a:rPr>
              <a:t>This chapter explains the role of retailers in the distribution channel and describes the major types of retailers. It describes the major retailer marketing decisions, discusses the major trends and developments in retailing, and finally, the chapter explains the major types of wholesalers and their marketing decisions.</a:t>
            </a:r>
            <a:endParaRPr/>
          </a:p>
          <a:p>
            <a:pPr marL="0" lvl="0" indent="0" algn="l" rtl="0">
              <a:spcBef>
                <a:spcPts val="0"/>
              </a:spcBef>
              <a:spcAft>
                <a:spcPts val="0"/>
              </a:spcAft>
              <a:buNone/>
            </a:pPr>
            <a:endParaRPr sz="1200">
              <a:solidFill>
                <a:srgbClr val="3F3F3F"/>
              </a:solidFill>
            </a:endParaRPr>
          </a:p>
        </p:txBody>
      </p:sp>
      <p:sp>
        <p:nvSpPr>
          <p:cNvPr id="123" name="Google Shape;1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0:notes"/>
          <p:cNvSpPr txBox="1">
            <a:spLocks noGrp="1"/>
          </p:cNvSpPr>
          <p:nvPr>
            <p:ph type="body" idx="1"/>
          </p:nvPr>
        </p:nvSpPr>
        <p:spPr>
          <a:xfrm>
            <a:off x="609600" y="41910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Retailers must decide on three major product variables.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The retailer’s </a:t>
            </a:r>
            <a:r>
              <a:rPr lang="en-US" i="1">
                <a:solidFill>
                  <a:srgbClr val="008000"/>
                </a:solidFill>
                <a:latin typeface="Arial"/>
                <a:ea typeface="Arial"/>
                <a:cs typeface="Arial"/>
                <a:sym typeface="Arial"/>
              </a:rPr>
              <a:t>product assortment </a:t>
            </a:r>
            <a:r>
              <a:rPr lang="en-US">
                <a:solidFill>
                  <a:srgbClr val="008000"/>
                </a:solidFill>
                <a:latin typeface="Arial"/>
                <a:ea typeface="Arial"/>
                <a:cs typeface="Arial"/>
                <a:sym typeface="Arial"/>
              </a:rPr>
              <a:t>should differentiate it while matching target shoppers’ expectations. One strategy is to offer merchandise that no other competitor carries, such as store brands or national brands for which the retailer holds exclusive rights. </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The </a:t>
            </a:r>
            <a:r>
              <a:rPr lang="en-US" i="1">
                <a:solidFill>
                  <a:srgbClr val="008000"/>
                </a:solidFill>
                <a:latin typeface="Arial"/>
                <a:ea typeface="Arial"/>
                <a:cs typeface="Arial"/>
                <a:sym typeface="Arial"/>
              </a:rPr>
              <a:t>services mix </a:t>
            </a:r>
            <a:r>
              <a:rPr lang="en-US">
                <a:solidFill>
                  <a:srgbClr val="008000"/>
                </a:solidFill>
                <a:latin typeface="Arial"/>
                <a:ea typeface="Arial"/>
                <a:cs typeface="Arial"/>
                <a:sym typeface="Arial"/>
              </a:rPr>
              <a:t>can also help set one retailer apart from another. For example, some retailers invite customers to ask questions or consult service representatives in person or via phone or keyboard.</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The </a:t>
            </a:r>
            <a:r>
              <a:rPr lang="en-US" i="1">
                <a:solidFill>
                  <a:srgbClr val="008000"/>
                </a:solidFill>
                <a:latin typeface="Arial"/>
                <a:ea typeface="Arial"/>
                <a:cs typeface="Arial"/>
                <a:sym typeface="Arial"/>
              </a:rPr>
              <a:t>store’s atmosphere </a:t>
            </a:r>
            <a:r>
              <a:rPr lang="en-US">
                <a:solidFill>
                  <a:srgbClr val="008000"/>
                </a:solidFill>
                <a:latin typeface="Arial"/>
                <a:ea typeface="Arial"/>
                <a:cs typeface="Arial"/>
                <a:sym typeface="Arial"/>
              </a:rPr>
              <a:t>is another important element in the retailer’s product arsenal. Retailers want to create a unique store experience, one that suits the target market and moves customers to buy. Many retailers practice </a:t>
            </a:r>
            <a:r>
              <a:rPr lang="en-US" i="1">
                <a:solidFill>
                  <a:srgbClr val="008000"/>
                </a:solidFill>
                <a:latin typeface="Arial"/>
                <a:ea typeface="Arial"/>
                <a:cs typeface="Arial"/>
                <a:sym typeface="Arial"/>
              </a:rPr>
              <a:t>experiential retailing</a:t>
            </a:r>
            <a:r>
              <a:rPr lang="en-US">
                <a:solidFill>
                  <a:srgbClr val="008000"/>
                </a:solidFill>
                <a:latin typeface="Arial"/>
                <a:ea typeface="Arial"/>
                <a:cs typeface="Arial"/>
                <a:sym typeface="Arial"/>
              </a:rPr>
              <a:t>.</a:t>
            </a:r>
            <a:endParaRPr/>
          </a:p>
          <a:p>
            <a:pPr marL="0" lvl="0" indent="0" algn="l" rtl="0">
              <a:spcBef>
                <a:spcPts val="0"/>
              </a:spcBef>
              <a:spcAft>
                <a:spcPts val="0"/>
              </a:spcAft>
              <a:buNone/>
            </a:pPr>
            <a:endParaRPr/>
          </a:p>
        </p:txBody>
      </p:sp>
      <p:sp>
        <p:nvSpPr>
          <p:cNvPr id="255" name="Google Shape;25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A retailer’s price policy must fit its target market and positioning, product and service assortment, the competition, and economic factors. Most retailers seek </a:t>
            </a:r>
            <a:r>
              <a:rPr lang="en-US" i="1">
                <a:solidFill>
                  <a:srgbClr val="008000"/>
                </a:solidFill>
                <a:latin typeface="Arial"/>
                <a:ea typeface="Arial"/>
                <a:cs typeface="Arial"/>
                <a:sym typeface="Arial"/>
              </a:rPr>
              <a:t>either</a:t>
            </a:r>
            <a:r>
              <a:rPr lang="en-US">
                <a:solidFill>
                  <a:srgbClr val="008000"/>
                </a:solidFill>
                <a:latin typeface="Arial"/>
                <a:ea typeface="Arial"/>
                <a:cs typeface="Arial"/>
                <a:sym typeface="Arial"/>
              </a:rPr>
              <a:t> high markups on lower volume </a:t>
            </a:r>
            <a:r>
              <a:rPr lang="en-US" i="1">
                <a:solidFill>
                  <a:srgbClr val="008000"/>
                </a:solidFill>
                <a:latin typeface="Arial"/>
                <a:ea typeface="Arial"/>
                <a:cs typeface="Arial"/>
                <a:sym typeface="Arial"/>
              </a:rPr>
              <a:t>or</a:t>
            </a:r>
            <a:r>
              <a:rPr lang="en-US">
                <a:solidFill>
                  <a:srgbClr val="008000"/>
                </a:solidFill>
                <a:latin typeface="Arial"/>
                <a:ea typeface="Arial"/>
                <a:cs typeface="Arial"/>
                <a:sym typeface="Arial"/>
              </a:rPr>
              <a:t> low markups on higher volume. </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Retailers such as Walmart, Costco, ALDI, and Family Dollar practice </a:t>
            </a:r>
            <a:r>
              <a:rPr lang="en-US" i="1">
                <a:solidFill>
                  <a:srgbClr val="008000"/>
                </a:solidFill>
                <a:latin typeface="Arial"/>
                <a:ea typeface="Arial"/>
                <a:cs typeface="Arial"/>
                <a:sym typeface="Arial"/>
              </a:rPr>
              <a:t>everyday low pricing (EDLP)</a:t>
            </a:r>
            <a:r>
              <a:rPr lang="en-US" b="0">
                <a:solidFill>
                  <a:srgbClr val="008000"/>
                </a:solidFill>
                <a:latin typeface="Arial"/>
                <a:ea typeface="Arial"/>
                <a:cs typeface="Arial"/>
                <a:sym typeface="Arial"/>
              </a:rPr>
              <a:t>,</a:t>
            </a:r>
            <a:r>
              <a:rPr lang="en-US" b="1">
                <a:solidFill>
                  <a:srgbClr val="008000"/>
                </a:solidFill>
                <a:latin typeface="Arial"/>
                <a:ea typeface="Arial"/>
                <a:cs typeface="Arial"/>
                <a:sym typeface="Arial"/>
              </a:rPr>
              <a:t> </a:t>
            </a:r>
            <a:r>
              <a:rPr lang="en-US">
                <a:solidFill>
                  <a:srgbClr val="008000"/>
                </a:solidFill>
                <a:latin typeface="Arial"/>
                <a:ea typeface="Arial"/>
                <a:cs typeface="Arial"/>
                <a:sym typeface="Arial"/>
              </a:rPr>
              <a:t>charging constant, everyday low prices with few sales or discounts. Still other retailers practice </a:t>
            </a:r>
            <a:r>
              <a:rPr lang="en-US" i="1">
                <a:solidFill>
                  <a:srgbClr val="008000"/>
                </a:solidFill>
                <a:latin typeface="Arial"/>
                <a:ea typeface="Arial"/>
                <a:cs typeface="Arial"/>
                <a:sym typeface="Arial"/>
              </a:rPr>
              <a:t>high-low pricing</a:t>
            </a:r>
            <a:r>
              <a:rPr lang="en-US">
                <a:solidFill>
                  <a:srgbClr val="008000"/>
                </a:solidFill>
                <a:latin typeface="Arial"/>
                <a:ea typeface="Arial"/>
                <a:cs typeface="Arial"/>
                <a:sym typeface="Arial"/>
              </a:rPr>
              <a:t>, that is, charging higher prices on an everyday basis, coupled with frequent sales and other price promotions, to increase store traffic, create a low-price image, or attract customers who will buy other goods at full prices.</a:t>
            </a:r>
            <a:endParaRPr/>
          </a:p>
          <a:p>
            <a:pPr marL="0" lvl="0" indent="0" algn="l" rtl="0">
              <a:spcBef>
                <a:spcPts val="0"/>
              </a:spcBef>
              <a:spcAft>
                <a:spcPts val="0"/>
              </a:spcAft>
              <a:buNone/>
            </a:pPr>
            <a:endParaRPr/>
          </a:p>
        </p:txBody>
      </p:sp>
      <p:sp>
        <p:nvSpPr>
          <p:cNvPr id="262" name="Google Shape;26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Retailers use various combinations of the five promotion tools—advertising, personal selling, sales promotion, public relations, and direct and social media marketing—to reach consumers. </a:t>
            </a:r>
            <a:endParaRPr/>
          </a:p>
          <a:p>
            <a:pPr marL="0" lvl="0" indent="0" algn="l" rtl="0">
              <a:spcBef>
                <a:spcPts val="0"/>
              </a:spcBef>
              <a:spcAft>
                <a:spcPts val="0"/>
              </a:spcAft>
              <a:buNone/>
            </a:pPr>
            <a:r>
              <a:rPr lang="en-US" b="0">
                <a:solidFill>
                  <a:srgbClr val="008000"/>
                </a:solidFill>
                <a:latin typeface="Arial"/>
                <a:ea typeface="Arial"/>
                <a:cs typeface="Arial"/>
                <a:sym typeface="Arial"/>
              </a:rPr>
              <a:t>Advertising may be supported by newspaper inserts and catalogs. Personal selling involves store salespeople greeting customers, meeting their needs, and building relationships. Sales promotions may include in-store demonstrations, displays, sales, and loyalty programs. Public relations (PR) activities, such as new-store openings, special events, newsletters and blogs, store magazines, and public service activities, are also available to retailers. </a:t>
            </a:r>
            <a:endParaRPr/>
          </a:p>
          <a:p>
            <a:pPr marL="0" lvl="0" indent="0" algn="l" rtl="0">
              <a:spcBef>
                <a:spcPts val="0"/>
              </a:spcBef>
              <a:spcAft>
                <a:spcPts val="0"/>
              </a:spcAft>
              <a:buNone/>
            </a:pPr>
            <a:r>
              <a:rPr lang="en-US" sz="1200" b="0">
                <a:solidFill>
                  <a:schemeClr val="dk1"/>
                </a:solidFill>
                <a:latin typeface="Arial"/>
                <a:ea typeface="Arial"/>
                <a:cs typeface="Arial"/>
                <a:sym typeface="Arial"/>
              </a:rPr>
              <a:t>Most retailers also interact digitally with customers using Web sites and digital catalogs, online ads and video, social media, mobile ads, and apps, blogs, and emails.</a:t>
            </a:r>
            <a:endParaRPr b="0">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269" name="Google Shape;26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It’s very important that retailers select locations that are accessible to the target market in areas that are consistent with the retailer’s positioning. Most stores today cluster together to increase their customer pulling power and give consumers the convenience of one-stop shopping. </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A </a:t>
            </a:r>
            <a:r>
              <a:rPr lang="en-US" b="1">
                <a:solidFill>
                  <a:srgbClr val="008000"/>
                </a:solidFill>
                <a:latin typeface="Arial"/>
                <a:ea typeface="Arial"/>
                <a:cs typeface="Arial"/>
                <a:sym typeface="Arial"/>
              </a:rPr>
              <a:t>shopping center </a:t>
            </a:r>
            <a:r>
              <a:rPr lang="en-US">
                <a:solidFill>
                  <a:srgbClr val="008000"/>
                </a:solidFill>
                <a:latin typeface="Arial"/>
                <a:ea typeface="Arial"/>
                <a:cs typeface="Arial"/>
                <a:sym typeface="Arial"/>
              </a:rPr>
              <a:t>is a group of retail businesses built on a site that is planned, developed, owned, and managed as a unit. The various types of shopping centers are discussed in the following slide.</a:t>
            </a:r>
            <a:endParaRPr/>
          </a:p>
          <a:p>
            <a:pPr marL="0" lvl="0" indent="0" algn="l" rtl="0">
              <a:spcBef>
                <a:spcPts val="0"/>
              </a:spcBef>
              <a:spcAft>
                <a:spcPts val="0"/>
              </a:spcAft>
              <a:buNone/>
            </a:pPr>
            <a:endParaRPr/>
          </a:p>
        </p:txBody>
      </p:sp>
      <p:sp>
        <p:nvSpPr>
          <p:cNvPr id="276" name="Google Shape;27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A </a:t>
            </a:r>
            <a:r>
              <a:rPr lang="en-US" i="1">
                <a:solidFill>
                  <a:srgbClr val="008000"/>
                </a:solidFill>
                <a:latin typeface="Arial"/>
                <a:ea typeface="Arial"/>
                <a:cs typeface="Arial"/>
                <a:sym typeface="Arial"/>
              </a:rPr>
              <a:t>regional shopping center</a:t>
            </a:r>
            <a:r>
              <a:rPr lang="en-US">
                <a:solidFill>
                  <a:srgbClr val="008000"/>
                </a:solidFill>
                <a:latin typeface="Arial"/>
                <a:ea typeface="Arial"/>
                <a:cs typeface="Arial"/>
                <a:sym typeface="Arial"/>
              </a:rPr>
              <a:t>, or regional shopping mall, is the largest and most dramatic shopping center. It has from 50 to more than 100 stores, including two or more full-line department stores. A </a:t>
            </a:r>
            <a:r>
              <a:rPr lang="en-US" i="1">
                <a:solidFill>
                  <a:srgbClr val="008000"/>
                </a:solidFill>
                <a:latin typeface="Arial"/>
                <a:ea typeface="Arial"/>
                <a:cs typeface="Arial"/>
                <a:sym typeface="Arial"/>
              </a:rPr>
              <a:t>community shopping center </a:t>
            </a:r>
            <a:r>
              <a:rPr lang="en-US">
                <a:solidFill>
                  <a:srgbClr val="008000"/>
                </a:solidFill>
                <a:latin typeface="Arial"/>
                <a:ea typeface="Arial"/>
                <a:cs typeface="Arial"/>
                <a:sym typeface="Arial"/>
              </a:rPr>
              <a:t>contains between 15 and 50 retail stores. It contains a branch of a department store or variety store, a supermarket, specialty stores, professional offices, and sometimes a bank. </a:t>
            </a:r>
            <a:r>
              <a:rPr lang="en-US" i="1">
                <a:solidFill>
                  <a:srgbClr val="008000"/>
                </a:solidFill>
                <a:latin typeface="Arial"/>
                <a:ea typeface="Arial"/>
                <a:cs typeface="Arial"/>
                <a:sym typeface="Arial"/>
              </a:rPr>
              <a:t>Neighborhood shopping centers </a:t>
            </a:r>
            <a:r>
              <a:rPr lang="en-US">
                <a:solidFill>
                  <a:srgbClr val="008000"/>
                </a:solidFill>
                <a:latin typeface="Arial"/>
                <a:ea typeface="Arial"/>
                <a:cs typeface="Arial"/>
                <a:sym typeface="Arial"/>
              </a:rPr>
              <a:t>or strip malls contain between 5 and 15 stores. These centers, which are close and convenient for consumers, usually contain a supermarket, perhaps a discount store, and several service stores—dry cleaner, drugstore, hardware store, local restaurant, or other stores. A newer form of shopping center is the power center. </a:t>
            </a:r>
            <a:r>
              <a:rPr lang="en-US" i="1">
                <a:solidFill>
                  <a:srgbClr val="008000"/>
                </a:solidFill>
                <a:latin typeface="Arial"/>
                <a:ea typeface="Arial"/>
                <a:cs typeface="Arial"/>
                <a:sym typeface="Arial"/>
              </a:rPr>
              <a:t>Power centers </a:t>
            </a:r>
            <a:r>
              <a:rPr lang="en-US">
                <a:solidFill>
                  <a:srgbClr val="008000"/>
                </a:solidFill>
                <a:latin typeface="Arial"/>
                <a:ea typeface="Arial"/>
                <a:cs typeface="Arial"/>
                <a:sym typeface="Arial"/>
              </a:rPr>
              <a:t>are huge unenclosed shopping centers consisting of a long strip of retail stores, such as Walmart, Home Depot, Costco, and Best Buy</a:t>
            </a:r>
            <a:r>
              <a:rPr lang="en-US" i="1">
                <a:solidFill>
                  <a:srgbClr val="008000"/>
                </a:solidFill>
                <a:latin typeface="Arial"/>
                <a:ea typeface="Arial"/>
                <a:cs typeface="Arial"/>
                <a:sym typeface="Arial"/>
              </a:rPr>
              <a:t>. Lifestyle centers </a:t>
            </a:r>
            <a:r>
              <a:rPr lang="en-US">
                <a:solidFill>
                  <a:srgbClr val="008000"/>
                </a:solidFill>
                <a:latin typeface="Arial"/>
                <a:ea typeface="Arial"/>
                <a:cs typeface="Arial"/>
                <a:sym typeface="Arial"/>
              </a:rPr>
              <a:t>are smaller, open-air malls with upscale stores, convenient locations, and nonretail activities, such as a playground, skating rink, hotel, dining establishments, and a movie theater.</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283" name="Google Shape;28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Retailers are always searching for new marketing strategies to attract and hold customers. They face major marketing decisions about segmentation and targeting, store differentiation and positioning, and the retail marketing mix.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Retailers must first segment and define their target markets and then decide how they will differentiate and position themselves in these markets. Those that try to offer “something for everyone” end up satisfying no market well. By contrast, successful retailers define their target markets well and position themselves strongly. </a:t>
            </a:r>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Guided by strong targeting and positioning, retailers must decide on a retail marketing mix—product and services assortment, price, promotion, and place. Retail stores are much more than simply an assortment of goods. Beyond the products and services they offer, today’s successful retailers carefully orchestrate virtually every aspect of the consumer store experience. A retailer’s price policy must fit its target market and positioning, products and services assortment, and competition. Retailers use various combinations of the five </a:t>
            </a:r>
            <a:r>
              <a:rPr lang="en-US" sz="1200" b="0">
                <a:solidFill>
                  <a:schemeClr val="dk1"/>
                </a:solidFill>
                <a:latin typeface="Arial"/>
                <a:ea typeface="Arial"/>
                <a:cs typeface="Arial"/>
                <a:sym typeface="Arial"/>
              </a:rPr>
              <a:t>promotion tools</a:t>
            </a:r>
            <a:r>
              <a:rPr lang="en-US" sz="1200">
                <a:solidFill>
                  <a:schemeClr val="dk1"/>
                </a:solidFill>
                <a:latin typeface="Arial"/>
                <a:ea typeface="Arial"/>
                <a:cs typeface="Arial"/>
                <a:sym typeface="Arial"/>
              </a:rPr>
              <a:t>—advertising, personal selling, sales promotion, PR, and direct marketing—to reach consumers</a:t>
            </a:r>
            <a:r>
              <a:rPr lang="en-US" sz="1200" b="0">
                <a:solidFill>
                  <a:schemeClr val="dk1"/>
                </a:solidFill>
                <a:latin typeface="Arial"/>
                <a:ea typeface="Arial"/>
                <a:cs typeface="Arial"/>
                <a:sym typeface="Arial"/>
              </a:rPr>
              <a:t>. Online, mobile, and social media tools </a:t>
            </a:r>
            <a:r>
              <a:rPr lang="en-US" sz="1200">
                <a:solidFill>
                  <a:schemeClr val="dk1"/>
                </a:solidFill>
                <a:latin typeface="Arial"/>
                <a:ea typeface="Arial"/>
                <a:cs typeface="Arial"/>
                <a:sym typeface="Arial"/>
              </a:rPr>
              <a:t>are playing an ever-increasing role in helping retailers to engage customers. Finally, it’s very important that retailers select locations that are accessible to the target market in areas that are consistent with the retailer’s positioning.</a:t>
            </a:r>
            <a:endParaRPr/>
          </a:p>
          <a:p>
            <a:pPr marL="0" lvl="0" indent="0" algn="l" rtl="0">
              <a:spcBef>
                <a:spcPts val="0"/>
              </a:spcBef>
              <a:spcAft>
                <a:spcPts val="0"/>
              </a:spcAft>
              <a:buNone/>
            </a:pPr>
            <a:endParaRPr/>
          </a:p>
        </p:txBody>
      </p:sp>
      <p:sp>
        <p:nvSpPr>
          <p:cNvPr id="290" name="Google Shape;29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Following many years of good economic times for retailers, the Great Recession of 2008–2009 turned many retailers’ fortunes from boom to bust</a:t>
            </a:r>
            <a:r>
              <a:rPr lang="en-US">
                <a:solidFill>
                  <a:srgbClr val="008000"/>
                </a:solidFill>
                <a:latin typeface="Arial"/>
                <a:ea typeface="Arial"/>
                <a:cs typeface="Arial"/>
                <a:sym typeface="Arial"/>
              </a:rPr>
              <a:t>.</a:t>
            </a:r>
            <a:endParaRPr/>
          </a:p>
          <a:p>
            <a:pPr marL="0" marR="0" lvl="0" indent="0" algn="l" rtl="0">
              <a:lnSpc>
                <a:spcPct val="100000"/>
              </a:lnSpc>
              <a:spcBef>
                <a:spcPts val="360"/>
              </a:spcBef>
              <a:spcAft>
                <a:spcPts val="0"/>
              </a:spcAft>
              <a:buClr>
                <a:schemeClr val="dk1"/>
              </a:buClr>
              <a:buSzPts val="1200"/>
              <a:buFont typeface="Arial"/>
              <a:buNone/>
            </a:pPr>
            <a:endParaRPr>
              <a:solidFill>
                <a:srgbClr val="008000"/>
              </a:solidFill>
              <a:latin typeface="Arial"/>
              <a:ea typeface="Arial"/>
              <a:cs typeface="Arial"/>
              <a:sym typeface="Arial"/>
            </a:endParaRPr>
          </a:p>
          <a:p>
            <a:pPr marL="0" marR="0" lvl="0" indent="0" algn="l" rtl="0">
              <a:lnSpc>
                <a:spcPct val="100000"/>
              </a:lnSpc>
              <a:spcBef>
                <a:spcPts val="360"/>
              </a:spcBef>
              <a:spcAft>
                <a:spcPts val="0"/>
              </a:spcAft>
              <a:buClr>
                <a:srgbClr val="008000"/>
              </a:buClr>
              <a:buSzPts val="1200"/>
              <a:buFont typeface="Arial"/>
              <a:buNone/>
            </a:pPr>
            <a:r>
              <a:rPr lang="en-US">
                <a:solidFill>
                  <a:srgbClr val="008000"/>
                </a:solidFill>
                <a:latin typeface="Arial"/>
                <a:ea typeface="Arial"/>
                <a:cs typeface="Arial"/>
                <a:sym typeface="Arial"/>
              </a:rPr>
              <a:t>Some retailers benefit from a down economy. For example, as consumers cut back and looked for ways to spend less, big discounters such as Costco scooped up new business from bargain-hungry shoppers. For most retailers, however, tighter consumer spending has meant tough times.</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b="0">
                <a:solidFill>
                  <a:srgbClr val="008000"/>
                </a:solidFill>
                <a:latin typeface="Arial"/>
                <a:ea typeface="Arial"/>
                <a:cs typeface="Arial"/>
                <a:sym typeface="Arial"/>
              </a:rPr>
              <a:t>New retail forms continue to emerge to meet new situations and consumer needs, but the life cycle of new retail forms is getting shorter. Today’s retail forms appear to be converging. Increasingly, different types of retailers now sell the same products at the same prices to the same consumers. This merging of consumers, products, prices, and retailers is called </a:t>
            </a:r>
            <a:r>
              <a:rPr lang="en-US" i="1">
                <a:solidFill>
                  <a:srgbClr val="008000"/>
                </a:solidFill>
                <a:latin typeface="Arial"/>
                <a:ea typeface="Arial"/>
                <a:cs typeface="Arial"/>
                <a:sym typeface="Arial"/>
              </a:rPr>
              <a:t>retail convergence</a:t>
            </a:r>
            <a:r>
              <a:rPr lang="en-US" b="0">
                <a:solidFill>
                  <a:srgbClr val="008000"/>
                </a:solidFill>
                <a:latin typeface="Arial"/>
                <a:ea typeface="Arial"/>
                <a:cs typeface="Arial"/>
                <a:sym typeface="Arial"/>
              </a:rPr>
              <a:t>. Such </a:t>
            </a:r>
            <a:r>
              <a:rPr lang="en-US">
                <a:solidFill>
                  <a:srgbClr val="008000"/>
                </a:solidFill>
                <a:latin typeface="Arial"/>
                <a:ea typeface="Arial"/>
                <a:cs typeface="Arial"/>
                <a:sym typeface="Arial"/>
              </a:rPr>
              <a:t>convergence means greater competition for retailers and greater difficulty in differentiating the product assortments of different types of retailers.</a:t>
            </a:r>
            <a:endParaRPr/>
          </a:p>
          <a:p>
            <a:pPr marL="0" lvl="0" indent="0" algn="l" rtl="0">
              <a:spcBef>
                <a:spcPts val="0"/>
              </a:spcBef>
              <a:spcAft>
                <a:spcPts val="0"/>
              </a:spcAft>
              <a:buNone/>
            </a:pPr>
            <a:endParaRPr/>
          </a:p>
        </p:txBody>
      </p:sp>
      <p:sp>
        <p:nvSpPr>
          <p:cNvPr id="304" name="Google Shape;30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The rise of huge mass merchandisers and specialty superstores, the formation of vertical marketing systems, and a rash of retail mergers and acquisitions have created a core of superpower megaretailers. The megaretailers have shifted the balance of power between retailers and producers. With their size and buying power, these giant retailers can offer better merchandise selections, good service, and strong price savings to consumers. As a result, they grow even larger by squeezing out their smaller, weaker competitors. </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marR="0" lvl="0" indent="0" algn="l" rtl="0">
              <a:lnSpc>
                <a:spcPct val="100000"/>
              </a:lnSpc>
              <a:spcBef>
                <a:spcPts val="360"/>
              </a:spcBef>
              <a:spcAft>
                <a:spcPts val="0"/>
              </a:spcAft>
              <a:buClr>
                <a:srgbClr val="008000"/>
              </a:buClr>
              <a:buSzPts val="1200"/>
              <a:buFont typeface="Arial"/>
              <a:buNone/>
            </a:pPr>
            <a:r>
              <a:rPr lang="en-US">
                <a:solidFill>
                  <a:srgbClr val="008000"/>
                </a:solidFill>
                <a:latin typeface="Arial"/>
                <a:ea typeface="Arial"/>
                <a:cs typeface="Arial"/>
                <a:sym typeface="Arial"/>
              </a:rPr>
              <a:t>Most consumers still make a majority of their purchases the old-fashioned way. </a:t>
            </a:r>
            <a:r>
              <a:rPr lang="en-US" sz="1200">
                <a:solidFill>
                  <a:schemeClr val="dk1"/>
                </a:solidFill>
                <a:latin typeface="Arial"/>
                <a:ea typeface="Arial"/>
                <a:cs typeface="Arial"/>
                <a:sym typeface="Arial"/>
              </a:rPr>
              <a:t>They go to a store, find what they want, plunk down their cash or credit cards, and bring home the goods.  </a:t>
            </a:r>
            <a:r>
              <a:rPr lang="en-US">
                <a:solidFill>
                  <a:srgbClr val="008000"/>
                </a:solidFill>
                <a:latin typeface="Arial"/>
                <a:ea typeface="Arial"/>
                <a:cs typeface="Arial"/>
                <a:sym typeface="Arial"/>
              </a:rPr>
              <a:t>Retailer online sites, mobile apps, and online social media influence a large amount of in-store buying.</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311" name="Google Shape;31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a:solidFill>
                  <a:srgbClr val="008000"/>
                </a:solidFill>
                <a:latin typeface="Arial"/>
                <a:ea typeface="Arial"/>
                <a:cs typeface="Arial"/>
                <a:sym typeface="Arial"/>
              </a:rPr>
              <a:t>Retail technologies have become critically important as competitive tools. Progressive retailers are using advanced information technology and software systems to produce better forecasts, control inventory costs, interact electronically with suppliers, send information between stores, and even sell to customers within stores. They have adopted sophisticated systems for checkout scanning, RFID inventory tracking, merchandise handling, information sharing, and customer interactions. </a:t>
            </a:r>
            <a:endParaRPr/>
          </a:p>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Day in and day out, giant Walmart lives up to its promise: “Save money. Live better.” Its obsession with customer value has made Walmart not only the world’s largest retailer but also the world’s largest company.</a:t>
            </a:r>
            <a:endParaRPr b="0" i="0">
              <a:solidFill>
                <a:srgbClr val="008000"/>
              </a:solidFill>
              <a:latin typeface="Arial"/>
              <a:ea typeface="Arial"/>
              <a:cs typeface="Arial"/>
              <a:sym typeface="Arial"/>
            </a:endParaRPr>
          </a:p>
          <a:p>
            <a:pPr marL="0" lvl="0" indent="0" algn="l" rtl="0">
              <a:spcBef>
                <a:spcPts val="0"/>
              </a:spcBef>
              <a:spcAft>
                <a:spcPts val="0"/>
              </a:spcAft>
              <a:buNone/>
            </a:pPr>
            <a:endParaRPr i="0">
              <a:solidFill>
                <a:srgbClr val="008000"/>
              </a:solidFill>
              <a:latin typeface="Arial"/>
              <a:ea typeface="Arial"/>
              <a:cs typeface="Arial"/>
              <a:sym typeface="Arial"/>
            </a:endParaRPr>
          </a:p>
          <a:p>
            <a:pPr marL="0" lvl="0" indent="0" algn="l" rtl="0">
              <a:spcBef>
                <a:spcPts val="0"/>
              </a:spcBef>
              <a:spcAft>
                <a:spcPts val="0"/>
              </a:spcAft>
              <a:buNone/>
            </a:pPr>
            <a:r>
              <a:rPr lang="en-US" i="0">
                <a:solidFill>
                  <a:srgbClr val="008000"/>
                </a:solidFill>
                <a:latin typeface="Arial"/>
                <a:ea typeface="Arial"/>
                <a:cs typeface="Arial"/>
                <a:sym typeface="Arial"/>
              </a:rPr>
              <a:t>Walmart has the lowest cost structure in the industry. Walmart’s low costs result from superior operations management, sophisticated information technology, and tough buying. And Walmart is known for using its massive scale to wring low prices from suppliers.</a:t>
            </a:r>
            <a:endParaRPr/>
          </a:p>
          <a:p>
            <a:pPr marL="0" lvl="0" indent="0" algn="l" rtl="0">
              <a:spcBef>
                <a:spcPts val="0"/>
              </a:spcBef>
              <a:spcAft>
                <a:spcPts val="0"/>
              </a:spcAft>
              <a:buNone/>
            </a:pPr>
            <a:endParaRPr i="0">
              <a:solidFill>
                <a:srgbClr val="008000"/>
              </a:solidFill>
              <a:latin typeface="Arial"/>
              <a:ea typeface="Arial"/>
              <a:cs typeface="Arial"/>
              <a:sym typeface="Arial"/>
            </a:endParaRPr>
          </a:p>
          <a:p>
            <a:pPr marL="0" lvl="0" indent="0" algn="l" rtl="0">
              <a:spcBef>
                <a:spcPts val="0"/>
              </a:spcBef>
              <a:spcAft>
                <a:spcPts val="0"/>
              </a:spcAft>
              <a:buNone/>
            </a:pPr>
            <a:r>
              <a:rPr lang="en-US" i="0">
                <a:solidFill>
                  <a:srgbClr val="008000"/>
                </a:solidFill>
                <a:latin typeface="Arial"/>
                <a:ea typeface="Arial"/>
                <a:cs typeface="Arial"/>
                <a:sym typeface="Arial"/>
              </a:rPr>
              <a:t>Despite its incredible success over the past five decades, mighty Walmart faces some weighty challenges ahead. Having grown so big, it is having difficulty maintaining the rapid growth rates of its youth. To keep growing, Walmart has pushed into new, faster-growing product and service lines, including organic foods, store brands, in-store health clinics, and consumer financial services.</a:t>
            </a:r>
            <a:endParaRPr/>
          </a:p>
          <a:p>
            <a:pPr marL="0" lvl="0" indent="0" algn="l" rtl="0">
              <a:spcBef>
                <a:spcPts val="0"/>
              </a:spcBef>
              <a:spcAft>
                <a:spcPts val="0"/>
              </a:spcAft>
              <a:buNone/>
            </a:pPr>
            <a:endParaRPr/>
          </a:p>
        </p:txBody>
      </p:sp>
      <p:sp>
        <p:nvSpPr>
          <p:cNvPr id="130" name="Google Shape;13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Today’s retailers are increasingly adopting environmentally sustainable practices. They are greening up their stores and operations, promoting more environmentally responsible products, launching programs to help customers be more responsible, and working with channel partners to reduce their environmental impact. Many large retailers are also joining forces with suppliers and distributors to create more sustainable products, packaging, and distribution systems.</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Retailers with unique formats and strong brand positions are increasingly moving into other countries. Many are expanding internationally to escape saturated home markets. International retailing presents challenges as well as opportunities. Retailers can face dramatically different retail environments when crossing countries, continents, and cultures. Hence, when going global, retailers must understand and meet the needs of local markets.</a:t>
            </a:r>
            <a:endParaRPr/>
          </a:p>
          <a:p>
            <a:pPr marL="0" lvl="0" indent="0" algn="l" rtl="0">
              <a:spcBef>
                <a:spcPts val="0"/>
              </a:spcBef>
              <a:spcAft>
                <a:spcPts val="0"/>
              </a:spcAft>
              <a:buNone/>
            </a:pPr>
            <a:endParaRPr/>
          </a:p>
        </p:txBody>
      </p:sp>
      <p:sp>
        <p:nvSpPr>
          <p:cNvPr id="325" name="Google Shape;325;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Retailers operate in a harsh and fast-changing environment, which offers threats as well as opportunities. Following years of good economic times, retailers have now adjusted to the new economic realities and more thrift-minded consumers. New retail forms continue to emerge. At the same time, however, different types of retailers are increasingly serving similar customers with the same products and prices (retail convergence), making differentiation more difficult. Other trends in retailing include the rise of megaretailers; the rapid growth of direct, online, mobile, and social media retailing; the growing importance of retail technology; a surge in green retailing; and the global expansion of major retailers.</a:t>
            </a:r>
            <a:endParaRPr/>
          </a:p>
          <a:p>
            <a:pPr marL="0" lvl="0" indent="0" algn="l" rtl="0">
              <a:spcBef>
                <a:spcPts val="0"/>
              </a:spcBef>
              <a:spcAft>
                <a:spcPts val="0"/>
              </a:spcAft>
              <a:buNone/>
            </a:pPr>
            <a:endParaRPr/>
          </a:p>
        </p:txBody>
      </p:sp>
      <p:sp>
        <p:nvSpPr>
          <p:cNvPr id="332" name="Google Shape;33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i="1">
                <a:solidFill>
                  <a:srgbClr val="008000"/>
                </a:solidFill>
                <a:latin typeface="Arial"/>
                <a:ea typeface="Arial"/>
                <a:cs typeface="Arial"/>
                <a:sym typeface="Arial"/>
              </a:rPr>
              <a:t>Wholesaling</a:t>
            </a:r>
            <a:r>
              <a:rPr lang="en-US">
                <a:solidFill>
                  <a:srgbClr val="008000"/>
                </a:solidFill>
                <a:latin typeface="Arial"/>
                <a:ea typeface="Arial"/>
                <a:cs typeface="Arial"/>
                <a:sym typeface="Arial"/>
              </a:rPr>
              <a:t> includes all the activities involved in selling goods and services to those buying for resale or business use. Wholesalers buy mostly from producers and sell mostly to retailers, industrial consumers, and other wholesalers. For example, many of the nation’s largest and most important wholesalers like Grainger are largely unknown to final consumers. But they are very well known and much valued by the business customers they serve.</a:t>
            </a:r>
            <a:endParaRPr/>
          </a:p>
          <a:p>
            <a:pPr marL="0" lvl="0" indent="0" algn="l" rtl="0">
              <a:spcBef>
                <a:spcPts val="0"/>
              </a:spcBef>
              <a:spcAft>
                <a:spcPts val="0"/>
              </a:spcAft>
              <a:buNone/>
            </a:pPr>
            <a:endParaRPr/>
          </a:p>
        </p:txBody>
      </p:sp>
      <p:sp>
        <p:nvSpPr>
          <p:cNvPr id="346" name="Google Shape;34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“Grainger may be the biggest market leader you’ve never heard of. It’s a $10 billion business that offers more than 1.6 million maintenance, repair, and operating (MRO) products from 5,000 manufacturers to more than 3.2 million active customers. Through its branch network, service centers, sales reps, catalog, and online and social media sites, Grainger links customers with the supplies they need to keep their facilities running smoothly—everything from light bulbs, cleaners, and display cases to nuts and bolts, motors, valves, power tools, test equipment, and safety supplies. Grainger’s nearly 600 branches, 33 strategically located distribution centers, more than 25,000 employees, and innovative web and mobile sites handle more than 100,000 transactions a day. Grainger’s customers include organizations ranging from factories, garages, and grocers to schools and military bases.”</a:t>
            </a:r>
            <a:endParaRPr/>
          </a:p>
        </p:txBody>
      </p:sp>
      <p:sp>
        <p:nvSpPr>
          <p:cNvPr id="353" name="Google Shape;35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Wholesalers add value by performing one or more channel functions.</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b="0">
                <a:solidFill>
                  <a:srgbClr val="008000"/>
                </a:solidFill>
                <a:latin typeface="Arial"/>
                <a:ea typeface="Arial"/>
                <a:cs typeface="Arial"/>
                <a:sym typeface="Arial"/>
              </a:rPr>
              <a:t>Wholesalers’ sales forces help manufacturers reach many small customers at a low cost. They can select items and build assortments needed by their customers, thereby saving much work. Wholesalers can save their customers money by buying in carload lots and breaking bulk. They can also hold inventories, thereby reducing the inventory costs and risks of suppliers and customers. Wholesalers can provide quicker delivery to buyers because they are closer to buyers than are producers. They finance their customers by giving credit, and they finance their suppliers by ordering early and paying bills on time.</a:t>
            </a:r>
            <a:endParaRPr/>
          </a:p>
          <a:p>
            <a:pPr marL="0" lvl="0" indent="0" algn="l" rtl="0">
              <a:spcBef>
                <a:spcPts val="0"/>
              </a:spcBef>
              <a:spcAft>
                <a:spcPts val="0"/>
              </a:spcAft>
              <a:buNone/>
            </a:pPr>
            <a:endParaRPr b="0">
              <a:solidFill>
                <a:srgbClr val="008000"/>
              </a:solidFill>
              <a:latin typeface="Arial"/>
              <a:ea typeface="Arial"/>
              <a:cs typeface="Arial"/>
              <a:sym typeface="Arial"/>
            </a:endParaRPr>
          </a:p>
          <a:p>
            <a:pPr marL="0" lvl="0" indent="0" algn="l" rtl="0">
              <a:spcBef>
                <a:spcPts val="0"/>
              </a:spcBef>
              <a:spcAft>
                <a:spcPts val="0"/>
              </a:spcAft>
              <a:buNone/>
            </a:pPr>
            <a:r>
              <a:rPr lang="en-US" b="0">
                <a:solidFill>
                  <a:srgbClr val="008000"/>
                </a:solidFill>
                <a:latin typeface="Arial"/>
                <a:ea typeface="Arial"/>
                <a:cs typeface="Arial"/>
                <a:sym typeface="Arial"/>
              </a:rPr>
              <a:t>Wholesalers absorb risk by taking title and bearing the cost of theft, damage, spoilage, and obsolescence. They give information to suppliers and customers about competitors, new products, and price developments. Wholesalers also help retailers train their salesclerks, improve store layouts and displays, and set up accounting and inventory control systems.</a:t>
            </a:r>
            <a:endParaRPr/>
          </a:p>
          <a:p>
            <a:pPr marL="0" lvl="0" indent="0" algn="l" rtl="0">
              <a:spcBef>
                <a:spcPts val="0"/>
              </a:spcBef>
              <a:spcAft>
                <a:spcPts val="0"/>
              </a:spcAft>
              <a:buNone/>
            </a:pPr>
            <a:endParaRPr/>
          </a:p>
        </p:txBody>
      </p:sp>
      <p:sp>
        <p:nvSpPr>
          <p:cNvPr id="361" name="Google Shape;36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sz="1200" b="0" i="0" u="none" strike="noStrike" cap="none">
                <a:solidFill>
                  <a:srgbClr val="008000"/>
                </a:solidFill>
                <a:latin typeface="Arial"/>
                <a:ea typeface="Arial"/>
                <a:cs typeface="Arial"/>
                <a:sym typeface="Arial"/>
              </a:rPr>
              <a:t>This table summarizes the first type of wholesalers: merchant wholesalers.</a:t>
            </a:r>
            <a:endParaRPr/>
          </a:p>
          <a:p>
            <a:pPr marL="0" marR="0" lvl="0" indent="0" algn="l" rtl="0">
              <a:lnSpc>
                <a:spcPct val="100000"/>
              </a:lnSpc>
              <a:spcBef>
                <a:spcPts val="0"/>
              </a:spcBef>
              <a:spcAft>
                <a:spcPts val="0"/>
              </a:spcAft>
              <a:buClr>
                <a:srgbClr val="008000"/>
              </a:buClr>
              <a:buSzPts val="1200"/>
              <a:buFont typeface="Arial"/>
              <a:buNone/>
            </a:pPr>
            <a:r>
              <a:rPr lang="en-US" sz="1200" b="1" i="0" u="none" strike="noStrike" cap="none">
                <a:solidFill>
                  <a:srgbClr val="008000"/>
                </a:solidFill>
                <a:latin typeface="Arial"/>
                <a:ea typeface="Arial"/>
                <a:cs typeface="Arial"/>
                <a:sym typeface="Arial"/>
              </a:rPr>
              <a:t>Merchant wholesalers </a:t>
            </a:r>
            <a:r>
              <a:rPr lang="en-US" sz="1200" b="0" i="0" u="none" strike="noStrike" cap="none">
                <a:solidFill>
                  <a:srgbClr val="008000"/>
                </a:solidFill>
                <a:latin typeface="Arial"/>
                <a:ea typeface="Arial"/>
                <a:cs typeface="Arial"/>
                <a:sym typeface="Arial"/>
              </a:rPr>
              <a:t>are the largest single group of wholesalers, accounting for roughly 50 percent of all wholesaling. They include two broad types: full-service wholesalers and limited-service wholesalers. </a:t>
            </a:r>
            <a:r>
              <a:rPr lang="en-US" sz="1200" b="0" i="1" u="none" strike="noStrike" cap="none">
                <a:solidFill>
                  <a:srgbClr val="008000"/>
                </a:solidFill>
                <a:latin typeface="Arial"/>
                <a:ea typeface="Arial"/>
                <a:cs typeface="Arial"/>
                <a:sym typeface="Arial"/>
              </a:rPr>
              <a:t>Full-service wholesalers</a:t>
            </a:r>
            <a:r>
              <a:rPr lang="en-US" sz="1200" b="0" i="0" u="none" strike="noStrike" cap="none">
                <a:solidFill>
                  <a:srgbClr val="008000"/>
                </a:solidFill>
                <a:latin typeface="Arial"/>
                <a:ea typeface="Arial"/>
                <a:cs typeface="Arial"/>
                <a:sym typeface="Arial"/>
              </a:rPr>
              <a:t> provide a full set of services, whereas the various </a:t>
            </a:r>
            <a:r>
              <a:rPr lang="en-US" sz="1200" b="0" i="1" u="none" strike="noStrike" cap="none">
                <a:solidFill>
                  <a:srgbClr val="008000"/>
                </a:solidFill>
                <a:latin typeface="Arial"/>
                <a:ea typeface="Arial"/>
                <a:cs typeface="Arial"/>
                <a:sym typeface="Arial"/>
              </a:rPr>
              <a:t>limited-service wholesalers </a:t>
            </a:r>
            <a:r>
              <a:rPr lang="en-US" sz="1200" b="0" i="0" u="none" strike="noStrike" cap="none">
                <a:solidFill>
                  <a:srgbClr val="008000"/>
                </a:solidFill>
                <a:latin typeface="Arial"/>
                <a:ea typeface="Arial"/>
                <a:cs typeface="Arial"/>
                <a:sym typeface="Arial"/>
              </a:rPr>
              <a:t>offer fewer services to their suppliers and customers.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368" name="Google Shape;36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200"/>
              <a:buFont typeface="Arial"/>
              <a:buNone/>
            </a:pPr>
            <a:r>
              <a:rPr lang="en-US" sz="1200" b="0" i="0" u="none" strike="noStrike" cap="none">
                <a:solidFill>
                  <a:srgbClr val="008000"/>
                </a:solidFill>
                <a:latin typeface="Arial"/>
                <a:ea typeface="Arial"/>
                <a:cs typeface="Arial"/>
                <a:sym typeface="Arial"/>
              </a:rPr>
              <a:t>This table summarizes two other types of wholesalers: brokers and agents. </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200"/>
              <a:buFont typeface="Arial"/>
              <a:buNone/>
            </a:pPr>
            <a:r>
              <a:rPr lang="en-US" sz="1200" b="1" i="0" u="none" strike="noStrike" cap="none">
                <a:solidFill>
                  <a:srgbClr val="008000"/>
                </a:solidFill>
                <a:latin typeface="Arial"/>
                <a:ea typeface="Arial"/>
                <a:cs typeface="Arial"/>
                <a:sym typeface="Arial"/>
              </a:rPr>
              <a:t>Brokers</a:t>
            </a:r>
            <a:r>
              <a:rPr lang="en-US" sz="1200" b="0" i="0" u="none" strike="noStrike" cap="none">
                <a:solidFill>
                  <a:srgbClr val="008000"/>
                </a:solidFill>
                <a:latin typeface="Arial"/>
                <a:ea typeface="Arial"/>
                <a:cs typeface="Arial"/>
                <a:sym typeface="Arial"/>
              </a:rPr>
              <a:t> differ from merchant wholesalers in two ways. They do not take title to goods, and second, they perform only a few functions. Like merchant wholesalers, they generally specialize by product line or customer type. A </a:t>
            </a:r>
            <a:r>
              <a:rPr lang="en-US" sz="1200" b="1" i="0" u="none" strike="noStrike" cap="none">
                <a:solidFill>
                  <a:srgbClr val="008000"/>
                </a:solidFill>
                <a:latin typeface="Arial"/>
                <a:ea typeface="Arial"/>
                <a:cs typeface="Arial"/>
                <a:sym typeface="Arial"/>
              </a:rPr>
              <a:t>broker</a:t>
            </a:r>
            <a:r>
              <a:rPr lang="en-US" sz="1200" b="0" i="0" u="none" strike="noStrike" cap="none">
                <a:solidFill>
                  <a:srgbClr val="008000"/>
                </a:solidFill>
                <a:latin typeface="Arial"/>
                <a:ea typeface="Arial"/>
                <a:cs typeface="Arial"/>
                <a:sym typeface="Arial"/>
              </a:rPr>
              <a:t> brings buyers and sellers together and assists in negotiations for which they earn a commission on the selling price.</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200"/>
              <a:buFont typeface="Arial"/>
              <a:buNone/>
            </a:pPr>
            <a:r>
              <a:rPr lang="en-US" sz="1200" b="1" i="0" u="none" strike="noStrike" cap="none">
                <a:solidFill>
                  <a:srgbClr val="008000"/>
                </a:solidFill>
                <a:latin typeface="Arial"/>
                <a:ea typeface="Arial"/>
                <a:cs typeface="Arial"/>
                <a:sym typeface="Arial"/>
              </a:rPr>
              <a:t>Agents</a:t>
            </a:r>
            <a:r>
              <a:rPr lang="en-US" sz="1200" b="0" i="0" u="none" strike="noStrike" cap="none">
                <a:solidFill>
                  <a:srgbClr val="008000"/>
                </a:solidFill>
                <a:latin typeface="Arial"/>
                <a:ea typeface="Arial"/>
                <a:cs typeface="Arial"/>
                <a:sym typeface="Arial"/>
              </a:rPr>
              <a:t> represent buyers or sellers on a more permanent basis. </a:t>
            </a:r>
            <a:r>
              <a:rPr lang="en-US" sz="1200" b="0" i="1" u="none" strike="noStrike" cap="none">
                <a:solidFill>
                  <a:srgbClr val="008000"/>
                </a:solidFill>
                <a:latin typeface="Arial"/>
                <a:ea typeface="Arial"/>
                <a:cs typeface="Arial"/>
                <a:sym typeface="Arial"/>
              </a:rPr>
              <a:t>Manufacturers’ agents </a:t>
            </a:r>
            <a:r>
              <a:rPr lang="en-US" sz="1200" b="0" i="0" u="none" strike="noStrike" cap="none">
                <a:solidFill>
                  <a:srgbClr val="008000"/>
                </a:solidFill>
                <a:latin typeface="Arial"/>
                <a:ea typeface="Arial"/>
                <a:cs typeface="Arial"/>
                <a:sym typeface="Arial"/>
              </a:rPr>
              <a:t>(also called </a:t>
            </a:r>
            <a:r>
              <a:rPr lang="en-US" sz="1200" b="0" i="1" u="none" strike="noStrike" cap="none">
                <a:solidFill>
                  <a:srgbClr val="008000"/>
                </a:solidFill>
                <a:latin typeface="Arial"/>
                <a:ea typeface="Arial"/>
                <a:cs typeface="Arial"/>
                <a:sym typeface="Arial"/>
              </a:rPr>
              <a:t>manufacturers’ representatives</a:t>
            </a:r>
            <a:r>
              <a:rPr lang="en-US" sz="1200" b="0" i="0" u="none" strike="noStrike" cap="none">
                <a:solidFill>
                  <a:srgbClr val="008000"/>
                </a:solidFill>
                <a:latin typeface="Arial"/>
                <a:ea typeface="Arial"/>
                <a:cs typeface="Arial"/>
                <a:sym typeface="Arial"/>
              </a:rPr>
              <a:t>) are the most common type of agent wholesaler. They perform only a few functions and do not take title to goods.</a:t>
            </a:r>
            <a:endParaRPr/>
          </a:p>
          <a:p>
            <a:pPr marL="0" lvl="0" indent="0" algn="l" rtl="0">
              <a:spcBef>
                <a:spcPts val="0"/>
              </a:spcBef>
              <a:spcAft>
                <a:spcPts val="0"/>
              </a:spcAft>
              <a:buNone/>
            </a:pPr>
            <a:endParaRPr/>
          </a:p>
        </p:txBody>
      </p:sp>
      <p:sp>
        <p:nvSpPr>
          <p:cNvPr id="375" name="Google Shape;37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8000"/>
                </a:solidFill>
                <a:latin typeface="Arial"/>
                <a:ea typeface="Arial"/>
                <a:cs typeface="Arial"/>
                <a:sym typeface="Arial"/>
              </a:rPr>
              <a:t>Another major type of wholesaling is that done in </a:t>
            </a:r>
            <a:r>
              <a:rPr lang="en-US" sz="1200" b="1" i="0" u="none" strike="noStrike" cap="none">
                <a:solidFill>
                  <a:srgbClr val="008000"/>
                </a:solidFill>
                <a:latin typeface="Arial"/>
                <a:ea typeface="Arial"/>
                <a:cs typeface="Arial"/>
                <a:sym typeface="Arial"/>
              </a:rPr>
              <a:t>manufacturers’ and retailers’ branches and offices </a:t>
            </a:r>
            <a:r>
              <a:rPr lang="en-US" sz="1200" b="0" i="0" u="none" strike="noStrike" cap="none">
                <a:solidFill>
                  <a:srgbClr val="008000"/>
                </a:solidFill>
                <a:latin typeface="Arial"/>
                <a:ea typeface="Arial"/>
                <a:cs typeface="Arial"/>
                <a:sym typeface="Arial"/>
              </a:rPr>
              <a:t>by sellers or buyers themselves rather than through independent wholesalers.</a:t>
            </a:r>
            <a:endParaRPr/>
          </a:p>
        </p:txBody>
      </p:sp>
      <p:sp>
        <p:nvSpPr>
          <p:cNvPr id="382" name="Google Shape;38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As shown in this figure, wholesalers’ marketing decisions include choices of </a:t>
            </a:r>
            <a:r>
              <a:rPr lang="en-US" b="0">
                <a:solidFill>
                  <a:srgbClr val="008000"/>
                </a:solidFill>
                <a:latin typeface="Arial"/>
                <a:ea typeface="Arial"/>
                <a:cs typeface="Arial"/>
                <a:sym typeface="Arial"/>
              </a:rPr>
              <a:t>segmentation and targeting, differentiation and positioning, and the marketing mix, which is product and service assortments, price, promotion, and distribution. They can choose a target group by size of customer (for example, large retailers only), type of customer (convenience stores only), the need for service (customers who need credit), or other factors. </a:t>
            </a:r>
            <a:endParaRPr/>
          </a:p>
          <a:p>
            <a:pPr marL="0" lvl="0" indent="0" algn="l" rtl="0">
              <a:spcBef>
                <a:spcPts val="0"/>
              </a:spcBef>
              <a:spcAft>
                <a:spcPts val="0"/>
              </a:spcAft>
              <a:buNone/>
            </a:pPr>
            <a:endParaRPr b="0">
              <a:solidFill>
                <a:srgbClr val="008000"/>
              </a:solidFill>
              <a:latin typeface="Arial"/>
              <a:ea typeface="Arial"/>
              <a:cs typeface="Arial"/>
              <a:sym typeface="Arial"/>
            </a:endParaRPr>
          </a:p>
          <a:p>
            <a:pPr marL="0" lvl="0" indent="0" algn="l" rtl="0">
              <a:spcBef>
                <a:spcPts val="0"/>
              </a:spcBef>
              <a:spcAft>
                <a:spcPts val="0"/>
              </a:spcAft>
              <a:buNone/>
            </a:pPr>
            <a:r>
              <a:rPr lang="en-US" b="0">
                <a:latin typeface="Arial"/>
                <a:ea typeface="Arial"/>
                <a:cs typeface="Arial"/>
                <a:sym typeface="Arial"/>
              </a:rPr>
              <a:t>Like retailers, wholesalers must decide on product and service assortments, </a:t>
            </a:r>
            <a:r>
              <a:rPr lang="en-US" b="0">
                <a:solidFill>
                  <a:srgbClr val="008000"/>
                </a:solidFill>
                <a:latin typeface="Arial"/>
                <a:ea typeface="Arial"/>
                <a:cs typeface="Arial"/>
                <a:sym typeface="Arial"/>
              </a:rPr>
              <a:t>price, promotion, and place. Wholesalers add customer value through the </a:t>
            </a:r>
            <a:r>
              <a:rPr lang="en-US" b="0" i="1">
                <a:solidFill>
                  <a:srgbClr val="008000"/>
                </a:solidFill>
                <a:latin typeface="Arial"/>
                <a:ea typeface="Arial"/>
                <a:cs typeface="Arial"/>
                <a:sym typeface="Arial"/>
              </a:rPr>
              <a:t>products and services </a:t>
            </a:r>
            <a:r>
              <a:rPr lang="en-US" b="0">
                <a:solidFill>
                  <a:srgbClr val="008000"/>
                </a:solidFill>
                <a:latin typeface="Arial"/>
                <a:ea typeface="Arial"/>
                <a:cs typeface="Arial"/>
                <a:sym typeface="Arial"/>
              </a:rPr>
              <a:t>they offer. Price is an important wholesaler decision. Wholesalers usually mark up the </a:t>
            </a:r>
            <a:r>
              <a:rPr lang="en-US">
                <a:solidFill>
                  <a:srgbClr val="008000"/>
                </a:solidFill>
                <a:latin typeface="Arial"/>
                <a:ea typeface="Arial"/>
                <a:cs typeface="Arial"/>
                <a:sym typeface="Arial"/>
              </a:rPr>
              <a:t>cost of goods by a standard percentage. Most wholesalers are not promotion minded. Finally, distribution or location is important. Wholesalers must choose their locations, facilities, and Web locations carefully.</a:t>
            </a:r>
            <a:endParaRPr/>
          </a:p>
          <a:p>
            <a:pPr marL="0" lvl="0" indent="0" algn="l" rtl="0">
              <a:spcBef>
                <a:spcPts val="0"/>
              </a:spcBef>
              <a:spcAft>
                <a:spcPts val="0"/>
              </a:spcAft>
              <a:buNone/>
            </a:pPr>
            <a:endParaRPr/>
          </a:p>
        </p:txBody>
      </p:sp>
      <p:sp>
        <p:nvSpPr>
          <p:cNvPr id="389" name="Google Shape;38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Today’s wholesalers face considerable challenges. The industry remains vulnerable to one of its most enduring trends, the need for ever-greater efficiency. Recent economic conditions have led to demands for even lower prices and the sorting out of suppliers who are not adding value based on cost and quality. </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The distinction between large retailers and large wholesalers continues to blur. Many retailers now operate formats such as wholesale clubs and supercenters that perform many wholesale functions. In return, some large wholesalers are setting up their own retailing operations. The increased use of computerized, automated, and Internet-based systems will help wholesalers contain the costs of ordering, shipping, and inventory holding, thus boosting their productivity.</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396" name="Google Shape;396;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a:solidFill>
                  <a:schemeClr val="dk1"/>
                </a:solidFill>
                <a:latin typeface="Arial"/>
                <a:ea typeface="Arial"/>
                <a:cs typeface="Arial"/>
                <a:sym typeface="Arial"/>
              </a:rPr>
              <a:t>Wholesaling</a:t>
            </a:r>
            <a:r>
              <a:rPr lang="en-US" sz="1200" b="0" i="0">
                <a:solidFill>
                  <a:schemeClr val="dk1"/>
                </a:solidFill>
                <a:latin typeface="Arial"/>
                <a:ea typeface="Arial"/>
                <a:cs typeface="Arial"/>
                <a:sym typeface="Arial"/>
              </a:rPr>
              <a:t> includes all the activities involved in selling goods or services to those who are buying for the purpose of resale or business use. Wholesalers fall into three groups. First, </a:t>
            </a:r>
            <a:r>
              <a:rPr lang="en-US" sz="1200" b="0" i="1">
                <a:solidFill>
                  <a:schemeClr val="dk1"/>
                </a:solidFill>
                <a:latin typeface="Arial"/>
                <a:ea typeface="Arial"/>
                <a:cs typeface="Arial"/>
                <a:sym typeface="Arial"/>
              </a:rPr>
              <a:t>merchant wholesalers </a:t>
            </a:r>
            <a:r>
              <a:rPr lang="en-US" sz="1200" b="0" i="0">
                <a:solidFill>
                  <a:schemeClr val="dk1"/>
                </a:solidFill>
                <a:latin typeface="Arial"/>
                <a:ea typeface="Arial"/>
                <a:cs typeface="Arial"/>
                <a:sym typeface="Arial"/>
              </a:rPr>
              <a:t>take possession of the goods. They include </a:t>
            </a:r>
            <a:r>
              <a:rPr lang="en-US" sz="1200" b="0" i="1">
                <a:solidFill>
                  <a:schemeClr val="dk1"/>
                </a:solidFill>
                <a:latin typeface="Arial"/>
                <a:ea typeface="Arial"/>
                <a:cs typeface="Arial"/>
                <a:sym typeface="Arial"/>
              </a:rPr>
              <a:t>full-service wholesalers </a:t>
            </a:r>
            <a:r>
              <a:rPr lang="en-US" sz="1200" b="0" i="0">
                <a:solidFill>
                  <a:schemeClr val="dk1"/>
                </a:solidFill>
                <a:latin typeface="Arial"/>
                <a:ea typeface="Arial"/>
                <a:cs typeface="Arial"/>
                <a:sym typeface="Arial"/>
              </a:rPr>
              <a:t>(wholesale merchants and industrial distributors)  and </a:t>
            </a:r>
            <a:r>
              <a:rPr lang="en-US" sz="1200" b="0" i="1">
                <a:solidFill>
                  <a:schemeClr val="dk1"/>
                </a:solidFill>
                <a:latin typeface="Arial"/>
                <a:ea typeface="Arial"/>
                <a:cs typeface="Arial"/>
                <a:sym typeface="Arial"/>
              </a:rPr>
              <a:t>limited-service wholesalers </a:t>
            </a:r>
            <a:r>
              <a:rPr lang="en-US" sz="1200" b="0" i="0">
                <a:solidFill>
                  <a:schemeClr val="dk1"/>
                </a:solidFill>
                <a:latin typeface="Arial"/>
                <a:ea typeface="Arial"/>
                <a:cs typeface="Arial"/>
                <a:sym typeface="Arial"/>
              </a:rPr>
              <a:t>(cash-and-carry wholesalers, truck wholesalers, drop shippers, rack jobbers, producers’ cooperatives, and mail-order wholesalers). Second, </a:t>
            </a:r>
            <a:r>
              <a:rPr lang="en-US" sz="1200" b="0" i="1">
                <a:solidFill>
                  <a:schemeClr val="dk1"/>
                </a:solidFill>
                <a:latin typeface="Arial"/>
                <a:ea typeface="Arial"/>
                <a:cs typeface="Arial"/>
                <a:sym typeface="Arial"/>
              </a:rPr>
              <a:t>brokers</a:t>
            </a:r>
            <a:r>
              <a:rPr lang="en-US" sz="1200" b="0" i="0">
                <a:solidFill>
                  <a:schemeClr val="dk1"/>
                </a:solidFill>
                <a:latin typeface="Arial"/>
                <a:ea typeface="Arial"/>
                <a:cs typeface="Arial"/>
                <a:sym typeface="Arial"/>
              </a:rPr>
              <a:t> and </a:t>
            </a:r>
            <a:r>
              <a:rPr lang="en-US" sz="1200" b="0" i="1">
                <a:solidFill>
                  <a:schemeClr val="dk1"/>
                </a:solidFill>
                <a:latin typeface="Arial"/>
                <a:ea typeface="Arial"/>
                <a:cs typeface="Arial"/>
                <a:sym typeface="Arial"/>
              </a:rPr>
              <a:t>agents</a:t>
            </a:r>
            <a:r>
              <a:rPr lang="en-US" sz="1200" b="0" i="0">
                <a:solidFill>
                  <a:schemeClr val="dk1"/>
                </a:solidFill>
                <a:latin typeface="Arial"/>
                <a:ea typeface="Arial"/>
                <a:cs typeface="Arial"/>
                <a:sym typeface="Arial"/>
              </a:rPr>
              <a:t> do not take possession of the goods but are paid a commission for aiding companies in buying and selling. Finally, </a:t>
            </a:r>
            <a:r>
              <a:rPr lang="en-US" sz="1200" b="0" i="1">
                <a:solidFill>
                  <a:schemeClr val="dk1"/>
                </a:solidFill>
                <a:latin typeface="Arial"/>
                <a:ea typeface="Arial"/>
                <a:cs typeface="Arial"/>
                <a:sym typeface="Arial"/>
              </a:rPr>
              <a:t>manufacturers’ and retailers’ branches and offices </a:t>
            </a:r>
            <a:r>
              <a:rPr lang="en-US" sz="1200" b="0" i="0">
                <a:solidFill>
                  <a:schemeClr val="dk1"/>
                </a:solidFill>
                <a:latin typeface="Arial"/>
                <a:ea typeface="Arial"/>
                <a:cs typeface="Arial"/>
                <a:sym typeface="Arial"/>
              </a:rPr>
              <a:t>are wholesaling operations conducted by non-wholesalers to bypass the wholesalers.</a:t>
            </a:r>
            <a:endParaRPr/>
          </a:p>
          <a:p>
            <a:pPr marL="0" lvl="0" indent="0" algn="l" rtl="0">
              <a:spcBef>
                <a:spcPts val="0"/>
              </a:spcBef>
              <a:spcAft>
                <a:spcPts val="0"/>
              </a:spcAft>
              <a:buNone/>
            </a:pPr>
            <a:r>
              <a:rPr lang="en-US" sz="1200" i="0">
                <a:solidFill>
                  <a:schemeClr val="dk1"/>
                </a:solidFill>
                <a:latin typeface="Arial"/>
                <a:ea typeface="Arial"/>
                <a:cs typeface="Arial"/>
                <a:sym typeface="Arial"/>
              </a:rPr>
              <a:t>Like retailers, wholesalers must target carefully and position themselves strongly. And, like retailers, wholesalers must decide on product and service assortments, prices, promotion, and place. Progressive wholesalers constantly watch for better ways to meet the changing needs of their suppliers and target customers. They recognize that, in the long run, their only reason for existence comes from adding value, which occurs by increasing the efficiency and effectiveness of the entire marketing channel. As with other types of marketers, the goal is to build value-adding customer relationships.</a:t>
            </a:r>
            <a:endParaRPr/>
          </a:p>
          <a:p>
            <a:pPr marL="0" lvl="0" indent="0" algn="l" rtl="0">
              <a:spcBef>
                <a:spcPts val="0"/>
              </a:spcBef>
              <a:spcAft>
                <a:spcPts val="0"/>
              </a:spcAft>
              <a:buNone/>
            </a:pPr>
            <a:br>
              <a:rPr lang="en-US" sz="1200" i="0">
                <a:solidFill>
                  <a:schemeClr val="dk1"/>
                </a:solidFill>
                <a:latin typeface="Arial"/>
                <a:ea typeface="Arial"/>
                <a:cs typeface="Arial"/>
                <a:sym typeface="Arial"/>
              </a:rPr>
            </a:br>
            <a:endParaRPr i="0">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403" name="Google Shape;40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a:solidFill>
                  <a:srgbClr val="008000"/>
                </a:solidFill>
                <a:latin typeface="Arial"/>
                <a:ea typeface="Arial"/>
                <a:cs typeface="Arial"/>
                <a:sym typeface="Arial"/>
              </a:rPr>
              <a:t>This chapter explained the role of retailers in the distribution channel and describes the major types of retailers. It described the major retailer marketing decisions, discussed the major trends and developments in retailing, and finally, the chapter explained the major types of wholesalers and their marketing decisions.</a:t>
            </a:r>
            <a:endParaRPr/>
          </a:p>
          <a:p>
            <a:pPr marL="0" lvl="0" indent="0" algn="l" rtl="0">
              <a:spcBef>
                <a:spcPts val="0"/>
              </a:spcBef>
              <a:spcAft>
                <a:spcPts val="0"/>
              </a:spcAft>
              <a:buNone/>
            </a:pPr>
            <a:endParaRPr/>
          </a:p>
        </p:txBody>
      </p:sp>
      <p:sp>
        <p:nvSpPr>
          <p:cNvPr id="410" name="Google Shape;41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8000"/>
                </a:solidFill>
                <a:latin typeface="Arial"/>
                <a:ea typeface="Arial"/>
                <a:cs typeface="Arial"/>
                <a:sym typeface="Arial"/>
              </a:rPr>
              <a:t>Retailing</a:t>
            </a:r>
            <a:r>
              <a:rPr lang="en-US">
                <a:solidFill>
                  <a:srgbClr val="008000"/>
                </a:solidFill>
                <a:latin typeface="Arial"/>
                <a:ea typeface="Arial"/>
                <a:cs typeface="Arial"/>
                <a:sym typeface="Arial"/>
              </a:rPr>
              <a:t> includes all the activities involved in selling products or services directly to final consumers for their personal, nonbusiness use. Most retailing is done by</a:t>
            </a:r>
            <a:r>
              <a:rPr lang="en-US" b="1">
                <a:solidFill>
                  <a:srgbClr val="008000"/>
                </a:solidFill>
                <a:latin typeface="Arial"/>
                <a:ea typeface="Arial"/>
                <a:cs typeface="Arial"/>
                <a:sym typeface="Arial"/>
              </a:rPr>
              <a:t> retailers</a:t>
            </a:r>
            <a:r>
              <a:rPr lang="en-US">
                <a:solidFill>
                  <a:srgbClr val="008000"/>
                </a:solidFill>
                <a:latin typeface="Arial"/>
                <a:ea typeface="Arial"/>
                <a:cs typeface="Arial"/>
                <a:sym typeface="Arial"/>
              </a:rPr>
              <a:t>, businesses whose sales come </a:t>
            </a:r>
            <a:r>
              <a:rPr lang="en-US" i="1">
                <a:solidFill>
                  <a:srgbClr val="008000"/>
                </a:solidFill>
                <a:latin typeface="Arial"/>
                <a:ea typeface="Arial"/>
                <a:cs typeface="Arial"/>
                <a:sym typeface="Arial"/>
              </a:rPr>
              <a:t>primarily</a:t>
            </a:r>
            <a:r>
              <a:rPr lang="en-US">
                <a:solidFill>
                  <a:srgbClr val="008000"/>
                </a:solidFill>
                <a:latin typeface="Arial"/>
                <a:ea typeface="Arial"/>
                <a:cs typeface="Arial"/>
                <a:sym typeface="Arial"/>
              </a:rPr>
              <a:t> from retailing. </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Many marketers are now embracing the concept of </a:t>
            </a:r>
            <a:r>
              <a:rPr lang="en-US" sz="1200" b="1">
                <a:solidFill>
                  <a:schemeClr val="dk1"/>
                </a:solidFill>
                <a:latin typeface="Arial"/>
                <a:ea typeface="Arial"/>
                <a:cs typeface="Arial"/>
                <a:sym typeface="Arial"/>
              </a:rPr>
              <a:t>shopper marketing</a:t>
            </a:r>
            <a:r>
              <a:rPr lang="en-US" sz="1200">
                <a:solidFill>
                  <a:schemeClr val="dk1"/>
                </a:solidFill>
                <a:latin typeface="Arial"/>
                <a:ea typeface="Arial"/>
                <a:cs typeface="Arial"/>
                <a:sym typeface="Arial"/>
              </a:rPr>
              <a:t>, focusing the entire marketing process—from product and brand development to logistics, promotion, and merchandising—toward turning shoppers into buyers as they approach the point of sale. </a:t>
            </a:r>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Omni-channel retailing</a:t>
            </a:r>
            <a:r>
              <a:rPr lang="en-US" sz="1200" b="0">
                <a:solidFill>
                  <a:schemeClr val="dk1"/>
                </a:solidFill>
                <a:latin typeface="Arial"/>
                <a:ea typeface="Arial"/>
                <a:cs typeface="Arial"/>
                <a:sym typeface="Arial"/>
              </a:rPr>
              <a:t> creates</a:t>
            </a:r>
            <a:r>
              <a:rPr lang="en-US" sz="1200">
                <a:solidFill>
                  <a:schemeClr val="dk1"/>
                </a:solidFill>
                <a:latin typeface="Arial"/>
                <a:ea typeface="Arial"/>
                <a:cs typeface="Arial"/>
                <a:sym typeface="Arial"/>
              </a:rPr>
              <a:t> a seam-less cross-channel buying experience that integrates in-store, online, and mobile shopping.</a:t>
            </a:r>
            <a:endParaRPr>
              <a:solidFill>
                <a:srgbClr val="008000"/>
              </a:solidFill>
              <a:latin typeface="Arial"/>
              <a:ea typeface="Arial"/>
              <a:cs typeface="Arial"/>
              <a:sym typeface="Arial"/>
            </a:endParaRPr>
          </a:p>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The most important types of retail stores are briefly discussed in the forthcoming slides. </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a:solidFill>
                  <a:srgbClr val="008000"/>
                </a:solidFill>
                <a:latin typeface="Arial"/>
                <a:ea typeface="Arial"/>
                <a:cs typeface="Arial"/>
                <a:sym typeface="Arial"/>
              </a:rPr>
              <a:t>They can be classified in terms of several characteristics, including the </a:t>
            </a:r>
            <a:r>
              <a:rPr lang="en-US" i="1">
                <a:solidFill>
                  <a:srgbClr val="008000"/>
                </a:solidFill>
                <a:latin typeface="Arial"/>
                <a:ea typeface="Arial"/>
                <a:cs typeface="Arial"/>
                <a:sym typeface="Arial"/>
              </a:rPr>
              <a:t>amount of service </a:t>
            </a:r>
            <a:r>
              <a:rPr lang="en-US">
                <a:solidFill>
                  <a:srgbClr val="008000"/>
                </a:solidFill>
                <a:latin typeface="Arial"/>
                <a:ea typeface="Arial"/>
                <a:cs typeface="Arial"/>
                <a:sym typeface="Arial"/>
              </a:rPr>
              <a:t>they offer, the breadth and depth of their </a:t>
            </a:r>
            <a:r>
              <a:rPr lang="en-US" i="1">
                <a:solidFill>
                  <a:srgbClr val="008000"/>
                </a:solidFill>
                <a:latin typeface="Arial"/>
                <a:ea typeface="Arial"/>
                <a:cs typeface="Arial"/>
                <a:sym typeface="Arial"/>
              </a:rPr>
              <a:t>product lines</a:t>
            </a:r>
            <a:r>
              <a:rPr lang="en-US">
                <a:solidFill>
                  <a:srgbClr val="008000"/>
                </a:solidFill>
                <a:latin typeface="Arial"/>
                <a:ea typeface="Arial"/>
                <a:cs typeface="Arial"/>
                <a:sym typeface="Arial"/>
              </a:rPr>
              <a:t>, the </a:t>
            </a:r>
            <a:r>
              <a:rPr lang="en-US" i="1">
                <a:solidFill>
                  <a:srgbClr val="008000"/>
                </a:solidFill>
                <a:latin typeface="Arial"/>
                <a:ea typeface="Arial"/>
                <a:cs typeface="Arial"/>
                <a:sym typeface="Arial"/>
              </a:rPr>
              <a:t>relative prices</a:t>
            </a:r>
            <a:r>
              <a:rPr lang="en-US">
                <a:solidFill>
                  <a:srgbClr val="008000"/>
                </a:solidFill>
                <a:latin typeface="Arial"/>
                <a:ea typeface="Arial"/>
                <a:cs typeface="Arial"/>
                <a:sym typeface="Arial"/>
              </a:rPr>
              <a:t> they charge, and how they are </a:t>
            </a:r>
            <a:r>
              <a:rPr lang="en-US" i="1">
                <a:solidFill>
                  <a:srgbClr val="008000"/>
                </a:solidFill>
                <a:latin typeface="Arial"/>
                <a:ea typeface="Arial"/>
                <a:cs typeface="Arial"/>
                <a:sym typeface="Arial"/>
              </a:rPr>
              <a:t>organized</a:t>
            </a:r>
            <a:r>
              <a:rPr lang="en-US">
                <a:solidFill>
                  <a:srgbClr val="008000"/>
                </a:solidFill>
                <a:latin typeface="Arial"/>
                <a:ea typeface="Arial"/>
                <a:cs typeface="Arial"/>
                <a:sym typeface="Arial"/>
              </a:rPr>
              <a:t>.</a:t>
            </a:r>
            <a:endParaRPr/>
          </a:p>
          <a:p>
            <a:pPr marL="0" lvl="0" indent="0" algn="l" rtl="0">
              <a:spcBef>
                <a:spcPts val="0"/>
              </a:spcBef>
              <a:spcAft>
                <a:spcPts val="0"/>
              </a:spcAft>
              <a:buNone/>
            </a:pPr>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8000"/>
                </a:solidFill>
                <a:latin typeface="Arial"/>
                <a:ea typeface="Arial"/>
                <a:cs typeface="Arial"/>
                <a:sym typeface="Arial"/>
              </a:rPr>
              <a:t>Different types of customers and products require different amounts of service. To meet these varying service needs, retailers may offer one of three service levels.</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i="1">
                <a:solidFill>
                  <a:srgbClr val="008000"/>
                </a:solidFill>
                <a:latin typeface="Arial"/>
                <a:ea typeface="Arial"/>
                <a:cs typeface="Arial"/>
                <a:sym typeface="Arial"/>
              </a:rPr>
              <a:t>Self-service retailers </a:t>
            </a:r>
            <a:r>
              <a:rPr lang="en-US">
                <a:solidFill>
                  <a:srgbClr val="008000"/>
                </a:solidFill>
                <a:latin typeface="Arial"/>
                <a:ea typeface="Arial"/>
                <a:cs typeface="Arial"/>
                <a:sym typeface="Arial"/>
              </a:rPr>
              <a:t>serve customers who are willing to perform their own locate-compare-select process to save time or money. Self-service is the basis of all discount operations and is typically used by retailers selling convenience goods and nationally branded, fast-moving shopping goods.</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i="1">
                <a:solidFill>
                  <a:srgbClr val="008000"/>
                </a:solidFill>
                <a:latin typeface="Arial"/>
                <a:ea typeface="Arial"/>
                <a:cs typeface="Arial"/>
                <a:sym typeface="Arial"/>
              </a:rPr>
              <a:t>Limited-service retailers</a:t>
            </a:r>
            <a:r>
              <a:rPr lang="en-US">
                <a:solidFill>
                  <a:srgbClr val="008000"/>
                </a:solidFill>
                <a:latin typeface="Arial"/>
                <a:ea typeface="Arial"/>
                <a:cs typeface="Arial"/>
                <a:sym typeface="Arial"/>
              </a:rPr>
              <a:t> provide more sales assistance because they carry more shopping goods about which customers need information. Their increased operating costs result in higher prices.</a:t>
            </a:r>
            <a:endParaRPr/>
          </a:p>
          <a:p>
            <a:pPr marL="0" lvl="0" indent="0" algn="l" rtl="0">
              <a:spcBef>
                <a:spcPts val="0"/>
              </a:spcBef>
              <a:spcAft>
                <a:spcPts val="0"/>
              </a:spcAft>
              <a:buNone/>
            </a:pPr>
            <a:endParaRPr>
              <a:solidFill>
                <a:srgbClr val="008000"/>
              </a:solidFill>
              <a:latin typeface="Arial"/>
              <a:ea typeface="Arial"/>
              <a:cs typeface="Arial"/>
              <a:sym typeface="Arial"/>
            </a:endParaRPr>
          </a:p>
          <a:p>
            <a:pPr marL="0" lvl="0" indent="0" algn="l" rtl="0">
              <a:spcBef>
                <a:spcPts val="0"/>
              </a:spcBef>
              <a:spcAft>
                <a:spcPts val="0"/>
              </a:spcAft>
              <a:buNone/>
            </a:pPr>
            <a:r>
              <a:rPr lang="en-US" i="1">
                <a:solidFill>
                  <a:srgbClr val="008000"/>
                </a:solidFill>
                <a:latin typeface="Arial"/>
                <a:ea typeface="Arial"/>
                <a:cs typeface="Arial"/>
                <a:sym typeface="Arial"/>
              </a:rPr>
              <a:t>Full-service retailers</a:t>
            </a:r>
            <a:r>
              <a:rPr lang="en-US">
                <a:solidFill>
                  <a:srgbClr val="008000"/>
                </a:solidFill>
                <a:latin typeface="Arial"/>
                <a:ea typeface="Arial"/>
                <a:cs typeface="Arial"/>
                <a:sym typeface="Arial"/>
              </a:rPr>
              <a:t>, such as high-end specialty stores and first-class department stores, assist customers in every phase of the shopping process. Full-service stores usually carry more specialty goods for which customers need or want assistance or advice. </a:t>
            </a:r>
            <a:endParaRPr/>
          </a:p>
          <a:p>
            <a:pPr marL="0" lvl="0" indent="0" algn="l" rtl="0">
              <a:spcBef>
                <a:spcPts val="0"/>
              </a:spcBef>
              <a:spcAft>
                <a:spcPts val="0"/>
              </a:spcAft>
              <a:buNone/>
            </a:pPr>
            <a:endParaRPr/>
          </a:p>
        </p:txBody>
      </p:sp>
      <p:sp>
        <p:nvSpPr>
          <p:cNvPr id="166" name="Google Shape;16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200"/>
              <a:buFont typeface="Arial"/>
              <a:buNone/>
            </a:pPr>
            <a:r>
              <a:rPr lang="en-US" sz="1200" b="0" i="0" u="none" strike="noStrike" cap="none">
                <a:solidFill>
                  <a:srgbClr val="008000"/>
                </a:solidFill>
                <a:latin typeface="Arial"/>
                <a:ea typeface="Arial"/>
                <a:cs typeface="Arial"/>
                <a:sym typeface="Arial"/>
              </a:rPr>
              <a:t>This table describes the most important types of retail stores.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200"/>
              <a:buFont typeface="Arial"/>
              <a:buNone/>
            </a:pPr>
            <a:r>
              <a:rPr lang="en-US" sz="1200" b="1" i="0" u="none" strike="noStrike" cap="none">
                <a:solidFill>
                  <a:srgbClr val="008000"/>
                </a:solidFill>
                <a:latin typeface="Arial"/>
                <a:ea typeface="Arial"/>
                <a:cs typeface="Arial"/>
                <a:sym typeface="Arial"/>
              </a:rPr>
              <a:t>Specialty stores </a:t>
            </a:r>
            <a:r>
              <a:rPr lang="en-US" sz="1200" b="0" i="0" u="none" strike="noStrike" cap="none">
                <a:solidFill>
                  <a:srgbClr val="008000"/>
                </a:solidFill>
                <a:latin typeface="Arial"/>
                <a:ea typeface="Arial"/>
                <a:cs typeface="Arial"/>
                <a:sym typeface="Arial"/>
              </a:rPr>
              <a:t>carry a narrow product line with a deep assortment within that line. </a:t>
            </a:r>
            <a:r>
              <a:rPr lang="en-US" sz="1200" b="1" i="0" u="none" strike="noStrike" cap="none">
                <a:solidFill>
                  <a:srgbClr val="008000"/>
                </a:solidFill>
                <a:latin typeface="Arial"/>
                <a:ea typeface="Arial"/>
                <a:cs typeface="Arial"/>
                <a:sym typeface="Arial"/>
              </a:rPr>
              <a:t>Department stores </a:t>
            </a:r>
            <a:r>
              <a:rPr lang="en-US" sz="1200" b="0" i="0" u="none" strike="noStrike" cap="none">
                <a:solidFill>
                  <a:srgbClr val="008000"/>
                </a:solidFill>
                <a:latin typeface="Arial"/>
                <a:ea typeface="Arial"/>
                <a:cs typeface="Arial"/>
                <a:sym typeface="Arial"/>
              </a:rPr>
              <a:t>carry a wide variety of product lines, each operated as a separate department managed by specialist buyers or merchandisers. </a:t>
            </a:r>
            <a:r>
              <a:rPr lang="en-US" sz="1200" b="1" i="0" u="none" strike="noStrike" cap="none">
                <a:solidFill>
                  <a:srgbClr val="008000"/>
                </a:solidFill>
                <a:latin typeface="Arial"/>
                <a:ea typeface="Arial"/>
                <a:cs typeface="Arial"/>
                <a:sym typeface="Arial"/>
              </a:rPr>
              <a:t>Supermarkets</a:t>
            </a:r>
            <a:r>
              <a:rPr lang="en-US" sz="1200" b="0" i="0" u="none" strike="noStrike" cap="none">
                <a:solidFill>
                  <a:srgbClr val="008000"/>
                </a:solidFill>
                <a:latin typeface="Arial"/>
                <a:ea typeface="Arial"/>
                <a:cs typeface="Arial"/>
                <a:sym typeface="Arial"/>
              </a:rPr>
              <a:t> are large, low-cost, low-margin, high-volume, self-service stores that carry a wide variety of grocery and household products. </a:t>
            </a:r>
            <a:r>
              <a:rPr lang="en-US" sz="1200" b="1" i="0" u="none" strike="noStrike" cap="none">
                <a:solidFill>
                  <a:srgbClr val="008000"/>
                </a:solidFill>
                <a:latin typeface="Arial"/>
                <a:ea typeface="Arial"/>
                <a:cs typeface="Arial"/>
                <a:sym typeface="Arial"/>
              </a:rPr>
              <a:t>Convenience stores </a:t>
            </a:r>
            <a:r>
              <a:rPr lang="en-US" sz="1200" b="0" i="0" u="none" strike="noStrike" cap="none">
                <a:solidFill>
                  <a:srgbClr val="008000"/>
                </a:solidFill>
                <a:latin typeface="Arial"/>
                <a:ea typeface="Arial"/>
                <a:cs typeface="Arial"/>
                <a:sym typeface="Arial"/>
              </a:rPr>
              <a:t>are small stores located near residential areas, that are open long hours seven days a week, and carry a limited line of high-turnover convenience goods</a:t>
            </a:r>
            <a:r>
              <a:rPr lang="en-US" sz="1200" b="1" i="0" u="none" strike="noStrike" cap="none">
                <a:solidFill>
                  <a:srgbClr val="008000"/>
                </a:solidFill>
                <a:latin typeface="Arial"/>
                <a:ea typeface="Arial"/>
                <a:cs typeface="Arial"/>
                <a:sym typeface="Arial"/>
              </a:rPr>
              <a:t>. Discount stores </a:t>
            </a:r>
            <a:r>
              <a:rPr lang="en-US" sz="1200" b="0" i="0" u="none" strike="noStrike" cap="none">
                <a:solidFill>
                  <a:srgbClr val="008000"/>
                </a:solidFill>
                <a:latin typeface="Arial"/>
                <a:ea typeface="Arial"/>
                <a:cs typeface="Arial"/>
                <a:sym typeface="Arial"/>
              </a:rPr>
              <a:t>sell standard merchandise at lower prices by accepting lower margins and selling at higher volume. </a:t>
            </a:r>
            <a:r>
              <a:rPr lang="en-US" sz="1200" b="1" i="0" u="none" strike="noStrike" cap="none">
                <a:solidFill>
                  <a:srgbClr val="008000"/>
                </a:solidFill>
                <a:latin typeface="Arial"/>
                <a:ea typeface="Arial"/>
                <a:cs typeface="Arial"/>
                <a:sym typeface="Arial"/>
              </a:rPr>
              <a:t>Off-price retailers </a:t>
            </a:r>
            <a:r>
              <a:rPr lang="en-US" sz="1200" b="0" i="0" u="none" strike="noStrike" cap="none">
                <a:solidFill>
                  <a:srgbClr val="008000"/>
                </a:solidFill>
                <a:latin typeface="Arial"/>
                <a:ea typeface="Arial"/>
                <a:cs typeface="Arial"/>
                <a:sym typeface="Arial"/>
              </a:rPr>
              <a:t>buy less-than-regular wholesale prices and sell at less than retail. An independent off-price retailer is either independently owned and run or is a division of a larger retail corporation. A factory outlet is owned and operated by a manufacturer and normally carries the manufacturer’s surplus, discontinued, or irregular goods. </a:t>
            </a:r>
            <a:r>
              <a:rPr lang="en-US" sz="1200" b="1" i="0" u="none" strike="noStrike" cap="none">
                <a:solidFill>
                  <a:srgbClr val="008000"/>
                </a:solidFill>
                <a:latin typeface="Arial"/>
                <a:ea typeface="Arial"/>
                <a:cs typeface="Arial"/>
                <a:sym typeface="Arial"/>
              </a:rPr>
              <a:t>Warehouse clubs </a:t>
            </a:r>
            <a:r>
              <a:rPr lang="en-US" sz="1200" b="0" i="0" u="none" strike="noStrike" cap="none">
                <a:solidFill>
                  <a:srgbClr val="008000"/>
                </a:solidFill>
                <a:latin typeface="Arial"/>
                <a:ea typeface="Arial"/>
                <a:cs typeface="Arial"/>
                <a:sym typeface="Arial"/>
              </a:rPr>
              <a:t>sell a limited selection of brand name grocery items, appliances, clothing, and other goods at deep discounts to members who pay annual membership fees. </a:t>
            </a:r>
            <a:r>
              <a:rPr lang="en-US" sz="1200" b="1" i="0" u="none" strike="noStrike" cap="none">
                <a:solidFill>
                  <a:srgbClr val="008000"/>
                </a:solidFill>
                <a:latin typeface="Arial"/>
                <a:ea typeface="Arial"/>
                <a:cs typeface="Arial"/>
                <a:sym typeface="Arial"/>
              </a:rPr>
              <a:t>Superstores</a:t>
            </a:r>
            <a:r>
              <a:rPr lang="en-US" sz="1200" b="0" i="0" u="none" strike="noStrike" cap="none">
                <a:solidFill>
                  <a:srgbClr val="008000"/>
                </a:solidFill>
                <a:latin typeface="Arial"/>
                <a:ea typeface="Arial"/>
                <a:cs typeface="Arial"/>
                <a:sym typeface="Arial"/>
              </a:rPr>
              <a:t> are much larger than regular supermarkets and offer a large assortment of routinely purchased food products, nonfood items, and services. </a:t>
            </a:r>
            <a:r>
              <a:rPr lang="en-US" sz="1200" b="0" i="0" u="none" strike="noStrike" cap="none">
                <a:solidFill>
                  <a:srgbClr val="000000"/>
                </a:solidFill>
                <a:latin typeface="Arial"/>
                <a:ea typeface="Arial"/>
                <a:cs typeface="Arial"/>
                <a:sym typeface="Arial"/>
              </a:rPr>
              <a:t>This includes </a:t>
            </a:r>
            <a:r>
              <a:rPr lang="en-US" sz="1200" b="1" i="0" u="none" strike="noStrike" cap="none">
                <a:solidFill>
                  <a:srgbClr val="000000"/>
                </a:solidFill>
                <a:latin typeface="Arial"/>
                <a:ea typeface="Arial"/>
                <a:cs typeface="Arial"/>
                <a:sym typeface="Arial"/>
              </a:rPr>
              <a:t>supercenters,</a:t>
            </a:r>
            <a:r>
              <a:rPr lang="en-US" sz="1200" b="0" i="0" u="none" strike="noStrike" cap="none">
                <a:solidFill>
                  <a:srgbClr val="000000"/>
                </a:solidFill>
                <a:latin typeface="Arial"/>
                <a:ea typeface="Arial"/>
                <a:cs typeface="Arial"/>
                <a:sym typeface="Arial"/>
              </a:rPr>
              <a:t> combined supermarket and discount stores, and </a:t>
            </a:r>
            <a:r>
              <a:rPr lang="en-US" sz="1200" b="1" i="0" u="none" strike="noStrike" cap="none">
                <a:solidFill>
                  <a:srgbClr val="000000"/>
                </a:solidFill>
                <a:latin typeface="Arial"/>
                <a:ea typeface="Arial"/>
                <a:cs typeface="Arial"/>
                <a:sym typeface="Arial"/>
              </a:rPr>
              <a:t>category killers</a:t>
            </a:r>
            <a:r>
              <a:rPr lang="en-US" sz="1200" b="0" i="0" u="none" strike="noStrike" cap="none">
                <a:solidFill>
                  <a:srgbClr val="000000"/>
                </a:solidFill>
                <a:latin typeface="Arial"/>
                <a:ea typeface="Arial"/>
                <a:cs typeface="Arial"/>
                <a:sym typeface="Arial"/>
              </a:rPr>
              <a:t>, which carry a deep assortment of a particular line.  Finally, for many retailers, the product line is actually a service. </a:t>
            </a:r>
            <a:r>
              <a:rPr lang="en-US" sz="1200" b="1" i="0" u="none" strike="noStrike" cap="none">
                <a:solidFill>
                  <a:srgbClr val="000000"/>
                </a:solidFill>
                <a:latin typeface="Arial"/>
                <a:ea typeface="Arial"/>
                <a:cs typeface="Arial"/>
                <a:sym typeface="Arial"/>
              </a:rPr>
              <a:t>Service retailers </a:t>
            </a:r>
            <a:r>
              <a:rPr lang="en-US" sz="1200" b="0" i="0" u="none" strike="noStrike" cap="none">
                <a:solidFill>
                  <a:srgbClr val="000000"/>
                </a:solidFill>
                <a:latin typeface="Arial"/>
                <a:ea typeface="Arial"/>
                <a:cs typeface="Arial"/>
                <a:sym typeface="Arial"/>
              </a:rPr>
              <a:t>in the United States are growing faster than product retailers.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75" name="Google Shape;17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Chapter Opener">
  <p:cSld name="2_Chapter Opener">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215372"/>
            <a:ext cx="8229600" cy="62282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57200" y="816430"/>
            <a:ext cx="8229600" cy="47897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000"/>
              <a:buNone/>
              <a:defRPr sz="2000">
                <a:solidFill>
                  <a:srgbClr val="007FA3"/>
                </a:solidFill>
              </a:defRPr>
            </a:lvl1pPr>
            <a:lvl2pPr marL="914400" lvl="1" indent="-228600" algn="l">
              <a:spcBef>
                <a:spcPts val="0"/>
              </a:spcBef>
              <a:spcAft>
                <a:spcPts val="0"/>
              </a:spcAft>
              <a:buSzPts val="2400"/>
              <a:buNone/>
              <a:defRPr sz="2400">
                <a:solidFill>
                  <a:schemeClr val="lt1"/>
                </a:solidFill>
              </a:defRPr>
            </a:lvl2pPr>
            <a:lvl3pPr marL="1371600" lvl="2" indent="-228600" algn="l">
              <a:spcBef>
                <a:spcPts val="0"/>
              </a:spcBef>
              <a:spcAft>
                <a:spcPts val="0"/>
              </a:spcAft>
              <a:buSzPts val="2400"/>
              <a:buNone/>
              <a:defRPr sz="2400">
                <a:solidFill>
                  <a:schemeClr val="lt1"/>
                </a:solidFill>
              </a:defRPr>
            </a:lvl3pPr>
            <a:lvl4pPr marL="1828800" lvl="3" indent="-228600" algn="l">
              <a:spcBef>
                <a:spcPts val="0"/>
              </a:spcBef>
              <a:spcAft>
                <a:spcPts val="0"/>
              </a:spcAft>
              <a:buSzPts val="2400"/>
              <a:buNone/>
              <a:defRPr sz="2400">
                <a:solidFill>
                  <a:schemeClr val="lt1"/>
                </a:solidFill>
              </a:defRPr>
            </a:lvl4pPr>
            <a:lvl5pPr marL="2286000" lvl="4" indent="-228600" algn="l">
              <a:spcBef>
                <a:spcPts val="0"/>
              </a:spcBef>
              <a:spcAft>
                <a:spcPts val="0"/>
              </a:spcAft>
              <a:buSzPts val="2400"/>
              <a:buNone/>
              <a:defRPr sz="2400">
                <a:solidFill>
                  <a:schemeClr val="lt1"/>
                </a:solidFill>
              </a:defRPr>
            </a:lvl5pPr>
            <a:lvl6pPr marL="2743200" lvl="5" indent="-228600" algn="l">
              <a:spcBef>
                <a:spcPts val="0"/>
              </a:spcBef>
              <a:spcAft>
                <a:spcPts val="0"/>
              </a:spcAft>
              <a:buSzPts val="2400"/>
              <a:buNone/>
              <a:defRPr sz="2400">
                <a:solidFill>
                  <a:schemeClr val="lt1"/>
                </a:solidFill>
              </a:defRPr>
            </a:lvl6pPr>
            <a:lvl7pPr marL="3200400" lvl="6" indent="-228600" algn="l">
              <a:spcBef>
                <a:spcPts val="0"/>
              </a:spcBef>
              <a:spcAft>
                <a:spcPts val="0"/>
              </a:spcAft>
              <a:buSzPts val="2400"/>
              <a:buNone/>
              <a:defRPr sz="2400">
                <a:solidFill>
                  <a:schemeClr val="lt1"/>
                </a:solidFill>
              </a:defRPr>
            </a:lvl7pPr>
            <a:lvl8pPr marL="3657600" lvl="7" indent="-228600" algn="l">
              <a:spcBef>
                <a:spcPts val="0"/>
              </a:spcBef>
              <a:spcAft>
                <a:spcPts val="0"/>
              </a:spcAft>
              <a:buSzPts val="2400"/>
              <a:buNone/>
              <a:defRPr sz="2400">
                <a:solidFill>
                  <a:schemeClr val="lt1"/>
                </a:solidFill>
              </a:defRPr>
            </a:lvl8pPr>
            <a:lvl9pPr marL="4114800" lvl="8" indent="-228600" algn="l">
              <a:spcBef>
                <a:spcPts val="0"/>
              </a:spcBef>
              <a:spcAft>
                <a:spcPts val="0"/>
              </a:spcAft>
              <a:buSzPts val="2400"/>
              <a:buNone/>
              <a:defRPr sz="2400">
                <a:solidFill>
                  <a:schemeClr val="lt1"/>
                </a:solidFill>
              </a:defRPr>
            </a:lvl9pPr>
          </a:lstStyle>
          <a:p>
            <a:endParaRPr/>
          </a:p>
        </p:txBody>
      </p:sp>
      <p:sp>
        <p:nvSpPr>
          <p:cNvPr id="20" name="Google Shape;20;p2"/>
          <p:cNvSpPr txBox="1">
            <a:spLocks noGrp="1"/>
          </p:cNvSpPr>
          <p:nvPr>
            <p:ph type="body" idx="2"/>
          </p:nvPr>
        </p:nvSpPr>
        <p:spPr>
          <a:xfrm>
            <a:off x="5029200" y="1600201"/>
            <a:ext cx="3657600" cy="1600199"/>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SzPts val="3000"/>
              <a:buNone/>
              <a:defRPr sz="3000"/>
            </a:lvl1pPr>
            <a:lvl2pPr marL="914400" lvl="1" indent="-228600" algn="l">
              <a:spcBef>
                <a:spcPts val="0"/>
              </a:spcBef>
              <a:spcAft>
                <a:spcPts val="0"/>
              </a:spcAft>
              <a:buSzPts val="4400"/>
              <a:buNone/>
              <a:defRPr sz="4400"/>
            </a:lvl2pPr>
            <a:lvl3pPr marL="1371600" lvl="2" indent="-228600" algn="l">
              <a:spcBef>
                <a:spcPts val="0"/>
              </a:spcBef>
              <a:spcAft>
                <a:spcPts val="0"/>
              </a:spcAft>
              <a:buSzPts val="4400"/>
              <a:buNone/>
              <a:defRPr sz="4400"/>
            </a:lvl3pPr>
            <a:lvl4pPr marL="1828800" lvl="3" indent="-228600" algn="l">
              <a:spcBef>
                <a:spcPts val="0"/>
              </a:spcBef>
              <a:spcAft>
                <a:spcPts val="0"/>
              </a:spcAft>
              <a:buSzPts val="4400"/>
              <a:buNone/>
              <a:defRPr sz="4400"/>
            </a:lvl4pPr>
            <a:lvl5pPr marL="2286000" lvl="4" indent="-228600" algn="l">
              <a:spcBef>
                <a:spcPts val="0"/>
              </a:spcBef>
              <a:spcAft>
                <a:spcPts val="0"/>
              </a:spcAft>
              <a:buSzPts val="4400"/>
              <a:buNone/>
              <a:defRPr sz="4400"/>
            </a:lvl5pPr>
            <a:lvl6pPr marL="2743200" lvl="5" indent="-228600" algn="l">
              <a:spcBef>
                <a:spcPts val="0"/>
              </a:spcBef>
              <a:spcAft>
                <a:spcPts val="0"/>
              </a:spcAft>
              <a:buSzPts val="4400"/>
              <a:buNone/>
              <a:defRPr sz="4400"/>
            </a:lvl6pPr>
            <a:lvl7pPr marL="3200400" lvl="6" indent="-228600" algn="l">
              <a:spcBef>
                <a:spcPts val="0"/>
              </a:spcBef>
              <a:spcAft>
                <a:spcPts val="0"/>
              </a:spcAft>
              <a:buSzPts val="4400"/>
              <a:buNone/>
              <a:defRPr sz="4400"/>
            </a:lvl7pPr>
            <a:lvl8pPr marL="3657600" lvl="7" indent="-228600" algn="l">
              <a:spcBef>
                <a:spcPts val="0"/>
              </a:spcBef>
              <a:spcAft>
                <a:spcPts val="0"/>
              </a:spcAft>
              <a:buSzPts val="4400"/>
              <a:buNone/>
              <a:defRPr sz="4400"/>
            </a:lvl8pPr>
            <a:lvl9pPr marL="4114800" lvl="8" indent="-228600" algn="l">
              <a:spcBef>
                <a:spcPts val="0"/>
              </a:spcBef>
              <a:spcAft>
                <a:spcPts val="0"/>
              </a:spcAft>
              <a:buSzPts val="4400"/>
              <a:buNone/>
              <a:defRPr sz="4400"/>
            </a:lvl9pPr>
          </a:lstStyle>
          <a:p>
            <a:endParaRPr/>
          </a:p>
        </p:txBody>
      </p:sp>
      <p:sp>
        <p:nvSpPr>
          <p:cNvPr id="21" name="Google Shape;21;p2"/>
          <p:cNvSpPr txBox="1">
            <a:spLocks noGrp="1"/>
          </p:cNvSpPr>
          <p:nvPr>
            <p:ph type="body" idx="3"/>
          </p:nvPr>
        </p:nvSpPr>
        <p:spPr>
          <a:xfrm>
            <a:off x="5029200" y="3200400"/>
            <a:ext cx="3657600" cy="292576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200"/>
              <a:buNone/>
              <a:defRPr sz="2200"/>
            </a:lvl1pPr>
            <a:lvl2pPr marL="914400" lvl="1" indent="-228600" algn="l">
              <a:spcBef>
                <a:spcPts val="0"/>
              </a:spcBef>
              <a:spcAft>
                <a:spcPts val="0"/>
              </a:spcAft>
              <a:buSzPts val="1600"/>
              <a:buNone/>
              <a:defRPr/>
            </a:lvl2pPr>
            <a:lvl3pPr marL="1371600" lvl="2" indent="-228600" algn="l">
              <a:spcBef>
                <a:spcPts val="0"/>
              </a:spcBef>
              <a:spcAft>
                <a:spcPts val="0"/>
              </a:spcAft>
              <a:buSzPts val="1600"/>
              <a:buNone/>
              <a:defRPr/>
            </a:lvl3pPr>
            <a:lvl4pPr marL="1828800" lvl="3" indent="-228600" algn="l">
              <a:spcBef>
                <a:spcPts val="0"/>
              </a:spcBef>
              <a:spcAft>
                <a:spcPts val="0"/>
              </a:spcAft>
              <a:buSzPts val="1600"/>
              <a:buNone/>
              <a:defRPr/>
            </a:lvl4pPr>
            <a:lvl5pPr marL="2286000" lvl="4" indent="-228600" algn="l">
              <a:spcBef>
                <a:spcPts val="0"/>
              </a:spcBef>
              <a:spcAft>
                <a:spcPts val="0"/>
              </a:spcAft>
              <a:buSzPts val="1600"/>
              <a:buNone/>
              <a:defRPr/>
            </a:lvl5pPr>
            <a:lvl6pPr marL="2743200" lvl="5" indent="-228600" algn="l">
              <a:spcBef>
                <a:spcPts val="0"/>
              </a:spcBef>
              <a:spcAft>
                <a:spcPts val="0"/>
              </a:spcAft>
              <a:buSzPts val="1600"/>
              <a:buNone/>
              <a:defRPr/>
            </a:lvl6pPr>
            <a:lvl7pPr marL="3200400" lvl="6" indent="-228600" algn="l">
              <a:spcBef>
                <a:spcPts val="0"/>
              </a:spcBef>
              <a:spcAft>
                <a:spcPts val="0"/>
              </a:spcAft>
              <a:buSzPts val="1600"/>
              <a:buNone/>
              <a:defRPr/>
            </a:lvl7pPr>
            <a:lvl8pPr marL="3657600" lvl="7" indent="-228600" algn="l">
              <a:spcBef>
                <a:spcPts val="0"/>
              </a:spcBef>
              <a:spcAft>
                <a:spcPts val="0"/>
              </a:spcAft>
              <a:buSzPts val="1600"/>
              <a:buNone/>
              <a:defRPr/>
            </a:lvl8pPr>
            <a:lvl9pPr marL="4114800" lvl="8" indent="-228600" algn="l">
              <a:spcBef>
                <a:spcPts val="0"/>
              </a:spcBef>
              <a:spcAft>
                <a:spcPts val="0"/>
              </a:spcAft>
              <a:buSzPts val="1600"/>
              <a:buNone/>
              <a:defRPr/>
            </a:lvl9pPr>
          </a:lstStyle>
          <a:p>
            <a:endParaRPr/>
          </a:p>
        </p:txBody>
      </p:sp>
      <p:sp>
        <p:nvSpPr>
          <p:cNvPr id="22" name="Google Shape;22;p2"/>
          <p:cNvSpPr txBox="1">
            <a:spLocks noGrp="1"/>
          </p:cNvSpPr>
          <p:nvPr>
            <p:ph type="ftr" idx="11"/>
          </p:nvPr>
        </p:nvSpPr>
        <p:spPr>
          <a:xfrm>
            <a:off x="93969" y="6165337"/>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2"/>
          <p:cNvSpPr txBox="1">
            <a:spLocks noGrp="1"/>
          </p:cNvSpPr>
          <p:nvPr>
            <p:ph type="body" idx="4"/>
          </p:nvPr>
        </p:nvSpPr>
        <p:spPr>
          <a:xfrm>
            <a:off x="2896524" y="6477000"/>
            <a:ext cx="5943600" cy="184666"/>
          </a:xfrm>
          <a:prstGeom prst="rect">
            <a:avLst/>
          </a:prstGeom>
          <a:noFill/>
          <a:ln>
            <a:noFill/>
          </a:ln>
        </p:spPr>
        <p:txBody>
          <a:bodyPr spcFirstLastPara="1" wrap="square" lIns="0" tIns="0" rIns="0" bIns="0" anchor="t" anchorCtr="0">
            <a:noAutofit/>
          </a:bodyPr>
          <a:lstStyle>
            <a:lvl1pPr marL="457200" lvl="0" indent="-228600" algn="l">
              <a:spcBef>
                <a:spcPts val="1500"/>
              </a:spcBef>
              <a:spcAft>
                <a:spcPts val="0"/>
              </a:spcAft>
              <a:buSzPts val="1200"/>
              <a:buNone/>
              <a:defRPr sz="1200">
                <a:latin typeface="Verdana"/>
                <a:ea typeface="Verdana"/>
                <a:cs typeface="Verdana"/>
                <a:sym typeface="Verdana"/>
              </a:defRPr>
            </a:lvl1pPr>
            <a:lvl2pPr marL="914400" lvl="1" indent="-228600" algn="l">
              <a:spcBef>
                <a:spcPts val="600"/>
              </a:spcBef>
              <a:spcAft>
                <a:spcPts val="0"/>
              </a:spcAft>
              <a:buSzPts val="1200"/>
              <a:buNone/>
              <a:defRPr sz="1200">
                <a:latin typeface="Verdana"/>
                <a:ea typeface="Verdana"/>
                <a:cs typeface="Verdana"/>
                <a:sym typeface="Verdana"/>
              </a:defRPr>
            </a:lvl2pPr>
            <a:lvl3pPr marL="1371600" lvl="2" indent="-228600" algn="l">
              <a:spcBef>
                <a:spcPts val="600"/>
              </a:spcBef>
              <a:spcAft>
                <a:spcPts val="0"/>
              </a:spcAft>
              <a:buSzPts val="1200"/>
              <a:buNone/>
              <a:defRPr sz="1200">
                <a:latin typeface="Verdana"/>
                <a:ea typeface="Verdana"/>
                <a:cs typeface="Verdana"/>
                <a:sym typeface="Verdana"/>
              </a:defRPr>
            </a:lvl3pPr>
            <a:lvl4pPr marL="1828800" lvl="3" indent="-228600" algn="l">
              <a:spcBef>
                <a:spcPts val="600"/>
              </a:spcBef>
              <a:spcAft>
                <a:spcPts val="0"/>
              </a:spcAft>
              <a:buSzPts val="1200"/>
              <a:buNone/>
              <a:defRPr sz="1200">
                <a:latin typeface="Verdana"/>
                <a:ea typeface="Verdana"/>
                <a:cs typeface="Verdana"/>
                <a:sym typeface="Verdana"/>
              </a:defRPr>
            </a:lvl4pPr>
            <a:lvl5pPr marL="2286000" lvl="4" indent="-228600" algn="l">
              <a:spcBef>
                <a:spcPts val="600"/>
              </a:spcBef>
              <a:spcAft>
                <a:spcPts val="0"/>
              </a:spcAft>
              <a:buSzPts val="1200"/>
              <a:buNone/>
              <a:defRPr sz="1200">
                <a:latin typeface="Verdana"/>
                <a:ea typeface="Verdana"/>
                <a:cs typeface="Verdana"/>
                <a:sym typeface="Verdana"/>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pic>
        <p:nvPicPr>
          <p:cNvPr id="26" name="Google Shape;26;p2" descr="Pearson Logo"/>
          <p:cNvPicPr preferRelativeResize="0"/>
          <p:nvPr/>
        </p:nvPicPr>
        <p:blipFill rotWithShape="1">
          <a:blip r:embed="rId2">
            <a:alphaModFix/>
          </a:blip>
          <a:srcRect/>
          <a:stretch/>
        </p:blipFill>
        <p:spPr>
          <a:xfrm>
            <a:off x="443972" y="6425686"/>
            <a:ext cx="917999" cy="279914"/>
          </a:xfrm>
          <a:prstGeom prst="rect">
            <a:avLst/>
          </a:prstGeom>
          <a:noFill/>
          <a:ln>
            <a:noFill/>
          </a:ln>
        </p:spPr>
      </p:pic>
      <p:pic>
        <p:nvPicPr>
          <p:cNvPr id="3" name="Picture 2">
            <a:extLst>
              <a:ext uri="{FF2B5EF4-FFF2-40B4-BE49-F238E27FC236}">
                <a16:creationId xmlns:a16="http://schemas.microsoft.com/office/drawing/2014/main" id="{48182ACE-DC0A-0938-D02D-63364845AEF2}"/>
              </a:ext>
            </a:extLst>
          </p:cNvPr>
          <p:cNvPicPr>
            <a:picLocks noChangeAspect="1"/>
          </p:cNvPicPr>
          <p:nvPr userDrawn="1"/>
        </p:nvPicPr>
        <p:blipFill>
          <a:blip r:embed="rId3"/>
          <a:stretch>
            <a:fillRect/>
          </a:stretch>
        </p:blipFill>
        <p:spPr>
          <a:xfrm>
            <a:off x="0" y="5958961"/>
            <a:ext cx="7063220" cy="628650"/>
          </a:xfrm>
          <a:prstGeom prst="rect">
            <a:avLst/>
          </a:prstGeom>
        </p:spPr>
      </p:pic>
      <p:pic>
        <p:nvPicPr>
          <p:cNvPr id="13" name="Picture 12">
            <a:extLst>
              <a:ext uri="{FF2B5EF4-FFF2-40B4-BE49-F238E27FC236}">
                <a16:creationId xmlns:a16="http://schemas.microsoft.com/office/drawing/2014/main" id="{A803CB36-70A2-B3AE-E9C7-C6849B618E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5862A903-5F2B-4528-BC25-32AC81DDCF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969" y="5822492"/>
            <a:ext cx="4941494" cy="73979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685800" y="1447800"/>
            <a:ext cx="7772400" cy="215265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3400"/>
              <a:buFont typeface="Times New Roman"/>
              <a:buNone/>
              <a:defRPr sz="3400" b="1" cap="none">
                <a:solidFill>
                  <a:srgbClr val="007F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674687" y="3962400"/>
            <a:ext cx="7794627" cy="1752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600"/>
              <a:buNone/>
              <a:defRPr sz="1600">
                <a:solidFill>
                  <a:srgbClr val="007FA3"/>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95" name="Google Shape;95;p12"/>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
        <p:nvSpPr>
          <p:cNvPr id="104" name="Google Shape;104;p14"/>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dk1"/>
                </a:solidFill>
                <a:latin typeface="Arial"/>
                <a:ea typeface="Arial"/>
                <a:cs typeface="Arial"/>
                <a:sym typeface="Arial"/>
              </a:defRPr>
            </a:lvl1pPr>
            <a:lvl2pPr marL="0" lvl="1" indent="0" algn="r">
              <a:spcBef>
                <a:spcPts val="0"/>
              </a:spcBef>
              <a:buNone/>
              <a:defRPr sz="900" b="0" i="0" u="none" strike="noStrike" cap="none">
                <a:solidFill>
                  <a:schemeClr val="dk1"/>
                </a:solidFill>
                <a:latin typeface="Arial"/>
                <a:ea typeface="Arial"/>
                <a:cs typeface="Arial"/>
                <a:sym typeface="Arial"/>
              </a:defRPr>
            </a:lvl2pPr>
            <a:lvl3pPr marL="0" lvl="2" indent="0" algn="r">
              <a:spcBef>
                <a:spcPts val="0"/>
              </a:spcBef>
              <a:buNone/>
              <a:defRPr sz="900" b="0" i="0" u="none" strike="noStrike" cap="none">
                <a:solidFill>
                  <a:schemeClr val="dk1"/>
                </a:solidFill>
                <a:latin typeface="Arial"/>
                <a:ea typeface="Arial"/>
                <a:cs typeface="Arial"/>
                <a:sym typeface="Arial"/>
              </a:defRPr>
            </a:lvl3pPr>
            <a:lvl4pPr marL="0" lvl="3" indent="0" algn="r">
              <a:spcBef>
                <a:spcPts val="0"/>
              </a:spcBef>
              <a:buNone/>
              <a:defRPr sz="900" b="0" i="0" u="none" strike="noStrike" cap="none">
                <a:solidFill>
                  <a:schemeClr val="dk1"/>
                </a:solidFill>
                <a:latin typeface="Arial"/>
                <a:ea typeface="Arial"/>
                <a:cs typeface="Arial"/>
                <a:sym typeface="Arial"/>
              </a:defRPr>
            </a:lvl4pPr>
            <a:lvl5pPr marL="0" lvl="4" indent="0" algn="r">
              <a:spcBef>
                <a:spcPts val="0"/>
              </a:spcBef>
              <a:buNone/>
              <a:defRPr sz="900" b="0" i="0" u="none" strike="noStrike" cap="none">
                <a:solidFill>
                  <a:schemeClr val="dk1"/>
                </a:solidFill>
                <a:latin typeface="Arial"/>
                <a:ea typeface="Arial"/>
                <a:cs typeface="Arial"/>
                <a:sym typeface="Arial"/>
              </a:defRPr>
            </a:lvl5pPr>
            <a:lvl6pPr marL="0" lvl="5" indent="0" algn="r">
              <a:spcBef>
                <a:spcPts val="0"/>
              </a:spcBef>
              <a:buNone/>
              <a:defRPr sz="900" b="0" i="0" u="none" strike="noStrike" cap="none">
                <a:solidFill>
                  <a:schemeClr val="dk1"/>
                </a:solidFill>
                <a:latin typeface="Arial"/>
                <a:ea typeface="Arial"/>
                <a:cs typeface="Arial"/>
                <a:sym typeface="Arial"/>
              </a:defRPr>
            </a:lvl6pPr>
            <a:lvl7pPr marL="0" lvl="6" indent="0" algn="r">
              <a:spcBef>
                <a:spcPts val="0"/>
              </a:spcBef>
              <a:buNone/>
              <a:defRPr sz="900" b="0" i="0" u="none" strike="noStrike" cap="none">
                <a:solidFill>
                  <a:schemeClr val="dk1"/>
                </a:solidFill>
                <a:latin typeface="Arial"/>
                <a:ea typeface="Arial"/>
                <a:cs typeface="Arial"/>
                <a:sym typeface="Arial"/>
              </a:defRPr>
            </a:lvl7pPr>
            <a:lvl8pPr marL="0" lvl="7" indent="0" algn="r">
              <a:spcBef>
                <a:spcPts val="0"/>
              </a:spcBef>
              <a:buNone/>
              <a:defRPr sz="900" b="0" i="0" u="none" strike="noStrike" cap="none">
                <a:solidFill>
                  <a:schemeClr val="dk1"/>
                </a:solidFill>
                <a:latin typeface="Arial"/>
                <a:ea typeface="Arial"/>
                <a:cs typeface="Arial"/>
                <a:sym typeface="Arial"/>
              </a:defRPr>
            </a:lvl8pPr>
            <a:lvl9pPr marL="0" lvl="8" indent="0" algn="r">
              <a:spcBef>
                <a:spcPts val="0"/>
              </a:spcBef>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p14" descr="Pearson Logo"/>
          <p:cNvPicPr preferRelativeResize="0"/>
          <p:nvPr/>
        </p:nvPicPr>
        <p:blipFill rotWithShape="1">
          <a:blip r:embed="rId2">
            <a:alphaModFix/>
          </a:blip>
          <a:srcRect/>
          <a:stretch/>
        </p:blipFill>
        <p:spPr>
          <a:xfrm>
            <a:off x="7997400" y="6434394"/>
            <a:ext cx="918000" cy="279915"/>
          </a:xfrm>
          <a:prstGeom prst="rect">
            <a:avLst/>
          </a:prstGeom>
          <a:noFill/>
          <a:ln>
            <a:noFill/>
          </a:ln>
        </p:spPr>
      </p:pic>
      <p:sp>
        <p:nvSpPr>
          <p:cNvPr id="108" name="Google Shape;108;p14"/>
          <p:cNvSpPr txBox="1"/>
          <p:nvPr/>
        </p:nvSpPr>
        <p:spPr>
          <a:xfrm>
            <a:off x="95799" y="6438054"/>
            <a:ext cx="7162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Verdana"/>
              <a:buNone/>
            </a:pPr>
            <a:r>
              <a:rPr lang="en-US" sz="1200" b="0" i="0" u="none" strike="noStrike" cap="none">
                <a:solidFill>
                  <a:schemeClr val="dk1"/>
                </a:solidFill>
                <a:latin typeface="Verdana"/>
                <a:ea typeface="Verdana"/>
                <a:cs typeface="Verdana"/>
                <a:sym typeface="Verdana"/>
              </a:rPr>
              <a:t>Copyright © 2017, 2015, 2013 Pearson Education, Inc. All Rights Reserved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s">
  <p:cSld name="Learning Objectives">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lvl="0" indent="-254000" algn="l">
              <a:spcBef>
                <a:spcPts val="1500"/>
              </a:spcBef>
              <a:spcAft>
                <a:spcPts val="0"/>
              </a:spcAft>
              <a:buClr>
                <a:srgbClr val="007FA3"/>
              </a:buClr>
              <a:buSzPts val="400"/>
              <a:buChar char="•"/>
              <a:defRPr sz="1600"/>
            </a:lvl1pPr>
            <a:lvl2pPr marL="914400" lvl="1" indent="-330200" algn="l">
              <a:spcBef>
                <a:spcPts val="600"/>
              </a:spcBef>
              <a:spcAft>
                <a:spcPts val="0"/>
              </a:spcAft>
              <a:buClr>
                <a:srgbClr val="007FA3"/>
              </a:buClr>
              <a:buSzPts val="1600"/>
              <a:buChar char="–"/>
              <a:defRPr sz="1600"/>
            </a:lvl2pPr>
            <a:lvl3pPr marL="1371600" lvl="2" indent="-330200" algn="l">
              <a:spcBef>
                <a:spcPts val="600"/>
              </a:spcBef>
              <a:spcAft>
                <a:spcPts val="0"/>
              </a:spcAft>
              <a:buClr>
                <a:srgbClr val="007FA3"/>
              </a:buClr>
              <a:buSzPts val="1600"/>
              <a:buChar char="▪"/>
              <a:defRPr sz="1600"/>
            </a:lvl3pPr>
            <a:lvl4pPr marL="1828800" lvl="3" indent="-330200" algn="l">
              <a:spcBef>
                <a:spcPts val="600"/>
              </a:spcBef>
              <a:spcAft>
                <a:spcPts val="0"/>
              </a:spcAft>
              <a:buClr>
                <a:srgbClr val="007FA3"/>
              </a:buClr>
              <a:buSzPts val="1600"/>
              <a:buChar char="–"/>
              <a:defRPr sz="1600"/>
            </a:lvl4pPr>
            <a:lvl5pPr marL="2286000" lvl="4" indent="-330200" algn="l">
              <a:spcBef>
                <a:spcPts val="600"/>
              </a:spcBef>
              <a:spcAft>
                <a:spcPts val="0"/>
              </a:spcAft>
              <a:buClr>
                <a:srgbClr val="007FA3"/>
              </a:buClr>
              <a:buSzPts val="1600"/>
              <a:buChar char="•"/>
              <a:defRPr sz="1600"/>
            </a:lvl5pPr>
            <a:lvl6pPr marL="2743200" lvl="5" indent="-330200" algn="l">
              <a:spcBef>
                <a:spcPts val="300"/>
              </a:spcBef>
              <a:spcAft>
                <a:spcPts val="0"/>
              </a:spcAft>
              <a:buClr>
                <a:srgbClr val="007FA3"/>
              </a:buClr>
              <a:buSzPts val="1600"/>
              <a:buChar char="•"/>
              <a:defRPr sz="1600"/>
            </a:lvl6pPr>
            <a:lvl7pPr marL="3200400" lvl="6" indent="-330200" algn="l">
              <a:spcBef>
                <a:spcPts val="300"/>
              </a:spcBef>
              <a:spcAft>
                <a:spcPts val="0"/>
              </a:spcAft>
              <a:buClr>
                <a:srgbClr val="007FA3"/>
              </a:buClr>
              <a:buSzPts val="1600"/>
              <a:buChar char="•"/>
              <a:defRPr sz="1600"/>
            </a:lvl7pPr>
            <a:lvl8pPr marL="3657600" lvl="7" indent="-330200" algn="l">
              <a:spcBef>
                <a:spcPts val="300"/>
              </a:spcBef>
              <a:spcAft>
                <a:spcPts val="0"/>
              </a:spcAft>
              <a:buClr>
                <a:srgbClr val="007FA3"/>
              </a:buClr>
              <a:buSzPts val="1600"/>
              <a:buChar char="•"/>
              <a:defRPr sz="1600"/>
            </a:lvl8pPr>
            <a:lvl9pPr marL="4114800" lvl="8" indent="-330200" algn="l">
              <a:spcBef>
                <a:spcPts val="300"/>
              </a:spcBef>
              <a:spcAft>
                <a:spcPts val="0"/>
              </a:spcAft>
              <a:buClr>
                <a:srgbClr val="007FA3"/>
              </a:buClr>
              <a:buSzPts val="1600"/>
              <a:buChar char="•"/>
              <a:defRPr sz="1600"/>
            </a:lvl9pPr>
          </a:lstStyle>
          <a:p>
            <a:endParaRPr/>
          </a:p>
        </p:txBody>
      </p:sp>
      <p:sp>
        <p:nvSpPr>
          <p:cNvPr id="30" name="Google Shape;30;p3"/>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lvl="0" indent="-330200" algn="l">
              <a:spcBef>
                <a:spcPts val="1500"/>
              </a:spcBef>
              <a:spcAft>
                <a:spcPts val="0"/>
              </a:spcAft>
              <a:buClr>
                <a:srgbClr val="007FA3"/>
              </a:buClr>
              <a:buSzPts val="1600"/>
              <a:buChar char="•"/>
              <a:defRPr/>
            </a:lvl1pPr>
            <a:lvl2pPr marL="914400" lvl="1" indent="-330200" algn="l">
              <a:spcBef>
                <a:spcPts val="600"/>
              </a:spcBef>
              <a:spcAft>
                <a:spcPts val="0"/>
              </a:spcAft>
              <a:buClr>
                <a:srgbClr val="007FA3"/>
              </a:buClr>
              <a:buSzPts val="1600"/>
              <a:buChar char="–"/>
              <a:defRPr/>
            </a:lvl2pPr>
            <a:lvl3pPr marL="1371600" lvl="2" indent="-330200" algn="l">
              <a:spcBef>
                <a:spcPts val="600"/>
              </a:spcBef>
              <a:spcAft>
                <a:spcPts val="0"/>
              </a:spcAft>
              <a:buClr>
                <a:srgbClr val="007FA3"/>
              </a:buClr>
              <a:buSzPts val="1600"/>
              <a:buChar char="▪"/>
              <a:defRPr/>
            </a:lvl3pPr>
            <a:lvl4pPr marL="1828800" lvl="3" indent="-330200" algn="l">
              <a:spcBef>
                <a:spcPts val="600"/>
              </a:spcBef>
              <a:spcAft>
                <a:spcPts val="0"/>
              </a:spcAft>
              <a:buClr>
                <a:srgbClr val="007FA3"/>
              </a:buClr>
              <a:buSzPts val="1600"/>
              <a:buChar char="–"/>
              <a:defRPr/>
            </a:lvl4pPr>
            <a:lvl5pPr marL="2286000" lvl="4" indent="-330200" algn="l">
              <a:spcBef>
                <a:spcPts val="600"/>
              </a:spcBef>
              <a:spcAft>
                <a:spcPts val="0"/>
              </a:spcAft>
              <a:buClr>
                <a:srgbClr val="007FA3"/>
              </a:buClr>
              <a:buSzPts val="1600"/>
              <a:buChar char="•"/>
              <a:defRPr/>
            </a:lvl5pPr>
            <a:lvl6pPr marL="2743200" lvl="5" indent="-330200" algn="l">
              <a:spcBef>
                <a:spcPts val="300"/>
              </a:spcBef>
              <a:spcAft>
                <a:spcPts val="0"/>
              </a:spcAft>
              <a:buClr>
                <a:srgbClr val="007FA3"/>
              </a:buClr>
              <a:buSzPts val="1600"/>
              <a:buChar char="•"/>
              <a:defRPr/>
            </a:lvl6pPr>
            <a:lvl7pPr marL="3200400" lvl="6" indent="-330200" algn="l">
              <a:spcBef>
                <a:spcPts val="300"/>
              </a:spcBef>
              <a:spcAft>
                <a:spcPts val="0"/>
              </a:spcAft>
              <a:buClr>
                <a:srgbClr val="007FA3"/>
              </a:buClr>
              <a:buSzPts val="1600"/>
              <a:buChar char="•"/>
              <a:defRPr/>
            </a:lvl7pPr>
            <a:lvl8pPr marL="3657600" lvl="7" indent="-330200" algn="l">
              <a:spcBef>
                <a:spcPts val="300"/>
              </a:spcBef>
              <a:spcAft>
                <a:spcPts val="0"/>
              </a:spcAft>
              <a:buClr>
                <a:srgbClr val="007FA3"/>
              </a:buClr>
              <a:buSzPts val="1600"/>
              <a:buChar char="•"/>
              <a:defRPr/>
            </a:lvl8pPr>
            <a:lvl9pPr marL="4114800" lvl="8" indent="-330200" algn="l">
              <a:spcBef>
                <a:spcPts val="300"/>
              </a:spcBef>
              <a:spcAft>
                <a:spcPts val="0"/>
              </a:spcAft>
              <a:buClr>
                <a:srgbClr val="007FA3"/>
              </a:buClr>
              <a:buSzPts val="1600"/>
              <a:buChar char="•"/>
              <a:defRPr/>
            </a:lvl9pPr>
          </a:lstStyle>
          <a:p>
            <a:endParaRPr/>
          </a:p>
        </p:txBody>
      </p:sp>
      <p:sp>
        <p:nvSpPr>
          <p:cNvPr id="36" name="Google Shape;36;p4"/>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457200" y="1600201"/>
            <a:ext cx="8229600" cy="1371600"/>
          </a:xfrm>
          <a:prstGeom prst="rect">
            <a:avLst/>
          </a:prstGeom>
          <a:noFill/>
          <a:ln>
            <a:noFill/>
          </a:ln>
        </p:spPr>
        <p:txBody>
          <a:bodyPr spcFirstLastPara="1" wrap="square" lIns="0" tIns="0" rIns="0" bIns="0" anchor="t" anchorCtr="0">
            <a:noAutofit/>
          </a:bodyPr>
          <a:lstStyle>
            <a:lvl1pPr marL="457200" lvl="0" indent="-330200" algn="l">
              <a:spcBef>
                <a:spcPts val="1500"/>
              </a:spcBef>
              <a:spcAft>
                <a:spcPts val="0"/>
              </a:spcAft>
              <a:buClr>
                <a:srgbClr val="007FA3"/>
              </a:buClr>
              <a:buSzPts val="1600"/>
              <a:buChar char="•"/>
              <a:defRPr/>
            </a:lvl1pPr>
            <a:lvl2pPr marL="914400" lvl="1" indent="-330200" algn="l">
              <a:spcBef>
                <a:spcPts val="600"/>
              </a:spcBef>
              <a:spcAft>
                <a:spcPts val="0"/>
              </a:spcAft>
              <a:buClr>
                <a:srgbClr val="007FA3"/>
              </a:buClr>
              <a:buSzPts val="1600"/>
              <a:buChar char="–"/>
              <a:defRPr/>
            </a:lvl2pPr>
            <a:lvl3pPr marL="1371600" lvl="2" indent="-330200" algn="l">
              <a:spcBef>
                <a:spcPts val="600"/>
              </a:spcBef>
              <a:spcAft>
                <a:spcPts val="0"/>
              </a:spcAft>
              <a:buClr>
                <a:srgbClr val="007FA3"/>
              </a:buClr>
              <a:buSzPts val="1600"/>
              <a:buChar char="▪"/>
              <a:defRPr/>
            </a:lvl3pPr>
            <a:lvl4pPr marL="1828800" lvl="3" indent="-330200" algn="l">
              <a:spcBef>
                <a:spcPts val="600"/>
              </a:spcBef>
              <a:spcAft>
                <a:spcPts val="0"/>
              </a:spcAft>
              <a:buClr>
                <a:srgbClr val="007FA3"/>
              </a:buClr>
              <a:buSzPts val="1600"/>
              <a:buChar char="–"/>
              <a:defRPr/>
            </a:lvl4pPr>
            <a:lvl5pPr marL="2286000" lvl="4" indent="-330200" algn="l">
              <a:spcBef>
                <a:spcPts val="600"/>
              </a:spcBef>
              <a:spcAft>
                <a:spcPts val="0"/>
              </a:spcAft>
              <a:buClr>
                <a:srgbClr val="007FA3"/>
              </a:buClr>
              <a:buSzPts val="1600"/>
              <a:buChar char="•"/>
              <a:defRPr/>
            </a:lvl5pPr>
            <a:lvl6pPr marL="2743200" lvl="5" indent="-330200" algn="l">
              <a:spcBef>
                <a:spcPts val="300"/>
              </a:spcBef>
              <a:spcAft>
                <a:spcPts val="0"/>
              </a:spcAft>
              <a:buClr>
                <a:srgbClr val="007FA3"/>
              </a:buClr>
              <a:buSzPts val="1600"/>
              <a:buChar char="•"/>
              <a:defRPr/>
            </a:lvl6pPr>
            <a:lvl7pPr marL="3200400" lvl="6" indent="-330200" algn="l">
              <a:spcBef>
                <a:spcPts val="300"/>
              </a:spcBef>
              <a:spcAft>
                <a:spcPts val="0"/>
              </a:spcAft>
              <a:buClr>
                <a:srgbClr val="007FA3"/>
              </a:buClr>
              <a:buSzPts val="1600"/>
              <a:buChar char="•"/>
              <a:defRPr/>
            </a:lvl7pPr>
            <a:lvl8pPr marL="3657600" lvl="7" indent="-330200" algn="l">
              <a:spcBef>
                <a:spcPts val="300"/>
              </a:spcBef>
              <a:spcAft>
                <a:spcPts val="0"/>
              </a:spcAft>
              <a:buClr>
                <a:srgbClr val="007FA3"/>
              </a:buClr>
              <a:buSzPts val="1600"/>
              <a:buChar char="•"/>
              <a:defRPr/>
            </a:lvl8pPr>
            <a:lvl9pPr marL="4114800" lvl="8" indent="-330200" algn="l">
              <a:spcBef>
                <a:spcPts val="300"/>
              </a:spcBef>
              <a:spcAft>
                <a:spcPts val="0"/>
              </a:spcAft>
              <a:buClr>
                <a:srgbClr val="007FA3"/>
              </a:buClr>
              <a:buSzPts val="1600"/>
              <a:buChar char="•"/>
              <a:defRPr/>
            </a:lvl9pPr>
          </a:lstStyle>
          <a:p>
            <a:endParaRPr/>
          </a:p>
        </p:txBody>
      </p:sp>
      <p:sp>
        <p:nvSpPr>
          <p:cNvPr id="42" name="Google Shape;42;p5"/>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5"/>
          <p:cNvSpPr txBox="1">
            <a:spLocks noGrp="1"/>
          </p:cNvSpPr>
          <p:nvPr>
            <p:ph type="body" idx="2"/>
          </p:nvPr>
        </p:nvSpPr>
        <p:spPr>
          <a:xfrm>
            <a:off x="457200" y="3200400"/>
            <a:ext cx="8229600" cy="1371600"/>
          </a:xfrm>
          <a:prstGeom prst="rect">
            <a:avLst/>
          </a:prstGeom>
          <a:noFill/>
          <a:ln>
            <a:noFill/>
          </a:ln>
        </p:spPr>
        <p:txBody>
          <a:bodyPr spcFirstLastPara="1" wrap="square" lIns="0" tIns="0" rIns="0" bIns="0" anchor="t" anchorCtr="0">
            <a:noAutofit/>
          </a:bodyPr>
          <a:lstStyle>
            <a:lvl1pPr marL="457200" lvl="0" indent="-342900" algn="l">
              <a:spcBef>
                <a:spcPts val="15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6" name="Google Shape;46;p5"/>
          <p:cNvSpPr txBox="1">
            <a:spLocks noGrp="1"/>
          </p:cNvSpPr>
          <p:nvPr>
            <p:ph type="body" idx="3"/>
          </p:nvPr>
        </p:nvSpPr>
        <p:spPr>
          <a:xfrm>
            <a:off x="457200" y="4800600"/>
            <a:ext cx="8229600" cy="1219200"/>
          </a:xfrm>
          <a:prstGeom prst="rect">
            <a:avLst/>
          </a:prstGeom>
          <a:noFill/>
          <a:ln>
            <a:noFill/>
          </a:ln>
        </p:spPr>
        <p:txBody>
          <a:bodyPr spcFirstLastPara="1" wrap="square" lIns="0" tIns="0" rIns="0" bIns="0" anchor="t" anchorCtr="0">
            <a:noAutofit/>
          </a:bodyPr>
          <a:lstStyle>
            <a:lvl1pPr marL="457200" lvl="0" indent="-342900" algn="l">
              <a:spcBef>
                <a:spcPts val="15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7"/>
          <p:cNvSpPr/>
          <p:nvPr/>
        </p:nvSpPr>
        <p:spPr>
          <a:xfrm>
            <a:off x="0" y="0"/>
            <a:ext cx="9144000" cy="3886200"/>
          </a:xfrm>
          <a:prstGeom prst="rect">
            <a:avLst/>
          </a:prstGeom>
          <a:solidFill>
            <a:srgbClr val="007FA3"/>
          </a:solidFill>
          <a:ln w="25400" cap="flat" cmpd="sng">
            <a:solidFill>
              <a:srgbClr val="007F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7"/>
          <p:cNvSpPr txBox="1">
            <a:spLocks noGrp="1"/>
          </p:cNvSpPr>
          <p:nvPr>
            <p:ph type="ctrTitle"/>
          </p:nvPr>
        </p:nvSpPr>
        <p:spPr>
          <a:xfrm>
            <a:off x="685800" y="762000"/>
            <a:ext cx="7772400" cy="283845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3600"/>
              <a:buFont typeface="Times New Roman"/>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
          <p:cNvSpPr txBox="1">
            <a:spLocks noGrp="1"/>
          </p:cNvSpPr>
          <p:nvPr>
            <p:ph type="subTitle" idx="1"/>
          </p:nvPr>
        </p:nvSpPr>
        <p:spPr>
          <a:xfrm>
            <a:off x="674687" y="3962400"/>
            <a:ext cx="7794626" cy="1752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800"/>
              <a:buNone/>
              <a:defRPr sz="1800">
                <a:solidFill>
                  <a:schemeClr val="dk1"/>
                </a:solidFill>
              </a:defRPr>
            </a:lvl1pPr>
            <a:lvl2pPr lvl="1" algn="ctr">
              <a:spcBef>
                <a:spcPts val="600"/>
              </a:spcBef>
              <a:spcAft>
                <a:spcPts val="0"/>
              </a:spcAft>
              <a:buSzPts val="1600"/>
              <a:buNone/>
              <a:defRPr>
                <a:solidFill>
                  <a:srgbClr val="888888"/>
                </a:solidFill>
              </a:defRPr>
            </a:lvl2pPr>
            <a:lvl3pPr lvl="2" algn="ctr">
              <a:spcBef>
                <a:spcPts val="600"/>
              </a:spcBef>
              <a:spcAft>
                <a:spcPts val="0"/>
              </a:spcAft>
              <a:buSzPts val="1600"/>
              <a:buNone/>
              <a:defRPr>
                <a:solidFill>
                  <a:srgbClr val="888888"/>
                </a:solidFill>
              </a:defRPr>
            </a:lvl3pPr>
            <a:lvl4pPr lvl="3" algn="ctr">
              <a:spcBef>
                <a:spcPts val="600"/>
              </a:spcBef>
              <a:spcAft>
                <a:spcPts val="0"/>
              </a:spcAft>
              <a:buSzPts val="1600"/>
              <a:buNone/>
              <a:defRPr>
                <a:solidFill>
                  <a:srgbClr val="888888"/>
                </a:solidFill>
              </a:defRPr>
            </a:lvl4pPr>
            <a:lvl5pPr lvl="4" algn="ctr">
              <a:spcBef>
                <a:spcPts val="600"/>
              </a:spcBef>
              <a:spcAft>
                <a:spcPts val="0"/>
              </a:spcAft>
              <a:buSzPts val="1600"/>
              <a:buNone/>
              <a:defRPr>
                <a:solidFill>
                  <a:srgbClr val="888888"/>
                </a:solidFill>
              </a:defRPr>
            </a:lvl5pPr>
            <a:lvl6pPr lvl="5" algn="ctr">
              <a:spcBef>
                <a:spcPts val="300"/>
              </a:spcBef>
              <a:spcAft>
                <a:spcPts val="0"/>
              </a:spcAft>
              <a:buSzPts val="1600"/>
              <a:buNone/>
              <a:defRPr>
                <a:solidFill>
                  <a:srgbClr val="888888"/>
                </a:solidFill>
              </a:defRPr>
            </a:lvl6pPr>
            <a:lvl7pPr lvl="6" algn="ctr">
              <a:spcBef>
                <a:spcPts val="300"/>
              </a:spcBef>
              <a:spcAft>
                <a:spcPts val="0"/>
              </a:spcAft>
              <a:buSzPts val="1600"/>
              <a:buNone/>
              <a:defRPr>
                <a:solidFill>
                  <a:srgbClr val="888888"/>
                </a:solidFill>
              </a:defRPr>
            </a:lvl7pPr>
            <a:lvl8pPr lvl="7" algn="ctr">
              <a:spcBef>
                <a:spcPts val="300"/>
              </a:spcBef>
              <a:spcAft>
                <a:spcPts val="0"/>
              </a:spcAft>
              <a:buSzPts val="1600"/>
              <a:buNone/>
              <a:defRPr>
                <a:solidFill>
                  <a:srgbClr val="888888"/>
                </a:solidFill>
              </a:defRPr>
            </a:lvl8pPr>
            <a:lvl9pPr lvl="8" algn="ctr">
              <a:spcBef>
                <a:spcPts val="300"/>
              </a:spcBef>
              <a:spcAft>
                <a:spcPts val="0"/>
              </a:spcAft>
              <a:buSzPts val="1600"/>
              <a:buNone/>
              <a:defRPr>
                <a:solidFill>
                  <a:srgbClr val="888888"/>
                </a:solidFill>
              </a:defRPr>
            </a:lvl9pPr>
          </a:lstStyle>
          <a:p>
            <a:endParaRPr/>
          </a:p>
        </p:txBody>
      </p:sp>
      <p:sp>
        <p:nvSpPr>
          <p:cNvPr id="57" name="Google Shape;57;p7"/>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Opener">
  <p:cSld name="Chapter Opener">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457200" y="215372"/>
            <a:ext cx="8229600" cy="62282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457200" y="816430"/>
            <a:ext cx="8229600" cy="47897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000"/>
              <a:buNone/>
              <a:defRPr sz="2000">
                <a:solidFill>
                  <a:srgbClr val="007FA3"/>
                </a:solidFill>
              </a:defRPr>
            </a:lvl1pPr>
            <a:lvl2pPr marL="914400" lvl="1" indent="-228600" algn="l">
              <a:spcBef>
                <a:spcPts val="0"/>
              </a:spcBef>
              <a:spcAft>
                <a:spcPts val="0"/>
              </a:spcAft>
              <a:buSzPts val="2400"/>
              <a:buNone/>
              <a:defRPr sz="2400">
                <a:solidFill>
                  <a:schemeClr val="lt1"/>
                </a:solidFill>
              </a:defRPr>
            </a:lvl2pPr>
            <a:lvl3pPr marL="1371600" lvl="2" indent="-228600" algn="l">
              <a:spcBef>
                <a:spcPts val="0"/>
              </a:spcBef>
              <a:spcAft>
                <a:spcPts val="0"/>
              </a:spcAft>
              <a:buSzPts val="2400"/>
              <a:buNone/>
              <a:defRPr sz="2400">
                <a:solidFill>
                  <a:schemeClr val="lt1"/>
                </a:solidFill>
              </a:defRPr>
            </a:lvl3pPr>
            <a:lvl4pPr marL="1828800" lvl="3" indent="-228600" algn="l">
              <a:spcBef>
                <a:spcPts val="0"/>
              </a:spcBef>
              <a:spcAft>
                <a:spcPts val="0"/>
              </a:spcAft>
              <a:buSzPts val="2400"/>
              <a:buNone/>
              <a:defRPr sz="2400">
                <a:solidFill>
                  <a:schemeClr val="lt1"/>
                </a:solidFill>
              </a:defRPr>
            </a:lvl4pPr>
            <a:lvl5pPr marL="2286000" lvl="4" indent="-228600" algn="l">
              <a:spcBef>
                <a:spcPts val="0"/>
              </a:spcBef>
              <a:spcAft>
                <a:spcPts val="0"/>
              </a:spcAft>
              <a:buSzPts val="2400"/>
              <a:buNone/>
              <a:defRPr sz="2400">
                <a:solidFill>
                  <a:schemeClr val="lt1"/>
                </a:solidFill>
              </a:defRPr>
            </a:lvl5pPr>
            <a:lvl6pPr marL="2743200" lvl="5" indent="-228600" algn="l">
              <a:spcBef>
                <a:spcPts val="0"/>
              </a:spcBef>
              <a:spcAft>
                <a:spcPts val="0"/>
              </a:spcAft>
              <a:buSzPts val="2400"/>
              <a:buNone/>
              <a:defRPr sz="2400">
                <a:solidFill>
                  <a:schemeClr val="lt1"/>
                </a:solidFill>
              </a:defRPr>
            </a:lvl6pPr>
            <a:lvl7pPr marL="3200400" lvl="6" indent="-228600" algn="l">
              <a:spcBef>
                <a:spcPts val="0"/>
              </a:spcBef>
              <a:spcAft>
                <a:spcPts val="0"/>
              </a:spcAft>
              <a:buSzPts val="2400"/>
              <a:buNone/>
              <a:defRPr sz="2400">
                <a:solidFill>
                  <a:schemeClr val="lt1"/>
                </a:solidFill>
              </a:defRPr>
            </a:lvl7pPr>
            <a:lvl8pPr marL="3657600" lvl="7" indent="-228600" algn="l">
              <a:spcBef>
                <a:spcPts val="0"/>
              </a:spcBef>
              <a:spcAft>
                <a:spcPts val="0"/>
              </a:spcAft>
              <a:buSzPts val="2400"/>
              <a:buNone/>
              <a:defRPr sz="2400">
                <a:solidFill>
                  <a:schemeClr val="lt1"/>
                </a:solidFill>
              </a:defRPr>
            </a:lvl8pPr>
            <a:lvl9pPr marL="4114800" lvl="8" indent="-228600" algn="l">
              <a:spcBef>
                <a:spcPts val="0"/>
              </a:spcBef>
              <a:spcAft>
                <a:spcPts val="0"/>
              </a:spcAft>
              <a:buSzPts val="2400"/>
              <a:buNone/>
              <a:defRPr sz="2400">
                <a:solidFill>
                  <a:schemeClr val="lt1"/>
                </a:solidFill>
              </a:defRPr>
            </a:lvl9pPr>
          </a:lstStyle>
          <a:p>
            <a:endParaRPr/>
          </a:p>
        </p:txBody>
      </p:sp>
      <p:sp>
        <p:nvSpPr>
          <p:cNvPr id="63" name="Google Shape;63;p8"/>
          <p:cNvSpPr txBox="1">
            <a:spLocks noGrp="1"/>
          </p:cNvSpPr>
          <p:nvPr>
            <p:ph type="body" idx="2"/>
          </p:nvPr>
        </p:nvSpPr>
        <p:spPr>
          <a:xfrm>
            <a:off x="5029200" y="1600201"/>
            <a:ext cx="3657600" cy="1600199"/>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SzPts val="3000"/>
              <a:buNone/>
              <a:defRPr sz="3000"/>
            </a:lvl1pPr>
            <a:lvl2pPr marL="914400" lvl="1" indent="-228600" algn="l">
              <a:spcBef>
                <a:spcPts val="0"/>
              </a:spcBef>
              <a:spcAft>
                <a:spcPts val="0"/>
              </a:spcAft>
              <a:buSzPts val="4400"/>
              <a:buNone/>
              <a:defRPr sz="4400"/>
            </a:lvl2pPr>
            <a:lvl3pPr marL="1371600" lvl="2" indent="-228600" algn="l">
              <a:spcBef>
                <a:spcPts val="0"/>
              </a:spcBef>
              <a:spcAft>
                <a:spcPts val="0"/>
              </a:spcAft>
              <a:buSzPts val="4400"/>
              <a:buNone/>
              <a:defRPr sz="4400"/>
            </a:lvl3pPr>
            <a:lvl4pPr marL="1828800" lvl="3" indent="-228600" algn="l">
              <a:spcBef>
                <a:spcPts val="0"/>
              </a:spcBef>
              <a:spcAft>
                <a:spcPts val="0"/>
              </a:spcAft>
              <a:buSzPts val="4400"/>
              <a:buNone/>
              <a:defRPr sz="4400"/>
            </a:lvl4pPr>
            <a:lvl5pPr marL="2286000" lvl="4" indent="-228600" algn="l">
              <a:spcBef>
                <a:spcPts val="0"/>
              </a:spcBef>
              <a:spcAft>
                <a:spcPts val="0"/>
              </a:spcAft>
              <a:buSzPts val="4400"/>
              <a:buNone/>
              <a:defRPr sz="4400"/>
            </a:lvl5pPr>
            <a:lvl6pPr marL="2743200" lvl="5" indent="-228600" algn="l">
              <a:spcBef>
                <a:spcPts val="0"/>
              </a:spcBef>
              <a:spcAft>
                <a:spcPts val="0"/>
              </a:spcAft>
              <a:buSzPts val="4400"/>
              <a:buNone/>
              <a:defRPr sz="4400"/>
            </a:lvl6pPr>
            <a:lvl7pPr marL="3200400" lvl="6" indent="-228600" algn="l">
              <a:spcBef>
                <a:spcPts val="0"/>
              </a:spcBef>
              <a:spcAft>
                <a:spcPts val="0"/>
              </a:spcAft>
              <a:buSzPts val="4400"/>
              <a:buNone/>
              <a:defRPr sz="4400"/>
            </a:lvl7pPr>
            <a:lvl8pPr marL="3657600" lvl="7" indent="-228600" algn="l">
              <a:spcBef>
                <a:spcPts val="0"/>
              </a:spcBef>
              <a:spcAft>
                <a:spcPts val="0"/>
              </a:spcAft>
              <a:buSzPts val="4400"/>
              <a:buNone/>
              <a:defRPr sz="4400"/>
            </a:lvl8pPr>
            <a:lvl9pPr marL="4114800" lvl="8" indent="-228600" algn="l">
              <a:spcBef>
                <a:spcPts val="0"/>
              </a:spcBef>
              <a:spcAft>
                <a:spcPts val="0"/>
              </a:spcAft>
              <a:buSzPts val="4400"/>
              <a:buNone/>
              <a:defRPr sz="4400"/>
            </a:lvl9pPr>
          </a:lstStyle>
          <a:p>
            <a:endParaRPr/>
          </a:p>
        </p:txBody>
      </p:sp>
      <p:sp>
        <p:nvSpPr>
          <p:cNvPr id="64" name="Google Shape;64;p8"/>
          <p:cNvSpPr txBox="1">
            <a:spLocks noGrp="1"/>
          </p:cNvSpPr>
          <p:nvPr>
            <p:ph type="body" idx="3"/>
          </p:nvPr>
        </p:nvSpPr>
        <p:spPr>
          <a:xfrm>
            <a:off x="5029200" y="3200400"/>
            <a:ext cx="3657600" cy="292576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200"/>
              <a:buNone/>
              <a:defRPr sz="2200"/>
            </a:lvl1pPr>
            <a:lvl2pPr marL="914400" lvl="1" indent="-228600" algn="l">
              <a:spcBef>
                <a:spcPts val="0"/>
              </a:spcBef>
              <a:spcAft>
                <a:spcPts val="0"/>
              </a:spcAft>
              <a:buSzPts val="1600"/>
              <a:buNone/>
              <a:defRPr/>
            </a:lvl2pPr>
            <a:lvl3pPr marL="1371600" lvl="2" indent="-228600" algn="l">
              <a:spcBef>
                <a:spcPts val="0"/>
              </a:spcBef>
              <a:spcAft>
                <a:spcPts val="0"/>
              </a:spcAft>
              <a:buSzPts val="1600"/>
              <a:buNone/>
              <a:defRPr/>
            </a:lvl3pPr>
            <a:lvl4pPr marL="1828800" lvl="3" indent="-228600" algn="l">
              <a:spcBef>
                <a:spcPts val="0"/>
              </a:spcBef>
              <a:spcAft>
                <a:spcPts val="0"/>
              </a:spcAft>
              <a:buSzPts val="1600"/>
              <a:buNone/>
              <a:defRPr/>
            </a:lvl4pPr>
            <a:lvl5pPr marL="2286000" lvl="4" indent="-228600" algn="l">
              <a:spcBef>
                <a:spcPts val="0"/>
              </a:spcBef>
              <a:spcAft>
                <a:spcPts val="0"/>
              </a:spcAft>
              <a:buSzPts val="1600"/>
              <a:buNone/>
              <a:defRPr/>
            </a:lvl5pPr>
            <a:lvl6pPr marL="2743200" lvl="5" indent="-228600" algn="l">
              <a:spcBef>
                <a:spcPts val="0"/>
              </a:spcBef>
              <a:spcAft>
                <a:spcPts val="0"/>
              </a:spcAft>
              <a:buSzPts val="1600"/>
              <a:buNone/>
              <a:defRPr/>
            </a:lvl6pPr>
            <a:lvl7pPr marL="3200400" lvl="6" indent="-228600" algn="l">
              <a:spcBef>
                <a:spcPts val="0"/>
              </a:spcBef>
              <a:spcAft>
                <a:spcPts val="0"/>
              </a:spcAft>
              <a:buSzPts val="1600"/>
              <a:buNone/>
              <a:defRPr/>
            </a:lvl7pPr>
            <a:lvl8pPr marL="3657600" lvl="7" indent="-228600" algn="l">
              <a:spcBef>
                <a:spcPts val="0"/>
              </a:spcBef>
              <a:spcAft>
                <a:spcPts val="0"/>
              </a:spcAft>
              <a:buSzPts val="1600"/>
              <a:buNone/>
              <a:defRPr/>
            </a:lvl8pPr>
            <a:lvl9pPr marL="4114800" lvl="8" indent="-228600" algn="l">
              <a:spcBef>
                <a:spcPts val="0"/>
              </a:spcBef>
              <a:spcAft>
                <a:spcPts val="0"/>
              </a:spcAft>
              <a:buSzPts val="1600"/>
              <a:buNone/>
              <a:defRPr/>
            </a:lvl9pPr>
          </a:lstStyle>
          <a:p>
            <a:endParaRPr/>
          </a:p>
        </p:txBody>
      </p:sp>
      <p:sp>
        <p:nvSpPr>
          <p:cNvPr id="65" name="Google Shape;65;p8"/>
          <p:cNvSpPr txBox="1">
            <a:spLocks noGrp="1"/>
          </p:cNvSpPr>
          <p:nvPr>
            <p:ph type="ftr" idx="11"/>
          </p:nvPr>
        </p:nvSpPr>
        <p:spPr>
          <a:xfrm>
            <a:off x="93969" y="6165337"/>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8"/>
          <p:cNvSpPr txBox="1">
            <a:spLocks noGrp="1"/>
          </p:cNvSpPr>
          <p:nvPr>
            <p:ph type="body" idx="4"/>
          </p:nvPr>
        </p:nvSpPr>
        <p:spPr>
          <a:xfrm>
            <a:off x="1752600" y="6529254"/>
            <a:ext cx="5867400" cy="187537"/>
          </a:xfrm>
          <a:prstGeom prst="rect">
            <a:avLst/>
          </a:prstGeom>
          <a:noFill/>
          <a:ln>
            <a:noFill/>
          </a:ln>
        </p:spPr>
        <p:txBody>
          <a:bodyPr spcFirstLastPara="1" wrap="square" lIns="0" tIns="0" rIns="0" bIns="0" anchor="t" anchorCtr="0">
            <a:noAutofit/>
          </a:bodyPr>
          <a:lstStyle>
            <a:lvl1pPr marL="457200" lvl="0" indent="-228600" algn="l">
              <a:spcBef>
                <a:spcPts val="1500"/>
              </a:spcBef>
              <a:spcAft>
                <a:spcPts val="0"/>
              </a:spcAft>
              <a:buSzPts val="1200"/>
              <a:buNone/>
              <a:defRPr sz="1200"/>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pic>
        <p:nvPicPr>
          <p:cNvPr id="69" name="Google Shape;69;p8"/>
          <p:cNvPicPr preferRelativeResize="0"/>
          <p:nvPr/>
        </p:nvPicPr>
        <p:blipFill rotWithShape="1">
          <a:blip r:embed="rId2">
            <a:alphaModFix/>
          </a:blip>
          <a:srcRect/>
          <a:stretch/>
        </p:blipFill>
        <p:spPr>
          <a:xfrm>
            <a:off x="685800" y="1703155"/>
            <a:ext cx="3369600" cy="4564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Learning Objectives and Content">
  <p:cSld name="Title + Learning Objectives and Conten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457200" y="215372"/>
            <a:ext cx="8229600" cy="62282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457200" y="816430"/>
            <a:ext cx="8229600" cy="40277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600"/>
              <a:buNone/>
              <a:defRPr sz="1600">
                <a:solidFill>
                  <a:srgbClr val="007FA3"/>
                </a:solidFill>
              </a:defRPr>
            </a:lvl1pPr>
            <a:lvl2pPr marL="914400" lvl="1" indent="-228600" algn="l">
              <a:spcBef>
                <a:spcPts val="0"/>
              </a:spcBef>
              <a:spcAft>
                <a:spcPts val="0"/>
              </a:spcAft>
              <a:buSzPts val="2400"/>
              <a:buNone/>
              <a:defRPr sz="2400">
                <a:solidFill>
                  <a:schemeClr val="lt1"/>
                </a:solidFill>
              </a:defRPr>
            </a:lvl2pPr>
            <a:lvl3pPr marL="1371600" lvl="2" indent="-228600" algn="l">
              <a:spcBef>
                <a:spcPts val="0"/>
              </a:spcBef>
              <a:spcAft>
                <a:spcPts val="0"/>
              </a:spcAft>
              <a:buSzPts val="2400"/>
              <a:buNone/>
              <a:defRPr sz="2400">
                <a:solidFill>
                  <a:schemeClr val="lt1"/>
                </a:solidFill>
              </a:defRPr>
            </a:lvl3pPr>
            <a:lvl4pPr marL="1828800" lvl="3" indent="-228600" algn="l">
              <a:spcBef>
                <a:spcPts val="0"/>
              </a:spcBef>
              <a:spcAft>
                <a:spcPts val="0"/>
              </a:spcAft>
              <a:buSzPts val="2400"/>
              <a:buNone/>
              <a:defRPr sz="2400">
                <a:solidFill>
                  <a:schemeClr val="lt1"/>
                </a:solidFill>
              </a:defRPr>
            </a:lvl4pPr>
            <a:lvl5pPr marL="2286000" lvl="4" indent="-228600" algn="l">
              <a:spcBef>
                <a:spcPts val="0"/>
              </a:spcBef>
              <a:spcAft>
                <a:spcPts val="0"/>
              </a:spcAft>
              <a:buSzPts val="2400"/>
              <a:buNone/>
              <a:defRPr sz="2400">
                <a:solidFill>
                  <a:schemeClr val="lt1"/>
                </a:solidFill>
              </a:defRPr>
            </a:lvl5pPr>
            <a:lvl6pPr marL="2743200" lvl="5" indent="-228600" algn="l">
              <a:spcBef>
                <a:spcPts val="0"/>
              </a:spcBef>
              <a:spcAft>
                <a:spcPts val="0"/>
              </a:spcAft>
              <a:buSzPts val="2400"/>
              <a:buNone/>
              <a:defRPr sz="2400">
                <a:solidFill>
                  <a:schemeClr val="lt1"/>
                </a:solidFill>
              </a:defRPr>
            </a:lvl6pPr>
            <a:lvl7pPr marL="3200400" lvl="6" indent="-228600" algn="l">
              <a:spcBef>
                <a:spcPts val="0"/>
              </a:spcBef>
              <a:spcAft>
                <a:spcPts val="0"/>
              </a:spcAft>
              <a:buSzPts val="2400"/>
              <a:buNone/>
              <a:defRPr sz="2400">
                <a:solidFill>
                  <a:schemeClr val="lt1"/>
                </a:solidFill>
              </a:defRPr>
            </a:lvl7pPr>
            <a:lvl8pPr marL="3657600" lvl="7" indent="-228600" algn="l">
              <a:spcBef>
                <a:spcPts val="0"/>
              </a:spcBef>
              <a:spcAft>
                <a:spcPts val="0"/>
              </a:spcAft>
              <a:buSzPts val="2400"/>
              <a:buNone/>
              <a:defRPr sz="2400">
                <a:solidFill>
                  <a:schemeClr val="lt1"/>
                </a:solidFill>
              </a:defRPr>
            </a:lvl8pPr>
            <a:lvl9pPr marL="4114800" lvl="8" indent="-228600" algn="l">
              <a:spcBef>
                <a:spcPts val="0"/>
              </a:spcBef>
              <a:spcAft>
                <a:spcPts val="0"/>
              </a:spcAft>
              <a:buSzPts val="2400"/>
              <a:buNone/>
              <a:defRPr sz="2400">
                <a:solidFill>
                  <a:schemeClr val="lt1"/>
                </a:solidFill>
              </a:defRPr>
            </a:lvl9pPr>
          </a:lstStyle>
          <a:p>
            <a:endParaRPr/>
          </a:p>
        </p:txBody>
      </p:sp>
      <p:sp>
        <p:nvSpPr>
          <p:cNvPr id="73" name="Google Shape;73;p9"/>
          <p:cNvSpPr txBox="1">
            <a:spLocks noGrp="1"/>
          </p:cNvSpPr>
          <p:nvPr>
            <p:ph type="body" idx="2"/>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lvl="0" indent="-342900" algn="l">
              <a:spcBef>
                <a:spcPts val="15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30200" algn="l">
              <a:spcBef>
                <a:spcPts val="600"/>
              </a:spcBef>
              <a:spcAft>
                <a:spcPts val="0"/>
              </a:spcAft>
              <a:buSzPts val="1600"/>
              <a:buChar char="•"/>
              <a:defRPr/>
            </a:lvl5pPr>
            <a:lvl6pPr marL="2743200" lvl="5" indent="-330200" algn="l">
              <a:spcBef>
                <a:spcPts val="300"/>
              </a:spcBef>
              <a:spcAft>
                <a:spcPts val="0"/>
              </a:spcAft>
              <a:buSzPts val="1600"/>
              <a:buChar char="•"/>
              <a:defRPr/>
            </a:lvl6pPr>
            <a:lvl7pPr marL="3200400" lvl="6" indent="-330200" algn="l">
              <a:spcBef>
                <a:spcPts val="300"/>
              </a:spcBef>
              <a:spcAft>
                <a:spcPts val="0"/>
              </a:spcAft>
              <a:buSzPts val="1600"/>
              <a:buChar char="•"/>
              <a:defRPr/>
            </a:lvl7pPr>
            <a:lvl8pPr marL="3657600" lvl="7" indent="-330200" algn="l">
              <a:spcBef>
                <a:spcPts val="300"/>
              </a:spcBef>
              <a:spcAft>
                <a:spcPts val="0"/>
              </a:spcAft>
              <a:buSzPts val="1600"/>
              <a:buChar char="•"/>
              <a:defRPr/>
            </a:lvl8pPr>
            <a:lvl9pPr marL="4114800" lvl="8" indent="-330200" algn="l">
              <a:spcBef>
                <a:spcPts val="300"/>
              </a:spcBef>
              <a:spcAft>
                <a:spcPts val="0"/>
              </a:spcAft>
              <a:buSzPts val="1600"/>
              <a:buChar char="•"/>
              <a:defRPr/>
            </a:lvl9pPr>
          </a:lstStyle>
          <a:p>
            <a:endParaRPr/>
          </a:p>
        </p:txBody>
      </p:sp>
      <p:sp>
        <p:nvSpPr>
          <p:cNvPr id="74" name="Google Shape;74;p9"/>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gure + Caption">
  <p:cSld name="Figure + Caption">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57200" y="228600"/>
            <a:ext cx="8229600" cy="106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7FA3"/>
              </a:buClr>
              <a:buSzPts val="3400"/>
              <a:buFont typeface="Times New Roman"/>
              <a:buNone/>
              <a:defRPr sz="3400">
                <a:solidFill>
                  <a:srgbClr val="007F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457200" y="5368160"/>
            <a:ext cx="8229600" cy="916856"/>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SzPts val="800"/>
              <a:buNone/>
              <a:defRPr sz="800"/>
            </a:lvl1pPr>
            <a:lvl2pPr marL="914400" lvl="1" indent="-228600" algn="l">
              <a:spcBef>
                <a:spcPts val="0"/>
              </a:spcBef>
              <a:spcAft>
                <a:spcPts val="0"/>
              </a:spcAft>
              <a:buSzPts val="1600"/>
              <a:buNone/>
              <a:defRPr sz="1600"/>
            </a:lvl2pPr>
            <a:lvl3pPr marL="1371600" lvl="2" indent="-228600" algn="l">
              <a:spcBef>
                <a:spcPts val="0"/>
              </a:spcBef>
              <a:spcAft>
                <a:spcPts val="0"/>
              </a:spcAft>
              <a:buSzPts val="1600"/>
              <a:buNone/>
              <a:defRPr sz="1600"/>
            </a:lvl3pPr>
            <a:lvl4pPr marL="1828800" lvl="3" indent="-228600" algn="l">
              <a:spcBef>
                <a:spcPts val="0"/>
              </a:spcBef>
              <a:spcAft>
                <a:spcPts val="0"/>
              </a:spcAft>
              <a:buSzPts val="1600"/>
              <a:buNone/>
              <a:defRPr sz="1600"/>
            </a:lvl4pPr>
            <a:lvl5pPr marL="2286000" lvl="4" indent="-228600" algn="l">
              <a:spcBef>
                <a:spcPts val="0"/>
              </a:spcBef>
              <a:spcAft>
                <a:spcPts val="0"/>
              </a:spcAft>
              <a:buSzPts val="1600"/>
              <a:buNone/>
              <a:defRPr sz="1600"/>
            </a:lvl5pPr>
            <a:lvl6pPr marL="2743200" lvl="5" indent="-228600" algn="l">
              <a:spcBef>
                <a:spcPts val="0"/>
              </a:spcBef>
              <a:spcAft>
                <a:spcPts val="0"/>
              </a:spcAft>
              <a:buSzPts val="1600"/>
              <a:buNone/>
              <a:defRPr sz="1600"/>
            </a:lvl6pPr>
            <a:lvl7pPr marL="3200400" lvl="6" indent="-228600" algn="l">
              <a:spcBef>
                <a:spcPts val="0"/>
              </a:spcBef>
              <a:spcAft>
                <a:spcPts val="0"/>
              </a:spcAft>
              <a:buSzPts val="1600"/>
              <a:buNone/>
              <a:defRPr sz="1600"/>
            </a:lvl7pPr>
            <a:lvl8pPr marL="3657600" lvl="7" indent="-228600" algn="l">
              <a:spcBef>
                <a:spcPts val="0"/>
              </a:spcBef>
              <a:spcAft>
                <a:spcPts val="0"/>
              </a:spcAft>
              <a:buSzPts val="1600"/>
              <a:buNone/>
              <a:defRPr sz="1600"/>
            </a:lvl8pPr>
            <a:lvl9pPr marL="4114800" lvl="8" indent="-228600" algn="l">
              <a:spcBef>
                <a:spcPts val="0"/>
              </a:spcBef>
              <a:spcAft>
                <a:spcPts val="0"/>
              </a:spcAft>
              <a:buSzPts val="1600"/>
              <a:buNone/>
              <a:defRPr sz="1600"/>
            </a:lvl9pPr>
          </a:lstStyle>
          <a:p>
            <a:endParaRPr/>
          </a:p>
        </p:txBody>
      </p:sp>
      <p:sp>
        <p:nvSpPr>
          <p:cNvPr id="80" name="Google Shape;80;p10"/>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dk1"/>
                </a:solidFill>
                <a:latin typeface="Arial"/>
                <a:ea typeface="Arial"/>
                <a:cs typeface="Arial"/>
                <a:sym typeface="Arial"/>
              </a:defRPr>
            </a:lvl1pPr>
            <a:lvl2pPr marL="0" lvl="1" indent="0" algn="r">
              <a:spcBef>
                <a:spcPts val="0"/>
              </a:spcBef>
              <a:buNone/>
              <a:defRPr sz="900" b="0" i="0" u="none" strike="noStrike" cap="none">
                <a:solidFill>
                  <a:schemeClr val="dk1"/>
                </a:solidFill>
                <a:latin typeface="Arial"/>
                <a:ea typeface="Arial"/>
                <a:cs typeface="Arial"/>
                <a:sym typeface="Arial"/>
              </a:defRPr>
            </a:lvl2pPr>
            <a:lvl3pPr marL="0" lvl="2" indent="0" algn="r">
              <a:spcBef>
                <a:spcPts val="0"/>
              </a:spcBef>
              <a:buNone/>
              <a:defRPr sz="900" b="0" i="0" u="none" strike="noStrike" cap="none">
                <a:solidFill>
                  <a:schemeClr val="dk1"/>
                </a:solidFill>
                <a:latin typeface="Arial"/>
                <a:ea typeface="Arial"/>
                <a:cs typeface="Arial"/>
                <a:sym typeface="Arial"/>
              </a:defRPr>
            </a:lvl3pPr>
            <a:lvl4pPr marL="0" lvl="3" indent="0" algn="r">
              <a:spcBef>
                <a:spcPts val="0"/>
              </a:spcBef>
              <a:buNone/>
              <a:defRPr sz="900" b="0" i="0" u="none" strike="noStrike" cap="none">
                <a:solidFill>
                  <a:schemeClr val="dk1"/>
                </a:solidFill>
                <a:latin typeface="Arial"/>
                <a:ea typeface="Arial"/>
                <a:cs typeface="Arial"/>
                <a:sym typeface="Arial"/>
              </a:defRPr>
            </a:lvl4pPr>
            <a:lvl5pPr marL="0" lvl="4" indent="0" algn="r">
              <a:spcBef>
                <a:spcPts val="0"/>
              </a:spcBef>
              <a:buNone/>
              <a:defRPr sz="900" b="0" i="0" u="none" strike="noStrike" cap="none">
                <a:solidFill>
                  <a:schemeClr val="dk1"/>
                </a:solidFill>
                <a:latin typeface="Arial"/>
                <a:ea typeface="Arial"/>
                <a:cs typeface="Arial"/>
                <a:sym typeface="Arial"/>
              </a:defRPr>
            </a:lvl5pPr>
            <a:lvl6pPr marL="0" lvl="5" indent="0" algn="r">
              <a:spcBef>
                <a:spcPts val="0"/>
              </a:spcBef>
              <a:buNone/>
              <a:defRPr sz="900" b="0" i="0" u="none" strike="noStrike" cap="none">
                <a:solidFill>
                  <a:schemeClr val="dk1"/>
                </a:solidFill>
                <a:latin typeface="Arial"/>
                <a:ea typeface="Arial"/>
                <a:cs typeface="Arial"/>
                <a:sym typeface="Arial"/>
              </a:defRPr>
            </a:lvl6pPr>
            <a:lvl7pPr marL="0" lvl="6" indent="0" algn="r">
              <a:spcBef>
                <a:spcPts val="0"/>
              </a:spcBef>
              <a:buNone/>
              <a:defRPr sz="900" b="0" i="0" u="none" strike="noStrike" cap="none">
                <a:solidFill>
                  <a:schemeClr val="dk1"/>
                </a:solidFill>
                <a:latin typeface="Arial"/>
                <a:ea typeface="Arial"/>
                <a:cs typeface="Arial"/>
                <a:sym typeface="Arial"/>
              </a:defRPr>
            </a:lvl7pPr>
            <a:lvl8pPr marL="0" lvl="7" indent="0" algn="r">
              <a:spcBef>
                <a:spcPts val="0"/>
              </a:spcBef>
              <a:buNone/>
              <a:defRPr sz="900" b="0" i="0" u="none" strike="noStrike" cap="none">
                <a:solidFill>
                  <a:schemeClr val="dk1"/>
                </a:solidFill>
                <a:latin typeface="Arial"/>
                <a:ea typeface="Arial"/>
                <a:cs typeface="Arial"/>
                <a:sym typeface="Arial"/>
              </a:defRPr>
            </a:lvl8pPr>
            <a:lvl9pPr marL="0" lvl="8" indent="0" algn="r">
              <a:spcBef>
                <a:spcPts val="0"/>
              </a:spcBef>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10" descr="Pearson Logo"/>
          <p:cNvPicPr preferRelativeResize="0"/>
          <p:nvPr/>
        </p:nvPicPr>
        <p:blipFill rotWithShape="1">
          <a:blip r:embed="rId2">
            <a:alphaModFix/>
          </a:blip>
          <a:srcRect/>
          <a:stretch/>
        </p:blipFill>
        <p:spPr>
          <a:xfrm>
            <a:off x="7997400" y="6434394"/>
            <a:ext cx="918000" cy="279915"/>
          </a:xfrm>
          <a:prstGeom prst="rect">
            <a:avLst/>
          </a:prstGeom>
          <a:noFill/>
          <a:ln>
            <a:noFill/>
          </a:ln>
        </p:spPr>
      </p:pic>
      <p:sp>
        <p:nvSpPr>
          <p:cNvPr id="84" name="Google Shape;84;p10"/>
          <p:cNvSpPr txBox="1"/>
          <p:nvPr/>
        </p:nvSpPr>
        <p:spPr>
          <a:xfrm>
            <a:off x="95799" y="6438054"/>
            <a:ext cx="7162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Verdana"/>
              <a:buNone/>
            </a:pPr>
            <a:r>
              <a:rPr lang="en-US" sz="1200" b="0" i="0" u="none" strike="noStrike" cap="none">
                <a:solidFill>
                  <a:schemeClr val="dk1"/>
                </a:solidFill>
                <a:latin typeface="Verdana"/>
                <a:ea typeface="Verdana"/>
                <a:cs typeface="Verdana"/>
                <a:sym typeface="Verdana"/>
              </a:rPr>
              <a:t>Copyright © 2017, 2015, 2013 Pearson Education, Inc. All Rights Reserved</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457200" y="1600200"/>
            <a:ext cx="8229600" cy="2163763"/>
          </a:xfrm>
          <a:prstGeom prst="rect">
            <a:avLst/>
          </a:prstGeom>
          <a:noFill/>
          <a:ln>
            <a:noFill/>
          </a:ln>
        </p:spPr>
        <p:txBody>
          <a:bodyPr spcFirstLastPara="1" wrap="square" lIns="0" tIns="0" rIns="0" bIns="0" anchor="t" anchorCtr="0">
            <a:noAutofit/>
          </a:bodyPr>
          <a:lstStyle>
            <a:lvl1pPr marL="457200" lvl="0" indent="-330200" algn="l">
              <a:spcBef>
                <a:spcPts val="1500"/>
              </a:spcBef>
              <a:spcAft>
                <a:spcPts val="0"/>
              </a:spcAft>
              <a:buSzPts val="1600"/>
              <a:buChar char="•"/>
              <a:defRPr sz="1600"/>
            </a:lvl1pPr>
            <a:lvl2pPr marL="914400" lvl="1" indent="-330200" algn="l">
              <a:spcBef>
                <a:spcPts val="600"/>
              </a:spcBef>
              <a:spcAft>
                <a:spcPts val="0"/>
              </a:spcAft>
              <a:buSzPts val="1600"/>
              <a:buChar char="–"/>
              <a:defRPr sz="1600"/>
            </a:lvl2pPr>
            <a:lvl3pPr marL="1371600" lvl="2" indent="-330200" algn="l">
              <a:spcBef>
                <a:spcPts val="600"/>
              </a:spcBef>
              <a:spcAft>
                <a:spcPts val="0"/>
              </a:spcAft>
              <a:buSzPts val="1600"/>
              <a:buChar char="▪"/>
              <a:defRPr sz="1600"/>
            </a:lvl3pPr>
            <a:lvl4pPr marL="1828800" lvl="3" indent="-330200" algn="l">
              <a:spcBef>
                <a:spcPts val="600"/>
              </a:spcBef>
              <a:spcAft>
                <a:spcPts val="0"/>
              </a:spcAft>
              <a:buSzPts val="1600"/>
              <a:buChar char="–"/>
              <a:defRPr sz="1600"/>
            </a:lvl4pPr>
            <a:lvl5pPr marL="2286000" lvl="4" indent="-330200" algn="l">
              <a:spcBef>
                <a:spcPts val="600"/>
              </a:spcBef>
              <a:spcAft>
                <a:spcPts val="0"/>
              </a:spcAft>
              <a:buSzPts val="1600"/>
              <a:buChar char="•"/>
              <a:defRPr sz="1600"/>
            </a:lvl5pPr>
            <a:lvl6pPr marL="2743200" lvl="5" indent="-317500" algn="l">
              <a:spcBef>
                <a:spcPts val="300"/>
              </a:spcBef>
              <a:spcAft>
                <a:spcPts val="0"/>
              </a:spcAft>
              <a:buSzPts val="1400"/>
              <a:buChar char="•"/>
              <a:defRPr sz="1400"/>
            </a:lvl6pPr>
            <a:lvl7pPr marL="3200400" lvl="6" indent="-317500" algn="l">
              <a:spcBef>
                <a:spcPts val="300"/>
              </a:spcBef>
              <a:spcAft>
                <a:spcPts val="0"/>
              </a:spcAft>
              <a:buSzPts val="1400"/>
              <a:buChar char="•"/>
              <a:defRPr sz="1400"/>
            </a:lvl7pPr>
            <a:lvl8pPr marL="3657600" lvl="7" indent="-317500" algn="l">
              <a:spcBef>
                <a:spcPts val="300"/>
              </a:spcBef>
              <a:spcAft>
                <a:spcPts val="0"/>
              </a:spcAft>
              <a:buSzPts val="1400"/>
              <a:buChar char="•"/>
              <a:defRPr sz="1400"/>
            </a:lvl8pPr>
            <a:lvl9pPr marL="4114800" lvl="8" indent="-317500" algn="l">
              <a:spcBef>
                <a:spcPts val="300"/>
              </a:spcBef>
              <a:spcAft>
                <a:spcPts val="0"/>
              </a:spcAft>
              <a:buSzPts val="1400"/>
              <a:buChar char="•"/>
              <a:defRPr sz="1400"/>
            </a:lvl9pPr>
          </a:lstStyle>
          <a:p>
            <a:endParaRPr/>
          </a:p>
        </p:txBody>
      </p:sp>
      <p:sp>
        <p:nvSpPr>
          <p:cNvPr id="88" name="Google Shape;88;p11"/>
          <p:cNvSpPr txBox="1">
            <a:spLocks noGrp="1"/>
          </p:cNvSpPr>
          <p:nvPr>
            <p:ph type="body" idx="2"/>
          </p:nvPr>
        </p:nvSpPr>
        <p:spPr>
          <a:xfrm>
            <a:off x="457200" y="3962400"/>
            <a:ext cx="8229600" cy="2163763"/>
          </a:xfrm>
          <a:prstGeom prst="rect">
            <a:avLst/>
          </a:prstGeom>
          <a:noFill/>
          <a:ln>
            <a:noFill/>
          </a:ln>
        </p:spPr>
        <p:txBody>
          <a:bodyPr spcFirstLastPara="1" wrap="square" lIns="0" tIns="0" rIns="0" bIns="0" anchor="t" anchorCtr="0">
            <a:noAutofit/>
          </a:bodyPr>
          <a:lstStyle>
            <a:lvl1pPr marL="457200" lvl="0" indent="-330200" algn="l">
              <a:spcBef>
                <a:spcPts val="1500"/>
              </a:spcBef>
              <a:spcAft>
                <a:spcPts val="0"/>
              </a:spcAft>
              <a:buSzPts val="1600"/>
              <a:buChar char="•"/>
              <a:defRPr sz="1600"/>
            </a:lvl1pPr>
            <a:lvl2pPr marL="914400" lvl="1" indent="-330200" algn="l">
              <a:spcBef>
                <a:spcPts val="600"/>
              </a:spcBef>
              <a:spcAft>
                <a:spcPts val="0"/>
              </a:spcAft>
              <a:buSzPts val="1600"/>
              <a:buChar char="–"/>
              <a:defRPr sz="1600"/>
            </a:lvl2pPr>
            <a:lvl3pPr marL="1371600" lvl="2" indent="-330200" algn="l">
              <a:spcBef>
                <a:spcPts val="600"/>
              </a:spcBef>
              <a:spcAft>
                <a:spcPts val="0"/>
              </a:spcAft>
              <a:buSzPts val="1600"/>
              <a:buChar char="▪"/>
              <a:defRPr sz="1600"/>
            </a:lvl3pPr>
            <a:lvl4pPr marL="1828800" lvl="3" indent="-330200" algn="l">
              <a:spcBef>
                <a:spcPts val="600"/>
              </a:spcBef>
              <a:spcAft>
                <a:spcPts val="0"/>
              </a:spcAft>
              <a:buSzPts val="1600"/>
              <a:buChar char="–"/>
              <a:defRPr sz="1600"/>
            </a:lvl4pPr>
            <a:lvl5pPr marL="2286000" lvl="4" indent="-330200" algn="l">
              <a:spcBef>
                <a:spcPts val="600"/>
              </a:spcBef>
              <a:spcAft>
                <a:spcPts val="0"/>
              </a:spcAft>
              <a:buSzPts val="1600"/>
              <a:buChar char="•"/>
              <a:defRPr sz="1600"/>
            </a:lvl5pPr>
            <a:lvl6pPr marL="2743200" lvl="5" indent="-317500" algn="l">
              <a:spcBef>
                <a:spcPts val="300"/>
              </a:spcBef>
              <a:spcAft>
                <a:spcPts val="0"/>
              </a:spcAft>
              <a:buSzPts val="1400"/>
              <a:buChar char="•"/>
              <a:defRPr sz="1400"/>
            </a:lvl6pPr>
            <a:lvl7pPr marL="3200400" lvl="6" indent="-317500" algn="l">
              <a:spcBef>
                <a:spcPts val="300"/>
              </a:spcBef>
              <a:spcAft>
                <a:spcPts val="0"/>
              </a:spcAft>
              <a:buSzPts val="1400"/>
              <a:buChar char="•"/>
              <a:defRPr sz="1400"/>
            </a:lvl7pPr>
            <a:lvl8pPr marL="3657600" lvl="7" indent="-317500" algn="l">
              <a:spcBef>
                <a:spcPts val="300"/>
              </a:spcBef>
              <a:spcAft>
                <a:spcPts val="0"/>
              </a:spcAft>
              <a:buSzPts val="1400"/>
              <a:buChar char="•"/>
              <a:defRPr sz="1400"/>
            </a:lvl8pPr>
            <a:lvl9pPr marL="4114800" lvl="8" indent="-317500" algn="l">
              <a:spcBef>
                <a:spcPts val="300"/>
              </a:spcBef>
              <a:spcAft>
                <a:spcPts val="0"/>
              </a:spcAft>
              <a:buSzPts val="1400"/>
              <a:buChar char="•"/>
              <a:defRPr sz="1400"/>
            </a:lvl9pPr>
          </a:lstStyle>
          <a:p>
            <a:endParaRPr/>
          </a:p>
        </p:txBody>
      </p:sp>
      <p:sp>
        <p:nvSpPr>
          <p:cNvPr id="89" name="Google Shape;89;p11"/>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7FA3"/>
              </a:buClr>
              <a:buSzPts val="3400"/>
              <a:buFont typeface="Times New Roman"/>
              <a:buNone/>
              <a:defRPr sz="3400" b="1" i="0" u="none" strike="noStrike" cap="none">
                <a:solidFill>
                  <a:srgbClr val="007FA3"/>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330200" algn="l" rtl="0">
              <a:spcBef>
                <a:spcPts val="15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6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600"/>
              </a:spcBef>
              <a:spcAft>
                <a:spcPts val="0"/>
              </a:spcAft>
              <a:buClr>
                <a:srgbClr val="007FA3"/>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0" marR="0" lvl="1" indent="0" algn="r" rtl="0">
              <a:spcBef>
                <a:spcPts val="0"/>
              </a:spcBef>
              <a:buNone/>
              <a:defRPr sz="900" b="0" i="0" u="none" strike="noStrike" cap="none">
                <a:solidFill>
                  <a:schemeClr val="lt1"/>
                </a:solidFill>
                <a:latin typeface="Arial"/>
                <a:ea typeface="Arial"/>
                <a:cs typeface="Arial"/>
                <a:sym typeface="Arial"/>
              </a:defRPr>
            </a:lvl2pPr>
            <a:lvl3pPr marL="0" marR="0" lvl="2" indent="0" algn="r" rtl="0">
              <a:spcBef>
                <a:spcPts val="0"/>
              </a:spcBef>
              <a:buNone/>
              <a:defRPr sz="900" b="0" i="0" u="none" strike="noStrike" cap="none">
                <a:solidFill>
                  <a:schemeClr val="lt1"/>
                </a:solidFill>
                <a:latin typeface="Arial"/>
                <a:ea typeface="Arial"/>
                <a:cs typeface="Arial"/>
                <a:sym typeface="Arial"/>
              </a:defRPr>
            </a:lvl3pPr>
            <a:lvl4pPr marL="0" marR="0" lvl="3" indent="0" algn="r" rtl="0">
              <a:spcBef>
                <a:spcPts val="0"/>
              </a:spcBef>
              <a:buNone/>
              <a:defRPr sz="900" b="0" i="0" u="none" strike="noStrike" cap="none">
                <a:solidFill>
                  <a:schemeClr val="lt1"/>
                </a:solidFill>
                <a:latin typeface="Arial"/>
                <a:ea typeface="Arial"/>
                <a:cs typeface="Arial"/>
                <a:sym typeface="Arial"/>
              </a:defRPr>
            </a:lvl4pPr>
            <a:lvl5pPr marL="0" marR="0" lvl="4" indent="0" algn="r" rtl="0">
              <a:spcBef>
                <a:spcPts val="0"/>
              </a:spcBef>
              <a:buNone/>
              <a:defRPr sz="900" b="0" i="0" u="none" strike="noStrike" cap="none">
                <a:solidFill>
                  <a:schemeClr val="lt1"/>
                </a:solidFill>
                <a:latin typeface="Arial"/>
                <a:ea typeface="Arial"/>
                <a:cs typeface="Arial"/>
                <a:sym typeface="Arial"/>
              </a:defRPr>
            </a:lvl5pPr>
            <a:lvl6pPr marL="0" marR="0" lvl="5" indent="0" algn="r" rtl="0">
              <a:spcBef>
                <a:spcPts val="0"/>
              </a:spcBef>
              <a:buNone/>
              <a:defRPr sz="900" b="0" i="0" u="none" strike="noStrike" cap="none">
                <a:solidFill>
                  <a:schemeClr val="lt1"/>
                </a:solidFill>
                <a:latin typeface="Arial"/>
                <a:ea typeface="Arial"/>
                <a:cs typeface="Arial"/>
                <a:sym typeface="Arial"/>
              </a:defRPr>
            </a:lvl6pPr>
            <a:lvl7pPr marL="0" marR="0" lvl="6" indent="0" algn="r" rtl="0">
              <a:spcBef>
                <a:spcPts val="0"/>
              </a:spcBef>
              <a:buNone/>
              <a:defRPr sz="900" b="0" i="0" u="none" strike="noStrike" cap="none">
                <a:solidFill>
                  <a:schemeClr val="lt1"/>
                </a:solidFill>
                <a:latin typeface="Arial"/>
                <a:ea typeface="Arial"/>
                <a:cs typeface="Arial"/>
                <a:sym typeface="Arial"/>
              </a:defRPr>
            </a:lvl7pPr>
            <a:lvl8pPr marL="0" marR="0" lvl="7" indent="0" algn="r" rtl="0">
              <a:spcBef>
                <a:spcPts val="0"/>
              </a:spcBef>
              <a:buNone/>
              <a:defRPr sz="900" b="0" i="0" u="none" strike="noStrike" cap="none">
                <a:solidFill>
                  <a:schemeClr val="lt1"/>
                </a:solidFill>
                <a:latin typeface="Arial"/>
                <a:ea typeface="Arial"/>
                <a:cs typeface="Arial"/>
                <a:sym typeface="Arial"/>
              </a:defRPr>
            </a:lvl8pPr>
            <a:lvl9pPr marL="0" marR="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Pearson Logo"/>
          <p:cNvPicPr preferRelativeResize="0"/>
          <p:nvPr/>
        </p:nvPicPr>
        <p:blipFill rotWithShape="1">
          <a:blip r:embed="rId14">
            <a:alphaModFix/>
          </a:blip>
          <a:srcRect/>
          <a:stretch/>
        </p:blipFill>
        <p:spPr>
          <a:xfrm>
            <a:off x="443972" y="6425686"/>
            <a:ext cx="917999" cy="279914"/>
          </a:xfrm>
          <a:prstGeom prst="rect">
            <a:avLst/>
          </a:prstGeom>
          <a:noFill/>
          <a:ln>
            <a:noFill/>
          </a:ln>
        </p:spPr>
      </p:pic>
      <p:sp>
        <p:nvSpPr>
          <p:cNvPr id="16" name="Google Shape;16;p1"/>
          <p:cNvSpPr txBox="1"/>
          <p:nvPr/>
        </p:nvSpPr>
        <p:spPr>
          <a:xfrm>
            <a:off x="2446790" y="6436990"/>
            <a:ext cx="6324599"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007FA3"/>
              </a:buClr>
              <a:buSzPts val="1200"/>
              <a:buFont typeface="Arial"/>
              <a:buNone/>
            </a:pPr>
            <a:r>
              <a:rPr lang="en-US" sz="1200" b="0" i="0" u="none" strike="noStrike" cap="none">
                <a:solidFill>
                  <a:schemeClr val="dk1"/>
                </a:solidFill>
                <a:latin typeface="Verdana"/>
                <a:ea typeface="Verdana"/>
                <a:cs typeface="Verdana"/>
                <a:sym typeface="Verdana"/>
              </a:rPr>
              <a:t>Copyright © 2020, 2017, 2015 Pearson Education, Inc. All Rights Reserved</a:t>
            </a:r>
            <a:endParaRPr sz="1200" b="0" i="0" u="none" strike="noStrike" cap="none">
              <a:solidFill>
                <a:schemeClr val="dk1"/>
              </a:solidFill>
              <a:latin typeface="Verdana"/>
              <a:ea typeface="Verdana"/>
              <a:cs typeface="Verdana"/>
              <a:sym typeface="Verdana"/>
            </a:endParaRPr>
          </a:p>
        </p:txBody>
      </p:sp>
      <p:pic>
        <p:nvPicPr>
          <p:cNvPr id="3" name="Picture 2">
            <a:extLst>
              <a:ext uri="{FF2B5EF4-FFF2-40B4-BE49-F238E27FC236}">
                <a16:creationId xmlns:a16="http://schemas.microsoft.com/office/drawing/2014/main" id="{48182ACE-DC0A-0938-D02D-63364845AEF2}"/>
              </a:ext>
            </a:extLst>
          </p:cNvPr>
          <p:cNvPicPr>
            <a:picLocks noChangeAspect="1"/>
          </p:cNvPicPr>
          <p:nvPr userDrawn="1"/>
        </p:nvPicPr>
        <p:blipFill>
          <a:blip r:embed="rId15"/>
          <a:stretch>
            <a:fillRect/>
          </a:stretch>
        </p:blipFill>
        <p:spPr>
          <a:xfrm>
            <a:off x="93969" y="5883844"/>
            <a:ext cx="7063220" cy="628650"/>
          </a:xfrm>
          <a:prstGeom prst="rect">
            <a:avLst/>
          </a:prstGeom>
        </p:spPr>
      </p:pic>
      <p:pic>
        <p:nvPicPr>
          <p:cNvPr id="17" name="Picture 16">
            <a:extLst>
              <a:ext uri="{FF2B5EF4-FFF2-40B4-BE49-F238E27FC236}">
                <a16:creationId xmlns:a16="http://schemas.microsoft.com/office/drawing/2014/main" id="{A803CB36-70A2-B3AE-E9C7-C6849B618ED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Picture 18">
            <a:extLst>
              <a:ext uri="{FF2B5EF4-FFF2-40B4-BE49-F238E27FC236}">
                <a16:creationId xmlns:a16="http://schemas.microsoft.com/office/drawing/2014/main" id="{A6CCCD1F-B3EF-4080-804C-A1EAF073279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3969" y="5822492"/>
            <a:ext cx="4941494" cy="73979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1519047" y="1018423"/>
            <a:ext cx="8229600" cy="5539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7FA3"/>
              </a:buClr>
              <a:buSzPts val="3600"/>
              <a:buFont typeface="Arial"/>
              <a:buNone/>
            </a:pPr>
            <a:r>
              <a:rPr lang="en-US" sz="3600" dirty="0">
                <a:latin typeface="Arial"/>
                <a:ea typeface="Arial"/>
                <a:cs typeface="Arial"/>
                <a:sym typeface="Arial"/>
              </a:rPr>
              <a:t>Marketing: An Introduction</a:t>
            </a:r>
            <a:endParaRPr dirty="0"/>
          </a:p>
        </p:txBody>
      </p:sp>
      <p:sp>
        <p:nvSpPr>
          <p:cNvPr id="115" name="Google Shape;115;p15"/>
          <p:cNvSpPr txBox="1">
            <a:spLocks noGrp="1"/>
          </p:cNvSpPr>
          <p:nvPr>
            <p:ph type="body" idx="1"/>
          </p:nvPr>
        </p:nvSpPr>
        <p:spPr>
          <a:xfrm>
            <a:off x="1717829" y="1590988"/>
            <a:ext cx="8229600" cy="31733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r>
              <a:rPr lang="en-US" dirty="0"/>
              <a:t>Fourteenth Edition</a:t>
            </a:r>
            <a:endParaRPr dirty="0"/>
          </a:p>
        </p:txBody>
      </p:sp>
      <p:sp>
        <p:nvSpPr>
          <p:cNvPr id="116" name="Google Shape;116;p15"/>
          <p:cNvSpPr txBox="1">
            <a:spLocks noGrp="1"/>
          </p:cNvSpPr>
          <p:nvPr>
            <p:ph type="body" idx="2"/>
          </p:nvPr>
        </p:nvSpPr>
        <p:spPr>
          <a:xfrm>
            <a:off x="3956762" y="3078366"/>
            <a:ext cx="2817004" cy="492443"/>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3200"/>
              <a:buNone/>
            </a:pPr>
            <a:r>
              <a:rPr lang="en-US" sz="3200"/>
              <a:t>Chapter 11</a:t>
            </a:r>
            <a:endParaRPr sz="3200"/>
          </a:p>
        </p:txBody>
      </p:sp>
      <p:sp>
        <p:nvSpPr>
          <p:cNvPr id="117" name="Google Shape;117;p15"/>
          <p:cNvSpPr txBox="1">
            <a:spLocks noGrp="1"/>
          </p:cNvSpPr>
          <p:nvPr>
            <p:ph type="body" idx="3"/>
          </p:nvPr>
        </p:nvSpPr>
        <p:spPr>
          <a:xfrm>
            <a:off x="3950421" y="3682754"/>
            <a:ext cx="3348279" cy="92333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r>
              <a:rPr lang="en-US" sz="2000"/>
              <a:t>Deliver the Goods:</a:t>
            </a:r>
            <a:endParaRPr/>
          </a:p>
          <a:p>
            <a:pPr marL="0" lvl="0" indent="0" algn="l" rtl="0">
              <a:spcBef>
                <a:spcPts val="0"/>
              </a:spcBef>
              <a:spcAft>
                <a:spcPts val="0"/>
              </a:spcAft>
              <a:buSzPts val="2000"/>
              <a:buNone/>
            </a:pPr>
            <a:r>
              <a:rPr lang="en-US" sz="2000"/>
              <a:t>Determine the</a:t>
            </a:r>
            <a:endParaRPr/>
          </a:p>
          <a:p>
            <a:pPr marL="0" lvl="0" indent="0" algn="l" rtl="0">
              <a:spcBef>
                <a:spcPts val="0"/>
              </a:spcBef>
              <a:spcAft>
                <a:spcPts val="0"/>
              </a:spcAft>
              <a:buSzPts val="2000"/>
              <a:buNone/>
            </a:pPr>
            <a:r>
              <a:rPr lang="en-US" sz="2000"/>
              <a:t>Distribution Strategy</a:t>
            </a:r>
            <a:endParaRPr sz="2000"/>
          </a:p>
        </p:txBody>
      </p:sp>
      <p:pic>
        <p:nvPicPr>
          <p:cNvPr id="118" name="Google Shape;118;p15" descr="Front Cover: Marketing: An Introduction, Fourteenth Edition by Armstrong and Kotler"/>
          <p:cNvPicPr preferRelativeResize="0"/>
          <p:nvPr/>
        </p:nvPicPr>
        <p:blipFill rotWithShape="1">
          <a:blip r:embed="rId3">
            <a:alphaModFix/>
          </a:blip>
          <a:srcRect/>
          <a:stretch/>
        </p:blipFill>
        <p:spPr>
          <a:xfrm>
            <a:off x="415032" y="2011269"/>
            <a:ext cx="2938669" cy="38283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3654062" y="370384"/>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Major Store Retailer Types (2 of 2)</a:t>
            </a:r>
            <a:endParaRPr sz="2400" dirty="0">
              <a:latin typeface="Arial"/>
              <a:ea typeface="Arial"/>
              <a:cs typeface="Arial"/>
              <a:sym typeface="Arial"/>
            </a:endParaRPr>
          </a:p>
        </p:txBody>
      </p:sp>
      <p:sp>
        <p:nvSpPr>
          <p:cNvPr id="185" name="Google Shape;185;p24"/>
          <p:cNvSpPr txBox="1">
            <a:spLocks noGrp="1"/>
          </p:cNvSpPr>
          <p:nvPr>
            <p:ph type="body" idx="1"/>
          </p:nvPr>
        </p:nvSpPr>
        <p:spPr>
          <a:xfrm>
            <a:off x="737663" y="1542409"/>
            <a:ext cx="3042148" cy="147732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a:t>Discounter Dollar General is the nation’s largest small-box discount retailer.</a:t>
            </a:r>
            <a:endParaRPr sz="2400"/>
          </a:p>
        </p:txBody>
      </p:sp>
      <p:pic>
        <p:nvPicPr>
          <p:cNvPr id="186" name="Google Shape;186;p24" descr="A small post signboard shows the text: “Dollar General; save time, save money, everyday!”"/>
          <p:cNvPicPr preferRelativeResize="0"/>
          <p:nvPr/>
        </p:nvPicPr>
        <p:blipFill rotWithShape="1">
          <a:blip r:embed="rId3">
            <a:alphaModFix/>
          </a:blip>
          <a:srcRect/>
          <a:stretch/>
        </p:blipFill>
        <p:spPr>
          <a:xfrm>
            <a:off x="3876516" y="1537632"/>
            <a:ext cx="5081953" cy="3003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3596808" y="241328"/>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Major Types of Retail Organizations</a:t>
            </a:r>
            <a:endParaRPr sz="2400" dirty="0"/>
          </a:p>
        </p:txBody>
      </p:sp>
      <p:graphicFrame>
        <p:nvGraphicFramePr>
          <p:cNvPr id="193" name="Google Shape;193;p25"/>
          <p:cNvGraphicFramePr/>
          <p:nvPr>
            <p:extLst>
              <p:ext uri="{D42A27DB-BD31-4B8C-83A1-F6EECF244321}">
                <p14:modId xmlns:p14="http://schemas.microsoft.com/office/powerpoint/2010/main" val="2723877542"/>
              </p:ext>
            </p:extLst>
          </p:nvPr>
        </p:nvGraphicFramePr>
        <p:xfrm>
          <a:off x="751937" y="1083115"/>
          <a:ext cx="7348578" cy="4691770"/>
        </p:xfrm>
        <a:graphic>
          <a:graphicData uri="http://schemas.openxmlformats.org/drawingml/2006/table">
            <a:tbl>
              <a:tblPr firstRow="1">
                <a:noFill/>
                <a:tableStyleId>{22EE7F41-4B2F-491D-9D51-B8B1FB6D32F9}</a:tableStyleId>
              </a:tblPr>
              <a:tblGrid>
                <a:gridCol w="1107862">
                  <a:extLst>
                    <a:ext uri="{9D8B030D-6E8A-4147-A177-3AD203B41FA5}">
                      <a16:colId xmlns:a16="http://schemas.microsoft.com/office/drawing/2014/main" val="20000"/>
                    </a:ext>
                  </a:extLst>
                </a:gridCol>
                <a:gridCol w="4447401">
                  <a:extLst>
                    <a:ext uri="{9D8B030D-6E8A-4147-A177-3AD203B41FA5}">
                      <a16:colId xmlns:a16="http://schemas.microsoft.com/office/drawing/2014/main" val="20001"/>
                    </a:ext>
                  </a:extLst>
                </a:gridCol>
                <a:gridCol w="1793315">
                  <a:extLst>
                    <a:ext uri="{9D8B030D-6E8A-4147-A177-3AD203B41FA5}">
                      <a16:colId xmlns:a16="http://schemas.microsoft.com/office/drawing/2014/main" val="20002"/>
                    </a:ext>
                  </a:extLst>
                </a:gridCol>
              </a:tblGrid>
              <a:tr h="269367">
                <a:tc>
                  <a:txBody>
                    <a:bodyPr/>
                    <a:lstStyle/>
                    <a:p>
                      <a:pPr marL="0" marR="0" lvl="0" indent="0" algn="ctr" rtl="0">
                        <a:spcBef>
                          <a:spcPts val="0"/>
                        </a:spcBef>
                        <a:spcAft>
                          <a:spcPts val="0"/>
                        </a:spcAft>
                        <a:buNone/>
                      </a:pPr>
                      <a:r>
                        <a:rPr lang="en-US" sz="1200" b="1">
                          <a:solidFill>
                            <a:schemeClr val="lt1"/>
                          </a:solidFill>
                        </a:rPr>
                        <a:t>Type</a:t>
                      </a:r>
                      <a:endParaRPr sz="1200"/>
                    </a:p>
                  </a:txBody>
                  <a:tcPr marL="55850" marR="55850" marT="0" marB="0" anchor="ctr">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chemeClr val="lt1"/>
                        </a:buClr>
                        <a:buSzPts val="1500"/>
                        <a:buFont typeface="Arial"/>
                        <a:buNone/>
                      </a:pPr>
                      <a:r>
                        <a:rPr lang="en-US" sz="1200" b="1">
                          <a:solidFill>
                            <a:schemeClr val="lt1"/>
                          </a:solidFill>
                        </a:rPr>
                        <a:t>Description</a:t>
                      </a:r>
                      <a:endParaRPr sz="1200"/>
                    </a:p>
                  </a:txBody>
                  <a:tcPr marL="55850" marR="55850" marT="0" marB="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chemeClr val="lt1"/>
                        </a:buClr>
                        <a:buSzPts val="1500"/>
                        <a:buFont typeface="Arial"/>
                        <a:buNone/>
                      </a:pPr>
                      <a:r>
                        <a:rPr lang="en-US" sz="1200" b="1">
                          <a:solidFill>
                            <a:schemeClr val="lt1"/>
                          </a:solidFill>
                        </a:rPr>
                        <a:t>Examples</a:t>
                      </a:r>
                      <a:endParaRPr sz="1200"/>
                    </a:p>
                  </a:txBody>
                  <a:tcPr marL="55850" marR="55850" marT="0" marB="0" anchor="ctr">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310406">
                <a:tc>
                  <a:txBody>
                    <a:bodyPr/>
                    <a:lstStyle/>
                    <a:p>
                      <a:pPr marL="0" marR="0" lvl="0" indent="0" algn="l" rtl="0">
                        <a:spcBef>
                          <a:spcPts val="0"/>
                        </a:spcBef>
                        <a:spcAft>
                          <a:spcPts val="0"/>
                        </a:spcAft>
                        <a:buNone/>
                      </a:pPr>
                      <a:r>
                        <a:rPr lang="en-US" sz="1200" b="0" i="0" u="none" strike="noStrike">
                          <a:solidFill>
                            <a:schemeClr val="dk1"/>
                          </a:solidFill>
                          <a:latin typeface="Arial"/>
                          <a:ea typeface="Arial"/>
                          <a:cs typeface="Arial"/>
                          <a:sym typeface="Arial"/>
                        </a:rPr>
                        <a:t>Corporate chain</a:t>
                      </a:r>
                      <a:endParaRPr sz="1200"/>
                    </a:p>
                  </a:txBody>
                  <a:tcPr marL="74475" marR="74475" marT="37250" marB="372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b="0" i="0" u="none" strike="noStrike" dirty="0">
                          <a:solidFill>
                            <a:schemeClr val="dk1"/>
                          </a:solidFill>
                          <a:latin typeface="Arial"/>
                          <a:ea typeface="Arial"/>
                          <a:cs typeface="Arial"/>
                          <a:sym typeface="Arial"/>
                        </a:rPr>
                        <a:t>Two or more outlets that are commonly owned and controlled. Corporate chains appear in all types of retailing but they are strongest in department stores, discount stores, food stores, drugstores, and restaurants.</a:t>
                      </a:r>
                      <a:endParaRPr sz="1200" dirty="0"/>
                    </a:p>
                  </a:txBody>
                  <a:tcPr marL="74475" marR="74475" marT="37250" marB="372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a:t>Macy’s (department stores), Target</a:t>
                      </a:r>
                      <a:endParaRPr sz="1200"/>
                    </a:p>
                    <a:p>
                      <a:pPr marL="0" marR="0" lvl="0" indent="0" algn="l" rtl="0">
                        <a:spcBef>
                          <a:spcPts val="0"/>
                        </a:spcBef>
                        <a:spcAft>
                          <a:spcPts val="0"/>
                        </a:spcAft>
                        <a:buNone/>
                      </a:pPr>
                      <a:r>
                        <a:rPr lang="en-US" sz="1200"/>
                        <a:t>(discount stores), Kroger (grocery stores), CVS (drugstores)</a:t>
                      </a:r>
                      <a:endParaRPr sz="1200"/>
                    </a:p>
                  </a:txBody>
                  <a:tcPr marL="74475" marR="74475" marT="37250" marB="372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1"/>
                  </a:ext>
                </a:extLst>
              </a:tr>
              <a:tr h="1102915">
                <a:tc>
                  <a:txBody>
                    <a:bodyPr/>
                    <a:lstStyle/>
                    <a:p>
                      <a:pPr marL="0" marR="0" lvl="0" indent="0" algn="l" rtl="0">
                        <a:spcBef>
                          <a:spcPts val="0"/>
                        </a:spcBef>
                        <a:spcAft>
                          <a:spcPts val="0"/>
                        </a:spcAft>
                        <a:buNone/>
                      </a:pPr>
                      <a:r>
                        <a:rPr lang="en-US" sz="1200" b="0" i="0" u="none" strike="noStrike">
                          <a:solidFill>
                            <a:schemeClr val="dk1"/>
                          </a:solidFill>
                          <a:latin typeface="Arial"/>
                          <a:ea typeface="Arial"/>
                          <a:cs typeface="Arial"/>
                          <a:sym typeface="Arial"/>
                        </a:rPr>
                        <a:t>Voluntary chain</a:t>
                      </a:r>
                      <a:endParaRPr sz="1200"/>
                    </a:p>
                  </a:txBody>
                  <a:tcPr marL="74475" marR="74475" marT="37250" marB="372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a:t>Wholesaler-sponsored group of independent retailers engaged in group buying and merchandising.</a:t>
                      </a:r>
                      <a:endParaRPr sz="1200"/>
                    </a:p>
                  </a:txBody>
                  <a:tcPr marL="74475" marR="74475" marT="37250" marB="372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a:t>Independent Grocers Alliance (IGA), Western Auto (auto supply), True Value (hardware)</a:t>
                      </a:r>
                      <a:endParaRPr sz="1200"/>
                    </a:p>
                  </a:txBody>
                  <a:tcPr marL="74475" marR="74475" marT="37250" marB="372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2"/>
                  </a:ext>
                </a:extLst>
              </a:tr>
              <a:tr h="895423">
                <a:tc>
                  <a:txBody>
                    <a:bodyPr/>
                    <a:lstStyle/>
                    <a:p>
                      <a:pPr marL="0" marR="0" lvl="0" indent="0" algn="l" rtl="0">
                        <a:spcBef>
                          <a:spcPts val="0"/>
                        </a:spcBef>
                        <a:spcAft>
                          <a:spcPts val="0"/>
                        </a:spcAft>
                        <a:buNone/>
                      </a:pPr>
                      <a:r>
                        <a:rPr lang="en-US" sz="1200" b="0" i="0" u="none" strike="noStrike">
                          <a:solidFill>
                            <a:schemeClr val="dk1"/>
                          </a:solidFill>
                          <a:latin typeface="Arial"/>
                          <a:ea typeface="Arial"/>
                          <a:cs typeface="Arial"/>
                          <a:sym typeface="Arial"/>
                        </a:rPr>
                        <a:t>Retailer cooperative</a:t>
                      </a:r>
                      <a:endParaRPr sz="1200"/>
                    </a:p>
                  </a:txBody>
                  <a:tcPr marL="74475" marR="74475" marT="37250" marB="372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a:t>Group of independent retailers who jointly establish a central buying organization and conduct joint promotion efforts.</a:t>
                      </a:r>
                      <a:endParaRPr sz="1200"/>
                    </a:p>
                  </a:txBody>
                  <a:tcPr marL="74475" marR="74475" marT="37250" marB="372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a:t>Associated Grocers (groceries), Ace Hardware (hardware)</a:t>
                      </a:r>
                      <a:endParaRPr sz="1200"/>
                    </a:p>
                  </a:txBody>
                  <a:tcPr marL="74475" marR="74475" marT="37250" marB="372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3"/>
                  </a:ext>
                </a:extLst>
              </a:tr>
              <a:tr h="1113659">
                <a:tc>
                  <a:txBody>
                    <a:bodyPr/>
                    <a:lstStyle/>
                    <a:p>
                      <a:pPr marL="0" marR="0" lvl="0" indent="0" algn="l" rtl="0">
                        <a:spcBef>
                          <a:spcPts val="0"/>
                        </a:spcBef>
                        <a:spcAft>
                          <a:spcPts val="0"/>
                        </a:spcAft>
                        <a:buNone/>
                      </a:pPr>
                      <a:r>
                        <a:rPr lang="en-US" sz="1200" b="0" i="0" u="none" strike="noStrike">
                          <a:solidFill>
                            <a:schemeClr val="dk1"/>
                          </a:solidFill>
                          <a:latin typeface="Arial"/>
                          <a:ea typeface="Arial"/>
                          <a:cs typeface="Arial"/>
                          <a:sym typeface="Arial"/>
                        </a:rPr>
                        <a:t>Franchise organization</a:t>
                      </a:r>
                      <a:endParaRPr sz="1200"/>
                    </a:p>
                  </a:txBody>
                  <a:tcPr marL="74475" marR="74475" marT="37250" marB="372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a:t>Contractual association between a franchisor (a manufacturer, wholesaler, or service organization) and franchisees (independent businesspeople who buy the right to own and operate one or more units in the franchise system).</a:t>
                      </a:r>
                      <a:endParaRPr sz="1200"/>
                    </a:p>
                  </a:txBody>
                  <a:tcPr marL="74475" marR="74475" marT="37250" marB="372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200" dirty="0"/>
                        <a:t>McDonald’s, Subway, Pizza Hut, Jiffy Lube, Meineke Mufflers, 7-Eleven</a:t>
                      </a:r>
                      <a:endParaRPr sz="1200" dirty="0"/>
                    </a:p>
                  </a:txBody>
                  <a:tcPr marL="74475" marR="74475" marT="37250" marB="372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3915052" y="320980"/>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a:t>
            </a:r>
            <a:r>
              <a:rPr lang="en-US" sz="2400" dirty="0"/>
              <a:t> </a:t>
            </a:r>
            <a:r>
              <a:rPr lang="en-US" sz="2400" dirty="0">
                <a:latin typeface="Arial"/>
                <a:ea typeface="Arial"/>
                <a:cs typeface="Arial"/>
                <a:sym typeface="Arial"/>
              </a:rPr>
              <a:t>Outline 11-1 Summary</a:t>
            </a:r>
            <a:endParaRPr sz="2400" dirty="0">
              <a:latin typeface="Arial"/>
              <a:ea typeface="Arial"/>
              <a:cs typeface="Arial"/>
              <a:sym typeface="Arial"/>
            </a:endParaRPr>
          </a:p>
        </p:txBody>
      </p:sp>
      <p:sp>
        <p:nvSpPr>
          <p:cNvPr id="200" name="Google Shape;200;p26"/>
          <p:cNvSpPr txBox="1">
            <a:spLocks noGrp="1"/>
          </p:cNvSpPr>
          <p:nvPr>
            <p:ph type="body" idx="1"/>
          </p:nvPr>
        </p:nvSpPr>
        <p:spPr>
          <a:xfrm>
            <a:off x="457200" y="1470528"/>
            <a:ext cx="8229600" cy="3724096"/>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SzPts val="2400"/>
              <a:buChar char="•"/>
            </a:pPr>
            <a:r>
              <a:rPr lang="en-US" sz="2400" b="1" dirty="0"/>
              <a:t>Retailing</a:t>
            </a:r>
            <a:r>
              <a:rPr lang="en-US" sz="2400" dirty="0"/>
              <a:t>—selling goods or services directly to final consumers </a:t>
            </a:r>
            <a:endParaRPr dirty="0"/>
          </a:p>
          <a:p>
            <a:pPr marL="256032" lvl="0" indent="-256032" algn="l" rtl="0">
              <a:spcBef>
                <a:spcPts val="1500"/>
              </a:spcBef>
              <a:spcAft>
                <a:spcPts val="0"/>
              </a:spcAft>
              <a:buSzPts val="2400"/>
              <a:buChar char="•"/>
            </a:pPr>
            <a:r>
              <a:rPr lang="en-US" sz="2400" b="1" dirty="0"/>
              <a:t>Shopper marketing</a:t>
            </a:r>
            <a:r>
              <a:rPr lang="en-US" sz="2400" dirty="0"/>
              <a:t>—turning shoppers into buyers</a:t>
            </a:r>
            <a:endParaRPr dirty="0"/>
          </a:p>
          <a:p>
            <a:pPr marL="256032" lvl="0" indent="-256032" algn="l" rtl="0">
              <a:spcBef>
                <a:spcPts val="1500"/>
              </a:spcBef>
              <a:spcAft>
                <a:spcPts val="0"/>
              </a:spcAft>
              <a:buSzPts val="2400"/>
              <a:buChar char="•"/>
            </a:pPr>
            <a:r>
              <a:rPr lang="en-US" sz="2400" b="1" dirty="0"/>
              <a:t>Omni-channel retailing</a:t>
            </a:r>
            <a:r>
              <a:rPr lang="en-US" sz="2400" dirty="0"/>
              <a:t>—integrates in-store, online, and mobile shopping</a:t>
            </a:r>
            <a:endParaRPr dirty="0"/>
          </a:p>
          <a:p>
            <a:pPr marL="256032" lvl="0" indent="-256032" algn="l" rtl="0">
              <a:spcBef>
                <a:spcPts val="1500"/>
              </a:spcBef>
              <a:spcAft>
                <a:spcPts val="0"/>
              </a:spcAft>
              <a:buSzPts val="2400"/>
              <a:buChar char="•"/>
            </a:pPr>
            <a:r>
              <a:rPr lang="en-US" sz="2400" dirty="0"/>
              <a:t>Retailers classified by amount of service, product line sold, and relative prices </a:t>
            </a:r>
            <a:endParaRPr dirty="0"/>
          </a:p>
          <a:p>
            <a:pPr marL="256032" lvl="0" indent="-256032" algn="l" rtl="0">
              <a:spcBef>
                <a:spcPts val="1500"/>
              </a:spcBef>
              <a:spcAft>
                <a:spcPts val="0"/>
              </a:spcAft>
              <a:buSzPts val="2400"/>
              <a:buChar char="•"/>
            </a:pPr>
            <a:r>
              <a:rPr lang="en-US" sz="2400" dirty="0"/>
              <a:t>Corporate and contractual retail organizations</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4923183" y="268356"/>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a:t>
            </a:r>
            <a:r>
              <a:rPr lang="en-US" sz="2400" dirty="0"/>
              <a:t> </a:t>
            </a:r>
            <a:r>
              <a:rPr lang="en-US" sz="2400" dirty="0">
                <a:latin typeface="Arial"/>
                <a:ea typeface="Arial"/>
                <a:cs typeface="Arial"/>
                <a:sym typeface="Arial"/>
              </a:rPr>
              <a:t>Outline 11-2</a:t>
            </a:r>
            <a:endParaRPr sz="2400" dirty="0">
              <a:latin typeface="Arial"/>
              <a:ea typeface="Arial"/>
              <a:cs typeface="Arial"/>
              <a:sym typeface="Arial"/>
            </a:endParaRPr>
          </a:p>
        </p:txBody>
      </p:sp>
      <p:sp>
        <p:nvSpPr>
          <p:cNvPr id="207" name="Google Shape;207;p27"/>
          <p:cNvSpPr txBox="1">
            <a:spLocks noGrp="1"/>
          </p:cNvSpPr>
          <p:nvPr>
            <p:ph type="body" idx="1"/>
          </p:nvPr>
        </p:nvSpPr>
        <p:spPr>
          <a:xfrm>
            <a:off x="457200" y="1500809"/>
            <a:ext cx="8229600" cy="110799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Discuss how retailers are using omni-channel retailing to meet the cross-channel shopping behavior of today’s digitally connected consumers.</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457200" y="97319"/>
            <a:ext cx="8229600" cy="166199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Omni-Channel Retailing: Blending In-Store, Online, Mobile, and Social Media Channels (1 of 2)</a:t>
            </a:r>
            <a:endParaRPr sz="2400" dirty="0">
              <a:latin typeface="Arial"/>
              <a:ea typeface="Arial"/>
              <a:cs typeface="Arial"/>
              <a:sym typeface="Arial"/>
            </a:endParaRPr>
          </a:p>
        </p:txBody>
      </p:sp>
      <p:sp>
        <p:nvSpPr>
          <p:cNvPr id="214" name="Google Shape;214;p28"/>
          <p:cNvSpPr txBox="1">
            <a:spLocks noGrp="1"/>
          </p:cNvSpPr>
          <p:nvPr>
            <p:ph type="body" idx="1"/>
          </p:nvPr>
        </p:nvSpPr>
        <p:spPr>
          <a:xfrm>
            <a:off x="443883" y="2096663"/>
            <a:ext cx="8229600" cy="3339376"/>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In this age of websites, smartphones, mobile apps, social media, and other things digital—shopping typically involves a dazzling array of channels and platforms.</a:t>
            </a:r>
            <a:endParaRPr dirty="0"/>
          </a:p>
          <a:p>
            <a:pPr marL="256032" lvl="0" indent="-256032" algn="l" rtl="0">
              <a:spcBef>
                <a:spcPts val="1500"/>
              </a:spcBef>
              <a:spcAft>
                <a:spcPts val="0"/>
              </a:spcAft>
              <a:buClr>
                <a:srgbClr val="007FA3"/>
              </a:buClr>
              <a:buSzPts val="2400"/>
              <a:buChar char="•"/>
            </a:pPr>
            <a:r>
              <a:rPr lang="en-US" sz="2400" dirty="0"/>
              <a:t>Omni-channel consumers readily research products and prices online, shopping digitally from home, from work, in stores, or anywhere in between. </a:t>
            </a:r>
            <a:endParaRPr sz="2400" dirty="0"/>
          </a:p>
          <a:p>
            <a:pPr marL="256032" lvl="0" indent="-256032" algn="l" rtl="0">
              <a:spcBef>
                <a:spcPts val="1500"/>
              </a:spcBef>
              <a:spcAft>
                <a:spcPts val="0"/>
              </a:spcAft>
              <a:buClr>
                <a:srgbClr val="007FA3"/>
              </a:buClr>
              <a:buSzPts val="2400"/>
              <a:buChar char="•"/>
            </a:pPr>
            <a:r>
              <a:rPr lang="en-US" sz="2400" dirty="0"/>
              <a:t>The boundaries between in-store and online retailing are rapidly blurring.</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57200" y="66143"/>
            <a:ext cx="8229600" cy="166199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Omni-Channel Retailing: Blending In-Store, Online, Mobile, and Social Media Channels (2 of 2)</a:t>
            </a:r>
            <a:endParaRPr sz="2400" dirty="0">
              <a:latin typeface="Arial"/>
              <a:ea typeface="Arial"/>
              <a:cs typeface="Arial"/>
              <a:sym typeface="Arial"/>
            </a:endParaRPr>
          </a:p>
        </p:txBody>
      </p:sp>
      <p:sp>
        <p:nvSpPr>
          <p:cNvPr id="221" name="Google Shape;221;p29"/>
          <p:cNvSpPr txBox="1">
            <a:spLocks noGrp="1"/>
          </p:cNvSpPr>
          <p:nvPr>
            <p:ph type="body" idx="1"/>
          </p:nvPr>
        </p:nvSpPr>
        <p:spPr>
          <a:xfrm>
            <a:off x="306280" y="2207530"/>
            <a:ext cx="8229600" cy="73866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Athletic footwear and apparel giant Foot Locker has mastered omni-channel retailing.</a:t>
            </a:r>
            <a:endParaRPr dirty="0"/>
          </a:p>
        </p:txBody>
      </p:sp>
      <p:pic>
        <p:nvPicPr>
          <p:cNvPr id="222" name="Google Shape;222;p29" descr="Two photos show a Foot Locker store and a soccer player standing and leaning on a wall and smiling at his mobile phone."/>
          <p:cNvPicPr preferRelativeResize="0"/>
          <p:nvPr/>
        </p:nvPicPr>
        <p:blipFill rotWithShape="1">
          <a:blip r:embed="rId3">
            <a:alphaModFix/>
          </a:blip>
          <a:srcRect/>
          <a:stretch/>
        </p:blipFill>
        <p:spPr>
          <a:xfrm>
            <a:off x="2423390" y="3222594"/>
            <a:ext cx="4869121" cy="27075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4591878" y="294861"/>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 Outline 11-3</a:t>
            </a:r>
            <a:endParaRPr sz="2400" dirty="0">
              <a:latin typeface="Arial"/>
              <a:ea typeface="Arial"/>
              <a:cs typeface="Arial"/>
              <a:sym typeface="Arial"/>
            </a:endParaRPr>
          </a:p>
        </p:txBody>
      </p:sp>
      <p:sp>
        <p:nvSpPr>
          <p:cNvPr id="229" name="Google Shape;229;p30"/>
          <p:cNvSpPr txBox="1">
            <a:spLocks noGrp="1"/>
          </p:cNvSpPr>
          <p:nvPr>
            <p:ph type="body" idx="1"/>
          </p:nvPr>
        </p:nvSpPr>
        <p:spPr>
          <a:xfrm>
            <a:off x="477078" y="1474305"/>
            <a:ext cx="8229600" cy="36933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Describe the major retailer marketing decisions.</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706170" y="595166"/>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Figure 11.1</a:t>
            </a:r>
            <a:r>
              <a:rPr lang="en-US" sz="2400" dirty="0"/>
              <a:t> </a:t>
            </a:r>
            <a:r>
              <a:rPr lang="en-US" sz="2400" dirty="0">
                <a:latin typeface="Arial"/>
                <a:ea typeface="Arial"/>
                <a:cs typeface="Arial"/>
                <a:sym typeface="Arial"/>
              </a:rPr>
              <a:t>Retailer Marketing Strategies</a:t>
            </a:r>
            <a:endParaRPr sz="2400" dirty="0">
              <a:latin typeface="Arial"/>
              <a:ea typeface="Arial"/>
              <a:cs typeface="Arial"/>
              <a:sym typeface="Arial"/>
            </a:endParaRPr>
          </a:p>
        </p:txBody>
      </p:sp>
      <p:pic>
        <p:nvPicPr>
          <p:cNvPr id="236" name="Google Shape;236;p31" descr="The flowchart shows the following information:&#10;As with other types of marketers, the name of the game for retailers is to find the customer value-driven marketing strategy and mix that will let them create value for customers and capture value in return. Think of Walmart’s “Save money. Live better.” value proposition. And Olive Garden’s “When you’re here, you’re family.”&#10;• Retail strategy: Retail segmentation and targeting; store differentiation and positioning.&#10;• Retail marketing mix: Product and service  assortment; retail prices; promotion; distribution (location)&#10;• Create value for targeted retail customers. &#10;An arrow points from retail strategy to retail marketing mix. Arrows point from both retail strategy and retail marketing mix to create value for targeted retail customers.&#10;"/>
          <p:cNvPicPr preferRelativeResize="0">
            <a:picLocks noGrp="1"/>
          </p:cNvPicPr>
          <p:nvPr>
            <p:ph type="body" idx="1"/>
          </p:nvPr>
        </p:nvPicPr>
        <p:blipFill rotWithShape="1">
          <a:blip r:embed="rId3">
            <a:alphaModFix/>
          </a:blip>
          <a:srcRect/>
          <a:stretch/>
        </p:blipFill>
        <p:spPr>
          <a:xfrm>
            <a:off x="706170" y="2104008"/>
            <a:ext cx="7731660" cy="36101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324374" y="549553"/>
            <a:ext cx="8229600" cy="166199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Segmentation, Targeting, Differentiation, and Positioning Decisions (1 of 2)</a:t>
            </a:r>
            <a:endParaRPr sz="2400" dirty="0">
              <a:latin typeface="Arial"/>
              <a:ea typeface="Arial"/>
              <a:cs typeface="Arial"/>
              <a:sym typeface="Arial"/>
            </a:endParaRPr>
          </a:p>
        </p:txBody>
      </p:sp>
      <p:sp>
        <p:nvSpPr>
          <p:cNvPr id="243" name="Google Shape;243;p32"/>
          <p:cNvSpPr txBox="1">
            <a:spLocks noGrp="1"/>
          </p:cNvSpPr>
          <p:nvPr>
            <p:ph type="body" idx="1"/>
          </p:nvPr>
        </p:nvSpPr>
        <p:spPr>
          <a:xfrm>
            <a:off x="537099" y="3021491"/>
            <a:ext cx="8229600" cy="1300356"/>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a:t>Target markets must be segmented and defined. </a:t>
            </a:r>
            <a:endParaRPr/>
          </a:p>
          <a:p>
            <a:pPr marL="256032" lvl="0" indent="-256032" algn="l" rtl="0">
              <a:spcBef>
                <a:spcPts val="1500"/>
              </a:spcBef>
              <a:spcAft>
                <a:spcPts val="0"/>
              </a:spcAft>
              <a:buClr>
                <a:srgbClr val="007FA3"/>
              </a:buClr>
              <a:buSzPts val="2400"/>
              <a:buChar char="•"/>
            </a:pPr>
            <a:r>
              <a:rPr lang="en-US" sz="2400"/>
              <a:t>Retailers then decide how to differentiate and position themselves in those markets.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xfrm>
            <a:off x="846479" y="1129144"/>
            <a:ext cx="8229600" cy="101566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300"/>
              <a:buFont typeface="Arial"/>
              <a:buNone/>
            </a:pPr>
            <a:r>
              <a:rPr lang="en-US" sz="2400" dirty="0">
                <a:latin typeface="Arial"/>
                <a:ea typeface="Arial"/>
                <a:cs typeface="Arial"/>
                <a:sym typeface="Arial"/>
              </a:rPr>
              <a:t>Segmentation, Targeting, Differentiation, and Positioning Decisions (2 of 2)</a:t>
            </a:r>
            <a:endParaRPr sz="2400" dirty="0">
              <a:latin typeface="Arial"/>
              <a:ea typeface="Arial"/>
              <a:cs typeface="Arial"/>
              <a:sym typeface="Arial"/>
            </a:endParaRPr>
          </a:p>
        </p:txBody>
      </p:sp>
      <p:sp>
        <p:nvSpPr>
          <p:cNvPr id="250" name="Google Shape;250;p33"/>
          <p:cNvSpPr txBox="1">
            <a:spLocks noGrp="1"/>
          </p:cNvSpPr>
          <p:nvPr>
            <p:ph type="body" idx="1"/>
          </p:nvPr>
        </p:nvSpPr>
        <p:spPr>
          <a:xfrm>
            <a:off x="846479" y="2635701"/>
            <a:ext cx="3657600" cy="258532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a:t>Furnishings retailer Restoration Hardware has unleashed a new generation of furniture where you don’t just see the furnishings, you experience them.</a:t>
            </a:r>
            <a:endParaRPr sz="2400"/>
          </a:p>
        </p:txBody>
      </p:sp>
      <p:pic>
        <p:nvPicPr>
          <p:cNvPr id="251" name="Google Shape;251;p33" descr="A photo shows a Restoration Hardware furniture gallery with a bar and restaurant, where customers experience their furnishings while drinking and eating."/>
          <p:cNvPicPr preferRelativeResize="0"/>
          <p:nvPr/>
        </p:nvPicPr>
        <p:blipFill rotWithShape="1">
          <a:blip r:embed="rId3">
            <a:alphaModFix/>
          </a:blip>
          <a:srcRect/>
          <a:stretch/>
        </p:blipFill>
        <p:spPr>
          <a:xfrm>
            <a:off x="4572000" y="2466712"/>
            <a:ext cx="4113369" cy="27543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4572000" y="294861"/>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Objectives Outline (1 of 2)</a:t>
            </a:r>
            <a:endParaRPr sz="2400" dirty="0">
              <a:latin typeface="Arial"/>
              <a:ea typeface="Arial"/>
              <a:cs typeface="Arial"/>
              <a:sym typeface="Arial"/>
            </a:endParaRPr>
          </a:p>
        </p:txBody>
      </p:sp>
      <p:sp>
        <p:nvSpPr>
          <p:cNvPr id="126" name="Google Shape;126;p16"/>
          <p:cNvSpPr txBox="1">
            <a:spLocks noGrp="1"/>
          </p:cNvSpPr>
          <p:nvPr>
            <p:ph type="body" idx="1"/>
          </p:nvPr>
        </p:nvSpPr>
        <p:spPr>
          <a:xfrm>
            <a:off x="457200" y="1143000"/>
            <a:ext cx="8229600" cy="409342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a:solidFill>
                  <a:schemeClr val="lt2"/>
                </a:solidFill>
              </a:rPr>
              <a:t>11.1</a:t>
            </a:r>
            <a:r>
              <a:rPr lang="en-US" sz="2400">
                <a:solidFill>
                  <a:schemeClr val="lt2"/>
                </a:solidFill>
              </a:rPr>
              <a:t> </a:t>
            </a:r>
            <a:r>
              <a:rPr lang="en-US" sz="2400"/>
              <a:t>Explain the role of retailers in the distribution channel and describe the major types of retailers.</a:t>
            </a:r>
            <a:endParaRPr/>
          </a:p>
          <a:p>
            <a:pPr marL="0" lvl="0" indent="0" algn="l" rtl="0">
              <a:spcBef>
                <a:spcPts val="1500"/>
              </a:spcBef>
              <a:spcAft>
                <a:spcPts val="0"/>
              </a:spcAft>
              <a:buSzPts val="2400"/>
              <a:buNone/>
            </a:pPr>
            <a:r>
              <a:rPr lang="en-US" sz="2400" b="1">
                <a:solidFill>
                  <a:srgbClr val="007FA3"/>
                </a:solidFill>
              </a:rPr>
              <a:t>11.2</a:t>
            </a:r>
            <a:r>
              <a:rPr lang="en-US" sz="2400">
                <a:solidFill>
                  <a:srgbClr val="007FA3"/>
                </a:solidFill>
              </a:rPr>
              <a:t> </a:t>
            </a:r>
            <a:r>
              <a:rPr lang="en-US" sz="2400"/>
              <a:t>Discuss how retailers are using omni-channel retailing to meet the cross-channel shopping behavior of today’s digitally connected consumers.</a:t>
            </a:r>
            <a:endParaRPr sz="2400"/>
          </a:p>
          <a:p>
            <a:pPr marL="0" lvl="0" indent="0" algn="l" rtl="0">
              <a:spcBef>
                <a:spcPts val="1500"/>
              </a:spcBef>
              <a:spcAft>
                <a:spcPts val="0"/>
              </a:spcAft>
              <a:buSzPts val="2400"/>
              <a:buNone/>
            </a:pPr>
            <a:r>
              <a:rPr lang="en-US" sz="2400" b="1">
                <a:solidFill>
                  <a:schemeClr val="lt2"/>
                </a:solidFill>
              </a:rPr>
              <a:t>11.3</a:t>
            </a:r>
            <a:r>
              <a:rPr lang="en-US" sz="2400">
                <a:solidFill>
                  <a:schemeClr val="lt2"/>
                </a:solidFill>
              </a:rPr>
              <a:t> </a:t>
            </a:r>
            <a:r>
              <a:rPr lang="en-US" sz="2400"/>
              <a:t>Describe the major retailer marketing decisions.</a:t>
            </a:r>
            <a:endParaRPr/>
          </a:p>
          <a:p>
            <a:pPr marL="0" lvl="0" indent="0" algn="l" rtl="0">
              <a:spcBef>
                <a:spcPts val="1500"/>
              </a:spcBef>
              <a:spcAft>
                <a:spcPts val="0"/>
              </a:spcAft>
              <a:buSzPts val="2400"/>
              <a:buNone/>
            </a:pPr>
            <a:r>
              <a:rPr lang="en-US" sz="2400" b="1">
                <a:solidFill>
                  <a:schemeClr val="lt2"/>
                </a:solidFill>
              </a:rPr>
              <a:t>11.4</a:t>
            </a:r>
            <a:r>
              <a:rPr lang="en-US" sz="2400"/>
              <a:t> Discuss the major trends and developments in retailing.</a:t>
            </a:r>
            <a:endParaRPr/>
          </a:p>
          <a:p>
            <a:pPr marL="0" lvl="0" indent="0" algn="l" rtl="0">
              <a:spcBef>
                <a:spcPts val="1500"/>
              </a:spcBef>
              <a:spcAft>
                <a:spcPts val="0"/>
              </a:spcAft>
              <a:buSzPts val="2400"/>
              <a:buNone/>
            </a:pPr>
            <a:r>
              <a:rPr lang="en-US" sz="2400" b="1">
                <a:solidFill>
                  <a:schemeClr val="lt2"/>
                </a:solidFill>
              </a:rPr>
              <a:t>11.5</a:t>
            </a:r>
            <a:r>
              <a:rPr lang="en-US" sz="2400"/>
              <a:t> Explain the major types of wholesalers and their marketing decisions.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457200" y="1633330"/>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Product Assortment and Services Decision</a:t>
            </a:r>
            <a:endParaRPr sz="2400" dirty="0">
              <a:latin typeface="Arial"/>
              <a:ea typeface="Arial"/>
              <a:cs typeface="Arial"/>
              <a:sym typeface="Arial"/>
            </a:endParaRPr>
          </a:p>
        </p:txBody>
      </p:sp>
      <p:sp>
        <p:nvSpPr>
          <p:cNvPr id="258" name="Google Shape;258;p34"/>
          <p:cNvSpPr txBox="1">
            <a:spLocks noGrp="1"/>
          </p:cNvSpPr>
          <p:nvPr>
            <p:ph type="body" idx="1"/>
          </p:nvPr>
        </p:nvSpPr>
        <p:spPr>
          <a:xfrm>
            <a:off x="261891" y="3579920"/>
            <a:ext cx="8229600" cy="1708160"/>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a:t>Retailers must determine three product variables.</a:t>
            </a:r>
            <a:endParaRPr sz="2400"/>
          </a:p>
          <a:p>
            <a:pPr marL="742950" lvl="1" indent="-285750" algn="l" rtl="0">
              <a:spcBef>
                <a:spcPts val="600"/>
              </a:spcBef>
              <a:spcAft>
                <a:spcPts val="0"/>
              </a:spcAft>
              <a:buSzPts val="2400"/>
              <a:buChar char="–"/>
            </a:pPr>
            <a:r>
              <a:rPr lang="en-US" sz="2400"/>
              <a:t>Product assortment</a:t>
            </a:r>
            <a:endParaRPr/>
          </a:p>
          <a:p>
            <a:pPr marL="742950" lvl="1" indent="-285750" algn="l" rtl="0">
              <a:spcBef>
                <a:spcPts val="600"/>
              </a:spcBef>
              <a:spcAft>
                <a:spcPts val="0"/>
              </a:spcAft>
              <a:buSzPts val="2400"/>
              <a:buChar char="–"/>
            </a:pPr>
            <a:r>
              <a:rPr lang="en-US" sz="2400"/>
              <a:t>Services mix</a:t>
            </a:r>
            <a:endParaRPr/>
          </a:p>
          <a:p>
            <a:pPr marL="742950" lvl="1" indent="-285750" algn="l" rtl="0">
              <a:spcBef>
                <a:spcPts val="600"/>
              </a:spcBef>
              <a:spcAft>
                <a:spcPts val="0"/>
              </a:spcAft>
              <a:buSzPts val="2400"/>
              <a:buChar char="–"/>
            </a:pPr>
            <a:r>
              <a:rPr lang="en-US" sz="2400"/>
              <a:t>Store atmosphere</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4923183" y="241852"/>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Price Decision</a:t>
            </a:r>
            <a:endParaRPr sz="2400" dirty="0">
              <a:latin typeface="Arial"/>
              <a:ea typeface="Arial"/>
              <a:cs typeface="Arial"/>
              <a:sym typeface="Arial"/>
            </a:endParaRPr>
          </a:p>
        </p:txBody>
      </p:sp>
      <p:sp>
        <p:nvSpPr>
          <p:cNvPr id="265" name="Google Shape;265;p35"/>
          <p:cNvSpPr txBox="1">
            <a:spLocks noGrp="1"/>
          </p:cNvSpPr>
          <p:nvPr>
            <p:ph type="body" idx="1"/>
          </p:nvPr>
        </p:nvSpPr>
        <p:spPr>
          <a:xfrm>
            <a:off x="457200" y="1434547"/>
            <a:ext cx="8229600" cy="3608680"/>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Price policy must fit the retailers’</a:t>
            </a:r>
            <a:endParaRPr dirty="0"/>
          </a:p>
          <a:p>
            <a:pPr marL="742950" lvl="1" indent="-285750" algn="l" rtl="0">
              <a:spcBef>
                <a:spcPts val="600"/>
              </a:spcBef>
              <a:spcAft>
                <a:spcPts val="0"/>
              </a:spcAft>
              <a:buSzPts val="2400"/>
              <a:buChar char="–"/>
            </a:pPr>
            <a:r>
              <a:rPr lang="en-US" sz="2400" dirty="0"/>
              <a:t>Target market and positioning</a:t>
            </a:r>
            <a:endParaRPr dirty="0"/>
          </a:p>
          <a:p>
            <a:pPr marL="742950" lvl="1" indent="-285750" algn="l" rtl="0">
              <a:spcBef>
                <a:spcPts val="600"/>
              </a:spcBef>
              <a:spcAft>
                <a:spcPts val="0"/>
              </a:spcAft>
              <a:buSzPts val="2400"/>
              <a:buChar char="–"/>
            </a:pPr>
            <a:r>
              <a:rPr lang="en-US" sz="2400" dirty="0"/>
              <a:t>Product and service assortment</a:t>
            </a:r>
            <a:endParaRPr dirty="0"/>
          </a:p>
          <a:p>
            <a:pPr marL="742950" lvl="1" indent="-285750" algn="l" rtl="0">
              <a:spcBef>
                <a:spcPts val="600"/>
              </a:spcBef>
              <a:spcAft>
                <a:spcPts val="0"/>
              </a:spcAft>
              <a:buSzPts val="2400"/>
              <a:buChar char="–"/>
            </a:pPr>
            <a:r>
              <a:rPr lang="en-US" sz="2400" dirty="0"/>
              <a:t>Competition</a:t>
            </a:r>
            <a:endParaRPr dirty="0"/>
          </a:p>
          <a:p>
            <a:pPr marL="742950" lvl="1" indent="-285750" algn="l" rtl="0">
              <a:spcBef>
                <a:spcPts val="600"/>
              </a:spcBef>
              <a:spcAft>
                <a:spcPts val="0"/>
              </a:spcAft>
              <a:buSzPts val="2400"/>
              <a:buChar char="–"/>
            </a:pPr>
            <a:r>
              <a:rPr lang="en-US" sz="2400" dirty="0"/>
              <a:t>Economic factors</a:t>
            </a:r>
            <a:endParaRPr dirty="0"/>
          </a:p>
          <a:p>
            <a:pPr marL="256032" lvl="0" indent="-256032" algn="l" rtl="0">
              <a:spcBef>
                <a:spcPts val="1500"/>
              </a:spcBef>
              <a:spcAft>
                <a:spcPts val="0"/>
              </a:spcAft>
              <a:buClr>
                <a:srgbClr val="007FA3"/>
              </a:buClr>
              <a:buSzPts val="2400"/>
              <a:buChar char="•"/>
            </a:pPr>
            <a:r>
              <a:rPr lang="en-US" sz="2400" dirty="0"/>
              <a:t>Retailers practice either</a:t>
            </a:r>
            <a:endParaRPr dirty="0"/>
          </a:p>
          <a:p>
            <a:pPr marL="742950" lvl="1" indent="-285750" algn="l" rtl="0">
              <a:spcBef>
                <a:spcPts val="600"/>
              </a:spcBef>
              <a:spcAft>
                <a:spcPts val="0"/>
              </a:spcAft>
              <a:buSzPts val="2400"/>
              <a:buChar char="–"/>
            </a:pPr>
            <a:r>
              <a:rPr lang="en-US" sz="2400" dirty="0"/>
              <a:t>Everyday low pricing (EDLP)</a:t>
            </a:r>
            <a:endParaRPr dirty="0"/>
          </a:p>
          <a:p>
            <a:pPr marL="742950" lvl="1" indent="-285750" algn="l" rtl="0">
              <a:spcBef>
                <a:spcPts val="600"/>
              </a:spcBef>
              <a:spcAft>
                <a:spcPts val="0"/>
              </a:spcAft>
              <a:buSzPts val="2400"/>
              <a:buChar char="–"/>
            </a:pPr>
            <a:r>
              <a:rPr lang="en-US" sz="2400" dirty="0"/>
              <a:t>High-low pricing</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4572000" y="308113"/>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Promotion Decision</a:t>
            </a:r>
            <a:endParaRPr sz="2400" dirty="0">
              <a:latin typeface="Arial"/>
              <a:ea typeface="Arial"/>
              <a:cs typeface="Arial"/>
              <a:sym typeface="Arial"/>
            </a:endParaRPr>
          </a:p>
        </p:txBody>
      </p:sp>
      <p:sp>
        <p:nvSpPr>
          <p:cNvPr id="272" name="Google Shape;272;p36"/>
          <p:cNvSpPr txBox="1">
            <a:spLocks noGrp="1"/>
          </p:cNvSpPr>
          <p:nvPr>
            <p:ph type="body" idx="1"/>
          </p:nvPr>
        </p:nvSpPr>
        <p:spPr>
          <a:xfrm>
            <a:off x="457200" y="1527313"/>
            <a:ext cx="8229600" cy="2970044"/>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latin typeface="Arial"/>
                <a:ea typeface="Arial"/>
                <a:cs typeface="Arial"/>
                <a:sym typeface="Arial"/>
              </a:rPr>
              <a:t>Retailers use various combinations of the five promotion tools:</a:t>
            </a:r>
            <a:endParaRPr dirty="0"/>
          </a:p>
          <a:p>
            <a:pPr marL="742950" lvl="1" indent="-285750" algn="l" rtl="0">
              <a:spcBef>
                <a:spcPts val="600"/>
              </a:spcBef>
              <a:spcAft>
                <a:spcPts val="0"/>
              </a:spcAft>
              <a:buSzPts val="2400"/>
              <a:buChar char="–"/>
            </a:pPr>
            <a:r>
              <a:rPr lang="en-US" sz="2400" dirty="0"/>
              <a:t>Advertising</a:t>
            </a:r>
            <a:endParaRPr dirty="0"/>
          </a:p>
          <a:p>
            <a:pPr marL="742950" lvl="1" indent="-285750" algn="l" rtl="0">
              <a:spcBef>
                <a:spcPts val="600"/>
              </a:spcBef>
              <a:spcAft>
                <a:spcPts val="0"/>
              </a:spcAft>
              <a:buSzPts val="2400"/>
              <a:buChar char="–"/>
            </a:pPr>
            <a:r>
              <a:rPr lang="en-US" sz="2400" dirty="0"/>
              <a:t>Personal selling</a:t>
            </a:r>
            <a:endParaRPr dirty="0"/>
          </a:p>
          <a:p>
            <a:pPr marL="742950" lvl="1" indent="-285750" algn="l" rtl="0">
              <a:spcBef>
                <a:spcPts val="600"/>
              </a:spcBef>
              <a:spcAft>
                <a:spcPts val="0"/>
              </a:spcAft>
              <a:buSzPts val="2400"/>
              <a:buChar char="–"/>
            </a:pPr>
            <a:r>
              <a:rPr lang="en-US" sz="2400" dirty="0"/>
              <a:t>Sales promotion</a:t>
            </a:r>
            <a:endParaRPr dirty="0"/>
          </a:p>
          <a:p>
            <a:pPr marL="742950" lvl="1" indent="-285750" algn="l" rtl="0">
              <a:spcBef>
                <a:spcPts val="600"/>
              </a:spcBef>
              <a:spcAft>
                <a:spcPts val="0"/>
              </a:spcAft>
              <a:buSzPts val="2400"/>
              <a:buChar char="–"/>
            </a:pPr>
            <a:r>
              <a:rPr lang="en-US" sz="2400" dirty="0"/>
              <a:t>Public relations (PR)</a:t>
            </a:r>
            <a:endParaRPr dirty="0"/>
          </a:p>
          <a:p>
            <a:pPr marL="742950" lvl="1" indent="-285750" algn="l" rtl="0">
              <a:spcBef>
                <a:spcPts val="600"/>
              </a:spcBef>
              <a:spcAft>
                <a:spcPts val="0"/>
              </a:spcAft>
              <a:buSzPts val="2400"/>
              <a:buChar char="–"/>
            </a:pPr>
            <a:r>
              <a:rPr lang="en-US" sz="2400" dirty="0"/>
              <a:t>Direct and social media marketing</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4843669" y="294861"/>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Place Decision</a:t>
            </a:r>
            <a:endParaRPr sz="2400" dirty="0">
              <a:latin typeface="Arial"/>
              <a:ea typeface="Arial"/>
              <a:cs typeface="Arial"/>
              <a:sym typeface="Arial"/>
            </a:endParaRPr>
          </a:p>
        </p:txBody>
      </p:sp>
      <p:sp>
        <p:nvSpPr>
          <p:cNvPr id="279" name="Google Shape;279;p37"/>
          <p:cNvSpPr txBox="1">
            <a:spLocks noGrp="1"/>
          </p:cNvSpPr>
          <p:nvPr>
            <p:ph type="body" idx="1"/>
          </p:nvPr>
        </p:nvSpPr>
        <p:spPr>
          <a:xfrm>
            <a:off x="457200" y="1487557"/>
            <a:ext cx="8229600" cy="2039020"/>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Locations should be accessible to the target market in areas that are consistent with the retailer’s positioning.</a:t>
            </a:r>
            <a:endParaRPr dirty="0"/>
          </a:p>
          <a:p>
            <a:pPr marL="256032" lvl="0" indent="-256032" algn="l" rtl="0">
              <a:spcBef>
                <a:spcPts val="1500"/>
              </a:spcBef>
              <a:spcAft>
                <a:spcPts val="0"/>
              </a:spcAft>
              <a:buClr>
                <a:srgbClr val="007FA3"/>
              </a:buClr>
              <a:buSzPts val="2400"/>
              <a:buChar char="•"/>
            </a:pPr>
            <a:r>
              <a:rPr lang="en-US" sz="2400" b="1" dirty="0"/>
              <a:t>Shopping center</a:t>
            </a:r>
            <a:r>
              <a:rPr lang="en-US" sz="2400" dirty="0"/>
              <a:t>: Group of retail businesses built on a site that is planned, developed, owned, and managed as a unit</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4572000" y="321366"/>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Types of Shopping Centers</a:t>
            </a:r>
            <a:endParaRPr sz="2400" dirty="0">
              <a:latin typeface="Arial"/>
              <a:ea typeface="Arial"/>
              <a:cs typeface="Arial"/>
              <a:sym typeface="Arial"/>
            </a:endParaRPr>
          </a:p>
        </p:txBody>
      </p:sp>
      <p:sp>
        <p:nvSpPr>
          <p:cNvPr id="286" name="Google Shape;286;p38"/>
          <p:cNvSpPr txBox="1">
            <a:spLocks noGrp="1"/>
          </p:cNvSpPr>
          <p:nvPr>
            <p:ph type="body" idx="1"/>
          </p:nvPr>
        </p:nvSpPr>
        <p:spPr>
          <a:xfrm>
            <a:off x="457200" y="1673087"/>
            <a:ext cx="8229600" cy="2616101"/>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SzPts val="2400"/>
              <a:buChar char="•"/>
            </a:pPr>
            <a:r>
              <a:rPr lang="en-US" sz="2400" dirty="0">
                <a:solidFill>
                  <a:srgbClr val="000000"/>
                </a:solidFill>
              </a:rPr>
              <a:t>Regional shopping center </a:t>
            </a:r>
            <a:endParaRPr sz="2400" dirty="0">
              <a:solidFill>
                <a:srgbClr val="000000"/>
              </a:solidFill>
            </a:endParaRPr>
          </a:p>
          <a:p>
            <a:pPr marL="256032" lvl="0" indent="-256032" algn="l" rtl="0">
              <a:spcBef>
                <a:spcPts val="1500"/>
              </a:spcBef>
              <a:spcAft>
                <a:spcPts val="0"/>
              </a:spcAft>
              <a:buSzPts val="2400"/>
              <a:buChar char="•"/>
            </a:pPr>
            <a:r>
              <a:rPr lang="en-US" sz="2400" dirty="0">
                <a:solidFill>
                  <a:srgbClr val="000000"/>
                </a:solidFill>
              </a:rPr>
              <a:t>Community shopping center</a:t>
            </a:r>
            <a:endParaRPr sz="2400" dirty="0">
              <a:solidFill>
                <a:srgbClr val="000000"/>
              </a:solidFill>
            </a:endParaRPr>
          </a:p>
          <a:p>
            <a:pPr marL="256032" lvl="0" indent="-256032" algn="l" rtl="0">
              <a:spcBef>
                <a:spcPts val="1500"/>
              </a:spcBef>
              <a:spcAft>
                <a:spcPts val="0"/>
              </a:spcAft>
              <a:buSzPts val="2400"/>
              <a:buChar char="•"/>
            </a:pPr>
            <a:r>
              <a:rPr lang="en-US" sz="2400" dirty="0">
                <a:solidFill>
                  <a:srgbClr val="000000"/>
                </a:solidFill>
              </a:rPr>
              <a:t>Neighborhood shopping center</a:t>
            </a:r>
            <a:endParaRPr sz="2400" dirty="0">
              <a:solidFill>
                <a:srgbClr val="000000"/>
              </a:solidFill>
            </a:endParaRPr>
          </a:p>
          <a:p>
            <a:pPr marL="256032" lvl="0" indent="-256032" algn="l" rtl="0">
              <a:spcBef>
                <a:spcPts val="1500"/>
              </a:spcBef>
              <a:spcAft>
                <a:spcPts val="0"/>
              </a:spcAft>
              <a:buSzPts val="2400"/>
              <a:buChar char="•"/>
            </a:pPr>
            <a:r>
              <a:rPr lang="en-US" sz="2400" dirty="0">
                <a:solidFill>
                  <a:srgbClr val="000000"/>
                </a:solidFill>
              </a:rPr>
              <a:t>Power center</a:t>
            </a:r>
            <a:endParaRPr sz="2400" dirty="0">
              <a:solidFill>
                <a:srgbClr val="000000"/>
              </a:solidFill>
            </a:endParaRPr>
          </a:p>
          <a:p>
            <a:pPr marL="256032" lvl="0" indent="-256032" algn="l" rtl="0">
              <a:spcBef>
                <a:spcPts val="1500"/>
              </a:spcBef>
              <a:spcAft>
                <a:spcPts val="0"/>
              </a:spcAft>
              <a:buSzPts val="2400"/>
              <a:buChar char="•"/>
            </a:pPr>
            <a:r>
              <a:rPr lang="en-US" sz="2400" dirty="0">
                <a:solidFill>
                  <a:srgbClr val="000000"/>
                </a:solidFill>
              </a:rPr>
              <a:t>Lifestyle center</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4173342" y="335132"/>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a:t>
            </a:r>
            <a:r>
              <a:rPr lang="en-US" sz="2400" dirty="0"/>
              <a:t> </a:t>
            </a:r>
            <a:r>
              <a:rPr lang="en-US" sz="2400" dirty="0">
                <a:latin typeface="Arial"/>
                <a:ea typeface="Arial"/>
                <a:cs typeface="Arial"/>
                <a:sym typeface="Arial"/>
              </a:rPr>
              <a:t>Outline 11-3 Summary</a:t>
            </a:r>
            <a:endParaRPr sz="2400" dirty="0">
              <a:latin typeface="Arial"/>
              <a:ea typeface="Arial"/>
              <a:cs typeface="Arial"/>
              <a:sym typeface="Arial"/>
            </a:endParaRPr>
          </a:p>
        </p:txBody>
      </p:sp>
      <p:sp>
        <p:nvSpPr>
          <p:cNvPr id="293" name="Google Shape;293;p39"/>
          <p:cNvSpPr txBox="1">
            <a:spLocks noGrp="1"/>
          </p:cNvSpPr>
          <p:nvPr>
            <p:ph type="body" idx="1"/>
          </p:nvPr>
        </p:nvSpPr>
        <p:spPr>
          <a:xfrm>
            <a:off x="457200" y="1620079"/>
            <a:ext cx="8229600" cy="2716128"/>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SzPts val="2400"/>
              <a:buChar char="•"/>
            </a:pPr>
            <a:r>
              <a:rPr lang="en-US" sz="2400" dirty="0"/>
              <a:t>Major retailer marketing decisions</a:t>
            </a:r>
            <a:endParaRPr dirty="0"/>
          </a:p>
          <a:p>
            <a:pPr marL="742950" lvl="1" indent="-285750" algn="l" rtl="0">
              <a:spcBef>
                <a:spcPts val="600"/>
              </a:spcBef>
              <a:spcAft>
                <a:spcPts val="0"/>
              </a:spcAft>
              <a:buSzPts val="2400"/>
              <a:buChar char="–"/>
            </a:pPr>
            <a:r>
              <a:rPr lang="en-US" sz="2400" dirty="0"/>
              <a:t>Segmentation and targeting</a:t>
            </a:r>
            <a:endParaRPr dirty="0"/>
          </a:p>
          <a:p>
            <a:pPr marL="742950" lvl="1" indent="-285750" algn="l" rtl="0">
              <a:spcBef>
                <a:spcPts val="600"/>
              </a:spcBef>
              <a:spcAft>
                <a:spcPts val="0"/>
              </a:spcAft>
              <a:buSzPts val="2400"/>
              <a:buChar char="–"/>
            </a:pPr>
            <a:r>
              <a:rPr lang="en-US" sz="2400" dirty="0"/>
              <a:t>Store differentiation and positioning</a:t>
            </a:r>
            <a:endParaRPr sz="2400" dirty="0"/>
          </a:p>
          <a:p>
            <a:pPr marL="256032" lvl="0" indent="-256032" algn="l" rtl="0">
              <a:spcBef>
                <a:spcPts val="1500"/>
              </a:spcBef>
              <a:spcAft>
                <a:spcPts val="0"/>
              </a:spcAft>
              <a:buSzPts val="2400"/>
              <a:buChar char="•"/>
            </a:pPr>
            <a:r>
              <a:rPr lang="en-US" sz="2400" dirty="0"/>
              <a:t>Retail marketing mix decisions</a:t>
            </a:r>
            <a:endParaRPr dirty="0"/>
          </a:p>
          <a:p>
            <a:pPr marL="742950" lvl="1" indent="-285750" algn="l" rtl="0">
              <a:spcBef>
                <a:spcPts val="600"/>
              </a:spcBef>
              <a:spcAft>
                <a:spcPts val="0"/>
              </a:spcAft>
              <a:buSzPts val="2400"/>
              <a:buChar char="–"/>
            </a:pPr>
            <a:r>
              <a:rPr lang="en-US" sz="2400" dirty="0"/>
              <a:t>Product and services assortment</a:t>
            </a:r>
            <a:endParaRPr dirty="0"/>
          </a:p>
          <a:p>
            <a:pPr marL="742950" lvl="1" indent="-285750" algn="l" rtl="0">
              <a:spcBef>
                <a:spcPts val="600"/>
              </a:spcBef>
              <a:spcAft>
                <a:spcPts val="0"/>
              </a:spcAft>
              <a:buSzPts val="2400"/>
              <a:buChar char="–"/>
            </a:pPr>
            <a:r>
              <a:rPr lang="en-US" sz="2400" dirty="0"/>
              <a:t>Price, promotion, and place</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4578626" y="374374"/>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a:t>
            </a:r>
            <a:r>
              <a:rPr lang="en-US" sz="2400" dirty="0"/>
              <a:t> </a:t>
            </a:r>
            <a:r>
              <a:rPr lang="en-US" sz="2400" dirty="0">
                <a:latin typeface="Arial"/>
                <a:ea typeface="Arial"/>
                <a:cs typeface="Arial"/>
                <a:sym typeface="Arial"/>
              </a:rPr>
              <a:t>Outline 11-4</a:t>
            </a:r>
            <a:endParaRPr sz="2400" dirty="0">
              <a:latin typeface="Arial"/>
              <a:ea typeface="Arial"/>
              <a:cs typeface="Arial"/>
              <a:sym typeface="Arial"/>
            </a:endParaRPr>
          </a:p>
        </p:txBody>
      </p:sp>
      <p:sp>
        <p:nvSpPr>
          <p:cNvPr id="300" name="Google Shape;300;p40"/>
          <p:cNvSpPr txBox="1">
            <a:spLocks noGrp="1"/>
          </p:cNvSpPr>
          <p:nvPr>
            <p:ph type="body" idx="1"/>
          </p:nvPr>
        </p:nvSpPr>
        <p:spPr>
          <a:xfrm>
            <a:off x="463826" y="1606826"/>
            <a:ext cx="8229600" cy="36933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a:t>Discuss the major trends and developments in retailing.</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578271" y="560086"/>
            <a:ext cx="8229600" cy="98488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Retailing Trends and Developments  (1 of 4)</a:t>
            </a:r>
            <a:endParaRPr sz="2400" dirty="0">
              <a:latin typeface="Arial"/>
              <a:ea typeface="Arial"/>
              <a:cs typeface="Arial"/>
              <a:sym typeface="Arial"/>
            </a:endParaRPr>
          </a:p>
        </p:txBody>
      </p:sp>
      <p:sp>
        <p:nvSpPr>
          <p:cNvPr id="307" name="Google Shape;307;p41"/>
          <p:cNvSpPr txBox="1">
            <a:spLocks noGrp="1"/>
          </p:cNvSpPr>
          <p:nvPr>
            <p:ph type="body" idx="1"/>
          </p:nvPr>
        </p:nvSpPr>
        <p:spPr>
          <a:xfrm>
            <a:off x="457200" y="1989338"/>
            <a:ext cx="8229600" cy="3531736"/>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a:t>Tighter consumer spending</a:t>
            </a:r>
            <a:endParaRPr/>
          </a:p>
          <a:p>
            <a:pPr marL="742950" lvl="1" indent="-285750" algn="l" rtl="0">
              <a:spcBef>
                <a:spcPts val="600"/>
              </a:spcBef>
              <a:spcAft>
                <a:spcPts val="0"/>
              </a:spcAft>
              <a:buSzPts val="2400"/>
              <a:buChar char="–"/>
            </a:pPr>
            <a:r>
              <a:rPr lang="en-US" sz="2400"/>
              <a:t>Impact of the Great Recession on consumers</a:t>
            </a:r>
            <a:endParaRPr/>
          </a:p>
          <a:p>
            <a:pPr marL="1143000" lvl="2" indent="-228600" algn="l" rtl="0">
              <a:spcBef>
                <a:spcPts val="600"/>
              </a:spcBef>
              <a:spcAft>
                <a:spcPts val="0"/>
              </a:spcAft>
              <a:buSzPts val="2400"/>
              <a:buChar char="▪"/>
            </a:pPr>
            <a:r>
              <a:rPr lang="en-US" sz="2400"/>
              <a:t>Changed spending patterns</a:t>
            </a:r>
            <a:endParaRPr/>
          </a:p>
          <a:p>
            <a:pPr marL="742950" lvl="1" indent="-285750" algn="l" rtl="0">
              <a:spcBef>
                <a:spcPts val="600"/>
              </a:spcBef>
              <a:spcAft>
                <a:spcPts val="0"/>
              </a:spcAft>
              <a:buSzPts val="2400"/>
              <a:buChar char="–"/>
            </a:pPr>
            <a:r>
              <a:rPr lang="en-US" sz="2400"/>
              <a:t>Impact of the Great Recession on retailers</a:t>
            </a:r>
            <a:endParaRPr/>
          </a:p>
          <a:p>
            <a:pPr marL="1143000" lvl="2" indent="-228600" algn="l" rtl="0">
              <a:spcBef>
                <a:spcPts val="600"/>
              </a:spcBef>
              <a:spcAft>
                <a:spcPts val="0"/>
              </a:spcAft>
              <a:buSzPts val="2400"/>
              <a:buChar char="▪"/>
            </a:pPr>
            <a:r>
              <a:rPr lang="en-US" sz="2400"/>
              <a:t>Cost-cutting, price promotions, bankruptcy</a:t>
            </a:r>
            <a:endParaRPr/>
          </a:p>
          <a:p>
            <a:pPr marL="1143000" lvl="2" indent="-228600" algn="l" rtl="0">
              <a:spcBef>
                <a:spcPts val="600"/>
              </a:spcBef>
              <a:spcAft>
                <a:spcPts val="0"/>
              </a:spcAft>
              <a:buSzPts val="2400"/>
              <a:buChar char="▪"/>
            </a:pPr>
            <a:r>
              <a:rPr lang="en-US" sz="2400"/>
              <a:t>New value pitches in positioning </a:t>
            </a:r>
            <a:endParaRPr/>
          </a:p>
          <a:p>
            <a:pPr marL="256032" lvl="0" indent="-256032" algn="l" rtl="0">
              <a:spcBef>
                <a:spcPts val="1500"/>
              </a:spcBef>
              <a:spcAft>
                <a:spcPts val="0"/>
              </a:spcAft>
              <a:buClr>
                <a:srgbClr val="007FA3"/>
              </a:buClr>
              <a:buSzPts val="2400"/>
              <a:buChar char="•"/>
            </a:pPr>
            <a:r>
              <a:rPr lang="en-US" sz="2400"/>
              <a:t>New retail forms, shortening retail life cycles, and retail convergence</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689177" y="817539"/>
            <a:ext cx="8229600" cy="98488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Retailing Trends and Developments  (2 of 4)</a:t>
            </a:r>
            <a:endParaRPr sz="2400" dirty="0">
              <a:latin typeface="Arial"/>
              <a:ea typeface="Arial"/>
              <a:cs typeface="Arial"/>
              <a:sym typeface="Arial"/>
            </a:endParaRPr>
          </a:p>
        </p:txBody>
      </p:sp>
      <p:sp>
        <p:nvSpPr>
          <p:cNvPr id="314" name="Google Shape;314;p42"/>
          <p:cNvSpPr txBox="1">
            <a:spLocks noGrp="1"/>
          </p:cNvSpPr>
          <p:nvPr>
            <p:ph type="body" idx="1"/>
          </p:nvPr>
        </p:nvSpPr>
        <p:spPr>
          <a:xfrm>
            <a:off x="457200" y="2246790"/>
            <a:ext cx="8229600" cy="3008516"/>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a:t>Rise of megaretailers</a:t>
            </a:r>
            <a:endParaRPr/>
          </a:p>
          <a:p>
            <a:pPr marL="742950" lvl="1" indent="-285750" algn="l" rtl="0">
              <a:spcBef>
                <a:spcPts val="600"/>
              </a:spcBef>
              <a:spcAft>
                <a:spcPts val="0"/>
              </a:spcAft>
              <a:buSzPts val="2400"/>
              <a:buChar char="–"/>
            </a:pPr>
            <a:r>
              <a:rPr lang="en-US" sz="2400"/>
              <a:t>Offer better merchandise selections, good service, and strong price savings to consumers </a:t>
            </a:r>
            <a:endParaRPr/>
          </a:p>
          <a:p>
            <a:pPr marL="742950" lvl="1" indent="-285750" algn="l" rtl="0">
              <a:spcBef>
                <a:spcPts val="600"/>
              </a:spcBef>
              <a:spcAft>
                <a:spcPts val="0"/>
              </a:spcAft>
              <a:buSzPts val="2400"/>
              <a:buChar char="–"/>
            </a:pPr>
            <a:r>
              <a:rPr lang="en-US" sz="2400"/>
              <a:t>Have shifted the balance of power between retailers and producers</a:t>
            </a:r>
            <a:endParaRPr/>
          </a:p>
          <a:p>
            <a:pPr marL="256032" lvl="0" indent="-256032" algn="l" rtl="0">
              <a:spcBef>
                <a:spcPts val="1500"/>
              </a:spcBef>
              <a:spcAft>
                <a:spcPts val="0"/>
              </a:spcAft>
              <a:buClr>
                <a:srgbClr val="007FA3"/>
              </a:buClr>
              <a:buSzPts val="2400"/>
              <a:buChar char="•"/>
            </a:pPr>
            <a:r>
              <a:rPr lang="en-US" sz="2400"/>
              <a:t>Growth of direct, online, mobile, and social media retailing</a:t>
            </a:r>
            <a:endParaRPr/>
          </a:p>
          <a:p>
            <a:pPr marL="742950" lvl="1" indent="-285750" algn="l" rtl="0">
              <a:spcBef>
                <a:spcPts val="600"/>
              </a:spcBef>
              <a:spcAft>
                <a:spcPts val="0"/>
              </a:spcAft>
              <a:buSzPts val="2400"/>
              <a:buChar char="–"/>
            </a:pPr>
            <a:r>
              <a:rPr lang="en-US" sz="2400"/>
              <a:t>Availability of a variety of nonstore alternatives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457200" y="1633491"/>
            <a:ext cx="8229600" cy="98488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Retailing Trends and Developments  (3 of 4)</a:t>
            </a:r>
            <a:endParaRPr sz="2400" dirty="0">
              <a:latin typeface="Arial"/>
              <a:ea typeface="Arial"/>
              <a:cs typeface="Arial"/>
              <a:sym typeface="Arial"/>
            </a:endParaRPr>
          </a:p>
        </p:txBody>
      </p:sp>
      <p:sp>
        <p:nvSpPr>
          <p:cNvPr id="321" name="Google Shape;321;p43"/>
          <p:cNvSpPr txBox="1">
            <a:spLocks noGrp="1"/>
          </p:cNvSpPr>
          <p:nvPr>
            <p:ph type="body" idx="1"/>
          </p:nvPr>
        </p:nvSpPr>
        <p:spPr>
          <a:xfrm>
            <a:off x="696897" y="3161190"/>
            <a:ext cx="8229600" cy="2600712"/>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a:t>Growing importance of retail technology</a:t>
            </a:r>
            <a:endParaRPr/>
          </a:p>
          <a:p>
            <a:pPr marL="742950" lvl="1" indent="-285750" algn="l" rtl="0">
              <a:spcBef>
                <a:spcPts val="600"/>
              </a:spcBef>
              <a:spcAft>
                <a:spcPts val="0"/>
              </a:spcAft>
              <a:buSzPts val="2400"/>
              <a:buChar char="–"/>
            </a:pPr>
            <a:r>
              <a:rPr lang="en-US" sz="2400"/>
              <a:t>Produce better forecasts</a:t>
            </a:r>
            <a:endParaRPr/>
          </a:p>
          <a:p>
            <a:pPr marL="742950" lvl="1" indent="-285750" algn="l" rtl="0">
              <a:spcBef>
                <a:spcPts val="600"/>
              </a:spcBef>
              <a:spcAft>
                <a:spcPts val="0"/>
              </a:spcAft>
              <a:buSzPts val="2400"/>
              <a:buChar char="–"/>
            </a:pPr>
            <a:r>
              <a:rPr lang="en-US" sz="2400"/>
              <a:t>Control inventory costs</a:t>
            </a:r>
            <a:endParaRPr/>
          </a:p>
          <a:p>
            <a:pPr marL="742950" lvl="1" indent="-285750" algn="l" rtl="0">
              <a:spcBef>
                <a:spcPts val="600"/>
              </a:spcBef>
              <a:spcAft>
                <a:spcPts val="0"/>
              </a:spcAft>
              <a:buSzPts val="2400"/>
              <a:buChar char="–"/>
            </a:pPr>
            <a:r>
              <a:rPr lang="en-US" sz="2400"/>
              <a:t>Interact digitally with suppliers</a:t>
            </a:r>
            <a:endParaRPr/>
          </a:p>
          <a:p>
            <a:pPr marL="742950" lvl="1" indent="-285750" algn="l" rtl="0">
              <a:spcBef>
                <a:spcPts val="600"/>
              </a:spcBef>
              <a:spcAft>
                <a:spcPts val="0"/>
              </a:spcAft>
              <a:buSzPts val="2400"/>
              <a:buChar char="–"/>
            </a:pPr>
            <a:r>
              <a:rPr lang="en-US" sz="2400"/>
              <a:t>Send information between stores </a:t>
            </a:r>
            <a:endParaRPr/>
          </a:p>
          <a:p>
            <a:pPr marL="742950" lvl="1" indent="-285750" algn="l" rtl="0">
              <a:spcBef>
                <a:spcPts val="600"/>
              </a:spcBef>
              <a:spcAft>
                <a:spcPts val="0"/>
              </a:spcAft>
              <a:buSzPts val="2400"/>
              <a:buChar char="–"/>
            </a:pPr>
            <a:r>
              <a:rPr lang="en-US" sz="2400"/>
              <a:t>Sell to customers within stores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457200" y="154737"/>
            <a:ext cx="7295322" cy="166199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First Stop: Walmart The World’s Largest Retailer</a:t>
            </a:r>
            <a:r>
              <a:rPr lang="en-US" sz="2400" dirty="0"/>
              <a:t>—</a:t>
            </a:r>
            <a:r>
              <a:rPr lang="en-US" sz="2400" dirty="0">
                <a:latin typeface="Arial"/>
                <a:ea typeface="Arial"/>
                <a:cs typeface="Arial"/>
                <a:sym typeface="Arial"/>
              </a:rPr>
              <a:t>the World’s Largest Company</a:t>
            </a:r>
            <a:endParaRPr sz="2400" dirty="0">
              <a:latin typeface="Arial"/>
              <a:ea typeface="Arial"/>
              <a:cs typeface="Arial"/>
              <a:sym typeface="Arial"/>
            </a:endParaRPr>
          </a:p>
        </p:txBody>
      </p:sp>
      <p:sp>
        <p:nvSpPr>
          <p:cNvPr id="133" name="Google Shape;133;p17"/>
          <p:cNvSpPr txBox="1">
            <a:spLocks noGrp="1"/>
          </p:cNvSpPr>
          <p:nvPr>
            <p:ph type="body" idx="1"/>
          </p:nvPr>
        </p:nvSpPr>
        <p:spPr>
          <a:xfrm>
            <a:off x="457200" y="2078674"/>
            <a:ext cx="3607806" cy="184665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a:t>“Save money. Live better.” Says Walmart’s CEO, “We’re obsessed with delivering value to customers.”</a:t>
            </a:r>
            <a:endParaRPr sz="2400"/>
          </a:p>
        </p:txBody>
      </p:sp>
      <p:pic>
        <p:nvPicPr>
          <p:cNvPr id="134" name="Google Shape;134;p17" descr="A photo shows various mobile shopping apps such as Target, Amazon, Sephora, JCPenney, and Walmart."/>
          <p:cNvPicPr preferRelativeResize="0"/>
          <p:nvPr/>
        </p:nvPicPr>
        <p:blipFill rotWithShape="1">
          <a:blip r:embed="rId3">
            <a:alphaModFix/>
          </a:blip>
          <a:srcRect/>
          <a:stretch/>
        </p:blipFill>
        <p:spPr>
          <a:xfrm>
            <a:off x="4572000" y="2073536"/>
            <a:ext cx="4114800" cy="271092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759942" y="978865"/>
            <a:ext cx="8229600" cy="98488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Retailing Trends and Developments  (4 of 4)</a:t>
            </a:r>
            <a:endParaRPr sz="2400" dirty="0">
              <a:latin typeface="Arial"/>
              <a:ea typeface="Arial"/>
              <a:cs typeface="Arial"/>
              <a:sym typeface="Arial"/>
            </a:endParaRPr>
          </a:p>
        </p:txBody>
      </p:sp>
      <p:sp>
        <p:nvSpPr>
          <p:cNvPr id="328" name="Google Shape;328;p44"/>
          <p:cNvSpPr txBox="1">
            <a:spLocks noGrp="1"/>
          </p:cNvSpPr>
          <p:nvPr>
            <p:ph type="body" idx="1"/>
          </p:nvPr>
        </p:nvSpPr>
        <p:spPr>
          <a:xfrm>
            <a:off x="457200" y="2424343"/>
            <a:ext cx="8229600" cy="3454792"/>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Green retailing </a:t>
            </a:r>
            <a:endParaRPr dirty="0"/>
          </a:p>
          <a:p>
            <a:pPr marL="742950" lvl="1" indent="-285750" algn="l" rtl="0">
              <a:spcBef>
                <a:spcPts val="600"/>
              </a:spcBef>
              <a:spcAft>
                <a:spcPts val="0"/>
              </a:spcAft>
              <a:buSzPts val="2400"/>
              <a:buChar char="–"/>
            </a:pPr>
            <a:r>
              <a:rPr lang="en-US" sz="2400" dirty="0"/>
              <a:t>Promoting more environmentally responsible products</a:t>
            </a:r>
            <a:endParaRPr dirty="0"/>
          </a:p>
          <a:p>
            <a:pPr marL="742950" lvl="1" indent="-285750" algn="l" rtl="0">
              <a:spcBef>
                <a:spcPts val="600"/>
              </a:spcBef>
              <a:spcAft>
                <a:spcPts val="0"/>
              </a:spcAft>
              <a:buSzPts val="2400"/>
              <a:buChar char="–"/>
            </a:pPr>
            <a:r>
              <a:rPr lang="en-US" sz="2400" dirty="0"/>
              <a:t>Launching programs to help customers be more responsible</a:t>
            </a:r>
            <a:endParaRPr dirty="0"/>
          </a:p>
          <a:p>
            <a:pPr marL="742950" lvl="1" indent="-285750" algn="l" rtl="0">
              <a:spcBef>
                <a:spcPts val="600"/>
              </a:spcBef>
              <a:spcAft>
                <a:spcPts val="0"/>
              </a:spcAft>
              <a:buSzPts val="2400"/>
              <a:buChar char="–"/>
            </a:pPr>
            <a:r>
              <a:rPr lang="en-US" sz="2400" dirty="0"/>
              <a:t>Working with channel partners to reduce their environmental impact</a:t>
            </a:r>
            <a:endParaRPr dirty="0"/>
          </a:p>
          <a:p>
            <a:pPr marL="256032" lvl="0" indent="-256032" algn="l" rtl="0">
              <a:spcBef>
                <a:spcPts val="1500"/>
              </a:spcBef>
              <a:spcAft>
                <a:spcPts val="0"/>
              </a:spcAft>
              <a:buClr>
                <a:srgbClr val="007FA3"/>
              </a:buClr>
              <a:buSzPts val="2400"/>
              <a:buChar char="•"/>
            </a:pPr>
            <a:r>
              <a:rPr lang="en-US" sz="2400" dirty="0"/>
              <a:t>Global expansion of major retailers</a:t>
            </a:r>
            <a:endParaRPr dirty="0"/>
          </a:p>
          <a:p>
            <a:pPr marL="742950" lvl="1" indent="-285750" algn="l" rtl="0">
              <a:spcBef>
                <a:spcPts val="600"/>
              </a:spcBef>
              <a:spcAft>
                <a:spcPts val="0"/>
              </a:spcAft>
              <a:buSzPts val="2400"/>
              <a:buChar char="–"/>
            </a:pPr>
            <a:r>
              <a:rPr lang="en-US" sz="2400" dirty="0"/>
              <a:t>Escaping saturated home markets</a:t>
            </a:r>
            <a:endParaRP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5"/>
          <p:cNvSpPr txBox="1">
            <a:spLocks noGrp="1"/>
          </p:cNvSpPr>
          <p:nvPr>
            <p:ph type="title"/>
          </p:nvPr>
        </p:nvSpPr>
        <p:spPr>
          <a:xfrm>
            <a:off x="3970313" y="294861"/>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a:t>
            </a:r>
            <a:r>
              <a:rPr lang="en-US" sz="2400" dirty="0"/>
              <a:t> </a:t>
            </a:r>
            <a:r>
              <a:rPr lang="en-US" sz="2400" dirty="0">
                <a:latin typeface="Arial"/>
                <a:ea typeface="Arial"/>
                <a:cs typeface="Arial"/>
                <a:sym typeface="Arial"/>
              </a:rPr>
              <a:t>Outline 11-4 Summary</a:t>
            </a:r>
            <a:endParaRPr sz="2400" dirty="0">
              <a:latin typeface="Arial"/>
              <a:ea typeface="Arial"/>
              <a:cs typeface="Arial"/>
              <a:sym typeface="Arial"/>
            </a:endParaRPr>
          </a:p>
        </p:txBody>
      </p:sp>
      <p:sp>
        <p:nvSpPr>
          <p:cNvPr id="335" name="Google Shape;335;p45"/>
          <p:cNvSpPr txBox="1">
            <a:spLocks noGrp="1"/>
          </p:cNvSpPr>
          <p:nvPr>
            <p:ph type="body" idx="1"/>
          </p:nvPr>
        </p:nvSpPr>
        <p:spPr>
          <a:xfrm>
            <a:off x="457200" y="1580322"/>
            <a:ext cx="8229600" cy="2970044"/>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SzPts val="2400"/>
              <a:buChar char="•"/>
            </a:pPr>
            <a:r>
              <a:rPr lang="en-US" sz="2400" dirty="0"/>
              <a:t>Major trends and developments in retailing</a:t>
            </a:r>
            <a:endParaRPr dirty="0"/>
          </a:p>
          <a:p>
            <a:pPr marL="742950" lvl="1" indent="-285750" algn="l" rtl="0">
              <a:spcBef>
                <a:spcPts val="600"/>
              </a:spcBef>
              <a:spcAft>
                <a:spcPts val="0"/>
              </a:spcAft>
              <a:buSzPts val="2400"/>
              <a:buChar char="–"/>
            </a:pPr>
            <a:r>
              <a:rPr lang="en-US" sz="2400" dirty="0"/>
              <a:t>New economic realities---thrift-minded consumers</a:t>
            </a:r>
            <a:endParaRPr dirty="0"/>
          </a:p>
          <a:p>
            <a:pPr marL="742950" lvl="1" indent="-285750" algn="l" rtl="0">
              <a:spcBef>
                <a:spcPts val="600"/>
              </a:spcBef>
              <a:spcAft>
                <a:spcPts val="0"/>
              </a:spcAft>
              <a:buSzPts val="2400"/>
              <a:buChar char="–"/>
            </a:pPr>
            <a:r>
              <a:rPr lang="en-US" sz="2400" dirty="0"/>
              <a:t>New retail forms  and retail convergence</a:t>
            </a:r>
            <a:endParaRPr dirty="0"/>
          </a:p>
          <a:p>
            <a:pPr marL="742950" lvl="1" indent="-285750" algn="l" rtl="0">
              <a:spcBef>
                <a:spcPts val="600"/>
              </a:spcBef>
              <a:spcAft>
                <a:spcPts val="0"/>
              </a:spcAft>
              <a:buSzPts val="2400"/>
              <a:buChar char="–"/>
            </a:pPr>
            <a:r>
              <a:rPr lang="en-US" sz="2400" dirty="0"/>
              <a:t>Rise of mega retailers</a:t>
            </a:r>
            <a:endParaRPr sz="2400" dirty="0"/>
          </a:p>
          <a:p>
            <a:pPr marL="742950" lvl="1" indent="-285750" algn="l" rtl="0">
              <a:spcBef>
                <a:spcPts val="600"/>
              </a:spcBef>
              <a:spcAft>
                <a:spcPts val="0"/>
              </a:spcAft>
              <a:buSzPts val="2400"/>
              <a:buChar char="–"/>
            </a:pPr>
            <a:r>
              <a:rPr lang="en-US" sz="2400" dirty="0"/>
              <a:t>Growth of direct, online, mobile, and social media retailing and retail technology</a:t>
            </a:r>
            <a:endParaRPr dirty="0"/>
          </a:p>
          <a:p>
            <a:pPr marL="742950" lvl="1" indent="-285750" algn="l" rtl="0">
              <a:spcBef>
                <a:spcPts val="600"/>
              </a:spcBef>
              <a:spcAft>
                <a:spcPts val="0"/>
              </a:spcAft>
              <a:buSzPts val="2400"/>
              <a:buChar char="–"/>
            </a:pPr>
            <a:r>
              <a:rPr lang="en-US" sz="2400" dirty="0"/>
              <a:t>Green retailing and global expansion of major retailers</a:t>
            </a: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a:spLocks noGrp="1"/>
          </p:cNvSpPr>
          <p:nvPr>
            <p:ph type="title"/>
          </p:nvPr>
        </p:nvSpPr>
        <p:spPr>
          <a:xfrm>
            <a:off x="4461029" y="401136"/>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a:t>
            </a:r>
            <a:r>
              <a:rPr lang="en-US" sz="2400" dirty="0"/>
              <a:t> </a:t>
            </a:r>
            <a:r>
              <a:rPr lang="en-US" sz="2400" dirty="0">
                <a:latin typeface="Arial"/>
                <a:ea typeface="Arial"/>
                <a:cs typeface="Arial"/>
                <a:sym typeface="Arial"/>
              </a:rPr>
              <a:t>Outline 11-5</a:t>
            </a:r>
            <a:endParaRPr sz="2400" dirty="0">
              <a:latin typeface="Arial"/>
              <a:ea typeface="Arial"/>
              <a:cs typeface="Arial"/>
              <a:sym typeface="Arial"/>
            </a:endParaRPr>
          </a:p>
        </p:txBody>
      </p:sp>
      <p:sp>
        <p:nvSpPr>
          <p:cNvPr id="342" name="Google Shape;342;p46"/>
          <p:cNvSpPr txBox="1">
            <a:spLocks noGrp="1"/>
          </p:cNvSpPr>
          <p:nvPr>
            <p:ph type="body" idx="1"/>
          </p:nvPr>
        </p:nvSpPr>
        <p:spPr>
          <a:xfrm>
            <a:off x="457200" y="1845365"/>
            <a:ext cx="8229600" cy="73866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Explain the major types of wholesalers and their marketing decisions.</a:t>
            </a:r>
            <a:endParaRP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7"/>
          <p:cNvSpPr txBox="1">
            <a:spLocks noGrp="1"/>
          </p:cNvSpPr>
          <p:nvPr>
            <p:ph type="title"/>
          </p:nvPr>
        </p:nvSpPr>
        <p:spPr>
          <a:xfrm>
            <a:off x="4605130" y="321365"/>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Wholesaling (1 of 2)</a:t>
            </a:r>
            <a:endParaRPr sz="2400" dirty="0">
              <a:latin typeface="Arial"/>
              <a:ea typeface="Arial"/>
              <a:cs typeface="Arial"/>
              <a:sym typeface="Arial"/>
            </a:endParaRPr>
          </a:p>
        </p:txBody>
      </p:sp>
      <p:sp>
        <p:nvSpPr>
          <p:cNvPr id="349" name="Google Shape;349;p47"/>
          <p:cNvSpPr txBox="1">
            <a:spLocks noGrp="1"/>
          </p:cNvSpPr>
          <p:nvPr>
            <p:ph type="body" idx="1"/>
          </p:nvPr>
        </p:nvSpPr>
        <p:spPr>
          <a:xfrm>
            <a:off x="457200" y="1646583"/>
            <a:ext cx="8229600" cy="1554272"/>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Involves all the activities in selling goods and services to those buying for resale or business use</a:t>
            </a:r>
            <a:endParaRPr sz="2400" dirty="0"/>
          </a:p>
          <a:p>
            <a:pPr marL="742950" lvl="1" indent="-285750" algn="l" rtl="0">
              <a:spcBef>
                <a:spcPts val="600"/>
              </a:spcBef>
              <a:spcAft>
                <a:spcPts val="0"/>
              </a:spcAft>
              <a:buSzPts val="2400"/>
              <a:buChar char="–"/>
            </a:pPr>
            <a:r>
              <a:rPr lang="en-US" sz="2400" b="1" dirty="0"/>
              <a:t>Wholesaler</a:t>
            </a:r>
            <a:r>
              <a:rPr lang="en-US" sz="2400" dirty="0"/>
              <a:t>: A firm engaged primarily</a:t>
            </a:r>
            <a:r>
              <a:rPr lang="en-US" sz="2400" i="1" dirty="0"/>
              <a:t> </a:t>
            </a:r>
            <a:r>
              <a:rPr lang="en-US" sz="2400" dirty="0"/>
              <a:t>in wholesaling activities</a:t>
            </a:r>
            <a:endParaRP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4790661" y="387250"/>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Wholesaling (2 of 2)</a:t>
            </a:r>
            <a:endParaRPr sz="2400" dirty="0">
              <a:latin typeface="Arial"/>
              <a:ea typeface="Arial"/>
              <a:cs typeface="Arial"/>
              <a:sym typeface="Arial"/>
            </a:endParaRPr>
          </a:p>
        </p:txBody>
      </p:sp>
      <p:sp>
        <p:nvSpPr>
          <p:cNvPr id="356" name="Google Shape;356;p48"/>
          <p:cNvSpPr txBox="1">
            <a:spLocks noGrp="1"/>
          </p:cNvSpPr>
          <p:nvPr>
            <p:ph type="body" idx="1"/>
          </p:nvPr>
        </p:nvSpPr>
        <p:spPr>
          <a:xfrm>
            <a:off x="457200" y="1143000"/>
            <a:ext cx="8229600" cy="110799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Many of the nation’s largest and most important wholesalers—like Grainger—are largely unknown to final consumers.</a:t>
            </a:r>
            <a:endParaRPr sz="2400" dirty="0"/>
          </a:p>
        </p:txBody>
      </p:sp>
      <p:pic>
        <p:nvPicPr>
          <p:cNvPr id="357" name="Google Shape;357;p48" descr="A photo shows a wholesale store of Grainger."/>
          <p:cNvPicPr preferRelativeResize="0"/>
          <p:nvPr/>
        </p:nvPicPr>
        <p:blipFill rotWithShape="1">
          <a:blip r:embed="rId3">
            <a:alphaModFix/>
          </a:blip>
          <a:srcRect/>
          <a:stretch/>
        </p:blipFill>
        <p:spPr>
          <a:xfrm>
            <a:off x="2384852" y="2058498"/>
            <a:ext cx="5328453" cy="365650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a:off x="457200" y="486052"/>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Channel Functions Performed by Wholesalers</a:t>
            </a:r>
            <a:endParaRPr sz="2400" dirty="0">
              <a:latin typeface="Arial"/>
              <a:ea typeface="Arial"/>
              <a:cs typeface="Arial"/>
              <a:sym typeface="Arial"/>
            </a:endParaRPr>
          </a:p>
        </p:txBody>
      </p:sp>
      <p:sp>
        <p:nvSpPr>
          <p:cNvPr id="364" name="Google Shape;364;p49"/>
          <p:cNvSpPr txBox="1">
            <a:spLocks noGrp="1"/>
          </p:cNvSpPr>
          <p:nvPr>
            <p:ph type="body" idx="1"/>
          </p:nvPr>
        </p:nvSpPr>
        <p:spPr>
          <a:xfrm>
            <a:off x="457200" y="1799948"/>
            <a:ext cx="8229600" cy="4572000"/>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SzPts val="2400"/>
              <a:buChar char="•"/>
            </a:pPr>
            <a:r>
              <a:rPr lang="en-US" sz="1800" dirty="0">
                <a:solidFill>
                  <a:srgbClr val="000000"/>
                </a:solidFill>
              </a:rPr>
              <a:t>Selling and promoting</a:t>
            </a:r>
            <a:endParaRPr sz="1800" dirty="0">
              <a:solidFill>
                <a:srgbClr val="000000"/>
              </a:solidFill>
            </a:endParaRPr>
          </a:p>
          <a:p>
            <a:pPr marL="256032" lvl="0" indent="-256032" algn="l" rtl="0">
              <a:spcBef>
                <a:spcPts val="1200"/>
              </a:spcBef>
              <a:spcAft>
                <a:spcPts val="0"/>
              </a:spcAft>
              <a:buSzPts val="2400"/>
              <a:buChar char="•"/>
            </a:pPr>
            <a:r>
              <a:rPr lang="en-US" sz="1800" dirty="0">
                <a:solidFill>
                  <a:srgbClr val="000000"/>
                </a:solidFill>
              </a:rPr>
              <a:t>Buying and assortment building</a:t>
            </a:r>
            <a:endParaRPr sz="1800" dirty="0">
              <a:solidFill>
                <a:srgbClr val="000000"/>
              </a:solidFill>
            </a:endParaRPr>
          </a:p>
          <a:p>
            <a:pPr marL="256032" lvl="0" indent="-256032" algn="l" rtl="0">
              <a:spcBef>
                <a:spcPts val="1200"/>
              </a:spcBef>
              <a:spcAft>
                <a:spcPts val="0"/>
              </a:spcAft>
              <a:buSzPts val="2400"/>
              <a:buChar char="•"/>
            </a:pPr>
            <a:r>
              <a:rPr lang="en-US" sz="1800" dirty="0">
                <a:solidFill>
                  <a:srgbClr val="000000"/>
                </a:solidFill>
              </a:rPr>
              <a:t>Bulk breaking</a:t>
            </a:r>
            <a:endParaRPr sz="1800" dirty="0">
              <a:solidFill>
                <a:srgbClr val="000000"/>
              </a:solidFill>
            </a:endParaRPr>
          </a:p>
          <a:p>
            <a:pPr marL="256032" lvl="0" indent="-256032" algn="l" rtl="0">
              <a:spcBef>
                <a:spcPts val="1200"/>
              </a:spcBef>
              <a:spcAft>
                <a:spcPts val="0"/>
              </a:spcAft>
              <a:buSzPts val="2400"/>
              <a:buChar char="•"/>
            </a:pPr>
            <a:r>
              <a:rPr lang="en-US" sz="1800" dirty="0">
                <a:solidFill>
                  <a:srgbClr val="000000"/>
                </a:solidFill>
              </a:rPr>
              <a:t>Warehousing</a:t>
            </a:r>
            <a:endParaRPr sz="1200" dirty="0"/>
          </a:p>
          <a:p>
            <a:pPr marL="256032" lvl="0" indent="-256032" algn="l" rtl="0">
              <a:spcBef>
                <a:spcPts val="1200"/>
              </a:spcBef>
              <a:spcAft>
                <a:spcPts val="0"/>
              </a:spcAft>
              <a:buSzPts val="2400"/>
              <a:buChar char="•"/>
            </a:pPr>
            <a:r>
              <a:rPr lang="en-US" sz="1800" dirty="0">
                <a:solidFill>
                  <a:srgbClr val="000000"/>
                </a:solidFill>
              </a:rPr>
              <a:t>Transportation</a:t>
            </a:r>
            <a:endParaRPr sz="1200" dirty="0"/>
          </a:p>
          <a:p>
            <a:pPr marL="256032" lvl="0" indent="-256032" algn="l" rtl="0">
              <a:spcBef>
                <a:spcPts val="1200"/>
              </a:spcBef>
              <a:spcAft>
                <a:spcPts val="0"/>
              </a:spcAft>
              <a:buSzPts val="2400"/>
              <a:buChar char="•"/>
            </a:pPr>
            <a:r>
              <a:rPr lang="en-US" sz="1800" dirty="0">
                <a:solidFill>
                  <a:srgbClr val="000000"/>
                </a:solidFill>
              </a:rPr>
              <a:t>Financing</a:t>
            </a:r>
            <a:endParaRPr sz="1200" dirty="0"/>
          </a:p>
          <a:p>
            <a:pPr marL="256032" lvl="0" indent="-256032" algn="l" rtl="0">
              <a:spcBef>
                <a:spcPts val="1200"/>
              </a:spcBef>
              <a:spcAft>
                <a:spcPts val="0"/>
              </a:spcAft>
              <a:buSzPts val="2400"/>
              <a:buChar char="•"/>
            </a:pPr>
            <a:r>
              <a:rPr lang="en-US" sz="1800" dirty="0">
                <a:solidFill>
                  <a:srgbClr val="000000"/>
                </a:solidFill>
              </a:rPr>
              <a:t>Risk bearing</a:t>
            </a:r>
            <a:endParaRPr sz="1800" dirty="0">
              <a:solidFill>
                <a:srgbClr val="000000"/>
              </a:solidFill>
            </a:endParaRPr>
          </a:p>
          <a:p>
            <a:pPr marL="256032" lvl="0" indent="-256032" algn="l" rtl="0">
              <a:spcBef>
                <a:spcPts val="1200"/>
              </a:spcBef>
              <a:spcAft>
                <a:spcPts val="0"/>
              </a:spcAft>
              <a:buSzPts val="2400"/>
              <a:buChar char="•"/>
            </a:pPr>
            <a:r>
              <a:rPr lang="en-US" sz="1800" dirty="0">
                <a:solidFill>
                  <a:srgbClr val="000000"/>
                </a:solidFill>
              </a:rPr>
              <a:t>Market information</a:t>
            </a:r>
            <a:endParaRPr sz="1800" dirty="0">
              <a:solidFill>
                <a:srgbClr val="000000"/>
              </a:solidFill>
            </a:endParaRPr>
          </a:p>
          <a:p>
            <a:pPr marL="256032" lvl="0" indent="-256032" algn="l" rtl="0">
              <a:spcBef>
                <a:spcPts val="1200"/>
              </a:spcBef>
              <a:spcAft>
                <a:spcPts val="0"/>
              </a:spcAft>
              <a:buSzPts val="2400"/>
              <a:buChar char="•"/>
            </a:pPr>
            <a:r>
              <a:rPr lang="en-US" sz="1800" dirty="0">
                <a:solidFill>
                  <a:srgbClr val="000000"/>
                </a:solidFill>
              </a:rPr>
              <a:t>Management services and advice</a:t>
            </a:r>
            <a:endParaRPr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0"/>
          <p:cNvSpPr txBox="1">
            <a:spLocks noGrp="1"/>
          </p:cNvSpPr>
          <p:nvPr>
            <p:ph type="title"/>
          </p:nvPr>
        </p:nvSpPr>
        <p:spPr>
          <a:xfrm>
            <a:off x="4382417" y="40486"/>
            <a:ext cx="4521885" cy="98488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Table 11.3 Major Types of Wholesaler (1 of 3)</a:t>
            </a:r>
            <a:endParaRPr sz="2400" dirty="0">
              <a:latin typeface="Arial"/>
              <a:ea typeface="Arial"/>
              <a:cs typeface="Arial"/>
              <a:sym typeface="Arial"/>
            </a:endParaRPr>
          </a:p>
        </p:txBody>
      </p:sp>
      <p:graphicFrame>
        <p:nvGraphicFramePr>
          <p:cNvPr id="371" name="Google Shape;371;p50"/>
          <p:cNvGraphicFramePr/>
          <p:nvPr>
            <p:extLst>
              <p:ext uri="{D42A27DB-BD31-4B8C-83A1-F6EECF244321}">
                <p14:modId xmlns:p14="http://schemas.microsoft.com/office/powerpoint/2010/main" val="1897568816"/>
              </p:ext>
            </p:extLst>
          </p:nvPr>
        </p:nvGraphicFramePr>
        <p:xfrm>
          <a:off x="366645" y="1031860"/>
          <a:ext cx="7796695" cy="4800769"/>
        </p:xfrm>
        <a:graphic>
          <a:graphicData uri="http://schemas.openxmlformats.org/drawingml/2006/table">
            <a:tbl>
              <a:tblPr firstRow="1">
                <a:noFill/>
                <a:tableStyleId>{22EE7F41-4B2F-491D-9D51-B8B1FB6D32F9}</a:tableStyleId>
              </a:tblPr>
              <a:tblGrid>
                <a:gridCol w="1118496">
                  <a:extLst>
                    <a:ext uri="{9D8B030D-6E8A-4147-A177-3AD203B41FA5}">
                      <a16:colId xmlns:a16="http://schemas.microsoft.com/office/drawing/2014/main" val="20000"/>
                    </a:ext>
                  </a:extLst>
                </a:gridCol>
                <a:gridCol w="6678199">
                  <a:extLst>
                    <a:ext uri="{9D8B030D-6E8A-4147-A177-3AD203B41FA5}">
                      <a16:colId xmlns:a16="http://schemas.microsoft.com/office/drawing/2014/main" val="20001"/>
                    </a:ext>
                  </a:extLst>
                </a:gridCol>
              </a:tblGrid>
              <a:tr h="153728">
                <a:tc>
                  <a:txBody>
                    <a:bodyPr/>
                    <a:lstStyle/>
                    <a:p>
                      <a:pPr marL="0" marR="0" lvl="0" indent="0" algn="ctr" rtl="0">
                        <a:spcBef>
                          <a:spcPts val="0"/>
                        </a:spcBef>
                        <a:spcAft>
                          <a:spcPts val="0"/>
                        </a:spcAft>
                        <a:buNone/>
                      </a:pPr>
                      <a:r>
                        <a:rPr lang="en-US" sz="800" b="1">
                          <a:solidFill>
                            <a:schemeClr val="lt1"/>
                          </a:solidFill>
                        </a:rPr>
                        <a:t>Type</a:t>
                      </a:r>
                      <a:endParaRPr sz="1100"/>
                    </a:p>
                  </a:txBody>
                  <a:tcPr marL="49900" marR="49900" marT="0" marB="0" anchor="ctr">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chemeClr val="lt1"/>
                        </a:buClr>
                        <a:buSzPts val="1000"/>
                        <a:buFont typeface="Arial"/>
                        <a:buNone/>
                      </a:pPr>
                      <a:r>
                        <a:rPr lang="en-US" sz="800" b="1">
                          <a:solidFill>
                            <a:schemeClr val="lt1"/>
                          </a:solidFill>
                        </a:rPr>
                        <a:t>Description</a:t>
                      </a:r>
                      <a:endParaRPr sz="1100"/>
                    </a:p>
                  </a:txBody>
                  <a:tcPr marL="49900" marR="49900" marT="0" marB="0" anchor="ctr">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56041">
                <a:tc>
                  <a:txBody>
                    <a:bodyPr/>
                    <a:lstStyle/>
                    <a:p>
                      <a:pPr marL="0" marR="0" lvl="0" indent="0" algn="l" rtl="0">
                        <a:spcBef>
                          <a:spcPts val="0"/>
                        </a:spcBef>
                        <a:spcAft>
                          <a:spcPts val="0"/>
                        </a:spcAft>
                        <a:buNone/>
                      </a:pPr>
                      <a:r>
                        <a:rPr lang="en-US" sz="800" b="1" i="0" u="none" strike="noStrike">
                          <a:solidFill>
                            <a:schemeClr val="dk1"/>
                          </a:solidFill>
                          <a:latin typeface="Arial"/>
                          <a:ea typeface="Arial"/>
                          <a:cs typeface="Arial"/>
                          <a:sym typeface="Arial"/>
                        </a:rPr>
                        <a:t>Merchant wholesalers</a:t>
                      </a:r>
                      <a:endParaRPr sz="800" b="1">
                        <a:solidFill>
                          <a:schemeClr val="dk1"/>
                        </a:solidFill>
                      </a:endParaRPr>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b="1" i="0" u="none" strike="noStrike" dirty="0">
                          <a:solidFill>
                            <a:schemeClr val="dk1"/>
                          </a:solidFill>
                          <a:latin typeface="Arial"/>
                          <a:ea typeface="Arial"/>
                          <a:cs typeface="Arial"/>
                          <a:sym typeface="Arial"/>
                        </a:rPr>
                        <a:t>Independently owned businesses that take title to all merchandise handled. There are full-service Wholesalers and limited-service wholesalers.</a:t>
                      </a:r>
                      <a:endParaRPr sz="1100" dirty="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1"/>
                  </a:ext>
                </a:extLst>
              </a:tr>
              <a:tr h="356041">
                <a:tc>
                  <a:txBody>
                    <a:bodyPr/>
                    <a:lstStyle/>
                    <a:p>
                      <a:pPr marL="0" marR="0" lvl="0" indent="0" algn="l" rtl="0">
                        <a:spcBef>
                          <a:spcPts val="0"/>
                        </a:spcBef>
                        <a:spcAft>
                          <a:spcPts val="0"/>
                        </a:spcAft>
                        <a:buNone/>
                      </a:pPr>
                      <a:r>
                        <a:rPr lang="en-US" sz="800" b="0" i="0" u="none" strike="noStrike">
                          <a:solidFill>
                            <a:schemeClr val="dk1"/>
                          </a:solidFill>
                          <a:latin typeface="Arial"/>
                          <a:ea typeface="Arial"/>
                          <a:cs typeface="Arial"/>
                          <a:sym typeface="Arial"/>
                        </a:rPr>
                        <a:t>Full-service wholesalers</a:t>
                      </a:r>
                      <a:endParaRPr sz="800"/>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Provide a full line of services: carrying stock, maintaining a sales force, offering credit, making deliveries, and providing management assistance. Full-service wholesalers include wholesale merchants and Industrial distributors.</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2"/>
                  </a:ext>
                </a:extLst>
              </a:tr>
              <a:tr h="502159">
                <a:tc>
                  <a:txBody>
                    <a:bodyPr/>
                    <a:lstStyle/>
                    <a:p>
                      <a:pPr marL="0" marR="0" lvl="0" indent="0" algn="l" rtl="0">
                        <a:spcBef>
                          <a:spcPts val="0"/>
                        </a:spcBef>
                        <a:spcAft>
                          <a:spcPts val="0"/>
                        </a:spcAft>
                        <a:buNone/>
                      </a:pPr>
                      <a:r>
                        <a:rPr lang="en-US" sz="800" i="1"/>
                        <a:t>Wholesale merchants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Sell primarily to retailers and provide a full range of services. General merchandise wholesalers carry several merchandise lines, whereas general line wholesalers carry one or two lines in great depth. Specialty wholesalers specialize in carrying only part of a line.</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3"/>
                  </a:ext>
                </a:extLst>
              </a:tr>
              <a:tr h="356041">
                <a:tc>
                  <a:txBody>
                    <a:bodyPr/>
                    <a:lstStyle/>
                    <a:p>
                      <a:pPr marL="0" marR="0" lvl="0" indent="0" algn="l" rtl="0">
                        <a:spcBef>
                          <a:spcPts val="0"/>
                        </a:spcBef>
                        <a:spcAft>
                          <a:spcPts val="0"/>
                        </a:spcAft>
                        <a:buNone/>
                      </a:pPr>
                      <a:r>
                        <a:rPr lang="en-US" sz="800" b="0" i="1" u="none" strike="noStrike">
                          <a:solidFill>
                            <a:schemeClr val="dk1"/>
                          </a:solidFill>
                          <a:latin typeface="Arial"/>
                          <a:ea typeface="Arial"/>
                          <a:cs typeface="Arial"/>
                          <a:sym typeface="Arial"/>
                        </a:rPr>
                        <a:t>Industrial distributors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Sell to manufacturers rather than to retailers. Provide several services, such as carrying stock, offering credit, and providing delivery. May carry a broad range of merchandise, a general line, or a specialty line.</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4"/>
                  </a:ext>
                </a:extLst>
              </a:tr>
              <a:tr h="356041">
                <a:tc>
                  <a:txBody>
                    <a:bodyPr/>
                    <a:lstStyle/>
                    <a:p>
                      <a:pPr marL="0" marR="0" lvl="0" indent="0" algn="l" rtl="0">
                        <a:spcBef>
                          <a:spcPts val="0"/>
                        </a:spcBef>
                        <a:spcAft>
                          <a:spcPts val="0"/>
                        </a:spcAft>
                        <a:buNone/>
                      </a:pPr>
                      <a:r>
                        <a:rPr lang="en-US" sz="800"/>
                        <a:t>Limited-service wholesalers</a:t>
                      </a:r>
                      <a:endParaRPr sz="800"/>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Offer fewer services than full-service wholesalers. Limited-service wholesalers are of several types:</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5"/>
                  </a:ext>
                </a:extLst>
              </a:tr>
              <a:tr h="356041">
                <a:tc>
                  <a:txBody>
                    <a:bodyPr/>
                    <a:lstStyle/>
                    <a:p>
                      <a:pPr marL="0" marR="0" lvl="0" indent="0" algn="l" rtl="0">
                        <a:spcBef>
                          <a:spcPts val="0"/>
                        </a:spcBef>
                        <a:spcAft>
                          <a:spcPts val="0"/>
                        </a:spcAft>
                        <a:buNone/>
                      </a:pPr>
                      <a:r>
                        <a:rPr lang="en-US" sz="800" i="1"/>
                        <a:t>Cash-and-carry wholesalers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Carry a limited line of fast-moving goods and sell to small retailers for cash. Normally do not deliver..</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6"/>
                  </a:ext>
                </a:extLst>
              </a:tr>
              <a:tr h="502159">
                <a:tc>
                  <a:txBody>
                    <a:bodyPr/>
                    <a:lstStyle/>
                    <a:p>
                      <a:pPr marL="0" marR="0" lvl="0" indent="0" algn="l" rtl="0">
                        <a:spcBef>
                          <a:spcPts val="0"/>
                        </a:spcBef>
                        <a:spcAft>
                          <a:spcPts val="0"/>
                        </a:spcAft>
                        <a:buNone/>
                      </a:pPr>
                      <a:r>
                        <a:rPr lang="en-US" sz="800" i="1"/>
                        <a:t>Truck wholesalers</a:t>
                      </a:r>
                      <a:endParaRPr sz="1100"/>
                    </a:p>
                    <a:p>
                      <a:pPr marL="0" marR="0" lvl="0" indent="0" algn="l" rtl="0">
                        <a:spcBef>
                          <a:spcPts val="0"/>
                        </a:spcBef>
                        <a:spcAft>
                          <a:spcPts val="0"/>
                        </a:spcAft>
                        <a:buNone/>
                      </a:pPr>
                      <a:r>
                        <a:rPr lang="en-US" sz="800" i="1"/>
                        <a:t>(or truck jobbers)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Perform primarily a selling and delivery function. Carry a limited line of semiperishable merchandise (such as milk, bread, snack foods), which is sold for cash as deliveries are made to supermarkets, small groceries, hospitals, restaurants, factory cafeterias, and hotels.</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7"/>
                  </a:ext>
                </a:extLst>
              </a:tr>
              <a:tr h="502159">
                <a:tc>
                  <a:txBody>
                    <a:bodyPr/>
                    <a:lstStyle/>
                    <a:p>
                      <a:pPr marL="0" marR="0" lvl="0" indent="0" algn="l" rtl="0">
                        <a:spcBef>
                          <a:spcPts val="0"/>
                        </a:spcBef>
                        <a:spcAft>
                          <a:spcPts val="0"/>
                        </a:spcAft>
                        <a:buNone/>
                      </a:pPr>
                      <a:r>
                        <a:rPr lang="en-US" sz="800" i="1"/>
                        <a:t>Drop shippers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Do not carry inventory or handle the product. On receiving an order, drop shippers select a manufacturer, who then ships the merchandise directly to the customer. Drop shippers operate in bulk industries, such as coal, lumber, and heavy equipment.</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8"/>
                  </a:ext>
                </a:extLst>
              </a:tr>
              <a:tr h="502159">
                <a:tc>
                  <a:txBody>
                    <a:bodyPr/>
                    <a:lstStyle/>
                    <a:p>
                      <a:pPr marL="0" marR="0" lvl="0" indent="0" algn="l" rtl="0">
                        <a:spcBef>
                          <a:spcPts val="0"/>
                        </a:spcBef>
                        <a:spcAft>
                          <a:spcPts val="0"/>
                        </a:spcAft>
                        <a:buNone/>
                      </a:pPr>
                      <a:r>
                        <a:rPr lang="en-US" sz="800" i="1"/>
                        <a:t>Rack jobbers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Serve grocery and drug retailers, mostly in nonfood items. Rack jobbers send delivery trucks to stores, where the delivery people set up toys, paperbacks, hardware items, health and beauty aids, or other items. Rack Jobbers price the goods, keep them fresh, set up point-of-purchase displays, and keep inventory records.</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9"/>
                  </a:ext>
                </a:extLst>
              </a:tr>
              <a:tr h="502159">
                <a:tc>
                  <a:txBody>
                    <a:bodyPr/>
                    <a:lstStyle/>
                    <a:p>
                      <a:pPr marL="0" marR="0" lvl="0" indent="0" algn="l" rtl="0">
                        <a:spcBef>
                          <a:spcPts val="0"/>
                        </a:spcBef>
                        <a:spcAft>
                          <a:spcPts val="0"/>
                        </a:spcAft>
                        <a:buNone/>
                      </a:pPr>
                      <a:r>
                        <a:rPr lang="en-US" sz="800" i="1"/>
                        <a:t>Producers’ cooperatives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a:t>Farmer-owned members that assemble farm produce for sale in local markets. Producers’ cooperatives Often attempt to improve product quality and promote a co-op brand name, such as Sun-Maid raisins, Sunkist oranges, or Diamond nuts.</a:t>
                      </a:r>
                      <a:endParaRPr sz="80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10"/>
                  </a:ext>
                </a:extLst>
              </a:tr>
              <a:tr h="356041">
                <a:tc>
                  <a:txBody>
                    <a:bodyPr/>
                    <a:lstStyle/>
                    <a:p>
                      <a:pPr marL="0" marR="0" lvl="0" indent="0" algn="l" rtl="0">
                        <a:spcBef>
                          <a:spcPts val="0"/>
                        </a:spcBef>
                        <a:spcAft>
                          <a:spcPts val="0"/>
                        </a:spcAft>
                        <a:buNone/>
                      </a:pPr>
                      <a:r>
                        <a:rPr lang="en-US" sz="800" i="1"/>
                        <a:t>Mail-order or web wholesalers</a:t>
                      </a:r>
                      <a:endParaRPr sz="800" i="1"/>
                    </a:p>
                  </a:txBody>
                  <a:tcPr marL="66525" marR="66525" marT="33275" marB="33275">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800" dirty="0"/>
                        <a:t>Send catalogs to or maintain websites for retail, industrial, and institutional customers featuring jewelry,</a:t>
                      </a:r>
                      <a:endParaRPr sz="1100" dirty="0"/>
                    </a:p>
                    <a:p>
                      <a:pPr marL="0" marR="0" lvl="0" indent="0" algn="l" rtl="0">
                        <a:spcBef>
                          <a:spcPts val="0"/>
                        </a:spcBef>
                        <a:spcAft>
                          <a:spcPts val="0"/>
                        </a:spcAft>
                        <a:buNone/>
                      </a:pPr>
                      <a:r>
                        <a:rPr lang="en-US" sz="800" dirty="0"/>
                        <a:t>cosmetics, specialty foods, and other small items. Its primary customers are businesses in small outlying areas.</a:t>
                      </a:r>
                      <a:endParaRPr sz="800" dirty="0"/>
                    </a:p>
                  </a:txBody>
                  <a:tcPr marL="66525" marR="66525" marT="33275" marB="33275">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1"/>
          <p:cNvSpPr txBox="1">
            <a:spLocks noGrp="1"/>
          </p:cNvSpPr>
          <p:nvPr>
            <p:ph type="title"/>
          </p:nvPr>
        </p:nvSpPr>
        <p:spPr>
          <a:xfrm flipH="1">
            <a:off x="4571999" y="50552"/>
            <a:ext cx="5131151" cy="98488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Table 11.3 Major Types of Wholesaler (2 of 3)</a:t>
            </a:r>
            <a:endParaRPr sz="2400" dirty="0">
              <a:latin typeface="Arial"/>
              <a:ea typeface="Arial"/>
              <a:cs typeface="Arial"/>
              <a:sym typeface="Arial"/>
            </a:endParaRPr>
          </a:p>
        </p:txBody>
      </p:sp>
      <p:graphicFrame>
        <p:nvGraphicFramePr>
          <p:cNvPr id="378" name="Google Shape;378;p51"/>
          <p:cNvGraphicFramePr/>
          <p:nvPr>
            <p:extLst>
              <p:ext uri="{D42A27DB-BD31-4B8C-83A1-F6EECF244321}">
                <p14:modId xmlns:p14="http://schemas.microsoft.com/office/powerpoint/2010/main" val="1432923935"/>
              </p:ext>
            </p:extLst>
          </p:nvPr>
        </p:nvGraphicFramePr>
        <p:xfrm>
          <a:off x="543212" y="1035437"/>
          <a:ext cx="8057575" cy="4787125"/>
        </p:xfrm>
        <a:graphic>
          <a:graphicData uri="http://schemas.openxmlformats.org/drawingml/2006/table">
            <a:tbl>
              <a:tblPr firstRow="1">
                <a:noFill/>
                <a:tableStyleId>{22EE7F41-4B2F-491D-9D51-B8B1FB6D32F9}</a:tableStyleId>
              </a:tblPr>
              <a:tblGrid>
                <a:gridCol w="1461425">
                  <a:extLst>
                    <a:ext uri="{9D8B030D-6E8A-4147-A177-3AD203B41FA5}">
                      <a16:colId xmlns:a16="http://schemas.microsoft.com/office/drawing/2014/main" val="20000"/>
                    </a:ext>
                  </a:extLst>
                </a:gridCol>
                <a:gridCol w="6596150">
                  <a:extLst>
                    <a:ext uri="{9D8B030D-6E8A-4147-A177-3AD203B41FA5}">
                      <a16:colId xmlns:a16="http://schemas.microsoft.com/office/drawing/2014/main" val="20001"/>
                    </a:ext>
                  </a:extLst>
                </a:gridCol>
              </a:tblGrid>
              <a:tr h="886500">
                <a:tc>
                  <a:txBody>
                    <a:bodyPr/>
                    <a:lstStyle/>
                    <a:p>
                      <a:pPr marL="0" marR="0" lvl="0" indent="0" algn="ctr" rtl="0">
                        <a:spcBef>
                          <a:spcPts val="0"/>
                        </a:spcBef>
                        <a:spcAft>
                          <a:spcPts val="0"/>
                        </a:spcAft>
                        <a:buNone/>
                      </a:pPr>
                      <a:r>
                        <a:rPr lang="en-US" sz="1500" b="1">
                          <a:solidFill>
                            <a:schemeClr val="dk1"/>
                          </a:solidFill>
                        </a:rPr>
                        <a:t>Brokers and agents</a:t>
                      </a:r>
                      <a:endParaRPr/>
                    </a:p>
                  </a:txBody>
                  <a:tcPr marL="37200" marR="37200" marT="0" marB="0" anchor="ctr">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ctr" rtl="0">
                        <a:lnSpc>
                          <a:spcPct val="115000"/>
                        </a:lnSpc>
                        <a:spcBef>
                          <a:spcPts val="0"/>
                        </a:spcBef>
                        <a:spcAft>
                          <a:spcPts val="0"/>
                        </a:spcAft>
                        <a:buClr>
                          <a:schemeClr val="dk1"/>
                        </a:buClr>
                        <a:buSzPts val="1500"/>
                        <a:buFont typeface="Arial"/>
                        <a:buNone/>
                      </a:pPr>
                      <a:r>
                        <a:rPr lang="en-US" sz="1500" b="1" dirty="0">
                          <a:solidFill>
                            <a:schemeClr val="dk1"/>
                          </a:solidFill>
                        </a:rPr>
                        <a:t>Do not take title to goods. The main function is to facilitate buying and selling, for which they earn a commission on the selling price. Generally specialize by product line or customer type.</a:t>
                      </a:r>
                      <a:endParaRPr dirty="0"/>
                    </a:p>
                  </a:txBody>
                  <a:tcPr marL="37200" marR="37200" marT="0" marB="0" anchor="ctr">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0"/>
                  </a:ext>
                </a:extLst>
              </a:tr>
              <a:tr h="967150">
                <a:tc>
                  <a:txBody>
                    <a:bodyPr/>
                    <a:lstStyle/>
                    <a:p>
                      <a:pPr marL="0" marR="0" lvl="0" indent="0" algn="l" rtl="0">
                        <a:spcBef>
                          <a:spcPts val="0"/>
                        </a:spcBef>
                        <a:spcAft>
                          <a:spcPts val="0"/>
                        </a:spcAft>
                        <a:buNone/>
                      </a:pPr>
                      <a:r>
                        <a:rPr lang="en-US" sz="1500"/>
                        <a:t>Brokers</a:t>
                      </a:r>
                      <a:endParaRPr sz="1500"/>
                    </a:p>
                  </a:txBody>
                  <a:tcPr marL="49600" marR="49600"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500"/>
                        <a:t>Bring buyers and sellers together and assist in negotiation. Brokers are paid by the party who hired the broker and do not carry inventory, get involved in financing, or assume risk. Examples include food brokers, real estate brokers, insurance brokers, and security brokers.</a:t>
                      </a:r>
                      <a:endParaRPr sz="1500"/>
                    </a:p>
                  </a:txBody>
                  <a:tcPr marL="49600" marR="49600"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1"/>
                  </a:ext>
                </a:extLst>
              </a:tr>
              <a:tr h="536325">
                <a:tc>
                  <a:txBody>
                    <a:bodyPr/>
                    <a:lstStyle/>
                    <a:p>
                      <a:pPr marL="0" marR="0" lvl="0" indent="0" algn="l" rtl="0">
                        <a:spcBef>
                          <a:spcPts val="0"/>
                        </a:spcBef>
                        <a:spcAft>
                          <a:spcPts val="0"/>
                        </a:spcAft>
                        <a:buNone/>
                      </a:pPr>
                      <a:r>
                        <a:rPr lang="en-US" sz="1500"/>
                        <a:t>Agents</a:t>
                      </a:r>
                      <a:endParaRPr sz="1500"/>
                    </a:p>
                  </a:txBody>
                  <a:tcPr marL="49600" marR="49600"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500"/>
                        <a:t>Represent either buyers or sellers on a more permanent basis than brokers do. There are four types:</a:t>
                      </a:r>
                      <a:endParaRPr sz="1500"/>
                    </a:p>
                  </a:txBody>
                  <a:tcPr marL="49600" marR="49600"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2"/>
                  </a:ext>
                </a:extLst>
              </a:tr>
              <a:tr h="1204550">
                <a:tc>
                  <a:txBody>
                    <a:bodyPr/>
                    <a:lstStyle/>
                    <a:p>
                      <a:pPr marL="0" marR="0" lvl="0" indent="0" algn="l" rtl="0">
                        <a:spcBef>
                          <a:spcPts val="0"/>
                        </a:spcBef>
                        <a:spcAft>
                          <a:spcPts val="0"/>
                        </a:spcAft>
                        <a:buNone/>
                      </a:pPr>
                      <a:r>
                        <a:rPr lang="en-US" sz="1500" i="1"/>
                        <a:t>Manufacturers’ agents</a:t>
                      </a:r>
                      <a:endParaRPr sz="1500" i="1"/>
                    </a:p>
                  </a:txBody>
                  <a:tcPr marL="49600" marR="49600"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500"/>
                        <a:t>Represent two or more manufacturers of complementary lines. Often used in such lines as apparel, furniture, and electrical goods. A manufacturer’s agent is hired by small manufacturers who cannot afford their own field sales forces and by large manufacturers who use agents to open new territories or cover territories that cannot support full-time salespeople.</a:t>
                      </a:r>
                      <a:endParaRPr sz="1500"/>
                    </a:p>
                  </a:txBody>
                  <a:tcPr marL="49600" marR="49600"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3"/>
                  </a:ext>
                </a:extLst>
              </a:tr>
              <a:tr h="893050">
                <a:tc>
                  <a:txBody>
                    <a:bodyPr/>
                    <a:lstStyle/>
                    <a:p>
                      <a:pPr marL="0" marR="0" lvl="0" indent="0" algn="l" rtl="0">
                        <a:spcBef>
                          <a:spcPts val="0"/>
                        </a:spcBef>
                        <a:spcAft>
                          <a:spcPts val="0"/>
                        </a:spcAft>
                        <a:buNone/>
                      </a:pPr>
                      <a:r>
                        <a:rPr lang="en-US" sz="1500" i="1"/>
                        <a:t>Selling agents</a:t>
                      </a:r>
                      <a:endParaRPr sz="1500" i="1"/>
                    </a:p>
                  </a:txBody>
                  <a:tcPr marL="49600" marR="49600"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500" dirty="0"/>
                        <a:t>Have contractual authority to sell a manufacturer’s entire output. The selling agent serves as a sales department and has significant influence over prices, terms, and conditions of sale. Found in product areas such as textiles, industrial machinery and equipment, coal and coke, chemicals, and metals.</a:t>
                      </a:r>
                      <a:endParaRPr sz="1500" dirty="0"/>
                    </a:p>
                  </a:txBody>
                  <a:tcPr marL="49600" marR="49600"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2"/>
          <p:cNvSpPr txBox="1">
            <a:spLocks noGrp="1"/>
          </p:cNvSpPr>
          <p:nvPr>
            <p:ph type="title"/>
          </p:nvPr>
        </p:nvSpPr>
        <p:spPr>
          <a:xfrm>
            <a:off x="4571999" y="46407"/>
            <a:ext cx="5076548" cy="98488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Table 11.3 Major Types of Wholesaler (3 of 3)</a:t>
            </a:r>
            <a:endParaRPr sz="2400" dirty="0">
              <a:latin typeface="Arial"/>
              <a:ea typeface="Arial"/>
              <a:cs typeface="Arial"/>
              <a:sym typeface="Arial"/>
            </a:endParaRPr>
          </a:p>
        </p:txBody>
      </p:sp>
      <p:graphicFrame>
        <p:nvGraphicFramePr>
          <p:cNvPr id="385" name="Google Shape;385;p52"/>
          <p:cNvGraphicFramePr/>
          <p:nvPr>
            <p:extLst>
              <p:ext uri="{D42A27DB-BD31-4B8C-83A1-F6EECF244321}">
                <p14:modId xmlns:p14="http://schemas.microsoft.com/office/powerpoint/2010/main" val="474950858"/>
              </p:ext>
            </p:extLst>
          </p:nvPr>
        </p:nvGraphicFramePr>
        <p:xfrm>
          <a:off x="540287" y="1031292"/>
          <a:ext cx="8063425" cy="4901435"/>
        </p:xfrm>
        <a:graphic>
          <a:graphicData uri="http://schemas.openxmlformats.org/drawingml/2006/table">
            <a:tbl>
              <a:tblPr firstRow="1">
                <a:noFill/>
                <a:tableStyleId>{22EE7F41-4B2F-491D-9D51-B8B1FB6D32F9}</a:tableStyleId>
              </a:tblPr>
              <a:tblGrid>
                <a:gridCol w="1717200">
                  <a:extLst>
                    <a:ext uri="{9D8B030D-6E8A-4147-A177-3AD203B41FA5}">
                      <a16:colId xmlns:a16="http://schemas.microsoft.com/office/drawing/2014/main" val="20000"/>
                    </a:ext>
                  </a:extLst>
                </a:gridCol>
                <a:gridCol w="6346225">
                  <a:extLst>
                    <a:ext uri="{9D8B030D-6E8A-4147-A177-3AD203B41FA5}">
                      <a16:colId xmlns:a16="http://schemas.microsoft.com/office/drawing/2014/main" val="20001"/>
                    </a:ext>
                  </a:extLst>
                </a:gridCol>
              </a:tblGrid>
              <a:tr h="561325">
                <a:tc>
                  <a:txBody>
                    <a:bodyPr/>
                    <a:lstStyle/>
                    <a:p>
                      <a:pPr marL="0" marR="0" lvl="0" indent="0" algn="ctr" rtl="0">
                        <a:spcBef>
                          <a:spcPts val="0"/>
                        </a:spcBef>
                        <a:spcAft>
                          <a:spcPts val="0"/>
                        </a:spcAft>
                        <a:buNone/>
                      </a:pPr>
                      <a:r>
                        <a:rPr lang="en-US" sz="1400" b="1">
                          <a:solidFill>
                            <a:schemeClr val="lt1"/>
                          </a:solidFill>
                        </a:rPr>
                        <a:t>Type</a:t>
                      </a:r>
                      <a:endParaRPr/>
                    </a:p>
                  </a:txBody>
                  <a:tcPr marL="37225" marR="37225" marT="0" marB="0" anchor="ctr">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chemeClr val="lt1"/>
                        </a:buClr>
                        <a:buSzPts val="1400"/>
                        <a:buFont typeface="Arial"/>
                        <a:buNone/>
                      </a:pPr>
                      <a:r>
                        <a:rPr lang="en-US" sz="1400" b="1">
                          <a:solidFill>
                            <a:schemeClr val="lt1"/>
                          </a:solidFill>
                        </a:rPr>
                        <a:t>Description</a:t>
                      </a:r>
                      <a:endParaRPr/>
                    </a:p>
                  </a:txBody>
                  <a:tcPr marL="37225" marR="37225" marT="0" marB="0" anchor="ctr">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665275">
                <a:tc>
                  <a:txBody>
                    <a:bodyPr/>
                    <a:lstStyle/>
                    <a:p>
                      <a:pPr marL="0" marR="0" lvl="0" indent="0" algn="l" rtl="0">
                        <a:spcBef>
                          <a:spcPts val="0"/>
                        </a:spcBef>
                        <a:spcAft>
                          <a:spcPts val="0"/>
                        </a:spcAft>
                        <a:buNone/>
                      </a:pPr>
                      <a:r>
                        <a:rPr lang="en-US" sz="1400" i="1"/>
                        <a:t>Purchasing agents</a:t>
                      </a:r>
                      <a:endParaRPr sz="1400" i="1"/>
                    </a:p>
                  </a:txBody>
                  <a:tcPr marL="49625" marR="49625"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400" dirty="0"/>
                        <a:t>Generally have a long-term relationship with buyers and make purchases for them, often receiving, inspecting, warehousing, and shipping the merchandise to buyers. Purchasing agents help clients obtain the best goods and prices available.</a:t>
                      </a:r>
                      <a:endParaRPr sz="1400" dirty="0"/>
                    </a:p>
                  </a:txBody>
                  <a:tcPr marL="49625" marR="49625"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1"/>
                  </a:ext>
                </a:extLst>
              </a:tr>
              <a:tr h="866550">
                <a:tc>
                  <a:txBody>
                    <a:bodyPr/>
                    <a:lstStyle/>
                    <a:p>
                      <a:pPr marL="0" marR="0" lvl="0" indent="0" algn="l" rtl="0">
                        <a:spcBef>
                          <a:spcPts val="0"/>
                        </a:spcBef>
                        <a:spcAft>
                          <a:spcPts val="0"/>
                        </a:spcAft>
                        <a:buNone/>
                      </a:pPr>
                      <a:r>
                        <a:rPr lang="en-US" sz="1400" i="1"/>
                        <a:t>Commission merchants</a:t>
                      </a:r>
                      <a:endParaRPr sz="1400" i="1"/>
                    </a:p>
                  </a:txBody>
                  <a:tcPr marL="49625" marR="49625"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400"/>
                        <a:t>Take physical possession of products and negotiate sales. Used most often in agricultural marketing by farmers who do not want to sell their own output. Take a truckload of commodities to a central market, sell it for the best price, deduct a commission and expenses, and remit the balance to the producers.</a:t>
                      </a:r>
                      <a:endParaRPr sz="1400"/>
                    </a:p>
                  </a:txBody>
                  <a:tcPr marL="49625" marR="49625"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2"/>
                  </a:ext>
                </a:extLst>
              </a:tr>
              <a:tr h="673350">
                <a:tc>
                  <a:txBody>
                    <a:bodyPr/>
                    <a:lstStyle/>
                    <a:p>
                      <a:pPr marL="0" marR="0" lvl="0" indent="0" algn="l" rtl="0">
                        <a:spcBef>
                          <a:spcPts val="0"/>
                        </a:spcBef>
                        <a:spcAft>
                          <a:spcPts val="0"/>
                        </a:spcAft>
                        <a:buNone/>
                      </a:pPr>
                      <a:r>
                        <a:rPr lang="en-US" sz="1400" b="1">
                          <a:solidFill>
                            <a:schemeClr val="dk1"/>
                          </a:solidFill>
                        </a:rPr>
                        <a:t>Manufacturers’ and retailers’ branches and offices</a:t>
                      </a:r>
                      <a:endParaRPr sz="1400" b="1">
                        <a:solidFill>
                          <a:schemeClr val="dk1"/>
                        </a:solidFill>
                      </a:endParaRPr>
                    </a:p>
                  </a:txBody>
                  <a:tcPr marL="49625" marR="49625"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400" b="1">
                          <a:solidFill>
                            <a:schemeClr val="dk1"/>
                          </a:solidFill>
                        </a:rPr>
                        <a:t>Wholesaling operations conducted by sellers or buyers themselves rather than operating through independent wholesalers. Separate branches and offices can be dedicated to either sales or purchasing.</a:t>
                      </a:r>
                      <a:endParaRPr/>
                    </a:p>
                  </a:txBody>
                  <a:tcPr marL="49625" marR="49625"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3"/>
                  </a:ext>
                </a:extLst>
              </a:tr>
              <a:tr h="886600">
                <a:tc>
                  <a:txBody>
                    <a:bodyPr/>
                    <a:lstStyle/>
                    <a:p>
                      <a:pPr marL="0" marR="0" lvl="0" indent="0" algn="l" rtl="0">
                        <a:spcBef>
                          <a:spcPts val="0"/>
                        </a:spcBef>
                        <a:spcAft>
                          <a:spcPts val="0"/>
                        </a:spcAft>
                        <a:buNone/>
                      </a:pPr>
                      <a:r>
                        <a:rPr lang="en-US" sz="1400"/>
                        <a:t>Sales branches and offices</a:t>
                      </a:r>
                      <a:endParaRPr sz="1400"/>
                    </a:p>
                  </a:txBody>
                  <a:tcPr marL="49625" marR="49625"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400"/>
                        <a:t>Set up by manufacturers to improve inventory control, selling, and promotion. Sales branches carry inventory and are found in industries such as lumber and automotive equipment and parts. Sales offices do not carry inventory and are most prominent in the dry goods and notions industries.</a:t>
                      </a:r>
                      <a:endParaRPr sz="1400"/>
                    </a:p>
                  </a:txBody>
                  <a:tcPr marL="49625" marR="49625"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4"/>
                  </a:ext>
                </a:extLst>
              </a:tr>
              <a:tr h="727950">
                <a:tc>
                  <a:txBody>
                    <a:bodyPr/>
                    <a:lstStyle/>
                    <a:p>
                      <a:pPr marL="0" marR="0" lvl="0" indent="0" algn="l" rtl="0">
                        <a:spcBef>
                          <a:spcPts val="0"/>
                        </a:spcBef>
                        <a:spcAft>
                          <a:spcPts val="0"/>
                        </a:spcAft>
                        <a:buNone/>
                      </a:pPr>
                      <a:r>
                        <a:rPr lang="en-US" sz="1400"/>
                        <a:t>Purchasing offices</a:t>
                      </a:r>
                      <a:endParaRPr sz="1400"/>
                    </a:p>
                  </a:txBody>
                  <a:tcPr marL="49625" marR="49625" marT="24800" marB="2480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400" dirty="0"/>
                        <a:t>Perform a role similar to that of brokers or agents but are part of the buyer’s organization. Many retailers set up purchasing offices in major market centers, such as New York and Chicago.</a:t>
                      </a:r>
                      <a:endParaRPr sz="1400" dirty="0"/>
                    </a:p>
                  </a:txBody>
                  <a:tcPr marL="49625" marR="49625" marT="24800" marB="2480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3"/>
          <p:cNvSpPr txBox="1">
            <a:spLocks noGrp="1"/>
          </p:cNvSpPr>
          <p:nvPr>
            <p:ph type="title"/>
          </p:nvPr>
        </p:nvSpPr>
        <p:spPr>
          <a:xfrm>
            <a:off x="568171" y="782841"/>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Figure 11.2</a:t>
            </a:r>
            <a:r>
              <a:rPr lang="en-US" sz="2400" dirty="0"/>
              <a:t> </a:t>
            </a:r>
            <a:r>
              <a:rPr lang="en-US" sz="2400" dirty="0">
                <a:latin typeface="Arial"/>
                <a:ea typeface="Arial"/>
                <a:cs typeface="Arial"/>
                <a:sym typeface="Arial"/>
              </a:rPr>
              <a:t>Wholesaler Marketing Strategies</a:t>
            </a:r>
            <a:endParaRPr sz="2400" dirty="0">
              <a:latin typeface="Arial"/>
              <a:ea typeface="Arial"/>
              <a:cs typeface="Arial"/>
              <a:sym typeface="Arial"/>
            </a:endParaRPr>
          </a:p>
        </p:txBody>
      </p:sp>
      <p:pic>
        <p:nvPicPr>
          <p:cNvPr id="392" name="Google Shape;392;p53" descr="The flowchart shows the following information:&#10;Like retailers, wholesalers must develop customer-driven marketing strategies and mixes that create value for customers and capture value in return. For example, Grainger helps its business customers “save time and money by providing them with the right products and solutions to keep their facilities up and running.”&#10;• Wholesale strategy: Wholesale segmentation and targeting; differentiation and service positioning.&#10;• Wholesale marketing mix: Product and service  assortment; wholesale prices; promotion; distribution (location)&#10;• Create value for targeted wholesale customers. &#10;An arrow points from wholesale strategy to wholesale marketing mix. Arrows point from both wholesale strategy and wholesale marketing mix to create value for targeted wholesale customers.&#10;"/>
          <p:cNvPicPr preferRelativeResize="0">
            <a:picLocks noGrp="1"/>
          </p:cNvPicPr>
          <p:nvPr>
            <p:ph type="body" idx="1"/>
          </p:nvPr>
        </p:nvPicPr>
        <p:blipFill rotWithShape="1">
          <a:blip r:embed="rId3">
            <a:alphaModFix/>
          </a:blip>
          <a:srcRect/>
          <a:stretch/>
        </p:blipFill>
        <p:spPr>
          <a:xfrm>
            <a:off x="976547" y="2290438"/>
            <a:ext cx="7315194" cy="32360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4591878" y="308113"/>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 Outline 11-1</a:t>
            </a:r>
            <a:endParaRPr sz="2400" dirty="0">
              <a:latin typeface="Arial"/>
              <a:ea typeface="Arial"/>
              <a:cs typeface="Arial"/>
              <a:sym typeface="Arial"/>
            </a:endParaRPr>
          </a:p>
        </p:txBody>
      </p:sp>
      <p:sp>
        <p:nvSpPr>
          <p:cNvPr id="141" name="Google Shape;141;p18"/>
          <p:cNvSpPr txBox="1">
            <a:spLocks noGrp="1"/>
          </p:cNvSpPr>
          <p:nvPr>
            <p:ph type="body" idx="1"/>
          </p:nvPr>
        </p:nvSpPr>
        <p:spPr>
          <a:xfrm>
            <a:off x="477078" y="1805609"/>
            <a:ext cx="8229600" cy="73866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Explain the role of retailers in the distribution channel and describe the major types of retailers.</a:t>
            </a:r>
            <a:endParaRP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4750903" y="294861"/>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Trends in Wholesaling</a:t>
            </a:r>
            <a:endParaRPr sz="2400" dirty="0">
              <a:latin typeface="Arial"/>
              <a:ea typeface="Arial"/>
              <a:cs typeface="Arial"/>
              <a:sym typeface="Arial"/>
            </a:endParaRPr>
          </a:p>
        </p:txBody>
      </p:sp>
      <p:sp>
        <p:nvSpPr>
          <p:cNvPr id="399" name="Google Shape;399;p54"/>
          <p:cNvSpPr txBox="1">
            <a:spLocks noGrp="1"/>
          </p:cNvSpPr>
          <p:nvPr>
            <p:ph type="body" idx="1"/>
          </p:nvPr>
        </p:nvSpPr>
        <p:spPr>
          <a:xfrm>
            <a:off x="457200" y="1300062"/>
            <a:ext cx="8229600" cy="3354765"/>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Need for greater efficiency</a:t>
            </a:r>
            <a:endParaRPr dirty="0"/>
          </a:p>
          <a:p>
            <a:pPr marL="256032" lvl="0" indent="-256032" algn="l" rtl="0">
              <a:spcBef>
                <a:spcPts val="1500"/>
              </a:spcBef>
              <a:spcAft>
                <a:spcPts val="0"/>
              </a:spcAft>
              <a:buClr>
                <a:srgbClr val="007FA3"/>
              </a:buClr>
              <a:buSzPts val="2400"/>
              <a:buChar char="•"/>
            </a:pPr>
            <a:r>
              <a:rPr lang="en-US" sz="2400" dirty="0"/>
              <a:t>Demands for lower prices</a:t>
            </a:r>
            <a:endParaRPr dirty="0"/>
          </a:p>
          <a:p>
            <a:pPr marL="256032" lvl="0" indent="-256032" algn="l" rtl="0">
              <a:spcBef>
                <a:spcPts val="1500"/>
              </a:spcBef>
              <a:spcAft>
                <a:spcPts val="0"/>
              </a:spcAft>
              <a:buClr>
                <a:srgbClr val="007FA3"/>
              </a:buClr>
              <a:buSzPts val="2400"/>
              <a:buChar char="•"/>
            </a:pPr>
            <a:r>
              <a:rPr lang="en-US" sz="2400" dirty="0"/>
              <a:t>Sorting out suppliers who are not adding value based on cost and quality</a:t>
            </a:r>
            <a:endParaRPr dirty="0"/>
          </a:p>
          <a:p>
            <a:pPr marL="256032" lvl="0" indent="-256032" algn="l" rtl="0">
              <a:spcBef>
                <a:spcPts val="1500"/>
              </a:spcBef>
              <a:spcAft>
                <a:spcPts val="0"/>
              </a:spcAft>
              <a:buClr>
                <a:srgbClr val="007FA3"/>
              </a:buClr>
              <a:buSzPts val="2400"/>
              <a:buChar char="•"/>
            </a:pPr>
            <a:r>
              <a:rPr lang="en-US" sz="2400" dirty="0"/>
              <a:t>Blurring distinction between large retailers and wholesalers</a:t>
            </a:r>
            <a:endParaRPr dirty="0"/>
          </a:p>
          <a:p>
            <a:pPr marL="256032" lvl="0" indent="-256032" algn="l" rtl="0">
              <a:spcBef>
                <a:spcPts val="1500"/>
              </a:spcBef>
              <a:spcAft>
                <a:spcPts val="0"/>
              </a:spcAft>
              <a:buClr>
                <a:srgbClr val="007FA3"/>
              </a:buClr>
              <a:buSzPts val="2400"/>
              <a:buChar char="•"/>
            </a:pPr>
            <a:r>
              <a:rPr lang="en-US" sz="2400" dirty="0"/>
              <a:t>Increased use of technology to contain costs and boost productivity</a:t>
            </a:r>
            <a:endParaRP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5"/>
          <p:cNvSpPr txBox="1">
            <a:spLocks noGrp="1"/>
          </p:cNvSpPr>
          <p:nvPr>
            <p:ph type="title"/>
          </p:nvPr>
        </p:nvSpPr>
        <p:spPr>
          <a:xfrm>
            <a:off x="3707327" y="445909"/>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a:t>
            </a:r>
            <a:r>
              <a:rPr lang="en-US" sz="2400" dirty="0"/>
              <a:t> </a:t>
            </a:r>
            <a:r>
              <a:rPr lang="en-US" sz="2400" dirty="0">
                <a:latin typeface="Arial"/>
                <a:ea typeface="Arial"/>
                <a:cs typeface="Arial"/>
                <a:sym typeface="Arial"/>
              </a:rPr>
              <a:t>Outline 11-5 Summary</a:t>
            </a:r>
            <a:endParaRPr sz="2400" dirty="0">
              <a:latin typeface="Arial"/>
              <a:ea typeface="Arial"/>
              <a:cs typeface="Arial"/>
              <a:sym typeface="Arial"/>
            </a:endParaRPr>
          </a:p>
        </p:txBody>
      </p:sp>
      <p:sp>
        <p:nvSpPr>
          <p:cNvPr id="406" name="Google Shape;406;p55"/>
          <p:cNvSpPr txBox="1">
            <a:spLocks noGrp="1"/>
          </p:cNvSpPr>
          <p:nvPr>
            <p:ph type="body" idx="1"/>
          </p:nvPr>
        </p:nvSpPr>
        <p:spPr>
          <a:xfrm>
            <a:off x="549966" y="1646583"/>
            <a:ext cx="8229600" cy="2639184"/>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SzPts val="2400"/>
              <a:buChar char="•"/>
            </a:pPr>
            <a:r>
              <a:rPr lang="en-US" sz="2400" b="1" dirty="0"/>
              <a:t>Wholesaling</a:t>
            </a:r>
            <a:r>
              <a:rPr lang="en-US" sz="2400" dirty="0"/>
              <a:t>—selling goods or services to those buying for the purpose of resale or business use</a:t>
            </a:r>
            <a:endParaRPr sz="2400" dirty="0"/>
          </a:p>
          <a:p>
            <a:pPr marL="256032" lvl="0" indent="-256032" algn="l" rtl="0">
              <a:spcBef>
                <a:spcPts val="1500"/>
              </a:spcBef>
              <a:spcAft>
                <a:spcPts val="0"/>
              </a:spcAft>
              <a:buSzPts val="2400"/>
              <a:buChar char="•"/>
            </a:pPr>
            <a:r>
              <a:rPr lang="en-US" sz="2400" dirty="0"/>
              <a:t>Wholesalers fall into three groups:</a:t>
            </a:r>
            <a:endParaRPr dirty="0"/>
          </a:p>
          <a:p>
            <a:pPr marL="742950" lvl="1" indent="-285750" algn="l" rtl="0">
              <a:spcBef>
                <a:spcPts val="600"/>
              </a:spcBef>
              <a:spcAft>
                <a:spcPts val="0"/>
              </a:spcAft>
              <a:buSzPts val="2400"/>
              <a:buChar char="–"/>
            </a:pPr>
            <a:r>
              <a:rPr lang="en-US" sz="2400" dirty="0"/>
              <a:t>Merchant wholesalers </a:t>
            </a:r>
            <a:endParaRPr sz="2400" dirty="0"/>
          </a:p>
          <a:p>
            <a:pPr marL="742950" lvl="1" indent="-285750" algn="l" rtl="0">
              <a:spcBef>
                <a:spcPts val="600"/>
              </a:spcBef>
              <a:spcAft>
                <a:spcPts val="0"/>
              </a:spcAft>
              <a:buSzPts val="2400"/>
              <a:buChar char="–"/>
            </a:pPr>
            <a:r>
              <a:rPr lang="en-US" sz="2400" dirty="0"/>
              <a:t>Brokers and agents </a:t>
            </a:r>
            <a:endParaRPr sz="2400" dirty="0"/>
          </a:p>
          <a:p>
            <a:pPr marL="742950" lvl="1" indent="-285750" algn="l" rtl="0">
              <a:spcBef>
                <a:spcPts val="600"/>
              </a:spcBef>
              <a:spcAft>
                <a:spcPts val="0"/>
              </a:spcAft>
              <a:buSzPts val="2400"/>
              <a:buChar char="–"/>
            </a:pPr>
            <a:r>
              <a:rPr lang="en-US" sz="2400" dirty="0"/>
              <a:t>Manufacturers’ and retailers’ branches and offices</a:t>
            </a:r>
            <a:endParaRP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6"/>
          <p:cNvSpPr txBox="1">
            <a:spLocks noGrp="1"/>
          </p:cNvSpPr>
          <p:nvPr>
            <p:ph type="title"/>
          </p:nvPr>
        </p:nvSpPr>
        <p:spPr>
          <a:xfrm>
            <a:off x="4454816" y="277235"/>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Objectives Outline (2 of 2)</a:t>
            </a:r>
            <a:endParaRPr sz="2400" dirty="0">
              <a:latin typeface="Arial"/>
              <a:ea typeface="Arial"/>
              <a:cs typeface="Arial"/>
              <a:sym typeface="Arial"/>
            </a:endParaRPr>
          </a:p>
        </p:txBody>
      </p:sp>
      <p:sp>
        <p:nvSpPr>
          <p:cNvPr id="413" name="Google Shape;413;p56"/>
          <p:cNvSpPr txBox="1">
            <a:spLocks noGrp="1"/>
          </p:cNvSpPr>
          <p:nvPr>
            <p:ph type="body" idx="1"/>
          </p:nvPr>
        </p:nvSpPr>
        <p:spPr>
          <a:xfrm>
            <a:off x="460837" y="1382286"/>
            <a:ext cx="8222325" cy="409342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3000"/>
              <a:buNone/>
            </a:pPr>
            <a:r>
              <a:rPr lang="en-US" sz="2400" b="1" dirty="0">
                <a:solidFill>
                  <a:schemeClr val="lt2"/>
                </a:solidFill>
              </a:rPr>
              <a:t>11.1</a:t>
            </a:r>
            <a:r>
              <a:rPr lang="en-US" sz="2400" dirty="0"/>
              <a:t> Explain the role of retailers in the distribution channel and describe the major types of retailers.</a:t>
            </a:r>
            <a:endParaRPr dirty="0"/>
          </a:p>
          <a:p>
            <a:pPr marL="0" lvl="0" indent="0" algn="l" rtl="0">
              <a:spcBef>
                <a:spcPts val="1500"/>
              </a:spcBef>
              <a:spcAft>
                <a:spcPts val="0"/>
              </a:spcAft>
              <a:buSzPts val="3000"/>
              <a:buNone/>
            </a:pPr>
            <a:r>
              <a:rPr lang="en-US" sz="2400" b="1" dirty="0">
                <a:solidFill>
                  <a:schemeClr val="lt2"/>
                </a:solidFill>
              </a:rPr>
              <a:t>11.2</a:t>
            </a:r>
            <a:r>
              <a:rPr lang="en-US" sz="2400" dirty="0"/>
              <a:t> Discuss how retailers are using omni-channel retailing to meet the cross-channel shopping behavior of today’s digitally connected consumers</a:t>
            </a:r>
            <a:endParaRPr sz="2400" dirty="0"/>
          </a:p>
          <a:p>
            <a:pPr marL="0" lvl="0" indent="0" algn="l" rtl="0">
              <a:spcBef>
                <a:spcPts val="1500"/>
              </a:spcBef>
              <a:spcAft>
                <a:spcPts val="0"/>
              </a:spcAft>
              <a:buSzPts val="3000"/>
              <a:buNone/>
            </a:pPr>
            <a:r>
              <a:rPr lang="en-US" sz="2400" b="1" dirty="0">
                <a:solidFill>
                  <a:srgbClr val="007FA3"/>
                </a:solidFill>
              </a:rPr>
              <a:t>11.3</a:t>
            </a:r>
            <a:r>
              <a:rPr lang="en-US" sz="2400" dirty="0"/>
              <a:t> Describe the major retailer marketing decisions.</a:t>
            </a:r>
            <a:endParaRPr dirty="0"/>
          </a:p>
          <a:p>
            <a:pPr marL="0" lvl="0" indent="0" algn="l" rtl="0">
              <a:spcBef>
                <a:spcPts val="1500"/>
              </a:spcBef>
              <a:spcAft>
                <a:spcPts val="0"/>
              </a:spcAft>
              <a:buSzPts val="3000"/>
              <a:buNone/>
            </a:pPr>
            <a:r>
              <a:rPr lang="en-US" sz="2400" b="1" dirty="0">
                <a:solidFill>
                  <a:schemeClr val="lt2"/>
                </a:solidFill>
              </a:rPr>
              <a:t>11.4</a:t>
            </a:r>
            <a:r>
              <a:rPr lang="en-US" sz="2400" dirty="0"/>
              <a:t> Discuss the major trends and developments in retailing.</a:t>
            </a:r>
            <a:endParaRPr dirty="0"/>
          </a:p>
          <a:p>
            <a:pPr marL="0" lvl="0" indent="0" algn="l" rtl="0">
              <a:spcBef>
                <a:spcPts val="1500"/>
              </a:spcBef>
              <a:spcAft>
                <a:spcPts val="0"/>
              </a:spcAft>
              <a:buSzPts val="3000"/>
              <a:buNone/>
            </a:pPr>
            <a:r>
              <a:rPr lang="en-US" sz="2400" b="1" dirty="0">
                <a:solidFill>
                  <a:schemeClr val="lt2"/>
                </a:solidFill>
              </a:rPr>
              <a:t>11.5</a:t>
            </a:r>
            <a:r>
              <a:rPr lang="en-US" sz="2400" dirty="0"/>
              <a:t> Explain the major types of wholesalers and their marketing decisions.</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685961" y="974673"/>
            <a:ext cx="8229600" cy="1107996"/>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Retailing: Connecting Brands with Consumers</a:t>
            </a:r>
            <a:endParaRPr sz="2400" dirty="0">
              <a:latin typeface="Arial"/>
              <a:ea typeface="Arial"/>
              <a:cs typeface="Arial"/>
              <a:sym typeface="Arial"/>
            </a:endParaRPr>
          </a:p>
        </p:txBody>
      </p:sp>
      <p:sp>
        <p:nvSpPr>
          <p:cNvPr id="148" name="Google Shape;148;p19"/>
          <p:cNvSpPr txBox="1">
            <a:spLocks noGrp="1"/>
          </p:cNvSpPr>
          <p:nvPr>
            <p:ph type="body" idx="1"/>
          </p:nvPr>
        </p:nvSpPr>
        <p:spPr>
          <a:xfrm>
            <a:off x="457200" y="2754297"/>
            <a:ext cx="8229600" cy="1554272"/>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a:t>Activities involved in selling goods or services directly to consumers for their personal use</a:t>
            </a:r>
            <a:endParaRPr sz="2400"/>
          </a:p>
          <a:p>
            <a:pPr marL="742950" lvl="1" indent="-285750" algn="l" rtl="0">
              <a:spcBef>
                <a:spcPts val="600"/>
              </a:spcBef>
              <a:spcAft>
                <a:spcPts val="0"/>
              </a:spcAft>
              <a:buSzPts val="2400"/>
              <a:buChar char="–"/>
            </a:pPr>
            <a:r>
              <a:rPr lang="en-US" sz="2400" b="1"/>
              <a:t>Retailer</a:t>
            </a:r>
            <a:r>
              <a:rPr lang="en-US" sz="2400"/>
              <a:t>: Business whose sales come primarily from retailing</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4431309" y="268228"/>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The Shifting Retailing Model</a:t>
            </a:r>
            <a:endParaRPr sz="2400" dirty="0">
              <a:latin typeface="Arial"/>
              <a:ea typeface="Arial"/>
              <a:cs typeface="Arial"/>
              <a:sym typeface="Arial"/>
            </a:endParaRPr>
          </a:p>
        </p:txBody>
      </p:sp>
      <p:sp>
        <p:nvSpPr>
          <p:cNvPr id="155" name="Google Shape;155;p20"/>
          <p:cNvSpPr txBox="1">
            <a:spLocks noGrp="1"/>
          </p:cNvSpPr>
          <p:nvPr>
            <p:ph type="body" idx="1"/>
          </p:nvPr>
        </p:nvSpPr>
        <p:spPr>
          <a:xfrm>
            <a:off x="457200" y="1553817"/>
            <a:ext cx="8229600" cy="2408352"/>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b="1" dirty="0"/>
              <a:t>Shopper marketing</a:t>
            </a:r>
            <a:r>
              <a:rPr lang="en-US" sz="2400" dirty="0"/>
              <a:t>: Focusing the entire marketing process toward turning shoppers into buyers as they approach the point of sale </a:t>
            </a:r>
            <a:endParaRPr dirty="0"/>
          </a:p>
          <a:p>
            <a:pPr marL="256032" lvl="0" indent="-256032" algn="l" rtl="0">
              <a:spcBef>
                <a:spcPts val="1500"/>
              </a:spcBef>
              <a:spcAft>
                <a:spcPts val="0"/>
              </a:spcAft>
              <a:buClr>
                <a:srgbClr val="007FA3"/>
              </a:buClr>
              <a:buSzPts val="2400"/>
              <a:buChar char="•"/>
            </a:pPr>
            <a:r>
              <a:rPr lang="en-US" sz="2400" b="1" dirty="0"/>
              <a:t>Omni-channel retailing:</a:t>
            </a:r>
            <a:r>
              <a:rPr lang="en-US" sz="2400" dirty="0"/>
              <a:t> Creating a seam-less cross-channel buying experience that integrates in-store, online, and mobile shopping</a:t>
            </a:r>
            <a:endParaRPr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4572000" y="361122"/>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Types of Retailers</a:t>
            </a:r>
            <a:endParaRPr sz="2400" dirty="0">
              <a:latin typeface="Arial"/>
              <a:ea typeface="Arial"/>
              <a:cs typeface="Arial"/>
              <a:sym typeface="Arial"/>
            </a:endParaRPr>
          </a:p>
        </p:txBody>
      </p:sp>
      <p:sp>
        <p:nvSpPr>
          <p:cNvPr id="162" name="Google Shape;162;p21"/>
          <p:cNvSpPr txBox="1">
            <a:spLocks noGrp="1"/>
          </p:cNvSpPr>
          <p:nvPr>
            <p:ph type="body" idx="1"/>
          </p:nvPr>
        </p:nvSpPr>
        <p:spPr>
          <a:xfrm>
            <a:off x="457200" y="1434548"/>
            <a:ext cx="8229600" cy="2154436"/>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Retailer classification can be based on</a:t>
            </a:r>
            <a:endParaRPr dirty="0"/>
          </a:p>
          <a:p>
            <a:pPr marL="742950" lvl="1" indent="-285750" algn="l" rtl="0">
              <a:spcBef>
                <a:spcPts val="600"/>
              </a:spcBef>
              <a:spcAft>
                <a:spcPts val="0"/>
              </a:spcAft>
              <a:buSzPts val="2400"/>
              <a:buChar char="–"/>
            </a:pPr>
            <a:r>
              <a:rPr lang="en-US" sz="2400" dirty="0"/>
              <a:t>Amount of service offered</a:t>
            </a:r>
            <a:endParaRPr dirty="0"/>
          </a:p>
          <a:p>
            <a:pPr marL="742950" lvl="1" indent="-285750" algn="l" rtl="0">
              <a:spcBef>
                <a:spcPts val="600"/>
              </a:spcBef>
              <a:spcAft>
                <a:spcPts val="0"/>
              </a:spcAft>
              <a:buSzPts val="2400"/>
              <a:buChar char="–"/>
            </a:pPr>
            <a:r>
              <a:rPr lang="en-US" sz="2400" dirty="0"/>
              <a:t>Breadth and depth of the product lines</a:t>
            </a:r>
            <a:endParaRPr dirty="0"/>
          </a:p>
          <a:p>
            <a:pPr marL="742950" lvl="1" indent="-285750" algn="l" rtl="0">
              <a:spcBef>
                <a:spcPts val="600"/>
              </a:spcBef>
              <a:spcAft>
                <a:spcPts val="0"/>
              </a:spcAft>
              <a:buSzPts val="2400"/>
              <a:buChar char="–"/>
            </a:pPr>
            <a:r>
              <a:rPr lang="en-US" sz="2400" dirty="0"/>
              <a:t>Relative prices charged</a:t>
            </a:r>
            <a:endParaRPr dirty="0"/>
          </a:p>
          <a:p>
            <a:pPr marL="742950" lvl="1" indent="-285750" algn="l" rtl="0">
              <a:spcBef>
                <a:spcPts val="600"/>
              </a:spcBef>
              <a:spcAft>
                <a:spcPts val="0"/>
              </a:spcAft>
              <a:buSzPts val="2400"/>
              <a:buChar char="–"/>
            </a:pPr>
            <a:r>
              <a:rPr lang="en-US" sz="2400" dirty="0"/>
              <a:t>Way they are organized</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4605130" y="229629"/>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Amount  of Service</a:t>
            </a:r>
            <a:endParaRPr sz="2400" dirty="0">
              <a:latin typeface="Arial"/>
              <a:ea typeface="Arial"/>
              <a:cs typeface="Arial"/>
              <a:sym typeface="Arial"/>
            </a:endParaRPr>
          </a:p>
        </p:txBody>
      </p:sp>
      <p:sp>
        <p:nvSpPr>
          <p:cNvPr id="169" name="Google Shape;169;p22"/>
          <p:cNvSpPr txBox="1">
            <a:spLocks noGrp="1"/>
          </p:cNvSpPr>
          <p:nvPr>
            <p:ph type="body" idx="1"/>
          </p:nvPr>
        </p:nvSpPr>
        <p:spPr>
          <a:xfrm>
            <a:off x="457200" y="1138498"/>
            <a:ext cx="8229600" cy="123623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b="1" dirty="0">
                <a:solidFill>
                  <a:srgbClr val="000000"/>
                </a:solidFill>
              </a:rPr>
              <a:t>Self-service retailers</a:t>
            </a:r>
            <a:endParaRPr sz="1800" dirty="0"/>
          </a:p>
          <a:p>
            <a:pPr marL="256032" lvl="0" indent="-256032" algn="l" rtl="0">
              <a:spcBef>
                <a:spcPts val="1000"/>
              </a:spcBef>
              <a:spcAft>
                <a:spcPts val="0"/>
              </a:spcAft>
              <a:buSzPts val="2400"/>
              <a:buChar char="•"/>
            </a:pPr>
            <a:r>
              <a:rPr lang="en-US" sz="1800" dirty="0">
                <a:solidFill>
                  <a:srgbClr val="000000"/>
                </a:solidFill>
              </a:rPr>
              <a:t>Serve customers who are willing to perform their own locate-compare-select process </a:t>
            </a:r>
            <a:endParaRPr sz="1800" dirty="0"/>
          </a:p>
        </p:txBody>
      </p:sp>
      <p:sp>
        <p:nvSpPr>
          <p:cNvPr id="170" name="Google Shape;170;p22"/>
          <p:cNvSpPr txBox="1">
            <a:spLocks noGrp="1"/>
          </p:cNvSpPr>
          <p:nvPr>
            <p:ph type="body" idx="2"/>
          </p:nvPr>
        </p:nvSpPr>
        <p:spPr>
          <a:xfrm>
            <a:off x="457200" y="2530478"/>
            <a:ext cx="8229600" cy="173380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b="1">
                <a:solidFill>
                  <a:srgbClr val="000000"/>
                </a:solidFill>
              </a:rPr>
              <a:t>Limited-service retailers</a:t>
            </a:r>
            <a:endParaRPr sz="1800"/>
          </a:p>
          <a:p>
            <a:pPr marL="256032" lvl="0" indent="-256032" algn="l" rtl="0">
              <a:spcBef>
                <a:spcPts val="1000"/>
              </a:spcBef>
              <a:spcAft>
                <a:spcPts val="0"/>
              </a:spcAft>
              <a:buSzPts val="2400"/>
              <a:buChar char="•"/>
            </a:pPr>
            <a:r>
              <a:rPr lang="en-US" sz="1800">
                <a:solidFill>
                  <a:srgbClr val="000000"/>
                </a:solidFill>
              </a:rPr>
              <a:t>Carry more shopping goods about which customers need information</a:t>
            </a:r>
            <a:endParaRPr sz="1800"/>
          </a:p>
          <a:p>
            <a:pPr marL="256032" lvl="0" indent="-256032" algn="l" rtl="0">
              <a:spcBef>
                <a:spcPts val="1000"/>
              </a:spcBef>
              <a:spcAft>
                <a:spcPts val="0"/>
              </a:spcAft>
              <a:buSzPts val="2400"/>
              <a:buChar char="•"/>
            </a:pPr>
            <a:r>
              <a:rPr lang="en-US" sz="1800">
                <a:solidFill>
                  <a:srgbClr val="000000"/>
                </a:solidFill>
              </a:rPr>
              <a:t>Provide more sales assistance</a:t>
            </a:r>
            <a:endParaRPr sz="1800">
              <a:solidFill>
                <a:srgbClr val="000000"/>
              </a:solidFill>
            </a:endParaRPr>
          </a:p>
        </p:txBody>
      </p:sp>
      <p:sp>
        <p:nvSpPr>
          <p:cNvPr id="171" name="Google Shape;171;p22"/>
          <p:cNvSpPr txBox="1">
            <a:spLocks noGrp="1"/>
          </p:cNvSpPr>
          <p:nvPr>
            <p:ph type="body" idx="3"/>
          </p:nvPr>
        </p:nvSpPr>
        <p:spPr>
          <a:xfrm>
            <a:off x="450574" y="4264286"/>
            <a:ext cx="8229600" cy="136447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b="1" dirty="0">
                <a:solidFill>
                  <a:srgbClr val="000000"/>
                </a:solidFill>
              </a:rPr>
              <a:t>Full-service retailers</a:t>
            </a:r>
            <a:endParaRPr sz="1800" dirty="0"/>
          </a:p>
          <a:p>
            <a:pPr marL="256032" lvl="0" indent="-256032" algn="l" rtl="0">
              <a:spcBef>
                <a:spcPts val="1000"/>
              </a:spcBef>
              <a:spcAft>
                <a:spcPts val="0"/>
              </a:spcAft>
              <a:buSzPts val="2400"/>
              <a:buChar char="•"/>
            </a:pPr>
            <a:r>
              <a:rPr lang="en-US" sz="1800" dirty="0">
                <a:solidFill>
                  <a:srgbClr val="000000"/>
                </a:solidFill>
              </a:rPr>
              <a:t>Carry more specialty goods</a:t>
            </a:r>
            <a:endParaRPr sz="1800" dirty="0"/>
          </a:p>
          <a:p>
            <a:pPr marL="256032" lvl="0" indent="-256032" algn="l" rtl="0">
              <a:spcBef>
                <a:spcPts val="1000"/>
              </a:spcBef>
              <a:spcAft>
                <a:spcPts val="0"/>
              </a:spcAft>
              <a:buSzPts val="2400"/>
              <a:buChar char="•"/>
            </a:pPr>
            <a:r>
              <a:rPr lang="en-US" sz="1800" dirty="0">
                <a:solidFill>
                  <a:srgbClr val="000000"/>
                </a:solidFill>
              </a:rPr>
              <a:t>Assist customers in every phase of the shopping process</a:t>
            </a:r>
            <a:endParaRPr sz="18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3768571" y="355668"/>
            <a:ext cx="8229600" cy="55399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400" dirty="0">
                <a:latin typeface="Arial"/>
                <a:ea typeface="Arial"/>
                <a:cs typeface="Arial"/>
                <a:sym typeface="Arial"/>
              </a:rPr>
              <a:t>Major Store Retailer Types (1 of 2)</a:t>
            </a:r>
            <a:endParaRPr sz="2400" dirty="0">
              <a:latin typeface="Arial"/>
              <a:ea typeface="Arial"/>
              <a:cs typeface="Arial"/>
              <a:sym typeface="Arial"/>
            </a:endParaRPr>
          </a:p>
        </p:txBody>
      </p:sp>
      <p:graphicFrame>
        <p:nvGraphicFramePr>
          <p:cNvPr id="178" name="Google Shape;178;p23"/>
          <p:cNvGraphicFramePr/>
          <p:nvPr>
            <p:extLst>
              <p:ext uri="{D42A27DB-BD31-4B8C-83A1-F6EECF244321}">
                <p14:modId xmlns:p14="http://schemas.microsoft.com/office/powerpoint/2010/main" val="3421910221"/>
              </p:ext>
            </p:extLst>
          </p:nvPr>
        </p:nvGraphicFramePr>
        <p:xfrm>
          <a:off x="779576" y="1136535"/>
          <a:ext cx="7584848" cy="4811799"/>
        </p:xfrm>
        <a:graphic>
          <a:graphicData uri="http://schemas.openxmlformats.org/drawingml/2006/table">
            <a:tbl>
              <a:tblPr firstRow="1">
                <a:noFill/>
                <a:tableStyleId>{22EE7F41-4B2F-491D-9D51-B8B1FB6D32F9}</a:tableStyleId>
              </a:tblPr>
              <a:tblGrid>
                <a:gridCol w="1008145">
                  <a:extLst>
                    <a:ext uri="{9D8B030D-6E8A-4147-A177-3AD203B41FA5}">
                      <a16:colId xmlns:a16="http://schemas.microsoft.com/office/drawing/2014/main" val="20000"/>
                    </a:ext>
                  </a:extLst>
                </a:gridCol>
                <a:gridCol w="4662401">
                  <a:extLst>
                    <a:ext uri="{9D8B030D-6E8A-4147-A177-3AD203B41FA5}">
                      <a16:colId xmlns:a16="http://schemas.microsoft.com/office/drawing/2014/main" val="20001"/>
                    </a:ext>
                  </a:extLst>
                </a:gridCol>
                <a:gridCol w="1914302">
                  <a:extLst>
                    <a:ext uri="{9D8B030D-6E8A-4147-A177-3AD203B41FA5}">
                      <a16:colId xmlns:a16="http://schemas.microsoft.com/office/drawing/2014/main" val="20002"/>
                    </a:ext>
                  </a:extLst>
                </a:gridCol>
              </a:tblGrid>
              <a:tr h="295668">
                <a:tc>
                  <a:txBody>
                    <a:bodyPr/>
                    <a:lstStyle/>
                    <a:p>
                      <a:pPr marL="0" marR="0" lvl="0" indent="0" algn="ctr" rtl="0">
                        <a:spcBef>
                          <a:spcPts val="0"/>
                        </a:spcBef>
                        <a:spcAft>
                          <a:spcPts val="0"/>
                        </a:spcAft>
                        <a:buNone/>
                      </a:pPr>
                      <a:r>
                        <a:rPr lang="en-US" sz="1000" b="1" u="none" strike="noStrike" cap="none">
                          <a:solidFill>
                            <a:schemeClr val="lt1"/>
                          </a:solidFill>
                        </a:rPr>
                        <a:t>Type</a:t>
                      </a:r>
                      <a:endParaRPr sz="1000"/>
                    </a:p>
                  </a:txBody>
                  <a:tcPr marL="57975" marR="57975" marT="0" marB="0" anchor="ctr">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chemeClr val="lt1"/>
                        </a:buClr>
                        <a:buSzPts val="1100"/>
                        <a:buFont typeface="Arial"/>
                        <a:buNone/>
                      </a:pPr>
                      <a:r>
                        <a:rPr lang="en-US" sz="1000" b="1" u="none" strike="noStrike" cap="none">
                          <a:solidFill>
                            <a:schemeClr val="lt1"/>
                          </a:solidFill>
                        </a:rPr>
                        <a:t>Description</a:t>
                      </a:r>
                      <a:endParaRPr sz="1000"/>
                    </a:p>
                  </a:txBody>
                  <a:tcPr marL="57975" marR="57975" marT="0" marB="0"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chemeClr val="lt1"/>
                        </a:buClr>
                        <a:buSzPts val="1100"/>
                        <a:buFont typeface="Arial"/>
                        <a:buNone/>
                      </a:pPr>
                      <a:r>
                        <a:rPr lang="en-US" sz="1000" b="1" u="none" strike="noStrike" cap="none">
                          <a:solidFill>
                            <a:schemeClr val="lt1"/>
                          </a:solidFill>
                        </a:rPr>
                        <a:t>Examples</a:t>
                      </a:r>
                      <a:endParaRPr sz="1000"/>
                    </a:p>
                  </a:txBody>
                  <a:tcPr marL="57975" marR="57975" marT="0" marB="0" anchor="ctr">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41411">
                <a:tc>
                  <a:txBody>
                    <a:bodyPr/>
                    <a:lstStyle/>
                    <a:p>
                      <a:pPr marL="0" marR="0" lvl="0" indent="0" algn="l" rtl="0">
                        <a:spcBef>
                          <a:spcPts val="0"/>
                        </a:spcBef>
                        <a:spcAft>
                          <a:spcPts val="0"/>
                        </a:spcAft>
                        <a:buNone/>
                      </a:pPr>
                      <a:r>
                        <a:rPr lang="en-US" sz="1000" b="0" i="0" u="none" strike="noStrike" cap="none">
                          <a:solidFill>
                            <a:schemeClr val="dk1"/>
                          </a:solidFill>
                          <a:latin typeface="Arial"/>
                          <a:ea typeface="Arial"/>
                          <a:cs typeface="Arial"/>
                          <a:sym typeface="Arial"/>
                        </a:rPr>
                        <a:t>Specialty store</a:t>
                      </a:r>
                      <a:endParaRPr sz="1000"/>
                    </a:p>
                  </a:txBody>
                  <a:tcPr marL="77325" marR="77325" marT="38650" marB="386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b="0" i="0" u="none" strike="noStrike">
                          <a:solidFill>
                            <a:schemeClr val="dk1"/>
                          </a:solidFill>
                          <a:latin typeface="Arial"/>
                          <a:ea typeface="Arial"/>
                          <a:cs typeface="Arial"/>
                          <a:sym typeface="Arial"/>
                        </a:rPr>
                        <a:t>A store that carries a narrow product line with a deep assortment, such as apparel stores, sporting-goods stores, furniture stores, florists, and bookstores.</a:t>
                      </a:r>
                      <a:endParaRPr sz="1000"/>
                    </a:p>
                  </a:txBody>
                  <a:tcPr marL="77325" marR="77325" marT="38650" marB="386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REI, Sunglass Hut, Sephora,</a:t>
                      </a:r>
                      <a:endParaRPr sz="1000"/>
                    </a:p>
                    <a:p>
                      <a:pPr marL="0" marR="0" lvl="0" indent="0" algn="l" rtl="0">
                        <a:spcBef>
                          <a:spcPts val="0"/>
                        </a:spcBef>
                        <a:spcAft>
                          <a:spcPts val="0"/>
                        </a:spcAft>
                        <a:buNone/>
                      </a:pPr>
                      <a:r>
                        <a:rPr lang="en-US" sz="1000"/>
                        <a:t>Williams-Sonoma</a:t>
                      </a:r>
                      <a:endParaRPr sz="1000"/>
                    </a:p>
                  </a:txBody>
                  <a:tcPr marL="77325" marR="77325" marT="38650" marB="386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1"/>
                  </a:ext>
                </a:extLst>
              </a:tr>
              <a:tr h="560368">
                <a:tc>
                  <a:txBody>
                    <a:bodyPr/>
                    <a:lstStyle/>
                    <a:p>
                      <a:pPr marL="0" marR="0" lvl="0" indent="0" algn="l" rtl="0">
                        <a:spcBef>
                          <a:spcPts val="0"/>
                        </a:spcBef>
                        <a:spcAft>
                          <a:spcPts val="0"/>
                        </a:spcAft>
                        <a:buNone/>
                      </a:pPr>
                      <a:r>
                        <a:rPr lang="en-US" sz="1000" b="0" i="0" u="none" strike="noStrike">
                          <a:solidFill>
                            <a:schemeClr val="dk1"/>
                          </a:solidFill>
                          <a:latin typeface="Arial"/>
                          <a:ea typeface="Arial"/>
                          <a:cs typeface="Arial"/>
                          <a:sym typeface="Arial"/>
                        </a:rPr>
                        <a:t>Department store</a:t>
                      </a:r>
                      <a:endParaRPr sz="1000"/>
                    </a:p>
                  </a:txBody>
                  <a:tcPr marL="77325" marR="77325" marT="38650" marB="386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A store that carries several product lines—typically clothing, home</a:t>
                      </a:r>
                      <a:endParaRPr sz="1000"/>
                    </a:p>
                    <a:p>
                      <a:pPr marL="0" marR="0" lvl="0" indent="0" algn="l" rtl="0">
                        <a:spcBef>
                          <a:spcPts val="0"/>
                        </a:spcBef>
                        <a:spcAft>
                          <a:spcPts val="0"/>
                        </a:spcAft>
                        <a:buNone/>
                      </a:pPr>
                      <a:r>
                        <a:rPr lang="en-US" sz="1000"/>
                        <a:t>furnishings, and household goods—with each line operated as a separate department managed by specialist buyers or merchandisers..</a:t>
                      </a:r>
                      <a:endParaRPr sz="1000"/>
                    </a:p>
                  </a:txBody>
                  <a:tcPr marL="77325" marR="77325" marT="38650" marB="386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Macy’s, Sears, Neiman Marcus</a:t>
                      </a:r>
                      <a:endParaRPr sz="1000"/>
                    </a:p>
                  </a:txBody>
                  <a:tcPr marL="77325" marR="77325" marT="38650" marB="386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2"/>
                  </a:ext>
                </a:extLst>
              </a:tr>
              <a:tr h="572077">
                <a:tc>
                  <a:txBody>
                    <a:bodyPr/>
                    <a:lstStyle/>
                    <a:p>
                      <a:pPr marL="0" marR="0" lvl="0" indent="0" algn="l" rtl="0">
                        <a:spcBef>
                          <a:spcPts val="0"/>
                        </a:spcBef>
                        <a:spcAft>
                          <a:spcPts val="0"/>
                        </a:spcAft>
                        <a:buNone/>
                      </a:pPr>
                      <a:r>
                        <a:rPr lang="en-US" sz="1000" b="0" i="0" u="none" strike="noStrike">
                          <a:solidFill>
                            <a:schemeClr val="dk1"/>
                          </a:solidFill>
                          <a:latin typeface="Arial"/>
                          <a:ea typeface="Arial"/>
                          <a:cs typeface="Arial"/>
                          <a:sym typeface="Arial"/>
                        </a:rPr>
                        <a:t>Supermarket</a:t>
                      </a:r>
                      <a:endParaRPr sz="1000"/>
                    </a:p>
                  </a:txBody>
                  <a:tcPr marL="77325" marR="77325" marT="38650" marB="386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dirty="0"/>
                        <a:t>A relatively large, low-cost, low-margin, high-volume, self-service operation designed to serve the consumer’s total needs for grocery and household products.</a:t>
                      </a:r>
                      <a:endParaRPr sz="1000" dirty="0"/>
                    </a:p>
                  </a:txBody>
                  <a:tcPr marL="77325" marR="77325" marT="38650" marB="386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Kroger, Publix, Safeway, SuperValu.</a:t>
                      </a:r>
                      <a:endParaRPr sz="1000"/>
                    </a:p>
                  </a:txBody>
                  <a:tcPr marL="77325" marR="77325" marT="38650" marB="386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3"/>
                  </a:ext>
                </a:extLst>
              </a:tr>
              <a:tr h="572077">
                <a:tc>
                  <a:txBody>
                    <a:bodyPr/>
                    <a:lstStyle/>
                    <a:p>
                      <a:pPr marL="0" marR="0" lvl="0" indent="0" algn="l" rtl="0">
                        <a:spcBef>
                          <a:spcPts val="0"/>
                        </a:spcBef>
                        <a:spcAft>
                          <a:spcPts val="0"/>
                        </a:spcAft>
                        <a:buNone/>
                      </a:pPr>
                      <a:r>
                        <a:rPr lang="en-US" sz="1000" b="0" i="0" u="none" strike="noStrike">
                          <a:solidFill>
                            <a:schemeClr val="dk1"/>
                          </a:solidFill>
                          <a:latin typeface="Arial"/>
                          <a:ea typeface="Arial"/>
                          <a:cs typeface="Arial"/>
                          <a:sym typeface="Arial"/>
                        </a:rPr>
                        <a:t>Convenience store</a:t>
                      </a:r>
                      <a:endParaRPr sz="1000"/>
                    </a:p>
                  </a:txBody>
                  <a:tcPr marL="77325" marR="77325" marT="38650" marB="386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A relatively small store located near residential areas, open 24/7, and carrying a limited line of high-turnover convenience products at slightly higher prices.</a:t>
                      </a:r>
                      <a:endParaRPr sz="1000"/>
                    </a:p>
                  </a:txBody>
                  <a:tcPr marL="77325" marR="77325" marT="38650" marB="386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7-Eleven, Circle K, Speedway, Sheetz</a:t>
                      </a:r>
                      <a:endParaRPr sz="1000"/>
                    </a:p>
                  </a:txBody>
                  <a:tcPr marL="77325" marR="77325" marT="38650" marB="386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4"/>
                  </a:ext>
                </a:extLst>
              </a:tr>
              <a:tr h="866537">
                <a:tc>
                  <a:txBody>
                    <a:bodyPr/>
                    <a:lstStyle/>
                    <a:p>
                      <a:pPr marL="0" marR="0" lvl="0" indent="0" algn="l" rtl="0">
                        <a:spcBef>
                          <a:spcPts val="0"/>
                        </a:spcBef>
                        <a:spcAft>
                          <a:spcPts val="0"/>
                        </a:spcAft>
                        <a:buNone/>
                      </a:pPr>
                      <a:r>
                        <a:rPr lang="en-US" sz="1000"/>
                        <a:t>Superstore</a:t>
                      </a:r>
                      <a:endParaRPr sz="1000"/>
                    </a:p>
                  </a:txBody>
                  <a:tcPr marL="77325" marR="77325" marT="38650" marB="386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A very large store that meets consumers’ total needs for routinely purchased food and nonfood items. This includes supercenters, combined supermarket and discount stores, and category killers, which carry a deep assortment in a particular category.</a:t>
                      </a:r>
                      <a:endParaRPr sz="1000"/>
                    </a:p>
                  </a:txBody>
                  <a:tcPr marL="77325" marR="77325" marT="38650" marB="386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Walmart Supercenter, SuperTarget, Meijer (discount stores); Best Buy, Petco, Staples, Bed Bath &amp; Beyond (category killers)</a:t>
                      </a:r>
                      <a:endParaRPr sz="1000"/>
                    </a:p>
                  </a:txBody>
                  <a:tcPr marL="77325" marR="77325" marT="38650" marB="386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5"/>
                  </a:ext>
                </a:extLst>
              </a:tr>
              <a:tr h="357487">
                <a:tc>
                  <a:txBody>
                    <a:bodyPr/>
                    <a:lstStyle/>
                    <a:p>
                      <a:pPr marL="0" marR="0" lvl="0" indent="0" algn="l" rtl="0">
                        <a:spcBef>
                          <a:spcPts val="0"/>
                        </a:spcBef>
                        <a:spcAft>
                          <a:spcPts val="0"/>
                        </a:spcAft>
                        <a:buNone/>
                      </a:pPr>
                      <a:r>
                        <a:rPr lang="en-US" sz="1000"/>
                        <a:t>Discount store</a:t>
                      </a:r>
                      <a:endParaRPr sz="1000"/>
                    </a:p>
                  </a:txBody>
                  <a:tcPr marL="77325" marR="77325" marT="38650" marB="386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A store that carries standard merchandise sold at lower prices with lower margins and higher volumes.</a:t>
                      </a:r>
                      <a:endParaRPr sz="1000"/>
                    </a:p>
                  </a:txBody>
                  <a:tcPr marL="77325" marR="77325" marT="38650" marB="386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Walmart, Target, Kohl’s</a:t>
                      </a:r>
                      <a:endParaRPr sz="1000"/>
                    </a:p>
                  </a:txBody>
                  <a:tcPr marL="77325" marR="77325" marT="38650" marB="386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4EAE4"/>
                    </a:solidFill>
                  </a:tcPr>
                </a:tc>
                <a:extLst>
                  <a:ext uri="{0D108BD9-81ED-4DB2-BD59-A6C34878D82A}">
                    <a16:rowId xmlns:a16="http://schemas.microsoft.com/office/drawing/2014/main" val="10006"/>
                  </a:ext>
                </a:extLst>
              </a:tr>
              <a:tr h="1021561">
                <a:tc>
                  <a:txBody>
                    <a:bodyPr/>
                    <a:lstStyle/>
                    <a:p>
                      <a:pPr marL="0" marR="0" lvl="0" indent="0" algn="l" rtl="0">
                        <a:spcBef>
                          <a:spcPts val="0"/>
                        </a:spcBef>
                        <a:spcAft>
                          <a:spcPts val="0"/>
                        </a:spcAft>
                        <a:buNone/>
                      </a:pPr>
                      <a:r>
                        <a:rPr lang="en-US" sz="1000"/>
                        <a:t>Off-price retailer</a:t>
                      </a:r>
                      <a:endParaRPr sz="1000"/>
                    </a:p>
                  </a:txBody>
                  <a:tcPr marL="77325" marR="77325" marT="38650" marB="38650">
                    <a:lnL w="12700" cap="flat" cmpd="sng">
                      <a:solidFill>
                        <a:schemeClr val="dk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a:t>A store that sells merchandise bought at less-than-regular wholesale prices and sold at less than retail. These include factory outlets owned and operated by manufacturers; independent off-price retailers owned and run by entrepreneurs or by divisions of larger retail corporations; and warehouse (or wholesale) clubs selling a limited selection of goods at deep discounts to consumers who pay membership fees.</a:t>
                      </a:r>
                      <a:endParaRPr sz="1000"/>
                    </a:p>
                  </a:txBody>
                  <a:tcPr marL="77325" marR="77325" marT="38650" marB="3865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tc>
                  <a:txBody>
                    <a:bodyPr/>
                    <a:lstStyle/>
                    <a:p>
                      <a:pPr marL="0" marR="0" lvl="0" indent="0" algn="l" rtl="0">
                        <a:spcBef>
                          <a:spcPts val="0"/>
                        </a:spcBef>
                        <a:spcAft>
                          <a:spcPts val="0"/>
                        </a:spcAft>
                        <a:buNone/>
                      </a:pPr>
                      <a:r>
                        <a:rPr lang="en-US" sz="1000" dirty="0"/>
                        <a:t>Mikasa (factory outlet); TJ Maxx (independent off-price retailer); Costco, Sam’s Club, BJ’s (warehouse clubs).</a:t>
                      </a:r>
                      <a:endParaRPr sz="1000" dirty="0"/>
                    </a:p>
                  </a:txBody>
                  <a:tcPr marL="77325" marR="77325" marT="38650" marB="38650">
                    <a:lnL w="762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EAE4"/>
                    </a:solid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arson 508">
      <a:dk1>
        <a:srgbClr val="000000"/>
      </a:dk1>
      <a:lt1>
        <a:srgbClr val="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6956</Words>
  <Application>Microsoft Office PowerPoint</Application>
  <PresentationFormat>On-screen Show (4:3)</PresentationFormat>
  <Paragraphs>412</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Noto Sans Symbols</vt:lpstr>
      <vt:lpstr>Times New Roman</vt:lpstr>
      <vt:lpstr>Verdana</vt:lpstr>
      <vt:lpstr>508 Lecture</vt:lpstr>
      <vt:lpstr>Marketing: An Introduction</vt:lpstr>
      <vt:lpstr>Objectives Outline (1 of 2)</vt:lpstr>
      <vt:lpstr>First Stop: Walmart The World’s Largest Retailer—the World’s Largest Company</vt:lpstr>
      <vt:lpstr>Objective Outline 11-1</vt:lpstr>
      <vt:lpstr>Retailing: Connecting Brands with Consumers</vt:lpstr>
      <vt:lpstr>The Shifting Retailing Model</vt:lpstr>
      <vt:lpstr>Types of Retailers</vt:lpstr>
      <vt:lpstr>Amount  of Service</vt:lpstr>
      <vt:lpstr>Major Store Retailer Types (1 of 2)</vt:lpstr>
      <vt:lpstr>Major Store Retailer Types (2 of 2)</vt:lpstr>
      <vt:lpstr>Major Types of Retail Organizations</vt:lpstr>
      <vt:lpstr>Objective Outline 11-1 Summary</vt:lpstr>
      <vt:lpstr>Objective Outline 11-2</vt:lpstr>
      <vt:lpstr>Omni-Channel Retailing: Blending In-Store, Online, Mobile, and Social Media Channels (1 of 2)</vt:lpstr>
      <vt:lpstr>Omni-Channel Retailing: Blending In-Store, Online, Mobile, and Social Media Channels (2 of 2)</vt:lpstr>
      <vt:lpstr>Objective Outline 11-3</vt:lpstr>
      <vt:lpstr>Figure 11.1 Retailer Marketing Strategies</vt:lpstr>
      <vt:lpstr>Segmentation, Targeting, Differentiation, and Positioning Decisions (1 of 2)</vt:lpstr>
      <vt:lpstr>Segmentation, Targeting, Differentiation, and Positioning Decisions (2 of 2)</vt:lpstr>
      <vt:lpstr>Product Assortment and Services Decision</vt:lpstr>
      <vt:lpstr>Price Decision</vt:lpstr>
      <vt:lpstr>Promotion Decision</vt:lpstr>
      <vt:lpstr>Place Decision</vt:lpstr>
      <vt:lpstr>Types of Shopping Centers</vt:lpstr>
      <vt:lpstr>Objective Outline 11-3 Summary</vt:lpstr>
      <vt:lpstr>Objective Outline 11-4</vt:lpstr>
      <vt:lpstr>Retailing Trends and Developments  (1 of 4)</vt:lpstr>
      <vt:lpstr>Retailing Trends and Developments  (2 of 4)</vt:lpstr>
      <vt:lpstr>Retailing Trends and Developments  (3 of 4)</vt:lpstr>
      <vt:lpstr>Retailing Trends and Developments  (4 of 4)</vt:lpstr>
      <vt:lpstr>Objective Outline 11-4 Summary</vt:lpstr>
      <vt:lpstr>Objective Outline 11-5</vt:lpstr>
      <vt:lpstr>Wholesaling (1 of 2)</vt:lpstr>
      <vt:lpstr>Wholesaling (2 of 2)</vt:lpstr>
      <vt:lpstr>Channel Functions Performed by Wholesalers</vt:lpstr>
      <vt:lpstr>Table 11.3 Major Types of Wholesaler (1 of 3)</vt:lpstr>
      <vt:lpstr>Table 11.3 Major Types of Wholesaler (2 of 3)</vt:lpstr>
      <vt:lpstr>Table 11.3 Major Types of Wholesaler (3 of 3)</vt:lpstr>
      <vt:lpstr>Figure 11.2 Wholesaler Marketing Strategies</vt:lpstr>
      <vt:lpstr>Trends in Wholesaling</vt:lpstr>
      <vt:lpstr>Objective Outline 11-5 Summary</vt:lpstr>
      <vt:lpstr>Objectives Outline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An Introduction</dc:title>
  <cp:lastModifiedBy>Ola Mohamed</cp:lastModifiedBy>
  <cp:revision>4</cp:revision>
  <dcterms:modified xsi:type="dcterms:W3CDTF">2023-05-03T08:25:38Z</dcterms:modified>
</cp:coreProperties>
</file>