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C9265D-E839-4525-BCA1-42D51E6B8B77}">
  <a:tblStyle styleId="{67C9265D-E839-4525-BCA1-42D51E6B8B77}"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506" y="7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p:txBody>
      </p:sp>
      <p:sp>
        <p:nvSpPr>
          <p:cNvPr id="93" name="Google Shape;9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a:solidFill>
                  <a:schemeClr val="dk1"/>
                </a:solidFill>
                <a:latin typeface="Arial"/>
                <a:ea typeface="Arial"/>
                <a:cs typeface="Arial"/>
                <a:sym typeface="Arial"/>
              </a:rPr>
              <a:t>Entrepreneurs have declared that they are “not in business for the money” so often that it has become a cliché, but like most clichés, it is based on a degree of truth.</a:t>
            </a:r>
            <a:endParaRPr/>
          </a:p>
        </p:txBody>
      </p:sp>
      <p:sp>
        <p:nvSpPr>
          <p:cNvPr id="158" name="Google Shape;15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Entrepreneurs put a great deal of time, money, and effort into launching their own businesses.</a:t>
            </a:r>
            <a:endParaRPr/>
          </a:p>
        </p:txBody>
      </p:sp>
      <p:sp>
        <p:nvSpPr>
          <p:cNvPr id="171" name="Google Shape;171;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3F3F3F"/>
              </a:solidFill>
            </a:endParaRPr>
          </a:p>
        </p:txBody>
      </p:sp>
      <p:sp>
        <p:nvSpPr>
          <p:cNvPr id="104" name="Google Shape;10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a:solidFill>
                  <a:schemeClr val="dk1"/>
                </a:solidFill>
                <a:latin typeface="Arial"/>
                <a:ea typeface="Arial"/>
                <a:cs typeface="Arial"/>
                <a:sym typeface="Arial"/>
              </a:rPr>
              <a:t>This view emphasizes innovation as the key to entrepreneurship. It is the essential core of creating a new business, taking on risk, and persevering in light of uncertainty.</a:t>
            </a:r>
            <a:endParaRPr/>
          </a:p>
        </p:txBody>
      </p:sp>
      <p:sp>
        <p:nvSpPr>
          <p:cNvPr id="246" name="Google Shape;246;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a:solidFill>
                  <a:schemeClr val="dk1"/>
                </a:solidFill>
                <a:latin typeface="Arial"/>
                <a:ea typeface="Arial"/>
                <a:cs typeface="Arial"/>
                <a:sym typeface="Arial"/>
              </a:rPr>
              <a:t>An entrepreneur recognizes opportunities where other people see only problems or the status quo.</a:t>
            </a:r>
            <a:endParaRPr i="0"/>
          </a:p>
        </p:txBody>
      </p:sp>
      <p:sp>
        <p:nvSpPr>
          <p:cNvPr id="272" name="Google Shape;272;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a:solidFill>
                  <a:schemeClr val="dk1"/>
                </a:solidFill>
                <a:latin typeface="Arial"/>
                <a:ea typeface="Arial"/>
                <a:cs typeface="Arial"/>
                <a:sym typeface="Arial"/>
              </a:rPr>
              <a:t>Remember, not every idea is an opportunity.</a:t>
            </a:r>
            <a:endParaRPr/>
          </a:p>
        </p:txBody>
      </p:sp>
      <p:sp>
        <p:nvSpPr>
          <p:cNvPr id="298" name="Google Shape;298;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a:solidFill>
                  <a:schemeClr val="dk1"/>
                </a:solidFill>
                <a:latin typeface="Arial"/>
                <a:ea typeface="Arial"/>
                <a:cs typeface="Arial"/>
                <a:sym typeface="Arial"/>
              </a:rPr>
              <a:t>Opportunity is </a:t>
            </a:r>
            <a:r>
              <a:rPr lang="en-US" sz="1200" b="0" i="1" u="none" strike="noStrike">
                <a:solidFill>
                  <a:schemeClr val="dk1"/>
                </a:solidFill>
                <a:latin typeface="Arial"/>
                <a:ea typeface="Arial"/>
                <a:cs typeface="Arial"/>
                <a:sym typeface="Arial"/>
              </a:rPr>
              <a:t>situational</a:t>
            </a:r>
            <a:r>
              <a:rPr lang="en-US" sz="1200" b="0" i="0" u="none" strike="noStrike">
                <a:solidFill>
                  <a:schemeClr val="dk1"/>
                </a:solidFill>
                <a:latin typeface="Arial"/>
                <a:ea typeface="Arial"/>
                <a:cs typeface="Arial"/>
                <a:sym typeface="Arial"/>
              </a:rPr>
              <a:t>, meaning it is dependent on variable circumstances. There are no rules about when or where an opportunity might appear.</a:t>
            </a:r>
            <a:endParaRPr/>
          </a:p>
        </p:txBody>
      </p:sp>
      <p:sp>
        <p:nvSpPr>
          <p:cNvPr id="313" name="Google Shape;313;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a:solidFill>
                  <a:schemeClr val="dk1"/>
                </a:solidFill>
                <a:latin typeface="Arial"/>
                <a:ea typeface="Arial"/>
                <a:cs typeface="Arial"/>
                <a:sym typeface="Arial"/>
              </a:rPr>
              <a:t>“A </a:t>
            </a:r>
            <a:r>
              <a:rPr lang="en-US" sz="1200" b="1" i="0" u="none" strike="noStrike">
                <a:solidFill>
                  <a:schemeClr val="dk1"/>
                </a:solidFill>
                <a:latin typeface="Arial"/>
                <a:ea typeface="Arial"/>
                <a:cs typeface="Arial"/>
                <a:sym typeface="Arial"/>
              </a:rPr>
              <a:t>franchise </a:t>
            </a:r>
            <a:r>
              <a:rPr lang="en-US" sz="1200" b="0" i="0" u="none" strike="noStrike">
                <a:solidFill>
                  <a:schemeClr val="dk1"/>
                </a:solidFill>
                <a:latin typeface="Arial"/>
                <a:ea typeface="Arial"/>
                <a:cs typeface="Arial"/>
                <a:sym typeface="Arial"/>
              </a:rPr>
              <a:t>is a legal and commercial relationship between the owner of a trademark, service mark, trade name or advertising symbol and an individual or group seeking to use that identification in a business.”</a:t>
            </a:r>
            <a:endParaRPr/>
          </a:p>
        </p:txBody>
      </p:sp>
      <p:sp>
        <p:nvSpPr>
          <p:cNvPr id="344" name="Google Shape;344;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a:solidFill>
                  <a:schemeClr val="dk1"/>
                </a:solidFill>
                <a:latin typeface="Arial"/>
                <a:ea typeface="Arial"/>
                <a:cs typeface="Arial"/>
                <a:sym typeface="Arial"/>
              </a:rPr>
              <a:t>People liked what Debbie Fields did with those resources so much that they were willing to pay her more for the cookies than it cost her to buy the resources to make them.</a:t>
            </a:r>
            <a:endParaRPr/>
          </a:p>
        </p:txBody>
      </p:sp>
      <p:sp>
        <p:nvSpPr>
          <p:cNvPr id="117" name="Google Shape;117;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The economy of the United States is a </a:t>
            </a:r>
            <a:r>
              <a:rPr lang="en-US" b="1"/>
              <a:t>free-enterprise system </a:t>
            </a:r>
            <a:r>
              <a:rPr lang="en-US"/>
              <a:t>because it is characterized by private (rather than governmental) ownership of capital assets and goods; anyone is free to start a business. </a:t>
            </a:r>
            <a:endParaRPr/>
          </a:p>
        </p:txBody>
      </p:sp>
      <p:sp>
        <p:nvSpPr>
          <p:cNvPr id="124" name="Google Shape;12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t>This turned the entire continent into a free-trade zone. The General Agreement on Tariffs and Trade (GATT) cut or eliminated tariffs between 117 countries. This evolved into the World Trade Organization, which has 159 members.</a:t>
            </a:r>
            <a:endParaRPr/>
          </a:p>
        </p:txBody>
      </p:sp>
      <p:sp>
        <p:nvSpPr>
          <p:cNvPr id="137" name="Google Shape;13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a:solidFill>
                  <a:schemeClr val="dk1"/>
                </a:solidFill>
                <a:latin typeface="Arial"/>
                <a:ea typeface="Arial"/>
                <a:cs typeface="Arial"/>
                <a:sym typeface="Arial"/>
              </a:rPr>
              <a:t>A neighborhood restaurant, a mattress manufacturer, a technology research company, and a clothing boutique can all be examples of a small business; even a leading local employer may be classified as “small” under this definition.</a:t>
            </a:r>
            <a:endParaRPr/>
          </a:p>
        </p:txBody>
      </p:sp>
      <p:sp>
        <p:nvSpPr>
          <p:cNvPr id="144" name="Google Shape;144;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Small firms constituted 98 percent of all identified exporters and produced 33 percent of the country’s known export value in fiscal year 2010</a:t>
            </a:r>
            <a:r>
              <a:rPr lang="en-US"/>
              <a:t>. </a:t>
            </a:r>
            <a:endParaRPr/>
          </a:p>
        </p:txBody>
      </p:sp>
      <p:sp>
        <p:nvSpPr>
          <p:cNvPr id="151" name="Google Shape;15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hapter Opener">
  <p:cSld name="Chapter Opener">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457200" y="215372"/>
            <a:ext cx="8229600" cy="62282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7FA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457200" y="816430"/>
            <a:ext cx="8229600" cy="47897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2000"/>
              <a:buNone/>
              <a:defRPr sz="2000">
                <a:solidFill>
                  <a:srgbClr val="007FA3"/>
                </a:solidFill>
              </a:defRPr>
            </a:lvl1pPr>
            <a:lvl2pPr marL="914400" lvl="1" indent="-228600" algn="l">
              <a:spcBef>
                <a:spcPts val="0"/>
              </a:spcBef>
              <a:spcAft>
                <a:spcPts val="0"/>
              </a:spcAft>
              <a:buSzPts val="2400"/>
              <a:buNone/>
              <a:defRPr sz="2400">
                <a:solidFill>
                  <a:schemeClr val="lt1"/>
                </a:solidFill>
              </a:defRPr>
            </a:lvl2pPr>
            <a:lvl3pPr marL="1371600" lvl="2" indent="-228600" algn="l">
              <a:spcBef>
                <a:spcPts val="0"/>
              </a:spcBef>
              <a:spcAft>
                <a:spcPts val="0"/>
              </a:spcAft>
              <a:buSzPts val="2400"/>
              <a:buNone/>
              <a:defRPr sz="2400">
                <a:solidFill>
                  <a:schemeClr val="lt1"/>
                </a:solidFill>
              </a:defRPr>
            </a:lvl3pPr>
            <a:lvl4pPr marL="1828800" lvl="3" indent="-228600" algn="l">
              <a:spcBef>
                <a:spcPts val="0"/>
              </a:spcBef>
              <a:spcAft>
                <a:spcPts val="0"/>
              </a:spcAft>
              <a:buSzPts val="2400"/>
              <a:buNone/>
              <a:defRPr sz="2400">
                <a:solidFill>
                  <a:schemeClr val="lt1"/>
                </a:solidFill>
              </a:defRPr>
            </a:lvl4pPr>
            <a:lvl5pPr marL="2286000" lvl="4" indent="-228600" algn="l">
              <a:spcBef>
                <a:spcPts val="0"/>
              </a:spcBef>
              <a:spcAft>
                <a:spcPts val="0"/>
              </a:spcAft>
              <a:buSzPts val="2400"/>
              <a:buNone/>
              <a:defRPr sz="2400">
                <a:solidFill>
                  <a:schemeClr val="lt1"/>
                </a:solidFill>
              </a:defRPr>
            </a:lvl5pPr>
            <a:lvl6pPr marL="2743200" lvl="5" indent="-228600" algn="l">
              <a:spcBef>
                <a:spcPts val="0"/>
              </a:spcBef>
              <a:spcAft>
                <a:spcPts val="0"/>
              </a:spcAft>
              <a:buSzPts val="2400"/>
              <a:buNone/>
              <a:defRPr sz="2400">
                <a:solidFill>
                  <a:schemeClr val="lt1"/>
                </a:solidFill>
              </a:defRPr>
            </a:lvl6pPr>
            <a:lvl7pPr marL="3200400" lvl="6" indent="-228600" algn="l">
              <a:spcBef>
                <a:spcPts val="0"/>
              </a:spcBef>
              <a:spcAft>
                <a:spcPts val="0"/>
              </a:spcAft>
              <a:buSzPts val="2400"/>
              <a:buNone/>
              <a:defRPr sz="2400">
                <a:solidFill>
                  <a:schemeClr val="lt1"/>
                </a:solidFill>
              </a:defRPr>
            </a:lvl7pPr>
            <a:lvl8pPr marL="3657600" lvl="7" indent="-228600" algn="l">
              <a:spcBef>
                <a:spcPts val="0"/>
              </a:spcBef>
              <a:spcAft>
                <a:spcPts val="0"/>
              </a:spcAft>
              <a:buSzPts val="2400"/>
              <a:buNone/>
              <a:defRPr sz="2400">
                <a:solidFill>
                  <a:schemeClr val="lt1"/>
                </a:solidFill>
              </a:defRPr>
            </a:lvl8pPr>
            <a:lvl9pPr marL="4114800" lvl="8" indent="-228600" algn="l">
              <a:spcBef>
                <a:spcPts val="0"/>
              </a:spcBef>
              <a:spcAft>
                <a:spcPts val="0"/>
              </a:spcAft>
              <a:buSzPts val="2400"/>
              <a:buNone/>
              <a:defRPr sz="2400">
                <a:solidFill>
                  <a:schemeClr val="lt1"/>
                </a:solidFill>
              </a:defRPr>
            </a:lvl9pPr>
          </a:lstStyle>
          <a:p>
            <a:endParaRPr/>
          </a:p>
        </p:txBody>
      </p:sp>
      <p:sp>
        <p:nvSpPr>
          <p:cNvPr id="20" name="Google Shape;20;p2"/>
          <p:cNvSpPr txBox="1">
            <a:spLocks noGrp="1"/>
          </p:cNvSpPr>
          <p:nvPr>
            <p:ph type="body" idx="2"/>
          </p:nvPr>
        </p:nvSpPr>
        <p:spPr>
          <a:xfrm>
            <a:off x="5029200" y="1600201"/>
            <a:ext cx="3657600" cy="1600199"/>
          </a:xfrm>
          <a:prstGeom prst="rect">
            <a:avLst/>
          </a:prstGeom>
          <a:noFill/>
          <a:ln>
            <a:noFill/>
          </a:ln>
        </p:spPr>
        <p:txBody>
          <a:bodyPr spcFirstLastPara="1" wrap="square" lIns="0" tIns="0" rIns="0" bIns="0" anchor="b" anchorCtr="0">
            <a:noAutofit/>
          </a:bodyPr>
          <a:lstStyle>
            <a:lvl1pPr marL="457200" lvl="0" indent="-228600" algn="l">
              <a:spcBef>
                <a:spcPts val="0"/>
              </a:spcBef>
              <a:spcAft>
                <a:spcPts val="0"/>
              </a:spcAft>
              <a:buSzPts val="3000"/>
              <a:buNone/>
              <a:defRPr sz="3000"/>
            </a:lvl1pPr>
            <a:lvl2pPr marL="914400" lvl="1" indent="-228600" algn="l">
              <a:spcBef>
                <a:spcPts val="0"/>
              </a:spcBef>
              <a:spcAft>
                <a:spcPts val="0"/>
              </a:spcAft>
              <a:buSzPts val="4400"/>
              <a:buNone/>
              <a:defRPr sz="4400"/>
            </a:lvl2pPr>
            <a:lvl3pPr marL="1371600" lvl="2" indent="-228600" algn="l">
              <a:spcBef>
                <a:spcPts val="0"/>
              </a:spcBef>
              <a:spcAft>
                <a:spcPts val="0"/>
              </a:spcAft>
              <a:buSzPts val="4400"/>
              <a:buNone/>
              <a:defRPr sz="4400"/>
            </a:lvl3pPr>
            <a:lvl4pPr marL="1828800" lvl="3" indent="-228600" algn="l">
              <a:spcBef>
                <a:spcPts val="0"/>
              </a:spcBef>
              <a:spcAft>
                <a:spcPts val="0"/>
              </a:spcAft>
              <a:buSzPts val="4400"/>
              <a:buNone/>
              <a:defRPr sz="4400"/>
            </a:lvl4pPr>
            <a:lvl5pPr marL="2286000" lvl="4" indent="-228600" algn="l">
              <a:spcBef>
                <a:spcPts val="0"/>
              </a:spcBef>
              <a:spcAft>
                <a:spcPts val="0"/>
              </a:spcAft>
              <a:buSzPts val="4400"/>
              <a:buNone/>
              <a:defRPr sz="4400"/>
            </a:lvl5pPr>
            <a:lvl6pPr marL="2743200" lvl="5" indent="-228600" algn="l">
              <a:spcBef>
                <a:spcPts val="0"/>
              </a:spcBef>
              <a:spcAft>
                <a:spcPts val="0"/>
              </a:spcAft>
              <a:buSzPts val="4400"/>
              <a:buNone/>
              <a:defRPr sz="4400"/>
            </a:lvl6pPr>
            <a:lvl7pPr marL="3200400" lvl="6" indent="-228600" algn="l">
              <a:spcBef>
                <a:spcPts val="0"/>
              </a:spcBef>
              <a:spcAft>
                <a:spcPts val="0"/>
              </a:spcAft>
              <a:buSzPts val="4400"/>
              <a:buNone/>
              <a:defRPr sz="4400"/>
            </a:lvl7pPr>
            <a:lvl8pPr marL="3657600" lvl="7" indent="-228600" algn="l">
              <a:spcBef>
                <a:spcPts val="0"/>
              </a:spcBef>
              <a:spcAft>
                <a:spcPts val="0"/>
              </a:spcAft>
              <a:buSzPts val="4400"/>
              <a:buNone/>
              <a:defRPr sz="4400"/>
            </a:lvl8pPr>
            <a:lvl9pPr marL="4114800" lvl="8" indent="-228600" algn="l">
              <a:spcBef>
                <a:spcPts val="0"/>
              </a:spcBef>
              <a:spcAft>
                <a:spcPts val="0"/>
              </a:spcAft>
              <a:buSzPts val="4400"/>
              <a:buNone/>
              <a:defRPr sz="4400"/>
            </a:lvl9pPr>
          </a:lstStyle>
          <a:p>
            <a:endParaRPr/>
          </a:p>
        </p:txBody>
      </p:sp>
      <p:sp>
        <p:nvSpPr>
          <p:cNvPr id="21" name="Google Shape;21;p2"/>
          <p:cNvSpPr txBox="1">
            <a:spLocks noGrp="1"/>
          </p:cNvSpPr>
          <p:nvPr>
            <p:ph type="body" idx="3"/>
          </p:nvPr>
        </p:nvSpPr>
        <p:spPr>
          <a:xfrm>
            <a:off x="5029200" y="3200400"/>
            <a:ext cx="3657600" cy="292576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2200"/>
              <a:buNone/>
              <a:defRPr sz="2200"/>
            </a:lvl1pPr>
            <a:lvl2pPr marL="914400" lvl="1" indent="-228600" algn="l">
              <a:spcBef>
                <a:spcPts val="0"/>
              </a:spcBef>
              <a:spcAft>
                <a:spcPts val="0"/>
              </a:spcAft>
              <a:buSzPts val="1600"/>
              <a:buNone/>
              <a:defRPr/>
            </a:lvl2pPr>
            <a:lvl3pPr marL="1371600" lvl="2" indent="-228600" algn="l">
              <a:spcBef>
                <a:spcPts val="0"/>
              </a:spcBef>
              <a:spcAft>
                <a:spcPts val="0"/>
              </a:spcAft>
              <a:buSzPts val="1600"/>
              <a:buNone/>
              <a:defRPr/>
            </a:lvl3pPr>
            <a:lvl4pPr marL="1828800" lvl="3" indent="-228600" algn="l">
              <a:spcBef>
                <a:spcPts val="0"/>
              </a:spcBef>
              <a:spcAft>
                <a:spcPts val="0"/>
              </a:spcAft>
              <a:buSzPts val="1600"/>
              <a:buNone/>
              <a:defRPr/>
            </a:lvl4pPr>
            <a:lvl5pPr marL="2286000" lvl="4" indent="-228600" algn="l">
              <a:spcBef>
                <a:spcPts val="0"/>
              </a:spcBef>
              <a:spcAft>
                <a:spcPts val="0"/>
              </a:spcAft>
              <a:buSzPts val="1600"/>
              <a:buNone/>
              <a:defRPr/>
            </a:lvl5pPr>
            <a:lvl6pPr marL="2743200" lvl="5" indent="-228600" algn="l">
              <a:spcBef>
                <a:spcPts val="0"/>
              </a:spcBef>
              <a:spcAft>
                <a:spcPts val="0"/>
              </a:spcAft>
              <a:buSzPts val="1600"/>
              <a:buNone/>
              <a:defRPr/>
            </a:lvl6pPr>
            <a:lvl7pPr marL="3200400" lvl="6" indent="-228600" algn="l">
              <a:spcBef>
                <a:spcPts val="0"/>
              </a:spcBef>
              <a:spcAft>
                <a:spcPts val="0"/>
              </a:spcAft>
              <a:buSzPts val="1600"/>
              <a:buNone/>
              <a:defRPr/>
            </a:lvl7pPr>
            <a:lvl8pPr marL="3657600" lvl="7" indent="-228600" algn="l">
              <a:spcBef>
                <a:spcPts val="0"/>
              </a:spcBef>
              <a:spcAft>
                <a:spcPts val="0"/>
              </a:spcAft>
              <a:buSzPts val="1600"/>
              <a:buNone/>
              <a:defRPr/>
            </a:lvl8pPr>
            <a:lvl9pPr marL="4114800" lvl="8" indent="-228600" algn="l">
              <a:spcBef>
                <a:spcPts val="0"/>
              </a:spcBef>
              <a:spcAft>
                <a:spcPts val="0"/>
              </a:spcAft>
              <a:buSzPts val="1600"/>
              <a:buNone/>
              <a:defRPr/>
            </a:lvl9pPr>
          </a:lstStyle>
          <a:p>
            <a:endParaRPr/>
          </a:p>
        </p:txBody>
      </p:sp>
      <p:sp>
        <p:nvSpPr>
          <p:cNvPr id="22" name="Google Shape;22;p2"/>
          <p:cNvSpPr txBox="1">
            <a:spLocks noGrp="1"/>
          </p:cNvSpPr>
          <p:nvPr>
            <p:ph type="ftr" idx="11"/>
          </p:nvPr>
        </p:nvSpPr>
        <p:spPr>
          <a:xfrm>
            <a:off x="93969" y="6165337"/>
            <a:ext cx="8595360" cy="2354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dt" idx="10"/>
          </p:nvPr>
        </p:nvSpPr>
        <p:spPr>
          <a:xfrm>
            <a:off x="6335713" y="113072"/>
            <a:ext cx="2133600" cy="18288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8469312" y="113072"/>
            <a:ext cx="551783" cy="18288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5" name="Google Shape;25;p2"/>
          <p:cNvGrpSpPr/>
          <p:nvPr/>
        </p:nvGrpSpPr>
        <p:grpSpPr>
          <a:xfrm>
            <a:off x="57755" y="6407126"/>
            <a:ext cx="1611690" cy="417560"/>
            <a:chOff x="21" y="4059"/>
            <a:chExt cx="1046" cy="271"/>
          </a:xfrm>
        </p:grpSpPr>
        <p:sp>
          <p:nvSpPr>
            <p:cNvPr id="26" name="Google Shape;26;p2"/>
            <p:cNvSpPr/>
            <p:nvPr/>
          </p:nvSpPr>
          <p:spPr>
            <a:xfrm>
              <a:off x="21" y="4059"/>
              <a:ext cx="1046" cy="271"/>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27;p2"/>
            <p:cNvSpPr/>
            <p:nvPr/>
          </p:nvSpPr>
          <p:spPr>
            <a:xfrm>
              <a:off x="125" y="4168"/>
              <a:ext cx="838" cy="51"/>
            </a:xfrm>
            <a:custGeom>
              <a:avLst/>
              <a:gdLst/>
              <a:ahLst/>
              <a:cxnLst/>
              <a:rect l="l" t="t" r="r" b="b"/>
              <a:pathLst>
                <a:path w="21137" h="1300" extrusionOk="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8" name="Google Shape;28;p2"/>
          <p:cNvSpPr txBox="1">
            <a:spLocks noGrp="1"/>
          </p:cNvSpPr>
          <p:nvPr>
            <p:ph type="body" idx="4"/>
          </p:nvPr>
        </p:nvSpPr>
        <p:spPr>
          <a:xfrm>
            <a:off x="1752600" y="6529254"/>
            <a:ext cx="5867400" cy="187537"/>
          </a:xfrm>
          <a:prstGeom prst="rect">
            <a:avLst/>
          </a:prstGeom>
          <a:noFill/>
          <a:ln>
            <a:noFill/>
          </a:ln>
        </p:spPr>
        <p:txBody>
          <a:bodyPr spcFirstLastPara="1" wrap="square" lIns="0" tIns="0" rIns="0" bIns="0" anchor="t" anchorCtr="0">
            <a:noAutofit/>
          </a:bodyPr>
          <a:lstStyle>
            <a:lvl1pPr marL="457200" lvl="0" indent="-228600" algn="l">
              <a:spcBef>
                <a:spcPts val="1500"/>
              </a:spcBef>
              <a:spcAft>
                <a:spcPts val="0"/>
              </a:spcAft>
              <a:buSzPts val="1200"/>
              <a:buNone/>
              <a:defRPr sz="1200"/>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pic>
        <p:nvPicPr>
          <p:cNvPr id="29" name="Google Shape;29;p2" descr="Pearson Logo"/>
          <p:cNvPicPr preferRelativeResize="0"/>
          <p:nvPr/>
        </p:nvPicPr>
        <p:blipFill rotWithShape="1">
          <a:blip r:embed="rId2">
            <a:alphaModFix/>
          </a:blip>
          <a:srcRect/>
          <a:stretch/>
        </p:blipFill>
        <p:spPr>
          <a:xfrm>
            <a:off x="7997400" y="6434394"/>
            <a:ext cx="918000" cy="279915"/>
          </a:xfrm>
          <a:prstGeom prst="rect">
            <a:avLst/>
          </a:prstGeom>
          <a:noFill/>
          <a:ln>
            <a:noFill/>
          </a:ln>
        </p:spPr>
      </p:pic>
      <p:pic>
        <p:nvPicPr>
          <p:cNvPr id="2" name="Picture 1">
            <a:extLst>
              <a:ext uri="{FF2B5EF4-FFF2-40B4-BE49-F238E27FC236}">
                <a16:creationId xmlns:a16="http://schemas.microsoft.com/office/drawing/2014/main" id="{C274AA7B-E864-9DAB-3BAE-861A98ECA16D}"/>
              </a:ext>
            </a:extLst>
          </p:cNvPr>
          <p:cNvPicPr>
            <a:picLocks noChangeAspect="1"/>
          </p:cNvPicPr>
          <p:nvPr userDrawn="1"/>
        </p:nvPicPr>
        <p:blipFill>
          <a:blip r:embed="rId3"/>
          <a:stretch>
            <a:fillRect/>
          </a:stretch>
        </p:blipFill>
        <p:spPr>
          <a:xfrm>
            <a:off x="85726" y="5938044"/>
            <a:ext cx="7063220" cy="628650"/>
          </a:xfrm>
          <a:prstGeom prst="rect">
            <a:avLst/>
          </a:prstGeom>
        </p:spPr>
      </p:pic>
      <p:pic>
        <p:nvPicPr>
          <p:cNvPr id="3" name="Picture 8">
            <a:extLst>
              <a:ext uri="{FF2B5EF4-FFF2-40B4-BE49-F238E27FC236}">
                <a16:creationId xmlns:a16="http://schemas.microsoft.com/office/drawing/2014/main" id="{EF5DF2CA-AA58-401B-7F2A-2D59C851EB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7" name="Picture 16">
            <a:extLst>
              <a:ext uri="{FF2B5EF4-FFF2-40B4-BE49-F238E27FC236}">
                <a16:creationId xmlns:a16="http://schemas.microsoft.com/office/drawing/2014/main" id="{270FE9A8-B73E-4F90-9112-0BEF241B77E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0380" y="5893906"/>
            <a:ext cx="5280864" cy="62310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84"/>
        <p:cNvGrpSpPr/>
        <p:nvPr/>
      </p:nvGrpSpPr>
      <p:grpSpPr>
        <a:xfrm>
          <a:off x="0" y="0"/>
          <a:ext cx="0" cy="0"/>
          <a:chOff x="0" y="0"/>
          <a:chExt cx="0" cy="0"/>
        </a:xfrm>
      </p:grpSpPr>
      <p:sp>
        <p:nvSpPr>
          <p:cNvPr id="85" name="Google Shape;85;p11"/>
          <p:cNvSpPr txBox="1">
            <a:spLocks noGrp="1"/>
          </p:cNvSpPr>
          <p:nvPr>
            <p:ph type="ftr" idx="11"/>
          </p:nvPr>
        </p:nvSpPr>
        <p:spPr>
          <a:xfrm>
            <a:off x="93969" y="6172200"/>
            <a:ext cx="8595360" cy="2354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
          <p:cNvSpPr txBox="1">
            <a:spLocks noGrp="1"/>
          </p:cNvSpPr>
          <p:nvPr>
            <p:ph type="dt" idx="10"/>
          </p:nvPr>
        </p:nvSpPr>
        <p:spPr>
          <a:xfrm>
            <a:off x="6335713" y="113072"/>
            <a:ext cx="2133600" cy="18288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
          <p:cNvSpPr txBox="1">
            <a:spLocks noGrp="1"/>
          </p:cNvSpPr>
          <p:nvPr>
            <p:ph type="sldNum" idx="12"/>
          </p:nvPr>
        </p:nvSpPr>
        <p:spPr>
          <a:xfrm>
            <a:off x="8469312" y="113072"/>
            <a:ext cx="551783" cy="18288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chemeClr val="dk1"/>
                </a:solidFill>
                <a:latin typeface="Arial"/>
                <a:ea typeface="Arial"/>
                <a:cs typeface="Arial"/>
                <a:sym typeface="Arial"/>
              </a:defRPr>
            </a:lvl1pPr>
            <a:lvl2pPr marL="0" lvl="1" indent="0" algn="r">
              <a:spcBef>
                <a:spcPts val="0"/>
              </a:spcBef>
              <a:buNone/>
              <a:defRPr sz="900">
                <a:solidFill>
                  <a:schemeClr val="dk1"/>
                </a:solidFill>
                <a:latin typeface="Arial"/>
                <a:ea typeface="Arial"/>
                <a:cs typeface="Arial"/>
                <a:sym typeface="Arial"/>
              </a:defRPr>
            </a:lvl2pPr>
            <a:lvl3pPr marL="0" lvl="2" indent="0" algn="r">
              <a:spcBef>
                <a:spcPts val="0"/>
              </a:spcBef>
              <a:buNone/>
              <a:defRPr sz="900">
                <a:solidFill>
                  <a:schemeClr val="dk1"/>
                </a:solidFill>
                <a:latin typeface="Arial"/>
                <a:ea typeface="Arial"/>
                <a:cs typeface="Arial"/>
                <a:sym typeface="Arial"/>
              </a:defRPr>
            </a:lvl3pPr>
            <a:lvl4pPr marL="0" lvl="3" indent="0" algn="r">
              <a:spcBef>
                <a:spcPts val="0"/>
              </a:spcBef>
              <a:buNone/>
              <a:defRPr sz="900">
                <a:solidFill>
                  <a:schemeClr val="dk1"/>
                </a:solidFill>
                <a:latin typeface="Arial"/>
                <a:ea typeface="Arial"/>
                <a:cs typeface="Arial"/>
                <a:sym typeface="Arial"/>
              </a:defRPr>
            </a:lvl4pPr>
            <a:lvl5pPr marL="0" lvl="4" indent="0" algn="r">
              <a:spcBef>
                <a:spcPts val="0"/>
              </a:spcBef>
              <a:buNone/>
              <a:defRPr sz="900">
                <a:solidFill>
                  <a:schemeClr val="dk1"/>
                </a:solidFill>
                <a:latin typeface="Arial"/>
                <a:ea typeface="Arial"/>
                <a:cs typeface="Arial"/>
                <a:sym typeface="Arial"/>
              </a:defRPr>
            </a:lvl5pPr>
            <a:lvl6pPr marL="0" lvl="5" indent="0" algn="r">
              <a:spcBef>
                <a:spcPts val="0"/>
              </a:spcBef>
              <a:buNone/>
              <a:defRPr sz="900">
                <a:solidFill>
                  <a:schemeClr val="dk1"/>
                </a:solidFill>
                <a:latin typeface="Arial"/>
                <a:ea typeface="Arial"/>
                <a:cs typeface="Arial"/>
                <a:sym typeface="Arial"/>
              </a:defRPr>
            </a:lvl6pPr>
            <a:lvl7pPr marL="0" lvl="6" indent="0" algn="r">
              <a:spcBef>
                <a:spcPts val="0"/>
              </a:spcBef>
              <a:buNone/>
              <a:defRPr sz="900">
                <a:solidFill>
                  <a:schemeClr val="dk1"/>
                </a:solidFill>
                <a:latin typeface="Arial"/>
                <a:ea typeface="Arial"/>
                <a:cs typeface="Arial"/>
                <a:sym typeface="Arial"/>
              </a:defRPr>
            </a:lvl7pPr>
            <a:lvl8pPr marL="0" lvl="7" indent="0" algn="r">
              <a:spcBef>
                <a:spcPts val="0"/>
              </a:spcBef>
              <a:buNone/>
              <a:defRPr sz="900">
                <a:solidFill>
                  <a:schemeClr val="dk1"/>
                </a:solidFill>
                <a:latin typeface="Arial"/>
                <a:ea typeface="Arial"/>
                <a:cs typeface="Arial"/>
                <a:sym typeface="Arial"/>
              </a:defRPr>
            </a:lvl8pPr>
            <a:lvl9pPr marL="0" lvl="8" indent="0" algn="r">
              <a:spcBef>
                <a:spcPts val="0"/>
              </a:spcBef>
              <a:buNone/>
              <a:defRPr sz="9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8" name="Google Shape;88;p11" descr="Pearson Logo"/>
          <p:cNvPicPr preferRelativeResize="0"/>
          <p:nvPr/>
        </p:nvPicPr>
        <p:blipFill rotWithShape="1">
          <a:blip r:embed="rId2">
            <a:alphaModFix/>
          </a:blip>
          <a:srcRect/>
          <a:stretch/>
        </p:blipFill>
        <p:spPr>
          <a:xfrm>
            <a:off x="7997400" y="6434394"/>
            <a:ext cx="918000" cy="279915"/>
          </a:xfrm>
          <a:prstGeom prst="rect">
            <a:avLst/>
          </a:prstGeom>
          <a:noFill/>
          <a:ln>
            <a:noFill/>
          </a:ln>
        </p:spPr>
      </p:pic>
      <p:sp>
        <p:nvSpPr>
          <p:cNvPr id="89" name="Google Shape;89;p11"/>
          <p:cNvSpPr txBox="1"/>
          <p:nvPr/>
        </p:nvSpPr>
        <p:spPr>
          <a:xfrm>
            <a:off x="95799" y="6438054"/>
            <a:ext cx="71628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Verdana"/>
              <a:buNone/>
            </a:pPr>
            <a:r>
              <a:rPr lang="en-US" sz="1200" b="0">
                <a:solidFill>
                  <a:schemeClr val="dk1"/>
                </a:solidFill>
                <a:latin typeface="Verdana"/>
                <a:ea typeface="Verdana"/>
                <a:cs typeface="Verdana"/>
                <a:sym typeface="Verdana"/>
              </a:rPr>
              <a:t>Copyright © 2016, 2013, 2010 Pearson Education, Inc. All Rights Reserved</a:t>
            </a:r>
            <a:endParaRPr/>
          </a:p>
        </p:txBody>
      </p:sp>
      <p:pic>
        <p:nvPicPr>
          <p:cNvPr id="2" name="Picture 1">
            <a:extLst>
              <a:ext uri="{FF2B5EF4-FFF2-40B4-BE49-F238E27FC236}">
                <a16:creationId xmlns:a16="http://schemas.microsoft.com/office/drawing/2014/main" id="{398561BD-CDB3-CB6D-0645-CDA1F296DAC2}"/>
              </a:ext>
            </a:extLst>
          </p:cNvPr>
          <p:cNvPicPr>
            <a:picLocks noChangeAspect="1"/>
          </p:cNvPicPr>
          <p:nvPr userDrawn="1"/>
        </p:nvPicPr>
        <p:blipFill>
          <a:blip r:embed="rId3"/>
          <a:stretch>
            <a:fillRect/>
          </a:stretch>
        </p:blipFill>
        <p:spPr>
          <a:xfrm>
            <a:off x="85726" y="5938044"/>
            <a:ext cx="7063220" cy="628650"/>
          </a:xfrm>
          <a:prstGeom prst="rect">
            <a:avLst/>
          </a:prstGeom>
        </p:spPr>
      </p:pic>
      <p:pic>
        <p:nvPicPr>
          <p:cNvPr id="3" name="Picture 8">
            <a:extLst>
              <a:ext uri="{FF2B5EF4-FFF2-40B4-BE49-F238E27FC236}">
                <a16:creationId xmlns:a16="http://schemas.microsoft.com/office/drawing/2014/main" id="{A99AE2BA-9A84-97A2-382A-0D48B28C88D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010514AC-268E-4E2C-A341-E512DAA74D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0380" y="5893906"/>
            <a:ext cx="5280864" cy="623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s">
  <p:cSld name="Learning Objectives">
    <p:spTree>
      <p:nvGrpSpPr>
        <p:cNvPr id="1" name="Shape 30"/>
        <p:cNvGrpSpPr/>
        <p:nvPr/>
      </p:nvGrpSpPr>
      <p:grpSpPr>
        <a:xfrm>
          <a:off x="0" y="0"/>
          <a:ext cx="0" cy="0"/>
          <a:chOff x="0" y="0"/>
          <a:chExt cx="0" cy="0"/>
        </a:xfrm>
      </p:grpSpPr>
      <p:sp>
        <p:nvSpPr>
          <p:cNvPr id="31" name="Google Shape;31;p3"/>
          <p:cNvSpPr txBox="1">
            <a:spLocks noGrp="1"/>
          </p:cNvSpPr>
          <p:nvPr>
            <p:ph type="title"/>
          </p:nvPr>
        </p:nvSpPr>
        <p:spPr>
          <a:xfrm>
            <a:off x="457200" y="215372"/>
            <a:ext cx="8229600" cy="109728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07FA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Autofit/>
          </a:bodyPr>
          <a:lstStyle>
            <a:lvl1pPr marL="457200" lvl="0" indent="-254000" algn="l">
              <a:spcBef>
                <a:spcPts val="1500"/>
              </a:spcBef>
              <a:spcAft>
                <a:spcPts val="0"/>
              </a:spcAft>
              <a:buClr>
                <a:srgbClr val="007FA3"/>
              </a:buClr>
              <a:buSzPts val="400"/>
              <a:buChar char="•"/>
              <a:defRPr sz="1600"/>
            </a:lvl1pPr>
            <a:lvl2pPr marL="914400" lvl="1" indent="-330200" algn="l">
              <a:spcBef>
                <a:spcPts val="600"/>
              </a:spcBef>
              <a:spcAft>
                <a:spcPts val="0"/>
              </a:spcAft>
              <a:buClr>
                <a:srgbClr val="007FA3"/>
              </a:buClr>
              <a:buSzPts val="1600"/>
              <a:buChar char="–"/>
              <a:defRPr sz="1600"/>
            </a:lvl2pPr>
            <a:lvl3pPr marL="1371600" lvl="2" indent="-330200" algn="l">
              <a:spcBef>
                <a:spcPts val="600"/>
              </a:spcBef>
              <a:spcAft>
                <a:spcPts val="0"/>
              </a:spcAft>
              <a:buClr>
                <a:srgbClr val="007FA3"/>
              </a:buClr>
              <a:buSzPts val="1600"/>
              <a:buChar char="▪"/>
              <a:defRPr sz="1600"/>
            </a:lvl3pPr>
            <a:lvl4pPr marL="1828800" lvl="3" indent="-330200" algn="l">
              <a:spcBef>
                <a:spcPts val="600"/>
              </a:spcBef>
              <a:spcAft>
                <a:spcPts val="0"/>
              </a:spcAft>
              <a:buClr>
                <a:srgbClr val="007FA3"/>
              </a:buClr>
              <a:buSzPts val="1600"/>
              <a:buChar char="–"/>
              <a:defRPr sz="1600"/>
            </a:lvl4pPr>
            <a:lvl5pPr marL="2286000" lvl="4" indent="-330200" algn="l">
              <a:spcBef>
                <a:spcPts val="600"/>
              </a:spcBef>
              <a:spcAft>
                <a:spcPts val="0"/>
              </a:spcAft>
              <a:buClr>
                <a:srgbClr val="007FA3"/>
              </a:buClr>
              <a:buSzPts val="1600"/>
              <a:buChar char="•"/>
              <a:defRPr sz="1600"/>
            </a:lvl5pPr>
            <a:lvl6pPr marL="2743200" lvl="5" indent="-330200" algn="l">
              <a:spcBef>
                <a:spcPts val="300"/>
              </a:spcBef>
              <a:spcAft>
                <a:spcPts val="0"/>
              </a:spcAft>
              <a:buClr>
                <a:srgbClr val="007FA3"/>
              </a:buClr>
              <a:buSzPts val="1600"/>
              <a:buChar char="•"/>
              <a:defRPr sz="1600"/>
            </a:lvl6pPr>
            <a:lvl7pPr marL="3200400" lvl="6" indent="-330200" algn="l">
              <a:spcBef>
                <a:spcPts val="300"/>
              </a:spcBef>
              <a:spcAft>
                <a:spcPts val="0"/>
              </a:spcAft>
              <a:buClr>
                <a:srgbClr val="007FA3"/>
              </a:buClr>
              <a:buSzPts val="1600"/>
              <a:buChar char="•"/>
              <a:defRPr sz="1600"/>
            </a:lvl7pPr>
            <a:lvl8pPr marL="3657600" lvl="7" indent="-330200" algn="l">
              <a:spcBef>
                <a:spcPts val="300"/>
              </a:spcBef>
              <a:spcAft>
                <a:spcPts val="0"/>
              </a:spcAft>
              <a:buClr>
                <a:srgbClr val="007FA3"/>
              </a:buClr>
              <a:buSzPts val="1600"/>
              <a:buChar char="•"/>
              <a:defRPr sz="1600"/>
            </a:lvl8pPr>
            <a:lvl9pPr marL="4114800" lvl="8" indent="-330200" algn="l">
              <a:spcBef>
                <a:spcPts val="300"/>
              </a:spcBef>
              <a:spcAft>
                <a:spcPts val="0"/>
              </a:spcAft>
              <a:buClr>
                <a:srgbClr val="007FA3"/>
              </a:buClr>
              <a:buSzPts val="1600"/>
              <a:buChar char="•"/>
              <a:defRPr sz="1600"/>
            </a:lvl9pPr>
          </a:lstStyle>
          <a:p>
            <a:endParaRPr/>
          </a:p>
        </p:txBody>
      </p:sp>
      <p:sp>
        <p:nvSpPr>
          <p:cNvPr id="33" name="Google Shape;33;p3"/>
          <p:cNvSpPr txBox="1">
            <a:spLocks noGrp="1"/>
          </p:cNvSpPr>
          <p:nvPr>
            <p:ph type="ftr" idx="11"/>
          </p:nvPr>
        </p:nvSpPr>
        <p:spPr>
          <a:xfrm>
            <a:off x="93969" y="6172200"/>
            <a:ext cx="8595360" cy="2354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
          <p:cNvSpPr txBox="1">
            <a:spLocks noGrp="1"/>
          </p:cNvSpPr>
          <p:nvPr>
            <p:ph type="dt" idx="10"/>
          </p:nvPr>
        </p:nvSpPr>
        <p:spPr>
          <a:xfrm>
            <a:off x="6335713" y="113072"/>
            <a:ext cx="2133600" cy="18288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
          <p:cNvSpPr txBox="1">
            <a:spLocks noGrp="1"/>
          </p:cNvSpPr>
          <p:nvPr>
            <p:ph type="sldNum" idx="12"/>
          </p:nvPr>
        </p:nvSpPr>
        <p:spPr>
          <a:xfrm>
            <a:off x="8469312" y="113072"/>
            <a:ext cx="551783" cy="18288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457200" y="215372"/>
            <a:ext cx="8229600" cy="109728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07FA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Autofit/>
          </a:bodyPr>
          <a:lstStyle>
            <a:lvl1pPr marL="457200" lvl="0" indent="-330200" algn="l">
              <a:spcBef>
                <a:spcPts val="1500"/>
              </a:spcBef>
              <a:spcAft>
                <a:spcPts val="0"/>
              </a:spcAft>
              <a:buClr>
                <a:srgbClr val="007FA3"/>
              </a:buClr>
              <a:buSzPts val="1600"/>
              <a:buChar char="•"/>
              <a:defRPr/>
            </a:lvl1pPr>
            <a:lvl2pPr marL="914400" lvl="1" indent="-330200" algn="l">
              <a:spcBef>
                <a:spcPts val="600"/>
              </a:spcBef>
              <a:spcAft>
                <a:spcPts val="0"/>
              </a:spcAft>
              <a:buClr>
                <a:srgbClr val="007FA3"/>
              </a:buClr>
              <a:buSzPts val="1600"/>
              <a:buChar char="–"/>
              <a:defRPr/>
            </a:lvl2pPr>
            <a:lvl3pPr marL="1371600" lvl="2" indent="-330200" algn="l">
              <a:spcBef>
                <a:spcPts val="600"/>
              </a:spcBef>
              <a:spcAft>
                <a:spcPts val="0"/>
              </a:spcAft>
              <a:buClr>
                <a:srgbClr val="007FA3"/>
              </a:buClr>
              <a:buSzPts val="1600"/>
              <a:buChar char="▪"/>
              <a:defRPr/>
            </a:lvl3pPr>
            <a:lvl4pPr marL="1828800" lvl="3" indent="-330200" algn="l">
              <a:spcBef>
                <a:spcPts val="600"/>
              </a:spcBef>
              <a:spcAft>
                <a:spcPts val="0"/>
              </a:spcAft>
              <a:buClr>
                <a:srgbClr val="007FA3"/>
              </a:buClr>
              <a:buSzPts val="1600"/>
              <a:buChar char="–"/>
              <a:defRPr/>
            </a:lvl4pPr>
            <a:lvl5pPr marL="2286000" lvl="4" indent="-330200" algn="l">
              <a:spcBef>
                <a:spcPts val="600"/>
              </a:spcBef>
              <a:spcAft>
                <a:spcPts val="0"/>
              </a:spcAft>
              <a:buClr>
                <a:srgbClr val="007FA3"/>
              </a:buClr>
              <a:buSzPts val="1600"/>
              <a:buChar char="•"/>
              <a:defRPr/>
            </a:lvl5pPr>
            <a:lvl6pPr marL="2743200" lvl="5" indent="-330200" algn="l">
              <a:spcBef>
                <a:spcPts val="300"/>
              </a:spcBef>
              <a:spcAft>
                <a:spcPts val="0"/>
              </a:spcAft>
              <a:buClr>
                <a:srgbClr val="007FA3"/>
              </a:buClr>
              <a:buSzPts val="1600"/>
              <a:buChar char="•"/>
              <a:defRPr/>
            </a:lvl6pPr>
            <a:lvl7pPr marL="3200400" lvl="6" indent="-330200" algn="l">
              <a:spcBef>
                <a:spcPts val="300"/>
              </a:spcBef>
              <a:spcAft>
                <a:spcPts val="0"/>
              </a:spcAft>
              <a:buClr>
                <a:srgbClr val="007FA3"/>
              </a:buClr>
              <a:buSzPts val="1600"/>
              <a:buChar char="•"/>
              <a:defRPr/>
            </a:lvl7pPr>
            <a:lvl8pPr marL="3657600" lvl="7" indent="-330200" algn="l">
              <a:spcBef>
                <a:spcPts val="300"/>
              </a:spcBef>
              <a:spcAft>
                <a:spcPts val="0"/>
              </a:spcAft>
              <a:buClr>
                <a:srgbClr val="007FA3"/>
              </a:buClr>
              <a:buSzPts val="1600"/>
              <a:buChar char="•"/>
              <a:defRPr/>
            </a:lvl8pPr>
            <a:lvl9pPr marL="4114800" lvl="8" indent="-330200" algn="l">
              <a:spcBef>
                <a:spcPts val="300"/>
              </a:spcBef>
              <a:spcAft>
                <a:spcPts val="0"/>
              </a:spcAft>
              <a:buClr>
                <a:srgbClr val="007FA3"/>
              </a:buClr>
              <a:buSzPts val="1600"/>
              <a:buChar char="•"/>
              <a:defRPr/>
            </a:lvl9pPr>
          </a:lstStyle>
          <a:p>
            <a:endParaRPr/>
          </a:p>
        </p:txBody>
      </p:sp>
      <p:sp>
        <p:nvSpPr>
          <p:cNvPr id="39" name="Google Shape;39;p4"/>
          <p:cNvSpPr txBox="1">
            <a:spLocks noGrp="1"/>
          </p:cNvSpPr>
          <p:nvPr>
            <p:ph type="ftr" idx="11"/>
          </p:nvPr>
        </p:nvSpPr>
        <p:spPr>
          <a:xfrm>
            <a:off x="93969" y="6172200"/>
            <a:ext cx="8595360" cy="2354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dt" idx="10"/>
          </p:nvPr>
        </p:nvSpPr>
        <p:spPr>
          <a:xfrm>
            <a:off x="6335713" y="113072"/>
            <a:ext cx="2133600" cy="18288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
          <p:cNvSpPr txBox="1">
            <a:spLocks noGrp="1"/>
          </p:cNvSpPr>
          <p:nvPr>
            <p:ph type="sldNum" idx="12"/>
          </p:nvPr>
        </p:nvSpPr>
        <p:spPr>
          <a:xfrm>
            <a:off x="8469312" y="113072"/>
            <a:ext cx="551783" cy="18288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ntent">
  <p:cSld name="Title and Two Content">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457200" y="215372"/>
            <a:ext cx="8229600" cy="109728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07FA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5"/>
          <p:cNvSpPr txBox="1">
            <a:spLocks noGrp="1"/>
          </p:cNvSpPr>
          <p:nvPr>
            <p:ph type="body" idx="1"/>
          </p:nvPr>
        </p:nvSpPr>
        <p:spPr>
          <a:xfrm>
            <a:off x="457200" y="1600200"/>
            <a:ext cx="8229600" cy="2163763"/>
          </a:xfrm>
          <a:prstGeom prst="rect">
            <a:avLst/>
          </a:prstGeom>
          <a:noFill/>
          <a:ln>
            <a:noFill/>
          </a:ln>
        </p:spPr>
        <p:txBody>
          <a:bodyPr spcFirstLastPara="1" wrap="square" lIns="0" tIns="0" rIns="0" bIns="0" anchor="t" anchorCtr="0">
            <a:noAutofit/>
          </a:bodyPr>
          <a:lstStyle>
            <a:lvl1pPr marL="457200" lvl="0" indent="-330200" algn="l">
              <a:spcBef>
                <a:spcPts val="1500"/>
              </a:spcBef>
              <a:spcAft>
                <a:spcPts val="0"/>
              </a:spcAft>
              <a:buSzPts val="1600"/>
              <a:buChar char="•"/>
              <a:defRPr sz="1600"/>
            </a:lvl1pPr>
            <a:lvl2pPr marL="914400" lvl="1" indent="-330200" algn="l">
              <a:spcBef>
                <a:spcPts val="600"/>
              </a:spcBef>
              <a:spcAft>
                <a:spcPts val="0"/>
              </a:spcAft>
              <a:buSzPts val="1600"/>
              <a:buChar char="–"/>
              <a:defRPr sz="1600"/>
            </a:lvl2pPr>
            <a:lvl3pPr marL="1371600" lvl="2" indent="-330200" algn="l">
              <a:spcBef>
                <a:spcPts val="600"/>
              </a:spcBef>
              <a:spcAft>
                <a:spcPts val="0"/>
              </a:spcAft>
              <a:buSzPts val="1600"/>
              <a:buChar char="▪"/>
              <a:defRPr sz="1600"/>
            </a:lvl3pPr>
            <a:lvl4pPr marL="1828800" lvl="3" indent="-330200" algn="l">
              <a:spcBef>
                <a:spcPts val="600"/>
              </a:spcBef>
              <a:spcAft>
                <a:spcPts val="0"/>
              </a:spcAft>
              <a:buSzPts val="1600"/>
              <a:buChar char="–"/>
              <a:defRPr sz="1600"/>
            </a:lvl4pPr>
            <a:lvl5pPr marL="2286000" lvl="4" indent="-330200" algn="l">
              <a:spcBef>
                <a:spcPts val="600"/>
              </a:spcBef>
              <a:spcAft>
                <a:spcPts val="0"/>
              </a:spcAft>
              <a:buSzPts val="1600"/>
              <a:buChar char="•"/>
              <a:defRPr sz="1600"/>
            </a:lvl5pPr>
            <a:lvl6pPr marL="2743200" lvl="5" indent="-317500" algn="l">
              <a:spcBef>
                <a:spcPts val="300"/>
              </a:spcBef>
              <a:spcAft>
                <a:spcPts val="0"/>
              </a:spcAft>
              <a:buSzPts val="1400"/>
              <a:buChar char="•"/>
              <a:defRPr sz="1400"/>
            </a:lvl6pPr>
            <a:lvl7pPr marL="3200400" lvl="6" indent="-317500" algn="l">
              <a:spcBef>
                <a:spcPts val="300"/>
              </a:spcBef>
              <a:spcAft>
                <a:spcPts val="0"/>
              </a:spcAft>
              <a:buSzPts val="1400"/>
              <a:buChar char="•"/>
              <a:defRPr sz="1400"/>
            </a:lvl7pPr>
            <a:lvl8pPr marL="3657600" lvl="7" indent="-317500" algn="l">
              <a:spcBef>
                <a:spcPts val="300"/>
              </a:spcBef>
              <a:spcAft>
                <a:spcPts val="0"/>
              </a:spcAft>
              <a:buSzPts val="1400"/>
              <a:buChar char="•"/>
              <a:defRPr sz="1400"/>
            </a:lvl8pPr>
            <a:lvl9pPr marL="4114800" lvl="8" indent="-317500" algn="l">
              <a:spcBef>
                <a:spcPts val="300"/>
              </a:spcBef>
              <a:spcAft>
                <a:spcPts val="0"/>
              </a:spcAft>
              <a:buSzPts val="1400"/>
              <a:buChar char="•"/>
              <a:defRPr sz="1400"/>
            </a:lvl9pPr>
          </a:lstStyle>
          <a:p>
            <a:endParaRPr/>
          </a:p>
        </p:txBody>
      </p:sp>
      <p:sp>
        <p:nvSpPr>
          <p:cNvPr id="45" name="Google Shape;45;p5"/>
          <p:cNvSpPr txBox="1">
            <a:spLocks noGrp="1"/>
          </p:cNvSpPr>
          <p:nvPr>
            <p:ph type="body" idx="2"/>
          </p:nvPr>
        </p:nvSpPr>
        <p:spPr>
          <a:xfrm>
            <a:off x="457200" y="3962400"/>
            <a:ext cx="8229600" cy="2163763"/>
          </a:xfrm>
          <a:prstGeom prst="rect">
            <a:avLst/>
          </a:prstGeom>
          <a:noFill/>
          <a:ln>
            <a:noFill/>
          </a:ln>
        </p:spPr>
        <p:txBody>
          <a:bodyPr spcFirstLastPara="1" wrap="square" lIns="0" tIns="0" rIns="0" bIns="0" anchor="t" anchorCtr="0">
            <a:noAutofit/>
          </a:bodyPr>
          <a:lstStyle>
            <a:lvl1pPr marL="457200" lvl="0" indent="-330200" algn="l">
              <a:spcBef>
                <a:spcPts val="1500"/>
              </a:spcBef>
              <a:spcAft>
                <a:spcPts val="0"/>
              </a:spcAft>
              <a:buSzPts val="1600"/>
              <a:buChar char="•"/>
              <a:defRPr sz="1600"/>
            </a:lvl1pPr>
            <a:lvl2pPr marL="914400" lvl="1" indent="-330200" algn="l">
              <a:spcBef>
                <a:spcPts val="600"/>
              </a:spcBef>
              <a:spcAft>
                <a:spcPts val="0"/>
              </a:spcAft>
              <a:buSzPts val="1600"/>
              <a:buChar char="–"/>
              <a:defRPr sz="1600"/>
            </a:lvl2pPr>
            <a:lvl3pPr marL="1371600" lvl="2" indent="-330200" algn="l">
              <a:spcBef>
                <a:spcPts val="600"/>
              </a:spcBef>
              <a:spcAft>
                <a:spcPts val="0"/>
              </a:spcAft>
              <a:buSzPts val="1600"/>
              <a:buChar char="▪"/>
              <a:defRPr sz="1600"/>
            </a:lvl3pPr>
            <a:lvl4pPr marL="1828800" lvl="3" indent="-330200" algn="l">
              <a:spcBef>
                <a:spcPts val="600"/>
              </a:spcBef>
              <a:spcAft>
                <a:spcPts val="0"/>
              </a:spcAft>
              <a:buSzPts val="1600"/>
              <a:buChar char="–"/>
              <a:defRPr sz="1600"/>
            </a:lvl4pPr>
            <a:lvl5pPr marL="2286000" lvl="4" indent="-330200" algn="l">
              <a:spcBef>
                <a:spcPts val="600"/>
              </a:spcBef>
              <a:spcAft>
                <a:spcPts val="0"/>
              </a:spcAft>
              <a:buSzPts val="1600"/>
              <a:buChar char="•"/>
              <a:defRPr sz="1600"/>
            </a:lvl5pPr>
            <a:lvl6pPr marL="2743200" lvl="5" indent="-317500" algn="l">
              <a:spcBef>
                <a:spcPts val="300"/>
              </a:spcBef>
              <a:spcAft>
                <a:spcPts val="0"/>
              </a:spcAft>
              <a:buSzPts val="1400"/>
              <a:buChar char="•"/>
              <a:defRPr sz="1400"/>
            </a:lvl6pPr>
            <a:lvl7pPr marL="3200400" lvl="6" indent="-317500" algn="l">
              <a:spcBef>
                <a:spcPts val="300"/>
              </a:spcBef>
              <a:spcAft>
                <a:spcPts val="0"/>
              </a:spcAft>
              <a:buSzPts val="1400"/>
              <a:buChar char="•"/>
              <a:defRPr sz="1400"/>
            </a:lvl7pPr>
            <a:lvl8pPr marL="3657600" lvl="7" indent="-317500" algn="l">
              <a:spcBef>
                <a:spcPts val="300"/>
              </a:spcBef>
              <a:spcAft>
                <a:spcPts val="0"/>
              </a:spcAft>
              <a:buSzPts val="1400"/>
              <a:buChar char="•"/>
              <a:defRPr sz="1400"/>
            </a:lvl8pPr>
            <a:lvl9pPr marL="4114800" lvl="8" indent="-317500" algn="l">
              <a:spcBef>
                <a:spcPts val="300"/>
              </a:spcBef>
              <a:spcAft>
                <a:spcPts val="0"/>
              </a:spcAft>
              <a:buSzPts val="1400"/>
              <a:buChar char="•"/>
              <a:defRPr sz="1400"/>
            </a:lvl9pPr>
          </a:lstStyle>
          <a:p>
            <a:endParaRPr/>
          </a:p>
        </p:txBody>
      </p:sp>
      <p:sp>
        <p:nvSpPr>
          <p:cNvPr id="46" name="Google Shape;46;p5"/>
          <p:cNvSpPr txBox="1">
            <a:spLocks noGrp="1"/>
          </p:cNvSpPr>
          <p:nvPr>
            <p:ph type="ftr" idx="11"/>
          </p:nvPr>
        </p:nvSpPr>
        <p:spPr>
          <a:xfrm>
            <a:off x="93969" y="6172200"/>
            <a:ext cx="8595360" cy="2354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dt" idx="10"/>
          </p:nvPr>
        </p:nvSpPr>
        <p:spPr>
          <a:xfrm>
            <a:off x="6335713" y="113072"/>
            <a:ext cx="2133600" cy="18288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sldNum" idx="12"/>
          </p:nvPr>
        </p:nvSpPr>
        <p:spPr>
          <a:xfrm>
            <a:off x="8469312" y="113072"/>
            <a:ext cx="551783" cy="18288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9"/>
        <p:cNvGrpSpPr/>
        <p:nvPr/>
      </p:nvGrpSpPr>
      <p:grpSpPr>
        <a:xfrm>
          <a:off x="0" y="0"/>
          <a:ext cx="0" cy="0"/>
          <a:chOff x="0" y="0"/>
          <a:chExt cx="0" cy="0"/>
        </a:xfrm>
      </p:grpSpPr>
      <p:sp>
        <p:nvSpPr>
          <p:cNvPr id="50" name="Google Shape;50;p6"/>
          <p:cNvSpPr/>
          <p:nvPr/>
        </p:nvSpPr>
        <p:spPr>
          <a:xfrm>
            <a:off x="0" y="0"/>
            <a:ext cx="9144000" cy="3886200"/>
          </a:xfrm>
          <a:prstGeom prst="rect">
            <a:avLst/>
          </a:prstGeom>
          <a:solidFill>
            <a:srgbClr val="007FA3"/>
          </a:solidFill>
          <a:ln w="25400" cap="flat" cmpd="sng">
            <a:solidFill>
              <a:srgbClr val="007FA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 name="Google Shape;51;p6"/>
          <p:cNvSpPr txBox="1">
            <a:spLocks noGrp="1"/>
          </p:cNvSpPr>
          <p:nvPr>
            <p:ph type="ctrTitle"/>
          </p:nvPr>
        </p:nvSpPr>
        <p:spPr>
          <a:xfrm>
            <a:off x="685800" y="762000"/>
            <a:ext cx="7772400" cy="2838451"/>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3600"/>
              <a:buFont typeface="Times New Roman"/>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6"/>
          <p:cNvSpPr txBox="1">
            <a:spLocks noGrp="1"/>
          </p:cNvSpPr>
          <p:nvPr>
            <p:ph type="subTitle" idx="1"/>
          </p:nvPr>
        </p:nvSpPr>
        <p:spPr>
          <a:xfrm>
            <a:off x="674687" y="3962400"/>
            <a:ext cx="7794626" cy="17526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800"/>
              <a:buNone/>
              <a:defRPr sz="1800">
                <a:solidFill>
                  <a:schemeClr val="dk1"/>
                </a:solidFill>
              </a:defRPr>
            </a:lvl1pPr>
            <a:lvl2pPr lvl="1" algn="ctr">
              <a:spcBef>
                <a:spcPts val="600"/>
              </a:spcBef>
              <a:spcAft>
                <a:spcPts val="0"/>
              </a:spcAft>
              <a:buSzPts val="1600"/>
              <a:buNone/>
              <a:defRPr>
                <a:solidFill>
                  <a:srgbClr val="888888"/>
                </a:solidFill>
              </a:defRPr>
            </a:lvl2pPr>
            <a:lvl3pPr lvl="2" algn="ctr">
              <a:spcBef>
                <a:spcPts val="600"/>
              </a:spcBef>
              <a:spcAft>
                <a:spcPts val="0"/>
              </a:spcAft>
              <a:buSzPts val="1600"/>
              <a:buNone/>
              <a:defRPr>
                <a:solidFill>
                  <a:srgbClr val="888888"/>
                </a:solidFill>
              </a:defRPr>
            </a:lvl3pPr>
            <a:lvl4pPr lvl="3" algn="ctr">
              <a:spcBef>
                <a:spcPts val="600"/>
              </a:spcBef>
              <a:spcAft>
                <a:spcPts val="0"/>
              </a:spcAft>
              <a:buSzPts val="1600"/>
              <a:buNone/>
              <a:defRPr>
                <a:solidFill>
                  <a:srgbClr val="888888"/>
                </a:solidFill>
              </a:defRPr>
            </a:lvl4pPr>
            <a:lvl5pPr lvl="4" algn="ctr">
              <a:spcBef>
                <a:spcPts val="600"/>
              </a:spcBef>
              <a:spcAft>
                <a:spcPts val="0"/>
              </a:spcAft>
              <a:buSzPts val="1600"/>
              <a:buNone/>
              <a:defRPr>
                <a:solidFill>
                  <a:srgbClr val="888888"/>
                </a:solidFill>
              </a:defRPr>
            </a:lvl5pPr>
            <a:lvl6pPr lvl="5" algn="ctr">
              <a:spcBef>
                <a:spcPts val="300"/>
              </a:spcBef>
              <a:spcAft>
                <a:spcPts val="0"/>
              </a:spcAft>
              <a:buSzPts val="1600"/>
              <a:buNone/>
              <a:defRPr>
                <a:solidFill>
                  <a:srgbClr val="888888"/>
                </a:solidFill>
              </a:defRPr>
            </a:lvl6pPr>
            <a:lvl7pPr lvl="6" algn="ctr">
              <a:spcBef>
                <a:spcPts val="300"/>
              </a:spcBef>
              <a:spcAft>
                <a:spcPts val="0"/>
              </a:spcAft>
              <a:buSzPts val="1600"/>
              <a:buNone/>
              <a:defRPr>
                <a:solidFill>
                  <a:srgbClr val="888888"/>
                </a:solidFill>
              </a:defRPr>
            </a:lvl7pPr>
            <a:lvl8pPr lvl="7" algn="ctr">
              <a:spcBef>
                <a:spcPts val="300"/>
              </a:spcBef>
              <a:spcAft>
                <a:spcPts val="0"/>
              </a:spcAft>
              <a:buSzPts val="1600"/>
              <a:buNone/>
              <a:defRPr>
                <a:solidFill>
                  <a:srgbClr val="888888"/>
                </a:solidFill>
              </a:defRPr>
            </a:lvl8pPr>
            <a:lvl9pPr lvl="8" algn="ctr">
              <a:spcBef>
                <a:spcPts val="300"/>
              </a:spcBef>
              <a:spcAft>
                <a:spcPts val="0"/>
              </a:spcAft>
              <a:buSzPts val="1600"/>
              <a:buNone/>
              <a:defRPr>
                <a:solidFill>
                  <a:srgbClr val="888888"/>
                </a:solidFill>
              </a:defRPr>
            </a:lvl9pPr>
          </a:lstStyle>
          <a:p>
            <a:endParaRPr/>
          </a:p>
        </p:txBody>
      </p:sp>
      <p:sp>
        <p:nvSpPr>
          <p:cNvPr id="53" name="Google Shape;53;p6"/>
          <p:cNvSpPr txBox="1">
            <a:spLocks noGrp="1"/>
          </p:cNvSpPr>
          <p:nvPr>
            <p:ph type="ftr" idx="11"/>
          </p:nvPr>
        </p:nvSpPr>
        <p:spPr>
          <a:xfrm>
            <a:off x="93969" y="6172200"/>
            <a:ext cx="8595360" cy="2354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txBox="1">
            <a:spLocks noGrp="1"/>
          </p:cNvSpPr>
          <p:nvPr>
            <p:ph type="dt" idx="10"/>
          </p:nvPr>
        </p:nvSpPr>
        <p:spPr>
          <a:xfrm>
            <a:off x="6335713" y="113072"/>
            <a:ext cx="2133600" cy="18288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sldNum" idx="12"/>
          </p:nvPr>
        </p:nvSpPr>
        <p:spPr>
          <a:xfrm>
            <a:off x="8469312" y="113072"/>
            <a:ext cx="551783" cy="18288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6" name="Google Shape;56;p6" descr="Pearson Logo"/>
          <p:cNvPicPr preferRelativeResize="0"/>
          <p:nvPr/>
        </p:nvPicPr>
        <p:blipFill rotWithShape="1">
          <a:blip r:embed="rId2">
            <a:alphaModFix/>
          </a:blip>
          <a:srcRect/>
          <a:stretch/>
        </p:blipFill>
        <p:spPr>
          <a:xfrm>
            <a:off x="7997400" y="6434394"/>
            <a:ext cx="918000" cy="279915"/>
          </a:xfrm>
          <a:prstGeom prst="rect">
            <a:avLst/>
          </a:prstGeom>
          <a:noFill/>
          <a:ln>
            <a:noFill/>
          </a:ln>
        </p:spPr>
      </p:pic>
      <p:sp>
        <p:nvSpPr>
          <p:cNvPr id="57" name="Google Shape;57;p6"/>
          <p:cNvSpPr txBox="1"/>
          <p:nvPr/>
        </p:nvSpPr>
        <p:spPr>
          <a:xfrm>
            <a:off x="95799" y="6438054"/>
            <a:ext cx="71628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Verdana"/>
              <a:buNone/>
            </a:pPr>
            <a:r>
              <a:rPr lang="en-US" sz="1200" b="0">
                <a:solidFill>
                  <a:schemeClr val="dk1"/>
                </a:solidFill>
                <a:latin typeface="Verdana"/>
                <a:ea typeface="Verdana"/>
                <a:cs typeface="Verdana"/>
                <a:sym typeface="Verdana"/>
              </a:rPr>
              <a:t>Copyright © 2016, 2013, 2010 Pearson Education, Inc. All Rights Reserved</a:t>
            </a:r>
            <a:endParaRPr/>
          </a:p>
        </p:txBody>
      </p:sp>
      <p:pic>
        <p:nvPicPr>
          <p:cNvPr id="2" name="Picture 1">
            <a:extLst>
              <a:ext uri="{FF2B5EF4-FFF2-40B4-BE49-F238E27FC236}">
                <a16:creationId xmlns:a16="http://schemas.microsoft.com/office/drawing/2014/main" id="{783C8AD6-ACCC-73D3-70F5-77E09DCBCCB6}"/>
              </a:ext>
            </a:extLst>
          </p:cNvPr>
          <p:cNvPicPr>
            <a:picLocks noChangeAspect="1"/>
          </p:cNvPicPr>
          <p:nvPr userDrawn="1"/>
        </p:nvPicPr>
        <p:blipFill>
          <a:blip r:embed="rId3"/>
          <a:stretch>
            <a:fillRect/>
          </a:stretch>
        </p:blipFill>
        <p:spPr>
          <a:xfrm>
            <a:off x="85726" y="5938044"/>
            <a:ext cx="7063220" cy="628650"/>
          </a:xfrm>
          <a:prstGeom prst="rect">
            <a:avLst/>
          </a:prstGeom>
        </p:spPr>
      </p:pic>
      <p:pic>
        <p:nvPicPr>
          <p:cNvPr id="3" name="Picture 8">
            <a:extLst>
              <a:ext uri="{FF2B5EF4-FFF2-40B4-BE49-F238E27FC236}">
                <a16:creationId xmlns:a16="http://schemas.microsoft.com/office/drawing/2014/main" id="{8B84E432-CE0B-F2DB-07CB-043E26E555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94111B30-02B4-4DA7-B2D0-72A017F9C87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0380" y="5893906"/>
            <a:ext cx="5280864" cy="62310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Learning Objectives and Content">
  <p:cSld name="Title + Learning Objectives and Content">
    <p:spTree>
      <p:nvGrpSpPr>
        <p:cNvPr id="1" name="Shape 58"/>
        <p:cNvGrpSpPr/>
        <p:nvPr/>
      </p:nvGrpSpPr>
      <p:grpSpPr>
        <a:xfrm>
          <a:off x="0" y="0"/>
          <a:ext cx="0" cy="0"/>
          <a:chOff x="0" y="0"/>
          <a:chExt cx="0" cy="0"/>
        </a:xfrm>
      </p:grpSpPr>
      <p:sp>
        <p:nvSpPr>
          <p:cNvPr id="59" name="Google Shape;59;p7"/>
          <p:cNvSpPr txBox="1">
            <a:spLocks noGrp="1"/>
          </p:cNvSpPr>
          <p:nvPr>
            <p:ph type="title"/>
          </p:nvPr>
        </p:nvSpPr>
        <p:spPr>
          <a:xfrm>
            <a:off x="457200" y="215372"/>
            <a:ext cx="8229600" cy="622828"/>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7FA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
          <p:cNvSpPr txBox="1">
            <a:spLocks noGrp="1"/>
          </p:cNvSpPr>
          <p:nvPr>
            <p:ph type="body" idx="1"/>
          </p:nvPr>
        </p:nvSpPr>
        <p:spPr>
          <a:xfrm>
            <a:off x="457200" y="816430"/>
            <a:ext cx="8229600" cy="40277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600"/>
              <a:buNone/>
              <a:defRPr sz="1600">
                <a:solidFill>
                  <a:srgbClr val="007FA3"/>
                </a:solidFill>
              </a:defRPr>
            </a:lvl1pPr>
            <a:lvl2pPr marL="914400" lvl="1" indent="-228600" algn="l">
              <a:spcBef>
                <a:spcPts val="0"/>
              </a:spcBef>
              <a:spcAft>
                <a:spcPts val="0"/>
              </a:spcAft>
              <a:buSzPts val="2400"/>
              <a:buNone/>
              <a:defRPr sz="2400">
                <a:solidFill>
                  <a:schemeClr val="lt1"/>
                </a:solidFill>
              </a:defRPr>
            </a:lvl2pPr>
            <a:lvl3pPr marL="1371600" lvl="2" indent="-228600" algn="l">
              <a:spcBef>
                <a:spcPts val="0"/>
              </a:spcBef>
              <a:spcAft>
                <a:spcPts val="0"/>
              </a:spcAft>
              <a:buSzPts val="2400"/>
              <a:buNone/>
              <a:defRPr sz="2400">
                <a:solidFill>
                  <a:schemeClr val="lt1"/>
                </a:solidFill>
              </a:defRPr>
            </a:lvl3pPr>
            <a:lvl4pPr marL="1828800" lvl="3" indent="-228600" algn="l">
              <a:spcBef>
                <a:spcPts val="0"/>
              </a:spcBef>
              <a:spcAft>
                <a:spcPts val="0"/>
              </a:spcAft>
              <a:buSzPts val="2400"/>
              <a:buNone/>
              <a:defRPr sz="2400">
                <a:solidFill>
                  <a:schemeClr val="lt1"/>
                </a:solidFill>
              </a:defRPr>
            </a:lvl4pPr>
            <a:lvl5pPr marL="2286000" lvl="4" indent="-228600" algn="l">
              <a:spcBef>
                <a:spcPts val="0"/>
              </a:spcBef>
              <a:spcAft>
                <a:spcPts val="0"/>
              </a:spcAft>
              <a:buSzPts val="2400"/>
              <a:buNone/>
              <a:defRPr sz="2400">
                <a:solidFill>
                  <a:schemeClr val="lt1"/>
                </a:solidFill>
              </a:defRPr>
            </a:lvl5pPr>
            <a:lvl6pPr marL="2743200" lvl="5" indent="-228600" algn="l">
              <a:spcBef>
                <a:spcPts val="0"/>
              </a:spcBef>
              <a:spcAft>
                <a:spcPts val="0"/>
              </a:spcAft>
              <a:buSzPts val="2400"/>
              <a:buNone/>
              <a:defRPr sz="2400">
                <a:solidFill>
                  <a:schemeClr val="lt1"/>
                </a:solidFill>
              </a:defRPr>
            </a:lvl6pPr>
            <a:lvl7pPr marL="3200400" lvl="6" indent="-228600" algn="l">
              <a:spcBef>
                <a:spcPts val="0"/>
              </a:spcBef>
              <a:spcAft>
                <a:spcPts val="0"/>
              </a:spcAft>
              <a:buSzPts val="2400"/>
              <a:buNone/>
              <a:defRPr sz="2400">
                <a:solidFill>
                  <a:schemeClr val="lt1"/>
                </a:solidFill>
              </a:defRPr>
            </a:lvl7pPr>
            <a:lvl8pPr marL="3657600" lvl="7" indent="-228600" algn="l">
              <a:spcBef>
                <a:spcPts val="0"/>
              </a:spcBef>
              <a:spcAft>
                <a:spcPts val="0"/>
              </a:spcAft>
              <a:buSzPts val="2400"/>
              <a:buNone/>
              <a:defRPr sz="2400">
                <a:solidFill>
                  <a:schemeClr val="lt1"/>
                </a:solidFill>
              </a:defRPr>
            </a:lvl8pPr>
            <a:lvl9pPr marL="4114800" lvl="8" indent="-228600" algn="l">
              <a:spcBef>
                <a:spcPts val="0"/>
              </a:spcBef>
              <a:spcAft>
                <a:spcPts val="0"/>
              </a:spcAft>
              <a:buSzPts val="2400"/>
              <a:buNone/>
              <a:defRPr sz="2400">
                <a:solidFill>
                  <a:schemeClr val="lt1"/>
                </a:solidFill>
              </a:defRPr>
            </a:lvl9pPr>
          </a:lstStyle>
          <a:p>
            <a:endParaRPr/>
          </a:p>
        </p:txBody>
      </p:sp>
      <p:sp>
        <p:nvSpPr>
          <p:cNvPr id="61" name="Google Shape;61;p7"/>
          <p:cNvSpPr txBox="1">
            <a:spLocks noGrp="1"/>
          </p:cNvSpPr>
          <p:nvPr>
            <p:ph type="body" idx="2"/>
          </p:nvPr>
        </p:nvSpPr>
        <p:spPr>
          <a:xfrm>
            <a:off x="457200" y="1600200"/>
            <a:ext cx="8229600" cy="4525963"/>
          </a:xfrm>
          <a:prstGeom prst="rect">
            <a:avLst/>
          </a:prstGeom>
          <a:noFill/>
          <a:ln>
            <a:noFill/>
          </a:ln>
        </p:spPr>
        <p:txBody>
          <a:bodyPr spcFirstLastPara="1" wrap="square" lIns="0" tIns="0" rIns="0" bIns="0" anchor="t" anchorCtr="0">
            <a:noAutofit/>
          </a:bodyPr>
          <a:lstStyle>
            <a:lvl1pPr marL="457200" lvl="0" indent="-342900" algn="l">
              <a:spcBef>
                <a:spcPts val="150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30200" algn="l">
              <a:spcBef>
                <a:spcPts val="600"/>
              </a:spcBef>
              <a:spcAft>
                <a:spcPts val="0"/>
              </a:spcAft>
              <a:buSzPts val="1600"/>
              <a:buChar char="•"/>
              <a:defRPr/>
            </a:lvl5pPr>
            <a:lvl6pPr marL="2743200" lvl="5" indent="-330200" algn="l">
              <a:spcBef>
                <a:spcPts val="300"/>
              </a:spcBef>
              <a:spcAft>
                <a:spcPts val="0"/>
              </a:spcAft>
              <a:buSzPts val="1600"/>
              <a:buChar char="•"/>
              <a:defRPr/>
            </a:lvl6pPr>
            <a:lvl7pPr marL="3200400" lvl="6" indent="-330200" algn="l">
              <a:spcBef>
                <a:spcPts val="300"/>
              </a:spcBef>
              <a:spcAft>
                <a:spcPts val="0"/>
              </a:spcAft>
              <a:buSzPts val="1600"/>
              <a:buChar char="•"/>
              <a:defRPr/>
            </a:lvl7pPr>
            <a:lvl8pPr marL="3657600" lvl="7" indent="-330200" algn="l">
              <a:spcBef>
                <a:spcPts val="300"/>
              </a:spcBef>
              <a:spcAft>
                <a:spcPts val="0"/>
              </a:spcAft>
              <a:buSzPts val="1600"/>
              <a:buChar char="•"/>
              <a:defRPr/>
            </a:lvl8pPr>
            <a:lvl9pPr marL="4114800" lvl="8" indent="-330200" algn="l">
              <a:spcBef>
                <a:spcPts val="300"/>
              </a:spcBef>
              <a:spcAft>
                <a:spcPts val="0"/>
              </a:spcAft>
              <a:buSzPts val="1600"/>
              <a:buChar char="•"/>
              <a:defRPr/>
            </a:lvl9pPr>
          </a:lstStyle>
          <a:p>
            <a:endParaRPr/>
          </a:p>
        </p:txBody>
      </p:sp>
      <p:sp>
        <p:nvSpPr>
          <p:cNvPr id="62" name="Google Shape;62;p7"/>
          <p:cNvSpPr txBox="1">
            <a:spLocks noGrp="1"/>
          </p:cNvSpPr>
          <p:nvPr>
            <p:ph type="ftr" idx="11"/>
          </p:nvPr>
        </p:nvSpPr>
        <p:spPr>
          <a:xfrm>
            <a:off x="93969" y="6172200"/>
            <a:ext cx="8595360" cy="2354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dt" idx="10"/>
          </p:nvPr>
        </p:nvSpPr>
        <p:spPr>
          <a:xfrm>
            <a:off x="6335713" y="113072"/>
            <a:ext cx="2133600" cy="18288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8469312" y="113072"/>
            <a:ext cx="551783" cy="18288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Figure + Caption">
  <p:cSld name="Figure + Caption">
    <p:spTree>
      <p:nvGrpSpPr>
        <p:cNvPr id="1" name="Shape 65"/>
        <p:cNvGrpSpPr/>
        <p:nvPr/>
      </p:nvGrpSpPr>
      <p:grpSpPr>
        <a:xfrm>
          <a:off x="0" y="0"/>
          <a:ext cx="0" cy="0"/>
          <a:chOff x="0" y="0"/>
          <a:chExt cx="0" cy="0"/>
        </a:xfrm>
      </p:grpSpPr>
      <p:sp>
        <p:nvSpPr>
          <p:cNvPr id="66" name="Google Shape;66;p8"/>
          <p:cNvSpPr txBox="1">
            <a:spLocks noGrp="1"/>
          </p:cNvSpPr>
          <p:nvPr>
            <p:ph type="title"/>
          </p:nvPr>
        </p:nvSpPr>
        <p:spPr>
          <a:xfrm>
            <a:off x="457200" y="228600"/>
            <a:ext cx="8229600" cy="1066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007FA3"/>
              </a:buClr>
              <a:buSzPts val="3400"/>
              <a:buFont typeface="Times New Roman"/>
              <a:buNone/>
              <a:defRPr sz="3400">
                <a:solidFill>
                  <a:srgbClr val="007FA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8"/>
          <p:cNvSpPr txBox="1">
            <a:spLocks noGrp="1"/>
          </p:cNvSpPr>
          <p:nvPr>
            <p:ph type="body" idx="1"/>
          </p:nvPr>
        </p:nvSpPr>
        <p:spPr>
          <a:xfrm>
            <a:off x="457200" y="5368160"/>
            <a:ext cx="8229600" cy="916856"/>
          </a:xfrm>
          <a:prstGeom prst="rect">
            <a:avLst/>
          </a:prstGeom>
          <a:noFill/>
          <a:ln>
            <a:noFill/>
          </a:ln>
        </p:spPr>
        <p:txBody>
          <a:bodyPr spcFirstLastPara="1" wrap="square" lIns="0" tIns="0" rIns="0" bIns="0" anchor="b" anchorCtr="0">
            <a:noAutofit/>
          </a:bodyPr>
          <a:lstStyle>
            <a:lvl1pPr marL="457200" lvl="0" indent="-228600" algn="l">
              <a:spcBef>
                <a:spcPts val="0"/>
              </a:spcBef>
              <a:spcAft>
                <a:spcPts val="0"/>
              </a:spcAft>
              <a:buSzPts val="800"/>
              <a:buNone/>
              <a:defRPr sz="800"/>
            </a:lvl1pPr>
            <a:lvl2pPr marL="914400" lvl="1" indent="-228600" algn="l">
              <a:spcBef>
                <a:spcPts val="0"/>
              </a:spcBef>
              <a:spcAft>
                <a:spcPts val="0"/>
              </a:spcAft>
              <a:buSzPts val="1600"/>
              <a:buNone/>
              <a:defRPr sz="1600"/>
            </a:lvl2pPr>
            <a:lvl3pPr marL="1371600" lvl="2" indent="-228600" algn="l">
              <a:spcBef>
                <a:spcPts val="0"/>
              </a:spcBef>
              <a:spcAft>
                <a:spcPts val="0"/>
              </a:spcAft>
              <a:buSzPts val="1600"/>
              <a:buNone/>
              <a:defRPr sz="1600"/>
            </a:lvl3pPr>
            <a:lvl4pPr marL="1828800" lvl="3" indent="-228600" algn="l">
              <a:spcBef>
                <a:spcPts val="0"/>
              </a:spcBef>
              <a:spcAft>
                <a:spcPts val="0"/>
              </a:spcAft>
              <a:buSzPts val="1600"/>
              <a:buNone/>
              <a:defRPr sz="1600"/>
            </a:lvl4pPr>
            <a:lvl5pPr marL="2286000" lvl="4" indent="-228600" algn="l">
              <a:spcBef>
                <a:spcPts val="0"/>
              </a:spcBef>
              <a:spcAft>
                <a:spcPts val="0"/>
              </a:spcAft>
              <a:buSzPts val="1600"/>
              <a:buNone/>
              <a:defRPr sz="1600"/>
            </a:lvl5pPr>
            <a:lvl6pPr marL="2743200" lvl="5" indent="-228600" algn="l">
              <a:spcBef>
                <a:spcPts val="0"/>
              </a:spcBef>
              <a:spcAft>
                <a:spcPts val="0"/>
              </a:spcAft>
              <a:buSzPts val="1600"/>
              <a:buNone/>
              <a:defRPr sz="1600"/>
            </a:lvl6pPr>
            <a:lvl7pPr marL="3200400" lvl="6" indent="-228600" algn="l">
              <a:spcBef>
                <a:spcPts val="0"/>
              </a:spcBef>
              <a:spcAft>
                <a:spcPts val="0"/>
              </a:spcAft>
              <a:buSzPts val="1600"/>
              <a:buNone/>
              <a:defRPr sz="1600"/>
            </a:lvl7pPr>
            <a:lvl8pPr marL="3657600" lvl="7" indent="-228600" algn="l">
              <a:spcBef>
                <a:spcPts val="0"/>
              </a:spcBef>
              <a:spcAft>
                <a:spcPts val="0"/>
              </a:spcAft>
              <a:buSzPts val="1600"/>
              <a:buNone/>
              <a:defRPr sz="1600"/>
            </a:lvl8pPr>
            <a:lvl9pPr marL="4114800" lvl="8" indent="-228600" algn="l">
              <a:spcBef>
                <a:spcPts val="0"/>
              </a:spcBef>
              <a:spcAft>
                <a:spcPts val="0"/>
              </a:spcAft>
              <a:buSzPts val="1600"/>
              <a:buNone/>
              <a:defRPr sz="1600"/>
            </a:lvl9pPr>
          </a:lstStyle>
          <a:p>
            <a:endParaRPr/>
          </a:p>
        </p:txBody>
      </p:sp>
      <p:sp>
        <p:nvSpPr>
          <p:cNvPr id="68" name="Google Shape;68;p8"/>
          <p:cNvSpPr txBox="1">
            <a:spLocks noGrp="1"/>
          </p:cNvSpPr>
          <p:nvPr>
            <p:ph type="ftr" idx="11"/>
          </p:nvPr>
        </p:nvSpPr>
        <p:spPr>
          <a:xfrm>
            <a:off x="93969" y="6172200"/>
            <a:ext cx="8595360" cy="2354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
          <p:cNvSpPr txBox="1">
            <a:spLocks noGrp="1"/>
          </p:cNvSpPr>
          <p:nvPr>
            <p:ph type="dt" idx="10"/>
          </p:nvPr>
        </p:nvSpPr>
        <p:spPr>
          <a:xfrm>
            <a:off x="6335713" y="113072"/>
            <a:ext cx="2133600" cy="18288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sldNum" idx="12"/>
          </p:nvPr>
        </p:nvSpPr>
        <p:spPr>
          <a:xfrm>
            <a:off x="8469312" y="113072"/>
            <a:ext cx="551783" cy="18288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chemeClr val="dk1"/>
                </a:solidFill>
                <a:latin typeface="Arial"/>
                <a:ea typeface="Arial"/>
                <a:cs typeface="Arial"/>
                <a:sym typeface="Arial"/>
              </a:defRPr>
            </a:lvl1pPr>
            <a:lvl2pPr marL="0" lvl="1" indent="0" algn="r">
              <a:spcBef>
                <a:spcPts val="0"/>
              </a:spcBef>
              <a:buNone/>
              <a:defRPr sz="900">
                <a:solidFill>
                  <a:schemeClr val="dk1"/>
                </a:solidFill>
                <a:latin typeface="Arial"/>
                <a:ea typeface="Arial"/>
                <a:cs typeface="Arial"/>
                <a:sym typeface="Arial"/>
              </a:defRPr>
            </a:lvl2pPr>
            <a:lvl3pPr marL="0" lvl="2" indent="0" algn="r">
              <a:spcBef>
                <a:spcPts val="0"/>
              </a:spcBef>
              <a:buNone/>
              <a:defRPr sz="900">
                <a:solidFill>
                  <a:schemeClr val="dk1"/>
                </a:solidFill>
                <a:latin typeface="Arial"/>
                <a:ea typeface="Arial"/>
                <a:cs typeface="Arial"/>
                <a:sym typeface="Arial"/>
              </a:defRPr>
            </a:lvl3pPr>
            <a:lvl4pPr marL="0" lvl="3" indent="0" algn="r">
              <a:spcBef>
                <a:spcPts val="0"/>
              </a:spcBef>
              <a:buNone/>
              <a:defRPr sz="900">
                <a:solidFill>
                  <a:schemeClr val="dk1"/>
                </a:solidFill>
                <a:latin typeface="Arial"/>
                <a:ea typeface="Arial"/>
                <a:cs typeface="Arial"/>
                <a:sym typeface="Arial"/>
              </a:defRPr>
            </a:lvl4pPr>
            <a:lvl5pPr marL="0" lvl="4" indent="0" algn="r">
              <a:spcBef>
                <a:spcPts val="0"/>
              </a:spcBef>
              <a:buNone/>
              <a:defRPr sz="900">
                <a:solidFill>
                  <a:schemeClr val="dk1"/>
                </a:solidFill>
                <a:latin typeface="Arial"/>
                <a:ea typeface="Arial"/>
                <a:cs typeface="Arial"/>
                <a:sym typeface="Arial"/>
              </a:defRPr>
            </a:lvl5pPr>
            <a:lvl6pPr marL="0" lvl="5" indent="0" algn="r">
              <a:spcBef>
                <a:spcPts val="0"/>
              </a:spcBef>
              <a:buNone/>
              <a:defRPr sz="900">
                <a:solidFill>
                  <a:schemeClr val="dk1"/>
                </a:solidFill>
                <a:latin typeface="Arial"/>
                <a:ea typeface="Arial"/>
                <a:cs typeface="Arial"/>
                <a:sym typeface="Arial"/>
              </a:defRPr>
            </a:lvl6pPr>
            <a:lvl7pPr marL="0" lvl="6" indent="0" algn="r">
              <a:spcBef>
                <a:spcPts val="0"/>
              </a:spcBef>
              <a:buNone/>
              <a:defRPr sz="900">
                <a:solidFill>
                  <a:schemeClr val="dk1"/>
                </a:solidFill>
                <a:latin typeface="Arial"/>
                <a:ea typeface="Arial"/>
                <a:cs typeface="Arial"/>
                <a:sym typeface="Arial"/>
              </a:defRPr>
            </a:lvl7pPr>
            <a:lvl8pPr marL="0" lvl="7" indent="0" algn="r">
              <a:spcBef>
                <a:spcPts val="0"/>
              </a:spcBef>
              <a:buNone/>
              <a:defRPr sz="900">
                <a:solidFill>
                  <a:schemeClr val="dk1"/>
                </a:solidFill>
                <a:latin typeface="Arial"/>
                <a:ea typeface="Arial"/>
                <a:cs typeface="Arial"/>
                <a:sym typeface="Arial"/>
              </a:defRPr>
            </a:lvl8pPr>
            <a:lvl9pPr marL="0" lvl="8" indent="0" algn="r">
              <a:spcBef>
                <a:spcPts val="0"/>
              </a:spcBef>
              <a:buNone/>
              <a:defRPr sz="9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1" name="Google Shape;71;p8" descr="Pearson Logo"/>
          <p:cNvPicPr preferRelativeResize="0"/>
          <p:nvPr/>
        </p:nvPicPr>
        <p:blipFill rotWithShape="1">
          <a:blip r:embed="rId2">
            <a:alphaModFix/>
          </a:blip>
          <a:srcRect/>
          <a:stretch/>
        </p:blipFill>
        <p:spPr>
          <a:xfrm>
            <a:off x="7997400" y="6434394"/>
            <a:ext cx="918000" cy="279915"/>
          </a:xfrm>
          <a:prstGeom prst="rect">
            <a:avLst/>
          </a:prstGeom>
          <a:noFill/>
          <a:ln>
            <a:noFill/>
          </a:ln>
        </p:spPr>
      </p:pic>
      <p:sp>
        <p:nvSpPr>
          <p:cNvPr id="72" name="Google Shape;72;p8"/>
          <p:cNvSpPr txBox="1"/>
          <p:nvPr/>
        </p:nvSpPr>
        <p:spPr>
          <a:xfrm>
            <a:off x="95799" y="6438054"/>
            <a:ext cx="71628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Verdana"/>
              <a:buNone/>
            </a:pPr>
            <a:r>
              <a:rPr lang="en-US" sz="1200" b="0">
                <a:solidFill>
                  <a:schemeClr val="dk1"/>
                </a:solidFill>
                <a:latin typeface="Verdana"/>
                <a:ea typeface="Verdana"/>
                <a:cs typeface="Verdana"/>
                <a:sym typeface="Verdana"/>
              </a:rPr>
              <a:t>Copyright © 2016, 2013, 2010 Pearson Education, Inc. All Rights Reserved</a:t>
            </a:r>
            <a:endParaRPr/>
          </a:p>
        </p:txBody>
      </p:sp>
      <p:pic>
        <p:nvPicPr>
          <p:cNvPr id="2" name="Picture 1">
            <a:extLst>
              <a:ext uri="{FF2B5EF4-FFF2-40B4-BE49-F238E27FC236}">
                <a16:creationId xmlns:a16="http://schemas.microsoft.com/office/drawing/2014/main" id="{979DC172-941C-8F4C-DEEE-153576033ACE}"/>
              </a:ext>
            </a:extLst>
          </p:cNvPr>
          <p:cNvPicPr>
            <a:picLocks noChangeAspect="1"/>
          </p:cNvPicPr>
          <p:nvPr userDrawn="1"/>
        </p:nvPicPr>
        <p:blipFill>
          <a:blip r:embed="rId3"/>
          <a:stretch>
            <a:fillRect/>
          </a:stretch>
        </p:blipFill>
        <p:spPr>
          <a:xfrm>
            <a:off x="85726" y="5938044"/>
            <a:ext cx="7063220" cy="628650"/>
          </a:xfrm>
          <a:prstGeom prst="rect">
            <a:avLst/>
          </a:prstGeom>
        </p:spPr>
      </p:pic>
      <p:pic>
        <p:nvPicPr>
          <p:cNvPr id="3" name="Picture 8">
            <a:extLst>
              <a:ext uri="{FF2B5EF4-FFF2-40B4-BE49-F238E27FC236}">
                <a16:creationId xmlns:a16="http://schemas.microsoft.com/office/drawing/2014/main" id="{0030CE8B-A7B3-71AD-7DB2-B4B7169164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1B6812EB-EFDC-4136-8268-A6EBFC9CA25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0380" y="5893906"/>
            <a:ext cx="5280864" cy="62310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3"/>
        <p:cNvGrpSpPr/>
        <p:nvPr/>
      </p:nvGrpSpPr>
      <p:grpSpPr>
        <a:xfrm>
          <a:off x="0" y="0"/>
          <a:ext cx="0" cy="0"/>
          <a:chOff x="0" y="0"/>
          <a:chExt cx="0" cy="0"/>
        </a:xfrm>
      </p:grpSpPr>
      <p:sp>
        <p:nvSpPr>
          <p:cNvPr id="74" name="Google Shape;74;p9"/>
          <p:cNvSpPr txBox="1">
            <a:spLocks noGrp="1"/>
          </p:cNvSpPr>
          <p:nvPr>
            <p:ph type="title"/>
          </p:nvPr>
        </p:nvSpPr>
        <p:spPr>
          <a:xfrm>
            <a:off x="685800" y="1447800"/>
            <a:ext cx="7772400" cy="2152651"/>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07FA3"/>
              </a:buClr>
              <a:buSzPts val="3400"/>
              <a:buFont typeface="Times New Roman"/>
              <a:buNone/>
              <a:defRPr sz="3400" b="1" cap="none">
                <a:solidFill>
                  <a:srgbClr val="007FA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9"/>
          <p:cNvSpPr txBox="1">
            <a:spLocks noGrp="1"/>
          </p:cNvSpPr>
          <p:nvPr>
            <p:ph type="body" idx="1"/>
          </p:nvPr>
        </p:nvSpPr>
        <p:spPr>
          <a:xfrm>
            <a:off x="674687" y="3962400"/>
            <a:ext cx="7794627" cy="17526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600"/>
              <a:buNone/>
              <a:defRPr sz="1600">
                <a:solidFill>
                  <a:srgbClr val="007FA3"/>
                </a:solidFill>
              </a:defRPr>
            </a:lvl1pPr>
            <a:lvl2pPr marL="914400" lvl="1" indent="-228600" algn="l">
              <a:spcBef>
                <a:spcPts val="600"/>
              </a:spcBef>
              <a:spcAft>
                <a:spcPts val="0"/>
              </a:spcAft>
              <a:buSzPts val="1800"/>
              <a:buNone/>
              <a:defRPr sz="1800">
                <a:solidFill>
                  <a:srgbClr val="888888"/>
                </a:solidFill>
              </a:defRPr>
            </a:lvl2pPr>
            <a:lvl3pPr marL="1371600" lvl="2" indent="-228600" algn="l">
              <a:spcBef>
                <a:spcPts val="600"/>
              </a:spcBef>
              <a:spcAft>
                <a:spcPts val="0"/>
              </a:spcAft>
              <a:buSzPts val="1600"/>
              <a:buNone/>
              <a:defRPr sz="1600">
                <a:solidFill>
                  <a:srgbClr val="888888"/>
                </a:solidFill>
              </a:defRPr>
            </a:lvl3pPr>
            <a:lvl4pPr marL="1828800" lvl="3" indent="-228600" algn="l">
              <a:spcBef>
                <a:spcPts val="600"/>
              </a:spcBef>
              <a:spcAft>
                <a:spcPts val="0"/>
              </a:spcAft>
              <a:buSzPts val="1400"/>
              <a:buNone/>
              <a:defRPr sz="1400">
                <a:solidFill>
                  <a:srgbClr val="888888"/>
                </a:solidFill>
              </a:defRPr>
            </a:lvl4pPr>
            <a:lvl5pPr marL="2286000" lvl="4" indent="-228600" algn="l">
              <a:spcBef>
                <a:spcPts val="600"/>
              </a:spcBef>
              <a:spcAft>
                <a:spcPts val="0"/>
              </a:spcAft>
              <a:buSzPts val="1400"/>
              <a:buNone/>
              <a:defRPr sz="1400">
                <a:solidFill>
                  <a:srgbClr val="888888"/>
                </a:solidFill>
              </a:defRPr>
            </a:lvl5pPr>
            <a:lvl6pPr marL="2743200" lvl="5" indent="-228600" algn="l">
              <a:spcBef>
                <a:spcPts val="300"/>
              </a:spcBef>
              <a:spcAft>
                <a:spcPts val="0"/>
              </a:spcAft>
              <a:buSzPts val="1400"/>
              <a:buNone/>
              <a:defRPr sz="1400">
                <a:solidFill>
                  <a:srgbClr val="888888"/>
                </a:solidFill>
              </a:defRPr>
            </a:lvl6pPr>
            <a:lvl7pPr marL="3200400" lvl="6" indent="-228600" algn="l">
              <a:spcBef>
                <a:spcPts val="300"/>
              </a:spcBef>
              <a:spcAft>
                <a:spcPts val="0"/>
              </a:spcAft>
              <a:buSzPts val="1400"/>
              <a:buNone/>
              <a:defRPr sz="1400">
                <a:solidFill>
                  <a:srgbClr val="888888"/>
                </a:solidFill>
              </a:defRPr>
            </a:lvl7pPr>
            <a:lvl8pPr marL="3657600" lvl="7" indent="-228600" algn="l">
              <a:spcBef>
                <a:spcPts val="300"/>
              </a:spcBef>
              <a:spcAft>
                <a:spcPts val="0"/>
              </a:spcAft>
              <a:buSzPts val="1400"/>
              <a:buNone/>
              <a:defRPr sz="1400">
                <a:solidFill>
                  <a:srgbClr val="888888"/>
                </a:solidFill>
              </a:defRPr>
            </a:lvl8pPr>
            <a:lvl9pPr marL="4114800" lvl="8" indent="-228600" algn="l">
              <a:spcBef>
                <a:spcPts val="300"/>
              </a:spcBef>
              <a:spcAft>
                <a:spcPts val="0"/>
              </a:spcAft>
              <a:buSzPts val="1400"/>
              <a:buNone/>
              <a:defRPr sz="1400">
                <a:solidFill>
                  <a:srgbClr val="888888"/>
                </a:solidFill>
              </a:defRPr>
            </a:lvl9pPr>
          </a:lstStyle>
          <a:p>
            <a:endParaRPr/>
          </a:p>
        </p:txBody>
      </p:sp>
      <p:sp>
        <p:nvSpPr>
          <p:cNvPr id="76" name="Google Shape;76;p9"/>
          <p:cNvSpPr txBox="1">
            <a:spLocks noGrp="1"/>
          </p:cNvSpPr>
          <p:nvPr>
            <p:ph type="ftr" idx="11"/>
          </p:nvPr>
        </p:nvSpPr>
        <p:spPr>
          <a:xfrm>
            <a:off x="93969" y="6172200"/>
            <a:ext cx="8595360" cy="2354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txBox="1">
            <a:spLocks noGrp="1"/>
          </p:cNvSpPr>
          <p:nvPr>
            <p:ph type="dt" idx="10"/>
          </p:nvPr>
        </p:nvSpPr>
        <p:spPr>
          <a:xfrm>
            <a:off x="6335713" y="113072"/>
            <a:ext cx="2133600" cy="18288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
          <p:cNvSpPr txBox="1">
            <a:spLocks noGrp="1"/>
          </p:cNvSpPr>
          <p:nvPr>
            <p:ph type="sldNum" idx="12"/>
          </p:nvPr>
        </p:nvSpPr>
        <p:spPr>
          <a:xfrm>
            <a:off x="8469312" y="113072"/>
            <a:ext cx="551783" cy="18288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9"/>
        <p:cNvGrpSpPr/>
        <p:nvPr/>
      </p:nvGrpSpPr>
      <p:grpSpPr>
        <a:xfrm>
          <a:off x="0" y="0"/>
          <a:ext cx="0" cy="0"/>
          <a:chOff x="0" y="0"/>
          <a:chExt cx="0" cy="0"/>
        </a:xfrm>
      </p:grpSpPr>
      <p:sp>
        <p:nvSpPr>
          <p:cNvPr id="80" name="Google Shape;80;p10"/>
          <p:cNvSpPr txBox="1">
            <a:spLocks noGrp="1"/>
          </p:cNvSpPr>
          <p:nvPr>
            <p:ph type="title"/>
          </p:nvPr>
        </p:nvSpPr>
        <p:spPr>
          <a:xfrm>
            <a:off x="457200" y="215372"/>
            <a:ext cx="8229600" cy="109728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07FA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0"/>
          <p:cNvSpPr txBox="1">
            <a:spLocks noGrp="1"/>
          </p:cNvSpPr>
          <p:nvPr>
            <p:ph type="ftr" idx="11"/>
          </p:nvPr>
        </p:nvSpPr>
        <p:spPr>
          <a:xfrm>
            <a:off x="93969" y="6172200"/>
            <a:ext cx="8595360" cy="235463"/>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dt" idx="10"/>
          </p:nvPr>
        </p:nvSpPr>
        <p:spPr>
          <a:xfrm>
            <a:off x="6335713" y="113072"/>
            <a:ext cx="2133600" cy="18288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sldNum" idx="12"/>
          </p:nvPr>
        </p:nvSpPr>
        <p:spPr>
          <a:xfrm>
            <a:off x="8469312" y="113072"/>
            <a:ext cx="551783" cy="18288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15372"/>
            <a:ext cx="8229600" cy="109728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7FA3"/>
              </a:buClr>
              <a:buSzPts val="3400"/>
              <a:buFont typeface="Times New Roman"/>
              <a:buNone/>
              <a:defRPr sz="3400" b="1" i="0" u="none" strike="noStrike" cap="none">
                <a:solidFill>
                  <a:srgbClr val="007FA3"/>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Autofit/>
          </a:bodyPr>
          <a:lstStyle>
            <a:lvl1pPr marL="457200" marR="0" lvl="0" indent="-330200" algn="l" rtl="0">
              <a:spcBef>
                <a:spcPts val="1500"/>
              </a:spcBef>
              <a:spcAft>
                <a:spcPts val="0"/>
              </a:spcAft>
              <a:buClr>
                <a:srgbClr val="007FA3"/>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30200" algn="l" rtl="0">
              <a:spcBef>
                <a:spcPts val="600"/>
              </a:spcBef>
              <a:spcAft>
                <a:spcPts val="0"/>
              </a:spcAft>
              <a:buClr>
                <a:srgbClr val="007FA3"/>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spcBef>
                <a:spcPts val="600"/>
              </a:spcBef>
              <a:spcAft>
                <a:spcPts val="0"/>
              </a:spcAft>
              <a:buClr>
                <a:srgbClr val="007FA3"/>
              </a:buClr>
              <a:buSzPts val="1600"/>
              <a:buFont typeface="Noto Sans Symbols"/>
              <a:buChar char="▪"/>
              <a:defRPr sz="1600" b="0" i="0" u="none" strike="noStrike" cap="none">
                <a:solidFill>
                  <a:schemeClr val="dk1"/>
                </a:solidFill>
                <a:latin typeface="Arial"/>
                <a:ea typeface="Arial"/>
                <a:cs typeface="Arial"/>
                <a:sym typeface="Arial"/>
              </a:defRPr>
            </a:lvl3pPr>
            <a:lvl4pPr marL="1828800" marR="0" lvl="3" indent="-330200" algn="l" rtl="0">
              <a:spcBef>
                <a:spcPts val="600"/>
              </a:spcBef>
              <a:spcAft>
                <a:spcPts val="0"/>
              </a:spcAft>
              <a:buClr>
                <a:srgbClr val="007FA3"/>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600"/>
              </a:spcBef>
              <a:spcAft>
                <a:spcPts val="0"/>
              </a:spcAft>
              <a:buClr>
                <a:srgbClr val="007FA3"/>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00"/>
              </a:spcBef>
              <a:spcAft>
                <a:spcPts val="0"/>
              </a:spcAft>
              <a:buClr>
                <a:srgbClr val="007FA3"/>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00"/>
              </a:spcBef>
              <a:spcAft>
                <a:spcPts val="0"/>
              </a:spcAft>
              <a:buClr>
                <a:srgbClr val="007FA3"/>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00"/>
              </a:spcBef>
              <a:spcAft>
                <a:spcPts val="0"/>
              </a:spcAft>
              <a:buClr>
                <a:srgbClr val="007FA3"/>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00"/>
              </a:spcBef>
              <a:spcAft>
                <a:spcPts val="0"/>
              </a:spcAft>
              <a:buClr>
                <a:srgbClr val="007FA3"/>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ftr" idx="11"/>
          </p:nvPr>
        </p:nvSpPr>
        <p:spPr>
          <a:xfrm>
            <a:off x="93969" y="6172200"/>
            <a:ext cx="8595360" cy="235463"/>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dt" idx="10"/>
          </p:nvPr>
        </p:nvSpPr>
        <p:spPr>
          <a:xfrm>
            <a:off x="6335713" y="113072"/>
            <a:ext cx="2133600" cy="18288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469312" y="113072"/>
            <a:ext cx="551783" cy="18288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0" marR="0" lvl="1" indent="0" algn="r" rtl="0">
              <a:spcBef>
                <a:spcPts val="0"/>
              </a:spcBef>
              <a:buNone/>
              <a:defRPr sz="900" b="0" i="0" u="none" strike="noStrike" cap="none">
                <a:solidFill>
                  <a:schemeClr val="lt1"/>
                </a:solidFill>
                <a:latin typeface="Arial"/>
                <a:ea typeface="Arial"/>
                <a:cs typeface="Arial"/>
                <a:sym typeface="Arial"/>
              </a:defRPr>
            </a:lvl2pPr>
            <a:lvl3pPr marL="0" marR="0" lvl="2" indent="0" algn="r" rtl="0">
              <a:spcBef>
                <a:spcPts val="0"/>
              </a:spcBef>
              <a:buNone/>
              <a:defRPr sz="900" b="0" i="0" u="none" strike="noStrike" cap="none">
                <a:solidFill>
                  <a:schemeClr val="lt1"/>
                </a:solidFill>
                <a:latin typeface="Arial"/>
                <a:ea typeface="Arial"/>
                <a:cs typeface="Arial"/>
                <a:sym typeface="Arial"/>
              </a:defRPr>
            </a:lvl3pPr>
            <a:lvl4pPr marL="0" marR="0" lvl="3" indent="0" algn="r" rtl="0">
              <a:spcBef>
                <a:spcPts val="0"/>
              </a:spcBef>
              <a:buNone/>
              <a:defRPr sz="900" b="0" i="0" u="none" strike="noStrike" cap="none">
                <a:solidFill>
                  <a:schemeClr val="lt1"/>
                </a:solidFill>
                <a:latin typeface="Arial"/>
                <a:ea typeface="Arial"/>
                <a:cs typeface="Arial"/>
                <a:sym typeface="Arial"/>
              </a:defRPr>
            </a:lvl4pPr>
            <a:lvl5pPr marL="0" marR="0" lvl="4" indent="0" algn="r" rtl="0">
              <a:spcBef>
                <a:spcPts val="0"/>
              </a:spcBef>
              <a:buNone/>
              <a:defRPr sz="900" b="0" i="0" u="none" strike="noStrike" cap="none">
                <a:solidFill>
                  <a:schemeClr val="lt1"/>
                </a:solidFill>
                <a:latin typeface="Arial"/>
                <a:ea typeface="Arial"/>
                <a:cs typeface="Arial"/>
                <a:sym typeface="Arial"/>
              </a:defRPr>
            </a:lvl5pPr>
            <a:lvl6pPr marL="0" marR="0" lvl="5" indent="0" algn="r" rtl="0">
              <a:spcBef>
                <a:spcPts val="0"/>
              </a:spcBef>
              <a:buNone/>
              <a:defRPr sz="900" b="0" i="0" u="none" strike="noStrike" cap="none">
                <a:solidFill>
                  <a:schemeClr val="lt1"/>
                </a:solidFill>
                <a:latin typeface="Arial"/>
                <a:ea typeface="Arial"/>
                <a:cs typeface="Arial"/>
                <a:sym typeface="Arial"/>
              </a:defRPr>
            </a:lvl6pPr>
            <a:lvl7pPr marL="0" marR="0" lvl="6" indent="0" algn="r" rtl="0">
              <a:spcBef>
                <a:spcPts val="0"/>
              </a:spcBef>
              <a:buNone/>
              <a:defRPr sz="900" b="0" i="0" u="none" strike="noStrike" cap="none">
                <a:solidFill>
                  <a:schemeClr val="lt1"/>
                </a:solidFill>
                <a:latin typeface="Arial"/>
                <a:ea typeface="Arial"/>
                <a:cs typeface="Arial"/>
                <a:sym typeface="Arial"/>
              </a:defRPr>
            </a:lvl7pPr>
            <a:lvl8pPr marL="0" marR="0" lvl="7" indent="0" algn="r" rtl="0">
              <a:spcBef>
                <a:spcPts val="0"/>
              </a:spcBef>
              <a:buNone/>
              <a:defRPr sz="900" b="0" i="0" u="none" strike="noStrike" cap="none">
                <a:solidFill>
                  <a:schemeClr val="lt1"/>
                </a:solidFill>
                <a:latin typeface="Arial"/>
                <a:ea typeface="Arial"/>
                <a:cs typeface="Arial"/>
                <a:sym typeface="Arial"/>
              </a:defRPr>
            </a:lvl8pPr>
            <a:lvl9pPr marL="0" marR="0" lvl="8" indent="0" algn="r" rtl="0">
              <a:spcBef>
                <a:spcPts val="0"/>
              </a:spcBef>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descr="Pearson Logo"/>
          <p:cNvPicPr preferRelativeResize="0"/>
          <p:nvPr/>
        </p:nvPicPr>
        <p:blipFill rotWithShape="1">
          <a:blip r:embed="rId12">
            <a:alphaModFix/>
          </a:blip>
          <a:srcRect/>
          <a:stretch/>
        </p:blipFill>
        <p:spPr>
          <a:xfrm>
            <a:off x="7997400" y="6434394"/>
            <a:ext cx="918000" cy="279915"/>
          </a:xfrm>
          <a:prstGeom prst="rect">
            <a:avLst/>
          </a:prstGeom>
          <a:noFill/>
          <a:ln>
            <a:noFill/>
          </a:ln>
        </p:spPr>
      </p:pic>
      <p:sp>
        <p:nvSpPr>
          <p:cNvPr id="16" name="Google Shape;16;p1"/>
          <p:cNvSpPr txBox="1"/>
          <p:nvPr/>
        </p:nvSpPr>
        <p:spPr>
          <a:xfrm>
            <a:off x="95799" y="6438054"/>
            <a:ext cx="7162800"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Verdana"/>
              <a:buNone/>
            </a:pPr>
            <a:r>
              <a:rPr lang="en-US" sz="1200" b="0" i="0" u="none" strike="noStrike" cap="none">
                <a:solidFill>
                  <a:schemeClr val="dk1"/>
                </a:solidFill>
                <a:latin typeface="Verdana"/>
                <a:ea typeface="Verdana"/>
                <a:cs typeface="Verdana"/>
                <a:sym typeface="Verdana"/>
              </a:rPr>
              <a:t>Copyright © 2016, 2013, 2010 Pearson Education, Inc. All Rights Reserved</a:t>
            </a:r>
            <a:endParaRPr/>
          </a:p>
        </p:txBody>
      </p:sp>
      <p:pic>
        <p:nvPicPr>
          <p:cNvPr id="9" name="Picture 8">
            <a:extLst>
              <a:ext uri="{FF2B5EF4-FFF2-40B4-BE49-F238E27FC236}">
                <a16:creationId xmlns:a16="http://schemas.microsoft.com/office/drawing/2014/main" id="{426B4DBE-E91E-41E5-B161-6B0F7FF8A10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7" name="Picture 16">
            <a:extLst>
              <a:ext uri="{FF2B5EF4-FFF2-40B4-BE49-F238E27FC236}">
                <a16:creationId xmlns:a16="http://schemas.microsoft.com/office/drawing/2014/main" id="{909AA090-E67D-4E3C-9A8B-1DF1DD9B7D1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380" y="5893906"/>
            <a:ext cx="5280864" cy="623108"/>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techcrunch.com/"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www.startupdigest.co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2"/>
          <p:cNvSpPr txBox="1">
            <a:spLocks noGrp="1"/>
          </p:cNvSpPr>
          <p:nvPr>
            <p:ph type="title"/>
          </p:nvPr>
        </p:nvSpPr>
        <p:spPr>
          <a:xfrm>
            <a:off x="358910" y="1168154"/>
            <a:ext cx="6965674" cy="102253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7FA3"/>
              </a:buClr>
              <a:buSzPts val="3400"/>
              <a:buFont typeface="Arial"/>
              <a:buNone/>
            </a:pPr>
            <a:r>
              <a:rPr lang="en-US" sz="2400" dirty="0">
                <a:latin typeface="Arial"/>
                <a:ea typeface="Arial"/>
                <a:cs typeface="Arial"/>
                <a:sym typeface="Arial"/>
              </a:rPr>
              <a:t>ENTREPRENEURSHIP: Starting and Operating a Small Business</a:t>
            </a:r>
            <a:endParaRPr sz="2400" dirty="0">
              <a:latin typeface="Arial"/>
              <a:ea typeface="Arial"/>
              <a:cs typeface="Arial"/>
              <a:sym typeface="Arial"/>
            </a:endParaRPr>
          </a:p>
        </p:txBody>
      </p:sp>
      <p:sp>
        <p:nvSpPr>
          <p:cNvPr id="96" name="Google Shape;96;p12"/>
          <p:cNvSpPr txBox="1">
            <a:spLocks noGrp="1"/>
          </p:cNvSpPr>
          <p:nvPr>
            <p:ph type="body" idx="1"/>
          </p:nvPr>
        </p:nvSpPr>
        <p:spPr>
          <a:xfrm>
            <a:off x="531188" y="1958273"/>
            <a:ext cx="8229600" cy="34906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600"/>
              <a:buNone/>
            </a:pPr>
            <a:r>
              <a:rPr lang="en-US" dirty="0">
                <a:latin typeface="Arial"/>
                <a:ea typeface="Arial"/>
                <a:cs typeface="Arial"/>
                <a:sym typeface="Arial"/>
              </a:rPr>
              <a:t>Fourth Edition</a:t>
            </a:r>
            <a:endParaRPr dirty="0"/>
          </a:p>
        </p:txBody>
      </p:sp>
      <p:sp>
        <p:nvSpPr>
          <p:cNvPr id="97" name="Google Shape;97;p12"/>
          <p:cNvSpPr txBox="1">
            <a:spLocks noGrp="1"/>
          </p:cNvSpPr>
          <p:nvPr>
            <p:ph type="body" idx="2"/>
          </p:nvPr>
        </p:nvSpPr>
        <p:spPr>
          <a:xfrm>
            <a:off x="5083491" y="1679421"/>
            <a:ext cx="3657600" cy="1600199"/>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SzPts val="4000"/>
              <a:buNone/>
            </a:pPr>
            <a:r>
              <a:rPr lang="en-US" sz="4000" b="1" dirty="0"/>
              <a:t>Chapter 1</a:t>
            </a:r>
            <a:endParaRPr sz="4000" dirty="0"/>
          </a:p>
        </p:txBody>
      </p:sp>
      <p:sp>
        <p:nvSpPr>
          <p:cNvPr id="98" name="Google Shape;98;p12"/>
          <p:cNvSpPr txBox="1">
            <a:spLocks noGrp="1"/>
          </p:cNvSpPr>
          <p:nvPr>
            <p:ph type="body" idx="3"/>
          </p:nvPr>
        </p:nvSpPr>
        <p:spPr>
          <a:xfrm>
            <a:off x="4919122" y="3558472"/>
            <a:ext cx="3657600" cy="2925763"/>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SzPts val="3600"/>
              <a:buNone/>
            </a:pPr>
            <a:r>
              <a:rPr lang="en-US" sz="3600"/>
              <a:t>Entrepreneurs Recognize Opportunities</a:t>
            </a:r>
            <a:endParaRPr sz="3600"/>
          </a:p>
        </p:txBody>
      </p:sp>
      <p:pic>
        <p:nvPicPr>
          <p:cNvPr id="99" name="Google Shape;99;p12" descr="Front Cover: Entrepreneurship: Starting and Operating a Small Business Fourth Edition by Mariotti and Glackin."/>
          <p:cNvPicPr preferRelativeResize="0"/>
          <p:nvPr/>
        </p:nvPicPr>
        <p:blipFill rotWithShape="1">
          <a:blip r:embed="rId3">
            <a:alphaModFix/>
          </a:blip>
          <a:srcRect/>
          <a:stretch/>
        </p:blipFill>
        <p:spPr>
          <a:xfrm>
            <a:off x="358910" y="2588985"/>
            <a:ext cx="2258395" cy="29257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p:nvPr>
        </p:nvSpPr>
        <p:spPr>
          <a:xfrm>
            <a:off x="3458818" y="-49828"/>
            <a:ext cx="83058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Definitions of Success—Monetary and Other</a:t>
            </a:r>
            <a:endParaRPr sz="2000" b="0" dirty="0">
              <a:solidFill>
                <a:schemeClr val="lt2"/>
              </a:solidFill>
              <a:latin typeface="Arial"/>
              <a:ea typeface="Arial"/>
              <a:cs typeface="Arial"/>
              <a:sym typeface="Arial"/>
            </a:endParaRPr>
          </a:p>
        </p:txBody>
      </p:sp>
      <p:sp>
        <p:nvSpPr>
          <p:cNvPr id="161" name="Google Shape;161;p21"/>
          <p:cNvSpPr txBox="1">
            <a:spLocks noGrp="1"/>
          </p:cNvSpPr>
          <p:nvPr>
            <p:ph type="body" idx="1"/>
          </p:nvPr>
        </p:nvSpPr>
        <p:spPr>
          <a:xfrm>
            <a:off x="533400" y="1166018"/>
            <a:ext cx="8077200" cy="4525963"/>
          </a:xfrm>
          <a:prstGeom prst="rect">
            <a:avLst/>
          </a:prstGeom>
          <a:noFill/>
          <a:ln>
            <a:noFill/>
          </a:ln>
        </p:spPr>
        <p:txBody>
          <a:bodyPr spcFirstLastPara="1" wrap="square" lIns="0" tIns="0" rIns="0" bIns="0" anchor="t" anchorCtr="0">
            <a:noAutofit/>
          </a:bodyPr>
          <a:lstStyle/>
          <a:p>
            <a:pPr marL="256032" lvl="0" indent="-256032" algn="l" rtl="0">
              <a:spcBef>
                <a:spcPts val="0"/>
              </a:spcBef>
              <a:spcAft>
                <a:spcPts val="0"/>
              </a:spcAft>
              <a:buClr>
                <a:srgbClr val="007FA3"/>
              </a:buClr>
              <a:buSzPts val="2400"/>
              <a:buChar char="•"/>
            </a:pPr>
            <a:r>
              <a:rPr lang="en-US" sz="2400" dirty="0"/>
              <a:t>Starting a business is an opportunity, and like any opportunity, it should be evaluated by taking a careful look at all aspects of it. </a:t>
            </a:r>
            <a:endParaRPr dirty="0"/>
          </a:p>
          <a:p>
            <a:pPr marL="256032" lvl="0" indent="-256032" algn="l" rtl="0">
              <a:spcBef>
                <a:spcPts val="1200"/>
              </a:spcBef>
              <a:spcAft>
                <a:spcPts val="0"/>
              </a:spcAft>
              <a:buSzPts val="2400"/>
              <a:buChar char="•"/>
            </a:pPr>
            <a:r>
              <a:rPr lang="en-US" sz="2400" dirty="0"/>
              <a:t>One thing is certain, though: The desire to make money, alone, is not a good enough reason to start one’s own business.</a:t>
            </a:r>
            <a:endParaRPr dirty="0"/>
          </a:p>
          <a:p>
            <a:pPr marL="256032" lvl="0" indent="-256032" algn="l" rtl="0">
              <a:spcBef>
                <a:spcPts val="1200"/>
              </a:spcBef>
              <a:spcAft>
                <a:spcPts val="0"/>
              </a:spcAft>
              <a:buSzPts val="2400"/>
              <a:buChar char="•"/>
            </a:pPr>
            <a:r>
              <a:rPr lang="en-US" sz="2400" dirty="0"/>
              <a:t>The financial rewards of owning your own business may not occur until you have put in years of hard work.</a:t>
            </a:r>
            <a:endParaRPr dirty="0"/>
          </a:p>
          <a:p>
            <a:pPr marL="256032" lvl="0" indent="-256032" algn="l" rtl="0">
              <a:spcBef>
                <a:spcPts val="1200"/>
              </a:spcBef>
              <a:spcAft>
                <a:spcPts val="0"/>
              </a:spcAft>
              <a:buSzPts val="2400"/>
              <a:buChar char="•"/>
            </a:pPr>
            <a:r>
              <a:rPr lang="en-US" sz="2400" dirty="0"/>
              <a:t>Most successful companies have been founded by an entrepreneur with a powerful and motivating vision and passion, balanced by a strong work ethic and dedication.</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p:nvPr>
        </p:nvSpPr>
        <p:spPr>
          <a:xfrm>
            <a:off x="4578626" y="-248454"/>
            <a:ext cx="83058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Taking the Long View</a:t>
            </a:r>
            <a:endParaRPr sz="2000" b="0" dirty="0">
              <a:solidFill>
                <a:schemeClr val="lt2"/>
              </a:solidFill>
              <a:latin typeface="Arial"/>
              <a:ea typeface="Arial"/>
              <a:cs typeface="Arial"/>
              <a:sym typeface="Arial"/>
            </a:endParaRPr>
          </a:p>
        </p:txBody>
      </p:sp>
      <p:sp>
        <p:nvSpPr>
          <p:cNvPr id="167" name="Google Shape;167;p22"/>
          <p:cNvSpPr txBox="1">
            <a:spLocks noGrp="1"/>
          </p:cNvSpPr>
          <p:nvPr>
            <p:ph type="body" idx="1"/>
          </p:nvPr>
        </p:nvSpPr>
        <p:spPr>
          <a:xfrm>
            <a:off x="536713" y="1038436"/>
            <a:ext cx="8077200" cy="478112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400" dirty="0"/>
              <a:t>Successful entrepreneurs know it is important to begin with the end in mind. As you consider an entrepreneurial path, consider these questions:</a:t>
            </a:r>
            <a:endParaRPr dirty="0"/>
          </a:p>
          <a:p>
            <a:pPr marL="256032" lvl="0" indent="-256032" algn="l" rtl="0">
              <a:spcBef>
                <a:spcPts val="1200"/>
              </a:spcBef>
              <a:spcAft>
                <a:spcPts val="0"/>
              </a:spcAft>
              <a:buSzPts val="2200"/>
              <a:buChar char="•"/>
            </a:pPr>
            <a:r>
              <a:rPr lang="en-US" sz="2200" dirty="0"/>
              <a:t>Are you planning to be active in the business until retirement? At what age will you retire? Who will take over then? A family member? A new owner?</a:t>
            </a:r>
            <a:endParaRPr dirty="0"/>
          </a:p>
          <a:p>
            <a:pPr marL="256032" lvl="0" indent="-256032" algn="l" rtl="0">
              <a:spcBef>
                <a:spcPts val="1000"/>
              </a:spcBef>
              <a:spcAft>
                <a:spcPts val="0"/>
              </a:spcAft>
              <a:buSzPts val="2200"/>
              <a:buChar char="•"/>
            </a:pPr>
            <a:r>
              <a:rPr lang="en-US" sz="2200" dirty="0"/>
              <a:t>Do you plan to grow the business to a certain size or level of maturity and then sell it? If so, what is the target level? </a:t>
            </a:r>
            <a:endParaRPr sz="2200" dirty="0"/>
          </a:p>
          <a:p>
            <a:pPr marL="256032" lvl="0" indent="-256032" algn="l" rtl="0">
              <a:spcBef>
                <a:spcPts val="1000"/>
              </a:spcBef>
              <a:spcAft>
                <a:spcPts val="0"/>
              </a:spcAft>
              <a:buSzPts val="2200"/>
              <a:buChar char="•"/>
            </a:pPr>
            <a:r>
              <a:rPr lang="en-US" sz="2200" dirty="0"/>
              <a:t>Are you looking at an initial public offering or a small private sale? Would you stay with the business after it was sold?</a:t>
            </a:r>
            <a:endParaRPr dirty="0"/>
          </a:p>
          <a:p>
            <a:pPr marL="256032" lvl="0" indent="-256032" algn="l" rtl="0">
              <a:spcBef>
                <a:spcPts val="1000"/>
              </a:spcBef>
              <a:spcAft>
                <a:spcPts val="0"/>
              </a:spcAft>
              <a:buSzPts val="2200"/>
              <a:buChar char="•"/>
            </a:pPr>
            <a:r>
              <a:rPr lang="en-US" sz="2200" dirty="0"/>
              <a:t>Would you want to stay active for a given number of years? Then what would you do?</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717542" y="531714"/>
            <a:ext cx="83058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Benefits and Costs of Becoming an Entrepreneur </a:t>
            </a:r>
            <a:r>
              <a:rPr lang="en-US" sz="2000" b="0" dirty="0">
                <a:solidFill>
                  <a:schemeClr val="lt2"/>
                </a:solidFill>
                <a:latin typeface="Arial"/>
                <a:ea typeface="Arial"/>
                <a:cs typeface="Arial"/>
                <a:sym typeface="Arial"/>
              </a:rPr>
              <a:t>(1 of 3)</a:t>
            </a:r>
            <a:endParaRPr sz="2000" b="0" dirty="0">
              <a:solidFill>
                <a:schemeClr val="lt2"/>
              </a:solidFill>
              <a:latin typeface="Arial"/>
              <a:ea typeface="Arial"/>
              <a:cs typeface="Arial"/>
              <a:sym typeface="Arial"/>
            </a:endParaRPr>
          </a:p>
        </p:txBody>
      </p:sp>
      <p:sp>
        <p:nvSpPr>
          <p:cNvPr id="174" name="Google Shape;174;p23"/>
          <p:cNvSpPr txBox="1">
            <a:spLocks noGrp="1"/>
          </p:cNvSpPr>
          <p:nvPr>
            <p:ph type="body" idx="1"/>
          </p:nvPr>
        </p:nvSpPr>
        <p:spPr>
          <a:xfrm>
            <a:off x="419100" y="1870396"/>
            <a:ext cx="8305800" cy="4781127"/>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1800" b="1" dirty="0"/>
              <a:t>Potential Benefits of Entrepreneurship:</a:t>
            </a:r>
            <a:endParaRPr sz="1200" dirty="0"/>
          </a:p>
          <a:p>
            <a:pPr marL="357188" lvl="0" indent="-357188" algn="l" rtl="0">
              <a:spcBef>
                <a:spcPts val="1500"/>
              </a:spcBef>
              <a:spcAft>
                <a:spcPts val="0"/>
              </a:spcAft>
              <a:buSzPts val="2200"/>
              <a:buFont typeface="Arial"/>
              <a:buAutoNum type="arabicPeriod"/>
            </a:pPr>
            <a:r>
              <a:rPr lang="en-US" sz="1800" dirty="0"/>
              <a:t>Control over Time</a:t>
            </a:r>
            <a:endParaRPr sz="1200" dirty="0"/>
          </a:p>
          <a:p>
            <a:pPr marL="357188" lvl="0" indent="-357188" algn="l" rtl="0">
              <a:spcBef>
                <a:spcPts val="1500"/>
              </a:spcBef>
              <a:spcAft>
                <a:spcPts val="0"/>
              </a:spcAft>
              <a:buSzPts val="2200"/>
              <a:buFont typeface="Arial"/>
              <a:buAutoNum type="arabicPeriod"/>
            </a:pPr>
            <a:r>
              <a:rPr lang="en-US" sz="1800" dirty="0"/>
              <a:t>Fulfillment</a:t>
            </a:r>
            <a:endParaRPr sz="1800" dirty="0"/>
          </a:p>
          <a:p>
            <a:pPr marL="357188" lvl="0" indent="-357188" algn="l" rtl="0">
              <a:spcBef>
                <a:spcPts val="1500"/>
              </a:spcBef>
              <a:spcAft>
                <a:spcPts val="0"/>
              </a:spcAft>
              <a:buSzPts val="2200"/>
              <a:buFont typeface="Arial"/>
              <a:buAutoNum type="arabicPeriod"/>
            </a:pPr>
            <a:r>
              <a:rPr lang="en-US" sz="1800" dirty="0"/>
              <a:t>Independence/Autonomy</a:t>
            </a:r>
            <a:endParaRPr sz="1800" dirty="0"/>
          </a:p>
          <a:p>
            <a:pPr marL="357188" lvl="0" indent="-357188" algn="l" rtl="0">
              <a:spcBef>
                <a:spcPts val="1500"/>
              </a:spcBef>
              <a:spcAft>
                <a:spcPts val="0"/>
              </a:spcAft>
              <a:buSzPts val="2200"/>
              <a:buFont typeface="Arial"/>
              <a:buAutoNum type="arabicPeriod"/>
            </a:pPr>
            <a:r>
              <a:rPr lang="en-US" sz="1800" dirty="0"/>
              <a:t>Creation/Ownership</a:t>
            </a:r>
            <a:endParaRPr sz="1800" dirty="0"/>
          </a:p>
          <a:p>
            <a:pPr marL="357188" lvl="0" indent="-357188" algn="l" rtl="0">
              <a:spcBef>
                <a:spcPts val="1500"/>
              </a:spcBef>
              <a:spcAft>
                <a:spcPts val="0"/>
              </a:spcAft>
              <a:buSzPts val="2200"/>
              <a:buFont typeface="Arial"/>
              <a:buAutoNum type="arabicPeriod"/>
            </a:pPr>
            <a:r>
              <a:rPr lang="en-US" sz="1800" dirty="0"/>
              <a:t>Financial Reward/Control over Compensation</a:t>
            </a:r>
            <a:endParaRPr sz="1800" dirty="0"/>
          </a:p>
          <a:p>
            <a:pPr marL="357188" lvl="0" indent="-357188" algn="l" rtl="0">
              <a:spcBef>
                <a:spcPts val="1500"/>
              </a:spcBef>
              <a:spcAft>
                <a:spcPts val="0"/>
              </a:spcAft>
              <a:buSzPts val="2200"/>
              <a:buFont typeface="Arial"/>
              <a:buAutoNum type="arabicPeriod"/>
            </a:pPr>
            <a:r>
              <a:rPr lang="en-US" sz="1800" dirty="0"/>
              <a:t>Control over Working Conditions</a:t>
            </a:r>
            <a:endParaRPr sz="1200" dirty="0"/>
          </a:p>
          <a:p>
            <a:pPr marL="357188" lvl="0" indent="-357188" algn="l" rtl="0">
              <a:spcBef>
                <a:spcPts val="1500"/>
              </a:spcBef>
              <a:spcAft>
                <a:spcPts val="0"/>
              </a:spcAft>
              <a:buSzPts val="2200"/>
              <a:buFont typeface="Arial"/>
              <a:buAutoNum type="arabicPeriod"/>
            </a:pPr>
            <a:r>
              <a:rPr lang="en-US" sz="1800" dirty="0"/>
              <a:t>Self-esteem</a:t>
            </a:r>
            <a:endParaRPr sz="1800" dirty="0"/>
          </a:p>
          <a:p>
            <a:pPr marL="357188" lvl="0" indent="-357188" algn="l" rtl="0">
              <a:spcBef>
                <a:spcPts val="1500"/>
              </a:spcBef>
              <a:spcAft>
                <a:spcPts val="0"/>
              </a:spcAft>
              <a:buSzPts val="2200"/>
              <a:buFont typeface="Arial"/>
              <a:buAutoNum type="arabicPeriod"/>
            </a:pPr>
            <a:r>
              <a:rPr lang="en-US" sz="1800" dirty="0"/>
              <a:t>Contribution to Society</a:t>
            </a:r>
            <a:endParaRPr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4"/>
          <p:cNvSpPr txBox="1">
            <a:spLocks noGrp="1"/>
          </p:cNvSpPr>
          <p:nvPr>
            <p:ph type="title"/>
          </p:nvPr>
        </p:nvSpPr>
        <p:spPr>
          <a:xfrm>
            <a:off x="1168810" y="823690"/>
            <a:ext cx="83058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Benefits and Costs of Becoming an Entrepreneur </a:t>
            </a:r>
            <a:r>
              <a:rPr lang="en-US" sz="2000" b="0" dirty="0">
                <a:solidFill>
                  <a:schemeClr val="lt2"/>
                </a:solidFill>
                <a:latin typeface="Arial"/>
                <a:ea typeface="Arial"/>
                <a:cs typeface="Arial"/>
                <a:sym typeface="Arial"/>
              </a:rPr>
              <a:t>(2 of 3)</a:t>
            </a:r>
            <a:endParaRPr sz="2000" b="0" dirty="0">
              <a:solidFill>
                <a:schemeClr val="lt2"/>
              </a:solidFill>
              <a:latin typeface="Arial"/>
              <a:ea typeface="Arial"/>
              <a:cs typeface="Arial"/>
              <a:sym typeface="Arial"/>
            </a:endParaRPr>
          </a:p>
        </p:txBody>
      </p:sp>
      <p:sp>
        <p:nvSpPr>
          <p:cNvPr id="180" name="Google Shape;180;p24"/>
          <p:cNvSpPr txBox="1">
            <a:spLocks noGrp="1"/>
          </p:cNvSpPr>
          <p:nvPr>
            <p:ph type="body" idx="1"/>
          </p:nvPr>
        </p:nvSpPr>
        <p:spPr>
          <a:xfrm>
            <a:off x="495300" y="2579739"/>
            <a:ext cx="8153400" cy="4648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1800" dirty="0"/>
              <a:t>Entrepreneurs choose how and when they are paid. As owner of your company, when funds permit, you can decide to:</a:t>
            </a:r>
            <a:endParaRPr sz="1800" dirty="0"/>
          </a:p>
          <a:p>
            <a:pPr marL="347663" lvl="0" indent="-347663" algn="l" rtl="0">
              <a:spcBef>
                <a:spcPts val="1000"/>
              </a:spcBef>
              <a:spcAft>
                <a:spcPts val="0"/>
              </a:spcAft>
              <a:buSzPts val="2200"/>
              <a:buFont typeface="Arial"/>
              <a:buAutoNum type="arabicPeriod"/>
            </a:pPr>
            <a:r>
              <a:rPr lang="en-US" sz="1800" dirty="0"/>
              <a:t>Pay yourself a </a:t>
            </a:r>
            <a:r>
              <a:rPr lang="en-US" sz="1800" b="1" dirty="0"/>
              <a:t>salary</a:t>
            </a:r>
            <a:r>
              <a:rPr lang="en-US" sz="1800" dirty="0"/>
              <a:t> - A fixed amount of money paid to an employee at regular intervals.</a:t>
            </a:r>
            <a:endParaRPr sz="1200" dirty="0"/>
          </a:p>
          <a:p>
            <a:pPr marL="347663" lvl="0" indent="-347663" algn="l" rtl="0">
              <a:spcBef>
                <a:spcPts val="1000"/>
              </a:spcBef>
              <a:spcAft>
                <a:spcPts val="0"/>
              </a:spcAft>
              <a:buSzPts val="2200"/>
              <a:buFont typeface="Arial"/>
              <a:buAutoNum type="arabicPeriod"/>
            </a:pPr>
            <a:r>
              <a:rPr lang="en-US" sz="1800" dirty="0"/>
              <a:t>Pay yourself a </a:t>
            </a:r>
            <a:r>
              <a:rPr lang="en-US" sz="1800" b="1" dirty="0"/>
              <a:t>wage </a:t>
            </a:r>
            <a:r>
              <a:rPr lang="en-US" sz="1800" dirty="0"/>
              <a:t>-</a:t>
            </a:r>
            <a:r>
              <a:rPr lang="en-US" sz="1800" b="1" dirty="0"/>
              <a:t> </a:t>
            </a:r>
            <a:r>
              <a:rPr lang="en-US" sz="1800" dirty="0"/>
              <a:t>A fixed payment per hour for work performed.</a:t>
            </a:r>
            <a:endParaRPr sz="1200" dirty="0"/>
          </a:p>
          <a:p>
            <a:pPr marL="347663" lvl="0" indent="-347663" algn="l" rtl="0">
              <a:spcBef>
                <a:spcPts val="1000"/>
              </a:spcBef>
              <a:spcAft>
                <a:spcPts val="0"/>
              </a:spcAft>
              <a:buSzPts val="2200"/>
              <a:buFont typeface="Arial"/>
              <a:buAutoNum type="arabicPeriod"/>
            </a:pPr>
            <a:r>
              <a:rPr lang="en-US" sz="1800" dirty="0"/>
              <a:t>Take a share of the company’s profit in </a:t>
            </a:r>
            <a:r>
              <a:rPr lang="en-US" sz="1800" b="1" dirty="0"/>
              <a:t>Dividends</a:t>
            </a:r>
            <a:r>
              <a:rPr lang="en-US" sz="1800" dirty="0"/>
              <a:t> - each stockholder’s portion of the profit-per-share paid out by a corporation.</a:t>
            </a:r>
            <a:endParaRPr sz="1200" dirty="0"/>
          </a:p>
          <a:p>
            <a:pPr marL="347663" lvl="0" indent="-347663" algn="l" rtl="0">
              <a:spcBef>
                <a:spcPts val="1000"/>
              </a:spcBef>
              <a:spcAft>
                <a:spcPts val="0"/>
              </a:spcAft>
              <a:buSzPts val="2200"/>
              <a:buFont typeface="Arial"/>
              <a:buAutoNum type="arabicPeriod"/>
            </a:pPr>
            <a:r>
              <a:rPr lang="en-US" sz="1800" dirty="0"/>
              <a:t>Take a </a:t>
            </a:r>
            <a:r>
              <a:rPr lang="en-US" sz="1800" b="1" dirty="0"/>
              <a:t>commission </a:t>
            </a:r>
            <a:r>
              <a:rPr lang="en-US" sz="1800" dirty="0"/>
              <a:t>on every sale you make - a percentage of a sale paid to a salesperson</a:t>
            </a:r>
            <a:endParaRPr sz="18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5"/>
          <p:cNvSpPr txBox="1">
            <a:spLocks noGrp="1"/>
          </p:cNvSpPr>
          <p:nvPr>
            <p:ph type="title"/>
          </p:nvPr>
        </p:nvSpPr>
        <p:spPr>
          <a:xfrm>
            <a:off x="4047203" y="-98063"/>
            <a:ext cx="83058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Potential Costs of Entrepreneurship</a:t>
            </a:r>
            <a:endParaRPr sz="2000" b="0" dirty="0">
              <a:solidFill>
                <a:schemeClr val="lt2"/>
              </a:solidFill>
              <a:latin typeface="Arial"/>
              <a:ea typeface="Arial"/>
              <a:cs typeface="Arial"/>
              <a:sym typeface="Arial"/>
            </a:endParaRPr>
          </a:p>
        </p:txBody>
      </p:sp>
      <p:sp>
        <p:nvSpPr>
          <p:cNvPr id="186" name="Google Shape;186;p25"/>
          <p:cNvSpPr txBox="1">
            <a:spLocks noGrp="1"/>
          </p:cNvSpPr>
          <p:nvPr>
            <p:ph type="body" idx="1"/>
          </p:nvPr>
        </p:nvSpPr>
        <p:spPr>
          <a:xfrm>
            <a:off x="495300" y="1594857"/>
            <a:ext cx="8153400" cy="4781127"/>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400" dirty="0"/>
              <a:t>While there are many potential benefits of entrepreneurship, entrepreneurs also face numerous possible costs:</a:t>
            </a:r>
            <a:endParaRPr dirty="0"/>
          </a:p>
          <a:p>
            <a:pPr marL="357188" lvl="0" indent="-357188" algn="l" rtl="0">
              <a:spcBef>
                <a:spcPts val="1500"/>
              </a:spcBef>
              <a:spcAft>
                <a:spcPts val="0"/>
              </a:spcAft>
              <a:buSzPts val="2200"/>
              <a:buFont typeface="Arial"/>
              <a:buAutoNum type="arabicPeriod"/>
            </a:pPr>
            <a:r>
              <a:rPr lang="en-US" sz="2200" dirty="0"/>
              <a:t>Business Failure</a:t>
            </a:r>
            <a:endParaRPr dirty="0"/>
          </a:p>
          <a:p>
            <a:pPr marL="357188" lvl="0" indent="-357188" algn="l" rtl="0">
              <a:spcBef>
                <a:spcPts val="1500"/>
              </a:spcBef>
              <a:spcAft>
                <a:spcPts val="0"/>
              </a:spcAft>
              <a:buSzPts val="2200"/>
              <a:buFont typeface="Arial"/>
              <a:buAutoNum type="arabicPeriod"/>
            </a:pPr>
            <a:r>
              <a:rPr lang="en-US" sz="2200" dirty="0"/>
              <a:t>Obstacles</a:t>
            </a:r>
            <a:endParaRPr sz="2200" dirty="0"/>
          </a:p>
          <a:p>
            <a:pPr marL="357188" lvl="0" indent="-357188" algn="l" rtl="0">
              <a:spcBef>
                <a:spcPts val="1500"/>
              </a:spcBef>
              <a:spcAft>
                <a:spcPts val="0"/>
              </a:spcAft>
              <a:buSzPts val="2200"/>
              <a:buFont typeface="Arial"/>
              <a:buAutoNum type="arabicPeriod"/>
            </a:pPr>
            <a:r>
              <a:rPr lang="en-US" sz="2200" dirty="0"/>
              <a:t>Loneliness/Isolation</a:t>
            </a:r>
            <a:endParaRPr sz="2200" dirty="0"/>
          </a:p>
          <a:p>
            <a:pPr marL="357188" lvl="0" indent="-357188" algn="l" rtl="0">
              <a:spcBef>
                <a:spcPts val="1500"/>
              </a:spcBef>
              <a:spcAft>
                <a:spcPts val="0"/>
              </a:spcAft>
              <a:buSzPts val="2200"/>
              <a:buFont typeface="Arial"/>
              <a:buAutoNum type="arabicPeriod"/>
            </a:pPr>
            <a:r>
              <a:rPr lang="en-US" sz="2200" dirty="0"/>
              <a:t>Financial Insecurity </a:t>
            </a:r>
            <a:endParaRPr dirty="0"/>
          </a:p>
          <a:p>
            <a:pPr marL="357188" lvl="0" indent="-357188" algn="l" rtl="0">
              <a:spcBef>
                <a:spcPts val="1500"/>
              </a:spcBef>
              <a:spcAft>
                <a:spcPts val="0"/>
              </a:spcAft>
              <a:buSzPts val="2200"/>
              <a:buFont typeface="Arial"/>
              <a:buAutoNum type="arabicPeriod"/>
            </a:pPr>
            <a:r>
              <a:rPr lang="en-US" sz="2200" dirty="0"/>
              <a:t>Long Hours/Hard Work</a:t>
            </a:r>
            <a:endParaRPr dirty="0"/>
          </a:p>
          <a:p>
            <a:pPr marL="357188" lvl="0" indent="-357188" algn="l" rtl="0">
              <a:spcBef>
                <a:spcPts val="1500"/>
              </a:spcBef>
              <a:spcAft>
                <a:spcPts val="0"/>
              </a:spcAft>
              <a:buSzPts val="2200"/>
              <a:buFont typeface="Arial"/>
              <a:buAutoNum type="arabicPeriod"/>
            </a:pPr>
            <a:r>
              <a:rPr lang="en-US" sz="2200" dirty="0"/>
              <a:t>Strain on Personal Relationships</a:t>
            </a:r>
            <a:endParaRPr sz="2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706213" y="713184"/>
            <a:ext cx="82296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Benefits and Costs of Becoming an Entrepreneur </a:t>
            </a:r>
            <a:r>
              <a:rPr lang="en-US" sz="2000" b="0" dirty="0">
                <a:solidFill>
                  <a:schemeClr val="lt2"/>
                </a:solidFill>
                <a:latin typeface="Arial"/>
                <a:ea typeface="Arial"/>
                <a:cs typeface="Arial"/>
                <a:sym typeface="Arial"/>
              </a:rPr>
              <a:t>(3 of 3)</a:t>
            </a:r>
            <a:endParaRPr sz="2000" dirty="0">
              <a:latin typeface="Arial"/>
              <a:ea typeface="Arial"/>
              <a:cs typeface="Arial"/>
              <a:sym typeface="Arial"/>
            </a:endParaRPr>
          </a:p>
        </p:txBody>
      </p:sp>
      <p:sp>
        <p:nvSpPr>
          <p:cNvPr id="192" name="Google Shape;192;p26"/>
          <p:cNvSpPr txBox="1">
            <a:spLocks noGrp="1"/>
          </p:cNvSpPr>
          <p:nvPr>
            <p:ph type="body" idx="1"/>
          </p:nvPr>
        </p:nvSpPr>
        <p:spPr>
          <a:xfrm>
            <a:off x="241852" y="2643649"/>
            <a:ext cx="3810000" cy="4495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200"/>
              <a:buNone/>
            </a:pPr>
            <a:r>
              <a:rPr lang="en-US" sz="1800" dirty="0"/>
              <a:t>Entrepreneurs have to be able to tolerate a higher degree of risk and uncertainty than people who work steady jobs for established employers:</a:t>
            </a:r>
            <a:endParaRPr sz="1200" dirty="0"/>
          </a:p>
          <a:p>
            <a:pPr marL="256032" lvl="0" indent="-256032" algn="l" rtl="0">
              <a:spcBef>
                <a:spcPts val="1500"/>
              </a:spcBef>
              <a:spcAft>
                <a:spcPts val="0"/>
              </a:spcAft>
              <a:buSzPts val="2000"/>
              <a:buChar char="•"/>
            </a:pPr>
            <a:r>
              <a:rPr lang="en-US" dirty="0"/>
              <a:t>This higher risk, however, comes the potential of higher rewards.</a:t>
            </a:r>
            <a:endParaRPr sz="1200" dirty="0"/>
          </a:p>
          <a:p>
            <a:pPr marL="256032" lvl="0" indent="-256032" algn="l" rtl="0">
              <a:spcBef>
                <a:spcPts val="1200"/>
              </a:spcBef>
              <a:spcAft>
                <a:spcPts val="0"/>
              </a:spcAft>
              <a:buSzPts val="2000"/>
              <a:buChar char="•"/>
            </a:pPr>
            <a:r>
              <a:rPr lang="en-US" b="1" dirty="0"/>
              <a:t>Cost/benefit analysis </a:t>
            </a:r>
            <a:r>
              <a:rPr lang="en-US" dirty="0"/>
              <a:t>a decision-making process in which the costs of taking an action are compared to the benefits.</a:t>
            </a:r>
            <a:endParaRPr dirty="0"/>
          </a:p>
        </p:txBody>
      </p:sp>
      <p:sp>
        <p:nvSpPr>
          <p:cNvPr id="193" name="Google Shape;193;p26"/>
          <p:cNvSpPr txBox="1">
            <a:spLocks noGrp="1"/>
          </p:cNvSpPr>
          <p:nvPr>
            <p:ph type="body" idx="2"/>
          </p:nvPr>
        </p:nvSpPr>
        <p:spPr>
          <a:xfrm>
            <a:off x="4668613" y="2346223"/>
            <a:ext cx="4267200" cy="4648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200"/>
              <a:buNone/>
            </a:pPr>
            <a:r>
              <a:rPr lang="en-US" sz="1800"/>
              <a:t>To turn an opportunity into a business, entrepreneurs invest both time and money. Before making this kind of investment, think carefully about:</a:t>
            </a:r>
            <a:endParaRPr sz="1200"/>
          </a:p>
          <a:p>
            <a:pPr marL="256032" lvl="0" indent="-256032" algn="l" rtl="0">
              <a:spcBef>
                <a:spcPts val="1500"/>
              </a:spcBef>
              <a:spcAft>
                <a:spcPts val="0"/>
              </a:spcAft>
              <a:buSzPts val="2000"/>
              <a:buChar char="•"/>
            </a:pPr>
            <a:r>
              <a:rPr lang="en-US" b="1"/>
              <a:t>Costs. </a:t>
            </a:r>
            <a:r>
              <a:rPr lang="en-US"/>
              <a:t>The money, energy, and time you will have to invest, as well as the opportunities you will be giving up, to operate the business.</a:t>
            </a:r>
            <a:endParaRPr sz="1200"/>
          </a:p>
          <a:p>
            <a:pPr marL="256032" lvl="0" indent="-256032" algn="l" rtl="0">
              <a:spcBef>
                <a:spcPts val="1200"/>
              </a:spcBef>
              <a:spcAft>
                <a:spcPts val="0"/>
              </a:spcAft>
              <a:buSzPts val="2000"/>
              <a:buChar char="•"/>
            </a:pPr>
            <a:r>
              <a:rPr lang="en-US" b="1"/>
              <a:t>Benefits.</a:t>
            </a:r>
            <a:r>
              <a:rPr lang="en-US" b="1" i="1"/>
              <a:t> </a:t>
            </a:r>
            <a:r>
              <a:rPr lang="en-US"/>
              <a:t>The wealth you will accrue and the knowledge, skills, self esteem, and experience you will gain.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7"/>
          <p:cNvSpPr txBox="1">
            <a:spLocks noGrp="1"/>
          </p:cNvSpPr>
          <p:nvPr>
            <p:ph type="title"/>
          </p:nvPr>
        </p:nvSpPr>
        <p:spPr>
          <a:xfrm>
            <a:off x="4591878" y="-261707"/>
            <a:ext cx="83058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Next-Best Investment</a:t>
            </a:r>
            <a:endParaRPr sz="2000" b="0" dirty="0">
              <a:solidFill>
                <a:schemeClr val="lt2"/>
              </a:solidFill>
              <a:latin typeface="Arial"/>
              <a:ea typeface="Arial"/>
              <a:cs typeface="Arial"/>
              <a:sym typeface="Arial"/>
            </a:endParaRPr>
          </a:p>
        </p:txBody>
      </p:sp>
      <p:sp>
        <p:nvSpPr>
          <p:cNvPr id="199" name="Google Shape;199;p27"/>
          <p:cNvSpPr txBox="1">
            <a:spLocks noGrp="1"/>
          </p:cNvSpPr>
          <p:nvPr>
            <p:ph type="body" idx="1"/>
          </p:nvPr>
        </p:nvSpPr>
        <p:spPr>
          <a:xfrm>
            <a:off x="457200" y="1600201"/>
            <a:ext cx="8001000" cy="452192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400"/>
              <a:t>Cost/benefit analysis is incomplete without considering </a:t>
            </a:r>
            <a:r>
              <a:rPr lang="en-US" sz="2400" b="1"/>
              <a:t>opportunity cost</a:t>
            </a:r>
            <a:r>
              <a:rPr lang="en-US" sz="2400"/>
              <a:t>.</a:t>
            </a:r>
            <a:endParaRPr/>
          </a:p>
          <a:p>
            <a:pPr marL="256032" lvl="0" indent="-256032" algn="l" rtl="0">
              <a:spcBef>
                <a:spcPts val="1500"/>
              </a:spcBef>
              <a:spcAft>
                <a:spcPts val="0"/>
              </a:spcAft>
              <a:buClr>
                <a:srgbClr val="007FA3"/>
              </a:buClr>
              <a:buSzPts val="2200"/>
              <a:buChar char="•"/>
            </a:pPr>
            <a:r>
              <a:rPr lang="en-US" sz="2200" b="1"/>
              <a:t>Opportunity cost - </a:t>
            </a:r>
            <a:r>
              <a:rPr lang="en-US" sz="2200"/>
              <a:t>the value of what must be given up in order to obtain something else.</a:t>
            </a:r>
            <a:endParaRPr sz="2200"/>
          </a:p>
          <a:p>
            <a:pPr marL="0" lvl="0" indent="0" algn="l" rtl="0">
              <a:spcBef>
                <a:spcPts val="1500"/>
              </a:spcBef>
              <a:spcAft>
                <a:spcPts val="0"/>
              </a:spcAft>
              <a:buSzPts val="2400"/>
              <a:buNone/>
            </a:pPr>
            <a:r>
              <a:rPr lang="en-US" sz="2400" b="1"/>
              <a:t>Seeking Advice and Information to Succeed</a:t>
            </a:r>
            <a:endParaRPr/>
          </a:p>
          <a:p>
            <a:pPr marL="256032" lvl="0" indent="-256032" algn="l" rtl="0">
              <a:spcBef>
                <a:spcPts val="1500"/>
              </a:spcBef>
              <a:spcAft>
                <a:spcPts val="0"/>
              </a:spcAft>
              <a:buClr>
                <a:srgbClr val="007FA3"/>
              </a:buClr>
              <a:buSzPts val="2200"/>
              <a:buChar char="•"/>
            </a:pPr>
            <a:r>
              <a:rPr lang="en-US" sz="2200" b="1"/>
              <a:t>Mentor - </a:t>
            </a:r>
            <a:r>
              <a:rPr lang="en-US" sz="2200"/>
              <a:t>a trusted advisor with whom a person forms a developmental partnership through which information, insight, skills, and knowledge are shared to promote personal and/or professional growth.</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xfrm>
            <a:off x="3123130" y="8972"/>
            <a:ext cx="83058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See Illustration in Textbook Point System </a:t>
            </a:r>
            <a:r>
              <a:rPr lang="en-US" sz="2000" b="0" dirty="0">
                <a:solidFill>
                  <a:schemeClr val="lt2"/>
                </a:solidFill>
                <a:latin typeface="Arial"/>
                <a:ea typeface="Arial"/>
                <a:cs typeface="Arial"/>
                <a:sym typeface="Arial"/>
              </a:rPr>
              <a:t>(1 of 3)</a:t>
            </a:r>
            <a:endParaRPr sz="2000" b="0" dirty="0">
              <a:solidFill>
                <a:schemeClr val="lt2"/>
              </a:solidFill>
              <a:latin typeface="Arial"/>
              <a:ea typeface="Arial"/>
              <a:cs typeface="Arial"/>
              <a:sym typeface="Arial"/>
            </a:endParaRPr>
          </a:p>
        </p:txBody>
      </p:sp>
      <p:sp>
        <p:nvSpPr>
          <p:cNvPr id="205" name="Google Shape;205;p28"/>
          <p:cNvSpPr txBox="1">
            <a:spLocks noGrp="1"/>
          </p:cNvSpPr>
          <p:nvPr>
            <p:ph type="body" idx="1"/>
          </p:nvPr>
        </p:nvSpPr>
        <p:spPr>
          <a:xfrm>
            <a:off x="404191" y="1106252"/>
            <a:ext cx="8077200" cy="464549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600"/>
              <a:buNone/>
            </a:pPr>
            <a:r>
              <a:rPr lang="en-US" sz="2600" b="1"/>
              <a:t>Exhibit 1-1 </a:t>
            </a:r>
            <a:r>
              <a:rPr lang="en-US" sz="2600" b="1">
                <a:latin typeface="Arial"/>
                <a:ea typeface="Arial"/>
                <a:cs typeface="Arial"/>
                <a:sym typeface="Arial"/>
              </a:rPr>
              <a:t>“</a:t>
            </a:r>
            <a:r>
              <a:rPr lang="en-US" sz="2600" b="1"/>
              <a:t>Do you have what it takes?” </a:t>
            </a:r>
            <a:endParaRPr sz="2600" b="1"/>
          </a:p>
          <a:p>
            <a:pPr marL="0" lvl="0" indent="0" algn="l" rtl="0">
              <a:spcBef>
                <a:spcPts val="1500"/>
              </a:spcBef>
              <a:spcAft>
                <a:spcPts val="0"/>
              </a:spcAft>
              <a:buSzPts val="2600"/>
              <a:buNone/>
            </a:pPr>
            <a:r>
              <a:rPr lang="en-US" sz="2600" b="1"/>
              <a:t>Quiz </a:t>
            </a:r>
            <a:r>
              <a:rPr lang="en-US" sz="2400" b="1"/>
              <a:t>12 Points or More:</a:t>
            </a:r>
            <a:endParaRPr sz="2400" b="1"/>
          </a:p>
          <a:p>
            <a:pPr marL="256032" lvl="0" indent="-256032" algn="l" rtl="0">
              <a:spcBef>
                <a:spcPts val="1200"/>
              </a:spcBef>
              <a:spcAft>
                <a:spcPts val="0"/>
              </a:spcAft>
              <a:buSzPts val="2200"/>
              <a:buChar char="•"/>
            </a:pPr>
            <a:r>
              <a:rPr lang="en-US" sz="2200"/>
              <a:t>You are a natural risk-taker and can handle a lot of stress. These are important characteristics for an entrepreneur to have to be successful.</a:t>
            </a:r>
            <a:endParaRPr sz="2200"/>
          </a:p>
          <a:p>
            <a:pPr marL="256032" lvl="0" indent="-256032" algn="l" rtl="0">
              <a:spcBef>
                <a:spcPts val="1000"/>
              </a:spcBef>
              <a:spcAft>
                <a:spcPts val="0"/>
              </a:spcAft>
              <a:buSzPts val="2200"/>
              <a:buChar char="•"/>
            </a:pPr>
            <a:r>
              <a:rPr lang="en-US" sz="2200"/>
              <a:t>You are willing to work hard but have a tendency to throw caution to the wind a little too easily.</a:t>
            </a:r>
            <a:endParaRPr/>
          </a:p>
          <a:p>
            <a:pPr marL="256032" lvl="0" indent="-256032" algn="l" rtl="0">
              <a:spcBef>
                <a:spcPts val="1000"/>
              </a:spcBef>
              <a:spcAft>
                <a:spcPts val="0"/>
              </a:spcAft>
              <a:buSzPts val="2200"/>
              <a:buChar char="•"/>
            </a:pPr>
            <a:r>
              <a:rPr lang="en-US" sz="2200"/>
              <a:t>Save yourself from that tendency by using cost/benefit analysis to carefully evaluate your business (and personal!) decisions.</a:t>
            </a:r>
            <a:endParaRPr/>
          </a:p>
          <a:p>
            <a:pPr marL="256032" lvl="0" indent="-256032" algn="l" rtl="0">
              <a:spcBef>
                <a:spcPts val="1000"/>
              </a:spcBef>
              <a:spcAft>
                <a:spcPts val="0"/>
              </a:spcAft>
              <a:buSzPts val="2200"/>
              <a:buChar char="•"/>
            </a:pPr>
            <a:r>
              <a:rPr lang="en-US" sz="2200"/>
              <a:t>In your enthusiasm, do not forget to look at the opportunity costs of any decision you make.</a:t>
            </a:r>
            <a:endParaRPr sz="22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9"/>
          <p:cNvSpPr txBox="1">
            <a:spLocks noGrp="1"/>
          </p:cNvSpPr>
          <p:nvPr>
            <p:ph type="title"/>
          </p:nvPr>
        </p:nvSpPr>
        <p:spPr>
          <a:xfrm>
            <a:off x="3013239" y="0"/>
            <a:ext cx="83058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See Illustration in Textbook Point System </a:t>
            </a:r>
            <a:r>
              <a:rPr lang="en-US" sz="2000" b="0" dirty="0">
                <a:solidFill>
                  <a:schemeClr val="lt2"/>
                </a:solidFill>
                <a:latin typeface="Arial"/>
                <a:ea typeface="Arial"/>
                <a:cs typeface="Arial"/>
                <a:sym typeface="Arial"/>
              </a:rPr>
              <a:t>(2 of 3)</a:t>
            </a:r>
            <a:endParaRPr sz="2000" b="0" dirty="0">
              <a:solidFill>
                <a:schemeClr val="lt2"/>
              </a:solidFill>
              <a:latin typeface="Arial"/>
              <a:ea typeface="Arial"/>
              <a:cs typeface="Arial"/>
              <a:sym typeface="Arial"/>
            </a:endParaRPr>
          </a:p>
        </p:txBody>
      </p:sp>
      <p:sp>
        <p:nvSpPr>
          <p:cNvPr id="211" name="Google Shape;211;p29"/>
          <p:cNvSpPr txBox="1">
            <a:spLocks noGrp="1"/>
          </p:cNvSpPr>
          <p:nvPr>
            <p:ph type="body" idx="1"/>
          </p:nvPr>
        </p:nvSpPr>
        <p:spPr>
          <a:xfrm>
            <a:off x="419100" y="1143000"/>
            <a:ext cx="8305800" cy="493352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600"/>
              <a:buNone/>
            </a:pPr>
            <a:r>
              <a:rPr lang="en-US" sz="2000" b="1" dirty="0"/>
              <a:t>Exhibit 1-1 </a:t>
            </a:r>
            <a:r>
              <a:rPr lang="en-US" sz="2000" b="1" dirty="0">
                <a:latin typeface="Arial"/>
                <a:ea typeface="Arial"/>
                <a:cs typeface="Arial"/>
                <a:sym typeface="Arial"/>
              </a:rPr>
              <a:t>“</a:t>
            </a:r>
            <a:r>
              <a:rPr lang="en-US" sz="2000" b="1" dirty="0"/>
              <a:t>Do you have what it takes?” </a:t>
            </a:r>
            <a:endParaRPr sz="2000" dirty="0"/>
          </a:p>
          <a:p>
            <a:pPr marL="0" lvl="0" indent="0" algn="l" rtl="0">
              <a:spcBef>
                <a:spcPts val="1500"/>
              </a:spcBef>
              <a:spcAft>
                <a:spcPts val="0"/>
              </a:spcAft>
              <a:buSzPts val="2600"/>
              <a:buNone/>
            </a:pPr>
            <a:r>
              <a:rPr lang="en-US" sz="2000" b="1" dirty="0"/>
              <a:t>Quiz 6 to 12 Points:</a:t>
            </a:r>
            <a:endParaRPr sz="2000" dirty="0"/>
          </a:p>
          <a:p>
            <a:pPr marL="256032" lvl="0" indent="-256032" algn="l" rtl="0">
              <a:spcBef>
                <a:spcPts val="1200"/>
              </a:spcBef>
              <a:spcAft>
                <a:spcPts val="0"/>
              </a:spcAft>
              <a:buSzPts val="2200"/>
              <a:buChar char="•"/>
            </a:pPr>
            <a:r>
              <a:rPr lang="en-US" sz="2000" dirty="0"/>
              <a:t>You strike an excellent balance between being a risk-taker and someone who carefully evaluates decisions. An entrepreneur needs to be both. </a:t>
            </a:r>
            <a:endParaRPr sz="2000" dirty="0"/>
          </a:p>
          <a:p>
            <a:pPr marL="256032" lvl="0" indent="-256032" algn="l" rtl="0">
              <a:spcBef>
                <a:spcPts val="1000"/>
              </a:spcBef>
              <a:spcAft>
                <a:spcPts val="0"/>
              </a:spcAft>
              <a:buSzPts val="2200"/>
              <a:buChar char="•"/>
            </a:pPr>
            <a:r>
              <a:rPr lang="en-US" sz="2000" dirty="0"/>
              <a:t>You are also not overly motivated by the desire to make money.</a:t>
            </a:r>
            <a:endParaRPr sz="2000" dirty="0"/>
          </a:p>
          <a:p>
            <a:pPr marL="256032" lvl="0" indent="-256032" algn="l" rtl="0">
              <a:spcBef>
                <a:spcPts val="1000"/>
              </a:spcBef>
              <a:spcAft>
                <a:spcPts val="0"/>
              </a:spcAft>
              <a:buSzPts val="2200"/>
              <a:buChar char="•"/>
            </a:pPr>
            <a:r>
              <a:rPr lang="en-US" sz="2000" dirty="0"/>
              <a:t>You understand that a successful business requires hard work and sacrifice before you can reap the rewards.</a:t>
            </a:r>
            <a:endParaRPr sz="2000" dirty="0"/>
          </a:p>
          <a:p>
            <a:pPr marL="256032" lvl="0" indent="-256032" algn="l" rtl="0">
              <a:spcBef>
                <a:spcPts val="1000"/>
              </a:spcBef>
              <a:spcAft>
                <a:spcPts val="0"/>
              </a:spcAft>
              <a:buSzPts val="2200"/>
              <a:buChar char="•"/>
            </a:pPr>
            <a:r>
              <a:rPr lang="en-US" sz="2000" dirty="0"/>
              <a:t>To make sure that you are applying your natural drive and discipline to the best possible business opportunity, use the cost/benefit analysis to evaluate the different businesses you are interested in starting.</a:t>
            </a:r>
            <a:endParaRPr sz="20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0"/>
          <p:cNvSpPr txBox="1">
            <a:spLocks noGrp="1"/>
          </p:cNvSpPr>
          <p:nvPr>
            <p:ph type="title"/>
          </p:nvPr>
        </p:nvSpPr>
        <p:spPr>
          <a:xfrm>
            <a:off x="3171856" y="-175669"/>
            <a:ext cx="83058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See Illustration in Textbook Point System </a:t>
            </a:r>
            <a:r>
              <a:rPr lang="en-US" sz="2000" b="0" dirty="0">
                <a:solidFill>
                  <a:schemeClr val="lt2"/>
                </a:solidFill>
                <a:latin typeface="Arial"/>
                <a:ea typeface="Arial"/>
                <a:cs typeface="Arial"/>
                <a:sym typeface="Arial"/>
              </a:rPr>
              <a:t>(3 of 3)</a:t>
            </a:r>
            <a:endParaRPr sz="2000" b="0" dirty="0">
              <a:solidFill>
                <a:schemeClr val="lt2"/>
              </a:solidFill>
              <a:latin typeface="Arial"/>
              <a:ea typeface="Arial"/>
              <a:cs typeface="Arial"/>
              <a:sym typeface="Arial"/>
            </a:endParaRPr>
          </a:p>
        </p:txBody>
      </p:sp>
      <p:sp>
        <p:nvSpPr>
          <p:cNvPr id="217" name="Google Shape;217;p30"/>
          <p:cNvSpPr txBox="1">
            <a:spLocks noGrp="1"/>
          </p:cNvSpPr>
          <p:nvPr>
            <p:ph type="body" idx="1"/>
          </p:nvPr>
        </p:nvSpPr>
        <p:spPr>
          <a:xfrm>
            <a:off x="457200" y="1081199"/>
            <a:ext cx="8458200" cy="500553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600"/>
              <a:buNone/>
            </a:pPr>
            <a:r>
              <a:rPr lang="en-US" sz="2000" b="1" dirty="0"/>
              <a:t>Exhibit 1-1 </a:t>
            </a:r>
            <a:r>
              <a:rPr lang="en-US" sz="2000" b="1" dirty="0">
                <a:latin typeface="Arial"/>
                <a:ea typeface="Arial"/>
                <a:cs typeface="Arial"/>
                <a:sym typeface="Arial"/>
              </a:rPr>
              <a:t>“</a:t>
            </a:r>
            <a:r>
              <a:rPr lang="en-US" sz="2000" b="1" dirty="0"/>
              <a:t>Do you have what it takes?” </a:t>
            </a:r>
            <a:endParaRPr sz="2000" b="1" dirty="0"/>
          </a:p>
          <a:p>
            <a:pPr marL="0" lvl="0" indent="0" algn="l" rtl="0">
              <a:spcBef>
                <a:spcPts val="1500"/>
              </a:spcBef>
              <a:spcAft>
                <a:spcPts val="0"/>
              </a:spcAft>
              <a:buSzPts val="2600"/>
              <a:buNone/>
            </a:pPr>
            <a:r>
              <a:rPr lang="en-US" sz="2000" b="1" dirty="0"/>
              <a:t>Quiz 6 Points or Fewer:</a:t>
            </a:r>
            <a:endParaRPr sz="2000" b="1" dirty="0">
              <a:solidFill>
                <a:srgbClr val="00CC99"/>
              </a:solidFill>
              <a:latin typeface="Arial"/>
              <a:ea typeface="Arial"/>
              <a:cs typeface="Arial"/>
              <a:sym typeface="Arial"/>
            </a:endParaRPr>
          </a:p>
          <a:p>
            <a:pPr marL="256032" lvl="0" indent="-256032" algn="l" rtl="0">
              <a:spcBef>
                <a:spcPts val="600"/>
              </a:spcBef>
              <a:spcAft>
                <a:spcPts val="0"/>
              </a:spcAft>
              <a:buSzPts val="2100"/>
              <a:buChar char="•"/>
            </a:pPr>
            <a:r>
              <a:rPr lang="en-US" sz="2000" dirty="0"/>
              <a:t>You are a little too cautious for an entrepreneur, but that will probably change as you learn more about how to run a business.</a:t>
            </a:r>
            <a:endParaRPr sz="2000" dirty="0"/>
          </a:p>
          <a:p>
            <a:pPr marL="256032" lvl="0" indent="-256032" algn="l" rtl="0">
              <a:spcBef>
                <a:spcPts val="600"/>
              </a:spcBef>
              <a:spcAft>
                <a:spcPts val="0"/>
              </a:spcAft>
              <a:buSzPts val="2100"/>
              <a:buChar char="•"/>
            </a:pPr>
            <a:r>
              <a:rPr lang="en-US" sz="2000" dirty="0"/>
              <a:t>You are concerned with financial security and may not be eager to put in the long hours required to get a business off the ground.</a:t>
            </a:r>
            <a:endParaRPr sz="2000" dirty="0"/>
          </a:p>
          <a:p>
            <a:pPr marL="256032" lvl="0" indent="-256032" algn="l" rtl="0">
              <a:spcBef>
                <a:spcPts val="600"/>
              </a:spcBef>
              <a:spcAft>
                <a:spcPts val="0"/>
              </a:spcAft>
              <a:buSzPts val="2100"/>
              <a:buChar char="•"/>
            </a:pPr>
            <a:r>
              <a:rPr lang="en-US" sz="2000" dirty="0"/>
              <a:t>This does not mean that you cannot succeed as an entrepreneur; just make sure that whatever business you decide to start is the business of your dreams, so that you will be motivated to make it a success.</a:t>
            </a:r>
            <a:endParaRPr sz="2000" dirty="0"/>
          </a:p>
          <a:p>
            <a:pPr marL="256032" lvl="0" indent="-256032" algn="l" rtl="0">
              <a:spcBef>
                <a:spcPts val="600"/>
              </a:spcBef>
              <a:spcAft>
                <a:spcPts val="0"/>
              </a:spcAft>
              <a:buSzPts val="2100"/>
              <a:buChar char="•"/>
            </a:pPr>
            <a:r>
              <a:rPr lang="en-US" sz="2000" dirty="0"/>
              <a:t>Use cost/benefit analysis to evaluate your business opportunities.</a:t>
            </a:r>
            <a:endParaRPr sz="2000" dirty="0"/>
          </a:p>
          <a:p>
            <a:pPr marL="256032" lvl="0" indent="-256032" algn="l" rtl="0">
              <a:spcBef>
                <a:spcPts val="600"/>
              </a:spcBef>
              <a:spcAft>
                <a:spcPts val="0"/>
              </a:spcAft>
              <a:buSzPts val="2100"/>
              <a:buChar char="•"/>
            </a:pPr>
            <a:r>
              <a:rPr lang="en-US" sz="2000" dirty="0"/>
              <a:t>Choose a business that you believe has the best shot at providing you with both the financial security and the motivation you require.</a:t>
            </a:r>
            <a:endParaRPr sz="2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4565374" y="-195445"/>
            <a:ext cx="82296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7FA3"/>
              </a:buClr>
              <a:buSzPts val="3600"/>
              <a:buFont typeface="Arial"/>
              <a:buNone/>
            </a:pPr>
            <a:r>
              <a:rPr lang="en-US" sz="2000" dirty="0">
                <a:latin typeface="Arial"/>
                <a:ea typeface="Arial"/>
                <a:cs typeface="Arial"/>
                <a:sym typeface="Arial"/>
              </a:rPr>
              <a:t>Learning Objectives</a:t>
            </a:r>
            <a:endParaRPr sz="2000" b="0" dirty="0">
              <a:latin typeface="Arial"/>
              <a:ea typeface="Arial"/>
              <a:cs typeface="Arial"/>
              <a:sym typeface="Arial"/>
            </a:endParaRPr>
          </a:p>
        </p:txBody>
      </p:sp>
      <p:sp>
        <p:nvSpPr>
          <p:cNvPr id="107" name="Google Shape;107;p13"/>
          <p:cNvSpPr txBox="1">
            <a:spLocks noGrp="1"/>
          </p:cNvSpPr>
          <p:nvPr>
            <p:ph type="body" idx="1"/>
          </p:nvPr>
        </p:nvSpPr>
        <p:spPr>
          <a:xfrm>
            <a:off x="457200" y="1600200"/>
            <a:ext cx="8363272" cy="452596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3250"/>
              <a:buNone/>
            </a:pPr>
            <a:r>
              <a:rPr lang="en-US" sz="2600">
                <a:solidFill>
                  <a:schemeClr val="lt2"/>
                </a:solidFill>
              </a:rPr>
              <a:t>1-1.</a:t>
            </a:r>
            <a:r>
              <a:rPr lang="en-US" sz="2600"/>
              <a:t> Summarize what entrepreneurs do.</a:t>
            </a:r>
            <a:endParaRPr sz="2600"/>
          </a:p>
          <a:p>
            <a:pPr marL="684000" lvl="0" indent="-684000" algn="l" rtl="0">
              <a:spcBef>
                <a:spcPts val="1500"/>
              </a:spcBef>
              <a:spcAft>
                <a:spcPts val="0"/>
              </a:spcAft>
              <a:buSzPts val="3250"/>
              <a:buNone/>
            </a:pPr>
            <a:r>
              <a:rPr lang="en-US" sz="2600">
                <a:solidFill>
                  <a:schemeClr val="lt2"/>
                </a:solidFill>
              </a:rPr>
              <a:t>1-2. </a:t>
            </a:r>
            <a:r>
              <a:rPr lang="en-US" sz="2600"/>
              <a:t>Examine how free-enterprise economies work and how entrepreneurs fit into them.</a:t>
            </a:r>
            <a:endParaRPr/>
          </a:p>
          <a:p>
            <a:pPr marL="682625" lvl="0" indent="-682625" algn="l" rtl="0">
              <a:spcBef>
                <a:spcPts val="1500"/>
              </a:spcBef>
              <a:spcAft>
                <a:spcPts val="0"/>
              </a:spcAft>
              <a:buSzPts val="650"/>
              <a:buNone/>
            </a:pPr>
            <a:r>
              <a:rPr lang="en-US" sz="2600">
                <a:solidFill>
                  <a:schemeClr val="lt2"/>
                </a:solidFill>
              </a:rPr>
              <a:t>1-3.</a:t>
            </a:r>
            <a:r>
              <a:rPr lang="en-US" sz="2600"/>
              <a:t> Identify and evaluate opportunities to start your own business.</a:t>
            </a:r>
            <a:endParaRPr/>
          </a:p>
          <a:p>
            <a:pPr marL="684000" lvl="0" indent="-684000" algn="l" rtl="0">
              <a:spcBef>
                <a:spcPts val="1500"/>
              </a:spcBef>
              <a:spcAft>
                <a:spcPts val="0"/>
              </a:spcAft>
              <a:buSzPts val="650"/>
              <a:buNone/>
            </a:pPr>
            <a:r>
              <a:rPr lang="en-US" sz="2600">
                <a:solidFill>
                  <a:schemeClr val="lt2"/>
                </a:solidFill>
              </a:rPr>
              <a:t>1-4.</a:t>
            </a:r>
            <a:r>
              <a:rPr lang="en-US" sz="2600"/>
              <a:t> Explain how profit works as a signal to the entrepreneur.</a:t>
            </a:r>
            <a:endParaRPr sz="2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1"/>
          <p:cNvSpPr txBox="1">
            <a:spLocks noGrp="1"/>
          </p:cNvSpPr>
          <p:nvPr>
            <p:ph type="title"/>
          </p:nvPr>
        </p:nvSpPr>
        <p:spPr>
          <a:xfrm>
            <a:off x="4572000" y="-221950"/>
            <a:ext cx="83058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Entrepreneurial Options </a:t>
            </a:r>
            <a:r>
              <a:rPr lang="en-US" sz="2000" b="0" dirty="0">
                <a:solidFill>
                  <a:schemeClr val="lt2"/>
                </a:solidFill>
                <a:latin typeface="Arial"/>
                <a:ea typeface="Arial"/>
                <a:cs typeface="Arial"/>
                <a:sym typeface="Arial"/>
              </a:rPr>
              <a:t>(1 of 4)</a:t>
            </a:r>
            <a:endParaRPr sz="2000" b="0" dirty="0">
              <a:solidFill>
                <a:schemeClr val="lt2"/>
              </a:solidFill>
              <a:latin typeface="Arial"/>
              <a:ea typeface="Arial"/>
              <a:cs typeface="Arial"/>
              <a:sym typeface="Arial"/>
            </a:endParaRPr>
          </a:p>
        </p:txBody>
      </p:sp>
      <p:sp>
        <p:nvSpPr>
          <p:cNvPr id="223" name="Google Shape;223;p31"/>
          <p:cNvSpPr txBox="1">
            <a:spLocks noGrp="1"/>
          </p:cNvSpPr>
          <p:nvPr>
            <p:ph type="body" idx="1"/>
          </p:nvPr>
        </p:nvSpPr>
        <p:spPr>
          <a:xfrm>
            <a:off x="483704" y="1168037"/>
            <a:ext cx="7772400" cy="452192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400" b="1" dirty="0"/>
              <a:t>Social entrepreneurship </a:t>
            </a:r>
            <a:r>
              <a:rPr lang="en-US" sz="2400" dirty="0"/>
              <a:t>has multiple definitions and forms, but it is commonly thought of as a for-profit enterprise with the dual goals of achieving profitability and attaining beneficial returns for society.</a:t>
            </a:r>
            <a:endParaRPr sz="1000" dirty="0"/>
          </a:p>
          <a:p>
            <a:pPr marL="256032" lvl="0" indent="-256032" algn="l" rtl="0">
              <a:spcBef>
                <a:spcPts val="1500"/>
              </a:spcBef>
              <a:spcAft>
                <a:spcPts val="0"/>
              </a:spcAft>
              <a:buClr>
                <a:srgbClr val="007FA3"/>
              </a:buClr>
              <a:buSzPts val="2200"/>
              <a:buChar char="•"/>
            </a:pPr>
            <a:r>
              <a:rPr lang="en-US" sz="2200" dirty="0"/>
              <a:t>Social entrepreneurs play the role of change agents in the social sector by:</a:t>
            </a:r>
            <a:endParaRPr dirty="0"/>
          </a:p>
          <a:p>
            <a:pPr marL="734400" lvl="1" indent="-349199" algn="l" rtl="0">
              <a:spcBef>
                <a:spcPts val="600"/>
              </a:spcBef>
              <a:spcAft>
                <a:spcPts val="0"/>
              </a:spcAft>
              <a:buSzPts val="2000"/>
              <a:buFont typeface="Arial"/>
              <a:buAutoNum type="arabicPeriod"/>
            </a:pPr>
            <a:r>
              <a:rPr lang="en-US" sz="2000" dirty="0"/>
              <a:t>Adopting a mission to create and sustain social value (not just private value),</a:t>
            </a:r>
            <a:endParaRPr dirty="0"/>
          </a:p>
          <a:p>
            <a:pPr marL="734400" lvl="1" indent="-349199" algn="l" rtl="0">
              <a:spcBef>
                <a:spcPts val="600"/>
              </a:spcBef>
              <a:spcAft>
                <a:spcPts val="0"/>
              </a:spcAft>
              <a:buSzPts val="2000"/>
              <a:buFont typeface="Arial"/>
              <a:buAutoNum type="arabicPeriod"/>
            </a:pPr>
            <a:r>
              <a:rPr lang="en-US" sz="2000" dirty="0"/>
              <a:t>Recognizing and relentlessly pursuing new opportunities to serve that mission,</a:t>
            </a:r>
            <a:endParaRPr dirty="0"/>
          </a:p>
          <a:p>
            <a:pPr marL="734400" lvl="1" indent="-349199" algn="l" rtl="0">
              <a:spcBef>
                <a:spcPts val="600"/>
              </a:spcBef>
              <a:spcAft>
                <a:spcPts val="0"/>
              </a:spcAft>
              <a:buSzPts val="2000"/>
              <a:buFont typeface="Arial"/>
              <a:buAutoNum type="arabicPeriod"/>
            </a:pPr>
            <a:r>
              <a:rPr lang="en-US" sz="2000" dirty="0"/>
              <a:t>Engaging in a process of continuous innovation, adaptation, and learning,</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2"/>
          <p:cNvSpPr txBox="1">
            <a:spLocks noGrp="1"/>
          </p:cNvSpPr>
          <p:nvPr>
            <p:ph type="title"/>
          </p:nvPr>
        </p:nvSpPr>
        <p:spPr>
          <a:xfrm>
            <a:off x="4618383" y="-221949"/>
            <a:ext cx="83058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Entrepreneurial Options </a:t>
            </a:r>
            <a:r>
              <a:rPr lang="en-US" sz="2000" b="0" dirty="0">
                <a:solidFill>
                  <a:schemeClr val="lt2"/>
                </a:solidFill>
                <a:latin typeface="Arial"/>
                <a:ea typeface="Arial"/>
                <a:cs typeface="Arial"/>
                <a:sym typeface="Arial"/>
              </a:rPr>
              <a:t>(2 of 4)</a:t>
            </a:r>
            <a:endParaRPr sz="2000" b="0" dirty="0">
              <a:solidFill>
                <a:schemeClr val="lt2"/>
              </a:solidFill>
              <a:latin typeface="Arial"/>
              <a:ea typeface="Arial"/>
              <a:cs typeface="Arial"/>
              <a:sym typeface="Arial"/>
            </a:endParaRPr>
          </a:p>
        </p:txBody>
      </p:sp>
      <p:sp>
        <p:nvSpPr>
          <p:cNvPr id="229" name="Google Shape;229;p32"/>
          <p:cNvSpPr txBox="1">
            <a:spLocks noGrp="1"/>
          </p:cNvSpPr>
          <p:nvPr>
            <p:ph type="body" idx="1"/>
          </p:nvPr>
        </p:nvSpPr>
        <p:spPr>
          <a:xfrm>
            <a:off x="457200" y="1282149"/>
            <a:ext cx="7772400" cy="4521926"/>
          </a:xfrm>
          <a:prstGeom prst="rect">
            <a:avLst/>
          </a:prstGeom>
          <a:noFill/>
          <a:ln>
            <a:noFill/>
          </a:ln>
        </p:spPr>
        <p:txBody>
          <a:bodyPr spcFirstLastPara="1" wrap="square" lIns="0" tIns="0" rIns="0" bIns="0" anchor="t" anchorCtr="0">
            <a:noAutofit/>
          </a:bodyPr>
          <a:lstStyle/>
          <a:p>
            <a:pPr marL="734400" lvl="1" indent="-349199" algn="l" rtl="0">
              <a:spcBef>
                <a:spcPts val="0"/>
              </a:spcBef>
              <a:spcAft>
                <a:spcPts val="0"/>
              </a:spcAft>
              <a:buSzPts val="2000"/>
              <a:buFont typeface="Arial"/>
              <a:buAutoNum type="arabicPeriod" startAt="4"/>
            </a:pPr>
            <a:r>
              <a:rPr lang="en-US" sz="2000" dirty="0"/>
              <a:t>Acting boldly without being limited by resources currently in hand, and</a:t>
            </a:r>
            <a:endParaRPr sz="2000" dirty="0"/>
          </a:p>
          <a:p>
            <a:pPr marL="734400" lvl="1" indent="-349199" algn="l" rtl="0">
              <a:spcBef>
                <a:spcPts val="600"/>
              </a:spcBef>
              <a:spcAft>
                <a:spcPts val="0"/>
              </a:spcAft>
              <a:buSzPts val="2000"/>
              <a:buFont typeface="Arial"/>
              <a:buAutoNum type="arabicPeriod" startAt="4"/>
            </a:pPr>
            <a:r>
              <a:rPr lang="en-US" sz="2000" dirty="0"/>
              <a:t>Exhibiting heightened accountability to the constituencies served and for the outcomes created.</a:t>
            </a:r>
            <a:endParaRPr sz="2000" dirty="0"/>
          </a:p>
          <a:p>
            <a:pPr marL="0" lvl="0" indent="0" algn="l" rtl="0">
              <a:spcBef>
                <a:spcPts val="1500"/>
              </a:spcBef>
              <a:spcAft>
                <a:spcPts val="0"/>
              </a:spcAft>
              <a:buSzPts val="2400"/>
              <a:buNone/>
            </a:pPr>
            <a:r>
              <a:rPr lang="en-US" sz="2400" dirty="0"/>
              <a:t>Social entrepreneurship is less about profit than it is about social impact.</a:t>
            </a:r>
            <a:endParaRPr dirty="0"/>
          </a:p>
          <a:p>
            <a:pPr marL="256032" lvl="0" indent="-256032" algn="l" rtl="0">
              <a:spcBef>
                <a:spcPts val="1500"/>
              </a:spcBef>
              <a:spcAft>
                <a:spcPts val="0"/>
              </a:spcAft>
              <a:buClr>
                <a:srgbClr val="007FA3"/>
              </a:buClr>
              <a:buSzPts val="2200"/>
              <a:buChar char="•"/>
            </a:pPr>
            <a:r>
              <a:rPr lang="en-US" sz="2200" b="1" dirty="0"/>
              <a:t>social business - </a:t>
            </a:r>
            <a:r>
              <a:rPr lang="en-US" sz="2200" dirty="0"/>
              <a:t>a company created to achieve a social objective while generating a modest profit to expand its reach, improve the product or service, and subsidize the social mission.</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3"/>
          <p:cNvSpPr txBox="1">
            <a:spLocks noGrp="1"/>
          </p:cNvSpPr>
          <p:nvPr>
            <p:ph type="title"/>
          </p:nvPr>
        </p:nvSpPr>
        <p:spPr>
          <a:xfrm>
            <a:off x="4406348" y="-182193"/>
            <a:ext cx="82296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Entrepreneurial Options </a:t>
            </a:r>
            <a:r>
              <a:rPr lang="en-US" sz="2000" b="0" dirty="0">
                <a:solidFill>
                  <a:schemeClr val="lt2"/>
                </a:solidFill>
                <a:latin typeface="Arial"/>
                <a:ea typeface="Arial"/>
                <a:cs typeface="Arial"/>
                <a:sym typeface="Arial"/>
              </a:rPr>
              <a:t>(3 of 4)</a:t>
            </a:r>
            <a:endParaRPr sz="2000" dirty="0">
              <a:latin typeface="Arial"/>
              <a:ea typeface="Arial"/>
              <a:cs typeface="Arial"/>
              <a:sym typeface="Arial"/>
            </a:endParaRPr>
          </a:p>
        </p:txBody>
      </p:sp>
      <p:sp>
        <p:nvSpPr>
          <p:cNvPr id="235" name="Google Shape;235;p33"/>
          <p:cNvSpPr txBox="1">
            <a:spLocks noGrp="1"/>
          </p:cNvSpPr>
          <p:nvPr>
            <p:ph type="body" idx="1"/>
          </p:nvPr>
        </p:nvSpPr>
        <p:spPr>
          <a:xfrm>
            <a:off x="457200" y="1176129"/>
            <a:ext cx="4800600" cy="4495800"/>
          </a:xfrm>
          <a:prstGeom prst="rect">
            <a:avLst/>
          </a:prstGeom>
          <a:noFill/>
          <a:ln>
            <a:noFill/>
          </a:ln>
        </p:spPr>
        <p:txBody>
          <a:bodyPr spcFirstLastPara="1" wrap="square" lIns="0" tIns="0" rIns="0" bIns="0" anchor="t" anchorCtr="0">
            <a:noAutofit/>
          </a:bodyPr>
          <a:lstStyle/>
          <a:p>
            <a:pPr marL="256032" lvl="0" indent="-256032" algn="l" rtl="0">
              <a:spcBef>
                <a:spcPts val="0"/>
              </a:spcBef>
              <a:spcAft>
                <a:spcPts val="0"/>
              </a:spcAft>
              <a:buSzPts val="2200"/>
              <a:buChar char="•"/>
            </a:pPr>
            <a:r>
              <a:rPr lang="en-US" sz="2200" b="1" dirty="0"/>
              <a:t>venture philanthropy - </a:t>
            </a:r>
            <a:r>
              <a:rPr lang="en-US" sz="2200" dirty="0"/>
              <a:t>a subset or segment of social entrepreneurship wherein financial and human capital is invested in not-for-profits by individuals and for-profit enterprises, with the intention of generating social rather than financial returns on their investments.</a:t>
            </a:r>
            <a:endParaRPr dirty="0"/>
          </a:p>
          <a:p>
            <a:pPr marL="256032" lvl="0" indent="-256032" algn="l" rtl="0">
              <a:spcBef>
                <a:spcPts val="1500"/>
              </a:spcBef>
              <a:spcAft>
                <a:spcPts val="0"/>
              </a:spcAft>
              <a:buSzPts val="2200"/>
              <a:buChar char="•"/>
            </a:pPr>
            <a:r>
              <a:rPr lang="en-US" sz="2200" b="1" dirty="0"/>
              <a:t>green entrepreneurship - </a:t>
            </a:r>
            <a:r>
              <a:rPr lang="en-US" sz="2200" dirty="0"/>
              <a:t>business activities that avoid harm to the environment or help to protect it in some way.</a:t>
            </a:r>
            <a:endParaRPr sz="2200" dirty="0"/>
          </a:p>
        </p:txBody>
      </p:sp>
      <p:pic>
        <p:nvPicPr>
          <p:cNvPr id="236" name="Google Shape;236;p33" descr="A young man in a suit picks an apple from a tree."/>
          <p:cNvPicPr preferRelativeResize="0"/>
          <p:nvPr/>
        </p:nvPicPr>
        <p:blipFill rotWithShape="1">
          <a:blip r:embed="rId3">
            <a:alphaModFix/>
          </a:blip>
          <a:srcRect/>
          <a:stretch/>
        </p:blipFill>
        <p:spPr>
          <a:xfrm>
            <a:off x="5638800" y="1252329"/>
            <a:ext cx="3341112" cy="414642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4"/>
          <p:cNvSpPr txBox="1">
            <a:spLocks noGrp="1"/>
          </p:cNvSpPr>
          <p:nvPr>
            <p:ph type="title"/>
          </p:nvPr>
        </p:nvSpPr>
        <p:spPr>
          <a:xfrm>
            <a:off x="4674840" y="-168941"/>
            <a:ext cx="83058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Entrepreneurial Options </a:t>
            </a:r>
            <a:r>
              <a:rPr lang="en-US" sz="2000" b="0" dirty="0">
                <a:solidFill>
                  <a:schemeClr val="lt2"/>
                </a:solidFill>
                <a:latin typeface="Arial"/>
                <a:ea typeface="Arial"/>
                <a:cs typeface="Arial"/>
                <a:sym typeface="Arial"/>
              </a:rPr>
              <a:t>(4 of 4)</a:t>
            </a:r>
            <a:endParaRPr sz="2000" b="0" dirty="0">
              <a:solidFill>
                <a:schemeClr val="lt2"/>
              </a:solidFill>
              <a:latin typeface="Arial"/>
              <a:ea typeface="Arial"/>
              <a:cs typeface="Arial"/>
              <a:sym typeface="Arial"/>
            </a:endParaRPr>
          </a:p>
        </p:txBody>
      </p:sp>
      <p:sp>
        <p:nvSpPr>
          <p:cNvPr id="242" name="Google Shape;242;p34"/>
          <p:cNvSpPr txBox="1">
            <a:spLocks noGrp="1"/>
          </p:cNvSpPr>
          <p:nvPr>
            <p:ph type="body" idx="1"/>
          </p:nvPr>
        </p:nvSpPr>
        <p:spPr>
          <a:xfrm>
            <a:off x="563218" y="1166730"/>
            <a:ext cx="8435280" cy="489654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1800" dirty="0">
                <a:latin typeface="Arial"/>
                <a:ea typeface="Arial"/>
                <a:cs typeface="Arial"/>
                <a:sym typeface="Arial"/>
              </a:rPr>
              <a:t>According to the Corporation for Enterprise Development (CFED), green entrepreneurship can:</a:t>
            </a:r>
            <a:endParaRPr sz="1800" dirty="0">
              <a:latin typeface="Arial"/>
              <a:ea typeface="Arial"/>
              <a:cs typeface="Arial"/>
              <a:sym typeface="Arial"/>
            </a:endParaRPr>
          </a:p>
          <a:p>
            <a:pPr marL="342900" lvl="0" indent="-342900" algn="l" rtl="0">
              <a:spcBef>
                <a:spcPts val="1500"/>
              </a:spcBef>
              <a:spcAft>
                <a:spcPts val="0"/>
              </a:spcAft>
              <a:buSzPts val="2000"/>
              <a:buFont typeface="Arial"/>
              <a:buAutoNum type="arabicPeriod"/>
            </a:pPr>
            <a:r>
              <a:rPr lang="en-US" sz="1800" dirty="0">
                <a:latin typeface="Arial"/>
                <a:ea typeface="Arial"/>
                <a:cs typeface="Arial"/>
                <a:sym typeface="Arial"/>
              </a:rPr>
              <a:t>create jobs and offer entrepreneurship opportunities,</a:t>
            </a:r>
            <a:endParaRPr sz="1800" dirty="0"/>
          </a:p>
          <a:p>
            <a:pPr marL="342900" lvl="0" indent="-342900" algn="l" rtl="0">
              <a:spcBef>
                <a:spcPts val="1500"/>
              </a:spcBef>
              <a:spcAft>
                <a:spcPts val="0"/>
              </a:spcAft>
              <a:buSzPts val="2000"/>
              <a:buFont typeface="Arial"/>
              <a:buAutoNum type="arabicPeriod"/>
            </a:pPr>
            <a:r>
              <a:rPr lang="en-US" sz="1800" dirty="0">
                <a:latin typeface="Arial"/>
                <a:ea typeface="Arial"/>
                <a:cs typeface="Arial"/>
                <a:sym typeface="Arial"/>
              </a:rPr>
              <a:t>increase energy efficiency, thus conserving natural resources and saving money,</a:t>
            </a:r>
            <a:endParaRPr sz="1800" dirty="0"/>
          </a:p>
          <a:p>
            <a:pPr marL="342900" lvl="0" indent="-342900" algn="l" rtl="0">
              <a:spcBef>
                <a:spcPts val="1500"/>
              </a:spcBef>
              <a:spcAft>
                <a:spcPts val="0"/>
              </a:spcAft>
              <a:buSzPts val="2000"/>
              <a:buFont typeface="Arial"/>
              <a:buAutoNum type="arabicPeriod"/>
            </a:pPr>
            <a:r>
              <a:rPr lang="en-US" sz="1800" dirty="0">
                <a:latin typeface="Arial"/>
                <a:ea typeface="Arial"/>
                <a:cs typeface="Arial"/>
                <a:sym typeface="Arial"/>
              </a:rPr>
              <a:t>decrease harm to workers’ health,</a:t>
            </a:r>
            <a:endParaRPr sz="1800" dirty="0"/>
          </a:p>
          <a:p>
            <a:pPr marL="342900" lvl="0" indent="-342900" algn="l" rtl="0">
              <a:spcBef>
                <a:spcPts val="1500"/>
              </a:spcBef>
              <a:spcAft>
                <a:spcPts val="0"/>
              </a:spcAft>
              <a:buSzPts val="2000"/>
              <a:buFont typeface="Arial"/>
              <a:buAutoNum type="arabicPeriod"/>
            </a:pPr>
            <a:r>
              <a:rPr lang="en-US" sz="1800" dirty="0">
                <a:latin typeface="Arial"/>
                <a:ea typeface="Arial"/>
                <a:cs typeface="Arial"/>
                <a:sym typeface="Arial"/>
              </a:rPr>
              <a:t>enable businesses to tap into new sources of local, state, and federal funding,</a:t>
            </a:r>
            <a:endParaRPr sz="1800" dirty="0"/>
          </a:p>
          <a:p>
            <a:pPr marL="342900" lvl="0" indent="-342900" algn="l" rtl="0">
              <a:spcBef>
                <a:spcPts val="1500"/>
              </a:spcBef>
              <a:spcAft>
                <a:spcPts val="0"/>
              </a:spcAft>
              <a:buSzPts val="2000"/>
              <a:buFont typeface="Arial"/>
              <a:buAutoNum type="arabicPeriod"/>
            </a:pPr>
            <a:r>
              <a:rPr lang="en-US" sz="1800" dirty="0">
                <a:latin typeface="Arial"/>
                <a:ea typeface="Arial"/>
                <a:cs typeface="Arial"/>
                <a:sym typeface="Arial"/>
              </a:rPr>
              <a:t>take advantage of consumer preference for environmentally friendly goods, and</a:t>
            </a:r>
            <a:endParaRPr sz="1800" dirty="0"/>
          </a:p>
          <a:p>
            <a:pPr marL="342900" lvl="0" indent="-342900" algn="l" rtl="0">
              <a:spcBef>
                <a:spcPts val="1500"/>
              </a:spcBef>
              <a:spcAft>
                <a:spcPts val="0"/>
              </a:spcAft>
              <a:buSzPts val="2000"/>
              <a:buFont typeface="Arial"/>
              <a:buAutoNum type="arabicPeriod"/>
            </a:pPr>
            <a:r>
              <a:rPr lang="en-US" sz="1800" dirty="0">
                <a:latin typeface="Arial"/>
                <a:ea typeface="Arial"/>
                <a:cs typeface="Arial"/>
                <a:sym typeface="Arial"/>
              </a:rPr>
              <a:t>preserve limited natural assets on which businesses and communities depend for business and quality of life.</a:t>
            </a:r>
            <a:endParaRPr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5"/>
          <p:cNvSpPr txBox="1">
            <a:spLocks noGrp="1"/>
          </p:cNvSpPr>
          <p:nvPr>
            <p:ph type="title"/>
          </p:nvPr>
        </p:nvSpPr>
        <p:spPr>
          <a:xfrm>
            <a:off x="896179" y="781050"/>
            <a:ext cx="6347791"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400"/>
              <a:buFont typeface="Arial"/>
              <a:buNone/>
            </a:pPr>
            <a:r>
              <a:rPr lang="en-US" sz="2000" dirty="0">
                <a:solidFill>
                  <a:schemeClr val="lt2"/>
                </a:solidFill>
                <a:latin typeface="Arial"/>
                <a:ea typeface="Arial"/>
                <a:cs typeface="Arial"/>
                <a:sym typeface="Arial"/>
              </a:rPr>
              <a:t>How Do Entrepreneurs Find Opportunities to Start New Businesses?</a:t>
            </a:r>
            <a:endParaRPr sz="2000" b="0" dirty="0">
              <a:solidFill>
                <a:schemeClr val="lt2"/>
              </a:solidFill>
              <a:latin typeface="Arial"/>
              <a:ea typeface="Arial"/>
              <a:cs typeface="Arial"/>
              <a:sym typeface="Arial"/>
            </a:endParaRPr>
          </a:p>
        </p:txBody>
      </p:sp>
      <p:sp>
        <p:nvSpPr>
          <p:cNvPr id="249" name="Google Shape;249;p35"/>
          <p:cNvSpPr txBox="1">
            <a:spLocks noGrp="1"/>
          </p:cNvSpPr>
          <p:nvPr>
            <p:ph type="body" idx="1"/>
          </p:nvPr>
        </p:nvSpPr>
        <p:spPr>
          <a:xfrm>
            <a:off x="609600" y="2328454"/>
            <a:ext cx="7924800" cy="452192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1800" dirty="0"/>
              <a:t>Schumpeter’s definition describes five basic ways that entrepreneurs find opportunities to create new businesses:</a:t>
            </a:r>
            <a:endParaRPr sz="1200" dirty="0"/>
          </a:p>
          <a:p>
            <a:pPr marL="457200" lvl="0" indent="-349200" algn="l" rtl="0">
              <a:spcBef>
                <a:spcPts val="1500"/>
              </a:spcBef>
              <a:spcAft>
                <a:spcPts val="0"/>
              </a:spcAft>
              <a:buSzPts val="2200"/>
              <a:buFont typeface="Arial"/>
              <a:buAutoNum type="arabicPeriod"/>
            </a:pPr>
            <a:r>
              <a:rPr lang="en-US" sz="1800" dirty="0"/>
              <a:t>Using a new technology to produce a new product</a:t>
            </a:r>
            <a:endParaRPr sz="1800" dirty="0"/>
          </a:p>
          <a:p>
            <a:pPr marL="457200" lvl="0" indent="-349200" algn="l" rtl="0">
              <a:spcBef>
                <a:spcPts val="1500"/>
              </a:spcBef>
              <a:spcAft>
                <a:spcPts val="0"/>
              </a:spcAft>
              <a:buSzPts val="2200"/>
              <a:buFont typeface="Arial"/>
              <a:buAutoNum type="arabicPeriod"/>
            </a:pPr>
            <a:r>
              <a:rPr lang="en-US" sz="1800" dirty="0"/>
              <a:t>Using an existing technology to produce a new product</a:t>
            </a:r>
            <a:endParaRPr sz="1200" dirty="0"/>
          </a:p>
          <a:p>
            <a:pPr marL="457200" lvl="0" indent="-349200" algn="l" rtl="0">
              <a:spcBef>
                <a:spcPts val="1500"/>
              </a:spcBef>
              <a:spcAft>
                <a:spcPts val="0"/>
              </a:spcAft>
              <a:buSzPts val="2200"/>
              <a:buFont typeface="Arial"/>
              <a:buAutoNum type="arabicPeriod"/>
            </a:pPr>
            <a:r>
              <a:rPr lang="en-US" sz="1800" dirty="0"/>
              <a:t>Using an existing technology to produce an old product in a new way</a:t>
            </a:r>
            <a:endParaRPr sz="1800" dirty="0"/>
          </a:p>
          <a:p>
            <a:pPr marL="457200" lvl="0" indent="-349200" algn="l" rtl="0">
              <a:spcBef>
                <a:spcPts val="1500"/>
              </a:spcBef>
              <a:spcAft>
                <a:spcPts val="0"/>
              </a:spcAft>
              <a:buSzPts val="2200"/>
              <a:buFont typeface="Arial"/>
              <a:buAutoNum type="arabicPeriod"/>
            </a:pPr>
            <a:r>
              <a:rPr lang="en-US" sz="1800" dirty="0"/>
              <a:t>Finding a new supply of resources (that might enable the entrepreneur to produce a product more economically)</a:t>
            </a:r>
            <a:endParaRPr sz="1800" dirty="0"/>
          </a:p>
          <a:p>
            <a:pPr marL="457200" lvl="0" indent="-349200" algn="l" rtl="0">
              <a:spcBef>
                <a:spcPts val="1500"/>
              </a:spcBef>
              <a:spcAft>
                <a:spcPts val="0"/>
              </a:spcAft>
              <a:buSzPts val="2200"/>
              <a:buFont typeface="Arial"/>
              <a:buAutoNum type="arabicPeriod"/>
            </a:pPr>
            <a:r>
              <a:rPr lang="en-US" sz="1800" dirty="0"/>
              <a:t>Developing a new market for an existing product</a:t>
            </a:r>
            <a:endParaRPr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6"/>
          <p:cNvSpPr txBox="1">
            <a:spLocks noGrp="1"/>
          </p:cNvSpPr>
          <p:nvPr>
            <p:ph type="title"/>
          </p:nvPr>
        </p:nvSpPr>
        <p:spPr>
          <a:xfrm>
            <a:off x="666750" y="488698"/>
            <a:ext cx="83058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Entrepreneurs Creatively Exploit Changes in Our World </a:t>
            </a:r>
            <a:r>
              <a:rPr lang="en-US" sz="2000" b="0" dirty="0">
                <a:solidFill>
                  <a:schemeClr val="lt2"/>
                </a:solidFill>
                <a:latin typeface="Arial"/>
                <a:ea typeface="Arial"/>
                <a:cs typeface="Arial"/>
                <a:sym typeface="Arial"/>
              </a:rPr>
              <a:t>(1 of 3)</a:t>
            </a:r>
            <a:endParaRPr sz="2000" b="0" dirty="0">
              <a:solidFill>
                <a:schemeClr val="lt2"/>
              </a:solidFill>
              <a:latin typeface="Arial"/>
              <a:ea typeface="Arial"/>
              <a:cs typeface="Arial"/>
              <a:sym typeface="Arial"/>
            </a:endParaRPr>
          </a:p>
        </p:txBody>
      </p:sp>
      <p:sp>
        <p:nvSpPr>
          <p:cNvPr id="256" name="Google Shape;256;p36"/>
          <p:cNvSpPr txBox="1">
            <a:spLocks noGrp="1"/>
          </p:cNvSpPr>
          <p:nvPr>
            <p:ph type="body" idx="1"/>
          </p:nvPr>
        </p:nvSpPr>
        <p:spPr>
          <a:xfrm>
            <a:off x="457200" y="2007705"/>
            <a:ext cx="8077200" cy="452192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400" dirty="0"/>
              <a:t>This is in alignment with Schumpeter’s definition of entrepreneurship but explicitly takes it a step further—to take advantage of circumstances.</a:t>
            </a:r>
            <a:endParaRPr dirty="0"/>
          </a:p>
          <a:p>
            <a:pPr marL="256032" lvl="0" indent="-256032" algn="l" rtl="0">
              <a:spcBef>
                <a:spcPts val="1500"/>
              </a:spcBef>
              <a:spcAft>
                <a:spcPts val="0"/>
              </a:spcAft>
              <a:buClr>
                <a:srgbClr val="007FA3"/>
              </a:buClr>
              <a:buSzPts val="2200"/>
              <a:buChar char="•"/>
            </a:pPr>
            <a:r>
              <a:rPr lang="en-US" sz="2200" dirty="0"/>
              <a:t>These changes can be technological, like the explosion in computer technology that led Bill Gates and Paul Allen to start Microsoft.</a:t>
            </a:r>
            <a:endParaRPr dirty="0"/>
          </a:p>
          <a:p>
            <a:pPr marL="256032" lvl="0" indent="-256032" algn="l" rtl="0">
              <a:spcBef>
                <a:spcPts val="1500"/>
              </a:spcBef>
              <a:spcAft>
                <a:spcPts val="0"/>
              </a:spcAft>
              <a:buClr>
                <a:srgbClr val="007FA3"/>
              </a:buClr>
              <a:buSzPts val="2200"/>
              <a:buChar char="•"/>
            </a:pPr>
            <a:r>
              <a:rPr lang="en-US" sz="2200" dirty="0"/>
              <a:t>Nothing changes faster than technology. Not so many years ago, there were no bar codes and no electronic scanners, hardly anyone used e-mail, and “smart phones” didn’t exist.</a:t>
            </a:r>
            <a:endParaRPr sz="2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7"/>
          <p:cNvSpPr txBox="1">
            <a:spLocks noGrp="1"/>
          </p:cNvSpPr>
          <p:nvPr>
            <p:ph type="title"/>
          </p:nvPr>
        </p:nvSpPr>
        <p:spPr>
          <a:xfrm>
            <a:off x="838200" y="1206800"/>
            <a:ext cx="83058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Entrepreneurs Creatively Exploit Changes in Our World </a:t>
            </a:r>
            <a:r>
              <a:rPr lang="en-US" sz="2000" b="0" dirty="0">
                <a:solidFill>
                  <a:schemeClr val="lt2"/>
                </a:solidFill>
                <a:latin typeface="Arial"/>
                <a:ea typeface="Arial"/>
                <a:cs typeface="Arial"/>
                <a:sym typeface="Arial"/>
              </a:rPr>
              <a:t>(2 of 3)</a:t>
            </a:r>
            <a:endParaRPr sz="2000" b="0" dirty="0">
              <a:solidFill>
                <a:schemeClr val="lt2"/>
              </a:solidFill>
              <a:latin typeface="Arial"/>
              <a:ea typeface="Arial"/>
              <a:cs typeface="Arial"/>
              <a:sym typeface="Arial"/>
            </a:endParaRPr>
          </a:p>
        </p:txBody>
      </p:sp>
      <p:sp>
        <p:nvSpPr>
          <p:cNvPr id="262" name="Google Shape;262;p37"/>
          <p:cNvSpPr txBox="1">
            <a:spLocks noGrp="1"/>
          </p:cNvSpPr>
          <p:nvPr>
            <p:ph type="body" idx="1"/>
          </p:nvPr>
        </p:nvSpPr>
        <p:spPr>
          <a:xfrm>
            <a:off x="590550" y="3067051"/>
            <a:ext cx="8305800" cy="4781127"/>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400"/>
              <a:t>To learn about what’s new in technology, read current business and trade magazines and visit such Web sites as:</a:t>
            </a:r>
            <a:endParaRPr/>
          </a:p>
          <a:p>
            <a:pPr marL="256032" lvl="0" indent="-256032" algn="l" rtl="0">
              <a:spcBef>
                <a:spcPts val="1500"/>
              </a:spcBef>
              <a:spcAft>
                <a:spcPts val="0"/>
              </a:spcAft>
              <a:buClr>
                <a:srgbClr val="007FA3"/>
              </a:buClr>
              <a:buSzPts val="2400"/>
              <a:buChar char="•"/>
            </a:pPr>
            <a:r>
              <a:rPr lang="en-US" sz="2400"/>
              <a:t>Tech Crunch </a:t>
            </a:r>
            <a:r>
              <a:rPr lang="en-US" sz="2400" i="1" u="sng">
                <a:solidFill>
                  <a:schemeClr val="hlink"/>
                </a:solidFill>
                <a:hlinkClick r:id="rId3"/>
              </a:rPr>
              <a:t>http://www.techcrunch.com</a:t>
            </a:r>
            <a:endParaRPr sz="2400"/>
          </a:p>
          <a:p>
            <a:pPr marL="256032" lvl="0" indent="-256032" algn="l" rtl="0">
              <a:spcBef>
                <a:spcPts val="1500"/>
              </a:spcBef>
              <a:spcAft>
                <a:spcPts val="0"/>
              </a:spcAft>
              <a:buSzPts val="2400"/>
              <a:buChar char="•"/>
            </a:pPr>
            <a:r>
              <a:rPr lang="en-US" sz="2400"/>
              <a:t>Startup Digest </a:t>
            </a:r>
            <a:r>
              <a:rPr lang="en-US" sz="2400" i="1" u="sng">
                <a:solidFill>
                  <a:schemeClr val="hlink"/>
                </a:solidFill>
                <a:hlinkClick r:id="rId4"/>
              </a:rPr>
              <a:t>http://www.startupdigest.com</a:t>
            </a:r>
            <a:endParaRPr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8"/>
          <p:cNvSpPr txBox="1">
            <a:spLocks noGrp="1"/>
          </p:cNvSpPr>
          <p:nvPr>
            <p:ph type="title"/>
          </p:nvPr>
        </p:nvSpPr>
        <p:spPr>
          <a:xfrm>
            <a:off x="342900" y="793499"/>
            <a:ext cx="795793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Entrepreneurs Creatively Exploit Changes in Our World </a:t>
            </a:r>
            <a:r>
              <a:rPr lang="en-US" sz="2000" b="0" dirty="0">
                <a:solidFill>
                  <a:schemeClr val="lt2"/>
                </a:solidFill>
                <a:latin typeface="Arial"/>
                <a:ea typeface="Arial"/>
                <a:cs typeface="Arial"/>
                <a:sym typeface="Arial"/>
              </a:rPr>
              <a:t>(3 of 3)</a:t>
            </a:r>
            <a:endParaRPr sz="2000" b="0" dirty="0">
              <a:solidFill>
                <a:schemeClr val="lt2"/>
              </a:solidFill>
              <a:latin typeface="Arial"/>
              <a:ea typeface="Arial"/>
              <a:cs typeface="Arial"/>
              <a:sym typeface="Arial"/>
            </a:endParaRPr>
          </a:p>
        </p:txBody>
      </p:sp>
      <p:sp>
        <p:nvSpPr>
          <p:cNvPr id="268" name="Google Shape;268;p38"/>
          <p:cNvSpPr txBox="1">
            <a:spLocks noGrp="1"/>
          </p:cNvSpPr>
          <p:nvPr>
            <p:ph type="body" idx="1"/>
          </p:nvPr>
        </p:nvSpPr>
        <p:spPr>
          <a:xfrm>
            <a:off x="342900" y="2367744"/>
            <a:ext cx="8458200" cy="4637111"/>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000"/>
              <a:buNone/>
            </a:pPr>
            <a:r>
              <a:rPr lang="en-US" b="1" dirty="0"/>
              <a:t>How Do Entrepreneurs Create Business Ideas?</a:t>
            </a:r>
            <a:endParaRPr sz="1200" dirty="0"/>
          </a:p>
          <a:p>
            <a:pPr marL="457200" lvl="0" indent="-349200" algn="l" rtl="0">
              <a:spcBef>
                <a:spcPts val="1000"/>
              </a:spcBef>
              <a:spcAft>
                <a:spcPts val="0"/>
              </a:spcAft>
              <a:buSzPts val="1800"/>
              <a:buFont typeface="Arial"/>
              <a:buAutoNum type="arabicPeriod"/>
            </a:pPr>
            <a:r>
              <a:rPr lang="en-US" sz="1400" b="1" dirty="0"/>
              <a:t>Listen.</a:t>
            </a:r>
            <a:r>
              <a:rPr lang="en-US" sz="1400" dirty="0"/>
              <a:t> By listening to others, entrepreneurs get ideas about improving a business or creating a new one. Create one business idea by listening. Describe how you got the idea.</a:t>
            </a:r>
            <a:endParaRPr sz="1400" dirty="0"/>
          </a:p>
          <a:p>
            <a:pPr marL="457200" lvl="0" indent="-349200" algn="l" rtl="0">
              <a:spcBef>
                <a:spcPts val="1000"/>
              </a:spcBef>
              <a:spcAft>
                <a:spcPts val="0"/>
              </a:spcAft>
              <a:buSzPts val="1800"/>
              <a:buFont typeface="Arial"/>
              <a:buAutoNum type="arabicPeriod"/>
            </a:pPr>
            <a:r>
              <a:rPr lang="en-US" sz="1400" b="1" dirty="0"/>
              <a:t>Observe.</a:t>
            </a:r>
            <a:r>
              <a:rPr lang="en-US" sz="1400" dirty="0"/>
              <a:t> By constantly keeping their eyes and ears open, entrepreneurs get ideas about how to help society, about what kind of businesses they could start, and about what consumers need. Create a business idea by observing. Describe how you got the idea.</a:t>
            </a:r>
            <a:endParaRPr sz="1200" dirty="0"/>
          </a:p>
          <a:p>
            <a:pPr marL="457200" lvl="0" indent="-349200" algn="l" rtl="0">
              <a:spcBef>
                <a:spcPts val="1000"/>
              </a:spcBef>
              <a:spcAft>
                <a:spcPts val="0"/>
              </a:spcAft>
              <a:buSzPts val="1800"/>
              <a:buFont typeface="Arial"/>
              <a:buAutoNum type="arabicPeriod"/>
            </a:pPr>
            <a:r>
              <a:rPr lang="en-US" sz="1400" b="1" dirty="0"/>
              <a:t>Analyze</a:t>
            </a:r>
            <a:r>
              <a:rPr lang="en-US" sz="1400" dirty="0"/>
              <a:t>. When entrepreneurs analyze a problem, they think about what product or service could solve it. Create a business idea by thinking up a solution to a problem. Describe how you arrived at the idea.</a:t>
            </a:r>
            <a:endParaRPr sz="1200" dirty="0"/>
          </a:p>
          <a:p>
            <a:pPr marL="0" lvl="0" indent="0" algn="l" rtl="0">
              <a:spcBef>
                <a:spcPts val="1000"/>
              </a:spcBef>
              <a:spcAft>
                <a:spcPts val="0"/>
              </a:spcAft>
              <a:buSzPts val="1800"/>
              <a:buNone/>
            </a:pPr>
            <a:r>
              <a:rPr lang="en-US" sz="1400" dirty="0"/>
              <a:t>Peter Drucker defined an entrepreneur as someone who “always searches for change, responds to it, and exploits it as an opportunity.” Entrepreneurs are always on the lookout for ways to create businesses from the opportunity of change.</a:t>
            </a:r>
            <a:endParaRPr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9"/>
          <p:cNvSpPr txBox="1">
            <a:spLocks noGrp="1"/>
          </p:cNvSpPr>
          <p:nvPr>
            <p:ph type="title"/>
          </p:nvPr>
        </p:nvSpPr>
        <p:spPr>
          <a:xfrm>
            <a:off x="647700" y="1693818"/>
            <a:ext cx="82296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400"/>
              <a:buFont typeface="Arial"/>
              <a:buNone/>
            </a:pPr>
            <a:r>
              <a:rPr lang="en-US" sz="2000" dirty="0">
                <a:solidFill>
                  <a:schemeClr val="lt2"/>
                </a:solidFill>
                <a:latin typeface="Arial"/>
                <a:ea typeface="Arial"/>
                <a:cs typeface="Arial"/>
                <a:sym typeface="Arial"/>
              </a:rPr>
              <a:t>Where Others See Problems, Entrepreneurs Recognize Opportunities</a:t>
            </a:r>
            <a:endParaRPr sz="2000" b="0" dirty="0">
              <a:solidFill>
                <a:schemeClr val="lt2"/>
              </a:solidFill>
              <a:latin typeface="Arial"/>
              <a:ea typeface="Arial"/>
              <a:cs typeface="Arial"/>
              <a:sym typeface="Arial"/>
            </a:endParaRPr>
          </a:p>
        </p:txBody>
      </p:sp>
      <p:sp>
        <p:nvSpPr>
          <p:cNvPr id="275" name="Google Shape;275;p39"/>
          <p:cNvSpPr txBox="1">
            <a:spLocks noGrp="1"/>
          </p:cNvSpPr>
          <p:nvPr>
            <p:ph type="body" idx="1"/>
          </p:nvPr>
        </p:nvSpPr>
        <p:spPr>
          <a:xfrm>
            <a:off x="457200" y="3867150"/>
            <a:ext cx="8229600" cy="452596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400"/>
              <a:t>An entrepreneur recognized that the problem was actually an opportunity. Where there are dissatisfied consumers, there are likely opportunities for entrepreneurs!</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0"/>
          <p:cNvSpPr txBox="1">
            <a:spLocks noGrp="1"/>
          </p:cNvSpPr>
          <p:nvPr>
            <p:ph type="title"/>
          </p:nvPr>
        </p:nvSpPr>
        <p:spPr>
          <a:xfrm>
            <a:off x="3740426" y="0"/>
            <a:ext cx="5975074"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Train Your Mind to Recognize Business Opportunities </a:t>
            </a:r>
            <a:r>
              <a:rPr lang="en-US" sz="2000" b="0" dirty="0">
                <a:solidFill>
                  <a:schemeClr val="lt2"/>
                </a:solidFill>
                <a:latin typeface="Arial"/>
                <a:ea typeface="Arial"/>
                <a:cs typeface="Arial"/>
                <a:sym typeface="Arial"/>
              </a:rPr>
              <a:t>(1 of 2)</a:t>
            </a:r>
            <a:endParaRPr sz="2000" b="0" dirty="0">
              <a:solidFill>
                <a:schemeClr val="lt2"/>
              </a:solidFill>
              <a:latin typeface="Arial"/>
              <a:ea typeface="Arial"/>
              <a:cs typeface="Arial"/>
              <a:sym typeface="Arial"/>
            </a:endParaRPr>
          </a:p>
        </p:txBody>
      </p:sp>
      <p:sp>
        <p:nvSpPr>
          <p:cNvPr id="281" name="Google Shape;281;p40"/>
          <p:cNvSpPr txBox="1">
            <a:spLocks noGrp="1"/>
          </p:cNvSpPr>
          <p:nvPr>
            <p:ph type="body" idx="1"/>
          </p:nvPr>
        </p:nvSpPr>
        <p:spPr>
          <a:xfrm>
            <a:off x="209550" y="1370912"/>
            <a:ext cx="8305800" cy="76199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1800" dirty="0"/>
              <a:t>A further step is to let your creativity fly. Consider developing your entrepreneurial instincts by asking yourself:</a:t>
            </a:r>
            <a:endParaRPr sz="1800" dirty="0"/>
          </a:p>
        </p:txBody>
      </p:sp>
      <p:pic>
        <p:nvPicPr>
          <p:cNvPr id="282" name="Google Shape;282;p40" descr="Learning to recognize business opportunities involves asking 4 questions. Questions 1: What frustrates me the most when I try to buy something? Question 2: What product or service would really make my life better? Question 2 then leads to two additional questions, 3 and 4. Question 3: What makes me annoyed or angry? Question 4: What product or service would take away my aggravation?"/>
          <p:cNvPicPr preferRelativeResize="0"/>
          <p:nvPr/>
        </p:nvPicPr>
        <p:blipFill rotWithShape="1">
          <a:blip r:embed="rId3">
            <a:alphaModFix/>
          </a:blip>
          <a:srcRect/>
          <a:stretch/>
        </p:blipFill>
        <p:spPr>
          <a:xfrm>
            <a:off x="1676400" y="2132911"/>
            <a:ext cx="5677705" cy="3457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3666257" y="-93941"/>
            <a:ext cx="83058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Entrepreneurs Recognize Opportunities</a:t>
            </a:r>
            <a:endParaRPr sz="2000" dirty="0">
              <a:solidFill>
                <a:schemeClr val="lt2"/>
              </a:solidFill>
              <a:latin typeface="Arial"/>
              <a:ea typeface="Arial"/>
              <a:cs typeface="Arial"/>
              <a:sym typeface="Arial"/>
            </a:endParaRPr>
          </a:p>
        </p:txBody>
      </p:sp>
      <p:sp>
        <p:nvSpPr>
          <p:cNvPr id="113" name="Google Shape;113;p14"/>
          <p:cNvSpPr txBox="1">
            <a:spLocks noGrp="1"/>
          </p:cNvSpPr>
          <p:nvPr>
            <p:ph type="body" idx="1"/>
          </p:nvPr>
        </p:nvSpPr>
        <p:spPr>
          <a:xfrm>
            <a:off x="533400" y="1268895"/>
            <a:ext cx="8077200" cy="452596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600"/>
              <a:buNone/>
            </a:pPr>
            <a:r>
              <a:rPr lang="en-US" sz="2600" b="1" dirty="0"/>
              <a:t>What Is an Entrepreneur?</a:t>
            </a:r>
            <a:endParaRPr dirty="0"/>
          </a:p>
          <a:p>
            <a:pPr marL="0" lvl="0" indent="0" algn="l" rtl="0">
              <a:spcBef>
                <a:spcPts val="1200"/>
              </a:spcBef>
              <a:spcAft>
                <a:spcPts val="0"/>
              </a:spcAft>
              <a:buSzPts val="2200"/>
              <a:buNone/>
            </a:pPr>
            <a:r>
              <a:rPr lang="en-US" sz="2200" dirty="0"/>
              <a:t>A person who recognizes an opportunity and organizes and manages a business, assuming the risk for the sake of potential return.</a:t>
            </a:r>
            <a:endParaRPr sz="2200" dirty="0"/>
          </a:p>
          <a:p>
            <a:pPr marL="0" lvl="0" indent="0" algn="l" rtl="0">
              <a:spcBef>
                <a:spcPts val="1000"/>
              </a:spcBef>
              <a:spcAft>
                <a:spcPts val="0"/>
              </a:spcAft>
              <a:buSzPts val="2200"/>
              <a:buNone/>
            </a:pPr>
            <a:r>
              <a:rPr lang="en-US" sz="2200" dirty="0"/>
              <a:t>They are somehow engaged in the buying and selling of </a:t>
            </a:r>
            <a:r>
              <a:rPr lang="en-US" sz="2200" u="sng" dirty="0"/>
              <a:t>products</a:t>
            </a:r>
            <a:r>
              <a:rPr lang="en-US" sz="2200" dirty="0"/>
              <a:t> or </a:t>
            </a:r>
            <a:r>
              <a:rPr lang="en-US" sz="2200" u="sng" dirty="0"/>
              <a:t>services</a:t>
            </a:r>
            <a:r>
              <a:rPr lang="en-US" sz="2200" dirty="0"/>
              <a:t> in order to earn money.</a:t>
            </a:r>
            <a:endParaRPr dirty="0"/>
          </a:p>
          <a:p>
            <a:pPr marL="256032" lvl="0" indent="-256032" algn="l" rtl="0">
              <a:spcBef>
                <a:spcPts val="1200"/>
              </a:spcBef>
              <a:spcAft>
                <a:spcPts val="0"/>
              </a:spcAft>
              <a:buSzPts val="2200"/>
              <a:buChar char="•"/>
            </a:pPr>
            <a:r>
              <a:rPr lang="en-US" sz="2200" dirty="0"/>
              <a:t>A </a:t>
            </a:r>
            <a:r>
              <a:rPr lang="en-US" sz="2200" b="1" dirty="0"/>
              <a:t>product </a:t>
            </a:r>
            <a:r>
              <a:rPr lang="en-US" sz="2200" dirty="0"/>
              <a:t>is something that exists in nature or is made by human beings. It is </a:t>
            </a:r>
            <a:r>
              <a:rPr lang="en-US" sz="2200" b="1" dirty="0"/>
              <a:t>tangible</a:t>
            </a:r>
            <a:r>
              <a:rPr lang="en-US" sz="2200" dirty="0"/>
              <a:t>, meaning that it can be physically touched.</a:t>
            </a:r>
            <a:endParaRPr dirty="0"/>
          </a:p>
          <a:p>
            <a:pPr marL="256032" lvl="0" indent="-256032" algn="l" rtl="0">
              <a:spcBef>
                <a:spcPts val="1000"/>
              </a:spcBef>
              <a:spcAft>
                <a:spcPts val="0"/>
              </a:spcAft>
              <a:buSzPts val="2200"/>
              <a:buChar char="•"/>
            </a:pPr>
            <a:r>
              <a:rPr lang="en-US" sz="2200" dirty="0"/>
              <a:t>A </a:t>
            </a:r>
            <a:r>
              <a:rPr lang="en-US" sz="2200" b="1" dirty="0"/>
              <a:t>service </a:t>
            </a:r>
            <a:r>
              <a:rPr lang="en-US" sz="2200" dirty="0"/>
              <a:t>is labor or expertise exchanged for money. It is </a:t>
            </a:r>
            <a:r>
              <a:rPr lang="en-US" sz="2200" b="1" dirty="0"/>
              <a:t>intangible</a:t>
            </a:r>
            <a:r>
              <a:rPr lang="en-US" sz="2200" dirty="0"/>
              <a:t>. It cannot physically be touched.</a:t>
            </a:r>
            <a:endParaRPr sz="2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1"/>
          <p:cNvSpPr txBox="1">
            <a:spLocks noGrp="1"/>
          </p:cNvSpPr>
          <p:nvPr>
            <p:ph type="title"/>
          </p:nvPr>
        </p:nvSpPr>
        <p:spPr>
          <a:xfrm>
            <a:off x="3790122" y="70757"/>
            <a:ext cx="5049078"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Train Your Mind to Recognize Business Opportunities </a:t>
            </a:r>
            <a:r>
              <a:rPr lang="en-US" sz="2000" b="0" dirty="0">
                <a:solidFill>
                  <a:schemeClr val="lt2"/>
                </a:solidFill>
                <a:latin typeface="Arial"/>
                <a:ea typeface="Arial"/>
                <a:cs typeface="Arial"/>
                <a:sym typeface="Arial"/>
              </a:rPr>
              <a:t>(2 of 2)</a:t>
            </a:r>
            <a:endParaRPr sz="2000" b="0" dirty="0">
              <a:solidFill>
                <a:schemeClr val="lt2"/>
              </a:solidFill>
              <a:latin typeface="Arial"/>
              <a:ea typeface="Arial"/>
              <a:cs typeface="Arial"/>
              <a:sym typeface="Arial"/>
            </a:endParaRPr>
          </a:p>
        </p:txBody>
      </p:sp>
      <p:sp>
        <p:nvSpPr>
          <p:cNvPr id="288" name="Google Shape;288;p41"/>
          <p:cNvSpPr txBox="1">
            <a:spLocks noGrp="1"/>
          </p:cNvSpPr>
          <p:nvPr>
            <p:ph type="body" idx="1"/>
          </p:nvPr>
        </p:nvSpPr>
        <p:spPr>
          <a:xfrm>
            <a:off x="551622" y="1168037"/>
            <a:ext cx="8001000" cy="452192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600"/>
              <a:buNone/>
            </a:pPr>
            <a:r>
              <a:rPr lang="en-US" sz="2600" b="1" dirty="0" err="1"/>
              <a:t>BizFacts</a:t>
            </a:r>
            <a:endParaRPr dirty="0"/>
          </a:p>
          <a:p>
            <a:pPr marL="256032" lvl="0" indent="-256032" algn="l" rtl="0">
              <a:spcBef>
                <a:spcPts val="1500"/>
              </a:spcBef>
              <a:spcAft>
                <a:spcPts val="0"/>
              </a:spcAft>
              <a:buClr>
                <a:srgbClr val="007FA3"/>
              </a:buClr>
              <a:buSzPts val="2400"/>
              <a:buChar char="•"/>
            </a:pPr>
            <a:r>
              <a:rPr lang="en-US" sz="2400" dirty="0"/>
              <a:t>Entrepreneurship has proven to be an effective way for minorities and women to enter the business world.</a:t>
            </a:r>
            <a:endParaRPr dirty="0"/>
          </a:p>
          <a:p>
            <a:pPr marL="256032" lvl="0" indent="-256032" algn="l" rtl="0">
              <a:spcBef>
                <a:spcPts val="1500"/>
              </a:spcBef>
              <a:spcAft>
                <a:spcPts val="0"/>
              </a:spcAft>
              <a:buClr>
                <a:srgbClr val="007FA3"/>
              </a:buClr>
              <a:buSzPts val="2400"/>
              <a:buChar char="•"/>
            </a:pPr>
            <a:r>
              <a:rPr lang="en-US" sz="2400" dirty="0"/>
              <a:t>More than 6.1 million businesses were minority-owned in 2007, and they generated $871 billion in revenues.</a:t>
            </a:r>
            <a:endParaRPr dirty="0"/>
          </a:p>
          <a:p>
            <a:pPr marL="256032" lvl="0" indent="-256032" algn="l" rtl="0">
              <a:spcBef>
                <a:spcPts val="1500"/>
              </a:spcBef>
              <a:spcAft>
                <a:spcPts val="0"/>
              </a:spcAft>
              <a:buClr>
                <a:srgbClr val="007FA3"/>
              </a:buClr>
              <a:buSzPts val="2400"/>
              <a:buChar char="•"/>
            </a:pPr>
            <a:r>
              <a:rPr lang="en-US" sz="2400" dirty="0"/>
              <a:t>There were more than 12.4 million non-farm businesses owned by women (or co-owned equally with men), accounting for 45.4 percent of all U.S. companies.</a:t>
            </a:r>
            <a:endParaRPr dirty="0"/>
          </a:p>
          <a:p>
            <a:pPr marL="0" lvl="0" indent="0" algn="l" rtl="0">
              <a:spcBef>
                <a:spcPts val="1500"/>
              </a:spcBef>
              <a:spcAft>
                <a:spcPts val="0"/>
              </a:spcAft>
              <a:buSzPts val="1500"/>
              <a:buNone/>
            </a:pPr>
            <a:r>
              <a:rPr lang="en-US" sz="1500" i="1" dirty="0"/>
              <a:t>Source: U.S. Small Business Administration, accessed March 9, 2014, http://www.sba.gov.</a:t>
            </a:r>
            <a:endParaRPr sz="1500"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2"/>
          <p:cNvSpPr txBox="1">
            <a:spLocks noGrp="1"/>
          </p:cNvSpPr>
          <p:nvPr>
            <p:ph type="title"/>
          </p:nvPr>
        </p:nvSpPr>
        <p:spPr>
          <a:xfrm>
            <a:off x="3858867" y="-247107"/>
            <a:ext cx="83058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Entrepreneurs Use Their Imaginations</a:t>
            </a:r>
            <a:endParaRPr sz="2000" b="0" dirty="0">
              <a:solidFill>
                <a:schemeClr val="lt2"/>
              </a:solidFill>
              <a:latin typeface="Arial"/>
              <a:ea typeface="Arial"/>
              <a:cs typeface="Arial"/>
              <a:sym typeface="Arial"/>
            </a:endParaRPr>
          </a:p>
        </p:txBody>
      </p:sp>
      <p:sp>
        <p:nvSpPr>
          <p:cNvPr id="294" name="Google Shape;294;p42"/>
          <p:cNvSpPr txBox="1">
            <a:spLocks noGrp="1"/>
          </p:cNvSpPr>
          <p:nvPr>
            <p:ph type="body" idx="1"/>
          </p:nvPr>
        </p:nvSpPr>
        <p:spPr>
          <a:xfrm>
            <a:off x="549965" y="1168037"/>
            <a:ext cx="8305800" cy="452192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400" b="1" dirty="0"/>
              <a:t>Jump-start your imagination by asking yourself such questions as:</a:t>
            </a:r>
            <a:endParaRPr sz="2400" b="1" dirty="0"/>
          </a:p>
          <a:p>
            <a:pPr marL="256032" lvl="0" indent="-256032" algn="l" rtl="0">
              <a:spcBef>
                <a:spcPts val="1500"/>
              </a:spcBef>
              <a:spcAft>
                <a:spcPts val="0"/>
              </a:spcAft>
              <a:buClr>
                <a:srgbClr val="007FA3"/>
              </a:buClr>
              <a:buSzPts val="2200"/>
              <a:buChar char="•"/>
            </a:pPr>
            <a:r>
              <a:rPr lang="en-US" sz="2200" dirty="0"/>
              <a:t>What is the one thing I would like to have more than anything else?</a:t>
            </a:r>
            <a:endParaRPr sz="2200" dirty="0"/>
          </a:p>
          <a:p>
            <a:pPr marL="256032" lvl="0" indent="-256032" algn="l" rtl="0">
              <a:spcBef>
                <a:spcPts val="1500"/>
              </a:spcBef>
              <a:spcAft>
                <a:spcPts val="0"/>
              </a:spcAft>
              <a:buClr>
                <a:srgbClr val="007FA3"/>
              </a:buClr>
              <a:buSzPts val="2200"/>
              <a:buChar char="•"/>
            </a:pPr>
            <a:r>
              <a:rPr lang="en-US" sz="2200" dirty="0"/>
              <a:t>What would it look like? What would its other attributes be like?</a:t>
            </a:r>
            <a:endParaRPr sz="2200" dirty="0"/>
          </a:p>
          <a:p>
            <a:pPr marL="256032" lvl="0" indent="-256032" algn="l" rtl="0">
              <a:spcBef>
                <a:spcPts val="1500"/>
              </a:spcBef>
              <a:spcAft>
                <a:spcPts val="0"/>
              </a:spcAft>
              <a:buClr>
                <a:srgbClr val="007FA3"/>
              </a:buClr>
              <a:buSzPts val="2200"/>
              <a:buChar char="•"/>
            </a:pPr>
            <a:r>
              <a:rPr lang="en-US" sz="2200" dirty="0"/>
              <a:t>What would it do?</a:t>
            </a:r>
            <a:endParaRPr sz="2200" dirty="0"/>
          </a:p>
          <a:p>
            <a:pPr marL="256032" lvl="0" indent="-256032" algn="l" rtl="0">
              <a:spcBef>
                <a:spcPts val="1500"/>
              </a:spcBef>
              <a:spcAft>
                <a:spcPts val="0"/>
              </a:spcAft>
              <a:buClr>
                <a:srgbClr val="007FA3"/>
              </a:buClr>
              <a:buSzPts val="2200"/>
              <a:buChar char="•"/>
            </a:pPr>
            <a:r>
              <a:rPr lang="en-US" sz="2200" dirty="0"/>
              <a:t>What innovative product or service idea have I been mulling over in my mind?</a:t>
            </a:r>
            <a:endParaRPr sz="2200" dirty="0"/>
          </a:p>
          <a:p>
            <a:pPr marL="256032" lvl="0" indent="-256032" algn="l" rtl="0">
              <a:spcBef>
                <a:spcPts val="1500"/>
              </a:spcBef>
              <a:spcAft>
                <a:spcPts val="0"/>
              </a:spcAft>
              <a:buClr>
                <a:srgbClr val="007FA3"/>
              </a:buClr>
              <a:buSzPts val="2200"/>
              <a:buChar char="•"/>
            </a:pPr>
            <a:r>
              <a:rPr lang="en-US" sz="2200" dirty="0"/>
              <a:t>What problem have I encountered in everyday life and thought: “There has to be a better way to do this?”</a:t>
            </a:r>
            <a:endParaRPr sz="2200"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3"/>
          <p:cNvSpPr txBox="1">
            <a:spLocks noGrp="1"/>
          </p:cNvSpPr>
          <p:nvPr>
            <p:ph type="title"/>
          </p:nvPr>
        </p:nvSpPr>
        <p:spPr>
          <a:xfrm>
            <a:off x="3713922" y="-208698"/>
            <a:ext cx="82296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An Idea Is Not Necessarily an Opportunity</a:t>
            </a:r>
            <a:endParaRPr sz="2000" dirty="0">
              <a:solidFill>
                <a:schemeClr val="lt2"/>
              </a:solidFill>
              <a:latin typeface="Arial"/>
              <a:ea typeface="Arial"/>
              <a:cs typeface="Arial"/>
              <a:sym typeface="Arial"/>
            </a:endParaRPr>
          </a:p>
        </p:txBody>
      </p:sp>
      <p:sp>
        <p:nvSpPr>
          <p:cNvPr id="301" name="Google Shape;301;p43"/>
          <p:cNvSpPr txBox="1">
            <a:spLocks noGrp="1"/>
          </p:cNvSpPr>
          <p:nvPr>
            <p:ph type="body" idx="1"/>
          </p:nvPr>
        </p:nvSpPr>
        <p:spPr>
          <a:xfrm>
            <a:off x="457200" y="1096619"/>
            <a:ext cx="8229600" cy="188303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200"/>
              <a:buNone/>
            </a:pPr>
            <a:r>
              <a:rPr lang="en-US" sz="2200"/>
              <a:t>An </a:t>
            </a:r>
            <a:r>
              <a:rPr lang="en-US" sz="2200" b="1"/>
              <a:t>opportunity</a:t>
            </a:r>
            <a:r>
              <a:rPr lang="en-US" sz="2200"/>
              <a:t> is an idea that is based on what consumers need or want and are willing to buy sufficiently often at a high enough price to sustain a business.</a:t>
            </a:r>
            <a:endParaRPr/>
          </a:p>
          <a:p>
            <a:pPr marL="0" lvl="0" indent="0" algn="l" rtl="0">
              <a:spcBef>
                <a:spcPts val="1200"/>
              </a:spcBef>
              <a:spcAft>
                <a:spcPts val="0"/>
              </a:spcAft>
              <a:buSzPts val="2200"/>
              <a:buNone/>
            </a:pPr>
            <a:r>
              <a:rPr lang="en-US" sz="2200"/>
              <a:t>Timmons’s definition of a business opportunity includes these four characteristics:</a:t>
            </a:r>
            <a:endParaRPr sz="2200"/>
          </a:p>
        </p:txBody>
      </p:sp>
      <p:sp>
        <p:nvSpPr>
          <p:cNvPr id="302" name="Google Shape;302;p43"/>
          <p:cNvSpPr txBox="1">
            <a:spLocks noGrp="1"/>
          </p:cNvSpPr>
          <p:nvPr>
            <p:ph type="body" idx="2"/>
          </p:nvPr>
        </p:nvSpPr>
        <p:spPr>
          <a:xfrm>
            <a:off x="457200" y="3047655"/>
            <a:ext cx="5283161" cy="2620963"/>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SzPts val="2000"/>
              <a:buAutoNum type="arabicPeriod"/>
            </a:pPr>
            <a:r>
              <a:rPr lang="en-US" sz="2000"/>
              <a:t>It is attractive to customers because it creates or adds value for its customers.</a:t>
            </a:r>
            <a:endParaRPr/>
          </a:p>
          <a:p>
            <a:pPr marL="342900" lvl="0" indent="-342900" algn="l" rtl="0">
              <a:spcBef>
                <a:spcPts val="600"/>
              </a:spcBef>
              <a:spcAft>
                <a:spcPts val="0"/>
              </a:spcAft>
              <a:buSzPts val="2000"/>
              <a:buAutoNum type="arabicPeriod"/>
            </a:pPr>
            <a:r>
              <a:rPr lang="en-US" sz="2000"/>
              <a:t>It will work in the business environment.</a:t>
            </a:r>
            <a:endParaRPr/>
          </a:p>
          <a:p>
            <a:pPr marL="342900" lvl="0" indent="-342900" algn="l" rtl="0">
              <a:spcBef>
                <a:spcPts val="600"/>
              </a:spcBef>
              <a:spcAft>
                <a:spcPts val="0"/>
              </a:spcAft>
              <a:buSzPts val="2000"/>
              <a:buAutoNum type="arabicPeriod"/>
            </a:pPr>
            <a:r>
              <a:rPr lang="en-US" sz="2000"/>
              <a:t>It can be executed in a defined window of opportunity.</a:t>
            </a:r>
            <a:endParaRPr/>
          </a:p>
          <a:p>
            <a:pPr marL="342900" lvl="0" indent="-342900" algn="l" rtl="0">
              <a:spcBef>
                <a:spcPts val="600"/>
              </a:spcBef>
              <a:spcAft>
                <a:spcPts val="0"/>
              </a:spcAft>
              <a:buSzPts val="2000"/>
              <a:buAutoNum type="arabicPeriod"/>
            </a:pPr>
            <a:r>
              <a:rPr lang="en-US" sz="2000"/>
              <a:t>It can be implemented with the right team to make it durable.</a:t>
            </a:r>
            <a:endParaRPr sz="2000"/>
          </a:p>
        </p:txBody>
      </p:sp>
      <p:pic>
        <p:nvPicPr>
          <p:cNvPr id="303" name="Google Shape;303;p43" descr="Business people gather around a laptop at one end of a conference table."/>
          <p:cNvPicPr preferRelativeResize="0"/>
          <p:nvPr/>
        </p:nvPicPr>
        <p:blipFill rotWithShape="1">
          <a:blip r:embed="rId3">
            <a:alphaModFix/>
          </a:blip>
          <a:srcRect/>
          <a:stretch/>
        </p:blipFill>
        <p:spPr>
          <a:xfrm>
            <a:off x="5943600" y="2979654"/>
            <a:ext cx="3022639" cy="275696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4"/>
          <p:cNvSpPr txBox="1">
            <a:spLocks noGrp="1"/>
          </p:cNvSpPr>
          <p:nvPr>
            <p:ph type="title"/>
          </p:nvPr>
        </p:nvSpPr>
        <p:spPr>
          <a:xfrm>
            <a:off x="4610100" y="-221950"/>
            <a:ext cx="83058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SWOT Analysis</a:t>
            </a:r>
            <a:endParaRPr sz="2000" b="0" dirty="0">
              <a:solidFill>
                <a:schemeClr val="lt2"/>
              </a:solidFill>
              <a:latin typeface="Arial"/>
              <a:ea typeface="Arial"/>
              <a:cs typeface="Arial"/>
              <a:sym typeface="Arial"/>
            </a:endParaRPr>
          </a:p>
        </p:txBody>
      </p:sp>
      <p:sp>
        <p:nvSpPr>
          <p:cNvPr id="309" name="Google Shape;309;p44"/>
          <p:cNvSpPr txBox="1">
            <a:spLocks noGrp="1"/>
          </p:cNvSpPr>
          <p:nvPr>
            <p:ph type="body" idx="1"/>
          </p:nvPr>
        </p:nvSpPr>
        <p:spPr>
          <a:xfrm>
            <a:off x="419100" y="1028700"/>
            <a:ext cx="8305800" cy="480059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400" b="1"/>
              <a:t>Entrepreneurial Wisdom…</a:t>
            </a:r>
            <a:endParaRPr/>
          </a:p>
          <a:p>
            <a:pPr marL="0" lvl="0" indent="0" algn="l" rtl="0">
              <a:spcBef>
                <a:spcPts val="1200"/>
              </a:spcBef>
              <a:spcAft>
                <a:spcPts val="0"/>
              </a:spcAft>
              <a:buSzPts val="2200"/>
              <a:buNone/>
            </a:pPr>
            <a:r>
              <a:rPr lang="en-US" sz="2200"/>
              <a:t>A useful way to evaluate a business idea is to look at its strengths, weaknesses, opportunities, and threats (SWOT). This is called SWOT analysis.</a:t>
            </a:r>
            <a:endParaRPr/>
          </a:p>
          <a:p>
            <a:pPr marL="256032" lvl="0" indent="-256032" algn="l" rtl="0">
              <a:spcBef>
                <a:spcPts val="1200"/>
              </a:spcBef>
              <a:spcAft>
                <a:spcPts val="0"/>
              </a:spcAft>
              <a:buSzPts val="2000"/>
              <a:buChar char="•"/>
            </a:pPr>
            <a:r>
              <a:rPr lang="en-US" sz="2000" b="1"/>
              <a:t>Strengths -</a:t>
            </a:r>
            <a:r>
              <a:rPr lang="en-US" sz="2000"/>
              <a:t> All the capabilities and positive points the company has, from experience to contacts. These are internal to the organization.</a:t>
            </a:r>
            <a:endParaRPr sz="2000"/>
          </a:p>
          <a:p>
            <a:pPr marL="256032" lvl="0" indent="-256032" algn="l" rtl="0">
              <a:spcBef>
                <a:spcPts val="800"/>
              </a:spcBef>
              <a:spcAft>
                <a:spcPts val="0"/>
              </a:spcAft>
              <a:buSzPts val="2000"/>
              <a:buChar char="•"/>
            </a:pPr>
            <a:r>
              <a:rPr lang="en-US" sz="2000" b="1"/>
              <a:t>Weaknesses -</a:t>
            </a:r>
            <a:r>
              <a:rPr lang="en-US" sz="2000"/>
              <a:t> All the negatives the company faces, such as lack of capital or training or failure to set up a workable accounting system. These are internal to the organization.</a:t>
            </a:r>
            <a:endParaRPr/>
          </a:p>
          <a:p>
            <a:pPr marL="256032" lvl="0" indent="-256032" algn="l" rtl="0">
              <a:spcBef>
                <a:spcPts val="800"/>
              </a:spcBef>
              <a:spcAft>
                <a:spcPts val="0"/>
              </a:spcAft>
              <a:buSzPts val="2000"/>
              <a:buChar char="•"/>
            </a:pPr>
            <a:r>
              <a:rPr lang="en-US" sz="2000" b="1"/>
              <a:t>Opportunities</a:t>
            </a:r>
            <a:r>
              <a:rPr lang="en-US" sz="2000"/>
              <a:t> </a:t>
            </a:r>
            <a:r>
              <a:rPr lang="en-US" sz="2000" b="1"/>
              <a:t>-</a:t>
            </a:r>
            <a:r>
              <a:rPr lang="en-US" sz="2000"/>
              <a:t> Any positive external event or circumstance that can help the entrepreneur get ahead of the competition</a:t>
            </a:r>
            <a:endParaRPr/>
          </a:p>
          <a:p>
            <a:pPr marL="256032" lvl="0" indent="-256032" algn="l" rtl="0">
              <a:spcBef>
                <a:spcPts val="800"/>
              </a:spcBef>
              <a:spcAft>
                <a:spcPts val="0"/>
              </a:spcAft>
              <a:buSzPts val="2000"/>
              <a:buChar char="•"/>
            </a:pPr>
            <a:r>
              <a:rPr lang="en-US" sz="2000" b="1"/>
              <a:t>Threats - </a:t>
            </a:r>
            <a:r>
              <a:rPr lang="en-US" sz="2000"/>
              <a:t>Any external factor, event, or circumstance that can harm the business, such as competitors, legal issues, or declining economies.</a:t>
            </a:r>
            <a:endParaRPr sz="2000" b="1" i="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5"/>
          <p:cNvSpPr txBox="1">
            <a:spLocks noGrp="1"/>
          </p:cNvSpPr>
          <p:nvPr>
            <p:ph type="title"/>
          </p:nvPr>
        </p:nvSpPr>
        <p:spPr>
          <a:xfrm>
            <a:off x="3067878" y="-30480"/>
            <a:ext cx="83058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The Five Roots of Opportunity in the Marketplace</a:t>
            </a:r>
            <a:endParaRPr sz="2000" b="0" dirty="0">
              <a:solidFill>
                <a:schemeClr val="lt2"/>
              </a:solidFill>
              <a:latin typeface="Arial"/>
              <a:ea typeface="Arial"/>
              <a:cs typeface="Arial"/>
              <a:sym typeface="Arial"/>
            </a:endParaRPr>
          </a:p>
        </p:txBody>
      </p:sp>
      <p:sp>
        <p:nvSpPr>
          <p:cNvPr id="316" name="Google Shape;316;p45"/>
          <p:cNvSpPr txBox="1">
            <a:spLocks noGrp="1"/>
          </p:cNvSpPr>
          <p:nvPr>
            <p:ph type="body" idx="1"/>
          </p:nvPr>
        </p:nvSpPr>
        <p:spPr>
          <a:xfrm>
            <a:off x="515178" y="1066800"/>
            <a:ext cx="8153400" cy="472439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400" dirty="0"/>
              <a:t>Entrepreneurs can exploit “five roots of opportunity.” Notice how similar these are to Schumpeter’s definition of entrepreneurship.</a:t>
            </a:r>
            <a:endParaRPr dirty="0"/>
          </a:p>
          <a:p>
            <a:pPr marL="457200" lvl="0" indent="-349200" algn="l" rtl="0">
              <a:spcBef>
                <a:spcPts val="1500"/>
              </a:spcBef>
              <a:spcAft>
                <a:spcPts val="0"/>
              </a:spcAft>
              <a:buSzPts val="2200"/>
              <a:buFont typeface="Arial"/>
              <a:buAutoNum type="arabicPeriod"/>
            </a:pPr>
            <a:r>
              <a:rPr lang="en-US" sz="2200" b="1" dirty="0"/>
              <a:t>Problems </a:t>
            </a:r>
            <a:r>
              <a:rPr lang="en-US" sz="2200" dirty="0"/>
              <a:t>your business can solve</a:t>
            </a:r>
            <a:endParaRPr sz="2200" dirty="0"/>
          </a:p>
          <a:p>
            <a:pPr marL="457200" lvl="0" indent="-349200" algn="l" rtl="0">
              <a:spcBef>
                <a:spcPts val="1500"/>
              </a:spcBef>
              <a:spcAft>
                <a:spcPts val="0"/>
              </a:spcAft>
              <a:buSzPts val="2200"/>
              <a:buFont typeface="Arial"/>
              <a:buAutoNum type="arabicPeriod"/>
            </a:pPr>
            <a:r>
              <a:rPr lang="en-US" sz="2200" b="1" dirty="0"/>
              <a:t>Changes </a:t>
            </a:r>
            <a:r>
              <a:rPr lang="en-US" sz="2200" dirty="0"/>
              <a:t>in laws, situations, or trends</a:t>
            </a:r>
            <a:endParaRPr sz="2200" dirty="0"/>
          </a:p>
          <a:p>
            <a:pPr marL="457200" lvl="0" indent="-349200" algn="l" rtl="0">
              <a:spcBef>
                <a:spcPts val="1500"/>
              </a:spcBef>
              <a:spcAft>
                <a:spcPts val="0"/>
              </a:spcAft>
              <a:buSzPts val="2200"/>
              <a:buFont typeface="Arial"/>
              <a:buAutoNum type="arabicPeriod"/>
            </a:pPr>
            <a:r>
              <a:rPr lang="en-US" sz="2200" b="1" dirty="0"/>
              <a:t>Inventions </a:t>
            </a:r>
            <a:r>
              <a:rPr lang="en-US" sz="2200" dirty="0"/>
              <a:t>of new products or services</a:t>
            </a:r>
            <a:endParaRPr sz="2200" dirty="0"/>
          </a:p>
          <a:p>
            <a:pPr marL="457200" lvl="0" indent="-349200" algn="l" rtl="0">
              <a:spcBef>
                <a:spcPts val="1500"/>
              </a:spcBef>
              <a:spcAft>
                <a:spcPts val="0"/>
              </a:spcAft>
              <a:buSzPts val="2200"/>
              <a:buFont typeface="Arial"/>
              <a:buAutoNum type="arabicPeriod"/>
            </a:pPr>
            <a:r>
              <a:rPr lang="en-US" sz="2200" b="1" dirty="0"/>
              <a:t>Competitive advantage </a:t>
            </a:r>
            <a:r>
              <a:rPr lang="en-US" sz="2200" dirty="0"/>
              <a:t>in price, location, quality, reputation, reliability, speed, or other attributes of importance to customers</a:t>
            </a:r>
            <a:endParaRPr sz="2200" dirty="0"/>
          </a:p>
          <a:p>
            <a:pPr marL="457200" lvl="0" indent="-349200" algn="l" rtl="0">
              <a:spcBef>
                <a:spcPts val="1500"/>
              </a:spcBef>
              <a:spcAft>
                <a:spcPts val="0"/>
              </a:spcAft>
              <a:buSzPts val="2200"/>
              <a:buFont typeface="Arial"/>
              <a:buAutoNum type="arabicPeriod"/>
            </a:pPr>
            <a:r>
              <a:rPr lang="en-US" sz="2200" b="1" dirty="0"/>
              <a:t>Technological advances </a:t>
            </a:r>
            <a:r>
              <a:rPr lang="en-US" sz="2200" dirty="0"/>
              <a:t>that entrepreneurs take from the laboratory to the marketplace</a:t>
            </a:r>
            <a:endParaRPr sz="2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6"/>
          <p:cNvSpPr txBox="1">
            <a:spLocks noGrp="1"/>
          </p:cNvSpPr>
          <p:nvPr>
            <p:ph type="title"/>
          </p:nvPr>
        </p:nvSpPr>
        <p:spPr>
          <a:xfrm>
            <a:off x="3390900" y="-209659"/>
            <a:ext cx="82296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Integrating Internal and External Opportunities</a:t>
            </a:r>
            <a:endParaRPr sz="2000" dirty="0">
              <a:solidFill>
                <a:schemeClr val="lt2"/>
              </a:solidFill>
              <a:latin typeface="Arial"/>
              <a:ea typeface="Arial"/>
              <a:cs typeface="Arial"/>
              <a:sym typeface="Arial"/>
            </a:endParaRPr>
          </a:p>
        </p:txBody>
      </p:sp>
      <p:sp>
        <p:nvSpPr>
          <p:cNvPr id="322" name="Google Shape;322;p46"/>
          <p:cNvSpPr txBox="1">
            <a:spLocks noGrp="1"/>
          </p:cNvSpPr>
          <p:nvPr>
            <p:ph type="body" idx="1"/>
          </p:nvPr>
        </p:nvSpPr>
        <p:spPr>
          <a:xfrm>
            <a:off x="457200" y="1083366"/>
            <a:ext cx="8229600" cy="380999"/>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400" b="1"/>
              <a:t>Opportunities fall into two classes:</a:t>
            </a:r>
            <a:endParaRPr sz="2200" b="1"/>
          </a:p>
        </p:txBody>
      </p:sp>
      <p:pic>
        <p:nvPicPr>
          <p:cNvPr id="323" name="Google Shape;323;p46" descr="Internal opportunity emerges from within the individual, and external opportunity comes from outside the individual."/>
          <p:cNvPicPr preferRelativeResize="0"/>
          <p:nvPr/>
        </p:nvPicPr>
        <p:blipFill rotWithShape="1">
          <a:blip r:embed="rId3">
            <a:alphaModFix/>
          </a:blip>
          <a:srcRect/>
          <a:stretch/>
        </p:blipFill>
        <p:spPr>
          <a:xfrm>
            <a:off x="2590800" y="1718725"/>
            <a:ext cx="2746880" cy="2186732"/>
          </a:xfrm>
          <a:prstGeom prst="rect">
            <a:avLst/>
          </a:prstGeom>
          <a:noFill/>
          <a:ln>
            <a:noFill/>
          </a:ln>
        </p:spPr>
      </p:pic>
      <p:sp>
        <p:nvSpPr>
          <p:cNvPr id="324" name="Google Shape;324;p46"/>
          <p:cNvSpPr txBox="1">
            <a:spLocks noGrp="1"/>
          </p:cNvSpPr>
          <p:nvPr>
            <p:ph type="body" idx="2"/>
          </p:nvPr>
        </p:nvSpPr>
        <p:spPr>
          <a:xfrm>
            <a:off x="457200" y="4101202"/>
            <a:ext cx="8077200" cy="1782763"/>
          </a:xfrm>
          <a:prstGeom prst="rect">
            <a:avLst/>
          </a:prstGeom>
          <a:noFill/>
          <a:ln>
            <a:noFill/>
          </a:ln>
        </p:spPr>
        <p:txBody>
          <a:bodyPr spcFirstLastPara="1" wrap="square" lIns="0" tIns="0" rIns="0" bIns="0" anchor="t" anchorCtr="0">
            <a:noAutofit/>
          </a:bodyPr>
          <a:lstStyle/>
          <a:p>
            <a:pPr marL="285750" lvl="0" indent="-285750" algn="l" rtl="0">
              <a:spcBef>
                <a:spcPts val="0"/>
              </a:spcBef>
              <a:spcAft>
                <a:spcPts val="0"/>
              </a:spcAft>
              <a:buSzPts val="2200"/>
              <a:buFont typeface="Arial"/>
              <a:buChar char="•"/>
            </a:pPr>
            <a:r>
              <a:rPr lang="en-US" sz="2200"/>
              <a:t>An </a:t>
            </a:r>
            <a:r>
              <a:rPr lang="en-US" sz="2200" b="1"/>
              <a:t>internal opportunity</a:t>
            </a:r>
            <a:r>
              <a:rPr lang="en-US" sz="2200"/>
              <a:t> is one that comes from inside you—from a personal hobby, interest, or even a passion—or inside your organization.</a:t>
            </a:r>
            <a:endParaRPr sz="2200"/>
          </a:p>
          <a:p>
            <a:pPr marL="285750" lvl="0" indent="-285750" algn="l" rtl="0">
              <a:spcBef>
                <a:spcPts val="600"/>
              </a:spcBef>
              <a:spcAft>
                <a:spcPts val="0"/>
              </a:spcAft>
              <a:buSzPts val="2200"/>
              <a:buFont typeface="Arial"/>
              <a:buChar char="•"/>
            </a:pPr>
            <a:r>
              <a:rPr lang="en-US" sz="2200"/>
              <a:t>An </a:t>
            </a:r>
            <a:r>
              <a:rPr lang="en-US" sz="2200" b="1"/>
              <a:t>external opportunity</a:t>
            </a:r>
            <a:r>
              <a:rPr lang="en-US" sz="2200"/>
              <a:t>, in contrast, is generated by an outside circumstance.</a:t>
            </a:r>
            <a:endParaRPr sz="2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7"/>
          <p:cNvSpPr txBox="1">
            <a:spLocks noGrp="1"/>
          </p:cNvSpPr>
          <p:nvPr>
            <p:ph type="title"/>
          </p:nvPr>
        </p:nvSpPr>
        <p:spPr>
          <a:xfrm>
            <a:off x="4790660" y="-208697"/>
            <a:ext cx="82296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Establishing Strategies</a:t>
            </a:r>
            <a:endParaRPr sz="2000" dirty="0">
              <a:solidFill>
                <a:schemeClr val="lt2"/>
              </a:solidFill>
              <a:latin typeface="Arial"/>
              <a:ea typeface="Arial"/>
              <a:cs typeface="Arial"/>
              <a:sym typeface="Arial"/>
            </a:endParaRPr>
          </a:p>
        </p:txBody>
      </p:sp>
      <p:sp>
        <p:nvSpPr>
          <p:cNvPr id="330" name="Google Shape;330;p47"/>
          <p:cNvSpPr txBox="1">
            <a:spLocks noGrp="1"/>
          </p:cNvSpPr>
          <p:nvPr>
            <p:ph type="body" idx="1"/>
          </p:nvPr>
        </p:nvSpPr>
        <p:spPr>
          <a:xfrm>
            <a:off x="457200" y="1308653"/>
            <a:ext cx="8229600" cy="3886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400" b="1"/>
              <a:t>Figure 1-1 Porter’s Generic Strategies</a:t>
            </a:r>
            <a:endParaRPr/>
          </a:p>
        </p:txBody>
      </p:sp>
      <p:graphicFrame>
        <p:nvGraphicFramePr>
          <p:cNvPr id="331" name="Google Shape;331;p47"/>
          <p:cNvGraphicFramePr/>
          <p:nvPr>
            <p:extLst>
              <p:ext uri="{D42A27DB-BD31-4B8C-83A1-F6EECF244321}">
                <p14:modId xmlns:p14="http://schemas.microsoft.com/office/powerpoint/2010/main" val="737529832"/>
              </p:ext>
            </p:extLst>
          </p:nvPr>
        </p:nvGraphicFramePr>
        <p:xfrm>
          <a:off x="466344" y="1732129"/>
          <a:ext cx="8220450" cy="1920270"/>
        </p:xfrm>
        <a:graphic>
          <a:graphicData uri="http://schemas.openxmlformats.org/drawingml/2006/table">
            <a:tbl>
              <a:tblPr firstRow="1" bandRow="1">
                <a:noFill/>
                <a:tableStyleId>{67C9265D-E839-4525-BCA1-42D51E6B8B77}</a:tableStyleId>
              </a:tblPr>
              <a:tblGrid>
                <a:gridCol w="2737500">
                  <a:extLst>
                    <a:ext uri="{9D8B030D-6E8A-4147-A177-3AD203B41FA5}">
                      <a16:colId xmlns:a16="http://schemas.microsoft.com/office/drawing/2014/main" val="20000"/>
                    </a:ext>
                  </a:extLst>
                </a:gridCol>
                <a:gridCol w="2808300">
                  <a:extLst>
                    <a:ext uri="{9D8B030D-6E8A-4147-A177-3AD203B41FA5}">
                      <a16:colId xmlns:a16="http://schemas.microsoft.com/office/drawing/2014/main" val="20001"/>
                    </a:ext>
                  </a:extLst>
                </a:gridCol>
                <a:gridCol w="2674650">
                  <a:extLst>
                    <a:ext uri="{9D8B030D-6E8A-4147-A177-3AD203B41FA5}">
                      <a16:colId xmlns:a16="http://schemas.microsoft.com/office/drawing/2014/main" val="20002"/>
                    </a:ext>
                  </a:extLst>
                </a:gridCol>
              </a:tblGrid>
              <a:tr h="419100">
                <a:tc>
                  <a:txBody>
                    <a:bodyPr/>
                    <a:lstStyle/>
                    <a:p>
                      <a:pPr marL="0" marR="0" lvl="0" indent="0" algn="l" rtl="0">
                        <a:spcBef>
                          <a:spcPts val="0"/>
                        </a:spcBef>
                        <a:spcAft>
                          <a:spcPts val="0"/>
                        </a:spcAft>
                        <a:buNone/>
                      </a:pPr>
                      <a:r>
                        <a:rPr lang="en-US" sz="1800" b="1" i="0" u="none" strike="noStrike" cap="none">
                          <a:solidFill>
                            <a:schemeClr val="dk1"/>
                          </a:solidFill>
                          <a:latin typeface="Arial"/>
                          <a:ea typeface="Arial"/>
                          <a:cs typeface="Arial"/>
                          <a:sym typeface="Arial"/>
                        </a:rPr>
                        <a:t>Scope of Target Market</a:t>
                      </a: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a:solidFill>
                            <a:schemeClr val="dk1"/>
                          </a:solidFill>
                          <a:latin typeface="Arial"/>
                          <a:ea typeface="Arial"/>
                          <a:cs typeface="Arial"/>
                          <a:sym typeface="Arial"/>
                        </a:rPr>
                        <a:t>Strategic Advantage </a:t>
                      </a:r>
                      <a:endParaRPr/>
                    </a:p>
                    <a:p>
                      <a:pPr marL="0" marR="0" lvl="0" indent="0" algn="l" rtl="0">
                        <a:lnSpc>
                          <a:spcPct val="100000"/>
                        </a:lnSpc>
                        <a:spcBef>
                          <a:spcPts val="0"/>
                        </a:spcBef>
                        <a:spcAft>
                          <a:spcPts val="0"/>
                        </a:spcAft>
                        <a:buClr>
                          <a:schemeClr val="dk1"/>
                        </a:buClr>
                        <a:buSzPts val="1800"/>
                        <a:buFont typeface="Arial"/>
                        <a:buNone/>
                      </a:pPr>
                      <a:r>
                        <a:rPr lang="en-US" sz="1800" b="1" i="0" u="none" strike="noStrike">
                          <a:solidFill>
                            <a:schemeClr val="dk1"/>
                          </a:solidFill>
                          <a:latin typeface="Arial"/>
                          <a:ea typeface="Arial"/>
                          <a:cs typeface="Arial"/>
                          <a:sym typeface="Arial"/>
                        </a:rPr>
                        <a:t>for Product Uniqueness</a:t>
                      </a: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1" i="0" u="none" strike="noStrike">
                          <a:solidFill>
                            <a:schemeClr val="dk1"/>
                          </a:solidFill>
                          <a:latin typeface="Arial"/>
                          <a:ea typeface="Arial"/>
                          <a:cs typeface="Arial"/>
                          <a:sym typeface="Arial"/>
                        </a:rPr>
                        <a:t>Strategic Advantage for Low Cost</a:t>
                      </a: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19100">
                <a:tc>
                  <a:txBody>
                    <a:bodyPr/>
                    <a:lstStyle/>
                    <a:p>
                      <a:pPr marL="0" marR="0" lvl="0" indent="0" algn="l" rtl="0">
                        <a:spcBef>
                          <a:spcPts val="0"/>
                        </a:spcBef>
                        <a:spcAft>
                          <a:spcPts val="0"/>
                        </a:spcAft>
                        <a:buNone/>
                      </a:pPr>
                      <a:r>
                        <a:rPr lang="en-US" sz="1800" b="1" i="0" u="none" strike="noStrike">
                          <a:solidFill>
                            <a:schemeClr val="dk1"/>
                          </a:solidFill>
                          <a:latin typeface="Arial"/>
                          <a:ea typeface="Arial"/>
                          <a:cs typeface="Arial"/>
                          <a:sym typeface="Arial"/>
                        </a:rPr>
                        <a:t>Industry-Wide</a:t>
                      </a:r>
                      <a:endParaRPr/>
                    </a:p>
                    <a:p>
                      <a:pPr marL="0" marR="0" lvl="0" indent="0" algn="l" rtl="0">
                        <a:spcBef>
                          <a:spcPts val="0"/>
                        </a:spcBef>
                        <a:spcAft>
                          <a:spcPts val="0"/>
                        </a:spcAft>
                        <a:buNone/>
                      </a:pPr>
                      <a:r>
                        <a:rPr lang="en-US" sz="1800" b="1" i="0" u="none" strike="noStrike">
                          <a:solidFill>
                            <a:schemeClr val="dk1"/>
                          </a:solidFill>
                          <a:latin typeface="Arial"/>
                          <a:ea typeface="Arial"/>
                          <a:cs typeface="Arial"/>
                          <a:sym typeface="Arial"/>
                        </a:rPr>
                        <a:t>(Broad)</a:t>
                      </a: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i="0" u="none" strike="noStrike">
                          <a:solidFill>
                            <a:schemeClr val="dk1"/>
                          </a:solidFill>
                          <a:latin typeface="Arial"/>
                          <a:ea typeface="Arial"/>
                          <a:cs typeface="Arial"/>
                          <a:sym typeface="Arial"/>
                        </a:rPr>
                        <a:t>Differentiation Strategy</a:t>
                      </a: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i="0" u="none" strike="noStrike">
                          <a:solidFill>
                            <a:schemeClr val="dk1"/>
                          </a:solidFill>
                          <a:latin typeface="Arial"/>
                          <a:ea typeface="Arial"/>
                          <a:cs typeface="Arial"/>
                          <a:sym typeface="Arial"/>
                        </a:rPr>
                        <a:t>Cost Leadership Strategy</a:t>
                      </a: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19100">
                <a:tc>
                  <a:txBody>
                    <a:bodyPr/>
                    <a:lstStyle/>
                    <a:p>
                      <a:pPr marL="0" marR="0" lvl="0" indent="0" algn="l" rtl="0">
                        <a:spcBef>
                          <a:spcPts val="0"/>
                        </a:spcBef>
                        <a:spcAft>
                          <a:spcPts val="0"/>
                        </a:spcAft>
                        <a:buNone/>
                      </a:pPr>
                      <a:r>
                        <a:rPr lang="en-US" sz="1800" b="1" i="0" u="none" strike="noStrike">
                          <a:solidFill>
                            <a:schemeClr val="dk1"/>
                          </a:solidFill>
                          <a:latin typeface="Arial"/>
                          <a:ea typeface="Arial"/>
                          <a:cs typeface="Arial"/>
                          <a:sym typeface="Arial"/>
                        </a:rPr>
                        <a:t>Market Segment</a:t>
                      </a:r>
                      <a:endParaRPr/>
                    </a:p>
                    <a:p>
                      <a:pPr marL="0" marR="0" lvl="0" indent="0" algn="l" rtl="0">
                        <a:spcBef>
                          <a:spcPts val="0"/>
                        </a:spcBef>
                        <a:spcAft>
                          <a:spcPts val="0"/>
                        </a:spcAft>
                        <a:buNone/>
                      </a:pPr>
                      <a:r>
                        <a:rPr lang="en-US" sz="1800" b="1" i="0" u="none" strike="noStrike">
                          <a:solidFill>
                            <a:schemeClr val="dk1"/>
                          </a:solidFill>
                          <a:latin typeface="Arial"/>
                          <a:ea typeface="Arial"/>
                          <a:cs typeface="Arial"/>
                          <a:sym typeface="Arial"/>
                        </a:rPr>
                        <a:t>(Narrow)</a:t>
                      </a: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i="0" u="none" strike="noStrike">
                          <a:solidFill>
                            <a:schemeClr val="dk1"/>
                          </a:solidFill>
                          <a:latin typeface="Arial"/>
                          <a:ea typeface="Arial"/>
                          <a:cs typeface="Arial"/>
                          <a:sym typeface="Arial"/>
                        </a:rPr>
                        <a:t>Focus Strategy</a:t>
                      </a:r>
                      <a:endParaRPr/>
                    </a:p>
                    <a:p>
                      <a:pPr marL="0" marR="0" lvl="0" indent="0" algn="l" rtl="0">
                        <a:spcBef>
                          <a:spcPts val="0"/>
                        </a:spcBef>
                        <a:spcAft>
                          <a:spcPts val="0"/>
                        </a:spcAft>
                        <a:buNone/>
                      </a:pPr>
                      <a:r>
                        <a:rPr lang="en-US" sz="1800" b="0" i="0" u="none" strike="noStrike">
                          <a:solidFill>
                            <a:schemeClr val="dk1"/>
                          </a:solidFill>
                          <a:latin typeface="Arial"/>
                          <a:ea typeface="Arial"/>
                          <a:cs typeface="Arial"/>
                          <a:sym typeface="Arial"/>
                        </a:rPr>
                        <a:t>(Differentiation)</a:t>
                      </a: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800" b="0" i="0" u="none" strike="noStrike">
                          <a:solidFill>
                            <a:schemeClr val="dk1"/>
                          </a:solidFill>
                          <a:latin typeface="Arial"/>
                          <a:ea typeface="Arial"/>
                          <a:cs typeface="Arial"/>
                          <a:sym typeface="Arial"/>
                        </a:rPr>
                        <a:t>Focus Strategy (Low Cost)</a:t>
                      </a: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332" name="Google Shape;332;p47"/>
          <p:cNvSpPr txBox="1">
            <a:spLocks noGrp="1"/>
          </p:cNvSpPr>
          <p:nvPr>
            <p:ph type="body" idx="2"/>
          </p:nvPr>
        </p:nvSpPr>
        <p:spPr>
          <a:xfrm>
            <a:off x="466344" y="3713517"/>
            <a:ext cx="8220456" cy="170656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600"/>
              <a:buNone/>
            </a:pPr>
            <a:r>
              <a:rPr lang="en-US" i="1"/>
              <a:t>Source: </a:t>
            </a:r>
            <a:r>
              <a:rPr lang="en-US"/>
              <a:t>Adapted from Michael Porter, </a:t>
            </a:r>
            <a:r>
              <a:rPr lang="en-US" i="1"/>
              <a:t>Competitive Strategy: Techniques for Analyzing Industries and Competitors, </a:t>
            </a:r>
            <a:r>
              <a:rPr lang="en-US"/>
              <a:t>Free Press, 1998.</a:t>
            </a:r>
            <a:endParaRPr b="1"/>
          </a:p>
          <a:p>
            <a:pPr marL="285750" lvl="0" indent="-285750" algn="l" rtl="0">
              <a:spcBef>
                <a:spcPts val="1500"/>
              </a:spcBef>
              <a:spcAft>
                <a:spcPts val="0"/>
              </a:spcAft>
              <a:buSzPts val="2200"/>
              <a:buFont typeface="Arial"/>
              <a:buChar char="•"/>
            </a:pPr>
            <a:r>
              <a:rPr lang="en-US" sz="2200" b="1"/>
              <a:t>Strategy</a:t>
            </a:r>
            <a:r>
              <a:rPr lang="en-US" sz="2200">
                <a:solidFill>
                  <a:srgbClr val="FF6600"/>
                </a:solidFill>
              </a:rPr>
              <a:t> </a:t>
            </a:r>
            <a:r>
              <a:rPr lang="en-US" sz="2200"/>
              <a:t>- a plan for how an organization or individual plans to proceed with business operations and outperform that of its competitors.</a:t>
            </a:r>
            <a:endParaRPr sz="22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8"/>
          <p:cNvSpPr txBox="1">
            <a:spLocks noGrp="1"/>
          </p:cNvSpPr>
          <p:nvPr>
            <p:ph type="title"/>
          </p:nvPr>
        </p:nvSpPr>
        <p:spPr>
          <a:xfrm>
            <a:off x="3943350" y="297812"/>
            <a:ext cx="8229600" cy="546628"/>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Paths to Small Business Ownership</a:t>
            </a:r>
            <a:endParaRPr sz="2000" dirty="0"/>
          </a:p>
        </p:txBody>
      </p:sp>
      <p:sp>
        <p:nvSpPr>
          <p:cNvPr id="338" name="Google Shape;338;p48"/>
          <p:cNvSpPr txBox="1">
            <a:spLocks noGrp="1"/>
          </p:cNvSpPr>
          <p:nvPr>
            <p:ph type="body" idx="1"/>
          </p:nvPr>
        </p:nvSpPr>
        <p:spPr>
          <a:xfrm>
            <a:off x="457200" y="973666"/>
            <a:ext cx="11125200" cy="723364"/>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600"/>
              <a:buNone/>
            </a:pPr>
            <a:r>
              <a:rPr lang="en-US" sz="1100" b="1" dirty="0"/>
              <a:t>There are pros and cons to each approach, and it is worthwhile to give thought to each option. Note the possibilities in Exhibit 1-2.</a:t>
            </a:r>
            <a:endParaRPr sz="1100" b="1" dirty="0"/>
          </a:p>
          <a:p>
            <a:pPr marL="0" lvl="0" indent="0" algn="l" rtl="0">
              <a:spcBef>
                <a:spcPts val="600"/>
              </a:spcBef>
              <a:spcAft>
                <a:spcPts val="0"/>
              </a:spcAft>
              <a:buSzPts val="1500"/>
              <a:buNone/>
            </a:pPr>
            <a:r>
              <a:rPr lang="en-US" sz="1100" b="1" dirty="0"/>
              <a:t>Exhibit 1-2 Selected Business Entry Options</a:t>
            </a:r>
            <a:endParaRPr sz="1100" b="1" dirty="0"/>
          </a:p>
        </p:txBody>
      </p:sp>
      <p:graphicFrame>
        <p:nvGraphicFramePr>
          <p:cNvPr id="339" name="Google Shape;339;p48"/>
          <p:cNvGraphicFramePr/>
          <p:nvPr>
            <p:extLst>
              <p:ext uri="{D42A27DB-BD31-4B8C-83A1-F6EECF244321}">
                <p14:modId xmlns:p14="http://schemas.microsoft.com/office/powerpoint/2010/main" val="3895023721"/>
              </p:ext>
            </p:extLst>
          </p:nvPr>
        </p:nvGraphicFramePr>
        <p:xfrm>
          <a:off x="371061" y="1430600"/>
          <a:ext cx="8401877" cy="4328260"/>
        </p:xfrm>
        <a:graphic>
          <a:graphicData uri="http://schemas.openxmlformats.org/drawingml/2006/table">
            <a:tbl>
              <a:tblPr firstRow="1" bandRow="1">
                <a:noFill/>
                <a:tableStyleId>{67C9265D-E839-4525-BCA1-42D51E6B8B77}</a:tableStyleId>
              </a:tblPr>
              <a:tblGrid>
                <a:gridCol w="1400313">
                  <a:extLst>
                    <a:ext uri="{9D8B030D-6E8A-4147-A177-3AD203B41FA5}">
                      <a16:colId xmlns:a16="http://schemas.microsoft.com/office/drawing/2014/main" val="20000"/>
                    </a:ext>
                  </a:extLst>
                </a:gridCol>
                <a:gridCol w="1011337">
                  <a:extLst>
                    <a:ext uri="{9D8B030D-6E8A-4147-A177-3AD203B41FA5}">
                      <a16:colId xmlns:a16="http://schemas.microsoft.com/office/drawing/2014/main" val="20001"/>
                    </a:ext>
                  </a:extLst>
                </a:gridCol>
                <a:gridCol w="1555903">
                  <a:extLst>
                    <a:ext uri="{9D8B030D-6E8A-4147-A177-3AD203B41FA5}">
                      <a16:colId xmlns:a16="http://schemas.microsoft.com/office/drawing/2014/main" val="20002"/>
                    </a:ext>
                  </a:extLst>
                </a:gridCol>
                <a:gridCol w="2878421">
                  <a:extLst>
                    <a:ext uri="{9D8B030D-6E8A-4147-A177-3AD203B41FA5}">
                      <a16:colId xmlns:a16="http://schemas.microsoft.com/office/drawing/2014/main" val="20003"/>
                    </a:ext>
                  </a:extLst>
                </a:gridCol>
                <a:gridCol w="1555903">
                  <a:extLst>
                    <a:ext uri="{9D8B030D-6E8A-4147-A177-3AD203B41FA5}">
                      <a16:colId xmlns:a16="http://schemas.microsoft.com/office/drawing/2014/main" val="20004"/>
                    </a:ext>
                  </a:extLst>
                </a:gridCol>
              </a:tblGrid>
              <a:tr h="398959">
                <a:tc>
                  <a:txBody>
                    <a:bodyPr/>
                    <a:lstStyle/>
                    <a:p>
                      <a:pPr marL="0" marR="0" lvl="0" indent="0" algn="l" rtl="0">
                        <a:spcBef>
                          <a:spcPts val="0"/>
                        </a:spcBef>
                        <a:spcAft>
                          <a:spcPts val="0"/>
                        </a:spcAft>
                        <a:buNone/>
                      </a:pPr>
                      <a:r>
                        <a:rPr lang="en-US" sz="1400" b="1" i="0" u="none" strike="noStrike">
                          <a:solidFill>
                            <a:schemeClr val="dk1"/>
                          </a:solidFill>
                          <a:latin typeface="Arial"/>
                          <a:ea typeface="Arial"/>
                          <a:cs typeface="Arial"/>
                          <a:sym typeface="Arial"/>
                        </a:rPr>
                        <a:t>Business Aspects</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1" i="0" u="none" strike="noStrike">
                          <a:solidFill>
                            <a:schemeClr val="dk1"/>
                          </a:solidFill>
                          <a:latin typeface="Arial"/>
                          <a:ea typeface="Arial"/>
                          <a:cs typeface="Arial"/>
                          <a:sym typeface="Arial"/>
                        </a:rPr>
                        <a:t>Start a Business</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1" i="0" u="none" strike="noStrike">
                          <a:solidFill>
                            <a:schemeClr val="dk1"/>
                          </a:solidFill>
                          <a:latin typeface="Arial"/>
                          <a:ea typeface="Arial"/>
                          <a:cs typeface="Arial"/>
                          <a:sym typeface="Arial"/>
                        </a:rPr>
                        <a:t>Buy an Existing</a:t>
                      </a:r>
                      <a:endParaRPr/>
                    </a:p>
                    <a:p>
                      <a:pPr marL="0" marR="0" lvl="0" indent="0" algn="l" rtl="0">
                        <a:spcBef>
                          <a:spcPts val="0"/>
                        </a:spcBef>
                        <a:spcAft>
                          <a:spcPts val="0"/>
                        </a:spcAft>
                        <a:buNone/>
                      </a:pPr>
                      <a:r>
                        <a:rPr lang="en-US" sz="1400" b="1" i="0" u="none" strike="noStrike">
                          <a:solidFill>
                            <a:schemeClr val="dk1"/>
                          </a:solidFill>
                          <a:latin typeface="Arial"/>
                          <a:ea typeface="Arial"/>
                          <a:cs typeface="Arial"/>
                          <a:sym typeface="Arial"/>
                        </a:rPr>
                        <a:t>Business</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1" i="0" u="none" strike="noStrike">
                          <a:solidFill>
                            <a:schemeClr val="dk1"/>
                          </a:solidFill>
                          <a:latin typeface="Arial"/>
                          <a:ea typeface="Arial"/>
                          <a:cs typeface="Arial"/>
                          <a:sym typeface="Arial"/>
                        </a:rPr>
                        <a:t>Secure a Franchise or License</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1" i="0" u="none" strike="noStrike">
                          <a:solidFill>
                            <a:schemeClr val="dk1"/>
                          </a:solidFill>
                          <a:latin typeface="Arial"/>
                          <a:ea typeface="Arial"/>
                          <a:cs typeface="Arial"/>
                          <a:sym typeface="Arial"/>
                        </a:rPr>
                        <a:t>Licensing Technology</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98959">
                <a:tc>
                  <a:txBody>
                    <a:bodyPr/>
                    <a:lstStyle/>
                    <a:p>
                      <a:pPr marL="0" marR="0" lvl="0" indent="0" algn="l" rtl="0">
                        <a:spcBef>
                          <a:spcPts val="0"/>
                        </a:spcBef>
                        <a:spcAft>
                          <a:spcPts val="0"/>
                        </a:spcAft>
                        <a:buNone/>
                      </a:pPr>
                      <a:r>
                        <a:rPr lang="en-US" sz="1400" b="0" i="0" u="none" strike="noStrike" dirty="0">
                          <a:solidFill>
                            <a:schemeClr val="dk1"/>
                          </a:solidFill>
                          <a:latin typeface="Arial"/>
                          <a:ea typeface="Arial"/>
                          <a:cs typeface="Arial"/>
                          <a:sym typeface="Arial"/>
                        </a:rPr>
                        <a:t>Customers</a:t>
                      </a:r>
                      <a:endParaRPr sz="14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None</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Established</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None—but may have name recognition</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None</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34685">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Location</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dirty="0">
                          <a:solidFill>
                            <a:schemeClr val="dk1"/>
                          </a:solidFill>
                          <a:latin typeface="Arial"/>
                          <a:ea typeface="Arial"/>
                          <a:cs typeface="Arial"/>
                          <a:sym typeface="Arial"/>
                        </a:rPr>
                        <a:t>Needed</a:t>
                      </a:r>
                      <a:endParaRPr sz="14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In place</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Assistance possible</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Needed</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98959">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Management</a:t>
                      </a:r>
                      <a:endParaRPr/>
                    </a:p>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Control</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Owner</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Owner</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Owner within terms of license</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Owner within terms of license</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98959">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Operational Control</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Owner</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Owner</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Owner within terms of license</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Owner</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98959">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Marketing</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Needed</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In place (+/−)</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Assistance possible. Rules absolutely.</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Needed</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34685">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Reputation</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None</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In place (+/−)</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Should exist. If not, why license?</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Possible</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34685">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Royalties/Fees</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Not usual</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Maybe</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Ongoing</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Likely</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98959">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Financing</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Needed</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Prior owner may provide</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Assistance possible</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Needed</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34685">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Disclosures</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None</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Buyer beware</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a:solidFill>
                            <a:schemeClr val="dk1"/>
                          </a:solidFill>
                          <a:latin typeface="Arial"/>
                          <a:ea typeface="Arial"/>
                          <a:cs typeface="Arial"/>
                          <a:sym typeface="Arial"/>
                        </a:rPr>
                        <a:t>FDD and contracts</a:t>
                      </a:r>
                      <a:endParaRPr sz="14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None/>
                      </a:pPr>
                      <a:r>
                        <a:rPr lang="en-US" sz="1400" b="0" i="0" u="none" strike="noStrike" dirty="0">
                          <a:solidFill>
                            <a:schemeClr val="dk1"/>
                          </a:solidFill>
                          <a:latin typeface="Arial"/>
                          <a:ea typeface="Arial"/>
                          <a:cs typeface="Arial"/>
                          <a:sym typeface="Arial"/>
                        </a:rPr>
                        <a:t>Agreement</a:t>
                      </a:r>
                      <a:endParaRPr sz="140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bl>
          </a:graphicData>
        </a:graphic>
      </p:graphicFrame>
      <p:sp>
        <p:nvSpPr>
          <p:cNvPr id="340" name="Google Shape;340;p48"/>
          <p:cNvSpPr txBox="1">
            <a:spLocks noGrp="1"/>
          </p:cNvSpPr>
          <p:nvPr>
            <p:ph type="body" idx="2"/>
          </p:nvPr>
        </p:nvSpPr>
        <p:spPr>
          <a:xfrm>
            <a:off x="371061" y="5761512"/>
            <a:ext cx="9084365" cy="24564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300"/>
              <a:buNone/>
            </a:pPr>
            <a:r>
              <a:rPr lang="en-US" sz="1050">
                <a:latin typeface="Arial"/>
                <a:ea typeface="Arial"/>
                <a:cs typeface="Arial"/>
                <a:sym typeface="Arial"/>
              </a:rPr>
              <a:t>Jerome A. Katz and Richard P. Green, </a:t>
            </a:r>
            <a:r>
              <a:rPr lang="en-US" sz="1050" i="1">
                <a:latin typeface="Arial"/>
                <a:ea typeface="Arial"/>
                <a:cs typeface="Arial"/>
                <a:sym typeface="Arial"/>
              </a:rPr>
              <a:t>Entrepreneurial Small Business, </a:t>
            </a:r>
            <a:r>
              <a:rPr lang="en-US" sz="1050">
                <a:latin typeface="Arial"/>
                <a:ea typeface="Arial"/>
                <a:cs typeface="Arial"/>
                <a:sym typeface="Arial"/>
              </a:rPr>
              <a:t>New York: McGraw-Hill/Irwin, 2008.</a:t>
            </a:r>
            <a:endParaRPr sz="105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9"/>
          <p:cNvSpPr txBox="1">
            <a:spLocks noGrp="1"/>
          </p:cNvSpPr>
          <p:nvPr>
            <p:ph type="title"/>
          </p:nvPr>
        </p:nvSpPr>
        <p:spPr>
          <a:xfrm>
            <a:off x="4699000" y="-267228"/>
            <a:ext cx="83058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Types of Business Ownership</a:t>
            </a:r>
            <a:endParaRPr sz="2000" b="0" dirty="0">
              <a:solidFill>
                <a:schemeClr val="lt2"/>
              </a:solidFill>
              <a:latin typeface="Arial"/>
              <a:ea typeface="Arial"/>
              <a:cs typeface="Arial"/>
              <a:sym typeface="Arial"/>
            </a:endParaRPr>
          </a:p>
        </p:txBody>
      </p:sp>
      <p:sp>
        <p:nvSpPr>
          <p:cNvPr id="347" name="Google Shape;347;p49"/>
          <p:cNvSpPr txBox="1">
            <a:spLocks noGrp="1"/>
          </p:cNvSpPr>
          <p:nvPr>
            <p:ph type="body" idx="1"/>
          </p:nvPr>
        </p:nvSpPr>
        <p:spPr>
          <a:xfrm>
            <a:off x="495300" y="1183132"/>
            <a:ext cx="8153400" cy="492556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000" b="1" dirty="0"/>
              <a:t>Securing Franchise Rights</a:t>
            </a:r>
            <a:endParaRPr sz="2000" dirty="0"/>
          </a:p>
          <a:p>
            <a:pPr marL="256032" lvl="0" indent="-256032" algn="l" rtl="0">
              <a:spcBef>
                <a:spcPts val="600"/>
              </a:spcBef>
              <a:spcAft>
                <a:spcPts val="0"/>
              </a:spcAft>
              <a:buSzPts val="2200"/>
              <a:buChar char="•"/>
            </a:pPr>
            <a:r>
              <a:rPr lang="en-US" sz="2000" b="1" dirty="0"/>
              <a:t>franchise </a:t>
            </a:r>
            <a:r>
              <a:rPr lang="en-US" sz="2000" dirty="0"/>
              <a:t>a business that markets a product or service developed by a franchisor, typically in the manner specified by that franchisor.</a:t>
            </a:r>
            <a:endParaRPr sz="2000" dirty="0"/>
          </a:p>
          <a:p>
            <a:pPr marL="0" lvl="0" indent="0" algn="l" rtl="0">
              <a:spcBef>
                <a:spcPts val="800"/>
              </a:spcBef>
              <a:spcAft>
                <a:spcPts val="0"/>
              </a:spcAft>
              <a:buSzPts val="2400"/>
              <a:buNone/>
            </a:pPr>
            <a:r>
              <a:rPr lang="en-US" sz="2000" b="1" dirty="0"/>
              <a:t>Buying an Existing Business</a:t>
            </a:r>
            <a:endParaRPr sz="2000" dirty="0"/>
          </a:p>
          <a:p>
            <a:pPr marL="256032" lvl="0" indent="-256032" algn="l" rtl="0">
              <a:spcBef>
                <a:spcPts val="600"/>
              </a:spcBef>
              <a:spcAft>
                <a:spcPts val="0"/>
              </a:spcAft>
              <a:buSzPts val="2200"/>
              <a:buChar char="•"/>
            </a:pPr>
            <a:r>
              <a:rPr lang="en-US" sz="2000" b="1" dirty="0"/>
              <a:t>acquisition </a:t>
            </a:r>
            <a:r>
              <a:rPr lang="en-US" sz="2000" dirty="0"/>
              <a:t>a business purchase.</a:t>
            </a:r>
            <a:endParaRPr sz="2000" dirty="0"/>
          </a:p>
          <a:p>
            <a:pPr marL="256032" lvl="0" indent="-256032" algn="l" rtl="0">
              <a:spcBef>
                <a:spcPts val="600"/>
              </a:spcBef>
              <a:spcAft>
                <a:spcPts val="0"/>
              </a:spcAft>
              <a:buSzPts val="2200"/>
              <a:buChar char="•"/>
            </a:pPr>
            <a:r>
              <a:rPr lang="en-US" sz="2000" b="1" dirty="0"/>
              <a:t>due diligence </a:t>
            </a:r>
            <a:r>
              <a:rPr lang="en-US" sz="2000" dirty="0"/>
              <a:t>the exercise of reasonable care in the evaluation of a business opportunity.</a:t>
            </a:r>
            <a:endParaRPr sz="2000" b="1" dirty="0"/>
          </a:p>
          <a:p>
            <a:pPr marL="0" lvl="0" indent="0" algn="l" rtl="0">
              <a:spcBef>
                <a:spcPts val="600"/>
              </a:spcBef>
              <a:spcAft>
                <a:spcPts val="0"/>
              </a:spcAft>
              <a:buSzPts val="2400"/>
              <a:buNone/>
            </a:pPr>
            <a:r>
              <a:rPr lang="en-US" sz="2000" b="1" dirty="0"/>
              <a:t>Licensing Technology</a:t>
            </a:r>
            <a:endParaRPr sz="2000" dirty="0"/>
          </a:p>
          <a:p>
            <a:pPr marL="0" lvl="0" indent="0" algn="l" rtl="0">
              <a:spcBef>
                <a:spcPts val="600"/>
              </a:spcBef>
              <a:spcAft>
                <a:spcPts val="0"/>
              </a:spcAft>
              <a:buSzPts val="2200"/>
              <a:buNone/>
            </a:pPr>
            <a:r>
              <a:rPr lang="en-US" sz="2000" dirty="0"/>
              <a:t>One way to potentially shorten the product-development cycle and to access innovative technology is to identify and </a:t>
            </a:r>
            <a:r>
              <a:rPr lang="en-US" sz="2000" b="1" dirty="0"/>
              <a:t>license</a:t>
            </a:r>
            <a:r>
              <a:rPr lang="en-US" sz="2000" i="1" dirty="0"/>
              <a:t> </a:t>
            </a:r>
            <a:r>
              <a:rPr lang="en-US" sz="2000" dirty="0"/>
              <a:t>that technology— that is, to enter into a contract to use it without purchasing the rights to own it.</a:t>
            </a:r>
            <a:endParaRPr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0"/>
          <p:cNvSpPr txBox="1">
            <a:spLocks noGrp="1"/>
          </p:cNvSpPr>
          <p:nvPr>
            <p:ph type="title"/>
          </p:nvPr>
        </p:nvSpPr>
        <p:spPr>
          <a:xfrm>
            <a:off x="3663950" y="-229128"/>
            <a:ext cx="83058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The Many Faces of Entrepreneurship</a:t>
            </a:r>
            <a:endParaRPr sz="2000" b="0" dirty="0">
              <a:solidFill>
                <a:schemeClr val="lt2"/>
              </a:solidFill>
              <a:latin typeface="Arial"/>
              <a:ea typeface="Arial"/>
              <a:cs typeface="Arial"/>
              <a:sym typeface="Arial"/>
            </a:endParaRPr>
          </a:p>
        </p:txBody>
      </p:sp>
      <p:sp>
        <p:nvSpPr>
          <p:cNvPr id="353" name="Google Shape;353;p50"/>
          <p:cNvSpPr txBox="1">
            <a:spLocks noGrp="1"/>
          </p:cNvSpPr>
          <p:nvPr>
            <p:ph type="body" idx="1"/>
          </p:nvPr>
        </p:nvSpPr>
        <p:spPr>
          <a:xfrm>
            <a:off x="571500" y="1168037"/>
            <a:ext cx="8001000" cy="4521926"/>
          </a:xfrm>
          <a:prstGeom prst="rect">
            <a:avLst/>
          </a:prstGeom>
          <a:noFill/>
          <a:ln>
            <a:noFill/>
          </a:ln>
        </p:spPr>
        <p:txBody>
          <a:bodyPr spcFirstLastPara="1" wrap="square" lIns="0" tIns="0" rIns="0" bIns="0" anchor="t" anchorCtr="0">
            <a:noAutofit/>
          </a:bodyPr>
          <a:lstStyle/>
          <a:p>
            <a:pPr marL="256032" lvl="0" indent="-256032" algn="l" rtl="0">
              <a:spcBef>
                <a:spcPts val="0"/>
              </a:spcBef>
              <a:spcAft>
                <a:spcPts val="0"/>
              </a:spcAft>
              <a:buClr>
                <a:srgbClr val="007FA3"/>
              </a:buClr>
              <a:buSzPts val="2400"/>
              <a:buChar char="•"/>
            </a:pPr>
            <a:r>
              <a:rPr lang="en-US" sz="2400" b="1" dirty="0"/>
              <a:t>Gazelle - </a:t>
            </a:r>
            <a:r>
              <a:rPr lang="en-US" sz="2400" dirty="0"/>
              <a:t>a company that achieves an annual growth rate of 20 percent or greater, typically measures by the increase of sales revenue.</a:t>
            </a:r>
            <a:endParaRPr sz="2400" dirty="0"/>
          </a:p>
          <a:p>
            <a:pPr marL="256032" lvl="0" indent="-256032" algn="l" rtl="0">
              <a:spcBef>
                <a:spcPts val="1500"/>
              </a:spcBef>
              <a:spcAft>
                <a:spcPts val="0"/>
              </a:spcAft>
              <a:buClr>
                <a:srgbClr val="007FA3"/>
              </a:buClr>
              <a:buSzPts val="2400"/>
              <a:buChar char="•"/>
            </a:pPr>
            <a:r>
              <a:rPr lang="en-US" sz="2400" b="1" dirty="0"/>
              <a:t>Microenterprise - </a:t>
            </a:r>
            <a:r>
              <a:rPr lang="en-US" sz="2400" dirty="0"/>
              <a:t>a firm with five or fewer employees, initial capitalization requirements of under $35,000, and the regular operational involvement of the owner.</a:t>
            </a:r>
            <a:endParaRPr sz="2400" dirty="0"/>
          </a:p>
          <a:p>
            <a:pPr marL="256032" lvl="0" indent="-256032" algn="l" rtl="0">
              <a:spcBef>
                <a:spcPts val="1500"/>
              </a:spcBef>
              <a:spcAft>
                <a:spcPts val="0"/>
              </a:spcAft>
              <a:buClr>
                <a:srgbClr val="007FA3"/>
              </a:buClr>
              <a:buSzPts val="2400"/>
              <a:buChar char="•"/>
            </a:pPr>
            <a:r>
              <a:rPr lang="en-US" sz="2400" b="1" dirty="0"/>
              <a:t>Lifestyle business - </a:t>
            </a:r>
            <a:r>
              <a:rPr lang="en-US" sz="2400" dirty="0"/>
              <a:t>a microenterprise that permits its owners to follow a desired pattern of living, such as supporting college costs or taking vacations.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p:nvPr>
        </p:nvSpPr>
        <p:spPr>
          <a:xfrm>
            <a:off x="4572000" y="-208697"/>
            <a:ext cx="83058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Entrepreneurship</a:t>
            </a:r>
            <a:endParaRPr sz="2000" dirty="0">
              <a:solidFill>
                <a:schemeClr val="lt2"/>
              </a:solidFill>
              <a:latin typeface="Arial"/>
              <a:ea typeface="Arial"/>
              <a:cs typeface="Arial"/>
              <a:sym typeface="Arial"/>
            </a:endParaRPr>
          </a:p>
        </p:txBody>
      </p:sp>
      <p:sp>
        <p:nvSpPr>
          <p:cNvPr id="120" name="Google Shape;120;p15"/>
          <p:cNvSpPr txBox="1">
            <a:spLocks noGrp="1"/>
          </p:cNvSpPr>
          <p:nvPr>
            <p:ph type="body" idx="1"/>
          </p:nvPr>
        </p:nvSpPr>
        <p:spPr>
          <a:xfrm>
            <a:off x="483705" y="1166018"/>
            <a:ext cx="8382000" cy="452596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600"/>
              <a:buNone/>
            </a:pPr>
            <a:r>
              <a:rPr lang="en-US" sz="2600" b="1" dirty="0"/>
              <a:t>What Do Entrepreneurs Do?</a:t>
            </a:r>
            <a:endParaRPr dirty="0"/>
          </a:p>
          <a:p>
            <a:pPr marL="256032" lvl="0" indent="-256032" algn="l" rtl="0">
              <a:spcBef>
                <a:spcPts val="1500"/>
              </a:spcBef>
              <a:spcAft>
                <a:spcPts val="0"/>
              </a:spcAft>
              <a:buClr>
                <a:srgbClr val="007FA3"/>
              </a:buClr>
              <a:buSzPts val="2200"/>
              <a:buChar char="•"/>
            </a:pPr>
            <a:r>
              <a:rPr lang="en-US" sz="2200" dirty="0"/>
              <a:t>The French word </a:t>
            </a:r>
            <a:r>
              <a:rPr lang="en-US" sz="2200" b="1" dirty="0"/>
              <a:t>entrepreneur</a:t>
            </a:r>
            <a:r>
              <a:rPr lang="en-US" sz="2200" i="1" dirty="0"/>
              <a:t> </a:t>
            </a:r>
            <a:r>
              <a:rPr lang="en-US" sz="2200" dirty="0"/>
              <a:t>began to take on its present-day meaning in the seventeenth century. </a:t>
            </a:r>
            <a:endParaRPr dirty="0"/>
          </a:p>
          <a:p>
            <a:pPr marL="256032" lvl="0" indent="-256032" algn="l" rtl="0">
              <a:spcBef>
                <a:spcPts val="1000"/>
              </a:spcBef>
              <a:spcAft>
                <a:spcPts val="0"/>
              </a:spcAft>
              <a:buSzPts val="2200"/>
              <a:buChar char="•"/>
            </a:pPr>
            <a:r>
              <a:rPr lang="en-US" sz="2200" dirty="0"/>
              <a:t>It was used to describe someone who undertook any project that entailed risk—military, legal, or political, as well as economic.</a:t>
            </a:r>
            <a:endParaRPr dirty="0"/>
          </a:p>
          <a:p>
            <a:pPr marL="256032" lvl="0" indent="-256032" algn="l" rtl="0">
              <a:spcBef>
                <a:spcPts val="1000"/>
              </a:spcBef>
              <a:spcAft>
                <a:spcPts val="0"/>
              </a:spcAft>
              <a:buSzPts val="2200"/>
              <a:buChar char="•"/>
            </a:pPr>
            <a:r>
              <a:rPr lang="en-US" sz="2200" dirty="0"/>
              <a:t>Entrepreneurs may have different reasons to start and continue their businesses, but they share the common focus of </a:t>
            </a:r>
            <a:r>
              <a:rPr lang="en-US" sz="2200" b="1" dirty="0"/>
              <a:t>creating sustained-value</a:t>
            </a:r>
            <a:r>
              <a:rPr lang="en-US" sz="2200" dirty="0"/>
              <a:t>.</a:t>
            </a:r>
            <a:endParaRPr dirty="0"/>
          </a:p>
          <a:p>
            <a:pPr marL="256032" lvl="0" indent="-256032" algn="l" rtl="0">
              <a:spcBef>
                <a:spcPts val="1000"/>
              </a:spcBef>
              <a:spcAft>
                <a:spcPts val="0"/>
              </a:spcAft>
              <a:buSzPts val="2200"/>
              <a:buChar char="•"/>
            </a:pPr>
            <a:r>
              <a:rPr lang="en-US" sz="2200" dirty="0"/>
              <a:t>For example, Debbi Fields, founder of Mrs. Fields Cookies, took resources; eggs, butter, flour, sugar, chocolate chips—and turned them into cookies. She added value</a:t>
            </a:r>
            <a:r>
              <a:rPr lang="en-US" sz="2200" i="1" dirty="0"/>
              <a:t> </a:t>
            </a:r>
            <a:r>
              <a:rPr lang="en-US" sz="2200" dirty="0"/>
              <a:t>to the resources she had.</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1"/>
          <p:cNvSpPr txBox="1">
            <a:spLocks noGrp="1"/>
          </p:cNvSpPr>
          <p:nvPr>
            <p:ph type="title"/>
          </p:nvPr>
        </p:nvSpPr>
        <p:spPr>
          <a:xfrm>
            <a:off x="838200" y="443246"/>
            <a:ext cx="83058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Making the Business Work Personally and Professionally</a:t>
            </a:r>
            <a:endParaRPr sz="2000" b="0" dirty="0">
              <a:solidFill>
                <a:schemeClr val="lt2"/>
              </a:solidFill>
              <a:latin typeface="Arial"/>
              <a:ea typeface="Arial"/>
              <a:cs typeface="Arial"/>
              <a:sym typeface="Arial"/>
            </a:endParaRPr>
          </a:p>
        </p:txBody>
      </p:sp>
      <p:sp>
        <p:nvSpPr>
          <p:cNvPr id="359" name="Google Shape;359;p51"/>
          <p:cNvSpPr txBox="1">
            <a:spLocks noGrp="1"/>
          </p:cNvSpPr>
          <p:nvPr>
            <p:ph type="body" idx="1"/>
          </p:nvPr>
        </p:nvSpPr>
        <p:spPr>
          <a:xfrm>
            <a:off x="457200" y="1650274"/>
            <a:ext cx="8229600" cy="4521926"/>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400" b="1"/>
              <a:t>A Business Must Make a Profit to Stay in Business:</a:t>
            </a:r>
            <a:endParaRPr/>
          </a:p>
          <a:p>
            <a:pPr marL="256032" lvl="0" indent="-256032" algn="l" rtl="0">
              <a:spcBef>
                <a:spcPts val="1500"/>
              </a:spcBef>
              <a:spcAft>
                <a:spcPts val="0"/>
              </a:spcAft>
              <a:buClr>
                <a:srgbClr val="007FA3"/>
              </a:buClr>
              <a:buSzPts val="2200"/>
              <a:buChar char="•"/>
            </a:pPr>
            <a:r>
              <a:rPr lang="en-US" sz="2200" b="1"/>
              <a:t>Profit - </a:t>
            </a:r>
            <a:r>
              <a:rPr lang="en-US" sz="2200"/>
              <a:t>amount of money remaining after all costs are deducted from the income of a business.</a:t>
            </a:r>
            <a:endParaRPr/>
          </a:p>
          <a:p>
            <a:pPr marL="256032" lvl="0" indent="-256032" algn="l" rtl="0">
              <a:spcBef>
                <a:spcPts val="1500"/>
              </a:spcBef>
              <a:spcAft>
                <a:spcPts val="0"/>
              </a:spcAft>
              <a:buClr>
                <a:srgbClr val="007FA3"/>
              </a:buClr>
              <a:buSzPts val="2200"/>
              <a:buChar char="•"/>
            </a:pPr>
            <a:r>
              <a:rPr lang="en-US" sz="2200"/>
              <a:t>Profit is the sign that the entrepreneur is adding value.</a:t>
            </a:r>
            <a:endParaRPr/>
          </a:p>
          <a:p>
            <a:pPr marL="256032" lvl="0" indent="-256032" algn="l" rtl="0">
              <a:spcBef>
                <a:spcPts val="1500"/>
              </a:spcBef>
              <a:spcAft>
                <a:spcPts val="0"/>
              </a:spcAft>
              <a:buClr>
                <a:srgbClr val="007FA3"/>
              </a:buClr>
              <a:buSzPts val="2200"/>
              <a:buChar char="•"/>
            </a:pPr>
            <a:r>
              <a:rPr lang="en-US" sz="2200"/>
              <a:t>Profit results from the entrepreneur’s choices.</a:t>
            </a:r>
            <a:endParaRPr/>
          </a:p>
          <a:p>
            <a:pPr marL="256032" lvl="0" indent="-256032" algn="l" rtl="0">
              <a:spcBef>
                <a:spcPts val="1500"/>
              </a:spcBef>
              <a:spcAft>
                <a:spcPts val="0"/>
              </a:spcAft>
              <a:buClr>
                <a:srgbClr val="007FA3"/>
              </a:buClr>
              <a:buSzPts val="2200"/>
              <a:buChar char="•"/>
            </a:pPr>
            <a:r>
              <a:rPr lang="en-US" sz="2200" b="1"/>
              <a:t>Trade-off - </a:t>
            </a:r>
            <a:r>
              <a:rPr lang="en-US" sz="2200"/>
              <a:t>the act of giving up one thing for another.</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2"/>
          <p:cNvSpPr txBox="1">
            <a:spLocks noGrp="1"/>
          </p:cNvSpPr>
          <p:nvPr>
            <p:ph type="title"/>
          </p:nvPr>
        </p:nvSpPr>
        <p:spPr>
          <a:xfrm>
            <a:off x="3117850" y="-50231"/>
            <a:ext cx="83820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Seven Rules for Building a Successful Business</a:t>
            </a:r>
            <a:endParaRPr sz="2000" b="0" dirty="0">
              <a:solidFill>
                <a:schemeClr val="lt2"/>
              </a:solidFill>
              <a:latin typeface="Arial"/>
              <a:ea typeface="Arial"/>
              <a:cs typeface="Arial"/>
              <a:sym typeface="Arial"/>
            </a:endParaRPr>
          </a:p>
        </p:txBody>
      </p:sp>
      <p:pic>
        <p:nvPicPr>
          <p:cNvPr id="366" name="Google Shape;366;p52" descr="The seven rules for building a successful business are as follows: 1, Recognize an opportunity. 2, Evaluate it with critical thinking. 3, Build a team. 4, Write. 5, Gather resources. 6, Decide ownership. 7, Create wealth."/>
          <p:cNvPicPr preferRelativeResize="0"/>
          <p:nvPr/>
        </p:nvPicPr>
        <p:blipFill rotWithShape="1">
          <a:blip r:embed="rId3">
            <a:alphaModFix/>
          </a:blip>
          <a:srcRect/>
          <a:stretch/>
        </p:blipFill>
        <p:spPr>
          <a:xfrm>
            <a:off x="2502087" y="1086947"/>
            <a:ext cx="4470025" cy="46841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a:spLocks noGrp="1"/>
          </p:cNvSpPr>
          <p:nvPr>
            <p:ph type="title"/>
          </p:nvPr>
        </p:nvSpPr>
        <p:spPr>
          <a:xfrm>
            <a:off x="4648200" y="-248454"/>
            <a:ext cx="83058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Free-Enterprise System</a:t>
            </a:r>
            <a:endParaRPr sz="2000" dirty="0"/>
          </a:p>
        </p:txBody>
      </p:sp>
      <p:sp>
        <p:nvSpPr>
          <p:cNvPr id="127" name="Google Shape;127;p16"/>
          <p:cNvSpPr txBox="1">
            <a:spLocks noGrp="1"/>
          </p:cNvSpPr>
          <p:nvPr>
            <p:ph type="body" idx="1"/>
          </p:nvPr>
        </p:nvSpPr>
        <p:spPr>
          <a:xfrm>
            <a:off x="457200" y="1361661"/>
            <a:ext cx="8382000" cy="452596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400" dirty="0"/>
              <a:t>Entrepreneurs seek opportunities that they envision as generators of incremental income, or wealth.</a:t>
            </a:r>
            <a:endParaRPr dirty="0"/>
          </a:p>
          <a:p>
            <a:pPr marL="256032" lvl="0" indent="-256032" algn="l" rtl="0">
              <a:spcBef>
                <a:spcPts val="1500"/>
              </a:spcBef>
              <a:spcAft>
                <a:spcPts val="0"/>
              </a:spcAft>
              <a:buClr>
                <a:srgbClr val="007FA3"/>
              </a:buClr>
              <a:buSzPts val="2200"/>
              <a:buChar char="•"/>
            </a:pPr>
            <a:r>
              <a:rPr lang="en-US" sz="2200" b="1" dirty="0"/>
              <a:t>Free-enterprise system - </a:t>
            </a:r>
            <a:r>
              <a:rPr lang="en-US" sz="2200" dirty="0"/>
              <a:t>economic system in which businesses are privately owned and operate relatively free of government interference.</a:t>
            </a:r>
            <a:endParaRPr dirty="0"/>
          </a:p>
          <a:p>
            <a:pPr marL="256032" lvl="0" indent="-256032" algn="l" rtl="0">
              <a:spcBef>
                <a:spcPts val="1500"/>
              </a:spcBef>
              <a:spcAft>
                <a:spcPts val="0"/>
              </a:spcAft>
              <a:buClr>
                <a:srgbClr val="007FA3"/>
              </a:buClr>
              <a:buSzPts val="2200"/>
              <a:buChar char="•"/>
            </a:pPr>
            <a:r>
              <a:rPr lang="en-US" sz="2200" b="1" dirty="0"/>
              <a:t>Capitalism - </a:t>
            </a:r>
            <a:r>
              <a:rPr lang="en-US" sz="2200" dirty="0"/>
              <a:t>the free-market system, characterized by individuals and companies competing for economic gains, ownership of private property and wealth, and price determination through free-market forces.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7"/>
          <p:cNvSpPr txBox="1">
            <a:spLocks noGrp="1"/>
          </p:cNvSpPr>
          <p:nvPr>
            <p:ph type="title"/>
          </p:nvPr>
        </p:nvSpPr>
        <p:spPr>
          <a:xfrm>
            <a:off x="4446105" y="-195445"/>
            <a:ext cx="83058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Capitalism</a:t>
            </a:r>
            <a:endParaRPr sz="2000" dirty="0">
              <a:solidFill>
                <a:schemeClr val="lt2"/>
              </a:solidFill>
              <a:latin typeface="Arial"/>
              <a:ea typeface="Arial"/>
              <a:cs typeface="Arial"/>
              <a:sym typeface="Arial"/>
            </a:endParaRPr>
          </a:p>
        </p:txBody>
      </p:sp>
      <p:sp>
        <p:nvSpPr>
          <p:cNvPr id="133" name="Google Shape;133;p17"/>
          <p:cNvSpPr txBox="1">
            <a:spLocks noGrp="1"/>
          </p:cNvSpPr>
          <p:nvPr>
            <p:ph type="body" idx="1"/>
          </p:nvPr>
        </p:nvSpPr>
        <p:spPr>
          <a:xfrm>
            <a:off x="483705" y="1166018"/>
            <a:ext cx="8382000" cy="4525963"/>
          </a:xfrm>
          <a:prstGeom prst="rect">
            <a:avLst/>
          </a:prstGeom>
          <a:noFill/>
          <a:ln>
            <a:noFill/>
          </a:ln>
        </p:spPr>
        <p:txBody>
          <a:bodyPr spcFirstLastPara="1" wrap="square" lIns="0" tIns="0" rIns="0" bIns="0" anchor="t" anchorCtr="0">
            <a:noAutofit/>
          </a:bodyPr>
          <a:lstStyle/>
          <a:p>
            <a:pPr marL="256032" lvl="0" indent="-256032" algn="l" rtl="0">
              <a:spcBef>
                <a:spcPts val="0"/>
              </a:spcBef>
              <a:spcAft>
                <a:spcPts val="0"/>
              </a:spcAft>
              <a:buClr>
                <a:srgbClr val="007FA3"/>
              </a:buClr>
              <a:buSzPts val="2400"/>
              <a:buChar char="•"/>
            </a:pPr>
            <a:r>
              <a:rPr lang="en-US" sz="2400" dirty="0"/>
              <a:t>The free-market system, which is also called </a:t>
            </a:r>
            <a:r>
              <a:rPr lang="en-US" sz="2400" b="1" dirty="0"/>
              <a:t>capitalism</a:t>
            </a:r>
            <a:r>
              <a:rPr lang="en-US" sz="2400" dirty="0"/>
              <a:t>, typifies the following attributes:</a:t>
            </a:r>
            <a:endParaRPr dirty="0"/>
          </a:p>
          <a:p>
            <a:pPr marL="742950" lvl="1" indent="-285750" algn="l" rtl="0">
              <a:spcBef>
                <a:spcPts val="600"/>
              </a:spcBef>
              <a:spcAft>
                <a:spcPts val="0"/>
              </a:spcAft>
              <a:buSzPts val="2200"/>
              <a:buChar char="–"/>
            </a:pPr>
            <a:r>
              <a:rPr lang="en-US" sz="2200" dirty="0"/>
              <a:t>Individuals and companies may compete for their own economic gains.</a:t>
            </a:r>
            <a:endParaRPr dirty="0"/>
          </a:p>
          <a:p>
            <a:pPr marL="742950" lvl="1" indent="-285750" algn="l" rtl="0">
              <a:spcBef>
                <a:spcPts val="600"/>
              </a:spcBef>
              <a:spcAft>
                <a:spcPts val="0"/>
              </a:spcAft>
              <a:buSzPts val="2200"/>
              <a:buChar char="–"/>
            </a:pPr>
            <a:r>
              <a:rPr lang="en-US" sz="2200" dirty="0"/>
              <a:t>Private wealth and property ownership are permissible.</a:t>
            </a:r>
            <a:endParaRPr dirty="0"/>
          </a:p>
          <a:p>
            <a:pPr marL="742950" lvl="1" indent="-285750" algn="l" rtl="0">
              <a:spcBef>
                <a:spcPts val="600"/>
              </a:spcBef>
              <a:spcAft>
                <a:spcPts val="0"/>
              </a:spcAft>
              <a:buSzPts val="2200"/>
              <a:buChar char="–"/>
            </a:pPr>
            <a:r>
              <a:rPr lang="en-US" sz="2200" dirty="0"/>
              <a:t>Free-market forces primarily determine prices.</a:t>
            </a:r>
            <a:endParaRPr dirty="0"/>
          </a:p>
          <a:p>
            <a:pPr marL="256032" lvl="0" indent="-256032" algn="l" rtl="0">
              <a:spcBef>
                <a:spcPts val="1500"/>
              </a:spcBef>
              <a:spcAft>
                <a:spcPts val="0"/>
              </a:spcAft>
              <a:buClr>
                <a:srgbClr val="007FA3"/>
              </a:buClr>
              <a:buSzPts val="2400"/>
              <a:buChar char="•"/>
            </a:pPr>
            <a:r>
              <a:rPr lang="en-US" sz="2400" b="1" dirty="0"/>
              <a:t>Capital - </a:t>
            </a:r>
            <a:r>
              <a:rPr lang="en-US" sz="2400" dirty="0"/>
              <a:t>money or property owned or used in business.</a:t>
            </a:r>
            <a:endParaRPr dirty="0"/>
          </a:p>
          <a:p>
            <a:pPr marL="256032" lvl="0" indent="-256032" algn="l" rtl="0">
              <a:spcBef>
                <a:spcPts val="1500"/>
              </a:spcBef>
              <a:spcAft>
                <a:spcPts val="0"/>
              </a:spcAft>
              <a:buClr>
                <a:srgbClr val="007FA3"/>
              </a:buClr>
              <a:buSzPts val="2400"/>
              <a:buChar char="•"/>
            </a:pPr>
            <a:r>
              <a:rPr lang="en-US" sz="2400" b="1" dirty="0"/>
              <a:t>Voluntary Exchange - </a:t>
            </a:r>
            <a:r>
              <a:rPr lang="en-US" sz="2400" dirty="0"/>
              <a:t>a transaction between two parties who agree to trade money for a product or service.</a:t>
            </a:r>
            <a:endParaRPr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3632538" y="-114222"/>
            <a:ext cx="83058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Benefits and Challenges of Free Enterprise</a:t>
            </a:r>
            <a:endParaRPr sz="2000" dirty="0">
              <a:solidFill>
                <a:schemeClr val="lt2"/>
              </a:solidFill>
              <a:latin typeface="Arial"/>
              <a:ea typeface="Arial"/>
              <a:cs typeface="Arial"/>
              <a:sym typeface="Arial"/>
            </a:endParaRPr>
          </a:p>
        </p:txBody>
      </p:sp>
      <p:sp>
        <p:nvSpPr>
          <p:cNvPr id="140" name="Google Shape;140;p18"/>
          <p:cNvSpPr txBox="1">
            <a:spLocks noGrp="1"/>
          </p:cNvSpPr>
          <p:nvPr>
            <p:ph type="body" idx="1"/>
          </p:nvPr>
        </p:nvSpPr>
        <p:spPr>
          <a:xfrm>
            <a:off x="342900" y="1139044"/>
            <a:ext cx="8458200" cy="5029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600"/>
              <a:buNone/>
            </a:pPr>
            <a:r>
              <a:rPr lang="en-US" sz="2000" b="1" dirty="0"/>
              <a:t>Global Impact…</a:t>
            </a:r>
            <a:endParaRPr sz="2000" dirty="0"/>
          </a:p>
          <a:p>
            <a:pPr marL="0" lvl="0" indent="0" algn="l" rtl="0">
              <a:spcBef>
                <a:spcPts val="600"/>
              </a:spcBef>
              <a:spcAft>
                <a:spcPts val="0"/>
              </a:spcAft>
              <a:buSzPts val="2400"/>
              <a:buNone/>
            </a:pPr>
            <a:r>
              <a:rPr lang="en-US" sz="2000" b="1" dirty="0"/>
              <a:t>Free Trade:</a:t>
            </a:r>
            <a:endParaRPr sz="2000" dirty="0"/>
          </a:p>
          <a:p>
            <a:pPr marL="256032" lvl="0" indent="-256032" algn="l" rtl="0">
              <a:spcBef>
                <a:spcPts val="600"/>
              </a:spcBef>
              <a:spcAft>
                <a:spcPts val="0"/>
              </a:spcAft>
              <a:buSzPts val="2100"/>
              <a:buChar char="•"/>
            </a:pPr>
            <a:r>
              <a:rPr lang="en-US" sz="2000" dirty="0"/>
              <a:t>For much of recorded history, international trade was difficult and hazardous. To sell products in another country often required long and dangerous journeys overland or by ship. </a:t>
            </a:r>
            <a:endParaRPr sz="2000" dirty="0"/>
          </a:p>
          <a:p>
            <a:pPr marL="256032" lvl="0" indent="-256032" algn="l" rtl="0">
              <a:spcBef>
                <a:spcPts val="600"/>
              </a:spcBef>
              <a:spcAft>
                <a:spcPts val="0"/>
              </a:spcAft>
              <a:buSzPts val="2100"/>
              <a:buChar char="•"/>
            </a:pPr>
            <a:r>
              <a:rPr lang="en-US" sz="2000" dirty="0"/>
              <a:t>Many countries were closed to outside trade. </a:t>
            </a:r>
            <a:endParaRPr sz="2000" dirty="0"/>
          </a:p>
          <a:p>
            <a:pPr marL="256032" lvl="0" indent="-256032" algn="l" rtl="0">
              <a:spcBef>
                <a:spcPts val="600"/>
              </a:spcBef>
              <a:spcAft>
                <a:spcPts val="0"/>
              </a:spcAft>
              <a:buSzPts val="2100"/>
              <a:buChar char="•"/>
            </a:pPr>
            <a:r>
              <a:rPr lang="en-US" sz="2000" dirty="0"/>
              <a:t>Governments also used their power to give their own businesspeople competitive advantages over those from other countries by establishing trade barriers, such as imposing taxes (tariffs) on foreign goods that made them very expensive.</a:t>
            </a:r>
            <a:endParaRPr sz="2000" dirty="0"/>
          </a:p>
          <a:p>
            <a:pPr marL="256032" lvl="0" indent="-256032" algn="l" rtl="0">
              <a:spcBef>
                <a:spcPts val="600"/>
              </a:spcBef>
              <a:spcAft>
                <a:spcPts val="0"/>
              </a:spcAft>
              <a:buSzPts val="2100"/>
              <a:buChar char="•"/>
            </a:pPr>
            <a:r>
              <a:rPr lang="en-US" sz="2000" dirty="0"/>
              <a:t>Today, trade barriers have fallen in many parts of the world.</a:t>
            </a:r>
            <a:endParaRPr sz="2000" dirty="0"/>
          </a:p>
          <a:p>
            <a:pPr marL="256032" lvl="0" indent="-256032" algn="l" rtl="0">
              <a:spcBef>
                <a:spcPts val="600"/>
              </a:spcBef>
              <a:spcAft>
                <a:spcPts val="0"/>
              </a:spcAft>
              <a:buSzPts val="2100"/>
              <a:buChar char="•"/>
            </a:pPr>
            <a:r>
              <a:rPr lang="en-US" sz="2000" dirty="0"/>
              <a:t>The North American Free Trade Agreement (NAFTA) of 1994 eliminated trade barriers between the United States, Mexico, and Canada.</a:t>
            </a:r>
            <a:endParaRP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4381500" y="-142436"/>
            <a:ext cx="83058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What Is a Small Business? </a:t>
            </a:r>
            <a:r>
              <a:rPr lang="en-US" sz="2000" b="0" dirty="0">
                <a:solidFill>
                  <a:schemeClr val="lt2"/>
                </a:solidFill>
                <a:latin typeface="Arial"/>
                <a:ea typeface="Arial"/>
                <a:cs typeface="Arial"/>
                <a:sym typeface="Arial"/>
              </a:rPr>
              <a:t>(1 of 2)</a:t>
            </a:r>
            <a:endParaRPr sz="2000" b="0" dirty="0">
              <a:solidFill>
                <a:schemeClr val="lt2"/>
              </a:solidFill>
              <a:latin typeface="Arial"/>
              <a:ea typeface="Arial"/>
              <a:cs typeface="Arial"/>
              <a:sym typeface="Arial"/>
            </a:endParaRPr>
          </a:p>
        </p:txBody>
      </p:sp>
      <p:sp>
        <p:nvSpPr>
          <p:cNvPr id="147" name="Google Shape;147;p19"/>
          <p:cNvSpPr txBox="1">
            <a:spLocks noGrp="1"/>
          </p:cNvSpPr>
          <p:nvPr>
            <p:ph type="body" idx="1"/>
          </p:nvPr>
        </p:nvSpPr>
        <p:spPr>
          <a:xfrm>
            <a:off x="457200" y="1600200"/>
            <a:ext cx="8077200" cy="452596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400" b="1"/>
              <a:t>Small Business</a:t>
            </a:r>
            <a:r>
              <a:rPr lang="en-US" sz="2400" b="1">
                <a:solidFill>
                  <a:srgbClr val="FF6600"/>
                </a:solidFill>
              </a:rPr>
              <a:t> </a:t>
            </a:r>
            <a:r>
              <a:rPr lang="en-US" sz="2400" b="1"/>
              <a:t>-</a:t>
            </a:r>
            <a:r>
              <a:rPr lang="en-US" sz="2400"/>
              <a:t> A small business is defined by the U.S. Small Business Administration’s Office of Advocacy as having fewer than 500 employees and selling less than $5 million worth of products or services annually.</a:t>
            </a:r>
            <a:endParaRPr/>
          </a:p>
          <a:p>
            <a:pPr marL="256032" lvl="0" indent="-256032" algn="l" rtl="0">
              <a:spcBef>
                <a:spcPts val="1500"/>
              </a:spcBef>
              <a:spcAft>
                <a:spcPts val="0"/>
              </a:spcAft>
              <a:buClr>
                <a:srgbClr val="007FA3"/>
              </a:buClr>
              <a:buSzPts val="2200"/>
              <a:buChar char="•"/>
            </a:pPr>
            <a:r>
              <a:rPr lang="en-US" sz="2200"/>
              <a:t>The core principles involved in running a large company like Microsoft—and a corner deli are the same. </a:t>
            </a:r>
            <a:endParaRPr/>
          </a:p>
          <a:p>
            <a:pPr marL="256032" lvl="0" indent="-256032" algn="l" rtl="0">
              <a:spcBef>
                <a:spcPts val="1500"/>
              </a:spcBef>
              <a:spcAft>
                <a:spcPts val="0"/>
              </a:spcAft>
              <a:buClr>
                <a:srgbClr val="007FA3"/>
              </a:buClr>
              <a:buSzPts val="2200"/>
              <a:buChar char="•"/>
            </a:pPr>
            <a:r>
              <a:rPr lang="en-US" sz="2200"/>
              <a:t>This is why entrepreneurship is often called the engine of an economy. It drives economic creativity, giving rise to wealth and jobs and improving the standard of living.</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txBox="1">
            <a:spLocks noGrp="1"/>
          </p:cNvSpPr>
          <p:nvPr>
            <p:ph type="title"/>
          </p:nvPr>
        </p:nvSpPr>
        <p:spPr>
          <a:xfrm>
            <a:off x="4489174" y="-115933"/>
            <a:ext cx="8305800" cy="109728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3600"/>
              <a:buFont typeface="Arial"/>
              <a:buNone/>
            </a:pPr>
            <a:r>
              <a:rPr lang="en-US" sz="2000" dirty="0">
                <a:solidFill>
                  <a:schemeClr val="lt2"/>
                </a:solidFill>
                <a:latin typeface="Arial"/>
                <a:ea typeface="Arial"/>
                <a:cs typeface="Arial"/>
                <a:sym typeface="Arial"/>
              </a:rPr>
              <a:t>What Is a Small Business? </a:t>
            </a:r>
            <a:r>
              <a:rPr lang="en-US" sz="2000" b="0" dirty="0">
                <a:solidFill>
                  <a:schemeClr val="lt2"/>
                </a:solidFill>
                <a:latin typeface="Arial"/>
                <a:ea typeface="Arial"/>
                <a:cs typeface="Arial"/>
                <a:sym typeface="Arial"/>
              </a:rPr>
              <a:t>(2 of 2)</a:t>
            </a:r>
            <a:endParaRPr sz="2000" b="0" dirty="0">
              <a:solidFill>
                <a:schemeClr val="lt2"/>
              </a:solidFill>
              <a:latin typeface="Arial"/>
              <a:ea typeface="Arial"/>
              <a:cs typeface="Arial"/>
              <a:sym typeface="Arial"/>
            </a:endParaRPr>
          </a:p>
        </p:txBody>
      </p:sp>
      <p:sp>
        <p:nvSpPr>
          <p:cNvPr id="154" name="Google Shape;154;p20"/>
          <p:cNvSpPr txBox="1">
            <a:spLocks noGrp="1"/>
          </p:cNvSpPr>
          <p:nvPr>
            <p:ph type="body" idx="1"/>
          </p:nvPr>
        </p:nvSpPr>
        <p:spPr>
          <a:xfrm>
            <a:off x="533400" y="1074440"/>
            <a:ext cx="8077200" cy="470912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2400"/>
              <a:buNone/>
            </a:pPr>
            <a:r>
              <a:rPr lang="en-US" sz="2400" b="1" dirty="0" err="1"/>
              <a:t>BizFacts</a:t>
            </a:r>
            <a:endParaRPr dirty="0"/>
          </a:p>
          <a:p>
            <a:pPr marL="256032" lvl="0" indent="-256032" algn="l" rtl="0">
              <a:spcBef>
                <a:spcPts val="1200"/>
              </a:spcBef>
              <a:spcAft>
                <a:spcPts val="0"/>
              </a:spcAft>
              <a:buSzPts val="2200"/>
              <a:buChar char="•"/>
            </a:pPr>
            <a:r>
              <a:rPr lang="en-US" sz="2200" dirty="0"/>
              <a:t>There are 27.3 million businesses in the United States; approximately 99.9 percent of them are small companies with fewer than 500 employees.</a:t>
            </a:r>
            <a:endParaRPr dirty="0"/>
          </a:p>
          <a:p>
            <a:pPr marL="256032" lvl="0" indent="-256032" algn="l" rtl="0">
              <a:spcBef>
                <a:spcPts val="1200"/>
              </a:spcBef>
              <a:spcAft>
                <a:spcPts val="0"/>
              </a:spcAft>
              <a:buSzPts val="2200"/>
              <a:buChar char="•"/>
            </a:pPr>
            <a:r>
              <a:rPr lang="en-US" sz="2200" dirty="0"/>
              <a:t>Small businesses in America employed 49.2 percent of the country’s private (non-government) workforce, hired 43 percent of high-tech workers, and created 64 percent of net new jobs annually over the last decade.</a:t>
            </a:r>
            <a:endParaRPr dirty="0"/>
          </a:p>
          <a:p>
            <a:pPr marL="256032" lvl="0" indent="-256032" algn="l" rtl="0">
              <a:spcBef>
                <a:spcPts val="1200"/>
              </a:spcBef>
              <a:spcAft>
                <a:spcPts val="0"/>
              </a:spcAft>
              <a:buSzPts val="2200"/>
              <a:buChar char="•"/>
            </a:pPr>
            <a:r>
              <a:rPr lang="en-US" sz="2200" dirty="0"/>
              <a:t>Home-based businesses make up 52 percent and franchises 2 percent of all small firms.</a:t>
            </a:r>
            <a:endParaRPr dirty="0"/>
          </a:p>
          <a:p>
            <a:pPr marL="256032" lvl="0" indent="-256032" algn="l" rtl="0">
              <a:spcBef>
                <a:spcPts val="1200"/>
              </a:spcBef>
              <a:spcAft>
                <a:spcPts val="0"/>
              </a:spcAft>
              <a:buSzPts val="2200"/>
              <a:buChar char="•"/>
            </a:pPr>
            <a:r>
              <a:rPr lang="en-US" sz="2200" dirty="0"/>
              <a:t>Small businesses represent 99.7 percent of all companies with employees.</a:t>
            </a:r>
            <a:endParaRPr dirty="0"/>
          </a:p>
        </p:txBody>
      </p:sp>
    </p:spTree>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Pearson 508">
      <a:dk1>
        <a:srgbClr val="000000"/>
      </a:dk1>
      <a:lt1>
        <a:srgbClr val="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4014</Words>
  <Application>Microsoft Office PowerPoint</Application>
  <PresentationFormat>On-screen Show (4:3)</PresentationFormat>
  <Paragraphs>324</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Noto Sans Symbols</vt:lpstr>
      <vt:lpstr>Times New Roman</vt:lpstr>
      <vt:lpstr>Verdana</vt:lpstr>
      <vt:lpstr>508 Lecture</vt:lpstr>
      <vt:lpstr>ENTREPRENEURSHIP: Starting and Operating a Small Business</vt:lpstr>
      <vt:lpstr>Learning Objectives</vt:lpstr>
      <vt:lpstr>Entrepreneurs Recognize Opportunities</vt:lpstr>
      <vt:lpstr>Entrepreneurship</vt:lpstr>
      <vt:lpstr>Free-Enterprise System</vt:lpstr>
      <vt:lpstr>Capitalism</vt:lpstr>
      <vt:lpstr>Benefits and Challenges of Free Enterprise</vt:lpstr>
      <vt:lpstr>What Is a Small Business? (1 of 2)</vt:lpstr>
      <vt:lpstr>What Is a Small Business? (2 of 2)</vt:lpstr>
      <vt:lpstr>Definitions of Success—Monetary and Other</vt:lpstr>
      <vt:lpstr>Taking the Long View</vt:lpstr>
      <vt:lpstr>Benefits and Costs of Becoming an Entrepreneur (1 of 3)</vt:lpstr>
      <vt:lpstr>Benefits and Costs of Becoming an Entrepreneur (2 of 3)</vt:lpstr>
      <vt:lpstr>Potential Costs of Entrepreneurship</vt:lpstr>
      <vt:lpstr>Benefits and Costs of Becoming an Entrepreneur (3 of 3)</vt:lpstr>
      <vt:lpstr>Next-Best Investment</vt:lpstr>
      <vt:lpstr>See Illustration in Textbook Point System (1 of 3)</vt:lpstr>
      <vt:lpstr>See Illustration in Textbook Point System (2 of 3)</vt:lpstr>
      <vt:lpstr>See Illustration in Textbook Point System (3 of 3)</vt:lpstr>
      <vt:lpstr>Entrepreneurial Options (1 of 4)</vt:lpstr>
      <vt:lpstr>Entrepreneurial Options (2 of 4)</vt:lpstr>
      <vt:lpstr>Entrepreneurial Options (3 of 4)</vt:lpstr>
      <vt:lpstr>Entrepreneurial Options (4 of 4)</vt:lpstr>
      <vt:lpstr>How Do Entrepreneurs Find Opportunities to Start New Businesses?</vt:lpstr>
      <vt:lpstr>Entrepreneurs Creatively Exploit Changes in Our World (1 of 3)</vt:lpstr>
      <vt:lpstr>Entrepreneurs Creatively Exploit Changes in Our World (2 of 3)</vt:lpstr>
      <vt:lpstr>Entrepreneurs Creatively Exploit Changes in Our World (3 of 3)</vt:lpstr>
      <vt:lpstr>Where Others See Problems, Entrepreneurs Recognize Opportunities</vt:lpstr>
      <vt:lpstr>Train Your Mind to Recognize Business Opportunities (1 of 2)</vt:lpstr>
      <vt:lpstr>Train Your Mind to Recognize Business Opportunities (2 of 2)</vt:lpstr>
      <vt:lpstr>Entrepreneurs Use Their Imaginations</vt:lpstr>
      <vt:lpstr>An Idea Is Not Necessarily an Opportunity</vt:lpstr>
      <vt:lpstr>SWOT Analysis</vt:lpstr>
      <vt:lpstr>The Five Roots of Opportunity in the Marketplace</vt:lpstr>
      <vt:lpstr>Integrating Internal and External Opportunities</vt:lpstr>
      <vt:lpstr>Establishing Strategies</vt:lpstr>
      <vt:lpstr>Paths to Small Business Ownership</vt:lpstr>
      <vt:lpstr>Types of Business Ownership</vt:lpstr>
      <vt:lpstr>The Many Faces of Entrepreneurship</vt:lpstr>
      <vt:lpstr>Making the Business Work Personally and Professionally</vt:lpstr>
      <vt:lpstr>Seven Rules for Building a Successful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 Starting and Operating a Small Business</dc:title>
  <cp:lastModifiedBy>Ola Mohamed</cp:lastModifiedBy>
  <cp:revision>8</cp:revision>
  <dcterms:modified xsi:type="dcterms:W3CDTF">2023-05-03T07:39:18Z</dcterms:modified>
</cp:coreProperties>
</file>