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47"/>
  </p:notesMasterIdLst>
  <p:handoutMasterIdLst>
    <p:handoutMasterId r:id="rId48"/>
  </p:handoutMasterIdLst>
  <p:sldIdLst>
    <p:sldId id="310" r:id="rId3"/>
    <p:sldId id="257" r:id="rId4"/>
    <p:sldId id="307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7" r:id="rId13"/>
    <p:sldId id="269" r:id="rId14"/>
    <p:sldId id="270" r:id="rId15"/>
    <p:sldId id="273" r:id="rId16"/>
    <p:sldId id="305" r:id="rId17"/>
    <p:sldId id="274" r:id="rId18"/>
    <p:sldId id="276" r:id="rId19"/>
    <p:sldId id="278" r:id="rId20"/>
    <p:sldId id="280" r:id="rId21"/>
    <p:sldId id="281" r:id="rId22"/>
    <p:sldId id="282" r:id="rId23"/>
    <p:sldId id="284" r:id="rId24"/>
    <p:sldId id="283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306" r:id="rId35"/>
    <p:sldId id="295" r:id="rId36"/>
    <p:sldId id="296" r:id="rId37"/>
    <p:sldId id="297" r:id="rId38"/>
    <p:sldId id="298" r:id="rId39"/>
    <p:sldId id="300" r:id="rId40"/>
    <p:sldId id="302" r:id="rId41"/>
    <p:sldId id="301" r:id="rId42"/>
    <p:sldId id="303" r:id="rId43"/>
    <p:sldId id="304" r:id="rId44"/>
    <p:sldId id="308" r:id="rId45"/>
    <p:sldId id="309" r:id="rId46"/>
  </p:sldIdLst>
  <p:sldSz cx="9144000" cy="6858000" type="screen4x3"/>
  <p:notesSz cx="9317038" cy="6877050"/>
  <p:custDataLst>
    <p:tags r:id="rId4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0">
          <p15:clr>
            <a:srgbClr val="A4A3A4"/>
          </p15:clr>
        </p15:guide>
        <p15:guide id="2" orient="horz" pos="1174">
          <p15:clr>
            <a:srgbClr val="A4A3A4"/>
          </p15:clr>
        </p15:guide>
        <p15:guide id="3" orient="horz" pos="974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pos="357">
          <p15:clr>
            <a:srgbClr val="A4A3A4"/>
          </p15:clr>
        </p15:guide>
        <p15:guide id="8" pos="2880">
          <p15:clr>
            <a:srgbClr val="A4A3A4"/>
          </p15:clr>
        </p15:guide>
        <p15:guide id="9" pos="573">
          <p15:clr>
            <a:srgbClr val="A4A3A4"/>
          </p15:clr>
        </p15:guide>
        <p15:guide id="10" pos="5556">
          <p15:clr>
            <a:srgbClr val="A4A3A4"/>
          </p15:clr>
        </p15:guide>
        <p15:guide id="11" pos="249">
          <p15:clr>
            <a:srgbClr val="A4A3A4"/>
          </p15:clr>
        </p15:guide>
        <p15:guide id="12" pos="5759">
          <p15:clr>
            <a:srgbClr val="A4A3A4"/>
          </p15:clr>
        </p15:guide>
        <p15:guide id="13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  <a:srgbClr val="FAF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614" autoAdjust="0"/>
  </p:normalViewPr>
  <p:slideViewPr>
    <p:cSldViewPr>
      <p:cViewPr varScale="1">
        <p:scale>
          <a:sx n="114" d="100"/>
          <a:sy n="114" d="100"/>
        </p:scale>
        <p:origin x="1914" y="144"/>
      </p:cViewPr>
      <p:guideLst>
        <p:guide orient="horz" pos="790"/>
        <p:guide orient="horz" pos="1174"/>
        <p:guide orient="horz" pos="974"/>
        <p:guide orient="horz" pos="2160"/>
        <p:guide orient="horz" pos="4156"/>
        <p:guide orient="horz" pos="3884"/>
        <p:guide pos="357"/>
        <p:guide pos="2880"/>
        <p:guide pos="573"/>
        <p:guide pos="5556"/>
        <p:guide pos="249"/>
        <p:guide pos="5759"/>
        <p:guide pos="7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7383" cy="343853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7499" y="0"/>
            <a:ext cx="4037383" cy="343853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C02F7871-E567-4C2D-8A8F-E311523C13F7}" type="datetimeFigureOut">
              <a:rPr lang="en-GB" smtClean="0"/>
              <a:pPr/>
              <a:t>02/03/2025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2004"/>
            <a:ext cx="4037383" cy="343853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7499" y="6532004"/>
            <a:ext cx="4037383" cy="343853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38F2C0EA-8550-4A2C-B0A3-02E29E764A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0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7383" cy="3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7499" y="0"/>
            <a:ext cx="4037383" cy="3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0050" y="515938"/>
            <a:ext cx="3436938" cy="2578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04" y="3266599"/>
            <a:ext cx="7453630" cy="309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2004"/>
            <a:ext cx="4037383" cy="3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7499" y="6532004"/>
            <a:ext cx="4037383" cy="3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1895868-D6B6-4ED6-AB6B-64CF106ECB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2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01E22-0DA4-4AFA-814A-1E7FD449642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38306-E657-4A89-82E1-62801532BC2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9C74C-04CB-4D26-BEF6-3AB04E37042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5115C-DE73-4775-A2EA-63F7C1B457B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CA79C-CC8A-4DAC-9C53-E2F42688A0E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D383-4A64-4C9E-8E7B-204E95B5AE1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68E8A-5509-45A8-8710-334F7E30722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97223-DC3B-4E2F-8056-44F6A3274465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E07DF-A0FB-4495-800F-6C78C4ABF692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D7FF8-9731-4B04-B877-7F17863EF96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D97CD-527E-4031-AF57-220C44798F7E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478D8-CDD0-4E29-898B-C954BC17596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E3392-7DAC-47D9-B574-8BCA39B451AC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C0FE3-18D4-4508-B7B5-37342F0D7A9B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E3D50-35E3-442E-8937-048C748CE1C5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7F401-F23A-4847-8D3A-C63C1E4A8AE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8DCB1-C060-438E-9393-EE5F6322A48A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D798C-186B-438F-859F-CD3C27A2EE5A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D8B76-0943-4BDA-A30D-E852A1D916F2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C4C08-2E48-46EC-B496-121BDE8A68A6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C1831-5DE6-485A-A108-56AED9943FDE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3D260-717E-4D9A-A420-625D395DEE6E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0F3CB-21EC-4922-9C6E-7A7B4F4F3FB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24CCE-8FDD-47F3-B2B5-093C21090568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28BB9-3417-4A4D-B27B-2735BEB16BDA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2C9FF-04FB-474A-A3CE-9BA33C905114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827BC-7096-412C-8E2B-4A42A157DB20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4806A-2D54-4FB1-86FE-71C2D70B0249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3705A-DB6C-49CA-9588-B7C51E383A5D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759DB-E0F0-4CFF-BB54-1811437C786B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03D6B-6CC9-415D-BF0B-5DAE7E39DFD4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ECF3C-5AFD-479E-BACE-518C3F02020A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5DF38-72E3-47B5-A2D9-66FC7EBD60AC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A36AF-D5E5-44B4-BA81-8B46A392704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5DF38-72E3-47B5-A2D9-66FC7EBD60AC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E2CA4-9972-45F3-B1E0-370AE9D0539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828FC-6BFB-4C8D-953E-C8B12293076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A6017-CFE1-473D-8715-71073894127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19867-A468-4AFD-AB7F-FE9C86112A8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25E7D-44FE-4818-9DF1-0535A2FDD65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>
                <a:solidFill>
                  <a:srgbClr val="00421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4953000" cy="1143000"/>
          </a:xfrm>
        </p:spPr>
        <p:txBody>
          <a:bodyPr/>
          <a:lstStyle>
            <a:lvl1pPr>
              <a:defRPr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43A1-C5D3-4FC6-A7D7-EDFBA4B0E7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E36A-C4BF-408C-AED9-AB66F9BF1A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3C3E7-1012-47BD-88F8-9BE40123E0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457200"/>
            <a:ext cx="4800600" cy="1143000"/>
          </a:xfrm>
        </p:spPr>
        <p:txBody>
          <a:bodyPr/>
          <a:lstStyle>
            <a:lvl1pPr>
              <a:defRPr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3D8E8-6ED0-4840-BBC5-A622CF047D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B96C-7105-4121-B2F5-8FECD027FC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0731"/>
            <a:ext cx="4800600" cy="1143000"/>
          </a:xfrm>
        </p:spPr>
        <p:txBody>
          <a:bodyPr/>
          <a:lstStyle>
            <a:lvl1pPr>
              <a:defRPr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E3C8A-5B13-4969-8C67-E4A6EFA862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3051"/>
            <a:ext cx="4800600" cy="1143000"/>
          </a:xfrm>
        </p:spPr>
        <p:txBody>
          <a:bodyPr/>
          <a:lstStyle>
            <a:lvl1pPr>
              <a:defRPr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1E973-566C-47D3-990C-F76150D4C0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57200"/>
            <a:ext cx="4800600" cy="1143000"/>
          </a:xfrm>
        </p:spPr>
        <p:txBody>
          <a:bodyPr/>
          <a:lstStyle>
            <a:lvl1pPr>
              <a:defRPr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1A8D-C6C0-4E79-A3E2-0FD45C43DB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F66DB-B6DC-4A34-81C1-F78A8D1F4A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5039-9F21-4AE0-BE2E-91CF718E9F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9B72-27D8-4E51-9E6F-8AD47DFC65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6365-344D-41E1-99F1-3790278D54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38138"/>
            <a:ext cx="4800600" cy="1143000"/>
          </a:xfrm>
        </p:spPr>
        <p:txBody>
          <a:bodyPr/>
          <a:lstStyle>
            <a:lvl1pPr>
              <a:defRPr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DDAE8-AB9D-4E28-A2DB-7F5352FD83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E40AF-D3FF-4CBD-8675-BAC9D36CEF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CC60B-B175-4881-ABA8-FDF5144E7C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96574"/>
            <a:ext cx="4953000" cy="1143000"/>
          </a:xfrm>
        </p:spPr>
        <p:txBody>
          <a:bodyPr/>
          <a:lstStyle>
            <a:lvl1pPr>
              <a:defRPr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8CD4F-4B4F-439B-8435-37112D1736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525" y="273051"/>
            <a:ext cx="4953000" cy="1143000"/>
          </a:xfrm>
        </p:spPr>
        <p:txBody>
          <a:bodyPr/>
          <a:lstStyle>
            <a:lvl1pPr>
              <a:defRPr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A454-C0B7-4A8A-9C9B-651EEF9D18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685800"/>
            <a:ext cx="4953000" cy="1143000"/>
          </a:xfrm>
        </p:spPr>
        <p:txBody>
          <a:bodyPr/>
          <a:lstStyle>
            <a:lvl1pPr>
              <a:defRPr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9C8E-36A4-4BED-B16F-43A4DDD92A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3FBA3-A617-44B3-A81A-77CB3C9AF4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BFB8-4983-435E-831D-970AD58CC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42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Chapter 1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B246E-75B1-4116-BBFD-AD0F23180B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28407" y="-2286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0239C-E32A-472B-9254-D96DAAFE261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0" y="5893906"/>
            <a:ext cx="5127420" cy="623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650D5-606B-481B-8190-F9B42E9FC09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9698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-2493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193D20-52E9-4C4A-84B1-0CBDBD93FB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0" y="5893906"/>
            <a:ext cx="5127420" cy="623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39081A-EF53-42E5-94CD-9DAB68841E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24938"/>
            <a:ext cx="9144000" cy="68829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2A9C-EE70-415F-9BB7-184F1F824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5A6AD-C41D-4853-A87C-3D2A45F30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6EF56-9FED-46FB-B9EB-C2937A77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Chapter 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C1437-C3F0-49F4-B96D-B66A3E80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79B72-27D8-4E51-9E6F-8AD47DFC65F0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F48B27-4DB0-4BDE-9371-E0612B6E2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3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4569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T</a:t>
            </a:r>
            <a:r>
              <a:rPr lang="en-GB" sz="3600" b="1" dirty="0">
                <a:solidFill>
                  <a:srgbClr val="00421E"/>
                </a:solidFill>
              </a:rPr>
              <a:t>heories of motivation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5562599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GB" sz="1200" dirty="0"/>
              <a:t>Figure 7.3 </a:t>
            </a:r>
            <a:r>
              <a:rPr lang="en-GB" dirty="0"/>
              <a:t> </a:t>
            </a:r>
            <a:r>
              <a:rPr lang="en-IN" dirty="0"/>
              <a:t>An overview of the main theories of work motivation</a:t>
            </a:r>
          </a:p>
        </p:txBody>
      </p:sp>
      <p:pic>
        <p:nvPicPr>
          <p:cNvPr id="8" name="Picture 2" descr="Y:\Graphics\Powerpoint\PE_UK\PE501-MULLINS\Final Files\GIf\ch07\M07NF003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40633" y="1574834"/>
            <a:ext cx="3919933" cy="3708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5715000" cy="1143000"/>
          </a:xfrm>
        </p:spPr>
        <p:txBody>
          <a:bodyPr/>
          <a:lstStyle/>
          <a:p>
            <a:pPr eaLnBrk="1" hangingPunct="1"/>
            <a:r>
              <a:rPr lang="en-GB" sz="3200" b="1" dirty="0"/>
              <a:t>Content and process theories of motivation</a:t>
            </a:r>
            <a:br>
              <a:rPr lang="en-GB" sz="3200" b="1" dirty="0"/>
            </a:br>
            <a:endParaRPr lang="en-GB" sz="3200" b="1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726986"/>
            <a:ext cx="4038600" cy="4726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/>
              <a:t>Content theories</a:t>
            </a:r>
          </a:p>
          <a:p>
            <a:pPr eaLnBrk="1" hangingPunct="1">
              <a:buFontTx/>
              <a:buNone/>
            </a:pPr>
            <a:r>
              <a:rPr lang="en-GB" dirty="0"/>
              <a:t>Main theorists include:</a:t>
            </a:r>
          </a:p>
          <a:p>
            <a:pPr eaLnBrk="1" hangingPunct="1"/>
            <a:r>
              <a:rPr lang="en-GB" dirty="0"/>
              <a:t>Maslow</a:t>
            </a:r>
          </a:p>
          <a:p>
            <a:pPr eaLnBrk="1" hangingPunct="1"/>
            <a:r>
              <a:rPr lang="en-GB" dirty="0" err="1"/>
              <a:t>Alderfer</a:t>
            </a:r>
            <a:endParaRPr lang="en-GB" dirty="0"/>
          </a:p>
          <a:p>
            <a:pPr eaLnBrk="1" hangingPunct="1"/>
            <a:r>
              <a:rPr lang="en-GB" dirty="0" err="1"/>
              <a:t>Nohria</a:t>
            </a:r>
            <a:endParaRPr lang="en-GB" dirty="0"/>
          </a:p>
          <a:p>
            <a:pPr eaLnBrk="1" hangingPunct="1"/>
            <a:r>
              <a:rPr lang="en-GB" dirty="0"/>
              <a:t>Herzberg</a:t>
            </a:r>
          </a:p>
          <a:p>
            <a:pPr eaLnBrk="1" hangingPunct="1"/>
            <a:r>
              <a:rPr lang="en-GB" dirty="0"/>
              <a:t>McClelland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26986"/>
            <a:ext cx="4038600" cy="4726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/>
              <a:t>Process theories</a:t>
            </a:r>
          </a:p>
          <a:p>
            <a:pPr eaLnBrk="1" hangingPunct="1">
              <a:buFontTx/>
              <a:buNone/>
            </a:pPr>
            <a:r>
              <a:rPr lang="en-GB" dirty="0"/>
              <a:t>Main theorists include:</a:t>
            </a:r>
          </a:p>
          <a:p>
            <a:pPr eaLnBrk="1" hangingPunct="1"/>
            <a:r>
              <a:rPr lang="en-GB" dirty="0"/>
              <a:t>Vroom, Porter and Lawler</a:t>
            </a:r>
          </a:p>
          <a:p>
            <a:pPr eaLnBrk="1" hangingPunct="1"/>
            <a:r>
              <a:rPr lang="en-GB" dirty="0"/>
              <a:t>Adams</a:t>
            </a:r>
          </a:p>
          <a:p>
            <a:pPr eaLnBrk="1" hangingPunct="1"/>
            <a:r>
              <a:rPr lang="en-GB" dirty="0"/>
              <a:t>Locke</a:t>
            </a:r>
          </a:p>
          <a:p>
            <a:pPr eaLnBrk="1" hangingPunct="1"/>
            <a:r>
              <a:rPr lang="en-GB" i="1" dirty="0" err="1"/>
              <a:t>Heider</a:t>
            </a:r>
            <a:r>
              <a:rPr lang="en-GB" i="1" dirty="0"/>
              <a:t> and Kelley (see Chapter 6)</a:t>
            </a:r>
          </a:p>
          <a:p>
            <a:pPr eaLnBrk="1" hangingPunct="1">
              <a:buFontTx/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Maslow’s hierarchy of needs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5410200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GB" sz="1200" dirty="0"/>
              <a:t>Figure 7.5 </a:t>
            </a:r>
            <a:r>
              <a:rPr lang="en-GB" dirty="0"/>
              <a:t> </a:t>
            </a:r>
            <a:r>
              <a:rPr lang="en-IN" dirty="0"/>
              <a:t>Maslow’s hierarchy of needs model</a:t>
            </a:r>
          </a:p>
        </p:txBody>
      </p:sp>
      <p:pic>
        <p:nvPicPr>
          <p:cNvPr id="8" name="Picture 2" descr="Y:\Graphics\Powerpoint\PE_UK\PE501-MULLINS\Final Files\GIf\ch07\M07NF005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7967" y="1371600"/>
            <a:ext cx="7728065" cy="3629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0"/>
            <a:ext cx="5867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Applying Maslow’s model to the work situation</a:t>
            </a:r>
            <a:br>
              <a:rPr lang="en-GB" sz="3200" b="1" dirty="0">
                <a:solidFill>
                  <a:srgbClr val="00421E"/>
                </a:solidFill>
              </a:rPr>
            </a:br>
            <a:endParaRPr lang="en-GB" sz="3200" b="1" dirty="0">
              <a:solidFill>
                <a:srgbClr val="00421E"/>
              </a:solidFill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64771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/>
              <a:t>There are a few problems doing this: </a:t>
            </a:r>
          </a:p>
          <a:p>
            <a:pPr marL="338138" lvl="1" indent="-320675" eaLnBrk="1" hangingPunct="1"/>
            <a:r>
              <a:rPr lang="en-GB" dirty="0"/>
              <a:t>People do not necessarily satisfy their needs, especially higher level needs, just through work.</a:t>
            </a:r>
          </a:p>
          <a:p>
            <a:pPr marL="338138" lvl="1" indent="-320675" eaLnBrk="1" hangingPunct="1"/>
            <a:r>
              <a:rPr lang="en-GB" dirty="0"/>
              <a:t>People place different values on the same need.</a:t>
            </a:r>
          </a:p>
          <a:p>
            <a:pPr marL="338138" lvl="1" indent="-320675" eaLnBrk="1" hangingPunct="1"/>
            <a:r>
              <a:rPr lang="en-GB" dirty="0"/>
              <a:t>Some rewards or outcomes may satisfy more than one need.</a:t>
            </a:r>
          </a:p>
          <a:p>
            <a:pPr marL="338138" lvl="1" indent="-320675" eaLnBrk="1" hangingPunct="1"/>
            <a:r>
              <a:rPr lang="en-GB" dirty="0"/>
              <a:t>Job satisfaction does not necessarily lead to improved performance.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>
                <a:solidFill>
                  <a:srgbClr val="00421E"/>
                </a:solidFill>
              </a:rPr>
              <a:t>Alderfer’s</a:t>
            </a:r>
            <a:r>
              <a:rPr lang="en-GB" b="1" dirty="0">
                <a:solidFill>
                  <a:srgbClr val="00421E"/>
                </a:solidFill>
              </a:rPr>
              <a:t> modified need</a:t>
            </a:r>
            <a:br>
              <a:rPr lang="en-GB" b="1" dirty="0">
                <a:solidFill>
                  <a:srgbClr val="00421E"/>
                </a:solidFill>
              </a:rPr>
            </a:br>
            <a:r>
              <a:rPr lang="en-GB" b="1" dirty="0">
                <a:solidFill>
                  <a:srgbClr val="00421E"/>
                </a:solidFill>
              </a:rPr>
              <a:t>hierarchy model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600" dirty="0"/>
              <a:t>Existence needs are</a:t>
            </a:r>
          </a:p>
          <a:p>
            <a:pPr marL="668338" lvl="1" indent="-312738" eaLnBrk="1" hangingPunct="1">
              <a:lnSpc>
                <a:spcPct val="90000"/>
              </a:lnSpc>
            </a:pPr>
            <a:r>
              <a:rPr lang="en-GB" sz="2400" dirty="0"/>
              <a:t>concerned with sustaining human existence and survival and covers physiological and safety needs of a material nature.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/>
              <a:t>Relatedness needs are</a:t>
            </a:r>
          </a:p>
          <a:p>
            <a:pPr marL="668338" lvl="1" indent="-312738" eaLnBrk="1" hangingPunct="1">
              <a:lnSpc>
                <a:spcPct val="90000"/>
              </a:lnSpc>
            </a:pPr>
            <a:r>
              <a:rPr lang="en-GB" sz="2400" dirty="0"/>
              <a:t>concerned with relationships to the social environment and covers love or belonging, affiliation and meaningful interpersonal relationships. 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/>
              <a:t>Growth needs are</a:t>
            </a:r>
          </a:p>
          <a:p>
            <a:pPr marL="668338" lvl="1" indent="-312738" eaLnBrk="1" hangingPunct="1">
              <a:lnSpc>
                <a:spcPct val="90000"/>
              </a:lnSpc>
            </a:pPr>
            <a:r>
              <a:rPr lang="en-GB" sz="2400" dirty="0"/>
              <a:t>concerned with the development of potential and covers self-esteem and self-actualisation.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r>
              <a:rPr lang="en-GB" b="1" dirty="0" err="1">
                <a:solidFill>
                  <a:srgbClr val="00421E"/>
                </a:solidFill>
              </a:rPr>
              <a:t>Nohria’s</a:t>
            </a:r>
            <a:r>
              <a:rPr lang="en-GB" b="1" dirty="0">
                <a:solidFill>
                  <a:srgbClr val="00421E"/>
                </a:solidFill>
              </a:rPr>
              <a:t> four-drives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/>
          <a:lstStyle/>
          <a:p>
            <a:r>
              <a:rPr lang="en-GB" sz="2800" dirty="0"/>
              <a:t>The drive to </a:t>
            </a:r>
            <a:r>
              <a:rPr lang="en-GB" sz="2800" b="1" dirty="0"/>
              <a:t>acquire</a:t>
            </a:r>
            <a:r>
              <a:rPr lang="en-GB" sz="2800" dirty="0"/>
              <a:t> – scarce goods and intangibles such as social status</a:t>
            </a:r>
          </a:p>
          <a:p>
            <a:r>
              <a:rPr lang="en-GB" sz="2800" dirty="0"/>
              <a:t>The drive to </a:t>
            </a:r>
            <a:r>
              <a:rPr lang="en-GB" sz="2800" b="1" dirty="0"/>
              <a:t>bond</a:t>
            </a:r>
            <a:r>
              <a:rPr lang="en-GB" sz="2800" dirty="0"/>
              <a:t> – connections with individuals and groups</a:t>
            </a:r>
          </a:p>
          <a:p>
            <a:r>
              <a:rPr lang="en-GB" sz="2800" dirty="0"/>
              <a:t>The drive to </a:t>
            </a:r>
            <a:r>
              <a:rPr lang="en-GB" sz="2800" b="1" dirty="0"/>
              <a:t>comprehend</a:t>
            </a:r>
            <a:r>
              <a:rPr lang="en-GB" sz="2800" dirty="0"/>
              <a:t> – satisfy curiosity and master the world around us</a:t>
            </a:r>
          </a:p>
          <a:p>
            <a:r>
              <a:rPr lang="en-GB" sz="2800" dirty="0"/>
              <a:t>The drive to </a:t>
            </a:r>
            <a:r>
              <a:rPr lang="en-GB" sz="2800" b="1" dirty="0"/>
              <a:t>defend</a:t>
            </a:r>
            <a:r>
              <a:rPr lang="en-GB" sz="2800" dirty="0"/>
              <a:t> – against external threats and to promote justice</a:t>
            </a:r>
          </a:p>
        </p:txBody>
      </p:sp>
    </p:spTree>
    <p:extLst>
      <p:ext uri="{BB962C8B-B14F-4D97-AF65-F5344CB8AC3E}">
        <p14:creationId xmlns:p14="http://schemas.microsoft.com/office/powerpoint/2010/main" val="81942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37626" y="273506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Herzberg’s two-factor theory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7626" y="5454134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GB" sz="1200" dirty="0"/>
              <a:t>Figure 7.6 </a:t>
            </a:r>
            <a:r>
              <a:rPr lang="en-GB" dirty="0"/>
              <a:t> </a:t>
            </a:r>
            <a:r>
              <a:rPr lang="en-IN" dirty="0"/>
              <a:t>Representation of Herzberg’s two-factor theory</a:t>
            </a:r>
          </a:p>
        </p:txBody>
      </p:sp>
      <p:pic>
        <p:nvPicPr>
          <p:cNvPr id="8" name="Picture 2" descr="Y:\Graphics\Powerpoint\PE_UK\PE501-MULLINS\Final Files\GIf\ch07\M07NF0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19200"/>
            <a:ext cx="2027767" cy="4043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5943600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McClelland’s achievement motivation theory 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GB" sz="2800" dirty="0"/>
              <a:t>Use of Thematic Apperception Tests (TAT) in research</a:t>
            </a:r>
          </a:p>
          <a:p>
            <a:pPr eaLnBrk="1" hangingPunct="1"/>
            <a:r>
              <a:rPr lang="en-GB" sz="2800" dirty="0"/>
              <a:t>Identified four arousal-based and socially developed motives, namely:</a:t>
            </a:r>
          </a:p>
          <a:p>
            <a:pPr marL="652463" lvl="1" indent="-288925" eaLnBrk="1" hangingPunct="1"/>
            <a:r>
              <a:rPr lang="en-GB" sz="2600" dirty="0"/>
              <a:t>Achievement motive</a:t>
            </a:r>
          </a:p>
          <a:p>
            <a:pPr marL="652463" lvl="1" indent="-288925" eaLnBrk="1" hangingPunct="1"/>
            <a:r>
              <a:rPr lang="en-GB" sz="2600" dirty="0"/>
              <a:t>Power motive</a:t>
            </a:r>
          </a:p>
          <a:p>
            <a:pPr marL="652463" lvl="1" indent="-288925" eaLnBrk="1" hangingPunct="1"/>
            <a:r>
              <a:rPr lang="en-GB" sz="2600" dirty="0" err="1"/>
              <a:t>Affiliative</a:t>
            </a:r>
            <a:r>
              <a:rPr lang="en-GB" sz="2600" dirty="0"/>
              <a:t> motive</a:t>
            </a:r>
          </a:p>
          <a:p>
            <a:pPr marL="652463" lvl="1" indent="-288925" eaLnBrk="1" hangingPunct="1"/>
            <a:r>
              <a:rPr lang="en-GB" sz="2600" dirty="0"/>
              <a:t>Avoidance motive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82770"/>
            <a:ext cx="6553200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McClelland and achievement </a:t>
            </a:r>
            <a:br>
              <a:rPr lang="en-GB" sz="3200" b="1" dirty="0">
                <a:solidFill>
                  <a:srgbClr val="00421E"/>
                </a:solidFill>
              </a:rPr>
            </a:br>
            <a:r>
              <a:rPr lang="en-GB" sz="3200" b="1" dirty="0">
                <a:solidFill>
                  <a:srgbClr val="00421E"/>
                </a:solidFill>
              </a:rPr>
              <a:t>need (n-Ach)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7938" indent="-7938" eaLnBrk="1" hangingPunct="1">
              <a:buFontTx/>
              <a:buNone/>
            </a:pPr>
            <a:r>
              <a:rPr lang="en-GB" sz="2400" dirty="0"/>
              <a:t>Four characteristics of people with a strong achievement need (n-Ach):</a:t>
            </a:r>
          </a:p>
          <a:p>
            <a:pPr marL="347663" lvl="1" indent="-330200" eaLnBrk="1" hangingPunct="1"/>
            <a:r>
              <a:rPr lang="en-GB" sz="2400" dirty="0"/>
              <a:t>They prefer moderate task difficulty and goals as an achievement incentive.</a:t>
            </a:r>
          </a:p>
          <a:p>
            <a:pPr marL="347663" lvl="1" indent="-330200" eaLnBrk="1" hangingPunct="1"/>
            <a:r>
              <a:rPr lang="en-GB" sz="2400" dirty="0"/>
              <a:t>They prefer personal responsibility for performance.</a:t>
            </a:r>
          </a:p>
          <a:p>
            <a:pPr marL="347663" lvl="1" indent="-330200" eaLnBrk="1" hangingPunct="1"/>
            <a:r>
              <a:rPr lang="en-GB" sz="2400" dirty="0"/>
              <a:t>They have the need for clear and unambiguous feedback on performance.</a:t>
            </a:r>
          </a:p>
          <a:p>
            <a:pPr marL="347663" lvl="1" indent="-330200" eaLnBrk="1" hangingPunct="1"/>
            <a:r>
              <a:rPr lang="en-GB" sz="2400" dirty="0"/>
              <a:t>They are more innovative.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2231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Process theories of motivation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295400"/>
            <a:ext cx="79311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/>
              <a:t>Process theories include:</a:t>
            </a:r>
          </a:p>
          <a:p>
            <a:pPr eaLnBrk="1" hangingPunct="1"/>
            <a:r>
              <a:rPr lang="en-GB" sz="2800" dirty="0"/>
              <a:t>Expectancy-based models</a:t>
            </a:r>
          </a:p>
          <a:p>
            <a:pPr marL="660400" lvl="1" indent="-296863" eaLnBrk="1" hangingPunct="1"/>
            <a:r>
              <a:rPr lang="en-GB" sz="2400" dirty="0"/>
              <a:t>Vroom,  Porter and Lawler</a:t>
            </a:r>
          </a:p>
          <a:p>
            <a:pPr eaLnBrk="1" hangingPunct="1"/>
            <a:r>
              <a:rPr lang="en-GB" sz="2800" dirty="0"/>
              <a:t>Equity theory</a:t>
            </a:r>
          </a:p>
          <a:p>
            <a:pPr marL="666750" lvl="1" indent="-311150" eaLnBrk="1" hangingPunct="1"/>
            <a:r>
              <a:rPr lang="en-GB" sz="2400" dirty="0"/>
              <a:t>Adams</a:t>
            </a:r>
          </a:p>
          <a:p>
            <a:pPr eaLnBrk="1" hangingPunct="1"/>
            <a:r>
              <a:rPr lang="en-GB" sz="2800" dirty="0"/>
              <a:t>Goal theory</a:t>
            </a:r>
          </a:p>
          <a:p>
            <a:pPr marL="668338" lvl="1" indent="-312738" eaLnBrk="1" hangingPunct="1"/>
            <a:r>
              <a:rPr lang="en-GB" sz="2400" dirty="0"/>
              <a:t>Locke</a:t>
            </a:r>
          </a:p>
          <a:p>
            <a:pPr eaLnBrk="1" hangingPunct="1"/>
            <a:r>
              <a:rPr lang="en-GB" sz="2800" dirty="0"/>
              <a:t>Attribution theory</a:t>
            </a:r>
          </a:p>
          <a:p>
            <a:pPr marL="660400" lvl="1" indent="-296863" eaLnBrk="1" hangingPunct="1"/>
            <a:r>
              <a:rPr lang="en-GB" sz="2400" dirty="0" err="1"/>
              <a:t>Heider</a:t>
            </a:r>
            <a:r>
              <a:rPr lang="en-GB" sz="2400" dirty="0"/>
              <a:t> and Kelley (see Chapter 6)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3600"/>
            <a:ext cx="7772400" cy="1896534"/>
          </a:xfrm>
        </p:spPr>
        <p:txBody>
          <a:bodyPr/>
          <a:lstStyle/>
          <a:p>
            <a:pPr lvl="0" eaLnBrk="1" hangingPunct="1">
              <a:spcBef>
                <a:spcPct val="20000"/>
              </a:spcBef>
            </a:pPr>
            <a:r>
              <a:rPr lang="en-GB" dirty="0"/>
              <a:t>Chapter 7</a:t>
            </a:r>
            <a:br>
              <a:rPr lang="en-GB" dirty="0"/>
            </a:b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Work motivation and</a:t>
            </a:r>
            <a:br>
              <a:rPr lang="en-US" sz="3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job satisfaction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15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Expectancy theories: the </a:t>
            </a:r>
            <a:br>
              <a:rPr lang="en-GB" sz="3200" b="1" dirty="0">
                <a:solidFill>
                  <a:srgbClr val="00421E"/>
                </a:solidFill>
              </a:rPr>
            </a:br>
            <a:r>
              <a:rPr lang="en-GB" sz="3200" b="1" dirty="0">
                <a:solidFill>
                  <a:srgbClr val="00421E"/>
                </a:solidFill>
              </a:rPr>
              <a:t>motivational link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5498373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GB" sz="1200" dirty="0"/>
              <a:t>Figure 7.7 </a:t>
            </a:r>
            <a:r>
              <a:rPr lang="en-GB" dirty="0"/>
              <a:t> </a:t>
            </a:r>
            <a:r>
              <a:rPr lang="en-IN" dirty="0"/>
              <a:t>Expectancy theory: the motivational link</a:t>
            </a:r>
          </a:p>
        </p:txBody>
      </p:sp>
      <p:pic>
        <p:nvPicPr>
          <p:cNvPr id="8" name="Picture 2" descr="Y:\Graphics\Powerpoint\PE_UK\PE501-MULLINS\Final Files\GIf\ch07\M07NF0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1854201"/>
            <a:ext cx="6146800" cy="358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Vroom’s expectancy theory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837"/>
            <a:ext cx="8229600" cy="4968552"/>
          </a:xfrm>
        </p:spPr>
        <p:txBody>
          <a:bodyPr>
            <a:normAutofit lnSpcReduction="10000"/>
          </a:bodyPr>
          <a:lstStyle/>
          <a:p>
            <a:pPr marL="17463" indent="-17463" eaLnBrk="1" hangingPunct="1">
              <a:buFontTx/>
              <a:buNone/>
            </a:pPr>
            <a:r>
              <a:rPr lang="en-GB" sz="2400" dirty="0"/>
              <a:t>Based on the idea that people prefer certain outcomes from their behaviour over others and anticipate feelings of satisfaction should the preferred outcome be achieved:</a:t>
            </a:r>
          </a:p>
          <a:p>
            <a:pPr marL="355600" lvl="1" indent="-338138" eaLnBrk="1" hangingPunct="1"/>
            <a:r>
              <a:rPr lang="en-GB" sz="2400" dirty="0"/>
              <a:t>This feeling of anticipated satisfaction from an outcome is termed </a:t>
            </a:r>
            <a:r>
              <a:rPr lang="en-GB" sz="2400" b="1" dirty="0"/>
              <a:t>valence</a:t>
            </a:r>
            <a:r>
              <a:rPr lang="en-GB" sz="2400" dirty="0"/>
              <a:t>.</a:t>
            </a:r>
          </a:p>
          <a:p>
            <a:pPr marL="355600" lvl="1" indent="-338138" eaLnBrk="1" hangingPunct="1"/>
            <a:r>
              <a:rPr lang="en-GB" sz="2400" b="1" dirty="0"/>
              <a:t>Instrumentality</a:t>
            </a:r>
            <a:r>
              <a:rPr lang="en-GB" sz="2400" dirty="0"/>
              <a:t> is the extent to which first-level outcomes lead to second-level outcomes.</a:t>
            </a:r>
            <a:endParaRPr lang="en-GB" sz="2400" b="1" dirty="0"/>
          </a:p>
          <a:p>
            <a:pPr marL="355600" lvl="1" indent="-338138" eaLnBrk="1" hangingPunct="1"/>
            <a:r>
              <a:rPr lang="en-GB" sz="2400" b="1" dirty="0"/>
              <a:t>Expectancy</a:t>
            </a:r>
            <a:r>
              <a:rPr lang="en-GB" sz="2400" dirty="0"/>
              <a:t> is the perception of the probability that the desired satisfaction will be achieved by the chosen behaviour.</a:t>
            </a:r>
          </a:p>
          <a:p>
            <a:pPr marL="355600" lvl="1" indent="-338138" eaLnBrk="1" hangingPunct="1"/>
            <a:r>
              <a:rPr lang="en-GB" sz="2400" dirty="0"/>
              <a:t>The combination of valence and expectancy determines the strength of individual motivation or </a:t>
            </a:r>
            <a:r>
              <a:rPr lang="en-GB" sz="2400" b="1" dirty="0"/>
              <a:t>motivational force</a:t>
            </a:r>
            <a:r>
              <a:rPr lang="en-GB" sz="2400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46373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Basic model of expectancy theory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5642295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GB" sz="1200" dirty="0"/>
              <a:t>Figure 7.8 </a:t>
            </a:r>
            <a:r>
              <a:rPr lang="en-GB" dirty="0"/>
              <a:t> </a:t>
            </a:r>
            <a:r>
              <a:rPr lang="en-IN" dirty="0"/>
              <a:t>Basic model of expectancy theory</a:t>
            </a:r>
          </a:p>
        </p:txBody>
      </p:sp>
      <p:pic>
        <p:nvPicPr>
          <p:cNvPr id="8" name="Picture 2" descr="Y:\Graphics\Powerpoint\PE_UK\PE501-MULLINS\Final Files\GIf\ch07\M07NF0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12813"/>
            <a:ext cx="5750486" cy="3340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Motivational force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442" y="1219200"/>
            <a:ext cx="8229600" cy="4525963"/>
          </a:xfrm>
        </p:spPr>
        <p:txBody>
          <a:bodyPr/>
          <a:lstStyle/>
          <a:p>
            <a:pPr marL="17463" indent="-17463" eaLnBrk="1" hangingPunct="1">
              <a:buFontTx/>
              <a:buNone/>
            </a:pPr>
            <a:r>
              <a:rPr lang="en-GB" dirty="0"/>
              <a:t>Motivation (</a:t>
            </a:r>
            <a:r>
              <a:rPr lang="en-GB" i="1" dirty="0"/>
              <a:t>M</a:t>
            </a:r>
            <a:r>
              <a:rPr lang="en-GB" dirty="0"/>
              <a:t>) is the sum of the products of the valences of all outcomes (</a:t>
            </a:r>
            <a:r>
              <a:rPr lang="en-GB" i="1" dirty="0"/>
              <a:t>V</a:t>
            </a:r>
            <a:r>
              <a:rPr lang="en-GB" dirty="0"/>
              <a:t>), multiplied by the strength of expectancies that action will result in the achievement of these outcomes (</a:t>
            </a:r>
            <a:r>
              <a:rPr lang="en-GB" i="1" dirty="0"/>
              <a:t>E</a:t>
            </a:r>
            <a:r>
              <a:rPr lang="en-GB" dirty="0"/>
              <a:t>).</a:t>
            </a:r>
          </a:p>
          <a:p>
            <a:pPr marL="0" indent="0" eaLnBrk="1" hangingPunct="1">
              <a:buNone/>
            </a:pPr>
            <a:endParaRPr lang="en-GB" i="1" dirty="0"/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5562600" y="465714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1242" y="3729034"/>
            <a:ext cx="3024187" cy="1512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04F489-E944-43D8-B692-8B921D600FD2}"/>
              </a:ext>
            </a:extLst>
          </p:cNvPr>
          <p:cNvSpPr/>
          <p:nvPr/>
        </p:nvSpPr>
        <p:spPr>
          <a:xfrm>
            <a:off x="4786376" y="3900703"/>
            <a:ext cx="21339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buFontTx/>
              <a:buNone/>
            </a:pPr>
            <a:r>
              <a:rPr lang="en-GB" sz="3200" i="1" dirty="0"/>
              <a:t>M = </a:t>
            </a:r>
            <a:r>
              <a:rPr lang="en-GB" sz="3200" i="1" dirty="0">
                <a:cs typeface="Arial" charset="0"/>
              </a:rPr>
              <a:t>∑</a:t>
            </a:r>
            <a:r>
              <a:rPr lang="en-GB" sz="3200" i="1" dirty="0"/>
              <a:t>E </a:t>
            </a:r>
            <a:r>
              <a:rPr lang="en-GB" sz="2000" i="1" dirty="0">
                <a:cs typeface="Arial" charset="0"/>
              </a:rPr>
              <a:t>∙</a:t>
            </a:r>
            <a:r>
              <a:rPr lang="en-GB" sz="3200" i="1" dirty="0"/>
              <a:t> V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636165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Lawler’s revised expectancy model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1365" y="5476493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GB" sz="1200" dirty="0"/>
              <a:t>Figure 7.9 </a:t>
            </a:r>
            <a:r>
              <a:rPr lang="en-GB" dirty="0"/>
              <a:t> </a:t>
            </a:r>
            <a:r>
              <a:rPr lang="en-IN" dirty="0"/>
              <a:t>An illustration of the Lawler expectancy model</a:t>
            </a:r>
          </a:p>
        </p:txBody>
      </p:sp>
      <p:pic>
        <p:nvPicPr>
          <p:cNvPr id="8" name="Picture 2" descr="Y:\Graphics\Powerpoint\PE_UK\PE501-MULLINS\Final Files\GIf\ch07\M07NF0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514600"/>
            <a:ext cx="6201666" cy="2952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0603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Implications of expectancy theories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807" y="1447800"/>
            <a:ext cx="8229600" cy="3840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/>
              <a:t>Managers need to: </a:t>
            </a:r>
          </a:p>
          <a:p>
            <a:pPr marL="363538" lvl="1" indent="-338138" eaLnBrk="1" hangingPunct="1">
              <a:lnSpc>
                <a:spcPct val="90000"/>
              </a:lnSpc>
            </a:pPr>
            <a:r>
              <a:rPr lang="en-GB" sz="2400" dirty="0"/>
              <a:t>use rewards appropriate in terms of individual performance;</a:t>
            </a:r>
          </a:p>
          <a:p>
            <a:pPr marL="363538" lvl="1" indent="-338138" eaLnBrk="1" hangingPunct="1">
              <a:lnSpc>
                <a:spcPct val="90000"/>
              </a:lnSpc>
            </a:pPr>
            <a:r>
              <a:rPr lang="en-GB" sz="2400" dirty="0"/>
              <a:t>attempt to establish clear relationships between effort</a:t>
            </a:r>
            <a:r>
              <a:rPr lang="en-GB" sz="2400" dirty="0">
                <a:cs typeface="Times New Roman" pitchFamily="18" charset="0"/>
              </a:rPr>
              <a:t>–</a:t>
            </a:r>
            <a:r>
              <a:rPr lang="en-GB" sz="2400" dirty="0"/>
              <a:t>performance and rewards, as perceived by the individual;</a:t>
            </a:r>
          </a:p>
          <a:p>
            <a:pPr marL="363538" lvl="1" indent="-338138" eaLnBrk="1" hangingPunct="1">
              <a:lnSpc>
                <a:spcPct val="90000"/>
              </a:lnSpc>
            </a:pPr>
            <a:r>
              <a:rPr lang="en-GB" sz="2400" dirty="0"/>
              <a:t>establish clear procedures for the evaluation of individual levels of performance;</a:t>
            </a:r>
          </a:p>
          <a:p>
            <a:pPr marL="363538" lvl="1" indent="-338138" eaLnBrk="1" hangingPunct="1">
              <a:lnSpc>
                <a:spcPct val="90000"/>
              </a:lnSpc>
            </a:pPr>
            <a:r>
              <a:rPr lang="en-GB" sz="2400" dirty="0"/>
              <a:t>pay attention to intervening variables;</a:t>
            </a:r>
          </a:p>
          <a:p>
            <a:pPr marL="363538" lvl="1" indent="-338138" eaLnBrk="1" hangingPunct="1">
              <a:lnSpc>
                <a:spcPct val="90000"/>
              </a:lnSpc>
            </a:pPr>
            <a:r>
              <a:rPr lang="en-GB" sz="2400" dirty="0"/>
              <a:t>minimise undesirable outcomes that may be perceived to result from a high level of performance, e.g. industrial accidents. 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Equity theory of motivation: Adams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17463" indent="-17463" eaLnBrk="1" hangingPunct="1">
              <a:lnSpc>
                <a:spcPct val="90000"/>
              </a:lnSpc>
              <a:buFontTx/>
              <a:buNone/>
            </a:pPr>
            <a:r>
              <a:rPr lang="en-GB" sz="2400" dirty="0"/>
              <a:t>Equity theory focuses on people’s feelings of how fairly they have been treated in comparison with the treatment received by others</a:t>
            </a:r>
          </a:p>
          <a:p>
            <a:pPr marL="17463" indent="-17463" eaLnBrk="1" hangingPunct="1">
              <a:lnSpc>
                <a:spcPct val="90000"/>
              </a:lnSpc>
              <a:buFontTx/>
              <a:buNone/>
            </a:pPr>
            <a:r>
              <a:rPr lang="en-GB" sz="2400" dirty="0"/>
              <a:t>Suggests six broad types of possible behaviour which result from a sense of inequity</a:t>
            </a:r>
          </a:p>
          <a:p>
            <a:pPr marL="363538" lvl="1" indent="-346075" eaLnBrk="1" hangingPunct="1">
              <a:lnSpc>
                <a:spcPct val="90000"/>
              </a:lnSpc>
            </a:pPr>
            <a:r>
              <a:rPr lang="en-GB" sz="2400" dirty="0"/>
              <a:t>Changes to inputs</a:t>
            </a:r>
          </a:p>
          <a:p>
            <a:pPr marL="363538" lvl="1" indent="-346075" eaLnBrk="1" hangingPunct="1">
              <a:lnSpc>
                <a:spcPct val="90000"/>
              </a:lnSpc>
            </a:pPr>
            <a:r>
              <a:rPr lang="en-GB" sz="2400" dirty="0"/>
              <a:t>Changes to outcomes</a:t>
            </a:r>
          </a:p>
          <a:p>
            <a:pPr marL="363538" lvl="1" indent="-346075" eaLnBrk="1" hangingPunct="1">
              <a:lnSpc>
                <a:spcPct val="90000"/>
              </a:lnSpc>
            </a:pPr>
            <a:r>
              <a:rPr lang="en-GB" sz="2400" dirty="0"/>
              <a:t>Cognitive distortion (of inputs and outcomes)</a:t>
            </a:r>
          </a:p>
          <a:p>
            <a:pPr marL="363538" lvl="1" indent="-346075" eaLnBrk="1" hangingPunct="1">
              <a:lnSpc>
                <a:spcPct val="90000"/>
              </a:lnSpc>
            </a:pPr>
            <a:r>
              <a:rPr lang="en-GB" sz="2400" dirty="0"/>
              <a:t>Leaving the field</a:t>
            </a:r>
          </a:p>
          <a:p>
            <a:pPr marL="363538" lvl="1" indent="-346075" eaLnBrk="1" hangingPunct="1">
              <a:lnSpc>
                <a:spcPct val="90000"/>
              </a:lnSpc>
            </a:pPr>
            <a:r>
              <a:rPr lang="en-GB" sz="2400" dirty="0"/>
              <a:t>Acting on others</a:t>
            </a:r>
          </a:p>
          <a:p>
            <a:pPr marL="363538" lvl="1" indent="-346075" eaLnBrk="1" hangingPunct="1">
              <a:lnSpc>
                <a:spcPct val="90000"/>
              </a:lnSpc>
            </a:pPr>
            <a:r>
              <a:rPr lang="en-GB" sz="2400" dirty="0"/>
              <a:t>Changing the object of comparison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2057400" y="570790"/>
            <a:ext cx="5266853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Illustration of Adams’ equity theory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5486400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GB" sz="1200" dirty="0"/>
              <a:t>Figure 7.10 </a:t>
            </a:r>
            <a:r>
              <a:rPr lang="en-GB" dirty="0"/>
              <a:t> </a:t>
            </a:r>
            <a:r>
              <a:rPr lang="en-IN" dirty="0"/>
              <a:t>An illustration of Adams’ equity theory of motivation</a:t>
            </a:r>
          </a:p>
        </p:txBody>
      </p:sp>
      <p:pic>
        <p:nvPicPr>
          <p:cNvPr id="10" name="Picture 2" descr="Y:\Graphics\Powerpoint\PE_UK\PE501-MULLINS\Final Files\GIf\ch07\M07NF0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705" y="1863725"/>
            <a:ext cx="6342591" cy="3483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Goal theory: Locke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5276334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GB" sz="1200" dirty="0"/>
              <a:t>Figure 7.11 </a:t>
            </a:r>
            <a:r>
              <a:rPr lang="en-GB" dirty="0"/>
              <a:t> </a:t>
            </a:r>
            <a:r>
              <a:rPr lang="en-IN" dirty="0"/>
              <a:t>An illustration of Locke’s theory of goal-setting</a:t>
            </a:r>
          </a:p>
        </p:txBody>
      </p:sp>
      <p:pic>
        <p:nvPicPr>
          <p:cNvPr id="8" name="Picture 2" descr="Y:\Graphics\Powerpoint\PE_UK\PE501-MULLINS\Final Files\GIf\ch07\M07NF011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927" y="1862667"/>
            <a:ext cx="8352147" cy="3031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Implications of goal theory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marL="25400" indent="-25400" eaLnBrk="1" hangingPunct="1">
              <a:lnSpc>
                <a:spcPct val="90000"/>
              </a:lnSpc>
              <a:buFontTx/>
              <a:buNone/>
            </a:pPr>
            <a:r>
              <a:rPr lang="en-GB" sz="2400" dirty="0"/>
              <a:t>Practical implications for the manager of goal theory include:</a:t>
            </a:r>
          </a:p>
          <a:p>
            <a:pPr marL="363538" lvl="1" indent="-338138" eaLnBrk="1" hangingPunct="1">
              <a:lnSpc>
                <a:spcPct val="90000"/>
              </a:lnSpc>
            </a:pPr>
            <a:r>
              <a:rPr lang="en-GB" sz="2400" dirty="0"/>
              <a:t>The need for systematic identification of specific performance goals.</a:t>
            </a:r>
          </a:p>
          <a:p>
            <a:pPr marL="363538" lvl="1" indent="-338138" eaLnBrk="1" hangingPunct="1">
              <a:lnSpc>
                <a:spcPct val="90000"/>
              </a:lnSpc>
            </a:pPr>
            <a:r>
              <a:rPr lang="en-GB" sz="2400" dirty="0"/>
              <a:t>The need for goals to be challenging but realistic.</a:t>
            </a:r>
          </a:p>
          <a:p>
            <a:pPr marL="363538" lvl="1" indent="-338138" eaLnBrk="1" hangingPunct="1">
              <a:lnSpc>
                <a:spcPct val="90000"/>
              </a:lnSpc>
            </a:pPr>
            <a:r>
              <a:rPr lang="en-GB" sz="2400" dirty="0"/>
              <a:t>The importance of complete, accurate and timely feedback on results.</a:t>
            </a:r>
          </a:p>
          <a:p>
            <a:pPr marL="363538" lvl="1" indent="-338138" eaLnBrk="1" hangingPunct="1">
              <a:lnSpc>
                <a:spcPct val="90000"/>
              </a:lnSpc>
            </a:pPr>
            <a:r>
              <a:rPr lang="en-GB" sz="2400" dirty="0"/>
              <a:t>The need for goals to be determined either by a superior or by the individual themselves.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The significance of motivation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9531"/>
            <a:ext cx="8229600" cy="371686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‘</a:t>
            </a:r>
            <a:r>
              <a:rPr lang="en-GB" sz="2800" i="1" dirty="0"/>
              <a:t>Why do people do what they do?’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Four characteristics of motivation:</a:t>
            </a:r>
          </a:p>
          <a:p>
            <a:pPr marL="347663" lvl="1" indent="-330200" eaLnBrk="1" hangingPunct="1">
              <a:lnSpc>
                <a:spcPct val="90000"/>
              </a:lnSpc>
            </a:pPr>
            <a:r>
              <a:rPr lang="en-GB" dirty="0"/>
              <a:t>Motivation is typified as an individual phenomenon.</a:t>
            </a:r>
          </a:p>
          <a:p>
            <a:pPr marL="347663" lvl="1" indent="-330200" eaLnBrk="1" hangingPunct="1">
              <a:lnSpc>
                <a:spcPct val="90000"/>
              </a:lnSpc>
            </a:pPr>
            <a:r>
              <a:rPr lang="en-GB" dirty="0"/>
              <a:t>Motivation is described, usually, as intentional.</a:t>
            </a:r>
          </a:p>
          <a:p>
            <a:pPr marL="347663" lvl="1" indent="-330200" eaLnBrk="1" hangingPunct="1">
              <a:lnSpc>
                <a:spcPct val="90000"/>
              </a:lnSpc>
            </a:pPr>
            <a:r>
              <a:rPr lang="en-GB" dirty="0"/>
              <a:t>Motivation is multifaceted.</a:t>
            </a:r>
          </a:p>
          <a:p>
            <a:pPr marL="347663" lvl="1" indent="-330200" eaLnBrk="1" hangingPunct="1">
              <a:lnSpc>
                <a:spcPct val="90000"/>
              </a:lnSpc>
            </a:pPr>
            <a:r>
              <a:rPr lang="en-GB" dirty="0"/>
              <a:t>The purpose of motivational theories is to predict behaviour.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GB" sz="2400" dirty="0"/>
              <a:t>   </a:t>
            </a:r>
            <a:br>
              <a:rPr lang="en-GB" sz="2400" dirty="0"/>
            </a:br>
            <a:r>
              <a:rPr lang="en-GB" sz="2400" dirty="0"/>
              <a:t>							Mitchell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56388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Organisational behaviour modification (</a:t>
            </a:r>
            <a:r>
              <a:rPr lang="en-GB" b="1" dirty="0" err="1">
                <a:solidFill>
                  <a:srgbClr val="00421E"/>
                </a:solidFill>
              </a:rPr>
              <a:t>OBMod</a:t>
            </a:r>
            <a:r>
              <a:rPr lang="en-GB" b="1" dirty="0">
                <a:solidFill>
                  <a:srgbClr val="00421E"/>
                </a:solidFill>
              </a:rPr>
              <a:t>)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878339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398463" algn="l"/>
              </a:tabLst>
            </a:pPr>
            <a:r>
              <a:rPr lang="en-GB" sz="2000" i="1" dirty="0" err="1"/>
              <a:t>Luthans</a:t>
            </a:r>
            <a:r>
              <a:rPr lang="en-GB" sz="2000" i="1" dirty="0"/>
              <a:t> and </a:t>
            </a:r>
            <a:r>
              <a:rPr lang="en-GB" sz="2000" i="1" dirty="0" err="1"/>
              <a:t>Kreitner</a:t>
            </a:r>
            <a:r>
              <a:rPr lang="en-GB" sz="2000" i="1" dirty="0"/>
              <a:t> suggest that </a:t>
            </a:r>
            <a:r>
              <a:rPr lang="en-GB" sz="2000" i="1" dirty="0" err="1"/>
              <a:t>OBMod</a:t>
            </a:r>
            <a:r>
              <a:rPr lang="en-GB" sz="2000" i="1" dirty="0"/>
              <a:t> ‘represents a merging of </a:t>
            </a:r>
            <a:r>
              <a:rPr lang="en-GB" sz="2000" i="1" dirty="0" err="1"/>
              <a:t>behavioral</a:t>
            </a:r>
            <a:r>
              <a:rPr lang="en-GB" sz="2000" i="1" dirty="0"/>
              <a:t> learning theory on the one hand and organizational </a:t>
            </a:r>
            <a:r>
              <a:rPr lang="en-GB" sz="2000" i="1" dirty="0" err="1"/>
              <a:t>behavior</a:t>
            </a:r>
            <a:r>
              <a:rPr lang="en-GB" sz="2000" i="1" dirty="0"/>
              <a:t> theory on the other’.</a:t>
            </a:r>
          </a:p>
          <a:p>
            <a:pPr marL="0" indent="0" eaLnBrk="1" hangingPunct="1">
              <a:buFontTx/>
              <a:buNone/>
            </a:pPr>
            <a:r>
              <a:rPr lang="en-GB" sz="2000" dirty="0"/>
              <a:t>Five steps to learn desired and eliminating undesired behaviours:</a:t>
            </a:r>
          </a:p>
          <a:p>
            <a:pPr marL="338138" lvl="1" indent="-338138" eaLnBrk="1" hangingPunct="1">
              <a:buFontTx/>
              <a:buAutoNum type="arabicPeriod"/>
            </a:pPr>
            <a:r>
              <a:rPr lang="en-GB" sz="2000" b="1" dirty="0"/>
              <a:t>Identify</a:t>
            </a:r>
            <a:r>
              <a:rPr lang="en-GB" sz="2000" dirty="0"/>
              <a:t> behaviours relevant to desired organisational performance.</a:t>
            </a:r>
          </a:p>
          <a:p>
            <a:pPr marL="338138" lvl="1" indent="-338138" eaLnBrk="1" hangingPunct="1">
              <a:buFontTx/>
              <a:buAutoNum type="arabicPeriod"/>
            </a:pPr>
            <a:r>
              <a:rPr lang="en-GB" sz="2000" b="1" dirty="0"/>
              <a:t>Measure</a:t>
            </a:r>
            <a:r>
              <a:rPr lang="en-GB" sz="2000" dirty="0"/>
              <a:t> the frequency with which they occur as a baseline.</a:t>
            </a:r>
          </a:p>
          <a:p>
            <a:pPr marL="338138" lvl="1" indent="-338138" eaLnBrk="1" hangingPunct="1">
              <a:buFontTx/>
              <a:buAutoNum type="arabicPeriod"/>
            </a:pPr>
            <a:r>
              <a:rPr lang="en-GB" sz="2000" b="1" dirty="0"/>
              <a:t>Determine</a:t>
            </a:r>
            <a:r>
              <a:rPr lang="en-GB" sz="2000" dirty="0"/>
              <a:t> antecedents, reinforcements and consequences.</a:t>
            </a:r>
          </a:p>
          <a:p>
            <a:pPr marL="338138" lvl="1" indent="-338138" eaLnBrk="1" hangingPunct="1">
              <a:buFontTx/>
              <a:buAutoNum type="arabicPeriod"/>
            </a:pPr>
            <a:r>
              <a:rPr lang="en-GB" sz="2000" b="1" dirty="0"/>
              <a:t>Develop</a:t>
            </a:r>
            <a:r>
              <a:rPr lang="en-GB" sz="2000" dirty="0"/>
              <a:t> an intervention strategy for positive change.</a:t>
            </a:r>
          </a:p>
          <a:p>
            <a:pPr marL="338138" lvl="1" indent="-338138" eaLnBrk="1" hangingPunct="1">
              <a:buFontTx/>
              <a:buAutoNum type="arabicPeriod"/>
            </a:pPr>
            <a:r>
              <a:rPr lang="en-GB" sz="2000" b="1" dirty="0"/>
              <a:t>Measure and evaluate </a:t>
            </a:r>
            <a:r>
              <a:rPr lang="en-GB" sz="2000" dirty="0"/>
              <a:t>the change.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Motivation of knowledge workers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5213409"/>
            <a:ext cx="8534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GB" sz="1200" dirty="0"/>
              <a:t>Figure 7.13 </a:t>
            </a:r>
            <a:r>
              <a:rPr lang="en-GB" dirty="0"/>
              <a:t> </a:t>
            </a:r>
            <a:r>
              <a:rPr lang="en-IN" dirty="0"/>
              <a:t>Motivating knowledge workers</a:t>
            </a:r>
          </a:p>
          <a:p>
            <a:r>
              <a:rPr lang="en-IN" sz="800" i="1" dirty="0"/>
              <a:t>Source</a:t>
            </a:r>
            <a:r>
              <a:rPr lang="en-IN" sz="800" dirty="0"/>
              <a:t>: </a:t>
            </a:r>
            <a:r>
              <a:rPr lang="en-IN" sz="800" dirty="0" err="1"/>
              <a:t>Tampoe</a:t>
            </a:r>
            <a:r>
              <a:rPr lang="en-IN" sz="800" dirty="0"/>
              <a:t>, M. ‘Knowledge Workers: The New Management Challenge’, </a:t>
            </a:r>
            <a:r>
              <a:rPr lang="en-IN" sz="800" i="1" dirty="0"/>
              <a:t>Professional Manager</a:t>
            </a:r>
            <a:r>
              <a:rPr lang="en-IN" sz="800" dirty="0"/>
              <a:t>, Institute of Management, November 1994, p. 13. Reproduced with permission </a:t>
            </a:r>
            <a:br>
              <a:rPr lang="en-IN" sz="800" dirty="0"/>
            </a:br>
            <a:r>
              <a:rPr lang="en-IN" sz="800" dirty="0"/>
              <a:t>from Chartered Management Institute.</a:t>
            </a:r>
          </a:p>
        </p:txBody>
      </p:sp>
      <p:pic>
        <p:nvPicPr>
          <p:cNvPr id="8" name="Picture 2" descr="Y:\Graphics\Powerpoint\PE_UK\PE501-MULLINS\Final Files\GIf\ch07\M07NF0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7501465" cy="3841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Frustration-induced behaviour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5359167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GB" sz="1200" dirty="0"/>
              <a:t>Figure 7.14 </a:t>
            </a:r>
            <a:r>
              <a:rPr lang="en-GB" dirty="0"/>
              <a:t> </a:t>
            </a:r>
            <a:r>
              <a:rPr lang="en-IN" dirty="0"/>
              <a:t>A basic model of frustration</a:t>
            </a:r>
          </a:p>
        </p:txBody>
      </p:sp>
      <p:pic>
        <p:nvPicPr>
          <p:cNvPr id="8" name="Picture 2" descr="Y:\Graphics\Powerpoint\PE_UK\PE501-MULLINS\Final Files\GIf\ch07\M07NF0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98833"/>
            <a:ext cx="6597649" cy="358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77" y="38100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421E"/>
                </a:solidFill>
              </a:rPr>
              <a:t>Negative responses to frustration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Negative reactions to the blockage of a desired goal can take many forms, including one or a combination of:-</a:t>
            </a:r>
          </a:p>
          <a:p>
            <a:r>
              <a:rPr lang="en-GB" sz="3000" b="1" dirty="0"/>
              <a:t>Aggression</a:t>
            </a:r>
            <a:r>
              <a:rPr lang="en-GB" sz="3000" dirty="0"/>
              <a:t> – a physical or verbal attack</a:t>
            </a:r>
          </a:p>
          <a:p>
            <a:r>
              <a:rPr lang="en-GB" sz="3000" b="1" dirty="0"/>
              <a:t>Regression</a:t>
            </a:r>
            <a:r>
              <a:rPr lang="en-GB" sz="3000" dirty="0"/>
              <a:t> – reverting to childish behaviour</a:t>
            </a:r>
          </a:p>
          <a:p>
            <a:r>
              <a:rPr lang="en-GB" sz="3000" b="1" dirty="0"/>
              <a:t>Fixation </a:t>
            </a:r>
            <a:r>
              <a:rPr lang="en-GB" sz="3000" dirty="0"/>
              <a:t>– persisting in a form of behaviour which has no positive results</a:t>
            </a:r>
          </a:p>
          <a:p>
            <a:r>
              <a:rPr lang="en-GB" sz="3000" b="1" dirty="0"/>
              <a:t>Withdrawal</a:t>
            </a:r>
            <a:r>
              <a:rPr lang="en-GB" sz="3000" dirty="0"/>
              <a:t> – apathy and resignation</a:t>
            </a:r>
          </a:p>
        </p:txBody>
      </p:sp>
    </p:spTree>
    <p:extLst>
      <p:ext uri="{BB962C8B-B14F-4D97-AF65-F5344CB8AC3E}">
        <p14:creationId xmlns:p14="http://schemas.microsoft.com/office/powerpoint/2010/main" val="3542630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587504"/>
            <a:ext cx="64770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Factors influencing individual reactions to frustration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eaLnBrk="1" hangingPunct="1"/>
            <a:r>
              <a:rPr lang="en-GB" sz="2800" dirty="0"/>
              <a:t>The strength of motivation</a:t>
            </a:r>
          </a:p>
          <a:p>
            <a:pPr eaLnBrk="1" hangingPunct="1"/>
            <a:r>
              <a:rPr lang="en-GB" sz="2800" dirty="0"/>
              <a:t>The level and potency of need</a:t>
            </a:r>
          </a:p>
          <a:p>
            <a:pPr eaLnBrk="1" hangingPunct="1"/>
            <a:r>
              <a:rPr lang="en-GB" sz="2800" dirty="0"/>
              <a:t>The degree of attachment to the desired goal</a:t>
            </a:r>
          </a:p>
          <a:p>
            <a:pPr eaLnBrk="1" hangingPunct="1"/>
            <a:r>
              <a:rPr lang="en-GB" sz="2800" dirty="0"/>
              <a:t>The perceived nature of the barrier or blocking agent</a:t>
            </a:r>
          </a:p>
          <a:p>
            <a:pPr eaLnBrk="1" hangingPunct="1"/>
            <a:r>
              <a:rPr lang="en-GB" sz="2800" dirty="0"/>
              <a:t>The personality characteristics of the individual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3256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/>
              <a:t>Reducing potential frustration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36256"/>
            <a:ext cx="4186238" cy="4525963"/>
          </a:xfrm>
        </p:spPr>
        <p:txBody>
          <a:bodyPr/>
          <a:lstStyle/>
          <a:p>
            <a:pPr eaLnBrk="1" hangingPunct="1"/>
            <a:r>
              <a:rPr lang="en-GB" sz="2400" dirty="0"/>
              <a:t>Effective recruitment, selection and socialisation</a:t>
            </a:r>
          </a:p>
          <a:p>
            <a:pPr eaLnBrk="1" hangingPunct="1"/>
            <a:r>
              <a:rPr lang="en-GB" sz="2400" dirty="0"/>
              <a:t>Training and development</a:t>
            </a:r>
          </a:p>
          <a:p>
            <a:pPr eaLnBrk="1" hangingPunct="1"/>
            <a:r>
              <a:rPr lang="en-GB" sz="2400" dirty="0"/>
              <a:t>Job design and work organisation</a:t>
            </a:r>
          </a:p>
          <a:p>
            <a:pPr eaLnBrk="1" hangingPunct="1"/>
            <a:r>
              <a:rPr lang="en-GB" sz="2400" dirty="0"/>
              <a:t>Equitable HRM policies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36256"/>
            <a:ext cx="4038600" cy="4525963"/>
          </a:xfrm>
        </p:spPr>
        <p:txBody>
          <a:bodyPr/>
          <a:lstStyle/>
          <a:p>
            <a:pPr eaLnBrk="1" hangingPunct="1"/>
            <a:r>
              <a:rPr lang="en-GB" sz="2400" dirty="0"/>
              <a:t>Recognition and rewards</a:t>
            </a:r>
          </a:p>
          <a:p>
            <a:pPr eaLnBrk="1" hangingPunct="1"/>
            <a:r>
              <a:rPr lang="en-GB" sz="2400" dirty="0"/>
              <a:t>Effective communications</a:t>
            </a:r>
          </a:p>
          <a:p>
            <a:pPr eaLnBrk="1" hangingPunct="1"/>
            <a:r>
              <a:rPr lang="en-GB" sz="2400" dirty="0"/>
              <a:t>Participative styles of management</a:t>
            </a:r>
          </a:p>
          <a:p>
            <a:pPr eaLnBrk="1" hangingPunct="1"/>
            <a:r>
              <a:rPr lang="en-GB" sz="2400" dirty="0"/>
              <a:t>Attempting to understand the individual’s perception of the situation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74432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Job satisfaction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253" y="1717432"/>
            <a:ext cx="8229600" cy="43529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3000" dirty="0"/>
              <a:t>An attitude or internal state that is associated with the working environment and working experiences.</a:t>
            </a:r>
          </a:p>
          <a:p>
            <a:pPr eaLnBrk="1" hangingPunct="1">
              <a:buFontTx/>
              <a:buNone/>
            </a:pPr>
            <a:r>
              <a:rPr lang="en-GB" sz="3000" dirty="0"/>
              <a:t>A key question:</a:t>
            </a:r>
          </a:p>
          <a:p>
            <a:pPr marL="342900" lvl="1" indent="-342900" eaLnBrk="1" hangingPunct="1"/>
            <a:r>
              <a:rPr lang="en-GB" sz="3000" dirty="0"/>
              <a:t>Does job satisfaction cause good performance or does good performance cause job satisfaction?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322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Dimensions of job satisfaction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147" y="1726224"/>
            <a:ext cx="8229600" cy="4525963"/>
          </a:xfrm>
        </p:spPr>
        <p:txBody>
          <a:bodyPr/>
          <a:lstStyle/>
          <a:p>
            <a:pPr marL="17463" indent="-17463" eaLnBrk="1" hangingPunct="1">
              <a:buFontTx/>
              <a:buNone/>
            </a:pPr>
            <a:r>
              <a:rPr lang="en-GB" sz="2800" dirty="0"/>
              <a:t>Levels of job satisfaction can be affected by a wide range of variables including:</a:t>
            </a:r>
          </a:p>
          <a:p>
            <a:pPr marL="25400" lvl="1" indent="322263" eaLnBrk="1" hangingPunct="1"/>
            <a:r>
              <a:rPr lang="en-GB" dirty="0"/>
              <a:t>Individual factors</a:t>
            </a:r>
          </a:p>
          <a:p>
            <a:pPr marL="25400" lvl="1" indent="322263" eaLnBrk="1" hangingPunct="1"/>
            <a:r>
              <a:rPr lang="en-GB" dirty="0"/>
              <a:t>Social factors</a:t>
            </a:r>
          </a:p>
          <a:p>
            <a:pPr marL="25400" lvl="1" indent="322263" eaLnBrk="1" hangingPunct="1"/>
            <a:r>
              <a:rPr lang="en-GB" dirty="0"/>
              <a:t>Cultural factors</a:t>
            </a:r>
          </a:p>
          <a:p>
            <a:pPr marL="25400" lvl="1" indent="322263" eaLnBrk="1" hangingPunct="1"/>
            <a:r>
              <a:rPr lang="en-GB" dirty="0"/>
              <a:t>Organisational factors</a:t>
            </a:r>
          </a:p>
          <a:p>
            <a:pPr marL="25400" lvl="1" indent="322263" eaLnBrk="1" hangingPunct="1"/>
            <a:r>
              <a:rPr lang="en-GB" dirty="0"/>
              <a:t>Environmental factors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7292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Alienation at work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4676"/>
            <a:ext cx="8424862" cy="47085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Alienation refers to the detachment of the person from their work role.  Marx viewed the division of labour as a means by which workers became estranged from their work.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err="1"/>
              <a:t>Blauner</a:t>
            </a:r>
            <a:r>
              <a:rPr lang="en-GB" sz="2800" dirty="0"/>
              <a:t> identifies four dimensions of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alienation:</a:t>
            </a:r>
          </a:p>
          <a:p>
            <a:pPr marL="322263" lvl="1" indent="-322263" eaLnBrk="1" hangingPunct="1">
              <a:lnSpc>
                <a:spcPct val="90000"/>
              </a:lnSpc>
            </a:pPr>
            <a:r>
              <a:rPr lang="en-GB" dirty="0"/>
              <a:t>Powerlessness </a:t>
            </a:r>
          </a:p>
          <a:p>
            <a:pPr marL="322263" lvl="1" indent="-322263" eaLnBrk="1" hangingPunct="1">
              <a:lnSpc>
                <a:spcPct val="90000"/>
              </a:lnSpc>
            </a:pPr>
            <a:r>
              <a:rPr lang="en-GB" dirty="0"/>
              <a:t>Meaninglessness</a:t>
            </a:r>
          </a:p>
          <a:p>
            <a:pPr marL="322263" lvl="1" indent="-322263" eaLnBrk="1" hangingPunct="1">
              <a:lnSpc>
                <a:spcPct val="90000"/>
              </a:lnSpc>
            </a:pPr>
            <a:r>
              <a:rPr lang="en-GB" dirty="0"/>
              <a:t>Isolation</a:t>
            </a:r>
          </a:p>
          <a:p>
            <a:pPr marL="322263" lvl="1" indent="-322263" eaLnBrk="1" hangingPunct="1">
              <a:lnSpc>
                <a:spcPct val="90000"/>
              </a:lnSpc>
            </a:pPr>
            <a:r>
              <a:rPr lang="en-GB" dirty="0"/>
              <a:t>Self-estrangement</a:t>
            </a:r>
            <a:endParaRPr lang="en-GB" sz="3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096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Comprehensive model of job enrichment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5410200"/>
            <a:ext cx="8534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GB" sz="1200" dirty="0"/>
              <a:t>Figure 7.15 </a:t>
            </a:r>
            <a:r>
              <a:rPr lang="en-GB" dirty="0"/>
              <a:t> </a:t>
            </a:r>
            <a:r>
              <a:rPr lang="en-IN" dirty="0"/>
              <a:t>A job characteristics model of work motivation</a:t>
            </a:r>
          </a:p>
          <a:p>
            <a:r>
              <a:rPr lang="en-US" sz="800" i="1" dirty="0"/>
              <a:t>Source</a:t>
            </a:r>
            <a:r>
              <a:rPr lang="en-US" sz="800" dirty="0"/>
              <a:t>:</a:t>
            </a:r>
            <a:r>
              <a:rPr lang="en-US" sz="800" i="1" dirty="0"/>
              <a:t> </a:t>
            </a:r>
            <a:r>
              <a:rPr lang="en-US" sz="800" dirty="0" err="1"/>
              <a:t>Hackman</a:t>
            </a:r>
            <a:r>
              <a:rPr lang="en-US" sz="800" dirty="0"/>
              <a:t>, J. R. and Oldham, G. R.</a:t>
            </a:r>
            <a:r>
              <a:rPr lang="en-US" sz="800" i="1" dirty="0"/>
              <a:t> Work Redesign, </a:t>
            </a:r>
            <a:r>
              <a:rPr lang="en-US" sz="800" dirty="0"/>
              <a:t>1st ed., © 1980, Addison-Wesley Publishing Company, Inc. (1980), Figure 4.6, p. 90. Reproduced with permission from Pearson Education, Inc.</a:t>
            </a:r>
            <a:endParaRPr lang="en-IN" sz="800" dirty="0"/>
          </a:p>
        </p:txBody>
      </p:sp>
      <p:pic>
        <p:nvPicPr>
          <p:cNvPr id="8" name="Picture 2" descr="Y:\Graphics\Powerpoint\PE_UK\PE501-MULLINS\Final Files\GIf\ch07\M07NF0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1783"/>
            <a:ext cx="5706331" cy="3738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1121" y="838200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Underlying concept of motivation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121" y="1981200"/>
            <a:ext cx="8229600" cy="4525963"/>
          </a:xfrm>
        </p:spPr>
        <p:txBody>
          <a:bodyPr/>
          <a:lstStyle/>
          <a:p>
            <a:pPr marL="17463" indent="-17463" eaLnBrk="1" hangingPunct="1">
              <a:buFontTx/>
              <a:buNone/>
            </a:pPr>
            <a:r>
              <a:rPr lang="en-GB" dirty="0"/>
              <a:t>People’s behaviour is determined by what motivates them. Their performance is a product of both ability level and motivation.</a:t>
            </a:r>
          </a:p>
          <a:p>
            <a:pPr marL="7938" indent="-7938" algn="ctr" eaLnBrk="1" hangingPunct="1">
              <a:buFontTx/>
              <a:buNone/>
            </a:pPr>
            <a:endParaRPr lang="en-GB" sz="2800" dirty="0"/>
          </a:p>
          <a:p>
            <a:pPr marL="7938" indent="-7938" algn="ctr" eaLnBrk="1" hangingPunct="1">
              <a:buFontTx/>
              <a:buNone/>
            </a:pPr>
            <a:r>
              <a:rPr lang="en-GB" sz="2800" dirty="0"/>
              <a:t>Performance = function (ability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GB" sz="2800" dirty="0">
                <a:cs typeface="Arial" charset="0"/>
              </a:rPr>
              <a:t> motivation)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Job enrichment and work motivation</a:t>
            </a:r>
          </a:p>
        </p:txBody>
      </p:sp>
      <p:sp>
        <p:nvSpPr>
          <p:cNvPr id="116740" name="Content Placeholder 5"/>
          <p:cNvSpPr>
            <a:spLocks noGrp="1"/>
          </p:cNvSpPr>
          <p:nvPr>
            <p:ph idx="1"/>
          </p:nvPr>
        </p:nvSpPr>
        <p:spPr>
          <a:xfrm>
            <a:off x="439094" y="1708836"/>
            <a:ext cx="8229600" cy="4525963"/>
          </a:xfrm>
        </p:spPr>
        <p:txBody>
          <a:bodyPr>
            <a:normAutofit/>
          </a:bodyPr>
          <a:lstStyle/>
          <a:p>
            <a:pPr marL="25400" indent="-25400" eaLnBrk="1" hangingPunct="1">
              <a:buFontTx/>
              <a:buNone/>
            </a:pPr>
            <a:r>
              <a:rPr lang="en-GB" sz="3000" dirty="0"/>
              <a:t>By increasing the </a:t>
            </a:r>
            <a:r>
              <a:rPr lang="en-GB" sz="3000" b="1" dirty="0"/>
              <a:t>skill variety, task identify, task significance, autonomy and feedback processes,</a:t>
            </a:r>
            <a:r>
              <a:rPr lang="en-GB" sz="3000" dirty="0"/>
              <a:t> job enrichment can create three positive psychological states:</a:t>
            </a:r>
          </a:p>
          <a:p>
            <a:pPr marL="363538" lvl="1" indent="-338138" eaLnBrk="1" hangingPunct="1"/>
            <a:r>
              <a:rPr lang="en-GB" sz="3000" dirty="0"/>
              <a:t>Experienced meaningfulness of the work</a:t>
            </a:r>
          </a:p>
          <a:p>
            <a:pPr marL="363538" lvl="1" indent="-338138" eaLnBrk="1" hangingPunct="1"/>
            <a:r>
              <a:rPr lang="en-GB" sz="3000" dirty="0"/>
              <a:t>Experienced responsibility for the outcome</a:t>
            </a:r>
          </a:p>
          <a:p>
            <a:pPr marL="363538" lvl="1" indent="-338138" eaLnBrk="1" hangingPunct="1"/>
            <a:r>
              <a:rPr lang="en-GB" sz="3000" dirty="0"/>
              <a:t>Knowledge of the actual results</a:t>
            </a:r>
          </a:p>
          <a:p>
            <a:pPr eaLnBrk="1" hangingPunct="1">
              <a:buFontTx/>
              <a:buNone/>
            </a:pPr>
            <a:r>
              <a:rPr lang="en-GB" sz="2400" dirty="0"/>
              <a:t>						</a:t>
            </a:r>
            <a:r>
              <a:rPr lang="en-GB" sz="2400" dirty="0" err="1"/>
              <a:t>Hackman</a:t>
            </a:r>
            <a:r>
              <a:rPr lang="en-GB" sz="2400" dirty="0"/>
              <a:t> and Oldham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2229794" y="381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/>
              <a:t>Motivating potential score</a:t>
            </a:r>
            <a:br>
              <a:rPr lang="en-GB" b="1" dirty="0"/>
            </a:br>
            <a:r>
              <a:rPr lang="en-GB" b="1" dirty="0"/>
              <a:t>Hackman and Oldham</a:t>
            </a:r>
          </a:p>
        </p:txBody>
      </p:sp>
      <p:sp>
        <p:nvSpPr>
          <p:cNvPr id="120836" name="TextBox 5"/>
          <p:cNvSpPr txBox="1">
            <a:spLocks noChangeArrowheads="1"/>
          </p:cNvSpPr>
          <p:nvPr/>
        </p:nvSpPr>
        <p:spPr bwMode="auto">
          <a:xfrm>
            <a:off x="1414005" y="3153452"/>
            <a:ext cx="5036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{Skill variety + Task identify + Task significance}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20181" y="3581915"/>
            <a:ext cx="48244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38" name="TextBox 8"/>
          <p:cNvSpPr txBox="1">
            <a:spLocks noChangeArrowheads="1"/>
          </p:cNvSpPr>
          <p:nvPr/>
        </p:nvSpPr>
        <p:spPr bwMode="auto">
          <a:xfrm>
            <a:off x="3895081" y="3572608"/>
            <a:ext cx="441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/>
              <a:t>3</a:t>
            </a:r>
          </a:p>
        </p:txBody>
      </p:sp>
      <p:sp>
        <p:nvSpPr>
          <p:cNvPr id="120839" name="TextBox 9"/>
          <p:cNvSpPr txBox="1">
            <a:spLocks noChangeArrowheads="1"/>
          </p:cNvSpPr>
          <p:nvPr/>
        </p:nvSpPr>
        <p:spPr bwMode="auto">
          <a:xfrm>
            <a:off x="6357216" y="3387823"/>
            <a:ext cx="26146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/>
              <a:t>X  Autonomy  X  Feedback</a:t>
            </a:r>
          </a:p>
        </p:txBody>
      </p:sp>
      <p:sp>
        <p:nvSpPr>
          <p:cNvPr id="120840" name="TextBox 10"/>
          <p:cNvSpPr txBox="1">
            <a:spLocks noChangeArrowheads="1"/>
          </p:cNvSpPr>
          <p:nvPr/>
        </p:nvSpPr>
        <p:spPr bwMode="auto">
          <a:xfrm>
            <a:off x="223442" y="3250142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/>
              <a:t>MPS</a:t>
            </a:r>
            <a:r>
              <a:rPr lang="en-GB" b="1" dirty="0"/>
              <a:t> =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/>
              <a:t>Assignment</a:t>
            </a:r>
          </a:p>
        </p:txBody>
      </p:sp>
      <p:pic>
        <p:nvPicPr>
          <p:cNvPr id="4" name="Picture 2" descr="Y:\Graphics\Powerpoint\PE_UK\PE501-MULLINS\Final Files\GIf\ch07\M07UF001A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1504997"/>
            <a:ext cx="7735799" cy="3848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/>
              <a:t>Assignment (Continued)</a:t>
            </a:r>
          </a:p>
        </p:txBody>
      </p:sp>
      <p:pic>
        <p:nvPicPr>
          <p:cNvPr id="4" name="Picture 2" descr="Y:\Graphics\Powerpoint\PE_UK\PE501-MULLINS\Final Files\GIf\ch07\M07UF001A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51692" y="1600200"/>
            <a:ext cx="8440615" cy="3524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7F020-DBE9-4395-95CC-780F538A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ECEF3-B369-42D5-84F7-626E38DA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Chapter 1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97818-0D9F-4D6C-B763-B928E23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C9C8E-36A4-4BED-B16F-43A4DDD92AC1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A5FE06-D605-4C57-B052-10E6265AB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0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94385"/>
            <a:ext cx="47244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421E"/>
                </a:solidFill>
              </a:rPr>
              <a:t>Underlying concept of motivation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5410200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GB" sz="1200" dirty="0"/>
              <a:t>Figure 7.1 </a:t>
            </a:r>
            <a:r>
              <a:rPr lang="en-GB" dirty="0"/>
              <a:t> </a:t>
            </a:r>
            <a:r>
              <a:rPr lang="en-IN" dirty="0"/>
              <a:t>A simplified illustration of the basic motivational model</a:t>
            </a:r>
          </a:p>
        </p:txBody>
      </p:sp>
      <p:pic>
        <p:nvPicPr>
          <p:cNvPr id="7" name="Picture 2" descr="Y:\Graphics\Powerpoint\PE_UK\PE501-MULLINS\Final Files\GIf\ch07\M07NF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862" y="1649968"/>
            <a:ext cx="6805537" cy="3459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452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/>
              <a:t>Extrinsic and intrinsic motivation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725614"/>
            <a:ext cx="4038600" cy="3916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/>
              <a:t>	Extrinsic motivation </a:t>
            </a:r>
          </a:p>
          <a:p>
            <a:pPr eaLnBrk="1" hangingPunct="1"/>
            <a:r>
              <a:rPr lang="en-GB" dirty="0"/>
              <a:t>Related to tangible rewards, e.g. salary, security, promotion and conditions of work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25614"/>
            <a:ext cx="4038600" cy="3916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/>
              <a:t>	Intrinsic motivation</a:t>
            </a:r>
          </a:p>
          <a:p>
            <a:pPr eaLnBrk="1" hangingPunct="1"/>
            <a:r>
              <a:rPr lang="en-GB" dirty="0"/>
              <a:t>Related to psychological rewards, e.g. a sense of challenge and achievement and receiving appreciation</a:t>
            </a:r>
          </a:p>
          <a:p>
            <a:pPr eaLnBrk="1" hangingPunct="1"/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6"/>
          <p:cNvSpPr>
            <a:spLocks noGrp="1"/>
          </p:cNvSpPr>
          <p:nvPr>
            <p:ph type="title"/>
          </p:nvPr>
        </p:nvSpPr>
        <p:spPr>
          <a:xfrm>
            <a:off x="92075" y="914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>
                <a:solidFill>
                  <a:srgbClr val="00421E"/>
                </a:solidFill>
              </a:rPr>
              <a:t>Developing a passion for work - critical needs of employees: Blanchard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133600"/>
            <a:ext cx="749935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/>
              <a:t>Meaningful work</a:t>
            </a:r>
          </a:p>
          <a:p>
            <a:pPr eaLnBrk="1" hangingPunct="1">
              <a:defRPr/>
            </a:pPr>
            <a:r>
              <a:rPr lang="en-GB" sz="2400" dirty="0"/>
              <a:t>Collaboration</a:t>
            </a:r>
          </a:p>
          <a:p>
            <a:pPr eaLnBrk="1" hangingPunct="1">
              <a:defRPr/>
            </a:pPr>
            <a:r>
              <a:rPr lang="en-GB" sz="2400" dirty="0"/>
              <a:t>Fairness</a:t>
            </a:r>
          </a:p>
          <a:p>
            <a:pPr eaLnBrk="1" hangingPunct="1">
              <a:defRPr/>
            </a:pPr>
            <a:r>
              <a:rPr lang="en-GB" sz="2400" dirty="0"/>
              <a:t>Autonomy</a:t>
            </a:r>
          </a:p>
          <a:p>
            <a:pPr eaLnBrk="1" hangingPunct="1">
              <a:defRPr/>
            </a:pPr>
            <a:r>
              <a:rPr lang="en-GB" sz="2400" dirty="0"/>
              <a:t>Recognition</a:t>
            </a:r>
          </a:p>
          <a:p>
            <a:pPr eaLnBrk="1" hangingPunct="1">
              <a:defRPr/>
            </a:pPr>
            <a:r>
              <a:rPr lang="en-GB" sz="2400" dirty="0"/>
              <a:t>Growth</a:t>
            </a:r>
          </a:p>
          <a:p>
            <a:pPr eaLnBrk="1" hangingPunct="1">
              <a:defRPr/>
            </a:pPr>
            <a:r>
              <a:rPr lang="en-GB" sz="2400" dirty="0"/>
              <a:t>Connectedness with leaders</a:t>
            </a:r>
          </a:p>
          <a:p>
            <a:pPr eaLnBrk="1" hangingPunct="1">
              <a:defRPr/>
            </a:pPr>
            <a:r>
              <a:rPr lang="en-GB" sz="2400" dirty="0"/>
              <a:t>Connectedness with colleagues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Threefold classification for </a:t>
            </a:r>
            <a:br>
              <a:rPr lang="en-GB" sz="3200" b="1" dirty="0">
                <a:solidFill>
                  <a:srgbClr val="00421E"/>
                </a:solidFill>
              </a:rPr>
            </a:br>
            <a:r>
              <a:rPr lang="en-GB" sz="3200" b="1" dirty="0">
                <a:solidFill>
                  <a:srgbClr val="00421E"/>
                </a:solidFill>
              </a:rPr>
              <a:t>motivation at work 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8771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dirty="0"/>
              <a:t>Economic rewards</a:t>
            </a:r>
          </a:p>
          <a:p>
            <a:pPr marL="668338" lvl="1" indent="-312738" eaLnBrk="1" hangingPunct="1">
              <a:lnSpc>
                <a:spcPct val="90000"/>
              </a:lnSpc>
            </a:pPr>
            <a:r>
              <a:rPr lang="en-GB" dirty="0"/>
              <a:t>such as pay, fringe benefits, pension rights and security (instrumental orientation).</a:t>
            </a:r>
          </a:p>
          <a:p>
            <a:pPr eaLnBrk="1" hangingPunct="1">
              <a:lnSpc>
                <a:spcPct val="90000"/>
              </a:lnSpc>
            </a:pPr>
            <a:r>
              <a:rPr lang="en-GB" sz="3000" dirty="0"/>
              <a:t>Intrinsic satisfaction</a:t>
            </a:r>
          </a:p>
          <a:p>
            <a:pPr marL="677863" lvl="1" indent="-322263" eaLnBrk="1" hangingPunct="1">
              <a:lnSpc>
                <a:spcPct val="90000"/>
              </a:lnSpc>
            </a:pPr>
            <a:r>
              <a:rPr lang="en-GB" dirty="0"/>
              <a:t>derived from the nature of work itself (personal orientation).</a:t>
            </a:r>
          </a:p>
          <a:p>
            <a:pPr eaLnBrk="1" hangingPunct="1">
              <a:lnSpc>
                <a:spcPct val="90000"/>
              </a:lnSpc>
            </a:pPr>
            <a:r>
              <a:rPr lang="en-GB" sz="3000" dirty="0"/>
              <a:t>Social relationships</a:t>
            </a:r>
          </a:p>
          <a:p>
            <a:pPr marL="668338" lvl="1" indent="-312738" eaLnBrk="1" hangingPunct="1">
              <a:lnSpc>
                <a:spcPct val="90000"/>
              </a:lnSpc>
            </a:pPr>
            <a:r>
              <a:rPr lang="en-GB" dirty="0"/>
              <a:t>such as friendships, group working, status and dependency (relational orientation).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95400"/>
            <a:ext cx="6248400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rgbClr val="00421E"/>
                </a:solidFill>
              </a:rPr>
              <a:t>The needs and expectations of people at work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5602445"/>
            <a:ext cx="853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GB" sz="1200" dirty="0"/>
              <a:t>Figure 7.2 </a:t>
            </a:r>
            <a:r>
              <a:rPr lang="en-GB" dirty="0"/>
              <a:t> </a:t>
            </a:r>
            <a:r>
              <a:rPr lang="en-IN" dirty="0"/>
              <a:t>Needs and expectations of people at work</a:t>
            </a:r>
          </a:p>
        </p:txBody>
      </p:sp>
      <p:pic>
        <p:nvPicPr>
          <p:cNvPr id="8" name="Picture 2" descr="Y:\Graphics\Powerpoint\PE_UK\PE501-MULLINS\Final Files\GIf\ch07\M07NF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438400"/>
            <a:ext cx="5088202" cy="2941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4"/>
  <p:tag name="MMPROD_UIDATA" val="&lt;database version=&quot;6.0&quot;&gt;&lt;object type=&quot;1&quot; unique_id=&quot;10001&quot;&gt;&lt;object type=&quot;8&quot; unique_id=&quot;358230&quot;&gt;&lt;/object&gt;&lt;object type=&quot;2&quot; unique_id=&quot;358231&quot;&gt;&lt;object type=&quot;3&quot; unique_id=&quot;358484&quot;&gt;&lt;property id=&quot;20148&quot; value=&quot;5&quot;/&gt;&lt;property id=&quot;20300&quot; value=&quot;Slide 1 - &amp;quot;Chapter 7&amp;#x0D;&amp;#x0A;Work motivation and&amp;#x0D;&amp;#x0A;job satisfaction&amp;quot;&quot;/&gt;&lt;property id=&quot;20307&quot; value=&quot;257&quot;/&gt;&lt;/object&gt;&lt;object type=&quot;3&quot; unique_id=&quot;358486&quot;&gt;&lt;property id=&quot;20148&quot; value=&quot;5&quot;/&gt;&lt;property id=&quot;20300&quot; value=&quot;Slide 3 - &amp;quot;Underlying concept of motivation&amp;quot;&quot;/&gt;&lt;property id=&quot;20307&quot; value=&quot;259&quot;/&gt;&lt;/object&gt;&lt;object type=&quot;3&quot; unique_id=&quot;358487&quot;&gt;&lt;property id=&quot;20148&quot; value=&quot;5&quot;/&gt;&lt;property id=&quot;20300&quot; value=&quot;Slide 4 - &amp;quot;Underlying concept of motivation&amp;quot;&quot;/&gt;&lt;property id=&quot;20307&quot; value=&quot;260&quot;/&gt;&lt;/object&gt;&lt;object type=&quot;3&quot; unique_id=&quot;358488&quot;&gt;&lt;property id=&quot;20148&quot; value=&quot;5&quot;/&gt;&lt;property id=&quot;20300&quot; value=&quot;Slide 5 - &amp;quot;Extrinsic and intrinsic motivation&amp;quot;&quot;/&gt;&lt;property id=&quot;20307&quot; value=&quot;261&quot;/&gt;&lt;/object&gt;&lt;object type=&quot;3&quot; unique_id=&quot;358489&quot;&gt;&lt;property id=&quot;20148&quot; value=&quot;5&quot;/&gt;&lt;property id=&quot;20300&quot; value=&quot;Slide 6 - &amp;quot;Developing a passion for work - critical needs of employees: Blanchard&amp;quot;&quot;/&gt;&lt;property id=&quot;20307&quot; value=&quot;262&quot;/&gt;&lt;/object&gt;&lt;object type=&quot;3&quot; unique_id=&quot;358491&quot;&gt;&lt;property id=&quot;20148&quot; value=&quot;5&quot;/&gt;&lt;property id=&quot;20300&quot; value=&quot;Slide 7 - &amp;quot;Threefold classification for &amp;#x0D;&amp;#x0A;motivation at work &amp;quot;&quot;/&gt;&lt;property id=&quot;20307&quot; value=&quot;264&quot;/&gt;&lt;/object&gt;&lt;object type=&quot;3&quot; unique_id=&quot;358492&quot;&gt;&lt;property id=&quot;20148&quot; value=&quot;5&quot;/&gt;&lt;property id=&quot;20300&quot; value=&quot;Slide 8 - &amp;quot;The needs and expectations of people at work&amp;quot;&quot;/&gt;&lt;property id=&quot;20307&quot; value=&quot;265&quot;/&gt;&lt;/object&gt;&lt;object type=&quot;3&quot; unique_id=&quot;358494&quot;&gt;&lt;property id=&quot;20148&quot; value=&quot;5&quot;/&gt;&lt;property id=&quot;20300&quot; value=&quot;Slide 10 - &amp;quot;Content and process theories &amp;#x0D;&amp;#x0A;of motivation&amp;quot;&quot;/&gt;&lt;property id=&quot;20307&quot; value=&quot;267&quot;/&gt;&lt;/object&gt;&lt;object type=&quot;3&quot; unique_id=&quot;358495&quot;&gt;&lt;property id=&quot;20148&quot; value=&quot;5&quot;/&gt;&lt;property id=&quot;20300&quot; value=&quot;Slide 9 - &amp;quot;Theories of motivation&amp;quot;&quot;/&gt;&lt;property id=&quot;20307&quot; value=&quot;268&quot;/&gt;&lt;/object&gt;&lt;object type=&quot;3&quot; unique_id=&quot;358496&quot;&gt;&lt;property id=&quot;20148&quot; value=&quot;5&quot;/&gt;&lt;property id=&quot;20300&quot; value=&quot;Slide 11 - &amp;quot;Maslow’s hierarchy of needs&amp;quot;&quot;/&gt;&lt;property id=&quot;20307&quot; value=&quot;269&quot;/&gt;&lt;/object&gt;&lt;object type=&quot;3&quot; unique_id=&quot;358497&quot;&gt;&lt;property id=&quot;20148&quot; value=&quot;5&quot;/&gt;&lt;property id=&quot;20300&quot; value=&quot;Slide 12 - &amp;quot;Applying Maslow’s model to the &amp;#x0D;&amp;#x0A;work situation&amp;quot;&quot;/&gt;&lt;property id=&quot;20307&quot; value=&quot;270&quot;/&gt;&lt;/object&gt;&lt;object type=&quot;3&quot; unique_id=&quot;358500&quot;&gt;&lt;property id=&quot;20148&quot; value=&quot;5&quot;/&gt;&lt;property id=&quot;20300&quot; value=&quot;Slide 13 - &amp;quot;Alderfer’s modified need&amp;#x0D;&amp;#x0A;hierarchy model&amp;quot;&quot;/&gt;&lt;property id=&quot;20307&quot; value=&quot;273&quot;/&gt;&lt;/object&gt;&lt;object type=&quot;3&quot; unique_id=&quot;358501&quot;&gt;&lt;property id=&quot;20148&quot; value=&quot;5&quot;/&gt;&lt;property id=&quot;20300&quot; value=&quot;Slide 15 - &amp;quot;Herzberg’s two-factor theory&amp;quot;&quot;/&gt;&lt;property id=&quot;20307&quot; value=&quot;274&quot;/&gt;&lt;/object&gt;&lt;object type=&quot;3&quot; unique_id=&quot;358503&quot;&gt;&lt;property id=&quot;20148&quot; value=&quot;5&quot;/&gt;&lt;property id=&quot;20300&quot; value=&quot;Slide 16 - &amp;quot;McClelland’s achievement motivation theory &amp;quot;&quot;/&gt;&lt;property id=&quot;20307&quot; value=&quot;276&quot;/&gt;&lt;/object&gt;&lt;object type=&quot;3&quot; unique_id=&quot;358505&quot;&gt;&lt;property id=&quot;20148&quot; value=&quot;5&quot;/&gt;&lt;property id=&quot;20300&quot; value=&quot;Slide 17 - &amp;quot;McClelland and achievement &amp;#x0D;&amp;#x0A;need (n-Ach)&amp;quot;&quot;/&gt;&lt;property id=&quot;20307&quot; value=&quot;278&quot;/&gt;&lt;/object&gt;&lt;object type=&quot;3&quot; unique_id=&quot;358507&quot;&gt;&lt;property id=&quot;20148&quot; value=&quot;5&quot;/&gt;&lt;property id=&quot;20300&quot; value=&quot;Slide 18 - &amp;quot;Process theories of motivation&amp;quot;&quot;/&gt;&lt;property id=&quot;20307&quot; value=&quot;280&quot;/&gt;&lt;/object&gt;&lt;object type=&quot;3&quot; unique_id=&quot;358508&quot;&gt;&lt;property id=&quot;20148&quot; value=&quot;5&quot;/&gt;&lt;property id=&quot;20300&quot; value=&quot;Slide 19 - &amp;quot;Expectancy theories: the &amp;#x0D;&amp;#x0A;motivational link&amp;quot;&quot;/&gt;&lt;property id=&quot;20307&quot; value=&quot;281&quot;/&gt;&lt;/object&gt;&lt;object type=&quot;3&quot; unique_id=&quot;358509&quot;&gt;&lt;property id=&quot;20148&quot; value=&quot;5&quot;/&gt;&lt;property id=&quot;20300&quot; value=&quot;Slide 20 - &amp;quot;Vroom’s expectancy theory&amp;quot;&quot;/&gt;&lt;property id=&quot;20307&quot; value=&quot;282&quot;/&gt;&lt;/object&gt;&lt;object type=&quot;3&quot; unique_id=&quot;358510&quot;&gt;&lt;property id=&quot;20148&quot; value=&quot;5&quot;/&gt;&lt;property id=&quot;20300&quot; value=&quot;Slide 22 - &amp;quot;Motivational force&amp;quot;&quot;/&gt;&lt;property id=&quot;20307&quot; value=&quot;283&quot;/&gt;&lt;/object&gt;&lt;object type=&quot;3&quot; unique_id=&quot;358511&quot;&gt;&lt;property id=&quot;20148&quot; value=&quot;5&quot;/&gt;&lt;property id=&quot;20300&quot; value=&quot;Slide 21 - &amp;quot;Basic model of expectancy theory&amp;quot;&quot;/&gt;&lt;property id=&quot;20307&quot; value=&quot;284&quot;/&gt;&lt;/object&gt;&lt;object type=&quot;3&quot; unique_id=&quot;358513&quot;&gt;&lt;property id=&quot;20148&quot; value=&quot;5&quot;/&gt;&lt;property id=&quot;20300&quot; value=&quot;Slide 23 - &amp;quot;Lawler’s revised expectancy model&amp;quot;&quot;/&gt;&lt;property id=&quot;20307&quot; value=&quot;286&quot;/&gt;&lt;/object&gt;&lt;object type=&quot;3&quot; unique_id=&quot;358514&quot;&gt;&lt;property id=&quot;20148&quot; value=&quot;5&quot;/&gt;&lt;property id=&quot;20300&quot; value=&quot;Slide 24 - &amp;quot;Implications of expectancy theories&amp;quot;&quot;/&gt;&lt;property id=&quot;20307&quot; value=&quot;287&quot;/&gt;&lt;/object&gt;&lt;object type=&quot;3&quot; unique_id=&quot;358515&quot;&gt;&lt;property id=&quot;20148&quot; value=&quot;5&quot;/&gt;&lt;property id=&quot;20300&quot; value=&quot;Slide 25 - &amp;quot;Equity theory of motivation: Adams&amp;quot;&quot;/&gt;&lt;property id=&quot;20307&quot; value=&quot;288&quot;/&gt;&lt;/object&gt;&lt;object type=&quot;3&quot; unique_id=&quot;358516&quot;&gt;&lt;property id=&quot;20148&quot; value=&quot;5&quot;/&gt;&lt;property id=&quot;20300&quot; value=&quot;Slide 26 - &amp;quot;Illustration of Adams’ equity theory&amp;quot;&quot;/&gt;&lt;property id=&quot;20307&quot; value=&quot;289&quot;/&gt;&lt;/object&gt;&lt;object type=&quot;3&quot; unique_id=&quot;358517&quot;&gt;&lt;property id=&quot;20148&quot; value=&quot;5&quot;/&gt;&lt;property id=&quot;20300&quot; value=&quot;Slide 27 - &amp;quot;Goal theory: Locke&amp;quot;&quot;/&gt;&lt;property id=&quot;20307&quot; value=&quot;290&quot;/&gt;&lt;/object&gt;&lt;object type=&quot;3&quot; unique_id=&quot;358518&quot;&gt;&lt;property id=&quot;20148&quot; value=&quot;5&quot;/&gt;&lt;property id=&quot;20300&quot; value=&quot;Slide 28 - &amp;quot;Implications of goal theory&amp;quot;&quot;/&gt;&lt;property id=&quot;20307&quot; value=&quot;291&quot;/&gt;&lt;/object&gt;&lt;object type=&quot;3&quot; unique_id=&quot;358519&quot;&gt;&lt;property id=&quot;20148&quot; value=&quot;5&quot;/&gt;&lt;property id=&quot;20300&quot; value=&quot;Slide 29 - &amp;quot;Organisational behaviour modification (OBMod)&amp;quot;&quot;/&gt;&lt;property id=&quot;20307&quot; value=&quot;292&quot;/&gt;&lt;/object&gt;&lt;object type=&quot;3&quot; unique_id=&quot;358520&quot;&gt;&lt;property id=&quot;20148&quot; value=&quot;5&quot;/&gt;&lt;property id=&quot;20300&quot; value=&quot;Slide 30 - &amp;quot;Motivation of knowledge workers&amp;quot;&quot;/&gt;&lt;property id=&quot;20307&quot; value=&quot;293&quot;/&gt;&lt;/object&gt;&lt;object type=&quot;3&quot; unique_id=&quot;358521&quot;&gt;&lt;property id=&quot;20148&quot; value=&quot;5&quot;/&gt;&lt;property id=&quot;20300&quot; value=&quot;Slide 31 - &amp;quot;Frustration-induced behaviour&amp;quot;&quot;/&gt;&lt;property id=&quot;20307&quot; value=&quot;294&quot;/&gt;&lt;/object&gt;&lt;object type=&quot;3&quot; unique_id=&quot;358522&quot;&gt;&lt;property id=&quot;20148&quot; value=&quot;5&quot;/&gt;&lt;property id=&quot;20300&quot; value=&quot;Slide 33 - &amp;quot;Factors influencing individual reactions to frustration&amp;quot;&quot;/&gt;&lt;property id=&quot;20307&quot; value=&quot;295&quot;/&gt;&lt;/object&gt;&lt;object type=&quot;3&quot; unique_id=&quot;358523&quot;&gt;&lt;property id=&quot;20148&quot; value=&quot;5&quot;/&gt;&lt;property id=&quot;20300&quot; value=&quot;Slide 34 - &amp;quot;Reducing potential frustration&amp;quot;&quot;/&gt;&lt;property id=&quot;20307&quot; value=&quot;296&quot;/&gt;&lt;/object&gt;&lt;object type=&quot;3&quot; unique_id=&quot;358524&quot;&gt;&lt;property id=&quot;20148&quot; value=&quot;5&quot;/&gt;&lt;property id=&quot;20300&quot; value=&quot;Slide 35 - &amp;quot;Job satisfaction&amp;quot;&quot;/&gt;&lt;property id=&quot;20307&quot; value=&quot;297&quot;/&gt;&lt;/object&gt;&lt;object type=&quot;3&quot; unique_id=&quot;358525&quot;&gt;&lt;property id=&quot;20148&quot; value=&quot;5&quot;/&gt;&lt;property id=&quot;20300&quot; value=&quot;Slide 36 - &amp;quot;Dimensions of job satisfaction&amp;quot;&quot;/&gt;&lt;property id=&quot;20307&quot; value=&quot;298&quot;/&gt;&lt;/object&gt;&lt;object type=&quot;3&quot; unique_id=&quot;358527&quot;&gt;&lt;property id=&quot;20148&quot; value=&quot;5&quot;/&gt;&lt;property id=&quot;20300&quot; value=&quot;Slide 37 - &amp;quot;Alienation at work&amp;quot;&quot;/&gt;&lt;property id=&quot;20307&quot; value=&quot;300&quot;/&gt;&lt;/object&gt;&lt;object type=&quot;3&quot; unique_id=&quot;358528&quot;&gt;&lt;property id=&quot;20148&quot; value=&quot;5&quot;/&gt;&lt;property id=&quot;20300&quot; value=&quot;Slide 39 - &amp;quot;Job enrichment and work motivation&amp;quot;&quot;/&gt;&lt;property id=&quot;20307&quot; value=&quot;301&quot;/&gt;&lt;/object&gt;&lt;object type=&quot;3&quot; unique_id=&quot;358529&quot;&gt;&lt;property id=&quot;20148&quot; value=&quot;5&quot;/&gt;&lt;property id=&quot;20300&quot; value=&quot;Slide 38 - &amp;quot;Comprehensive model of job enrichment&amp;quot;&quot;/&gt;&lt;property id=&quot;20307&quot; value=&quot;302&quot;/&gt;&lt;/object&gt;&lt;object type=&quot;3&quot; unique_id=&quot;358530&quot;&gt;&lt;property id=&quot;20148&quot; value=&quot;5&quot;/&gt;&lt;property id=&quot;20300&quot; value=&quot;Slide 40 - &amp;quot;Motivating potential score&amp;#x0D;&amp;#x0A;Hackman and Oldham&amp;quot;&quot;/&gt;&lt;property id=&quot;20307&quot; value=&quot;303&quot;/&gt;&lt;/object&gt;&lt;object type=&quot;3&quot; unique_id=&quot;358531&quot;&gt;&lt;property id=&quot;20148&quot; value=&quot;5&quot;/&gt;&lt;property id=&quot;20300&quot; value=&quot;Slide 41 - &amp;quot;Assignment&amp;quot;&quot;/&gt;&lt;property id=&quot;20307&quot; value=&quot;304&quot;/&gt;&lt;/object&gt;&lt;object type=&quot;3&quot; unique_id=&quot;358770&quot;&gt;&lt;property id=&quot;20148&quot; value=&quot;5&quot;/&gt;&lt;property id=&quot;20300&quot; value=&quot;Slide 2 - &amp;quot;The significance of motivation&amp;quot;&quot;/&gt;&lt;property id=&quot;20307&quot; value=&quot;307&quot;/&gt;&lt;/object&gt;&lt;object type=&quot;3&quot; unique_id=&quot;358771&quot;&gt;&lt;property id=&quot;20148&quot; value=&quot;5&quot;/&gt;&lt;property id=&quot;20300&quot; value=&quot;Slide 14 - &amp;quot;Nohria’s four-drives model&amp;quot;&quot;/&gt;&lt;property id=&quot;20307&quot; value=&quot;305&quot;/&gt;&lt;/object&gt;&lt;object type=&quot;3&quot; unique_id=&quot;358772&quot;&gt;&lt;property id=&quot;20148&quot; value=&quot;5&quot;/&gt;&lt;property id=&quot;20300&quot; value=&quot;Slide 32 - &amp;quot;Negative responses to frustration&amp;quot;&quot;/&gt;&lt;property id=&quot;20307&quot; value=&quot;306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1613</Words>
  <Application>Microsoft Office PowerPoint</Application>
  <PresentationFormat>On-screen Show (4:3)</PresentationFormat>
  <Paragraphs>254</Paragraphs>
  <Slides>44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Times New Roman</vt:lpstr>
      <vt:lpstr>Default Design</vt:lpstr>
      <vt:lpstr>Custom Design</vt:lpstr>
      <vt:lpstr>PowerPoint Presentation</vt:lpstr>
      <vt:lpstr>Chapter 7 Work motivation and job satisfaction</vt:lpstr>
      <vt:lpstr>The significance of motivation</vt:lpstr>
      <vt:lpstr>Underlying concept of motivation</vt:lpstr>
      <vt:lpstr>Underlying concept of motivation</vt:lpstr>
      <vt:lpstr>Extrinsic and intrinsic motivation</vt:lpstr>
      <vt:lpstr>Developing a passion for work - critical needs of employees: Blanchard</vt:lpstr>
      <vt:lpstr>Threefold classification for  motivation at work </vt:lpstr>
      <vt:lpstr>The needs and expectations of people at work</vt:lpstr>
      <vt:lpstr>Theories of motivation</vt:lpstr>
      <vt:lpstr>Content and process theories of motivation </vt:lpstr>
      <vt:lpstr>Maslow’s hierarchy of needs</vt:lpstr>
      <vt:lpstr>Applying Maslow’s model to the work situation </vt:lpstr>
      <vt:lpstr>Alderfer’s modified need hierarchy model</vt:lpstr>
      <vt:lpstr>Nohria’s four-drives model</vt:lpstr>
      <vt:lpstr>Herzberg’s two-factor theory</vt:lpstr>
      <vt:lpstr>McClelland’s achievement motivation theory </vt:lpstr>
      <vt:lpstr>McClelland and achievement  need (n-Ach)</vt:lpstr>
      <vt:lpstr>Process theories of motivation</vt:lpstr>
      <vt:lpstr>Expectancy theories: the  motivational link</vt:lpstr>
      <vt:lpstr>Vroom’s expectancy theory</vt:lpstr>
      <vt:lpstr>Basic model of expectancy theory</vt:lpstr>
      <vt:lpstr>Motivational force</vt:lpstr>
      <vt:lpstr>Lawler’s revised expectancy model</vt:lpstr>
      <vt:lpstr>Implications of expectancy theories</vt:lpstr>
      <vt:lpstr>Equity theory of motivation: Adams</vt:lpstr>
      <vt:lpstr>Illustration of Adams’ equity theory</vt:lpstr>
      <vt:lpstr>Goal theory: Locke</vt:lpstr>
      <vt:lpstr>Implications of goal theory</vt:lpstr>
      <vt:lpstr>Organisational behaviour modification (OBMod)</vt:lpstr>
      <vt:lpstr>Motivation of knowledge workers</vt:lpstr>
      <vt:lpstr>Frustration-induced behaviour</vt:lpstr>
      <vt:lpstr>Negative responses to frustration</vt:lpstr>
      <vt:lpstr>Factors influencing individual reactions to frustration</vt:lpstr>
      <vt:lpstr>Reducing potential frustration</vt:lpstr>
      <vt:lpstr>Job satisfaction</vt:lpstr>
      <vt:lpstr>Dimensions of job satisfaction</vt:lpstr>
      <vt:lpstr>Alienation at work</vt:lpstr>
      <vt:lpstr>Comprehensive model of job enrichment</vt:lpstr>
      <vt:lpstr>Job enrichment and work motivation</vt:lpstr>
      <vt:lpstr>Motivating potential score Hackman and Oldham</vt:lpstr>
      <vt:lpstr>Assignment</vt:lpstr>
      <vt:lpstr>Assignment (Continued)</vt:lpstr>
      <vt:lpstr>PowerPoint Presentation</vt:lpstr>
    </vt:vector>
  </TitlesOfParts>
  <Company>Christy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One</dc:title>
  <dc:creator>Gill</dc:creator>
  <cp:lastModifiedBy>Asmaa Abdelrahim</cp:lastModifiedBy>
  <cp:revision>176</cp:revision>
  <cp:lastPrinted>2015-10-19T11:47:42Z</cp:lastPrinted>
  <dcterms:created xsi:type="dcterms:W3CDTF">2007-02-22T15:17:11Z</dcterms:created>
  <dcterms:modified xsi:type="dcterms:W3CDTF">2025-03-02T13:03:04Z</dcterms:modified>
</cp:coreProperties>
</file>