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15" r:id="rId2"/>
    <p:sldId id="288" r:id="rId3"/>
    <p:sldId id="256" r:id="rId4"/>
    <p:sldId id="262" r:id="rId5"/>
    <p:sldId id="289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13" r:id="rId18"/>
    <p:sldId id="31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  <a:srgbClr val="DD2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5" autoAdjust="0"/>
    <p:restoredTop sz="74644" autoAdjust="0"/>
  </p:normalViewPr>
  <p:slideViewPr>
    <p:cSldViewPr snapToGrid="0" snapToObjects="1"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EA179-49B4-0A45-8AE7-5EC99108AE0A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2C3C6-5389-344C-8376-AE111EE6F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34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11F3F-5060-784D-AB85-49683131A231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5444C-40F9-9346-A381-D0B96E6B5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849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44146" y="181106"/>
            <a:ext cx="7125677" cy="1470025"/>
          </a:xfrm>
        </p:spPr>
        <p:txBody>
          <a:bodyPr/>
          <a:lstStyle>
            <a:lvl1pPr>
              <a:defRPr>
                <a:solidFill>
                  <a:srgbClr val="004821"/>
                </a:solidFill>
              </a:defRPr>
            </a:lvl1pPr>
          </a:lstStyle>
          <a:p>
            <a:r>
              <a:rPr lang="en-US" dirty="0"/>
              <a:t>Chapter #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06585" y="2323123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Chapter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750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2015 Francis Buttle and Stan </a:t>
            </a:r>
            <a:r>
              <a:rPr lang="en-US" dirty="0" err="1"/>
              <a:t>Maklan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ic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322039-6176-AF4E-A302-FD1421F785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1680303" y="1609969"/>
            <a:ext cx="715303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82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750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2015 Francis Buttle and Stan </a:t>
            </a:r>
            <a:r>
              <a:rPr lang="en-US" dirty="0" err="1"/>
              <a:t>Maklan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7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537" y="433264"/>
            <a:ext cx="7153032" cy="1143000"/>
          </a:xfrm>
        </p:spPr>
        <p:txBody>
          <a:bodyPr/>
          <a:lstStyle>
            <a:lvl1pPr>
              <a:defRPr>
                <a:solidFill>
                  <a:srgbClr val="00482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70538" y="1817076"/>
            <a:ext cx="7182336" cy="42496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750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2015 Francis Buttle and Stan </a:t>
            </a:r>
            <a:r>
              <a:rPr lang="en-US" dirty="0" err="1"/>
              <a:t>Maklan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2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0537" y="176945"/>
            <a:ext cx="7153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 A  The Art and 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0303" y="1684168"/>
            <a:ext cx="715303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073" y="6356350"/>
            <a:ext cx="119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22039-6176-AF4E-A302-FD1421F785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750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2015 Francis Buttle and Stan </a:t>
            </a:r>
            <a:r>
              <a:rPr lang="en-US" dirty="0" err="1"/>
              <a:t>Maklan</a:t>
            </a:r>
            <a:endParaRPr lang="en-US" dirty="0"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78CA7D-E926-4C43-A5C5-89AC206160E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0" y="5893906"/>
            <a:ext cx="5293390" cy="623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2CD025-B382-4A13-92A4-ED84A774DAE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1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accent6">
              <a:lumMod val="50000"/>
            </a:schemeClr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venir Heavy"/>
          <a:ea typeface="+mn-ea"/>
          <a:cs typeface="Avenir Heavy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venir Heavy"/>
          <a:ea typeface="+mn-ea"/>
          <a:cs typeface="Avenir Heavy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venir Heavy"/>
          <a:ea typeface="+mn-ea"/>
          <a:cs typeface="Avenir Heavy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venir Heavy"/>
          <a:ea typeface="+mn-ea"/>
          <a:cs typeface="Avenir Heavy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venir Heavy"/>
          <a:ea typeface="+mn-ea"/>
          <a:cs typeface="Avenir Heavy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879B03-DBF6-48F3-8AD0-F66045582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322039-6176-AF4E-A302-FD1421F78517}" type="slidenum">
              <a:rPr lang="en-US" smtClean="0"/>
              <a:pPr/>
              <a:t>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B8E2F-CCB2-4AC9-845D-DB56FACE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7E2446-1461-4F22-A3F7-7DEBF708C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41BC2-4DA6-4901-AC29-EEF7F844C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2015 Francis Buttle and Stan Maklan</a:t>
            </a:r>
            <a:endParaRPr lang="en-US" dirty="0"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7F5B57-6BF8-4A5E-A06D-0AEE391F2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07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CA4FF-C4D7-4397-8FDB-6A5237076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80" y="267093"/>
            <a:ext cx="7997946" cy="1143000"/>
          </a:xfrm>
        </p:spPr>
        <p:txBody>
          <a:bodyPr>
            <a:normAutofit/>
          </a:bodyPr>
          <a:lstStyle/>
          <a:p>
            <a:r>
              <a:rPr lang="en-US" sz="2400" dirty="0"/>
              <a:t>Economics of Customer Retention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B9CC3-B612-405A-86A1-EBD4858B56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768" y="1143000"/>
            <a:ext cx="8211010" cy="474955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Increasing purchases as tenure grows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Trust and commitment grow in a satisfactory relationship.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Lower customer management costs over time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Customer acquisition cost is higher than relationship maintenance cost over tenure length, specially in B2B as it can be measured.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Customer referrals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Frequent buyers are heavier referrers (WOM advocates)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Premium prices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Satisfied customers are prepared to pay higher prices. </a:t>
            </a:r>
          </a:p>
        </p:txBody>
      </p:sp>
    </p:spTree>
    <p:extLst>
      <p:ext uri="{BB962C8B-B14F-4D97-AF65-F5344CB8AC3E}">
        <p14:creationId xmlns:p14="http://schemas.microsoft.com/office/powerpoint/2010/main" val="899234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DDFA1-82F0-414A-A88E-001E05DCC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295" y="354480"/>
            <a:ext cx="7153032" cy="1143000"/>
          </a:xfrm>
        </p:spPr>
        <p:txBody>
          <a:bodyPr>
            <a:normAutofit/>
          </a:bodyPr>
          <a:lstStyle/>
          <a:p>
            <a:r>
              <a:rPr lang="en-US" sz="2400" dirty="0"/>
              <a:t>Which Customers to Retain?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B22AE-19B1-46AF-A41D-5ACBF694DC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740" y="1497480"/>
            <a:ext cx="8441829" cy="42496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Customers with great strategic value:</a:t>
            </a:r>
          </a:p>
          <a:p>
            <a:r>
              <a:rPr lang="en-US" dirty="0"/>
              <a:t>High CLV</a:t>
            </a:r>
          </a:p>
          <a:p>
            <a:r>
              <a:rPr lang="en-US" dirty="0"/>
              <a:t>Low retaining cost vs. profits gained</a:t>
            </a:r>
          </a:p>
          <a:p>
            <a:r>
              <a:rPr lang="en-US" dirty="0"/>
              <a:t>Highly committed customers do not require high retaining cost</a:t>
            </a:r>
          </a:p>
          <a:p>
            <a:r>
              <a:rPr lang="en-US" dirty="0"/>
              <a:t>Valuable customers may change over time – focus on the 5% that make 50% of the profit</a:t>
            </a:r>
          </a:p>
          <a:p>
            <a:r>
              <a:rPr lang="en-US" dirty="0"/>
              <a:t>Retention efforts depend on the current value of the customer, the potential for value growth and the cost of relationship maintenance/development</a:t>
            </a:r>
          </a:p>
        </p:txBody>
      </p:sp>
    </p:spTree>
    <p:extLst>
      <p:ext uri="{BB962C8B-B14F-4D97-AF65-F5344CB8AC3E}">
        <p14:creationId xmlns:p14="http://schemas.microsoft.com/office/powerpoint/2010/main" val="1530522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334AE-CF8B-4445-91CD-6F755183D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883" y="410528"/>
            <a:ext cx="7044361" cy="1143000"/>
          </a:xfrm>
        </p:spPr>
        <p:txBody>
          <a:bodyPr>
            <a:normAutofit/>
          </a:bodyPr>
          <a:lstStyle/>
          <a:p>
            <a:r>
              <a:rPr lang="en-US" sz="2400" dirty="0"/>
              <a:t>Strategies For Customer Retention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5670D-74B0-4C2D-8771-B6F5DDB14D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9519" y="1793290"/>
            <a:ext cx="8113355" cy="41902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Customer retention strategies vary according to the environment in which the company competes.</a:t>
            </a:r>
          </a:p>
          <a:p>
            <a:pPr marL="0" indent="0">
              <a:spcBef>
                <a:spcPts val="600"/>
              </a:spcBef>
              <a:buNone/>
            </a:pPr>
            <a:endParaRPr lang="en-US" sz="3600" dirty="0"/>
          </a:p>
          <a:p>
            <a:r>
              <a:rPr lang="en-US" sz="3600" dirty="0"/>
              <a:t>Positive Customer Retention Strategies - reward a customer for remaining in a relationship</a:t>
            </a:r>
          </a:p>
          <a:p>
            <a:endParaRPr lang="en-US" sz="3600" dirty="0"/>
          </a:p>
          <a:p>
            <a:r>
              <a:rPr lang="en-US" sz="3600" dirty="0"/>
              <a:t>Negative Customer Retention Strategies –Penalizing their exit from a relationship</a:t>
            </a:r>
          </a:p>
        </p:txBody>
      </p:sp>
    </p:spTree>
    <p:extLst>
      <p:ext uri="{BB962C8B-B14F-4D97-AF65-F5344CB8AC3E}">
        <p14:creationId xmlns:p14="http://schemas.microsoft.com/office/powerpoint/2010/main" val="2714878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7A86A-FBE8-489D-9415-1C68C017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46" y="320934"/>
            <a:ext cx="8512851" cy="879498"/>
          </a:xfrm>
        </p:spPr>
        <p:txBody>
          <a:bodyPr>
            <a:normAutofit/>
          </a:bodyPr>
          <a:lstStyle/>
          <a:p>
            <a:r>
              <a:rPr lang="en-US" sz="2400" dirty="0"/>
              <a:t>Positive Customer Retention Strategies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BEC74-2989-40DF-B22D-86E319411F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0819" y="1066208"/>
            <a:ext cx="8501057" cy="51205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Customer Delight </a:t>
            </a:r>
          </a:p>
          <a:p>
            <a:endParaRPr lang="en-US" sz="2000" dirty="0"/>
          </a:p>
          <a:p>
            <a:r>
              <a:rPr lang="en-US" sz="2000" dirty="0"/>
              <a:t>Understand the customer - Surprise the customer - Exceed customer expectation</a:t>
            </a:r>
          </a:p>
          <a:p>
            <a:pPr marL="0" indent="0" algn="ctr">
              <a:buNone/>
            </a:pPr>
            <a:r>
              <a:rPr lang="en-US" sz="2000" dirty="0"/>
              <a:t>CD = P &gt; E </a:t>
            </a:r>
          </a:p>
          <a:p>
            <a:pPr marL="457200" lvl="1" indent="0">
              <a:buNone/>
            </a:pPr>
            <a:r>
              <a:rPr lang="en-US" sz="2000" dirty="0"/>
              <a:t>CD = Customer Delight, P = Perception of performance, E = Expectation</a:t>
            </a:r>
          </a:p>
          <a:p>
            <a:r>
              <a:rPr lang="en-US" sz="2000" dirty="0"/>
              <a:t>Should Manage expectations or Manage performance</a:t>
            </a:r>
          </a:p>
          <a:p>
            <a:r>
              <a:rPr lang="en-US" sz="2000" dirty="0"/>
              <a:t>Customer’s expectations: Product quality, Service responsiveness, Price stability, Physical appearance</a:t>
            </a:r>
          </a:p>
          <a:p>
            <a:r>
              <a:rPr lang="en-US" sz="2000" dirty="0"/>
              <a:t>Online Customer’s expectations: Rapid and accurate order fulfilment, good price, high levels of customer service and website functionality.</a:t>
            </a:r>
          </a:p>
          <a:p>
            <a:r>
              <a:rPr lang="en-US" sz="2000" dirty="0"/>
              <a:t>Hard to consistently delight the customer because of competition.</a:t>
            </a:r>
          </a:p>
          <a:p>
            <a:r>
              <a:rPr lang="en-US" sz="2000" dirty="0"/>
              <a:t>CRM is grounded on detailed customer-related knowledge.</a:t>
            </a:r>
          </a:p>
          <a:p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919627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7A86A-FBE8-489D-9415-1C68C017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134" y="434147"/>
            <a:ext cx="7421732" cy="879498"/>
          </a:xfrm>
        </p:spPr>
        <p:txBody>
          <a:bodyPr>
            <a:normAutofit/>
          </a:bodyPr>
          <a:lstStyle/>
          <a:p>
            <a:r>
              <a:rPr lang="en-US" sz="2800" dirty="0"/>
              <a:t>Positive Customer Retention Strategies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BEC74-2989-40DF-B22D-86E319411F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905" y="1313645"/>
            <a:ext cx="8101061" cy="4006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Kano’s Customer Delight Model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Product quality model: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Basic Qualities the customer routinely expects in the product. (Often unexpressed until the product fails)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Linear Quality. Attributes that the customer wants. Better performance generates better customer satisfaction. 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Attractive Quality. Attributes that surprise, delight and excite the customer.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668F3F-6B70-4492-90FB-374FF7D05E3F}"/>
              </a:ext>
            </a:extLst>
          </p:cNvPr>
          <p:cNvSpPr txBox="1"/>
          <p:nvPr/>
        </p:nvSpPr>
        <p:spPr>
          <a:xfrm>
            <a:off x="814619" y="4996725"/>
            <a:ext cx="7501631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Customers can be delighted in two ways: by enhancing linear qualities beyond expectations and by creating innovative attractive qualities</a:t>
            </a:r>
          </a:p>
        </p:txBody>
      </p:sp>
    </p:spTree>
    <p:extLst>
      <p:ext uri="{BB962C8B-B14F-4D97-AF65-F5344CB8AC3E}">
        <p14:creationId xmlns:p14="http://schemas.microsoft.com/office/powerpoint/2010/main" val="84670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7047F-7DCE-4F31-94EF-2216392E2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06" y="518020"/>
            <a:ext cx="8574187" cy="1143000"/>
          </a:xfrm>
        </p:spPr>
        <p:txBody>
          <a:bodyPr>
            <a:normAutofit/>
          </a:bodyPr>
          <a:lstStyle/>
          <a:p>
            <a:r>
              <a:rPr lang="en-US" sz="2800" dirty="0"/>
              <a:t>Kano’s Model For Creating Customer Delight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AA2487-187A-4921-9433-723D96714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241" y="1661020"/>
            <a:ext cx="5068742" cy="419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90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E9D93-9913-4903-A289-0A80C3596E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065" y="1155680"/>
            <a:ext cx="8235807" cy="48355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Add Customer-Perceived Value 01/02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Additional value as the customers buy and use products and services. 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Loyalty schemes: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A loyalty scheme is a customer management </a:t>
            </a:r>
            <a:r>
              <a:rPr lang="en-US" sz="2400" dirty="0" err="1"/>
              <a:t>programme</a:t>
            </a:r>
            <a:r>
              <a:rPr lang="en-US" sz="2400" dirty="0"/>
              <a:t> that offers delayed or immediate incremental rewards to customers for their cumulative patronage.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Customer Clubs: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A customer club is a company-run membership organization that offers a range of value-adding benefits exclusively to members.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22357D-BFF4-4235-8028-EEB6B5EA4B39}"/>
              </a:ext>
            </a:extLst>
          </p:cNvPr>
          <p:cNvSpPr txBox="1">
            <a:spLocks/>
          </p:cNvSpPr>
          <p:nvPr/>
        </p:nvSpPr>
        <p:spPr>
          <a:xfrm>
            <a:off x="1453087" y="340978"/>
            <a:ext cx="6640497" cy="1024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6">
                    <a:lumMod val="50000"/>
                  </a:schemeClr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r>
              <a:rPr lang="en-US" sz="2800" dirty="0">
                <a:solidFill>
                  <a:srgbClr val="004821"/>
                </a:solidFill>
              </a:rPr>
              <a:t>Positive Customer Retention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2943675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E9D93-9913-4903-A289-0A80C3596E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6308" y="1392260"/>
            <a:ext cx="8095265" cy="46838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Add Customer-Perceived Value 01/02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Sales promotions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pack or on-pack voucher: for future purchases.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Rebate or cash-back: refunds from purchases.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Patronage awards: collecting store receipts to get cash or a gift related to the volumes purchased.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Free premium for continuous purchase: collecting receipts to receive a gift.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Collection schemes: collectible items, like sports stars. 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Self-liquidating premium: Collecting receipts and pay money to buy a discounted premium product.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22357D-BFF4-4235-8028-EEB6B5EA4B39}"/>
              </a:ext>
            </a:extLst>
          </p:cNvPr>
          <p:cNvSpPr txBox="1">
            <a:spLocks/>
          </p:cNvSpPr>
          <p:nvPr/>
        </p:nvSpPr>
        <p:spPr>
          <a:xfrm>
            <a:off x="1682981" y="437041"/>
            <a:ext cx="6640497" cy="1024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6">
                    <a:lumMod val="50000"/>
                  </a:schemeClr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r>
              <a:rPr lang="en-US" sz="2400" dirty="0">
                <a:solidFill>
                  <a:srgbClr val="004821"/>
                </a:solidFill>
              </a:rPr>
              <a:t>Positive Customer Retention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281652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E3064-3606-4694-8E5E-F20F49E82E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8969" y="1161550"/>
            <a:ext cx="8408991" cy="48116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b="1" dirty="0"/>
              <a:t>Bonding</a:t>
            </a:r>
            <a:r>
              <a:rPr lang="en-US" sz="3800" dirty="0"/>
              <a:t> (In B2B)</a:t>
            </a:r>
          </a:p>
          <a:p>
            <a:pPr marL="0" indent="0">
              <a:buNone/>
            </a:pPr>
            <a:r>
              <a:rPr lang="en-US" sz="3800" dirty="0"/>
              <a:t>Bonds between customers and suppliers include interpersonal bonds, technology bonds (as in electronic data interchange – EDI), legal bonds and process bonds.</a:t>
            </a:r>
          </a:p>
          <a:p>
            <a:pPr marL="0" indent="0">
              <a:buNone/>
            </a:pPr>
            <a:endParaRPr lang="en-US" sz="3800" dirty="0"/>
          </a:p>
          <a:p>
            <a:r>
              <a:rPr lang="en-US" sz="3800" dirty="0"/>
              <a:t>Social Bonds – linking people of the 2 organizations</a:t>
            </a:r>
          </a:p>
          <a:p>
            <a:pPr marL="0" indent="0">
              <a:buNone/>
            </a:pPr>
            <a:r>
              <a:rPr lang="en-US" sz="3800" dirty="0"/>
              <a:t>Positive interpersonal relationships between people are characterized by high levels of trust and commitment.</a:t>
            </a:r>
          </a:p>
          <a:p>
            <a:pPr marL="0" indent="0">
              <a:buNone/>
            </a:pPr>
            <a:endParaRPr lang="en-US" sz="3800" dirty="0"/>
          </a:p>
          <a:p>
            <a:r>
              <a:rPr lang="en-US" sz="3800" dirty="0"/>
              <a:t>Structural Bonds – linking organizations (Ex. Alliance or Joint Venture) When companies and customers commit resources to a relationship. A joint customer–supplier quality team can work on Improving quality compliance, benefiting both companies. </a:t>
            </a:r>
          </a:p>
          <a:p>
            <a:pPr marL="0" indent="0">
              <a:buNone/>
            </a:pPr>
            <a:r>
              <a:rPr lang="en-US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(Financial bonds - Legal bonds - Equity bonds - Knowledge-based bonds - Technological bonds - Process bonds - Values-based bonds - Geographic bonds - Project bonds -  Multi-product bonds)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FF931A2-1353-491D-A7A2-0667A66E6008}"/>
              </a:ext>
            </a:extLst>
          </p:cNvPr>
          <p:cNvSpPr txBox="1">
            <a:spLocks/>
          </p:cNvSpPr>
          <p:nvPr/>
        </p:nvSpPr>
        <p:spPr>
          <a:xfrm>
            <a:off x="1764635" y="445005"/>
            <a:ext cx="6584875" cy="879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6">
                    <a:lumMod val="50000"/>
                  </a:schemeClr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r>
              <a:rPr lang="en-US" sz="2400" dirty="0">
                <a:solidFill>
                  <a:srgbClr val="004821"/>
                </a:solidFill>
              </a:rPr>
              <a:t>Positive Customer Retention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2642328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B7EDD-CF67-408A-91E8-9953A8A6DA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943" y="1395992"/>
            <a:ext cx="8400113" cy="46696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Build Customer Engagement</a:t>
            </a:r>
          </a:p>
          <a:p>
            <a:r>
              <a:rPr lang="en-US" dirty="0"/>
              <a:t>Customer satisfaction is not enough to ensure customer longevity.</a:t>
            </a:r>
          </a:p>
          <a:p>
            <a:r>
              <a:rPr lang="en-US" dirty="0"/>
              <a:t>Increase levels of customer engagement instead of only focusing on customer satisfaction.</a:t>
            </a:r>
          </a:p>
          <a:p>
            <a:r>
              <a:rPr lang="en-US" dirty="0"/>
              <a:t>Develop “Customer Relationship Management”.</a:t>
            </a:r>
          </a:p>
          <a:p>
            <a:r>
              <a:rPr lang="en-US" dirty="0"/>
              <a:t>Engaged customers have greater loyalty to brands (or organizations) and  become highly resistant to competitive influence. </a:t>
            </a:r>
          </a:p>
          <a:p>
            <a:r>
              <a:rPr lang="en-US" dirty="0"/>
              <a:t>Engagement has a multidimensional composition of four elements:</a:t>
            </a:r>
          </a:p>
          <a:p>
            <a:pPr marL="0" indent="0">
              <a:buNone/>
            </a:pPr>
            <a:r>
              <a:rPr lang="en-US" u="sng" dirty="0"/>
              <a:t>The cognitive </a:t>
            </a:r>
            <a:r>
              <a:rPr lang="en-US" dirty="0"/>
              <a:t>and </a:t>
            </a:r>
            <a:r>
              <a:rPr lang="en-US" u="sng" dirty="0"/>
              <a:t>affective</a:t>
            </a:r>
            <a:r>
              <a:rPr lang="en-US" dirty="0"/>
              <a:t> elements reflect the experiences and feelings of customers, and </a:t>
            </a:r>
          </a:p>
          <a:p>
            <a:pPr marL="0" indent="0">
              <a:buNone/>
            </a:pPr>
            <a:r>
              <a:rPr lang="en-US" u="sng" dirty="0"/>
              <a:t>The </a:t>
            </a:r>
            <a:r>
              <a:rPr lang="en-US" u="sng" dirty="0" err="1"/>
              <a:t>behavioural</a:t>
            </a:r>
            <a:r>
              <a:rPr lang="en-US" u="sng" dirty="0"/>
              <a:t> </a:t>
            </a:r>
            <a:r>
              <a:rPr lang="en-US" dirty="0"/>
              <a:t>and </a:t>
            </a:r>
            <a:r>
              <a:rPr lang="en-US" u="sng" dirty="0"/>
              <a:t>social</a:t>
            </a:r>
            <a:r>
              <a:rPr lang="en-US" dirty="0"/>
              <a:t> elements capture brand or organizational participation by consumers, beyond merely buying the firms’ offerings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9D2312-F8DA-441D-A6F4-F660340CE531}"/>
              </a:ext>
            </a:extLst>
          </p:cNvPr>
          <p:cNvSpPr txBox="1">
            <a:spLocks/>
          </p:cNvSpPr>
          <p:nvPr/>
        </p:nvSpPr>
        <p:spPr>
          <a:xfrm>
            <a:off x="728887" y="443906"/>
            <a:ext cx="8043169" cy="879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6">
                    <a:lumMod val="50000"/>
                  </a:schemeClr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r>
              <a:rPr lang="en-US" sz="2400" dirty="0">
                <a:solidFill>
                  <a:srgbClr val="004821"/>
                </a:solidFill>
              </a:rPr>
              <a:t>Positive Customer Retention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84251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ustomer relationship management by francis buttle pdf">
            <a:extLst>
              <a:ext uri="{FF2B5EF4-FFF2-40B4-BE49-F238E27FC236}">
                <a16:creationId xmlns:a16="http://schemas.microsoft.com/office/drawing/2014/main" id="{82087C06-01D7-42DA-8DB4-FB9A0608D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433" y="1031059"/>
            <a:ext cx="3216367" cy="416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592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D81BE-B946-41EA-A1F8-D81C2DE88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51" y="479254"/>
            <a:ext cx="7153032" cy="1143000"/>
          </a:xfrm>
        </p:spPr>
        <p:txBody>
          <a:bodyPr>
            <a:normAutofit/>
          </a:bodyPr>
          <a:lstStyle/>
          <a:p>
            <a:r>
              <a:rPr lang="en-US" sz="2400" dirty="0"/>
              <a:t>Building Interactive Relationships With Consumers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1CC964-BCBC-46D4-B734-02915ADC14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132" y="1492699"/>
            <a:ext cx="8231437" cy="43145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Gamification: The use of game-like mechanics in non-game contexts.</a:t>
            </a:r>
          </a:p>
          <a:p>
            <a:r>
              <a:rPr lang="en-US" dirty="0"/>
              <a:t>Relational attachment: Customers develop emotional tie with an individual person, a work group or the company as a whole. Using ‘my banker’ - ‘my mechanic’ - ‘my builder’.</a:t>
            </a:r>
          </a:p>
          <a:p>
            <a:r>
              <a:rPr lang="en-US" dirty="0"/>
              <a:t>Values-based attachment: Customers develop emotional attachment when their personal values are aligned with those of the company.</a:t>
            </a:r>
          </a:p>
        </p:txBody>
      </p:sp>
    </p:spTree>
    <p:extLst>
      <p:ext uri="{BB962C8B-B14F-4D97-AF65-F5344CB8AC3E}">
        <p14:creationId xmlns:p14="http://schemas.microsoft.com/office/powerpoint/2010/main" val="955496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EA89-989C-4895-A758-2296ED40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84" y="289230"/>
            <a:ext cx="7153032" cy="1143000"/>
          </a:xfrm>
        </p:spPr>
        <p:txBody>
          <a:bodyPr>
            <a:normAutofit/>
          </a:bodyPr>
          <a:lstStyle/>
          <a:p>
            <a:r>
              <a:rPr lang="en-US" sz="2400" dirty="0"/>
              <a:t>Context Makes a Difference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48C7D-6EB4-4273-BD0A-02407B937E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4377" y="1666489"/>
            <a:ext cx="8249192" cy="41466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Context makes a difference to customer retention according to:</a:t>
            </a:r>
          </a:p>
          <a:p>
            <a:r>
              <a:rPr lang="en-US" dirty="0"/>
              <a:t>Number of competitors</a:t>
            </a:r>
          </a:p>
          <a:p>
            <a:r>
              <a:rPr lang="en-US" dirty="0"/>
              <a:t>Corporate culture.</a:t>
            </a:r>
          </a:p>
          <a:p>
            <a:r>
              <a:rPr lang="en-US" dirty="0"/>
              <a:t>Channel configuration</a:t>
            </a:r>
          </a:p>
          <a:p>
            <a:r>
              <a:rPr lang="en-US" dirty="0"/>
              <a:t>Purchasing practices</a:t>
            </a:r>
          </a:p>
          <a:p>
            <a:r>
              <a:rPr lang="en-US" dirty="0"/>
              <a:t>Ownership expectations</a:t>
            </a:r>
          </a:p>
          <a:p>
            <a:r>
              <a:rPr lang="en-US" dirty="0"/>
              <a:t>Ethical concerns</a:t>
            </a:r>
          </a:p>
        </p:txBody>
      </p:sp>
    </p:spTree>
    <p:extLst>
      <p:ext uri="{BB962C8B-B14F-4D97-AF65-F5344CB8AC3E}">
        <p14:creationId xmlns:p14="http://schemas.microsoft.com/office/powerpoint/2010/main" val="1452309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4F72C-20BC-4C74-B86A-CCDBD65EC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08" y="764173"/>
            <a:ext cx="8255399" cy="1143000"/>
          </a:xfrm>
        </p:spPr>
        <p:txBody>
          <a:bodyPr>
            <a:normAutofit/>
          </a:bodyPr>
          <a:lstStyle/>
          <a:p>
            <a:r>
              <a:rPr lang="en-US" sz="2400" dirty="0"/>
              <a:t>Key Performance Indicators (KPIs) of Customer Retention </a:t>
            </a:r>
            <a:r>
              <a:rPr lang="en-US" sz="2400" dirty="0" err="1"/>
              <a:t>Programmes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FFDCA4-AC85-4B89-8239-6F1DF5875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928" y="1999452"/>
            <a:ext cx="8373479" cy="3654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KPIs to measure the impact of the customer retention strategies and tactics: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Raw customer retention rate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Raw customer retention rate in each customer segment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Sales-adjusted retention rate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Sales-adjusted retention rate in each customer segment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Profit-adjusted retention rate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Profit-adjusted retention rate in each customer segment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Cost of customer retention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Share-of-wallet of the retained customers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Customer churn rate per product category, sales region or channel</a:t>
            </a:r>
          </a:p>
        </p:txBody>
      </p:sp>
    </p:spTree>
    <p:extLst>
      <p:ext uri="{BB962C8B-B14F-4D97-AF65-F5344CB8AC3E}">
        <p14:creationId xmlns:p14="http://schemas.microsoft.com/office/powerpoint/2010/main" val="1686322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2AAB-96CA-44F0-820D-34231884C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13" y="767801"/>
            <a:ext cx="7153032" cy="1143000"/>
          </a:xfrm>
        </p:spPr>
        <p:txBody>
          <a:bodyPr>
            <a:normAutofit/>
          </a:bodyPr>
          <a:lstStyle/>
          <a:p>
            <a:r>
              <a:rPr lang="en-US" sz="2400" dirty="0"/>
              <a:t>The Role of Research on Reducing Customer Churn Rate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BC741-C99E-4FEA-A188-6EF832E3BE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6846" y="1741575"/>
            <a:ext cx="8116027" cy="4095452"/>
          </a:xfrm>
        </p:spPr>
        <p:txBody>
          <a:bodyPr>
            <a:normAutofit/>
          </a:bodyPr>
          <a:lstStyle/>
          <a:p>
            <a:r>
              <a:rPr lang="en-US" dirty="0"/>
              <a:t>Research must answer the following questions by contacting former customers:</a:t>
            </a:r>
          </a:p>
          <a:p>
            <a:r>
              <a:rPr lang="en-US" dirty="0"/>
              <a:t>Why are customers churning? </a:t>
            </a:r>
          </a:p>
          <a:p>
            <a:r>
              <a:rPr lang="en-US" dirty="0"/>
              <a:t>Are there any lead indicators of impending defection? </a:t>
            </a:r>
          </a:p>
          <a:p>
            <a:r>
              <a:rPr lang="en-US" dirty="0"/>
              <a:t>What can be done to address the root causes?</a:t>
            </a:r>
          </a:p>
        </p:txBody>
      </p:sp>
    </p:spTree>
    <p:extLst>
      <p:ext uri="{BB962C8B-B14F-4D97-AF65-F5344CB8AC3E}">
        <p14:creationId xmlns:p14="http://schemas.microsoft.com/office/powerpoint/2010/main" val="210054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C20C0-A8C4-4B19-AF4A-2266F83C1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85" y="361502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Strategies for Customer Development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732E3-AB1E-4838-B342-EB710B529A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70" y="1572377"/>
            <a:ext cx="8204804" cy="4249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Cross-selling:</a:t>
            </a:r>
            <a:r>
              <a:rPr lang="en-US" dirty="0"/>
              <a:t> (To grow share-of-wallet)</a:t>
            </a:r>
          </a:p>
          <a:p>
            <a:pPr marL="0" indent="0">
              <a:buNone/>
            </a:pPr>
            <a:r>
              <a:rPr lang="en-US" dirty="0"/>
              <a:t>Selling additional products and services to an existing customer.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Up-selling:</a:t>
            </a:r>
          </a:p>
          <a:p>
            <a:pPr marL="0" indent="0">
              <a:buNone/>
            </a:pPr>
            <a:r>
              <a:rPr lang="en-US" dirty="0"/>
              <a:t>Selling higher priced or higher margin products and services to an existing customer.</a:t>
            </a:r>
          </a:p>
        </p:txBody>
      </p:sp>
    </p:spTree>
    <p:extLst>
      <p:ext uri="{BB962C8B-B14F-4D97-AF65-F5344CB8AC3E}">
        <p14:creationId xmlns:p14="http://schemas.microsoft.com/office/powerpoint/2010/main" val="3692439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B608-835C-4EDD-815F-3ADABABD9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59" y="725277"/>
            <a:ext cx="7874993" cy="975575"/>
          </a:xfrm>
        </p:spPr>
        <p:txBody>
          <a:bodyPr>
            <a:normAutofit/>
          </a:bodyPr>
          <a:lstStyle/>
          <a:p>
            <a:r>
              <a:rPr lang="en-US" sz="2400" dirty="0"/>
              <a:t>CRM Technologies  to Support Customer Development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BA072-B846-499A-8600-973438B4D0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2476" y="1533741"/>
            <a:ext cx="7182336" cy="4249615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Campaign management software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Event-based marketing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Data mining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Customization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Channel integration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Integrated customer communications</a:t>
            </a:r>
          </a:p>
          <a:p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Marketing optimization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3434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D0855-B530-46E9-AA96-A60A426C2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625" y="623383"/>
            <a:ext cx="7250700" cy="933579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STRATEGIES FOR TERMINATING CUSTOMER RELATIONSHIPS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D596E-E6DB-4301-BAF4-D4D57B8686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8889" y="1817076"/>
            <a:ext cx="7973985" cy="4249615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Relationships dissolve when one partner no longer views the relationship as worth continuing investment.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Companies terminate the relationship with customers who will never be profitable or who serve no other useful strategic purpose. Such as: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Fraudsters - Persistent late payers - Serial complainants - 	Capricious customers who change their minds with cost - 	Switchers who are in constant search for a better deal.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11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7DAF4-1DAB-4F70-AECD-12A381534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03" y="674076"/>
            <a:ext cx="7278854" cy="1143000"/>
          </a:xfrm>
        </p:spPr>
        <p:txBody>
          <a:bodyPr>
            <a:normAutofit/>
          </a:bodyPr>
          <a:lstStyle/>
          <a:p>
            <a:r>
              <a:rPr lang="en-US" sz="2400" dirty="0"/>
              <a:t>Strategies for Shedding Unprofitable Customers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732B8-317D-4AE9-985D-8A511BEF3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4703" y="1817076"/>
            <a:ext cx="8178171" cy="424961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Make them profitable by raising prices or cutting the cost-to-serve.</a:t>
            </a:r>
          </a:p>
          <a:p>
            <a:r>
              <a:rPr lang="en-US" dirty="0"/>
              <a:t>Un-bundle the offer – reprice the components and reoffer it to the customer.</a:t>
            </a:r>
          </a:p>
          <a:p>
            <a:r>
              <a:rPr lang="en-US" dirty="0"/>
              <a:t>Respecify the product - redesign the product so that it no longer appeals to the customer.</a:t>
            </a:r>
          </a:p>
          <a:p>
            <a:r>
              <a:rPr lang="en-US" dirty="0"/>
              <a:t>Reorganize sales, marketing and service departments so that they no longer focus on segments or customers you no longer wish to retain.</a:t>
            </a:r>
          </a:p>
          <a:p>
            <a:r>
              <a:rPr lang="en-US" dirty="0"/>
              <a:t>Introduce ABC class service -  migrate customers down the service ladder</a:t>
            </a:r>
          </a:p>
        </p:txBody>
      </p:sp>
    </p:spTree>
    <p:extLst>
      <p:ext uri="{BB962C8B-B14F-4D97-AF65-F5344CB8AC3E}">
        <p14:creationId xmlns:p14="http://schemas.microsoft.com/office/powerpoint/2010/main" val="4010380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881B8-6505-4413-BC6F-3D323FBD6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427AE3-84ED-425C-A128-350FD4B62D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F9534-57AF-45FF-B576-083C5F5126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60AB7-36A7-43CC-8713-6128E6A9A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2015 Francis Buttle and Stan Maklan</a:t>
            </a:r>
            <a:endParaRPr lang="en-US" dirty="0"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867D5D-1405-4B88-B921-FDF474C7D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9873" y="849174"/>
            <a:ext cx="7125677" cy="1470025"/>
          </a:xfrm>
        </p:spPr>
        <p:txBody>
          <a:bodyPr/>
          <a:lstStyle/>
          <a:p>
            <a:r>
              <a:rPr lang="en-US" dirty="0"/>
              <a:t>Part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311" y="1914045"/>
            <a:ext cx="6400800" cy="1294217"/>
          </a:xfrm>
        </p:spPr>
        <p:txBody>
          <a:bodyPr/>
          <a:lstStyle/>
          <a:p>
            <a:r>
              <a:rPr lang="en-US" b="1" dirty="0">
                <a:solidFill>
                  <a:srgbClr val="004821"/>
                </a:solidFill>
              </a:rPr>
              <a:t>Understanding Customer Relationships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3A7A71-E126-4873-BF4A-6CCF652EFDE1}"/>
              </a:ext>
            </a:extLst>
          </p:cNvPr>
          <p:cNvSpPr txBox="1">
            <a:spLocks/>
          </p:cNvSpPr>
          <p:nvPr/>
        </p:nvSpPr>
        <p:spPr>
          <a:xfrm>
            <a:off x="1281708" y="2724354"/>
            <a:ext cx="7125677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6">
                    <a:lumMod val="50000"/>
                  </a:schemeClr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r>
              <a:rPr lang="en-US" dirty="0">
                <a:solidFill>
                  <a:srgbClr val="004821"/>
                </a:solidFill>
              </a:rPr>
              <a:t>Chapter 4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3534939-7AAA-401E-9DEB-4419A817F898}"/>
              </a:ext>
            </a:extLst>
          </p:cNvPr>
          <p:cNvSpPr txBox="1">
            <a:spLocks/>
          </p:cNvSpPr>
          <p:nvPr/>
        </p:nvSpPr>
        <p:spPr>
          <a:xfrm>
            <a:off x="1644146" y="3844559"/>
            <a:ext cx="6400800" cy="1294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 baseline="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4821"/>
                </a:solidFill>
              </a:rPr>
              <a:t>Managing Customer Lifecycle</a:t>
            </a:r>
          </a:p>
          <a:p>
            <a:r>
              <a:rPr lang="en-US" sz="2400" b="1" dirty="0">
                <a:solidFill>
                  <a:srgbClr val="004821"/>
                </a:solidFill>
              </a:rPr>
              <a:t>Customer Retention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221063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729" y="428614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33425" y="1571614"/>
            <a:ext cx="7182336" cy="424961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dirty="0"/>
              <a:t>By the end of this chapter you will be aware of: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 What is meant by the terms ‘customer retention’ and ‘customer development’. 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The economics of customer retention. 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How to select which customers to target for retention. 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The distinction between positive and negative customer retention strategies. 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Several strategies for improving customer retention performance. 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Several strategies for growing customer value. 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CRM technologies that facilitate growth in customer value. 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Why and how customers are ‘sacked’.</a:t>
            </a:r>
          </a:p>
        </p:txBody>
      </p:sp>
    </p:spTree>
    <p:extLst>
      <p:ext uri="{BB962C8B-B14F-4D97-AF65-F5344CB8AC3E}">
        <p14:creationId xmlns:p14="http://schemas.microsoft.com/office/powerpoint/2010/main" val="255911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10680-0DCA-4248-970C-E2B14052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84" y="608579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Customer Lifecycle </a:t>
            </a:r>
            <a:br>
              <a:rPr lang="en-US" sz="2800" dirty="0"/>
            </a:br>
            <a:r>
              <a:rPr lang="en-US" sz="2800" dirty="0"/>
              <a:t>Core Stages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3F68B-91A0-45E8-89EC-03B3D03DBF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82266" y="2456268"/>
            <a:ext cx="7182336" cy="2577371"/>
          </a:xfrm>
        </p:spPr>
        <p:txBody>
          <a:bodyPr>
            <a:normAutofit/>
          </a:bodyPr>
          <a:lstStyle/>
          <a:p>
            <a:r>
              <a:rPr lang="en-US" sz="3600" dirty="0"/>
              <a:t>Customer Acquisition</a:t>
            </a:r>
          </a:p>
          <a:p>
            <a:r>
              <a:rPr lang="en-US" sz="3600" dirty="0"/>
              <a:t>Customer Retention</a:t>
            </a:r>
          </a:p>
          <a:p>
            <a:r>
              <a:rPr lang="en-US" sz="3600" dirty="0"/>
              <a:t>Customer Development</a:t>
            </a:r>
          </a:p>
        </p:txBody>
      </p:sp>
    </p:spTree>
    <p:extLst>
      <p:ext uri="{BB962C8B-B14F-4D97-AF65-F5344CB8AC3E}">
        <p14:creationId xmlns:p14="http://schemas.microsoft.com/office/powerpoint/2010/main" val="79141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DA96E-5A27-486C-8B0B-946F79B66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84" y="344122"/>
            <a:ext cx="7153032" cy="1143000"/>
          </a:xfrm>
        </p:spPr>
        <p:txBody>
          <a:bodyPr>
            <a:normAutofit/>
          </a:bodyPr>
          <a:lstStyle/>
          <a:p>
            <a:r>
              <a:rPr lang="en-US" sz="2400" dirty="0"/>
              <a:t>What is Customer Retention?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4B418-51AB-47C3-84DF-D4709E2242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70" y="1178254"/>
            <a:ext cx="7972147" cy="4764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Customer retention is the number of customers doing business with a firm at the end of a financial year expressed as percentage of those who were active customers at the beginning of the year.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Important Notes</a:t>
            </a:r>
            <a:endParaRPr lang="en-US" sz="2400" dirty="0"/>
          </a:p>
          <a:p>
            <a:r>
              <a:rPr lang="en-US" sz="2400" dirty="0"/>
              <a:t>Retention rate should not always be measured based on one year, but rather, it depends on the customer repurchase cycle.</a:t>
            </a:r>
          </a:p>
          <a:p>
            <a:r>
              <a:rPr lang="en-US" sz="2400" dirty="0"/>
              <a:t>It is more complex when companies sell a range of products and services each with different repurchase cycle. </a:t>
            </a:r>
          </a:p>
        </p:txBody>
      </p:sp>
    </p:spTree>
    <p:extLst>
      <p:ext uri="{BB962C8B-B14F-4D97-AF65-F5344CB8AC3E}">
        <p14:creationId xmlns:p14="http://schemas.microsoft.com/office/powerpoint/2010/main" val="406034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FA4C4-8D1C-4AFD-8200-282E7EE1E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343" y="453871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Information System Database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F3799-0E46-4294-8BD0-262E27ABD7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4377" y="1470847"/>
            <a:ext cx="8249192" cy="4361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Location of customer-related data on the system play a role in measuring customer retention rate.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dirty="0"/>
              <a:t>Product silos - product based information system. Example: Insurance companies.</a:t>
            </a:r>
          </a:p>
          <a:p>
            <a:r>
              <a:rPr lang="en-US" dirty="0"/>
              <a:t>Channel silos – Buying from different dealers.</a:t>
            </a:r>
          </a:p>
          <a:p>
            <a:r>
              <a:rPr lang="en-US" dirty="0"/>
              <a:t>Functional silos - Not integrated to a whole-of-customer perspective</a:t>
            </a:r>
          </a:p>
        </p:txBody>
      </p:sp>
    </p:spTree>
    <p:extLst>
      <p:ext uri="{BB962C8B-B14F-4D97-AF65-F5344CB8AC3E}">
        <p14:creationId xmlns:p14="http://schemas.microsoft.com/office/powerpoint/2010/main" val="196229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F8C1D-997A-4EED-876B-9533A0580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746" y="536616"/>
            <a:ext cx="7900291" cy="1143000"/>
          </a:xfrm>
        </p:spPr>
        <p:txBody>
          <a:bodyPr>
            <a:normAutofit/>
          </a:bodyPr>
          <a:lstStyle/>
          <a:p>
            <a:r>
              <a:rPr lang="en-US" sz="2800" dirty="0"/>
              <a:t>Three Measures of Customer Retention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FEAB60-D89A-48C6-8751-CA6D48C37F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0909" y="1831985"/>
            <a:ext cx="8036128" cy="3917899"/>
          </a:xfrm>
        </p:spPr>
        <p:txBody>
          <a:bodyPr/>
          <a:lstStyle/>
          <a:p>
            <a:pPr marL="0" marR="0">
              <a:spcBef>
                <a:spcPts val="0"/>
              </a:spcBef>
              <a:buFont typeface="+mj-lt"/>
              <a:buAutoNum type="arabicPeriod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Raw customer retention rate.</a:t>
            </a:r>
          </a:p>
          <a:p>
            <a:pPr marL="0" marR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of customers doing business with a firm at the end of a trading period expressed as a percentage of those who were active customers at the beginning of the period. </a:t>
            </a:r>
          </a:p>
          <a:p>
            <a:pPr marL="0" marR="0" indent="0">
              <a:spcBef>
                <a:spcPts val="0"/>
              </a:spcBef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buFont typeface="+mj-lt"/>
              <a:buAutoNum type="arabicPeriod" startAt="2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Sales-adjusted retention rate.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value of sales achieved from the retained customers expressed as a percentage of the sales achieved from all customers who were active at the beginning of the period. </a:t>
            </a:r>
          </a:p>
          <a:p>
            <a:pPr marL="0" marR="0" indent="0">
              <a:spcBef>
                <a:spcPts val="0"/>
              </a:spcBef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buFont typeface="+mj-lt"/>
              <a:buAutoNum type="arabicPeriod" startAt="3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Profit-adjusted retention rate.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profit earned from the retained customers expressed as a percentage of the profit earned from all customers who were active at the beginning of the period.</a:t>
            </a:r>
          </a:p>
        </p:txBody>
      </p:sp>
    </p:spTree>
    <p:extLst>
      <p:ext uri="{BB962C8B-B14F-4D97-AF65-F5344CB8AC3E}">
        <p14:creationId xmlns:p14="http://schemas.microsoft.com/office/powerpoint/2010/main" val="128691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E06F2-177E-44B1-982C-22383E241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84" y="501713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Managing Customer Retention or Value Retention?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1766B-7E32-4985-BD3D-46A9901A7C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9706" y="1813064"/>
            <a:ext cx="8163167" cy="3492911"/>
          </a:xfrm>
        </p:spPr>
        <p:txBody>
          <a:bodyPr>
            <a:normAutofit/>
          </a:bodyPr>
          <a:lstStyle/>
          <a:p>
            <a:r>
              <a:rPr lang="en-US" sz="2400" dirty="0"/>
              <a:t>Focus on retaining customers that contribute value.</a:t>
            </a:r>
          </a:p>
          <a:p>
            <a:r>
              <a:rPr lang="en-US" sz="2400" dirty="0"/>
              <a:t>Focus on retention of share-of-wallet and customer spending.</a:t>
            </a:r>
          </a:p>
          <a:p>
            <a:r>
              <a:rPr lang="en-US" sz="2400" dirty="0"/>
              <a:t>Manage migration rather than defection -  customers may use more than one supplier.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CF4E16-2CD0-4FE2-8DEA-BD246804C91B}"/>
              </a:ext>
            </a:extLst>
          </p:cNvPr>
          <p:cNvSpPr txBox="1"/>
          <p:nvPr/>
        </p:nvSpPr>
        <p:spPr>
          <a:xfrm>
            <a:off x="655144" y="4210806"/>
            <a:ext cx="8079307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Measurement need to be sensitive to the Sales, Profitability and Value.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The Key is to retain “value-creating” customers. </a:t>
            </a:r>
          </a:p>
        </p:txBody>
      </p:sp>
    </p:spTree>
    <p:extLst>
      <p:ext uri="{BB962C8B-B14F-4D97-AF65-F5344CB8AC3E}">
        <p14:creationId xmlns:p14="http://schemas.microsoft.com/office/powerpoint/2010/main" val="1423423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rgbClr val="FFD87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4591</TotalTime>
  <Words>1612</Words>
  <Application>Microsoft Office PowerPoint</Application>
  <PresentationFormat>On-screen Show (4:3)</PresentationFormat>
  <Paragraphs>182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Avenir Heavy</vt:lpstr>
      <vt:lpstr>Calibri</vt:lpstr>
      <vt:lpstr>Office Theme</vt:lpstr>
      <vt:lpstr>PowerPoint Presentation</vt:lpstr>
      <vt:lpstr>PowerPoint Presentation</vt:lpstr>
      <vt:lpstr>Part 1</vt:lpstr>
      <vt:lpstr>Learning Objectives</vt:lpstr>
      <vt:lpstr>Customer Lifecycle  Core Stages</vt:lpstr>
      <vt:lpstr>What is Customer Retention?</vt:lpstr>
      <vt:lpstr>Information System Database</vt:lpstr>
      <vt:lpstr>Three Measures of Customer Retention</vt:lpstr>
      <vt:lpstr>Managing Customer Retention or Value Retention?</vt:lpstr>
      <vt:lpstr>Economics of Customer Retention</vt:lpstr>
      <vt:lpstr>Which Customers to Retain?</vt:lpstr>
      <vt:lpstr>Strategies For Customer Retention</vt:lpstr>
      <vt:lpstr>Positive Customer Retention Strategies</vt:lpstr>
      <vt:lpstr>Positive Customer Retention Strategies</vt:lpstr>
      <vt:lpstr>Kano’s Model For Creating Customer Delight</vt:lpstr>
      <vt:lpstr>PowerPoint Presentation</vt:lpstr>
      <vt:lpstr>PowerPoint Presentation</vt:lpstr>
      <vt:lpstr>PowerPoint Presentation</vt:lpstr>
      <vt:lpstr>PowerPoint Presentation</vt:lpstr>
      <vt:lpstr>Building Interactive Relationships With Consumers</vt:lpstr>
      <vt:lpstr>Context Makes a Difference</vt:lpstr>
      <vt:lpstr>Key Performance Indicators (KPIs) of Customer Retention Programmes</vt:lpstr>
      <vt:lpstr>The Role of Research on Reducing Customer Churn Rate</vt:lpstr>
      <vt:lpstr>Strategies for Customer Development</vt:lpstr>
      <vt:lpstr>CRM Technologies  to Support Customer Development</vt:lpstr>
      <vt:lpstr>STRATEGIES FOR TERMINATING CUSTOMER RELATIONSHIPS</vt:lpstr>
      <vt:lpstr>Strategies for Shedding Unprofitable Customers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Afsaneh Nahavandi</dc:creator>
  <cp:lastModifiedBy>Asmaa Abdelrahim</cp:lastModifiedBy>
  <cp:revision>213</cp:revision>
  <dcterms:created xsi:type="dcterms:W3CDTF">2013-11-05T19:29:49Z</dcterms:created>
  <dcterms:modified xsi:type="dcterms:W3CDTF">2025-02-26T14:00:58Z</dcterms:modified>
</cp:coreProperties>
</file>