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288" r:id="rId3"/>
    <p:sldId id="256" r:id="rId4"/>
    <p:sldId id="262" r:id="rId5"/>
    <p:sldId id="289" r:id="rId6"/>
    <p:sldId id="290" r:id="rId7"/>
    <p:sldId id="291" r:id="rId8"/>
    <p:sldId id="292" r:id="rId9"/>
    <p:sldId id="297" r:id="rId10"/>
    <p:sldId id="293" r:id="rId11"/>
    <p:sldId id="295" r:id="rId12"/>
    <p:sldId id="298" r:id="rId13"/>
    <p:sldId id="294" r:id="rId14"/>
    <p:sldId id="299" r:id="rId15"/>
    <p:sldId id="300" r:id="rId16"/>
    <p:sldId id="296" r:id="rId17"/>
    <p:sldId id="30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DD2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74644" autoAdjust="0"/>
  </p:normalViewPr>
  <p:slideViewPr>
    <p:cSldViewPr snapToGrid="0" snapToObject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EA179-49B4-0A45-8AE7-5EC99108AE0A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2C3C6-5389-344C-8376-AE111EE6F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3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11F3F-5060-784D-AB85-49683131A231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5444C-40F9-9346-A381-D0B96E6B5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84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54159" y="288007"/>
            <a:ext cx="7125677" cy="1470025"/>
          </a:xfrm>
        </p:spPr>
        <p:txBody>
          <a:bodyPr/>
          <a:lstStyle>
            <a:lvl1pPr>
              <a:defRPr>
                <a:solidFill>
                  <a:srgbClr val="004821"/>
                </a:solidFill>
              </a:defRPr>
            </a:lvl1pPr>
          </a:lstStyle>
          <a:p>
            <a:r>
              <a:rPr lang="en-US" dirty="0"/>
              <a:t>Chapter 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6585" y="2323123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Chapter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pic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22039-6176-AF4E-A302-FD1421F785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1680303" y="1609969"/>
            <a:ext cx="715303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8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7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p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8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1-0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670538" y="1817076"/>
            <a:ext cx="7182336" cy="4249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2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0537" y="176945"/>
            <a:ext cx="715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 A  The Art and 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0303" y="1684168"/>
            <a:ext cx="715303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073" y="6356350"/>
            <a:ext cx="119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2039-6176-AF4E-A302-FD1421F785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8F1698-9035-49DC-BD80-8A20657C02D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0" y="5893906"/>
            <a:ext cx="5030343" cy="623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38F7DB-9BBB-465A-8D79-A50FE499145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venir Heavy"/>
          <a:ea typeface="+mn-ea"/>
          <a:cs typeface="Avenir Heav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venir Heavy"/>
          <a:ea typeface="+mn-ea"/>
          <a:cs typeface="Avenir Heav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venir Heavy"/>
          <a:ea typeface="+mn-ea"/>
          <a:cs typeface="Avenir Heav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venir Heavy"/>
          <a:ea typeface="+mn-ea"/>
          <a:cs typeface="Avenir Heav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venir Heavy"/>
          <a:ea typeface="+mn-ea"/>
          <a:cs typeface="Avenir Heav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12CF65-ACA2-48A3-8FAB-5622239939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22039-6176-AF4E-A302-FD1421F78517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34E-656C-4ECB-9A4A-24C78029F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2E13A-67B3-4D61-9A47-7F1B7BA8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3F60A-11BA-4E21-A190-44194BFC5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2015 Francis Buttle and Stan Maklan</a:t>
            </a:r>
            <a:endParaRPr lang="en-US" dirty="0"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B58503-3756-4E2B-83BC-FB83A595F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7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92B5C-D83D-4BE1-A0EB-80D96CAA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390826"/>
            <a:ext cx="7153032" cy="1143000"/>
          </a:xfrm>
        </p:spPr>
        <p:txBody>
          <a:bodyPr>
            <a:normAutofit/>
          </a:bodyPr>
          <a:lstStyle/>
          <a:p>
            <a:r>
              <a:rPr lang="en-US" sz="2400" dirty="0"/>
              <a:t>Prospecting</a:t>
            </a:r>
            <a:br>
              <a:rPr lang="en-US" sz="2400" dirty="0"/>
            </a:br>
            <a:r>
              <a:rPr lang="en-US" sz="2400" b="1" dirty="0"/>
              <a:t>B2B Environment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86B6A-9BFA-4FFF-8623-CE6C93420E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905" y="1533826"/>
            <a:ext cx="8469297" cy="4459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Sources of Business-to-Business Leads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Customers’ referrals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Online sources: Search engines — Company websites — Social media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Networking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Promotional activities: Attendee of events - Advertising response enquiries — Publicity — Email campaigning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Directories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Canvassing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Telemarketing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3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92B5C-D83D-4BE1-A0EB-80D96CAA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295275"/>
            <a:ext cx="7153032" cy="1143000"/>
          </a:xfrm>
        </p:spPr>
        <p:txBody>
          <a:bodyPr>
            <a:normAutofit/>
          </a:bodyPr>
          <a:lstStyle/>
          <a:p>
            <a:r>
              <a:rPr lang="en-US" sz="2400" dirty="0"/>
              <a:t>Prospecting</a:t>
            </a:r>
            <a:br>
              <a:rPr lang="en-US" sz="2400" dirty="0"/>
            </a:br>
            <a:r>
              <a:rPr lang="en-US" sz="2400" b="1" dirty="0"/>
              <a:t>B2C Context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86B6A-9BFA-4FFF-8623-CE6C93420E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5153" y="1171020"/>
            <a:ext cx="8469297" cy="48202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/>
              <a:t>Sources of Business-to-Customer Leads </a:t>
            </a:r>
            <a:r>
              <a:rPr lang="en-US" sz="2000" dirty="0"/>
              <a:t>01/02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Message: Recall – Comprehension – Credibility - Feelings evoked - Intention-to-buy</a:t>
            </a:r>
          </a:p>
          <a:p>
            <a:pPr marL="0" marR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Media: </a:t>
            </a:r>
          </a:p>
          <a:p>
            <a:pPr marL="400050" lvl="1" indent="2286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Printed - High involvement products</a:t>
            </a:r>
          </a:p>
          <a:p>
            <a:pPr marL="400050" lvl="1" indent="2286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Exposure (Reach &amp; Frequency) - low involvement prospects</a:t>
            </a:r>
          </a:p>
          <a:p>
            <a:pPr marL="400050" lvl="1" indent="2286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Media efficiency statistics: Response rate - Conversion rate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Sales Promotion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 free sample - Free trial – Discounts – Coupons - Cash-back - Bonus packs - Banded packs - Free premiums - Cross-promotions – Lotteries – Competitions - Buzz or word-of-mouth (WOM)</a:t>
            </a:r>
          </a:p>
        </p:txBody>
      </p:sp>
    </p:spTree>
    <p:extLst>
      <p:ext uri="{BB962C8B-B14F-4D97-AF65-F5344CB8AC3E}">
        <p14:creationId xmlns:p14="http://schemas.microsoft.com/office/powerpoint/2010/main" val="202119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92B5C-D83D-4BE1-A0EB-80D96CAA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414614"/>
            <a:ext cx="7153032" cy="1143000"/>
          </a:xfrm>
        </p:spPr>
        <p:txBody>
          <a:bodyPr>
            <a:normAutofit/>
          </a:bodyPr>
          <a:lstStyle/>
          <a:p>
            <a:r>
              <a:rPr lang="en-US" sz="2400" dirty="0"/>
              <a:t>Prospecting</a:t>
            </a:r>
            <a:br>
              <a:rPr lang="en-US" sz="2400" dirty="0"/>
            </a:br>
            <a:r>
              <a:rPr lang="en-US" sz="2400" b="1" dirty="0"/>
              <a:t>B2C Context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86B6A-9BFA-4FFF-8623-CE6C93420E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905" y="1487298"/>
            <a:ext cx="8469297" cy="4664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Sources of Business-to-Customer Leads </a:t>
            </a:r>
            <a:r>
              <a:rPr lang="en-US" sz="2000" dirty="0"/>
              <a:t>02/02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 media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Engaging &amp; interactive content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Merchandising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Point-of-sale (POS)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Other Tools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Customer’s referral - Consumer exhibitions - Free publicity - Telemarketing - SMS - Email and canvassing - product placement and product integration - Pitching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1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9635-459E-4280-8B48-D0452C01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04" y="1001480"/>
            <a:ext cx="7374593" cy="958650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Key Performance Indicators of Customer Acquisition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6A634-8C1F-4B2B-B25A-27CB9760F5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80832" y="2078388"/>
            <a:ext cx="7182336" cy="3591131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many customers are acquired?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cost per acquired customer?</a:t>
            </a:r>
          </a:p>
          <a:p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value of the acquired customer over the longer term? </a:t>
            </a:r>
            <a:endParaRPr lang="en-US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95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8649F-B0F5-427C-87D4-5F95752D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343" y="446603"/>
            <a:ext cx="7153032" cy="1350472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The Right Offer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58936-1BD8-463D-96A1-FDF72DA599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4500" y="1721951"/>
            <a:ext cx="7920719" cy="4249615"/>
          </a:xfrm>
        </p:spPr>
        <p:txBody>
          <a:bodyPr/>
          <a:lstStyle/>
          <a:p>
            <a:r>
              <a:rPr lang="en-US" dirty="0"/>
              <a:t>Targeting new customers for acquisition requires considering what offer will be made to the target.</a:t>
            </a:r>
          </a:p>
          <a:p>
            <a:r>
              <a:rPr lang="en-US" dirty="0"/>
              <a:t>The ‘right offer’ might be influenced by the geographic location of the consumer.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Special offers, Discounts, Added Value…  </a:t>
            </a:r>
          </a:p>
        </p:txBody>
      </p:sp>
    </p:spTree>
    <p:extLst>
      <p:ext uri="{BB962C8B-B14F-4D97-AF65-F5344CB8AC3E}">
        <p14:creationId xmlns:p14="http://schemas.microsoft.com/office/powerpoint/2010/main" val="1340522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52D7E-56AA-4B2E-98AC-ECA4F7A3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04" y="685913"/>
            <a:ext cx="7980190" cy="114300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Operational CRM Tools That Help Customer Acquisition </a:t>
            </a:r>
            <a:r>
              <a:rPr lang="en-US" sz="24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01/02</a:t>
            </a:r>
            <a:endParaRPr lang="en-US" sz="2400" b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61DE9-2470-446E-BC6F-427A65AD5C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7801" y="1603410"/>
            <a:ext cx="8009495" cy="424961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Lead Management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B2B CRM software to manage the selling process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Sub-processes include: lead generation, lead qualification, lead allocation, lead nurturing and lead tracking.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Campaign Management – B2C and B2B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CRM technologies support Designing, Executing and Measuring of the Marketing Campaigns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5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52D7E-56AA-4B2E-98AC-ECA4F7A3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95" y="762452"/>
            <a:ext cx="7980190" cy="114300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Operational CRM Tools That Help Customer Acquisition </a:t>
            </a:r>
            <a:r>
              <a:rPr lang="en-US" sz="24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02/02</a:t>
            </a:r>
            <a:endParaRPr lang="en-US" sz="2400" b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61DE9-2470-446E-BC6F-427A65AD5C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3379" y="1680754"/>
            <a:ext cx="7679184" cy="424961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Event-based Marketing (EBM)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Provides opportunities to approach prospects at times of higher probability that leads to a sale.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from CRM Analytics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Ensures that the right offer is made to the right prospect through the right channel at the right time.</a:t>
            </a:r>
          </a:p>
        </p:txBody>
      </p:sp>
    </p:spTree>
    <p:extLst>
      <p:ext uri="{BB962C8B-B14F-4D97-AF65-F5344CB8AC3E}">
        <p14:creationId xmlns:p14="http://schemas.microsoft.com/office/powerpoint/2010/main" val="468734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F97AF-EA47-4B61-8F7A-ABD31DD8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7B56D0-328F-40D6-ACA3-2A72AF2CA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1-0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18784-1CD1-424C-96DE-F7EC02CE11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261F9-2920-4B3E-A88E-BEFE7430C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2015 Francis Buttle and Stan Maklan</a:t>
            </a:r>
            <a:endParaRPr lang="en-US" dirty="0"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6E24DC-8A76-495E-8530-9F0893CA3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7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ustomer relationship management by francis buttle pdf">
            <a:extLst>
              <a:ext uri="{FF2B5EF4-FFF2-40B4-BE49-F238E27FC236}">
                <a16:creationId xmlns:a16="http://schemas.microsoft.com/office/drawing/2014/main" id="{82087C06-01D7-42DA-8DB4-FB9A0608D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552" y="940908"/>
            <a:ext cx="3363972" cy="435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59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357" y="1002376"/>
            <a:ext cx="7125677" cy="1470025"/>
          </a:xfrm>
        </p:spPr>
        <p:txBody>
          <a:bodyPr/>
          <a:lstStyle/>
          <a:p>
            <a:r>
              <a:rPr lang="en-US" dirty="0"/>
              <a:t>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796" y="2171722"/>
            <a:ext cx="6400800" cy="1294217"/>
          </a:xfrm>
        </p:spPr>
        <p:txBody>
          <a:bodyPr/>
          <a:lstStyle/>
          <a:p>
            <a:r>
              <a:rPr lang="en-US" b="1" dirty="0">
                <a:solidFill>
                  <a:srgbClr val="004821"/>
                </a:solidFill>
              </a:rPr>
              <a:t>Understanding Customer Relationships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3A7A71-E126-4873-BF4A-6CCF652EFDE1}"/>
              </a:ext>
            </a:extLst>
          </p:cNvPr>
          <p:cNvSpPr txBox="1">
            <a:spLocks/>
          </p:cNvSpPr>
          <p:nvPr/>
        </p:nvSpPr>
        <p:spPr>
          <a:xfrm>
            <a:off x="1180032" y="3261203"/>
            <a:ext cx="712567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n-US" dirty="0">
                <a:solidFill>
                  <a:srgbClr val="004821"/>
                </a:solidFill>
              </a:rPr>
              <a:t>Chapter 3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3534939-7AAA-401E-9DEB-4419A817F898}"/>
              </a:ext>
            </a:extLst>
          </p:cNvPr>
          <p:cNvSpPr txBox="1">
            <a:spLocks/>
          </p:cNvSpPr>
          <p:nvPr/>
        </p:nvSpPr>
        <p:spPr>
          <a:xfrm>
            <a:off x="1455172" y="4429409"/>
            <a:ext cx="6400800" cy="129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 baseline="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4821"/>
                </a:solidFill>
              </a:rPr>
              <a:t>Managing Customer Lifecycle</a:t>
            </a:r>
          </a:p>
          <a:p>
            <a:r>
              <a:rPr lang="en-US" sz="2400" b="1" dirty="0">
                <a:solidFill>
                  <a:srgbClr val="004821"/>
                </a:solidFill>
              </a:rPr>
              <a:t>Customer Acquisition</a:t>
            </a:r>
          </a:p>
        </p:txBody>
      </p:sp>
    </p:spTree>
    <p:extLst>
      <p:ext uri="{BB962C8B-B14F-4D97-AF65-F5344CB8AC3E}">
        <p14:creationId xmlns:p14="http://schemas.microsoft.com/office/powerpoint/2010/main" val="221063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05" y="451929"/>
            <a:ext cx="7153032" cy="1143000"/>
          </a:xfrm>
        </p:spPr>
        <p:txBody>
          <a:bodyPr>
            <a:normAutofit/>
          </a:bodyPr>
          <a:lstStyle/>
          <a:p>
            <a:r>
              <a:rPr lang="en-US" sz="2800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670538" y="1895742"/>
            <a:ext cx="7182336" cy="424961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/>
              <a:t>By the end of this chapter you will be aware of: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 The meaning of the terms ‘customer lifecycle’ and ‘new customer’.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The strategies that can be used to recruit new customers.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How companies can decide which potential customers to target.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Sources of prospects in both business-to-business and consumer markets.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How to communicate with potential customers.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What offers can be made to attract new customers.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Key performance indicators for customer acquisition strategies.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The operational CRM applications that support customer acquisition.</a:t>
            </a:r>
          </a:p>
        </p:txBody>
      </p:sp>
    </p:spTree>
    <p:extLst>
      <p:ext uri="{BB962C8B-B14F-4D97-AF65-F5344CB8AC3E}">
        <p14:creationId xmlns:p14="http://schemas.microsoft.com/office/powerpoint/2010/main" val="255911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0680-0DCA-4248-970C-E2B14052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17" y="622480"/>
            <a:ext cx="7153032" cy="1143000"/>
          </a:xfrm>
        </p:spPr>
        <p:txBody>
          <a:bodyPr>
            <a:normAutofit/>
          </a:bodyPr>
          <a:lstStyle/>
          <a:p>
            <a:r>
              <a:rPr lang="en-US" sz="2800" dirty="0"/>
              <a:t>Customer Lifecycle </a:t>
            </a:r>
            <a:br>
              <a:rPr lang="en-US" sz="2800" dirty="0"/>
            </a:br>
            <a:r>
              <a:rPr lang="en-US" sz="2800" dirty="0"/>
              <a:t>Core Stages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3F68B-91A0-45E8-89EC-03B3D03DBF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88799" y="2182201"/>
            <a:ext cx="7182336" cy="2834823"/>
          </a:xfrm>
        </p:spPr>
        <p:txBody>
          <a:bodyPr>
            <a:normAutofit/>
          </a:bodyPr>
          <a:lstStyle/>
          <a:p>
            <a:r>
              <a:rPr lang="en-US" sz="4000" dirty="0"/>
              <a:t>Customer Acquisition</a:t>
            </a:r>
          </a:p>
          <a:p>
            <a:r>
              <a:rPr lang="en-US" sz="4000" dirty="0"/>
              <a:t>Customer Retention</a:t>
            </a:r>
          </a:p>
          <a:p>
            <a:r>
              <a:rPr lang="en-US" sz="4000" dirty="0"/>
              <a:t>Customer Development</a:t>
            </a:r>
          </a:p>
        </p:txBody>
      </p:sp>
    </p:spTree>
    <p:extLst>
      <p:ext uri="{BB962C8B-B14F-4D97-AF65-F5344CB8AC3E}">
        <p14:creationId xmlns:p14="http://schemas.microsoft.com/office/powerpoint/2010/main" val="79141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FAE2-2B2E-46E0-AA3D-C4E6886E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550746"/>
            <a:ext cx="7153032" cy="1143000"/>
          </a:xfrm>
        </p:spPr>
        <p:txBody>
          <a:bodyPr>
            <a:normAutofit/>
          </a:bodyPr>
          <a:lstStyle/>
          <a:p>
            <a:r>
              <a:rPr lang="en-US" sz="2800" dirty="0"/>
              <a:t>Customer Acquisition</a:t>
            </a:r>
            <a:br>
              <a:rPr lang="en-US" sz="2800" dirty="0"/>
            </a:br>
            <a:r>
              <a:rPr lang="en-US" sz="2800" dirty="0"/>
              <a:t>Plan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3858F-35A7-4980-B97A-4AD059A831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0982" y="1781565"/>
            <a:ext cx="7182336" cy="369595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Three Main Concerns</a:t>
            </a:r>
          </a:p>
          <a:p>
            <a:r>
              <a:rPr lang="en-US" dirty="0"/>
              <a:t>Which prospects (potential new customers) will be targeted? </a:t>
            </a:r>
          </a:p>
          <a:p>
            <a:r>
              <a:rPr lang="en-US" dirty="0"/>
              <a:t>How will these prospects be approached? </a:t>
            </a:r>
          </a:p>
          <a:p>
            <a:r>
              <a:rPr lang="en-US" dirty="0"/>
              <a:t>What offer will be made?</a:t>
            </a:r>
          </a:p>
        </p:txBody>
      </p:sp>
    </p:spTree>
    <p:extLst>
      <p:ext uri="{BB962C8B-B14F-4D97-AF65-F5344CB8AC3E}">
        <p14:creationId xmlns:p14="http://schemas.microsoft.com/office/powerpoint/2010/main" val="279577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A96E-5A27-486C-8B0B-946F79B6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344724"/>
            <a:ext cx="7153032" cy="1143000"/>
          </a:xfrm>
        </p:spPr>
        <p:txBody>
          <a:bodyPr>
            <a:normAutofit/>
          </a:bodyPr>
          <a:lstStyle/>
          <a:p>
            <a:r>
              <a:rPr lang="en-US" sz="2400" dirty="0"/>
              <a:t>What is a New Customer?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4B418-51AB-47C3-84DF-D4709E2242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New to the product category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New existing need / change in customer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Replacement of an existing solution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Product new uses/applications</a:t>
            </a:r>
          </a:p>
          <a:p>
            <a:endParaRPr lang="en-US" dirty="0"/>
          </a:p>
          <a:p>
            <a:r>
              <a:rPr lang="en-US" b="1" dirty="0"/>
              <a:t>New to the company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lower value customer with a weaker commitment to the current supplier may be a better prospect</a:t>
            </a:r>
          </a:p>
        </p:txBody>
      </p:sp>
    </p:spTree>
    <p:extLst>
      <p:ext uri="{BB962C8B-B14F-4D97-AF65-F5344CB8AC3E}">
        <p14:creationId xmlns:p14="http://schemas.microsoft.com/office/powerpoint/2010/main" val="406034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E241-3B4A-4CA7-9CC9-C248F38B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917" y="454404"/>
            <a:ext cx="7153032" cy="1412104"/>
          </a:xfrm>
        </p:spPr>
        <p:txBody>
          <a:bodyPr>
            <a:noAutofit/>
          </a:bodyPr>
          <a:lstStyle/>
          <a:p>
            <a:r>
              <a:rPr lang="en-US" sz="2400" dirty="0"/>
              <a:t>Portfolio Purchasing</a:t>
            </a:r>
            <a:br>
              <a:rPr lang="en-US" sz="2400" dirty="0"/>
            </a:br>
            <a:r>
              <a:rPr lang="en-US" sz="2400" b="1" dirty="0"/>
              <a:t>Strategic switching</a:t>
            </a:r>
            <a:br>
              <a:rPr lang="en-US" sz="2400" b="1" dirty="0"/>
            </a:br>
            <a:r>
              <a:rPr lang="en-US" sz="2400" dirty="0"/>
              <a:t>Acquire and retain customers - Share-of-wallet (SOW)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B6F2E-C2AD-451E-AF51-03F31AB593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5297" y="1957339"/>
            <a:ext cx="8098272" cy="4292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Conversion Model - Jan </a:t>
            </a:r>
            <a:r>
              <a:rPr lang="en-US" sz="2400" b="1" dirty="0" err="1"/>
              <a:t>Hofmey</a:t>
            </a:r>
            <a:r>
              <a:rPr lang="en-US" sz="2400" b="1" dirty="0"/>
              <a:t> </a:t>
            </a:r>
            <a:r>
              <a:rPr lang="en-US" sz="2400" dirty="0"/>
              <a:t>01/02</a:t>
            </a:r>
            <a:endParaRPr lang="en-US" sz="2400" b="1" dirty="0"/>
          </a:p>
          <a:p>
            <a:r>
              <a:rPr lang="en-US" sz="2400" dirty="0"/>
              <a:t>Committed customers: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Entrenched customers - Unlikely to switch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Average customers - May switch in the medium term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Uncommitted customers: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Shallow customers/lower commitment than average – Consider alternatives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Convertible customers - Most likely to defect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10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E241-3B4A-4CA7-9CC9-C248F38B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91" y="591334"/>
            <a:ext cx="7153032" cy="1305626"/>
          </a:xfrm>
        </p:spPr>
        <p:txBody>
          <a:bodyPr>
            <a:noAutofit/>
          </a:bodyPr>
          <a:lstStyle/>
          <a:p>
            <a:r>
              <a:rPr lang="en-US" sz="2400" dirty="0"/>
              <a:t>Portfolio Purchasing</a:t>
            </a:r>
            <a:br>
              <a:rPr lang="en-US" sz="2400" dirty="0"/>
            </a:br>
            <a:r>
              <a:rPr lang="en-US" sz="2400" b="1" dirty="0"/>
              <a:t>Strategic switching</a:t>
            </a:r>
            <a:br>
              <a:rPr lang="en-US" sz="2400" b="1" dirty="0"/>
            </a:br>
            <a:r>
              <a:rPr lang="en-US" sz="2400" dirty="0"/>
              <a:t>Acquire and retain customers - Share-of-wallet (SOW)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B6F2E-C2AD-451E-AF51-03F31AB593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7367" y="1896960"/>
            <a:ext cx="7783090" cy="4592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The Conversion Model - Jan </a:t>
            </a:r>
            <a:r>
              <a:rPr lang="en-US" sz="1800" b="1" dirty="0" err="1"/>
              <a:t>Hofmey</a:t>
            </a:r>
            <a:r>
              <a:rPr lang="en-US" sz="1800" b="1" dirty="0"/>
              <a:t> </a:t>
            </a:r>
            <a:r>
              <a:rPr lang="en-US" sz="1800" dirty="0"/>
              <a:t>02/02</a:t>
            </a:r>
          </a:p>
          <a:p>
            <a:pPr marL="0" indent="0">
              <a:buNone/>
            </a:pPr>
            <a:r>
              <a:rPr lang="en-US" sz="1800" dirty="0"/>
              <a:t>Non-customers are also segmented according to commitment scores into four availability subsets</a:t>
            </a:r>
          </a:p>
          <a:p>
            <a:r>
              <a:rPr lang="en-US" sz="1800" dirty="0"/>
              <a:t>Open non-customers: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Available non-customers – Ready to switch for alternative offer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Ambivalent non-customers - Attracted to alternative offer and current brand at the same time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Unavailable non-customers: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Weakly unavailable non-customers - Prefer their current brands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Strongly unavailable non-customers - Strong preference for their current brand</a:t>
            </a:r>
          </a:p>
        </p:txBody>
      </p:sp>
    </p:spTree>
    <p:extLst>
      <p:ext uri="{BB962C8B-B14F-4D97-AF65-F5344CB8AC3E}">
        <p14:creationId xmlns:p14="http://schemas.microsoft.com/office/powerpoint/2010/main" val="424589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D87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3853</TotalTime>
  <Words>715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Avenir Heavy</vt:lpstr>
      <vt:lpstr>Calibri</vt:lpstr>
      <vt:lpstr>Wingdings</vt:lpstr>
      <vt:lpstr>Office Theme</vt:lpstr>
      <vt:lpstr>PowerPoint Presentation</vt:lpstr>
      <vt:lpstr>PowerPoint Presentation</vt:lpstr>
      <vt:lpstr>Part 1</vt:lpstr>
      <vt:lpstr>Learning Objectives</vt:lpstr>
      <vt:lpstr>Customer Lifecycle  Core Stages</vt:lpstr>
      <vt:lpstr>Customer Acquisition Plan</vt:lpstr>
      <vt:lpstr>What is a New Customer?</vt:lpstr>
      <vt:lpstr>Portfolio Purchasing Strategic switching Acquire and retain customers - Share-of-wallet (SOW)</vt:lpstr>
      <vt:lpstr>Portfolio Purchasing Strategic switching Acquire and retain customers - Share-of-wallet (SOW)</vt:lpstr>
      <vt:lpstr>Prospecting B2B Environment</vt:lpstr>
      <vt:lpstr>Prospecting B2C Context</vt:lpstr>
      <vt:lpstr>Prospecting B2C Context</vt:lpstr>
      <vt:lpstr>Key Performance Indicators of Customer Acquisition Programmes </vt:lpstr>
      <vt:lpstr>Making The Right Offer  </vt:lpstr>
      <vt:lpstr>Operational CRM Tools That Help Customer Acquisition 01/02</vt:lpstr>
      <vt:lpstr>Operational CRM Tools That Help Customer Acquisition 02/02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Afsaneh Nahavandi</dc:creator>
  <cp:lastModifiedBy>Asmaa Abdelrahim</cp:lastModifiedBy>
  <cp:revision>158</cp:revision>
  <dcterms:created xsi:type="dcterms:W3CDTF">2013-11-05T19:29:49Z</dcterms:created>
  <dcterms:modified xsi:type="dcterms:W3CDTF">2025-02-26T13:22:28Z</dcterms:modified>
</cp:coreProperties>
</file>