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 autoCompressPictures="0">
  <p:sldMasterIdLst>
    <p:sldMasterId id="2147483648" r:id="rId1"/>
  </p:sldMasterIdLst>
  <p:notesMasterIdLst>
    <p:notesMasterId r:id="rId19"/>
  </p:notesMasterIdLst>
  <p:handoutMasterIdLst>
    <p:handoutMasterId r:id="rId20"/>
  </p:handoutMasterIdLst>
  <p:sldIdLst>
    <p:sldId id="301" r:id="rId2"/>
    <p:sldId id="288" r:id="rId3"/>
    <p:sldId id="256" r:id="rId4"/>
    <p:sldId id="262" r:id="rId5"/>
    <p:sldId id="289" r:id="rId6"/>
    <p:sldId id="290" r:id="rId7"/>
    <p:sldId id="291" r:id="rId8"/>
    <p:sldId id="292" r:id="rId9"/>
    <p:sldId id="297" r:id="rId10"/>
    <p:sldId id="293" r:id="rId11"/>
    <p:sldId id="295" r:id="rId12"/>
    <p:sldId id="298" r:id="rId13"/>
    <p:sldId id="294" r:id="rId14"/>
    <p:sldId id="299" r:id="rId15"/>
    <p:sldId id="300" r:id="rId16"/>
    <p:sldId id="296" r:id="rId17"/>
    <p:sldId id="302" r:id="rId1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4821"/>
    <a:srgbClr val="DD2C4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5" autoAdjust="0"/>
    <p:restoredTop sz="74644" autoAdjust="0"/>
  </p:normalViewPr>
  <p:slideViewPr>
    <p:cSldViewPr snapToGrid="0" snapToObjects="1">
      <p:cViewPr varScale="1">
        <p:scale>
          <a:sx n="114" d="100"/>
          <a:sy n="114" d="100"/>
        </p:scale>
        <p:origin x="1524" y="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17EA179-49B4-0A45-8AE7-5EC99108AE0A}" type="datetimeFigureOut">
              <a:rPr lang="en-US" smtClean="0"/>
              <a:pPr/>
              <a:t>2/26/2025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72C3C6-5389-344C-8376-AE111EE6F92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6434464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6011F3F-5060-784D-AB85-49683131A231}" type="datetimeFigureOut">
              <a:rPr lang="en-US" smtClean="0"/>
              <a:pPr/>
              <a:t>2/26/2025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455444C-40F9-9346-A381-D0B96E6B5FC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908499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554159" y="288007"/>
            <a:ext cx="7125677" cy="1470025"/>
          </a:xfrm>
        </p:spPr>
        <p:txBody>
          <a:bodyPr/>
          <a:lstStyle>
            <a:lvl1pPr>
              <a:defRPr>
                <a:solidFill>
                  <a:srgbClr val="004821"/>
                </a:solidFill>
              </a:defRPr>
            </a:lvl1pPr>
          </a:lstStyle>
          <a:p>
            <a:r>
              <a:rPr lang="en-US" dirty="0"/>
              <a:t>Chapter #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2006585" y="2323123"/>
            <a:ext cx="6400800" cy="1752600"/>
          </a:xfrm>
        </p:spPr>
        <p:txBody>
          <a:bodyPr/>
          <a:lstStyle>
            <a:lvl1pPr marL="0" indent="0" algn="ctr">
              <a:buNone/>
              <a:defRPr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Chapter Title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1-1</a:t>
            </a:r>
            <a:endParaRPr lang="en-US" dirty="0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07503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hangingPunct="1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© 2015 Francis Buttle and Stan </a:t>
            </a:r>
            <a:r>
              <a:rPr lang="en-US" dirty="0" err="1"/>
              <a:t>Maklan</a:t>
            </a:r>
            <a:endParaRPr lang="en-US" dirty="0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97736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ypical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D322039-6176-AF4E-A302-FD1421F78517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Text Placeholder 2"/>
          <p:cNvSpPr>
            <a:spLocks noGrp="1"/>
          </p:cNvSpPr>
          <p:nvPr>
            <p:ph idx="1" hasCustomPrompt="1"/>
          </p:nvPr>
        </p:nvSpPr>
        <p:spPr>
          <a:xfrm>
            <a:off x="1680303" y="1609969"/>
            <a:ext cx="7153031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>
              <a:defRPr baseline="0"/>
            </a:lvl1pPr>
          </a:lstStyle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00482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07503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hangingPunct="1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© 2015 Francis Buttle and Stan </a:t>
            </a:r>
            <a:r>
              <a:rPr lang="en-US" dirty="0" err="1"/>
              <a:t>Maklan</a:t>
            </a:r>
            <a:endParaRPr lang="en-US" dirty="0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799732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ypical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00482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 dirty="0"/>
              <a:t>1-0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2"/>
          </p:nvPr>
        </p:nvSpPr>
        <p:spPr>
          <a:xfrm>
            <a:off x="1670538" y="1817076"/>
            <a:ext cx="7182336" cy="424961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07503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hangingPunct="1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© 2015 Francis Buttle and Stan </a:t>
            </a:r>
            <a:r>
              <a:rPr lang="en-US" dirty="0" err="1"/>
              <a:t>Maklan</a:t>
            </a:r>
            <a:endParaRPr lang="en-US" dirty="0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966295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image" Target="../media/image1.jpe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670537" y="176945"/>
            <a:ext cx="7153032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T A  The Art and 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80303" y="1684168"/>
            <a:ext cx="7153031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59073" y="6356350"/>
            <a:ext cx="1193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322039-6176-AF4E-A302-FD1421F78517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07503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hangingPunct="1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© 2015 Francis Buttle and Stan </a:t>
            </a:r>
            <a:r>
              <a:rPr lang="en-US" dirty="0" err="1"/>
              <a:t>Maklan</a:t>
            </a:r>
            <a:endParaRPr lang="en-US" dirty="0">
              <a:cs typeface="Arial" charset="0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B78F1698-9035-49DC-BD80-8A20657C02D8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0380" y="5893906"/>
            <a:ext cx="5030343" cy="623108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CC38F7DB-9BBB-465A-8D79-A50FE4991454}"/>
              </a:ext>
            </a:extLst>
          </p:cNvPr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68160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hf hdr="0" dt="0"/>
  <p:txStyles>
    <p:titleStyle>
      <a:lvl1pPr algn="ctr" defTabSz="457200" rtl="0" eaLnBrk="1" latinLnBrk="0" hangingPunct="1">
        <a:spcBef>
          <a:spcPct val="0"/>
        </a:spcBef>
        <a:buNone/>
        <a:defRPr sz="4400" b="1" kern="1200">
          <a:solidFill>
            <a:schemeClr val="accent6">
              <a:lumMod val="50000"/>
            </a:schemeClr>
          </a:solidFill>
          <a:latin typeface="Avenir Heavy"/>
          <a:ea typeface="+mj-ea"/>
          <a:cs typeface="Avenir Heavy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b="0" i="0" kern="1200">
          <a:solidFill>
            <a:schemeClr val="tx1"/>
          </a:solidFill>
          <a:latin typeface="Avenir Heavy"/>
          <a:ea typeface="+mn-ea"/>
          <a:cs typeface="Avenir Heavy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b="0" i="0" kern="1200">
          <a:solidFill>
            <a:schemeClr val="tx1"/>
          </a:solidFill>
          <a:latin typeface="Avenir Heavy"/>
          <a:ea typeface="+mn-ea"/>
          <a:cs typeface="Avenir Heavy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b="0" i="0" kern="1200">
          <a:solidFill>
            <a:schemeClr val="tx1"/>
          </a:solidFill>
          <a:latin typeface="Avenir Heavy"/>
          <a:ea typeface="+mn-ea"/>
          <a:cs typeface="Avenir Heavy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b="0" i="0" kern="1200">
          <a:solidFill>
            <a:schemeClr val="tx1"/>
          </a:solidFill>
          <a:latin typeface="Avenir Heavy"/>
          <a:ea typeface="+mn-ea"/>
          <a:cs typeface="Avenir Heavy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b="0" i="0" kern="1200">
          <a:solidFill>
            <a:schemeClr val="tx1"/>
          </a:solidFill>
          <a:latin typeface="Avenir Heavy"/>
          <a:ea typeface="+mn-ea"/>
          <a:cs typeface="Avenir Heavy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E912CF65-ACA2-48A3-8FAB-5622239939B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D322039-6176-AF4E-A302-FD1421F78517}" type="slidenum">
              <a:rPr lang="en-US" smtClean="0"/>
              <a:pPr/>
              <a:t>0</a:t>
            </a:fld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87434E-656C-4ECB-9A4A-24C78029F03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9062E13A-67B3-4D61-9A47-7F1B7BA884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E3F60A-11BA-4E21-A190-44194BFC52C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/>
              <a:t>© 2015 Francis Buttle and Stan Maklan</a:t>
            </a:r>
            <a:endParaRPr lang="en-US" dirty="0">
              <a:cs typeface="Arial" charset="0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E7B58503-3756-4E2B-83BC-FB83A595F73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657544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C92B5C-D83D-4BE1-A0EB-80D96CAA8E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95484" y="390826"/>
            <a:ext cx="7153032" cy="1143000"/>
          </a:xfrm>
        </p:spPr>
        <p:txBody>
          <a:bodyPr>
            <a:normAutofit/>
          </a:bodyPr>
          <a:lstStyle/>
          <a:p>
            <a:r>
              <a:rPr lang="en-US" sz="2400" dirty="0"/>
              <a:t>Prospecting</a:t>
            </a:r>
            <a:br>
              <a:rPr lang="en-US" sz="2400" dirty="0"/>
            </a:br>
            <a:r>
              <a:rPr lang="en-US" sz="2400" b="1" dirty="0"/>
              <a:t>B2B Environment</a:t>
            </a:r>
            <a:endParaRPr lang="en-US" sz="2400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FD86B6A-9BFA-4FFF-8623-CE6C93420E55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514905" y="1533826"/>
            <a:ext cx="8469297" cy="445983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b="1" dirty="0"/>
              <a:t>Sources of Business-to-Business Leads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US" sz="2400" dirty="0"/>
              <a:t>Customers’ referrals</a:t>
            </a:r>
          </a:p>
          <a:p>
            <a:pPr marL="0" marR="0">
              <a:spcBef>
                <a:spcPts val="0"/>
              </a:spcBef>
              <a:spcAft>
                <a:spcPts val="600"/>
              </a:spcAft>
            </a:pPr>
            <a:r>
              <a:rPr lang="en-US" sz="2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Online sources: Search engines — Company websites — Social media </a:t>
            </a:r>
          </a:p>
          <a:p>
            <a:pPr marL="0" marR="0">
              <a:spcBef>
                <a:spcPts val="0"/>
              </a:spcBef>
              <a:spcAft>
                <a:spcPts val="600"/>
              </a:spcAft>
            </a:pPr>
            <a:r>
              <a:rPr lang="en-US" sz="2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Networking </a:t>
            </a:r>
          </a:p>
          <a:p>
            <a:pPr marL="0" marR="0">
              <a:spcBef>
                <a:spcPts val="0"/>
              </a:spcBef>
              <a:spcAft>
                <a:spcPts val="600"/>
              </a:spcAft>
            </a:pPr>
            <a:r>
              <a:rPr lang="en-US" sz="2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Promotional activities: Attendee of events - Advertising response enquiries — Publicity — Email campaigning</a:t>
            </a:r>
          </a:p>
          <a:p>
            <a:pPr marL="0" marR="0">
              <a:spcBef>
                <a:spcPts val="0"/>
              </a:spcBef>
              <a:spcAft>
                <a:spcPts val="600"/>
              </a:spcAft>
            </a:pPr>
            <a:r>
              <a:rPr lang="en-US" sz="2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Directories </a:t>
            </a:r>
          </a:p>
          <a:p>
            <a:pPr marL="0" marR="0">
              <a:spcBef>
                <a:spcPts val="0"/>
              </a:spcBef>
              <a:spcAft>
                <a:spcPts val="600"/>
              </a:spcAft>
            </a:pPr>
            <a:r>
              <a:rPr lang="en-US" sz="2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Canvassing</a:t>
            </a:r>
          </a:p>
          <a:p>
            <a:pPr marL="0" marR="0">
              <a:spcBef>
                <a:spcPts val="0"/>
              </a:spcBef>
              <a:spcAft>
                <a:spcPts val="600"/>
              </a:spcAft>
            </a:pPr>
            <a:r>
              <a:rPr lang="en-US" sz="2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Telemarketing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073507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C92B5C-D83D-4BE1-A0EB-80D96CAA8E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95484" y="295275"/>
            <a:ext cx="7153032" cy="1143000"/>
          </a:xfrm>
        </p:spPr>
        <p:txBody>
          <a:bodyPr>
            <a:normAutofit/>
          </a:bodyPr>
          <a:lstStyle/>
          <a:p>
            <a:r>
              <a:rPr lang="en-US" sz="2400" dirty="0"/>
              <a:t>Prospecting</a:t>
            </a:r>
            <a:br>
              <a:rPr lang="en-US" sz="2400" dirty="0"/>
            </a:br>
            <a:r>
              <a:rPr lang="en-US" sz="2400" b="1" dirty="0"/>
              <a:t>B2C Context</a:t>
            </a:r>
            <a:endParaRPr lang="en-US" sz="2400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FD86B6A-9BFA-4FFF-8623-CE6C93420E55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595153" y="1171020"/>
            <a:ext cx="8469297" cy="4820205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2000" b="1" dirty="0"/>
              <a:t>Sources of Business-to-Customer Leads </a:t>
            </a:r>
            <a:r>
              <a:rPr lang="en-US" sz="2000" dirty="0"/>
              <a:t>01/02</a:t>
            </a:r>
          </a:p>
          <a:p>
            <a:pPr marL="0" marR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20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Advertising</a:t>
            </a:r>
            <a:endParaRPr lang="en-US" sz="20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20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Message: Recall – Comprehension – Credibility - Feelings evoked - Intention-to-buy</a:t>
            </a:r>
          </a:p>
          <a:p>
            <a:pPr marL="0" marR="0" lv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20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Media: </a:t>
            </a:r>
          </a:p>
          <a:p>
            <a:pPr marL="400050" lvl="1" indent="228600">
              <a:lnSpc>
                <a:spcPct val="120000"/>
              </a:lnSpc>
              <a:spcBef>
                <a:spcPts val="0"/>
              </a:spcBef>
            </a:pPr>
            <a:r>
              <a:rPr lang="en-US" sz="20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Printed - High involvement products</a:t>
            </a:r>
          </a:p>
          <a:p>
            <a:pPr marL="400050" lvl="1" indent="228600">
              <a:lnSpc>
                <a:spcPct val="120000"/>
              </a:lnSpc>
              <a:spcBef>
                <a:spcPts val="0"/>
              </a:spcBef>
            </a:pPr>
            <a:r>
              <a:rPr lang="en-US" sz="20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Exposure (Reach &amp; Frequency) - low involvement prospects</a:t>
            </a:r>
          </a:p>
          <a:p>
            <a:pPr marL="400050" lvl="1" indent="228600">
              <a:lnSpc>
                <a:spcPct val="120000"/>
              </a:lnSpc>
              <a:spcBef>
                <a:spcPts val="0"/>
              </a:spcBef>
            </a:pPr>
            <a:r>
              <a:rPr lang="en-US" sz="20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Media efficiency statistics: Response rate - Conversion rate</a:t>
            </a:r>
          </a:p>
          <a:p>
            <a:pPr marL="0" marR="0" indent="0">
              <a:lnSpc>
                <a:spcPct val="120000"/>
              </a:lnSpc>
              <a:spcBef>
                <a:spcPts val="0"/>
              </a:spcBef>
              <a:buNone/>
            </a:pPr>
            <a:endParaRPr lang="en-US" sz="2000" b="1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20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Sales Promotion</a:t>
            </a:r>
            <a:endParaRPr lang="en-US" sz="20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20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Product free sample - Free trial – Discounts – Coupons - Cash-back - Bonus packs - Banded packs - Free premiums - Cross-promotions – Lotteries – Competitions - Buzz or word-of-mouth (WOM)</a:t>
            </a:r>
          </a:p>
        </p:txBody>
      </p:sp>
    </p:spTree>
    <p:extLst>
      <p:ext uri="{BB962C8B-B14F-4D97-AF65-F5344CB8AC3E}">
        <p14:creationId xmlns:p14="http://schemas.microsoft.com/office/powerpoint/2010/main" val="202119910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C92B5C-D83D-4BE1-A0EB-80D96CAA8E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95484" y="414614"/>
            <a:ext cx="7153032" cy="1143000"/>
          </a:xfrm>
        </p:spPr>
        <p:txBody>
          <a:bodyPr>
            <a:normAutofit/>
          </a:bodyPr>
          <a:lstStyle/>
          <a:p>
            <a:r>
              <a:rPr lang="en-US" sz="2400" dirty="0"/>
              <a:t>Prospecting</a:t>
            </a:r>
            <a:br>
              <a:rPr lang="en-US" sz="2400" dirty="0"/>
            </a:br>
            <a:r>
              <a:rPr lang="en-US" sz="2400" b="1" dirty="0"/>
              <a:t>B2C Context</a:t>
            </a:r>
            <a:endParaRPr lang="en-US" sz="2400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FD86B6A-9BFA-4FFF-8623-CE6C93420E55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514905" y="1487298"/>
            <a:ext cx="8469297" cy="4664019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2000" b="1" dirty="0"/>
              <a:t>Sources of Business-to-Customer Leads </a:t>
            </a:r>
            <a:r>
              <a:rPr lang="en-US" sz="2000" dirty="0"/>
              <a:t>02/02</a:t>
            </a:r>
          </a:p>
          <a:p>
            <a:pPr marL="0" marR="0" indent="0">
              <a:lnSpc>
                <a:spcPct val="120000"/>
              </a:lnSpc>
              <a:spcBef>
                <a:spcPts val="0"/>
              </a:spcBef>
              <a:buNone/>
            </a:pPr>
            <a:endParaRPr lang="en-US" sz="1800" b="1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20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Social media</a:t>
            </a:r>
            <a:endParaRPr lang="en-US" sz="20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20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Engaging &amp; interactive content</a:t>
            </a:r>
          </a:p>
          <a:p>
            <a:pPr marL="0" marR="0" indent="0">
              <a:lnSpc>
                <a:spcPct val="120000"/>
              </a:lnSpc>
              <a:spcBef>
                <a:spcPts val="0"/>
              </a:spcBef>
              <a:buNone/>
            </a:pPr>
            <a:endParaRPr lang="en-US" sz="2000" b="1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20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Merchandising</a:t>
            </a:r>
            <a:r>
              <a:rPr lang="en-US" sz="20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marL="0" marR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20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Point-of-sale (POS)</a:t>
            </a:r>
          </a:p>
          <a:p>
            <a:pPr marL="0" marR="0" indent="0">
              <a:lnSpc>
                <a:spcPct val="120000"/>
              </a:lnSpc>
              <a:spcBef>
                <a:spcPts val="0"/>
              </a:spcBef>
              <a:buNone/>
            </a:pPr>
            <a:endParaRPr lang="en-US" sz="2000" b="1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20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Other Tools</a:t>
            </a:r>
            <a:r>
              <a:rPr lang="en-US" sz="20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marL="0" marR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20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Customer’s referral - Consumer exhibitions - Free publicity - Telemarketing - SMS - Email and canvassing - product placement and product integration - Pitching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541807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DF9635-459E-4280-8B48-D0452C013F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5604" y="1001480"/>
            <a:ext cx="7374593" cy="958650"/>
          </a:xfrm>
        </p:spPr>
        <p:txBody>
          <a:bodyPr>
            <a:noAutofit/>
          </a:bodyPr>
          <a:lstStyle/>
          <a:p>
            <a:r>
              <a:rPr lang="en-US" sz="2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Key Performance Indicators of Customer Acquisition </a:t>
            </a:r>
            <a:r>
              <a:rPr lang="en-US" sz="24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Programmes</a:t>
            </a:r>
            <a:r>
              <a:rPr lang="en-US" sz="2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en-US" sz="2400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CA6A634-8C1F-4B2B-B25A-27CB9760F5E1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980832" y="2078388"/>
            <a:ext cx="7182336" cy="3591131"/>
          </a:xfrm>
        </p:spPr>
        <p:txBody>
          <a:bodyPr>
            <a:normAutofit/>
          </a:bodyPr>
          <a:lstStyle/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36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How many customers are acquired? </a:t>
            </a: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36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What is the cost per acquired customer?</a:t>
            </a:r>
          </a:p>
          <a:p>
            <a:r>
              <a:rPr lang="en-US" sz="36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What is the value of the acquired customer over the longer term? </a:t>
            </a:r>
            <a:endParaRPr lang="en-US" sz="3600" dirty="0"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8629556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48649F-B0F5-427C-87D4-5F95752D7D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18343" y="446603"/>
            <a:ext cx="7153032" cy="1350472"/>
          </a:xfrm>
        </p:spPr>
        <p:txBody>
          <a:bodyPr>
            <a:normAutofit/>
          </a:bodyPr>
          <a:lstStyle/>
          <a:p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Making The Right Offer </a:t>
            </a:r>
            <a:b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US" sz="2400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B058936-1BD8-463D-96A1-FDF72DA59921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834500" y="1721951"/>
            <a:ext cx="7920719" cy="4249615"/>
          </a:xfrm>
        </p:spPr>
        <p:txBody>
          <a:bodyPr/>
          <a:lstStyle/>
          <a:p>
            <a:r>
              <a:rPr lang="en-US" dirty="0"/>
              <a:t>Targeting new customers for acquisition requires considering what offer will be made to the target.</a:t>
            </a:r>
          </a:p>
          <a:p>
            <a:r>
              <a:rPr lang="en-US" dirty="0"/>
              <a:t>The ‘right offer’ might be influenced by the geographic location of the consumer.</a:t>
            </a:r>
          </a:p>
          <a:p>
            <a:pPr marL="0" indent="0">
              <a:buNone/>
            </a:pPr>
            <a:r>
              <a:rPr lang="en-US" dirty="0"/>
              <a:t>Examples:</a:t>
            </a:r>
          </a:p>
          <a:p>
            <a:pPr marL="0" indent="0">
              <a:buNone/>
            </a:pPr>
            <a:r>
              <a:rPr lang="en-US" dirty="0"/>
              <a:t>Special offers, Discounts, Added Value…  </a:t>
            </a:r>
          </a:p>
        </p:txBody>
      </p:sp>
    </p:spTree>
    <p:extLst>
      <p:ext uri="{BB962C8B-B14F-4D97-AF65-F5344CB8AC3E}">
        <p14:creationId xmlns:p14="http://schemas.microsoft.com/office/powerpoint/2010/main" val="134052284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D52D7E-56AA-4B2E-98AC-ECA4F7A34B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6704" y="685913"/>
            <a:ext cx="7980190" cy="1143000"/>
          </a:xfrm>
        </p:spPr>
        <p:txBody>
          <a:bodyPr>
            <a:normAutofit/>
          </a:bodyPr>
          <a:lstStyle/>
          <a:p>
            <a:r>
              <a:rPr lang="en-US" sz="2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Operational CRM Tools That Help Customer Acquisition </a:t>
            </a:r>
            <a:r>
              <a:rPr lang="en-US" sz="2400" b="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01/02</a:t>
            </a:r>
            <a:endParaRPr lang="en-US" sz="2400" b="0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8061DE9-2470-446E-BC6F-427A65AD5C6E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707801" y="1603410"/>
            <a:ext cx="8009495" cy="4249615"/>
          </a:xfrm>
        </p:spPr>
        <p:txBody>
          <a:bodyPr>
            <a:normAutofit/>
          </a:bodyPr>
          <a:lstStyle/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en-US" sz="24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Lead Management </a:t>
            </a: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B2B CRM software to manage the selling process</a:t>
            </a: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Sub-processes include: lead generation, lead qualification, lead allocation, lead nurturing and lead tracking.</a:t>
            </a: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en-US" sz="2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en-US" sz="24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Campaign Management – B2C and B2B</a:t>
            </a: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en-US" sz="2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CRM technologies support Designing, Executing and Measuring of the Marketing Campaigns </a:t>
            </a: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endParaRPr lang="en-US" sz="24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60582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D52D7E-56AA-4B2E-98AC-ECA4F7A34B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5595" y="762452"/>
            <a:ext cx="7980190" cy="1143000"/>
          </a:xfrm>
        </p:spPr>
        <p:txBody>
          <a:bodyPr>
            <a:normAutofit/>
          </a:bodyPr>
          <a:lstStyle/>
          <a:p>
            <a:r>
              <a:rPr lang="en-US" sz="2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Operational CRM Tools That Help Customer Acquisition </a:t>
            </a:r>
            <a:r>
              <a:rPr lang="en-US" sz="2400" b="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02/02</a:t>
            </a:r>
            <a:endParaRPr lang="en-US" sz="2400" b="0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8061DE9-2470-446E-BC6F-427A65AD5C6E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843379" y="1680754"/>
            <a:ext cx="7679184" cy="4249615"/>
          </a:xfrm>
        </p:spPr>
        <p:txBody>
          <a:bodyPr>
            <a:normAutofit/>
          </a:bodyPr>
          <a:lstStyle/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en-US" sz="28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Event-based Marketing (EBM)</a:t>
            </a: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en-US" sz="2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Provides opportunities to approach prospects at times of higher probability that leads to a sale. </a:t>
            </a: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endParaRPr lang="en-US" sz="28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en-US" sz="28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Support from CRM Analytics</a:t>
            </a: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en-US" sz="2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Ensures that the right offer is made to the right prospect through the right channel at the right time.</a:t>
            </a:r>
          </a:p>
        </p:txBody>
      </p:sp>
    </p:spTree>
    <p:extLst>
      <p:ext uri="{BB962C8B-B14F-4D97-AF65-F5344CB8AC3E}">
        <p14:creationId xmlns:p14="http://schemas.microsoft.com/office/powerpoint/2010/main" val="46873449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4F97AF-EA47-4B61-8F7A-ABD31DD838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FF7B56D0-328F-40D6-ACA3-2A72AF2CA3D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/>
              <a:t>1-0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A018784-1CD1-424C-96DE-F7EC02CE1144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BA261F9-2920-4B3E-A88E-BEFE7430C7A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/>
              <a:t>© 2015 Francis Buttle and Stan Maklan</a:t>
            </a:r>
            <a:endParaRPr lang="en-US" dirty="0">
              <a:cs typeface="Arial" charset="0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796E24DC-8A76-495E-8530-9F0893CA3B7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21784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Image result for customer relationship management by francis buttle pdf">
            <a:extLst>
              <a:ext uri="{FF2B5EF4-FFF2-40B4-BE49-F238E27FC236}">
                <a16:creationId xmlns:a16="http://schemas.microsoft.com/office/drawing/2014/main" id="{82087C06-01D7-42DA-8DB4-FB9A0608D01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duotone>
              <a:prstClr val="black"/>
              <a:schemeClr val="accent3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6552" y="940908"/>
            <a:ext cx="3363972" cy="43523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625925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8357" y="1002376"/>
            <a:ext cx="7125677" cy="1470025"/>
          </a:xfrm>
        </p:spPr>
        <p:txBody>
          <a:bodyPr/>
          <a:lstStyle/>
          <a:p>
            <a:r>
              <a:rPr lang="en-US" dirty="0"/>
              <a:t>Part 1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40796" y="2171722"/>
            <a:ext cx="6400800" cy="1294217"/>
          </a:xfrm>
        </p:spPr>
        <p:txBody>
          <a:bodyPr/>
          <a:lstStyle/>
          <a:p>
            <a:r>
              <a:rPr lang="en-US" b="1" dirty="0">
                <a:solidFill>
                  <a:srgbClr val="004821"/>
                </a:solidFill>
              </a:rPr>
              <a:t>Understanding Customer Relationships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3C3A7A71-E126-4873-BF4A-6CCF652EFDE1}"/>
              </a:ext>
            </a:extLst>
          </p:cNvPr>
          <p:cNvSpPr txBox="1">
            <a:spLocks/>
          </p:cNvSpPr>
          <p:nvPr/>
        </p:nvSpPr>
        <p:spPr>
          <a:xfrm>
            <a:off x="1180032" y="3261203"/>
            <a:ext cx="7125677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b="1" kern="1200">
                <a:solidFill>
                  <a:schemeClr val="accent6">
                    <a:lumMod val="50000"/>
                  </a:schemeClr>
                </a:solidFill>
                <a:latin typeface="Avenir Heavy"/>
                <a:ea typeface="+mj-ea"/>
                <a:cs typeface="Avenir Heavy"/>
              </a:defRPr>
            </a:lvl1pPr>
          </a:lstStyle>
          <a:p>
            <a:r>
              <a:rPr lang="en-US" dirty="0">
                <a:solidFill>
                  <a:srgbClr val="004821"/>
                </a:solidFill>
              </a:rPr>
              <a:t>Chapter 3</a:t>
            </a:r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13534939-7AAA-401E-9DEB-4419A817F898}"/>
              </a:ext>
            </a:extLst>
          </p:cNvPr>
          <p:cNvSpPr txBox="1">
            <a:spLocks/>
          </p:cNvSpPr>
          <p:nvPr/>
        </p:nvSpPr>
        <p:spPr>
          <a:xfrm>
            <a:off x="1455172" y="4429409"/>
            <a:ext cx="6400800" cy="12942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b="0" i="0" kern="1200" baseline="0">
                <a:solidFill>
                  <a:schemeClr val="tx1">
                    <a:tint val="75000"/>
                  </a:schemeClr>
                </a:solidFill>
                <a:latin typeface="Avenir Heavy"/>
                <a:ea typeface="+mn-ea"/>
                <a:cs typeface="Avenir Heavy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b="0" i="0" kern="1200">
                <a:solidFill>
                  <a:schemeClr val="tx1">
                    <a:tint val="75000"/>
                  </a:schemeClr>
                </a:solidFill>
                <a:latin typeface="Avenir Heavy"/>
                <a:ea typeface="+mn-ea"/>
                <a:cs typeface="Avenir Heavy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b="0" i="0" kern="1200">
                <a:solidFill>
                  <a:schemeClr val="tx1">
                    <a:tint val="75000"/>
                  </a:schemeClr>
                </a:solidFill>
                <a:latin typeface="Avenir Heavy"/>
                <a:ea typeface="+mn-ea"/>
                <a:cs typeface="Avenir Heavy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b="0" i="0" kern="1200">
                <a:solidFill>
                  <a:schemeClr val="tx1">
                    <a:tint val="75000"/>
                  </a:schemeClr>
                </a:solidFill>
                <a:latin typeface="Avenir Heavy"/>
                <a:ea typeface="+mn-ea"/>
                <a:cs typeface="Avenir Heavy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b="0" i="0" kern="1200">
                <a:solidFill>
                  <a:schemeClr val="tx1">
                    <a:tint val="75000"/>
                  </a:schemeClr>
                </a:solidFill>
                <a:latin typeface="Avenir Heavy"/>
                <a:ea typeface="+mn-ea"/>
                <a:cs typeface="Avenir Heavy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>
                <a:solidFill>
                  <a:srgbClr val="004821"/>
                </a:solidFill>
              </a:rPr>
              <a:t>Managing Customer Lifecycle</a:t>
            </a:r>
          </a:p>
          <a:p>
            <a:r>
              <a:rPr lang="en-US" sz="2400" b="1" dirty="0">
                <a:solidFill>
                  <a:srgbClr val="004821"/>
                </a:solidFill>
              </a:rPr>
              <a:t>Customer Acquisition</a:t>
            </a:r>
          </a:p>
        </p:txBody>
      </p:sp>
    </p:spTree>
    <p:extLst>
      <p:ext uri="{BB962C8B-B14F-4D97-AF65-F5344CB8AC3E}">
        <p14:creationId xmlns:p14="http://schemas.microsoft.com/office/powerpoint/2010/main" val="22106312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2305" y="451929"/>
            <a:ext cx="7153032" cy="1143000"/>
          </a:xfrm>
        </p:spPr>
        <p:txBody>
          <a:bodyPr>
            <a:normAutofit/>
          </a:bodyPr>
          <a:lstStyle/>
          <a:p>
            <a:r>
              <a:rPr lang="en-US" sz="2800" dirty="0"/>
              <a:t>Learning Objectives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2"/>
          </p:nvPr>
        </p:nvSpPr>
        <p:spPr>
          <a:xfrm>
            <a:off x="1670538" y="1895742"/>
            <a:ext cx="7182336" cy="4249615"/>
          </a:xfrm>
        </p:spPr>
        <p:txBody>
          <a:bodyPr>
            <a:normAutofit fontScale="55000" lnSpcReduction="20000"/>
          </a:bodyPr>
          <a:lstStyle/>
          <a:p>
            <a:pPr marL="0" indent="0">
              <a:lnSpc>
                <a:spcPct val="120000"/>
              </a:lnSpc>
              <a:spcBef>
                <a:spcPts val="1000"/>
              </a:spcBef>
              <a:buNone/>
            </a:pPr>
            <a:r>
              <a:rPr lang="en-US" dirty="0"/>
              <a:t>By the end of this chapter you will be aware of:</a:t>
            </a:r>
          </a:p>
          <a:p>
            <a:pPr>
              <a:lnSpc>
                <a:spcPct val="120000"/>
              </a:lnSpc>
              <a:spcBef>
                <a:spcPts val="1000"/>
              </a:spcBef>
            </a:pPr>
            <a:r>
              <a:rPr lang="en-US" dirty="0"/>
              <a:t> The meaning of the terms ‘customer lifecycle’ and ‘new customer’. </a:t>
            </a:r>
          </a:p>
          <a:p>
            <a:pPr>
              <a:lnSpc>
                <a:spcPct val="120000"/>
              </a:lnSpc>
              <a:spcBef>
                <a:spcPts val="1000"/>
              </a:spcBef>
            </a:pPr>
            <a:r>
              <a:rPr lang="en-US" dirty="0"/>
              <a:t>The strategies that can be used to recruit new customers. </a:t>
            </a:r>
          </a:p>
          <a:p>
            <a:pPr>
              <a:lnSpc>
                <a:spcPct val="120000"/>
              </a:lnSpc>
              <a:spcBef>
                <a:spcPts val="1000"/>
              </a:spcBef>
            </a:pPr>
            <a:r>
              <a:rPr lang="en-US" dirty="0"/>
              <a:t>How companies can decide which potential customers to target. </a:t>
            </a:r>
          </a:p>
          <a:p>
            <a:pPr>
              <a:lnSpc>
                <a:spcPct val="120000"/>
              </a:lnSpc>
              <a:spcBef>
                <a:spcPts val="1000"/>
              </a:spcBef>
            </a:pPr>
            <a:r>
              <a:rPr lang="en-US" dirty="0"/>
              <a:t>Sources of prospects in both business-to-business and consumer markets. </a:t>
            </a:r>
          </a:p>
          <a:p>
            <a:pPr>
              <a:lnSpc>
                <a:spcPct val="120000"/>
              </a:lnSpc>
              <a:spcBef>
                <a:spcPts val="1000"/>
              </a:spcBef>
            </a:pPr>
            <a:r>
              <a:rPr lang="en-US" dirty="0"/>
              <a:t>How to communicate with potential customers. </a:t>
            </a:r>
          </a:p>
          <a:p>
            <a:pPr>
              <a:lnSpc>
                <a:spcPct val="120000"/>
              </a:lnSpc>
              <a:spcBef>
                <a:spcPts val="1000"/>
              </a:spcBef>
            </a:pPr>
            <a:r>
              <a:rPr lang="en-US" dirty="0"/>
              <a:t>What offers can be made to attract new customers. </a:t>
            </a:r>
          </a:p>
          <a:p>
            <a:pPr>
              <a:lnSpc>
                <a:spcPct val="120000"/>
              </a:lnSpc>
              <a:spcBef>
                <a:spcPts val="1000"/>
              </a:spcBef>
            </a:pPr>
            <a:r>
              <a:rPr lang="en-US" dirty="0"/>
              <a:t>Key performance indicators for customer acquisition strategies. </a:t>
            </a:r>
          </a:p>
          <a:p>
            <a:pPr>
              <a:lnSpc>
                <a:spcPct val="120000"/>
              </a:lnSpc>
              <a:spcBef>
                <a:spcPts val="1000"/>
              </a:spcBef>
            </a:pPr>
            <a:r>
              <a:rPr lang="en-US" dirty="0"/>
              <a:t>The operational CRM applications that support customer acquisition.</a:t>
            </a:r>
          </a:p>
        </p:txBody>
      </p:sp>
    </p:spTree>
    <p:extLst>
      <p:ext uri="{BB962C8B-B14F-4D97-AF65-F5344CB8AC3E}">
        <p14:creationId xmlns:p14="http://schemas.microsoft.com/office/powerpoint/2010/main" val="25591116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E10680-0DCA-4248-970C-E2B140521A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7317" y="622480"/>
            <a:ext cx="7153032" cy="1143000"/>
          </a:xfrm>
        </p:spPr>
        <p:txBody>
          <a:bodyPr>
            <a:normAutofit/>
          </a:bodyPr>
          <a:lstStyle/>
          <a:p>
            <a:r>
              <a:rPr lang="en-US" sz="2800" dirty="0"/>
              <a:t>Customer Lifecycle </a:t>
            </a:r>
            <a:br>
              <a:rPr lang="en-US" sz="2800" dirty="0"/>
            </a:br>
            <a:r>
              <a:rPr lang="en-US" sz="2800" dirty="0"/>
              <a:t>Core Stages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4E3F68B-91A0-45E8-89EC-03B3D03DBF64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1288799" y="2182201"/>
            <a:ext cx="7182336" cy="2834823"/>
          </a:xfrm>
        </p:spPr>
        <p:txBody>
          <a:bodyPr>
            <a:normAutofit/>
          </a:bodyPr>
          <a:lstStyle/>
          <a:p>
            <a:r>
              <a:rPr lang="en-US" sz="4000" dirty="0"/>
              <a:t>Customer Acquisition</a:t>
            </a:r>
          </a:p>
          <a:p>
            <a:r>
              <a:rPr lang="en-US" sz="4000" dirty="0"/>
              <a:t>Customer Retention</a:t>
            </a:r>
          </a:p>
          <a:p>
            <a:r>
              <a:rPr lang="en-US" sz="4000" dirty="0"/>
              <a:t>Customer Development</a:t>
            </a:r>
          </a:p>
        </p:txBody>
      </p:sp>
    </p:spTree>
    <p:extLst>
      <p:ext uri="{BB962C8B-B14F-4D97-AF65-F5344CB8AC3E}">
        <p14:creationId xmlns:p14="http://schemas.microsoft.com/office/powerpoint/2010/main" val="7914171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99FAE2-2B2E-46E0-AA3D-C4E6886E25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95484" y="550746"/>
            <a:ext cx="7153032" cy="1143000"/>
          </a:xfrm>
        </p:spPr>
        <p:txBody>
          <a:bodyPr>
            <a:normAutofit/>
          </a:bodyPr>
          <a:lstStyle/>
          <a:p>
            <a:r>
              <a:rPr lang="en-US" sz="2800" dirty="0"/>
              <a:t>Customer Acquisition</a:t>
            </a:r>
            <a:br>
              <a:rPr lang="en-US" sz="2800" dirty="0"/>
            </a:br>
            <a:r>
              <a:rPr lang="en-US" sz="2800" dirty="0"/>
              <a:t>Plan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403858F-35A7-4980-B97A-4AD059A831A1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1020982" y="1781565"/>
            <a:ext cx="7182336" cy="3695957"/>
          </a:xfrm>
        </p:spPr>
        <p:txBody>
          <a:bodyPr/>
          <a:lstStyle/>
          <a:p>
            <a:pPr marL="0" indent="0">
              <a:buNone/>
            </a:pPr>
            <a:r>
              <a:rPr lang="en-US" b="1" dirty="0"/>
              <a:t>Three Main Concerns</a:t>
            </a:r>
          </a:p>
          <a:p>
            <a:r>
              <a:rPr lang="en-US" dirty="0"/>
              <a:t>Which prospects (potential new customers) will be targeted? </a:t>
            </a:r>
          </a:p>
          <a:p>
            <a:r>
              <a:rPr lang="en-US" dirty="0"/>
              <a:t>How will these prospects be approached? </a:t>
            </a:r>
          </a:p>
          <a:p>
            <a:r>
              <a:rPr lang="en-US" dirty="0"/>
              <a:t>What offer will be made?</a:t>
            </a:r>
          </a:p>
        </p:txBody>
      </p:sp>
    </p:spTree>
    <p:extLst>
      <p:ext uri="{BB962C8B-B14F-4D97-AF65-F5344CB8AC3E}">
        <p14:creationId xmlns:p14="http://schemas.microsoft.com/office/powerpoint/2010/main" val="27957719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5DA96E-5A27-486C-8B0B-946F79B665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95484" y="344724"/>
            <a:ext cx="7153032" cy="1143000"/>
          </a:xfrm>
        </p:spPr>
        <p:txBody>
          <a:bodyPr>
            <a:normAutofit/>
          </a:bodyPr>
          <a:lstStyle/>
          <a:p>
            <a:r>
              <a:rPr lang="en-US" sz="2400" dirty="0"/>
              <a:t>What is a New Customer?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1B4B418-51AB-47C3-84DF-D4709E224258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b="1" dirty="0"/>
              <a:t>New to the product category</a:t>
            </a:r>
            <a:endParaRPr lang="en-US" dirty="0"/>
          </a:p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New existing need / change in customer status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Replacement of an existing solution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Product new uses/applications</a:t>
            </a:r>
          </a:p>
          <a:p>
            <a:endParaRPr lang="en-US" dirty="0"/>
          </a:p>
          <a:p>
            <a:r>
              <a:rPr lang="en-US" b="1" dirty="0"/>
              <a:t>New to the company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A lower value customer with a weaker commitment to the current supplier may be a better prospect</a:t>
            </a:r>
          </a:p>
        </p:txBody>
      </p:sp>
    </p:spTree>
    <p:extLst>
      <p:ext uri="{BB962C8B-B14F-4D97-AF65-F5344CB8AC3E}">
        <p14:creationId xmlns:p14="http://schemas.microsoft.com/office/powerpoint/2010/main" val="40603436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11E241-3B4A-4CA7-9CC9-C248F38B49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97917" y="454404"/>
            <a:ext cx="7153032" cy="1412104"/>
          </a:xfrm>
        </p:spPr>
        <p:txBody>
          <a:bodyPr>
            <a:noAutofit/>
          </a:bodyPr>
          <a:lstStyle/>
          <a:p>
            <a:r>
              <a:rPr lang="en-US" sz="2400" dirty="0"/>
              <a:t>Portfolio Purchasing</a:t>
            </a:r>
            <a:br>
              <a:rPr lang="en-US" sz="2400" dirty="0"/>
            </a:br>
            <a:r>
              <a:rPr lang="en-US" sz="2400" b="1" dirty="0"/>
              <a:t>Strategic switching</a:t>
            </a:r>
            <a:br>
              <a:rPr lang="en-US" sz="2400" b="1" dirty="0"/>
            </a:br>
            <a:r>
              <a:rPr lang="en-US" sz="2400" dirty="0"/>
              <a:t>Acquire and retain customers - Share-of-wallet (SOW)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89B6F2E-C2AD-451E-AF51-03F31AB593DE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725297" y="1957339"/>
            <a:ext cx="8098272" cy="429233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400" b="1" dirty="0"/>
              <a:t>The Conversion Model - Jan </a:t>
            </a:r>
            <a:r>
              <a:rPr lang="en-US" sz="2400" b="1" dirty="0" err="1"/>
              <a:t>Hofmey</a:t>
            </a:r>
            <a:r>
              <a:rPr lang="en-US" sz="2400" b="1" dirty="0"/>
              <a:t> </a:t>
            </a:r>
            <a:r>
              <a:rPr lang="en-US" sz="2400" dirty="0"/>
              <a:t>01/02</a:t>
            </a:r>
            <a:endParaRPr lang="en-US" sz="2400" b="1" dirty="0"/>
          </a:p>
          <a:p>
            <a:r>
              <a:rPr lang="en-US" sz="2400" dirty="0"/>
              <a:t>Committed customers: 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2400" dirty="0"/>
              <a:t>Entrenched customers - Unlikely to switch 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2400" dirty="0"/>
              <a:t>Average customers - May switch in the medium term</a:t>
            </a:r>
          </a:p>
          <a:p>
            <a:pPr marL="457200" lvl="1" indent="0">
              <a:buNone/>
            </a:pPr>
            <a:endParaRPr lang="en-US" sz="2400" dirty="0"/>
          </a:p>
          <a:p>
            <a:r>
              <a:rPr lang="en-US" sz="2400" dirty="0"/>
              <a:t>Uncommitted customers: 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2400" dirty="0"/>
              <a:t>Shallow customers/lower commitment than average – Consider alternatives 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2400" dirty="0"/>
              <a:t>Convertible customers - Most likely to defect</a:t>
            </a:r>
          </a:p>
          <a:p>
            <a:pPr marL="457200" lvl="1" indent="0">
              <a:buNone/>
            </a:pP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1891048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11E241-3B4A-4CA7-9CC9-C248F38B49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7491" y="591334"/>
            <a:ext cx="7153032" cy="1305626"/>
          </a:xfrm>
        </p:spPr>
        <p:txBody>
          <a:bodyPr>
            <a:noAutofit/>
          </a:bodyPr>
          <a:lstStyle/>
          <a:p>
            <a:r>
              <a:rPr lang="en-US" sz="2400" dirty="0"/>
              <a:t>Portfolio Purchasing</a:t>
            </a:r>
            <a:br>
              <a:rPr lang="en-US" sz="2400" dirty="0"/>
            </a:br>
            <a:r>
              <a:rPr lang="en-US" sz="2400" b="1" dirty="0"/>
              <a:t>Strategic switching</a:t>
            </a:r>
            <a:br>
              <a:rPr lang="en-US" sz="2400" b="1" dirty="0"/>
            </a:br>
            <a:r>
              <a:rPr lang="en-US" sz="2400" dirty="0"/>
              <a:t>Acquire and retain customers - Share-of-wallet (SOW)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89B6F2E-C2AD-451E-AF51-03F31AB593DE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817367" y="1896960"/>
            <a:ext cx="7783090" cy="459282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1800" b="1" dirty="0"/>
              <a:t>The Conversion Model - Jan </a:t>
            </a:r>
            <a:r>
              <a:rPr lang="en-US" sz="1800" b="1" dirty="0" err="1"/>
              <a:t>Hofmey</a:t>
            </a:r>
            <a:r>
              <a:rPr lang="en-US" sz="1800" b="1" dirty="0"/>
              <a:t> </a:t>
            </a:r>
            <a:r>
              <a:rPr lang="en-US" sz="1800" dirty="0"/>
              <a:t>02/02</a:t>
            </a:r>
          </a:p>
          <a:p>
            <a:pPr marL="0" indent="0">
              <a:buNone/>
            </a:pPr>
            <a:r>
              <a:rPr lang="en-US" sz="1800" dirty="0"/>
              <a:t>Non-customers are also segmented according to commitment scores into four availability subsets</a:t>
            </a:r>
          </a:p>
          <a:p>
            <a:r>
              <a:rPr lang="en-US" sz="1800" dirty="0"/>
              <a:t>Open non-customers: 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1800" dirty="0"/>
              <a:t>Available non-customers – Ready to switch for alternative offer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1800" dirty="0"/>
              <a:t>Ambivalent non-customers - Attracted to alternative offer and current brand at the same time</a:t>
            </a:r>
          </a:p>
          <a:p>
            <a:pPr marL="457200" lvl="1" indent="0">
              <a:buNone/>
            </a:pPr>
            <a:endParaRPr lang="en-US" sz="1800" dirty="0"/>
          </a:p>
          <a:p>
            <a:r>
              <a:rPr lang="en-US" sz="1800" dirty="0"/>
              <a:t>Unavailable non-customers: 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1800" dirty="0"/>
              <a:t>Weakly unavailable non-customers - Prefer their current brands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1800" dirty="0"/>
              <a:t>Strongly unavailable non-customers - Strong preference for their current brand</a:t>
            </a:r>
          </a:p>
        </p:txBody>
      </p:sp>
    </p:spTree>
    <p:extLst>
      <p:ext uri="{BB962C8B-B14F-4D97-AF65-F5344CB8AC3E}">
        <p14:creationId xmlns:p14="http://schemas.microsoft.com/office/powerpoint/2010/main" val="424589207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2">
      <a:dk1>
        <a:sysClr val="windowText" lastClr="000000"/>
      </a:dk1>
      <a:lt1>
        <a:srgbClr val="FFD877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3853</TotalTime>
  <Words>715</Words>
  <Application>Microsoft Office PowerPoint</Application>
  <PresentationFormat>On-screen Show (4:3)</PresentationFormat>
  <Paragraphs>108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2" baseType="lpstr">
      <vt:lpstr>Arial</vt:lpstr>
      <vt:lpstr>Avenir Heavy</vt:lpstr>
      <vt:lpstr>Calibri</vt:lpstr>
      <vt:lpstr>Wingdings</vt:lpstr>
      <vt:lpstr>Office Theme</vt:lpstr>
      <vt:lpstr>PowerPoint Presentation</vt:lpstr>
      <vt:lpstr>PowerPoint Presentation</vt:lpstr>
      <vt:lpstr>Part 1</vt:lpstr>
      <vt:lpstr>Learning Objectives</vt:lpstr>
      <vt:lpstr>Customer Lifecycle  Core Stages</vt:lpstr>
      <vt:lpstr>Customer Acquisition Plan</vt:lpstr>
      <vt:lpstr>What is a New Customer?</vt:lpstr>
      <vt:lpstr>Portfolio Purchasing Strategic switching Acquire and retain customers - Share-of-wallet (SOW)</vt:lpstr>
      <vt:lpstr>Portfolio Purchasing Strategic switching Acquire and retain customers - Share-of-wallet (SOW)</vt:lpstr>
      <vt:lpstr>Prospecting B2B Environment</vt:lpstr>
      <vt:lpstr>Prospecting B2C Context</vt:lpstr>
      <vt:lpstr>Prospecting B2C Context</vt:lpstr>
      <vt:lpstr>Key Performance Indicators of Customer Acquisition Programmes </vt:lpstr>
      <vt:lpstr>Making The Right Offer  </vt:lpstr>
      <vt:lpstr>Operational CRM Tools That Help Customer Acquisition 01/02</vt:lpstr>
      <vt:lpstr>Operational CRM Tools That Help Customer Acquisition 02/02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Afsaneh Nahavandi</dc:creator>
  <cp:lastModifiedBy>Asmaa Abdelrahim</cp:lastModifiedBy>
  <cp:revision>158</cp:revision>
  <dcterms:created xsi:type="dcterms:W3CDTF">2013-11-05T19:29:49Z</dcterms:created>
  <dcterms:modified xsi:type="dcterms:W3CDTF">2025-02-26T13:22:28Z</dcterms:modified>
</cp:coreProperties>
</file>