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3" r:id="rId2"/>
    <p:sldId id="288" r:id="rId3"/>
    <p:sldId id="256" r:id="rId4"/>
    <p:sldId id="262" r:id="rId5"/>
    <p:sldId id="289" r:id="rId6"/>
    <p:sldId id="263" r:id="rId7"/>
    <p:sldId id="264" r:id="rId8"/>
    <p:sldId id="329" r:id="rId9"/>
    <p:sldId id="290" r:id="rId10"/>
    <p:sldId id="312" r:id="rId11"/>
    <p:sldId id="291" r:id="rId12"/>
    <p:sldId id="311" r:id="rId13"/>
    <p:sldId id="330" r:id="rId14"/>
    <p:sldId id="313" r:id="rId15"/>
    <p:sldId id="314" r:id="rId16"/>
    <p:sldId id="315" r:id="rId17"/>
    <p:sldId id="316" r:id="rId18"/>
    <p:sldId id="317" r:id="rId19"/>
    <p:sldId id="318" r:id="rId20"/>
    <p:sldId id="320" r:id="rId21"/>
    <p:sldId id="319" r:id="rId22"/>
    <p:sldId id="321" r:id="rId23"/>
    <p:sldId id="33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DD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74644" autoAdjust="0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A179-49B4-0A45-8AE7-5EC99108AE0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3C6-5389-344C-8376-AE111EE6F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1F3F-5060-784D-AB85-49683131A231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444C-40F9-9346-A381-D0B96E6B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0537" y="5374"/>
            <a:ext cx="7125677" cy="1470025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 dirty="0"/>
              <a:t>Chapter #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85" y="232312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680303" y="1609969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0537" y="381184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70538" y="1817076"/>
            <a:ext cx="7182336" cy="4249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37" y="176945"/>
            <a:ext cx="715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 A  The Art and 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03" y="1684168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073" y="6356350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54580-8962-467A-9349-2E298D777E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030343" cy="623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19799-4201-459C-997E-D196875415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1C367-EC84-4E9D-A8FB-D026D169D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32B9-335B-42F7-8966-2D81B673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EE4086-7190-40FA-B469-7D1AFCA6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77F59-2CC4-4647-9FC2-0BD658A38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1EF14-111F-4CDB-BA32-F518803B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6039-D4E9-4B9E-A660-BC7F848D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42" y="209725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Customer Journey</a:t>
            </a:r>
          </a:p>
        </p:txBody>
      </p:sp>
      <p:pic>
        <p:nvPicPr>
          <p:cNvPr id="1026" name="Picture 2" descr="Image result for the customer journey buttle">
            <a:extLst>
              <a:ext uri="{FF2B5EF4-FFF2-40B4-BE49-F238E27FC236}">
                <a16:creationId xmlns:a16="http://schemas.microsoft.com/office/drawing/2014/main" id="{1F5398A5-467A-48A4-BE49-13E08EAF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18123" r="3504" b="8027"/>
          <a:stretch/>
        </p:blipFill>
        <p:spPr bwMode="auto">
          <a:xfrm>
            <a:off x="511371" y="1138138"/>
            <a:ext cx="8065959" cy="48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6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6C8-C9B0-4709-9762-C3BEE7B8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414290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Retention Rate (Vs. Churn Rate) and Tenure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EFE61-5B49-4922-BF70-A004F480F032}"/>
              </a:ext>
            </a:extLst>
          </p:cNvPr>
          <p:cNvSpPr txBox="1"/>
          <p:nvPr/>
        </p:nvSpPr>
        <p:spPr>
          <a:xfrm>
            <a:off x="495855" y="1424839"/>
            <a:ext cx="815229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Heavy"/>
              </a:rPr>
              <a:t>Improving customer retention rates has the effect of increasing the size of the customer base.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Heavy"/>
              </a:rPr>
              <a:t>A larger customer base delivers better business performance.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Heavy"/>
              </a:rPr>
              <a:t>Customer retention rates rise (or churn rates fall), so does the average tenure of a customer.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02124"/>
                </a:solidFill>
                <a:effectLst/>
                <a:latin typeface="Avenir Heavy"/>
                <a:ea typeface="Times New Roman" panose="02020603050405020304" pitchFamily="18" charset="0"/>
              </a:rPr>
              <a:t>Retention Rate = ((E-N)/S) x 100.</a:t>
            </a:r>
            <a:endParaRPr lang="en-US" sz="2400" dirty="0">
              <a:effectLst/>
              <a:latin typeface="Avenir Heavy"/>
              <a:ea typeface="Times New Roman" panose="02020603050405020304" pitchFamily="18" charset="0"/>
            </a:endParaRPr>
          </a:p>
          <a:p>
            <a:pPr marL="228600" marR="0"/>
            <a:r>
              <a:rPr lang="en-US" sz="2400" dirty="0">
                <a:solidFill>
                  <a:srgbClr val="202124"/>
                </a:solidFill>
                <a:effectLst/>
                <a:latin typeface="Avenir Heavy"/>
                <a:ea typeface="Times New Roman" panose="02020603050405020304" pitchFamily="18" charset="0"/>
              </a:rPr>
              <a:t>E = Number of customers at end of the period.</a:t>
            </a:r>
            <a:endParaRPr lang="en-US" sz="2400" dirty="0">
              <a:effectLst/>
              <a:latin typeface="Avenir Heavy"/>
              <a:ea typeface="Times New Roman" panose="02020603050405020304" pitchFamily="18" charset="0"/>
            </a:endParaRPr>
          </a:p>
          <a:p>
            <a:pPr marL="228600" marR="0"/>
            <a:r>
              <a:rPr lang="en-US" sz="2400" dirty="0">
                <a:solidFill>
                  <a:srgbClr val="202124"/>
                </a:solidFill>
                <a:effectLst/>
                <a:latin typeface="Avenir Heavy"/>
                <a:ea typeface="Times New Roman" panose="02020603050405020304" pitchFamily="18" charset="0"/>
              </a:rPr>
              <a:t>N = Number of customers acquired during the period.</a:t>
            </a:r>
            <a:endParaRPr lang="en-US" sz="2400" dirty="0">
              <a:effectLst/>
              <a:latin typeface="Avenir Heavy"/>
              <a:ea typeface="Times New Roman" panose="02020603050405020304" pitchFamily="18" charset="0"/>
            </a:endParaRPr>
          </a:p>
          <a:p>
            <a:pPr marL="228600" marR="0"/>
            <a:r>
              <a:rPr lang="en-US" sz="2400" dirty="0">
                <a:solidFill>
                  <a:srgbClr val="202124"/>
                </a:solidFill>
                <a:effectLst/>
                <a:latin typeface="Avenir Heavy"/>
                <a:ea typeface="Times New Roman" panose="02020603050405020304" pitchFamily="18" charset="0"/>
              </a:rPr>
              <a:t>S = Number of customers at the start of the period.</a:t>
            </a:r>
            <a:endParaRPr lang="en-US" sz="2400" dirty="0">
              <a:effectLst/>
              <a:latin typeface="Avenir Heavy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24109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6C8-C9B0-4709-9762-C3BEE7B8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56" y="383071"/>
            <a:ext cx="7153032" cy="1088447"/>
          </a:xfrm>
        </p:spPr>
        <p:txBody>
          <a:bodyPr>
            <a:normAutofit/>
          </a:bodyPr>
          <a:lstStyle/>
          <a:p>
            <a:r>
              <a:rPr lang="en-US" sz="2400" dirty="0"/>
              <a:t>CUSTOMER LIFETIME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0CAC7-06F3-4EB4-AA0E-1287FDFF9CCD}"/>
              </a:ext>
            </a:extLst>
          </p:cNvPr>
          <p:cNvSpPr txBox="1"/>
          <p:nvPr/>
        </p:nvSpPr>
        <p:spPr>
          <a:xfrm>
            <a:off x="805422" y="2264195"/>
            <a:ext cx="76925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Computation of a meaningful CLV potential estimate requires information about the existing customers: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Forecast customer buying </a:t>
            </a:r>
            <a:r>
              <a:rPr lang="en-US" sz="2800" dirty="0" err="1"/>
              <a:t>behaviour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Product and service costs and prices.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costs of capital (for determining the discount rate)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costs of acquiring and retaining customers.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FD53D-ED6C-42D4-AECF-B18A0281D83E}"/>
              </a:ext>
            </a:extLst>
          </p:cNvPr>
          <p:cNvSpPr txBox="1"/>
          <p:nvPr/>
        </p:nvSpPr>
        <p:spPr>
          <a:xfrm>
            <a:off x="1052374" y="1471518"/>
            <a:ext cx="703925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Customer lifetime value is the present-day value of all net margins earned from a relationship with a customer, customer segment or cohort.</a:t>
            </a:r>
          </a:p>
        </p:txBody>
      </p:sp>
    </p:spTree>
    <p:extLst>
      <p:ext uri="{BB962C8B-B14F-4D97-AF65-F5344CB8AC3E}">
        <p14:creationId xmlns:p14="http://schemas.microsoft.com/office/powerpoint/2010/main" val="385534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E3D5-4103-4FD3-84D7-4F5D435A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88" y="347516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Benefits of CLV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6C32B-6A12-40AF-AA84-81DCFBF7C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088" y="1629147"/>
            <a:ext cx="8105313" cy="840175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/>
              <a:t>The strategic objective is to identify and attract those customers or segments that have the highest CLV potential.</a:t>
            </a:r>
          </a:p>
          <a:p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4DC10-FC40-4ED7-8F1E-917B01F0DAE7}"/>
              </a:ext>
            </a:extLst>
          </p:cNvPr>
          <p:cNvSpPr txBox="1"/>
          <p:nvPr/>
        </p:nvSpPr>
        <p:spPr>
          <a:xfrm>
            <a:off x="952072" y="3089553"/>
            <a:ext cx="7563774" cy="234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Revenues grow over time, as customers buy more.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Cost-to-serve is lower for existing customers.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Higher prices may be paid by existing customers.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Value-generating referrals made by satisfied customers - Customer Referral Value (CRV).</a:t>
            </a:r>
          </a:p>
        </p:txBody>
      </p:sp>
    </p:spTree>
    <p:extLst>
      <p:ext uri="{BB962C8B-B14F-4D97-AF65-F5344CB8AC3E}">
        <p14:creationId xmlns:p14="http://schemas.microsoft.com/office/powerpoint/2010/main" val="80259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9FD4-94FB-4D8A-AE55-12B34726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965549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When Companies Resist Entering A Relationship With Customers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0A361-CE17-4883-B941-FFB9B55CA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806" y="2768367"/>
            <a:ext cx="7182336" cy="232207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B2B &amp; B2C </a:t>
            </a:r>
          </a:p>
          <a:p>
            <a:pPr marL="0" indent="0" algn="ctr">
              <a:buNone/>
            </a:pPr>
            <a:endParaRPr lang="en-US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Loss of control: Ex. Free consultancy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Exit costs: Ex. Establishing a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production line for certain customer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Resource commitment: Ex. Special research &amp; Development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Opportunity costs: Possibility of causing lost opportunities with other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6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F57B-283D-41AF-87C1-CEFE893D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76" y="686712"/>
            <a:ext cx="8138446" cy="1143000"/>
          </a:xfrm>
        </p:spPr>
        <p:txBody>
          <a:bodyPr>
            <a:normAutofit/>
          </a:bodyPr>
          <a:lstStyle/>
          <a:p>
            <a:r>
              <a:rPr lang="en-US" sz="2400" dirty="0"/>
              <a:t>Why Customers Want to Build Relationships with Suppliers?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F51D0-BC3C-4E38-83C8-709501C0B1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7666" y="1456470"/>
            <a:ext cx="7698777" cy="4572000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B2B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dirty="0"/>
              <a:t>When a relationship can reduce or eliminate a perceived risk</a:t>
            </a: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complexity: Ex. </a:t>
            </a:r>
            <a:r>
              <a:rPr lang="en-US" sz="2800" dirty="0"/>
              <a:t>Networking infrastructure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strategic significance. Ex. </a:t>
            </a:r>
            <a:r>
              <a:rPr lang="en-US" sz="2800" dirty="0"/>
              <a:t>Supply of essential raw materials for a continuous process manufacturer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Service requirements: Ex. </a:t>
            </a:r>
            <a:r>
              <a:rPr lang="en-US" sz="2800" dirty="0"/>
              <a:t>Machine tools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Purchase cost. Ex. </a:t>
            </a:r>
            <a:r>
              <a:rPr lang="en-US" sz="2800" dirty="0"/>
              <a:t>Purchase of large pieces of capital equipment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Reciprocity: </a:t>
            </a:r>
            <a:r>
              <a:rPr lang="en-US" sz="2800" dirty="0"/>
              <a:t>A financial audit practice may want a close relationship with a management consultancy.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1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E9B41-AF2F-4CB1-BF37-C46BE3DDAC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399" y="1462066"/>
            <a:ext cx="7938474" cy="4424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In B2C</a:t>
            </a:r>
          </a:p>
          <a:p>
            <a:pPr marL="0" indent="0" algn="ctr">
              <a:buNone/>
            </a:pPr>
            <a:r>
              <a:rPr lang="en-US" sz="2000" dirty="0"/>
              <a:t>When the relationship delivers more benefits to the customer from acquiring, consuming or using the product or service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8F96C6-8CDC-49EF-A4E6-9ECA35CF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54" y="652831"/>
            <a:ext cx="8388563" cy="1143000"/>
          </a:xfrm>
        </p:spPr>
        <p:txBody>
          <a:bodyPr>
            <a:normAutofit/>
          </a:bodyPr>
          <a:lstStyle/>
          <a:p>
            <a:r>
              <a:rPr lang="en-US" sz="2400" dirty="0"/>
              <a:t>Why Customers Want to Build Relationships with Suppliers?</a:t>
            </a:r>
          </a:p>
        </p:txBody>
      </p:sp>
    </p:spTree>
    <p:extLst>
      <p:ext uri="{BB962C8B-B14F-4D97-AF65-F5344CB8AC3E}">
        <p14:creationId xmlns:p14="http://schemas.microsoft.com/office/powerpoint/2010/main" val="291872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8F2E-DCD1-4C93-820C-D2C33EEF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78" y="839421"/>
            <a:ext cx="6980984" cy="1399319"/>
          </a:xfrm>
        </p:spPr>
        <p:txBody>
          <a:bodyPr>
            <a:normAutofit/>
          </a:bodyPr>
          <a:lstStyle/>
          <a:p>
            <a:r>
              <a:rPr lang="en-US" sz="2400" dirty="0"/>
              <a:t>When Customers Do Not Want A Relationship With A Supplier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75D26-A51C-4388-A106-BB01DE3E2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7878" y="2525086"/>
            <a:ext cx="7182336" cy="308744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In B2B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Fear of dependency</a:t>
            </a:r>
          </a:p>
          <a:p>
            <a:r>
              <a:rPr lang="en-US" dirty="0"/>
              <a:t>Lack of perceived value in the relationship</a:t>
            </a:r>
          </a:p>
          <a:p>
            <a:r>
              <a:rPr lang="en-US" dirty="0"/>
              <a:t>Lack of confidence in the supplier</a:t>
            </a:r>
          </a:p>
          <a:p>
            <a:r>
              <a:rPr lang="en-US" dirty="0"/>
              <a:t>Customer lacks relational orientation when one party does not have a relationship orientation </a:t>
            </a:r>
          </a:p>
          <a:p>
            <a:r>
              <a:rPr lang="en-US" dirty="0"/>
              <a:t>Rapid technological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8F2E-DCD1-4C93-820C-D2C33EEF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43" y="766763"/>
            <a:ext cx="7153032" cy="1399319"/>
          </a:xfrm>
        </p:spPr>
        <p:txBody>
          <a:bodyPr>
            <a:normAutofit/>
          </a:bodyPr>
          <a:lstStyle/>
          <a:p>
            <a:r>
              <a:rPr lang="en-US" sz="2400" dirty="0"/>
              <a:t>When Customers Do Not Want a Relationship With a Supplier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75D26-A51C-4388-A106-BB01DE3E24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746" y="1817076"/>
            <a:ext cx="7821227" cy="4249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In B2C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Customers become more involved and emotionally engaged </a:t>
            </a:r>
            <a:r>
              <a:rPr lang="en-US" b="1" dirty="0"/>
              <a:t>ONLY</a:t>
            </a:r>
            <a:r>
              <a:rPr lang="en-US" dirty="0"/>
              <a:t> when products and services are personally important to them </a:t>
            </a:r>
          </a:p>
        </p:txBody>
      </p:sp>
    </p:spTree>
    <p:extLst>
      <p:ext uri="{BB962C8B-B14F-4D97-AF65-F5344CB8AC3E}">
        <p14:creationId xmlns:p14="http://schemas.microsoft.com/office/powerpoint/2010/main" val="310188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5CF1-5456-4218-8E49-D2CF5659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9" y="908697"/>
            <a:ext cx="8290909" cy="1143000"/>
          </a:xfrm>
        </p:spPr>
        <p:txBody>
          <a:bodyPr>
            <a:normAutofit/>
          </a:bodyPr>
          <a:lstStyle/>
          <a:p>
            <a:r>
              <a:rPr lang="en-US" sz="2400" dirty="0"/>
              <a:t>Customer Satisfaction, Loyalty and Business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E4AE1-2133-478B-95C1-28C2325E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289" y="2051697"/>
            <a:ext cx="8371421" cy="33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tomer relationship management by francis buttle pdf">
            <a:extLst>
              <a:ext uri="{FF2B5EF4-FFF2-40B4-BE49-F238E27FC236}">
                <a16:creationId xmlns:a16="http://schemas.microsoft.com/office/drawing/2014/main" id="{82087C06-01D7-42DA-8DB4-FB9A0608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36" y="1069697"/>
            <a:ext cx="3144978" cy="40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7616-BA69-4396-9431-7CEF089B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517513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Customer Satisfaction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36DA8-3B83-4C19-A3EE-0E7BF140FD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424" y="2039018"/>
            <a:ext cx="7624383" cy="3127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Customer satisfaction is the customer’s fulfilment response to a customer experience, or some part thereof.</a:t>
            </a:r>
          </a:p>
        </p:txBody>
      </p:sp>
    </p:spTree>
    <p:extLst>
      <p:ext uri="{BB962C8B-B14F-4D97-AF65-F5344CB8AC3E}">
        <p14:creationId xmlns:p14="http://schemas.microsoft.com/office/powerpoint/2010/main" val="173287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CE7B-1B29-4A16-A1CC-103F2F5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81" y="434186"/>
            <a:ext cx="8406319" cy="682103"/>
          </a:xfrm>
        </p:spPr>
        <p:txBody>
          <a:bodyPr>
            <a:normAutofit/>
          </a:bodyPr>
          <a:lstStyle/>
          <a:p>
            <a:r>
              <a:rPr lang="en-US" sz="2800" dirty="0"/>
              <a:t>Customer Loyalty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7CCDF-4885-4642-B0FD-42E588AC3F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8707" y="1116289"/>
            <a:ext cx="4778922" cy="435377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48E877A-8A97-4845-949F-5AD739E4C4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3449" y="5470068"/>
            <a:ext cx="4806793" cy="4379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Two-dimensional Model of Customer Loyalty</a:t>
            </a:r>
          </a:p>
        </p:txBody>
      </p:sp>
    </p:spTree>
    <p:extLst>
      <p:ext uri="{BB962C8B-B14F-4D97-AF65-F5344CB8AC3E}">
        <p14:creationId xmlns:p14="http://schemas.microsoft.com/office/powerpoint/2010/main" val="310140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0614-E5B5-4054-A576-04D19EA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388" y="375889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Business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CD377-3B42-49E3-8579-62FBB6BBF400}"/>
              </a:ext>
            </a:extLst>
          </p:cNvPr>
          <p:cNvSpPr txBox="1"/>
          <p:nvPr/>
        </p:nvSpPr>
        <p:spPr>
          <a:xfrm>
            <a:off x="1047565" y="1619675"/>
            <a:ext cx="76364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Heavy"/>
              </a:rPr>
              <a:t>Balanced scorecard</a:t>
            </a:r>
          </a:p>
          <a:p>
            <a:r>
              <a:rPr lang="en-US" sz="2800" dirty="0">
                <a:latin typeface="Avenir Heavy"/>
              </a:rPr>
              <a:t>Key performance indicators (KPI)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Heavy"/>
              </a:rPr>
              <a:t>Financial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Heavy"/>
              </a:rPr>
              <a:t>Customer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Heavy"/>
              </a:rPr>
              <a:t>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Heavy"/>
              </a:rPr>
              <a:t>Learning and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7555F-AC12-439C-9952-D90D0F1470DD}"/>
              </a:ext>
            </a:extLst>
          </p:cNvPr>
          <p:cNvSpPr txBox="1"/>
          <p:nvPr/>
        </p:nvSpPr>
        <p:spPr>
          <a:xfrm>
            <a:off x="908271" y="4498904"/>
            <a:ext cx="720062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Avenir Heavy"/>
              </a:rPr>
              <a:t>People (learning and growth) do things (Process) for customers (Customer) that have effects on business performance (Financial).</a:t>
            </a:r>
          </a:p>
        </p:txBody>
      </p:sp>
    </p:spTree>
    <p:extLst>
      <p:ext uri="{BB962C8B-B14F-4D97-AF65-F5344CB8AC3E}">
        <p14:creationId xmlns:p14="http://schemas.microsoft.com/office/powerpoint/2010/main" val="179025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0614-E5B5-4054-A576-04D19EA0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9" y="530643"/>
            <a:ext cx="819325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Business Performance</a:t>
            </a:r>
            <a:br>
              <a:rPr lang="en-US" sz="2800" dirty="0"/>
            </a:br>
            <a:r>
              <a:rPr lang="en-US" sz="2800" b="1" dirty="0"/>
              <a:t>Measure of CRM performance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E2810-0802-4896-893D-0A93DA00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9784" y="5433578"/>
            <a:ext cx="4566205" cy="3222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Market share versus share of customer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841B5-6C61-402D-A087-66ADB1678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8" t="16958" r="4854" b="16505"/>
          <a:stretch/>
        </p:blipFill>
        <p:spPr>
          <a:xfrm>
            <a:off x="1370652" y="2101110"/>
            <a:ext cx="6128035" cy="32742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05AF8F-29C9-4182-AC67-4677581F9491}"/>
              </a:ext>
            </a:extLst>
          </p:cNvPr>
          <p:cNvSpPr txBox="1"/>
          <p:nvPr/>
        </p:nvSpPr>
        <p:spPr>
          <a:xfrm>
            <a:off x="1569172" y="1534994"/>
            <a:ext cx="6069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Heavy"/>
              </a:rPr>
              <a:t>Share of customer spend (share-of-wallet or SOW)</a:t>
            </a:r>
          </a:p>
        </p:txBody>
      </p:sp>
    </p:spTree>
    <p:extLst>
      <p:ext uri="{BB962C8B-B14F-4D97-AF65-F5344CB8AC3E}">
        <p14:creationId xmlns:p14="http://schemas.microsoft.com/office/powerpoint/2010/main" val="364010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66A4-CEE9-420A-A11A-1FD98D9D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94" y="305506"/>
            <a:ext cx="831754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Researching the satisfaction–profit chain</a:t>
            </a:r>
          </a:p>
        </p:txBody>
      </p:sp>
      <p:pic>
        <p:nvPicPr>
          <p:cNvPr id="3074" name="Picture 2" descr="Image result for The American Customer Satisfaction Index (ACSI) model buttle">
            <a:extLst>
              <a:ext uri="{FF2B5EF4-FFF2-40B4-BE49-F238E27FC236}">
                <a16:creationId xmlns:a16="http://schemas.microsoft.com/office/drawing/2014/main" id="{D4CBDBA4-97D3-46C0-BB95-28FE4760C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23301" r="11068" b="13270"/>
          <a:stretch/>
        </p:blipFill>
        <p:spPr bwMode="auto">
          <a:xfrm>
            <a:off x="1224743" y="1020959"/>
            <a:ext cx="6940463" cy="40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01456A-26CC-46B1-9EAF-BF7F3C816157}"/>
              </a:ext>
            </a:extLst>
          </p:cNvPr>
          <p:cNvSpPr txBox="1"/>
          <p:nvPr/>
        </p:nvSpPr>
        <p:spPr>
          <a:xfrm>
            <a:off x="1669002" y="5237758"/>
            <a:ext cx="5690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venir Heavy"/>
              </a:rPr>
              <a:t>The American Customer Satisfaction Index (ACSI) model</a:t>
            </a:r>
          </a:p>
        </p:txBody>
      </p:sp>
    </p:spTree>
    <p:extLst>
      <p:ext uri="{BB962C8B-B14F-4D97-AF65-F5344CB8AC3E}">
        <p14:creationId xmlns:p14="http://schemas.microsoft.com/office/powerpoint/2010/main" val="303407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254C-A976-44DA-B7A5-7E6F8E0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17" y="428614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Relationships Management Theories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A4B2D-FA4E-4E21-89EC-5360C63A24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948" y="1817076"/>
            <a:ext cx="8195926" cy="3740345"/>
          </a:xfrm>
        </p:spPr>
        <p:txBody>
          <a:bodyPr/>
          <a:lstStyle/>
          <a:p>
            <a:r>
              <a:rPr lang="en-US" dirty="0"/>
              <a:t>The Industrial Marketing and Purchasing school</a:t>
            </a:r>
          </a:p>
          <a:p>
            <a:r>
              <a:rPr lang="en-US" dirty="0"/>
              <a:t>The Nordic school</a:t>
            </a:r>
          </a:p>
          <a:p>
            <a:r>
              <a:rPr lang="en-US" dirty="0"/>
              <a:t>The Anglo-Australian school</a:t>
            </a:r>
          </a:p>
          <a:p>
            <a:r>
              <a:rPr lang="en-US" dirty="0"/>
              <a:t>The North American school</a:t>
            </a:r>
          </a:p>
          <a:p>
            <a:r>
              <a:rPr lang="en-US" dirty="0"/>
              <a:t>The Asian (guanxi) school</a:t>
            </a:r>
          </a:p>
        </p:txBody>
      </p:sp>
    </p:spTree>
    <p:extLst>
      <p:ext uri="{BB962C8B-B14F-4D97-AF65-F5344CB8AC3E}">
        <p14:creationId xmlns:p14="http://schemas.microsoft.com/office/powerpoint/2010/main" val="1614459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254C-A976-44DA-B7A5-7E6F8E0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95" y="733230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Industrial Marketing and Purchasing (IMP)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A4B2D-FA4E-4E21-89EC-5360C63A24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948" y="1675409"/>
            <a:ext cx="8195926" cy="3740345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/>
              <a:t>Focuses on B2B Relationships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/>
              <a:t>Main  Characteristics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Buyers and sellers are both active participants in transactions – Their relationships are frequently long term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Relationships are composed of actor bonds, activity links and resources ties:</a:t>
            </a:r>
          </a:p>
          <a:p>
            <a:pPr marL="4572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 bonds are interpersonal contacts between actors in partner firms that result in trust, commitment and adaptation between actors. </a:t>
            </a:r>
          </a:p>
          <a:p>
            <a:pPr marL="4572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links are the commercial, technical, financial, administrative and other connections that are formed between companies in interaction.  </a:t>
            </a:r>
          </a:p>
          <a:p>
            <a:pPr marL="4572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are the human, financial, legal, physical, managerial, intellectual and other strengths or weaknesses of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563942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F5A4-28DA-4C61-B7D6-440C04B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42" y="379925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The Nordic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1CEF-CB09-4CC2-9DE3-ADB284A2E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0516" y="1544221"/>
            <a:ext cx="8382357" cy="4832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Application in B2B and B2C Environments</a:t>
            </a:r>
          </a:p>
          <a:p>
            <a:pPr marL="0" indent="0" algn="ctr">
              <a:buNone/>
            </a:pPr>
            <a:r>
              <a:rPr lang="en-US" sz="1400" dirty="0"/>
              <a:t>Focuses on the role of service in supplier–customer relationships</a:t>
            </a:r>
            <a:endParaRPr lang="en-US" sz="24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b="1" dirty="0"/>
              <a:t>Main  Characteristics</a:t>
            </a:r>
          </a:p>
          <a:p>
            <a:pPr marL="0" indent="0">
              <a:buNone/>
            </a:pPr>
            <a:r>
              <a:rPr lang="en-US" sz="1600" dirty="0"/>
              <a:t>Interaction, Dialogue and Value – ‘Triplet of Relationship Marketing’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Relationship marketing: Done by a mutual fulfilment of promises.</a:t>
            </a:r>
          </a:p>
          <a:p>
            <a:pPr marL="0" indent="0">
              <a:buNone/>
            </a:pPr>
            <a:r>
              <a:rPr lang="en-US" sz="1600" dirty="0"/>
              <a:t>The process of identifying and establishing, maintaining, enhancing, Or even terminating relationships with customers and other stakeholders. 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Marketing can be defined as ‘interactions, relationships, and networks’.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593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DAE4-B0B8-4A5C-A7CA-CD5EED8C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277914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Anglo-Australian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BFC08-B45A-438B-A39E-E3C89325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520" y="2093408"/>
            <a:ext cx="3365007" cy="30285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90F9A-327D-4AC4-AA3E-EF5C2A426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652" y="1734799"/>
            <a:ext cx="4951006" cy="4441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Main  Characteristics</a:t>
            </a:r>
          </a:p>
          <a:p>
            <a:r>
              <a:rPr lang="en-US" sz="2400" dirty="0"/>
              <a:t>Companies form relationships with customers, and a wide range of other stakeholders including employees, shareholders, suppliers, buyers and governments.</a:t>
            </a:r>
          </a:p>
          <a:p>
            <a:r>
              <a:rPr lang="en-US" sz="2400" dirty="0"/>
              <a:t>Major finding: Customer satisfaction and customer retention are drivers of shareholder value.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90D4F-730F-427C-A3C7-7CD185B56E2E}"/>
              </a:ext>
            </a:extLst>
          </p:cNvPr>
          <p:cNvSpPr txBox="1"/>
          <p:nvPr/>
        </p:nvSpPr>
        <p:spPr>
          <a:xfrm>
            <a:off x="6240264" y="5289380"/>
            <a:ext cx="2185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venir Heavy"/>
              </a:rPr>
              <a:t>The Six-Markets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42988-C948-4208-B390-E70E777C03D3}"/>
              </a:ext>
            </a:extLst>
          </p:cNvPr>
          <p:cNvSpPr txBox="1"/>
          <p:nvPr/>
        </p:nvSpPr>
        <p:spPr>
          <a:xfrm>
            <a:off x="1188834" y="1051895"/>
            <a:ext cx="7279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/>
              <a:t>Focuses on: customer retention, customer loyalty, customer satisfaction, customer relationship economics and value creation </a:t>
            </a:r>
          </a:p>
        </p:txBody>
      </p:sp>
    </p:spTree>
    <p:extLst>
      <p:ext uri="{BB962C8B-B14F-4D97-AF65-F5344CB8AC3E}">
        <p14:creationId xmlns:p14="http://schemas.microsoft.com/office/powerpoint/2010/main" val="83499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D588-D7B8-4C28-9BA2-93A39795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4" y="330693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North American School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C863-1296-4340-A672-D15E24CAE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660" y="1473693"/>
            <a:ext cx="8320214" cy="4429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Focuses on the connection between successful inter-firm relationships and excellent business performance</a:t>
            </a:r>
          </a:p>
          <a:p>
            <a:pPr marL="0" indent="0" algn="ctr">
              <a:buNone/>
            </a:pPr>
            <a:r>
              <a:rPr lang="en-US" sz="2000" b="1" dirty="0"/>
              <a:t>Also focuses on Buyer–Supplier dyads or strategic alliance/joint venture partnerships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Main  Characteristics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Relationships reduce transaction costs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Trust and commitment are two very important attributes of successful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7836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082" y="1051650"/>
            <a:ext cx="7125677" cy="1470025"/>
          </a:xfrm>
        </p:spPr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520" y="2236592"/>
            <a:ext cx="6400800" cy="1294217"/>
          </a:xfrm>
        </p:spPr>
        <p:txBody>
          <a:bodyPr/>
          <a:lstStyle/>
          <a:p>
            <a:r>
              <a:rPr lang="en-US" b="1" dirty="0">
                <a:solidFill>
                  <a:srgbClr val="004821"/>
                </a:solidFill>
              </a:rPr>
              <a:t>Understanding Customer Relationships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A7A71-E126-4873-BF4A-6CCF652EFDE1}"/>
              </a:ext>
            </a:extLst>
          </p:cNvPr>
          <p:cNvSpPr txBox="1">
            <a:spLocks/>
          </p:cNvSpPr>
          <p:nvPr/>
        </p:nvSpPr>
        <p:spPr>
          <a:xfrm>
            <a:off x="827903" y="3035233"/>
            <a:ext cx="712567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dirty="0">
                <a:solidFill>
                  <a:srgbClr val="004821"/>
                </a:solidFill>
              </a:rPr>
              <a:t>Chapter 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534939-7AAA-401E-9DEB-4419A817F898}"/>
              </a:ext>
            </a:extLst>
          </p:cNvPr>
          <p:cNvSpPr txBox="1">
            <a:spLocks/>
          </p:cNvSpPr>
          <p:nvPr/>
        </p:nvSpPr>
        <p:spPr>
          <a:xfrm>
            <a:off x="1269656" y="4235052"/>
            <a:ext cx="6400800" cy="129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4821"/>
                </a:solidFill>
              </a:rPr>
              <a:t>Understanding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1063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92E5-D3DE-4133-A615-33DE3C1B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90" y="462170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Asian (guanxi)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4606A-6321-4141-A52E-D1837A3B0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70" y="1817076"/>
            <a:ext cx="8204804" cy="42496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200" b="1" dirty="0"/>
              <a:t>Focuses on conducting business and other interpersonal relationships in the Chinese, and broader Asian, context - How Asian societies and economies work</a:t>
            </a:r>
          </a:p>
          <a:p>
            <a:pPr marL="0" indent="0" algn="ctr">
              <a:buNone/>
            </a:pPr>
            <a:endParaRPr lang="en-US" sz="2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The foundations of guanxi are Buddhist and Confucian teachings regarding the conduct of interpersonal interactions.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Guanxi refers to the informal social bonds and reciprocal obligations between various actors that result from some common social context, for example families, friendships and clan memberships. This is due </a:t>
            </a:r>
            <a:r>
              <a:rPr lang="en-US" sz="2600" dirty="0" err="1"/>
              <a:t>due</a:t>
            </a:r>
            <a:r>
              <a:rPr lang="en-US" sz="2600" dirty="0"/>
              <a:t> to the lack of codified, enforceable contracts such as those found in Western markets</a:t>
            </a:r>
            <a:r>
              <a:rPr lang="en-US" sz="260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8006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F6E5-F356-44DE-8EA6-C5254194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941C1-A644-4B40-B022-9F23397EC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EAFFA-D950-4795-930A-6532E3D810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EF5F-9D30-4C48-94EB-536ED1DFD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253E8-39C5-4471-B7DB-18EEDAEE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84" y="377749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70538" y="1895742"/>
            <a:ext cx="7182336" cy="424961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dirty="0"/>
              <a:t>By the end of this chapter you will be aware of: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 How to recognize a relationship.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Attributes of successful relationships.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importance of trust and commitment within a relationship.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Why companies and customers are sometimes motivated to establish and maintain relationships with each other, and sometimes not.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meaning and importance of customer lifetime value.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five different schools of thought that contribute to our understanding of relationships and relationship management.</a:t>
            </a:r>
          </a:p>
        </p:txBody>
      </p:sp>
    </p:spTree>
    <p:extLst>
      <p:ext uri="{BB962C8B-B14F-4D97-AF65-F5344CB8AC3E}">
        <p14:creationId xmlns:p14="http://schemas.microsoft.com/office/powerpoint/2010/main" val="255911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390" y="439712"/>
            <a:ext cx="7153032" cy="834580"/>
          </a:xfrm>
        </p:spPr>
        <p:txBody>
          <a:bodyPr>
            <a:normAutofit/>
          </a:bodyPr>
          <a:lstStyle/>
          <a:p>
            <a:r>
              <a:rPr lang="en-US" sz="2800" dirty="0"/>
              <a:t>What is a Relationship?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80831" y="1274292"/>
            <a:ext cx="7842737" cy="43772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b="1" dirty="0"/>
              <a:t>Supplier-Customer Relationship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A relationship is composed of a series of interactive episodes between dyadic parties over time.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In modern business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/>
              <a:t>A business-to-business (B2B) Relationships are more complex – It involves many interpersonal relationships formed between people on both sides.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318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84" y="318146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Change Within Relationships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4804" y="1217866"/>
            <a:ext cx="8157743" cy="482939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/>
              <a:t>Customer–Supplier Relationship’s Phases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Awareness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Being introduced as a possible exchange partner.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Exploration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Attraction; communication and bargaining; development and exercise of power; development of norms; and the development of expectations.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Expansion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Increasing interdependence. More transactions and trust begins to develop.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Commitment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Increased adaptation and mutually understood roles and goals.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Dissolution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Due to a breach of trust that forces a partner to reconsider the relationship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0922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84" y="736829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Attributes of Highly Developed Relationships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59AAD-578B-48D9-9471-85790B15B229}"/>
              </a:ext>
            </a:extLst>
          </p:cNvPr>
          <p:cNvSpPr txBox="1"/>
          <p:nvPr/>
        </p:nvSpPr>
        <p:spPr>
          <a:xfrm>
            <a:off x="413229" y="2049570"/>
            <a:ext cx="83175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Investment in relationship-building has a long-term payoff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Essential Ingredients of a High-Quality Relationship</a:t>
            </a:r>
          </a:p>
          <a:p>
            <a:endParaRPr lang="en-US" sz="1600" dirty="0"/>
          </a:p>
          <a:p>
            <a:r>
              <a:rPr lang="en-US" sz="1400" b="1" dirty="0"/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Benevolence: A belief that one party acts in the interests of the other.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Honesty: A belief that the other party’s word is reliable or credible.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Competence: A belief that the other party has the necessary expertise to perform as required.</a:t>
            </a:r>
          </a:p>
          <a:p>
            <a:endParaRPr lang="en-US" sz="1400" dirty="0"/>
          </a:p>
          <a:p>
            <a:r>
              <a:rPr lang="en-US" sz="1400" b="1" dirty="0"/>
              <a:t>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Arises from trust, shared values and the belief that partners will be difficult to replace.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Motivates partners to cooperate in order to preserve relationship investments.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Means partners forgo short-term alternatives in </a:t>
            </a:r>
            <a:r>
              <a:rPr lang="en-US" sz="1400" dirty="0" err="1"/>
              <a:t>favour</a:t>
            </a:r>
            <a:r>
              <a:rPr lang="en-US" sz="1400" dirty="0"/>
              <a:t> of more stable, long-term benefits associated with current partners.</a:t>
            </a:r>
          </a:p>
        </p:txBody>
      </p:sp>
    </p:spTree>
    <p:extLst>
      <p:ext uri="{BB962C8B-B14F-4D97-AF65-F5344CB8AC3E}">
        <p14:creationId xmlns:p14="http://schemas.microsoft.com/office/powerpoint/2010/main" val="33570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3F77-0CF4-48BB-A0C5-04491854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99" y="441003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Relationship Quality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373D3-57E2-4B63-BD58-159DD395A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474" y="2201915"/>
            <a:ext cx="7182336" cy="3083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important attributes of highly developed relationship</a:t>
            </a:r>
          </a:p>
          <a:p>
            <a:r>
              <a:rPr lang="en-US" dirty="0"/>
              <a:t>Relationship satisfaction</a:t>
            </a:r>
          </a:p>
          <a:p>
            <a:r>
              <a:rPr lang="en-US" dirty="0"/>
              <a:t>Mutual goals</a:t>
            </a:r>
          </a:p>
          <a:p>
            <a:r>
              <a:rPr lang="en-US" dirty="0"/>
              <a:t>Cooperative norms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B3E1A-D9B0-41BA-B01A-61A16E9DAFD8}"/>
              </a:ext>
            </a:extLst>
          </p:cNvPr>
          <p:cNvSpPr txBox="1"/>
          <p:nvPr/>
        </p:nvSpPr>
        <p:spPr>
          <a:xfrm>
            <a:off x="1758386" y="1584003"/>
            <a:ext cx="574829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Investments are made in relationships that are satisfactory. </a:t>
            </a:r>
          </a:p>
        </p:txBody>
      </p:sp>
    </p:spTree>
    <p:extLst>
      <p:ext uri="{BB962C8B-B14F-4D97-AF65-F5344CB8AC3E}">
        <p14:creationId xmlns:p14="http://schemas.microsoft.com/office/powerpoint/2010/main" val="428358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16C8-C9B0-4709-9762-C3BEE7B8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82" y="934274"/>
            <a:ext cx="7153032" cy="1143000"/>
          </a:xfrm>
        </p:spPr>
        <p:txBody>
          <a:bodyPr>
            <a:normAutofit/>
          </a:bodyPr>
          <a:lstStyle/>
          <a:p>
            <a:r>
              <a:rPr lang="en-US" sz="2400" dirty="0"/>
              <a:t>Company’s Benefits of Relationship Building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0375B-3A72-4A2B-BD3C-111EAD4091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5383" y="2468959"/>
            <a:ext cx="8364602" cy="29980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800" b="1" dirty="0"/>
              <a:t>The fundamental Reason is Economic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600" b="1" dirty="0"/>
              <a:t>key strategy’s objectives</a:t>
            </a:r>
          </a:p>
          <a:p>
            <a:pPr marL="0" indent="0">
              <a:buNone/>
            </a:pPr>
            <a:r>
              <a:rPr lang="en-US" sz="1600" dirty="0"/>
              <a:t>Identify, Acquire, Satisfy and Retain Profitable Customers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Key Definitions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Retention Rate Vs. Churn Rate</a:t>
            </a:r>
          </a:p>
          <a:p>
            <a:pPr marL="0" indent="0">
              <a:buNone/>
            </a:pPr>
            <a:r>
              <a:rPr lang="en-US" sz="1600" dirty="0"/>
              <a:t>Tenure: The length of time a customer remains a customer</a:t>
            </a:r>
          </a:p>
          <a:p>
            <a:pPr marL="0" indent="0">
              <a:buNone/>
            </a:pPr>
            <a:r>
              <a:rPr lang="en-US" sz="1600" dirty="0"/>
              <a:t>Customer Lifetime Value (CLV): The present-day value of all net margins earned from a relationship with a customer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Key Benefits</a:t>
            </a:r>
            <a:endParaRPr lang="en-US" sz="1600" dirty="0"/>
          </a:p>
          <a:p>
            <a:r>
              <a:rPr lang="en-US" sz="1600" dirty="0"/>
              <a:t>Reduced Marketing Costs</a:t>
            </a:r>
          </a:p>
          <a:p>
            <a:pPr marL="0" indent="0">
              <a:buNone/>
            </a:pPr>
            <a:r>
              <a:rPr lang="en-US" sz="1600" dirty="0"/>
              <a:t>	Advertising cost is 20 times more to recruit a new client than to retain an existing client.</a:t>
            </a:r>
          </a:p>
          <a:p>
            <a:r>
              <a:rPr lang="en-US" sz="1600" dirty="0"/>
              <a:t>Better Customer Insight</a:t>
            </a:r>
          </a:p>
          <a:p>
            <a:pPr marL="0" indent="0">
              <a:buNone/>
            </a:pPr>
            <a:r>
              <a:rPr lang="en-US" sz="1600" dirty="0"/>
              <a:t>	As customer tenure lengthens, suppliers are able to develop a better understanding of customer requirements and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98219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D87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3497</TotalTime>
  <Words>1481</Words>
  <Application>Microsoft Office PowerPoint</Application>
  <PresentationFormat>On-screen Show (4:3)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Avenir Heavy</vt:lpstr>
      <vt:lpstr>Calibri</vt:lpstr>
      <vt:lpstr>Wingdings</vt:lpstr>
      <vt:lpstr>Office Theme</vt:lpstr>
      <vt:lpstr>PowerPoint Presentation</vt:lpstr>
      <vt:lpstr>PowerPoint Presentation</vt:lpstr>
      <vt:lpstr>Part 1</vt:lpstr>
      <vt:lpstr>Learning Objectives</vt:lpstr>
      <vt:lpstr>What is a Relationship?</vt:lpstr>
      <vt:lpstr>Change Within Relationships</vt:lpstr>
      <vt:lpstr>Attributes of Highly Developed Relationships</vt:lpstr>
      <vt:lpstr>Relationship Quality</vt:lpstr>
      <vt:lpstr>Company’s Benefits of Relationship Building</vt:lpstr>
      <vt:lpstr>The Customer Journey</vt:lpstr>
      <vt:lpstr>Retention Rate (Vs. Churn Rate) and Tenure</vt:lpstr>
      <vt:lpstr>CUSTOMER LIFETIME VALUE</vt:lpstr>
      <vt:lpstr>Benefits of CLV</vt:lpstr>
      <vt:lpstr>When Companies Resist Entering A Relationship With Customers</vt:lpstr>
      <vt:lpstr>Why Customers Want to Build Relationships with Suppliers?</vt:lpstr>
      <vt:lpstr>Why Customers Want to Build Relationships with Suppliers?</vt:lpstr>
      <vt:lpstr>When Customers Do Not Want A Relationship With A Supplier</vt:lpstr>
      <vt:lpstr>When Customers Do Not Want a Relationship With a Supplier</vt:lpstr>
      <vt:lpstr>Customer Satisfaction, Loyalty and Business Performance</vt:lpstr>
      <vt:lpstr>Customer Satisfaction</vt:lpstr>
      <vt:lpstr>Customer Loyalty</vt:lpstr>
      <vt:lpstr>Business Performance</vt:lpstr>
      <vt:lpstr>Business Performance Measure of CRM performance</vt:lpstr>
      <vt:lpstr>Researching the satisfaction–profit chain</vt:lpstr>
      <vt:lpstr>Relationships Management Theories</vt:lpstr>
      <vt:lpstr>The Industrial Marketing and Purchasing (IMP)</vt:lpstr>
      <vt:lpstr>The Nordic School</vt:lpstr>
      <vt:lpstr>The Anglo-Australian School</vt:lpstr>
      <vt:lpstr>The North American School </vt:lpstr>
      <vt:lpstr>The Asian (guanxi)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Afsaneh Nahavandi</dc:creator>
  <cp:lastModifiedBy>Asmaa Abdelrahim</cp:lastModifiedBy>
  <cp:revision>174</cp:revision>
  <dcterms:created xsi:type="dcterms:W3CDTF">2013-11-05T19:29:49Z</dcterms:created>
  <dcterms:modified xsi:type="dcterms:W3CDTF">2025-02-26T13:23:19Z</dcterms:modified>
</cp:coreProperties>
</file>