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7" r:id="rId2"/>
    <p:sldId id="288" r:id="rId3"/>
    <p:sldId id="256" r:id="rId4"/>
    <p:sldId id="301" r:id="rId5"/>
    <p:sldId id="312" r:id="rId6"/>
    <p:sldId id="313" r:id="rId7"/>
    <p:sldId id="314" r:id="rId8"/>
    <p:sldId id="315" r:id="rId9"/>
    <p:sldId id="31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al Helaly" initials="MH" lastIdx="1" clrIdx="0">
    <p:extLst>
      <p:ext uri="{19B8F6BF-5375-455C-9EA6-DF929625EA0E}">
        <p15:presenceInfo xmlns:p15="http://schemas.microsoft.com/office/powerpoint/2012/main" userId="S::ManalHelaly@Excel.Travel::be01f3c1-3ac7-478d-b8ad-187f8f90afc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21"/>
    <a:srgbClr val="DD2C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5" autoAdjust="0"/>
    <p:restoredTop sz="74644" autoAdjust="0"/>
  </p:normalViewPr>
  <p:slideViewPr>
    <p:cSldViewPr snapToGrid="0" snapToObjects="1"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7EA179-49B4-0A45-8AE7-5EC99108AE0A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2C3C6-5389-344C-8376-AE111EE6F9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4344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11F3F-5060-784D-AB85-49683131A231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5444C-40F9-9346-A381-D0B96E6B5F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0849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54654" y="447797"/>
            <a:ext cx="7125677" cy="1470025"/>
          </a:xfrm>
        </p:spPr>
        <p:txBody>
          <a:bodyPr/>
          <a:lstStyle>
            <a:lvl1pPr>
              <a:defRPr>
                <a:solidFill>
                  <a:srgbClr val="004821"/>
                </a:solidFill>
              </a:defRPr>
            </a:lvl1pPr>
          </a:lstStyle>
          <a:p>
            <a:r>
              <a:rPr lang="en-US" dirty="0"/>
              <a:t>Chapter #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06585" y="2323123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Chapter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1-1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0750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2015 Francis Buttle and Stan </a:t>
            </a:r>
            <a:r>
              <a:rPr lang="en-US" dirty="0" err="1"/>
              <a:t>Maklan</a:t>
            </a:r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7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pic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322039-6176-AF4E-A302-FD1421F7851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174247" y="1524184"/>
            <a:ext cx="715303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baseline="0">
                <a:solidFill>
                  <a:srgbClr val="004821"/>
                </a:solidFill>
              </a:defRPr>
            </a:lvl1pPr>
            <a:lvl2pPr>
              <a:defRPr>
                <a:solidFill>
                  <a:srgbClr val="004821"/>
                </a:solidFill>
              </a:defRPr>
            </a:lvl2pPr>
            <a:lvl3pPr>
              <a:defRPr>
                <a:solidFill>
                  <a:srgbClr val="004821"/>
                </a:solidFill>
              </a:defRPr>
            </a:lvl3pPr>
            <a:lvl4pPr>
              <a:defRPr>
                <a:solidFill>
                  <a:srgbClr val="004821"/>
                </a:solidFill>
              </a:defRPr>
            </a:lvl4pPr>
            <a:lvl5pPr>
              <a:defRPr>
                <a:solidFill>
                  <a:srgbClr val="004821"/>
                </a:solidFill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4246" y="381184"/>
            <a:ext cx="7153032" cy="1143000"/>
          </a:xfrm>
        </p:spPr>
        <p:txBody>
          <a:bodyPr/>
          <a:lstStyle>
            <a:lvl1pPr>
              <a:defRPr>
                <a:solidFill>
                  <a:srgbClr val="00482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0750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2015 Francis Buttle and Stan </a:t>
            </a:r>
            <a:r>
              <a:rPr lang="en-US" dirty="0" err="1"/>
              <a:t>Maklan</a:t>
            </a:r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973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pic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95" y="553670"/>
            <a:ext cx="7153032" cy="1143000"/>
          </a:xfrm>
        </p:spPr>
        <p:txBody>
          <a:bodyPr/>
          <a:lstStyle>
            <a:lvl1pPr>
              <a:defRPr>
                <a:solidFill>
                  <a:srgbClr val="00482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1-0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26343" y="1817076"/>
            <a:ext cx="7182336" cy="42496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0750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2015 Francis Buttle and Stan </a:t>
            </a:r>
            <a:r>
              <a:rPr lang="en-US" dirty="0" err="1"/>
              <a:t>Maklan</a:t>
            </a:r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629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0537" y="176945"/>
            <a:ext cx="715303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 A  The Art and 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0303" y="1684168"/>
            <a:ext cx="715303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59073" y="6356350"/>
            <a:ext cx="1193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22039-6176-AF4E-A302-FD1421F7851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0750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2015 Francis Buttle and Stan </a:t>
            </a:r>
            <a:r>
              <a:rPr lang="en-US" dirty="0" err="1"/>
              <a:t>Maklan</a:t>
            </a:r>
            <a:endParaRPr lang="en-US" dirty="0">
              <a:cs typeface="Arial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6E20621-E8D5-456A-A184-4BE7DC07F5A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80" y="5893906"/>
            <a:ext cx="5030343" cy="6231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5EA9665-FFD1-4825-B8A4-BA249B91E7C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16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accent6">
              <a:lumMod val="50000"/>
            </a:schemeClr>
          </a:solidFill>
          <a:latin typeface="Avenir Heavy"/>
          <a:ea typeface="+mj-ea"/>
          <a:cs typeface="Avenir Heavy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Avenir Heavy"/>
          <a:ea typeface="+mn-ea"/>
          <a:cs typeface="Avenir Heavy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Avenir Heavy"/>
          <a:ea typeface="+mn-ea"/>
          <a:cs typeface="Avenir Heavy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venir Heavy"/>
          <a:ea typeface="+mn-ea"/>
          <a:cs typeface="Avenir Heavy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venir Heavy"/>
          <a:ea typeface="+mn-ea"/>
          <a:cs typeface="Avenir Heavy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venir Heavy"/>
          <a:ea typeface="+mn-ea"/>
          <a:cs typeface="Avenir Heavy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3DE4D6-CC8A-4960-8C02-58749CFE25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322039-6176-AF4E-A302-FD1421F78517}" type="slidenum">
              <a:rPr lang="en-US" smtClean="0"/>
              <a:pPr/>
              <a:t>0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21194-8949-49CF-AC74-083AF1974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F7FADB4-F9E2-4858-869D-CF3EF423B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77254-8156-41A0-B691-CCD95CBBD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2015 Francis Buttle and Stan Maklan</a:t>
            </a:r>
            <a:endParaRPr lang="en-US" dirty="0">
              <a:cs typeface="Arial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75552D1-9C9F-4EC0-9F18-2B3EDD5B1C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3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ustomer relationship management by francis buttle pdf">
            <a:extLst>
              <a:ext uri="{FF2B5EF4-FFF2-40B4-BE49-F238E27FC236}">
                <a16:creationId xmlns:a16="http://schemas.microsoft.com/office/drawing/2014/main" id="{82087C06-01D7-42DA-8DB4-FB9A0608D0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521" y="993874"/>
            <a:ext cx="3522121" cy="4556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592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4945" y="1178744"/>
            <a:ext cx="7125677" cy="1470025"/>
          </a:xfrm>
        </p:spPr>
        <p:txBody>
          <a:bodyPr/>
          <a:lstStyle/>
          <a:p>
            <a:r>
              <a:rPr lang="en-US" dirty="0"/>
              <a:t>Part VI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7176" y="2224766"/>
            <a:ext cx="6400800" cy="1294217"/>
          </a:xfrm>
        </p:spPr>
        <p:txBody>
          <a:bodyPr/>
          <a:lstStyle/>
          <a:p>
            <a:r>
              <a:rPr lang="en-US" b="1" dirty="0">
                <a:solidFill>
                  <a:srgbClr val="004821"/>
                </a:solidFill>
              </a:rPr>
              <a:t>Looking To The Future</a:t>
            </a:r>
            <a:endParaRPr lang="en-US" sz="4000" b="1" dirty="0">
              <a:solidFill>
                <a:srgbClr val="004821"/>
              </a:solidFill>
            </a:endParaRPr>
          </a:p>
          <a:p>
            <a:endParaRPr lang="en-US" b="1" dirty="0">
              <a:solidFill>
                <a:srgbClr val="00482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C3A7A71-E126-4873-BF4A-6CCF652EFDE1}"/>
              </a:ext>
            </a:extLst>
          </p:cNvPr>
          <p:cNvSpPr txBox="1">
            <a:spLocks/>
          </p:cNvSpPr>
          <p:nvPr/>
        </p:nvSpPr>
        <p:spPr>
          <a:xfrm>
            <a:off x="1281708" y="2952198"/>
            <a:ext cx="7125677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accent6">
                    <a:lumMod val="50000"/>
                  </a:schemeClr>
                </a:solidFill>
                <a:latin typeface="Avenir Heavy"/>
                <a:ea typeface="+mj-ea"/>
                <a:cs typeface="Avenir Heavy"/>
              </a:defRPr>
            </a:lvl1pPr>
          </a:lstStyle>
          <a:p>
            <a:r>
              <a:rPr lang="en-US" dirty="0">
                <a:solidFill>
                  <a:srgbClr val="004821"/>
                </a:solidFill>
              </a:rPr>
              <a:t>Chapter 15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3534939-7AAA-401E-9DEB-4419A817F898}"/>
              </a:ext>
            </a:extLst>
          </p:cNvPr>
          <p:cNvSpPr txBox="1">
            <a:spLocks/>
          </p:cNvSpPr>
          <p:nvPr/>
        </p:nvSpPr>
        <p:spPr>
          <a:xfrm>
            <a:off x="1556848" y="4016111"/>
            <a:ext cx="6400800" cy="1294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b="0" i="0" kern="1200" baseline="0">
                <a:solidFill>
                  <a:schemeClr val="tx1">
                    <a:tint val="75000"/>
                  </a:schemeClr>
                </a:solidFill>
                <a:latin typeface="Avenir Heavy"/>
                <a:ea typeface="+mn-ea"/>
                <a:cs typeface="Avenir Heavy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chemeClr val="tx1">
                    <a:tint val="75000"/>
                  </a:schemeClr>
                </a:solidFill>
                <a:latin typeface="Avenir Heavy"/>
                <a:ea typeface="+mn-ea"/>
                <a:cs typeface="Avenir Heavy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chemeClr val="tx1">
                    <a:tint val="75000"/>
                  </a:schemeClr>
                </a:solidFill>
                <a:latin typeface="Avenir Heavy"/>
                <a:ea typeface="+mn-ea"/>
                <a:cs typeface="Avenir Heavy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Avenir Heavy"/>
                <a:ea typeface="+mn-ea"/>
                <a:cs typeface="Avenir Heavy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Avenir Heavy"/>
                <a:ea typeface="+mn-ea"/>
                <a:cs typeface="Avenir Heavy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4821"/>
                </a:solidFill>
              </a:rPr>
              <a:t>The Future</a:t>
            </a:r>
            <a:endParaRPr lang="en-US" sz="2400" b="1" dirty="0">
              <a:solidFill>
                <a:srgbClr val="0048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631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9863F-F172-4297-B5CB-46E9F4EF7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206" y="654338"/>
            <a:ext cx="7153032" cy="1143000"/>
          </a:xfrm>
        </p:spPr>
        <p:txBody>
          <a:bodyPr>
            <a:normAutofit/>
          </a:bodyPr>
          <a:lstStyle/>
          <a:p>
            <a:r>
              <a:rPr lang="en-US" sz="3600" dirty="0"/>
              <a:t>How It Started?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0296A2-00AA-456E-8124-63770CD317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71" y="1696670"/>
            <a:ext cx="8450103" cy="3690257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800" b="1" dirty="0"/>
              <a:t>Relationship Marketing (RM) 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Promotes the idea that long-term relationships with customers make sound economic sense.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Presented a radical change from a transaction-focused product brand marketing to a customer relationship management.</a:t>
            </a:r>
          </a:p>
          <a:p>
            <a:pPr marL="0" indent="0">
              <a:spcBef>
                <a:spcPts val="1200"/>
              </a:spcBef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64442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4A24F-90FA-4F23-AACF-2C48D632A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552" y="243278"/>
            <a:ext cx="7153032" cy="1143000"/>
          </a:xfrm>
        </p:spPr>
        <p:txBody>
          <a:bodyPr>
            <a:normAutofit/>
          </a:bodyPr>
          <a:lstStyle/>
          <a:p>
            <a:r>
              <a:rPr lang="en-US" sz="3200" dirty="0"/>
              <a:t>Today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C6D81C-01F5-441E-BFE3-EEC05B65C28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41552" y="1264598"/>
            <a:ext cx="7982017" cy="4637386"/>
          </a:xfrm>
        </p:spPr>
        <p:txBody>
          <a:bodyPr>
            <a:normAutofit/>
          </a:bodyPr>
          <a:lstStyle/>
          <a:p>
            <a:r>
              <a:rPr lang="en-US" sz="2400" dirty="0"/>
              <a:t>CRM and e-commerce, and, now m-commerce.</a:t>
            </a:r>
          </a:p>
          <a:p>
            <a:r>
              <a:rPr lang="en-US" sz="2400" dirty="0"/>
              <a:t>The rise of social media.</a:t>
            </a:r>
          </a:p>
          <a:p>
            <a:r>
              <a:rPr lang="en-US" sz="2400" dirty="0"/>
              <a:t>Wearable technology and the ‘Internet of Things’ (IoT).</a:t>
            </a:r>
          </a:p>
          <a:p>
            <a:r>
              <a:rPr lang="en-US" sz="2400" dirty="0"/>
              <a:t>‘Siren Servers’, the largest most comprehensive data repositories.</a:t>
            </a:r>
          </a:p>
          <a:p>
            <a:r>
              <a:rPr lang="en-US" sz="2400" dirty="0"/>
              <a:t>Candidates for control of data, and hence the economy, include Google, Facebook, Amazon and perhaps big IT services firms such as IBM.</a:t>
            </a:r>
          </a:p>
          <a:p>
            <a:r>
              <a:rPr lang="en-US" sz="2400" dirty="0"/>
              <a:t>Artificial Intelligence (AI).</a:t>
            </a:r>
          </a:p>
          <a:p>
            <a:r>
              <a:rPr lang="en-US" sz="2400" dirty="0"/>
              <a:t>Immersive Technology: Virtual Reality (VR), Augmented Reality (AR), Mixed Reality (MR).</a:t>
            </a:r>
          </a:p>
        </p:txBody>
      </p:sp>
    </p:spTree>
    <p:extLst>
      <p:ext uri="{BB962C8B-B14F-4D97-AF65-F5344CB8AC3E}">
        <p14:creationId xmlns:p14="http://schemas.microsoft.com/office/powerpoint/2010/main" val="2714567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4A24F-90FA-4F23-AACF-2C48D632A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484" y="321029"/>
            <a:ext cx="7153032" cy="1143000"/>
          </a:xfrm>
        </p:spPr>
        <p:txBody>
          <a:bodyPr>
            <a:normAutofit/>
          </a:bodyPr>
          <a:lstStyle/>
          <a:p>
            <a:r>
              <a:rPr lang="en-US" sz="3200" dirty="0"/>
              <a:t>The Future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C6D81C-01F5-441E-BFE3-EEC05B65C28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70856" y="1581475"/>
            <a:ext cx="7982017" cy="4249615"/>
          </a:xfrm>
        </p:spPr>
        <p:txBody>
          <a:bodyPr>
            <a:normAutofit/>
          </a:bodyPr>
          <a:lstStyle/>
          <a:p>
            <a:r>
              <a:rPr lang="en-US" sz="2800" dirty="0"/>
              <a:t>The average citizen provides his/her intellectual property for free, </a:t>
            </a:r>
            <a:r>
              <a:rPr lang="en-US" sz="2800" dirty="0" err="1"/>
              <a:t>fuelling</a:t>
            </a:r>
            <a:r>
              <a:rPr lang="en-US" sz="2800" dirty="0"/>
              <a:t> the profits of the siren servers.</a:t>
            </a:r>
          </a:p>
          <a:p>
            <a:r>
              <a:rPr lang="en-US" sz="2800" dirty="0"/>
              <a:t>Personal Data Stores (PDS) is a movement for returning that power to the people who generate those data.</a:t>
            </a:r>
          </a:p>
          <a:p>
            <a:r>
              <a:rPr lang="en-US" sz="2800" dirty="0"/>
              <a:t>CRM vendors are trying to integrate out-of-company data into CRM, so-called ‘social CRM’.</a:t>
            </a:r>
          </a:p>
        </p:txBody>
      </p:sp>
    </p:spTree>
    <p:extLst>
      <p:ext uri="{BB962C8B-B14F-4D97-AF65-F5344CB8AC3E}">
        <p14:creationId xmlns:p14="http://schemas.microsoft.com/office/powerpoint/2010/main" val="1802624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89DF3-C3FC-40A4-B8B0-B98E68E66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484" y="629171"/>
            <a:ext cx="7153032" cy="1143000"/>
          </a:xfrm>
        </p:spPr>
        <p:txBody>
          <a:bodyPr>
            <a:normAutofit/>
          </a:bodyPr>
          <a:lstStyle/>
          <a:p>
            <a:r>
              <a:rPr lang="en-US" sz="3200" dirty="0"/>
              <a:t>The Future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5C652D-7F2A-4D1D-B21D-DB0E0566BBA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2951" y="1874381"/>
            <a:ext cx="8297703" cy="4249615"/>
          </a:xfrm>
        </p:spPr>
        <p:txBody>
          <a:bodyPr>
            <a:normAutofit/>
          </a:bodyPr>
          <a:lstStyle/>
          <a:p>
            <a:r>
              <a:rPr lang="en-US" sz="2800" dirty="0"/>
              <a:t>‘Additive’ or 3D printing is now affordable and feasible for millions. </a:t>
            </a:r>
          </a:p>
          <a:p>
            <a:r>
              <a:rPr lang="en-US" sz="2800" dirty="0"/>
              <a:t>With 3D printing, customer can co-design a product online and almost immediate  manufacture and delivery can happen.</a:t>
            </a:r>
          </a:p>
          <a:p>
            <a:r>
              <a:rPr lang="en-US" sz="2800" dirty="0"/>
              <a:t>Zero inventory, zero logistics, no cost to manufacture borne by the supplier. </a:t>
            </a:r>
          </a:p>
        </p:txBody>
      </p:sp>
    </p:spTree>
    <p:extLst>
      <p:ext uri="{BB962C8B-B14F-4D97-AF65-F5344CB8AC3E}">
        <p14:creationId xmlns:p14="http://schemas.microsoft.com/office/powerpoint/2010/main" val="3632800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03D1F-EBF2-486D-897D-EDF390880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484" y="372392"/>
            <a:ext cx="7153032" cy="1143000"/>
          </a:xfrm>
        </p:spPr>
        <p:txBody>
          <a:bodyPr>
            <a:normAutofit/>
          </a:bodyPr>
          <a:lstStyle/>
          <a:p>
            <a:r>
              <a:rPr lang="en-US" sz="3200" dirty="0"/>
              <a:t>The Future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9A7C7-F258-4EEE-8C47-C808E26EF5F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21034" y="1714827"/>
            <a:ext cx="7182336" cy="4249615"/>
          </a:xfrm>
        </p:spPr>
        <p:txBody>
          <a:bodyPr>
            <a:normAutofit/>
          </a:bodyPr>
          <a:lstStyle/>
          <a:p>
            <a:r>
              <a:rPr lang="en-US" sz="2800" dirty="0"/>
              <a:t>Senior business leaders for new skills in marketing to make sense of the data being generated in the CRM.</a:t>
            </a:r>
          </a:p>
          <a:p>
            <a:r>
              <a:rPr lang="en-US" sz="2800" dirty="0"/>
              <a:t>CRM as a set of business practices and a set of technologies will undergo considerable change over the next ten years.</a:t>
            </a:r>
          </a:p>
        </p:txBody>
      </p:sp>
    </p:spTree>
    <p:extLst>
      <p:ext uri="{BB962C8B-B14F-4D97-AF65-F5344CB8AC3E}">
        <p14:creationId xmlns:p14="http://schemas.microsoft.com/office/powerpoint/2010/main" val="659731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BC06C-BC8A-4EF9-8D28-DDA15C1BC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5798DAD-24C7-46B2-90DA-9D98B1A649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1-0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63C389-216B-448C-AE71-915872B7014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6716E-BD0F-474A-A434-00086B35F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2015 Francis Buttle and Stan Maklan</a:t>
            </a:r>
            <a:endParaRPr lang="en-US" dirty="0">
              <a:cs typeface="Arial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5185F5-6BC1-4412-B9E5-335639B4A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47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rgbClr val="FFD877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6935</TotalTime>
  <Words>306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Avenir Heavy</vt:lpstr>
      <vt:lpstr>Calibri</vt:lpstr>
      <vt:lpstr>Office Theme</vt:lpstr>
      <vt:lpstr>PowerPoint Presentation</vt:lpstr>
      <vt:lpstr>PowerPoint Presentation</vt:lpstr>
      <vt:lpstr>Part VI</vt:lpstr>
      <vt:lpstr>How It Started?</vt:lpstr>
      <vt:lpstr>Today</vt:lpstr>
      <vt:lpstr>The Future</vt:lpstr>
      <vt:lpstr>The Future</vt:lpstr>
      <vt:lpstr>The Future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Afsaneh Nahavandi</dc:creator>
  <cp:lastModifiedBy>Asmaa Abdelrahim</cp:lastModifiedBy>
  <cp:revision>358</cp:revision>
  <dcterms:created xsi:type="dcterms:W3CDTF">2013-11-05T19:29:49Z</dcterms:created>
  <dcterms:modified xsi:type="dcterms:W3CDTF">2025-02-26T15:44:42Z</dcterms:modified>
</cp:coreProperties>
</file>