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4" r:id="rId2"/>
    <p:sldId id="288" r:id="rId3"/>
    <p:sldId id="256" r:id="rId4"/>
    <p:sldId id="262" r:id="rId5"/>
    <p:sldId id="300" r:id="rId6"/>
    <p:sldId id="294" r:id="rId7"/>
    <p:sldId id="295" r:id="rId8"/>
    <p:sldId id="296" r:id="rId9"/>
    <p:sldId id="298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6" r:id="rId18"/>
    <p:sldId id="309" r:id="rId19"/>
    <p:sldId id="310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l Helaly" initials="MH" lastIdx="1" clrIdx="0">
    <p:extLst>
      <p:ext uri="{19B8F6BF-5375-455C-9EA6-DF929625EA0E}">
        <p15:presenceInfo xmlns:p15="http://schemas.microsoft.com/office/powerpoint/2012/main" userId="S::ManalHelaly@Excel.Travel::be01f3c1-3ac7-478d-b8ad-187f8f90a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DD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74644" autoAdjust="0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179-49B4-0A45-8AE7-5EC99108AE0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3C6-5389-344C-8376-AE111EE6F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F3F-5060-784D-AB85-49683131A23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444C-40F9-9346-A381-D0B96E6B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9161" y="371134"/>
            <a:ext cx="7125677" cy="1470025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 dirty="0"/>
              <a:t>Chapter 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85" y="232312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39760" y="1628439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759" y="381184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5" y="492829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7745" y="1817076"/>
            <a:ext cx="7182336" cy="4249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37" y="176945"/>
            <a:ext cx="715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 A  The Art and 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03" y="1684168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073" y="6356350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3E5A99-6AFC-4EEB-BA11-048CC27AF3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030343" cy="62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0F6C8-14C7-487F-8D8E-65512967AB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3CDB0-3D10-4763-9CAE-582EE0E20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A52D-C8F2-4835-91D0-FF770364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3981A-82FA-4B06-BF6B-2EA3498D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87A08-1B8C-499C-AD13-538CA1E4B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5E0E4-D19F-4F03-85B3-3066217B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11" y="582002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Conventional customer management structures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948" y="1808892"/>
            <a:ext cx="8450103" cy="424961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Functional organization structure - Small to medium-sized businesses with narrow product ranges. </a:t>
            </a:r>
          </a:p>
          <a:p>
            <a:r>
              <a:rPr lang="en-US" sz="2400" dirty="0"/>
              <a:t>Geographic organization structure – International and local, face-to-face sales, service at remote locations. </a:t>
            </a:r>
          </a:p>
          <a:p>
            <a:r>
              <a:rPr lang="en-US" sz="2400" dirty="0"/>
              <a:t>Product, brand or category organization structure - Wide variety of products with different marketing, sales or service requirements. </a:t>
            </a:r>
          </a:p>
          <a:p>
            <a:r>
              <a:rPr lang="en-US" sz="2400" dirty="0"/>
              <a:t>Market or customer-based organization structure – Serving different customers or customer groups having different requirements or buying practices. </a:t>
            </a:r>
          </a:p>
          <a:p>
            <a:r>
              <a:rPr lang="en-US" sz="2400" dirty="0"/>
              <a:t>Matrix organization structure - several different product lines serving several different customer groups. </a:t>
            </a:r>
          </a:p>
        </p:txBody>
      </p:sp>
    </p:spTree>
    <p:extLst>
      <p:ext uri="{BB962C8B-B14F-4D97-AF65-F5344CB8AC3E}">
        <p14:creationId xmlns:p14="http://schemas.microsoft.com/office/powerpoint/2010/main" val="259889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57" y="41493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Network And Virtual Organizations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951" y="1621948"/>
            <a:ext cx="8493645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IT role to provide information to enable network members to:</a:t>
            </a:r>
          </a:p>
          <a:p>
            <a:r>
              <a:rPr lang="en-US" sz="2800" dirty="0"/>
              <a:t>Sense and respond rapidly to changes in the business environment. </a:t>
            </a:r>
          </a:p>
          <a:p>
            <a:r>
              <a:rPr lang="en-US" sz="2800" dirty="0"/>
              <a:t>Collaborate to develop and deliver better customer value propositions. </a:t>
            </a:r>
          </a:p>
          <a:p>
            <a:r>
              <a:rPr lang="en-US" sz="2800" dirty="0"/>
              <a:t>Enhance and share their learning about customers. </a:t>
            </a:r>
          </a:p>
          <a:p>
            <a:r>
              <a:rPr lang="en-US" sz="2800" dirty="0"/>
              <a:t>Improve their individual and joint cost profiles.</a:t>
            </a:r>
          </a:p>
        </p:txBody>
      </p:sp>
    </p:spTree>
    <p:extLst>
      <p:ext uri="{BB962C8B-B14F-4D97-AF65-F5344CB8AC3E}">
        <p14:creationId xmlns:p14="http://schemas.microsoft.com/office/powerpoint/2010/main" val="362576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05" y="78090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Preferred Characteristics of IT-enabled Organization’s 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70" y="2088951"/>
            <a:ext cx="8450103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“A branch-based transaction costs a bank 40 times the cost of an Internet transaction”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customer interface that is consistent across channels and easy to use whatever the technology or device. </a:t>
            </a:r>
          </a:p>
          <a:p>
            <a:r>
              <a:rPr lang="en-US" sz="2400" dirty="0"/>
              <a:t>A first point of contact that takes responsibility for resolving the query. </a:t>
            </a:r>
          </a:p>
          <a:p>
            <a:r>
              <a:rPr lang="en-US" sz="2400" dirty="0"/>
              <a:t>A back-end architecture that enables the contact point to obtain relevant customer and product information immediately.</a:t>
            </a:r>
          </a:p>
        </p:txBody>
      </p:sp>
    </p:spTree>
    <p:extLst>
      <p:ext uri="{BB962C8B-B14F-4D97-AF65-F5344CB8AC3E}">
        <p14:creationId xmlns:p14="http://schemas.microsoft.com/office/powerpoint/2010/main" val="300625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3" y="53963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Person-To-Person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905" y="2068746"/>
            <a:ext cx="8416189" cy="4249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Controlled contact pattern - a single point of contact: seller-controlled and buyer-controlled.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Coordinated contact pattern - sales representative: seller-coordinated, buyer-coordinated and jointly coordinated.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Stratified contact pattern - individuals and departments on both sides manage their own contacts with their equivalents on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225972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26" y="723969"/>
            <a:ext cx="82357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Reason for a Key Account Management (KAM) Structure 01/02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71" y="2244915"/>
            <a:ext cx="8450103" cy="40176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Concentration of buying power lies in fewer hands – Companies collaborate to secure better inputs.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Globalization - Global companies procure centrally but require goods and services to be provided locally. </a:t>
            </a:r>
          </a:p>
        </p:txBody>
      </p:sp>
    </p:spTree>
    <p:extLst>
      <p:ext uri="{BB962C8B-B14F-4D97-AF65-F5344CB8AC3E}">
        <p14:creationId xmlns:p14="http://schemas.microsoft.com/office/powerpoint/2010/main" val="223258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3" y="671895"/>
            <a:ext cx="82357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Reason for a Key Account Management (KAM) Structure 02/02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948" y="1849725"/>
            <a:ext cx="8450103" cy="4249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Vendor reduction </a:t>
            </a:r>
            <a:r>
              <a:rPr lang="en-US" sz="2800" dirty="0" err="1"/>
              <a:t>programmes</a:t>
            </a:r>
            <a:r>
              <a:rPr lang="en-US" sz="2800" dirty="0"/>
              <a:t> - Customers deal with fewer vendors to enjoy benefits from improved relationships.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More demanding customers - Customers demand that suppliers eliminate non-value adding activities (to be more reliable, to have more responsive customer services, and achieve just-in-time delivery).</a:t>
            </a:r>
          </a:p>
        </p:txBody>
      </p:sp>
    </p:spTree>
    <p:extLst>
      <p:ext uri="{BB962C8B-B14F-4D97-AF65-F5344CB8AC3E}">
        <p14:creationId xmlns:p14="http://schemas.microsoft.com/office/powerpoint/2010/main" val="371123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552" y="1891445"/>
            <a:ext cx="8306895" cy="4424730"/>
          </a:xfrm>
        </p:spPr>
        <p:txBody>
          <a:bodyPr>
            <a:normAutofit/>
          </a:bodyPr>
          <a:lstStyle/>
          <a:p>
            <a:r>
              <a:rPr lang="en-US" dirty="0"/>
              <a:t>Doing large business with few customers can reduce transaction costs that improves efficiency and effectiveness. </a:t>
            </a:r>
          </a:p>
          <a:p>
            <a:r>
              <a:rPr lang="en-US" dirty="0"/>
              <a:t>Selling at a relationship level can produce high and beneficial volume, turnover and profit. </a:t>
            </a:r>
          </a:p>
          <a:p>
            <a:r>
              <a:rPr lang="en-US" dirty="0"/>
              <a:t>Repeat business can be considerably cheaper to win than new business.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04FBD5-4CE5-447F-A48A-4CE7EC3B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4" y="748445"/>
            <a:ext cx="82357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Benefits From a Key Account Management (KAM) Structure 01/02</a:t>
            </a:r>
          </a:p>
        </p:txBody>
      </p:sp>
    </p:spTree>
    <p:extLst>
      <p:ext uri="{BB962C8B-B14F-4D97-AF65-F5344CB8AC3E}">
        <p14:creationId xmlns:p14="http://schemas.microsoft.com/office/powerpoint/2010/main" val="240257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674" y="2158975"/>
            <a:ext cx="8332652" cy="4502004"/>
          </a:xfrm>
        </p:spPr>
        <p:txBody>
          <a:bodyPr>
            <a:normAutofit/>
          </a:bodyPr>
          <a:lstStyle/>
          <a:p>
            <a:r>
              <a:rPr lang="en-US" dirty="0"/>
              <a:t>Long-term relationships enable the use of facilitating technologies such as electronic data interchange (EDI) and shared databases. </a:t>
            </a:r>
          </a:p>
          <a:p>
            <a:r>
              <a:rPr lang="en-US" dirty="0"/>
              <a:t>Familiarity and trust reduce the need for checking and make it easier to do business.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04FBD5-4CE5-447F-A48A-4CE7EC3B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3" y="848064"/>
            <a:ext cx="82357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Benefits From a Key Account Management (KAM) Structure 02/02</a:t>
            </a:r>
          </a:p>
        </p:txBody>
      </p:sp>
    </p:spTree>
    <p:extLst>
      <p:ext uri="{BB962C8B-B14F-4D97-AF65-F5344CB8AC3E}">
        <p14:creationId xmlns:p14="http://schemas.microsoft.com/office/powerpoint/2010/main" val="244035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22" y="276836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A Model of KAM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C1A73-1E3D-4E68-A158-CFA0CDB20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1" t="18677" r="10714" b="18042"/>
          <a:stretch/>
        </p:blipFill>
        <p:spPr>
          <a:xfrm>
            <a:off x="1085790" y="1143000"/>
            <a:ext cx="7517297" cy="45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24" y="394786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Bow-tie Structure For Early KAM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DFB5B-12CD-44FD-8808-58F923224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3809" t="22910" r="23571" b="11905"/>
          <a:stretch/>
        </p:blipFill>
        <p:spPr>
          <a:xfrm>
            <a:off x="1026615" y="1203364"/>
            <a:ext cx="7601849" cy="44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relationship management by francis buttle pdf">
            <a:extLst>
              <a:ext uri="{FF2B5EF4-FFF2-40B4-BE49-F238E27FC236}">
                <a16:creationId xmlns:a16="http://schemas.microsoft.com/office/drawing/2014/main" id="{82087C06-01D7-42DA-8DB4-FB9A0608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79" y="1159849"/>
            <a:ext cx="3184796" cy="41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69" y="279214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Virtual Organization For Synergistic KAM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2390F-07CE-4791-AADD-C622EE0F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714" t="17196" r="25715" b="6613"/>
          <a:stretch/>
        </p:blipFill>
        <p:spPr>
          <a:xfrm>
            <a:off x="1753300" y="1253225"/>
            <a:ext cx="5947118" cy="43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5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3" y="325289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Team Selling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948" y="1820201"/>
            <a:ext cx="8450103" cy="4401177"/>
          </a:xfrm>
        </p:spPr>
        <p:txBody>
          <a:bodyPr>
            <a:normAutofit/>
          </a:bodyPr>
          <a:lstStyle/>
          <a:p>
            <a:r>
              <a:rPr lang="en-US" sz="2800" dirty="0"/>
              <a:t>A more advanced forms of KAM.</a:t>
            </a:r>
          </a:p>
          <a:p>
            <a:r>
              <a:rPr lang="en-US" sz="2800" dirty="0"/>
              <a:t>May include people from engineering, logistics, research and development, and sales.</a:t>
            </a:r>
          </a:p>
          <a:p>
            <a:r>
              <a:rPr lang="en-US" sz="2800" dirty="0"/>
              <a:t>Collaborative team selling - two or more partnering organizations can jointly serve the customer.</a:t>
            </a:r>
          </a:p>
          <a:p>
            <a:r>
              <a:rPr lang="en-US" sz="2800" dirty="0"/>
              <a:t>Partner relationship management systems facilitate availability of information to all partners.</a:t>
            </a:r>
          </a:p>
        </p:txBody>
      </p:sp>
    </p:spTree>
    <p:extLst>
      <p:ext uri="{BB962C8B-B14F-4D97-AF65-F5344CB8AC3E}">
        <p14:creationId xmlns:p14="http://schemas.microsoft.com/office/powerpoint/2010/main" val="6686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B0C1-49FE-4E70-9042-46B9F35B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F8970-CECC-4194-A173-DF2087D41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A2D21-F96F-4330-9F3C-3E0CD846F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9BB37-8BE7-455A-8C1D-C97FD43B1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0D860-56C8-437D-9F5E-A66BAE2E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708" y="1175889"/>
            <a:ext cx="7125677" cy="1470025"/>
          </a:xfrm>
        </p:spPr>
        <p:txBody>
          <a:bodyPr/>
          <a:lstStyle/>
          <a:p>
            <a:r>
              <a:rPr lang="en-US" dirty="0"/>
              <a:t>Part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145" y="2224766"/>
            <a:ext cx="6400800" cy="1294217"/>
          </a:xfrm>
        </p:spPr>
        <p:txBody>
          <a:bodyPr/>
          <a:lstStyle/>
          <a:p>
            <a:r>
              <a:rPr lang="en-US" b="1" dirty="0">
                <a:solidFill>
                  <a:srgbClr val="004821"/>
                </a:solidFill>
              </a:rPr>
              <a:t>Realizing The Benefits of CRM</a:t>
            </a:r>
            <a:endParaRPr lang="en-US" sz="4000" b="1" dirty="0">
              <a:solidFill>
                <a:srgbClr val="00482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A7A71-E126-4873-BF4A-6CCF652EFDE1}"/>
              </a:ext>
            </a:extLst>
          </p:cNvPr>
          <p:cNvSpPr txBox="1">
            <a:spLocks/>
          </p:cNvSpPr>
          <p:nvPr/>
        </p:nvSpPr>
        <p:spPr>
          <a:xfrm>
            <a:off x="1186352" y="2962873"/>
            <a:ext cx="712567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>
                <a:solidFill>
                  <a:srgbClr val="004821"/>
                </a:solidFill>
              </a:rPr>
              <a:t>Chapter 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534939-7AAA-401E-9DEB-4419A817F898}"/>
              </a:ext>
            </a:extLst>
          </p:cNvPr>
          <p:cNvSpPr txBox="1">
            <a:spLocks/>
          </p:cNvSpPr>
          <p:nvPr/>
        </p:nvSpPr>
        <p:spPr>
          <a:xfrm>
            <a:off x="1556848" y="4016111"/>
            <a:ext cx="6400800" cy="12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4821"/>
                </a:solidFill>
              </a:rPr>
              <a:t>Planning To Succeed</a:t>
            </a:r>
            <a:endParaRPr lang="en-US" sz="24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01" y="282083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6382" y="1307638"/>
            <a:ext cx="7840339" cy="447344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After reading this chapter you will understand how to: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• Generate a business case for CRM aligned both to your strategic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intention and the needs/</a:t>
            </a:r>
            <a:r>
              <a:rPr lang="en-US" sz="2400" dirty="0" err="1"/>
              <a:t>behaviours</a:t>
            </a:r>
            <a:r>
              <a:rPr lang="en-US" sz="2400" dirty="0"/>
              <a:t> of your customers.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• Identify and plan for the immediate operational benefits of CRM.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• Identify and plan for potential future benefits arising from improved operational effectiveness.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• Understand options for organizational structure to implement CRM strategy.</a:t>
            </a:r>
          </a:p>
        </p:txBody>
      </p:sp>
    </p:spTree>
    <p:extLst>
      <p:ext uri="{BB962C8B-B14F-4D97-AF65-F5344CB8AC3E}">
        <p14:creationId xmlns:p14="http://schemas.microsoft.com/office/powerpoint/2010/main" val="25591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411836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Logic of The Business 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383" y="1847297"/>
            <a:ext cx="8450103" cy="4249615"/>
          </a:xfrm>
        </p:spPr>
        <p:txBody>
          <a:bodyPr>
            <a:normAutofit/>
          </a:bodyPr>
          <a:lstStyle/>
          <a:p>
            <a:r>
              <a:rPr lang="en-US" sz="3600" dirty="0"/>
              <a:t>How much incremental profit will be generated? </a:t>
            </a:r>
          </a:p>
          <a:p>
            <a:r>
              <a:rPr lang="en-US" sz="3600" dirty="0"/>
              <a:t>What is the ROI? </a:t>
            </a:r>
          </a:p>
          <a:p>
            <a:r>
              <a:rPr lang="en-US" sz="3600" dirty="0"/>
              <a:t>What is the risk?</a:t>
            </a:r>
          </a:p>
        </p:txBody>
      </p:sp>
    </p:spTree>
    <p:extLst>
      <p:ext uri="{BB962C8B-B14F-4D97-AF65-F5344CB8AC3E}">
        <p14:creationId xmlns:p14="http://schemas.microsoft.com/office/powerpoint/2010/main" val="192446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38666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Key Factors for CRM Success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050" y="1817076"/>
            <a:ext cx="8450103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Key Organization’s Capabilities</a:t>
            </a:r>
            <a:endParaRPr lang="en-US" sz="2800" dirty="0"/>
          </a:p>
          <a:p>
            <a:r>
              <a:rPr lang="en-US" sz="2800" dirty="0"/>
              <a:t>Excellent brand management</a:t>
            </a:r>
          </a:p>
          <a:p>
            <a:r>
              <a:rPr lang="en-US" sz="2800" dirty="0"/>
              <a:t>Customer-focused management</a:t>
            </a:r>
          </a:p>
          <a:p>
            <a:r>
              <a:rPr lang="en-US" sz="2800" dirty="0"/>
              <a:t>Employees</a:t>
            </a:r>
          </a:p>
          <a:p>
            <a:r>
              <a:rPr lang="en-US" sz="2800" dirty="0"/>
              <a:t>New product development </a:t>
            </a:r>
          </a:p>
          <a:p>
            <a:r>
              <a:rPr lang="en-US" sz="2800" dirty="0"/>
              <a:t>Organizational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2131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409951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Investment in CRM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5484" y="1583301"/>
            <a:ext cx="7720760" cy="4249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Investments in technology alone do not improve performance or economic output.</a:t>
            </a:r>
          </a:p>
        </p:txBody>
      </p:sp>
    </p:spTree>
    <p:extLst>
      <p:ext uri="{BB962C8B-B14F-4D97-AF65-F5344CB8AC3E}">
        <p14:creationId xmlns:p14="http://schemas.microsoft.com/office/powerpoint/2010/main" val="204928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20" y="459779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CRM ROI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70" y="1577106"/>
            <a:ext cx="8450103" cy="4249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Improved operational performance.</a:t>
            </a:r>
          </a:p>
          <a:p>
            <a:r>
              <a:rPr lang="en-US" dirty="0"/>
              <a:t>Duplicate databases are consolidated into a single view of the customer.</a:t>
            </a:r>
          </a:p>
          <a:p>
            <a:r>
              <a:rPr lang="en-US" dirty="0"/>
              <a:t>Front- and back-office integration is improved thus reducing costs.</a:t>
            </a:r>
          </a:p>
          <a:p>
            <a:r>
              <a:rPr lang="en-US" dirty="0"/>
              <a:t>Channels are integrated allowing the organization to serve customers anywhere at any time.</a:t>
            </a:r>
          </a:p>
          <a:p>
            <a:r>
              <a:rPr lang="en-US" dirty="0"/>
              <a:t>Self-service online reduces costs further. </a:t>
            </a:r>
          </a:p>
          <a:p>
            <a:r>
              <a:rPr lang="en-US" dirty="0"/>
              <a:t>Marketing campaigns are less costly to implement and may generate greater sales through improved customer selection.</a:t>
            </a:r>
          </a:p>
        </p:txBody>
      </p:sp>
    </p:spTree>
    <p:extLst>
      <p:ext uri="{BB962C8B-B14F-4D97-AF65-F5344CB8AC3E}">
        <p14:creationId xmlns:p14="http://schemas.microsoft.com/office/powerpoint/2010/main" val="8853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07" y="37509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Organizing For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71" y="1518097"/>
            <a:ext cx="8329105" cy="4304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‘strategy before structure’</a:t>
            </a:r>
          </a:p>
          <a:p>
            <a:r>
              <a:rPr lang="en-US" dirty="0"/>
              <a:t>The acquisition of carefully targeted customers or market segments. </a:t>
            </a:r>
          </a:p>
          <a:p>
            <a:r>
              <a:rPr lang="en-US" dirty="0"/>
              <a:t>The retention and development of strategically significant customers or market segments.</a:t>
            </a:r>
          </a:p>
          <a:p>
            <a:r>
              <a:rPr lang="en-US" dirty="0"/>
              <a:t>The continuous development and delivery of competitively superior value propositions and experiences to the selected customers.</a:t>
            </a:r>
          </a:p>
        </p:txBody>
      </p:sp>
    </p:spTree>
    <p:extLst>
      <p:ext uri="{BB962C8B-B14F-4D97-AF65-F5344CB8AC3E}">
        <p14:creationId xmlns:p14="http://schemas.microsoft.com/office/powerpoint/2010/main" val="32157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D87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6803</TotalTime>
  <Words>798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Avenir Heavy</vt:lpstr>
      <vt:lpstr>Calibri</vt:lpstr>
      <vt:lpstr>Office Theme</vt:lpstr>
      <vt:lpstr>PowerPoint Presentation</vt:lpstr>
      <vt:lpstr>PowerPoint Presentation</vt:lpstr>
      <vt:lpstr>Part V</vt:lpstr>
      <vt:lpstr>Learning Objectives</vt:lpstr>
      <vt:lpstr>The Logic of The Business Case</vt:lpstr>
      <vt:lpstr>Key Factors for CRM Success</vt:lpstr>
      <vt:lpstr>Investment in CRM</vt:lpstr>
      <vt:lpstr>CRM ROI</vt:lpstr>
      <vt:lpstr>Organizing For Benefits</vt:lpstr>
      <vt:lpstr>Conventional customer management structures</vt:lpstr>
      <vt:lpstr>Network And Virtual Organizations</vt:lpstr>
      <vt:lpstr>Preferred Characteristics of IT-enabled Organization’s Structure</vt:lpstr>
      <vt:lpstr>Person-To-Person Contacts</vt:lpstr>
      <vt:lpstr>Reason for a Key Account Management (KAM) Structure 01/02</vt:lpstr>
      <vt:lpstr>Reason for a Key Account Management (KAM) Structure 02/02</vt:lpstr>
      <vt:lpstr>Benefits From a Key Account Management (KAM) Structure 01/02</vt:lpstr>
      <vt:lpstr>Benefits From a Key Account Management (KAM) Structure 02/02</vt:lpstr>
      <vt:lpstr>A Model of KAM Development</vt:lpstr>
      <vt:lpstr>Bow-tie Structure For Early KAM</vt:lpstr>
      <vt:lpstr>Virtual Organization For Synergistic KAM</vt:lpstr>
      <vt:lpstr>Team Selling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Nahavandi</dc:creator>
  <cp:lastModifiedBy>Asmaa Abdelrahim</cp:lastModifiedBy>
  <cp:revision>347</cp:revision>
  <dcterms:created xsi:type="dcterms:W3CDTF">2013-11-05T19:29:49Z</dcterms:created>
  <dcterms:modified xsi:type="dcterms:W3CDTF">2025-02-26T15:26:52Z</dcterms:modified>
</cp:coreProperties>
</file>