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0" r:id="rId2"/>
    <p:sldId id="288" r:id="rId3"/>
    <p:sldId id="256" r:id="rId4"/>
    <p:sldId id="262" r:id="rId5"/>
    <p:sldId id="299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al Helaly" initials="MH" lastIdx="1" clrIdx="0">
    <p:extLst>
      <p:ext uri="{19B8F6BF-5375-455C-9EA6-DF929625EA0E}">
        <p15:presenceInfo xmlns:p15="http://schemas.microsoft.com/office/powerpoint/2012/main" userId="S::ManalHelaly@Excel.Travel::be01f3c1-3ac7-478d-b8ad-187f8f90af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DD2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74644" autoAdjust="0"/>
  </p:normalViewPr>
  <p:slideViewPr>
    <p:cSldViewPr snapToGrid="0" snapToObjects="1"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A179-49B4-0A45-8AE7-5EC99108AE0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C3C6-5389-344C-8376-AE111EE6F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4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1F3F-5060-784D-AB85-49683131A231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5444C-40F9-9346-A381-D0B96E6B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4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44146" y="329570"/>
            <a:ext cx="7125677" cy="1470025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 dirty="0"/>
              <a:t>Chapter #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6585" y="2323123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1680303" y="1609969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0537" y="381184"/>
            <a:ext cx="7153032" cy="1143000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90" y="553670"/>
            <a:ext cx="7153032" cy="1143000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70538" y="1817076"/>
            <a:ext cx="7182336" cy="4249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2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0537" y="176945"/>
            <a:ext cx="715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 A  The Art and 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303" y="1684168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073" y="6356350"/>
            <a:ext cx="119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6E51C4-94CF-4096-AD26-56E44CDEF9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" y="5893906"/>
            <a:ext cx="5030343" cy="623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62376-2BA4-4E64-A421-4C6E223E49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50000"/>
            </a:schemeClr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venir Heavy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Heavy"/>
          <a:ea typeface="+mn-ea"/>
          <a:cs typeface="Avenir Heav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Heavy"/>
          <a:ea typeface="+mn-ea"/>
          <a:cs typeface="Avenir Heav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9BB4C-3539-4FDD-ADF9-27DFDE15D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CB24-C600-4AD7-B2CB-6964444F3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6828F7-5F2D-4944-A3D9-04771548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AEC76-4B70-473F-A3EE-AA6EC40E2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32CA9-B523-4A12-A7F9-BB5247D8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976" y="248936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Data Integration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18FF9-2303-40CB-94E4-9F256A4B0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7186" t="33704" r="13897" b="18745"/>
          <a:stretch/>
        </p:blipFill>
        <p:spPr>
          <a:xfrm>
            <a:off x="605496" y="1131752"/>
            <a:ext cx="8077595" cy="3667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613B4A-37C6-4248-A683-A423C9606880}"/>
              </a:ext>
            </a:extLst>
          </p:cNvPr>
          <p:cNvSpPr txBox="1"/>
          <p:nvPr/>
        </p:nvSpPr>
        <p:spPr>
          <a:xfrm>
            <a:off x="2488923" y="4787424"/>
            <a:ext cx="4310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Heavy"/>
              </a:rPr>
              <a:t>Single view of the customer</a:t>
            </a:r>
          </a:p>
        </p:txBody>
      </p:sp>
    </p:spTree>
    <p:extLst>
      <p:ext uri="{BB962C8B-B14F-4D97-AF65-F5344CB8AC3E}">
        <p14:creationId xmlns:p14="http://schemas.microsoft.com/office/powerpoint/2010/main" val="107125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90" y="246686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Data Warehousing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997" y="1164534"/>
            <a:ext cx="8022005" cy="4875280"/>
          </a:xfrm>
        </p:spPr>
        <p:txBody>
          <a:bodyPr>
            <a:noAutofit/>
          </a:bodyPr>
          <a:lstStyle/>
          <a:p>
            <a:r>
              <a:rPr lang="en-US" sz="2200" b="1" dirty="0"/>
              <a:t>Subject-oriented.</a:t>
            </a:r>
            <a:r>
              <a:rPr lang="en-US" sz="2200" dirty="0"/>
              <a:t> The warehouse organizes data around the essential subjects of the business – customers and products – rather than around applications such as inventory management or order processing.</a:t>
            </a:r>
          </a:p>
          <a:p>
            <a:r>
              <a:rPr lang="en-US" sz="2200" b="1" dirty="0"/>
              <a:t>Integrated.</a:t>
            </a:r>
            <a:r>
              <a:rPr lang="en-US" sz="2200" dirty="0"/>
              <a:t> It is consistent in the way that data from several sources are extracted and transformed. For example, coding conventions are standardized: M = male, F = female. </a:t>
            </a:r>
          </a:p>
          <a:p>
            <a:r>
              <a:rPr lang="en-US" sz="2200" b="1" dirty="0"/>
              <a:t>Time-variant.</a:t>
            </a:r>
            <a:r>
              <a:rPr lang="en-US" sz="2200" dirty="0"/>
              <a:t> Data are organized by various time-periods (e.g. months). </a:t>
            </a:r>
          </a:p>
          <a:p>
            <a:r>
              <a:rPr lang="en-US" sz="2200" b="1" dirty="0"/>
              <a:t>Non-volatile. </a:t>
            </a:r>
            <a:r>
              <a:rPr lang="en-US" sz="2200" dirty="0"/>
              <a:t>The warehouse’s database is not updated in real time. There is periodic bulk uploading of transactional and other data. This makes the data less subject to momentary change.</a:t>
            </a:r>
          </a:p>
        </p:txBody>
      </p:sp>
    </p:spTree>
    <p:extLst>
      <p:ext uri="{BB962C8B-B14F-4D97-AF65-F5344CB8AC3E}">
        <p14:creationId xmlns:p14="http://schemas.microsoft.com/office/powerpoint/2010/main" val="140773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7" y="553670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Data Transformation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641AE-D642-4D7C-B405-52E20B808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30412" r="7962" b="8354"/>
          <a:stretch/>
        </p:blipFill>
        <p:spPr>
          <a:xfrm>
            <a:off x="435156" y="1319945"/>
            <a:ext cx="8273687" cy="42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2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3" y="252445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Data Marts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1377" y="1319945"/>
            <a:ext cx="8341245" cy="42496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Data mart is a scaled-down version of the data warehouse, customized for use in a particular business function. </a:t>
            </a:r>
          </a:p>
          <a:p>
            <a:r>
              <a:rPr lang="en-US" dirty="0"/>
              <a:t>Functions can conduct separate analyses and make strategic and tactical decisions.</a:t>
            </a:r>
          </a:p>
          <a:p>
            <a:r>
              <a:rPr lang="en-US" dirty="0"/>
              <a:t>Typical examples: Marketing and sales. </a:t>
            </a:r>
          </a:p>
          <a:p>
            <a:r>
              <a:rPr lang="en-US" dirty="0"/>
              <a:t>Data mart projects are less complex projects.</a:t>
            </a:r>
          </a:p>
          <a:p>
            <a:r>
              <a:rPr lang="en-US" dirty="0"/>
              <a:t>Costs are lower because the volume of data stored is reduced, the number of users is capped and the business focus is more precise. </a:t>
            </a:r>
          </a:p>
          <a:p>
            <a:r>
              <a:rPr lang="en-US" dirty="0"/>
              <a:t>Technology requirements are less demanding.</a:t>
            </a:r>
          </a:p>
        </p:txBody>
      </p:sp>
    </p:spTree>
    <p:extLst>
      <p:ext uri="{BB962C8B-B14F-4D97-AF65-F5344CB8AC3E}">
        <p14:creationId xmlns:p14="http://schemas.microsoft.com/office/powerpoint/2010/main" val="118287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919" y="302779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Knowledge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33996" y="1817076"/>
            <a:ext cx="7618878" cy="424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Knowledge management is the practice of consciously gathering, organizing, storing, interpreting, distributing and judiciously applying knowledge to fulfil the customer management goals and objectives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73231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E2A8-9ED7-45CF-B502-E3FC509C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14762D-2975-4A74-AA50-209DA77BD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70380-CAB8-46D7-B0CF-DF01F297DA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8F83-2165-47D5-A8B1-E0A631488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8B2E5-BDFE-4872-BDBF-15929DFD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tomer relationship management by francis buttle pdf">
            <a:extLst>
              <a:ext uri="{FF2B5EF4-FFF2-40B4-BE49-F238E27FC236}">
                <a16:creationId xmlns:a16="http://schemas.microsoft.com/office/drawing/2014/main" id="{82087C06-01D7-42DA-8DB4-FB9A0608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5758"/>
            <a:ext cx="3015572" cy="39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9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4409" y="1492725"/>
            <a:ext cx="7125677" cy="1470025"/>
          </a:xfrm>
        </p:spPr>
        <p:txBody>
          <a:bodyPr/>
          <a:lstStyle/>
          <a:p>
            <a:r>
              <a:rPr lang="en-US" dirty="0"/>
              <a:t>Part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748" y="2578225"/>
            <a:ext cx="6400800" cy="1294217"/>
          </a:xfrm>
        </p:spPr>
        <p:txBody>
          <a:bodyPr/>
          <a:lstStyle/>
          <a:p>
            <a:r>
              <a:rPr lang="en-US" b="1" dirty="0">
                <a:solidFill>
                  <a:srgbClr val="004821"/>
                </a:solidFill>
              </a:rPr>
              <a:t>Analytical CRM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A7A71-E126-4873-BF4A-6CCF652EFDE1}"/>
              </a:ext>
            </a:extLst>
          </p:cNvPr>
          <p:cNvSpPr txBox="1">
            <a:spLocks/>
          </p:cNvSpPr>
          <p:nvPr/>
        </p:nvSpPr>
        <p:spPr>
          <a:xfrm>
            <a:off x="1266310" y="2907009"/>
            <a:ext cx="712567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dirty="0">
                <a:solidFill>
                  <a:srgbClr val="004821"/>
                </a:solidFill>
              </a:rPr>
              <a:t>Chapter 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3534939-7AAA-401E-9DEB-4419A817F898}"/>
              </a:ext>
            </a:extLst>
          </p:cNvPr>
          <p:cNvSpPr txBox="1">
            <a:spLocks/>
          </p:cNvSpPr>
          <p:nvPr/>
        </p:nvSpPr>
        <p:spPr>
          <a:xfrm>
            <a:off x="1556848" y="4016111"/>
            <a:ext cx="6400800" cy="129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baseline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4821"/>
                </a:solidFill>
              </a:rPr>
              <a:t>Developing and Managing Customer-Related Database</a:t>
            </a:r>
            <a:endParaRPr lang="en-US" sz="2400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30" y="277287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6660" y="1294453"/>
            <a:ext cx="7575819" cy="47843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dirty="0"/>
              <a:t>By the end of this chapter you will understand: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dirty="0"/>
              <a:t>• The central role of customer-related data in the achievement of CRM outcomes.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dirty="0"/>
              <a:t>• The importance of data quality to CRM performance.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dirty="0"/>
              <a:t>• The issues that need to be considered in developing a customer-related database.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dirty="0"/>
              <a:t>• How data integration contributes to CRM performance.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dirty="0"/>
              <a:t>• The purpose of a data warehouse and data mart.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dirty="0"/>
              <a:t>• The uses of knowledge management systems in CRM.</a:t>
            </a:r>
          </a:p>
        </p:txBody>
      </p:sp>
    </p:spTree>
    <p:extLst>
      <p:ext uri="{BB962C8B-B14F-4D97-AF65-F5344CB8AC3E}">
        <p14:creationId xmlns:p14="http://schemas.microsoft.com/office/powerpoint/2010/main" val="255911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BDE7-4406-4057-B7C4-2FD326CF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44" y="273817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Databases For All CRM Forms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D5888-A300-485F-BF9C-EA8403CB7E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172" y="1257427"/>
            <a:ext cx="8068308" cy="4460815"/>
          </a:xfrm>
        </p:spPr>
        <p:txBody>
          <a:bodyPr>
            <a:noAutofit/>
          </a:bodyPr>
          <a:lstStyle/>
          <a:p>
            <a:r>
              <a:rPr lang="en-US" sz="2800" dirty="0"/>
              <a:t>Strategic CRM uses customer-related data for acquisition, retention and development, and generate insight to develop value propositions.</a:t>
            </a:r>
          </a:p>
          <a:p>
            <a:r>
              <a:rPr lang="en-US" sz="2800" dirty="0"/>
              <a:t>Operational CRM uses customer-related data in the everyday selling, marketing and customer service operations of the business.</a:t>
            </a:r>
          </a:p>
          <a:p>
            <a:r>
              <a:rPr lang="en-US" sz="2800" dirty="0"/>
              <a:t>Analytical CRM uses customer-related data to support the marketing, sales and service decisions to enhance the value created for and from customers. </a:t>
            </a:r>
          </a:p>
        </p:txBody>
      </p:sp>
    </p:spTree>
    <p:extLst>
      <p:ext uri="{BB962C8B-B14F-4D97-AF65-F5344CB8AC3E}">
        <p14:creationId xmlns:p14="http://schemas.microsoft.com/office/powerpoint/2010/main" val="132529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27" y="294390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Corporate Customer-Related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6204" y="1319945"/>
            <a:ext cx="7618878" cy="42496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Companies have a number of customer-related databases.</a:t>
            </a:r>
          </a:p>
          <a:p>
            <a:r>
              <a:rPr lang="en-US" dirty="0"/>
              <a:t>Databases capture customer-related data from a number of different functional perspectives – sales, marketing, service, logistics and account.</a:t>
            </a:r>
          </a:p>
          <a:p>
            <a:r>
              <a:rPr lang="en-US" dirty="0"/>
              <a:t>Data might be about individual customers, customer segments or entire market.</a:t>
            </a:r>
          </a:p>
          <a:p>
            <a:r>
              <a:rPr lang="en-US" dirty="0"/>
              <a:t>It may contain product information, competitor information and regulatory data.</a:t>
            </a:r>
          </a:p>
        </p:txBody>
      </p:sp>
    </p:spTree>
    <p:extLst>
      <p:ext uri="{BB962C8B-B14F-4D97-AF65-F5344CB8AC3E}">
        <p14:creationId xmlns:p14="http://schemas.microsoft.com/office/powerpoint/2010/main" val="21274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3" y="287709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Structured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948" y="1506210"/>
            <a:ext cx="8450103" cy="4249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Data stored in a fixed and named field in a record or file are called structured data.</a:t>
            </a:r>
          </a:p>
          <a:p>
            <a:pPr marL="0" indent="0">
              <a:buNone/>
            </a:pPr>
            <a:r>
              <a:rPr lang="en-US" dirty="0"/>
              <a:t>Corporate databases are mostly structured.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types of Database:</a:t>
            </a:r>
          </a:p>
          <a:p>
            <a:r>
              <a:rPr lang="en-US" dirty="0"/>
              <a:t>Hierarchical – Org. chart or family tree like.</a:t>
            </a:r>
          </a:p>
          <a:p>
            <a:r>
              <a:rPr lang="en-US" dirty="0"/>
              <a:t>Network – Enhancement, but superseded by relational database</a:t>
            </a:r>
          </a:p>
          <a:p>
            <a:r>
              <a:rPr lang="en-US" dirty="0"/>
              <a:t>Relational – In current CRM application using structured data stored in spread-sheet like format.</a:t>
            </a:r>
          </a:p>
        </p:txBody>
      </p:sp>
    </p:spTree>
    <p:extLst>
      <p:ext uri="{BB962C8B-B14F-4D97-AF65-F5344CB8AC3E}">
        <p14:creationId xmlns:p14="http://schemas.microsoft.com/office/powerpoint/2010/main" val="337165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402669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Unstructured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900" y="1454168"/>
            <a:ext cx="7618878" cy="42496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do not fit a pre-defined data model. </a:t>
            </a:r>
          </a:p>
          <a:p>
            <a:r>
              <a:rPr lang="en-US" dirty="0"/>
              <a:t>Forms of Data:</a:t>
            </a:r>
          </a:p>
          <a:p>
            <a:pPr lvl="1"/>
            <a:r>
              <a:rPr lang="en-US" dirty="0"/>
              <a:t>Textual: emails, PowerPoint, Word doc., SMS, PDFs, spread - sheets, faxes and agent notes on a customer’s service history. </a:t>
            </a:r>
          </a:p>
          <a:p>
            <a:pPr lvl="1"/>
            <a:r>
              <a:rPr lang="en-US" dirty="0"/>
              <a:t>Non-textual: recorded tele - phone calls and other MP3 files, images in JPEG and other formats, video, etc.</a:t>
            </a:r>
          </a:p>
          <a:p>
            <a:pPr lvl="1"/>
            <a:r>
              <a:rPr lang="en-US" dirty="0"/>
              <a:t>Big Data: </a:t>
            </a:r>
            <a:r>
              <a:rPr lang="it-IT" dirty="0"/>
              <a:t>climate data, mobile phone GPS,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3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35" y="318781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Developing A Customer-Related Database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9CDD6-3220-4729-AC3C-24CB85914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93" t="23827" r="22407" b="5720"/>
          <a:stretch/>
        </p:blipFill>
        <p:spPr>
          <a:xfrm>
            <a:off x="2110466" y="1256000"/>
            <a:ext cx="4659080" cy="461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0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D87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6990</TotalTime>
  <Words>617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Avenir Heavy</vt:lpstr>
      <vt:lpstr>Calibri</vt:lpstr>
      <vt:lpstr>Office Theme</vt:lpstr>
      <vt:lpstr>PowerPoint Presentation</vt:lpstr>
      <vt:lpstr>PowerPoint Presentation</vt:lpstr>
      <vt:lpstr>Part IV</vt:lpstr>
      <vt:lpstr>Learning Objectives</vt:lpstr>
      <vt:lpstr>Databases For All CRM Forms</vt:lpstr>
      <vt:lpstr>Corporate Customer-Related Data</vt:lpstr>
      <vt:lpstr>Structured Data</vt:lpstr>
      <vt:lpstr>Unstructured Data</vt:lpstr>
      <vt:lpstr>Developing A Customer-Related Database</vt:lpstr>
      <vt:lpstr>Data Integration</vt:lpstr>
      <vt:lpstr>Data Warehousing</vt:lpstr>
      <vt:lpstr>Data Transformation</vt:lpstr>
      <vt:lpstr>Data Marts</vt:lpstr>
      <vt:lpstr>Knowledge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Afsaneh Nahavandi</dc:creator>
  <cp:lastModifiedBy>Asmaa Abdelrahim</cp:lastModifiedBy>
  <cp:revision>315</cp:revision>
  <dcterms:created xsi:type="dcterms:W3CDTF">2013-11-05T19:29:49Z</dcterms:created>
  <dcterms:modified xsi:type="dcterms:W3CDTF">2025-02-26T14:37:58Z</dcterms:modified>
</cp:coreProperties>
</file>