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0" r:id="rId2"/>
    <p:sldId id="288" r:id="rId3"/>
    <p:sldId id="256" r:id="rId4"/>
    <p:sldId id="262" r:id="rId5"/>
    <p:sldId id="289" r:id="rId6"/>
    <p:sldId id="328" r:id="rId7"/>
    <p:sldId id="32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3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al Helaly" initials="MH" lastIdx="1" clrIdx="0">
    <p:extLst>
      <p:ext uri="{19B8F6BF-5375-455C-9EA6-DF929625EA0E}">
        <p15:presenceInfo xmlns:p15="http://schemas.microsoft.com/office/powerpoint/2012/main" userId="S::ManalHelaly@Excel.Travel::be01f3c1-3ac7-478d-b8ad-187f8f90af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  <a:srgbClr val="DD2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5" autoAdjust="0"/>
    <p:restoredTop sz="74644" autoAdjust="0"/>
  </p:normalViewPr>
  <p:slideViewPr>
    <p:cSldViewPr snapToGrid="0" snapToObjects="1"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EA179-49B4-0A45-8AE7-5EC99108AE0A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C3C6-5389-344C-8376-AE111EE6F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4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11F3F-5060-784D-AB85-49683131A231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5444C-40F9-9346-A381-D0B96E6B5F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849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9161" y="296320"/>
            <a:ext cx="7125677" cy="1470025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 dirty="0"/>
              <a:t>Chapter #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06585" y="2323123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1-1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1680303" y="1609969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70537" y="440252"/>
            <a:ext cx="7153032" cy="1143000"/>
          </a:xfrm>
        </p:spPr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7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82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70538" y="1817076"/>
            <a:ext cx="7182336" cy="42496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0537" y="176945"/>
            <a:ext cx="71530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 A  The Art and 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0303" y="1684168"/>
            <a:ext cx="715303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9073" y="6356350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22039-6176-AF4E-A302-FD1421F785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75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2015 Francis Buttle and Stan </a:t>
            </a:r>
            <a:r>
              <a:rPr lang="en-US" dirty="0" err="1"/>
              <a:t>Maklan</a:t>
            </a:r>
            <a:endParaRPr lang="en-US" dirty="0"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675C8-FF20-4B95-B602-AC052D2763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0" y="5893906"/>
            <a:ext cx="5030343" cy="623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EEE70-8991-4D63-A40A-8E2C8BA4C15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50000"/>
            </a:schemeClr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0B4C21-A8FE-4C2E-8FE4-FA2C02939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322039-6176-AF4E-A302-FD1421F78517}" type="slidenum">
              <a:rPr lang="en-US" smtClean="0"/>
              <a:pPr/>
              <a:t>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77CFA-91DF-48B1-AEE9-655AD53D0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91BAD7-C58C-49FD-8762-721EEF670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50FAE-426A-454C-B394-3122754F6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08716-B3F7-444B-AF3B-38CA64E1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3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E690-6280-40F4-99E8-0ED10F4ED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186" y="773981"/>
            <a:ext cx="8053363" cy="995032"/>
          </a:xfrm>
        </p:spPr>
        <p:txBody>
          <a:bodyPr>
            <a:noAutofit/>
          </a:bodyPr>
          <a:lstStyle/>
          <a:p>
            <a:r>
              <a:rPr lang="en-US" sz="2800" dirty="0"/>
              <a:t>The International Customer Service Standard </a:t>
            </a:r>
            <a:br>
              <a:rPr lang="en-US" sz="2800" dirty="0"/>
            </a:br>
            <a:r>
              <a:rPr lang="en-US" sz="2800" dirty="0"/>
              <a:t>5Ps of customer acquisition, retention and satisfaction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823E21-6B1A-425B-99FB-F8B3D3026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lumMod val="50000"/>
                <a:tint val="45000"/>
                <a:satMod val="400000"/>
              </a:schemeClr>
            </a:duotone>
          </a:blip>
          <a:srcRect l="16843" t="24504" r="10394" b="9765"/>
          <a:stretch/>
        </p:blipFill>
        <p:spPr>
          <a:xfrm>
            <a:off x="468045" y="1878070"/>
            <a:ext cx="8207910" cy="389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1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2B76-36E9-4C98-9C6A-7EE9B5DF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805" y="372392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What is Service Automation?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6DF16-DF75-4013-A0A0-719FAD1D01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3768" y="1664493"/>
            <a:ext cx="8179106" cy="42496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Service automation</a:t>
            </a:r>
          </a:p>
          <a:p>
            <a:pPr marL="0" indent="0">
              <a:buNone/>
            </a:pPr>
            <a:r>
              <a:rPr lang="en-US" dirty="0"/>
              <a:t>The application of computerized technologies to support service staff and management in the achievement of their work-related objectives.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Service automation is used in four major contexts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  <a:r>
              <a:rPr lang="en-US" dirty="0" err="1"/>
              <a:t>centres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Call </a:t>
            </a:r>
            <a:r>
              <a:rPr lang="en-US" dirty="0" err="1"/>
              <a:t>centres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Help desk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service</a:t>
            </a:r>
          </a:p>
        </p:txBody>
      </p:sp>
    </p:spTree>
    <p:extLst>
      <p:ext uri="{BB962C8B-B14F-4D97-AF65-F5344CB8AC3E}">
        <p14:creationId xmlns:p14="http://schemas.microsoft.com/office/powerpoint/2010/main" val="95794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6280D-B36E-4304-BE2F-EEFD965F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106" y="286001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Benefits from Service Automation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D0541-6C4B-4573-80E9-257C6C5C22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70537" y="1319945"/>
            <a:ext cx="7182336" cy="4249615"/>
          </a:xfrm>
        </p:spPr>
        <p:txBody>
          <a:bodyPr/>
          <a:lstStyle/>
          <a:p>
            <a:r>
              <a:rPr lang="en-US" dirty="0"/>
              <a:t>Enhanced service effectiveness.</a:t>
            </a:r>
          </a:p>
          <a:p>
            <a:r>
              <a:rPr lang="en-US" dirty="0"/>
              <a:t>Enhanced service efficiency.</a:t>
            </a:r>
          </a:p>
          <a:p>
            <a:r>
              <a:rPr lang="en-US" dirty="0"/>
              <a:t>Greater service agent productivity.</a:t>
            </a:r>
          </a:p>
          <a:p>
            <a:r>
              <a:rPr lang="en-US" dirty="0"/>
              <a:t>Better agent work experience.</a:t>
            </a:r>
          </a:p>
          <a:p>
            <a:r>
              <a:rPr lang="en-US" dirty="0"/>
              <a:t>Improved customer experience.</a:t>
            </a:r>
          </a:p>
          <a:p>
            <a:r>
              <a:rPr lang="en-US" dirty="0"/>
              <a:t>Improved customer engagement</a:t>
            </a:r>
          </a:p>
          <a:p>
            <a:r>
              <a:rPr lang="en-US" dirty="0"/>
              <a:t>Improved customer retention.</a:t>
            </a:r>
          </a:p>
        </p:txBody>
      </p:sp>
    </p:spTree>
    <p:extLst>
      <p:ext uri="{BB962C8B-B14F-4D97-AF65-F5344CB8AC3E}">
        <p14:creationId xmlns:p14="http://schemas.microsoft.com/office/powerpoint/2010/main" val="1138224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8AD3-5C5A-4D88-BFCA-81118C3D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62" y="258952"/>
            <a:ext cx="7969327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Software Applications For Service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5DC11-5345-438E-9690-3C8DABD8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9" t="17018" r="25921" b="16082"/>
          <a:stretch/>
        </p:blipFill>
        <p:spPr>
          <a:xfrm>
            <a:off x="926093" y="1167061"/>
            <a:ext cx="6934363" cy="453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08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4720-FF34-4739-94D6-FBC04135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263" y="561384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 of Contact and Call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EC884-78B7-4CB8-AB26-2B9D025164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3790" y="1286510"/>
            <a:ext cx="7050505" cy="4539274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Volumes received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Average queuing time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Average handle time (AHT)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Abandon rate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Average speed of answer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Response time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First call (or contact) resolution (FCR)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Self-service issue resolution</a:t>
            </a:r>
          </a:p>
        </p:txBody>
      </p:sp>
    </p:spTree>
    <p:extLst>
      <p:ext uri="{BB962C8B-B14F-4D97-AF65-F5344CB8AC3E}">
        <p14:creationId xmlns:p14="http://schemas.microsoft.com/office/powerpoint/2010/main" val="398851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3696-F14A-4106-822C-7AA65598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61A0C-8E81-42F4-9F12-0A1EED6740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1-0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36BBC-C2AF-4F0A-B2DE-72AD5642C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DD5DD-F0D3-49CD-8EFC-143474353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2015 Francis Buttle and Stan Maklan</a:t>
            </a: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3EC866-D73C-4915-B70F-68CE5FFA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7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stomer relationship management by francis buttle pdf">
            <a:extLst>
              <a:ext uri="{FF2B5EF4-FFF2-40B4-BE49-F238E27FC236}">
                <a16:creationId xmlns:a16="http://schemas.microsoft.com/office/drawing/2014/main" id="{82087C06-01D7-42DA-8DB4-FB9A0608D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08333"/>
            <a:ext cx="3035481" cy="39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59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708" y="1177237"/>
            <a:ext cx="7125677" cy="1470025"/>
          </a:xfrm>
        </p:spPr>
        <p:txBody>
          <a:bodyPr/>
          <a:lstStyle/>
          <a:p>
            <a:r>
              <a:rPr lang="en-US" dirty="0"/>
              <a:t>Part III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4145" y="2317072"/>
            <a:ext cx="6400800" cy="1294217"/>
          </a:xfrm>
        </p:spPr>
        <p:txBody>
          <a:bodyPr/>
          <a:lstStyle/>
          <a:p>
            <a:r>
              <a:rPr lang="en-US" b="1" dirty="0">
                <a:solidFill>
                  <a:srgbClr val="004821"/>
                </a:solidFill>
              </a:rPr>
              <a:t>Operational CRM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C3A7A71-E126-4873-BF4A-6CCF652EFDE1}"/>
              </a:ext>
            </a:extLst>
          </p:cNvPr>
          <p:cNvSpPr txBox="1">
            <a:spLocks/>
          </p:cNvSpPr>
          <p:nvPr/>
        </p:nvSpPr>
        <p:spPr>
          <a:xfrm>
            <a:off x="1281708" y="2770758"/>
            <a:ext cx="7125677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dirty="0">
                <a:solidFill>
                  <a:srgbClr val="004821"/>
                </a:solidFill>
              </a:rPr>
              <a:t>Chapter 10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534939-7AAA-401E-9DEB-4419A817F898}"/>
              </a:ext>
            </a:extLst>
          </p:cNvPr>
          <p:cNvSpPr txBox="1">
            <a:spLocks/>
          </p:cNvSpPr>
          <p:nvPr/>
        </p:nvSpPr>
        <p:spPr>
          <a:xfrm>
            <a:off x="1556848" y="4016111"/>
            <a:ext cx="6400800" cy="1294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 baseline="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venir Heavy"/>
                <a:ea typeface="+mn-ea"/>
                <a:cs typeface="Avenir Heavy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4821"/>
                </a:solidFill>
              </a:rPr>
              <a:t>Service Automation</a:t>
            </a:r>
            <a:endParaRPr lang="en-US" sz="2400" b="1" dirty="0">
              <a:solidFill>
                <a:srgbClr val="0048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84" y="524775"/>
            <a:ext cx="7153032" cy="1143000"/>
          </a:xfrm>
        </p:spPr>
        <p:txBody>
          <a:bodyPr>
            <a:normAutofit/>
          </a:bodyPr>
          <a:lstStyle/>
          <a:p>
            <a:r>
              <a:rPr lang="en-US" sz="3200" dirty="0"/>
              <a:t>Learning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48076" y="1667775"/>
            <a:ext cx="7734286" cy="352245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800" dirty="0"/>
              <a:t>By the end of this chapter you will understand: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800" dirty="0"/>
              <a:t>• What is meant by customer service.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800" dirty="0"/>
              <a:t>• What is meant by service automation (SA).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800" dirty="0"/>
              <a:t>• The benefits that SA can deliver to organizations.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800" dirty="0"/>
              <a:t>• The functionality available within SA software.</a:t>
            </a:r>
          </a:p>
        </p:txBody>
      </p:sp>
    </p:spTree>
    <p:extLst>
      <p:ext uri="{BB962C8B-B14F-4D97-AF65-F5344CB8AC3E}">
        <p14:creationId xmlns:p14="http://schemas.microsoft.com/office/powerpoint/2010/main" val="255911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9863F-F172-4297-B5CB-46E9F4EF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95" y="313468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Modelling Service Quality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296A2-00AA-456E-8124-63770CD317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33995" y="1456468"/>
            <a:ext cx="7618878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Nordic Model </a:t>
            </a:r>
            <a:r>
              <a:rPr lang="en-US" dirty="0"/>
              <a:t>- </a:t>
            </a:r>
            <a:r>
              <a:rPr lang="en-US" dirty="0" err="1"/>
              <a:t>Grönroos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Technical, Functional, Reputational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The North America School “SERVQUAL” </a:t>
            </a:r>
            <a:r>
              <a:rPr lang="en-US" dirty="0"/>
              <a:t>- ‘</a:t>
            </a:r>
            <a:r>
              <a:rPr lang="en-US" dirty="0" err="1"/>
              <a:t>Parsu</a:t>
            </a:r>
            <a:r>
              <a:rPr lang="en-US" dirty="0"/>
              <a:t>’ </a:t>
            </a:r>
          </a:p>
          <a:p>
            <a:pPr marL="0" indent="0">
              <a:buNone/>
            </a:pPr>
            <a:r>
              <a:rPr lang="en-US" dirty="0"/>
              <a:t>Reliability, Assurance, Tangibles, Empathy, Responsiveness</a:t>
            </a:r>
          </a:p>
        </p:txBody>
      </p:sp>
    </p:spTree>
    <p:extLst>
      <p:ext uri="{BB962C8B-B14F-4D97-AF65-F5344CB8AC3E}">
        <p14:creationId xmlns:p14="http://schemas.microsoft.com/office/powerpoint/2010/main" val="212744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0680-0DCA-4248-970C-E2B14052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74" y="327946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Service 	Quality Theories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3F68B-91A0-45E8-89EC-03B3D03DBF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824" y="1533742"/>
            <a:ext cx="8187049" cy="3760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/>
              <a:t>Grönroos</a:t>
            </a:r>
            <a:r>
              <a:rPr lang="en-US" b="1" dirty="0"/>
              <a:t> model of service quality</a:t>
            </a:r>
          </a:p>
          <a:p>
            <a:pPr marL="0" indent="0">
              <a:buNone/>
            </a:pPr>
            <a:r>
              <a:rPr lang="en-US" dirty="0"/>
              <a:t>Technical </a:t>
            </a:r>
          </a:p>
          <a:p>
            <a:pPr marL="0" indent="0">
              <a:buNone/>
            </a:pPr>
            <a:r>
              <a:rPr lang="en-US" dirty="0"/>
              <a:t>The quality of the outcome of a service performance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Functional </a:t>
            </a:r>
          </a:p>
          <a:p>
            <a:pPr marL="0" indent="0">
              <a:buNone/>
            </a:pPr>
            <a:r>
              <a:rPr lang="en-US" dirty="0"/>
              <a:t>The quality of the performance of a service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Reputational </a:t>
            </a:r>
          </a:p>
          <a:p>
            <a:pPr marL="0" indent="0">
              <a:buNone/>
            </a:pPr>
            <a:r>
              <a:rPr lang="en-US" dirty="0"/>
              <a:t>The quality of the service organization’s image</a:t>
            </a:r>
          </a:p>
        </p:txBody>
      </p:sp>
    </p:spTree>
    <p:extLst>
      <p:ext uri="{BB962C8B-B14F-4D97-AF65-F5344CB8AC3E}">
        <p14:creationId xmlns:p14="http://schemas.microsoft.com/office/powerpoint/2010/main" val="278506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10680-0DCA-4248-970C-E2B14052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83" y="601858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The SERVQUAL Model</a:t>
            </a:r>
            <a:br>
              <a:rPr lang="en-US" sz="2800" dirty="0"/>
            </a:br>
            <a:r>
              <a:rPr lang="en-US" sz="2800" dirty="0"/>
              <a:t>‘PARSU”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D7F6B-CDF4-42C5-A04C-AACA92E96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6" t="32770" r="14383" b="27778"/>
          <a:stretch/>
        </p:blipFill>
        <p:spPr>
          <a:xfrm>
            <a:off x="295298" y="1753115"/>
            <a:ext cx="8553403" cy="331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3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7329-8993-4D64-B2C4-AA7E0B9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326" y="520817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Common Attributes of Excellent Customer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F01F-599E-4490-820E-60A97ACFBB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116" y="1596781"/>
            <a:ext cx="8311453" cy="43702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300" dirty="0"/>
              <a:t>Customer service is pervasive - it is everyone’s responsibility.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/>
              <a:t>Focus on pleasing customers  - operations run with minimal product and service defect rates.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/>
              <a:t>Looking for ways to improve.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/>
              <a:t>Customer service lies at the heart of the value proposition -  customer service is the main selling point.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/>
              <a:t>Building personal relationships with customers.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300" dirty="0"/>
              <a:t>Employing the latest technologies - interact with customers, understand customers’ need and want, and track activities and processes that influence customer experience.</a:t>
            </a:r>
          </a:p>
        </p:txBody>
      </p:sp>
    </p:spTree>
    <p:extLst>
      <p:ext uri="{BB962C8B-B14F-4D97-AF65-F5344CB8AC3E}">
        <p14:creationId xmlns:p14="http://schemas.microsoft.com/office/powerpoint/2010/main" val="250193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7329-8993-4D64-B2C4-AA7E0B952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294" y="364983"/>
            <a:ext cx="7153032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Customer Service Excellence Certification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F01F-599E-4490-820E-60A97ACFBB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9151" y="1507983"/>
            <a:ext cx="8395674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“Customer Service Excellence” - UK licensed certification body</a:t>
            </a:r>
            <a:r>
              <a:rPr lang="en-US" sz="2400" dirty="0"/>
              <a:t> – </a:t>
            </a:r>
            <a:r>
              <a:rPr lang="en-US" sz="2400" b="1" dirty="0"/>
              <a:t>Standard’s Criteria: </a:t>
            </a:r>
          </a:p>
          <a:p>
            <a:r>
              <a:rPr lang="en-US" sz="2400" b="1" dirty="0"/>
              <a:t>Customer insight </a:t>
            </a:r>
            <a:r>
              <a:rPr lang="en-US" sz="2400" dirty="0"/>
              <a:t>- the ability to use Customers’ information to improve service delivery.</a:t>
            </a:r>
          </a:p>
          <a:p>
            <a:r>
              <a:rPr lang="en-US" sz="2400" b="1" dirty="0"/>
              <a:t>The culture of the organization </a:t>
            </a:r>
            <a:r>
              <a:rPr lang="en-US" sz="2400" dirty="0"/>
              <a:t>- commitment of customer-focused culture across all levels.</a:t>
            </a:r>
          </a:p>
          <a:p>
            <a:r>
              <a:rPr lang="en-US" sz="2400" b="1" dirty="0"/>
              <a:t>Information and access </a:t>
            </a:r>
            <a:r>
              <a:rPr lang="en-US" sz="2400" dirty="0"/>
              <a:t>- Putting the customer first to provide effective communications.</a:t>
            </a:r>
          </a:p>
          <a:p>
            <a:r>
              <a:rPr lang="en-US" sz="2400" b="1" dirty="0"/>
              <a:t>Delivery</a:t>
            </a:r>
            <a:r>
              <a:rPr lang="en-US" sz="2400" dirty="0"/>
              <a:t> – getting customers’ feedback to improve.</a:t>
            </a:r>
          </a:p>
          <a:p>
            <a:r>
              <a:rPr lang="en-US" sz="2400" b="1" dirty="0"/>
              <a:t>Timeliness and quality of service </a:t>
            </a:r>
            <a:r>
              <a:rPr lang="en-US" sz="2400" dirty="0"/>
              <a:t>– speed with quality</a:t>
            </a:r>
          </a:p>
        </p:txBody>
      </p:sp>
    </p:spTree>
    <p:extLst>
      <p:ext uri="{BB962C8B-B14F-4D97-AF65-F5344CB8AC3E}">
        <p14:creationId xmlns:p14="http://schemas.microsoft.com/office/powerpoint/2010/main" val="2035266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rgbClr val="FFD87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5946</TotalTime>
  <Words>446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Heavy</vt:lpstr>
      <vt:lpstr>Calibri</vt:lpstr>
      <vt:lpstr>Office Theme</vt:lpstr>
      <vt:lpstr>PowerPoint Presentation</vt:lpstr>
      <vt:lpstr>PowerPoint Presentation</vt:lpstr>
      <vt:lpstr>Part III</vt:lpstr>
      <vt:lpstr>Learning Objectives</vt:lpstr>
      <vt:lpstr>Modelling Service Quality</vt:lpstr>
      <vt:lpstr>Service  Quality Theories</vt:lpstr>
      <vt:lpstr>The SERVQUAL Model ‘PARSU”</vt:lpstr>
      <vt:lpstr>Common Attributes of Excellent Customer Service</vt:lpstr>
      <vt:lpstr>Customer Service Excellence Certification</vt:lpstr>
      <vt:lpstr>The International Customer Service Standard  5Ps of customer acquisition, retention and satisfaction</vt:lpstr>
      <vt:lpstr>What is Service Automation? </vt:lpstr>
      <vt:lpstr>Benefits from Service Automation</vt:lpstr>
      <vt:lpstr>Software Applications For Service </vt:lpstr>
      <vt:lpstr>KPI of Contact and Call Centres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Afsaneh Nahavandi</dc:creator>
  <cp:lastModifiedBy>Asmaa Abdelrahim</cp:lastModifiedBy>
  <cp:revision>310</cp:revision>
  <dcterms:created xsi:type="dcterms:W3CDTF">2013-11-05T19:29:49Z</dcterms:created>
  <dcterms:modified xsi:type="dcterms:W3CDTF">2025-02-26T14:19:39Z</dcterms:modified>
</cp:coreProperties>
</file>