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2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3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B56DC99-6FE2-4620-B4C2-9E55EBBE538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7BEDB-43EE-4C95-9D42-CA9F6BA6FB25}"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56AA38F7-ADCA-4C93-B125-8F3E0F46E84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9" name="Picture 8">
            <a:extLst>
              <a:ext uri="{FF2B5EF4-FFF2-40B4-BE49-F238E27FC236}">
                <a16:creationId xmlns:a16="http://schemas.microsoft.com/office/drawing/2014/main" id="{8E44C42A-2501-412E-889B-8E1AF72B2904}"/>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36786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56DC99-6FE2-4620-B4C2-9E55EBBE538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7BEDB-43EE-4C95-9D42-CA9F6BA6FB25}"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7F7AD647-68FC-49A3-90AE-ADE61E6646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0" name="Picture 9">
            <a:extLst>
              <a:ext uri="{FF2B5EF4-FFF2-40B4-BE49-F238E27FC236}">
                <a16:creationId xmlns:a16="http://schemas.microsoft.com/office/drawing/2014/main" id="{7EDB17A9-AE48-4C96-A6DF-570D79B6F4B3}"/>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405907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56DC99-6FE2-4620-B4C2-9E55EBBE538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7BEDB-43EE-4C95-9D42-CA9F6BA6FB25}"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4DB0C90-5091-4FF0-84C0-412E70B69A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0" name="Picture 9">
            <a:extLst>
              <a:ext uri="{FF2B5EF4-FFF2-40B4-BE49-F238E27FC236}">
                <a16:creationId xmlns:a16="http://schemas.microsoft.com/office/drawing/2014/main" id="{33C3852F-4C35-42F6-A242-5420C77480CB}"/>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80372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56DC99-6FE2-4620-B4C2-9E55EBBE538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7BEDB-43EE-4C95-9D42-CA9F6BA6FB25}"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7615571A-0934-4EAC-B25E-EB0F7D46531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0" name="Picture 9">
            <a:extLst>
              <a:ext uri="{FF2B5EF4-FFF2-40B4-BE49-F238E27FC236}">
                <a16:creationId xmlns:a16="http://schemas.microsoft.com/office/drawing/2014/main" id="{011845F1-DA86-46AB-AD3E-9A1ADA3A9F13}"/>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257402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6DC99-6FE2-4620-B4C2-9E55EBBE538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7BEDB-43EE-4C95-9D42-CA9F6BA6FB25}"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63E296EF-106F-4F60-A084-9DE28C54314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0" name="Picture 9">
            <a:extLst>
              <a:ext uri="{FF2B5EF4-FFF2-40B4-BE49-F238E27FC236}">
                <a16:creationId xmlns:a16="http://schemas.microsoft.com/office/drawing/2014/main" id="{D44274D6-91E6-4E7D-ACEF-5F700FCAB935}"/>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209616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56DC99-6FE2-4620-B4C2-9E55EBBE538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7BEDB-43EE-4C95-9D42-CA9F6BA6FB25}"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48CF0717-C89E-4FC2-9F7B-7B82C444C15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1" name="Picture 10">
            <a:extLst>
              <a:ext uri="{FF2B5EF4-FFF2-40B4-BE49-F238E27FC236}">
                <a16:creationId xmlns:a16="http://schemas.microsoft.com/office/drawing/2014/main" id="{1A0A9FD4-0FA1-424A-8B6A-CE1181E3CFE2}"/>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4291653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56DC99-6FE2-4620-B4C2-9E55EBBE5384}"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77BEDB-43EE-4C95-9D42-CA9F6BA6FB25}"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Picture 11">
            <a:extLst>
              <a:ext uri="{FF2B5EF4-FFF2-40B4-BE49-F238E27FC236}">
                <a16:creationId xmlns:a16="http://schemas.microsoft.com/office/drawing/2014/main" id="{1F1D151D-487B-41DF-8209-5A3E818169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3" name="Picture 12">
            <a:extLst>
              <a:ext uri="{FF2B5EF4-FFF2-40B4-BE49-F238E27FC236}">
                <a16:creationId xmlns:a16="http://schemas.microsoft.com/office/drawing/2014/main" id="{2AD95DE8-8B44-4739-B6CD-42B500B28499}"/>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230553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56DC99-6FE2-4620-B4C2-9E55EBBE5384}"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77BEDB-43EE-4C95-9D42-CA9F6BA6FB25}"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a:extLst>
              <a:ext uri="{FF2B5EF4-FFF2-40B4-BE49-F238E27FC236}">
                <a16:creationId xmlns:a16="http://schemas.microsoft.com/office/drawing/2014/main" id="{797D8054-C657-4149-978C-58F2208A8A9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9" name="Picture 8">
            <a:extLst>
              <a:ext uri="{FF2B5EF4-FFF2-40B4-BE49-F238E27FC236}">
                <a16:creationId xmlns:a16="http://schemas.microsoft.com/office/drawing/2014/main" id="{540D4F4F-E4E5-4F63-9779-5F256F23B9C2}"/>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225649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6DC99-6FE2-4620-B4C2-9E55EBBE5384}"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77BEDB-43EE-4C95-9D42-CA9F6BA6FB25}"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0EB2400F-1522-4CFC-843C-31CA073F840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8" name="Picture 7">
            <a:extLst>
              <a:ext uri="{FF2B5EF4-FFF2-40B4-BE49-F238E27FC236}">
                <a16:creationId xmlns:a16="http://schemas.microsoft.com/office/drawing/2014/main" id="{0DA641B3-32D9-4492-92A1-665F96BE9848}"/>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189098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56DC99-6FE2-4620-B4C2-9E55EBBE538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7BEDB-43EE-4C95-9D42-CA9F6BA6FB25}"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AE16467-DBB8-442B-B8B3-44BF38778C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1" name="Picture 10">
            <a:extLst>
              <a:ext uri="{FF2B5EF4-FFF2-40B4-BE49-F238E27FC236}">
                <a16:creationId xmlns:a16="http://schemas.microsoft.com/office/drawing/2014/main" id="{92A284AE-1C86-42B7-BAAF-A2A6CE99F085}"/>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206409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56DC99-6FE2-4620-B4C2-9E55EBBE538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7BEDB-43EE-4C95-9D42-CA9F6BA6FB25}"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FECC4A81-6AC6-483F-A7B3-C47F28A481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1" name="Picture 10">
            <a:extLst>
              <a:ext uri="{FF2B5EF4-FFF2-40B4-BE49-F238E27FC236}">
                <a16:creationId xmlns:a16="http://schemas.microsoft.com/office/drawing/2014/main" id="{3B8F3E8D-57E3-4399-A73F-4B654C8F7409}"/>
              </a:ext>
            </a:extLst>
          </p:cNvPr>
          <p:cNvPicPr>
            <a:picLocks noChangeAspect="1"/>
          </p:cNvPicPr>
          <p:nvPr userDrawn="1"/>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289652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6DC99-6FE2-4620-B4C2-9E55EBBE5384}" type="datetimeFigureOut">
              <a:rPr lang="en-US" smtClean="0"/>
              <a:t>2/18/2025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7BEDB-43EE-4C95-9D42-CA9F6BA6FB25}"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23E902CF-D6A8-4864-90C3-70679CE878D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2280" y="5944706"/>
            <a:ext cx="6790658" cy="623108"/>
          </a:xfrm>
          <a:prstGeom prst="rect">
            <a:avLst/>
          </a:prstGeom>
        </p:spPr>
      </p:pic>
      <p:pic>
        <p:nvPicPr>
          <p:cNvPr id="10" name="Picture 9">
            <a:extLst>
              <a:ext uri="{FF2B5EF4-FFF2-40B4-BE49-F238E27FC236}">
                <a16:creationId xmlns:a16="http://schemas.microsoft.com/office/drawing/2014/main" id="{2ED59361-B0D1-49A4-B26F-2E8038A8A05A}"/>
              </a:ext>
            </a:extLst>
          </p:cNvPr>
          <p:cNvPicPr>
            <a:picLocks noChangeAspect="1"/>
          </p:cNvPicPr>
          <p:nvPr userDrawn="1"/>
        </p:nvPicPr>
        <p:blipFill>
          <a:blip r:embed="rId15"/>
          <a:stretch>
            <a:fillRect/>
          </a:stretch>
        </p:blipFill>
        <p:spPr>
          <a:xfrm>
            <a:off x="0" y="0"/>
            <a:ext cx="12192000" cy="6858000"/>
          </a:xfrm>
          <a:prstGeom prst="rect">
            <a:avLst/>
          </a:prstGeom>
        </p:spPr>
      </p:pic>
    </p:spTree>
    <p:extLst>
      <p:ext uri="{BB962C8B-B14F-4D97-AF65-F5344CB8AC3E}">
        <p14:creationId xmlns:p14="http://schemas.microsoft.com/office/powerpoint/2010/main" val="988013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9662C-C3FA-4355-9384-C40E4551F3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8A6AB5-0905-4BA6-A5EC-DC755C263C4D}"/>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136ADD6C-4F10-4F9B-BA7C-0D9C59752E3F}"/>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1516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14426" y="1815525"/>
            <a:ext cx="9363654" cy="584775"/>
          </a:xfrm>
          <a:prstGeom prst="rect">
            <a:avLst/>
          </a:prstGeom>
        </p:spPr>
        <p:txBody>
          <a:bodyPr wrap="none">
            <a:spAutoFit/>
          </a:bodyPr>
          <a:lstStyle/>
          <a:p>
            <a:r>
              <a:rPr lang="en-US" sz="3200" dirty="0">
                <a:solidFill>
                  <a:schemeClr val="accent6">
                    <a:lumMod val="50000"/>
                  </a:schemeClr>
                </a:solidFill>
                <a:effectLst/>
                <a:latin typeface="Arial Black" panose="020B0A04020102020204" pitchFamily="34" charset="0"/>
                <a:ea typeface="Times New Roman" panose="02020603050405020304" pitchFamily="18" charset="0"/>
                <a:cs typeface="Arial" panose="020B0604020202020204" pitchFamily="34" charset="0"/>
              </a:rPr>
              <a:t>Unit A/617/1245 Operations Management</a:t>
            </a:r>
            <a:endParaRPr lang="en-US" sz="2800" dirty="0">
              <a:solidFill>
                <a:schemeClr val="accent6">
                  <a:lumMod val="50000"/>
                </a:schemeClr>
              </a:solidFill>
              <a:effectLst/>
              <a:latin typeface="Arial Black" panose="020B0A04020102020204" pitchFamily="34" charset="0"/>
              <a:ea typeface="Times New Roman" panose="02020603050405020304" pitchFamily="18" charset="0"/>
              <a:cs typeface="Arial" panose="020B0604020202020204" pitchFamily="34" charset="0"/>
            </a:endParaRPr>
          </a:p>
        </p:txBody>
      </p:sp>
      <p:sp>
        <p:nvSpPr>
          <p:cNvPr id="7" name="Rectangle 6"/>
          <p:cNvSpPr/>
          <p:nvPr/>
        </p:nvSpPr>
        <p:spPr>
          <a:xfrm>
            <a:off x="3514726" y="2928938"/>
            <a:ext cx="4729161" cy="584775"/>
          </a:xfrm>
          <a:prstGeom prst="rect">
            <a:avLst/>
          </a:prstGeom>
        </p:spPr>
        <p:txBody>
          <a:bodyPr wrap="square">
            <a:spAutoFit/>
          </a:bodyPr>
          <a:lstStyle/>
          <a:p>
            <a:r>
              <a:rPr lang="en-US" sz="3200" dirty="0">
                <a:solidFill>
                  <a:schemeClr val="accent6">
                    <a:lumMod val="50000"/>
                  </a:schemeClr>
                </a:solidFill>
                <a:effectLst/>
                <a:latin typeface="Arial Black" panose="020B0A04020102020204" pitchFamily="34" charset="0"/>
                <a:ea typeface="Times New Roman" panose="02020603050405020304" pitchFamily="18" charset="0"/>
              </a:rPr>
              <a:t>Level 5 15 Credits</a:t>
            </a:r>
            <a:endParaRPr lang="en-US" sz="2800" dirty="0">
              <a:solidFill>
                <a:schemeClr val="accent6">
                  <a:lumMod val="50000"/>
                </a:schemeClr>
              </a:solidFill>
              <a:effectLst/>
              <a:latin typeface="Arial Black" panose="020B0A04020102020204" pitchFamily="34" charset="0"/>
              <a:ea typeface="Times New Roman" panose="02020603050405020304" pitchFamily="18" charset="0"/>
            </a:endParaRPr>
          </a:p>
        </p:txBody>
      </p:sp>
    </p:spTree>
    <p:extLst>
      <p:ext uri="{BB962C8B-B14F-4D97-AF65-F5344CB8AC3E}">
        <p14:creationId xmlns:p14="http://schemas.microsoft.com/office/powerpoint/2010/main" val="2325306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14192" y="744099"/>
            <a:ext cx="6096000" cy="707886"/>
          </a:xfrm>
          <a:prstGeom prst="rect">
            <a:avLst/>
          </a:prstGeom>
        </p:spPr>
        <p:txBody>
          <a:bodyPr>
            <a:spAutoFit/>
          </a:bodyPr>
          <a:lstStyle/>
          <a:p>
            <a:r>
              <a:rPr lang="en-US" sz="2000" dirty="0">
                <a:solidFill>
                  <a:schemeClr val="accent6">
                    <a:lumMod val="50000"/>
                  </a:schemeClr>
                </a:solidFill>
                <a:effectLst/>
                <a:latin typeface="Arial Black" panose="020B0A04020102020204" pitchFamily="34" charset="0"/>
                <a:ea typeface="Times New Roman" panose="02020603050405020304" pitchFamily="18" charset="0"/>
              </a:rPr>
              <a:t>Sample Assignment</a:t>
            </a:r>
          </a:p>
          <a:p>
            <a:r>
              <a:rPr lang="en-US" sz="2000" dirty="0">
                <a:solidFill>
                  <a:schemeClr val="accent6">
                    <a:lumMod val="50000"/>
                  </a:schemeClr>
                </a:solidFill>
                <a:effectLst/>
                <a:latin typeface="Arial Black" panose="020B0A04020102020204" pitchFamily="34" charset="0"/>
                <a:ea typeface="Times New Roman" panose="02020603050405020304" pitchFamily="18" charset="0"/>
              </a:rPr>
              <a:t>       Scenario</a:t>
            </a:r>
          </a:p>
        </p:txBody>
      </p:sp>
      <p:sp>
        <p:nvSpPr>
          <p:cNvPr id="5" name="Rectangle 4"/>
          <p:cNvSpPr/>
          <p:nvPr/>
        </p:nvSpPr>
        <p:spPr>
          <a:xfrm>
            <a:off x="676275" y="1607701"/>
            <a:ext cx="9582150" cy="3416320"/>
          </a:xfrm>
          <a:prstGeom prst="rect">
            <a:avLst/>
          </a:prstGeom>
        </p:spPr>
        <p:txBody>
          <a:bodyPr wrap="square">
            <a:spAutoFit/>
          </a:bodyPr>
          <a:lstStyle/>
          <a:p>
            <a:pPr algn="just"/>
            <a:r>
              <a:rPr lang="en-US" sz="2400" dirty="0">
                <a:solidFill>
                  <a:schemeClr val="accent6">
                    <a:lumMod val="50000"/>
                  </a:schemeClr>
                </a:solidFill>
                <a:effectLst/>
                <a:latin typeface="Bookman Old Style" panose="02050604050505020204" pitchFamily="18" charset="0"/>
                <a:ea typeface="Times New Roman" panose="02020603050405020304" pitchFamily="18" charset="0"/>
              </a:rPr>
              <a:t>You have secured a placement within the HR department of a large </a:t>
            </a:r>
            <a:r>
              <a:rPr lang="en-US" sz="2400" dirty="0" err="1">
                <a:solidFill>
                  <a:schemeClr val="accent6">
                    <a:lumMod val="50000"/>
                  </a:schemeClr>
                </a:solidFill>
                <a:effectLst/>
                <a:latin typeface="Bookman Old Style" panose="02050604050505020204" pitchFamily="18" charset="0"/>
                <a:ea typeface="Times New Roman" panose="02020603050405020304" pitchFamily="18" charset="0"/>
              </a:rPr>
              <a:t>organisation</a:t>
            </a:r>
            <a:r>
              <a:rPr lang="en-US" sz="2400" dirty="0">
                <a:solidFill>
                  <a:schemeClr val="accent6">
                    <a:lumMod val="50000"/>
                  </a:schemeClr>
                </a:solidFill>
                <a:effectLst/>
                <a:latin typeface="Bookman Old Style" panose="02050604050505020204" pitchFamily="18" charset="0"/>
                <a:ea typeface="Times New Roman" panose="02020603050405020304" pitchFamily="18" charset="0"/>
              </a:rPr>
              <a:t>, which is having difficulty recruiting staff. In particular, the Operations Department has several vacancies that are proving difficult to fill. Your manager wants to create material to use at careers fairs – as well as having an internal campaign to encourage staff from other functions and departments to move into operations. She hopes that in addition this will also encourage improved internal communications and processes.</a:t>
            </a:r>
            <a:endParaRPr lang="en-US" sz="2000" dirty="0">
              <a:solidFill>
                <a:schemeClr val="accent6">
                  <a:lumMod val="50000"/>
                </a:schemeClr>
              </a:solidFill>
              <a:effectLst/>
              <a:latin typeface="Bookman Old Style" panose="02050604050505020204" pitchFamily="18" charset="0"/>
              <a:ea typeface="Times New Roman" panose="02020603050405020304" pitchFamily="18" charset="0"/>
            </a:endParaRPr>
          </a:p>
        </p:txBody>
      </p:sp>
    </p:spTree>
    <p:extLst>
      <p:ext uri="{BB962C8B-B14F-4D97-AF65-F5344CB8AC3E}">
        <p14:creationId xmlns:p14="http://schemas.microsoft.com/office/powerpoint/2010/main" val="1513308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4415" y="668695"/>
            <a:ext cx="8362950" cy="749299"/>
          </a:xfrm>
        </p:spPr>
        <p:txBody>
          <a:bodyPr>
            <a:noAutofit/>
          </a:bodyPr>
          <a:lstStyle/>
          <a:p>
            <a:r>
              <a:rPr lang="en-US" sz="2000" b="1" dirty="0">
                <a:solidFill>
                  <a:schemeClr val="accent6">
                    <a:lumMod val="50000"/>
                  </a:schemeClr>
                </a:solidFill>
                <a:latin typeface="Arial Black" panose="020B0A04020102020204" pitchFamily="34" charset="0"/>
              </a:rPr>
              <a:t>Task 1 – Material for Careers Fairs</a:t>
            </a:r>
            <a:br>
              <a:rPr lang="en-US" sz="2000" dirty="0">
                <a:solidFill>
                  <a:schemeClr val="accent6">
                    <a:lumMod val="50000"/>
                  </a:schemeClr>
                </a:solidFill>
                <a:latin typeface="Arial Black" panose="020B0A04020102020204" pitchFamily="34" charset="0"/>
              </a:rPr>
            </a:br>
            <a:endParaRPr lang="en-US" sz="2000" dirty="0">
              <a:solidFill>
                <a:schemeClr val="accent6">
                  <a:lumMod val="50000"/>
                </a:schemeClr>
              </a:solidFill>
              <a:latin typeface="Arial Black" panose="020B0A04020102020204" pitchFamily="34" charset="0"/>
            </a:endParaRPr>
          </a:p>
        </p:txBody>
      </p:sp>
      <p:sp>
        <p:nvSpPr>
          <p:cNvPr id="4" name="Rectangle 3"/>
          <p:cNvSpPr/>
          <p:nvPr/>
        </p:nvSpPr>
        <p:spPr>
          <a:xfrm>
            <a:off x="128587" y="1600200"/>
            <a:ext cx="11858625" cy="1938992"/>
          </a:xfrm>
          <a:prstGeom prst="rect">
            <a:avLst/>
          </a:prstGeom>
        </p:spPr>
        <p:txBody>
          <a:bodyPr wrap="square">
            <a:spAutoFit/>
          </a:bodyPr>
          <a:lstStyle/>
          <a:p>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You have been asked to run a workshop at an undergraduate careers fair. You will start with a presentation.</a:t>
            </a:r>
          </a:p>
          <a:p>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Prepare presentation material including supporting notes. You wish to ensure potential recruits really understand the operations function and the factors that impact on it. Your presentation material should include:</a:t>
            </a:r>
          </a:p>
          <a:p>
            <a:pPr marL="342900" marR="0" lvl="0" indent="-342900">
              <a:buFont typeface="Times New Roman" panose="02020603050405020304" pitchFamily="18" charset="0"/>
              <a:buChar char="·"/>
            </a:pP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An assessment of the role of the operations function (AC1.1)</a:t>
            </a:r>
          </a:p>
          <a:p>
            <a:pPr marL="342900" marR="0" lvl="0" indent="-342900">
              <a:buFont typeface="Times New Roman" panose="02020603050405020304" pitchFamily="18" charset="0"/>
              <a:buChar char="·"/>
            </a:pP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An analysis of the role of the Operations Manager and the constraints under which s/he works (AC1.2)</a:t>
            </a:r>
          </a:p>
          <a:p>
            <a:pPr marL="342900" marR="0" lvl="0" indent="-342900">
              <a:buFont typeface="Times New Roman" panose="02020603050405020304" pitchFamily="18" charset="0"/>
              <a:buChar char="·"/>
            </a:pP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A review of the ethical considerations faced by Operations Managers in relation to the supply chain (AC 4.1).</a:t>
            </a:r>
          </a:p>
        </p:txBody>
      </p:sp>
      <p:sp>
        <p:nvSpPr>
          <p:cNvPr id="5" name="Rectangle 4"/>
          <p:cNvSpPr/>
          <p:nvPr/>
        </p:nvSpPr>
        <p:spPr>
          <a:xfrm>
            <a:off x="575372" y="3632953"/>
            <a:ext cx="3040256" cy="369332"/>
          </a:xfrm>
          <a:prstGeom prst="rect">
            <a:avLst/>
          </a:prstGeom>
        </p:spPr>
        <p:txBody>
          <a:bodyPr wrap="none">
            <a:spAutoFit/>
          </a:bodyPr>
          <a:lstStyle/>
          <a:p>
            <a:r>
              <a:rPr lang="en-US" b="1" dirty="0">
                <a:solidFill>
                  <a:schemeClr val="accent6">
                    <a:lumMod val="50000"/>
                  </a:schemeClr>
                </a:solidFill>
                <a:effectLst/>
                <a:latin typeface="Times New Roman" panose="02020603050405020304" pitchFamily="18" charset="0"/>
                <a:ea typeface="Times New Roman" panose="02020603050405020304" pitchFamily="18" charset="0"/>
              </a:rPr>
              <a:t>For a Merit you also need to:</a:t>
            </a:r>
            <a:endParaRPr lang="en-U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575372" y="4451154"/>
            <a:ext cx="10448035" cy="707886"/>
          </a:xfrm>
          <a:prstGeom prst="rect">
            <a:avLst/>
          </a:prstGeom>
        </p:spPr>
        <p:txBody>
          <a:bodyPr wrap="square">
            <a:spAutoFit/>
          </a:bodyPr>
          <a:lstStyle/>
          <a:p>
            <a:pPr marL="342900" lvl="0" indent="-342900">
              <a:buFont typeface="Times New Roman" panose="02020603050405020304" pitchFamily="18" charset="0"/>
              <a:buChar char="·"/>
            </a:pP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Use a process model to compare and contrast the nature of the operations function in an </a:t>
            </a:r>
            <a:r>
              <a:rPr lang="en-US" sz="2000" dirty="0" err="1">
                <a:solidFill>
                  <a:schemeClr val="accent6">
                    <a:lumMod val="50000"/>
                  </a:schemeClr>
                </a:solidFill>
                <a:effectLst/>
                <a:latin typeface="Times New Roman" panose="02020603050405020304" pitchFamily="18" charset="0"/>
                <a:ea typeface="Times New Roman" panose="02020603050405020304" pitchFamily="18" charset="0"/>
              </a:rPr>
              <a:t>organisation</a:t>
            </a: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 in the secondary sector and an </a:t>
            </a:r>
            <a:r>
              <a:rPr lang="en-US" sz="2000" dirty="0" err="1">
                <a:solidFill>
                  <a:schemeClr val="accent6">
                    <a:lumMod val="50000"/>
                  </a:schemeClr>
                </a:solidFill>
                <a:effectLst/>
                <a:latin typeface="Times New Roman" panose="02020603050405020304" pitchFamily="18" charset="0"/>
                <a:ea typeface="Times New Roman" panose="02020603050405020304" pitchFamily="18" charset="0"/>
              </a:rPr>
              <a:t>organisation</a:t>
            </a:r>
            <a:r>
              <a:rPr lang="en-US" sz="2000" dirty="0">
                <a:solidFill>
                  <a:schemeClr val="accent6">
                    <a:lumMod val="50000"/>
                  </a:schemeClr>
                </a:solidFill>
                <a:effectLst/>
                <a:latin typeface="Times New Roman" panose="02020603050405020304" pitchFamily="18" charset="0"/>
                <a:ea typeface="Times New Roman" panose="02020603050405020304" pitchFamily="18" charset="0"/>
              </a:rPr>
              <a:t> providing services (AC1M1)</a:t>
            </a:r>
          </a:p>
        </p:txBody>
      </p:sp>
    </p:spTree>
    <p:extLst>
      <p:ext uri="{BB962C8B-B14F-4D97-AF65-F5344CB8AC3E}">
        <p14:creationId xmlns:p14="http://schemas.microsoft.com/office/powerpoint/2010/main" val="157308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8526" y="639504"/>
            <a:ext cx="6419850" cy="849313"/>
          </a:xfrm>
        </p:spPr>
        <p:txBody>
          <a:bodyPr>
            <a:noAutofit/>
          </a:bodyPr>
          <a:lstStyle/>
          <a:p>
            <a:r>
              <a:rPr lang="en-US" sz="2000" b="1" dirty="0">
                <a:solidFill>
                  <a:schemeClr val="accent6">
                    <a:lumMod val="50000"/>
                  </a:schemeClr>
                </a:solidFill>
                <a:latin typeface="Arial Black" panose="020B0A04020102020204" pitchFamily="34" charset="0"/>
              </a:rPr>
              <a:t>Task 2 – Preparation of Material for Internal Campaigns</a:t>
            </a:r>
            <a:br>
              <a:rPr lang="en-US" sz="2000" dirty="0">
                <a:solidFill>
                  <a:schemeClr val="accent6">
                    <a:lumMod val="50000"/>
                  </a:schemeClr>
                </a:solidFill>
                <a:latin typeface="Arial Black" panose="020B0A04020102020204" pitchFamily="34" charset="0"/>
              </a:rPr>
            </a:br>
            <a:endParaRPr lang="en-US" sz="2000" dirty="0">
              <a:solidFill>
                <a:schemeClr val="accent6">
                  <a:lumMod val="50000"/>
                </a:schemeClr>
              </a:solidFill>
              <a:latin typeface="Arial Black" panose="020B0A04020102020204" pitchFamily="34" charset="0"/>
            </a:endParaRPr>
          </a:p>
        </p:txBody>
      </p:sp>
      <p:sp>
        <p:nvSpPr>
          <p:cNvPr id="4" name="Rectangle 3"/>
          <p:cNvSpPr/>
          <p:nvPr/>
        </p:nvSpPr>
        <p:spPr>
          <a:xfrm>
            <a:off x="330555" y="1365240"/>
            <a:ext cx="11701462" cy="2646878"/>
          </a:xfrm>
          <a:prstGeom prst="rect">
            <a:avLst/>
          </a:prstGeom>
        </p:spPr>
        <p:txBody>
          <a:bodyPr wrap="square">
            <a:spAutoFit/>
          </a:bodyPr>
          <a:lstStyle/>
          <a:p>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Your manager in HR is aware that she needs to understand the operations function better. She is convinced that many other managers within the </a:t>
            </a:r>
            <a:r>
              <a:rPr lang="en-US" sz="1600" dirty="0" err="1">
                <a:solidFill>
                  <a:schemeClr val="accent6">
                    <a:lumMod val="50000"/>
                  </a:schemeClr>
                </a:solidFill>
                <a:effectLst/>
                <a:latin typeface="Bookman Old Style" panose="02050604050505020204" pitchFamily="18" charset="0"/>
                <a:ea typeface="Times New Roman" panose="02020603050405020304" pitchFamily="18" charset="0"/>
              </a:rPr>
              <a:t>organisation</a:t>
            </a: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 can become operations managers, as she assumes they all use the same tools and techniques to manage people and</a:t>
            </a:r>
            <a:endParaRPr lang="en-US" sz="1400" dirty="0">
              <a:solidFill>
                <a:schemeClr val="accent6">
                  <a:lumMod val="50000"/>
                </a:schemeClr>
              </a:solidFill>
              <a:effectLst/>
              <a:latin typeface="Bookman Old Style" panose="02050604050505020204" pitchFamily="18" charset="0"/>
              <a:ea typeface="Times New Roman" panose="02020603050405020304" pitchFamily="18" charset="0"/>
            </a:endParaRPr>
          </a:p>
          <a:p>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processes. She asks you to shadow the Operations Managers for a few days and report back to her on whether you agree. To ensure a balanced picture you should also research the operations function in another </a:t>
            </a:r>
            <a:r>
              <a:rPr lang="en-US" sz="1600" dirty="0" err="1">
                <a:solidFill>
                  <a:schemeClr val="accent6">
                    <a:lumMod val="50000"/>
                  </a:schemeClr>
                </a:solidFill>
                <a:effectLst/>
                <a:latin typeface="Bookman Old Style" panose="02050604050505020204" pitchFamily="18" charset="0"/>
                <a:ea typeface="Times New Roman" panose="02020603050405020304" pitchFamily="18" charset="0"/>
              </a:rPr>
              <a:t>organisation</a:t>
            </a: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 She has asked you to write a report for her to include:</a:t>
            </a:r>
            <a:endParaRPr lang="en-US" sz="1400" dirty="0">
              <a:solidFill>
                <a:schemeClr val="accent6">
                  <a:lumMod val="50000"/>
                </a:schemeClr>
              </a:solidFill>
              <a:effectLst/>
              <a:latin typeface="Bookman Old Style" panose="02050604050505020204" pitchFamily="18" charset="0"/>
              <a:ea typeface="Times New Roman" panose="02020603050405020304" pitchFamily="18" charset="0"/>
            </a:endParaRPr>
          </a:p>
          <a:p>
            <a:pPr marL="342900" marR="0" lvl="0" indent="-342900">
              <a:buFont typeface="Times New Roman" panose="02020603050405020304" pitchFamily="18" charset="0"/>
              <a:buChar char="·"/>
            </a:pP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An analysis of the performance measures used for different components of the operations function (AC3.1)</a:t>
            </a:r>
            <a:endParaRPr lang="en-US" sz="1400" dirty="0">
              <a:solidFill>
                <a:schemeClr val="accent6">
                  <a:lumMod val="50000"/>
                </a:schemeClr>
              </a:solidFill>
              <a:effectLst/>
              <a:latin typeface="Bookman Old Style" panose="02050604050505020204" pitchFamily="18" charset="0"/>
              <a:ea typeface="Times New Roman" panose="02020603050405020304" pitchFamily="18" charset="0"/>
            </a:endParaRPr>
          </a:p>
          <a:p>
            <a:pPr marL="342900" marR="0" lvl="0" indent="-342900">
              <a:buFont typeface="Times New Roman" panose="02020603050405020304" pitchFamily="18" charset="0"/>
              <a:buChar char="·"/>
            </a:pP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An assessment of the effectiveness of techniques to appraise operations processes and improve efficiency (AC3.2)</a:t>
            </a:r>
            <a:endParaRPr lang="en-US" sz="1400" dirty="0">
              <a:solidFill>
                <a:schemeClr val="accent6">
                  <a:lumMod val="50000"/>
                </a:schemeClr>
              </a:solidFill>
              <a:effectLst/>
              <a:latin typeface="Bookman Old Style" panose="02050604050505020204" pitchFamily="18" charset="0"/>
              <a:ea typeface="Times New Roman" panose="02020603050405020304" pitchFamily="18" charset="0"/>
            </a:endParaRPr>
          </a:p>
          <a:p>
            <a:pPr marL="342900" marR="0" lvl="0" indent="-342900">
              <a:buFont typeface="Times New Roman" panose="02020603050405020304" pitchFamily="18" charset="0"/>
              <a:buChar char="·"/>
            </a:pP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An explanation of the impact of quality measures on </a:t>
            </a:r>
            <a:r>
              <a:rPr lang="en-US" sz="1600" dirty="0" err="1">
                <a:solidFill>
                  <a:schemeClr val="accent6">
                    <a:lumMod val="50000"/>
                  </a:schemeClr>
                </a:solidFill>
                <a:effectLst/>
                <a:latin typeface="Bookman Old Style" panose="02050604050505020204" pitchFamily="18" charset="0"/>
                <a:ea typeface="Times New Roman" panose="02020603050405020304" pitchFamily="18" charset="0"/>
              </a:rPr>
              <a:t>organisational</a:t>
            </a:r>
            <a:r>
              <a:rPr lang="en-US" sz="1600" dirty="0">
                <a:solidFill>
                  <a:schemeClr val="accent6">
                    <a:lumMod val="50000"/>
                  </a:schemeClr>
                </a:solidFill>
                <a:effectLst/>
                <a:latin typeface="Bookman Old Style" panose="02050604050505020204" pitchFamily="18" charset="0"/>
                <a:ea typeface="Times New Roman" panose="02020603050405020304" pitchFamily="18" charset="0"/>
              </a:rPr>
              <a:t> efficiency (AC3.3).</a:t>
            </a:r>
            <a:endParaRPr lang="en-US" sz="1400" dirty="0">
              <a:solidFill>
                <a:schemeClr val="accent6">
                  <a:lumMod val="50000"/>
                </a:schemeClr>
              </a:solidFill>
              <a:effectLst/>
              <a:latin typeface="Bookman Old Style" panose="02050604050505020204" pitchFamily="18" charset="0"/>
              <a:ea typeface="Times New Roman" panose="02020603050405020304" pitchFamily="18" charset="0"/>
            </a:endParaRPr>
          </a:p>
        </p:txBody>
      </p:sp>
      <p:sp>
        <p:nvSpPr>
          <p:cNvPr id="5" name="Rectangle 4"/>
          <p:cNvSpPr/>
          <p:nvPr/>
        </p:nvSpPr>
        <p:spPr>
          <a:xfrm>
            <a:off x="581344" y="3978805"/>
            <a:ext cx="5199180" cy="369332"/>
          </a:xfrm>
          <a:prstGeom prst="rect">
            <a:avLst/>
          </a:prstGeom>
        </p:spPr>
        <p:txBody>
          <a:bodyPr wrap="none">
            <a:spAutoFit/>
          </a:bodyPr>
          <a:lstStyle/>
          <a:p>
            <a:r>
              <a:rPr lang="en-US" b="1" dirty="0">
                <a:solidFill>
                  <a:schemeClr val="accent6">
                    <a:lumMod val="50000"/>
                  </a:schemeClr>
                </a:solidFill>
                <a:effectLst/>
                <a:latin typeface="Times New Roman" panose="02020603050405020304" pitchFamily="18" charset="0"/>
                <a:ea typeface="Times New Roman" panose="02020603050405020304" pitchFamily="18" charset="0"/>
              </a:rPr>
              <a:t>For a Distinction your report also needs to include:</a:t>
            </a:r>
            <a:endParaRPr lang="en-U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188350" y="4471093"/>
            <a:ext cx="11446669" cy="923330"/>
          </a:xfrm>
          <a:prstGeom prst="rect">
            <a:avLst/>
          </a:prstGeom>
        </p:spPr>
        <p:txBody>
          <a:bodyPr wrap="square">
            <a:spAutoFit/>
          </a:bodyPr>
          <a:lstStyle/>
          <a:p>
            <a:pPr marL="342900" lvl="0" indent="-342900">
              <a:buFont typeface="Times New Roman" panose="02020603050405020304" pitchFamily="18" charset="0"/>
              <a:buChar char="·"/>
            </a:pPr>
            <a:r>
              <a:rPr lang="en-US" dirty="0">
                <a:solidFill>
                  <a:schemeClr val="accent6">
                    <a:lumMod val="50000"/>
                  </a:schemeClr>
                </a:solidFill>
                <a:effectLst/>
                <a:latin typeface="Bookman Old Style" panose="02050604050505020204" pitchFamily="18" charset="0"/>
                <a:ea typeface="Times New Roman" panose="02020603050405020304" pitchFamily="18" charset="0"/>
              </a:rPr>
              <a:t>a review of the impact of operations management on business success/competitive advantage in a named </a:t>
            </a:r>
            <a:r>
              <a:rPr lang="en-US" dirty="0" err="1">
                <a:solidFill>
                  <a:schemeClr val="accent6">
                    <a:lumMod val="50000"/>
                  </a:schemeClr>
                </a:solidFill>
                <a:effectLst/>
                <a:latin typeface="Bookman Old Style" panose="02050604050505020204" pitchFamily="18" charset="0"/>
                <a:ea typeface="Times New Roman" panose="02020603050405020304" pitchFamily="18" charset="0"/>
              </a:rPr>
              <a:t>organisation</a:t>
            </a:r>
            <a:r>
              <a:rPr lang="en-US" dirty="0">
                <a:solidFill>
                  <a:schemeClr val="accent6">
                    <a:lumMod val="50000"/>
                  </a:schemeClr>
                </a:solidFill>
                <a:effectLst/>
                <a:latin typeface="Bookman Old Style" panose="02050604050505020204" pitchFamily="18" charset="0"/>
                <a:ea typeface="Times New Roman" panose="02020603050405020304" pitchFamily="18" charset="0"/>
              </a:rPr>
              <a:t>. This will show either the impact of good or poor operations management on the business (AC2D1).</a:t>
            </a:r>
            <a:endParaRPr lang="en-US" sz="1600" dirty="0">
              <a:solidFill>
                <a:schemeClr val="accent6">
                  <a:lumMod val="50000"/>
                </a:schemeClr>
              </a:solidFill>
              <a:effectLst/>
              <a:latin typeface="Bookman Old Style" panose="02050604050505020204" pitchFamily="18" charset="0"/>
              <a:ea typeface="Times New Roman" panose="02020603050405020304" pitchFamily="18" charset="0"/>
            </a:endParaRPr>
          </a:p>
        </p:txBody>
      </p:sp>
    </p:spTree>
    <p:extLst>
      <p:ext uri="{BB962C8B-B14F-4D97-AF65-F5344CB8AC3E}">
        <p14:creationId xmlns:p14="http://schemas.microsoft.com/office/powerpoint/2010/main" val="2211197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5534" y="531799"/>
            <a:ext cx="3290887" cy="906463"/>
          </a:xfrm>
        </p:spPr>
        <p:txBody>
          <a:bodyPr>
            <a:normAutofit/>
          </a:bodyPr>
          <a:lstStyle/>
          <a:p>
            <a:r>
              <a:rPr lang="en-US" sz="2000" b="1" dirty="0">
                <a:solidFill>
                  <a:schemeClr val="accent6">
                    <a:lumMod val="50000"/>
                  </a:schemeClr>
                </a:solidFill>
                <a:latin typeface="Arial Black" panose="020B0A04020102020204" pitchFamily="34" charset="0"/>
              </a:rPr>
              <a:t>Task 3</a:t>
            </a:r>
            <a:br>
              <a:rPr lang="en-US" sz="2000" dirty="0">
                <a:solidFill>
                  <a:schemeClr val="accent6">
                    <a:lumMod val="50000"/>
                  </a:schemeClr>
                </a:solidFill>
                <a:latin typeface="Arial Black" panose="020B0A04020102020204" pitchFamily="34" charset="0"/>
              </a:rPr>
            </a:br>
            <a:endParaRPr lang="en-US" sz="2000" dirty="0">
              <a:solidFill>
                <a:schemeClr val="accent6">
                  <a:lumMod val="50000"/>
                </a:schemeClr>
              </a:solidFill>
              <a:latin typeface="Arial Black" panose="020B0A04020102020204" pitchFamily="34" charset="0"/>
            </a:endParaRPr>
          </a:p>
        </p:txBody>
      </p:sp>
      <p:sp>
        <p:nvSpPr>
          <p:cNvPr id="4" name="Rectangle 3"/>
          <p:cNvSpPr/>
          <p:nvPr/>
        </p:nvSpPr>
        <p:spPr>
          <a:xfrm>
            <a:off x="340518" y="1115610"/>
            <a:ext cx="11458575" cy="2308324"/>
          </a:xfrm>
          <a:prstGeom prst="rect">
            <a:avLst/>
          </a:prstGeom>
        </p:spPr>
        <p:txBody>
          <a:bodyPr wrap="square">
            <a:spAutoFit/>
          </a:bodyPr>
          <a:lstStyle/>
          <a:p>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You manager concludes that a well-managed operations function is critical to business success. She is aware that the culture of the </a:t>
            </a:r>
            <a:r>
              <a:rPr lang="en-US" sz="1600" dirty="0" err="1">
                <a:solidFill>
                  <a:schemeClr val="accent6">
                    <a:lumMod val="50000"/>
                  </a:schemeClr>
                </a:solidFill>
                <a:effectLst/>
                <a:latin typeface="Times New Roman" panose="02020603050405020304" pitchFamily="18" charset="0"/>
                <a:ea typeface="Times New Roman" panose="02020603050405020304" pitchFamily="18" charset="0"/>
              </a:rPr>
              <a:t>organisation</a:t>
            </a: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where you work is quite dismissive of the value of the operations functions. She decides a ‘soft’ internal campaign is needed to enhance the image of the operations function.</a:t>
            </a:r>
          </a:p>
          <a:p>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She has asked you to prepare notes and other materials that she can use for the internal communications, her blog, the staff newsletter and the Intranet. She will also be using some of the material at the approaching Staff Conference. Make notes and ensure you:</a:t>
            </a:r>
          </a:p>
          <a:p>
            <a:pPr marL="342900" marR="0" lvl="0" indent="-342900">
              <a:buFont typeface="Times New Roman" panose="02020603050405020304" pitchFamily="18" charset="0"/>
              <a:buChar char="·"/>
            </a:pPr>
            <a:r>
              <a:rPr lang="en-US" sz="1600" dirty="0" err="1">
                <a:solidFill>
                  <a:schemeClr val="accent6">
                    <a:lumMod val="50000"/>
                  </a:schemeClr>
                </a:solidFill>
                <a:effectLst/>
                <a:latin typeface="Times New Roman" panose="02020603050405020304" pitchFamily="18" charset="0"/>
                <a:ea typeface="Times New Roman" panose="02020603050405020304" pitchFamily="18" charset="0"/>
              </a:rPr>
              <a:t>Analyse</a:t>
            </a: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the importance of the link between operations management and </a:t>
            </a:r>
            <a:r>
              <a:rPr lang="en-US" sz="1600" dirty="0" err="1">
                <a:solidFill>
                  <a:schemeClr val="accent6">
                    <a:lumMod val="50000"/>
                  </a:schemeClr>
                </a:solidFill>
                <a:effectLst/>
                <a:latin typeface="Times New Roman" panose="02020603050405020304" pitchFamily="18" charset="0"/>
                <a:ea typeface="Times New Roman" panose="02020603050405020304" pitchFamily="18" charset="0"/>
              </a:rPr>
              <a:t>organisational</a:t>
            </a: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strategy, in order to deliver business success (AC2.1)</a:t>
            </a:r>
          </a:p>
          <a:p>
            <a:pPr marL="342900" marR="0" lvl="0" indent="-342900">
              <a:buFont typeface="Times New Roman" panose="02020603050405020304" pitchFamily="18" charset="0"/>
              <a:buChar char="·"/>
            </a:pP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Explain how operations management contributes to financial success (AC2.2)</a:t>
            </a:r>
          </a:p>
          <a:p>
            <a:pPr marL="342900" marR="0" lvl="0" indent="-342900">
              <a:buFont typeface="Times New Roman" panose="02020603050405020304" pitchFamily="18" charset="0"/>
              <a:buChar char="·"/>
            </a:pP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Explain how operations management contributes to customer satisfaction (AC2.3).</a:t>
            </a:r>
          </a:p>
        </p:txBody>
      </p:sp>
      <p:sp>
        <p:nvSpPr>
          <p:cNvPr id="5" name="Rectangle 4"/>
          <p:cNvSpPr/>
          <p:nvPr/>
        </p:nvSpPr>
        <p:spPr>
          <a:xfrm>
            <a:off x="409076" y="3604469"/>
            <a:ext cx="3484928" cy="369332"/>
          </a:xfrm>
          <a:prstGeom prst="rect">
            <a:avLst/>
          </a:prstGeom>
        </p:spPr>
        <p:txBody>
          <a:bodyPr wrap="none">
            <a:spAutoFit/>
          </a:bodyPr>
          <a:lstStyle/>
          <a:p>
            <a:r>
              <a:rPr lang="en-US" b="1" dirty="0">
                <a:solidFill>
                  <a:schemeClr val="accent6">
                    <a:lumMod val="50000"/>
                  </a:schemeClr>
                </a:solidFill>
                <a:effectLst/>
                <a:latin typeface="Times New Roman" panose="02020603050405020304" pitchFamily="18" charset="0"/>
                <a:ea typeface="Times New Roman" panose="02020603050405020304" pitchFamily="18" charset="0"/>
              </a:rPr>
              <a:t>For a Merit your notes must also:</a:t>
            </a:r>
            <a:endParaRPr lang="en-U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234472" y="4023214"/>
            <a:ext cx="10067926" cy="338554"/>
          </a:xfrm>
          <a:prstGeom prst="rect">
            <a:avLst/>
          </a:prstGeom>
        </p:spPr>
        <p:txBody>
          <a:bodyPr wrap="square">
            <a:spAutoFit/>
          </a:bodyPr>
          <a:lstStyle/>
          <a:p>
            <a:pPr marL="342900" lvl="0" indent="-342900">
              <a:buFont typeface="Times New Roman" panose="02020603050405020304" pitchFamily="18" charset="0"/>
              <a:buChar char="·"/>
            </a:pP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Evaluate the possible impact of operations management on business image (2M1).</a:t>
            </a:r>
          </a:p>
        </p:txBody>
      </p:sp>
      <p:sp>
        <p:nvSpPr>
          <p:cNvPr id="7" name="Rectangle 6"/>
          <p:cNvSpPr/>
          <p:nvPr/>
        </p:nvSpPr>
        <p:spPr>
          <a:xfrm>
            <a:off x="586630" y="4404688"/>
            <a:ext cx="3997889" cy="369332"/>
          </a:xfrm>
          <a:prstGeom prst="rect">
            <a:avLst/>
          </a:prstGeom>
        </p:spPr>
        <p:txBody>
          <a:bodyPr wrap="none">
            <a:spAutoFit/>
          </a:bodyPr>
          <a:lstStyle/>
          <a:p>
            <a:r>
              <a:rPr lang="en-US" b="1" dirty="0">
                <a:solidFill>
                  <a:schemeClr val="accent6">
                    <a:lumMod val="50000"/>
                  </a:schemeClr>
                </a:solidFill>
                <a:effectLst/>
                <a:latin typeface="Times New Roman" panose="02020603050405020304" pitchFamily="18" charset="0"/>
                <a:ea typeface="Times New Roman" panose="02020603050405020304" pitchFamily="18" charset="0"/>
              </a:rPr>
              <a:t>For a Distinction your notes must also:</a:t>
            </a:r>
            <a:endParaRPr lang="en-U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sp>
        <p:nvSpPr>
          <p:cNvPr id="8" name="Rectangle 7"/>
          <p:cNvSpPr/>
          <p:nvPr/>
        </p:nvSpPr>
        <p:spPr>
          <a:xfrm>
            <a:off x="340518" y="4794424"/>
            <a:ext cx="9625013" cy="584775"/>
          </a:xfrm>
          <a:prstGeom prst="rect">
            <a:avLst/>
          </a:prstGeom>
        </p:spPr>
        <p:txBody>
          <a:bodyPr wrap="square">
            <a:spAutoFit/>
          </a:bodyPr>
          <a:lstStyle/>
          <a:p>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Critically </a:t>
            </a:r>
            <a:r>
              <a:rPr lang="en-US" sz="1600" dirty="0" err="1">
                <a:solidFill>
                  <a:schemeClr val="accent6">
                    <a:lumMod val="50000"/>
                  </a:schemeClr>
                </a:solidFill>
                <a:effectLst/>
                <a:latin typeface="Times New Roman" panose="02020603050405020304" pitchFamily="18" charset="0"/>
                <a:ea typeface="Times New Roman" panose="02020603050405020304" pitchFamily="18" charset="0"/>
              </a:rPr>
              <a:t>analyse</a:t>
            </a: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the ethical considerations facing the supply of materials to a named </a:t>
            </a:r>
            <a:r>
              <a:rPr lang="en-US" sz="1600" dirty="0" err="1">
                <a:solidFill>
                  <a:schemeClr val="accent6">
                    <a:lumMod val="50000"/>
                  </a:schemeClr>
                </a:solidFill>
                <a:effectLst/>
                <a:latin typeface="Times New Roman" panose="02020603050405020304" pitchFamily="18" charset="0"/>
                <a:ea typeface="Times New Roman" panose="02020603050405020304" pitchFamily="18" charset="0"/>
              </a:rPr>
              <a:t>organisation</a:t>
            </a:r>
            <a:r>
              <a:rPr lang="en-US" sz="1600" dirty="0">
                <a:solidFill>
                  <a:schemeClr val="accent6">
                    <a:lumMod val="50000"/>
                  </a:schemeClr>
                </a:solidFill>
                <a:effectLst/>
                <a:latin typeface="Times New Roman" panose="02020603050405020304" pitchFamily="18" charset="0"/>
                <a:ea typeface="Times New Roman" panose="02020603050405020304" pitchFamily="18" charset="0"/>
              </a:rPr>
              <a:t> in the UK manufacturing sector (4D1).</a:t>
            </a:r>
          </a:p>
        </p:txBody>
      </p:sp>
    </p:spTree>
    <p:extLst>
      <p:ext uri="{BB962C8B-B14F-4D97-AF65-F5344CB8AC3E}">
        <p14:creationId xmlns:p14="http://schemas.microsoft.com/office/powerpoint/2010/main" val="3488224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4707E-3081-49F6-9D8D-EBFDB67528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28287E1-5AF9-42D1-A272-94C9711525CC}"/>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F1E124A9-5032-48D7-A5F9-804ECF822B32}"/>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285908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658</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Bookman Old Style</vt:lpstr>
      <vt:lpstr>Calibri</vt:lpstr>
      <vt:lpstr>Calibri Light</vt:lpstr>
      <vt:lpstr>Times New Roman</vt:lpstr>
      <vt:lpstr>Office Theme</vt:lpstr>
      <vt:lpstr>PowerPoint Presentation</vt:lpstr>
      <vt:lpstr>PowerPoint Presentation</vt:lpstr>
      <vt:lpstr>PowerPoint Presentation</vt:lpstr>
      <vt:lpstr>Task 1 – Material for Careers Fairs </vt:lpstr>
      <vt:lpstr>Task 2 – Preparation of Material for Internal Campaigns </vt:lpstr>
      <vt:lpstr>Task 3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MGW</dc:creator>
  <cp:lastModifiedBy>Nour Fathy</cp:lastModifiedBy>
  <cp:revision>5</cp:revision>
  <dcterms:created xsi:type="dcterms:W3CDTF">2022-08-22T15:21:03Z</dcterms:created>
  <dcterms:modified xsi:type="dcterms:W3CDTF">2025-02-18T14:53:23Z</dcterms:modified>
</cp:coreProperties>
</file>