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85" r:id="rId3"/>
    <p:sldId id="258" r:id="rId4"/>
    <p:sldId id="289" r:id="rId5"/>
    <p:sldId id="290" r:id="rId6"/>
    <p:sldId id="291" r:id="rId7"/>
    <p:sldId id="301" r:id="rId8"/>
    <p:sldId id="302" r:id="rId9"/>
    <p:sldId id="303" r:id="rId10"/>
    <p:sldId id="292"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4" autoAdjust="0"/>
    <p:restoredTop sz="94660"/>
  </p:normalViewPr>
  <p:slideViewPr>
    <p:cSldViewPr snapToGrid="0">
      <p:cViewPr varScale="1">
        <p:scale>
          <a:sx n="108" d="100"/>
          <a:sy n="108" d="100"/>
        </p:scale>
        <p:origin x="7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E825-F0F3-49CD-A04E-8DFA420AD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C55D99-7CFC-4404-B12F-A964E2856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921B3F-C9A1-4C50-8563-8D530130B92D}"/>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70F9A7EE-F1CB-4E2A-BD0C-3408376AB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7C12F-DB03-4CA6-92EB-5E8BBB10DD27}"/>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268499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E992-54C9-4653-A1C1-69B1009727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247A8-0D1C-4B74-A327-411DADFB4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191BF-FAE0-4679-963A-72321F5FB759}"/>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75388BFA-1BEF-4834-B2F4-A767B3E61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AC469-6A13-478D-B33B-FA9D521A102E}"/>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334574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C1DD12-F8C2-4FEF-9A43-03AD1754C7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B9C7F4-D3BF-44A1-B954-7AC948A1C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59FAC-0714-444D-B79B-295F90D6862F}"/>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0892CC70-72F8-40F8-86F6-D02AB4DDF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2CAE7-3E03-492C-B81F-773BDB2B941A}"/>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358167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046A-E785-480D-8CC5-3223C90EA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B3833-5086-4C10-A21A-9E7DF9EDB7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65F5D-8B98-490D-8B78-590C82F50A71}"/>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F7D74FE9-0850-4C0E-8A22-C7A65F528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65FB8-0F5E-4A07-9F70-C439465A2D64}"/>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421889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0A7D-2B85-4779-80EF-1CA9CBF35C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83C97F-8387-4238-8477-E13B4123A5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BFF522-9AB5-442A-B8E3-EABD3A275494}"/>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871C3FBF-58C7-4D46-BD24-39290DB89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40A5C-54DD-46FE-8116-32CE0A984E40}"/>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41616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02CA-D73E-4693-9C28-67502EB105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1D91BC-B380-4939-BB73-0F1BEFFA9C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98EBBB-407F-4A54-AC62-BC427621E0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A1BB4C-87CD-42A3-8819-58B19BF9549C}"/>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6" name="Footer Placeholder 5">
            <a:extLst>
              <a:ext uri="{FF2B5EF4-FFF2-40B4-BE49-F238E27FC236}">
                <a16:creationId xmlns:a16="http://schemas.microsoft.com/office/drawing/2014/main" id="{D05427ED-0F37-43CF-B16D-7B39BC47A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B91B1-3CA0-4D47-A26A-EF7E1115ED89}"/>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23848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8D5A-9FAF-4F19-B50C-EB34F2E75F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FE0A6-AB6C-4873-BDBB-450E750C52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19E503-6B6A-451A-885E-233261C9F8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3A2652-C210-4161-812C-6DF0D254B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83D8D9-3502-4791-99D0-918F6F5607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ADAD1D-1B21-483E-8FF1-39809AB24D6C}"/>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8" name="Footer Placeholder 7">
            <a:extLst>
              <a:ext uri="{FF2B5EF4-FFF2-40B4-BE49-F238E27FC236}">
                <a16:creationId xmlns:a16="http://schemas.microsoft.com/office/drawing/2014/main" id="{4D4A277D-8155-4F3C-907F-B05A3B711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AF5151-3BE2-4D9E-8163-7A78FB34C1D1}"/>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319267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FB11-00B9-4A9A-B207-9D772EC487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72831-7BD2-4591-ABC0-C25EFE825EC1}"/>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4" name="Footer Placeholder 3">
            <a:extLst>
              <a:ext uri="{FF2B5EF4-FFF2-40B4-BE49-F238E27FC236}">
                <a16:creationId xmlns:a16="http://schemas.microsoft.com/office/drawing/2014/main" id="{F3C4A4A3-25BE-410F-9938-53869184DA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2A1015-9E6B-4CE5-A753-37CB705EFF2F}"/>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89007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C9FC1-BAC7-490D-ACDA-0FAB84BD8377}"/>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3" name="Footer Placeholder 2">
            <a:extLst>
              <a:ext uri="{FF2B5EF4-FFF2-40B4-BE49-F238E27FC236}">
                <a16:creationId xmlns:a16="http://schemas.microsoft.com/office/drawing/2014/main" id="{73E24351-7F8A-434E-9212-2C6D4FA88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502BD4-049C-499F-953B-E39A72845A12}"/>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254058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5E6B-F79F-4481-BF32-BF4DBDC7FB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A1D028-44AB-43AF-97C7-80B8CB5BDF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E95759-563C-4155-855A-FBF315988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60CC0-9DA5-439D-82CE-1796FE0BEEDE}"/>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6" name="Footer Placeholder 5">
            <a:extLst>
              <a:ext uri="{FF2B5EF4-FFF2-40B4-BE49-F238E27FC236}">
                <a16:creationId xmlns:a16="http://schemas.microsoft.com/office/drawing/2014/main" id="{4D9B001C-A926-4F2E-A7B3-C641D1EB1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35A09-DB46-4BB8-B4E9-0E88FD507F1C}"/>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263031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4490-6E10-41EB-9151-F2F7ADEA2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3BD15-2372-4236-B02B-C57D1BB4E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3C79D2-B72E-4CD8-8779-80BAC39DF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CB6B7-2352-421C-98A5-1262E9EC5D8A}"/>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6" name="Footer Placeholder 5">
            <a:extLst>
              <a:ext uri="{FF2B5EF4-FFF2-40B4-BE49-F238E27FC236}">
                <a16:creationId xmlns:a16="http://schemas.microsoft.com/office/drawing/2014/main" id="{BC9C07DE-7AFF-4D89-8F89-9328017CD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60A452-F6E1-41FE-B607-1D628064CAC3}"/>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387147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B0F5A-5499-49AB-BBB2-17173CB42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1DCF05-38AD-4B27-AAAA-DEA034302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EC64F-57F7-48D5-9ED6-1A9558301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FBAC57EF-1EDC-41C5-B002-850E5A053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09DD9-A638-4C76-93C2-3D80FA78D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4124A-B14A-43D1-9BAA-AEF0F9EFFDE4}"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32BA87A-4C51-4C4E-8793-37560830C2A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2280" y="5944706"/>
            <a:ext cx="6790658" cy="623108"/>
          </a:xfrm>
          <a:prstGeom prst="rect">
            <a:avLst/>
          </a:prstGeom>
        </p:spPr>
      </p:pic>
      <p:pic>
        <p:nvPicPr>
          <p:cNvPr id="10" name="Picture 9">
            <a:extLst>
              <a:ext uri="{FF2B5EF4-FFF2-40B4-BE49-F238E27FC236}">
                <a16:creationId xmlns:a16="http://schemas.microsoft.com/office/drawing/2014/main" id="{6600F3DE-5675-402B-9EEE-CA3982F0A5CF}"/>
              </a:ext>
            </a:extLst>
          </p:cNvPr>
          <p:cNvPicPr>
            <a:picLocks noChangeAspect="1"/>
          </p:cNvPicPr>
          <p:nvPr userDrawn="1"/>
        </p:nvPicPr>
        <p:blipFill>
          <a:blip r:embed="rId16"/>
          <a:stretch>
            <a:fillRect/>
          </a:stretch>
        </p:blipFill>
        <p:spPr>
          <a:xfrm>
            <a:off x="0" y="0"/>
            <a:ext cx="12192000" cy="6858000"/>
          </a:xfrm>
          <a:prstGeom prst="rect">
            <a:avLst/>
          </a:prstGeom>
        </p:spPr>
      </p:pic>
    </p:spTree>
    <p:extLst>
      <p:ext uri="{BB962C8B-B14F-4D97-AF65-F5344CB8AC3E}">
        <p14:creationId xmlns:p14="http://schemas.microsoft.com/office/powerpoint/2010/main" val="147991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DAB3-7EFE-4CD6-88FD-FD25EDE4B29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355EBAF-2E9E-4A8F-91EA-01662C7F9FFF}"/>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13649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475616"/>
            <a:ext cx="12192000" cy="1655762"/>
          </a:xfrm>
        </p:spPr>
        <p:txBody>
          <a:bodyPr>
            <a:noAutofit/>
          </a:bodyPr>
          <a:lstStyle/>
          <a:p>
            <a:pPr algn="l">
              <a:lnSpc>
                <a:spcPct val="100000"/>
              </a:lnSpc>
            </a:pPr>
            <a:r>
              <a:rPr lang="en-US" sz="1600" dirty="0">
                <a:solidFill>
                  <a:schemeClr val="accent6">
                    <a:lumMod val="50000"/>
                  </a:schemeClr>
                </a:solidFill>
                <a:latin typeface="Bahnschrift SemiBold SemiConden" panose="020B0502040204020203" pitchFamily="34" charset="0"/>
              </a:rPr>
              <a:t>Job design determines the content of a job, and methods analysis determines how a job is to be performed.</a:t>
            </a:r>
          </a:p>
          <a:p>
            <a:pPr algn="l">
              <a:lnSpc>
                <a:spcPct val="100000"/>
              </a:lnSpc>
            </a:pPr>
            <a:r>
              <a:rPr lang="en-US" sz="1600" dirty="0">
                <a:solidFill>
                  <a:schemeClr val="accent6">
                    <a:lumMod val="50000"/>
                  </a:schemeClr>
                </a:solidFill>
                <a:latin typeface="Bahnschrift SemiBold SemiConden" panose="020B0502040204020203" pitchFamily="34" charset="0"/>
              </a:rPr>
              <a:t>Work measurement is concerned with determining the length of time it should take to complete the job. Job times are vital inputs for capacity planning, workforce planning, estimating labor costs, scheduling, budgeting, and designing incentive systems. Moreover, from the workers’ standpoint, time standards reflect the amount of time it should take to do a given job working under typical conditions. The standards include expected activity time plus allowances for probable delays.</a:t>
            </a:r>
          </a:p>
          <a:p>
            <a:pPr algn="l">
              <a:lnSpc>
                <a:spcPct val="100000"/>
              </a:lnSpc>
            </a:pPr>
            <a:r>
              <a:rPr lang="en-US" sz="1600" dirty="0">
                <a:solidFill>
                  <a:schemeClr val="accent6">
                    <a:lumMod val="50000"/>
                  </a:schemeClr>
                </a:solidFill>
                <a:latin typeface="Bahnschrift SemiBold SemiConden" panose="020B0502040204020203" pitchFamily="34" charset="0"/>
              </a:rPr>
              <a:t>A standard time is the amount of time it should take a qualified worker to complete a specified task, working at a sustainable rate, using given methods, tools and equipment, raw material inputs, and workplace arrangement. Whenever a time standard is developed for a job, it is essential to provide a complete description of the parameters of the job because the actual time to do the job is sensitive to all of these factors; changes in any one of the factors can materially affect time requirements. For instance, changes in product design or changes in job performance brought about by a methods study should trigger a new time study to update the standard time. As a practical matter, though, minor changes are occasionally made that do not justify the expense of restudying the job. Consequently, the standards for many jobs may be slightly inaccurate. Periodic time studies may be used to update the standards.</a:t>
            </a:r>
          </a:p>
          <a:p>
            <a:pPr algn="l">
              <a:lnSpc>
                <a:spcPct val="100000"/>
              </a:lnSpc>
            </a:pPr>
            <a:r>
              <a:rPr lang="en-US" sz="1600" dirty="0">
                <a:solidFill>
                  <a:schemeClr val="accent6">
                    <a:lumMod val="50000"/>
                  </a:schemeClr>
                </a:solidFill>
                <a:latin typeface="Bahnschrift SemiBold SemiConden" panose="020B0502040204020203" pitchFamily="34" charset="0"/>
              </a:rPr>
              <a:t>Organizations develop time standards in a number of different ways. Although some small manufacturers and service organizations rely on subjective estimates of job times, the most commonly used methods of work measurement are (1) stopwatch time study, (2) historical times, (3) predetermined data, and (4) work sampling. The following pages describe each of these techniques in some detail.</a:t>
            </a:r>
          </a:p>
          <a:p>
            <a:pPr algn="l">
              <a:lnSpc>
                <a:spcPct val="100000"/>
              </a:lnSpc>
            </a:pPr>
            <a:endParaRPr lang="en-US" sz="1600" dirty="0">
              <a:solidFill>
                <a:schemeClr val="accent6">
                  <a:lumMod val="50000"/>
                </a:schemeClr>
              </a:solidFill>
              <a:latin typeface="Bahnschrift SemiBold SemiConden" panose="020B0502040204020203" pitchFamily="34" charset="0"/>
            </a:endParaRPr>
          </a:p>
        </p:txBody>
      </p:sp>
      <p:sp>
        <p:nvSpPr>
          <p:cNvPr id="5" name="TextBox 4"/>
          <p:cNvSpPr txBox="1"/>
          <p:nvPr/>
        </p:nvSpPr>
        <p:spPr>
          <a:xfrm>
            <a:off x="4492049" y="597527"/>
            <a:ext cx="2525802" cy="400110"/>
          </a:xfrm>
          <a:prstGeom prst="rect">
            <a:avLst/>
          </a:prstGeom>
          <a:noFill/>
        </p:spPr>
        <p:txBody>
          <a:bodyPr wrap="square" rtlCol="0">
            <a:spAutoFit/>
          </a:bodyPr>
          <a:lstStyle/>
          <a:p>
            <a:r>
              <a:rPr lang="en-US" sz="2000" dirty="0">
                <a:solidFill>
                  <a:schemeClr val="accent6">
                    <a:lumMod val="50000"/>
                  </a:schemeClr>
                </a:solidFill>
                <a:latin typeface="Bahnschrift SemiBold SemiConden" panose="020B0502040204020203" pitchFamily="34" charset="0"/>
              </a:rPr>
              <a:t>WORK MEASUREMENT</a:t>
            </a:r>
          </a:p>
        </p:txBody>
      </p:sp>
    </p:spTree>
    <p:extLst>
      <p:ext uri="{BB962C8B-B14F-4D97-AF65-F5344CB8AC3E}">
        <p14:creationId xmlns:p14="http://schemas.microsoft.com/office/powerpoint/2010/main" val="64715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p:txBody>
          <a:bodyPr/>
          <a:lstStyle/>
          <a:p>
            <a:r>
              <a:rPr lang="en-US" dirty="0"/>
              <a:t> </a:t>
            </a:r>
          </a:p>
        </p:txBody>
      </p:sp>
      <p:pic>
        <p:nvPicPr>
          <p:cNvPr id="6" name="Picture 5">
            <a:extLst>
              <a:ext uri="{FF2B5EF4-FFF2-40B4-BE49-F238E27FC236}">
                <a16:creationId xmlns:a16="http://schemas.microsoft.com/office/drawing/2014/main" id="{E2C94EB8-C146-45E4-AB72-AECBB46C2A6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745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 name="Round Diagonal Corner Rectangle 4">
            <a:extLst>
              <a:ext uri="{FF2B5EF4-FFF2-40B4-BE49-F238E27FC236}">
                <a16:creationId xmlns:a16="http://schemas.microsoft.com/office/drawing/2014/main" id="{BD8A6834-2475-43F3-A8AB-A1A476D04CA5}"/>
              </a:ext>
            </a:extLst>
          </p:cNvPr>
          <p:cNvSpPr/>
          <p:nvPr/>
        </p:nvSpPr>
        <p:spPr>
          <a:xfrm>
            <a:off x="3042504" y="1600493"/>
            <a:ext cx="6625654" cy="828121"/>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6">
                    <a:lumMod val="50000"/>
                  </a:schemeClr>
                </a:solidFill>
                <a:latin typeface="Bahnschrift SemiBold SemiConden" panose="020B0502040204020203" pitchFamily="34" charset="0"/>
              </a:rPr>
              <a:t>BSc – Bachelor of Science – level 5</a:t>
            </a:r>
          </a:p>
        </p:txBody>
      </p:sp>
      <p:sp>
        <p:nvSpPr>
          <p:cNvPr id="19" name="Oval 9">
            <a:extLst>
              <a:ext uri="{FF2B5EF4-FFF2-40B4-BE49-F238E27FC236}">
                <a16:creationId xmlns:a16="http://schemas.microsoft.com/office/drawing/2014/main" id="{3D210CD6-D137-448A-9CAB-B9EFBA96E9A3}"/>
              </a:ext>
            </a:extLst>
          </p:cNvPr>
          <p:cNvSpPr>
            <a:spLocks noChangeArrowheads="1"/>
          </p:cNvSpPr>
          <p:nvPr/>
        </p:nvSpPr>
        <p:spPr bwMode="auto">
          <a:xfrm flipH="1">
            <a:off x="1072873" y="3402860"/>
            <a:ext cx="907914" cy="886580"/>
          </a:xfrm>
          <a:prstGeom prst="ellipse">
            <a:avLst/>
          </a:prstGeom>
          <a:noFill/>
          <a:ln>
            <a:noFill/>
          </a:ln>
        </p:spPr>
        <p:txBody>
          <a:bodyPr vert="horz" wrap="square" lIns="91440" tIns="45720" rIns="91440" bIns="45720" numCol="1" anchor="t" anchorCtr="0" compatLnSpc="1">
            <a:prstTxWarp prst="textNoShape">
              <a:avLst/>
            </a:prstTxWarp>
          </a:bodyPr>
          <a:lstStyle/>
          <a:p>
            <a:endParaRPr lang="en-US">
              <a:solidFill>
                <a:srgbClr val="0070C0"/>
              </a:solidFill>
            </a:endParaRPr>
          </a:p>
        </p:txBody>
      </p:sp>
      <p:pic>
        <p:nvPicPr>
          <p:cNvPr id="22" name="Picture 21">
            <a:extLst>
              <a:ext uri="{FF2B5EF4-FFF2-40B4-BE49-F238E27FC236}">
                <a16:creationId xmlns:a16="http://schemas.microsoft.com/office/drawing/2014/main" id="{54189B4B-7066-44E4-8B8B-1B74C9FE9BC0}"/>
              </a:ext>
            </a:extLst>
          </p:cNvPr>
          <p:cNvPicPr>
            <a:picLocks noChangeAspect="1"/>
          </p:cNvPicPr>
          <p:nvPr/>
        </p:nvPicPr>
        <p:blipFill rotWithShape="1">
          <a:blip r:embed="rId3"/>
          <a:srcRect l="12488" t="21114" r="7111" b="17016"/>
          <a:stretch/>
        </p:blipFill>
        <p:spPr>
          <a:xfrm>
            <a:off x="2113313" y="3255590"/>
            <a:ext cx="795972" cy="590560"/>
          </a:xfrm>
          <a:prstGeom prst="rect">
            <a:avLst/>
          </a:prstGeom>
        </p:spPr>
      </p:pic>
      <p:pic>
        <p:nvPicPr>
          <p:cNvPr id="24" name="Picture 23">
            <a:extLst>
              <a:ext uri="{FF2B5EF4-FFF2-40B4-BE49-F238E27FC236}">
                <a16:creationId xmlns:a16="http://schemas.microsoft.com/office/drawing/2014/main" id="{482662DD-B05D-431D-B1EE-DFB9FB146B20}"/>
              </a:ext>
            </a:extLst>
          </p:cNvPr>
          <p:cNvPicPr>
            <a:picLocks noChangeAspect="1"/>
          </p:cNvPicPr>
          <p:nvPr/>
        </p:nvPicPr>
        <p:blipFill rotWithShape="1">
          <a:blip r:embed="rId4"/>
          <a:srcRect l="4571" t="10558" r="11197" b="7795"/>
          <a:stretch/>
        </p:blipFill>
        <p:spPr>
          <a:xfrm>
            <a:off x="1801681" y="1600493"/>
            <a:ext cx="915794" cy="828121"/>
          </a:xfrm>
          <a:prstGeom prst="rect">
            <a:avLst/>
          </a:prstGeom>
          <a:noFill/>
        </p:spPr>
      </p:pic>
      <p:sp>
        <p:nvSpPr>
          <p:cNvPr id="26" name="Round Diagonal Corner Rectangle 13">
            <a:extLst>
              <a:ext uri="{FF2B5EF4-FFF2-40B4-BE49-F238E27FC236}">
                <a16:creationId xmlns:a16="http://schemas.microsoft.com/office/drawing/2014/main" id="{A01389E1-78E3-421C-8BE0-2FEECC040FD8}"/>
              </a:ext>
            </a:extLst>
          </p:cNvPr>
          <p:cNvSpPr/>
          <p:nvPr/>
        </p:nvSpPr>
        <p:spPr>
          <a:xfrm>
            <a:off x="3494447" y="3044464"/>
            <a:ext cx="5203106" cy="828121"/>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6">
                    <a:lumMod val="50000"/>
                  </a:schemeClr>
                </a:solidFill>
                <a:latin typeface="Bahnschrift SemiBold SemiConden" panose="020B0502040204020203" pitchFamily="34" charset="0"/>
              </a:rPr>
              <a:t>Operations Management</a:t>
            </a:r>
          </a:p>
        </p:txBody>
      </p:sp>
    </p:spTree>
    <p:extLst>
      <p:ext uri="{BB962C8B-B14F-4D97-AF65-F5344CB8AC3E}">
        <p14:creationId xmlns:p14="http://schemas.microsoft.com/office/powerpoint/2010/main" val="372576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p:cNvSpPr/>
          <p:nvPr/>
        </p:nvSpPr>
        <p:spPr>
          <a:xfrm rot="1346644">
            <a:off x="4856508" y="396771"/>
            <a:ext cx="955063" cy="952500"/>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4332477" y="467910"/>
            <a:ext cx="1001562" cy="1025268"/>
          </a:xfrm>
          <a:prstGeom prst="rect">
            <a:avLst/>
          </a:prstGeom>
        </p:spPr>
      </p:pic>
      <p:sp>
        <p:nvSpPr>
          <p:cNvPr id="10" name="Round Diagonal Corner Rectangle 9"/>
          <p:cNvSpPr/>
          <p:nvPr/>
        </p:nvSpPr>
        <p:spPr>
          <a:xfrm>
            <a:off x="5564010" y="795023"/>
            <a:ext cx="5498216" cy="571582"/>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pc="-40" dirty="0">
                <a:solidFill>
                  <a:schemeClr val="accent6">
                    <a:lumMod val="50000"/>
                  </a:schemeClr>
                </a:solidFill>
                <a:latin typeface="Bahnschrift SemiBold SemiConden" panose="020B0502040204020203" pitchFamily="34" charset="0"/>
                <a:cs typeface="Arial"/>
              </a:rPr>
              <a:t>Work Design and Measurement</a:t>
            </a:r>
            <a:endParaRPr lang="en-US" sz="2800" dirty="0">
              <a:solidFill>
                <a:schemeClr val="accent6">
                  <a:lumMod val="50000"/>
                </a:schemeClr>
              </a:solidFill>
              <a:latin typeface="Bahnschrift SemiBold SemiConden" panose="020B0502040204020203" pitchFamily="34" charset="0"/>
            </a:endParaRPr>
          </a:p>
        </p:txBody>
      </p:sp>
      <p:sp>
        <p:nvSpPr>
          <p:cNvPr id="4" name="TextBox 3"/>
          <p:cNvSpPr txBox="1"/>
          <p:nvPr/>
        </p:nvSpPr>
        <p:spPr>
          <a:xfrm>
            <a:off x="2503966" y="2037668"/>
            <a:ext cx="8360946" cy="1977464"/>
          </a:xfrm>
          <a:prstGeom prst="rect">
            <a:avLst/>
          </a:prstGeom>
          <a:noFill/>
        </p:spPr>
        <p:txBody>
          <a:bodyPr wrap="square" rtlCol="0">
            <a:spAutoFit/>
          </a:bodyPr>
          <a:lstStyle/>
          <a:p>
            <a:pPr marL="736600" marR="342265" lvl="1" indent="-736600">
              <a:lnSpc>
                <a:spcPct val="150000"/>
              </a:lnSpc>
              <a:spcBef>
                <a:spcPts val="100"/>
              </a:spcBef>
              <a:buClr>
                <a:schemeClr val="accent6">
                  <a:lumMod val="50000"/>
                </a:schemeClr>
              </a:buClr>
              <a:buSzPct val="120000"/>
              <a:buFont typeface="+mj-lt"/>
              <a:buAutoNum type="arabicPeriod"/>
              <a:tabLst>
                <a:tab pos="736600" algn="l"/>
                <a:tab pos="737235" algn="l"/>
              </a:tabLst>
            </a:pPr>
            <a:r>
              <a:rPr lang="en-US" sz="2000" b="1" spc="-5" dirty="0">
                <a:solidFill>
                  <a:schemeClr val="accent6">
                    <a:lumMod val="50000"/>
                  </a:schemeClr>
                </a:solidFill>
                <a:latin typeface="Bahnschrift SemiBold SemiConden" panose="020B0502040204020203" pitchFamily="34" charset="0"/>
                <a:cs typeface="Tahoma"/>
              </a:rPr>
              <a:t>Introduction</a:t>
            </a:r>
          </a:p>
          <a:p>
            <a:pPr marL="736600" marR="342265" lvl="1" indent="-736600">
              <a:lnSpc>
                <a:spcPct val="150000"/>
              </a:lnSpc>
              <a:spcBef>
                <a:spcPts val="100"/>
              </a:spcBef>
              <a:buClr>
                <a:schemeClr val="accent6">
                  <a:lumMod val="50000"/>
                </a:schemeClr>
              </a:buClr>
              <a:buSzPct val="120000"/>
              <a:buFont typeface="+mj-lt"/>
              <a:buAutoNum type="arabicPeriod"/>
              <a:tabLst>
                <a:tab pos="736600" algn="l"/>
                <a:tab pos="737235" algn="l"/>
              </a:tabLst>
            </a:pPr>
            <a:r>
              <a:rPr lang="en-US" sz="2000" b="1" spc="-5" dirty="0">
                <a:solidFill>
                  <a:schemeClr val="accent6">
                    <a:lumMod val="50000"/>
                  </a:schemeClr>
                </a:solidFill>
                <a:latin typeface="Bahnschrift SemiBold SemiConden" panose="020B0502040204020203" pitchFamily="34" charset="0"/>
                <a:cs typeface="Tahoma"/>
              </a:rPr>
              <a:t>Quality of Work Life</a:t>
            </a:r>
          </a:p>
          <a:p>
            <a:pPr marL="736600" marR="342265" lvl="1" indent="-736600">
              <a:lnSpc>
                <a:spcPct val="150000"/>
              </a:lnSpc>
              <a:spcBef>
                <a:spcPts val="100"/>
              </a:spcBef>
              <a:buClr>
                <a:schemeClr val="accent6">
                  <a:lumMod val="50000"/>
                </a:schemeClr>
              </a:buClr>
              <a:buSzPct val="120000"/>
              <a:buFont typeface="+mj-lt"/>
              <a:buAutoNum type="arabicPeriod"/>
              <a:tabLst>
                <a:tab pos="736600" algn="l"/>
                <a:tab pos="737235" algn="l"/>
              </a:tabLst>
            </a:pPr>
            <a:r>
              <a:rPr lang="en-US" sz="2000" b="1" spc="-5" dirty="0">
                <a:solidFill>
                  <a:schemeClr val="accent6">
                    <a:lumMod val="50000"/>
                  </a:schemeClr>
                </a:solidFill>
                <a:latin typeface="Bahnschrift SemiBold SemiConden" panose="020B0502040204020203" pitchFamily="34" charset="0"/>
                <a:cs typeface="Tahoma"/>
              </a:rPr>
              <a:t>Methods Analysis</a:t>
            </a:r>
          </a:p>
          <a:p>
            <a:pPr marL="736600" marR="342265" lvl="1" indent="-736600">
              <a:lnSpc>
                <a:spcPct val="150000"/>
              </a:lnSpc>
              <a:spcBef>
                <a:spcPts val="100"/>
              </a:spcBef>
              <a:buClr>
                <a:schemeClr val="accent6">
                  <a:lumMod val="50000"/>
                </a:schemeClr>
              </a:buClr>
              <a:buSzPct val="120000"/>
              <a:buFont typeface="+mj-lt"/>
              <a:buAutoNum type="arabicPeriod"/>
              <a:tabLst>
                <a:tab pos="736600" algn="l"/>
                <a:tab pos="737235" algn="l"/>
              </a:tabLst>
            </a:pPr>
            <a:r>
              <a:rPr lang="en-US" sz="2000" b="1" spc="-5" dirty="0">
                <a:solidFill>
                  <a:schemeClr val="accent6">
                    <a:lumMod val="50000"/>
                  </a:schemeClr>
                </a:solidFill>
                <a:latin typeface="Bahnschrift SemiBold SemiConden" panose="020B0502040204020203" pitchFamily="34" charset="0"/>
                <a:cs typeface="Tahoma"/>
              </a:rPr>
              <a:t>Work Measurement</a:t>
            </a:r>
          </a:p>
        </p:txBody>
      </p:sp>
    </p:spTree>
    <p:extLst>
      <p:ext uri="{BB962C8B-B14F-4D97-AF65-F5344CB8AC3E}">
        <p14:creationId xmlns:p14="http://schemas.microsoft.com/office/powerpoint/2010/main" val="238220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294" y="1263902"/>
            <a:ext cx="11945470" cy="4293936"/>
          </a:xfrm>
        </p:spPr>
        <p:txBody>
          <a:bodyPr>
            <a:noAutofit/>
          </a:bodyPr>
          <a:lstStyle/>
          <a:p>
            <a:pPr algn="l"/>
            <a:r>
              <a:rPr lang="en-US" sz="1600" dirty="0">
                <a:solidFill>
                  <a:schemeClr val="accent6">
                    <a:lumMod val="50000"/>
                  </a:schemeClr>
                </a:solidFill>
                <a:latin typeface="Bahnschrift SemiBold SemiConden" panose="020B0502040204020203" pitchFamily="34" charset="0"/>
              </a:rPr>
              <a:t>four major sections: </a:t>
            </a:r>
          </a:p>
          <a:p>
            <a:pPr algn="l"/>
            <a:r>
              <a:rPr lang="en-US" sz="1600" dirty="0">
                <a:solidFill>
                  <a:schemeClr val="accent6">
                    <a:lumMod val="50000"/>
                  </a:schemeClr>
                </a:solidFill>
                <a:latin typeface="Bahnschrift SemiBold SemiConden" panose="020B0502040204020203" pitchFamily="34" charset="0"/>
              </a:rPr>
              <a:t>-quality of work life</a:t>
            </a:r>
          </a:p>
          <a:p>
            <a:pPr algn="l"/>
            <a:r>
              <a:rPr lang="en-US" sz="1600" dirty="0">
                <a:solidFill>
                  <a:schemeClr val="accent6">
                    <a:lumMod val="50000"/>
                  </a:schemeClr>
                </a:solidFill>
                <a:latin typeface="Bahnschrift SemiBold SemiConden" panose="020B0502040204020203" pitchFamily="34" charset="0"/>
              </a:rPr>
              <a:t> -job design</a:t>
            </a:r>
          </a:p>
          <a:p>
            <a:pPr algn="l"/>
            <a:r>
              <a:rPr lang="en-US" sz="1600" dirty="0">
                <a:solidFill>
                  <a:schemeClr val="accent6">
                    <a:lumMod val="50000"/>
                  </a:schemeClr>
                </a:solidFill>
                <a:latin typeface="Bahnschrift SemiBold SemiConden" panose="020B0502040204020203" pitchFamily="34" charset="0"/>
              </a:rPr>
              <a:t> -methods analysis </a:t>
            </a:r>
          </a:p>
          <a:p>
            <a:pPr algn="l"/>
            <a:r>
              <a:rPr lang="en-US" sz="1600" dirty="0">
                <a:solidFill>
                  <a:schemeClr val="accent6">
                    <a:lumMod val="50000"/>
                  </a:schemeClr>
                </a:solidFill>
                <a:latin typeface="Bahnschrift SemiBold SemiConden" panose="020B0502040204020203" pitchFamily="34" charset="0"/>
              </a:rPr>
              <a:t>-and work measurement.</a:t>
            </a:r>
          </a:p>
          <a:p>
            <a:pPr algn="l"/>
            <a:r>
              <a:rPr lang="en-US" sz="1600" dirty="0">
                <a:solidFill>
                  <a:schemeClr val="accent6">
                    <a:lumMod val="50000"/>
                  </a:schemeClr>
                </a:solidFill>
                <a:latin typeface="Bahnschrift SemiBold SemiConden" panose="020B0502040204020203" pitchFamily="34" charset="0"/>
              </a:rPr>
              <a:t>As you read this chapter, note how decisions in other design areas have an impact on work design. For example, product or service design decisions in large measure determine the kinds of activities workers will be involved with. Similarly, layout decisions often influence work design. Process layouts tend to necessitate broader job content than product layouts.</a:t>
            </a:r>
          </a:p>
          <a:p>
            <a:pPr algn="l"/>
            <a:r>
              <a:rPr lang="en-US" sz="1600" dirty="0">
                <a:solidFill>
                  <a:schemeClr val="accent6">
                    <a:lumMod val="50000"/>
                  </a:schemeClr>
                </a:solidFill>
                <a:latin typeface="Bahnschrift SemiBold SemiConden" panose="020B0502040204020203" pitchFamily="34" charset="0"/>
              </a:rPr>
              <a:t>The implication of these interrelationships is that it is essential to adopt a systems approach to design; decisions in one area must be related to the overall system.</a:t>
            </a:r>
          </a:p>
          <a:p>
            <a:pPr algn="l"/>
            <a:r>
              <a:rPr lang="en-US" sz="1600" u="sng" dirty="0">
                <a:solidFill>
                  <a:schemeClr val="accent6">
                    <a:lumMod val="50000"/>
                  </a:schemeClr>
                </a:solidFill>
                <a:latin typeface="Bahnschrift SemiBold SemiConden" panose="020B0502040204020203" pitchFamily="34" charset="0"/>
              </a:rPr>
              <a:t>INTRODUCTION</a:t>
            </a:r>
          </a:p>
          <a:p>
            <a:pPr algn="l"/>
            <a:r>
              <a:rPr lang="en-US" sz="1600" dirty="0">
                <a:solidFill>
                  <a:schemeClr val="accent6">
                    <a:lumMod val="50000"/>
                  </a:schemeClr>
                </a:solidFill>
                <a:latin typeface="Bahnschrift SemiBold SemiConden" panose="020B0502040204020203" pitchFamily="34" charset="0"/>
              </a:rPr>
              <a:t>The importance of work design is underscored by an organization’s dependence on human efforts (i.e., work) to accomplish its goals. Furthermore, many of the topics in this chapter are especially relevant for productivity improvement and continuous improvement</a:t>
            </a:r>
          </a:p>
        </p:txBody>
      </p:sp>
      <p:sp>
        <p:nvSpPr>
          <p:cNvPr id="5" name="TextBox 4"/>
          <p:cNvSpPr txBox="1"/>
          <p:nvPr/>
        </p:nvSpPr>
        <p:spPr>
          <a:xfrm>
            <a:off x="4668185" y="713017"/>
            <a:ext cx="2525802" cy="400110"/>
          </a:xfrm>
          <a:prstGeom prst="rect">
            <a:avLst/>
          </a:prstGeom>
          <a:noFill/>
        </p:spPr>
        <p:txBody>
          <a:bodyPr wrap="square" rtlCol="0">
            <a:spAutoFit/>
          </a:bodyPr>
          <a:lstStyle/>
          <a:p>
            <a:r>
              <a:rPr lang="en-US" sz="2000" dirty="0">
                <a:solidFill>
                  <a:schemeClr val="accent6">
                    <a:lumMod val="50000"/>
                  </a:schemeClr>
                </a:solidFill>
                <a:latin typeface="Bahnschrift SemiBold SemiConden" panose="020B0502040204020203" pitchFamily="34" charset="0"/>
              </a:rPr>
              <a:t>Introduction</a:t>
            </a:r>
          </a:p>
        </p:txBody>
      </p:sp>
    </p:spTree>
    <p:extLst>
      <p:ext uri="{BB962C8B-B14F-4D97-AF65-F5344CB8AC3E}">
        <p14:creationId xmlns:p14="http://schemas.microsoft.com/office/powerpoint/2010/main" val="288337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350" y="1121027"/>
            <a:ext cx="11945470" cy="1655762"/>
          </a:xfrm>
        </p:spPr>
        <p:txBody>
          <a:bodyPr>
            <a:noAutofit/>
          </a:bodyPr>
          <a:lstStyle/>
          <a:p>
            <a:pPr algn="l">
              <a:lnSpc>
                <a:spcPct val="150000"/>
              </a:lnSpc>
            </a:pPr>
            <a:r>
              <a:rPr lang="en-US" sz="1600" dirty="0">
                <a:solidFill>
                  <a:schemeClr val="accent6">
                    <a:lumMod val="50000"/>
                  </a:schemeClr>
                </a:solidFill>
                <a:latin typeface="Bahnschrift SemiBold SemiConden" panose="020B0502040204020203" pitchFamily="34" charset="0"/>
              </a:rPr>
              <a:t>People work for a variety of reasons. Generally people work to earn a living. Also they may be seeking self-realization,</a:t>
            </a:r>
          </a:p>
          <a:p>
            <a:pPr algn="l">
              <a:lnSpc>
                <a:spcPct val="150000"/>
              </a:lnSpc>
            </a:pPr>
            <a:r>
              <a:rPr lang="en-US" sz="1600" dirty="0">
                <a:solidFill>
                  <a:schemeClr val="accent6">
                    <a:lumMod val="50000"/>
                  </a:schemeClr>
                </a:solidFill>
                <a:latin typeface="Bahnschrift SemiBold SemiConden" panose="020B0502040204020203" pitchFamily="34" charset="0"/>
              </a:rPr>
              <a:t>status, physical and mental stimulation, and socialization. Quality of work life affects not only workers’ overall sense of well-being and contentment, but also worker productivity. Quality of work life has several key aspects. Getting along well with coworkers and having good managers can contribute greatly to the quality of work life. Leadership style is particularly important. Also important are working conditions and compensation, which are addressed here</a:t>
            </a:r>
          </a:p>
          <a:p>
            <a:pPr algn="l">
              <a:lnSpc>
                <a:spcPct val="150000"/>
              </a:lnSpc>
            </a:pPr>
            <a:r>
              <a:rPr lang="en-US" sz="1600" u="sng" dirty="0">
                <a:solidFill>
                  <a:schemeClr val="accent6">
                    <a:lumMod val="50000"/>
                  </a:schemeClr>
                </a:solidFill>
                <a:latin typeface="Bahnschrift SemiBold SemiConden" panose="020B0502040204020203" pitchFamily="34" charset="0"/>
              </a:rPr>
              <a:t>Working Conditions</a:t>
            </a:r>
          </a:p>
          <a:p>
            <a:pPr algn="l">
              <a:lnSpc>
                <a:spcPct val="150000"/>
              </a:lnSpc>
            </a:pPr>
            <a:r>
              <a:rPr lang="en-US" sz="1600" dirty="0">
                <a:solidFill>
                  <a:schemeClr val="accent6">
                    <a:lumMod val="50000"/>
                  </a:schemeClr>
                </a:solidFill>
                <a:latin typeface="Bahnschrift SemiBold SemiConden" panose="020B0502040204020203" pitchFamily="34" charset="0"/>
              </a:rPr>
              <a:t>Working conditions are an important aspect of job design. Physical factors such as temperature, humidity, ventilation, illumination, and noise can have a significant impact on worker performance in terms of productivity, quality of output, and accidents. In many instances, government regulations apply.</a:t>
            </a:r>
          </a:p>
        </p:txBody>
      </p:sp>
      <p:sp>
        <p:nvSpPr>
          <p:cNvPr id="5" name="TextBox 4"/>
          <p:cNvSpPr txBox="1"/>
          <p:nvPr/>
        </p:nvSpPr>
        <p:spPr>
          <a:xfrm>
            <a:off x="4513381" y="633038"/>
            <a:ext cx="2525802" cy="400110"/>
          </a:xfrm>
          <a:prstGeom prst="rect">
            <a:avLst/>
          </a:prstGeom>
          <a:noFill/>
        </p:spPr>
        <p:txBody>
          <a:bodyPr wrap="square" rtlCol="0">
            <a:spAutoFit/>
          </a:bodyPr>
          <a:lstStyle/>
          <a:p>
            <a:r>
              <a:rPr lang="en-US" sz="2000" dirty="0">
                <a:solidFill>
                  <a:schemeClr val="accent6">
                    <a:lumMod val="50000"/>
                  </a:schemeClr>
                </a:solidFill>
                <a:latin typeface="Bahnschrift SemiBold SemiConden" panose="020B0502040204020203" pitchFamily="34" charset="0"/>
              </a:rPr>
              <a:t>QUALITY OF WORK LIFE</a:t>
            </a:r>
          </a:p>
        </p:txBody>
      </p:sp>
    </p:spTree>
    <p:extLst>
      <p:ext uri="{BB962C8B-B14F-4D97-AF65-F5344CB8AC3E}">
        <p14:creationId xmlns:p14="http://schemas.microsoft.com/office/powerpoint/2010/main" val="160825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294" y="1128423"/>
            <a:ext cx="11945470" cy="1655762"/>
          </a:xfrm>
        </p:spPr>
        <p:txBody>
          <a:bodyPr>
            <a:noAutofit/>
          </a:bodyPr>
          <a:lstStyle/>
          <a:p>
            <a:pPr algn="l">
              <a:lnSpc>
                <a:spcPct val="150000"/>
              </a:lnSpc>
            </a:pPr>
            <a:r>
              <a:rPr lang="en-US" sz="1600" dirty="0">
                <a:solidFill>
                  <a:schemeClr val="accent6">
                    <a:lumMod val="50000"/>
                  </a:schemeClr>
                </a:solidFill>
                <a:latin typeface="Bahnschrift SemiBold SemiConden" panose="020B0502040204020203" pitchFamily="34" charset="0"/>
              </a:rPr>
              <a:t>One of the techniques used by self-directed teams and work analysts is methods analysis, which focuses on how a job is done. Job design often begins with an analysis of the overall operation. It then moves from general to specific details of the job, concentrating on arrangement of the workplace and movements of materials and/or workers. Methods analysis can be a good source of productivity improvements The need for methods analysis can come from a number of different sources:</a:t>
            </a:r>
          </a:p>
          <a:p>
            <a:pPr algn="l">
              <a:lnSpc>
                <a:spcPct val="150000"/>
              </a:lnSpc>
            </a:pPr>
            <a:endParaRPr lang="en-US" sz="1600" dirty="0">
              <a:solidFill>
                <a:schemeClr val="accent6">
                  <a:lumMod val="50000"/>
                </a:schemeClr>
              </a:solidFill>
              <a:latin typeface="Bahnschrift SemiBold SemiConden" panose="020B0502040204020203" pitchFamily="34" charset="0"/>
            </a:endParaRPr>
          </a:p>
          <a:p>
            <a:pPr algn="l">
              <a:lnSpc>
                <a:spcPct val="150000"/>
              </a:lnSpc>
            </a:pPr>
            <a:r>
              <a:rPr lang="en-US" sz="1600" dirty="0">
                <a:solidFill>
                  <a:schemeClr val="accent6">
                    <a:lumMod val="50000"/>
                  </a:schemeClr>
                </a:solidFill>
                <a:latin typeface="Bahnschrift SemiBold SemiConden" panose="020B0502040204020203" pitchFamily="34" charset="0"/>
              </a:rPr>
              <a:t>1. Changes in tools and equipment.</a:t>
            </a:r>
          </a:p>
          <a:p>
            <a:pPr algn="l">
              <a:lnSpc>
                <a:spcPct val="150000"/>
              </a:lnSpc>
            </a:pPr>
            <a:r>
              <a:rPr lang="en-US" sz="1600" dirty="0">
                <a:solidFill>
                  <a:schemeClr val="accent6">
                    <a:lumMod val="50000"/>
                  </a:schemeClr>
                </a:solidFill>
                <a:latin typeface="Bahnschrift SemiBold SemiConden" panose="020B0502040204020203" pitchFamily="34" charset="0"/>
              </a:rPr>
              <a:t>2. Changes in product design or introduction of new products.</a:t>
            </a:r>
          </a:p>
          <a:p>
            <a:pPr algn="l">
              <a:lnSpc>
                <a:spcPct val="150000"/>
              </a:lnSpc>
            </a:pPr>
            <a:r>
              <a:rPr lang="en-US" sz="1600" dirty="0">
                <a:solidFill>
                  <a:schemeClr val="accent6">
                    <a:lumMod val="50000"/>
                  </a:schemeClr>
                </a:solidFill>
                <a:latin typeface="Bahnschrift SemiBold SemiConden" panose="020B0502040204020203" pitchFamily="34" charset="0"/>
              </a:rPr>
              <a:t>3. Changes in materials or procedures.</a:t>
            </a:r>
          </a:p>
          <a:p>
            <a:pPr algn="l">
              <a:lnSpc>
                <a:spcPct val="150000"/>
              </a:lnSpc>
            </a:pPr>
            <a:r>
              <a:rPr lang="en-US" sz="1600" dirty="0">
                <a:solidFill>
                  <a:schemeClr val="accent6">
                    <a:lumMod val="50000"/>
                  </a:schemeClr>
                </a:solidFill>
                <a:latin typeface="Bahnschrift SemiBold SemiConden" panose="020B0502040204020203" pitchFamily="34" charset="0"/>
              </a:rPr>
              <a:t>4. Government regulations or contractual agreements.</a:t>
            </a:r>
          </a:p>
          <a:p>
            <a:pPr algn="l">
              <a:lnSpc>
                <a:spcPct val="150000"/>
              </a:lnSpc>
            </a:pPr>
            <a:r>
              <a:rPr lang="en-US" sz="1600" dirty="0">
                <a:solidFill>
                  <a:schemeClr val="accent6">
                    <a:lumMod val="50000"/>
                  </a:schemeClr>
                </a:solidFill>
                <a:latin typeface="Bahnschrift SemiBold SemiConden" panose="020B0502040204020203" pitchFamily="34" charset="0"/>
              </a:rPr>
              <a:t>5. Other factors (e.g., accidents, quality problems).</a:t>
            </a:r>
          </a:p>
          <a:p>
            <a:pPr algn="l">
              <a:lnSpc>
                <a:spcPct val="150000"/>
              </a:lnSpc>
            </a:pPr>
            <a:endParaRPr lang="en-US" sz="1600" dirty="0">
              <a:solidFill>
                <a:schemeClr val="accent6">
                  <a:lumMod val="50000"/>
                </a:schemeClr>
              </a:solidFill>
              <a:latin typeface="Bahnschrift SemiBold SemiConden" panose="020B0502040204020203" pitchFamily="34" charset="0"/>
            </a:endParaRPr>
          </a:p>
        </p:txBody>
      </p:sp>
      <p:sp>
        <p:nvSpPr>
          <p:cNvPr id="5" name="TextBox 4"/>
          <p:cNvSpPr txBox="1"/>
          <p:nvPr/>
        </p:nvSpPr>
        <p:spPr>
          <a:xfrm>
            <a:off x="4536129" y="650484"/>
            <a:ext cx="2525802" cy="400110"/>
          </a:xfrm>
          <a:prstGeom prst="rect">
            <a:avLst/>
          </a:prstGeom>
          <a:noFill/>
        </p:spPr>
        <p:txBody>
          <a:bodyPr wrap="square" rtlCol="0">
            <a:spAutoFit/>
          </a:bodyPr>
          <a:lstStyle/>
          <a:p>
            <a:r>
              <a:rPr lang="en-US" sz="2000" dirty="0">
                <a:solidFill>
                  <a:schemeClr val="accent6">
                    <a:lumMod val="50000"/>
                  </a:schemeClr>
                </a:solidFill>
                <a:latin typeface="Bahnschrift SemiBold SemiConden" panose="020B0502040204020203" pitchFamily="34" charset="0"/>
              </a:rPr>
              <a:t>METHODS ANALYSIS</a:t>
            </a:r>
          </a:p>
        </p:txBody>
      </p:sp>
    </p:spTree>
    <p:extLst>
      <p:ext uri="{BB962C8B-B14F-4D97-AF65-F5344CB8AC3E}">
        <p14:creationId xmlns:p14="http://schemas.microsoft.com/office/powerpoint/2010/main" val="378870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294" y="1099868"/>
            <a:ext cx="11945470" cy="1655762"/>
          </a:xfrm>
        </p:spPr>
        <p:txBody>
          <a:bodyPr>
            <a:noAutofit/>
          </a:bodyPr>
          <a:lstStyle/>
          <a:p>
            <a:pPr algn="l">
              <a:lnSpc>
                <a:spcPct val="150000"/>
              </a:lnSpc>
            </a:pPr>
            <a:r>
              <a:rPr lang="en-US" sz="1400" dirty="0">
                <a:solidFill>
                  <a:schemeClr val="accent6">
                    <a:lumMod val="50000"/>
                  </a:schemeClr>
                </a:solidFill>
                <a:latin typeface="Bahnschrift SemiBold SemiConden" panose="020B0502040204020203" pitchFamily="34" charset="0"/>
              </a:rPr>
              <a:t>Methods analysis is done for both existing jobs and new jobs. For a new job it is needed to establish a method. For an existing job the procedure usually is to have the analyst observe the job as it is currently being performed and then devise improvements. For a new job, the analyst must rely on a job description and an ability to visualize the operation.</a:t>
            </a:r>
          </a:p>
          <a:p>
            <a:pPr algn="l">
              <a:lnSpc>
                <a:spcPct val="150000"/>
              </a:lnSpc>
            </a:pPr>
            <a:r>
              <a:rPr lang="en-US" sz="1400" u="sng" dirty="0">
                <a:solidFill>
                  <a:schemeClr val="accent6">
                    <a:lumMod val="50000"/>
                  </a:schemeClr>
                </a:solidFill>
                <a:latin typeface="Bahnschrift SemiBold SemiConden" panose="020B0502040204020203" pitchFamily="34" charset="0"/>
              </a:rPr>
              <a:t>The basic procedure in methods analysis is as follows:</a:t>
            </a:r>
          </a:p>
          <a:p>
            <a:pPr algn="l">
              <a:lnSpc>
                <a:spcPct val="150000"/>
              </a:lnSpc>
            </a:pPr>
            <a:r>
              <a:rPr lang="en-US" sz="1400" dirty="0">
                <a:solidFill>
                  <a:schemeClr val="accent6">
                    <a:lumMod val="50000"/>
                  </a:schemeClr>
                </a:solidFill>
                <a:latin typeface="Bahnschrift SemiBold SemiConden" panose="020B0502040204020203" pitchFamily="34" charset="0"/>
              </a:rPr>
              <a:t>1. Identify the operation to be studied, and gather all pertinent facts about tools, equipment, materials, and so on.</a:t>
            </a:r>
          </a:p>
          <a:p>
            <a:pPr algn="l">
              <a:lnSpc>
                <a:spcPct val="150000"/>
              </a:lnSpc>
            </a:pPr>
            <a:r>
              <a:rPr lang="en-US" sz="1400" dirty="0">
                <a:solidFill>
                  <a:schemeClr val="accent6">
                    <a:lumMod val="50000"/>
                  </a:schemeClr>
                </a:solidFill>
                <a:latin typeface="Bahnschrift SemiBold SemiConden" panose="020B0502040204020203" pitchFamily="34" charset="0"/>
              </a:rPr>
              <a:t>2. For existing jobs, discuss the job with the operator and supervisor to get their input.</a:t>
            </a:r>
          </a:p>
          <a:p>
            <a:pPr algn="l">
              <a:lnSpc>
                <a:spcPct val="150000"/>
              </a:lnSpc>
            </a:pPr>
            <a:r>
              <a:rPr lang="en-US" sz="1400" dirty="0">
                <a:solidFill>
                  <a:schemeClr val="accent6">
                    <a:lumMod val="50000"/>
                  </a:schemeClr>
                </a:solidFill>
                <a:latin typeface="Bahnschrift SemiBold SemiConden" panose="020B0502040204020203" pitchFamily="34" charset="0"/>
              </a:rPr>
              <a:t>3. Study and document the present method of an existing job using process charts. For new jobs, develop charts based on information about the activities involved.</a:t>
            </a:r>
          </a:p>
          <a:p>
            <a:pPr algn="l">
              <a:lnSpc>
                <a:spcPct val="150000"/>
              </a:lnSpc>
            </a:pPr>
            <a:r>
              <a:rPr lang="en-US" sz="1400" dirty="0">
                <a:solidFill>
                  <a:schemeClr val="accent6">
                    <a:lumMod val="50000"/>
                  </a:schemeClr>
                </a:solidFill>
                <a:latin typeface="Bahnschrift SemiBold SemiConden" panose="020B0502040204020203" pitchFamily="34" charset="0"/>
              </a:rPr>
              <a:t>4. Analyze the job.</a:t>
            </a:r>
          </a:p>
          <a:p>
            <a:pPr algn="l">
              <a:lnSpc>
                <a:spcPct val="150000"/>
              </a:lnSpc>
            </a:pPr>
            <a:r>
              <a:rPr lang="en-US" sz="1400" dirty="0">
                <a:solidFill>
                  <a:schemeClr val="accent6">
                    <a:lumMod val="50000"/>
                  </a:schemeClr>
                </a:solidFill>
                <a:latin typeface="Bahnschrift SemiBold SemiConden" panose="020B0502040204020203" pitchFamily="34" charset="0"/>
              </a:rPr>
              <a:t>5. Propose new methods.</a:t>
            </a:r>
          </a:p>
          <a:p>
            <a:pPr algn="l">
              <a:lnSpc>
                <a:spcPct val="150000"/>
              </a:lnSpc>
            </a:pPr>
            <a:r>
              <a:rPr lang="en-US" sz="1400" dirty="0">
                <a:solidFill>
                  <a:schemeClr val="accent6">
                    <a:lumMod val="50000"/>
                  </a:schemeClr>
                </a:solidFill>
                <a:latin typeface="Bahnschrift SemiBold SemiConden" panose="020B0502040204020203" pitchFamily="34" charset="0"/>
              </a:rPr>
              <a:t>6. Install the new methods.</a:t>
            </a:r>
          </a:p>
          <a:p>
            <a:pPr algn="l">
              <a:lnSpc>
                <a:spcPct val="150000"/>
              </a:lnSpc>
            </a:pPr>
            <a:r>
              <a:rPr lang="en-US" sz="1400" dirty="0">
                <a:solidFill>
                  <a:schemeClr val="accent6">
                    <a:lumMod val="50000"/>
                  </a:schemeClr>
                </a:solidFill>
                <a:latin typeface="Bahnschrift SemiBold SemiConden" panose="020B0502040204020203" pitchFamily="34" charset="0"/>
              </a:rPr>
              <a:t>7. Follow up implementation to assure that improvements have been achieved</a:t>
            </a:r>
          </a:p>
        </p:txBody>
      </p:sp>
      <p:sp>
        <p:nvSpPr>
          <p:cNvPr id="5" name="TextBox 4"/>
          <p:cNvSpPr txBox="1"/>
          <p:nvPr/>
        </p:nvSpPr>
        <p:spPr>
          <a:xfrm>
            <a:off x="4405029" y="699758"/>
            <a:ext cx="2525802" cy="400110"/>
          </a:xfrm>
          <a:prstGeom prst="rect">
            <a:avLst/>
          </a:prstGeom>
          <a:noFill/>
        </p:spPr>
        <p:txBody>
          <a:bodyPr wrap="square" rtlCol="0">
            <a:spAutoFit/>
          </a:bodyPr>
          <a:lstStyle/>
          <a:p>
            <a:r>
              <a:rPr lang="en-US" sz="2000" dirty="0">
                <a:solidFill>
                  <a:schemeClr val="accent6">
                    <a:lumMod val="50000"/>
                  </a:schemeClr>
                </a:solidFill>
                <a:latin typeface="Bahnschrift SemiBold SemiConden" panose="020B0502040204020203" pitchFamily="34" charset="0"/>
              </a:rPr>
              <a:t>METHODS ANALYSIS</a:t>
            </a:r>
          </a:p>
        </p:txBody>
      </p:sp>
    </p:spTree>
    <p:extLst>
      <p:ext uri="{BB962C8B-B14F-4D97-AF65-F5344CB8AC3E}">
        <p14:creationId xmlns:p14="http://schemas.microsoft.com/office/powerpoint/2010/main" val="84890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6530" y="1209749"/>
            <a:ext cx="11945470" cy="1655762"/>
          </a:xfrm>
        </p:spPr>
        <p:txBody>
          <a:bodyPr>
            <a:noAutofit/>
          </a:bodyPr>
          <a:lstStyle/>
          <a:p>
            <a:pPr algn="l">
              <a:lnSpc>
                <a:spcPct val="150000"/>
              </a:lnSpc>
            </a:pPr>
            <a:r>
              <a:rPr lang="en-US" sz="1600" u="sng" dirty="0">
                <a:solidFill>
                  <a:schemeClr val="accent6">
                    <a:lumMod val="50000"/>
                  </a:schemeClr>
                </a:solidFill>
                <a:latin typeface="Bahnschrift SemiBold SemiConden" panose="020B0502040204020203" pitchFamily="34" charset="0"/>
              </a:rPr>
              <a:t>Selecting an Operation to Study.  </a:t>
            </a:r>
          </a:p>
          <a:p>
            <a:pPr algn="l">
              <a:lnSpc>
                <a:spcPct val="150000"/>
              </a:lnSpc>
            </a:pPr>
            <a:r>
              <a:rPr lang="en-US" sz="1600" dirty="0">
                <a:solidFill>
                  <a:schemeClr val="accent6">
                    <a:lumMod val="50000"/>
                  </a:schemeClr>
                </a:solidFill>
                <a:latin typeface="Bahnschrift SemiBold SemiConden" panose="020B0502040204020203" pitchFamily="34" charset="0"/>
              </a:rPr>
              <a:t>Sometimes a foreman or supervisor will request that</a:t>
            </a:r>
          </a:p>
          <a:p>
            <a:pPr algn="l">
              <a:lnSpc>
                <a:spcPct val="150000"/>
              </a:lnSpc>
            </a:pPr>
            <a:r>
              <a:rPr lang="en-US" sz="1600" dirty="0">
                <a:solidFill>
                  <a:schemeClr val="accent6">
                    <a:lumMod val="50000"/>
                  </a:schemeClr>
                </a:solidFill>
                <a:latin typeface="Bahnschrift SemiBold SemiConden" panose="020B0502040204020203" pitchFamily="34" charset="0"/>
              </a:rPr>
              <a:t>a certain operation be studied. At other times, methods analysis will be part of an overall program to increase productivity and reduce costs. Some general guidelines for selecting a job to study are to consider jobs that</a:t>
            </a:r>
          </a:p>
          <a:p>
            <a:pPr algn="l">
              <a:lnSpc>
                <a:spcPct val="150000"/>
              </a:lnSpc>
            </a:pPr>
            <a:r>
              <a:rPr lang="en-US" sz="1600" dirty="0">
                <a:solidFill>
                  <a:schemeClr val="accent6">
                    <a:lumMod val="50000"/>
                  </a:schemeClr>
                </a:solidFill>
                <a:latin typeface="Bahnschrift SemiBold SemiConden" panose="020B0502040204020203" pitchFamily="34" charset="0"/>
              </a:rPr>
              <a:t>1. Have a high labor content.</a:t>
            </a:r>
          </a:p>
          <a:p>
            <a:pPr algn="l">
              <a:lnSpc>
                <a:spcPct val="150000"/>
              </a:lnSpc>
            </a:pPr>
            <a:r>
              <a:rPr lang="en-US" sz="1600" dirty="0">
                <a:solidFill>
                  <a:schemeClr val="accent6">
                    <a:lumMod val="50000"/>
                  </a:schemeClr>
                </a:solidFill>
                <a:latin typeface="Bahnschrift SemiBold SemiConden" panose="020B0502040204020203" pitchFamily="34" charset="0"/>
              </a:rPr>
              <a:t>2. Are done frequently.</a:t>
            </a:r>
          </a:p>
          <a:p>
            <a:pPr algn="l">
              <a:lnSpc>
                <a:spcPct val="150000"/>
              </a:lnSpc>
            </a:pPr>
            <a:r>
              <a:rPr lang="en-US" sz="1600" dirty="0">
                <a:solidFill>
                  <a:schemeClr val="accent6">
                    <a:lumMod val="50000"/>
                  </a:schemeClr>
                </a:solidFill>
                <a:latin typeface="Bahnschrift SemiBold SemiConden" panose="020B0502040204020203" pitchFamily="34" charset="0"/>
              </a:rPr>
              <a:t>3. Are unsafe, tiring, unpleasant, and/or noisy.</a:t>
            </a:r>
          </a:p>
          <a:p>
            <a:pPr algn="l">
              <a:lnSpc>
                <a:spcPct val="150000"/>
              </a:lnSpc>
            </a:pPr>
            <a:r>
              <a:rPr lang="en-US" sz="1600" dirty="0">
                <a:solidFill>
                  <a:schemeClr val="accent6">
                    <a:lumMod val="50000"/>
                  </a:schemeClr>
                </a:solidFill>
                <a:latin typeface="Bahnschrift SemiBold SemiConden" panose="020B0502040204020203" pitchFamily="34" charset="0"/>
              </a:rPr>
              <a:t>4. Are designated as problems (e.g., quality problems, processing bottlenecks).</a:t>
            </a:r>
          </a:p>
        </p:txBody>
      </p:sp>
      <p:sp>
        <p:nvSpPr>
          <p:cNvPr id="5" name="TextBox 4"/>
          <p:cNvSpPr txBox="1"/>
          <p:nvPr/>
        </p:nvSpPr>
        <p:spPr>
          <a:xfrm>
            <a:off x="4482447" y="583850"/>
            <a:ext cx="2525802" cy="400110"/>
          </a:xfrm>
          <a:prstGeom prst="rect">
            <a:avLst/>
          </a:prstGeom>
          <a:noFill/>
        </p:spPr>
        <p:txBody>
          <a:bodyPr wrap="square" rtlCol="0">
            <a:spAutoFit/>
          </a:bodyPr>
          <a:lstStyle/>
          <a:p>
            <a:r>
              <a:rPr lang="en-US" sz="2000" dirty="0">
                <a:solidFill>
                  <a:schemeClr val="accent6">
                    <a:lumMod val="50000"/>
                  </a:schemeClr>
                </a:solidFill>
                <a:latin typeface="Bahnschrift SemiBold SemiConden" panose="020B0502040204020203" pitchFamily="34" charset="0"/>
              </a:rPr>
              <a:t>METHODS ANALYSIS</a:t>
            </a:r>
          </a:p>
        </p:txBody>
      </p:sp>
    </p:spTree>
    <p:extLst>
      <p:ext uri="{BB962C8B-B14F-4D97-AF65-F5344CB8AC3E}">
        <p14:creationId xmlns:p14="http://schemas.microsoft.com/office/powerpoint/2010/main" val="385302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294" y="1253786"/>
            <a:ext cx="11945470" cy="1655762"/>
          </a:xfrm>
        </p:spPr>
        <p:txBody>
          <a:bodyPr>
            <a:noAutofit/>
          </a:bodyPr>
          <a:lstStyle/>
          <a:p>
            <a:pPr algn="l">
              <a:lnSpc>
                <a:spcPct val="150000"/>
              </a:lnSpc>
            </a:pPr>
            <a:r>
              <a:rPr lang="en-US" sz="1600" dirty="0">
                <a:solidFill>
                  <a:schemeClr val="accent6">
                    <a:lumMod val="50000"/>
                  </a:schemeClr>
                </a:solidFill>
                <a:latin typeface="Bahnschrift SemiBold SemiConden" panose="020B0502040204020203" pitchFamily="34" charset="0"/>
              </a:rPr>
              <a:t>Documenting the Current Method. Use charts, graphs, and verbal descriptions of the way the job is now being performed. This will provide a good understanding of the job and serve as a basis of comparison against which revisions can be judged.</a:t>
            </a:r>
          </a:p>
          <a:p>
            <a:pPr algn="l">
              <a:lnSpc>
                <a:spcPct val="150000"/>
              </a:lnSpc>
            </a:pPr>
            <a:r>
              <a:rPr lang="en-US" sz="1600" dirty="0">
                <a:solidFill>
                  <a:schemeClr val="accent6">
                    <a:lumMod val="50000"/>
                  </a:schemeClr>
                </a:solidFill>
                <a:latin typeface="Bahnschrift SemiBold SemiConden" panose="020B0502040204020203" pitchFamily="34" charset="0"/>
              </a:rPr>
              <a:t>Analyzing the Job and Proposing New Methods. Job analysis requires careful thought about the what, why, when, where, and who of the job. Often, simply going through these questions will clarify the review process by encouraging the analyst to take a devil’s advocate attitude toward both present and proposed methods.</a:t>
            </a:r>
          </a:p>
          <a:p>
            <a:pPr algn="l">
              <a:lnSpc>
                <a:spcPct val="150000"/>
              </a:lnSpc>
            </a:pPr>
            <a:r>
              <a:rPr lang="en-US" sz="1600" dirty="0">
                <a:solidFill>
                  <a:schemeClr val="accent6">
                    <a:lumMod val="50000"/>
                  </a:schemeClr>
                </a:solidFill>
                <a:latin typeface="Bahnschrift SemiBold SemiConden" panose="020B0502040204020203" pitchFamily="34" charset="0"/>
              </a:rPr>
              <a:t>Analyzing and improving methods is facilitated by the use of various charts such as flow process charts and worker-machine charts.</a:t>
            </a:r>
          </a:p>
          <a:p>
            <a:pPr algn="l">
              <a:lnSpc>
                <a:spcPct val="150000"/>
              </a:lnSpc>
            </a:pPr>
            <a:r>
              <a:rPr lang="en-US" sz="1600" dirty="0">
                <a:solidFill>
                  <a:schemeClr val="accent6">
                    <a:lumMod val="50000"/>
                  </a:schemeClr>
                </a:solidFill>
                <a:latin typeface="Bahnschrift SemiBold SemiConden" panose="020B0502040204020203" pitchFamily="34" charset="0"/>
              </a:rPr>
              <a:t>Flow process charts are used to review and critically examine the overall sequence of an operation by focusing on the movements of the operator or the flow of materials. These charts are helpful in identifying nonproductive parts of the process (e.g., delays, temporary storages, distances traveled).</a:t>
            </a:r>
          </a:p>
        </p:txBody>
      </p:sp>
      <p:sp>
        <p:nvSpPr>
          <p:cNvPr id="5" name="TextBox 4"/>
          <p:cNvSpPr txBox="1"/>
          <p:nvPr/>
        </p:nvSpPr>
        <p:spPr>
          <a:xfrm>
            <a:off x="4422661" y="593117"/>
            <a:ext cx="2525802" cy="400110"/>
          </a:xfrm>
          <a:prstGeom prst="rect">
            <a:avLst/>
          </a:prstGeom>
          <a:noFill/>
        </p:spPr>
        <p:txBody>
          <a:bodyPr wrap="square" rtlCol="0">
            <a:spAutoFit/>
          </a:bodyPr>
          <a:lstStyle/>
          <a:p>
            <a:r>
              <a:rPr lang="en-US" sz="2000" dirty="0">
                <a:solidFill>
                  <a:schemeClr val="accent6">
                    <a:lumMod val="50000"/>
                  </a:schemeClr>
                </a:solidFill>
                <a:latin typeface="Bahnschrift SemiBold SemiConden" panose="020B0502040204020203" pitchFamily="34" charset="0"/>
              </a:rPr>
              <a:t>METHODS ANALYSIS</a:t>
            </a:r>
          </a:p>
        </p:txBody>
      </p:sp>
    </p:spTree>
    <p:extLst>
      <p:ext uri="{BB962C8B-B14F-4D97-AF65-F5344CB8AC3E}">
        <p14:creationId xmlns:p14="http://schemas.microsoft.com/office/powerpoint/2010/main" val="3599785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1303</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Bahnschrift SemiBold SemiConden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Amir</dc:creator>
  <cp:lastModifiedBy>Nour Fathy</cp:lastModifiedBy>
  <cp:revision>52</cp:revision>
  <dcterms:created xsi:type="dcterms:W3CDTF">2021-08-12T17:11:44Z</dcterms:created>
  <dcterms:modified xsi:type="dcterms:W3CDTF">2025-02-18T13:58:05Z</dcterms:modified>
</cp:coreProperties>
</file>