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0"/>
  </p:notesMasterIdLst>
  <p:sldIdLst>
    <p:sldId id="276" r:id="rId2"/>
    <p:sldId id="274" r:id="rId3"/>
    <p:sldId id="273" r:id="rId4"/>
    <p:sldId id="258" r:id="rId5"/>
    <p:sldId id="262" r:id="rId6"/>
    <p:sldId id="263" r:id="rId7"/>
    <p:sldId id="264" r:id="rId8"/>
    <p:sldId id="265" r:id="rId9"/>
    <p:sldId id="266" r:id="rId10"/>
    <p:sldId id="267" r:id="rId11"/>
    <p:sldId id="268" r:id="rId12"/>
    <p:sldId id="269" r:id="rId13"/>
    <p:sldId id="270" r:id="rId14"/>
    <p:sldId id="259" r:id="rId15"/>
    <p:sldId id="260" r:id="rId16"/>
    <p:sldId id="261" r:id="rId17"/>
    <p:sldId id="271"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p:cViewPr varScale="1">
        <p:scale>
          <a:sx n="108" d="100"/>
          <a:sy n="108" d="100"/>
        </p:scale>
        <p:origin x="165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F8D53-94AB-4594-80A9-B6CF41F1E256}" type="datetimeFigureOut">
              <a:rPr lang="en-US" smtClean="0"/>
              <a:pPr/>
              <a:t>2/17/2025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211A9-0FAF-4B59-88EE-CB137751E232}" type="slidenum">
              <a:rPr lang="en-US" smtClean="0"/>
              <a:pPr/>
              <a:t>‹#›</a:t>
            </a:fld>
            <a:endParaRPr lang="en-US"/>
          </a:p>
        </p:txBody>
      </p:sp>
    </p:spTree>
    <p:extLst>
      <p:ext uri="{BB962C8B-B14F-4D97-AF65-F5344CB8AC3E}">
        <p14:creationId xmlns:p14="http://schemas.microsoft.com/office/powerpoint/2010/main" val="255970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382A3C-8B8E-4DEC-A12E-1EDE87792D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8284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94618-D585-4937-BD7D-AAEA8CFBB858}" type="slidenum">
              <a:rPr lang="en-US"/>
              <a:pPr/>
              <a:t>13</a:t>
            </a:fld>
            <a:endParaRPr lang="en-US"/>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jpg"/><Relationship Id="rId5" Type="http://schemas.openxmlformats.org/officeDocument/2006/relationships/image" Target="../media/image7.JP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11" descr="Backgrou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6" name="Straight Connector 5"/>
          <p:cNvCxnSpPr/>
          <p:nvPr/>
        </p:nvCxnSpPr>
        <p:spPr>
          <a:xfrm>
            <a:off x="0" y="914400"/>
            <a:ext cx="9144000" cy="1588"/>
          </a:xfrm>
          <a:prstGeom prst="line">
            <a:avLst/>
          </a:prstGeom>
          <a:ln w="44450">
            <a:solidFill>
              <a:schemeClr val="accent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764463" y="1274763"/>
            <a:ext cx="914400" cy="762000"/>
          </a:xfrm>
          <a:prstGeom prst="rect">
            <a:avLst/>
          </a:prstGeom>
          <a:noFill/>
        </p:spPr>
        <p:txBody>
          <a:bodyPr>
            <a:prstTxWarp prst="textNoShape">
              <a:avLst/>
            </a:prstTxWarp>
            <a:spAutoFit/>
          </a:bodyPr>
          <a:lstStyle/>
          <a:p>
            <a:pPr algn="ctr"/>
            <a:r>
              <a:rPr lang="en-US" sz="4400" b="1" dirty="0">
                <a:solidFill>
                  <a:schemeClr val="bg1"/>
                </a:solidFill>
                <a:latin typeface="Century Gothic" pitchFamily="-123" charset="0"/>
                <a:ea typeface="Century Gothic" pitchFamily="-123" charset="0"/>
                <a:cs typeface="Century Gothic" pitchFamily="-123" charset="0"/>
              </a:rPr>
              <a:t>3</a:t>
            </a:r>
          </a:p>
        </p:txBody>
      </p:sp>
      <p:sp>
        <p:nvSpPr>
          <p:cNvPr id="10" name="TextBox 9"/>
          <p:cNvSpPr txBox="1"/>
          <p:nvPr/>
        </p:nvSpPr>
        <p:spPr>
          <a:xfrm>
            <a:off x="369888" y="5156200"/>
            <a:ext cx="7570787" cy="1052513"/>
          </a:xfrm>
          <a:prstGeom prst="rect">
            <a:avLst/>
          </a:prstGeom>
          <a:noFill/>
        </p:spPr>
        <p:txBody>
          <a:bodyPr>
            <a:spAutoFit/>
          </a:bodyPr>
          <a:lstStyle/>
          <a:p>
            <a:pPr>
              <a:defRPr/>
            </a:pPr>
            <a:r>
              <a:rPr lang="en-US" sz="2500" dirty="0">
                <a:solidFill>
                  <a:schemeClr val="accent3">
                    <a:lumMod val="40000"/>
                    <a:lumOff val="60000"/>
                  </a:schemeClr>
                </a:solidFill>
                <a:latin typeface="Century Gothic"/>
                <a:ea typeface="ＭＳ Ｐゴシック" pitchFamily="84" charset="-128"/>
                <a:cs typeface="Century Gothic"/>
              </a:rPr>
              <a:t>Class Name</a:t>
            </a:r>
          </a:p>
          <a:p>
            <a:pPr>
              <a:defRPr/>
            </a:pPr>
            <a:r>
              <a:rPr lang="en-US" sz="2000" dirty="0">
                <a:solidFill>
                  <a:schemeClr val="accent3">
                    <a:lumMod val="40000"/>
                    <a:lumOff val="60000"/>
                  </a:schemeClr>
                </a:solidFill>
                <a:latin typeface="Century Gothic"/>
                <a:ea typeface="ＭＳ Ｐゴシック" pitchFamily="84" charset="-128"/>
                <a:cs typeface="Century Gothic"/>
              </a:rPr>
              <a:t>Instructor Name</a:t>
            </a:r>
          </a:p>
          <a:p>
            <a:pPr>
              <a:defRPr/>
            </a:pPr>
            <a:r>
              <a:rPr lang="en-US" sz="1800" dirty="0">
                <a:solidFill>
                  <a:schemeClr val="accent3">
                    <a:lumMod val="40000"/>
                    <a:lumOff val="60000"/>
                  </a:schemeClr>
                </a:solidFill>
                <a:latin typeface="Century Gothic"/>
                <a:ea typeface="ＭＳ Ｐゴシック" pitchFamily="84" charset="-128"/>
                <a:cs typeface="Century Gothic"/>
              </a:rPr>
              <a:t>Date, Semester</a:t>
            </a:r>
          </a:p>
        </p:txBody>
      </p:sp>
      <p:sp>
        <p:nvSpPr>
          <p:cNvPr id="13" name="TextBox 12"/>
          <p:cNvSpPr txBox="1"/>
          <p:nvPr/>
        </p:nvSpPr>
        <p:spPr>
          <a:xfrm>
            <a:off x="373063" y="2400300"/>
            <a:ext cx="8331200" cy="1031051"/>
          </a:xfrm>
          <a:prstGeom prst="rect">
            <a:avLst/>
          </a:prstGeom>
          <a:noFill/>
        </p:spPr>
        <p:txBody>
          <a:bodyPr>
            <a:spAutoFit/>
          </a:bodyPr>
          <a:lstStyle/>
          <a:p>
            <a:pPr algn="r">
              <a:defRPr/>
            </a:pPr>
            <a:r>
              <a:rPr lang="en-US" sz="2500" dirty="0">
                <a:solidFill>
                  <a:schemeClr val="bg1"/>
                </a:solidFill>
                <a:latin typeface="+mn-lt"/>
                <a:ea typeface="ＭＳ Ｐゴシック" pitchFamily="84" charset="-128"/>
                <a:cs typeface="ＭＳ Ｐゴシック" pitchFamily="84" charset="-128"/>
              </a:rPr>
              <a:t>Conflict Survival</a:t>
            </a:r>
            <a:r>
              <a:rPr lang="en-US" sz="2500" baseline="0" dirty="0">
                <a:solidFill>
                  <a:schemeClr val="bg1"/>
                </a:solidFill>
                <a:latin typeface="+mn-lt"/>
                <a:ea typeface="ＭＳ Ｐゴシック" pitchFamily="84" charset="-128"/>
                <a:cs typeface="ＭＳ Ｐゴシック" pitchFamily="84" charset="-128"/>
              </a:rPr>
              <a:t> Kit</a:t>
            </a:r>
          </a:p>
          <a:p>
            <a:pPr algn="r">
              <a:defRPr/>
            </a:pPr>
            <a:r>
              <a:rPr lang="en-US" sz="1600" baseline="0" dirty="0">
                <a:solidFill>
                  <a:schemeClr val="bg1"/>
                </a:solidFill>
                <a:latin typeface="+mn-lt"/>
                <a:ea typeface="ＭＳ Ｐゴシック" pitchFamily="84" charset="-128"/>
                <a:cs typeface="ＭＳ Ｐゴシック" pitchFamily="84" charset="-128"/>
              </a:rPr>
              <a:t>Second edition</a:t>
            </a:r>
            <a:endParaRPr lang="en-US" sz="1600" dirty="0">
              <a:solidFill>
                <a:schemeClr val="bg1"/>
              </a:solidFill>
              <a:latin typeface="+mn-lt"/>
              <a:ea typeface="ＭＳ Ｐゴシック" pitchFamily="84" charset="-128"/>
              <a:cs typeface="ＭＳ Ｐゴシック" pitchFamily="84" charset="-128"/>
            </a:endParaRPr>
          </a:p>
          <a:p>
            <a:pPr algn="r">
              <a:defRPr/>
            </a:pPr>
            <a:r>
              <a:rPr lang="en-US" sz="1800" dirty="0">
                <a:solidFill>
                  <a:schemeClr val="bg1"/>
                </a:solidFill>
                <a:latin typeface="+mn-lt"/>
                <a:ea typeface="ＭＳ Ｐゴシック" pitchFamily="84" charset="-128"/>
                <a:cs typeface="ＭＳ Ｐゴシック" pitchFamily="84" charset="-128"/>
              </a:rPr>
              <a:t>Griffith &amp; Goodwin</a:t>
            </a:r>
          </a:p>
        </p:txBody>
      </p:sp>
      <p:pic>
        <p:nvPicPr>
          <p:cNvPr id="14" name="Picture 17" descr="Pearson_logo_bar_orange.eps"/>
          <p:cNvPicPr>
            <a:picLocks noChangeAspect="1"/>
          </p:cNvPicPr>
          <p:nvPr/>
        </p:nvPicPr>
        <p:blipFill>
          <a:blip r:embed="rId3" cstate="print"/>
          <a:srcRect/>
          <a:stretch>
            <a:fillRect/>
          </a:stretch>
        </p:blipFill>
        <p:spPr bwMode="auto">
          <a:xfrm>
            <a:off x="0" y="6518275"/>
            <a:ext cx="9144000" cy="339725"/>
          </a:xfrm>
          <a:prstGeom prst="rect">
            <a:avLst/>
          </a:prstGeom>
          <a:noFill/>
          <a:ln w="9525">
            <a:noFill/>
            <a:miter lim="800000"/>
            <a:headEnd/>
            <a:tailEnd/>
          </a:ln>
        </p:spPr>
      </p:pic>
      <p:sp>
        <p:nvSpPr>
          <p:cNvPr id="11" name="Text Placeholder 28"/>
          <p:cNvSpPr>
            <a:spLocks noGrp="1"/>
          </p:cNvSpPr>
          <p:nvPr>
            <p:ph type="body" sz="quarter" idx="14"/>
          </p:nvPr>
        </p:nvSpPr>
        <p:spPr>
          <a:xfrm>
            <a:off x="369195" y="660132"/>
            <a:ext cx="7280418" cy="1383496"/>
          </a:xfrm>
        </p:spPr>
        <p:txBody>
          <a:bodyPr lIns="0" rIns="0" rtlCol="0" anchor="b">
            <a:normAutofit/>
          </a:bodyPr>
          <a:lstStyle>
            <a:lvl1pPr algn="r">
              <a:defRPr kumimoji="0" lang="en-US" sz="4000" b="0" i="0" u="none" strike="noStrike" kern="1200" cap="none" spc="0" normalizeH="0" baseline="0" noProof="0" dirty="0" smtClean="0">
                <a:ln>
                  <a:noFill/>
                </a:ln>
                <a:solidFill>
                  <a:schemeClr val="accent4">
                    <a:lumMod val="40000"/>
                    <a:lumOff val="60000"/>
                  </a:schemeClr>
                </a:solidFill>
                <a:effectLst/>
                <a:uLnTx/>
                <a:uFillTx/>
                <a:latin typeface="+mj-lt"/>
                <a:ea typeface="+mj-ea"/>
                <a:cs typeface="+mj-cs"/>
              </a:defRPr>
            </a:lvl1pPr>
          </a:lstStyle>
          <a:p>
            <a:pPr lvl="0"/>
            <a:r>
              <a:rPr lang="en-US"/>
              <a:t>Click to edit Master text styles</a:t>
            </a:r>
          </a:p>
        </p:txBody>
      </p:sp>
      <p:sp>
        <p:nvSpPr>
          <p:cNvPr id="12" name="Text Placeholder 28"/>
          <p:cNvSpPr>
            <a:spLocks noGrp="1"/>
          </p:cNvSpPr>
          <p:nvPr>
            <p:ph type="body" sz="quarter" idx="15"/>
          </p:nvPr>
        </p:nvSpPr>
        <p:spPr>
          <a:xfrm>
            <a:off x="369194" y="225581"/>
            <a:ext cx="7280419" cy="414058"/>
          </a:xfrm>
        </p:spPr>
        <p:txBody>
          <a:bodyPr lIns="0" rIns="0" rtlCol="0">
            <a:normAutofit/>
          </a:bodyPr>
          <a:lstStyle>
            <a:lvl1pPr algn="r">
              <a:defRPr kumimoji="0" lang="en-US" sz="2000" b="0" i="0" u="none" strike="noStrike" kern="1200" cap="all" spc="0" normalizeH="0" baseline="0" noProof="0" dirty="0" smtClean="0">
                <a:ln>
                  <a:noFill/>
                </a:ln>
                <a:solidFill>
                  <a:schemeClr val="tx1">
                    <a:lumMod val="65000"/>
                    <a:lumOff val="35000"/>
                  </a:schemeClr>
                </a:solidFill>
                <a:effectLst/>
                <a:uLnTx/>
                <a:uFillTx/>
                <a:latin typeface="+mj-lt"/>
                <a:ea typeface="+mj-ea"/>
                <a:cs typeface="+mj-cs"/>
              </a:defRPr>
            </a:lvl1pPr>
          </a:lstStyle>
          <a:p>
            <a:pPr lvl="0"/>
            <a:r>
              <a:rPr lang="en-US"/>
              <a:t>Click to edit Master text styles</a:t>
            </a:r>
          </a:p>
        </p:txBody>
      </p:sp>
      <p:pic>
        <p:nvPicPr>
          <p:cNvPr id="17" name="Picture 16">
            <a:extLst>
              <a:ext uri="{FF2B5EF4-FFF2-40B4-BE49-F238E27FC236}">
                <a16:creationId xmlns:a16="http://schemas.microsoft.com/office/drawing/2014/main" id="{0574AE5F-4816-4CC4-9CF9-A165976782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FC8E2677-F845-48F5-933A-7A88AD9965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81C191A4-CA4D-4FA8-9074-B0D9E0D3A2F5}"/>
              </a:ext>
            </a:extLst>
          </p:cNvPr>
          <p:cNvPicPr>
            <a:picLocks noChangeAspect="1"/>
          </p:cNvPicPr>
          <p:nvPr userDrawn="1"/>
        </p:nvPicPr>
        <p:blipFill>
          <a:blip r:embed="rId6"/>
          <a:stretch>
            <a:fillRect/>
          </a:stretch>
        </p:blipFill>
        <p:spPr>
          <a:xfrm>
            <a:off x="0" y="0"/>
            <a:ext cx="9144000" cy="6858000"/>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a:prstGeom prst="rect">
            <a:avLst/>
          </a:prstGeom>
        </p:spPr>
        <p:txBody>
          <a:bodyPr tIns="201168"/>
          <a:lstStyle>
            <a:lvl1pPr>
              <a:lnSpc>
                <a:spcPct val="8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7621962-8D9E-4A0E-808D-15998AF8225F}" type="slidenum">
              <a:rPr lang="en-US"/>
              <a:pPr>
                <a:defRPr/>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11" descr="Backgrou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9" descr="shutterstock_2745703.jpg"/>
          <p:cNvPicPr>
            <a:picLocks noChangeAspect="1"/>
          </p:cNvPicPr>
          <p:nvPr/>
        </p:nvPicPr>
        <p:blipFill>
          <a:blip r:embed="rId3" cstate="print"/>
          <a:srcRect/>
          <a:stretch>
            <a:fillRect/>
          </a:stretch>
        </p:blipFill>
        <p:spPr bwMode="auto">
          <a:xfrm>
            <a:off x="8129588" y="0"/>
            <a:ext cx="1014412" cy="914400"/>
          </a:xfrm>
          <a:prstGeom prst="rect">
            <a:avLst/>
          </a:prstGeom>
          <a:noFill/>
          <a:ln w="9525">
            <a:noFill/>
            <a:miter lim="800000"/>
            <a:headEnd/>
            <a:tailEnd/>
          </a:ln>
        </p:spPr>
      </p:pic>
      <p:cxnSp>
        <p:nvCxnSpPr>
          <p:cNvPr id="8" name="Straight Connector 7"/>
          <p:cNvCxnSpPr/>
          <p:nvPr/>
        </p:nvCxnSpPr>
        <p:spPr>
          <a:xfrm>
            <a:off x="0" y="914400"/>
            <a:ext cx="9144000" cy="1588"/>
          </a:xfrm>
          <a:prstGeom prst="line">
            <a:avLst/>
          </a:prstGeom>
          <a:ln w="4445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3" name="Picture 16" descr="Pearson_logo_bar_orange.eps"/>
          <p:cNvPicPr>
            <a:picLocks noChangeAspect="1"/>
          </p:cNvPicPr>
          <p:nvPr/>
        </p:nvPicPr>
        <p:blipFill>
          <a:blip r:embed="rId4" cstate="print"/>
          <a:srcRect/>
          <a:stretch>
            <a:fillRect/>
          </a:stretch>
        </p:blipFill>
        <p:spPr bwMode="auto">
          <a:xfrm>
            <a:off x="0" y="6518275"/>
            <a:ext cx="9144000" cy="339725"/>
          </a:xfrm>
          <a:prstGeom prst="rect">
            <a:avLst/>
          </a:prstGeom>
          <a:noFill/>
          <a:ln w="9525">
            <a:noFill/>
            <a:miter lim="800000"/>
            <a:headEnd/>
            <a:tailEnd/>
          </a:ln>
        </p:spPr>
      </p:pic>
      <p:sp>
        <p:nvSpPr>
          <p:cNvPr id="2" name="Title 1"/>
          <p:cNvSpPr>
            <a:spLocks noGrp="1"/>
          </p:cNvSpPr>
          <p:nvPr>
            <p:ph type="title"/>
          </p:nvPr>
        </p:nvSpPr>
        <p:spPr>
          <a:xfrm>
            <a:off x="2171699" y="2305616"/>
            <a:ext cx="6717222" cy="2246769"/>
          </a:xfrm>
          <a:prstGeom prst="rect">
            <a:avLst/>
          </a:prstGeom>
        </p:spPr>
        <p:txBody>
          <a:bodyPr>
            <a:noAutofit/>
          </a:bodyPr>
          <a:lstStyle>
            <a:lvl1pPr algn="l">
              <a:defRPr sz="2800" b="0" cap="none">
                <a:solidFill>
                  <a:schemeClr val="tx1">
                    <a:lumMod val="95000"/>
                    <a:lumOff val="5000"/>
                  </a:schemeClr>
                </a:solidFill>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C5D6505B-60E4-4D99-BAB6-5573ED4AA2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1247" y="5906819"/>
            <a:ext cx="6414213" cy="705387"/>
          </a:xfrm>
          <a:prstGeom prst="rect">
            <a:avLst/>
          </a:prstGeom>
        </p:spPr>
      </p:pic>
      <p:pic>
        <p:nvPicPr>
          <p:cNvPr id="17" name="Picture 16">
            <a:extLst>
              <a:ext uri="{FF2B5EF4-FFF2-40B4-BE49-F238E27FC236}">
                <a16:creationId xmlns:a16="http://schemas.microsoft.com/office/drawing/2014/main" id="{0574AE5F-4816-4CC4-9CF9-A165976782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671BF31C-D88E-4136-A089-7B592D9707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4" name="Picture 3">
            <a:extLst>
              <a:ext uri="{FF2B5EF4-FFF2-40B4-BE49-F238E27FC236}">
                <a16:creationId xmlns:a16="http://schemas.microsoft.com/office/drawing/2014/main" id="{A155E54F-2104-4747-AC32-3FB77CC64E49}"/>
              </a:ext>
            </a:extLst>
          </p:cNvPr>
          <p:cNvPicPr>
            <a:picLocks noChangeAspect="1"/>
          </p:cNvPicPr>
          <p:nvPr userDrawn="1"/>
        </p:nvPicPr>
        <p:blipFill>
          <a:blip r:embed="rId8"/>
          <a:stretch>
            <a:fillRect/>
          </a:stretch>
        </p:blipFill>
        <p:spPr>
          <a:xfrm>
            <a:off x="0" y="0"/>
            <a:ext cx="9144000" cy="6858000"/>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lgn="r">
              <a:defRPr sz="1050" smtClean="0">
                <a:solidFill>
                  <a:schemeClr val="tx1">
                    <a:lumMod val="65000"/>
                    <a:lumOff val="35000"/>
                  </a:schemeClr>
                </a:solidFill>
              </a:defRPr>
            </a:lvl1pPr>
          </a:lstStyle>
          <a:p>
            <a:pPr>
              <a:defRPr/>
            </a:pPr>
            <a:fld id="{D3CBBCAE-0F75-4529-9594-6F1FB920DE11}" type="slidenum">
              <a:rPr lang="en-US"/>
              <a:pPr>
                <a:defRPr/>
              </a:pPr>
              <a:t>‹#›</a:t>
            </a:fld>
            <a:endParaRPr lang="en-US" dirty="0"/>
          </a:p>
        </p:txBody>
      </p:sp>
      <p:pic>
        <p:nvPicPr>
          <p:cNvPr id="12" name="Picture 11">
            <a:extLst>
              <a:ext uri="{FF2B5EF4-FFF2-40B4-BE49-F238E27FC236}">
                <a16:creationId xmlns:a16="http://schemas.microsoft.com/office/drawing/2014/main" id="{EEC6578B-F733-473E-B914-E5CFF8007B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247" y="5906819"/>
            <a:ext cx="6414213" cy="705387"/>
          </a:xfrm>
          <a:prstGeom prst="rect">
            <a:avLst/>
          </a:prstGeom>
        </p:spPr>
      </p:pic>
      <p:pic>
        <p:nvPicPr>
          <p:cNvPr id="14" name="Picture 13">
            <a:extLst>
              <a:ext uri="{FF2B5EF4-FFF2-40B4-BE49-F238E27FC236}">
                <a16:creationId xmlns:a16="http://schemas.microsoft.com/office/drawing/2014/main" id="{0574AE5F-4816-4CC4-9CF9-A165976782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6FBFDBB8-C912-4018-8F94-99829198BC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BCF4FDF2-46E5-4036-9471-D6A590778F71}"/>
              </a:ext>
            </a:extLst>
          </p:cNvPr>
          <p:cNvPicPr>
            <a:picLocks noChangeAspect="1"/>
          </p:cNvPicPr>
          <p:nvPr userDrawn="1"/>
        </p:nvPicPr>
        <p:blipFill>
          <a:blip r:embed="rId5"/>
          <a:stretch>
            <a:fillRect/>
          </a:stretch>
        </p:blipFill>
        <p:spPr>
          <a:xfrm>
            <a:off x="0" y="0"/>
            <a:ext cx="9144000" cy="6858000"/>
          </a:xfrm>
          <a:prstGeom prst="rect">
            <a:avLst/>
          </a:prstGeom>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a:prstGeom prst="rect">
            <a:avLst/>
          </a:prstGeom>
        </p:spPr>
        <p:txBody>
          <a:bodyPr tIns="201168">
            <a:normAutofit/>
          </a:bodyPr>
          <a:lstStyle>
            <a:lvl1pPr algn="l" defTabSz="914400" rtl="0" eaLnBrk="1" latinLnBrk="0" hangingPunct="1">
              <a:lnSpc>
                <a:spcPct val="80000"/>
              </a:lnSpc>
              <a:spcBef>
                <a:spcPct val="0"/>
              </a:spcBef>
              <a:buNone/>
              <a:defRPr lang="en-US" sz="3200"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304799" y="1419225"/>
            <a:ext cx="41910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9225"/>
            <a:ext cx="41910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0D8A1E-974F-4EA0-BCD8-4A054EC8C28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a:prstGeom prst="rect">
            <a:avLst/>
          </a:prstGeom>
          <a:noFill/>
          <a:ln w="9525">
            <a:noFill/>
            <a:miter lim="800000"/>
            <a:headEnd/>
            <a:tailEnd/>
          </a:ln>
          <a:effectLst>
            <a:outerShdw blurRad="50800" dist="38100" dir="5400000" algn="t" rotWithShape="0">
              <a:prstClr val="black">
                <a:alpha val="40000"/>
              </a:prstClr>
            </a:outerShdw>
          </a:effectLst>
        </p:spPr>
        <p:txBody>
          <a:bodyPr tIns="201168">
            <a:normAutofit/>
          </a:bodyPr>
          <a:lstStyle>
            <a:lvl1pPr algn="l" defTabSz="914400" rtl="0" eaLnBrk="1" latinLnBrk="0" hangingPunct="1">
              <a:lnSpc>
                <a:spcPct val="80000"/>
              </a:lnSpc>
              <a:spcBef>
                <a:spcPct val="0"/>
              </a:spcBef>
              <a:buNone/>
              <a:defRPr lang="en-US" sz="3200" kern="1200" dirty="0">
                <a:solidFill>
                  <a:schemeClr val="bg1"/>
                </a:solidFill>
                <a:latin typeface="+mj-lt"/>
                <a:ea typeface="+mj-ea"/>
                <a:cs typeface="+mj-cs"/>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D23BB62-0F4D-4874-8783-668EF8D866B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1" descr="Backgrou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9" name="Picture 8">
            <a:extLst>
              <a:ext uri="{FF2B5EF4-FFF2-40B4-BE49-F238E27FC236}">
                <a16:creationId xmlns:a16="http://schemas.microsoft.com/office/drawing/2014/main" id="{0574AE5F-4816-4CC4-9CF9-A165976782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E145BB58-3697-4759-B553-CC281596218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4" name="Picture 3">
            <a:extLst>
              <a:ext uri="{FF2B5EF4-FFF2-40B4-BE49-F238E27FC236}">
                <a16:creationId xmlns:a16="http://schemas.microsoft.com/office/drawing/2014/main" id="{3CC27A19-1DDE-4C01-8DE8-E73356C9539A}"/>
              </a:ext>
            </a:extLst>
          </p:cNvPr>
          <p:cNvPicPr>
            <a:picLocks noChangeAspect="1"/>
          </p:cNvPicPr>
          <p:nvPr userDrawn="1"/>
        </p:nvPicPr>
        <p:blipFill>
          <a:blip r:embed="rId5"/>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a:prstGeom prst="rect">
            <a:avLst/>
          </a:prstGeom>
        </p:spPr>
        <p:txBody>
          <a:bodyPr wrap="square" tIns="45720" bIns="45720"/>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pic>
        <p:nvPicPr>
          <p:cNvPr id="5" name="Picture 4">
            <a:extLst>
              <a:ext uri="{FF2B5EF4-FFF2-40B4-BE49-F238E27FC236}">
                <a16:creationId xmlns:a16="http://schemas.microsoft.com/office/drawing/2014/main" id="{7C5F062F-E609-414B-AE16-8886147F0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247" y="5906819"/>
            <a:ext cx="6414213" cy="705387"/>
          </a:xfrm>
          <a:prstGeom prst="rect">
            <a:avLst/>
          </a:prstGeom>
        </p:spPr>
      </p:pic>
      <p:pic>
        <p:nvPicPr>
          <p:cNvPr id="6" name="Picture 5">
            <a:extLst>
              <a:ext uri="{FF2B5EF4-FFF2-40B4-BE49-F238E27FC236}">
                <a16:creationId xmlns:a16="http://schemas.microsoft.com/office/drawing/2014/main" id="{0574AE5F-4816-4CC4-9CF9-A165976782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499CC630-EFCC-4A88-B040-C4E080571F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40DDEB5A-1EC6-454B-A1C1-EA907CE6003C}"/>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06610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52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370013" y="1827213"/>
            <a:ext cx="7315200" cy="4114800"/>
          </a:xfrm>
        </p:spPr>
        <p:txBody>
          <a:bodyPr/>
          <a:lstStyle/>
          <a:p>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AAAA63B0-AF74-42AE-B0DE-DBF76B37A4CB}" type="slidenum">
              <a:rPr lang="en-US"/>
              <a:pPr/>
              <a:t>‹#›</a:t>
            </a:fld>
            <a:endParaRPr lang="en-US"/>
          </a:p>
        </p:txBody>
      </p:sp>
    </p:spTree>
    <p:extLst>
      <p:ext uri="{BB962C8B-B14F-4D97-AF65-F5344CB8AC3E}">
        <p14:creationId xmlns:p14="http://schemas.microsoft.com/office/powerpoint/2010/main" val="29388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Background.jpg"/>
          <p:cNvPicPr>
            <a:picLocks noChangeAspect="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sp>
        <p:nvSpPr>
          <p:cNvPr id="1030" name="Text Placeholder 2"/>
          <p:cNvSpPr>
            <a:spLocks noGrp="1"/>
          </p:cNvSpPr>
          <p:nvPr>
            <p:ph type="body" idx="1"/>
          </p:nvPr>
        </p:nvSpPr>
        <p:spPr bwMode="auto">
          <a:xfrm>
            <a:off x="304800" y="1419225"/>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80338" y="6299200"/>
            <a:ext cx="1058862"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lumMod val="65000"/>
                    <a:lumOff val="35000"/>
                  </a:schemeClr>
                </a:solidFill>
                <a:latin typeface="+mn-lt"/>
                <a:ea typeface="+mn-ea"/>
                <a:cs typeface="+mn-cs"/>
              </a:defRPr>
            </a:lvl1pPr>
          </a:lstStyle>
          <a:p>
            <a:pPr>
              <a:defRPr/>
            </a:pPr>
            <a:fld id="{2E7F68D8-A970-453F-8120-090EFFC6A7C5}" type="slidenum">
              <a:rPr lang="en-US"/>
              <a:pPr>
                <a:defRPr/>
              </a:pPr>
              <a:t>‹#›</a:t>
            </a:fld>
            <a:endParaRPr lang="en-US" dirty="0"/>
          </a:p>
        </p:txBody>
      </p:sp>
      <p:cxnSp>
        <p:nvCxnSpPr>
          <p:cNvPr id="11" name="Straight Connector 10"/>
          <p:cNvCxnSpPr>
            <a:cxnSpLocks noChangeShapeType="1"/>
          </p:cNvCxnSpPr>
          <p:nvPr/>
        </p:nvCxnSpPr>
        <p:spPr bwMode="auto">
          <a:xfrm>
            <a:off x="0" y="914400"/>
            <a:ext cx="9144000" cy="1588"/>
          </a:xfrm>
          <a:prstGeom prst="line">
            <a:avLst/>
          </a:prstGeom>
          <a:noFill/>
          <a:ln w="44450">
            <a:solidFill>
              <a:schemeClr val="tx2"/>
            </a:solidFill>
            <a:round/>
            <a:headEnd/>
            <a:tailEnd/>
          </a:ln>
          <a:effectLst>
            <a:outerShdw blurRad="40000" dist="20000" dir="5400000" rotWithShape="0">
              <a:srgbClr val="000000">
                <a:alpha val="37999"/>
              </a:srgbClr>
            </a:outerShdw>
          </a:effectLst>
        </p:spPr>
      </p:cxnSp>
      <p:pic>
        <p:nvPicPr>
          <p:cNvPr id="12" name="Picture 11">
            <a:extLst>
              <a:ext uri="{FF2B5EF4-FFF2-40B4-BE49-F238E27FC236}">
                <a16:creationId xmlns:a16="http://schemas.microsoft.com/office/drawing/2014/main" id="{0574AE5F-4816-4CC4-9CF9-A1659767821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CFCF662-70C3-45DA-AB21-3C895F87C8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1554634A-727A-45BC-8C2F-6D99B3431106}"/>
              </a:ext>
            </a:extLst>
          </p:cNvPr>
          <p:cNvPicPr>
            <a:picLocks noChangeAspect="1"/>
          </p:cNvPicPr>
          <p:nvPr userDrawn="1"/>
        </p:nvPicPr>
        <p:blipFill>
          <a:blip r:embed="rId14"/>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sldNum="0" hdr="0" ftr="0" dt="0"/>
  <p:txStyles>
    <p:titleStyle>
      <a:lvl1pPr algn="l" rtl="0" eaLnBrk="1" fontAlgn="base" hangingPunct="1">
        <a:spcBef>
          <a:spcPct val="0"/>
        </a:spcBef>
        <a:spcAft>
          <a:spcPct val="0"/>
        </a:spcAft>
        <a:defRPr sz="3200" kern="1200">
          <a:solidFill>
            <a:schemeClr val="bg1"/>
          </a:solidFill>
          <a:latin typeface="+mj-lt"/>
          <a:ea typeface="ＭＳ Ｐゴシック" pitchFamily="84" charset="-128"/>
          <a:cs typeface="ＭＳ Ｐゴシック" pitchFamily="84" charset="-128"/>
        </a:defRPr>
      </a:lvl1pPr>
      <a:lvl2pPr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2pPr>
      <a:lvl3pPr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3pPr>
      <a:lvl4pPr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4pPr>
      <a:lvl5pPr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6pPr>
      <a:lvl7pPr marL="914400"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7pPr>
      <a:lvl8pPr marL="1371600"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8pPr>
      <a:lvl9pPr marL="1828800"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9pPr>
    </p:titleStyle>
    <p:bodyStyle>
      <a:lvl1pPr marL="342900" indent="-342900" algn="l" rtl="0" eaLnBrk="1" fontAlgn="base" hangingPunct="1">
        <a:lnSpc>
          <a:spcPct val="95000"/>
        </a:lnSpc>
        <a:spcBef>
          <a:spcPts val="1200"/>
        </a:spcBef>
        <a:spcAft>
          <a:spcPct val="0"/>
        </a:spcAft>
        <a:buFont typeface="Arial" pitchFamily="-123" charset="0"/>
        <a:defRPr sz="2400" b="1" kern="1200">
          <a:solidFill>
            <a:srgbClr val="404040"/>
          </a:solidFill>
          <a:latin typeface="+mn-lt"/>
          <a:ea typeface="ＭＳ Ｐゴシック" pitchFamily="84" charset="-128"/>
          <a:cs typeface="ＭＳ Ｐゴシック" pitchFamily="84" charset="-128"/>
        </a:defRPr>
      </a:lvl1pPr>
      <a:lvl2pPr marL="228600" indent="-228600" algn="l" rtl="0" eaLnBrk="1" fontAlgn="base" hangingPunct="1">
        <a:lnSpc>
          <a:spcPct val="95000"/>
        </a:lnSpc>
        <a:spcBef>
          <a:spcPts val="600"/>
        </a:spcBef>
        <a:spcAft>
          <a:spcPct val="0"/>
        </a:spcAft>
        <a:buFont typeface="Arial" pitchFamily="-123" charset="0"/>
        <a:buChar char="•"/>
        <a:defRPr sz="2000" kern="1200">
          <a:solidFill>
            <a:srgbClr val="404040"/>
          </a:solidFill>
          <a:latin typeface="+mn-lt"/>
          <a:ea typeface="ＭＳ Ｐゴシック" pitchFamily="84" charset="-128"/>
          <a:cs typeface="+mn-cs"/>
        </a:defRPr>
      </a:lvl2pPr>
      <a:lvl3pPr marL="457200" indent="-228600" algn="l" rtl="0" eaLnBrk="1" fontAlgn="base" hangingPunct="1">
        <a:lnSpc>
          <a:spcPct val="95000"/>
        </a:lnSpc>
        <a:spcBef>
          <a:spcPts val="600"/>
        </a:spcBef>
        <a:spcAft>
          <a:spcPct val="0"/>
        </a:spcAft>
        <a:buClr>
          <a:srgbClr val="404040"/>
        </a:buClr>
        <a:buFont typeface="Century Gothic" pitchFamily="-123" charset="0"/>
        <a:buChar char="–"/>
        <a:defRPr sz="2000" kern="1200">
          <a:solidFill>
            <a:srgbClr val="404040"/>
          </a:solidFill>
          <a:latin typeface="+mn-lt"/>
          <a:ea typeface="ＭＳ Ｐゴシック" pitchFamily="84" charset="-128"/>
          <a:cs typeface="+mn-cs"/>
        </a:defRPr>
      </a:lvl3pPr>
      <a:lvl4pPr marL="457200" indent="914400" algn="l" rtl="0" eaLnBrk="1" fontAlgn="base" hangingPunct="1">
        <a:lnSpc>
          <a:spcPct val="95000"/>
        </a:lnSpc>
        <a:spcBef>
          <a:spcPts val="600"/>
        </a:spcBef>
        <a:spcAft>
          <a:spcPct val="0"/>
        </a:spcAft>
        <a:buFont typeface="Arial" pitchFamily="-123" charset="0"/>
        <a:defRPr sz="2000" kern="1200">
          <a:solidFill>
            <a:srgbClr val="404040"/>
          </a:solidFill>
          <a:latin typeface="+mn-lt"/>
          <a:ea typeface="ＭＳ Ｐゴシック" pitchFamily="84" charset="-128"/>
          <a:cs typeface="+mn-cs"/>
        </a:defRPr>
      </a:lvl4pPr>
      <a:lvl5pPr marL="685800" indent="1143000" algn="l" rtl="0" eaLnBrk="1" fontAlgn="base" hangingPunct="1">
        <a:lnSpc>
          <a:spcPct val="95000"/>
        </a:lnSpc>
        <a:spcBef>
          <a:spcPts val="600"/>
        </a:spcBef>
        <a:spcAft>
          <a:spcPct val="0"/>
        </a:spcAft>
        <a:buFont typeface="Arial" pitchFamily="-123" charset="0"/>
        <a:defRPr sz="1600" kern="1200">
          <a:solidFill>
            <a:srgbClr val="404040"/>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D163-4D03-4433-8F29-A08711A954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57B893-0B79-41A9-AD80-557773E91DF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3FDE9A9-2575-4CE8-B573-1457FD19B50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8543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8534400" cy="914400"/>
          </a:xfrm>
        </p:spPr>
        <p:txBody>
          <a:bodyPr/>
          <a:lstStyle/>
          <a:p>
            <a:r>
              <a:rPr lang="en-US" b="1" dirty="0">
                <a:solidFill>
                  <a:schemeClr val="accent2">
                    <a:lumMod val="50000"/>
                  </a:schemeClr>
                </a:solidFill>
              </a:rPr>
              <a:t>Interest-based Approaches</a:t>
            </a:r>
          </a:p>
        </p:txBody>
      </p:sp>
      <p:sp>
        <p:nvSpPr>
          <p:cNvPr id="3" name="Content Placeholder 2"/>
          <p:cNvSpPr>
            <a:spLocks noGrp="1"/>
          </p:cNvSpPr>
          <p:nvPr>
            <p:ph idx="1"/>
          </p:nvPr>
        </p:nvSpPr>
        <p:spPr>
          <a:xfrm>
            <a:off x="227120" y="2057400"/>
            <a:ext cx="8611340" cy="3657600"/>
          </a:xfrm>
        </p:spPr>
        <p:txBody>
          <a:bodyPr>
            <a:normAutofit fontScale="92500" lnSpcReduction="10000"/>
          </a:bodyPr>
          <a:lstStyle/>
          <a:p>
            <a:pPr>
              <a:buFont typeface="Arial" pitchFamily="34" charset="0"/>
              <a:buChar char="•"/>
            </a:pPr>
            <a:r>
              <a:rPr lang="en-US" dirty="0">
                <a:solidFill>
                  <a:schemeClr val="accent2">
                    <a:lumMod val="50000"/>
                  </a:schemeClr>
                </a:solidFill>
              </a:rPr>
              <a:t>Courts, arbitrations, and other decision-making forums are ill equipped to address interest-based approaches because they focus on what the “correct” resolution should be as applied under the rule or standard in question, regardless of whether such an outcome will be satisfactory to the parties. </a:t>
            </a:r>
          </a:p>
          <a:p>
            <a:pPr>
              <a:buFont typeface="Arial" pitchFamily="34" charset="0"/>
              <a:buChar char="•"/>
            </a:pPr>
            <a:r>
              <a:rPr lang="en-US" dirty="0">
                <a:solidFill>
                  <a:schemeClr val="accent2">
                    <a:lumMod val="50000"/>
                  </a:schemeClr>
                </a:solidFill>
              </a:rPr>
              <a:t>In contrast, methods such as collaborative problem solving, mediation, and facilitation open up the possibility that a party will realize some satisfaction from resolving the dispute in contrast to the all-or-nothing gambit presented through litigation.</a:t>
            </a:r>
          </a:p>
          <a:p>
            <a:endParaRPr lang="en-US" dirty="0">
              <a:solidFill>
                <a:schemeClr val="accent2">
                  <a:lumMod val="50000"/>
                </a:schemeClr>
              </a:solidFill>
            </a:endParaRPr>
          </a:p>
        </p:txBody>
      </p:sp>
    </p:spTree>
    <p:extLst>
      <p:ext uri="{BB962C8B-B14F-4D97-AF65-F5344CB8AC3E}">
        <p14:creationId xmlns:p14="http://schemas.microsoft.com/office/powerpoint/2010/main" val="189072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586"/>
            <a:ext cx="8534400" cy="914400"/>
          </a:xfrm>
        </p:spPr>
        <p:txBody>
          <a:bodyPr>
            <a:normAutofit/>
          </a:bodyPr>
          <a:lstStyle/>
          <a:p>
            <a:r>
              <a:rPr lang="en-US" b="1" dirty="0">
                <a:solidFill>
                  <a:schemeClr val="accent2">
                    <a:lumMod val="50000"/>
                  </a:schemeClr>
                </a:solidFill>
              </a:rPr>
              <a:t>Examples of Interest-based Approaches</a:t>
            </a:r>
          </a:p>
        </p:txBody>
      </p:sp>
      <p:sp>
        <p:nvSpPr>
          <p:cNvPr id="3" name="Content Placeholder 2"/>
          <p:cNvSpPr>
            <a:spLocks noGrp="1"/>
          </p:cNvSpPr>
          <p:nvPr>
            <p:ph idx="1"/>
          </p:nvPr>
        </p:nvSpPr>
        <p:spPr>
          <a:xfrm>
            <a:off x="304800" y="2081814"/>
            <a:ext cx="8534400" cy="4038600"/>
          </a:xfrm>
        </p:spPr>
        <p:txBody>
          <a:bodyPr>
            <a:normAutofit/>
          </a:bodyPr>
          <a:lstStyle/>
          <a:p>
            <a:r>
              <a:rPr lang="en-US" dirty="0">
                <a:solidFill>
                  <a:schemeClr val="accent2">
                    <a:lumMod val="50000"/>
                  </a:schemeClr>
                </a:solidFill>
              </a:rPr>
              <a:t>Third-party Intervention</a:t>
            </a:r>
          </a:p>
          <a:p>
            <a:pPr lvl="1"/>
            <a:r>
              <a:rPr lang="en-US" dirty="0">
                <a:solidFill>
                  <a:schemeClr val="accent2">
                    <a:lumMod val="50000"/>
                  </a:schemeClr>
                </a:solidFill>
              </a:rPr>
              <a:t>Mediation is the best example.  During mediation, positional approaches can be reframed so that the parties can articulate their own interests and better understand those of their opponent, then work toward mutually agreeable solutions not normally available through a rights-based model.</a:t>
            </a:r>
          </a:p>
          <a:p>
            <a:r>
              <a:rPr lang="en-US" dirty="0">
                <a:solidFill>
                  <a:schemeClr val="accent2">
                    <a:lumMod val="50000"/>
                  </a:schemeClr>
                </a:solidFill>
              </a:rPr>
              <a:t>Grievance avoidance (e.g., steps in a formal grievance process that allow opportunities for mediation and other collaborative processes to resolve issues and avoid the next step in the formal grievance process)</a:t>
            </a:r>
          </a:p>
        </p:txBody>
      </p:sp>
    </p:spTree>
    <p:extLst>
      <p:ext uri="{BB962C8B-B14F-4D97-AF65-F5344CB8AC3E}">
        <p14:creationId xmlns:p14="http://schemas.microsoft.com/office/powerpoint/2010/main" val="282531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534400" cy="914400"/>
          </a:xfrm>
        </p:spPr>
        <p:txBody>
          <a:bodyPr>
            <a:normAutofit/>
          </a:bodyPr>
          <a:lstStyle/>
          <a:p>
            <a:r>
              <a:rPr lang="en-US" b="1" dirty="0">
                <a:solidFill>
                  <a:schemeClr val="accent2">
                    <a:lumMod val="50000"/>
                  </a:schemeClr>
                </a:solidFill>
              </a:rPr>
              <a:t>The Approach Parties Use Will Fluctuate</a:t>
            </a:r>
          </a:p>
        </p:txBody>
      </p:sp>
      <p:sp>
        <p:nvSpPr>
          <p:cNvPr id="3" name="Content Placeholder 2"/>
          <p:cNvSpPr>
            <a:spLocks noGrp="1"/>
          </p:cNvSpPr>
          <p:nvPr>
            <p:ph idx="1"/>
          </p:nvPr>
        </p:nvSpPr>
        <p:spPr>
          <a:xfrm>
            <a:off x="228600" y="2362200"/>
            <a:ext cx="8534400" cy="4800600"/>
          </a:xfrm>
        </p:spPr>
        <p:txBody>
          <a:bodyPr/>
          <a:lstStyle/>
          <a:p>
            <a:pPr>
              <a:buFont typeface="Arial" pitchFamily="34" charset="0"/>
              <a:buChar char="•"/>
            </a:pPr>
            <a:r>
              <a:rPr lang="en-GB" dirty="0">
                <a:solidFill>
                  <a:schemeClr val="accent2">
                    <a:lumMod val="50000"/>
                  </a:schemeClr>
                </a:solidFill>
              </a:rPr>
              <a:t>Any dispute may have elements of power-, rights-, and interest-based approaches the parties use to achieve desired outcomes</a:t>
            </a:r>
          </a:p>
          <a:p>
            <a:pPr>
              <a:buFont typeface="Arial" pitchFamily="34" charset="0"/>
              <a:buChar char="•"/>
            </a:pPr>
            <a:r>
              <a:rPr lang="en-GB" dirty="0">
                <a:solidFill>
                  <a:schemeClr val="accent2">
                    <a:lumMod val="50000"/>
                  </a:schemeClr>
                </a:solidFill>
              </a:rPr>
              <a:t>The approach taken will depend on the nature of the conflict and the parties’ perception of their options for having their needs met, and parties will use the power-, rights-, or interest-based approach accordingly.</a:t>
            </a:r>
            <a:endParaRPr lang="en-US" dirty="0">
              <a:solidFill>
                <a:schemeClr val="accent2">
                  <a:lumMod val="50000"/>
                </a:schemeClr>
              </a:solidFill>
            </a:endParaRPr>
          </a:p>
        </p:txBody>
      </p:sp>
    </p:spTree>
    <p:extLst>
      <p:ext uri="{BB962C8B-B14F-4D97-AF65-F5344CB8AC3E}">
        <p14:creationId xmlns:p14="http://schemas.microsoft.com/office/powerpoint/2010/main" val="221405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057400" y="533400"/>
            <a:ext cx="7315200" cy="1143000"/>
          </a:xfrm>
        </p:spPr>
        <p:txBody>
          <a:bodyPr>
            <a:normAutofit/>
          </a:bodyPr>
          <a:lstStyle/>
          <a:p>
            <a:r>
              <a:rPr lang="en-US" sz="2800" b="1" dirty="0">
                <a:solidFill>
                  <a:schemeClr val="accent2">
                    <a:lumMod val="50000"/>
                  </a:schemeClr>
                </a:solidFill>
              </a:rPr>
              <a:t>Distributive Negotiation </a:t>
            </a:r>
            <a:br>
              <a:rPr lang="en-US" sz="2800" b="1" dirty="0">
                <a:solidFill>
                  <a:schemeClr val="accent2">
                    <a:lumMod val="50000"/>
                  </a:schemeClr>
                </a:solidFill>
              </a:rPr>
            </a:br>
            <a:r>
              <a:rPr lang="en-US" sz="2800" b="1" dirty="0">
                <a:solidFill>
                  <a:schemeClr val="accent2">
                    <a:lumMod val="50000"/>
                  </a:schemeClr>
                </a:solidFill>
              </a:rPr>
              <a:t>vs. Integrative Negotiation </a:t>
            </a:r>
          </a:p>
        </p:txBody>
      </p:sp>
      <p:graphicFrame>
        <p:nvGraphicFramePr>
          <p:cNvPr id="173105" name="Group 49"/>
          <p:cNvGraphicFramePr>
            <a:graphicFrameLocks noGrp="1"/>
          </p:cNvGraphicFramePr>
          <p:nvPr>
            <p:ph type="tbl" idx="1"/>
            <p:extLst>
              <p:ext uri="{D42A27DB-BD31-4B8C-83A1-F6EECF244321}">
                <p14:modId xmlns:p14="http://schemas.microsoft.com/office/powerpoint/2010/main" val="2843955010"/>
              </p:ext>
            </p:extLst>
          </p:nvPr>
        </p:nvGraphicFramePr>
        <p:xfrm>
          <a:off x="609600" y="1471587"/>
          <a:ext cx="8229600" cy="4352077"/>
        </p:xfrm>
        <a:graphic>
          <a:graphicData uri="http://schemas.openxmlformats.org/drawingml/2006/table">
            <a:tbl>
              <a:tblPr/>
              <a:tblGrid>
                <a:gridCol w="1981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55731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ea typeface="Times New Roman" pitchFamily="18" charset="0"/>
                          <a:cs typeface="Arial" charset="0"/>
                        </a:rPr>
                        <a:t>Distributive or Adversarial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ea typeface="Times New Roman" pitchFamily="18" charset="0"/>
                          <a:cs typeface="Arial" charset="0"/>
                        </a:rPr>
                        <a:t>Integrative or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ea typeface="Times New Roman" pitchFamily="18" charset="0"/>
                          <a:cs typeface="Arial" charset="0"/>
                        </a:rPr>
                        <a:t>Interest-based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7039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dirty="0">
                          <a:ln>
                            <a:noFill/>
                          </a:ln>
                          <a:solidFill>
                            <a:schemeClr val="tx1"/>
                          </a:solidFill>
                          <a:effectLst/>
                          <a:latin typeface="Verdana" pitchFamily="34" charset="0"/>
                          <a:ea typeface="Times New Roman" pitchFamily="18" charset="0"/>
                          <a:cs typeface="Arial" charset="0"/>
                        </a:rPr>
                        <a:t>Assumption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Fixed Pie or zero-sum</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Win-Lose</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Verdana" pitchFamily="34" charset="0"/>
                          <a:cs typeface="Verdana" pitchFamily="34" charset="0"/>
                        </a:rPr>
                        <a:t>Competitive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Expandable Pie</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Win-win</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Collaborative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7317">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dirty="0">
                          <a:ln>
                            <a:noFill/>
                          </a:ln>
                          <a:solidFill>
                            <a:schemeClr val="tx1"/>
                          </a:solidFill>
                          <a:effectLst/>
                          <a:latin typeface="Verdana" pitchFamily="34" charset="0"/>
                          <a:ea typeface="Times New Roman" pitchFamily="18" charset="0"/>
                          <a:cs typeface="Arial" charset="0"/>
                        </a:rPr>
                        <a:t>Focus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Claim</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value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win as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much as I can for 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Create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value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satisfy mutual</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interests (mine and yours)</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9307">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dirty="0">
                          <a:ln>
                            <a:noFill/>
                          </a:ln>
                          <a:solidFill>
                            <a:schemeClr val="tx1"/>
                          </a:solidFill>
                          <a:effectLst/>
                          <a:latin typeface="Verdana" pitchFamily="34" charset="0"/>
                          <a:ea typeface="Times New Roman" pitchFamily="18" charset="0"/>
                          <a:cs typeface="Arial" charset="0"/>
                        </a:rPr>
                        <a:t>Emphasis 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Achieving a particular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outcome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favorable to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Achieving an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outcome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that is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favorable to me but that also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preserves and perhaps improves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our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relationship</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5738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a:ln>
                            <a:noFill/>
                          </a:ln>
                          <a:solidFill>
                            <a:schemeClr val="tx1"/>
                          </a:solidFill>
                          <a:effectLst/>
                          <a:latin typeface="Verdana" pitchFamily="34" charset="0"/>
                          <a:ea typeface="Times New Roman" pitchFamily="18" charset="0"/>
                          <a:cs typeface="Arial" charset="0"/>
                        </a:rPr>
                        <a:t>Information-Sharing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strategic</a:t>
                      </a:r>
                      <a:endPar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selective</a:t>
                      </a:r>
                      <a:endPar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More</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 open</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More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willing to share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information that will help us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understand each others’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interests and concerns</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6656">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a:ln>
                            <a:noFill/>
                          </a:ln>
                          <a:solidFill>
                            <a:schemeClr val="tx1"/>
                          </a:solidFill>
                          <a:effectLst/>
                          <a:latin typeface="Verdana" pitchFamily="34" charset="0"/>
                          <a:ea typeface="Times New Roman" pitchFamily="18" charset="0"/>
                          <a:cs typeface="Arial" charset="0"/>
                        </a:rPr>
                        <a:t>Tactics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Tough, Aggressive, Dominating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Probing, Listening, Brainstorming</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250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8534400" cy="914400"/>
          </a:xfrm>
        </p:spPr>
        <p:txBody>
          <a:bodyPr/>
          <a:lstStyle/>
          <a:p>
            <a:r>
              <a:rPr lang="en-US" b="1" dirty="0">
                <a:solidFill>
                  <a:schemeClr val="accent2">
                    <a:lumMod val="50000"/>
                  </a:schemeClr>
                </a:solidFill>
              </a:rPr>
              <a:t>Negotiator’s Dilemma</a:t>
            </a:r>
          </a:p>
        </p:txBody>
      </p:sp>
      <p:sp>
        <p:nvSpPr>
          <p:cNvPr id="3" name="Content Placeholder 2"/>
          <p:cNvSpPr>
            <a:spLocks noGrp="1"/>
          </p:cNvSpPr>
          <p:nvPr>
            <p:ph idx="1"/>
          </p:nvPr>
        </p:nvSpPr>
        <p:spPr>
          <a:xfrm>
            <a:off x="304800" y="1939771"/>
            <a:ext cx="8382000" cy="3733800"/>
          </a:xfrm>
        </p:spPr>
        <p:txBody>
          <a:bodyPr>
            <a:normAutofit lnSpcReduction="10000"/>
          </a:bodyPr>
          <a:lstStyle/>
          <a:p>
            <a:pPr>
              <a:buFont typeface="Arial" pitchFamily="34" charset="0"/>
              <a:buChar char="•"/>
            </a:pPr>
            <a:r>
              <a:rPr lang="en-US" sz="2000" dirty="0">
                <a:solidFill>
                  <a:schemeClr val="accent2">
                    <a:lumMod val="50000"/>
                  </a:schemeClr>
                </a:solidFill>
              </a:rPr>
              <a:t>How can a negotiator achieve the best result, or biggest piece of pie, for himself?</a:t>
            </a:r>
          </a:p>
          <a:p>
            <a:pPr>
              <a:buFont typeface="Arial" pitchFamily="34" charset="0"/>
              <a:buChar char="•"/>
            </a:pPr>
            <a:r>
              <a:rPr lang="en-US" sz="2000" dirty="0">
                <a:solidFill>
                  <a:schemeClr val="accent2">
                    <a:lumMod val="50000"/>
                  </a:schemeClr>
                </a:solidFill>
              </a:rPr>
              <a:t>In distributive negotiation, parties </a:t>
            </a:r>
            <a:r>
              <a:rPr lang="en-US" sz="2000" i="1" dirty="0">
                <a:solidFill>
                  <a:schemeClr val="accent2">
                    <a:lumMod val="50000"/>
                  </a:schemeClr>
                </a:solidFill>
              </a:rPr>
              <a:t>claim</a:t>
            </a:r>
            <a:r>
              <a:rPr lang="en-US" sz="2000" dirty="0">
                <a:solidFill>
                  <a:schemeClr val="accent2">
                    <a:lumMod val="50000"/>
                  </a:schemeClr>
                </a:solidFill>
              </a:rPr>
              <a:t> as much value for themselves, meaning they withhold information.  They believe that revealing too much will jeopardize the gains they might achieve.</a:t>
            </a:r>
          </a:p>
          <a:p>
            <a:pPr>
              <a:buFont typeface="Arial" pitchFamily="34" charset="0"/>
              <a:buChar char="•"/>
            </a:pPr>
            <a:r>
              <a:rPr lang="en-US" sz="2000" dirty="0">
                <a:solidFill>
                  <a:schemeClr val="accent2">
                    <a:lumMod val="50000"/>
                  </a:schemeClr>
                </a:solidFill>
              </a:rPr>
              <a:t>Integrative negotiators </a:t>
            </a:r>
            <a:r>
              <a:rPr lang="en-US" sz="2000" i="1" dirty="0">
                <a:solidFill>
                  <a:schemeClr val="accent2">
                    <a:lumMod val="50000"/>
                  </a:schemeClr>
                </a:solidFill>
              </a:rPr>
              <a:t>create</a:t>
            </a:r>
            <a:r>
              <a:rPr lang="en-US" sz="2000" dirty="0">
                <a:solidFill>
                  <a:schemeClr val="accent2">
                    <a:lumMod val="50000"/>
                  </a:schemeClr>
                </a:solidFill>
              </a:rPr>
              <a:t> value and are more open with sharing information. They understand that they will generally achieve the best results for themselves by agreements that are also beneficial to the other party. </a:t>
            </a:r>
          </a:p>
          <a:p>
            <a:pPr>
              <a:buFont typeface="Arial" pitchFamily="34" charset="0"/>
              <a:buChar char="•"/>
            </a:pPr>
            <a:r>
              <a:rPr lang="en-US" sz="2000" dirty="0">
                <a:solidFill>
                  <a:schemeClr val="accent2">
                    <a:lumMod val="50000"/>
                  </a:schemeClr>
                </a:solidFill>
              </a:rPr>
              <a:t>Examples under heading “Integrative Negotiation” are intended to illustrate these benefits</a:t>
            </a:r>
          </a:p>
        </p:txBody>
      </p:sp>
    </p:spTree>
    <p:extLst>
      <p:ext uri="{BB962C8B-B14F-4D97-AF65-F5344CB8AC3E}">
        <p14:creationId xmlns:p14="http://schemas.microsoft.com/office/powerpoint/2010/main" val="193150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8534400" cy="914400"/>
          </a:xfrm>
        </p:spPr>
        <p:txBody>
          <a:bodyPr/>
          <a:lstStyle/>
          <a:p>
            <a:r>
              <a:rPr lang="en-US" b="1" dirty="0">
                <a:solidFill>
                  <a:schemeClr val="accent2">
                    <a:lumMod val="50000"/>
                  </a:schemeClr>
                </a:solidFill>
              </a:rPr>
              <a:t>Class Quiz</a:t>
            </a:r>
          </a:p>
        </p:txBody>
      </p:sp>
      <p:sp>
        <p:nvSpPr>
          <p:cNvPr id="3" name="Content Placeholder 2"/>
          <p:cNvSpPr>
            <a:spLocks noGrp="1"/>
          </p:cNvSpPr>
          <p:nvPr>
            <p:ph idx="1"/>
          </p:nvPr>
        </p:nvSpPr>
        <p:spPr>
          <a:xfrm>
            <a:off x="304800" y="2286000"/>
            <a:ext cx="8534400" cy="4800600"/>
          </a:xfrm>
        </p:spPr>
        <p:txBody>
          <a:bodyPr>
            <a:normAutofit/>
          </a:bodyPr>
          <a:lstStyle/>
          <a:p>
            <a:pPr marL="457200" indent="-457200">
              <a:buFont typeface="+mj-lt"/>
              <a:buAutoNum type="arabicPeriod"/>
            </a:pPr>
            <a:r>
              <a:rPr lang="en-US" dirty="0">
                <a:solidFill>
                  <a:schemeClr val="accent2">
                    <a:lumMod val="50000"/>
                  </a:schemeClr>
                </a:solidFill>
              </a:rPr>
              <a:t>Describe power-, rights- and interest-based approaches to resolving conflict</a:t>
            </a:r>
          </a:p>
          <a:p>
            <a:pPr marL="457200" indent="-457200">
              <a:buFont typeface="+mj-lt"/>
              <a:buAutoNum type="arabicPeriod"/>
            </a:pPr>
            <a:r>
              <a:rPr lang="en-US" dirty="0">
                <a:solidFill>
                  <a:schemeClr val="accent2">
                    <a:lumMod val="50000"/>
                  </a:schemeClr>
                </a:solidFill>
              </a:rPr>
              <a:t>Give examples where each of these approaches have proven (1) beneficial and (2) detrimental</a:t>
            </a:r>
          </a:p>
          <a:p>
            <a:pPr marL="457200" indent="-457200">
              <a:buFont typeface="+mj-lt"/>
              <a:buAutoNum type="arabicPeriod"/>
            </a:pPr>
            <a:r>
              <a:rPr lang="en-US" dirty="0">
                <a:solidFill>
                  <a:schemeClr val="accent2">
                    <a:lumMod val="50000"/>
                  </a:schemeClr>
                </a:solidFill>
              </a:rPr>
              <a:t>Compare and contrast distributive and integrative negotiations</a:t>
            </a:r>
          </a:p>
          <a:p>
            <a:pPr marL="457200" indent="-457200">
              <a:buFont typeface="+mj-lt"/>
              <a:buAutoNum type="arabicPeriod"/>
            </a:pPr>
            <a:r>
              <a:rPr lang="en-US" dirty="0">
                <a:solidFill>
                  <a:schemeClr val="accent2">
                    <a:lumMod val="50000"/>
                  </a:schemeClr>
                </a:solidFill>
              </a:rPr>
              <a:t>Describe the Negotiator’s Dilemma</a:t>
            </a:r>
          </a:p>
        </p:txBody>
      </p:sp>
    </p:spTree>
    <p:extLst>
      <p:ext uri="{BB962C8B-B14F-4D97-AF65-F5344CB8AC3E}">
        <p14:creationId xmlns:p14="http://schemas.microsoft.com/office/powerpoint/2010/main" val="25402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8534400" cy="914400"/>
          </a:xfrm>
        </p:spPr>
        <p:txBody>
          <a:bodyPr>
            <a:normAutofit fontScale="90000"/>
          </a:bodyPr>
          <a:lstStyle/>
          <a:p>
            <a:r>
              <a:rPr lang="en-US" b="1" dirty="0">
                <a:solidFill>
                  <a:schemeClr val="accent2">
                    <a:lumMod val="50000"/>
                  </a:schemeClr>
                </a:solidFill>
              </a:rPr>
              <a:t>Case: Power, Rights, and Interests </a:t>
            </a:r>
            <a:br>
              <a:rPr lang="en-US" b="1" dirty="0">
                <a:solidFill>
                  <a:schemeClr val="accent2">
                    <a:lumMod val="50000"/>
                  </a:schemeClr>
                </a:solidFill>
              </a:rPr>
            </a:br>
            <a:r>
              <a:rPr lang="en-US" b="1" dirty="0">
                <a:solidFill>
                  <a:schemeClr val="accent2">
                    <a:lumMod val="50000"/>
                  </a:schemeClr>
                </a:solidFill>
              </a:rPr>
              <a:t>(Class Discussion)</a:t>
            </a:r>
          </a:p>
        </p:txBody>
      </p:sp>
      <p:sp>
        <p:nvSpPr>
          <p:cNvPr id="3" name="Content Placeholder 2"/>
          <p:cNvSpPr>
            <a:spLocks noGrp="1"/>
          </p:cNvSpPr>
          <p:nvPr>
            <p:ph idx="1"/>
          </p:nvPr>
        </p:nvSpPr>
        <p:spPr>
          <a:xfrm>
            <a:off x="609600" y="2209800"/>
            <a:ext cx="7498080" cy="3733800"/>
          </a:xfrm>
        </p:spPr>
        <p:txBody>
          <a:bodyPr>
            <a:normAutofit/>
          </a:bodyPr>
          <a:lstStyle/>
          <a:p>
            <a:endParaRPr lang="en-US" b="1" dirty="0">
              <a:solidFill>
                <a:schemeClr val="accent2">
                  <a:lumMod val="50000"/>
                </a:schemeClr>
              </a:solidFill>
            </a:endParaRPr>
          </a:p>
          <a:p>
            <a:r>
              <a:rPr lang="en-US" b="1" dirty="0">
                <a:solidFill>
                  <a:schemeClr val="accent2">
                    <a:lumMod val="50000"/>
                  </a:schemeClr>
                </a:solidFill>
              </a:rPr>
              <a:t>Overview</a:t>
            </a:r>
            <a:r>
              <a:rPr lang="en-US" dirty="0">
                <a:solidFill>
                  <a:schemeClr val="accent2">
                    <a:lumMod val="50000"/>
                  </a:schemeClr>
                </a:solidFill>
              </a:rPr>
              <a:t>: Joe engages in a contentious discussion with Tina following a three-day suspension for her inappropriate behaviors with a customer</a:t>
            </a:r>
          </a:p>
          <a:p>
            <a:endParaRPr lang="en-US" dirty="0">
              <a:solidFill>
                <a:schemeClr val="accent2">
                  <a:lumMod val="50000"/>
                </a:schemeClr>
              </a:solidFill>
            </a:endParaRPr>
          </a:p>
          <a:p>
            <a:r>
              <a:rPr lang="en-US" dirty="0">
                <a:solidFill>
                  <a:schemeClr val="accent2">
                    <a:lumMod val="50000"/>
                  </a:schemeClr>
                </a:solidFill>
              </a:rPr>
              <a:t>Read Case and Role Profiles</a:t>
            </a:r>
          </a:p>
        </p:txBody>
      </p:sp>
    </p:spTree>
    <p:extLst>
      <p:ext uri="{BB962C8B-B14F-4D97-AF65-F5344CB8AC3E}">
        <p14:creationId xmlns:p14="http://schemas.microsoft.com/office/powerpoint/2010/main" val="380731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8534400" cy="914400"/>
          </a:xfrm>
        </p:spPr>
        <p:txBody>
          <a:bodyPr>
            <a:normAutofit fontScale="90000"/>
          </a:bodyPr>
          <a:lstStyle/>
          <a:p>
            <a:r>
              <a:rPr lang="en-US" b="1" dirty="0">
                <a:solidFill>
                  <a:schemeClr val="accent2">
                    <a:lumMod val="50000"/>
                  </a:schemeClr>
                </a:solidFill>
              </a:rPr>
              <a:t>Case: Power, Rights, and Interests </a:t>
            </a:r>
            <a:br>
              <a:rPr lang="en-US" b="1" dirty="0">
                <a:solidFill>
                  <a:schemeClr val="accent2">
                    <a:lumMod val="50000"/>
                  </a:schemeClr>
                </a:solidFill>
              </a:rPr>
            </a:br>
            <a:r>
              <a:rPr lang="en-US" b="1" dirty="0">
                <a:solidFill>
                  <a:schemeClr val="accent2">
                    <a:lumMod val="50000"/>
                  </a:schemeClr>
                </a:solidFill>
              </a:rPr>
              <a:t>(Class Discussion)</a:t>
            </a:r>
          </a:p>
        </p:txBody>
      </p:sp>
      <p:sp>
        <p:nvSpPr>
          <p:cNvPr id="3" name="Content Placeholder 2"/>
          <p:cNvSpPr>
            <a:spLocks noGrp="1"/>
          </p:cNvSpPr>
          <p:nvPr>
            <p:ph idx="1"/>
          </p:nvPr>
        </p:nvSpPr>
        <p:spPr>
          <a:xfrm>
            <a:off x="309239" y="2057400"/>
            <a:ext cx="8534400" cy="4800600"/>
          </a:xfrm>
        </p:spPr>
        <p:txBody>
          <a:bodyPr>
            <a:normAutofit/>
          </a:bodyPr>
          <a:lstStyle/>
          <a:p>
            <a:r>
              <a:rPr lang="en-US" b="1" dirty="0">
                <a:solidFill>
                  <a:schemeClr val="accent2">
                    <a:lumMod val="50000"/>
                  </a:schemeClr>
                </a:solidFill>
              </a:rPr>
              <a:t>Case questions</a:t>
            </a:r>
            <a:r>
              <a:rPr lang="en-US" dirty="0">
                <a:solidFill>
                  <a:schemeClr val="accent2">
                    <a:lumMod val="50000"/>
                  </a:schemeClr>
                </a:solidFill>
              </a:rPr>
              <a:t>:</a:t>
            </a:r>
          </a:p>
          <a:p>
            <a:pPr lvl="1"/>
            <a:r>
              <a:rPr lang="en-US" dirty="0">
                <a:solidFill>
                  <a:schemeClr val="accent2">
                    <a:lumMod val="50000"/>
                  </a:schemeClr>
                </a:solidFill>
              </a:rPr>
              <a:t>What are the natural tendencies that Joe and Tina exhibited in handling their conflict? </a:t>
            </a:r>
          </a:p>
          <a:p>
            <a:pPr lvl="1"/>
            <a:r>
              <a:rPr lang="en-US" dirty="0">
                <a:solidFill>
                  <a:schemeClr val="accent2">
                    <a:lumMod val="50000"/>
                  </a:schemeClr>
                </a:solidFill>
              </a:rPr>
              <a:t>To what extent are these tendencies power-based? </a:t>
            </a:r>
          </a:p>
          <a:p>
            <a:pPr lvl="1"/>
            <a:r>
              <a:rPr lang="en-US" dirty="0">
                <a:solidFill>
                  <a:schemeClr val="accent2">
                    <a:lumMod val="50000"/>
                  </a:schemeClr>
                </a:solidFill>
              </a:rPr>
              <a:t>To what extent are they rights-based? </a:t>
            </a:r>
          </a:p>
          <a:p>
            <a:pPr lvl="1"/>
            <a:r>
              <a:rPr lang="en-US" dirty="0">
                <a:solidFill>
                  <a:schemeClr val="accent2">
                    <a:lumMod val="50000"/>
                  </a:schemeClr>
                </a:solidFill>
              </a:rPr>
              <a:t>What could Joe have done differently, if he truly desired a cooperative relationship with Tina? </a:t>
            </a:r>
          </a:p>
          <a:p>
            <a:pPr lvl="1"/>
            <a:r>
              <a:rPr lang="en-US" dirty="0">
                <a:solidFill>
                  <a:schemeClr val="accent2">
                    <a:lumMod val="50000"/>
                  </a:schemeClr>
                </a:solidFill>
              </a:rPr>
              <a:t>How might he have explored an interest-based solution with her?</a:t>
            </a:r>
          </a:p>
          <a:p>
            <a:endParaRPr lang="en-US" dirty="0">
              <a:solidFill>
                <a:schemeClr val="accent2">
                  <a:lumMod val="50000"/>
                </a:schemeClr>
              </a:solidFill>
            </a:endParaRPr>
          </a:p>
        </p:txBody>
      </p:sp>
    </p:spTree>
    <p:extLst>
      <p:ext uri="{BB962C8B-B14F-4D97-AF65-F5344CB8AC3E}">
        <p14:creationId xmlns:p14="http://schemas.microsoft.com/office/powerpoint/2010/main" val="37526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B834-7588-4A67-901D-49900F5B32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FBC634-2125-478C-9081-A34FAD3D509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3369327-DC42-4615-A589-D62757F88E8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5697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2286000"/>
            <a:ext cx="7280418" cy="1383496"/>
          </a:xfrm>
        </p:spPr>
        <p:txBody>
          <a:bodyPr/>
          <a:lstStyle/>
          <a:p>
            <a:r>
              <a:rPr lang="en-US" b="1" dirty="0">
                <a:solidFill>
                  <a:schemeClr val="accent2">
                    <a:lumMod val="50000"/>
                  </a:schemeClr>
                </a:solidFill>
              </a:rPr>
              <a:t>Approaches to Conflict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381000"/>
            <a:ext cx="8534400" cy="914400"/>
          </a:xfrm>
        </p:spPr>
        <p:txBody>
          <a:bodyPr/>
          <a:lstStyle/>
          <a:p>
            <a:br>
              <a:rPr lang="en-US" b="1" cap="small" dirty="0">
                <a:solidFill>
                  <a:schemeClr val="accent2">
                    <a:lumMod val="50000"/>
                  </a:schemeClr>
                </a:solidFill>
              </a:rPr>
            </a:br>
            <a:r>
              <a:rPr lang="en-US" b="1" dirty="0">
                <a:solidFill>
                  <a:schemeClr val="accent2">
                    <a:lumMod val="50000"/>
                  </a:schemeClr>
                </a:solidFill>
              </a:rPr>
              <a:t>Performance Competencies</a:t>
            </a:r>
            <a:br>
              <a:rPr lang="en-US" b="1" dirty="0">
                <a:solidFill>
                  <a:schemeClr val="accent2">
                    <a:lumMod val="50000"/>
                  </a:schemeClr>
                </a:solidFill>
              </a:rPr>
            </a:br>
            <a:endParaRPr lang="en-US" b="1" dirty="0">
              <a:solidFill>
                <a:schemeClr val="accent2">
                  <a:lumMod val="50000"/>
                </a:schemeClr>
              </a:solidFill>
            </a:endParaRPr>
          </a:p>
        </p:txBody>
      </p:sp>
      <p:sp>
        <p:nvSpPr>
          <p:cNvPr id="11267" name="Rectangle 3"/>
          <p:cNvSpPr>
            <a:spLocks noGrp="1" noChangeArrowheads="1"/>
          </p:cNvSpPr>
          <p:nvPr>
            <p:ph idx="1"/>
          </p:nvPr>
        </p:nvSpPr>
        <p:spPr>
          <a:xfrm>
            <a:off x="304800" y="2057400"/>
            <a:ext cx="8534400" cy="4800600"/>
          </a:xfrm>
        </p:spPr>
        <p:txBody>
          <a:bodyPr/>
          <a:lstStyle/>
          <a:p>
            <a:pPr marL="0" indent="0">
              <a:buNone/>
            </a:pPr>
            <a:r>
              <a:rPr lang="en-US" dirty="0">
                <a:solidFill>
                  <a:schemeClr val="accent2">
                    <a:lumMod val="50000"/>
                  </a:schemeClr>
                </a:solidFill>
              </a:rPr>
              <a:t>After you have finished reading this chapter, you will be able to:</a:t>
            </a:r>
          </a:p>
          <a:p>
            <a:pPr marL="884682" lvl="1" indent="-457200">
              <a:buFont typeface="Arial" pitchFamily="34" charset="0"/>
              <a:buChar char="•"/>
            </a:pPr>
            <a:r>
              <a:rPr lang="en-US" dirty="0">
                <a:solidFill>
                  <a:schemeClr val="accent2">
                    <a:lumMod val="50000"/>
                  </a:schemeClr>
                </a:solidFill>
              </a:rPr>
              <a:t>Describe the power-based, rights-based, and interest-based approaches to addressing conflict</a:t>
            </a:r>
          </a:p>
          <a:p>
            <a:pPr marL="884682" lvl="1" indent="-457200">
              <a:buFont typeface="Arial" pitchFamily="34" charset="0"/>
              <a:buChar char="•"/>
            </a:pPr>
            <a:r>
              <a:rPr lang="en-US" dirty="0">
                <a:solidFill>
                  <a:schemeClr val="accent2">
                    <a:lumMod val="50000"/>
                  </a:schemeClr>
                </a:solidFill>
              </a:rPr>
              <a:t>Describe the negotiator’s dilemma and how to overcome it</a:t>
            </a:r>
          </a:p>
          <a:p>
            <a:pPr marL="884682" lvl="1" indent="-457200">
              <a:buFont typeface="Arial" pitchFamily="34" charset="0"/>
              <a:buChar char="•"/>
            </a:pPr>
            <a:r>
              <a:rPr lang="en-US" dirty="0">
                <a:solidFill>
                  <a:schemeClr val="accent2">
                    <a:lumMod val="50000"/>
                  </a:schemeClr>
                </a:solidFill>
              </a:rPr>
              <a:t>Differentiate between distributive and integrative negotiation</a:t>
            </a:r>
          </a:p>
          <a:p>
            <a:endParaRPr lang="en-US" dirty="0">
              <a:solidFill>
                <a:schemeClr val="accent2">
                  <a:lumMod val="50000"/>
                </a:schemeClr>
              </a:solidFill>
            </a:endParaRPr>
          </a:p>
        </p:txBody>
      </p:sp>
    </p:spTree>
    <p:extLst>
      <p:ext uri="{BB962C8B-B14F-4D97-AF65-F5344CB8AC3E}">
        <p14:creationId xmlns:p14="http://schemas.microsoft.com/office/powerpoint/2010/main" val="261586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38176"/>
            <a:ext cx="8534400" cy="914400"/>
          </a:xfrm>
        </p:spPr>
        <p:txBody>
          <a:bodyPr/>
          <a:lstStyle/>
          <a:p>
            <a:r>
              <a:rPr lang="en-US" b="1" dirty="0">
                <a:solidFill>
                  <a:schemeClr val="accent2">
                    <a:lumMod val="50000"/>
                  </a:schemeClr>
                </a:solidFill>
              </a:rPr>
              <a:t>Three Approaches</a:t>
            </a:r>
          </a:p>
        </p:txBody>
      </p:sp>
      <p:sp>
        <p:nvSpPr>
          <p:cNvPr id="3" name="Content Placeholder 2"/>
          <p:cNvSpPr>
            <a:spLocks noGrp="1"/>
          </p:cNvSpPr>
          <p:nvPr>
            <p:ph idx="1"/>
          </p:nvPr>
        </p:nvSpPr>
        <p:spPr>
          <a:xfrm>
            <a:off x="304800" y="1676399"/>
            <a:ext cx="8534400" cy="4543425"/>
          </a:xfrm>
        </p:spPr>
        <p:txBody>
          <a:bodyPr>
            <a:normAutofit/>
          </a:bodyPr>
          <a:lstStyle/>
          <a:p>
            <a:pPr marL="82296" indent="0">
              <a:buNone/>
            </a:pPr>
            <a:r>
              <a:rPr lang="en-US" sz="2000" dirty="0">
                <a:solidFill>
                  <a:schemeClr val="accent2">
                    <a:lumMod val="50000"/>
                  </a:schemeClr>
                </a:solidFill>
              </a:rPr>
              <a:t>People generally adopt one of three approaches when addressing conflict:</a:t>
            </a:r>
          </a:p>
          <a:p>
            <a:pPr marL="514350" indent="-514350">
              <a:buFont typeface="+mj-lt"/>
              <a:buAutoNum type="arabicPeriod"/>
            </a:pPr>
            <a:r>
              <a:rPr lang="en-US" sz="2000" dirty="0">
                <a:solidFill>
                  <a:schemeClr val="accent2">
                    <a:lumMod val="50000"/>
                  </a:schemeClr>
                </a:solidFill>
              </a:rPr>
              <a:t>They exert </a:t>
            </a:r>
            <a:r>
              <a:rPr lang="en-US" sz="2000" i="1" dirty="0">
                <a:solidFill>
                  <a:schemeClr val="accent2">
                    <a:lumMod val="50000"/>
                  </a:schemeClr>
                </a:solidFill>
              </a:rPr>
              <a:t>power</a:t>
            </a:r>
            <a:r>
              <a:rPr lang="en-US" sz="2000" dirty="0">
                <a:solidFill>
                  <a:schemeClr val="accent2">
                    <a:lumMod val="50000"/>
                  </a:schemeClr>
                </a:solidFill>
              </a:rPr>
              <a:t> to impose a resolution over the other party</a:t>
            </a:r>
          </a:p>
          <a:p>
            <a:pPr marL="514350" indent="-514350">
              <a:buFont typeface="+mj-lt"/>
              <a:buAutoNum type="arabicPeriod"/>
            </a:pPr>
            <a:r>
              <a:rPr lang="en-US" sz="2000" dirty="0">
                <a:solidFill>
                  <a:schemeClr val="accent2">
                    <a:lumMod val="50000"/>
                  </a:schemeClr>
                </a:solidFill>
              </a:rPr>
              <a:t>They  exert superior claims of </a:t>
            </a:r>
            <a:r>
              <a:rPr lang="en-US" sz="2000" i="1" dirty="0">
                <a:solidFill>
                  <a:schemeClr val="accent2">
                    <a:lumMod val="50000"/>
                  </a:schemeClr>
                </a:solidFill>
              </a:rPr>
              <a:t>rights</a:t>
            </a:r>
            <a:r>
              <a:rPr lang="en-US" sz="2000" dirty="0">
                <a:solidFill>
                  <a:schemeClr val="accent2">
                    <a:lumMod val="50000"/>
                  </a:schemeClr>
                </a:solidFill>
              </a:rPr>
              <a:t> and entitlements over the other party</a:t>
            </a:r>
          </a:p>
          <a:p>
            <a:pPr marL="514350" indent="-514350">
              <a:buFont typeface="+mj-lt"/>
              <a:buAutoNum type="arabicPeriod"/>
            </a:pPr>
            <a:r>
              <a:rPr lang="en-US" sz="2000" dirty="0">
                <a:solidFill>
                  <a:schemeClr val="accent2">
                    <a:lumMod val="50000"/>
                  </a:schemeClr>
                </a:solidFill>
              </a:rPr>
              <a:t>They focus on articulating their </a:t>
            </a:r>
            <a:r>
              <a:rPr lang="en-US" sz="2000" i="1" dirty="0">
                <a:solidFill>
                  <a:schemeClr val="accent2">
                    <a:lumMod val="50000"/>
                  </a:schemeClr>
                </a:solidFill>
              </a:rPr>
              <a:t>interests</a:t>
            </a:r>
            <a:r>
              <a:rPr lang="en-US" sz="2000" dirty="0">
                <a:solidFill>
                  <a:schemeClr val="accent2">
                    <a:lumMod val="50000"/>
                  </a:schemeClr>
                </a:solidFill>
              </a:rPr>
              <a:t> and understanding the interests of the other party to achieve a resolution that will meet mutual goals</a:t>
            </a:r>
          </a:p>
          <a:p>
            <a:endParaRPr lang="en-US" sz="2000" dirty="0">
              <a:solidFill>
                <a:schemeClr val="accent2">
                  <a:lumMod val="50000"/>
                </a:schemeClr>
              </a:solidFill>
            </a:endParaRPr>
          </a:p>
        </p:txBody>
      </p:sp>
    </p:spTree>
    <p:extLst>
      <p:ext uri="{BB962C8B-B14F-4D97-AF65-F5344CB8AC3E}">
        <p14:creationId xmlns:p14="http://schemas.microsoft.com/office/powerpoint/2010/main" val="250071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8534400" cy="914400"/>
          </a:xfrm>
        </p:spPr>
        <p:txBody>
          <a:bodyPr/>
          <a:lstStyle/>
          <a:p>
            <a:r>
              <a:rPr lang="en-US" b="1" dirty="0">
                <a:solidFill>
                  <a:schemeClr val="accent2">
                    <a:lumMod val="50000"/>
                  </a:schemeClr>
                </a:solidFill>
              </a:rPr>
              <a:t>Power-based Approaches</a:t>
            </a:r>
          </a:p>
        </p:txBody>
      </p:sp>
      <p:sp>
        <p:nvSpPr>
          <p:cNvPr id="3" name="Content Placeholder 2"/>
          <p:cNvSpPr>
            <a:spLocks noGrp="1"/>
          </p:cNvSpPr>
          <p:nvPr>
            <p:ph idx="1"/>
          </p:nvPr>
        </p:nvSpPr>
        <p:spPr>
          <a:xfrm>
            <a:off x="304800" y="2057400"/>
            <a:ext cx="8534400" cy="4800600"/>
          </a:xfrm>
        </p:spPr>
        <p:txBody>
          <a:bodyPr>
            <a:normAutofit/>
          </a:bodyPr>
          <a:lstStyle/>
          <a:p>
            <a:pPr>
              <a:buFont typeface="Arial" pitchFamily="34" charset="0"/>
              <a:buChar char="•"/>
            </a:pPr>
            <a:r>
              <a:rPr lang="en-GB" dirty="0">
                <a:solidFill>
                  <a:schemeClr val="accent2">
                    <a:lumMod val="50000"/>
                  </a:schemeClr>
                </a:solidFill>
              </a:rPr>
              <a:t>Resolving conflict depends on who has the most power.  Resolution occurs when  one party wields power over a weaker adversary and forces compliance on its terms.</a:t>
            </a:r>
          </a:p>
          <a:p>
            <a:pPr>
              <a:buFont typeface="Arial" pitchFamily="34" charset="0"/>
              <a:buChar char="•"/>
            </a:pPr>
            <a:r>
              <a:rPr lang="en-GB" dirty="0">
                <a:solidFill>
                  <a:schemeClr val="accent2">
                    <a:lumMod val="50000"/>
                  </a:schemeClr>
                </a:solidFill>
              </a:rPr>
              <a:t>Mixed results: While one party can force compliance by another party, the benefits to be gained are generally outweighed by the loss of trust and damage to relationships</a:t>
            </a:r>
            <a:endParaRPr lang="en-US" dirty="0">
              <a:solidFill>
                <a:schemeClr val="accent2">
                  <a:lumMod val="50000"/>
                </a:schemeClr>
              </a:solidFill>
            </a:endParaRPr>
          </a:p>
        </p:txBody>
      </p:sp>
    </p:spTree>
    <p:extLst>
      <p:ext uri="{BB962C8B-B14F-4D97-AF65-F5344CB8AC3E}">
        <p14:creationId xmlns:p14="http://schemas.microsoft.com/office/powerpoint/2010/main" val="243451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534400" cy="914400"/>
          </a:xfrm>
        </p:spPr>
        <p:txBody>
          <a:bodyPr>
            <a:normAutofit/>
          </a:bodyPr>
          <a:lstStyle/>
          <a:p>
            <a:r>
              <a:rPr lang="en-US" b="1" dirty="0">
                <a:solidFill>
                  <a:schemeClr val="accent2">
                    <a:lumMod val="50000"/>
                  </a:schemeClr>
                </a:solidFill>
              </a:rPr>
              <a:t>Examples of Power-based Approaches</a:t>
            </a:r>
          </a:p>
        </p:txBody>
      </p:sp>
      <p:sp>
        <p:nvSpPr>
          <p:cNvPr id="3" name="Content Placeholder 2"/>
          <p:cNvSpPr>
            <a:spLocks noGrp="1"/>
          </p:cNvSpPr>
          <p:nvPr>
            <p:ph idx="1"/>
          </p:nvPr>
        </p:nvSpPr>
        <p:spPr>
          <a:xfrm>
            <a:off x="304800" y="1789590"/>
            <a:ext cx="8534400" cy="4800600"/>
          </a:xfrm>
        </p:spPr>
        <p:txBody>
          <a:bodyPr>
            <a:normAutofit/>
          </a:bodyPr>
          <a:lstStyle/>
          <a:p>
            <a:r>
              <a:rPr lang="en-US" sz="2000" dirty="0">
                <a:solidFill>
                  <a:schemeClr val="accent2">
                    <a:lumMod val="50000"/>
                  </a:schemeClr>
                </a:solidFill>
              </a:rPr>
              <a:t>War</a:t>
            </a:r>
          </a:p>
          <a:p>
            <a:r>
              <a:rPr lang="en-US" sz="2000" dirty="0">
                <a:solidFill>
                  <a:schemeClr val="accent2">
                    <a:lumMod val="50000"/>
                  </a:schemeClr>
                </a:solidFill>
              </a:rPr>
              <a:t>Social and political issues</a:t>
            </a:r>
          </a:p>
          <a:p>
            <a:pPr lvl="1"/>
            <a:r>
              <a:rPr lang="en-US" sz="1800" dirty="0">
                <a:solidFill>
                  <a:schemeClr val="accent2">
                    <a:lumMod val="50000"/>
                  </a:schemeClr>
                </a:solidFill>
              </a:rPr>
              <a:t>Note: Civil Rights and Labor movements are examples where a power approach led to overall positive outcomes</a:t>
            </a:r>
          </a:p>
          <a:p>
            <a:r>
              <a:rPr lang="en-US" sz="2000" dirty="0">
                <a:solidFill>
                  <a:schemeClr val="accent2">
                    <a:lumMod val="50000"/>
                  </a:schemeClr>
                </a:solidFill>
              </a:rPr>
              <a:t>Labor/Management (e.g., strikes, lockouts)</a:t>
            </a:r>
          </a:p>
          <a:p>
            <a:r>
              <a:rPr lang="en-US" sz="2000" dirty="0">
                <a:solidFill>
                  <a:schemeClr val="accent2">
                    <a:lumMod val="50000"/>
                  </a:schemeClr>
                </a:solidFill>
              </a:rPr>
              <a:t>Some manager behaviors</a:t>
            </a:r>
          </a:p>
          <a:p>
            <a:pPr lvl="1"/>
            <a:r>
              <a:rPr lang="en-US" sz="1800" dirty="0">
                <a:solidFill>
                  <a:schemeClr val="accent2">
                    <a:lumMod val="50000"/>
                  </a:schemeClr>
                </a:solidFill>
              </a:rPr>
              <a:t>Power plays; contests of wills; exerting authority</a:t>
            </a:r>
          </a:p>
          <a:p>
            <a:r>
              <a:rPr lang="en-US" sz="2000" dirty="0">
                <a:solidFill>
                  <a:schemeClr val="accent2">
                    <a:lumMod val="50000"/>
                  </a:schemeClr>
                </a:solidFill>
              </a:rPr>
              <a:t>Some employee behaviors</a:t>
            </a:r>
          </a:p>
          <a:p>
            <a:pPr lvl="1"/>
            <a:r>
              <a:rPr lang="en-US" sz="1800" dirty="0">
                <a:solidFill>
                  <a:schemeClr val="accent2">
                    <a:lumMod val="50000"/>
                  </a:schemeClr>
                </a:solidFill>
              </a:rPr>
              <a:t>Threats, slowing down, refusing assignments,  etc.</a:t>
            </a:r>
          </a:p>
          <a:p>
            <a:pPr lvl="1"/>
            <a:endParaRPr lang="en-US" sz="1800" dirty="0">
              <a:solidFill>
                <a:schemeClr val="accent2">
                  <a:lumMod val="50000"/>
                </a:schemeClr>
              </a:solidFill>
            </a:endParaRPr>
          </a:p>
        </p:txBody>
      </p:sp>
    </p:spTree>
    <p:extLst>
      <p:ext uri="{BB962C8B-B14F-4D97-AF65-F5344CB8AC3E}">
        <p14:creationId xmlns:p14="http://schemas.microsoft.com/office/powerpoint/2010/main" val="347157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8534400" cy="914400"/>
          </a:xfrm>
        </p:spPr>
        <p:txBody>
          <a:bodyPr/>
          <a:lstStyle/>
          <a:p>
            <a:r>
              <a:rPr lang="en-US" b="1" dirty="0">
                <a:solidFill>
                  <a:schemeClr val="accent2">
                    <a:lumMod val="50000"/>
                  </a:schemeClr>
                </a:solidFill>
              </a:rPr>
              <a:t>Rights-based Approaches</a:t>
            </a:r>
          </a:p>
        </p:txBody>
      </p:sp>
      <p:sp>
        <p:nvSpPr>
          <p:cNvPr id="3" name="Content Placeholder 2"/>
          <p:cNvSpPr>
            <a:spLocks noGrp="1"/>
          </p:cNvSpPr>
          <p:nvPr>
            <p:ph idx="1"/>
          </p:nvPr>
        </p:nvSpPr>
        <p:spPr>
          <a:xfrm>
            <a:off x="228600" y="2362200"/>
            <a:ext cx="8534400" cy="4800600"/>
          </a:xfrm>
        </p:spPr>
        <p:txBody>
          <a:bodyPr/>
          <a:lstStyle/>
          <a:p>
            <a:pPr>
              <a:buFont typeface="Arial" pitchFamily="34" charset="0"/>
              <a:buChar char="•"/>
            </a:pPr>
            <a:r>
              <a:rPr lang="en-US" dirty="0">
                <a:solidFill>
                  <a:schemeClr val="accent2">
                    <a:lumMod val="50000"/>
                  </a:schemeClr>
                </a:solidFill>
              </a:rPr>
              <a:t>Resolution depends </a:t>
            </a:r>
            <a:r>
              <a:rPr lang="en-GB" dirty="0">
                <a:solidFill>
                  <a:schemeClr val="accent2">
                    <a:lumMod val="50000"/>
                  </a:schemeClr>
                </a:solidFill>
              </a:rPr>
              <a:t>on rules, policies, laws, procedures, or similar frameworks from which parties can make claims to equity, justice, procedural fairness, or other entitlements</a:t>
            </a:r>
          </a:p>
          <a:p>
            <a:pPr>
              <a:buFont typeface="Arial" pitchFamily="34" charset="0"/>
              <a:buChar char="•"/>
            </a:pPr>
            <a:r>
              <a:rPr lang="en-GB" dirty="0">
                <a:solidFill>
                  <a:schemeClr val="accent2">
                    <a:lumMod val="50000"/>
                  </a:schemeClr>
                </a:solidFill>
              </a:rPr>
              <a:t>Parties engage in a contest of wills to persuade a third party of the justness and correctness of one’s position over the flawed position of his adversary</a:t>
            </a:r>
            <a:endParaRPr lang="en-US" dirty="0">
              <a:solidFill>
                <a:schemeClr val="accent2">
                  <a:lumMod val="50000"/>
                </a:schemeClr>
              </a:solidFill>
            </a:endParaRPr>
          </a:p>
        </p:txBody>
      </p:sp>
    </p:spTree>
    <p:extLst>
      <p:ext uri="{BB962C8B-B14F-4D97-AF65-F5344CB8AC3E}">
        <p14:creationId xmlns:p14="http://schemas.microsoft.com/office/powerpoint/2010/main" val="179543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8534400" cy="914400"/>
          </a:xfrm>
        </p:spPr>
        <p:txBody>
          <a:bodyPr>
            <a:normAutofit/>
          </a:bodyPr>
          <a:lstStyle/>
          <a:p>
            <a:r>
              <a:rPr lang="en-US" b="1" dirty="0">
                <a:solidFill>
                  <a:schemeClr val="accent2">
                    <a:lumMod val="50000"/>
                  </a:schemeClr>
                </a:solidFill>
              </a:rPr>
              <a:t>Examples of Rights-based Approaches</a:t>
            </a:r>
          </a:p>
        </p:txBody>
      </p:sp>
      <p:sp>
        <p:nvSpPr>
          <p:cNvPr id="3" name="Content Placeholder 2"/>
          <p:cNvSpPr>
            <a:spLocks noGrp="1"/>
          </p:cNvSpPr>
          <p:nvPr>
            <p:ph idx="1"/>
          </p:nvPr>
        </p:nvSpPr>
        <p:spPr>
          <a:xfrm>
            <a:off x="292963" y="2514600"/>
            <a:ext cx="8534400" cy="4800600"/>
          </a:xfrm>
        </p:spPr>
        <p:txBody>
          <a:bodyPr/>
          <a:lstStyle/>
          <a:p>
            <a:r>
              <a:rPr lang="en-US" dirty="0">
                <a:solidFill>
                  <a:schemeClr val="accent2">
                    <a:lumMod val="50000"/>
                  </a:schemeClr>
                </a:solidFill>
              </a:rPr>
              <a:t>Law</a:t>
            </a:r>
          </a:p>
          <a:p>
            <a:pPr lvl="1"/>
            <a:r>
              <a:rPr lang="en-US" dirty="0">
                <a:solidFill>
                  <a:schemeClr val="accent2">
                    <a:lumMod val="50000"/>
                  </a:schemeClr>
                </a:solidFill>
              </a:rPr>
              <a:t>Trials</a:t>
            </a:r>
          </a:p>
          <a:p>
            <a:pPr lvl="1"/>
            <a:r>
              <a:rPr lang="en-US" dirty="0">
                <a:solidFill>
                  <a:schemeClr val="accent2">
                    <a:lumMod val="50000"/>
                  </a:schemeClr>
                </a:solidFill>
              </a:rPr>
              <a:t>Judges, arbitrators, other third-party decision-makers</a:t>
            </a:r>
          </a:p>
          <a:p>
            <a:r>
              <a:rPr lang="en-US" dirty="0">
                <a:solidFill>
                  <a:schemeClr val="accent2">
                    <a:lumMod val="50000"/>
                  </a:schemeClr>
                </a:solidFill>
              </a:rPr>
              <a:t>Employment policies and procedures</a:t>
            </a:r>
          </a:p>
          <a:p>
            <a:pPr lvl="1"/>
            <a:r>
              <a:rPr lang="en-US" dirty="0">
                <a:solidFill>
                  <a:schemeClr val="accent2">
                    <a:lumMod val="50000"/>
                  </a:schemeClr>
                </a:solidFill>
              </a:rPr>
              <a:t>Investigatory and adjudicatory processes as part of company policies for discipline and filing grievances</a:t>
            </a:r>
          </a:p>
        </p:txBody>
      </p:sp>
    </p:spTree>
    <p:extLst>
      <p:ext uri="{BB962C8B-B14F-4D97-AF65-F5344CB8AC3E}">
        <p14:creationId xmlns:p14="http://schemas.microsoft.com/office/powerpoint/2010/main" val="315352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8534400" cy="914400"/>
          </a:xfrm>
        </p:spPr>
        <p:txBody>
          <a:bodyPr>
            <a:normAutofit fontScale="90000"/>
          </a:bodyPr>
          <a:lstStyle/>
          <a:p>
            <a:r>
              <a:rPr lang="en-US" b="1" dirty="0">
                <a:solidFill>
                  <a:schemeClr val="accent2">
                    <a:lumMod val="50000"/>
                  </a:schemeClr>
                </a:solidFill>
              </a:rPr>
              <a:t>Rights-based Approaches: </a:t>
            </a:r>
            <a:br>
              <a:rPr lang="en-US" b="1" dirty="0">
                <a:solidFill>
                  <a:schemeClr val="accent2">
                    <a:lumMod val="50000"/>
                  </a:schemeClr>
                </a:solidFill>
              </a:rPr>
            </a:br>
            <a:r>
              <a:rPr lang="en-US" b="1" dirty="0">
                <a:solidFill>
                  <a:schemeClr val="accent2">
                    <a:lumMod val="50000"/>
                  </a:schemeClr>
                </a:solidFill>
              </a:rPr>
              <a:t>Pros and Cons</a:t>
            </a:r>
          </a:p>
        </p:txBody>
      </p:sp>
      <p:sp>
        <p:nvSpPr>
          <p:cNvPr id="3" name="Content Placeholder 2"/>
          <p:cNvSpPr>
            <a:spLocks noGrp="1"/>
          </p:cNvSpPr>
          <p:nvPr>
            <p:ph idx="1"/>
          </p:nvPr>
        </p:nvSpPr>
        <p:spPr>
          <a:xfrm>
            <a:off x="284085" y="2209800"/>
            <a:ext cx="8534400" cy="4800600"/>
          </a:xfrm>
        </p:spPr>
        <p:txBody>
          <a:bodyPr>
            <a:normAutofit/>
          </a:bodyPr>
          <a:lstStyle/>
          <a:p>
            <a:r>
              <a:rPr lang="en-US" dirty="0">
                <a:solidFill>
                  <a:schemeClr val="accent2">
                    <a:lumMod val="50000"/>
                  </a:schemeClr>
                </a:solidFill>
              </a:rPr>
              <a:t>Con: </a:t>
            </a:r>
          </a:p>
          <a:p>
            <a:pPr lvl="1"/>
            <a:r>
              <a:rPr lang="en-US" dirty="0">
                <a:solidFill>
                  <a:schemeClr val="accent2">
                    <a:lumMod val="50000"/>
                  </a:schemeClr>
                </a:solidFill>
              </a:rPr>
              <a:t>Puts decision-making in hands of a third-party</a:t>
            </a:r>
          </a:p>
          <a:p>
            <a:pPr lvl="1"/>
            <a:r>
              <a:rPr lang="en-US" dirty="0">
                <a:solidFill>
                  <a:schemeClr val="accent2">
                    <a:lumMod val="50000"/>
                  </a:schemeClr>
                </a:solidFill>
              </a:rPr>
              <a:t>Outcomes based on what the relevant law or policy allows; less opportunity to address other issues that may be important to the parties (e.g., relationship issues, etc.)</a:t>
            </a:r>
          </a:p>
          <a:p>
            <a:r>
              <a:rPr lang="en-US" dirty="0">
                <a:solidFill>
                  <a:schemeClr val="accent2">
                    <a:lumMod val="50000"/>
                  </a:schemeClr>
                </a:solidFill>
              </a:rPr>
              <a:t>Pro:</a:t>
            </a:r>
          </a:p>
          <a:p>
            <a:pPr lvl="1"/>
            <a:r>
              <a:rPr lang="en-US" dirty="0">
                <a:solidFill>
                  <a:schemeClr val="accent2">
                    <a:lumMod val="50000"/>
                  </a:schemeClr>
                </a:solidFill>
              </a:rPr>
              <a:t>Legal protections are part of our constitutional framework</a:t>
            </a:r>
          </a:p>
          <a:p>
            <a:pPr lvl="1"/>
            <a:r>
              <a:rPr lang="en-US" dirty="0">
                <a:solidFill>
                  <a:schemeClr val="accent2">
                    <a:lumMod val="50000"/>
                  </a:schemeClr>
                </a:solidFill>
              </a:rPr>
              <a:t>Laws and policies have provided important protections (e.g., anti-discrimination laws as outcome of Civil Rights Movement)</a:t>
            </a:r>
          </a:p>
        </p:txBody>
      </p:sp>
    </p:spTree>
    <p:extLst>
      <p:ext uri="{BB962C8B-B14F-4D97-AF65-F5344CB8AC3E}">
        <p14:creationId xmlns:p14="http://schemas.microsoft.com/office/powerpoint/2010/main" val="1607618151"/>
      </p:ext>
    </p:extLst>
  </p:cSld>
  <p:clrMapOvr>
    <a:masterClrMapping/>
  </p:clrMapOvr>
</p:sld>
</file>

<file path=ppt/theme/theme1.xml><?xml version="1.0" encoding="utf-8"?>
<a:theme xmlns:a="http://schemas.openxmlformats.org/drawingml/2006/main" name="Griffith.Ch.1.Template">
  <a:themeElements>
    <a:clrScheme name="Custom 7">
      <a:dk1>
        <a:sysClr val="windowText" lastClr="000000"/>
      </a:dk1>
      <a:lt1>
        <a:sysClr val="window" lastClr="FFFFFF"/>
      </a:lt1>
      <a:dk2>
        <a:srgbClr val="23466E"/>
      </a:dk2>
      <a:lt2>
        <a:srgbClr val="F8F3E4"/>
      </a:lt2>
      <a:accent1>
        <a:srgbClr val="FFBE00"/>
      </a:accent1>
      <a:accent2>
        <a:srgbClr val="78A05A"/>
      </a:accent2>
      <a:accent3>
        <a:srgbClr val="234664"/>
      </a:accent3>
      <a:accent4>
        <a:srgbClr val="5582AF"/>
      </a:accent4>
      <a:accent5>
        <a:srgbClr val="32643C"/>
      </a:accent5>
      <a:accent6>
        <a:srgbClr val="DF7D1E"/>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17000">
              <a:srgbClr val="D71A13"/>
            </a:gs>
            <a:gs pos="100000">
              <a:srgbClr val="DF7D1E">
                <a:alpha val="73000"/>
              </a:srgbClr>
            </a:gs>
          </a:gsLst>
          <a:lin ang="6600000" scaled="0"/>
        </a:gradFill>
        <a:ln w="9525" cap="flat" cmpd="sng" algn="ctr">
          <a:noFill/>
          <a:prstDash val="solid"/>
          <a:miter lim="800000"/>
          <a:headEnd type="none" w="med" len="med"/>
          <a:tailEnd type="none" w="med" len="med"/>
        </a:ln>
        <a:effectLst>
          <a:outerShdw blurRad="50800" dist="38100" dir="5400000" algn="t" rotWithShape="0">
            <a:prstClr val="black">
              <a:alpha val="40000"/>
            </a:prstClr>
          </a:outerShdw>
        </a:effectLst>
      </a:spPr>
      <a:bodyPr vert="horz" wrap="none" lIns="91440" tIns="45720" rIns="91440" bIns="45720" numCol="1" rtlCol="0" anchor="t" anchorCtr="0" compatLnSpc="1">
        <a:prstTxWarp prst="textNoShape">
          <a:avLst/>
        </a:prstTxWarp>
      </a:bodyPr>
      <a:lstStyle>
        <a:defPPr marL="0" marR="0" indent="0" algn="ctr" defTabSz="914400" eaLnBrk="1" latinLnBrk="0" hangingPunct="1">
          <a:lnSpc>
            <a:spcPct val="90000"/>
          </a:lnSpc>
          <a:buClrTx/>
          <a:buSzTx/>
          <a:buFontTx/>
          <a:buNone/>
          <a:tabLst/>
          <a:defRPr b="1" smtClean="0">
            <a:solidFill>
              <a:schemeClr val="bg1"/>
            </a:solidFill>
            <a:effectLst/>
            <a:latin typeface="Century Gothic"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113</TotalTime>
  <Words>1007</Words>
  <Application>Microsoft Office PowerPoint</Application>
  <PresentationFormat>On-screen Show (4:3)</PresentationFormat>
  <Paragraphs>109</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Times New Roman</vt:lpstr>
      <vt:lpstr>Verdana</vt:lpstr>
      <vt:lpstr>Wingdings</vt:lpstr>
      <vt:lpstr>Griffith.Ch.1.Template</vt:lpstr>
      <vt:lpstr>PowerPoint Presentation</vt:lpstr>
      <vt:lpstr>PowerPoint Presentation</vt:lpstr>
      <vt:lpstr> Performance Competencies </vt:lpstr>
      <vt:lpstr>Three Approaches</vt:lpstr>
      <vt:lpstr>Power-based Approaches</vt:lpstr>
      <vt:lpstr>Examples of Power-based Approaches</vt:lpstr>
      <vt:lpstr>Rights-based Approaches</vt:lpstr>
      <vt:lpstr>Examples of Rights-based Approaches</vt:lpstr>
      <vt:lpstr>Rights-based Approaches:  Pros and Cons</vt:lpstr>
      <vt:lpstr>Interest-based Approaches</vt:lpstr>
      <vt:lpstr>Examples of Interest-based Approaches</vt:lpstr>
      <vt:lpstr>The Approach Parties Use Will Fluctuate</vt:lpstr>
      <vt:lpstr>Distributive Negotiation  vs. Integrative Negotiation </vt:lpstr>
      <vt:lpstr>Negotiator’s Dilemma</vt:lpstr>
      <vt:lpstr>Class Quiz</vt:lpstr>
      <vt:lpstr>Case: Power, Rights, and Interests  (Class Discussion)</vt:lpstr>
      <vt:lpstr>Case: Power, Rights, and Interests  (Class Discussion)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Conflict Chapter 1</dc:title>
  <dc:creator>Dan Griffith</dc:creator>
  <cp:lastModifiedBy>Nour Fathy</cp:lastModifiedBy>
  <cp:revision>20</cp:revision>
  <dcterms:created xsi:type="dcterms:W3CDTF">2011-08-28T02:36:09Z</dcterms:created>
  <dcterms:modified xsi:type="dcterms:W3CDTF">2025-02-17T15:47:56Z</dcterms:modified>
</cp:coreProperties>
</file>