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72" r:id="rId2"/>
    <p:sldId id="270" r:id="rId3"/>
    <p:sldId id="269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1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108" d="100"/>
          <a:sy n="108" d="100"/>
        </p:scale>
        <p:origin x="184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F8D53-94AB-4594-80A9-B6CF41F1E25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11A9-0FAF-4B59-88EE-CB137751E2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0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64463" y="1274763"/>
            <a:ext cx="914400" cy="7620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-123" charset="0"/>
                <a:ea typeface="Century Gothic" pitchFamily="-123" charset="0"/>
                <a:cs typeface="Century Gothic" pitchFamily="-123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888" y="5156200"/>
            <a:ext cx="7570787" cy="105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/>
                <a:ea typeface="ＭＳ Ｐゴシック" pitchFamily="84" charset="-128"/>
                <a:cs typeface="Century Gothic"/>
              </a:rPr>
              <a:t>Date, Semester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063" y="2400300"/>
            <a:ext cx="83312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500" dirty="0">
                <a:solidFill>
                  <a:schemeClr val="bg1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Conflict Survival</a:t>
            </a:r>
            <a:r>
              <a:rPr lang="en-US" sz="2500" baseline="0" dirty="0">
                <a:solidFill>
                  <a:schemeClr val="bg1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 Kit</a:t>
            </a:r>
          </a:p>
          <a:p>
            <a:pPr algn="r">
              <a:defRPr/>
            </a:pPr>
            <a:r>
              <a:rPr lang="en-US" sz="1600" baseline="0" dirty="0">
                <a:solidFill>
                  <a:schemeClr val="bg1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Second edition</a:t>
            </a:r>
            <a:endParaRPr lang="en-US" sz="1600" dirty="0">
              <a:solidFill>
                <a:schemeClr val="bg1"/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  <a:p>
            <a:pPr algn="r"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Griffith &amp; Goodwin</a:t>
            </a:r>
          </a:p>
        </p:txBody>
      </p:sp>
      <p:pic>
        <p:nvPicPr>
          <p:cNvPr id="14" name="Picture 17" descr="Pearson_logo_bar_orang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369195" y="660132"/>
            <a:ext cx="7280418" cy="1383496"/>
          </a:xfrm>
        </p:spPr>
        <p:txBody>
          <a:bodyPr lIns="0" rIns="0" rtlCol="0" anchor="b">
            <a:normAutofit/>
          </a:bodyPr>
          <a:lstStyle>
            <a:lvl1pPr algn="r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369194" y="225581"/>
            <a:ext cx="7280419" cy="414058"/>
          </a:xfrm>
        </p:spPr>
        <p:txBody>
          <a:bodyPr lIns="0" rIns="0" rtlCol="0">
            <a:normAutofit/>
          </a:bodyPr>
          <a:lstStyle>
            <a:lvl1pPr algn="r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74AE5F-4816-4CC4-9CF9-A165976782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E01F5D-C88F-4B7E-9C8A-B406F3FD4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241720" cy="62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28D00-86C2-461B-8105-C6B7F78F5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1962-8D9E-4A0E-808D-15998AF82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hutterstock_27457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9588" y="0"/>
            <a:ext cx="1014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earson_logo_bar_orang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699" y="2305616"/>
            <a:ext cx="6717222" cy="2246769"/>
          </a:xfrm>
        </p:spPr>
        <p:txBody>
          <a:bodyPr>
            <a:noAutofit/>
          </a:bodyPr>
          <a:lstStyle>
            <a:lvl1pPr algn="l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691CB-A760-42FA-AA32-D59A1BB268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2" y="5931017"/>
            <a:ext cx="6414213" cy="717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74AE5F-4816-4CC4-9CF9-A165976782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43EC4-78CB-45B0-BF21-159BFAAC3A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241720" cy="623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A721B-19F2-4F38-909C-DDFBBD9210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914400"/>
          </a:xfrm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3CBBCAE-0F75-4529-9594-6F1FB920D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5F9B87-E34D-4D58-95B7-D662B55E7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2" y="5931017"/>
            <a:ext cx="6414213" cy="717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74AE5F-4816-4CC4-9CF9-A165976782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EFEC7C-204A-47C2-ADF7-DE11D0EF57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241720" cy="62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B483C-D0AA-47FD-8477-886691E114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8A1E-974F-4EA0-BCD8-4A054EC8C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BB62-0F4D-4874-8783-668EF8D86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earson_logo_bar_orang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EF9BF-E3E6-48F9-904B-21D1C20F9C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2" y="5931017"/>
            <a:ext cx="6414213" cy="717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74AE5F-4816-4CC4-9CF9-A165976782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33B3E-4F5D-43DF-912F-E9A8BD0596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241720" cy="62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74687B-C99E-4C71-8073-B50E1EF077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1922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338" y="6299200"/>
            <a:ext cx="1058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7F68D8-A970-453F-8120-090EFFC6A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0268AC-BDA2-455E-8B47-97E719BBF4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2" y="5931017"/>
            <a:ext cx="6414213" cy="717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4AE5F-4816-4CC4-9CF9-A1659767821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B8E42-A4C5-4095-BFE0-738ED7DF4FB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241720" cy="62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B651C-1293-4565-B266-B2FFF91AB5D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Font typeface="Arial" pitchFamily="-123" charset="0"/>
        <a:defRPr sz="2400" b="1" kern="1200">
          <a:solidFill>
            <a:srgbClr val="404040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22860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Font typeface="Arial" pitchFamily="-123" charset="0"/>
        <a:buChar char="•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+mn-cs"/>
        </a:defRPr>
      </a:lvl2pPr>
      <a:lvl3pPr marL="45720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rgbClr val="404040"/>
        </a:buClr>
        <a:buFont typeface="Century Gothic" pitchFamily="-123" charset="0"/>
        <a:buChar char="–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+mn-cs"/>
        </a:defRPr>
      </a:lvl3pPr>
      <a:lvl4pPr marL="457200" indent="9144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Font typeface="Arial" pitchFamily="-123" charset="0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+mn-cs"/>
        </a:defRPr>
      </a:lvl4pPr>
      <a:lvl5pPr marL="685800" indent="1143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Font typeface="Arial" pitchFamily="-123" charset="0"/>
        <a:defRPr sz="1600" kern="1200">
          <a:solidFill>
            <a:srgbClr val="404040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373-70FE-4F97-9FB4-DED63FA5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F8D5-0A3C-4286-AB57-055C659DF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29977-D4CD-4A8F-8438-635B5FE4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85344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When You Are a Mediator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534400" cy="45434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Listen for strong feelings among those involved.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Provide empathic responses when those feelings start to manifest themselves in behavior, such as a face getting red, increases in speaking volume, and obvious agitation.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Acknowledge that you hear the feelings of senders. You may make a statement about how you think they are feeling, or you may ask what they are feeling.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53440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When You Are Negotiating a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Conflict for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6196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 aware of how your own feelings are affecting your ability to negotiate an agreement.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Tell others how you feel. Do not wait for an empathic response from the other party.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Provide empathic responses. This will lessen anger and other debilitating emotions.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5344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Class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8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Describe how a paraphrase affects communication.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Describe how an empathic response affects the feeling of the person receiving 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Describe how you can turn down the volume of internal noise.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Explain why behavior feedback is often ineffective.  </a:t>
            </a:r>
          </a:p>
        </p:txBody>
      </p:sp>
    </p:spTree>
    <p:extLst>
      <p:ext uri="{BB962C8B-B14F-4D97-AF65-F5344CB8AC3E}">
        <p14:creationId xmlns:p14="http://schemas.microsoft.com/office/powerpoint/2010/main" val="25402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756" y="457200"/>
            <a:ext cx="5428488" cy="914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Case: Listening at Different Levels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(Class Discussion)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6" y="1581150"/>
            <a:ext cx="8400288" cy="41529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Overview: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Joe is confronted with a number of conflict situations at work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Read Case and Role Profiles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Case Questions: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For each scenario, address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What messages is the individual saying through his or her words and actions?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What might Joe do or say to show that he is hearing content (Level II)?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What might Joe do or say to show that he is hearing feelings (Level III)?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What more can Joe do to encourage the other party to share more so that he can truly understand what the party is truly thinking and feeling?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1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635C-F2B1-47AE-A1AC-DF2EBD1A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1CF3-9488-4C4D-A651-BC504E89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1F478-6A1E-44D3-B390-BD8ABD60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0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31791" y="2045504"/>
            <a:ext cx="7280418" cy="1383496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Listening to Resolve Conflict and Build Lasting Relationships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8534400" cy="914400"/>
          </a:xfrm>
        </p:spPr>
        <p:txBody>
          <a:bodyPr/>
          <a:lstStyle/>
          <a:p>
            <a:br>
              <a:rPr lang="en-US" b="1" cap="smal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Performance Competencies</a:t>
            </a:r>
            <a:br>
              <a:rPr lang="en-US" b="1" cap="small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905000"/>
            <a:ext cx="8534400" cy="48006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After you have finished reading this chapter, you will be able to:</a:t>
            </a:r>
          </a:p>
          <a:p>
            <a:pPr marL="884682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List and describe three parts of a message and explain how to respond accurately to all three parts</a:t>
            </a:r>
          </a:p>
          <a:p>
            <a:pPr marL="884682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Describe the four levels of communication</a:t>
            </a:r>
          </a:p>
          <a:p>
            <a:pPr marL="884682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Communicate at all levels as needed when resolving conflict</a:t>
            </a:r>
          </a:p>
          <a:p>
            <a:pPr marL="884682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Paraphrase, produce empathic responses to diffuse anger, and build rapport when resolving conflicts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5344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Three Parts of a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Part I  Content: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Facts, data, information sent (written or spoken)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Part II  Feelings: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Emotions and intentions felt by the communicator (usually sent nonverbally and para-verbally)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Part III	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Relationship: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Statement about the nature or quality of the relationship (the extent one values the relationship with whom he or she is communicating)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1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85344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Four Levels of Communication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Level I:  Not hearing: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 are inattentive.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Level II:  Hearing content: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 hear the facts, data, information, perceptions, &amp; assumptions, both written and spoken (i.e., the literal message).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Level III:  Hearing feelings: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 hear &amp; respond to the sender’s emotions.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Level IV:  Therapeutic listening: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 help others gain insight into their patterns of thought and behavior.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0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85344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Tools to Use at Each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62" y="1843087"/>
            <a:ext cx="8534400" cy="3171825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Level I: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Not hearing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Tool: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Pay attention 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Level II:  Hearing content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Tool: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Paraphrase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Level III: Hearing feelings 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Tool: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empathic response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Level IV: Therapeutic listening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Tool: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 combination of paraphrasing and empathic responses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85344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We Don’t Listen to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50" y="1981200"/>
            <a:ext cx="8534400" cy="31242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Environmental Noise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Internal Noise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Our Brain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Differing Beliefs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Indifference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Special Circumstances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Reaction to a Threat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5344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 Paraphrase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85975"/>
            <a:ext cx="85344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paraphrase is verbal feedback you give to the sender of a message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you take action.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is a restatement in your own words of what you think the sender is saying in his or her message.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will demonstrate to the sender how accurately you understand the contents of a message.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5344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Empathic Responses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38350"/>
            <a:ext cx="85344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listener gives an empathic response when he or she suspects that the sender has a feeling or emotion. It is not a complicated response.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It is merely a statement or question of how the listener thinks the sender is feeling.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iffith.Ch.1.Template">
  <a:themeElements>
    <a:clrScheme name="Custom 7">
      <a:dk1>
        <a:sysClr val="windowText" lastClr="000000"/>
      </a:dk1>
      <a:lt1>
        <a:sysClr val="window" lastClr="FFFFFF"/>
      </a:lt1>
      <a:dk2>
        <a:srgbClr val="23466E"/>
      </a:dk2>
      <a:lt2>
        <a:srgbClr val="F8F3E4"/>
      </a:lt2>
      <a:accent1>
        <a:srgbClr val="FFBE00"/>
      </a:accent1>
      <a:accent2>
        <a:srgbClr val="78A05A"/>
      </a:accent2>
      <a:accent3>
        <a:srgbClr val="234664"/>
      </a:accent3>
      <a:accent4>
        <a:srgbClr val="5582AF"/>
      </a:accent4>
      <a:accent5>
        <a:srgbClr val="32643C"/>
      </a:accent5>
      <a:accent6>
        <a:srgbClr val="DF7D1E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83</TotalTime>
  <Words>685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Griffith.Ch.1.Template</vt:lpstr>
      <vt:lpstr>PowerPoint Presentation</vt:lpstr>
      <vt:lpstr>PowerPoint Presentation</vt:lpstr>
      <vt:lpstr> Performance Competencies </vt:lpstr>
      <vt:lpstr>Three Parts of a Message</vt:lpstr>
      <vt:lpstr>Four Levels of Communication</vt:lpstr>
      <vt:lpstr>Tools to Use at Each Level</vt:lpstr>
      <vt:lpstr>Why We Don’t Listen to Others</vt:lpstr>
      <vt:lpstr>The Paraphrase</vt:lpstr>
      <vt:lpstr>Empathic Responses</vt:lpstr>
      <vt:lpstr>When You Are a Mediator</vt:lpstr>
      <vt:lpstr>When You Are Negotiating a  Conflict for Yourself</vt:lpstr>
      <vt:lpstr>Class Quiz</vt:lpstr>
      <vt:lpstr>Case: Listening at Different Levels (Class Discussion)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Conflict Chapter 1</dc:title>
  <dc:creator>Dan Griffith</dc:creator>
  <cp:lastModifiedBy>Nour Fathy</cp:lastModifiedBy>
  <cp:revision>18</cp:revision>
  <dcterms:created xsi:type="dcterms:W3CDTF">2011-08-28T02:36:09Z</dcterms:created>
  <dcterms:modified xsi:type="dcterms:W3CDTF">2025-02-17T15:28:53Z</dcterms:modified>
</cp:coreProperties>
</file>