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sldIdLst>
    <p:sldId id="291" r:id="rId2"/>
    <p:sldId id="290" r:id="rId3"/>
    <p:sldId id="288" r:id="rId4"/>
    <p:sldId id="258" r:id="rId5"/>
    <p:sldId id="262" r:id="rId6"/>
    <p:sldId id="263" r:id="rId7"/>
    <p:sldId id="289"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60" r:id="rId29"/>
    <p:sldId id="261" r:id="rId30"/>
    <p:sldId id="285" r:id="rId31"/>
    <p:sldId id="286"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F8D53-94AB-4594-80A9-B6CF41F1E256}" type="datetimeFigureOut">
              <a:rPr lang="en-US" smtClean="0"/>
              <a:pPr/>
              <a:t>2/17/2025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211A9-0FAF-4B59-88EE-CB137751E232}" type="slidenum">
              <a:rPr lang="en-US" smtClean="0"/>
              <a:pPr/>
              <a:t>‹#›</a:t>
            </a:fld>
            <a:endParaRPr lang="en-US"/>
          </a:p>
        </p:txBody>
      </p:sp>
    </p:spTree>
    <p:extLst>
      <p:ext uri="{BB962C8B-B14F-4D97-AF65-F5344CB8AC3E}">
        <p14:creationId xmlns:p14="http://schemas.microsoft.com/office/powerpoint/2010/main" val="255970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94618-D585-4937-BD7D-AAEA8CFBB858}" type="slidenum">
              <a:rPr lang="en-US"/>
              <a:pPr/>
              <a:t>7</a:t>
            </a:fld>
            <a:endParaRPr lang="en-US"/>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6" name="Straight Connector 5"/>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764463" y="1274763"/>
            <a:ext cx="914400" cy="762000"/>
          </a:xfrm>
          <a:prstGeom prst="rect">
            <a:avLst/>
          </a:prstGeom>
          <a:noFill/>
        </p:spPr>
        <p:txBody>
          <a:bodyPr>
            <a:prstTxWarp prst="textNoShape">
              <a:avLst/>
            </a:prstTxWarp>
            <a:spAutoFit/>
          </a:bodyPr>
          <a:lstStyle/>
          <a:p>
            <a:pPr algn="ctr"/>
            <a:r>
              <a:rPr lang="en-US" sz="4400" b="1" dirty="0">
                <a:solidFill>
                  <a:schemeClr val="bg1"/>
                </a:solidFill>
                <a:latin typeface="Century Gothic" pitchFamily="-123" charset="0"/>
                <a:ea typeface="Century Gothic" pitchFamily="-123" charset="0"/>
                <a:cs typeface="Century Gothic" pitchFamily="-123" charset="0"/>
              </a:rPr>
              <a:t>11</a:t>
            </a:r>
          </a:p>
        </p:txBody>
      </p:sp>
      <p:sp>
        <p:nvSpPr>
          <p:cNvPr id="10" name="TextBox 9"/>
          <p:cNvSpPr txBox="1"/>
          <p:nvPr/>
        </p:nvSpPr>
        <p:spPr>
          <a:xfrm>
            <a:off x="369888" y="5156200"/>
            <a:ext cx="7570787" cy="1052513"/>
          </a:xfrm>
          <a:prstGeom prst="rect">
            <a:avLst/>
          </a:prstGeom>
          <a:noFill/>
        </p:spPr>
        <p:txBody>
          <a:bodyPr>
            <a:spAutoFit/>
          </a:bodyPr>
          <a:lstStyle/>
          <a:p>
            <a:pPr>
              <a:defRPr/>
            </a:pPr>
            <a:r>
              <a:rPr lang="en-US" sz="2500" dirty="0">
                <a:solidFill>
                  <a:schemeClr val="accent3">
                    <a:lumMod val="40000"/>
                    <a:lumOff val="60000"/>
                  </a:schemeClr>
                </a:solidFill>
                <a:latin typeface="Century Gothic"/>
                <a:ea typeface="ＭＳ Ｐゴシック" pitchFamily="84" charset="-128"/>
                <a:cs typeface="Century Gothic"/>
              </a:rPr>
              <a:t>Class Name</a:t>
            </a:r>
          </a:p>
          <a:p>
            <a:pPr>
              <a:defRPr/>
            </a:pPr>
            <a:r>
              <a:rPr lang="en-US" sz="2000" dirty="0">
                <a:solidFill>
                  <a:schemeClr val="accent3">
                    <a:lumMod val="40000"/>
                    <a:lumOff val="60000"/>
                  </a:schemeClr>
                </a:solidFill>
                <a:latin typeface="Century Gothic"/>
                <a:ea typeface="ＭＳ Ｐゴシック" pitchFamily="84" charset="-128"/>
                <a:cs typeface="Century Gothic"/>
              </a:rPr>
              <a:t>Instructor Name</a:t>
            </a:r>
          </a:p>
          <a:p>
            <a:pPr>
              <a:defRPr/>
            </a:pPr>
            <a:r>
              <a:rPr lang="en-US" sz="1800" dirty="0">
                <a:solidFill>
                  <a:schemeClr val="accent3">
                    <a:lumMod val="40000"/>
                    <a:lumOff val="60000"/>
                  </a:schemeClr>
                </a:solidFill>
                <a:latin typeface="Century Gothic"/>
                <a:ea typeface="ＭＳ Ｐゴシック" pitchFamily="84" charset="-128"/>
                <a:cs typeface="Century Gothic"/>
              </a:rPr>
              <a:t>Date, Semester</a:t>
            </a:r>
          </a:p>
        </p:txBody>
      </p:sp>
      <p:sp>
        <p:nvSpPr>
          <p:cNvPr id="13" name="TextBox 12"/>
          <p:cNvSpPr txBox="1"/>
          <p:nvPr/>
        </p:nvSpPr>
        <p:spPr>
          <a:xfrm>
            <a:off x="373063" y="2400300"/>
            <a:ext cx="8331200" cy="1031051"/>
          </a:xfrm>
          <a:prstGeom prst="rect">
            <a:avLst/>
          </a:prstGeom>
          <a:noFill/>
        </p:spPr>
        <p:txBody>
          <a:bodyPr>
            <a:spAutoFit/>
          </a:bodyPr>
          <a:lstStyle/>
          <a:p>
            <a:pPr algn="r">
              <a:defRPr/>
            </a:pPr>
            <a:r>
              <a:rPr lang="en-US" sz="2500" dirty="0">
                <a:solidFill>
                  <a:schemeClr val="bg1"/>
                </a:solidFill>
                <a:latin typeface="+mn-lt"/>
                <a:ea typeface="ＭＳ Ｐゴシック" pitchFamily="84" charset="-128"/>
                <a:cs typeface="ＭＳ Ｐゴシック" pitchFamily="84" charset="-128"/>
              </a:rPr>
              <a:t>Conflict Survival</a:t>
            </a:r>
            <a:r>
              <a:rPr lang="en-US" sz="2500" baseline="0" dirty="0">
                <a:solidFill>
                  <a:schemeClr val="bg1"/>
                </a:solidFill>
                <a:latin typeface="+mn-lt"/>
                <a:ea typeface="ＭＳ Ｐゴシック" pitchFamily="84" charset="-128"/>
                <a:cs typeface="ＭＳ Ｐゴシック" pitchFamily="84" charset="-128"/>
              </a:rPr>
              <a:t> Kit</a:t>
            </a:r>
          </a:p>
          <a:p>
            <a:pPr algn="r">
              <a:defRPr/>
            </a:pPr>
            <a:r>
              <a:rPr lang="en-US" sz="1600" baseline="0" dirty="0">
                <a:solidFill>
                  <a:schemeClr val="bg1"/>
                </a:solidFill>
                <a:latin typeface="+mn-lt"/>
                <a:ea typeface="ＭＳ Ｐゴシック" pitchFamily="84" charset="-128"/>
                <a:cs typeface="ＭＳ Ｐゴシック" pitchFamily="84" charset="-128"/>
              </a:rPr>
              <a:t>Second edition</a:t>
            </a:r>
            <a:endParaRPr lang="en-US" sz="1600" dirty="0">
              <a:solidFill>
                <a:schemeClr val="bg1"/>
              </a:solidFill>
              <a:latin typeface="+mn-lt"/>
              <a:ea typeface="ＭＳ Ｐゴシック" pitchFamily="84" charset="-128"/>
              <a:cs typeface="ＭＳ Ｐゴシック" pitchFamily="84" charset="-128"/>
            </a:endParaRPr>
          </a:p>
          <a:p>
            <a:pPr algn="r">
              <a:defRPr/>
            </a:pPr>
            <a:r>
              <a:rPr lang="en-US" sz="1800" dirty="0">
                <a:solidFill>
                  <a:schemeClr val="bg1"/>
                </a:solidFill>
                <a:latin typeface="+mn-lt"/>
                <a:ea typeface="ＭＳ Ｐゴシック" pitchFamily="84" charset="-128"/>
                <a:cs typeface="ＭＳ Ｐゴシック" pitchFamily="84" charset="-128"/>
              </a:rPr>
              <a:t>Griffith &amp; Goodwin</a:t>
            </a:r>
          </a:p>
        </p:txBody>
      </p:sp>
      <p:pic>
        <p:nvPicPr>
          <p:cNvPr id="14" name="Picture 17" descr="Pearson_logo_bar_orange.eps"/>
          <p:cNvPicPr>
            <a:picLocks noChangeAspect="1"/>
          </p:cNvPicPr>
          <p:nvPr/>
        </p:nvPicPr>
        <p:blipFill>
          <a:blip r:embed="rId2" cstate="print"/>
          <a:srcRect/>
          <a:stretch>
            <a:fillRect/>
          </a:stretch>
        </p:blipFill>
        <p:spPr bwMode="auto">
          <a:xfrm>
            <a:off x="0" y="6518275"/>
            <a:ext cx="9144000" cy="339725"/>
          </a:xfrm>
          <a:prstGeom prst="rect">
            <a:avLst/>
          </a:prstGeom>
          <a:noFill/>
          <a:ln w="9525">
            <a:noFill/>
            <a:miter lim="800000"/>
            <a:headEnd/>
            <a:tailEnd/>
          </a:ln>
        </p:spPr>
      </p:pic>
      <p:sp>
        <p:nvSpPr>
          <p:cNvPr id="11" name="Text Placeholder 28"/>
          <p:cNvSpPr>
            <a:spLocks noGrp="1"/>
          </p:cNvSpPr>
          <p:nvPr>
            <p:ph type="body" sz="quarter" idx="14"/>
          </p:nvPr>
        </p:nvSpPr>
        <p:spPr>
          <a:xfrm>
            <a:off x="369195" y="660132"/>
            <a:ext cx="7280418" cy="1383496"/>
          </a:xfrm>
        </p:spPr>
        <p:txBody>
          <a:bodyPr lIns="0" rIns="0" rtlCol="0" anchor="b">
            <a:normAutofit/>
          </a:bodyPr>
          <a:lstStyle>
            <a:lvl1pPr algn="r">
              <a:defRPr kumimoji="0" lang="en-US" sz="4000" b="0" i="0" u="none" strike="noStrike" kern="1200" cap="none" spc="0" normalizeH="0" baseline="0" noProof="0" dirty="0" smtClean="0">
                <a:ln>
                  <a:noFill/>
                </a:ln>
                <a:solidFill>
                  <a:schemeClr val="accent4">
                    <a:lumMod val="40000"/>
                    <a:lumOff val="60000"/>
                  </a:schemeClr>
                </a:solidFill>
                <a:effectLst/>
                <a:uLnTx/>
                <a:uFillTx/>
                <a:latin typeface="+mj-lt"/>
                <a:ea typeface="+mj-ea"/>
                <a:cs typeface="+mj-cs"/>
              </a:defRPr>
            </a:lvl1pPr>
          </a:lstStyle>
          <a:p>
            <a:pPr lvl="0"/>
            <a:r>
              <a:rPr lang="en-US"/>
              <a:t>Click to edit Master text styles</a:t>
            </a:r>
          </a:p>
        </p:txBody>
      </p:sp>
      <p:sp>
        <p:nvSpPr>
          <p:cNvPr id="12" name="Text Placeholder 28"/>
          <p:cNvSpPr>
            <a:spLocks noGrp="1"/>
          </p:cNvSpPr>
          <p:nvPr>
            <p:ph type="body" sz="quarter" idx="15"/>
          </p:nvPr>
        </p:nvSpPr>
        <p:spPr>
          <a:xfrm>
            <a:off x="369194" y="225581"/>
            <a:ext cx="7280419" cy="414058"/>
          </a:xfrm>
        </p:spPr>
        <p:txBody>
          <a:bodyPr lIns="0" rIns="0" rtlCol="0">
            <a:normAutofit/>
          </a:bodyPr>
          <a:lstStyle>
            <a:lvl1pPr algn="r">
              <a:defRPr kumimoji="0" lang="en-US" sz="2000" b="0" i="0" u="none" strike="noStrike" kern="1200" cap="all" spc="0" normalizeH="0" baseline="0" noProof="0" dirty="0" smtClean="0">
                <a:ln>
                  <a:noFill/>
                </a:ln>
                <a:solidFill>
                  <a:schemeClr val="tx1">
                    <a:lumMod val="65000"/>
                    <a:lumOff val="35000"/>
                  </a:schemeClr>
                </a:solidFill>
                <a:effectLst/>
                <a:uLnTx/>
                <a:uFillTx/>
                <a:latin typeface="+mj-lt"/>
                <a:ea typeface="+mj-ea"/>
                <a:cs typeface="+mj-cs"/>
              </a:defRPr>
            </a:lvl1pPr>
          </a:lstStyle>
          <a:p>
            <a:pPr lvl="0"/>
            <a:r>
              <a:rPr lang="en-US"/>
              <a:t>Click to edit Master text styles</a:t>
            </a:r>
          </a:p>
        </p:txBody>
      </p:sp>
      <p:pic>
        <p:nvPicPr>
          <p:cNvPr id="16" name="Picture 15">
            <a:extLst>
              <a:ext uri="{FF2B5EF4-FFF2-40B4-BE49-F238E27FC236}">
                <a16:creationId xmlns:a16="http://schemas.microsoft.com/office/drawing/2014/main" id="{73B58F7A-1FFC-415A-B0AE-7ECEE0210D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171" y="5931017"/>
            <a:ext cx="6367244" cy="717970"/>
          </a:xfrm>
          <a:prstGeom prst="rect">
            <a:avLst/>
          </a:prstGeom>
        </p:spPr>
      </p:pic>
      <p:pic>
        <p:nvPicPr>
          <p:cNvPr id="17" name="Picture 16">
            <a:extLst>
              <a:ext uri="{FF2B5EF4-FFF2-40B4-BE49-F238E27FC236}">
                <a16:creationId xmlns:a16="http://schemas.microsoft.com/office/drawing/2014/main" id="{0574AE5F-4816-4CC4-9CF9-A165976782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287282C2-50CF-4050-B736-B806DF39F5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916BC02E-4C97-4879-A8A1-C855A6D47E5C}"/>
              </a:ext>
            </a:extLst>
          </p:cNvPr>
          <p:cNvPicPr>
            <a:picLocks noChangeAspect="1"/>
          </p:cNvPicPr>
          <p:nvPr userDrawn="1"/>
        </p:nvPicPr>
        <p:blipFill>
          <a:blip r:embed="rId6"/>
          <a:stretch>
            <a:fillRect/>
          </a:stretch>
        </p:blipFill>
        <p:spPr>
          <a:xfrm>
            <a:off x="0" y="0"/>
            <a:ext cx="9144000" cy="6858000"/>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p:txBody>
          <a:bodyPr tIns="201168"/>
          <a:lstStyle>
            <a:lvl1pPr>
              <a:lnSpc>
                <a:spcPct val="8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7621962-8D9E-4A0E-808D-15998AF8225F}" type="slidenum">
              <a:rPr lang="en-US"/>
              <a:pPr>
                <a:defRPr/>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9" descr="shutterstock_2745703.jpg"/>
          <p:cNvPicPr>
            <a:picLocks noChangeAspect="1"/>
          </p:cNvPicPr>
          <p:nvPr/>
        </p:nvPicPr>
        <p:blipFill>
          <a:blip r:embed="rId2" cstate="print"/>
          <a:srcRect/>
          <a:stretch>
            <a:fillRect/>
          </a:stretch>
        </p:blipFill>
        <p:spPr bwMode="auto">
          <a:xfrm>
            <a:off x="8129588" y="0"/>
            <a:ext cx="1014412" cy="914400"/>
          </a:xfrm>
          <a:prstGeom prst="rect">
            <a:avLst/>
          </a:prstGeom>
          <a:noFill/>
          <a:ln w="9525">
            <a:noFill/>
            <a:miter lim="800000"/>
            <a:headEnd/>
            <a:tailEnd/>
          </a:ln>
        </p:spPr>
      </p:pic>
      <p:cxnSp>
        <p:nvCxnSpPr>
          <p:cNvPr id="8" name="Straight Connector 7"/>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3" name="Picture 16" descr="Pearson_logo_bar_orange.eps"/>
          <p:cNvPicPr>
            <a:picLocks noChangeAspect="1"/>
          </p:cNvPicPr>
          <p:nvPr/>
        </p:nvPicPr>
        <p:blipFill>
          <a:blip r:embed="rId3" cstate="print"/>
          <a:srcRect/>
          <a:stretch>
            <a:fillRect/>
          </a:stretch>
        </p:blipFill>
        <p:spPr bwMode="auto">
          <a:xfrm>
            <a:off x="0" y="6518275"/>
            <a:ext cx="9144000" cy="339725"/>
          </a:xfrm>
          <a:prstGeom prst="rect">
            <a:avLst/>
          </a:prstGeom>
          <a:noFill/>
          <a:ln w="9525">
            <a:noFill/>
            <a:miter lim="800000"/>
            <a:headEnd/>
            <a:tailEnd/>
          </a:ln>
        </p:spPr>
      </p:pic>
      <p:sp>
        <p:nvSpPr>
          <p:cNvPr id="2" name="Title 1"/>
          <p:cNvSpPr>
            <a:spLocks noGrp="1"/>
          </p:cNvSpPr>
          <p:nvPr>
            <p:ph type="title"/>
          </p:nvPr>
        </p:nvSpPr>
        <p:spPr>
          <a:xfrm>
            <a:off x="2171699" y="2305616"/>
            <a:ext cx="6717222" cy="2246769"/>
          </a:xfrm>
        </p:spPr>
        <p:txBody>
          <a:bodyPr>
            <a:noAutofit/>
          </a:bodyPr>
          <a:lstStyle>
            <a:lvl1pPr algn="l">
              <a:defRPr sz="2800" b="0" cap="none">
                <a:solidFill>
                  <a:schemeClr val="tx1">
                    <a:lumMod val="95000"/>
                    <a:lumOff val="5000"/>
                  </a:schemeClr>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4800" y="228600"/>
            <a:ext cx="8534402" cy="914400"/>
          </a:xfrm>
        </p:spPr>
        <p:txBody>
          <a:bodyPr/>
          <a:lstStyle>
            <a:lvl1pPr marL="0" indent="0">
              <a:spcBef>
                <a:spcPts val="0"/>
              </a:spcBef>
              <a:defRPr lang="en-US" sz="3200" b="0" kern="1200" dirty="0" smtClean="0">
                <a:solidFill>
                  <a:schemeClr val="bg1"/>
                </a:solidFill>
                <a:latin typeface="+mn-lt"/>
                <a:ea typeface="+mn-ea"/>
                <a:cs typeface="+mn-cs"/>
              </a:defRPr>
            </a:lvl1pPr>
            <a:lvl2pPr marL="0" indent="0">
              <a:spcBef>
                <a:spcPts val="0"/>
              </a:spcBef>
              <a:buNone/>
              <a:defRPr lang="en-US" sz="1600" i="1" kern="1200" dirty="0" smtClean="0">
                <a:solidFill>
                  <a:schemeClr val="bg1"/>
                </a:solidFill>
                <a:latin typeface="+mj-lt"/>
                <a:ea typeface="+mj-ea"/>
                <a:cs typeface="+mj-cs"/>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6B9F9150-8E50-4F83-9C46-473EA35AFE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171" y="5931017"/>
            <a:ext cx="6367244" cy="717970"/>
          </a:xfrm>
          <a:prstGeom prst="rect">
            <a:avLst/>
          </a:prstGeom>
        </p:spPr>
      </p:pic>
      <p:pic>
        <p:nvPicPr>
          <p:cNvPr id="17" name="Picture 16">
            <a:extLst>
              <a:ext uri="{FF2B5EF4-FFF2-40B4-BE49-F238E27FC236}">
                <a16:creationId xmlns:a16="http://schemas.microsoft.com/office/drawing/2014/main" id="{0574AE5F-4816-4CC4-9CF9-A165976782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72719DD-6280-4330-802E-FC9B00C4BFA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4" name="Picture 3">
            <a:extLst>
              <a:ext uri="{FF2B5EF4-FFF2-40B4-BE49-F238E27FC236}">
                <a16:creationId xmlns:a16="http://schemas.microsoft.com/office/drawing/2014/main" id="{98ED388B-9566-4808-8C2D-195CDFB1146B}"/>
              </a:ext>
            </a:extLst>
          </p:cNvPr>
          <p:cNvPicPr>
            <a:picLocks noChangeAspect="1"/>
          </p:cNvPicPr>
          <p:nvPr userDrawn="1"/>
        </p:nvPicPr>
        <p:blipFill>
          <a:blip r:embed="rId7"/>
          <a:stretch>
            <a:fillRect/>
          </a:stretch>
        </p:blipFill>
        <p:spPr>
          <a:xfrm>
            <a:off x="0" y="0"/>
            <a:ext cx="9144000" cy="685800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cxnSp>
        <p:nvCxnSpPr>
          <p:cNvPr id="6" name="Straight Connector 5"/>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noChangeShapeType="1"/>
          </p:cNvCxnSpPr>
          <p:nvPr/>
        </p:nvCxnSpPr>
        <p:spPr bwMode="auto">
          <a:xfrm>
            <a:off x="0" y="914400"/>
            <a:ext cx="9144000" cy="1588"/>
          </a:xfrm>
          <a:prstGeom prst="line">
            <a:avLst/>
          </a:prstGeom>
          <a:noFill/>
          <a:ln w="44450">
            <a:solidFill>
              <a:schemeClr val="tx2"/>
            </a:solidFill>
            <a:round/>
            <a:headEnd/>
            <a:tailEnd/>
          </a:ln>
          <a:effectLst>
            <a:outerShdw blurRad="40000" dist="20000" dir="5400000" rotWithShape="0">
              <a:srgbClr val="000000">
                <a:alpha val="37999"/>
              </a:srgbClr>
            </a:outerShdw>
          </a:effectLst>
        </p:spPr>
      </p:cxnSp>
      <p:sp>
        <p:nvSpPr>
          <p:cNvPr id="10" name="Title 1"/>
          <p:cNvSpPr>
            <a:spLocks noGrp="1"/>
          </p:cNvSpPr>
          <p:nvPr>
            <p:ph type="title"/>
          </p:nvPr>
        </p:nvSpPr>
        <p:spPr>
          <a:xfrm>
            <a:off x="1143000" y="0"/>
            <a:ext cx="7696200" cy="914400"/>
          </a:xfrm>
        </p:spPr>
        <p:txBody>
          <a:bodyPr tIns="201168">
            <a:normAutofit/>
          </a:bodyPr>
          <a:lstStyle>
            <a:lvl1pPr marL="171450" indent="0" algn="l" defTabSz="914400" rtl="0" eaLnBrk="1" latinLnBrk="0" hangingPunct="1">
              <a:lnSpc>
                <a:spcPct val="80000"/>
              </a:lnSpc>
              <a:spcBef>
                <a:spcPct val="0"/>
              </a:spcBef>
              <a:buNone/>
              <a:defRPr lang="en-US" sz="3200" kern="1200" dirty="0">
                <a:solidFill>
                  <a:schemeClr val="bg1"/>
                </a:solidFill>
                <a:latin typeface="+mj-lt"/>
                <a:ea typeface="+mj-ea"/>
                <a:cs typeface="+mj-cs"/>
              </a:defRPr>
            </a:lvl1pPr>
          </a:lstStyle>
          <a:p>
            <a:r>
              <a:rPr lang="en-US"/>
              <a:t>Click to edit Master title style</a:t>
            </a:r>
            <a:endParaRPr lang="en-US" dirty="0"/>
          </a:p>
        </p:txBody>
      </p:sp>
      <p:sp>
        <p:nvSpPr>
          <p:cNvPr id="9" name="Slide Number Placeholder 5"/>
          <p:cNvSpPr>
            <a:spLocks noGrp="1"/>
          </p:cNvSpPr>
          <p:nvPr>
            <p:ph type="sldNum" sz="quarter" idx="12"/>
          </p:nvPr>
        </p:nvSpPr>
        <p:spPr/>
        <p:txBody>
          <a:bodyPr/>
          <a:lstStyle>
            <a:lvl1pPr algn="r">
              <a:defRPr sz="1050" smtClean="0">
                <a:solidFill>
                  <a:schemeClr val="tx1">
                    <a:lumMod val="65000"/>
                    <a:lumOff val="35000"/>
                  </a:schemeClr>
                </a:solidFill>
              </a:defRPr>
            </a:lvl1pPr>
          </a:lstStyle>
          <a:p>
            <a:pPr>
              <a:defRPr/>
            </a:pPr>
            <a:fld id="{D3CBBCAE-0F75-4529-9594-6F1FB920DE11}" type="slidenum">
              <a:rPr lang="en-US"/>
              <a:pPr>
                <a:defRPr/>
              </a:pPr>
              <a:t>‹#›</a:t>
            </a:fld>
            <a:endParaRPr lang="en-US" dirty="0"/>
          </a:p>
        </p:txBody>
      </p:sp>
      <p:pic>
        <p:nvPicPr>
          <p:cNvPr id="14" name="Picture 13">
            <a:extLst>
              <a:ext uri="{FF2B5EF4-FFF2-40B4-BE49-F238E27FC236}">
                <a16:creationId xmlns:a16="http://schemas.microsoft.com/office/drawing/2014/main" id="{9E7CC2EE-1725-468F-BD57-A28F84C480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71" y="5931017"/>
            <a:ext cx="6367244" cy="717970"/>
          </a:xfrm>
          <a:prstGeom prst="rect">
            <a:avLst/>
          </a:prstGeom>
        </p:spPr>
      </p:pic>
      <p:pic>
        <p:nvPicPr>
          <p:cNvPr id="12" name="Picture 11">
            <a:extLst>
              <a:ext uri="{FF2B5EF4-FFF2-40B4-BE49-F238E27FC236}">
                <a16:creationId xmlns:a16="http://schemas.microsoft.com/office/drawing/2014/main" id="{0574AE5F-4816-4CC4-9CF9-A16597678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CE6FDCEE-808E-49F3-84E4-FF61800FC0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5" name="Picture 4">
            <a:extLst>
              <a:ext uri="{FF2B5EF4-FFF2-40B4-BE49-F238E27FC236}">
                <a16:creationId xmlns:a16="http://schemas.microsoft.com/office/drawing/2014/main" id="{7FB826BA-40ED-4FA8-8472-FB76EDF09343}"/>
              </a:ext>
            </a:extLst>
          </p:cNvPr>
          <p:cNvPicPr>
            <a:picLocks noChangeAspect="1"/>
          </p:cNvPicPr>
          <p:nvPr userDrawn="1"/>
        </p:nvPicPr>
        <p:blipFill>
          <a:blip r:embed="rId5"/>
          <a:stretch>
            <a:fillRect/>
          </a:stretch>
        </p:blipFill>
        <p:spPr>
          <a:xfrm>
            <a:off x="0" y="0"/>
            <a:ext cx="9144000" cy="6858000"/>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201168">
            <a:normAutofit/>
          </a:bodyPr>
          <a:lstStyle>
            <a:lvl1pPr algn="l" defTabSz="914400" rtl="0" eaLnBrk="1" latinLnBrk="0" hangingPunct="1">
              <a:lnSpc>
                <a:spcPct val="80000"/>
              </a:lnSpc>
              <a:spcBef>
                <a:spcPct val="0"/>
              </a:spcBef>
              <a:buNone/>
              <a:defRPr lang="en-US" sz="32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304799" y="1419225"/>
            <a:ext cx="41910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9225"/>
            <a:ext cx="41910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0D8A1E-974F-4EA0-BCD8-4A054EC8C2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50800" dist="38100" dir="5400000" algn="t" rotWithShape="0">
              <a:prstClr val="black">
                <a:alpha val="40000"/>
              </a:prstClr>
            </a:outerShdw>
          </a:effectLst>
        </p:spPr>
        <p:txBody>
          <a:bodyPr tIns="201168">
            <a:normAutofit/>
          </a:bodyPr>
          <a:lstStyle>
            <a:lvl1pPr algn="l" defTabSz="914400" rtl="0" eaLnBrk="1" latinLnBrk="0" hangingPunct="1">
              <a:lnSpc>
                <a:spcPct val="80000"/>
              </a:lnSpc>
              <a:spcBef>
                <a:spcPct val="0"/>
              </a:spcBef>
              <a:buNone/>
              <a:defRPr lang="en-US" sz="3200" kern="1200" dirty="0">
                <a:solidFill>
                  <a:schemeClr val="bg1"/>
                </a:solidFill>
                <a:latin typeface="+mj-lt"/>
                <a:ea typeface="+mj-ea"/>
                <a:cs typeface="+mj-cs"/>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D23BB62-0F4D-4874-8783-668EF8D866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1" descr="Back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4" name="Straight Connector 3"/>
          <p:cNvCxnSpPr/>
          <p:nvPr/>
        </p:nvCxnSpPr>
        <p:spPr>
          <a:xfrm>
            <a:off x="0" y="914400"/>
            <a:ext cx="9144000" cy="1588"/>
          </a:xfrm>
          <a:prstGeom prst="line">
            <a:avLst/>
          </a:prstGeom>
          <a:ln w="4445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6" name="Picture 13" descr="Pearson_logo_bar_orange.eps"/>
          <p:cNvPicPr>
            <a:picLocks noChangeAspect="1"/>
          </p:cNvPicPr>
          <p:nvPr/>
        </p:nvPicPr>
        <p:blipFill>
          <a:blip r:embed="rId3" cstate="print"/>
          <a:srcRect/>
          <a:stretch>
            <a:fillRect/>
          </a:stretch>
        </p:blipFill>
        <p:spPr bwMode="auto">
          <a:xfrm>
            <a:off x="0" y="6518275"/>
            <a:ext cx="9144000" cy="339725"/>
          </a:xfrm>
          <a:prstGeom prst="rect">
            <a:avLst/>
          </a:prstGeom>
          <a:noFill/>
          <a:ln w="9525">
            <a:noFill/>
            <a:miter lim="800000"/>
            <a:headEnd/>
            <a:tailEnd/>
          </a:ln>
        </p:spPr>
      </p:pic>
      <p:pic>
        <p:nvPicPr>
          <p:cNvPr id="8" name="Picture 7">
            <a:extLst>
              <a:ext uri="{FF2B5EF4-FFF2-40B4-BE49-F238E27FC236}">
                <a16:creationId xmlns:a16="http://schemas.microsoft.com/office/drawing/2014/main" id="{787C32C2-9675-47CC-A83E-1AE1B6D68A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171" y="5931017"/>
            <a:ext cx="6367244" cy="717970"/>
          </a:xfrm>
          <a:prstGeom prst="rect">
            <a:avLst/>
          </a:prstGeom>
        </p:spPr>
      </p:pic>
      <p:pic>
        <p:nvPicPr>
          <p:cNvPr id="9" name="Picture 8">
            <a:extLst>
              <a:ext uri="{FF2B5EF4-FFF2-40B4-BE49-F238E27FC236}">
                <a16:creationId xmlns:a16="http://schemas.microsoft.com/office/drawing/2014/main" id="{0574AE5F-4816-4CC4-9CF9-A165976782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9CE88903-FE1E-4912-84B8-4F80E34303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5" name="Picture 4">
            <a:extLst>
              <a:ext uri="{FF2B5EF4-FFF2-40B4-BE49-F238E27FC236}">
                <a16:creationId xmlns:a16="http://schemas.microsoft.com/office/drawing/2014/main" id="{0559579C-FFF4-4724-AB88-6935B6B362FB}"/>
              </a:ext>
            </a:extLst>
          </p:cNvPr>
          <p:cNvPicPr>
            <a:picLocks noChangeAspect="1"/>
          </p:cNvPicPr>
          <p:nvPr userDrawn="1"/>
        </p:nvPicPr>
        <p:blipFill>
          <a:blip r:embed="rId7"/>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5200"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5200" cy="4114800"/>
          </a:xfrm>
        </p:spPr>
        <p:txBody>
          <a:bodyPr/>
          <a:lstStyle/>
          <a:p>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AAAA63B0-AF74-42AE-B0DE-DBF76B37A4CB}" type="slidenum">
              <a:rPr lang="en-US"/>
              <a:pPr/>
              <a:t>‹#›</a:t>
            </a:fld>
            <a:endParaRPr lang="en-US"/>
          </a:p>
        </p:txBody>
      </p:sp>
    </p:spTree>
    <p:extLst>
      <p:ext uri="{BB962C8B-B14F-4D97-AF65-F5344CB8AC3E}">
        <p14:creationId xmlns:p14="http://schemas.microsoft.com/office/powerpoint/2010/main" val="262069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304800" y="0"/>
            <a:ext cx="8534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304800" y="1419225"/>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80338" y="6299200"/>
            <a:ext cx="1058862"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lumMod val="65000"/>
                    <a:lumOff val="35000"/>
                  </a:schemeClr>
                </a:solidFill>
                <a:latin typeface="+mn-lt"/>
                <a:ea typeface="+mn-ea"/>
                <a:cs typeface="+mn-cs"/>
              </a:defRPr>
            </a:lvl1pPr>
          </a:lstStyle>
          <a:p>
            <a:pPr>
              <a:defRPr/>
            </a:pPr>
            <a:fld id="{2E7F68D8-A970-453F-8120-090EFFC6A7C5}" type="slidenum">
              <a:rPr lang="en-US"/>
              <a:pPr>
                <a:defRPr/>
              </a:pPr>
              <a:t>‹#›</a:t>
            </a:fld>
            <a:endParaRPr lang="en-US" dirty="0"/>
          </a:p>
        </p:txBody>
      </p:sp>
      <p:cxnSp>
        <p:nvCxnSpPr>
          <p:cNvPr id="11" name="Straight Connector 10"/>
          <p:cNvCxnSpPr>
            <a:cxnSpLocks noChangeShapeType="1"/>
          </p:cNvCxnSpPr>
          <p:nvPr/>
        </p:nvCxnSpPr>
        <p:spPr bwMode="auto">
          <a:xfrm>
            <a:off x="0" y="914400"/>
            <a:ext cx="9144000" cy="1588"/>
          </a:xfrm>
          <a:prstGeom prst="line">
            <a:avLst/>
          </a:prstGeom>
          <a:noFill/>
          <a:ln w="44450">
            <a:solidFill>
              <a:schemeClr val="tx2"/>
            </a:solidFill>
            <a:round/>
            <a:headEnd/>
            <a:tailEnd/>
          </a:ln>
          <a:effectLst>
            <a:outerShdw blurRad="40000" dist="20000" dir="5400000" rotWithShape="0">
              <a:srgbClr val="000000">
                <a:alpha val="37999"/>
              </a:srgbClr>
            </a:outerShdw>
          </a:effectLst>
        </p:spPr>
      </p:cxnSp>
      <p:pic>
        <p:nvPicPr>
          <p:cNvPr id="10" name="Picture 9">
            <a:extLst>
              <a:ext uri="{FF2B5EF4-FFF2-40B4-BE49-F238E27FC236}">
                <a16:creationId xmlns:a16="http://schemas.microsoft.com/office/drawing/2014/main" id="{2095B65C-195A-4176-B969-EEF5431541E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27171" y="5931017"/>
            <a:ext cx="6367244" cy="717970"/>
          </a:xfrm>
          <a:prstGeom prst="rect">
            <a:avLst/>
          </a:prstGeom>
        </p:spPr>
      </p:pic>
      <p:pic>
        <p:nvPicPr>
          <p:cNvPr id="12" name="Picture 11">
            <a:extLst>
              <a:ext uri="{FF2B5EF4-FFF2-40B4-BE49-F238E27FC236}">
                <a16:creationId xmlns:a16="http://schemas.microsoft.com/office/drawing/2014/main" id="{0574AE5F-4816-4CC4-9CF9-A1659767821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87F91FC-7A9D-4A30-BE39-D01332A35CC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F825C552-D859-48A4-8F2B-0E6EB7E304D7}"/>
              </a:ext>
            </a:extLst>
          </p:cNvPr>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1" r:id="rId8"/>
  </p:sldLayoutIdLst>
  <p:hf sldNum="0" hdr="0" ftr="0" dt="0"/>
  <p:txStyles>
    <p:titleStyle>
      <a:lvl1pPr algn="l" rtl="0" eaLnBrk="1" fontAlgn="base" hangingPunct="1">
        <a:spcBef>
          <a:spcPct val="0"/>
        </a:spcBef>
        <a:spcAft>
          <a:spcPct val="0"/>
        </a:spcAft>
        <a:defRPr sz="3200" kern="1200">
          <a:solidFill>
            <a:schemeClr val="bg1"/>
          </a:solidFill>
          <a:latin typeface="+mj-lt"/>
          <a:ea typeface="ＭＳ Ｐゴシック" pitchFamily="84" charset="-128"/>
          <a:cs typeface="ＭＳ Ｐゴシック" pitchFamily="84" charset="-128"/>
        </a:defRPr>
      </a:lvl1pPr>
      <a:lvl2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2pPr>
      <a:lvl3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3pPr>
      <a:lvl4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4pPr>
      <a:lvl5pPr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Century Gothic" pitchFamily="84" charset="0"/>
          <a:ea typeface="ＭＳ Ｐゴシック" pitchFamily="84" charset="-128"/>
          <a:cs typeface="ＭＳ Ｐゴシック" pitchFamily="84" charset="-128"/>
        </a:defRPr>
      </a:lvl9pPr>
    </p:titleStyle>
    <p:bodyStyle>
      <a:lvl1pPr marL="342900" indent="-342900" algn="l" rtl="0" eaLnBrk="1" fontAlgn="base" hangingPunct="1">
        <a:lnSpc>
          <a:spcPct val="95000"/>
        </a:lnSpc>
        <a:spcBef>
          <a:spcPts val="1200"/>
        </a:spcBef>
        <a:spcAft>
          <a:spcPct val="0"/>
        </a:spcAft>
        <a:buFont typeface="Arial" pitchFamily="-123" charset="0"/>
        <a:defRPr sz="2400" b="1" kern="1200">
          <a:solidFill>
            <a:srgbClr val="404040"/>
          </a:solidFill>
          <a:latin typeface="+mn-lt"/>
          <a:ea typeface="ＭＳ Ｐゴシック" pitchFamily="84" charset="-128"/>
          <a:cs typeface="ＭＳ Ｐゴシック" pitchFamily="84" charset="-128"/>
        </a:defRPr>
      </a:lvl1pPr>
      <a:lvl2pPr marL="228600" indent="-228600" algn="l" rtl="0" eaLnBrk="1" fontAlgn="base" hangingPunct="1">
        <a:lnSpc>
          <a:spcPct val="95000"/>
        </a:lnSpc>
        <a:spcBef>
          <a:spcPts val="600"/>
        </a:spcBef>
        <a:spcAft>
          <a:spcPct val="0"/>
        </a:spcAft>
        <a:buFont typeface="Arial" pitchFamily="-123" charset="0"/>
        <a:buChar char="•"/>
        <a:defRPr sz="2000" kern="1200">
          <a:solidFill>
            <a:srgbClr val="404040"/>
          </a:solidFill>
          <a:latin typeface="+mn-lt"/>
          <a:ea typeface="ＭＳ Ｐゴシック" pitchFamily="84" charset="-128"/>
          <a:cs typeface="+mn-cs"/>
        </a:defRPr>
      </a:lvl2pPr>
      <a:lvl3pPr marL="457200" indent="-228600" algn="l" rtl="0" eaLnBrk="1" fontAlgn="base" hangingPunct="1">
        <a:lnSpc>
          <a:spcPct val="95000"/>
        </a:lnSpc>
        <a:spcBef>
          <a:spcPts val="600"/>
        </a:spcBef>
        <a:spcAft>
          <a:spcPct val="0"/>
        </a:spcAft>
        <a:buClr>
          <a:srgbClr val="404040"/>
        </a:buClr>
        <a:buFont typeface="Century Gothic" pitchFamily="-123" charset="0"/>
        <a:buChar char="–"/>
        <a:defRPr sz="2000" kern="1200">
          <a:solidFill>
            <a:srgbClr val="404040"/>
          </a:solidFill>
          <a:latin typeface="+mn-lt"/>
          <a:ea typeface="ＭＳ Ｐゴシック" pitchFamily="84" charset="-128"/>
          <a:cs typeface="+mn-cs"/>
        </a:defRPr>
      </a:lvl3pPr>
      <a:lvl4pPr marL="457200" indent="914400" algn="l" rtl="0" eaLnBrk="1" fontAlgn="base" hangingPunct="1">
        <a:lnSpc>
          <a:spcPct val="95000"/>
        </a:lnSpc>
        <a:spcBef>
          <a:spcPts val="600"/>
        </a:spcBef>
        <a:spcAft>
          <a:spcPct val="0"/>
        </a:spcAft>
        <a:buFont typeface="Arial" pitchFamily="-123" charset="0"/>
        <a:defRPr sz="2000" kern="1200">
          <a:solidFill>
            <a:srgbClr val="404040"/>
          </a:solidFill>
          <a:latin typeface="+mn-lt"/>
          <a:ea typeface="ＭＳ Ｐゴシック" pitchFamily="84" charset="-128"/>
          <a:cs typeface="+mn-cs"/>
        </a:defRPr>
      </a:lvl4pPr>
      <a:lvl5pPr marL="685800" indent="1143000" algn="l" rtl="0" eaLnBrk="1" fontAlgn="base" hangingPunct="1">
        <a:lnSpc>
          <a:spcPct val="95000"/>
        </a:lnSpc>
        <a:spcBef>
          <a:spcPts val="600"/>
        </a:spcBef>
        <a:spcAft>
          <a:spcPct val="0"/>
        </a:spcAft>
        <a:buFont typeface="Arial" pitchFamily="-123" charset="0"/>
        <a:defRPr sz="1600" kern="1200">
          <a:solidFill>
            <a:srgbClr val="404040"/>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B709-B2BA-40E7-89D1-23D4B079FD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BC0FE5-94A7-42E0-B042-4E82A26C45C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FDB58C0-AF97-4071-BEE1-2971159F347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16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534400" cy="914400"/>
          </a:xfrm>
        </p:spPr>
        <p:txBody>
          <a:bodyPr/>
          <a:lstStyle/>
          <a:p>
            <a:r>
              <a:rPr lang="en-US" b="1" dirty="0">
                <a:solidFill>
                  <a:schemeClr val="accent2">
                    <a:lumMod val="50000"/>
                  </a:schemeClr>
                </a:solidFill>
              </a:rPr>
              <a:t>Knowledge is Power</a:t>
            </a:r>
          </a:p>
        </p:txBody>
      </p:sp>
      <p:sp>
        <p:nvSpPr>
          <p:cNvPr id="3" name="Content Placeholder 2"/>
          <p:cNvSpPr>
            <a:spLocks noGrp="1"/>
          </p:cNvSpPr>
          <p:nvPr>
            <p:ph idx="1"/>
          </p:nvPr>
        </p:nvSpPr>
        <p:spPr>
          <a:xfrm>
            <a:off x="304800" y="1828800"/>
            <a:ext cx="8534400" cy="2943225"/>
          </a:xfrm>
        </p:spPr>
        <p:txBody>
          <a:bodyPr>
            <a:normAutofit fontScale="85000" lnSpcReduction="20000"/>
          </a:bodyPr>
          <a:lstStyle/>
          <a:p>
            <a:pPr>
              <a:buFont typeface="Arial" pitchFamily="34" charset="0"/>
              <a:buChar char="•"/>
            </a:pPr>
            <a:r>
              <a:rPr lang="en-US" dirty="0">
                <a:solidFill>
                  <a:schemeClr val="accent2">
                    <a:lumMod val="50000"/>
                  </a:schemeClr>
                </a:solidFill>
              </a:rPr>
              <a:t>Having a good BATNA relative to the other party is key to having power. </a:t>
            </a:r>
          </a:p>
          <a:p>
            <a:pPr>
              <a:buFont typeface="Arial" pitchFamily="34" charset="0"/>
              <a:buChar char="•"/>
            </a:pPr>
            <a:r>
              <a:rPr lang="en-US" dirty="0">
                <a:solidFill>
                  <a:schemeClr val="accent2">
                    <a:lumMod val="50000"/>
                  </a:schemeClr>
                </a:solidFill>
              </a:rPr>
              <a:t>It is the basis by which you can persuade the other party to accept a particular agreement because other proposals are not worthy of your consideration, and a result otherwise will prove less advantageous to the other party. </a:t>
            </a:r>
          </a:p>
          <a:p>
            <a:pPr>
              <a:buFont typeface="Arial" pitchFamily="34" charset="0"/>
              <a:buChar char="•"/>
            </a:pPr>
            <a:r>
              <a:rPr lang="en-US" dirty="0">
                <a:solidFill>
                  <a:schemeClr val="accent2">
                    <a:lumMod val="50000"/>
                  </a:schemeClr>
                </a:solidFill>
              </a:rPr>
              <a:t>Conversely, having a weak BATNA relative to the other party provides knowledge about when to agree to a proposal because it meets or exceeds your BATNA and when to walk away because agreement would be less advantageous.</a:t>
            </a:r>
          </a:p>
          <a:p>
            <a:endParaRPr lang="en-US" dirty="0">
              <a:solidFill>
                <a:schemeClr val="accent2">
                  <a:lumMod val="50000"/>
                </a:schemeClr>
              </a:solidFill>
            </a:endParaRPr>
          </a:p>
        </p:txBody>
      </p:sp>
    </p:spTree>
    <p:extLst>
      <p:ext uri="{BB962C8B-B14F-4D97-AF65-F5344CB8AC3E}">
        <p14:creationId xmlns:p14="http://schemas.microsoft.com/office/powerpoint/2010/main" val="14492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53" y="533400"/>
            <a:ext cx="8534400" cy="914400"/>
          </a:xfrm>
        </p:spPr>
        <p:txBody>
          <a:bodyPr/>
          <a:lstStyle/>
          <a:p>
            <a:r>
              <a:rPr lang="en-US" b="1" dirty="0">
                <a:solidFill>
                  <a:schemeClr val="accent2">
                    <a:lumMod val="50000"/>
                  </a:schemeClr>
                </a:solidFill>
              </a:rPr>
              <a:t>Three Questions to Ask</a:t>
            </a:r>
          </a:p>
        </p:txBody>
      </p:sp>
      <p:sp>
        <p:nvSpPr>
          <p:cNvPr id="3" name="Content Placeholder 2"/>
          <p:cNvSpPr>
            <a:spLocks noGrp="1"/>
          </p:cNvSpPr>
          <p:nvPr>
            <p:ph idx="1"/>
          </p:nvPr>
        </p:nvSpPr>
        <p:spPr>
          <a:xfrm>
            <a:off x="304800" y="1752600"/>
            <a:ext cx="8534400" cy="4800600"/>
          </a:xfrm>
        </p:spPr>
        <p:txBody>
          <a:bodyPr>
            <a:normAutofit/>
          </a:bodyPr>
          <a:lstStyle/>
          <a:p>
            <a:pPr>
              <a:buFont typeface="Arial" pitchFamily="34" charset="0"/>
              <a:buChar char="•"/>
            </a:pPr>
            <a:r>
              <a:rPr lang="en-US" dirty="0">
                <a:solidFill>
                  <a:schemeClr val="accent2">
                    <a:lumMod val="50000"/>
                  </a:schemeClr>
                </a:solidFill>
              </a:rPr>
              <a:t>To what do I aspire? What would satisfy my interests completely?</a:t>
            </a:r>
          </a:p>
          <a:p>
            <a:pPr>
              <a:buFont typeface="Arial" pitchFamily="34" charset="0"/>
              <a:buChar char="•"/>
            </a:pPr>
            <a:r>
              <a:rPr lang="en-US" dirty="0">
                <a:solidFill>
                  <a:schemeClr val="accent2">
                    <a:lumMod val="50000"/>
                  </a:schemeClr>
                </a:solidFill>
              </a:rPr>
              <a:t>What would make me content?  What would satisfy my basic interests?</a:t>
            </a:r>
          </a:p>
          <a:p>
            <a:pPr>
              <a:buFont typeface="Arial" pitchFamily="34" charset="0"/>
              <a:buChar char="•"/>
            </a:pPr>
            <a:r>
              <a:rPr lang="en-US" dirty="0">
                <a:solidFill>
                  <a:schemeClr val="accent2">
                    <a:lumMod val="50000"/>
                  </a:schemeClr>
                </a:solidFill>
              </a:rPr>
              <a:t>What could I live with? What will I accept because it is better than my BATNA (if barely) (Walk-away if below this point)</a:t>
            </a:r>
          </a:p>
          <a:p>
            <a:r>
              <a:rPr lang="en-US" dirty="0">
                <a:solidFill>
                  <a:schemeClr val="accent2">
                    <a:lumMod val="50000"/>
                  </a:schemeClr>
                </a:solidFill>
              </a:rPr>
              <a:t>Refer to salary example in text</a:t>
            </a:r>
          </a:p>
          <a:p>
            <a:pPr marL="82296" indent="0">
              <a:buNone/>
            </a:pPr>
            <a:r>
              <a:rPr lang="en-US" sz="1800" dirty="0">
                <a:solidFill>
                  <a:schemeClr val="accent2">
                    <a:lumMod val="50000"/>
                  </a:schemeClr>
                </a:solidFill>
              </a:rPr>
              <a:t>Source: William </a:t>
            </a:r>
            <a:r>
              <a:rPr lang="en-US" sz="1800" dirty="0" err="1">
                <a:solidFill>
                  <a:schemeClr val="accent2">
                    <a:lumMod val="50000"/>
                  </a:schemeClr>
                </a:solidFill>
              </a:rPr>
              <a:t>Ury</a:t>
            </a:r>
            <a:r>
              <a:rPr lang="en-US" sz="1800" dirty="0">
                <a:solidFill>
                  <a:schemeClr val="accent2">
                    <a:lumMod val="50000"/>
                  </a:schemeClr>
                </a:solidFill>
              </a:rPr>
              <a:t>, </a:t>
            </a:r>
            <a:r>
              <a:rPr lang="en-US" sz="1800" i="1" dirty="0">
                <a:solidFill>
                  <a:schemeClr val="accent2">
                    <a:lumMod val="50000"/>
                  </a:schemeClr>
                </a:solidFill>
              </a:rPr>
              <a:t>Getting Past No</a:t>
            </a:r>
          </a:p>
        </p:txBody>
      </p:sp>
    </p:spTree>
    <p:extLst>
      <p:ext uri="{BB962C8B-B14F-4D97-AF65-F5344CB8AC3E}">
        <p14:creationId xmlns:p14="http://schemas.microsoft.com/office/powerpoint/2010/main" val="133278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3581400" cy="914400"/>
          </a:xfrm>
        </p:spPr>
        <p:txBody>
          <a:bodyPr/>
          <a:lstStyle/>
          <a:p>
            <a:r>
              <a:rPr lang="en-US" b="1" dirty="0">
                <a:solidFill>
                  <a:schemeClr val="accent2">
                    <a:lumMod val="50000"/>
                  </a:schemeClr>
                </a:solidFill>
              </a:rPr>
              <a:t>Interests</a:t>
            </a:r>
          </a:p>
        </p:txBody>
      </p:sp>
      <p:sp>
        <p:nvSpPr>
          <p:cNvPr id="3" name="Content Placeholder 2"/>
          <p:cNvSpPr>
            <a:spLocks noGrp="1"/>
          </p:cNvSpPr>
          <p:nvPr>
            <p:ph idx="1"/>
          </p:nvPr>
        </p:nvSpPr>
        <p:spPr>
          <a:xfrm>
            <a:off x="457200" y="1447800"/>
            <a:ext cx="8229600" cy="3962400"/>
          </a:xfrm>
        </p:spPr>
        <p:txBody>
          <a:bodyPr>
            <a:normAutofit fontScale="85000" lnSpcReduction="20000"/>
          </a:bodyPr>
          <a:lstStyle/>
          <a:p>
            <a:r>
              <a:rPr lang="en-US" dirty="0">
                <a:solidFill>
                  <a:schemeClr val="accent2">
                    <a:lumMod val="50000"/>
                  </a:schemeClr>
                </a:solidFill>
              </a:rPr>
              <a:t>In traditional bargaining, parties take positions, such as insisting on a certain dollar amount, holding firm on a term or condition in a contract, or demanding performance or ceasing performance of an action. </a:t>
            </a:r>
          </a:p>
          <a:p>
            <a:pPr marL="82296" indent="0">
              <a:buNone/>
            </a:pPr>
            <a:endParaRPr lang="en-US" dirty="0">
              <a:solidFill>
                <a:schemeClr val="accent2">
                  <a:lumMod val="50000"/>
                </a:schemeClr>
              </a:solidFill>
            </a:endParaRPr>
          </a:p>
          <a:p>
            <a:r>
              <a:rPr lang="en-US" dirty="0">
                <a:solidFill>
                  <a:schemeClr val="accent2">
                    <a:lumMod val="50000"/>
                  </a:schemeClr>
                </a:solidFill>
              </a:rPr>
              <a:t>In contrast, a focus on interests involves examining why a party takes a position, including the motives, emotions, needs, goals, fears underlying the position. </a:t>
            </a:r>
          </a:p>
          <a:p>
            <a:pPr lvl="1"/>
            <a:r>
              <a:rPr lang="en-US" dirty="0">
                <a:solidFill>
                  <a:schemeClr val="accent2">
                    <a:lumMod val="50000"/>
                  </a:schemeClr>
                </a:solidFill>
              </a:rPr>
              <a:t>What do the parties really want? </a:t>
            </a:r>
          </a:p>
          <a:p>
            <a:pPr lvl="1"/>
            <a:r>
              <a:rPr lang="en-US" dirty="0">
                <a:solidFill>
                  <a:schemeClr val="accent2">
                    <a:lumMod val="50000"/>
                  </a:schemeClr>
                </a:solidFill>
              </a:rPr>
              <a:t>What problem are they trying to solve? </a:t>
            </a:r>
          </a:p>
          <a:p>
            <a:pPr lvl="1"/>
            <a:endParaRPr lang="en-US" dirty="0">
              <a:solidFill>
                <a:schemeClr val="accent2">
                  <a:lumMod val="50000"/>
                </a:schemeClr>
              </a:solidFill>
            </a:endParaRPr>
          </a:p>
          <a:p>
            <a:r>
              <a:rPr lang="en-US" dirty="0">
                <a:solidFill>
                  <a:schemeClr val="accent2">
                    <a:lumMod val="50000"/>
                  </a:schemeClr>
                </a:solidFill>
              </a:rPr>
              <a:t>Knowing your true interests and discerning the other party’s interests help you get at the heart of the problem, search for common ground, and move beyond entrenched positions.</a:t>
            </a:r>
          </a:p>
        </p:txBody>
      </p:sp>
    </p:spTree>
    <p:extLst>
      <p:ext uri="{BB962C8B-B14F-4D97-AF65-F5344CB8AC3E}">
        <p14:creationId xmlns:p14="http://schemas.microsoft.com/office/powerpoint/2010/main" val="76523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914400"/>
          </a:xfrm>
        </p:spPr>
        <p:txBody>
          <a:bodyPr>
            <a:normAutofit fontScale="90000"/>
          </a:bodyPr>
          <a:lstStyle/>
          <a:p>
            <a:r>
              <a:rPr lang="en-US" b="1" dirty="0">
                <a:solidFill>
                  <a:schemeClr val="accent2">
                    <a:lumMod val="50000"/>
                  </a:schemeClr>
                </a:solidFill>
              </a:rPr>
              <a:t>Basic Questions to Get at Underlying Interests</a:t>
            </a:r>
          </a:p>
        </p:txBody>
      </p:sp>
      <p:sp>
        <p:nvSpPr>
          <p:cNvPr id="3" name="Content Placeholder 2"/>
          <p:cNvSpPr>
            <a:spLocks noGrp="1"/>
          </p:cNvSpPr>
          <p:nvPr>
            <p:ph idx="1"/>
          </p:nvPr>
        </p:nvSpPr>
        <p:spPr>
          <a:xfrm>
            <a:off x="269289" y="1905000"/>
            <a:ext cx="8534400" cy="4800600"/>
          </a:xfrm>
        </p:spPr>
        <p:txBody>
          <a:bodyPr/>
          <a:lstStyle/>
          <a:p>
            <a:r>
              <a:rPr lang="en-US" dirty="0">
                <a:solidFill>
                  <a:schemeClr val="accent2">
                    <a:lumMod val="50000"/>
                  </a:schemeClr>
                </a:solidFill>
              </a:rPr>
              <a:t>Why? Why is each party taking its position(s)?</a:t>
            </a:r>
          </a:p>
          <a:p>
            <a:pPr marL="82296" indent="0">
              <a:buNone/>
            </a:pPr>
            <a:endParaRPr lang="en-US" dirty="0">
              <a:solidFill>
                <a:schemeClr val="accent2">
                  <a:lumMod val="50000"/>
                </a:schemeClr>
              </a:solidFill>
            </a:endParaRPr>
          </a:p>
          <a:p>
            <a:r>
              <a:rPr lang="en-US" dirty="0">
                <a:solidFill>
                  <a:schemeClr val="accent2">
                    <a:lumMod val="50000"/>
                  </a:schemeClr>
                </a:solidFill>
              </a:rPr>
              <a:t>Why not? Why is the proposal not acceptable?</a:t>
            </a:r>
          </a:p>
          <a:p>
            <a:endParaRPr lang="en-US" dirty="0">
              <a:solidFill>
                <a:schemeClr val="accent2">
                  <a:lumMod val="50000"/>
                </a:schemeClr>
              </a:solidFill>
            </a:endParaRPr>
          </a:p>
          <a:p>
            <a:r>
              <a:rPr lang="en-US" dirty="0">
                <a:solidFill>
                  <a:schemeClr val="accent2">
                    <a:lumMod val="50000"/>
                  </a:schemeClr>
                </a:solidFill>
              </a:rPr>
              <a:t>Probing with these and similar inquiries helps each party understand the problem from the other party’s lens</a:t>
            </a:r>
          </a:p>
        </p:txBody>
      </p:sp>
    </p:spTree>
    <p:extLst>
      <p:ext uri="{BB962C8B-B14F-4D97-AF65-F5344CB8AC3E}">
        <p14:creationId xmlns:p14="http://schemas.microsoft.com/office/powerpoint/2010/main" val="328606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914400"/>
          </a:xfrm>
        </p:spPr>
        <p:txBody>
          <a:bodyPr/>
          <a:lstStyle/>
          <a:p>
            <a:r>
              <a:rPr lang="en-US" b="1" dirty="0">
                <a:solidFill>
                  <a:schemeClr val="accent2">
                    <a:lumMod val="50000"/>
                  </a:schemeClr>
                </a:solidFill>
              </a:rPr>
              <a:t>Example from Text</a:t>
            </a:r>
          </a:p>
        </p:txBody>
      </p:sp>
      <p:sp>
        <p:nvSpPr>
          <p:cNvPr id="3" name="Content Placeholder 2"/>
          <p:cNvSpPr>
            <a:spLocks noGrp="1"/>
          </p:cNvSpPr>
          <p:nvPr>
            <p:ph idx="1"/>
          </p:nvPr>
        </p:nvSpPr>
        <p:spPr>
          <a:xfrm>
            <a:off x="495300" y="1595761"/>
            <a:ext cx="8153400" cy="5334000"/>
          </a:xfrm>
        </p:spPr>
        <p:txBody>
          <a:bodyPr>
            <a:normAutofit/>
          </a:bodyPr>
          <a:lstStyle/>
          <a:p>
            <a:r>
              <a:rPr lang="en-US" sz="2000" dirty="0">
                <a:solidFill>
                  <a:schemeClr val="accent2">
                    <a:lumMod val="50000"/>
                  </a:schemeClr>
                </a:solidFill>
              </a:rPr>
              <a:t>Manager wants employee to do assignment in a certain way within a certain time period</a:t>
            </a:r>
          </a:p>
          <a:p>
            <a:r>
              <a:rPr lang="en-US" sz="2000" dirty="0">
                <a:solidFill>
                  <a:schemeClr val="accent2">
                    <a:lumMod val="50000"/>
                  </a:schemeClr>
                </a:solidFill>
              </a:rPr>
              <a:t>Employee can’t do assignment within the time period and specifications expected</a:t>
            </a:r>
          </a:p>
          <a:p>
            <a:r>
              <a:rPr lang="en-US" sz="2000" dirty="0">
                <a:solidFill>
                  <a:schemeClr val="accent2">
                    <a:lumMod val="50000"/>
                  </a:schemeClr>
                </a:solidFill>
              </a:rPr>
              <a:t>Through probing, underlying interests are revealed:</a:t>
            </a:r>
          </a:p>
          <a:p>
            <a:endParaRPr lang="en-US" sz="2800" dirty="0">
              <a:solidFill>
                <a:schemeClr val="accent2">
                  <a:lumMod val="50000"/>
                </a:schemeClr>
              </a:solidFill>
            </a:endParaRPr>
          </a:p>
          <a:p>
            <a:endParaRPr lang="en-US" sz="2000" dirty="0">
              <a:solidFill>
                <a:schemeClr val="accent2">
                  <a:lumMod val="50000"/>
                </a:schemeClr>
              </a:solidFill>
            </a:endParaRPr>
          </a:p>
          <a:p>
            <a:pPr marL="0" indent="0">
              <a:buNone/>
            </a:pPr>
            <a:endParaRPr lang="en-US" sz="2000" dirty="0">
              <a:solidFill>
                <a:schemeClr val="accent2">
                  <a:lumMod val="50000"/>
                </a:schemeClr>
              </a:solidFill>
            </a:endParaRPr>
          </a:p>
          <a:p>
            <a:endParaRPr lang="en-US" dirty="0">
              <a:solidFill>
                <a:schemeClr val="accent2">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1705828"/>
              </p:ext>
            </p:extLst>
          </p:nvPr>
        </p:nvGraphicFramePr>
        <p:xfrm>
          <a:off x="990600" y="3733800"/>
          <a:ext cx="7315200" cy="20116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49410">
                <a:tc>
                  <a:txBody>
                    <a:bodyPr/>
                    <a:lstStyle/>
                    <a:p>
                      <a:r>
                        <a:rPr lang="en-US" dirty="0">
                          <a:solidFill>
                            <a:schemeClr val="tx1"/>
                          </a:solidFill>
                        </a:rPr>
                        <a:t>Employee</a:t>
                      </a:r>
                    </a:p>
                  </a:txBody>
                  <a:tcPr/>
                </a:tc>
                <a:tc>
                  <a:txBody>
                    <a:bodyPr/>
                    <a:lstStyle/>
                    <a:p>
                      <a:r>
                        <a:rPr lang="en-US" dirty="0">
                          <a:solidFill>
                            <a:schemeClr val="tx1"/>
                          </a:solidFill>
                        </a:rPr>
                        <a:t>Supervisor</a:t>
                      </a:r>
                    </a:p>
                  </a:txBody>
                  <a:tcPr/>
                </a:tc>
                <a:extLst>
                  <a:ext uri="{0D108BD9-81ED-4DB2-BD59-A6C34878D82A}">
                    <a16:rowId xmlns:a16="http://schemas.microsoft.com/office/drawing/2014/main" val="10000"/>
                  </a:ext>
                </a:extLst>
              </a:tr>
              <a:tr h="349410">
                <a:tc>
                  <a:txBody>
                    <a:bodyPr/>
                    <a:lstStyle/>
                    <a:p>
                      <a:r>
                        <a:rPr lang="en-US" dirty="0"/>
                        <a:t>Too much work to do</a:t>
                      </a:r>
                    </a:p>
                  </a:txBody>
                  <a:tcPr/>
                </a:tc>
                <a:tc>
                  <a:txBody>
                    <a:bodyPr/>
                    <a:lstStyle/>
                    <a:p>
                      <a:r>
                        <a:rPr lang="en-US" dirty="0"/>
                        <a:t>Time</a:t>
                      </a:r>
                      <a:r>
                        <a:rPr lang="en-US" baseline="0" dirty="0"/>
                        <a:t> pressures</a:t>
                      </a:r>
                      <a:endParaRPr lang="en-US" dirty="0"/>
                    </a:p>
                  </a:txBody>
                  <a:tcPr/>
                </a:tc>
                <a:extLst>
                  <a:ext uri="{0D108BD9-81ED-4DB2-BD59-A6C34878D82A}">
                    <a16:rowId xmlns:a16="http://schemas.microsoft.com/office/drawing/2014/main" val="10001"/>
                  </a:ext>
                </a:extLst>
              </a:tr>
              <a:tr h="603090">
                <a:tc>
                  <a:txBody>
                    <a:bodyPr/>
                    <a:lstStyle/>
                    <a:p>
                      <a:r>
                        <a:rPr lang="en-US" dirty="0"/>
                        <a:t>Lack of training and experience</a:t>
                      </a:r>
                    </a:p>
                  </a:txBody>
                  <a:tcPr/>
                </a:tc>
                <a:tc>
                  <a:txBody>
                    <a:bodyPr/>
                    <a:lstStyle/>
                    <a:p>
                      <a:r>
                        <a:rPr lang="en-US" dirty="0"/>
                        <a:t>Financial</a:t>
                      </a:r>
                      <a:r>
                        <a:rPr lang="en-US" baseline="0" dirty="0"/>
                        <a:t> pressures; business survival</a:t>
                      </a:r>
                      <a:endParaRPr lang="en-US" dirty="0"/>
                    </a:p>
                  </a:txBody>
                  <a:tcPr/>
                </a:tc>
                <a:extLst>
                  <a:ext uri="{0D108BD9-81ED-4DB2-BD59-A6C34878D82A}">
                    <a16:rowId xmlns:a16="http://schemas.microsoft.com/office/drawing/2014/main" val="10002"/>
                  </a:ext>
                </a:extLst>
              </a:tr>
              <a:tr h="603090">
                <a:tc>
                  <a:txBody>
                    <a:bodyPr/>
                    <a:lstStyle/>
                    <a:p>
                      <a:r>
                        <a:rPr lang="en-US" dirty="0"/>
                        <a:t>Manager not open to suggestions</a:t>
                      </a:r>
                    </a:p>
                  </a:txBody>
                  <a:tcPr/>
                </a:tc>
                <a:tc>
                  <a:txBody>
                    <a:bodyPr/>
                    <a:lstStyle/>
                    <a:p>
                      <a:r>
                        <a:rPr lang="en-US" dirty="0"/>
                        <a:t>Needs work done</a:t>
                      </a:r>
                      <a:r>
                        <a:rPr lang="en-US" baseline="0" dirty="0"/>
                        <a:t> quickly and correctly first time</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310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8534400" cy="914400"/>
          </a:xfrm>
        </p:spPr>
        <p:txBody>
          <a:bodyPr/>
          <a:lstStyle/>
          <a:p>
            <a:r>
              <a:rPr lang="en-US" b="1" dirty="0">
                <a:solidFill>
                  <a:schemeClr val="accent2">
                    <a:lumMod val="50000"/>
                  </a:schemeClr>
                </a:solidFill>
              </a:rPr>
              <a:t>Options</a:t>
            </a:r>
          </a:p>
        </p:txBody>
      </p:sp>
      <p:sp>
        <p:nvSpPr>
          <p:cNvPr id="3" name="Content Placeholder 2"/>
          <p:cNvSpPr>
            <a:spLocks noGrp="1"/>
          </p:cNvSpPr>
          <p:nvPr>
            <p:ph idx="1"/>
          </p:nvPr>
        </p:nvSpPr>
        <p:spPr>
          <a:xfrm>
            <a:off x="419100" y="1676400"/>
            <a:ext cx="8305800" cy="4800600"/>
          </a:xfrm>
        </p:spPr>
        <p:txBody>
          <a:bodyPr>
            <a:normAutofit/>
          </a:bodyPr>
          <a:lstStyle/>
          <a:p>
            <a:r>
              <a:rPr lang="en-US" dirty="0">
                <a:solidFill>
                  <a:schemeClr val="accent2">
                    <a:lumMod val="50000"/>
                  </a:schemeClr>
                </a:solidFill>
              </a:rPr>
              <a:t>Engage in standard problem-solving activities:</a:t>
            </a:r>
          </a:p>
          <a:p>
            <a:pPr lvl="1"/>
            <a:r>
              <a:rPr lang="en-US" dirty="0">
                <a:solidFill>
                  <a:schemeClr val="accent2">
                    <a:lumMod val="50000"/>
                  </a:schemeClr>
                </a:solidFill>
              </a:rPr>
              <a:t>Define the problem</a:t>
            </a:r>
          </a:p>
          <a:p>
            <a:pPr lvl="1"/>
            <a:r>
              <a:rPr lang="en-US" dirty="0">
                <a:solidFill>
                  <a:schemeClr val="accent2">
                    <a:lumMod val="50000"/>
                  </a:schemeClr>
                </a:solidFill>
              </a:rPr>
              <a:t>Brainstorm and evaluate options</a:t>
            </a:r>
          </a:p>
          <a:p>
            <a:pPr lvl="1"/>
            <a:r>
              <a:rPr lang="en-US" dirty="0">
                <a:solidFill>
                  <a:schemeClr val="accent2">
                    <a:lumMod val="50000"/>
                  </a:schemeClr>
                </a:solidFill>
              </a:rPr>
              <a:t>Narrow down and select the best option </a:t>
            </a:r>
          </a:p>
          <a:p>
            <a:r>
              <a:rPr lang="en-US" dirty="0">
                <a:solidFill>
                  <a:schemeClr val="accent2">
                    <a:lumMod val="50000"/>
                  </a:schemeClr>
                </a:solidFill>
              </a:rPr>
              <a:t>Each option must be tested against the actual problems confronting the parties with a goal of reaching a mutually beneficial agreement. </a:t>
            </a:r>
          </a:p>
          <a:p>
            <a:r>
              <a:rPr lang="en-US" dirty="0">
                <a:solidFill>
                  <a:schemeClr val="accent2">
                    <a:lumMod val="50000"/>
                  </a:schemeClr>
                </a:solidFill>
              </a:rPr>
              <a:t>It is not enough to simply identify </a:t>
            </a:r>
            <a:r>
              <a:rPr lang="en-US" i="1" dirty="0">
                <a:solidFill>
                  <a:schemeClr val="accent2">
                    <a:lumMod val="50000"/>
                  </a:schemeClr>
                </a:solidFill>
              </a:rPr>
              <a:t>good</a:t>
            </a:r>
            <a:r>
              <a:rPr lang="en-US" dirty="0">
                <a:solidFill>
                  <a:schemeClr val="accent2">
                    <a:lumMod val="50000"/>
                  </a:schemeClr>
                </a:solidFill>
              </a:rPr>
              <a:t> options. Parties must select the </a:t>
            </a:r>
            <a:r>
              <a:rPr lang="en-US" i="1" dirty="0">
                <a:solidFill>
                  <a:schemeClr val="accent2">
                    <a:lumMod val="50000"/>
                  </a:schemeClr>
                </a:solidFill>
              </a:rPr>
              <a:t>best</a:t>
            </a:r>
            <a:r>
              <a:rPr lang="en-US" dirty="0">
                <a:solidFill>
                  <a:schemeClr val="accent2">
                    <a:lumMod val="50000"/>
                  </a:schemeClr>
                </a:solidFill>
              </a:rPr>
              <a:t> options that will help them realize </a:t>
            </a:r>
            <a:r>
              <a:rPr lang="en-US" i="1" dirty="0">
                <a:solidFill>
                  <a:schemeClr val="accent2">
                    <a:lumMod val="50000"/>
                  </a:schemeClr>
                </a:solidFill>
              </a:rPr>
              <a:t>mutual gains</a:t>
            </a:r>
            <a:r>
              <a:rPr lang="en-US" dirty="0">
                <a:solidFill>
                  <a:schemeClr val="accent2">
                    <a:lumMod val="50000"/>
                  </a:schemeClr>
                </a:solidFill>
              </a:rPr>
              <a:t>.</a:t>
            </a:r>
          </a:p>
        </p:txBody>
      </p:sp>
    </p:spTree>
    <p:extLst>
      <p:ext uri="{BB962C8B-B14F-4D97-AF65-F5344CB8AC3E}">
        <p14:creationId xmlns:p14="http://schemas.microsoft.com/office/powerpoint/2010/main" val="118672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8810"/>
            <a:ext cx="8534400" cy="914400"/>
          </a:xfrm>
        </p:spPr>
        <p:txBody>
          <a:bodyPr>
            <a:normAutofit/>
          </a:bodyPr>
          <a:lstStyle/>
          <a:p>
            <a:r>
              <a:rPr lang="en-US" b="1" dirty="0">
                <a:solidFill>
                  <a:schemeClr val="accent2">
                    <a:lumMod val="50000"/>
                  </a:schemeClr>
                </a:solidFill>
              </a:rPr>
              <a:t>Agreeing on Options through Dovetailing</a:t>
            </a:r>
          </a:p>
        </p:txBody>
      </p:sp>
      <p:sp>
        <p:nvSpPr>
          <p:cNvPr id="3" name="Content Placeholder 2"/>
          <p:cNvSpPr>
            <a:spLocks noGrp="1"/>
          </p:cNvSpPr>
          <p:nvPr>
            <p:ph idx="1"/>
          </p:nvPr>
        </p:nvSpPr>
        <p:spPr>
          <a:xfrm>
            <a:off x="304800" y="1905000"/>
            <a:ext cx="7696200" cy="3352800"/>
          </a:xfrm>
        </p:spPr>
        <p:txBody>
          <a:bodyPr>
            <a:normAutofit fontScale="85000" lnSpcReduction="10000"/>
          </a:bodyPr>
          <a:lstStyle/>
          <a:p>
            <a:r>
              <a:rPr lang="en-US" dirty="0">
                <a:solidFill>
                  <a:schemeClr val="accent2">
                    <a:lumMod val="50000"/>
                  </a:schemeClr>
                </a:solidFill>
              </a:rPr>
              <a:t>Parties come to agreement on possible options when cost to one party is low and benefit to the other party is high.  </a:t>
            </a:r>
          </a:p>
          <a:p>
            <a:endParaRPr lang="en-US" dirty="0">
              <a:solidFill>
                <a:schemeClr val="accent2">
                  <a:lumMod val="50000"/>
                </a:schemeClr>
              </a:solidFill>
            </a:endParaRPr>
          </a:p>
          <a:p>
            <a:r>
              <a:rPr lang="en-US" dirty="0">
                <a:solidFill>
                  <a:schemeClr val="accent2">
                    <a:lumMod val="50000"/>
                  </a:schemeClr>
                </a:solidFill>
              </a:rPr>
              <a:t>May occur when parties have:</a:t>
            </a:r>
          </a:p>
          <a:p>
            <a:pPr lvl="1"/>
            <a:r>
              <a:rPr lang="en-US" dirty="0">
                <a:solidFill>
                  <a:schemeClr val="accent2">
                    <a:lumMod val="50000"/>
                  </a:schemeClr>
                </a:solidFill>
              </a:rPr>
              <a:t>Different interests</a:t>
            </a:r>
          </a:p>
          <a:p>
            <a:pPr lvl="1"/>
            <a:r>
              <a:rPr lang="en-US" dirty="0">
                <a:solidFill>
                  <a:schemeClr val="accent2">
                    <a:lumMod val="50000"/>
                  </a:schemeClr>
                </a:solidFill>
              </a:rPr>
              <a:t>Different values placed on time</a:t>
            </a:r>
          </a:p>
          <a:p>
            <a:pPr lvl="1"/>
            <a:r>
              <a:rPr lang="en-US" dirty="0">
                <a:solidFill>
                  <a:schemeClr val="accent2">
                    <a:lumMod val="50000"/>
                  </a:schemeClr>
                </a:solidFill>
              </a:rPr>
              <a:t>Different forecasts</a:t>
            </a:r>
          </a:p>
          <a:p>
            <a:pPr lvl="1"/>
            <a:r>
              <a:rPr lang="en-US" dirty="0">
                <a:solidFill>
                  <a:schemeClr val="accent2">
                    <a:lumMod val="50000"/>
                  </a:schemeClr>
                </a:solidFill>
              </a:rPr>
              <a:t>Differences in aversion to risk</a:t>
            </a:r>
            <a:endParaRPr lang="en-US" sz="1800" dirty="0">
              <a:solidFill>
                <a:schemeClr val="accent2">
                  <a:lumMod val="50000"/>
                </a:schemeClr>
              </a:solidFill>
            </a:endParaRPr>
          </a:p>
          <a:p>
            <a:pPr marL="82296" indent="0">
              <a:buNone/>
            </a:pPr>
            <a:endParaRPr lang="en-US" sz="1800" dirty="0">
              <a:solidFill>
                <a:schemeClr val="accent2">
                  <a:lumMod val="50000"/>
                </a:schemeClr>
              </a:solidFill>
            </a:endParaRPr>
          </a:p>
          <a:p>
            <a:pPr marL="82296" indent="0">
              <a:buNone/>
            </a:pPr>
            <a:r>
              <a:rPr lang="en-US" sz="1800" dirty="0">
                <a:solidFill>
                  <a:schemeClr val="accent2">
                    <a:lumMod val="50000"/>
                  </a:schemeClr>
                </a:solidFill>
              </a:rPr>
              <a:t>Source: Fisher, </a:t>
            </a:r>
            <a:r>
              <a:rPr lang="en-US" sz="1800" dirty="0" err="1">
                <a:solidFill>
                  <a:schemeClr val="accent2">
                    <a:lumMod val="50000"/>
                  </a:schemeClr>
                </a:solidFill>
              </a:rPr>
              <a:t>Ury</a:t>
            </a:r>
            <a:r>
              <a:rPr lang="en-US" sz="1800" dirty="0">
                <a:solidFill>
                  <a:schemeClr val="accent2">
                    <a:lumMod val="50000"/>
                  </a:schemeClr>
                </a:solidFill>
              </a:rPr>
              <a:t>, Patton, </a:t>
            </a:r>
            <a:r>
              <a:rPr lang="en-US" sz="1800" i="1" dirty="0">
                <a:solidFill>
                  <a:schemeClr val="accent2">
                    <a:lumMod val="50000"/>
                  </a:schemeClr>
                </a:solidFill>
              </a:rPr>
              <a:t>Getting to Yes</a:t>
            </a:r>
          </a:p>
        </p:txBody>
      </p:sp>
    </p:spTree>
    <p:extLst>
      <p:ext uri="{BB962C8B-B14F-4D97-AF65-F5344CB8AC3E}">
        <p14:creationId xmlns:p14="http://schemas.microsoft.com/office/powerpoint/2010/main" val="75952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534400" cy="914400"/>
          </a:xfrm>
        </p:spPr>
        <p:txBody>
          <a:bodyPr/>
          <a:lstStyle/>
          <a:p>
            <a:r>
              <a:rPr lang="en-US" b="1" dirty="0">
                <a:solidFill>
                  <a:schemeClr val="accent2">
                    <a:lumMod val="50000"/>
                  </a:schemeClr>
                </a:solidFill>
              </a:rPr>
              <a:t>Legitimacy – Fair Standards</a:t>
            </a:r>
          </a:p>
        </p:txBody>
      </p:sp>
      <p:sp>
        <p:nvSpPr>
          <p:cNvPr id="3" name="Content Placeholder 2"/>
          <p:cNvSpPr>
            <a:spLocks noGrp="1"/>
          </p:cNvSpPr>
          <p:nvPr>
            <p:ph idx="1"/>
          </p:nvPr>
        </p:nvSpPr>
        <p:spPr>
          <a:xfrm>
            <a:off x="457200" y="1905000"/>
            <a:ext cx="7848600" cy="3657600"/>
          </a:xfrm>
        </p:spPr>
        <p:txBody>
          <a:bodyPr>
            <a:normAutofit fontScale="77500" lnSpcReduction="20000"/>
          </a:bodyPr>
          <a:lstStyle/>
          <a:p>
            <a:r>
              <a:rPr lang="en-US" sz="2500" dirty="0">
                <a:solidFill>
                  <a:schemeClr val="accent2">
                    <a:lumMod val="50000"/>
                  </a:schemeClr>
                </a:solidFill>
              </a:rPr>
              <a:t>Options considered must be based on fair standards.  These are generally based on similar situations to what the parties are facing.  In business context, such standards may include: </a:t>
            </a:r>
          </a:p>
          <a:p>
            <a:pPr lvl="1"/>
            <a:r>
              <a:rPr lang="en-US" dirty="0">
                <a:solidFill>
                  <a:schemeClr val="accent2">
                    <a:lumMod val="50000"/>
                  </a:schemeClr>
                </a:solidFill>
              </a:rPr>
              <a:t>Traditional cost-benefit analyses</a:t>
            </a:r>
          </a:p>
          <a:p>
            <a:pPr lvl="1"/>
            <a:r>
              <a:rPr lang="en-US" dirty="0">
                <a:solidFill>
                  <a:schemeClr val="accent2">
                    <a:lumMod val="50000"/>
                  </a:schemeClr>
                </a:solidFill>
              </a:rPr>
              <a:t>Review of previous decisions under similar circumstances (or </a:t>
            </a:r>
            <a:r>
              <a:rPr lang="en-US" i="1" dirty="0">
                <a:solidFill>
                  <a:schemeClr val="accent2">
                    <a:lumMod val="50000"/>
                  </a:schemeClr>
                </a:solidFill>
              </a:rPr>
              <a:t>precedents</a:t>
            </a:r>
            <a:r>
              <a:rPr lang="en-US" dirty="0">
                <a:solidFill>
                  <a:schemeClr val="accent2">
                    <a:lumMod val="50000"/>
                  </a:schemeClr>
                </a:solidFill>
              </a:rPr>
              <a:t>)</a:t>
            </a:r>
          </a:p>
          <a:p>
            <a:pPr lvl="1"/>
            <a:r>
              <a:rPr lang="en-US" dirty="0">
                <a:solidFill>
                  <a:schemeClr val="accent2">
                    <a:lumMod val="50000"/>
                  </a:schemeClr>
                </a:solidFill>
              </a:rPr>
              <a:t>Legal precedent from courts or regulatory agencies within the relevant jurisdiction</a:t>
            </a:r>
          </a:p>
          <a:p>
            <a:pPr lvl="1"/>
            <a:r>
              <a:rPr lang="en-US" dirty="0">
                <a:solidFill>
                  <a:schemeClr val="accent2">
                    <a:lumMod val="50000"/>
                  </a:schemeClr>
                </a:solidFill>
              </a:rPr>
              <a:t>Company policies</a:t>
            </a:r>
          </a:p>
          <a:p>
            <a:pPr lvl="1"/>
            <a:r>
              <a:rPr lang="en-US" dirty="0">
                <a:solidFill>
                  <a:schemeClr val="accent2">
                    <a:lumMod val="50000"/>
                  </a:schemeClr>
                </a:solidFill>
              </a:rPr>
              <a:t>Employment laws</a:t>
            </a:r>
          </a:p>
          <a:p>
            <a:pPr lvl="1"/>
            <a:r>
              <a:rPr lang="en-US" dirty="0">
                <a:solidFill>
                  <a:schemeClr val="accent2">
                    <a:lumMod val="50000"/>
                  </a:schemeClr>
                </a:solidFill>
              </a:rPr>
              <a:t>Standard contract terms and principles</a:t>
            </a:r>
          </a:p>
          <a:p>
            <a:pPr lvl="1"/>
            <a:r>
              <a:rPr lang="en-US" dirty="0">
                <a:solidFill>
                  <a:schemeClr val="accent2">
                    <a:lumMod val="50000"/>
                  </a:schemeClr>
                </a:solidFill>
              </a:rPr>
              <a:t>Industry practice and standards</a:t>
            </a:r>
          </a:p>
          <a:p>
            <a:pPr lvl="1"/>
            <a:r>
              <a:rPr lang="en-US" dirty="0">
                <a:solidFill>
                  <a:schemeClr val="accent2">
                    <a:lumMod val="50000"/>
                  </a:schemeClr>
                </a:solidFill>
              </a:rPr>
              <a:t>Relevant guides for pricing and quality measures</a:t>
            </a:r>
          </a:p>
          <a:p>
            <a:pPr lvl="1"/>
            <a:r>
              <a:rPr lang="en-GB" dirty="0">
                <a:solidFill>
                  <a:schemeClr val="accent2">
                    <a:lumMod val="50000"/>
                  </a:schemeClr>
                </a:solidFill>
              </a:rPr>
              <a:t>Consultation with experts and neutral third parties</a:t>
            </a:r>
            <a:endParaRPr lang="en-US" dirty="0">
              <a:solidFill>
                <a:schemeClr val="accent2">
                  <a:lumMod val="50000"/>
                </a:schemeClr>
              </a:solidFill>
            </a:endParaRPr>
          </a:p>
          <a:p>
            <a:endParaRPr lang="en-US" dirty="0">
              <a:solidFill>
                <a:schemeClr val="accent2">
                  <a:lumMod val="50000"/>
                </a:schemeClr>
              </a:solidFill>
            </a:endParaRPr>
          </a:p>
        </p:txBody>
      </p:sp>
    </p:spTree>
    <p:extLst>
      <p:ext uri="{BB962C8B-B14F-4D97-AF65-F5344CB8AC3E}">
        <p14:creationId xmlns:p14="http://schemas.microsoft.com/office/powerpoint/2010/main" val="113750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8534400" cy="914400"/>
          </a:xfrm>
        </p:spPr>
        <p:txBody>
          <a:bodyPr/>
          <a:lstStyle/>
          <a:p>
            <a:r>
              <a:rPr lang="en-US" b="1" dirty="0">
                <a:solidFill>
                  <a:schemeClr val="accent2">
                    <a:lumMod val="50000"/>
                  </a:schemeClr>
                </a:solidFill>
              </a:rPr>
              <a:t>Legitimacy – Fair Procedures</a:t>
            </a:r>
          </a:p>
        </p:txBody>
      </p:sp>
      <p:sp>
        <p:nvSpPr>
          <p:cNvPr id="3" name="Content Placeholder 2"/>
          <p:cNvSpPr>
            <a:spLocks noGrp="1"/>
          </p:cNvSpPr>
          <p:nvPr>
            <p:ph idx="1"/>
          </p:nvPr>
        </p:nvSpPr>
        <p:spPr>
          <a:xfrm>
            <a:off x="331433" y="2057400"/>
            <a:ext cx="8534400" cy="4800600"/>
          </a:xfrm>
        </p:spPr>
        <p:txBody>
          <a:bodyPr>
            <a:normAutofit/>
          </a:bodyPr>
          <a:lstStyle/>
          <a:p>
            <a:r>
              <a:rPr lang="en-US" sz="2000" dirty="0">
                <a:solidFill>
                  <a:schemeClr val="accent2">
                    <a:lumMod val="50000"/>
                  </a:schemeClr>
                </a:solidFill>
              </a:rPr>
              <a:t>Parties must agree on procedures for resolving issues or determining how resolution may be imposed if agreement is not reached. Examples:</a:t>
            </a:r>
          </a:p>
          <a:p>
            <a:pPr lvl="1"/>
            <a:r>
              <a:rPr lang="en-US" sz="1800" dirty="0">
                <a:solidFill>
                  <a:schemeClr val="accent2">
                    <a:lumMod val="50000"/>
                  </a:schemeClr>
                </a:solidFill>
              </a:rPr>
              <a:t>Progressive discipline procedures provide guidance for addressing performance and conduct issues</a:t>
            </a:r>
          </a:p>
          <a:p>
            <a:pPr lvl="1"/>
            <a:r>
              <a:rPr lang="en-US" sz="1800" dirty="0">
                <a:solidFill>
                  <a:schemeClr val="accent2">
                    <a:lumMod val="50000"/>
                  </a:schemeClr>
                </a:solidFill>
              </a:rPr>
              <a:t>Company grievance procedures, external agencies, and the courts provide guidance on whether disciplinary action taken against an employee is fair</a:t>
            </a:r>
          </a:p>
          <a:p>
            <a:pPr lvl="1"/>
            <a:r>
              <a:rPr lang="en-US" sz="1800" dirty="0">
                <a:solidFill>
                  <a:schemeClr val="accent2">
                    <a:lumMod val="50000"/>
                  </a:schemeClr>
                </a:solidFill>
              </a:rPr>
              <a:t>Basic contract principles help define what performance is, whether a contract has adequate consideration, and what constitutes a breach.</a:t>
            </a:r>
          </a:p>
          <a:p>
            <a:pPr lvl="1"/>
            <a:r>
              <a:rPr lang="en-GB" sz="1800" dirty="0">
                <a:solidFill>
                  <a:schemeClr val="accent2">
                    <a:lumMod val="50000"/>
                  </a:schemeClr>
                </a:solidFill>
              </a:rPr>
              <a:t>In interpersonal relationships, parties recognize norms of appropriate </a:t>
            </a:r>
            <a:r>
              <a:rPr lang="en-GB" sz="1800" dirty="0" err="1">
                <a:solidFill>
                  <a:schemeClr val="accent2">
                    <a:lumMod val="50000"/>
                  </a:schemeClr>
                </a:solidFill>
              </a:rPr>
              <a:t>behavior</a:t>
            </a:r>
            <a:r>
              <a:rPr lang="en-GB" sz="1800" dirty="0">
                <a:solidFill>
                  <a:schemeClr val="accent2">
                    <a:lumMod val="50000"/>
                  </a:schemeClr>
                </a:solidFill>
              </a:rPr>
              <a:t> and the consequences for not behaving appropriately</a:t>
            </a:r>
            <a:endParaRPr lang="en-US" sz="1800" dirty="0">
              <a:solidFill>
                <a:schemeClr val="accent2">
                  <a:lumMod val="50000"/>
                </a:schemeClr>
              </a:solidFill>
            </a:endParaRPr>
          </a:p>
        </p:txBody>
      </p:sp>
    </p:spTree>
    <p:extLst>
      <p:ext uri="{BB962C8B-B14F-4D97-AF65-F5344CB8AC3E}">
        <p14:creationId xmlns:p14="http://schemas.microsoft.com/office/powerpoint/2010/main" val="313379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1567"/>
            <a:ext cx="8534400" cy="914400"/>
          </a:xfrm>
        </p:spPr>
        <p:txBody>
          <a:bodyPr>
            <a:normAutofit/>
          </a:bodyPr>
          <a:lstStyle/>
          <a:p>
            <a:r>
              <a:rPr lang="en-US" b="1" dirty="0">
                <a:solidFill>
                  <a:schemeClr val="accent2">
                    <a:lumMod val="50000"/>
                  </a:schemeClr>
                </a:solidFill>
              </a:rPr>
              <a:t>Communication and Relationship</a:t>
            </a:r>
          </a:p>
        </p:txBody>
      </p:sp>
      <p:sp>
        <p:nvSpPr>
          <p:cNvPr id="3" name="Content Placeholder 2"/>
          <p:cNvSpPr>
            <a:spLocks noGrp="1"/>
          </p:cNvSpPr>
          <p:nvPr>
            <p:ph idx="1"/>
          </p:nvPr>
        </p:nvSpPr>
        <p:spPr>
          <a:xfrm>
            <a:off x="304800" y="2057400"/>
            <a:ext cx="8534400" cy="4800600"/>
          </a:xfrm>
        </p:spPr>
        <p:txBody>
          <a:bodyPr>
            <a:normAutofit/>
          </a:bodyPr>
          <a:lstStyle/>
          <a:p>
            <a:pPr>
              <a:buFont typeface="Arial" pitchFamily="34" charset="0"/>
              <a:buChar char="•"/>
            </a:pPr>
            <a:r>
              <a:rPr lang="en-GB" dirty="0">
                <a:solidFill>
                  <a:schemeClr val="accent2">
                    <a:lumMod val="50000"/>
                  </a:schemeClr>
                </a:solidFill>
              </a:rPr>
              <a:t>A successful negotiation is one in which the agreement reached is based on clear communication and improves, or at least does not harm, the parties’ relationship</a:t>
            </a:r>
          </a:p>
          <a:p>
            <a:pPr>
              <a:buFont typeface="Arial" pitchFamily="34" charset="0"/>
              <a:buChar char="•"/>
            </a:pPr>
            <a:r>
              <a:rPr lang="en-GB" dirty="0">
                <a:solidFill>
                  <a:schemeClr val="accent2">
                    <a:lumMod val="50000"/>
                  </a:schemeClr>
                </a:solidFill>
              </a:rPr>
              <a:t>Negotiations breakdown when parties confuse relationship issues with substantive issues</a:t>
            </a:r>
          </a:p>
        </p:txBody>
      </p:sp>
    </p:spTree>
    <p:extLst>
      <p:ext uri="{BB962C8B-B14F-4D97-AF65-F5344CB8AC3E}">
        <p14:creationId xmlns:p14="http://schemas.microsoft.com/office/powerpoint/2010/main" val="418717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31791" y="1981200"/>
            <a:ext cx="7280418" cy="1383496"/>
          </a:xfrm>
        </p:spPr>
        <p:txBody>
          <a:bodyPr/>
          <a:lstStyle/>
          <a:p>
            <a:pPr algn="ctr"/>
            <a:r>
              <a:rPr lang="en-US" b="1" dirty="0">
                <a:solidFill>
                  <a:schemeClr val="accent2">
                    <a:lumMod val="50000"/>
                  </a:schemeClr>
                </a:solidFill>
              </a:rPr>
              <a:t>Integrative Negotiation: Negotiating as Partners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534400" cy="914400"/>
          </a:xfrm>
        </p:spPr>
        <p:txBody>
          <a:bodyPr/>
          <a:lstStyle/>
          <a:p>
            <a:r>
              <a:rPr lang="en-US" b="1" dirty="0">
                <a:solidFill>
                  <a:schemeClr val="accent2">
                    <a:lumMod val="50000"/>
                  </a:schemeClr>
                </a:solidFill>
              </a:rPr>
              <a:t>Content vs. Process</a:t>
            </a:r>
          </a:p>
        </p:txBody>
      </p:sp>
      <p:sp>
        <p:nvSpPr>
          <p:cNvPr id="3" name="Content Placeholder 2"/>
          <p:cNvSpPr>
            <a:spLocks noGrp="1"/>
          </p:cNvSpPr>
          <p:nvPr>
            <p:ph idx="1"/>
          </p:nvPr>
        </p:nvSpPr>
        <p:spPr>
          <a:xfrm>
            <a:off x="304800" y="1676400"/>
            <a:ext cx="8534400" cy="4800600"/>
          </a:xfrm>
        </p:spPr>
        <p:txBody>
          <a:bodyPr>
            <a:normAutofit/>
          </a:bodyPr>
          <a:lstStyle/>
          <a:p>
            <a:r>
              <a:rPr lang="en-US" dirty="0">
                <a:solidFill>
                  <a:schemeClr val="accent2">
                    <a:lumMod val="50000"/>
                  </a:schemeClr>
                </a:solidFill>
              </a:rPr>
              <a:t>Content:  </a:t>
            </a:r>
            <a:r>
              <a:rPr lang="en-US" i="1" dirty="0">
                <a:solidFill>
                  <a:schemeClr val="accent2">
                    <a:lumMod val="50000"/>
                  </a:schemeClr>
                </a:solidFill>
              </a:rPr>
              <a:t>What</a:t>
            </a:r>
            <a:r>
              <a:rPr lang="en-US" dirty="0">
                <a:solidFill>
                  <a:schemeClr val="accent2">
                    <a:lumMod val="50000"/>
                  </a:schemeClr>
                </a:solidFill>
              </a:rPr>
              <a:t> the parties are meeting to talk about </a:t>
            </a:r>
          </a:p>
          <a:p>
            <a:pPr lvl="1"/>
            <a:r>
              <a:rPr lang="en-US" dirty="0">
                <a:solidFill>
                  <a:schemeClr val="accent2">
                    <a:lumMod val="50000"/>
                  </a:schemeClr>
                </a:solidFill>
              </a:rPr>
              <a:t>Alternatives, interests and options involve content issues</a:t>
            </a:r>
          </a:p>
          <a:p>
            <a:r>
              <a:rPr lang="en-US" dirty="0">
                <a:solidFill>
                  <a:schemeClr val="accent2">
                    <a:lumMod val="50000"/>
                  </a:schemeClr>
                </a:solidFill>
              </a:rPr>
              <a:t>Process: </a:t>
            </a:r>
            <a:r>
              <a:rPr lang="en-US" i="1" dirty="0">
                <a:solidFill>
                  <a:schemeClr val="accent2">
                    <a:lumMod val="50000"/>
                  </a:schemeClr>
                </a:solidFill>
              </a:rPr>
              <a:t>How</a:t>
            </a:r>
            <a:r>
              <a:rPr lang="en-US" dirty="0">
                <a:solidFill>
                  <a:schemeClr val="accent2">
                    <a:lumMod val="50000"/>
                  </a:schemeClr>
                </a:solidFill>
              </a:rPr>
              <a:t> the parties address the content of their negotiation </a:t>
            </a:r>
          </a:p>
          <a:p>
            <a:pPr lvl="1"/>
            <a:r>
              <a:rPr lang="en-US" dirty="0">
                <a:solidFill>
                  <a:schemeClr val="accent2">
                    <a:lumMod val="50000"/>
                  </a:schemeClr>
                </a:solidFill>
              </a:rPr>
              <a:t>Relationship and communication involve process issues</a:t>
            </a:r>
          </a:p>
          <a:p>
            <a:r>
              <a:rPr lang="en-US" dirty="0">
                <a:solidFill>
                  <a:schemeClr val="accent2">
                    <a:lumMod val="50000"/>
                  </a:schemeClr>
                </a:solidFill>
              </a:rPr>
              <a:t>Deal with process issues early in the negotiation.  All the talk in the world will be meaningless if the parties cannot effectively communicate or deal with their relationship challenges</a:t>
            </a:r>
          </a:p>
        </p:txBody>
      </p:sp>
    </p:spTree>
    <p:extLst>
      <p:ext uri="{BB962C8B-B14F-4D97-AF65-F5344CB8AC3E}">
        <p14:creationId xmlns:p14="http://schemas.microsoft.com/office/powerpoint/2010/main" val="253722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914400"/>
          </a:xfrm>
        </p:spPr>
        <p:txBody>
          <a:bodyPr>
            <a:normAutofit/>
          </a:bodyPr>
          <a:lstStyle/>
          <a:p>
            <a:r>
              <a:rPr lang="en-US" b="1" dirty="0">
                <a:solidFill>
                  <a:schemeClr val="accent2">
                    <a:lumMod val="50000"/>
                  </a:schemeClr>
                </a:solidFill>
              </a:rPr>
              <a:t>Overcoming Perception Problems</a:t>
            </a:r>
          </a:p>
        </p:txBody>
      </p:sp>
      <p:sp>
        <p:nvSpPr>
          <p:cNvPr id="3" name="Content Placeholder 2"/>
          <p:cNvSpPr>
            <a:spLocks noGrp="1"/>
          </p:cNvSpPr>
          <p:nvPr>
            <p:ph idx="1"/>
          </p:nvPr>
        </p:nvSpPr>
        <p:spPr>
          <a:xfrm>
            <a:off x="838200" y="2057400"/>
            <a:ext cx="7772400" cy="5562600"/>
          </a:xfrm>
        </p:spPr>
        <p:txBody>
          <a:bodyPr>
            <a:normAutofit/>
          </a:bodyPr>
          <a:lstStyle/>
          <a:p>
            <a:pPr>
              <a:buFont typeface="Arial" pitchFamily="34" charset="0"/>
              <a:buChar char="•"/>
            </a:pPr>
            <a:r>
              <a:rPr lang="en-US" sz="2000" dirty="0">
                <a:solidFill>
                  <a:schemeClr val="accent2">
                    <a:lumMod val="50000"/>
                  </a:schemeClr>
                </a:solidFill>
              </a:rPr>
              <a:t>View the situation from the other party’s point of view</a:t>
            </a:r>
          </a:p>
          <a:p>
            <a:pPr>
              <a:buFont typeface="Arial" pitchFamily="34" charset="0"/>
              <a:buChar char="•"/>
            </a:pPr>
            <a:r>
              <a:rPr lang="en-US" sz="2000" dirty="0">
                <a:solidFill>
                  <a:schemeClr val="accent2">
                    <a:lumMod val="50000"/>
                  </a:schemeClr>
                </a:solidFill>
              </a:rPr>
              <a:t>Don’t blame the other party for the problem, label the behavior, or act in ways that create defensiveness</a:t>
            </a:r>
          </a:p>
          <a:p>
            <a:pPr>
              <a:buFont typeface="Arial" pitchFamily="34" charset="0"/>
              <a:buChar char="•"/>
            </a:pPr>
            <a:r>
              <a:rPr lang="en-US" sz="2000" dirty="0">
                <a:solidFill>
                  <a:schemeClr val="accent2">
                    <a:lumMod val="50000"/>
                  </a:schemeClr>
                </a:solidFill>
              </a:rPr>
              <a:t>Encourage open discussion of perceptions</a:t>
            </a:r>
          </a:p>
          <a:p>
            <a:pPr>
              <a:buFont typeface="Arial" pitchFamily="34" charset="0"/>
              <a:buChar char="•"/>
            </a:pPr>
            <a:r>
              <a:rPr lang="en-US" sz="2000" dirty="0">
                <a:solidFill>
                  <a:schemeClr val="accent2">
                    <a:lumMod val="50000"/>
                  </a:schemeClr>
                </a:solidFill>
              </a:rPr>
              <a:t>Ensure that the other party has a stake in the outcome by encouraging his or her participation in the process for achieving resolution</a:t>
            </a:r>
          </a:p>
          <a:p>
            <a:pPr marL="82296" indent="0">
              <a:buNone/>
            </a:pPr>
            <a:r>
              <a:rPr lang="en-US" sz="1200" dirty="0">
                <a:solidFill>
                  <a:schemeClr val="accent2">
                    <a:lumMod val="50000"/>
                  </a:schemeClr>
                </a:solidFill>
              </a:rPr>
              <a:t>Source: Fisher, </a:t>
            </a:r>
            <a:r>
              <a:rPr lang="en-US" sz="1200" dirty="0" err="1">
                <a:solidFill>
                  <a:schemeClr val="accent2">
                    <a:lumMod val="50000"/>
                  </a:schemeClr>
                </a:solidFill>
              </a:rPr>
              <a:t>Ury</a:t>
            </a:r>
            <a:r>
              <a:rPr lang="en-US" sz="1200" dirty="0">
                <a:solidFill>
                  <a:schemeClr val="accent2">
                    <a:lumMod val="50000"/>
                  </a:schemeClr>
                </a:solidFill>
              </a:rPr>
              <a:t>, Patton, Getting to Yes</a:t>
            </a:r>
          </a:p>
        </p:txBody>
      </p:sp>
    </p:spTree>
    <p:extLst>
      <p:ext uri="{BB962C8B-B14F-4D97-AF65-F5344CB8AC3E}">
        <p14:creationId xmlns:p14="http://schemas.microsoft.com/office/powerpoint/2010/main" val="149507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534400" cy="914400"/>
          </a:xfrm>
        </p:spPr>
        <p:txBody>
          <a:bodyPr/>
          <a:lstStyle/>
          <a:p>
            <a:r>
              <a:rPr lang="en-US" b="1" dirty="0">
                <a:solidFill>
                  <a:schemeClr val="accent2">
                    <a:lumMod val="50000"/>
                  </a:schemeClr>
                </a:solidFill>
              </a:rPr>
              <a:t>Managing Emotions</a:t>
            </a:r>
          </a:p>
        </p:txBody>
      </p:sp>
      <p:sp>
        <p:nvSpPr>
          <p:cNvPr id="3" name="Content Placeholder 2"/>
          <p:cNvSpPr>
            <a:spLocks noGrp="1"/>
          </p:cNvSpPr>
          <p:nvPr>
            <p:ph idx="1"/>
          </p:nvPr>
        </p:nvSpPr>
        <p:spPr>
          <a:xfrm>
            <a:off x="609600" y="1905000"/>
            <a:ext cx="8077200" cy="5638800"/>
          </a:xfrm>
        </p:spPr>
        <p:txBody>
          <a:bodyPr>
            <a:normAutofit/>
          </a:bodyPr>
          <a:lstStyle/>
          <a:p>
            <a:pPr>
              <a:spcBef>
                <a:spcPts val="1200"/>
              </a:spcBef>
              <a:buFont typeface="Arial" pitchFamily="34" charset="0"/>
              <a:buChar char="•"/>
            </a:pPr>
            <a:r>
              <a:rPr lang="en-US" sz="2000" dirty="0">
                <a:solidFill>
                  <a:schemeClr val="accent2">
                    <a:lumMod val="50000"/>
                  </a:schemeClr>
                </a:solidFill>
              </a:rPr>
              <a:t>Recognize that emotions are central to the problem</a:t>
            </a:r>
          </a:p>
          <a:p>
            <a:pPr>
              <a:spcBef>
                <a:spcPts val="1200"/>
              </a:spcBef>
              <a:buFont typeface="Arial" pitchFamily="34" charset="0"/>
              <a:buChar char="•"/>
            </a:pPr>
            <a:r>
              <a:rPr lang="en-US" sz="2000" dirty="0">
                <a:solidFill>
                  <a:schemeClr val="accent2">
                    <a:lumMod val="50000"/>
                  </a:schemeClr>
                </a:solidFill>
              </a:rPr>
              <a:t>Acknowledge your fears, worries and concerns; encourage other party to do the same</a:t>
            </a:r>
          </a:p>
          <a:p>
            <a:pPr>
              <a:spcBef>
                <a:spcPts val="1200"/>
              </a:spcBef>
              <a:buFont typeface="Arial" pitchFamily="34" charset="0"/>
              <a:buChar char="•"/>
            </a:pPr>
            <a:r>
              <a:rPr lang="en-US" sz="2000" dirty="0">
                <a:solidFill>
                  <a:schemeClr val="accent2">
                    <a:lumMod val="50000"/>
                  </a:schemeClr>
                </a:solidFill>
              </a:rPr>
              <a:t>Allow other party to give voice to emotions while withholding judgment</a:t>
            </a:r>
          </a:p>
          <a:p>
            <a:pPr>
              <a:spcBef>
                <a:spcPts val="1200"/>
              </a:spcBef>
              <a:buFont typeface="Arial" pitchFamily="34" charset="0"/>
              <a:buChar char="•"/>
            </a:pPr>
            <a:r>
              <a:rPr lang="en-US" sz="2000" dirty="0">
                <a:solidFill>
                  <a:schemeClr val="accent2">
                    <a:lumMod val="50000"/>
                  </a:schemeClr>
                </a:solidFill>
              </a:rPr>
              <a:t>Set ground rules for how emotions will be expressed</a:t>
            </a:r>
          </a:p>
          <a:p>
            <a:pPr>
              <a:spcBef>
                <a:spcPts val="1200"/>
              </a:spcBef>
              <a:buFont typeface="Arial" pitchFamily="34" charset="0"/>
              <a:buChar char="•"/>
            </a:pPr>
            <a:r>
              <a:rPr lang="en-US" sz="2000" dirty="0">
                <a:solidFill>
                  <a:schemeClr val="accent2">
                    <a:lumMod val="50000"/>
                  </a:schemeClr>
                </a:solidFill>
              </a:rPr>
              <a:t>Use symbolic gestures to defuse situations, show understanding or call a truce</a:t>
            </a:r>
          </a:p>
          <a:p>
            <a:pPr marL="82296" indent="0">
              <a:buNone/>
            </a:pPr>
            <a:r>
              <a:rPr lang="en-US" sz="1800" dirty="0">
                <a:solidFill>
                  <a:schemeClr val="accent2">
                    <a:lumMod val="50000"/>
                  </a:schemeClr>
                </a:solidFill>
              </a:rPr>
              <a:t>Source: Fisher, </a:t>
            </a:r>
            <a:r>
              <a:rPr lang="en-US" sz="1800" dirty="0" err="1">
                <a:solidFill>
                  <a:schemeClr val="accent2">
                    <a:lumMod val="50000"/>
                  </a:schemeClr>
                </a:solidFill>
              </a:rPr>
              <a:t>Ury</a:t>
            </a:r>
            <a:r>
              <a:rPr lang="en-US" sz="1800" dirty="0">
                <a:solidFill>
                  <a:schemeClr val="accent2">
                    <a:lumMod val="50000"/>
                  </a:schemeClr>
                </a:solidFill>
              </a:rPr>
              <a:t>, Patton, </a:t>
            </a:r>
            <a:r>
              <a:rPr lang="en-US" sz="1800" i="1" dirty="0">
                <a:solidFill>
                  <a:schemeClr val="accent2">
                    <a:lumMod val="50000"/>
                  </a:schemeClr>
                </a:solidFill>
              </a:rPr>
              <a:t>Getting to Yes</a:t>
            </a:r>
            <a:endParaRPr lang="en-US" sz="1900" i="1" dirty="0">
              <a:solidFill>
                <a:schemeClr val="accent2">
                  <a:lumMod val="50000"/>
                </a:schemeClr>
              </a:solidFill>
            </a:endParaRPr>
          </a:p>
        </p:txBody>
      </p:sp>
    </p:spTree>
    <p:extLst>
      <p:ext uri="{BB962C8B-B14F-4D97-AF65-F5344CB8AC3E}">
        <p14:creationId xmlns:p14="http://schemas.microsoft.com/office/powerpoint/2010/main" val="264757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8534400" cy="914400"/>
          </a:xfrm>
        </p:spPr>
        <p:txBody>
          <a:bodyPr>
            <a:noAutofit/>
          </a:bodyPr>
          <a:lstStyle/>
          <a:p>
            <a:r>
              <a:rPr lang="en-US" b="1" dirty="0">
                <a:solidFill>
                  <a:schemeClr val="accent2">
                    <a:lumMod val="50000"/>
                  </a:schemeClr>
                </a:solidFill>
              </a:rPr>
              <a:t>Other Considerations Regarding </a:t>
            </a:r>
            <a:br>
              <a:rPr lang="en-US" b="1" dirty="0">
                <a:solidFill>
                  <a:schemeClr val="accent2">
                    <a:lumMod val="50000"/>
                  </a:schemeClr>
                </a:solidFill>
              </a:rPr>
            </a:br>
            <a:r>
              <a:rPr lang="en-US" b="1" dirty="0">
                <a:solidFill>
                  <a:schemeClr val="accent2">
                    <a:lumMod val="50000"/>
                  </a:schemeClr>
                </a:solidFill>
              </a:rPr>
              <a:t>Communication and Relationship</a:t>
            </a:r>
          </a:p>
        </p:txBody>
      </p:sp>
      <p:sp>
        <p:nvSpPr>
          <p:cNvPr id="3" name="Content Placeholder 2"/>
          <p:cNvSpPr>
            <a:spLocks noGrp="1"/>
          </p:cNvSpPr>
          <p:nvPr>
            <p:ph idx="1"/>
          </p:nvPr>
        </p:nvSpPr>
        <p:spPr>
          <a:xfrm>
            <a:off x="271509" y="2286000"/>
            <a:ext cx="8534400" cy="4800600"/>
          </a:xfrm>
        </p:spPr>
        <p:txBody>
          <a:bodyPr/>
          <a:lstStyle/>
          <a:p>
            <a:r>
              <a:rPr lang="en-US" dirty="0">
                <a:solidFill>
                  <a:schemeClr val="accent2">
                    <a:lumMod val="50000"/>
                  </a:schemeClr>
                </a:solidFill>
              </a:rPr>
              <a:t>Address communication challenges through skills and strategies learned in Chapters 5-7</a:t>
            </a:r>
          </a:p>
          <a:p>
            <a:r>
              <a:rPr lang="en-US" dirty="0">
                <a:solidFill>
                  <a:schemeClr val="accent2">
                    <a:lumMod val="50000"/>
                  </a:schemeClr>
                </a:solidFill>
              </a:rPr>
              <a:t>Work as partners, not adversaries</a:t>
            </a:r>
          </a:p>
          <a:p>
            <a:pPr lvl="1"/>
            <a:r>
              <a:rPr lang="en-US" dirty="0">
                <a:solidFill>
                  <a:schemeClr val="accent2">
                    <a:lumMod val="50000"/>
                  </a:schemeClr>
                </a:solidFill>
              </a:rPr>
              <a:t>Sit side-by-side rather than across from one another to send message that the other party is not the problem</a:t>
            </a:r>
          </a:p>
          <a:p>
            <a:pPr lvl="1"/>
            <a:r>
              <a:rPr lang="en-US" dirty="0">
                <a:solidFill>
                  <a:schemeClr val="accent2">
                    <a:lumMod val="50000"/>
                  </a:schemeClr>
                </a:solidFill>
              </a:rPr>
              <a:t>Rather, you share the problem together and will solve the problem together</a:t>
            </a:r>
          </a:p>
        </p:txBody>
      </p:sp>
    </p:spTree>
    <p:extLst>
      <p:ext uri="{BB962C8B-B14F-4D97-AF65-F5344CB8AC3E}">
        <p14:creationId xmlns:p14="http://schemas.microsoft.com/office/powerpoint/2010/main" val="332040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8534400" cy="914400"/>
          </a:xfrm>
        </p:spPr>
        <p:txBody>
          <a:bodyPr/>
          <a:lstStyle/>
          <a:p>
            <a:r>
              <a:rPr lang="en-US" b="1" dirty="0">
                <a:solidFill>
                  <a:schemeClr val="accent2">
                    <a:lumMod val="50000"/>
                  </a:schemeClr>
                </a:solidFill>
              </a:rPr>
              <a:t>Commitment</a:t>
            </a:r>
          </a:p>
        </p:txBody>
      </p:sp>
      <p:sp>
        <p:nvSpPr>
          <p:cNvPr id="3" name="Content Placeholder 2"/>
          <p:cNvSpPr>
            <a:spLocks noGrp="1"/>
          </p:cNvSpPr>
          <p:nvPr>
            <p:ph idx="1"/>
          </p:nvPr>
        </p:nvSpPr>
        <p:spPr>
          <a:xfrm>
            <a:off x="304800" y="1676400"/>
            <a:ext cx="8534400" cy="4800600"/>
          </a:xfrm>
        </p:spPr>
        <p:txBody>
          <a:bodyPr>
            <a:normAutofit/>
          </a:bodyPr>
          <a:lstStyle/>
          <a:p>
            <a:pPr>
              <a:buFont typeface="Arial" pitchFamily="34" charset="0"/>
              <a:buChar char="•"/>
            </a:pPr>
            <a:r>
              <a:rPr lang="en-GB" dirty="0">
                <a:solidFill>
                  <a:schemeClr val="accent2">
                    <a:lumMod val="50000"/>
                  </a:schemeClr>
                </a:solidFill>
              </a:rPr>
              <a:t>As parties negotiate, expectations regarding what each party will do upon agreement must be clearly defined</a:t>
            </a:r>
          </a:p>
          <a:p>
            <a:pPr>
              <a:buFont typeface="Arial" pitchFamily="34" charset="0"/>
              <a:buChar char="•"/>
            </a:pPr>
            <a:r>
              <a:rPr lang="en-GB" dirty="0">
                <a:solidFill>
                  <a:schemeClr val="accent2">
                    <a:lumMod val="50000"/>
                  </a:schemeClr>
                </a:solidFill>
              </a:rPr>
              <a:t>This is important as it has a bearing on whether the parties are comfortable with the options considered and whether they will ultimately embrace the agreement </a:t>
            </a:r>
          </a:p>
          <a:p>
            <a:pPr>
              <a:buFont typeface="Arial" pitchFamily="34" charset="0"/>
              <a:buChar char="•"/>
            </a:pPr>
            <a:r>
              <a:rPr lang="en-GB" dirty="0">
                <a:solidFill>
                  <a:schemeClr val="accent2">
                    <a:lumMod val="50000"/>
                  </a:schemeClr>
                </a:solidFill>
              </a:rPr>
              <a:t>Establishing commitments should occur throughout the negotiation process and not just at the end when it is time to memorialize the parties’ understandings</a:t>
            </a:r>
            <a:endParaRPr lang="en-US" dirty="0">
              <a:solidFill>
                <a:schemeClr val="accent2">
                  <a:lumMod val="50000"/>
                </a:schemeClr>
              </a:solidFill>
            </a:endParaRPr>
          </a:p>
        </p:txBody>
      </p:sp>
    </p:spTree>
    <p:extLst>
      <p:ext uri="{BB962C8B-B14F-4D97-AF65-F5344CB8AC3E}">
        <p14:creationId xmlns:p14="http://schemas.microsoft.com/office/powerpoint/2010/main" val="32188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8534400" cy="914400"/>
          </a:xfrm>
        </p:spPr>
        <p:txBody>
          <a:bodyPr>
            <a:normAutofit/>
          </a:bodyPr>
          <a:lstStyle/>
          <a:p>
            <a:r>
              <a:rPr lang="en-US" b="1" dirty="0">
                <a:solidFill>
                  <a:schemeClr val="accent2">
                    <a:lumMod val="50000"/>
                  </a:schemeClr>
                </a:solidFill>
              </a:rPr>
              <a:t>Discuss Process Commitments First</a:t>
            </a:r>
          </a:p>
        </p:txBody>
      </p:sp>
      <p:sp>
        <p:nvSpPr>
          <p:cNvPr id="3" name="Content Placeholder 2"/>
          <p:cNvSpPr>
            <a:spLocks noGrp="1"/>
          </p:cNvSpPr>
          <p:nvPr>
            <p:ph idx="1"/>
          </p:nvPr>
        </p:nvSpPr>
        <p:spPr>
          <a:xfrm>
            <a:off x="304800" y="1676400"/>
            <a:ext cx="8534400" cy="4800600"/>
          </a:xfrm>
        </p:spPr>
        <p:txBody>
          <a:bodyPr>
            <a:normAutofit/>
          </a:bodyPr>
          <a:lstStyle/>
          <a:p>
            <a:pPr marL="82296" indent="0"/>
            <a:r>
              <a:rPr lang="en-US" dirty="0">
                <a:solidFill>
                  <a:schemeClr val="accent2">
                    <a:lumMod val="50000"/>
                  </a:schemeClr>
                </a:solidFill>
              </a:rPr>
              <a:t>This will provide clarity to the parties for making decisions on substantive matters later. For example:</a:t>
            </a:r>
          </a:p>
          <a:p>
            <a:pPr>
              <a:buFont typeface="Arial" pitchFamily="34" charset="0"/>
              <a:buChar char="•"/>
            </a:pPr>
            <a:r>
              <a:rPr lang="en-US" dirty="0">
                <a:solidFill>
                  <a:schemeClr val="accent2">
                    <a:lumMod val="50000"/>
                  </a:schemeClr>
                </a:solidFill>
              </a:rPr>
              <a:t>How will each agreed-upon option be implemented?</a:t>
            </a:r>
          </a:p>
          <a:p>
            <a:pPr>
              <a:buFont typeface="Arial" pitchFamily="34" charset="0"/>
              <a:buChar char="•"/>
            </a:pPr>
            <a:r>
              <a:rPr lang="en-US" dirty="0">
                <a:solidFill>
                  <a:schemeClr val="accent2">
                    <a:lumMod val="50000"/>
                  </a:schemeClr>
                </a:solidFill>
              </a:rPr>
              <a:t>What are the time frames, goals, and expectations for each option?</a:t>
            </a:r>
          </a:p>
          <a:p>
            <a:pPr>
              <a:buFont typeface="Arial" pitchFamily="34" charset="0"/>
              <a:buChar char="•"/>
            </a:pPr>
            <a:r>
              <a:rPr lang="en-GB" dirty="0">
                <a:solidFill>
                  <a:schemeClr val="accent2">
                    <a:lumMod val="50000"/>
                  </a:schemeClr>
                </a:solidFill>
              </a:rPr>
              <a:t>Through which measures will parties know goals and expectations have been accomplished?</a:t>
            </a:r>
            <a:endParaRPr lang="en-US" dirty="0">
              <a:solidFill>
                <a:schemeClr val="accent2">
                  <a:lumMod val="50000"/>
                </a:schemeClr>
              </a:solidFill>
            </a:endParaRPr>
          </a:p>
        </p:txBody>
      </p:sp>
    </p:spTree>
    <p:extLst>
      <p:ext uri="{BB962C8B-B14F-4D97-AF65-F5344CB8AC3E}">
        <p14:creationId xmlns:p14="http://schemas.microsoft.com/office/powerpoint/2010/main" val="274980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71" y="673223"/>
            <a:ext cx="8534400" cy="914400"/>
          </a:xfrm>
        </p:spPr>
        <p:txBody>
          <a:bodyPr>
            <a:noAutofit/>
          </a:bodyPr>
          <a:lstStyle/>
          <a:p>
            <a:r>
              <a:rPr lang="en-US" b="1" dirty="0">
                <a:solidFill>
                  <a:schemeClr val="accent2">
                    <a:lumMod val="50000"/>
                  </a:schemeClr>
                </a:solidFill>
              </a:rPr>
              <a:t>Discuss Substantive Commitments </a:t>
            </a:r>
            <a:br>
              <a:rPr lang="en-US" b="1" dirty="0">
                <a:solidFill>
                  <a:schemeClr val="accent2">
                    <a:lumMod val="50000"/>
                  </a:schemeClr>
                </a:solidFill>
              </a:rPr>
            </a:br>
            <a:r>
              <a:rPr lang="en-US" b="1" dirty="0">
                <a:solidFill>
                  <a:schemeClr val="accent2">
                    <a:lumMod val="50000"/>
                  </a:schemeClr>
                </a:solidFill>
              </a:rPr>
              <a:t>at the End of the Negotiation</a:t>
            </a:r>
          </a:p>
        </p:txBody>
      </p:sp>
      <p:sp>
        <p:nvSpPr>
          <p:cNvPr id="3" name="Content Placeholder 2"/>
          <p:cNvSpPr>
            <a:spLocks noGrp="1"/>
          </p:cNvSpPr>
          <p:nvPr>
            <p:ph idx="1"/>
          </p:nvPr>
        </p:nvSpPr>
        <p:spPr>
          <a:xfrm>
            <a:off x="304800" y="1905000"/>
            <a:ext cx="8534400" cy="4114800"/>
          </a:xfrm>
        </p:spPr>
        <p:txBody>
          <a:bodyPr>
            <a:normAutofit/>
          </a:bodyPr>
          <a:lstStyle/>
          <a:p>
            <a:r>
              <a:rPr lang="en-US" dirty="0">
                <a:solidFill>
                  <a:schemeClr val="accent2">
                    <a:lumMod val="50000"/>
                  </a:schemeClr>
                </a:solidFill>
              </a:rPr>
              <a:t>Substantive issues include matters such as:</a:t>
            </a:r>
          </a:p>
          <a:p>
            <a:pPr lvl="1"/>
            <a:r>
              <a:rPr lang="en-US" dirty="0">
                <a:solidFill>
                  <a:schemeClr val="accent2">
                    <a:lumMod val="50000"/>
                  </a:schemeClr>
                </a:solidFill>
              </a:rPr>
              <a:t>What will one party pay the other and in what amount?</a:t>
            </a:r>
          </a:p>
          <a:p>
            <a:pPr lvl="1"/>
            <a:r>
              <a:rPr lang="en-US" dirty="0">
                <a:solidFill>
                  <a:schemeClr val="accent2">
                    <a:lumMod val="50000"/>
                  </a:schemeClr>
                </a:solidFill>
              </a:rPr>
              <a:t>What will a party do in the future or refrain from doing?</a:t>
            </a:r>
          </a:p>
          <a:p>
            <a:pPr lvl="1"/>
            <a:r>
              <a:rPr lang="en-GB" dirty="0">
                <a:solidFill>
                  <a:schemeClr val="accent2">
                    <a:lumMod val="50000"/>
                  </a:schemeClr>
                </a:solidFill>
              </a:rPr>
              <a:t>What will one party do for another?</a:t>
            </a:r>
          </a:p>
          <a:p>
            <a:r>
              <a:rPr lang="en-GB" dirty="0">
                <a:solidFill>
                  <a:schemeClr val="accent2">
                    <a:lumMod val="50000"/>
                  </a:schemeClr>
                </a:solidFill>
              </a:rPr>
              <a:t>Doing this at end rather than piecemeal is important because parties who agree too early tend to lock into commitments that they are reluctant to change later out of fear of losing face or appearing soft or indecisive</a:t>
            </a:r>
            <a:endParaRPr lang="en-US" dirty="0">
              <a:solidFill>
                <a:schemeClr val="accent2">
                  <a:lumMod val="50000"/>
                </a:schemeClr>
              </a:solidFill>
            </a:endParaRPr>
          </a:p>
        </p:txBody>
      </p:sp>
    </p:spTree>
    <p:extLst>
      <p:ext uri="{BB962C8B-B14F-4D97-AF65-F5344CB8AC3E}">
        <p14:creationId xmlns:p14="http://schemas.microsoft.com/office/powerpoint/2010/main" val="96683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534400" cy="914400"/>
          </a:xfrm>
        </p:spPr>
        <p:txBody>
          <a:bodyPr/>
          <a:lstStyle/>
          <a:p>
            <a:r>
              <a:rPr lang="en-US" b="1" dirty="0">
                <a:solidFill>
                  <a:schemeClr val="accent2">
                    <a:lumMod val="50000"/>
                  </a:schemeClr>
                </a:solidFill>
              </a:rPr>
              <a:t>Final Agreement Should:</a:t>
            </a:r>
          </a:p>
        </p:txBody>
      </p:sp>
      <p:sp>
        <p:nvSpPr>
          <p:cNvPr id="3" name="Content Placeholder 2"/>
          <p:cNvSpPr>
            <a:spLocks noGrp="1"/>
          </p:cNvSpPr>
          <p:nvPr>
            <p:ph idx="1"/>
          </p:nvPr>
        </p:nvSpPr>
        <p:spPr>
          <a:xfrm>
            <a:off x="533400" y="1828800"/>
            <a:ext cx="7848600" cy="3886200"/>
          </a:xfrm>
        </p:spPr>
        <p:txBody>
          <a:bodyPr>
            <a:normAutofit fontScale="92500" lnSpcReduction="10000"/>
          </a:bodyPr>
          <a:lstStyle/>
          <a:p>
            <a:pPr>
              <a:buFont typeface="Arial" pitchFamily="34" charset="0"/>
              <a:buChar char="•"/>
            </a:pPr>
            <a:r>
              <a:rPr lang="en-US" sz="1800" dirty="0">
                <a:solidFill>
                  <a:schemeClr val="accent2">
                    <a:lumMod val="50000"/>
                  </a:schemeClr>
                </a:solidFill>
              </a:rPr>
              <a:t>Be clear about what issues have been resolved, what product is expected, and who is responsible for each aspect of the agreement</a:t>
            </a:r>
          </a:p>
          <a:p>
            <a:pPr>
              <a:buFont typeface="Arial" pitchFamily="34" charset="0"/>
              <a:buChar char="•"/>
            </a:pPr>
            <a:r>
              <a:rPr lang="en-US" sz="1800" dirty="0">
                <a:solidFill>
                  <a:schemeClr val="accent2">
                    <a:lumMod val="50000"/>
                  </a:schemeClr>
                </a:solidFill>
              </a:rPr>
              <a:t>Be realistic and achievable. The parties must believe, for both practical and emotional reasons, that they can honor and perform the agreement.</a:t>
            </a:r>
          </a:p>
          <a:p>
            <a:pPr>
              <a:buFont typeface="Arial" pitchFamily="34" charset="0"/>
              <a:buChar char="•"/>
            </a:pPr>
            <a:r>
              <a:rPr lang="en-US" sz="1800" dirty="0">
                <a:solidFill>
                  <a:schemeClr val="accent2">
                    <a:lumMod val="50000"/>
                  </a:schemeClr>
                </a:solidFill>
              </a:rPr>
              <a:t>Include, as appropriate, time frames and benchmarks toward completion and procedures for reviewing progress</a:t>
            </a:r>
          </a:p>
          <a:p>
            <a:pPr>
              <a:buFont typeface="Arial" pitchFamily="34" charset="0"/>
              <a:buChar char="•"/>
            </a:pPr>
            <a:r>
              <a:rPr lang="en-US" sz="1800" dirty="0">
                <a:solidFill>
                  <a:schemeClr val="accent2">
                    <a:lumMod val="50000"/>
                  </a:schemeClr>
                </a:solidFill>
              </a:rPr>
              <a:t>Take into account the impacts on others who have authority for approving the agreement or who will be expected to implement the agreement. Such parties should be consulted prior to finalizing the agreement.</a:t>
            </a:r>
          </a:p>
          <a:p>
            <a:pPr>
              <a:buFont typeface="Arial" pitchFamily="34" charset="0"/>
              <a:buChar char="•"/>
            </a:pPr>
            <a:r>
              <a:rPr lang="en-GB" sz="1800" dirty="0">
                <a:solidFill>
                  <a:schemeClr val="accent2">
                    <a:lumMod val="50000"/>
                  </a:schemeClr>
                </a:solidFill>
              </a:rPr>
              <a:t>Involve consideration of how the parties will deal with obstacles to implementation, including processes for revisiting the agreement and renegotiating terms when necessary</a:t>
            </a:r>
            <a:endParaRPr lang="en-US" sz="1800" dirty="0">
              <a:solidFill>
                <a:schemeClr val="accent2">
                  <a:lumMod val="50000"/>
                </a:schemeClr>
              </a:solidFill>
            </a:endParaRPr>
          </a:p>
        </p:txBody>
      </p:sp>
    </p:spTree>
    <p:extLst>
      <p:ext uri="{BB962C8B-B14F-4D97-AF65-F5344CB8AC3E}">
        <p14:creationId xmlns:p14="http://schemas.microsoft.com/office/powerpoint/2010/main" val="383147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534400" cy="914400"/>
          </a:xfrm>
        </p:spPr>
        <p:txBody>
          <a:bodyPr/>
          <a:lstStyle/>
          <a:p>
            <a:r>
              <a:rPr lang="en-US" b="1" dirty="0">
                <a:solidFill>
                  <a:schemeClr val="accent2">
                    <a:lumMod val="50000"/>
                  </a:schemeClr>
                </a:solidFill>
              </a:rPr>
              <a:t>Class Quiz</a:t>
            </a:r>
          </a:p>
        </p:txBody>
      </p:sp>
      <p:sp>
        <p:nvSpPr>
          <p:cNvPr id="3" name="Content Placeholder 2"/>
          <p:cNvSpPr>
            <a:spLocks noGrp="1"/>
          </p:cNvSpPr>
          <p:nvPr>
            <p:ph idx="1"/>
          </p:nvPr>
        </p:nvSpPr>
        <p:spPr>
          <a:xfrm>
            <a:off x="304800" y="1676400"/>
            <a:ext cx="8534400" cy="3324225"/>
          </a:xfrm>
        </p:spPr>
        <p:txBody>
          <a:bodyPr>
            <a:normAutofit fontScale="77500" lnSpcReduction="20000"/>
          </a:bodyPr>
          <a:lstStyle/>
          <a:p>
            <a:r>
              <a:rPr lang="en-US" dirty="0">
                <a:solidFill>
                  <a:schemeClr val="accent2">
                    <a:lumMod val="50000"/>
                  </a:schemeClr>
                </a:solidFill>
              </a:rPr>
              <a:t>List the seven elements of a successful negotiation</a:t>
            </a:r>
          </a:p>
          <a:p>
            <a:pPr marL="457200" indent="-457200">
              <a:buFont typeface="+mj-lt"/>
              <a:buAutoNum type="arabicPeriod"/>
            </a:pPr>
            <a:r>
              <a:rPr lang="en-US" dirty="0">
                <a:solidFill>
                  <a:schemeClr val="accent2">
                    <a:lumMod val="50000"/>
                  </a:schemeClr>
                </a:solidFill>
              </a:rPr>
              <a:t>What does BATNA mean?  How is it used in a negotiation process?</a:t>
            </a:r>
          </a:p>
          <a:p>
            <a:pPr marL="457200" indent="-457200">
              <a:buFont typeface="+mj-lt"/>
              <a:buAutoNum type="arabicPeriod"/>
            </a:pPr>
            <a:r>
              <a:rPr lang="en-US" dirty="0">
                <a:solidFill>
                  <a:schemeClr val="accent2">
                    <a:lumMod val="50000"/>
                  </a:schemeClr>
                </a:solidFill>
              </a:rPr>
              <a:t>Describe the process for identifying and selecting options.</a:t>
            </a:r>
          </a:p>
          <a:p>
            <a:pPr marL="457200" indent="-457200">
              <a:buFont typeface="+mj-lt"/>
              <a:buAutoNum type="arabicPeriod"/>
            </a:pPr>
            <a:r>
              <a:rPr lang="en-US" dirty="0">
                <a:solidFill>
                  <a:schemeClr val="accent2">
                    <a:lumMod val="50000"/>
                  </a:schemeClr>
                </a:solidFill>
              </a:rPr>
              <a:t>Give examples of fair standards in negotiating an employment issue.  Give examples of fair procedures for resolving disagreements in an employment dispute.</a:t>
            </a:r>
          </a:p>
          <a:p>
            <a:pPr marL="457200" indent="-457200">
              <a:buFont typeface="+mj-lt"/>
              <a:buAutoNum type="arabicPeriod"/>
            </a:pPr>
            <a:r>
              <a:rPr lang="en-US" dirty="0">
                <a:solidFill>
                  <a:schemeClr val="accent2">
                    <a:lumMod val="50000"/>
                  </a:schemeClr>
                </a:solidFill>
              </a:rPr>
              <a:t>Describe the distinction between process and content issues in negotiation.  Which elements are process elements?  Which are content elements?</a:t>
            </a:r>
          </a:p>
          <a:p>
            <a:pPr marL="457200" indent="-457200">
              <a:buFont typeface="+mj-lt"/>
              <a:buAutoNum type="arabicPeriod"/>
            </a:pPr>
            <a:r>
              <a:rPr lang="en-US" dirty="0">
                <a:solidFill>
                  <a:schemeClr val="accent2">
                    <a:lumMod val="50000"/>
                  </a:schemeClr>
                </a:solidFill>
              </a:rPr>
              <a:t>What are essential commitments that must go into a final agreement?</a:t>
            </a:r>
          </a:p>
        </p:txBody>
      </p:sp>
    </p:spTree>
    <p:extLst>
      <p:ext uri="{BB962C8B-B14F-4D97-AF65-F5344CB8AC3E}">
        <p14:creationId xmlns:p14="http://schemas.microsoft.com/office/powerpoint/2010/main" val="25402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34400" cy="914400"/>
          </a:xfrm>
        </p:spPr>
        <p:txBody>
          <a:bodyPr>
            <a:noAutofit/>
          </a:bodyPr>
          <a:lstStyle/>
          <a:p>
            <a:r>
              <a:rPr lang="en-US" dirty="0">
                <a:solidFill>
                  <a:schemeClr val="accent2">
                    <a:lumMod val="50000"/>
                  </a:schemeClr>
                </a:solidFill>
              </a:rPr>
              <a:t>Case: Negotiations for Life (Role-play)</a:t>
            </a:r>
          </a:p>
        </p:txBody>
      </p:sp>
      <p:sp>
        <p:nvSpPr>
          <p:cNvPr id="3" name="Content Placeholder 2"/>
          <p:cNvSpPr>
            <a:spLocks noGrp="1"/>
          </p:cNvSpPr>
          <p:nvPr>
            <p:ph idx="4294967295"/>
          </p:nvPr>
        </p:nvSpPr>
        <p:spPr>
          <a:xfrm>
            <a:off x="1066800" y="2057400"/>
            <a:ext cx="7620000" cy="5181600"/>
          </a:xfrm>
        </p:spPr>
        <p:txBody>
          <a:bodyPr>
            <a:normAutofit/>
          </a:bodyPr>
          <a:lstStyle/>
          <a:p>
            <a:r>
              <a:rPr lang="en-US" b="1" dirty="0">
                <a:solidFill>
                  <a:schemeClr val="accent2">
                    <a:lumMod val="50000"/>
                  </a:schemeClr>
                </a:solidFill>
              </a:rPr>
              <a:t>Overview:</a:t>
            </a:r>
          </a:p>
          <a:p>
            <a:pPr lvl="1"/>
            <a:r>
              <a:rPr lang="en-US" b="1" dirty="0">
                <a:solidFill>
                  <a:schemeClr val="accent2">
                    <a:lumMod val="50000"/>
                  </a:schemeClr>
                </a:solidFill>
              </a:rPr>
              <a:t>Scenario 1:</a:t>
            </a:r>
            <a:r>
              <a:rPr lang="en-US" dirty="0">
                <a:solidFill>
                  <a:schemeClr val="accent2">
                    <a:lumMod val="50000"/>
                  </a:schemeClr>
                </a:solidFill>
              </a:rPr>
              <a:t> Joe Newcomer must negotiation with Jim Talent a temporary reduction in work hours</a:t>
            </a:r>
          </a:p>
          <a:p>
            <a:pPr lvl="1"/>
            <a:r>
              <a:rPr lang="en-US" b="1" dirty="0">
                <a:solidFill>
                  <a:schemeClr val="accent2">
                    <a:lumMod val="50000"/>
                  </a:schemeClr>
                </a:solidFill>
              </a:rPr>
              <a:t>Scenario 2:</a:t>
            </a:r>
            <a:r>
              <a:rPr lang="en-US" dirty="0">
                <a:solidFill>
                  <a:schemeClr val="accent2">
                    <a:lumMod val="50000"/>
                  </a:schemeClr>
                </a:solidFill>
              </a:rPr>
              <a:t> Joe Newcomer must negotiate with Kim Khan how they will present a united front in an upcoming complex negotiation with Do-or-Dye Tools</a:t>
            </a:r>
          </a:p>
          <a:p>
            <a:r>
              <a:rPr lang="en-US" dirty="0">
                <a:solidFill>
                  <a:schemeClr val="accent2">
                    <a:lumMod val="50000"/>
                  </a:schemeClr>
                </a:solidFill>
              </a:rPr>
              <a:t>Read Case and Role Profiles</a:t>
            </a:r>
          </a:p>
        </p:txBody>
      </p:sp>
    </p:spTree>
    <p:extLst>
      <p:ext uri="{BB962C8B-B14F-4D97-AF65-F5344CB8AC3E}">
        <p14:creationId xmlns:p14="http://schemas.microsoft.com/office/powerpoint/2010/main" val="380731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457200"/>
            <a:ext cx="8534400" cy="914400"/>
          </a:xfrm>
        </p:spPr>
        <p:txBody>
          <a:bodyPr/>
          <a:lstStyle/>
          <a:p>
            <a:br>
              <a:rPr lang="en-US" b="1" cap="small" dirty="0">
                <a:solidFill>
                  <a:schemeClr val="accent2">
                    <a:lumMod val="50000"/>
                  </a:schemeClr>
                </a:solidFill>
              </a:rPr>
            </a:br>
            <a:r>
              <a:rPr lang="en-US" b="1" dirty="0">
                <a:solidFill>
                  <a:schemeClr val="accent2">
                    <a:lumMod val="50000"/>
                  </a:schemeClr>
                </a:solidFill>
              </a:rPr>
              <a:t>Performance Competencies</a:t>
            </a:r>
            <a:br>
              <a:rPr lang="en-US" b="1" cap="small" dirty="0">
                <a:solidFill>
                  <a:schemeClr val="accent2">
                    <a:lumMod val="50000"/>
                  </a:schemeClr>
                </a:solidFill>
              </a:rPr>
            </a:br>
            <a:endParaRPr lang="en-US" b="1" dirty="0">
              <a:solidFill>
                <a:schemeClr val="accent2">
                  <a:lumMod val="50000"/>
                </a:schemeClr>
              </a:solidFill>
            </a:endParaRPr>
          </a:p>
        </p:txBody>
      </p:sp>
      <p:sp>
        <p:nvSpPr>
          <p:cNvPr id="11267" name="Rectangle 3"/>
          <p:cNvSpPr>
            <a:spLocks noGrp="1" noChangeArrowheads="1"/>
          </p:cNvSpPr>
          <p:nvPr>
            <p:ph idx="1"/>
          </p:nvPr>
        </p:nvSpPr>
        <p:spPr>
          <a:xfrm>
            <a:off x="304800" y="2209800"/>
            <a:ext cx="8534400" cy="4800600"/>
          </a:xfrm>
        </p:spPr>
        <p:txBody>
          <a:bodyPr/>
          <a:lstStyle/>
          <a:p>
            <a:r>
              <a:rPr lang="en-US" dirty="0">
                <a:solidFill>
                  <a:schemeClr val="accent2">
                    <a:lumMod val="50000"/>
                  </a:schemeClr>
                </a:solidFill>
              </a:rPr>
              <a:t>After you have finished reading this chapter, you will be able to:</a:t>
            </a:r>
          </a:p>
          <a:p>
            <a:pPr marL="884682" lvl="1" indent="-457200">
              <a:buFont typeface="Arial" pitchFamily="34" charset="0"/>
              <a:buChar char="•"/>
            </a:pPr>
            <a:r>
              <a:rPr lang="en-US" dirty="0">
                <a:solidFill>
                  <a:schemeClr val="accent2">
                    <a:lumMod val="50000"/>
                  </a:schemeClr>
                </a:solidFill>
              </a:rPr>
              <a:t>Describe the process of engaging in an integrative, or interest-based, negotiation</a:t>
            </a:r>
          </a:p>
          <a:p>
            <a:pPr marL="884682" lvl="1" indent="-457200">
              <a:buFont typeface="Arial" pitchFamily="34" charset="0"/>
              <a:buChar char="•"/>
            </a:pPr>
            <a:r>
              <a:rPr lang="en-US" dirty="0">
                <a:solidFill>
                  <a:schemeClr val="accent2">
                    <a:lumMod val="50000"/>
                  </a:schemeClr>
                </a:solidFill>
              </a:rPr>
              <a:t>Plan for a negotiation to ensure the best possible outcome</a:t>
            </a:r>
          </a:p>
          <a:p>
            <a:pPr marL="884682" lvl="1" indent="-457200">
              <a:buFont typeface="Arial" pitchFamily="34" charset="0"/>
              <a:buChar char="•"/>
            </a:pPr>
            <a:r>
              <a:rPr lang="en-GB" dirty="0">
                <a:solidFill>
                  <a:schemeClr val="accent2">
                    <a:lumMod val="50000"/>
                  </a:schemeClr>
                </a:solidFill>
              </a:rPr>
              <a:t>Apply the appropriate strategies and techniques to conduct such a negotiation</a:t>
            </a:r>
            <a:endParaRPr lang="en-US" dirty="0">
              <a:solidFill>
                <a:schemeClr val="accent2">
                  <a:lumMod val="50000"/>
                </a:schemeClr>
              </a:solidFill>
            </a:endParaRPr>
          </a:p>
          <a:p>
            <a:endParaRPr lang="en-US" dirty="0">
              <a:solidFill>
                <a:schemeClr val="accent2">
                  <a:lumMod val="50000"/>
                </a:schemeClr>
              </a:solidFill>
            </a:endParaRPr>
          </a:p>
        </p:txBody>
      </p:sp>
    </p:spTree>
    <p:extLst>
      <p:ext uri="{BB962C8B-B14F-4D97-AF65-F5344CB8AC3E}">
        <p14:creationId xmlns:p14="http://schemas.microsoft.com/office/powerpoint/2010/main" val="288112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8534400" cy="914400"/>
          </a:xfrm>
        </p:spPr>
        <p:txBody>
          <a:bodyPr/>
          <a:lstStyle/>
          <a:p>
            <a:r>
              <a:rPr lang="en-US" b="1" dirty="0">
                <a:solidFill>
                  <a:schemeClr val="accent2">
                    <a:lumMod val="50000"/>
                  </a:schemeClr>
                </a:solidFill>
              </a:rPr>
              <a:t>Case: Negotiations for Life </a:t>
            </a:r>
            <a:br>
              <a:rPr lang="en-US" b="1" dirty="0">
                <a:solidFill>
                  <a:schemeClr val="accent2">
                    <a:lumMod val="50000"/>
                  </a:schemeClr>
                </a:solidFill>
              </a:rPr>
            </a:br>
            <a:r>
              <a:rPr lang="en-US" b="1" dirty="0">
                <a:solidFill>
                  <a:schemeClr val="accent2">
                    <a:lumMod val="50000"/>
                  </a:schemeClr>
                </a:solidFill>
              </a:rPr>
              <a:t>(Role-play)</a:t>
            </a:r>
          </a:p>
        </p:txBody>
      </p:sp>
      <p:sp>
        <p:nvSpPr>
          <p:cNvPr id="3" name="Content Placeholder 2"/>
          <p:cNvSpPr>
            <a:spLocks noGrp="1"/>
          </p:cNvSpPr>
          <p:nvPr>
            <p:ph idx="1"/>
          </p:nvPr>
        </p:nvSpPr>
        <p:spPr>
          <a:xfrm>
            <a:off x="381000" y="2057400"/>
            <a:ext cx="8534400" cy="4038600"/>
          </a:xfrm>
        </p:spPr>
        <p:txBody>
          <a:bodyPr>
            <a:normAutofit/>
          </a:bodyPr>
          <a:lstStyle/>
          <a:p>
            <a:r>
              <a:rPr lang="en-US" b="1" dirty="0">
                <a:solidFill>
                  <a:schemeClr val="accent2">
                    <a:lumMod val="50000"/>
                  </a:schemeClr>
                </a:solidFill>
              </a:rPr>
              <a:t>Procedure:</a:t>
            </a:r>
          </a:p>
          <a:p>
            <a:pPr lvl="1"/>
            <a:r>
              <a:rPr lang="en-US" dirty="0">
                <a:solidFill>
                  <a:schemeClr val="accent2">
                    <a:lumMod val="50000"/>
                  </a:schemeClr>
                </a:solidFill>
              </a:rPr>
              <a:t>Decide on which scenario to role play</a:t>
            </a:r>
          </a:p>
          <a:p>
            <a:pPr lvl="1"/>
            <a:r>
              <a:rPr lang="en-US" dirty="0">
                <a:solidFill>
                  <a:schemeClr val="accent2">
                    <a:lumMod val="50000"/>
                  </a:schemeClr>
                </a:solidFill>
              </a:rPr>
              <a:t>Break class into three teams as follows:</a:t>
            </a:r>
          </a:p>
          <a:p>
            <a:pPr lvl="2"/>
            <a:r>
              <a:rPr lang="en-US" dirty="0">
                <a:solidFill>
                  <a:schemeClr val="accent2">
                    <a:lumMod val="50000"/>
                  </a:schemeClr>
                </a:solidFill>
              </a:rPr>
              <a:t>Scenario 1: Joe, Jim, observers</a:t>
            </a:r>
          </a:p>
          <a:p>
            <a:pPr lvl="2"/>
            <a:r>
              <a:rPr lang="en-US" dirty="0">
                <a:solidFill>
                  <a:schemeClr val="accent2">
                    <a:lumMod val="50000"/>
                  </a:schemeClr>
                </a:solidFill>
              </a:rPr>
              <a:t>Scenario 2: Joe, Kim, observers</a:t>
            </a:r>
          </a:p>
          <a:p>
            <a:pPr lvl="1"/>
            <a:r>
              <a:rPr lang="en-US" dirty="0">
                <a:solidFill>
                  <a:schemeClr val="accent2">
                    <a:lumMod val="50000"/>
                  </a:schemeClr>
                </a:solidFill>
              </a:rPr>
              <a:t>With assigned group, analyze case and determine negotiation strategy (20 minutes)</a:t>
            </a:r>
          </a:p>
          <a:p>
            <a:pPr lvl="1"/>
            <a:r>
              <a:rPr lang="en-US" dirty="0">
                <a:solidFill>
                  <a:schemeClr val="accent2">
                    <a:lumMod val="50000"/>
                  </a:schemeClr>
                </a:solidFill>
              </a:rPr>
              <a:t>Observers analyze case from both parties’ perspective</a:t>
            </a:r>
          </a:p>
          <a:p>
            <a:pPr lvl="1"/>
            <a:r>
              <a:rPr lang="en-US" dirty="0">
                <a:solidFill>
                  <a:schemeClr val="accent2">
                    <a:lumMod val="50000"/>
                  </a:schemeClr>
                </a:solidFill>
              </a:rPr>
              <a:t>Select team member to role-play party</a:t>
            </a:r>
          </a:p>
          <a:p>
            <a:pPr lvl="1"/>
            <a:r>
              <a:rPr lang="en-US" dirty="0">
                <a:solidFill>
                  <a:schemeClr val="accent2">
                    <a:lumMod val="50000"/>
                  </a:schemeClr>
                </a:solidFill>
              </a:rPr>
              <a:t>Role-play negotiation in front of class (10 minutes)</a:t>
            </a:r>
          </a:p>
          <a:p>
            <a:pPr lvl="1"/>
            <a:endParaRPr lang="en-US" dirty="0">
              <a:solidFill>
                <a:schemeClr val="accent2">
                  <a:lumMod val="50000"/>
                </a:schemeClr>
              </a:solidFill>
            </a:endParaRPr>
          </a:p>
        </p:txBody>
      </p:sp>
    </p:spTree>
    <p:extLst>
      <p:ext uri="{BB962C8B-B14F-4D97-AF65-F5344CB8AC3E}">
        <p14:creationId xmlns:p14="http://schemas.microsoft.com/office/powerpoint/2010/main" val="672061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33400"/>
            <a:ext cx="8534400" cy="914400"/>
          </a:xfrm>
        </p:spPr>
        <p:txBody>
          <a:bodyPr/>
          <a:lstStyle/>
          <a:p>
            <a:r>
              <a:rPr lang="en-US" b="1" dirty="0">
                <a:solidFill>
                  <a:schemeClr val="accent2">
                    <a:lumMod val="50000"/>
                  </a:schemeClr>
                </a:solidFill>
              </a:rPr>
              <a:t>Case: Negotiations for Life </a:t>
            </a:r>
            <a:br>
              <a:rPr lang="en-US" b="1" dirty="0">
                <a:solidFill>
                  <a:schemeClr val="accent2">
                    <a:lumMod val="50000"/>
                  </a:schemeClr>
                </a:solidFill>
              </a:rPr>
            </a:br>
            <a:r>
              <a:rPr lang="en-US" b="1" dirty="0">
                <a:solidFill>
                  <a:schemeClr val="accent2">
                    <a:lumMod val="50000"/>
                  </a:schemeClr>
                </a:solidFill>
              </a:rPr>
              <a:t>(Role-play)</a:t>
            </a:r>
          </a:p>
        </p:txBody>
      </p:sp>
      <p:sp>
        <p:nvSpPr>
          <p:cNvPr id="3" name="Content Placeholder 2"/>
          <p:cNvSpPr>
            <a:spLocks noGrp="1"/>
          </p:cNvSpPr>
          <p:nvPr>
            <p:ph idx="1"/>
          </p:nvPr>
        </p:nvSpPr>
        <p:spPr>
          <a:xfrm>
            <a:off x="228600" y="1752600"/>
            <a:ext cx="8534400" cy="4010025"/>
          </a:xfrm>
        </p:spPr>
        <p:txBody>
          <a:bodyPr>
            <a:normAutofit fontScale="77500" lnSpcReduction="20000"/>
          </a:bodyPr>
          <a:lstStyle/>
          <a:p>
            <a:pPr marL="82296" indent="0">
              <a:buNone/>
            </a:pPr>
            <a:r>
              <a:rPr lang="en-US" sz="3400" b="1" dirty="0">
                <a:solidFill>
                  <a:schemeClr val="accent2">
                    <a:lumMod val="50000"/>
                  </a:schemeClr>
                </a:solidFill>
              </a:rPr>
              <a:t>Case questions:</a:t>
            </a:r>
          </a:p>
          <a:p>
            <a:pPr marL="457200" indent="-457200">
              <a:buFont typeface="+mj-lt"/>
              <a:buAutoNum type="arabicPeriod"/>
            </a:pPr>
            <a:r>
              <a:rPr lang="en-US" b="0" dirty="0">
                <a:solidFill>
                  <a:schemeClr val="accent2">
                    <a:lumMod val="50000"/>
                  </a:schemeClr>
                </a:solidFill>
              </a:rPr>
              <a:t>Role-players: How did it feel to engage in integrative negotiation? Did you feel successful? What challenges did you face?</a:t>
            </a:r>
          </a:p>
          <a:p>
            <a:pPr marL="457200" indent="-457200">
              <a:buFont typeface="+mj-lt"/>
              <a:buAutoNum type="arabicPeriod"/>
            </a:pPr>
            <a:r>
              <a:rPr lang="en-US" b="0" dirty="0">
                <a:solidFill>
                  <a:schemeClr val="accent2">
                    <a:lumMod val="50000"/>
                  </a:schemeClr>
                </a:solidFill>
              </a:rPr>
              <a:t>Team members: Discuss how the outcome of the negotiation compared to what you hoped to achieve during preparation discussions. Was the result positive, or was it disappointing? What worked well? What did not work well?</a:t>
            </a:r>
          </a:p>
          <a:p>
            <a:pPr marL="457200" indent="-457200">
              <a:buFont typeface="+mj-lt"/>
              <a:buAutoNum type="arabicPeriod"/>
            </a:pPr>
            <a:r>
              <a:rPr lang="en-GB" b="0" dirty="0">
                <a:solidFill>
                  <a:schemeClr val="accent2">
                    <a:lumMod val="50000"/>
                  </a:schemeClr>
                </a:solidFill>
              </a:rPr>
              <a:t>Observing team members: Discuss the overall effectiveness of the parties’ attempt at integrative negotiation. Were the parties effective in applying the seven elements? Despite the outcome and whether or not agreement was reached, did the parties engage in integrative negotiation strategies, or did negotiations become distributive and adversarial? What caused them to be one way or the other? Did they work toward achieving mutual gains?</a:t>
            </a:r>
            <a:endParaRPr lang="en-US" b="0" dirty="0">
              <a:solidFill>
                <a:schemeClr val="accent2">
                  <a:lumMod val="50000"/>
                </a:schemeClr>
              </a:solidFill>
            </a:endParaRPr>
          </a:p>
        </p:txBody>
      </p:sp>
    </p:spTree>
    <p:extLst>
      <p:ext uri="{BB962C8B-B14F-4D97-AF65-F5344CB8AC3E}">
        <p14:creationId xmlns:p14="http://schemas.microsoft.com/office/powerpoint/2010/main" val="347900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317C-420E-4372-979E-3F6CAAB04B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A71E79-A36F-4A3B-ABA5-2CF794AE272C}"/>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16179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534400" cy="914400"/>
          </a:xfrm>
        </p:spPr>
        <p:txBody>
          <a:bodyPr/>
          <a:lstStyle/>
          <a:p>
            <a:r>
              <a:rPr lang="en-US" b="1" dirty="0">
                <a:solidFill>
                  <a:schemeClr val="accent2">
                    <a:lumMod val="50000"/>
                  </a:schemeClr>
                </a:solidFill>
              </a:rPr>
              <a:t>Integrative Negotiation</a:t>
            </a:r>
          </a:p>
        </p:txBody>
      </p:sp>
      <p:sp>
        <p:nvSpPr>
          <p:cNvPr id="3" name="Content Placeholder 2"/>
          <p:cNvSpPr>
            <a:spLocks noGrp="1"/>
          </p:cNvSpPr>
          <p:nvPr>
            <p:ph idx="1"/>
          </p:nvPr>
        </p:nvSpPr>
        <p:spPr>
          <a:xfrm>
            <a:off x="228600" y="2026328"/>
            <a:ext cx="8534400" cy="4800600"/>
          </a:xfrm>
        </p:spPr>
        <p:txBody>
          <a:bodyPr>
            <a:normAutofit/>
          </a:bodyPr>
          <a:lstStyle/>
          <a:p>
            <a:pPr>
              <a:buFont typeface="Arial" pitchFamily="34" charset="0"/>
              <a:buChar char="•"/>
            </a:pPr>
            <a:r>
              <a:rPr lang="en-US" dirty="0">
                <a:solidFill>
                  <a:schemeClr val="accent2">
                    <a:lumMod val="50000"/>
                  </a:schemeClr>
                </a:solidFill>
              </a:rPr>
              <a:t>Involves problem solving in which the parties work side by side in an attempt to achieve outcomes that are mutually beneficial to all. </a:t>
            </a:r>
          </a:p>
          <a:p>
            <a:pPr>
              <a:buFont typeface="Arial" pitchFamily="34" charset="0"/>
              <a:buChar char="•"/>
            </a:pPr>
            <a:r>
              <a:rPr lang="en-US" dirty="0">
                <a:solidFill>
                  <a:schemeClr val="accent2">
                    <a:lumMod val="50000"/>
                  </a:schemeClr>
                </a:solidFill>
              </a:rPr>
              <a:t>Distinct from </a:t>
            </a:r>
            <a:r>
              <a:rPr lang="en-US" i="1" dirty="0">
                <a:solidFill>
                  <a:schemeClr val="accent2">
                    <a:lumMod val="50000"/>
                  </a:schemeClr>
                </a:solidFill>
              </a:rPr>
              <a:t>distributive</a:t>
            </a:r>
            <a:r>
              <a:rPr lang="en-US" dirty="0">
                <a:solidFill>
                  <a:schemeClr val="accent2">
                    <a:lumMod val="50000"/>
                  </a:schemeClr>
                </a:solidFill>
              </a:rPr>
              <a:t> negotiation, wherein parties engage in face-to-face confrontation with one another to achieve maximum gains for themselves.</a:t>
            </a:r>
          </a:p>
          <a:p>
            <a:pPr>
              <a:buFont typeface="Arial" pitchFamily="34" charset="0"/>
              <a:buChar char="•"/>
            </a:pPr>
            <a:r>
              <a:rPr lang="en-US" dirty="0">
                <a:solidFill>
                  <a:schemeClr val="accent2">
                    <a:lumMod val="50000"/>
                  </a:schemeClr>
                </a:solidFill>
              </a:rPr>
              <a:t>Also referred to as</a:t>
            </a:r>
            <a:r>
              <a:rPr lang="en-US" i="1" dirty="0">
                <a:solidFill>
                  <a:schemeClr val="accent2">
                    <a:lumMod val="50000"/>
                  </a:schemeClr>
                </a:solidFill>
              </a:rPr>
              <a:t> interest-based negotiation</a:t>
            </a:r>
          </a:p>
        </p:txBody>
      </p:sp>
    </p:spTree>
    <p:extLst>
      <p:ext uri="{BB962C8B-B14F-4D97-AF65-F5344CB8AC3E}">
        <p14:creationId xmlns:p14="http://schemas.microsoft.com/office/powerpoint/2010/main" val="25007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8534400" cy="914400"/>
          </a:xfrm>
        </p:spPr>
        <p:txBody>
          <a:bodyPr/>
          <a:lstStyle/>
          <a:p>
            <a:r>
              <a:rPr lang="en-US" b="1" dirty="0">
                <a:solidFill>
                  <a:schemeClr val="accent2">
                    <a:lumMod val="50000"/>
                  </a:schemeClr>
                </a:solidFill>
              </a:rPr>
              <a:t>Limits of Traditional Negotiation</a:t>
            </a:r>
          </a:p>
        </p:txBody>
      </p:sp>
      <p:sp>
        <p:nvSpPr>
          <p:cNvPr id="3" name="Content Placeholder 2"/>
          <p:cNvSpPr>
            <a:spLocks noGrp="1"/>
          </p:cNvSpPr>
          <p:nvPr>
            <p:ph idx="1"/>
          </p:nvPr>
        </p:nvSpPr>
        <p:spPr>
          <a:xfrm>
            <a:off x="304800" y="1752600"/>
            <a:ext cx="8450062" cy="3886200"/>
          </a:xfrm>
        </p:spPr>
        <p:txBody>
          <a:bodyPr>
            <a:normAutofit lnSpcReduction="10000"/>
          </a:bodyPr>
          <a:lstStyle/>
          <a:p>
            <a:r>
              <a:rPr lang="en-US" sz="2800" dirty="0">
                <a:solidFill>
                  <a:schemeClr val="accent2">
                    <a:lumMod val="50000"/>
                  </a:schemeClr>
                </a:solidFill>
              </a:rPr>
              <a:t>Example: Sale of home</a:t>
            </a:r>
          </a:p>
          <a:p>
            <a:pPr lvl="1"/>
            <a:r>
              <a:rPr lang="en-US" sz="2400" dirty="0">
                <a:solidFill>
                  <a:schemeClr val="accent2">
                    <a:lumMod val="50000"/>
                  </a:schemeClr>
                </a:solidFill>
              </a:rPr>
              <a:t>Seller</a:t>
            </a:r>
          </a:p>
          <a:p>
            <a:pPr lvl="2"/>
            <a:r>
              <a:rPr lang="en-US" sz="2400" dirty="0">
                <a:solidFill>
                  <a:schemeClr val="accent2">
                    <a:lumMod val="50000"/>
                  </a:schemeClr>
                </a:solidFill>
              </a:rPr>
              <a:t>Wants $200,000</a:t>
            </a:r>
          </a:p>
          <a:p>
            <a:pPr lvl="2"/>
            <a:r>
              <a:rPr lang="en-US" sz="2400" dirty="0">
                <a:solidFill>
                  <a:schemeClr val="accent2">
                    <a:lumMod val="50000"/>
                  </a:schemeClr>
                </a:solidFill>
              </a:rPr>
              <a:t>Will accept $185,000</a:t>
            </a:r>
          </a:p>
          <a:p>
            <a:pPr lvl="1"/>
            <a:r>
              <a:rPr lang="en-US" sz="2400" dirty="0">
                <a:solidFill>
                  <a:schemeClr val="accent2">
                    <a:lumMod val="50000"/>
                  </a:schemeClr>
                </a:solidFill>
              </a:rPr>
              <a:t>Buyer</a:t>
            </a:r>
          </a:p>
          <a:p>
            <a:pPr lvl="2"/>
            <a:r>
              <a:rPr lang="en-US" sz="2400" dirty="0">
                <a:solidFill>
                  <a:schemeClr val="accent2">
                    <a:lumMod val="50000"/>
                  </a:schemeClr>
                </a:solidFill>
              </a:rPr>
              <a:t>Wants to pay only $180,000</a:t>
            </a:r>
          </a:p>
          <a:p>
            <a:pPr lvl="2"/>
            <a:r>
              <a:rPr lang="en-US" sz="2400" dirty="0">
                <a:solidFill>
                  <a:schemeClr val="accent2">
                    <a:lumMod val="50000"/>
                  </a:schemeClr>
                </a:solidFill>
              </a:rPr>
              <a:t>Will pay $190,000</a:t>
            </a:r>
          </a:p>
          <a:p>
            <a:pPr lvl="1"/>
            <a:r>
              <a:rPr lang="en-US" sz="2400" dirty="0">
                <a:solidFill>
                  <a:schemeClr val="accent2">
                    <a:lumMod val="50000"/>
                  </a:schemeClr>
                </a:solidFill>
              </a:rPr>
              <a:t>Settlement range:  $190K – $185K = $5,000</a:t>
            </a:r>
          </a:p>
          <a:p>
            <a:pPr lvl="1"/>
            <a:r>
              <a:rPr lang="en-US" sz="2400" dirty="0">
                <a:solidFill>
                  <a:schemeClr val="accent2">
                    <a:lumMod val="50000"/>
                  </a:schemeClr>
                </a:solidFill>
              </a:rPr>
              <a:t>Resistance points: Point beyond which there is no deal.  If not within settlement range, there is no deal.</a:t>
            </a:r>
          </a:p>
        </p:txBody>
      </p:sp>
    </p:spTree>
    <p:extLst>
      <p:ext uri="{BB962C8B-B14F-4D97-AF65-F5344CB8AC3E}">
        <p14:creationId xmlns:p14="http://schemas.microsoft.com/office/powerpoint/2010/main" val="110965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0798"/>
            <a:ext cx="8534400" cy="914400"/>
          </a:xfrm>
        </p:spPr>
        <p:txBody>
          <a:bodyPr/>
          <a:lstStyle/>
          <a:p>
            <a:r>
              <a:rPr lang="en-US" b="1" dirty="0">
                <a:solidFill>
                  <a:schemeClr val="accent2">
                    <a:lumMod val="50000"/>
                  </a:schemeClr>
                </a:solidFill>
              </a:rPr>
              <a:t>Limits of Traditional Negotiation</a:t>
            </a:r>
          </a:p>
        </p:txBody>
      </p:sp>
      <p:sp>
        <p:nvSpPr>
          <p:cNvPr id="3" name="Content Placeholder 2"/>
          <p:cNvSpPr>
            <a:spLocks noGrp="1"/>
          </p:cNvSpPr>
          <p:nvPr>
            <p:ph idx="1"/>
          </p:nvPr>
        </p:nvSpPr>
        <p:spPr>
          <a:xfrm>
            <a:off x="381000" y="1828800"/>
            <a:ext cx="8153400" cy="3581400"/>
          </a:xfrm>
        </p:spPr>
        <p:txBody>
          <a:bodyPr>
            <a:normAutofit fontScale="92500" lnSpcReduction="20000"/>
          </a:bodyPr>
          <a:lstStyle/>
          <a:p>
            <a:r>
              <a:rPr lang="en-US" dirty="0">
                <a:solidFill>
                  <a:schemeClr val="accent2">
                    <a:lumMod val="50000"/>
                  </a:schemeClr>
                </a:solidFill>
              </a:rPr>
              <a:t>May be acceptable when:</a:t>
            </a:r>
          </a:p>
          <a:p>
            <a:pPr lvl="1"/>
            <a:r>
              <a:rPr lang="en-US" dirty="0">
                <a:solidFill>
                  <a:schemeClr val="accent2">
                    <a:lumMod val="50000"/>
                  </a:schemeClr>
                </a:solidFill>
              </a:rPr>
              <a:t>Price is only variable</a:t>
            </a:r>
          </a:p>
          <a:p>
            <a:pPr lvl="1"/>
            <a:r>
              <a:rPr lang="en-US" dirty="0">
                <a:solidFill>
                  <a:schemeClr val="accent2">
                    <a:lumMod val="50000"/>
                  </a:schemeClr>
                </a:solidFill>
              </a:rPr>
              <a:t>Parties are engaged in one-time deal and unlikely to interact again</a:t>
            </a:r>
          </a:p>
          <a:p>
            <a:pPr lvl="1"/>
            <a:r>
              <a:rPr lang="en-US" dirty="0">
                <a:solidFill>
                  <a:schemeClr val="accent2">
                    <a:lumMod val="50000"/>
                  </a:schemeClr>
                </a:solidFill>
              </a:rPr>
              <a:t>Primary motivation is maximum gain for self with little concern for the other party</a:t>
            </a:r>
          </a:p>
          <a:p>
            <a:r>
              <a:rPr lang="en-US" dirty="0">
                <a:solidFill>
                  <a:schemeClr val="accent2">
                    <a:lumMod val="50000"/>
                  </a:schemeClr>
                </a:solidFill>
              </a:rPr>
              <a:t>Rewards behaviors that break down trust.  Parties tend to:</a:t>
            </a:r>
          </a:p>
          <a:p>
            <a:pPr lvl="1"/>
            <a:r>
              <a:rPr lang="en-US" dirty="0">
                <a:solidFill>
                  <a:schemeClr val="accent2">
                    <a:lumMod val="50000"/>
                  </a:schemeClr>
                </a:solidFill>
              </a:rPr>
              <a:t>Become stubborn</a:t>
            </a:r>
          </a:p>
          <a:p>
            <a:pPr lvl="1"/>
            <a:r>
              <a:rPr lang="en-US" dirty="0">
                <a:solidFill>
                  <a:schemeClr val="accent2">
                    <a:lumMod val="50000"/>
                  </a:schemeClr>
                </a:solidFill>
              </a:rPr>
              <a:t>Take extreme positions</a:t>
            </a:r>
          </a:p>
          <a:p>
            <a:pPr lvl="1"/>
            <a:r>
              <a:rPr lang="en-US" dirty="0">
                <a:solidFill>
                  <a:schemeClr val="accent2">
                    <a:lumMod val="50000"/>
                  </a:schemeClr>
                </a:solidFill>
              </a:rPr>
              <a:t>Concede little; demand much</a:t>
            </a:r>
          </a:p>
          <a:p>
            <a:pPr lvl="1"/>
            <a:r>
              <a:rPr lang="en-US" dirty="0">
                <a:solidFill>
                  <a:schemeClr val="accent2">
                    <a:lumMod val="50000"/>
                  </a:schemeClr>
                </a:solidFill>
              </a:rPr>
              <a:t>Engage in deceptive practices</a:t>
            </a:r>
          </a:p>
          <a:p>
            <a:pPr lvl="1"/>
            <a:r>
              <a:rPr lang="en-US" dirty="0">
                <a:solidFill>
                  <a:schemeClr val="accent2">
                    <a:lumMod val="50000"/>
                  </a:schemeClr>
                </a:solidFill>
              </a:rPr>
              <a:t>Issue threats and ultimatums</a:t>
            </a:r>
          </a:p>
        </p:txBody>
      </p:sp>
    </p:spTree>
    <p:extLst>
      <p:ext uri="{BB962C8B-B14F-4D97-AF65-F5344CB8AC3E}">
        <p14:creationId xmlns:p14="http://schemas.microsoft.com/office/powerpoint/2010/main" val="157103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209800" y="381000"/>
            <a:ext cx="7315200" cy="1143000"/>
          </a:xfrm>
        </p:spPr>
        <p:txBody>
          <a:bodyPr>
            <a:normAutofit/>
          </a:bodyPr>
          <a:lstStyle/>
          <a:p>
            <a:r>
              <a:rPr lang="en-US" sz="2400" b="1" dirty="0">
                <a:solidFill>
                  <a:schemeClr val="accent2">
                    <a:lumMod val="50000"/>
                  </a:schemeClr>
                </a:solidFill>
              </a:rPr>
              <a:t>Distributive Negotiation </a:t>
            </a:r>
            <a:br>
              <a:rPr lang="en-US" sz="2400" b="1" dirty="0">
                <a:solidFill>
                  <a:schemeClr val="accent2">
                    <a:lumMod val="50000"/>
                  </a:schemeClr>
                </a:solidFill>
              </a:rPr>
            </a:br>
            <a:r>
              <a:rPr lang="en-US" sz="2400" b="1" dirty="0">
                <a:solidFill>
                  <a:schemeClr val="accent2">
                    <a:lumMod val="50000"/>
                  </a:schemeClr>
                </a:solidFill>
              </a:rPr>
              <a:t>vs. Integrative Negotiation </a:t>
            </a:r>
          </a:p>
        </p:txBody>
      </p:sp>
      <p:graphicFrame>
        <p:nvGraphicFramePr>
          <p:cNvPr id="173105" name="Group 49"/>
          <p:cNvGraphicFramePr>
            <a:graphicFrameLocks noGrp="1"/>
          </p:cNvGraphicFramePr>
          <p:nvPr>
            <p:ph type="tbl" idx="1"/>
            <p:extLst>
              <p:ext uri="{D42A27DB-BD31-4B8C-83A1-F6EECF244321}">
                <p14:modId xmlns:p14="http://schemas.microsoft.com/office/powerpoint/2010/main" val="1952894572"/>
              </p:ext>
            </p:extLst>
          </p:nvPr>
        </p:nvGraphicFramePr>
        <p:xfrm>
          <a:off x="609600" y="1447800"/>
          <a:ext cx="8229600" cy="4342089"/>
        </p:xfrm>
        <a:graphic>
          <a:graphicData uri="http://schemas.openxmlformats.org/drawingml/2006/table">
            <a:tbl>
              <a:tblPr/>
              <a:tblGrid>
                <a:gridCol w="1981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4732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Distributive or Adversarial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Integrative or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ea typeface="Times New Roman" pitchFamily="18" charset="0"/>
                          <a:cs typeface="Arial" charset="0"/>
                        </a:rPr>
                        <a:t>Interest-based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9136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Assumption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Fixed Pie or zero-sum</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Win-Lose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Verdana" pitchFamily="34" charset="0"/>
                          <a:cs typeface="Verdana" pitchFamily="34" charset="0"/>
                        </a:rPr>
                        <a:t>Competitive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Expandable Pie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Win-win</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Collaborative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32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Focus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Claim</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value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win as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much as I can for 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Create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value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satisfy mutual</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interests (mine and yours)</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3011">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dirty="0">
                          <a:ln>
                            <a:noFill/>
                          </a:ln>
                          <a:solidFill>
                            <a:schemeClr val="tx1"/>
                          </a:solidFill>
                          <a:effectLst/>
                          <a:latin typeface="Verdana" pitchFamily="34" charset="0"/>
                          <a:ea typeface="Times New Roman" pitchFamily="18" charset="0"/>
                          <a:cs typeface="Arial" charset="0"/>
                        </a:rPr>
                        <a:t>Emphasis 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Achieving a particular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outcome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favorable to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Achieving an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outcome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that is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favorable to me but that also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preserves and perhaps improves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our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relationship</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6644">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a:ln>
                            <a:noFill/>
                          </a:ln>
                          <a:solidFill>
                            <a:schemeClr val="tx1"/>
                          </a:solidFill>
                          <a:effectLst/>
                          <a:latin typeface="Verdana" pitchFamily="34" charset="0"/>
                          <a:ea typeface="Times New Roman" pitchFamily="18" charset="0"/>
                          <a:cs typeface="Arial" charset="0"/>
                        </a:rPr>
                        <a:t>Information-Sharing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strategic</a:t>
                      </a:r>
                      <a:endPar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selective</a:t>
                      </a:r>
                      <a:endPar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More</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 open</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More </a:t>
                      </a:r>
                      <a:r>
                        <a:rPr kumimoji="0" lang="en-US" sz="1400" b="1" i="0" u="none" strike="noStrike" cap="none" normalizeH="0" baseline="0" dirty="0">
                          <a:ln>
                            <a:noFill/>
                          </a:ln>
                          <a:solidFill>
                            <a:schemeClr val="tx1"/>
                          </a:solidFill>
                          <a:effectLst/>
                          <a:latin typeface="Verdana" pitchFamily="34" charset="0"/>
                          <a:ea typeface="Times New Roman" pitchFamily="18" charset="0"/>
                          <a:cs typeface="Arial" charset="0"/>
                        </a:rPr>
                        <a:t>willing to share</a:t>
                      </a: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information that will help us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understand each others’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interests and concerns</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8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900" b="0" i="0" u="none" strike="noStrike" cap="none" normalizeH="0" baseline="0">
                          <a:ln>
                            <a:noFill/>
                          </a:ln>
                          <a:solidFill>
                            <a:schemeClr val="tx1"/>
                          </a:solidFill>
                          <a:effectLst/>
                          <a:latin typeface="Verdana" pitchFamily="34" charset="0"/>
                          <a:ea typeface="Times New Roman" pitchFamily="18" charset="0"/>
                          <a:cs typeface="Arial" charset="0"/>
                        </a:rPr>
                        <a:t>Tactics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Tough, Aggressive, Dominating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Verdana" pitchFamily="34" charset="0"/>
                          <a:ea typeface="Times New Roman" pitchFamily="18" charset="0"/>
                          <a:cs typeface="Arial" charset="0"/>
                        </a:rPr>
                        <a:t>Probing, Listening, Brainstorming</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067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676400" y="609600"/>
            <a:ext cx="8534400" cy="914400"/>
          </a:xfrm>
        </p:spPr>
        <p:txBody>
          <a:bodyPr>
            <a:normAutofit fontScale="90000"/>
          </a:bodyPr>
          <a:lstStyle/>
          <a:p>
            <a:r>
              <a:rPr lang="en-US" b="1" dirty="0">
                <a:solidFill>
                  <a:schemeClr val="accent2">
                    <a:lumMod val="50000"/>
                  </a:schemeClr>
                </a:solidFill>
              </a:rPr>
              <a:t>Interest-based Negotiation:</a:t>
            </a:r>
            <a:br>
              <a:rPr lang="en-US" b="1" dirty="0">
                <a:solidFill>
                  <a:schemeClr val="accent2">
                    <a:lumMod val="50000"/>
                  </a:schemeClr>
                </a:solidFill>
              </a:rPr>
            </a:br>
            <a:r>
              <a:rPr lang="en-US" b="1" dirty="0">
                <a:solidFill>
                  <a:schemeClr val="accent2">
                    <a:lumMod val="50000"/>
                  </a:schemeClr>
                </a:solidFill>
              </a:rPr>
              <a:t>A Good Outcome is One that:</a:t>
            </a:r>
          </a:p>
        </p:txBody>
      </p:sp>
      <p:sp>
        <p:nvSpPr>
          <p:cNvPr id="105475" name="Rectangle 3"/>
          <p:cNvSpPr>
            <a:spLocks noGrp="1" noChangeArrowheads="1"/>
          </p:cNvSpPr>
          <p:nvPr>
            <p:ph idx="1"/>
          </p:nvPr>
        </p:nvSpPr>
        <p:spPr>
          <a:xfrm>
            <a:off x="457200" y="1904204"/>
            <a:ext cx="7543800" cy="3049591"/>
          </a:xfrm>
        </p:spPr>
        <p:txBody>
          <a:bodyPr>
            <a:normAutofit fontScale="70000" lnSpcReduction="20000"/>
          </a:bodyPr>
          <a:lstStyle/>
          <a:p>
            <a:pPr marL="552450" indent="-552450">
              <a:lnSpc>
                <a:spcPct val="90000"/>
              </a:lnSpc>
              <a:buFont typeface="Wingdings" pitchFamily="2" charset="2"/>
              <a:buAutoNum type="arabicPeriod"/>
            </a:pPr>
            <a:r>
              <a:rPr lang="en-US" sz="2400" dirty="0">
                <a:solidFill>
                  <a:schemeClr val="accent2">
                    <a:lumMod val="50000"/>
                  </a:schemeClr>
                </a:solidFill>
              </a:rPr>
              <a:t>Is better than our </a:t>
            </a:r>
            <a:r>
              <a:rPr lang="en-US" sz="2400" b="1" dirty="0">
                <a:solidFill>
                  <a:schemeClr val="accent2">
                    <a:lumMod val="50000"/>
                  </a:schemeClr>
                </a:solidFill>
              </a:rPr>
              <a:t>BATNA</a:t>
            </a:r>
            <a:r>
              <a:rPr lang="en-US" sz="2400" dirty="0">
                <a:solidFill>
                  <a:schemeClr val="accent2">
                    <a:lumMod val="50000"/>
                  </a:schemeClr>
                </a:solidFill>
              </a:rPr>
              <a:t> – </a:t>
            </a:r>
            <a:r>
              <a:rPr lang="en-US" sz="2400" b="1" u="sng" dirty="0">
                <a:solidFill>
                  <a:schemeClr val="accent2">
                    <a:lumMod val="50000"/>
                  </a:schemeClr>
                </a:solidFill>
              </a:rPr>
              <a:t>B</a:t>
            </a:r>
            <a:r>
              <a:rPr lang="en-US" sz="2400" dirty="0">
                <a:solidFill>
                  <a:schemeClr val="accent2">
                    <a:lumMod val="50000"/>
                  </a:schemeClr>
                </a:solidFill>
              </a:rPr>
              <a:t>est </a:t>
            </a:r>
            <a:r>
              <a:rPr lang="en-US" sz="2400" b="1" u="sng" dirty="0">
                <a:solidFill>
                  <a:schemeClr val="accent2">
                    <a:lumMod val="50000"/>
                  </a:schemeClr>
                </a:solidFill>
              </a:rPr>
              <a:t>A</a:t>
            </a:r>
            <a:r>
              <a:rPr lang="en-US" sz="2400" dirty="0">
                <a:solidFill>
                  <a:schemeClr val="accent2">
                    <a:lumMod val="50000"/>
                  </a:schemeClr>
                </a:solidFill>
              </a:rPr>
              <a:t>lternative </a:t>
            </a:r>
            <a:r>
              <a:rPr lang="en-US" sz="2400" b="1" u="sng" dirty="0">
                <a:solidFill>
                  <a:schemeClr val="accent2">
                    <a:lumMod val="50000"/>
                  </a:schemeClr>
                </a:solidFill>
              </a:rPr>
              <a:t>T</a:t>
            </a:r>
            <a:r>
              <a:rPr lang="en-US" sz="2400" dirty="0">
                <a:solidFill>
                  <a:schemeClr val="accent2">
                    <a:lumMod val="50000"/>
                  </a:schemeClr>
                </a:solidFill>
              </a:rPr>
              <a:t>o a </a:t>
            </a:r>
            <a:r>
              <a:rPr lang="en-US" sz="2400" b="1" u="sng" dirty="0">
                <a:solidFill>
                  <a:schemeClr val="accent2">
                    <a:lumMod val="50000"/>
                  </a:schemeClr>
                </a:solidFill>
              </a:rPr>
              <a:t>N</a:t>
            </a:r>
            <a:r>
              <a:rPr lang="en-US" sz="2400" dirty="0">
                <a:solidFill>
                  <a:schemeClr val="accent2">
                    <a:lumMod val="50000"/>
                  </a:schemeClr>
                </a:solidFill>
              </a:rPr>
              <a:t>egotiated </a:t>
            </a:r>
            <a:r>
              <a:rPr lang="en-US" sz="2400" b="1" u="sng" dirty="0">
                <a:solidFill>
                  <a:schemeClr val="accent2">
                    <a:lumMod val="50000"/>
                  </a:schemeClr>
                </a:solidFill>
              </a:rPr>
              <a:t>A</a:t>
            </a:r>
            <a:r>
              <a:rPr lang="en-US" sz="2400" dirty="0">
                <a:solidFill>
                  <a:schemeClr val="accent2">
                    <a:lumMod val="50000"/>
                  </a:schemeClr>
                </a:solidFill>
              </a:rPr>
              <a:t>greement</a:t>
            </a:r>
          </a:p>
          <a:p>
            <a:pPr marL="552450" indent="-552450">
              <a:lnSpc>
                <a:spcPct val="90000"/>
              </a:lnSpc>
              <a:buFont typeface="Wingdings" pitchFamily="2" charset="2"/>
              <a:buAutoNum type="arabicPeriod"/>
            </a:pPr>
            <a:r>
              <a:rPr lang="en-US" sz="2400" dirty="0">
                <a:solidFill>
                  <a:schemeClr val="accent2">
                    <a:lumMod val="50000"/>
                  </a:schemeClr>
                </a:solidFill>
              </a:rPr>
              <a:t>Satisfies our mutual </a:t>
            </a:r>
            <a:r>
              <a:rPr lang="en-US" sz="2400" b="1" dirty="0">
                <a:solidFill>
                  <a:schemeClr val="accent2">
                    <a:lumMod val="50000"/>
                  </a:schemeClr>
                </a:solidFill>
              </a:rPr>
              <a:t>Interests</a:t>
            </a:r>
          </a:p>
          <a:p>
            <a:pPr marL="552450" indent="-552450">
              <a:buFont typeface="Wingdings" pitchFamily="2" charset="2"/>
              <a:buAutoNum type="arabicPeriod" startAt="3"/>
            </a:pPr>
            <a:r>
              <a:rPr lang="en-US" sz="2400" dirty="0">
                <a:solidFill>
                  <a:schemeClr val="accent2">
                    <a:lumMod val="50000"/>
                  </a:schemeClr>
                </a:solidFill>
              </a:rPr>
              <a:t>Is among the best of many </a:t>
            </a:r>
            <a:r>
              <a:rPr lang="en-US" sz="2400" b="1" dirty="0">
                <a:solidFill>
                  <a:schemeClr val="accent2">
                    <a:lumMod val="50000"/>
                  </a:schemeClr>
                </a:solidFill>
              </a:rPr>
              <a:t>Options</a:t>
            </a:r>
            <a:endParaRPr lang="en-US" sz="2400" dirty="0">
              <a:solidFill>
                <a:schemeClr val="accent2">
                  <a:lumMod val="50000"/>
                </a:schemeClr>
              </a:solidFill>
            </a:endParaRPr>
          </a:p>
          <a:p>
            <a:pPr marL="552450" indent="-552450">
              <a:buFont typeface="Wingdings" pitchFamily="2" charset="2"/>
              <a:buAutoNum type="arabicPeriod" startAt="3"/>
            </a:pPr>
            <a:r>
              <a:rPr lang="en-US" sz="2400" dirty="0">
                <a:solidFill>
                  <a:schemeClr val="accent2">
                    <a:lumMod val="50000"/>
                  </a:schemeClr>
                </a:solidFill>
              </a:rPr>
              <a:t>Is </a:t>
            </a:r>
            <a:r>
              <a:rPr lang="en-US" sz="2400" b="1" dirty="0">
                <a:solidFill>
                  <a:schemeClr val="accent2">
                    <a:lumMod val="50000"/>
                  </a:schemeClr>
                </a:solidFill>
              </a:rPr>
              <a:t>Fair</a:t>
            </a:r>
            <a:r>
              <a:rPr lang="en-US" sz="2400" dirty="0">
                <a:solidFill>
                  <a:schemeClr val="accent2">
                    <a:lumMod val="50000"/>
                  </a:schemeClr>
                </a:solidFill>
              </a:rPr>
              <a:t>– no one feels taken (also referred to as </a:t>
            </a:r>
            <a:r>
              <a:rPr lang="en-US" sz="2400" b="1" dirty="0">
                <a:solidFill>
                  <a:schemeClr val="accent2">
                    <a:lumMod val="50000"/>
                  </a:schemeClr>
                </a:solidFill>
              </a:rPr>
              <a:t>Legitimacy</a:t>
            </a:r>
            <a:r>
              <a:rPr lang="en-US" sz="2400" dirty="0">
                <a:solidFill>
                  <a:schemeClr val="accent2">
                    <a:lumMod val="50000"/>
                  </a:schemeClr>
                </a:solidFill>
              </a:rPr>
              <a:t>)</a:t>
            </a:r>
          </a:p>
          <a:p>
            <a:pPr marL="552450" indent="-552450">
              <a:buFont typeface="Wingdings" pitchFamily="2" charset="2"/>
              <a:buAutoNum type="arabicPeriod" startAt="3"/>
            </a:pPr>
            <a:r>
              <a:rPr lang="en-US" sz="2400" dirty="0">
                <a:solidFill>
                  <a:schemeClr val="accent2">
                    <a:lumMod val="50000"/>
                  </a:schemeClr>
                </a:solidFill>
              </a:rPr>
              <a:t>Includes </a:t>
            </a:r>
            <a:r>
              <a:rPr lang="en-US" sz="2400" b="1" dirty="0">
                <a:solidFill>
                  <a:schemeClr val="accent2">
                    <a:lumMod val="50000"/>
                  </a:schemeClr>
                </a:solidFill>
              </a:rPr>
              <a:t>Commitments</a:t>
            </a:r>
            <a:r>
              <a:rPr lang="en-US" sz="2400" dirty="0">
                <a:solidFill>
                  <a:schemeClr val="accent2">
                    <a:lumMod val="50000"/>
                  </a:schemeClr>
                </a:solidFill>
              </a:rPr>
              <a:t> that are well-planned, realistic, and operational</a:t>
            </a:r>
          </a:p>
          <a:p>
            <a:pPr marL="552450" indent="-552450">
              <a:buFont typeface="Wingdings" pitchFamily="2" charset="2"/>
              <a:buAutoNum type="arabicPeriod" startAt="3"/>
            </a:pPr>
            <a:r>
              <a:rPr lang="en-US" sz="2400" dirty="0">
                <a:solidFill>
                  <a:schemeClr val="accent2">
                    <a:lumMod val="50000"/>
                  </a:schemeClr>
                </a:solidFill>
              </a:rPr>
              <a:t>Is reached efficiently as the result of effective </a:t>
            </a:r>
            <a:r>
              <a:rPr lang="en-US" sz="2400" b="1" dirty="0">
                <a:solidFill>
                  <a:schemeClr val="accent2">
                    <a:lumMod val="50000"/>
                  </a:schemeClr>
                </a:solidFill>
              </a:rPr>
              <a:t>Communication</a:t>
            </a:r>
          </a:p>
          <a:p>
            <a:pPr marL="552450" indent="-552450">
              <a:buFont typeface="Wingdings" pitchFamily="2" charset="2"/>
              <a:buAutoNum type="arabicPeriod" startAt="3"/>
            </a:pPr>
            <a:r>
              <a:rPr lang="en-US" sz="2400" dirty="0">
                <a:solidFill>
                  <a:schemeClr val="accent2">
                    <a:lumMod val="50000"/>
                  </a:schemeClr>
                </a:solidFill>
              </a:rPr>
              <a:t>Helps build a good working </a:t>
            </a:r>
            <a:r>
              <a:rPr lang="en-US" sz="2400" b="1" dirty="0">
                <a:solidFill>
                  <a:schemeClr val="accent2">
                    <a:lumMod val="50000"/>
                  </a:schemeClr>
                </a:solidFill>
              </a:rPr>
              <a:t>Relationship</a:t>
            </a:r>
          </a:p>
        </p:txBody>
      </p:sp>
    </p:spTree>
    <p:extLst>
      <p:ext uri="{BB962C8B-B14F-4D97-AF65-F5344CB8AC3E}">
        <p14:creationId xmlns:p14="http://schemas.microsoft.com/office/powerpoint/2010/main" val="427272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73" y="685800"/>
            <a:ext cx="8534400" cy="914400"/>
          </a:xfrm>
        </p:spPr>
        <p:txBody>
          <a:bodyPr/>
          <a:lstStyle/>
          <a:p>
            <a:r>
              <a:rPr lang="en-US" b="1" dirty="0">
                <a:solidFill>
                  <a:schemeClr val="accent2">
                    <a:lumMod val="50000"/>
                  </a:schemeClr>
                </a:solidFill>
              </a:rPr>
              <a:t>Alternatives</a:t>
            </a:r>
          </a:p>
        </p:txBody>
      </p:sp>
      <p:sp>
        <p:nvSpPr>
          <p:cNvPr id="3" name="Content Placeholder 2"/>
          <p:cNvSpPr>
            <a:spLocks noGrp="1"/>
          </p:cNvSpPr>
          <p:nvPr>
            <p:ph idx="1"/>
          </p:nvPr>
        </p:nvSpPr>
        <p:spPr>
          <a:xfrm>
            <a:off x="228600" y="1905000"/>
            <a:ext cx="8534400" cy="4800600"/>
          </a:xfrm>
        </p:spPr>
        <p:txBody>
          <a:bodyPr>
            <a:normAutofit/>
          </a:bodyPr>
          <a:lstStyle/>
          <a:p>
            <a:pPr>
              <a:buFont typeface="Arial" pitchFamily="34" charset="0"/>
              <a:buChar char="•"/>
            </a:pPr>
            <a:r>
              <a:rPr lang="en-US" dirty="0">
                <a:solidFill>
                  <a:schemeClr val="accent2">
                    <a:lumMod val="50000"/>
                  </a:schemeClr>
                </a:solidFill>
              </a:rPr>
              <a:t>Best Alternative to a Negotiated Agreement (BATNA)</a:t>
            </a:r>
          </a:p>
          <a:p>
            <a:pPr>
              <a:buFont typeface="Arial" pitchFamily="34" charset="0"/>
              <a:buChar char="•"/>
            </a:pPr>
            <a:r>
              <a:rPr lang="en-GB" dirty="0">
                <a:solidFill>
                  <a:schemeClr val="accent2">
                    <a:lumMod val="50000"/>
                  </a:schemeClr>
                </a:solidFill>
              </a:rPr>
              <a:t>Parties who are most effective at integrative bargaining enter negotiations with a clear idea of what they hope to achieve in an agreement and when any proposed agreement will result in less than the minimum they are willing to accept. </a:t>
            </a:r>
          </a:p>
          <a:p>
            <a:pPr>
              <a:buFont typeface="Arial" pitchFamily="34" charset="0"/>
              <a:buChar char="•"/>
            </a:pPr>
            <a:r>
              <a:rPr lang="en-GB" dirty="0">
                <a:solidFill>
                  <a:schemeClr val="accent2">
                    <a:lumMod val="50000"/>
                  </a:schemeClr>
                </a:solidFill>
              </a:rPr>
              <a:t>This is their walk-away point </a:t>
            </a:r>
            <a:endParaRPr lang="en-US" dirty="0">
              <a:solidFill>
                <a:schemeClr val="accent2">
                  <a:lumMod val="50000"/>
                </a:schemeClr>
              </a:solidFill>
            </a:endParaRPr>
          </a:p>
        </p:txBody>
      </p:sp>
    </p:spTree>
    <p:extLst>
      <p:ext uri="{BB962C8B-B14F-4D97-AF65-F5344CB8AC3E}">
        <p14:creationId xmlns:p14="http://schemas.microsoft.com/office/powerpoint/2010/main" val="2160992285"/>
      </p:ext>
    </p:extLst>
  </p:cSld>
  <p:clrMapOvr>
    <a:masterClrMapping/>
  </p:clrMapOvr>
</p:sld>
</file>

<file path=ppt/theme/theme1.xml><?xml version="1.0" encoding="utf-8"?>
<a:theme xmlns:a="http://schemas.openxmlformats.org/drawingml/2006/main" name="Griffith.Ch.1.Template">
  <a:themeElements>
    <a:clrScheme name="Custom 7">
      <a:dk1>
        <a:sysClr val="windowText" lastClr="000000"/>
      </a:dk1>
      <a:lt1>
        <a:sysClr val="window" lastClr="FFFFFF"/>
      </a:lt1>
      <a:dk2>
        <a:srgbClr val="23466E"/>
      </a:dk2>
      <a:lt2>
        <a:srgbClr val="F8F3E4"/>
      </a:lt2>
      <a:accent1>
        <a:srgbClr val="FFBE00"/>
      </a:accent1>
      <a:accent2>
        <a:srgbClr val="78A05A"/>
      </a:accent2>
      <a:accent3>
        <a:srgbClr val="234664"/>
      </a:accent3>
      <a:accent4>
        <a:srgbClr val="5582AF"/>
      </a:accent4>
      <a:accent5>
        <a:srgbClr val="32643C"/>
      </a:accent5>
      <a:accent6>
        <a:srgbClr val="DF7D1E"/>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17000">
              <a:srgbClr val="D71A13"/>
            </a:gs>
            <a:gs pos="100000">
              <a:srgbClr val="DF7D1E">
                <a:alpha val="73000"/>
              </a:srgbClr>
            </a:gs>
          </a:gsLst>
          <a:lin ang="6600000" scaled="0"/>
        </a:gra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a:spPr>
      <a:bodyPr vert="horz" wrap="none" lIns="91440" tIns="45720" rIns="91440" bIns="45720" numCol="1" rtlCol="0" anchor="t" anchorCtr="0" compatLnSpc="1">
        <a:prstTxWarp prst="textNoShape">
          <a:avLst/>
        </a:prstTxWarp>
      </a:bodyPr>
      <a:lstStyle>
        <a:defPPr marL="0" marR="0" indent="0" algn="ctr" defTabSz="914400" eaLnBrk="1" latinLnBrk="0" hangingPunct="1">
          <a:lnSpc>
            <a:spcPct val="90000"/>
          </a:lnSpc>
          <a:buClrTx/>
          <a:buSzTx/>
          <a:buFontTx/>
          <a:buNone/>
          <a:tabLst/>
          <a:defRPr b="1" smtClean="0">
            <a:solidFill>
              <a:schemeClr val="bg1"/>
            </a:solidFill>
            <a:effectLst/>
            <a:latin typeface="Century Gothic"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2215</Words>
  <Application>Microsoft Office PowerPoint</Application>
  <PresentationFormat>On-screen Show (4:3)</PresentationFormat>
  <Paragraphs>227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Verdana</vt:lpstr>
      <vt:lpstr>Wingdings</vt:lpstr>
      <vt:lpstr>Griffith.Ch.1.Template</vt:lpstr>
      <vt:lpstr>PowerPoint Presentation</vt:lpstr>
      <vt:lpstr>PowerPoint Presentation</vt:lpstr>
      <vt:lpstr> Performance Competencies </vt:lpstr>
      <vt:lpstr>Integrative Negotiation</vt:lpstr>
      <vt:lpstr>Limits of Traditional Negotiation</vt:lpstr>
      <vt:lpstr>Limits of Traditional Negotiation</vt:lpstr>
      <vt:lpstr>Distributive Negotiation  vs. Integrative Negotiation </vt:lpstr>
      <vt:lpstr>Interest-based Negotiation: A Good Outcome is One that:</vt:lpstr>
      <vt:lpstr>Alternatives</vt:lpstr>
      <vt:lpstr>Knowledge is Power</vt:lpstr>
      <vt:lpstr>Three Questions to Ask</vt:lpstr>
      <vt:lpstr>Interests</vt:lpstr>
      <vt:lpstr>Basic Questions to Get at Underlying Interests</vt:lpstr>
      <vt:lpstr>Example from Text</vt:lpstr>
      <vt:lpstr>Options</vt:lpstr>
      <vt:lpstr>Agreeing on Options through Dovetailing</vt:lpstr>
      <vt:lpstr>Legitimacy – Fair Standards</vt:lpstr>
      <vt:lpstr>Legitimacy – Fair Procedures</vt:lpstr>
      <vt:lpstr>Communication and Relationship</vt:lpstr>
      <vt:lpstr>Content vs. Process</vt:lpstr>
      <vt:lpstr>Overcoming Perception Problems</vt:lpstr>
      <vt:lpstr>Managing Emotions</vt:lpstr>
      <vt:lpstr>Other Considerations Regarding  Communication and Relationship</vt:lpstr>
      <vt:lpstr>Commitment</vt:lpstr>
      <vt:lpstr>Discuss Process Commitments First</vt:lpstr>
      <vt:lpstr>Discuss Substantive Commitments  at the End of the Negotiation</vt:lpstr>
      <vt:lpstr>Final Agreement Should:</vt:lpstr>
      <vt:lpstr>Class Quiz</vt:lpstr>
      <vt:lpstr>Case: Negotiations for Life (Role-play)</vt:lpstr>
      <vt:lpstr>Case: Negotiations for Life  (Role-play)</vt:lpstr>
      <vt:lpstr>Case: Negotiations for Life  (Role-play)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Conflict Chapter 1</dc:title>
  <dc:creator>Dan Griffith</dc:creator>
  <cp:lastModifiedBy>Nour Fathy</cp:lastModifiedBy>
  <cp:revision>31</cp:revision>
  <dcterms:created xsi:type="dcterms:W3CDTF">2011-08-28T02:36:09Z</dcterms:created>
  <dcterms:modified xsi:type="dcterms:W3CDTF">2025-02-17T14:27:17Z</dcterms:modified>
</cp:coreProperties>
</file>