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635" r:id="rId2"/>
    <p:sldId id="633" r:id="rId3"/>
    <p:sldId id="479" r:id="rId4"/>
    <p:sldId id="480" r:id="rId5"/>
    <p:sldId id="550" r:id="rId6"/>
    <p:sldId id="615" r:id="rId7"/>
    <p:sldId id="616" r:id="rId8"/>
    <p:sldId id="617" r:id="rId9"/>
    <p:sldId id="618" r:id="rId10"/>
    <p:sldId id="619" r:id="rId11"/>
    <p:sldId id="620" r:id="rId12"/>
    <p:sldId id="621" r:id="rId13"/>
    <p:sldId id="622" r:id="rId14"/>
    <p:sldId id="623" r:id="rId15"/>
    <p:sldId id="624" r:id="rId16"/>
    <p:sldId id="625" r:id="rId17"/>
    <p:sldId id="626" r:id="rId18"/>
    <p:sldId id="627" r:id="rId19"/>
    <p:sldId id="628" r:id="rId20"/>
    <p:sldId id="629" r:id="rId21"/>
    <p:sldId id="630" r:id="rId22"/>
    <p:sldId id="631" r:id="rId23"/>
    <p:sldId id="632" r:id="rId24"/>
    <p:sldId id="63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akshit, Nikhil" initials="RN" lastIdx="11" clrIdx="1">
    <p:extLst>
      <p:ext uri="{19B8F6BF-5375-455C-9EA6-DF929625EA0E}">
        <p15:presenceInfo xmlns:p15="http://schemas.microsoft.com/office/powerpoint/2012/main" userId="S-1-5-21-1085031214-2000478354-839522115-3592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676" autoAdjust="0"/>
    <p:restoredTop sz="86355" autoAdjust="0"/>
  </p:normalViewPr>
  <p:slideViewPr>
    <p:cSldViewPr>
      <p:cViewPr varScale="1">
        <p:scale>
          <a:sx n="99" d="100"/>
          <a:sy n="99" d="100"/>
        </p:scale>
        <p:origin x="154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2/17/2025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2/17/2025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37364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rPr>
              <a:t>The need to inquire about people arises often in business. For example, before awarding contracts, jobs, promotions, or scholarships, companies often ask applicants to supply references. Companies ask applicants to list people who can vouch for their ability, skills, integrity, character, and fitness for the job. Before you volunteer someone’s name as a reference, ask permission. Some people don’t want you to use their names, perhaps because they don’t know enough about you to feel comfortable writing a letter or because they or their employers have a policy of not providing recommendations.</a:t>
            </a:r>
          </a:p>
          <a:p>
            <a:endParaRPr lang="en-US" sz="1200" b="0" i="0" u="none" strike="noStrike" kern="1200" baseline="0" dirty="0">
              <a:solidFill>
                <a:schemeClr val="tx1"/>
              </a:solidFill>
            </a:endParaRPr>
          </a:p>
          <a:p>
            <a:r>
              <a:rPr lang="en-US" sz="1200" b="0" i="0" u="none" strike="noStrike" kern="1200" baseline="0" dirty="0">
                <a:solidFill>
                  <a:schemeClr val="tx1"/>
                </a:solidFill>
              </a:rPr>
              <a:t>Requests for recommendations and references are routine, so you can organize your inquiry using the direct approach. Open your message by clearly stating why the recommendation is required (if it’s not for a job, be sure to explain its purpose) and that you would like your reader to write the letter. If you haven’t had contact with the person for some time, use the opening to trigger the reader’s memory of the relationship you had, the dates of association, and any special events or accomplishments that might bring a clear and favorable picture of you to mind.</a:t>
            </a:r>
          </a:p>
          <a:p>
            <a:endParaRPr lang="en-US" sz="1200" b="0" i="0" u="none" strike="noStrike" kern="1200" baseline="0" dirty="0">
              <a:solidFill>
                <a:schemeClr val="tx1"/>
              </a:solidFill>
            </a:endParaRPr>
          </a:p>
          <a:p>
            <a:r>
              <a:rPr lang="en-US" sz="1200" b="0" i="0" u="none" strike="noStrike" kern="1200" baseline="0" dirty="0">
                <a:solidFill>
                  <a:schemeClr val="tx1"/>
                </a:solidFill>
              </a:rPr>
              <a:t>Close your message with an expression of appreciation and the full name and address (email or physical address) of the person to whom the message should be sent. When asking for an immediate recommendation, you should also mention the deadline. For printed letters, always be sure to enclose a stamped, preaddressed envelope as a convenience to the other party. Figure 10.2 on the next page provides an example of a request that follows these guidelines.</a:t>
            </a:r>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212234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rPr>
              <a:t>If you’re dissatisfied with a company’s product or service, you can opt to make a </a:t>
            </a:r>
            <a:r>
              <a:rPr lang="en-US" sz="1200" b="1" i="0" u="none" strike="noStrike" kern="1200" baseline="0" dirty="0">
                <a:solidFill>
                  <a:schemeClr val="tx1"/>
                </a:solidFill>
              </a:rPr>
              <a:t>claim</a:t>
            </a:r>
            <a:r>
              <a:rPr lang="en-US" sz="1200" b="0" i="0" u="none" strike="noStrike" kern="1200" baseline="0" dirty="0">
                <a:solidFill>
                  <a:schemeClr val="tx1"/>
                </a:solidFill>
              </a:rPr>
              <a:t> (a formal complaint) or request an </a:t>
            </a:r>
            <a:r>
              <a:rPr lang="en-US" sz="1200" b="1" i="0" u="none" strike="noStrike" kern="1200" baseline="0" dirty="0">
                <a:solidFill>
                  <a:schemeClr val="tx1"/>
                </a:solidFill>
              </a:rPr>
              <a:t>adjustment</a:t>
            </a:r>
            <a:r>
              <a:rPr lang="en-US" sz="1200" b="0" i="0" u="none" strike="noStrike" kern="1200" baseline="0" dirty="0">
                <a:solidFill>
                  <a:schemeClr val="tx1"/>
                </a:solidFill>
              </a:rPr>
              <a:t> (a settlement of a claim). In either case, it’s important to maintain a professional tone in all your communication, no matter how angry or frustrated you are. Keeping your cool will help you get the situation resolved sooner.</a:t>
            </a:r>
          </a:p>
          <a:p>
            <a:endParaRPr lang="en-US" sz="1200" b="0" i="0" u="none" strike="noStrike" kern="1200" baseline="0" dirty="0">
              <a:solidFill>
                <a:schemeClr val="tx1"/>
              </a:solidFill>
            </a:endParaRPr>
          </a:p>
          <a:p>
            <a:r>
              <a:rPr lang="en-US" sz="1200" b="0" i="0" u="none" strike="noStrike" kern="1200" baseline="0" dirty="0">
                <a:solidFill>
                  <a:schemeClr val="tx1"/>
                </a:solidFill>
              </a:rPr>
              <a:t>Open with a clear and calm statement of the problem along with your request. In the body, give a complete, specific explanation of the details. Provide any information the recipient needs to verify your complaint. In your close, politely request specific action or</a:t>
            </a:r>
            <a:r>
              <a:rPr lang="en-US" sz="1200" b="0" i="0" u="none" strike="noStrike" kern="1200" dirty="0">
                <a:solidFill>
                  <a:schemeClr val="tx1"/>
                </a:solidFill>
              </a:rPr>
              <a:t> </a:t>
            </a:r>
            <a:r>
              <a:rPr lang="en-US" sz="1200" b="0" i="0" u="none" strike="noStrike" kern="1200" baseline="0" dirty="0">
                <a:solidFill>
                  <a:schemeClr val="tx1"/>
                </a:solidFill>
              </a:rPr>
              <a:t>convey a sincere desire to find a solution. And, if appropriate, suggest that the business relationship will continue if the problem is solved satisfactorily. Be prepared to back up your claim with invoices, sales receipts, canceled checks, dated correspondence, and any other relevant documents. Send copies and keep the originals for your files.</a:t>
            </a:r>
          </a:p>
          <a:p>
            <a:endParaRPr lang="en-US" sz="1200" b="0" i="0" u="none" strike="noStrike" kern="1200" baseline="0" dirty="0">
              <a:solidFill>
                <a:schemeClr val="tx1"/>
              </a:solidFill>
            </a:endParaRPr>
          </a:p>
          <a:p>
            <a:r>
              <a:rPr lang="en-US" sz="1200" b="0" i="0" u="none" strike="noStrike" kern="1200" baseline="0" dirty="0">
                <a:solidFill>
                  <a:schemeClr val="tx1"/>
                </a:solidFill>
              </a:rPr>
              <a:t>If the remedy is obvious, tell your reader exactly what you expect to be done, such as exchanging incorrectly shipped merchandise for the right item or issuing a refund if the item is out of stock. However, if you’re uncertain about the precise nature of the trouble, you could ask the company to assess the situation and then advise you on how the situation could be fixed. Supply your full contact information so that the company can discuss the situation with you, if necessary. Compare the ineffective and effective versions in Figure 10.3 on page 271 for an example of making a claim. To review the tasks involved in making claims and requesting adjustments, see “Checklist: Making Claims and Requesting Adjustments.”</a:t>
            </a:r>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85766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Just as you’ll make numerous requests for information and action throughout your career, you’ll also respond to similar requests from other people. When you are responding positively to a request, sending routine announcements, or sending a positive or goodwill message, you have several goals: to communicate the information or the good news, answer all questions, provide all required details, and leave your reader with a good impression of you and your firm.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Readers receiving routine replies and positive messages will generally be interested in what you have to say, so use the direct approach. Put your main idea (the positive reply or the good news) in the opening. Use the body to explain all the relevant details, and close cordially, perhaps highlighting a benefit to your reader.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471068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By opening routine and positive messages with the main idea or good news, you’re preparing your audience for the details that follow. Make your opening clear and concise.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best way to write a clear opening is to have a clear idea of what you want to say. Ask yourself, “What is the single most important message I have for the audience?”</a:t>
            </a:r>
            <a:endParaRPr lang="en-US" sz="11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481178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Use the body to explain your point completely so that your audience won’t be confused about or doubt your meaning. As you provide the details, maintain the supportive tone established in the opening. However, if your routine message is mixed and must convey mildly disappointing information, put the negative portion of your message into as favorable a context as possible.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 careful, though: Use negative information in this type of message only if you’re reasonably sure the audience will respond positively. Otherwise, use the indirect approach (discussed in Chapter 11).</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you are communicating with a customer, you might also want to use the body of your message to assure the person of the wisdom of his or her purchase (without being condescending or self-congratulatory). Using such favorable comments, often known as </a:t>
            </a:r>
            <a:r>
              <a:rPr lang="en-US" sz="1200" b="0" i="1" u="none" strike="noStrike" kern="1200" baseline="0" dirty="0">
                <a:solidFill>
                  <a:schemeClr val="tx1"/>
                </a:solidFill>
                <a:latin typeface="+mn-lt"/>
                <a:ea typeface="+mn-ea"/>
                <a:cs typeface="+mn-cs"/>
              </a:rPr>
              <a:t>resale</a:t>
            </a:r>
            <a:r>
              <a:rPr lang="en-US" sz="1200" b="0" i="0" u="none" strike="noStrike" kern="1200" baseline="0" dirty="0">
                <a:solidFill>
                  <a:schemeClr val="tx1"/>
                </a:solidFill>
                <a:latin typeface="+mn-lt"/>
                <a:ea typeface="+mn-ea"/>
                <a:cs typeface="+mn-cs"/>
              </a:rPr>
              <a:t>, is a good way to build customer relationships. These comments are commonly included in acknowledgments of orders and other routine announcements to customers, and they are most effective when they are short and specific.</a:t>
            </a:r>
            <a:endParaRPr lang="en-US" sz="11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424442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close of routine replies and positive messages is usually short and simple because you’re leaving things on a neutral or positive note and not usually asking for the reader to do anything. Often, a simple thank you is all you need. However, if follow-up action is required or expected, use the close to identify who will do what and when that action will take place. For a quick reminder of the steps involved in writing routine replies and positive messages, see “Checklist: Writing Routine Replies and Positive Messages.”</a:t>
            </a:r>
            <a:endParaRPr lang="en-US" sz="11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209743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Most routine and positive messages fall into six main categories: answers to requests for information and action, grants of claims and requests for adjustment, recommendations, routine information, good-news announcements, and goodwill messages.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1196932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Every professional answers requests for information and action from time to time. If the response is a simple yes or some other straightforward information, the direct approach is appropriate. A prompt, gracious, and thorough response will positively influence how people think about you and the organization you represent.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you’re answering requests and a potential sale is involved, you have three main goals: (1) to respond to the inquiry and answer all questions, (2) to leave your reader with a good impression of you and your firm, and (3) to encourage the future sale.</a:t>
            </a:r>
            <a:endParaRPr lang="en-US" sz="11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386427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Dissatisfied customers often take their business elsewhere without notice and tell numerous friends, colleagues, and social media followers about the negative experience. A transaction that might be worth only a small amount by itself could cost you many times that in lost business. In other words, every mistake is an opportunity to improve a relationship. Your specific response to a customer complaint depends on your company’s policies for resolving such issues and your assessment of whether the company,  the customer, or some third party is at fault. In general, take the following steps:</a:t>
            </a:r>
          </a:p>
          <a:p>
            <a:r>
              <a:rPr lang="en-US" sz="1200" b="0" i="0" u="none" strike="noStrike" kern="1200" baseline="0" dirty="0">
                <a:solidFill>
                  <a:schemeClr val="tx1"/>
                </a:solidFill>
                <a:latin typeface="+mn-lt"/>
                <a:ea typeface="+mn-ea"/>
                <a:cs typeface="+mn-cs"/>
              </a:rPr>
              <a:t>●● Acknowledge receipt of the customer’s claim or complaint.</a:t>
            </a:r>
          </a:p>
          <a:p>
            <a:r>
              <a:rPr lang="en-US" sz="1200" b="0" i="0" u="none" strike="noStrike" kern="1200" baseline="0" dirty="0">
                <a:solidFill>
                  <a:schemeClr val="tx1"/>
                </a:solidFill>
                <a:latin typeface="+mn-lt"/>
                <a:ea typeface="+mn-ea"/>
                <a:cs typeface="+mn-cs"/>
              </a:rPr>
              <a:t>●● Sympathize with the customer’s inconvenience or frustration.</a:t>
            </a:r>
          </a:p>
          <a:p>
            <a:r>
              <a:rPr lang="en-US" sz="1200" b="0" i="0" u="none" strike="noStrike" kern="1200" baseline="0" dirty="0">
                <a:solidFill>
                  <a:schemeClr val="tx1"/>
                </a:solidFill>
                <a:latin typeface="+mn-lt"/>
                <a:ea typeface="+mn-ea"/>
                <a:cs typeface="+mn-cs"/>
              </a:rPr>
              <a:t>●● Take (or assign) personal responsibility for setting matters straight.</a:t>
            </a:r>
          </a:p>
          <a:p>
            <a:r>
              <a:rPr lang="en-US" sz="1200" b="0" i="0" u="none" strike="noStrike" kern="1200" baseline="0" dirty="0">
                <a:solidFill>
                  <a:schemeClr val="tx1"/>
                </a:solidFill>
                <a:latin typeface="+mn-lt"/>
                <a:ea typeface="+mn-ea"/>
                <a:cs typeface="+mn-cs"/>
              </a:rPr>
              <a:t>●● Explain precisely how you have resolved, or plan to resolve, the situation.</a:t>
            </a:r>
          </a:p>
          <a:p>
            <a:r>
              <a:rPr lang="en-US" sz="1200" b="0" i="0" u="none" strike="noStrike" kern="1200" baseline="0" dirty="0">
                <a:solidFill>
                  <a:schemeClr val="tx1"/>
                </a:solidFill>
                <a:latin typeface="+mn-lt"/>
                <a:ea typeface="+mn-ea"/>
                <a:cs typeface="+mn-cs"/>
              </a:rPr>
              <a:t>●● Take steps to repair the relationship.</a:t>
            </a:r>
          </a:p>
          <a:p>
            <a:r>
              <a:rPr lang="en-US" sz="1200" b="0" i="0" u="none" strike="noStrike" kern="1200" baseline="0" dirty="0">
                <a:solidFill>
                  <a:schemeClr val="tx1"/>
                </a:solidFill>
                <a:latin typeface="+mn-lt"/>
                <a:ea typeface="+mn-ea"/>
                <a:cs typeface="+mn-cs"/>
              </a:rPr>
              <a:t>●● Follow up to verify that your response was correct. In addition to taking these positive steps, maintain a professional demeanor. Don’t blame colleagues by name; don’t make exaggerated, insincere apologies; don’t imply that the customer is at fault; and don’t promise more than you can deliver.</a:t>
            </a:r>
            <a:endParaRPr lang="en-US" sz="10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4181186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People who need endorsements from employers or colleagues (when applying for a job, for example) often request letters of recommendation. These messages used to be a fairly routine matter, but employment recommendations and references have raised some complex legal issues in recent years. Employees have sued employers and individual managers for providing negative information or refusing to provide letters of recommendation, and employers have sued other employers for failing to disclose negative information about job candidates. Before you write a letter of recommendation for a former employee or provide information in response to another employer’s background check, make sure you understand your company’s policies. The company may refuse to provide anything more than dates of employment and other basic details, for example.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you decide to write a letter of recommendation or respond to a request for information about a job candidate, your goal is to convince readers that the person being recommended has the characteristics necessary for the job, assignment, or other objective the person is seeking. A successful recommendation letter contains a number of relevant details (see Figure 10.5):</a:t>
            </a:r>
          </a:p>
          <a:p>
            <a:r>
              <a:rPr lang="en-US" sz="1200" b="0" i="0" u="none" strike="noStrike" kern="1200" baseline="0" dirty="0">
                <a:solidFill>
                  <a:schemeClr val="tx1"/>
                </a:solidFill>
                <a:latin typeface="+mn-lt"/>
                <a:ea typeface="+mn-ea"/>
                <a:cs typeface="+mn-cs"/>
              </a:rPr>
              <a:t>●● The candidate’s full name</a:t>
            </a:r>
          </a:p>
          <a:p>
            <a:r>
              <a:rPr lang="en-US" sz="1200" b="0" i="0" u="none" strike="noStrike" kern="1200" baseline="0" dirty="0">
                <a:solidFill>
                  <a:schemeClr val="tx1"/>
                </a:solidFill>
                <a:latin typeface="+mn-lt"/>
                <a:ea typeface="+mn-ea"/>
                <a:cs typeface="+mn-cs"/>
              </a:rPr>
              <a:t>●● The position or other objective the candidate is seeking</a:t>
            </a:r>
          </a:p>
          <a:p>
            <a:r>
              <a:rPr lang="en-US" sz="1200" b="0" i="0" u="none" strike="noStrike" kern="1200" baseline="0" dirty="0">
                <a:solidFill>
                  <a:schemeClr val="tx1"/>
                </a:solidFill>
                <a:latin typeface="+mn-lt"/>
                <a:ea typeface="+mn-ea"/>
                <a:cs typeface="+mn-cs"/>
              </a:rPr>
              <a:t>●● The nature of your relationship with the candidate</a:t>
            </a:r>
          </a:p>
          <a:p>
            <a:r>
              <a:rPr lang="en-US" sz="1200" b="0" i="0" u="none" strike="noStrike" kern="1200" baseline="0" dirty="0">
                <a:solidFill>
                  <a:schemeClr val="tx1"/>
                </a:solidFill>
                <a:latin typeface="+mn-lt"/>
                <a:ea typeface="+mn-ea"/>
                <a:cs typeface="+mn-cs"/>
              </a:rPr>
              <a:t>●● Facts and evidence relevant to the candidate and the opportunity</a:t>
            </a:r>
          </a:p>
          <a:p>
            <a:r>
              <a:rPr lang="en-US" sz="1200" b="0" i="0" u="none" strike="noStrike" kern="1200" baseline="0" dirty="0">
                <a:solidFill>
                  <a:schemeClr val="tx1"/>
                </a:solidFill>
                <a:latin typeface="+mn-lt"/>
                <a:ea typeface="+mn-ea"/>
                <a:cs typeface="+mn-cs"/>
              </a:rPr>
              <a:t>●● A comparison of this candidate’s potential with that of peers, if available (for example, “Ms. </a:t>
            </a:r>
            <a:r>
              <a:rPr lang="en-US" sz="1200" b="0" i="0" u="none" strike="noStrike" kern="1200" baseline="0" dirty="0" err="1">
                <a:solidFill>
                  <a:schemeClr val="tx1"/>
                </a:solidFill>
                <a:latin typeface="+mn-lt"/>
                <a:ea typeface="+mn-ea"/>
                <a:cs typeface="+mn-cs"/>
              </a:rPr>
              <a:t>Jonasson</a:t>
            </a:r>
            <a:r>
              <a:rPr lang="en-US" sz="1200" b="0" i="0" u="none" strike="noStrike" kern="1200" baseline="0" dirty="0">
                <a:solidFill>
                  <a:schemeClr val="tx1"/>
                </a:solidFill>
                <a:latin typeface="+mn-lt"/>
                <a:ea typeface="+mn-ea"/>
                <a:cs typeface="+mn-cs"/>
              </a:rPr>
              <a:t> consistently ranked in the top 10 percent of our national </a:t>
            </a:r>
            <a:r>
              <a:rPr lang="en-US" sz="1200" b="0" i="0" u="none" strike="noStrike" kern="1200" baseline="0" dirty="0" err="1">
                <a:solidFill>
                  <a:schemeClr val="tx1"/>
                </a:solidFill>
                <a:latin typeface="+mn-lt"/>
                <a:ea typeface="+mn-ea"/>
                <a:cs typeface="+mn-cs"/>
              </a:rPr>
              <a:t>salesforce</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 Your overall evaluation of the candidate’s suitability for the opportunity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Keep in mind that every time you write a recommendation, you’re putting your own reputation on the line.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340457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0933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Many messages involve sharing routine information, such as project updates and order status notifications. Use the opening of these routine messages to state the purpose and briefly mention the nature of the information you are providing. Give the necessary details in the body, and end your message with a courteous close.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Most routine communications are neutral, so you don’t have to take special steps in anticipation of emotional reactions from readers. However, some routine informative messages may require additional care. For instance, policy statements or procedural  changes may be good news for a company, perhaps by saving money. But it may not be obvious to employees that such savings may make additional employee resources available or even lead to pay raises. In instances in which the reader may not initially view the information positively, use the body of the message to highlight the potential benefits from the reader’s perspective. (For situations in which negative news will have a profound effect on the recipients, consider the indirect techniques discussed in Chapter 11.)</a:t>
            </a:r>
            <a:endParaRPr lang="en-US" sz="11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980844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develop and maintain good relationships, smart companies recognize that it’s good business to spread the word about positive developments. Such developments can include opening new facilities, hiring a new executive, introducing new products or services, or sponsoring community events. Because good news is always welcome, use the direct approach (see Figure 10.6 on the next page).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External good-news announcements are often communicated in a news release, also known as a </a:t>
            </a:r>
            <a:r>
              <a:rPr lang="en-US" sz="1200" b="0" i="1" u="none" strike="noStrike" kern="1200" baseline="0" dirty="0">
                <a:solidFill>
                  <a:schemeClr val="tx1"/>
                </a:solidFill>
                <a:latin typeface="+mn-lt"/>
                <a:ea typeface="+mn-ea"/>
                <a:cs typeface="+mn-cs"/>
              </a:rPr>
              <a:t>press release</a:t>
            </a:r>
            <a:r>
              <a:rPr lang="en-US" sz="1200" b="0" i="0" u="none" strike="noStrike" kern="1200" baseline="0" dirty="0">
                <a:solidFill>
                  <a:schemeClr val="tx1"/>
                </a:solidFill>
                <a:latin typeface="+mn-lt"/>
                <a:ea typeface="+mn-ea"/>
                <a:cs typeface="+mn-cs"/>
              </a:rPr>
              <a:t>, a specialized document used to share relevant information with the news media. (News releases are also used to announce negative news, such as plant closings.) In most companies, news releases are usually prepared or at least supervised by specially trained writers in the public relations department. The content follows the customary pattern for a positive message: good news followed by details and a positive close.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traditional news releases have a critical difference: You’re not writing directly to the ultimate audience (such as the readers of a blog or newspaper); you’re trying to spark the interest of an editor, reporter, blogger, or other intermediary in the hope that person will write a piece that carries your message to a larger audience. Until recently, news releases were crafted in a way to provide information to reporters, who would then write their own articles if the subject matter was interesting to their readers. Thanks  to the Internet and social media, however, the nature of the news release is changing. Many companies now view it as a general-purpose tool for communicating directly with customers and other audiences, creating </a:t>
            </a:r>
            <a:r>
              <a:rPr lang="en-US" sz="1200" b="0" i="1" u="none" strike="noStrike" kern="1200" baseline="0" dirty="0">
                <a:solidFill>
                  <a:schemeClr val="tx1"/>
                </a:solidFill>
                <a:latin typeface="+mn-lt"/>
                <a:ea typeface="+mn-ea"/>
                <a:cs typeface="+mn-cs"/>
              </a:rPr>
              <a:t>direct-to-consumer news releases</a:t>
            </a:r>
            <a:r>
              <a:rPr lang="en-US" sz="1200" b="0" i="0" u="none" strike="noStrike" kern="1200" baseline="0" dirty="0">
                <a:solidFill>
                  <a:schemeClr val="tx1"/>
                </a:solidFill>
                <a:latin typeface="+mn-lt"/>
                <a:ea typeface="+mn-ea"/>
                <a:cs typeface="+mn-cs"/>
              </a:rPr>
              <a:t>. Many of these are considered </a:t>
            </a:r>
            <a:r>
              <a:rPr lang="en-US" sz="1200" b="0" i="1" u="none" strike="noStrike" kern="1200" baseline="0" dirty="0">
                <a:solidFill>
                  <a:schemeClr val="tx1"/>
                </a:solidFill>
                <a:latin typeface="+mn-lt"/>
                <a:ea typeface="+mn-ea"/>
                <a:cs typeface="+mn-cs"/>
              </a:rPr>
              <a:t>social media releases </a:t>
            </a:r>
            <a:r>
              <a:rPr lang="en-US" sz="1200" b="0" i="0" u="none" strike="noStrike" kern="1200" baseline="0" dirty="0">
                <a:solidFill>
                  <a:schemeClr val="tx1"/>
                </a:solidFill>
                <a:latin typeface="+mn-lt"/>
                <a:ea typeface="+mn-ea"/>
                <a:cs typeface="+mn-cs"/>
              </a:rPr>
              <a:t>because they include social networking links, “</a:t>
            </a:r>
            <a:r>
              <a:rPr lang="en-US" sz="1200" b="0" i="0" u="none" strike="noStrike" kern="1200" baseline="0" dirty="0" err="1">
                <a:solidFill>
                  <a:schemeClr val="tx1"/>
                </a:solidFill>
                <a:latin typeface="+mn-lt"/>
                <a:ea typeface="+mn-ea"/>
                <a:cs typeface="+mn-cs"/>
              </a:rPr>
              <a:t>tweetables</a:t>
            </a:r>
            <a:r>
              <a:rPr lang="en-US" sz="1200" b="0" i="0" u="none" strike="noStrike" kern="1200" baseline="0" dirty="0">
                <a:solidFill>
                  <a:schemeClr val="tx1"/>
                </a:solidFill>
                <a:latin typeface="+mn-lt"/>
                <a:ea typeface="+mn-ea"/>
                <a:cs typeface="+mn-cs"/>
              </a:rPr>
              <a:t>” (Twitter-ready statements that can be shared on Twitter at the click of a button), and other sharable content.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3930932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Goodwill is the positive feeling that encourages people to maintain a business relationship. In addition to creating messages for a specific goodwill reason, you can craft almost any routine message in a way to build goodwill. Two ways to do so are by providing information that your readers might find helpful and by maintaining a positive tone throughout your message.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Sending Congratulations</a:t>
            </a:r>
          </a:p>
          <a:p>
            <a:r>
              <a:rPr lang="en-US" sz="1200" b="0" i="0" u="none" strike="noStrike" kern="1200" baseline="0" dirty="0">
                <a:solidFill>
                  <a:schemeClr val="tx1"/>
                </a:solidFill>
                <a:latin typeface="+mn-lt"/>
                <a:ea typeface="+mn-ea"/>
                <a:cs typeface="+mn-cs"/>
              </a:rPr>
              <a:t>One prime opportunity for sending goodwill messages is to congratulate individuals or companies for significant business achievements. Other reasons for sending congratulations include highlights in people’s personal lives, such as weddings, births, graduations, and success in nonbusiness competitions.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Sending Messages of Appreciation</a:t>
            </a:r>
          </a:p>
          <a:p>
            <a:r>
              <a:rPr lang="en-US" sz="1200" b="0" i="0" u="none" strike="noStrike" kern="1200" baseline="0" dirty="0">
                <a:solidFill>
                  <a:schemeClr val="tx1"/>
                </a:solidFill>
                <a:latin typeface="+mn-lt"/>
                <a:ea typeface="+mn-ea"/>
                <a:cs typeface="+mn-cs"/>
              </a:rPr>
              <a:t>An important leadership quality is the ability to recognize the contributions of employees, colleagues, suppliers, and other associates. Your praise does more than just make the person feel good; it encourages further excellence.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Offering Condolences</a:t>
            </a:r>
          </a:p>
          <a:p>
            <a:r>
              <a:rPr lang="en-US" sz="1200" b="0" i="0" u="none" strike="noStrike" kern="1200" baseline="0" dirty="0">
                <a:solidFill>
                  <a:schemeClr val="tx1"/>
                </a:solidFill>
                <a:latin typeface="+mn-lt"/>
                <a:ea typeface="+mn-ea"/>
                <a:cs typeface="+mn-cs"/>
              </a:rPr>
              <a:t>Condolence letters are brief personal messages written to comfort someone after the death of a loved one. You may have occasion to offer condolences to employees or other business associates (when the person has lost a family member) or to the family of an employee or business associate (when that person has died).</a:t>
            </a:r>
            <a:endParaRPr lang="en-US" sz="11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20424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Routine messages fall into two groups: routine requests, in which you ask for information from or action by another party, and a variety of routine and positive messages.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86705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Making requests is a routine part of business, and in most cases your audience will be prepared to comply. By applying a clear strategy and tailoring your approach to each situation, you’ll be able to generate effective requests quickly. Like all other business messages, a routine request has three parts: an opening, a body, and a close. Using the direct approach, open with your main idea, which is a clear statement of your request. Use the body to give details and justify your request. Finally, close by requesting specific action.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routine requests and positive messages:</a:t>
            </a:r>
          </a:p>
          <a:p>
            <a:r>
              <a:rPr lang="en-US" sz="1200" b="0" i="0" u="none" strike="noStrike" kern="1200" baseline="0" dirty="0">
                <a:solidFill>
                  <a:schemeClr val="tx1"/>
                </a:solidFill>
                <a:latin typeface="+mn-lt"/>
                <a:ea typeface="+mn-ea"/>
                <a:cs typeface="+mn-cs"/>
              </a:rPr>
              <a:t>• State the request or main idea</a:t>
            </a:r>
          </a:p>
          <a:p>
            <a:r>
              <a:rPr lang="en-US" sz="1200" b="0" i="0" u="none" strike="noStrike" kern="1200" baseline="0" dirty="0">
                <a:solidFill>
                  <a:schemeClr val="tx1"/>
                </a:solidFill>
                <a:latin typeface="+mn-lt"/>
                <a:ea typeface="+mn-ea"/>
                <a:cs typeface="+mn-cs"/>
              </a:rPr>
              <a:t>• Give necessary details</a:t>
            </a:r>
          </a:p>
          <a:p>
            <a:r>
              <a:rPr lang="en-US" sz="1200" b="0" i="0" u="none" strike="noStrike" kern="1200" baseline="0" dirty="0">
                <a:solidFill>
                  <a:schemeClr val="tx1"/>
                </a:solidFill>
                <a:latin typeface="+mn-lt"/>
                <a:ea typeface="+mn-ea"/>
                <a:cs typeface="+mn-cs"/>
              </a:rPr>
              <a:t>• Close with a cordial request for specific action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80309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routine requests, you can make your request at the beginning of the message. Of course, getting right to the point should not be interpreted as license to be abrupt or tactless: </a:t>
            </a:r>
          </a:p>
          <a:p>
            <a:r>
              <a:rPr lang="en-US" sz="1200" b="0" i="0" u="none" strike="noStrike" kern="1200" baseline="0" dirty="0">
                <a:solidFill>
                  <a:schemeClr val="tx1"/>
                </a:solidFill>
                <a:latin typeface="+mn-lt"/>
                <a:ea typeface="+mn-ea"/>
                <a:cs typeface="+mn-cs"/>
              </a:rPr>
              <a:t>●● Pay attention to tone. Instead of demanding action (“Send me the latest version of the budget spreadsheet”), show respect by using words such as </a:t>
            </a:r>
            <a:r>
              <a:rPr lang="en-US" sz="1200" b="0" i="1" u="none" strike="noStrike" kern="1200" baseline="0" dirty="0">
                <a:solidFill>
                  <a:schemeClr val="tx1"/>
                </a:solidFill>
                <a:latin typeface="+mn-lt"/>
                <a:ea typeface="+mn-ea"/>
                <a:cs typeface="+mn-cs"/>
              </a:rPr>
              <a:t>please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I would appreciate</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 Assume that your audience will comply. You can generally assume that your readers will comply with routine requests, so you don’t need to devote a lot of time or energy toward trying to convince them to do so.</a:t>
            </a:r>
          </a:p>
          <a:p>
            <a:r>
              <a:rPr lang="en-US" sz="1200" b="0" i="0" u="none" strike="noStrike" kern="1200" baseline="0" dirty="0">
                <a:solidFill>
                  <a:schemeClr val="tx1"/>
                </a:solidFill>
                <a:latin typeface="+mn-lt"/>
                <a:ea typeface="+mn-ea"/>
                <a:cs typeface="+mn-cs"/>
              </a:rPr>
              <a:t>●● Be specific. State precisely what you want. For example, if you request the latest market data from your research department, be sure to say whether you want a 1-page summary or 100 pages of raw data.</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81637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Use the body of your message to explain your request, as needed. Make the explanation a smooth and logical outgrowth of your opening remarks. If complying with the request could benefit the reader, be sure to mention that. If you have multiple requests or questions, ask the most important questions first and deal with only one topic per question. If you have an unusual or complex request, break it down into specific, individual questions so that the reader can address each one separately. This consideration not only shows respect for your audience’s time but also gets you a more accurate answer in less time.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319548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Close your message with three important elements: (1) a specific request that includes any relevant deadlines, (2) information about how you can be reached (if it isn’t obvious), and (3) an expression of appreciation or goodwill. When you ask readers to perform a specific action, ask for a response by a specific date or time, if appropriate (for example, “Please send the figures by May 5 so that I can return first-quarter results to you before the May 20 conference.”). Conclude your message with a sincere thanks. To review, see “Checklist: Writing Routine Requests.”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373424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most common types of routine messages are asking for information or action, asking for recommendations, and making claims and requesting adjustments.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220623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Most simple requests can be handled with three message points:</a:t>
            </a:r>
          </a:p>
          <a:p>
            <a:r>
              <a:rPr lang="en-US" sz="1200" b="0" i="0" u="none" strike="noStrike" kern="1200" baseline="0" dirty="0">
                <a:solidFill>
                  <a:schemeClr val="tx1"/>
                </a:solidFill>
                <a:latin typeface="+mn-lt"/>
                <a:ea typeface="+mn-ea"/>
                <a:cs typeface="+mn-cs"/>
              </a:rPr>
              <a:t>●● What you want to know or what you want your readers to do</a:t>
            </a:r>
          </a:p>
          <a:p>
            <a:r>
              <a:rPr lang="en-US" sz="1200" b="0" i="0" u="none" strike="noStrike" kern="1200" baseline="0" dirty="0">
                <a:solidFill>
                  <a:schemeClr val="tx1"/>
                </a:solidFill>
                <a:latin typeface="+mn-lt"/>
                <a:ea typeface="+mn-ea"/>
                <a:cs typeface="+mn-cs"/>
              </a:rPr>
              <a:t>●● Why you’re making the request (not required in all cases)</a:t>
            </a:r>
          </a:p>
          <a:p>
            <a:r>
              <a:rPr lang="en-US" sz="1200" b="0" i="0" u="none" strike="noStrike" kern="1200" baseline="0" dirty="0">
                <a:solidFill>
                  <a:schemeClr val="tx1"/>
                </a:solidFill>
                <a:latin typeface="+mn-lt"/>
                <a:ea typeface="+mn-ea"/>
                <a:cs typeface="+mn-cs"/>
              </a:rPr>
              <a:t>●● Why it may be in your readers’ interests to help you (not applicable in all cases). For simple requests, using the direct approach gets the job done with a minimum of fuss. In more complex situations you may need to provide more extensive reasons and justification for your request. If applicable, point out any benefits to the reader of complying with your request. Naturally, be sure to adapt your request to your audience and the situation (see Figure 10.1 on the next page).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201761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44F51C-F160-4565-97C8-3996180C0C6D}"/>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2/17/2025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639152"/>
            <a:ext cx="6396037" cy="91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9FCA5602-F74F-4FAF-A5E2-29CEEEDB8E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317920" cy="623108"/>
          </a:xfrm>
          <a:prstGeom prst="rect">
            <a:avLst/>
          </a:prstGeom>
        </p:spPr>
      </p:pic>
      <p:pic>
        <p:nvPicPr>
          <p:cNvPr id="5" name="Picture 4">
            <a:extLst>
              <a:ext uri="{FF2B5EF4-FFF2-40B4-BE49-F238E27FC236}">
                <a16:creationId xmlns:a16="http://schemas.microsoft.com/office/drawing/2014/main" id="{E615FFA6-9A28-48D8-86C2-6CDE19BABA37}"/>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2/17/2025</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pic>
        <p:nvPicPr>
          <p:cNvPr id="1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639152"/>
            <a:ext cx="6396037" cy="91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76789AD0-FF25-4678-8BC0-93FDB0419C0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317920" cy="623108"/>
          </a:xfrm>
          <a:prstGeom prst="rect">
            <a:avLst/>
          </a:prstGeom>
        </p:spPr>
      </p:pic>
      <p:pic>
        <p:nvPicPr>
          <p:cNvPr id="3" name="Picture 2">
            <a:extLst>
              <a:ext uri="{FF2B5EF4-FFF2-40B4-BE49-F238E27FC236}">
                <a16:creationId xmlns:a16="http://schemas.microsoft.com/office/drawing/2014/main" id="{85A51007-4C91-43E8-83F0-A54042CE9C05}"/>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71975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2/17/2025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pic>
        <p:nvPicPr>
          <p:cNvPr id="1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639152"/>
            <a:ext cx="6396037" cy="91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F4AA9E51-3A47-4125-9046-B833C41B99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317920" cy="623108"/>
          </a:xfrm>
          <a:prstGeom prst="rect">
            <a:avLst/>
          </a:prstGeom>
        </p:spPr>
      </p:pic>
      <p:pic>
        <p:nvPicPr>
          <p:cNvPr id="3" name="Picture 2">
            <a:extLst>
              <a:ext uri="{FF2B5EF4-FFF2-40B4-BE49-F238E27FC236}">
                <a16:creationId xmlns:a16="http://schemas.microsoft.com/office/drawing/2014/main" id="{BC4A4B99-C158-4CD5-A62A-5D9FDDDB25D0}"/>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574602"/>
            <a:ext cx="8229600" cy="622828"/>
          </a:xfrm>
        </p:spPr>
        <p:txBody>
          <a:bodyPr anchor="t"/>
          <a:lstStyle>
            <a:lvl1pPr>
              <a:defRPr>
                <a:solidFill>
                  <a:schemeClr val="accent5">
                    <a:lumMod val="50000"/>
                  </a:schemeClr>
                </a:solidFill>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1197430"/>
            <a:ext cx="8229600" cy="402770"/>
          </a:xfrm>
        </p:spPr>
        <p:txBody>
          <a:bodyPr>
            <a:noAutofit/>
          </a:bodyPr>
          <a:lstStyle>
            <a:lvl1pPr marL="0" indent="0">
              <a:spcBef>
                <a:spcPts val="0"/>
              </a:spcBef>
              <a:buNone/>
              <a:defRPr sz="1600">
                <a:solidFill>
                  <a:schemeClr val="accent5">
                    <a:lumMod val="50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marL="256032" indent="-256032">
              <a:buClr>
                <a:schemeClr val="accent5">
                  <a:lumMod val="50000"/>
                </a:schemeClr>
              </a:buClr>
              <a:buFont typeface="Arial" panose="020B0604020202020204" pitchFamily="34" charset="0"/>
              <a:buChar char="–"/>
              <a:defRPr/>
            </a:lvl1pPr>
            <a:lvl2pPr marL="742950" indent="-285750">
              <a:buClr>
                <a:schemeClr val="accent5">
                  <a:lumMod val="50000"/>
                </a:schemeClr>
              </a:buClr>
              <a:buFont typeface="Arial" panose="020B0604020202020204" pitchFamily="34" charset="0"/>
              <a:buChar char="–"/>
              <a:defRPr/>
            </a:lvl2pPr>
            <a:lvl3pPr marL="1143000" indent="-228600">
              <a:buClr>
                <a:schemeClr val="accent5">
                  <a:lumMod val="50000"/>
                </a:schemeClr>
              </a:buClr>
              <a:buFont typeface="Arial" panose="020B0604020202020204" pitchFamily="34" charset="0"/>
              <a:buChar char="–"/>
              <a:defRPr/>
            </a:lvl3pPr>
            <a:lvl4pPr marL="1600200" indent="-228600">
              <a:buClr>
                <a:schemeClr val="accent5">
                  <a:lumMod val="50000"/>
                </a:schemeClr>
              </a:buClr>
              <a:buFont typeface="Arial" panose="020B0604020202020204" pitchFamily="34" charset="0"/>
              <a:buChar char="–"/>
              <a:defRPr/>
            </a:lvl4pPr>
            <a:lvl5pPr marL="2057400" indent="-228600">
              <a:buClr>
                <a:schemeClr val="accent5">
                  <a:lumMod val="50000"/>
                </a:schemeClr>
              </a:buClr>
              <a:buFont typeface="Arial" panose="020B0604020202020204" pitchFamily="34" charset="0"/>
              <a:buChar char="–"/>
              <a:defRPr/>
            </a:lvl5pPr>
            <a:lvl6pPr marL="2514600" indent="-228600">
              <a:buClr>
                <a:schemeClr val="accent5">
                  <a:lumMod val="50000"/>
                </a:schemeClr>
              </a:buClr>
              <a:buFont typeface="Arial" panose="020B0604020202020204" pitchFamily="34" charset="0"/>
              <a:buChar char="–"/>
              <a:defRPr/>
            </a:lvl6pPr>
            <a:lvl7pPr marL="2971800" indent="-228600">
              <a:buClr>
                <a:schemeClr val="accent5">
                  <a:lumMod val="50000"/>
                </a:schemeClr>
              </a:buClr>
              <a:buFont typeface="Arial" panose="020B0604020202020204" pitchFamily="34" charset="0"/>
              <a:buChar char="–"/>
              <a:defRPr/>
            </a:lvl7pPr>
            <a:lvl8pPr marL="3429000" indent="-228600">
              <a:buClr>
                <a:schemeClr val="accent5">
                  <a:lumMod val="50000"/>
                </a:schemeClr>
              </a:buClr>
              <a:buFont typeface="Arial" panose="020B0604020202020204" pitchFamily="34" charset="0"/>
              <a:buChar char="–"/>
              <a:defRPr/>
            </a:lvl8pPr>
            <a:lvl9pPr marL="3886200" indent="-228600">
              <a:buClr>
                <a:schemeClr val="accent5">
                  <a:lumMod val="50000"/>
                </a:schemeClr>
              </a:buClr>
              <a:buFont typeface="Arial" panose="020B0604020202020204"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2/17/2025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424640"/>
            <a:ext cx="8229600" cy="1097280"/>
          </a:xfrm>
        </p:spPr>
        <p:txBody>
          <a:bodyPr/>
          <a:lstStyle>
            <a:lvl1pPr>
              <a:defRPr>
                <a:solidFill>
                  <a:schemeClr val="accent5">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marL="256032" indent="-256032">
              <a:buClr>
                <a:schemeClr val="accent5">
                  <a:lumMod val="50000"/>
                </a:schemeClr>
              </a:buClr>
              <a:buSzPct val="100000"/>
              <a:buFont typeface="Arial" panose="020B0604020202020204" pitchFamily="34" charset="0"/>
              <a:buChar char="–"/>
              <a:defRPr/>
            </a:lvl1pPr>
            <a:lvl2pPr marL="742950" indent="-285750">
              <a:buClr>
                <a:schemeClr val="accent5">
                  <a:lumMod val="50000"/>
                </a:schemeClr>
              </a:buClr>
              <a:buFont typeface="Arial" panose="020B0604020202020204" pitchFamily="34" charset="0"/>
              <a:buChar char="–"/>
              <a:defRPr/>
            </a:lvl2pPr>
            <a:lvl3pPr marL="1143000" indent="-228600">
              <a:buClr>
                <a:schemeClr val="accent5">
                  <a:lumMod val="50000"/>
                </a:schemeClr>
              </a:buClr>
              <a:buFont typeface="Arial" panose="020B0604020202020204" pitchFamily="34" charset="0"/>
              <a:buChar char="–"/>
              <a:defRPr/>
            </a:lvl3pPr>
            <a:lvl4pPr marL="1600200" indent="-228600">
              <a:buClr>
                <a:schemeClr val="accent5">
                  <a:lumMod val="50000"/>
                </a:schemeClr>
              </a:buClr>
              <a:buFont typeface="Arial" panose="020B0604020202020204" pitchFamily="34" charset="0"/>
              <a:buChar char="–"/>
              <a:defRPr/>
            </a:lvl4pPr>
            <a:lvl5pPr marL="2057400" indent="-228600">
              <a:buClr>
                <a:schemeClr val="accent5">
                  <a:lumMod val="50000"/>
                </a:schemeClr>
              </a:buClr>
              <a:buFont typeface="Arial" panose="020B0604020202020204" pitchFamily="34" charset="0"/>
              <a:buChar char="–"/>
              <a:defRPr/>
            </a:lvl5pPr>
            <a:lvl6pPr marL="2514600" indent="-228600">
              <a:buClr>
                <a:schemeClr val="accent5">
                  <a:lumMod val="50000"/>
                </a:schemeClr>
              </a:buClr>
              <a:buFont typeface="Arial" panose="020B0604020202020204" pitchFamily="34" charset="0"/>
              <a:buChar char="–"/>
              <a:defRPr/>
            </a:lvl6pPr>
            <a:lvl7pPr marL="2971800" indent="-228600">
              <a:buClr>
                <a:schemeClr val="accent5">
                  <a:lumMod val="50000"/>
                </a:schemeClr>
              </a:buClr>
              <a:buFont typeface="Arial" panose="020B0604020202020204" pitchFamily="34" charset="0"/>
              <a:buChar char="–"/>
              <a:defRPr/>
            </a:lvl7pPr>
            <a:lvl8pPr marL="3429000" indent="-228600">
              <a:buClr>
                <a:schemeClr val="accent5">
                  <a:lumMod val="50000"/>
                </a:schemeClr>
              </a:buClr>
              <a:buFont typeface="Arial" panose="020B0604020202020204" pitchFamily="34" charset="0"/>
              <a:buChar char="–"/>
              <a:defRPr/>
            </a:lvl8pPr>
            <a:lvl9pPr marL="3886200" indent="-228600">
              <a:buClr>
                <a:schemeClr val="accent5">
                  <a:lumMod val="50000"/>
                </a:schemeClr>
              </a:buClr>
              <a:buFont typeface="Arial" panose="020B0604020202020204"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2/17/2025</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accent5">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marL="118872" indent="-118872">
              <a:buClr>
                <a:schemeClr val="accent5">
                  <a:lumMod val="50000"/>
                </a:schemeClr>
              </a:buClr>
              <a:buSzPct val="25000"/>
              <a:buFont typeface="Arial" panose="020B0604020202020204" pitchFamily="34" charset="0"/>
              <a:buChar char="–"/>
              <a:defRPr sz="1600"/>
            </a:lvl1pPr>
            <a:lvl2pPr marL="569913" indent="-285750">
              <a:buClr>
                <a:schemeClr val="accent5">
                  <a:lumMod val="50000"/>
                </a:schemeClr>
              </a:buClr>
              <a:buFont typeface="Arial" panose="020B0604020202020204" pitchFamily="34" charset="0"/>
              <a:buChar char="–"/>
              <a:defRPr sz="1600"/>
            </a:lvl2pPr>
            <a:lvl3pPr marL="1143000" indent="-228600">
              <a:buClr>
                <a:schemeClr val="accent5">
                  <a:lumMod val="50000"/>
                </a:schemeClr>
              </a:buClr>
              <a:buFont typeface="Arial" panose="020B0604020202020204" pitchFamily="34" charset="0"/>
              <a:buChar char="–"/>
              <a:defRPr sz="1600"/>
            </a:lvl3pPr>
            <a:lvl4pPr marL="1600200" indent="-228600">
              <a:buClr>
                <a:schemeClr val="accent5">
                  <a:lumMod val="50000"/>
                </a:schemeClr>
              </a:buClr>
              <a:buFont typeface="Arial" panose="020B0604020202020204" pitchFamily="34" charset="0"/>
              <a:buChar char="–"/>
              <a:defRPr sz="1600"/>
            </a:lvl4pPr>
            <a:lvl5pPr marL="2057400" indent="-228600">
              <a:buClr>
                <a:schemeClr val="accent5">
                  <a:lumMod val="50000"/>
                </a:schemeClr>
              </a:buClr>
              <a:buFont typeface="Arial" panose="020B0604020202020204" pitchFamily="34" charset="0"/>
              <a:buChar char="–"/>
              <a:defRPr sz="1600"/>
            </a:lvl5pPr>
            <a:lvl6pPr marL="2514600" indent="-228600">
              <a:buClr>
                <a:schemeClr val="accent5">
                  <a:lumMod val="50000"/>
                </a:schemeClr>
              </a:buClr>
              <a:buFont typeface="Arial" panose="020B0604020202020204" pitchFamily="34" charset="0"/>
              <a:buChar char="–"/>
              <a:defRPr sz="1600"/>
            </a:lvl6pPr>
            <a:lvl7pPr marL="2971800" indent="-228600">
              <a:buClr>
                <a:schemeClr val="accent5">
                  <a:lumMod val="50000"/>
                </a:schemeClr>
              </a:buClr>
              <a:buFont typeface="Arial" panose="020B0604020202020204" pitchFamily="34" charset="0"/>
              <a:buChar char="–"/>
              <a:defRPr sz="1600"/>
            </a:lvl7pPr>
            <a:lvl8pPr marL="3429000" indent="-228600">
              <a:buClr>
                <a:schemeClr val="accent5">
                  <a:lumMod val="50000"/>
                </a:schemeClr>
              </a:buClr>
              <a:buFont typeface="Arial" panose="020B0604020202020204" pitchFamily="34" charset="0"/>
              <a:buChar char="–"/>
              <a:defRPr sz="1600"/>
            </a:lvl8pPr>
            <a:lvl9pPr marL="3886200" indent="-228600">
              <a:buClr>
                <a:schemeClr val="accent5">
                  <a:lumMod val="50000"/>
                </a:schemeClr>
              </a:buClr>
              <a:buFont typeface="Arial" panose="020B0604020202020204" pitchFamily="34" charset="0"/>
              <a:buChar cha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2/17/2025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2/17/2025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p>
        </p:txBody>
      </p:sp>
      <p:pic>
        <p:nvPicPr>
          <p:cNvPr id="13"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5639152"/>
            <a:ext cx="6396037" cy="91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BC96DF16-10DB-4C22-8C53-F301ACC0AA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317920" cy="623108"/>
          </a:xfrm>
          <a:prstGeom prst="rect">
            <a:avLst/>
          </a:prstGeom>
        </p:spPr>
      </p:pic>
      <p:pic>
        <p:nvPicPr>
          <p:cNvPr id="5" name="Picture 4">
            <a:extLst>
              <a:ext uri="{FF2B5EF4-FFF2-40B4-BE49-F238E27FC236}">
                <a16:creationId xmlns:a16="http://schemas.microsoft.com/office/drawing/2014/main" id="{C47E131B-6473-4ECF-B369-0A55A513C83A}"/>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accent5">
                    <a:lumMod val="50000"/>
                  </a:schemeClr>
                </a:solidFill>
              </a:defRPr>
            </a:lvl1pPr>
          </a:lstStyle>
          <a:p>
            <a:r>
              <a:rPr lang="en-US" dirty="0"/>
              <a:t>Click to edit Master title style</a:t>
            </a:r>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idx="13"/>
          </p:nvPr>
        </p:nvSpPr>
        <p:spPr>
          <a:xfrm>
            <a:off x="457200" y="25146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2/17/2025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352800"/>
            <a:ext cx="82296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533400" y="5029200"/>
            <a:ext cx="8153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chemeClr val="accent5">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chemeClr val="accent5">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2/17/2025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2/17/2025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2/17/2025</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p>
        </p:txBody>
      </p:sp>
      <p:pic>
        <p:nvPicPr>
          <p:cNvPr id="10" name="Picture 9"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pic>
        <p:nvPicPr>
          <p:cNvPr id="13" name="Picture 1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5639152"/>
            <a:ext cx="6396037" cy="91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3401B30E-B2A1-4C28-B2CD-E4BD2CACC6B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2280" y="5944706"/>
            <a:ext cx="5317920" cy="623108"/>
          </a:xfrm>
          <a:prstGeom prst="rect">
            <a:avLst/>
          </a:prstGeom>
        </p:spPr>
      </p:pic>
      <p:pic>
        <p:nvPicPr>
          <p:cNvPr id="15" name="Picture 14">
            <a:extLst>
              <a:ext uri="{FF2B5EF4-FFF2-40B4-BE49-F238E27FC236}">
                <a16:creationId xmlns:a16="http://schemas.microsoft.com/office/drawing/2014/main" id="{CF71D1A1-154B-4990-8519-8B1B24B8CA27}"/>
              </a:ext>
            </a:extLst>
          </p:cNvPr>
          <p:cNvPicPr>
            <a:picLocks noChangeAspect="1"/>
          </p:cNvPicPr>
          <p:nvPr userDrawn="1"/>
        </p:nvPicPr>
        <p:blipFill>
          <a:blip r:embed="rId16"/>
          <a:stretch>
            <a:fillRect/>
          </a:stretch>
        </p:blipFill>
        <p:spPr>
          <a:xfrm>
            <a:off x="0" y="0"/>
            <a:ext cx="9144000" cy="6858000"/>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8B2A-92B0-45A3-AECC-5F9DD624639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DD0941A-23E1-4B7D-B3CB-C70B77CA3E0E}"/>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5EC03E7F-C5CB-4898-90B2-4ECC06C760FA}"/>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13044A3A-0365-4034-8800-629799C46D06}"/>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97F3DD22-AB08-41A6-BE63-65C5BE3A4603}"/>
              </a:ext>
            </a:extLst>
          </p:cNvPr>
          <p:cNvSpPr>
            <a:spLocks noGrp="1"/>
          </p:cNvSpPr>
          <p:nvPr>
            <p:ph type="body" sz="quarter" idx="16"/>
          </p:nvPr>
        </p:nvSpPr>
        <p:spPr/>
        <p:txBody>
          <a:bodyPr/>
          <a:lstStyle/>
          <a:p>
            <a:endParaRPr lang="en-US"/>
          </a:p>
        </p:txBody>
      </p:sp>
      <p:pic>
        <p:nvPicPr>
          <p:cNvPr id="8" name="Picture 7">
            <a:extLst>
              <a:ext uri="{FF2B5EF4-FFF2-40B4-BE49-F238E27FC236}">
                <a16:creationId xmlns:a16="http://schemas.microsoft.com/office/drawing/2014/main" id="{531072B9-C6F9-41CA-9B1A-381CD026349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5165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
            <a:ext cx="8229600" cy="1097280"/>
          </a:xfrm>
        </p:spPr>
        <p:txBody>
          <a:bodyPr/>
          <a:lstStyle/>
          <a:p>
            <a:r>
              <a:rPr lang="en-US" sz="2400" dirty="0"/>
              <a:t>Asking for Information and Action</a:t>
            </a:r>
          </a:p>
        </p:txBody>
      </p:sp>
      <p:sp>
        <p:nvSpPr>
          <p:cNvPr id="3" name="Content Placeholder 2"/>
          <p:cNvSpPr>
            <a:spLocks noGrp="1"/>
          </p:cNvSpPr>
          <p:nvPr>
            <p:ph idx="1"/>
          </p:nvPr>
        </p:nvSpPr>
        <p:spPr/>
        <p:txBody>
          <a:bodyPr/>
          <a:lstStyle/>
          <a:p>
            <a:pPr fontAlgn="ctr"/>
            <a:r>
              <a:rPr lang="en-US" sz="2400" dirty="0"/>
              <a:t>State Request Clearly</a:t>
            </a:r>
          </a:p>
          <a:p>
            <a:pPr fontAlgn="ctr"/>
            <a:r>
              <a:rPr lang="en-US" sz="2400" dirty="0"/>
              <a:t>Support Why You’re Making the Request</a:t>
            </a:r>
          </a:p>
          <a:p>
            <a:pPr fontAlgn="ctr"/>
            <a:r>
              <a:rPr lang="en-US" sz="2400" dirty="0"/>
              <a:t>Appeal to Readers’ Interests If Applicable</a:t>
            </a:r>
          </a:p>
        </p:txBody>
      </p:sp>
    </p:spTree>
    <p:extLst>
      <p:ext uri="{BB962C8B-B14F-4D97-AF65-F5344CB8AC3E}">
        <p14:creationId xmlns:p14="http://schemas.microsoft.com/office/powerpoint/2010/main" val="415282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6844"/>
            <a:ext cx="8229600" cy="1097280"/>
          </a:xfrm>
        </p:spPr>
        <p:txBody>
          <a:bodyPr/>
          <a:lstStyle/>
          <a:p>
            <a:r>
              <a:rPr lang="en-US" sz="2400" dirty="0"/>
              <a:t>Asking for Recommendations</a:t>
            </a:r>
          </a:p>
        </p:txBody>
      </p:sp>
      <p:sp>
        <p:nvSpPr>
          <p:cNvPr id="3" name="Content Placeholder 2"/>
          <p:cNvSpPr>
            <a:spLocks noGrp="1"/>
          </p:cNvSpPr>
          <p:nvPr>
            <p:ph idx="1"/>
          </p:nvPr>
        </p:nvSpPr>
        <p:spPr/>
        <p:txBody>
          <a:bodyPr/>
          <a:lstStyle/>
          <a:p>
            <a:r>
              <a:rPr lang="en-US" sz="2400" dirty="0"/>
              <a:t>Ask Permission</a:t>
            </a:r>
          </a:p>
          <a:p>
            <a:r>
              <a:rPr lang="en-US" sz="2400" dirty="0"/>
              <a:t>Organize Your Request Using the Direct Approach</a:t>
            </a:r>
          </a:p>
          <a:p>
            <a:r>
              <a:rPr lang="en-US" sz="2400" dirty="0"/>
              <a:t>State the Purpose of the Recommendation</a:t>
            </a:r>
          </a:p>
          <a:p>
            <a:r>
              <a:rPr lang="en-US" sz="2400" dirty="0"/>
              <a:t>Remind the Reader How You Know Each Other</a:t>
            </a:r>
          </a:p>
          <a:p>
            <a:r>
              <a:rPr lang="en-US" sz="2400" dirty="0"/>
              <a:t>Close with an Expression of Appreciation</a:t>
            </a:r>
          </a:p>
        </p:txBody>
      </p:sp>
    </p:spTree>
    <p:extLst>
      <p:ext uri="{BB962C8B-B14F-4D97-AF65-F5344CB8AC3E}">
        <p14:creationId xmlns:p14="http://schemas.microsoft.com/office/powerpoint/2010/main" val="419411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8229600" cy="1097280"/>
          </a:xfrm>
        </p:spPr>
        <p:txBody>
          <a:bodyPr/>
          <a:lstStyle/>
          <a:p>
            <a:r>
              <a:rPr lang="en-US" sz="2400" dirty="0"/>
              <a:t>Making Claims and Requesting Adjustments</a:t>
            </a:r>
          </a:p>
        </p:txBody>
      </p:sp>
      <p:sp>
        <p:nvSpPr>
          <p:cNvPr id="3" name="Content Placeholder 2"/>
          <p:cNvSpPr>
            <a:spLocks noGrp="1"/>
          </p:cNvSpPr>
          <p:nvPr>
            <p:ph idx="1"/>
          </p:nvPr>
        </p:nvSpPr>
        <p:spPr>
          <a:xfrm>
            <a:off x="228600" y="1981200"/>
            <a:ext cx="8229600" cy="4525963"/>
          </a:xfrm>
        </p:spPr>
        <p:txBody>
          <a:bodyPr/>
          <a:lstStyle/>
          <a:p>
            <a:pPr fontAlgn="ctr"/>
            <a:r>
              <a:rPr lang="en-US" sz="2400" dirty="0"/>
              <a:t>Explain the Problem and Give Details</a:t>
            </a:r>
          </a:p>
          <a:p>
            <a:pPr fontAlgn="ctr"/>
            <a:r>
              <a:rPr lang="en-US" sz="2400" dirty="0"/>
              <a:t>Provide Backup Information</a:t>
            </a:r>
          </a:p>
          <a:p>
            <a:pPr fontAlgn="ctr"/>
            <a:r>
              <a:rPr lang="en-US" sz="2400" dirty="0"/>
              <a:t>Request Specific Action</a:t>
            </a:r>
          </a:p>
        </p:txBody>
      </p:sp>
    </p:spTree>
    <p:extLst>
      <p:ext uri="{BB962C8B-B14F-4D97-AF65-F5344CB8AC3E}">
        <p14:creationId xmlns:p14="http://schemas.microsoft.com/office/powerpoint/2010/main" val="165997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229600" cy="1097280"/>
          </a:xfrm>
        </p:spPr>
        <p:txBody>
          <a:bodyPr/>
          <a:lstStyle/>
          <a:p>
            <a:r>
              <a:rPr lang="en-US" sz="2400" dirty="0"/>
              <a:t>Strategy for Routine and Positive Messages</a:t>
            </a:r>
          </a:p>
        </p:txBody>
      </p:sp>
      <p:sp>
        <p:nvSpPr>
          <p:cNvPr id="3" name="Content Placeholder 2"/>
          <p:cNvSpPr>
            <a:spLocks noGrp="1"/>
          </p:cNvSpPr>
          <p:nvPr>
            <p:ph idx="1"/>
          </p:nvPr>
        </p:nvSpPr>
        <p:spPr>
          <a:xfrm>
            <a:off x="457200" y="1752600"/>
            <a:ext cx="8229600" cy="4525963"/>
          </a:xfrm>
        </p:spPr>
        <p:txBody>
          <a:bodyPr/>
          <a:lstStyle/>
          <a:p>
            <a:r>
              <a:rPr lang="en-US" sz="2400" b="1" dirty="0"/>
              <a:t>LO 10.3 </a:t>
            </a:r>
            <a:r>
              <a:rPr lang="en-US" sz="2400" dirty="0"/>
              <a:t>Outline an effective strategy for writing routine replies and positive messages.</a:t>
            </a:r>
          </a:p>
        </p:txBody>
      </p:sp>
    </p:spTree>
    <p:extLst>
      <p:ext uri="{BB962C8B-B14F-4D97-AF65-F5344CB8AC3E}">
        <p14:creationId xmlns:p14="http://schemas.microsoft.com/office/powerpoint/2010/main" val="345656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8229600" cy="1097280"/>
          </a:xfrm>
        </p:spPr>
        <p:txBody>
          <a:bodyPr/>
          <a:lstStyle/>
          <a:p>
            <a:r>
              <a:rPr lang="en-US" sz="2400" dirty="0"/>
              <a:t>Starting with the Main Idea</a:t>
            </a:r>
          </a:p>
        </p:txBody>
      </p:sp>
      <p:sp>
        <p:nvSpPr>
          <p:cNvPr id="3" name="Content Placeholder 2"/>
          <p:cNvSpPr>
            <a:spLocks noGrp="1"/>
          </p:cNvSpPr>
          <p:nvPr>
            <p:ph idx="1"/>
          </p:nvPr>
        </p:nvSpPr>
        <p:spPr>
          <a:xfrm>
            <a:off x="465944" y="1905000"/>
            <a:ext cx="8229600" cy="4525963"/>
          </a:xfrm>
        </p:spPr>
        <p:txBody>
          <a:bodyPr/>
          <a:lstStyle/>
          <a:p>
            <a:pPr fontAlgn="ctr"/>
            <a:r>
              <a:rPr lang="en-US" sz="2400" b="1" dirty="0"/>
              <a:t>What is the Single Most Important Message I have for the Audience?</a:t>
            </a:r>
            <a:endParaRPr lang="en-US" sz="2400" dirty="0"/>
          </a:p>
          <a:p>
            <a:pPr lvl="1" fontAlgn="ctr"/>
            <a:r>
              <a:rPr lang="en-US" sz="2400" dirty="0"/>
              <a:t>Clear and Concise Opening</a:t>
            </a:r>
          </a:p>
          <a:p>
            <a:pPr lvl="1" fontAlgn="ctr"/>
            <a:r>
              <a:rPr lang="en-US" sz="2400" dirty="0"/>
              <a:t>Share Good News First</a:t>
            </a:r>
          </a:p>
          <a:p>
            <a:pPr lvl="1" fontAlgn="ctr"/>
            <a:r>
              <a:rPr lang="en-US" sz="2400" dirty="0"/>
              <a:t>Prepare Audience for Details that Follow</a:t>
            </a:r>
          </a:p>
        </p:txBody>
      </p:sp>
    </p:spTree>
    <p:extLst>
      <p:ext uri="{BB962C8B-B14F-4D97-AF65-F5344CB8AC3E}">
        <p14:creationId xmlns:p14="http://schemas.microsoft.com/office/powerpoint/2010/main" val="613296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8229600" cy="1097280"/>
          </a:xfrm>
        </p:spPr>
        <p:txBody>
          <a:bodyPr/>
          <a:lstStyle/>
          <a:p>
            <a:r>
              <a:rPr lang="en-US" sz="2400" dirty="0"/>
              <a:t>Providing Details and Explanation</a:t>
            </a:r>
          </a:p>
        </p:txBody>
      </p:sp>
      <p:sp>
        <p:nvSpPr>
          <p:cNvPr id="3" name="Content Placeholder 2"/>
          <p:cNvSpPr>
            <a:spLocks noGrp="1"/>
          </p:cNvSpPr>
          <p:nvPr>
            <p:ph idx="1"/>
          </p:nvPr>
        </p:nvSpPr>
        <p:spPr/>
        <p:txBody>
          <a:bodyPr/>
          <a:lstStyle/>
          <a:p>
            <a:pPr fontAlgn="ctr"/>
            <a:r>
              <a:rPr lang="en-US" sz="2400" dirty="0"/>
              <a:t>Use the Body to Explain Your Point Completely</a:t>
            </a:r>
          </a:p>
          <a:p>
            <a:pPr fontAlgn="ctr"/>
            <a:r>
              <a:rPr lang="en-US" sz="2400" dirty="0"/>
              <a:t>Use the Indirect Approach</a:t>
            </a:r>
          </a:p>
          <a:p>
            <a:pPr fontAlgn="ctr"/>
            <a:r>
              <a:rPr lang="en-US" sz="2400" dirty="0"/>
              <a:t>Only Use Negative Information if it</a:t>
            </a:r>
          </a:p>
          <a:p>
            <a:pPr fontAlgn="ctr"/>
            <a:r>
              <a:rPr lang="en-US" sz="2400" dirty="0"/>
              <a:t>Will Elicit a Positive Response</a:t>
            </a:r>
          </a:p>
          <a:p>
            <a:pPr fontAlgn="ctr"/>
            <a:r>
              <a:rPr lang="en-US" sz="2400" dirty="0"/>
              <a:t>Provide Assurance to Customer</a:t>
            </a:r>
          </a:p>
        </p:txBody>
      </p:sp>
    </p:spTree>
    <p:extLst>
      <p:ext uri="{BB962C8B-B14F-4D97-AF65-F5344CB8AC3E}">
        <p14:creationId xmlns:p14="http://schemas.microsoft.com/office/powerpoint/2010/main" val="990231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8229600" cy="1097280"/>
          </a:xfrm>
        </p:spPr>
        <p:txBody>
          <a:bodyPr/>
          <a:lstStyle/>
          <a:p>
            <a:r>
              <a:rPr lang="en-US" sz="2400" dirty="0"/>
              <a:t>Ending With a Courteous Close</a:t>
            </a:r>
          </a:p>
        </p:txBody>
      </p:sp>
      <p:sp>
        <p:nvSpPr>
          <p:cNvPr id="3" name="Content Placeholder 2"/>
          <p:cNvSpPr>
            <a:spLocks noGrp="1"/>
          </p:cNvSpPr>
          <p:nvPr>
            <p:ph idx="1"/>
          </p:nvPr>
        </p:nvSpPr>
        <p:spPr/>
        <p:txBody>
          <a:bodyPr/>
          <a:lstStyle/>
          <a:p>
            <a:pPr fontAlgn="ctr"/>
            <a:r>
              <a:rPr lang="en-US" sz="2400" dirty="0"/>
              <a:t>End on a Neutral or Positive Note</a:t>
            </a:r>
          </a:p>
          <a:p>
            <a:r>
              <a:rPr lang="en-US" sz="2400" dirty="0"/>
              <a:t>A Simple “Thank You” May Suffice</a:t>
            </a:r>
          </a:p>
          <a:p>
            <a:r>
              <a:rPr lang="en-US" sz="2400" dirty="0"/>
              <a:t>Clearly Communicate any Necessary Follow-Up Action</a:t>
            </a:r>
          </a:p>
        </p:txBody>
      </p:sp>
    </p:spTree>
    <p:extLst>
      <p:ext uri="{BB962C8B-B14F-4D97-AF65-F5344CB8AC3E}">
        <p14:creationId xmlns:p14="http://schemas.microsoft.com/office/powerpoint/2010/main" val="106136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420" y="838200"/>
            <a:ext cx="8229600" cy="1097280"/>
          </a:xfrm>
        </p:spPr>
        <p:txBody>
          <a:bodyPr/>
          <a:lstStyle/>
          <a:p>
            <a:r>
              <a:rPr lang="en-US" sz="2400" dirty="0"/>
              <a:t>Common Examples of Routine and Positive Messages</a:t>
            </a:r>
          </a:p>
        </p:txBody>
      </p:sp>
      <p:sp>
        <p:nvSpPr>
          <p:cNvPr id="3" name="Content Placeholder 2"/>
          <p:cNvSpPr>
            <a:spLocks noGrp="1"/>
          </p:cNvSpPr>
          <p:nvPr>
            <p:ph idx="1"/>
          </p:nvPr>
        </p:nvSpPr>
        <p:spPr>
          <a:xfrm>
            <a:off x="457200" y="2743200"/>
            <a:ext cx="8229600" cy="4525963"/>
          </a:xfrm>
        </p:spPr>
        <p:txBody>
          <a:bodyPr/>
          <a:lstStyle/>
          <a:p>
            <a:r>
              <a:rPr lang="en-US" sz="2400" b="1" dirty="0"/>
              <a:t>LO 10.4 </a:t>
            </a:r>
            <a:r>
              <a:rPr lang="en-US" sz="2400" dirty="0"/>
              <a:t>Describe six common types of routine replies and positive messages.</a:t>
            </a:r>
          </a:p>
        </p:txBody>
      </p:sp>
    </p:spTree>
    <p:extLst>
      <p:ext uri="{BB962C8B-B14F-4D97-AF65-F5344CB8AC3E}">
        <p14:creationId xmlns:p14="http://schemas.microsoft.com/office/powerpoint/2010/main" val="2983475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229600" cy="1097280"/>
          </a:xfrm>
        </p:spPr>
        <p:txBody>
          <a:bodyPr/>
          <a:lstStyle/>
          <a:p>
            <a:r>
              <a:rPr lang="en-US" sz="2800" dirty="0"/>
              <a:t>Answering Requests for Information or Action</a:t>
            </a:r>
          </a:p>
        </p:txBody>
      </p:sp>
      <p:sp>
        <p:nvSpPr>
          <p:cNvPr id="3" name="Content Placeholder 2"/>
          <p:cNvSpPr>
            <a:spLocks noGrp="1"/>
          </p:cNvSpPr>
          <p:nvPr>
            <p:ph idx="1"/>
          </p:nvPr>
        </p:nvSpPr>
        <p:spPr>
          <a:xfrm>
            <a:off x="457200" y="2590800"/>
            <a:ext cx="8229600" cy="4525963"/>
          </a:xfrm>
        </p:spPr>
        <p:txBody>
          <a:bodyPr/>
          <a:lstStyle/>
          <a:p>
            <a:pPr fontAlgn="ctr"/>
            <a:r>
              <a:rPr lang="en-US" sz="2400" b="1" dirty="0"/>
              <a:t>Three Main Goals</a:t>
            </a:r>
            <a:endParaRPr lang="en-US" sz="2400" dirty="0"/>
          </a:p>
          <a:p>
            <a:pPr lvl="1" fontAlgn="ctr"/>
            <a:r>
              <a:rPr lang="en-US" sz="2400" dirty="0"/>
              <a:t>Respond to the Inquiry and Answer All Questions</a:t>
            </a:r>
          </a:p>
          <a:p>
            <a:pPr lvl="1" fontAlgn="ctr"/>
            <a:r>
              <a:rPr lang="en-US" sz="2400" dirty="0"/>
              <a:t>Leave the Reader with a Good Impression</a:t>
            </a:r>
          </a:p>
          <a:p>
            <a:pPr lvl="1" fontAlgn="ctr"/>
            <a:r>
              <a:rPr lang="en-US" sz="2400" dirty="0"/>
              <a:t>Encourage the Future Sale</a:t>
            </a:r>
          </a:p>
        </p:txBody>
      </p:sp>
    </p:spTree>
    <p:extLst>
      <p:ext uri="{BB962C8B-B14F-4D97-AF65-F5344CB8AC3E}">
        <p14:creationId xmlns:p14="http://schemas.microsoft.com/office/powerpoint/2010/main" val="2238251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5341"/>
            <a:ext cx="8229600" cy="1097280"/>
          </a:xfrm>
        </p:spPr>
        <p:txBody>
          <a:bodyPr/>
          <a:lstStyle/>
          <a:p>
            <a:r>
              <a:rPr lang="en-US" sz="2800" dirty="0"/>
              <a:t>Granting Claims and Requests for Adjustment</a:t>
            </a:r>
          </a:p>
        </p:txBody>
      </p:sp>
      <p:sp>
        <p:nvSpPr>
          <p:cNvPr id="3" name="Content Placeholder 2"/>
          <p:cNvSpPr>
            <a:spLocks noGrp="1"/>
          </p:cNvSpPr>
          <p:nvPr>
            <p:ph idx="1"/>
          </p:nvPr>
        </p:nvSpPr>
        <p:spPr>
          <a:xfrm>
            <a:off x="381000" y="1981200"/>
            <a:ext cx="8229600" cy="4525963"/>
          </a:xfrm>
        </p:spPr>
        <p:txBody>
          <a:bodyPr/>
          <a:lstStyle/>
          <a:p>
            <a:r>
              <a:rPr lang="en-US" sz="2400" dirty="0"/>
              <a:t>Acknowledge Receipt of the Customer’s Claim or Complaint</a:t>
            </a:r>
          </a:p>
          <a:p>
            <a:r>
              <a:rPr lang="en-US" sz="2400" dirty="0"/>
              <a:t>Sympathize with the Customer</a:t>
            </a:r>
          </a:p>
          <a:p>
            <a:r>
              <a:rPr lang="en-US" sz="2400" dirty="0"/>
              <a:t>Take Personal Responsibility</a:t>
            </a:r>
          </a:p>
          <a:p>
            <a:r>
              <a:rPr lang="en-US" sz="2400" dirty="0"/>
              <a:t>Explain How You Resolved the Situation</a:t>
            </a:r>
          </a:p>
          <a:p>
            <a:r>
              <a:rPr lang="en-US" sz="2400" dirty="0"/>
              <a:t>Take Steps to Repair the Relationship</a:t>
            </a:r>
          </a:p>
          <a:p>
            <a:r>
              <a:rPr lang="en-US" sz="2400" dirty="0"/>
              <a:t>Follow Up</a:t>
            </a:r>
          </a:p>
        </p:txBody>
      </p:sp>
    </p:spTree>
    <p:extLst>
      <p:ext uri="{BB962C8B-B14F-4D97-AF65-F5344CB8AC3E}">
        <p14:creationId xmlns:p14="http://schemas.microsoft.com/office/powerpoint/2010/main" val="226291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84590"/>
            <a:ext cx="8382000" cy="806267"/>
          </a:xfrm>
        </p:spPr>
        <p:txBody>
          <a:bodyPr anchor="b"/>
          <a:lstStyle/>
          <a:p>
            <a:r>
              <a:rPr lang="en-US" sz="2400" dirty="0">
                <a:solidFill>
                  <a:schemeClr val="accent5">
                    <a:lumMod val="50000"/>
                  </a:schemeClr>
                </a:solidFill>
              </a:rPr>
              <a:t>Business Communication Today</a:t>
            </a:r>
            <a:endParaRPr lang="en-IN" sz="2400" dirty="0">
              <a:solidFill>
                <a:schemeClr val="accent5">
                  <a:lumMod val="50000"/>
                </a:schemeClr>
              </a:solidFill>
            </a:endParaRPr>
          </a:p>
        </p:txBody>
      </p:sp>
      <p:sp>
        <p:nvSpPr>
          <p:cNvPr id="3" name="Text Placeholder 2"/>
          <p:cNvSpPr>
            <a:spLocks noGrp="1"/>
          </p:cNvSpPr>
          <p:nvPr>
            <p:ph type="body" sz="quarter" idx="13"/>
          </p:nvPr>
        </p:nvSpPr>
        <p:spPr>
          <a:xfrm>
            <a:off x="4648200" y="1151030"/>
            <a:ext cx="8229600" cy="349068"/>
          </a:xfrm>
        </p:spPr>
        <p:txBody>
          <a:bodyPr/>
          <a:lstStyle/>
          <a:p>
            <a:r>
              <a:rPr lang="en-US" sz="1600" dirty="0">
                <a:solidFill>
                  <a:schemeClr val="accent5">
                    <a:lumMod val="50000"/>
                  </a:schemeClr>
                </a:solidFill>
              </a:rPr>
              <a:t>Fourteenth Edition, Global Edition</a:t>
            </a:r>
          </a:p>
        </p:txBody>
      </p:sp>
      <p:sp>
        <p:nvSpPr>
          <p:cNvPr id="4" name="Text Placeholder 3"/>
          <p:cNvSpPr>
            <a:spLocks noGrp="1"/>
          </p:cNvSpPr>
          <p:nvPr>
            <p:ph type="body" sz="quarter" idx="14"/>
          </p:nvPr>
        </p:nvSpPr>
        <p:spPr>
          <a:xfrm>
            <a:off x="4267200" y="1600201"/>
            <a:ext cx="4495800" cy="1600199"/>
          </a:xfrm>
        </p:spPr>
        <p:txBody>
          <a:bodyPr/>
          <a:lstStyle/>
          <a:p>
            <a:pPr algn="ctr"/>
            <a:r>
              <a:rPr lang="en-US" sz="3400" b="1" dirty="0"/>
              <a:t>Chapter 10</a:t>
            </a:r>
          </a:p>
        </p:txBody>
      </p:sp>
      <p:sp>
        <p:nvSpPr>
          <p:cNvPr id="5" name="Text Placeholder 4"/>
          <p:cNvSpPr>
            <a:spLocks noGrp="1"/>
          </p:cNvSpPr>
          <p:nvPr>
            <p:ph type="body" sz="quarter" idx="15"/>
          </p:nvPr>
        </p:nvSpPr>
        <p:spPr>
          <a:xfrm>
            <a:off x="4191000" y="3475037"/>
            <a:ext cx="4648200" cy="1630363"/>
          </a:xfrm>
        </p:spPr>
        <p:txBody>
          <a:bodyPr/>
          <a:lstStyle/>
          <a:p>
            <a:pPr algn="ctr"/>
            <a:r>
              <a:rPr lang="en-US" sz="2400" dirty="0"/>
              <a:t>Writing Routine and Positive Messages</a:t>
            </a:r>
          </a:p>
        </p:txBody>
      </p:sp>
      <p:pic>
        <p:nvPicPr>
          <p:cNvPr id="8" name="Picture 7" descr="Front Cover: Business Communication Today Fourteenth Edition by Bovee and Thill."/>
          <p:cNvPicPr>
            <a:picLocks noChangeAspect="1"/>
          </p:cNvPicPr>
          <p:nvPr/>
        </p:nvPicPr>
        <p:blipFill>
          <a:blip r:embed="rId3" cstate="print">
            <a:duotone>
              <a:schemeClr val="accent5">
                <a:shade val="45000"/>
                <a:satMod val="135000"/>
              </a:schemeClr>
              <a:prstClr val="white"/>
            </a:duotone>
          </a:blip>
          <a:stretch>
            <a:fillRect/>
          </a:stretch>
        </p:blipFill>
        <p:spPr>
          <a:xfrm>
            <a:off x="533400" y="1393992"/>
            <a:ext cx="2362200" cy="3049214"/>
          </a:xfrm>
          <a:prstGeom prst="rect">
            <a:avLst/>
          </a:prstGeom>
          <a:ln w="6350">
            <a:solidFill>
              <a:schemeClr val="tx1"/>
            </a:solidFill>
          </a:ln>
        </p:spPr>
      </p:pic>
    </p:spTree>
    <p:extLst>
      <p:ext uri="{BB962C8B-B14F-4D97-AF65-F5344CB8AC3E}">
        <p14:creationId xmlns:p14="http://schemas.microsoft.com/office/powerpoint/2010/main" val="218506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97280"/>
          </a:xfrm>
        </p:spPr>
        <p:txBody>
          <a:bodyPr/>
          <a:lstStyle/>
          <a:p>
            <a:r>
              <a:rPr lang="en-US" sz="2800" dirty="0"/>
              <a:t>Providing Recommendations and References</a:t>
            </a:r>
          </a:p>
        </p:txBody>
      </p:sp>
      <p:sp>
        <p:nvSpPr>
          <p:cNvPr id="3" name="Content Placeholder 2"/>
          <p:cNvSpPr>
            <a:spLocks noGrp="1"/>
          </p:cNvSpPr>
          <p:nvPr>
            <p:ph idx="1"/>
          </p:nvPr>
        </p:nvSpPr>
        <p:spPr>
          <a:xfrm>
            <a:off x="304800" y="2133600"/>
            <a:ext cx="8229600" cy="4525963"/>
          </a:xfrm>
        </p:spPr>
        <p:txBody>
          <a:bodyPr/>
          <a:lstStyle/>
          <a:p>
            <a:pPr fontAlgn="ctr"/>
            <a:r>
              <a:rPr lang="en-US" sz="2400" dirty="0"/>
              <a:t>Candidate’s Full Name</a:t>
            </a:r>
          </a:p>
          <a:p>
            <a:pPr fontAlgn="ctr"/>
            <a:r>
              <a:rPr lang="en-US" sz="2400" dirty="0"/>
              <a:t>Objective Candidate is Seeking</a:t>
            </a:r>
          </a:p>
          <a:p>
            <a:r>
              <a:rPr lang="en-US" sz="2400" dirty="0"/>
              <a:t>Nature of Relationship with Candidate</a:t>
            </a:r>
          </a:p>
          <a:p>
            <a:pPr fontAlgn="ctr"/>
            <a:r>
              <a:rPr lang="en-US" sz="2400" dirty="0"/>
              <a:t>Facts Relevant to Candidate and the Opportunity</a:t>
            </a:r>
          </a:p>
          <a:p>
            <a:r>
              <a:rPr lang="en-US" sz="2400" dirty="0"/>
              <a:t>Comparison of Candidate to Peers</a:t>
            </a:r>
          </a:p>
          <a:p>
            <a:pPr fontAlgn="ctr"/>
            <a:r>
              <a:rPr lang="en-US" sz="2400" dirty="0"/>
              <a:t>Overall Evaluation of Candidate</a:t>
            </a:r>
          </a:p>
        </p:txBody>
      </p:sp>
    </p:spTree>
    <p:extLst>
      <p:ext uri="{BB962C8B-B14F-4D97-AF65-F5344CB8AC3E}">
        <p14:creationId xmlns:p14="http://schemas.microsoft.com/office/powerpoint/2010/main" val="2286355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8229600" cy="1097280"/>
          </a:xfrm>
        </p:spPr>
        <p:txBody>
          <a:bodyPr/>
          <a:lstStyle/>
          <a:p>
            <a:r>
              <a:rPr lang="en-US" sz="2400" dirty="0"/>
              <a:t>Sharing Routine Information</a:t>
            </a:r>
          </a:p>
        </p:txBody>
      </p:sp>
      <p:sp>
        <p:nvSpPr>
          <p:cNvPr id="3" name="Content Placeholder 2"/>
          <p:cNvSpPr>
            <a:spLocks noGrp="1"/>
          </p:cNvSpPr>
          <p:nvPr>
            <p:ph idx="1"/>
          </p:nvPr>
        </p:nvSpPr>
        <p:spPr/>
        <p:txBody>
          <a:bodyPr/>
          <a:lstStyle/>
          <a:p>
            <a:pPr fontAlgn="ctr"/>
            <a:r>
              <a:rPr lang="en-US" sz="2400" dirty="0"/>
              <a:t>State the Purpose</a:t>
            </a:r>
          </a:p>
          <a:p>
            <a:pPr fontAlgn="ctr"/>
            <a:r>
              <a:rPr lang="en-US" sz="2400" dirty="0"/>
              <a:t>Provide Necessary Details</a:t>
            </a:r>
          </a:p>
          <a:p>
            <a:pPr fontAlgn="ctr"/>
            <a:r>
              <a:rPr lang="en-US" sz="2400" dirty="0"/>
              <a:t>End with a Courteous Close</a:t>
            </a:r>
          </a:p>
        </p:txBody>
      </p:sp>
    </p:spTree>
    <p:extLst>
      <p:ext uri="{BB962C8B-B14F-4D97-AF65-F5344CB8AC3E}">
        <p14:creationId xmlns:p14="http://schemas.microsoft.com/office/powerpoint/2010/main" val="64658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8229600" cy="1097280"/>
          </a:xfrm>
        </p:spPr>
        <p:txBody>
          <a:bodyPr/>
          <a:lstStyle/>
          <a:p>
            <a:r>
              <a:rPr lang="en-US" sz="2400" dirty="0"/>
              <a:t>Announcing Good News</a:t>
            </a:r>
          </a:p>
        </p:txBody>
      </p:sp>
      <p:sp>
        <p:nvSpPr>
          <p:cNvPr id="3" name="Content Placeholder 2"/>
          <p:cNvSpPr>
            <a:spLocks noGrp="1"/>
          </p:cNvSpPr>
          <p:nvPr>
            <p:ph idx="1"/>
          </p:nvPr>
        </p:nvSpPr>
        <p:spPr/>
        <p:txBody>
          <a:bodyPr/>
          <a:lstStyle/>
          <a:p>
            <a:pPr fontAlgn="ctr"/>
            <a:r>
              <a:rPr lang="en-US" sz="2400" b="1" dirty="0"/>
              <a:t>External Messages</a:t>
            </a:r>
            <a:endParaRPr lang="en-US" sz="2400" dirty="0"/>
          </a:p>
          <a:p>
            <a:pPr lvl="1" fontAlgn="ctr"/>
            <a:r>
              <a:rPr lang="en-US" sz="2400" dirty="0"/>
              <a:t>News Releases</a:t>
            </a:r>
          </a:p>
          <a:p>
            <a:pPr lvl="1" fontAlgn="ctr"/>
            <a:r>
              <a:rPr lang="en-US" sz="2400" dirty="0"/>
              <a:t>Direct-to-Consumer Releases</a:t>
            </a:r>
          </a:p>
          <a:p>
            <a:pPr lvl="1" fontAlgn="ctr"/>
            <a:r>
              <a:rPr lang="en-US" sz="2400" dirty="0"/>
              <a:t>Social Media Releases</a:t>
            </a:r>
          </a:p>
        </p:txBody>
      </p:sp>
    </p:spTree>
    <p:extLst>
      <p:ext uri="{BB962C8B-B14F-4D97-AF65-F5344CB8AC3E}">
        <p14:creationId xmlns:p14="http://schemas.microsoft.com/office/powerpoint/2010/main" val="865716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8229600" cy="1097280"/>
          </a:xfrm>
        </p:spPr>
        <p:txBody>
          <a:bodyPr/>
          <a:lstStyle/>
          <a:p>
            <a:r>
              <a:rPr lang="en-US" sz="2400" dirty="0"/>
              <a:t>Fostering Goodwill</a:t>
            </a:r>
          </a:p>
        </p:txBody>
      </p:sp>
      <p:sp>
        <p:nvSpPr>
          <p:cNvPr id="3" name="Content Placeholder 2"/>
          <p:cNvSpPr>
            <a:spLocks noGrp="1"/>
          </p:cNvSpPr>
          <p:nvPr>
            <p:ph idx="1"/>
          </p:nvPr>
        </p:nvSpPr>
        <p:spPr/>
        <p:txBody>
          <a:bodyPr/>
          <a:lstStyle/>
          <a:p>
            <a:pPr fontAlgn="ctr"/>
            <a:r>
              <a:rPr lang="en-US" sz="2400" dirty="0"/>
              <a:t>Sending Congratulations</a:t>
            </a:r>
          </a:p>
          <a:p>
            <a:pPr fontAlgn="ctr"/>
            <a:r>
              <a:rPr lang="en-US" sz="2400" dirty="0"/>
              <a:t>Sending Messages of Appreciation</a:t>
            </a:r>
          </a:p>
          <a:p>
            <a:pPr fontAlgn="ctr"/>
            <a:r>
              <a:rPr lang="en-US" sz="2400" dirty="0"/>
              <a:t>Offering Condolences</a:t>
            </a:r>
          </a:p>
        </p:txBody>
      </p:sp>
    </p:spTree>
    <p:extLst>
      <p:ext uri="{BB962C8B-B14F-4D97-AF65-F5344CB8AC3E}">
        <p14:creationId xmlns:p14="http://schemas.microsoft.com/office/powerpoint/2010/main" val="37917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D3BC-6309-4C7A-A50D-112A3C76E3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FC704F-4F8B-44FB-9B26-C83FC3C05F0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F66F722-6F02-4F19-965D-9C50BD5FD77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558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a:xfrm>
            <a:off x="3200400" y="60960"/>
            <a:ext cx="8229600" cy="1097280"/>
          </a:xfrm>
        </p:spPr>
        <p:txBody>
          <a:bodyPr/>
          <a:lstStyle/>
          <a:p>
            <a:r>
              <a:rPr lang="en-US" sz="2400" dirty="0"/>
              <a:t>Learning Objectives</a:t>
            </a:r>
            <a:endParaRPr lang="en-US" sz="2400" b="0" dirty="0"/>
          </a:p>
        </p:txBody>
      </p:sp>
      <p:sp>
        <p:nvSpPr>
          <p:cNvPr id="3" name="Content Placeholder 2"/>
          <p:cNvSpPr>
            <a:spLocks noGrp="1"/>
          </p:cNvSpPr>
          <p:nvPr>
            <p:ph idx="1"/>
          </p:nvPr>
        </p:nvSpPr>
        <p:spPr>
          <a:xfrm>
            <a:off x="457200" y="1600200"/>
            <a:ext cx="8458200" cy="4648200"/>
          </a:xfrm>
        </p:spPr>
        <p:txBody>
          <a:bodyPr/>
          <a:lstStyle/>
          <a:p>
            <a:pPr marL="681038" indent="-681038">
              <a:buNone/>
            </a:pPr>
            <a:r>
              <a:rPr lang="en-US" sz="2400" b="1" dirty="0">
                <a:solidFill>
                  <a:schemeClr val="accent5">
                    <a:lumMod val="50000"/>
                  </a:schemeClr>
                </a:solidFill>
              </a:rPr>
              <a:t>10.1</a:t>
            </a:r>
            <a:r>
              <a:rPr lang="en-US" sz="2400" dirty="0">
                <a:solidFill>
                  <a:schemeClr val="accent5">
                    <a:lumMod val="50000"/>
                  </a:schemeClr>
                </a:solidFill>
              </a:rPr>
              <a:t> </a:t>
            </a:r>
            <a:r>
              <a:rPr lang="en-US" sz="2400" dirty="0"/>
              <a:t>Outline an effective strategy for writing routine business requests.</a:t>
            </a:r>
          </a:p>
          <a:p>
            <a:pPr marL="0" indent="0">
              <a:buNone/>
            </a:pPr>
            <a:r>
              <a:rPr lang="en-US" sz="2400" b="1" dirty="0">
                <a:solidFill>
                  <a:schemeClr val="accent5">
                    <a:lumMod val="50000"/>
                  </a:schemeClr>
                </a:solidFill>
              </a:rPr>
              <a:t>10.2</a:t>
            </a:r>
            <a:r>
              <a:rPr lang="en-US" sz="2400" dirty="0"/>
              <a:t> Describe three common types of routine requests.</a:t>
            </a:r>
          </a:p>
          <a:p>
            <a:pPr marL="681038" indent="-681038">
              <a:buNone/>
            </a:pPr>
            <a:r>
              <a:rPr lang="en-US" sz="2400" b="1" dirty="0">
                <a:solidFill>
                  <a:schemeClr val="accent5">
                    <a:lumMod val="50000"/>
                  </a:schemeClr>
                </a:solidFill>
              </a:rPr>
              <a:t>10.3</a:t>
            </a:r>
            <a:r>
              <a:rPr lang="en-US" sz="2400" dirty="0">
                <a:solidFill>
                  <a:schemeClr val="accent5">
                    <a:lumMod val="50000"/>
                  </a:schemeClr>
                </a:solidFill>
              </a:rPr>
              <a:t> </a:t>
            </a:r>
            <a:r>
              <a:rPr lang="en-US" sz="2400" dirty="0"/>
              <a:t>Outline an effective strategy for writing routine replies and positive messages.</a:t>
            </a:r>
          </a:p>
          <a:p>
            <a:pPr marL="681038" indent="-681038">
              <a:buNone/>
            </a:pPr>
            <a:r>
              <a:rPr lang="en-US" sz="2400" b="1" dirty="0">
                <a:solidFill>
                  <a:schemeClr val="accent5">
                    <a:lumMod val="50000"/>
                  </a:schemeClr>
                </a:solidFill>
              </a:rPr>
              <a:t>10.4</a:t>
            </a:r>
            <a:r>
              <a:rPr lang="en-US" sz="2400" dirty="0"/>
              <a:t> Describe six common types of routine replies and positive messages.</a:t>
            </a:r>
          </a:p>
        </p:txBody>
      </p:sp>
    </p:spTree>
    <p:extLst>
      <p:ext uri="{BB962C8B-B14F-4D97-AF65-F5344CB8AC3E}">
        <p14:creationId xmlns:p14="http://schemas.microsoft.com/office/powerpoint/2010/main" val="43752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76200"/>
            <a:ext cx="8229600" cy="1097280"/>
          </a:xfrm>
        </p:spPr>
        <p:txBody>
          <a:bodyPr/>
          <a:lstStyle/>
          <a:p>
            <a:r>
              <a:rPr lang="en-US" sz="2400" dirty="0"/>
              <a:t>Strategy for Routine Requests</a:t>
            </a:r>
          </a:p>
        </p:txBody>
      </p:sp>
      <p:sp>
        <p:nvSpPr>
          <p:cNvPr id="3" name="Content Placeholder 2"/>
          <p:cNvSpPr>
            <a:spLocks noGrp="1"/>
          </p:cNvSpPr>
          <p:nvPr>
            <p:ph idx="1"/>
          </p:nvPr>
        </p:nvSpPr>
        <p:spPr/>
        <p:txBody>
          <a:bodyPr/>
          <a:lstStyle/>
          <a:p>
            <a:r>
              <a:rPr lang="en-US" sz="2400" b="1" dirty="0"/>
              <a:t>LO 10.1 </a:t>
            </a:r>
            <a:r>
              <a:rPr lang="en-US" sz="2400" dirty="0"/>
              <a:t>Outline an effective strategy for writing routine business requests.</a:t>
            </a:r>
          </a:p>
        </p:txBody>
      </p:sp>
    </p:spTree>
    <p:extLst>
      <p:ext uri="{BB962C8B-B14F-4D97-AF65-F5344CB8AC3E}">
        <p14:creationId xmlns:p14="http://schemas.microsoft.com/office/powerpoint/2010/main" val="73381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8229600" cy="1097280"/>
          </a:xfrm>
        </p:spPr>
        <p:txBody>
          <a:bodyPr/>
          <a:lstStyle/>
          <a:p>
            <a:r>
              <a:rPr lang="en-US" sz="2400" dirty="0"/>
              <a:t>Three Parts of a Routine Request</a:t>
            </a:r>
          </a:p>
        </p:txBody>
      </p:sp>
      <p:sp>
        <p:nvSpPr>
          <p:cNvPr id="3" name="Content Placeholder 2"/>
          <p:cNvSpPr>
            <a:spLocks noGrp="1"/>
          </p:cNvSpPr>
          <p:nvPr>
            <p:ph idx="1"/>
          </p:nvPr>
        </p:nvSpPr>
        <p:spPr>
          <a:xfrm>
            <a:off x="492177" y="1600201"/>
            <a:ext cx="8194623" cy="4191000"/>
          </a:xfrm>
        </p:spPr>
        <p:txBody>
          <a:bodyPr/>
          <a:lstStyle/>
          <a:p>
            <a:pPr fontAlgn="ctr"/>
            <a:r>
              <a:rPr lang="en-US" sz="2400" dirty="0"/>
              <a:t>The Opening</a:t>
            </a:r>
          </a:p>
          <a:p>
            <a:pPr fontAlgn="ctr"/>
            <a:r>
              <a:rPr lang="en-US" sz="2400" dirty="0"/>
              <a:t>The Body</a:t>
            </a:r>
          </a:p>
          <a:p>
            <a:pPr fontAlgn="ctr"/>
            <a:r>
              <a:rPr lang="en-US" sz="2400" dirty="0"/>
              <a:t>The Close</a:t>
            </a:r>
          </a:p>
        </p:txBody>
      </p:sp>
    </p:spTree>
    <p:extLst>
      <p:ext uri="{BB962C8B-B14F-4D97-AF65-F5344CB8AC3E}">
        <p14:creationId xmlns:p14="http://schemas.microsoft.com/office/powerpoint/2010/main" val="168011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4491"/>
            <a:ext cx="8229600" cy="1097280"/>
          </a:xfrm>
        </p:spPr>
        <p:txBody>
          <a:bodyPr/>
          <a:lstStyle/>
          <a:p>
            <a:r>
              <a:rPr lang="en-US" sz="2400" dirty="0"/>
              <a:t>Stating Your Request Up Front</a:t>
            </a:r>
          </a:p>
        </p:txBody>
      </p:sp>
      <p:sp>
        <p:nvSpPr>
          <p:cNvPr id="3" name="Content Placeholder 2"/>
          <p:cNvSpPr>
            <a:spLocks noGrp="1"/>
          </p:cNvSpPr>
          <p:nvPr>
            <p:ph idx="1"/>
          </p:nvPr>
        </p:nvSpPr>
        <p:spPr/>
        <p:txBody>
          <a:bodyPr/>
          <a:lstStyle/>
          <a:p>
            <a:pPr fontAlgn="ctr"/>
            <a:r>
              <a:rPr lang="en-US" sz="2400" dirty="0"/>
              <a:t>Pay Attention to Tone</a:t>
            </a:r>
          </a:p>
          <a:p>
            <a:pPr fontAlgn="ctr"/>
            <a:r>
              <a:rPr lang="en-US" sz="2400" dirty="0"/>
              <a:t>Assume Audience Compliance</a:t>
            </a:r>
          </a:p>
          <a:p>
            <a:pPr fontAlgn="ctr"/>
            <a:r>
              <a:rPr lang="en-US" sz="2400" dirty="0"/>
              <a:t>Be Specific</a:t>
            </a:r>
          </a:p>
        </p:txBody>
      </p:sp>
    </p:spTree>
    <p:extLst>
      <p:ext uri="{BB962C8B-B14F-4D97-AF65-F5344CB8AC3E}">
        <p14:creationId xmlns:p14="http://schemas.microsoft.com/office/powerpoint/2010/main" val="51465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6095"/>
            <a:ext cx="8229600" cy="1097280"/>
          </a:xfrm>
        </p:spPr>
        <p:txBody>
          <a:bodyPr/>
          <a:lstStyle/>
          <a:p>
            <a:r>
              <a:rPr lang="en-US" sz="2400" dirty="0"/>
              <a:t>Explaining and Justifying Your Request</a:t>
            </a:r>
          </a:p>
        </p:txBody>
      </p:sp>
      <p:sp>
        <p:nvSpPr>
          <p:cNvPr id="3" name="Content Placeholder 2"/>
          <p:cNvSpPr>
            <a:spLocks noGrp="1"/>
          </p:cNvSpPr>
          <p:nvPr>
            <p:ph idx="1"/>
          </p:nvPr>
        </p:nvSpPr>
        <p:spPr/>
        <p:txBody>
          <a:bodyPr/>
          <a:lstStyle/>
          <a:p>
            <a:pPr fontAlgn="ctr"/>
            <a:r>
              <a:rPr lang="en-US" sz="2400" dirty="0"/>
              <a:t>Smooth and Logical Explanation</a:t>
            </a:r>
          </a:p>
          <a:p>
            <a:pPr fontAlgn="ctr"/>
            <a:r>
              <a:rPr lang="en-US" sz="2400" dirty="0"/>
              <a:t>Show Benefit to the Reader</a:t>
            </a:r>
          </a:p>
          <a:p>
            <a:pPr fontAlgn="ctr"/>
            <a:r>
              <a:rPr lang="en-US" sz="2400" dirty="0"/>
              <a:t>Ask the Most Important Question First</a:t>
            </a:r>
          </a:p>
          <a:p>
            <a:pPr fontAlgn="ctr"/>
            <a:r>
              <a:rPr lang="en-US" sz="2400" dirty="0"/>
              <a:t>Breakdown Complex Requests</a:t>
            </a:r>
          </a:p>
        </p:txBody>
      </p:sp>
    </p:spTree>
    <p:extLst>
      <p:ext uri="{BB962C8B-B14F-4D97-AF65-F5344CB8AC3E}">
        <p14:creationId xmlns:p14="http://schemas.microsoft.com/office/powerpoint/2010/main" val="24789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097280"/>
          </a:xfrm>
        </p:spPr>
        <p:txBody>
          <a:bodyPr/>
          <a:lstStyle/>
          <a:p>
            <a:r>
              <a:rPr lang="en-US" sz="2400" dirty="0"/>
              <a:t>Requesting Specific Action in a Courteous Close</a:t>
            </a:r>
          </a:p>
        </p:txBody>
      </p:sp>
      <p:sp>
        <p:nvSpPr>
          <p:cNvPr id="3" name="Content Placeholder 2"/>
          <p:cNvSpPr>
            <a:spLocks noGrp="1"/>
          </p:cNvSpPr>
          <p:nvPr>
            <p:ph idx="1"/>
          </p:nvPr>
        </p:nvSpPr>
        <p:spPr>
          <a:xfrm>
            <a:off x="381000" y="2359309"/>
            <a:ext cx="8229600" cy="4525963"/>
          </a:xfrm>
        </p:spPr>
        <p:txBody>
          <a:bodyPr/>
          <a:lstStyle/>
          <a:p>
            <a:pPr fontAlgn="ctr"/>
            <a:r>
              <a:rPr lang="en-US" sz="2400" dirty="0"/>
              <a:t>Specific Request and Deadline</a:t>
            </a:r>
          </a:p>
          <a:p>
            <a:pPr fontAlgn="ctr"/>
            <a:r>
              <a:rPr lang="en-US" sz="2400" dirty="0"/>
              <a:t>Contact Information</a:t>
            </a:r>
          </a:p>
          <a:p>
            <a:pPr fontAlgn="ctr"/>
            <a:r>
              <a:rPr lang="en-US" sz="2400" dirty="0"/>
              <a:t>Expression of Appreciation</a:t>
            </a:r>
          </a:p>
        </p:txBody>
      </p:sp>
    </p:spTree>
    <p:extLst>
      <p:ext uri="{BB962C8B-B14F-4D97-AF65-F5344CB8AC3E}">
        <p14:creationId xmlns:p14="http://schemas.microsoft.com/office/powerpoint/2010/main" val="405334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080028"/>
          </a:xfrm>
        </p:spPr>
        <p:txBody>
          <a:bodyPr/>
          <a:lstStyle/>
          <a:p>
            <a:r>
              <a:rPr lang="en-US" sz="2400" dirty="0"/>
              <a:t>Common Examples of Routine Requests</a:t>
            </a:r>
          </a:p>
        </p:txBody>
      </p:sp>
      <p:sp>
        <p:nvSpPr>
          <p:cNvPr id="3" name="Content Placeholder 2"/>
          <p:cNvSpPr>
            <a:spLocks noGrp="1"/>
          </p:cNvSpPr>
          <p:nvPr>
            <p:ph idx="1"/>
          </p:nvPr>
        </p:nvSpPr>
        <p:spPr>
          <a:xfrm>
            <a:off x="457200" y="1828800"/>
            <a:ext cx="8229600" cy="4525963"/>
          </a:xfrm>
        </p:spPr>
        <p:txBody>
          <a:bodyPr/>
          <a:lstStyle/>
          <a:p>
            <a:r>
              <a:rPr lang="en-US" sz="2400" b="1" dirty="0"/>
              <a:t>LO 10.2</a:t>
            </a:r>
            <a:r>
              <a:rPr lang="en-US" sz="2400" dirty="0"/>
              <a:t> Describe three common types of routine requests.</a:t>
            </a:r>
          </a:p>
        </p:txBody>
      </p:sp>
    </p:spTree>
    <p:extLst>
      <p:ext uri="{BB962C8B-B14F-4D97-AF65-F5344CB8AC3E}">
        <p14:creationId xmlns:p14="http://schemas.microsoft.com/office/powerpoint/2010/main" val="1942109349"/>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7185</TotalTime>
  <Words>3775</Words>
  <Application>Microsoft Office PowerPoint</Application>
  <PresentationFormat>On-screen Show (4:3)</PresentationFormat>
  <Paragraphs>200</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Verdana</vt:lpstr>
      <vt:lpstr>Wingdings</vt:lpstr>
      <vt:lpstr>508 Lecture</vt:lpstr>
      <vt:lpstr>PowerPoint Presentation</vt:lpstr>
      <vt:lpstr>Business Communication Today</vt:lpstr>
      <vt:lpstr>Learning Objectives</vt:lpstr>
      <vt:lpstr>Strategy for Routine Requests</vt:lpstr>
      <vt:lpstr>Three Parts of a Routine Request</vt:lpstr>
      <vt:lpstr>Stating Your Request Up Front</vt:lpstr>
      <vt:lpstr>Explaining and Justifying Your Request</vt:lpstr>
      <vt:lpstr>Requesting Specific Action in a Courteous Close</vt:lpstr>
      <vt:lpstr>Common Examples of Routine Requests</vt:lpstr>
      <vt:lpstr>Asking for Information and Action</vt:lpstr>
      <vt:lpstr>Asking for Recommendations</vt:lpstr>
      <vt:lpstr>Making Claims and Requesting Adjustments</vt:lpstr>
      <vt:lpstr>Strategy for Routine and Positive Messages</vt:lpstr>
      <vt:lpstr>Starting with the Main Idea</vt:lpstr>
      <vt:lpstr>Providing Details and Explanation</vt:lpstr>
      <vt:lpstr>Ending With a Courteous Close</vt:lpstr>
      <vt:lpstr>Common Examples of Routine and Positive Messages</vt:lpstr>
      <vt:lpstr>Answering Requests for Information or Action</vt:lpstr>
      <vt:lpstr>Granting Claims and Requests for Adjustment</vt:lpstr>
      <vt:lpstr>Providing Recommendations and References</vt:lpstr>
      <vt:lpstr>Sharing Routine Information</vt:lpstr>
      <vt:lpstr>Announcing Good News</vt:lpstr>
      <vt:lpstr>Fostering Goodwill</vt:lpstr>
      <vt:lpstr>PowerPoint Presentation</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 Today, Fourteenth Edition</dc:title>
  <dc:subject>Business</dc:subject>
  <dc:creator>Bovee/Thill</dc:creator>
  <cp:lastModifiedBy>Asmaa Abdelrahim</cp:lastModifiedBy>
  <cp:revision>1938</cp:revision>
  <dcterms:created xsi:type="dcterms:W3CDTF">2014-07-14T20:04:21Z</dcterms:created>
  <dcterms:modified xsi:type="dcterms:W3CDTF">2025-02-17T14:34:46Z</dcterms:modified>
</cp:coreProperties>
</file>