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375" r:id="rId2"/>
    <p:sldId id="258" r:id="rId3"/>
    <p:sldId id="259" r:id="rId4"/>
    <p:sldId id="261" r:id="rId5"/>
    <p:sldId id="260" r:id="rId6"/>
    <p:sldId id="329" r:id="rId7"/>
    <p:sldId id="330" r:id="rId8"/>
    <p:sldId id="264" r:id="rId9"/>
    <p:sldId id="265" r:id="rId10"/>
    <p:sldId id="332" r:id="rId11"/>
    <p:sldId id="266" r:id="rId12"/>
    <p:sldId id="333" r:id="rId13"/>
    <p:sldId id="334" r:id="rId14"/>
    <p:sldId id="331" r:id="rId15"/>
    <p:sldId id="335" r:id="rId16"/>
    <p:sldId id="336" r:id="rId17"/>
    <p:sldId id="267" r:id="rId18"/>
    <p:sldId id="268" r:id="rId19"/>
    <p:sldId id="269" r:id="rId20"/>
    <p:sldId id="337" r:id="rId21"/>
    <p:sldId id="339" r:id="rId22"/>
    <p:sldId id="270" r:id="rId23"/>
    <p:sldId id="271" r:id="rId24"/>
    <p:sldId id="272" r:id="rId25"/>
    <p:sldId id="340" r:id="rId26"/>
    <p:sldId id="273" r:id="rId27"/>
    <p:sldId id="274" r:id="rId28"/>
    <p:sldId id="341" r:id="rId29"/>
    <p:sldId id="275" r:id="rId30"/>
    <p:sldId id="276" r:id="rId31"/>
    <p:sldId id="277" r:id="rId32"/>
    <p:sldId id="278" r:id="rId33"/>
    <p:sldId id="342" r:id="rId34"/>
    <p:sldId id="343" r:id="rId35"/>
    <p:sldId id="344" r:id="rId36"/>
    <p:sldId id="345" r:id="rId37"/>
    <p:sldId id="279" r:id="rId38"/>
    <p:sldId id="346" r:id="rId39"/>
    <p:sldId id="347" r:id="rId40"/>
    <p:sldId id="348" r:id="rId41"/>
    <p:sldId id="280" r:id="rId42"/>
    <p:sldId id="367" r:id="rId43"/>
    <p:sldId id="349" r:id="rId44"/>
    <p:sldId id="281" r:id="rId45"/>
    <p:sldId id="350" r:id="rId46"/>
    <p:sldId id="282" r:id="rId47"/>
    <p:sldId id="351" r:id="rId48"/>
    <p:sldId id="283" r:id="rId49"/>
    <p:sldId id="373" r:id="rId50"/>
    <p:sldId id="284" r:id="rId51"/>
    <p:sldId id="352" r:id="rId52"/>
    <p:sldId id="353" r:id="rId53"/>
    <p:sldId id="371" r:id="rId54"/>
    <p:sldId id="372" r:id="rId55"/>
    <p:sldId id="369" r:id="rId56"/>
    <p:sldId id="370" r:id="rId57"/>
    <p:sldId id="285" r:id="rId58"/>
    <p:sldId id="356" r:id="rId59"/>
    <p:sldId id="286" r:id="rId60"/>
    <p:sldId id="287" r:id="rId61"/>
    <p:sldId id="288" r:id="rId62"/>
    <p:sldId id="360" r:id="rId63"/>
    <p:sldId id="361" r:id="rId64"/>
    <p:sldId id="362" r:id="rId65"/>
    <p:sldId id="363" r:id="rId66"/>
    <p:sldId id="364" r:id="rId67"/>
    <p:sldId id="365" r:id="rId68"/>
    <p:sldId id="366" r:id="rId69"/>
    <p:sldId id="37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327"/>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85468" autoAdjust="0"/>
  </p:normalViewPr>
  <p:slideViewPr>
    <p:cSldViewPr>
      <p:cViewPr varScale="1">
        <p:scale>
          <a:sx n="114" d="100"/>
          <a:sy n="114" d="100"/>
        </p:scale>
        <p:origin x="1674" y="114"/>
      </p:cViewPr>
      <p:guideLst>
        <p:guide orient="horz" pos="2160"/>
        <p:guide pos="2880"/>
      </p:guideLst>
    </p:cSldViewPr>
  </p:slideViewPr>
  <p:outlineViewPr>
    <p:cViewPr>
      <p:scale>
        <a:sx n="33" d="100"/>
        <a:sy n="33" d="100"/>
      </p:scale>
      <p:origin x="0" y="41328"/>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87" d="100"/>
          <a:sy n="87" d="100"/>
        </p:scale>
        <p:origin x="38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2/4/2025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2/4/2025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a:t>
            </a:r>
            <a:r>
              <a:rPr lang="en-IN" dirty="0" err="1"/>
              <a:t>Plugin</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25506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057963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3839828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83596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249092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original printing of Principles of Managerial Finance, Table 1.2 showed the then-current progressive tax rate schedule that was replaced by the Tax Cuts and Jobs Act with a 21% flat rate structure. Newer printings show this version of Table 1.2 with tax rates applicable to partnerships and proprietorships. See the next slide for the original version of Table 1.2.</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300758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rate structure appeared in versions of Principles of Managerial Finance prior to the passage of the Tax Cuts and Jobs Act. The new corporate tax rate structure is a 21% flat tax.</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2685642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285176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81588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for individuals and pass-through businesses like proprietorships and partnerships, the marginal tax rate usually exceeds the average tax rate. This is not true under the post-2018 corporate flat tax, because both the marginal and average tax rates are 21%. In the original printing of Principles of Managerial Finance, Figure 1.3 showed the marginal and average corporate tax rates under pre-2018 law. See next slide for the</a:t>
            </a:r>
            <a:r>
              <a:rPr lang="en-US" baseline="0" dirty="0"/>
              <a:t> original version of Figure 1.3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2104148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49</a:t>
            </a:fld>
            <a:endParaRPr lang="en-US" dirty="0"/>
          </a:p>
        </p:txBody>
      </p:sp>
    </p:spTree>
    <p:extLst>
      <p:ext uri="{BB962C8B-B14F-4D97-AF65-F5344CB8AC3E}">
        <p14:creationId xmlns:p14="http://schemas.microsoft.com/office/powerpoint/2010/main" val="210414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4199347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assumes that </a:t>
            </a:r>
            <a:r>
              <a:rPr lang="en-US" dirty="0" err="1"/>
              <a:t>Argaiv</a:t>
            </a:r>
            <a:r>
              <a:rPr lang="en-US" dirty="0"/>
              <a:t> Software is a partnership subject to the 2018 progressive rate structure for individuals and pass-through businesses. Earlier versions of PMF featured </a:t>
            </a:r>
            <a:r>
              <a:rPr lang="en-US" dirty="0" err="1"/>
              <a:t>Argaiv</a:t>
            </a:r>
            <a:r>
              <a:rPr lang="en-US" dirty="0"/>
              <a:t> Software as a corporation subject to the pre-2018 progressive corporate tax.</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50</a:t>
            </a:fld>
            <a:endParaRPr lang="en-US" dirty="0"/>
          </a:p>
        </p:txBody>
      </p:sp>
    </p:spTree>
    <p:extLst>
      <p:ext uri="{BB962C8B-B14F-4D97-AF65-F5344CB8AC3E}">
        <p14:creationId xmlns:p14="http://schemas.microsoft.com/office/powerpoint/2010/main" val="588179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does not appear in Principles of Managerial Finance versions printed prior to the passage of the Tax Cuts and Jobs Act.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52</a:t>
            </a:fld>
            <a:endParaRPr lang="en-US" dirty="0"/>
          </a:p>
        </p:txBody>
      </p:sp>
    </p:spTree>
    <p:extLst>
      <p:ext uri="{BB962C8B-B14F-4D97-AF65-F5344CB8AC3E}">
        <p14:creationId xmlns:p14="http://schemas.microsoft.com/office/powerpoint/2010/main" val="1161847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53</a:t>
            </a:fld>
            <a:endParaRPr lang="en-US" dirty="0"/>
          </a:p>
        </p:txBody>
      </p:sp>
    </p:spTree>
    <p:extLst>
      <p:ext uri="{BB962C8B-B14F-4D97-AF65-F5344CB8AC3E}">
        <p14:creationId xmlns:p14="http://schemas.microsoft.com/office/powerpoint/2010/main" val="1065072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54</a:t>
            </a:fld>
            <a:endParaRPr lang="en-US" dirty="0"/>
          </a:p>
        </p:txBody>
      </p:sp>
    </p:spTree>
    <p:extLst>
      <p:ext uri="{BB962C8B-B14F-4D97-AF65-F5344CB8AC3E}">
        <p14:creationId xmlns:p14="http://schemas.microsoft.com/office/powerpoint/2010/main" val="3266900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does not appear in Principles of Managerial Finance versions printed prior to the passage of the Tax Cuts and Jobs Act.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55</a:t>
            </a:fld>
            <a:endParaRPr lang="en-US" dirty="0"/>
          </a:p>
        </p:txBody>
      </p:sp>
    </p:spTree>
    <p:extLst>
      <p:ext uri="{BB962C8B-B14F-4D97-AF65-F5344CB8AC3E}">
        <p14:creationId xmlns:p14="http://schemas.microsoft.com/office/powerpoint/2010/main" val="2565251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does not appear in Principles of Managerial Finance versions printed prior to the passage of the Tax Cuts and Jobs Act.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56</a:t>
            </a:fld>
            <a:endParaRPr lang="en-US" dirty="0"/>
          </a:p>
        </p:txBody>
      </p:sp>
    </p:spTree>
    <p:extLst>
      <p:ext uri="{BB962C8B-B14F-4D97-AF65-F5344CB8AC3E}">
        <p14:creationId xmlns:p14="http://schemas.microsoft.com/office/powerpoint/2010/main" val="226729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490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53228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4427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80058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46557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47414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047580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2/4/2025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2015, 2012 Pearson Education, Inc. All Rights Reserved.</a:t>
            </a:r>
          </a:p>
        </p:txBody>
      </p:sp>
      <p:pic>
        <p:nvPicPr>
          <p:cNvPr id="614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041" y="5540178"/>
            <a:ext cx="7081837" cy="100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20439CAC-7061-45F7-B183-12F8D395FF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165520" cy="623108"/>
          </a:xfrm>
          <a:prstGeom prst="rect">
            <a:avLst/>
          </a:prstGeom>
        </p:spPr>
      </p:pic>
      <p:pic>
        <p:nvPicPr>
          <p:cNvPr id="7" name="Picture 6">
            <a:extLst>
              <a:ext uri="{FF2B5EF4-FFF2-40B4-BE49-F238E27FC236}">
                <a16:creationId xmlns:a16="http://schemas.microsoft.com/office/drawing/2014/main" id="{C2F235DB-81CD-492A-897A-97F6AF648254}"/>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2/4/2025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2015, 2012 Pearson Education, Inc. All Rights Reserved.</a:t>
            </a:r>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599" y="5506418"/>
            <a:ext cx="7234237" cy="103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FE151881-5F11-46E1-BB8F-A1D9C41A13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165520" cy="623108"/>
          </a:xfrm>
          <a:prstGeom prst="rect">
            <a:avLst/>
          </a:prstGeom>
        </p:spPr>
      </p:pic>
      <p:pic>
        <p:nvPicPr>
          <p:cNvPr id="5" name="Picture 4">
            <a:extLst>
              <a:ext uri="{FF2B5EF4-FFF2-40B4-BE49-F238E27FC236}">
                <a16:creationId xmlns:a16="http://schemas.microsoft.com/office/drawing/2014/main" id="{53419059-47DE-489B-94F5-5E197DEECE83}"/>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2/4/2025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2015, 2012 Pearson Education, Inc. All Rights Reserved.</a:t>
            </a:r>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5484103"/>
            <a:ext cx="7162799" cy="108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037C2694-0C62-4B51-9AD8-E451DD8BFA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165520" cy="623108"/>
          </a:xfrm>
          <a:prstGeom prst="rect">
            <a:avLst/>
          </a:prstGeom>
        </p:spPr>
      </p:pic>
      <p:pic>
        <p:nvPicPr>
          <p:cNvPr id="5" name="Picture 4">
            <a:extLst>
              <a:ext uri="{FF2B5EF4-FFF2-40B4-BE49-F238E27FC236}">
                <a16:creationId xmlns:a16="http://schemas.microsoft.com/office/drawing/2014/main" id="{4548C5DF-A13F-4AD6-918D-841ED6903C8B}"/>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lvl1pPr>
              <a:defRPr>
                <a:solidFill>
                  <a:srgbClr val="115327"/>
                </a:solidFill>
              </a:defRPr>
            </a:lvl1p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lvl1pPr marL="256032" indent="-256032">
              <a:buClr>
                <a:schemeClr val="accent5">
                  <a:lumMod val="50000"/>
                </a:schemeClr>
              </a:buClr>
              <a:buFont typeface="Arial" panose="020B0604020202020204" pitchFamily="34" charset="0"/>
              <a:buChar char="–"/>
              <a:defRPr lang="en-US" dirty="0" smtClean="0"/>
            </a:lvl1pPr>
            <a:lvl2pPr marL="742950" indent="-285750">
              <a:buClr>
                <a:schemeClr val="accent5">
                  <a:lumMod val="50000"/>
                </a:schemeClr>
              </a:buClr>
              <a:buFont typeface="Arial" panose="020B0604020202020204" pitchFamily="34" charset="0"/>
              <a:buChar char="–"/>
              <a:defRPr lang="en-US" dirty="0" smtClean="0"/>
            </a:lvl2pPr>
            <a:lvl3pPr marL="1143000" indent="-228600">
              <a:buClr>
                <a:schemeClr val="accent5">
                  <a:lumMod val="50000"/>
                </a:schemeClr>
              </a:buClr>
              <a:buFont typeface="Arial" panose="020B0604020202020204" pitchFamily="34" charset="0"/>
              <a:buChar char="–"/>
              <a:defRPr lang="en-US" dirty="0" smtClean="0"/>
            </a:lvl3pPr>
            <a:lvl4pPr marL="1600200" indent="-228600">
              <a:buClr>
                <a:schemeClr val="accent5">
                  <a:lumMod val="50000"/>
                </a:schemeClr>
              </a:buClr>
              <a:buFont typeface="Arial" panose="020B0604020202020204" pitchFamily="34" charset="0"/>
              <a:buChar char="–"/>
              <a:defRPr lang="en-US" dirty="0" smtClean="0"/>
            </a:lvl4pPr>
            <a:lvl5pPr marL="2057400" indent="-228600">
              <a:buClr>
                <a:schemeClr val="accent5">
                  <a:lumMod val="50000"/>
                </a:schemeClr>
              </a:buClr>
              <a:buFont typeface="Arial" panose="020B0604020202020204" pitchFamily="34" charset="0"/>
              <a:buChar cha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lvl1pPr marL="256032" indent="-256032">
              <a:buClr>
                <a:schemeClr val="accent5">
                  <a:lumMod val="50000"/>
                </a:schemeClr>
              </a:buClr>
              <a:buFont typeface="Arial" panose="020B0604020202020204" pitchFamily="34" charset="0"/>
              <a:buChar char="–"/>
              <a:defRPr lang="en-US" dirty="0" smtClean="0"/>
            </a:lvl1pPr>
            <a:lvl2pPr marL="742950" indent="-285750">
              <a:buClr>
                <a:schemeClr val="accent5">
                  <a:lumMod val="50000"/>
                </a:schemeClr>
              </a:buClr>
              <a:buFont typeface="Arial" panose="020B0604020202020204" pitchFamily="34" charset="0"/>
              <a:buChar char="–"/>
              <a:defRPr lang="en-US" dirty="0" smtClean="0"/>
            </a:lvl2pPr>
            <a:lvl3pPr marL="1143000" indent="-228600">
              <a:buClr>
                <a:schemeClr val="accent5">
                  <a:lumMod val="50000"/>
                </a:schemeClr>
              </a:buClr>
              <a:buFont typeface="Arial" panose="020B0604020202020204" pitchFamily="34" charset="0"/>
              <a:buChar char="–"/>
              <a:defRPr lang="en-US" dirty="0" smtClean="0"/>
            </a:lvl3pPr>
            <a:lvl4pPr marL="1600200" indent="-228600">
              <a:buClr>
                <a:schemeClr val="accent5">
                  <a:lumMod val="50000"/>
                </a:schemeClr>
              </a:buClr>
              <a:buFont typeface="Arial" panose="020B0604020202020204" pitchFamily="34" charset="0"/>
              <a:buChar char="–"/>
              <a:defRPr lang="en-US" dirty="0" smtClean="0"/>
            </a:lvl4pPr>
            <a:lvl5pPr marL="2057400" indent="-228600">
              <a:buClr>
                <a:schemeClr val="accent5">
                  <a:lumMod val="50000"/>
                </a:schemeClr>
              </a:buClr>
              <a:buFont typeface="Arial" panose="020B0604020202020204" pitchFamily="34" charset="0"/>
              <a:buChar cha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lvl1pPr>
              <a:defRPr>
                <a:solidFill>
                  <a:srgbClr val="115327"/>
                </a:solidFill>
              </a:defRPr>
            </a:lvl1p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solidFill>
                  <a:srgbClr val="1153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lvl1pPr marL="256032" indent="-256032">
              <a:buClr>
                <a:schemeClr val="accent5">
                  <a:lumMod val="50000"/>
                </a:schemeClr>
              </a:buClr>
              <a:buFont typeface="Arial" panose="020B0604020202020204" pitchFamily="34" charset="0"/>
              <a:buChar char="–"/>
              <a:defRPr/>
            </a:lvl1pPr>
            <a:lvl2pPr marL="742950" indent="-285750">
              <a:buClr>
                <a:schemeClr val="accent5">
                  <a:lumMod val="50000"/>
                </a:schemeClr>
              </a:buClr>
              <a:buFont typeface="Arial" panose="020B0604020202020204" pitchFamily="34" charset="0"/>
              <a:buChar char="–"/>
              <a:defRPr/>
            </a:lvl2pPr>
            <a:lvl3pPr marL="1143000" indent="-228600">
              <a:buClr>
                <a:schemeClr val="accent5">
                  <a:lumMod val="50000"/>
                </a:schemeClr>
              </a:buClr>
              <a:buFont typeface="Arial" panose="020B0604020202020204" pitchFamily="34" charset="0"/>
              <a:buChar char="–"/>
              <a:defRPr/>
            </a:lvl3pPr>
            <a:lvl4pPr marL="1600200" indent="-228600">
              <a:buClr>
                <a:schemeClr val="accent5">
                  <a:lumMod val="50000"/>
                </a:schemeClr>
              </a:buClr>
              <a:buFont typeface="Arial" panose="020B0604020202020204" pitchFamily="34" charset="0"/>
              <a:buChar char="–"/>
              <a:defRPr/>
            </a:lvl4pPr>
            <a:lvl5pPr marL="2057400" indent="-228600">
              <a:buClr>
                <a:schemeClr val="accent5">
                  <a:lumMod val="50000"/>
                </a:schemeClr>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lvl1pPr marL="256032" indent="-256032">
              <a:buClr>
                <a:schemeClr val="accent5">
                  <a:lumMod val="50000"/>
                </a:schemeClr>
              </a:buClr>
              <a:buFont typeface="Arial" panose="020B0604020202020204" pitchFamily="34" charset="0"/>
              <a:buChar char="–"/>
              <a:defRPr/>
            </a:lvl1pPr>
            <a:lvl2pPr marL="742950" indent="-285750">
              <a:buClr>
                <a:schemeClr val="accent5">
                  <a:lumMod val="50000"/>
                </a:schemeClr>
              </a:buClr>
              <a:buFont typeface="Arial" panose="020B0604020202020204" pitchFamily="34" charset="0"/>
              <a:buChar char="–"/>
              <a:defRPr/>
            </a:lvl2pPr>
            <a:lvl3pPr marL="1143000" indent="-228600">
              <a:buClr>
                <a:schemeClr val="accent5">
                  <a:lumMod val="50000"/>
                </a:schemeClr>
              </a:buClr>
              <a:buFont typeface="Arial" panose="020B0604020202020204" pitchFamily="34" charset="0"/>
              <a:buChar char="–"/>
              <a:defRPr/>
            </a:lvl3pPr>
            <a:lvl4pPr marL="1600200" indent="-228600">
              <a:buClr>
                <a:schemeClr val="accent5">
                  <a:lumMod val="50000"/>
                </a:schemeClr>
              </a:buClr>
              <a:buFont typeface="Arial" panose="020B0604020202020204" pitchFamily="34" charset="0"/>
              <a:buChar char="–"/>
              <a:defRPr/>
            </a:lvl4pPr>
            <a:lvl5pPr marL="2057400" indent="-228600">
              <a:buClr>
                <a:schemeClr val="accent5">
                  <a:lumMod val="50000"/>
                </a:schemeClr>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lvl1pPr marL="256032" indent="-256032">
              <a:buClr>
                <a:schemeClr val="accent5">
                  <a:lumMod val="50000"/>
                </a:schemeClr>
              </a:buClr>
              <a:buFont typeface="Arial" panose="020B0604020202020204" pitchFamily="34" charset="0"/>
              <a:buChar char="–"/>
              <a:defRPr/>
            </a:lvl1pPr>
            <a:lvl2pPr marL="742950" indent="-285750">
              <a:buClr>
                <a:schemeClr val="accent5">
                  <a:lumMod val="50000"/>
                </a:schemeClr>
              </a:buClr>
              <a:buFont typeface="Arial" panose="020B0604020202020204" pitchFamily="34" charset="0"/>
              <a:buChar char="–"/>
              <a:defRPr/>
            </a:lvl2pPr>
            <a:lvl3pPr marL="1143000" indent="-228600">
              <a:buClr>
                <a:schemeClr val="accent5">
                  <a:lumMod val="50000"/>
                </a:schemeClr>
              </a:buClr>
              <a:buFont typeface="Arial" panose="020B0604020202020204" pitchFamily="34" charset="0"/>
              <a:buChar char="–"/>
              <a:defRPr/>
            </a:lvl3pPr>
            <a:lvl4pPr marL="1600200" indent="-228600">
              <a:buClr>
                <a:schemeClr val="accent5">
                  <a:lumMod val="50000"/>
                </a:schemeClr>
              </a:buClr>
              <a:buFont typeface="Arial" panose="020B0604020202020204" pitchFamily="34" charset="0"/>
              <a:buChar char="–"/>
              <a:defRPr/>
            </a:lvl4pPr>
            <a:lvl5pPr marL="2057400" indent="-228600">
              <a:buClr>
                <a:schemeClr val="accent5">
                  <a:lumMod val="50000"/>
                </a:schemeClr>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lvl1pPr marL="256032" indent="-256032">
              <a:buClr>
                <a:schemeClr val="accent5">
                  <a:lumMod val="50000"/>
                </a:schemeClr>
              </a:buClr>
              <a:buFont typeface="Arial" panose="020B0604020202020204" pitchFamily="34" charset="0"/>
              <a:buChar char="–"/>
              <a:defRPr/>
            </a:lvl1pPr>
            <a:lvl2pPr marL="742950" indent="-285750">
              <a:buClr>
                <a:schemeClr val="accent5">
                  <a:lumMod val="50000"/>
                </a:schemeClr>
              </a:buClr>
              <a:buFont typeface="Arial" panose="020B0604020202020204" pitchFamily="34" charset="0"/>
              <a:buChar char="–"/>
              <a:defRPr/>
            </a:lvl2pPr>
            <a:lvl3pPr marL="1143000" indent="-228600">
              <a:buClr>
                <a:schemeClr val="accent5">
                  <a:lumMod val="50000"/>
                </a:schemeClr>
              </a:buClr>
              <a:buFont typeface="Arial" panose="020B0604020202020204" pitchFamily="34" charset="0"/>
              <a:buChar char="–"/>
              <a:defRPr/>
            </a:lvl3pPr>
            <a:lvl4pPr marL="1600200" indent="-228600">
              <a:buClr>
                <a:schemeClr val="accent5">
                  <a:lumMod val="50000"/>
                </a:schemeClr>
              </a:buClr>
              <a:buFont typeface="Arial" panose="020B0604020202020204" pitchFamily="34" charset="0"/>
              <a:buChar char="–"/>
              <a:defRPr/>
            </a:lvl4pPr>
            <a:lvl5pPr marL="2057400" indent="-228600">
              <a:buClr>
                <a:schemeClr val="accent5">
                  <a:lumMod val="50000"/>
                </a:schemeClr>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8585" y="334831"/>
            <a:ext cx="8229600" cy="1097280"/>
          </a:xfrm>
        </p:spPr>
        <p:txBody>
          <a:bodyPr/>
          <a:lstStyle>
            <a:lvl1pPr>
              <a:defRPr>
                <a:solidFill>
                  <a:srgbClr val="115327"/>
                </a:solidFill>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marL="256032" indent="-256032">
              <a:buClr>
                <a:schemeClr val="accent5">
                  <a:lumMod val="50000"/>
                </a:schemeClr>
              </a:buClr>
              <a:buSzPct val="100000"/>
              <a:buFont typeface="Arial" panose="020B0604020202020204" pitchFamily="34" charset="0"/>
              <a:buChar char="–"/>
              <a:defRPr lang="en-US" dirty="0"/>
            </a:lvl1pPr>
            <a:lvl2pPr marL="742950" indent="-285750">
              <a:buClr>
                <a:schemeClr val="accent5">
                  <a:lumMod val="50000"/>
                </a:schemeClr>
              </a:buClr>
              <a:buFont typeface="Arial" panose="020B0604020202020204" pitchFamily="34" charset="0"/>
              <a:buChar char="–"/>
              <a:defRPr lang="en-US" dirty="0"/>
            </a:lvl2pPr>
            <a:lvl3pPr marL="1143000" indent="-228600">
              <a:buClr>
                <a:schemeClr val="accent5">
                  <a:lumMod val="50000"/>
                </a:schemeClr>
              </a:buClr>
              <a:buFont typeface="Arial" panose="020B0604020202020204" pitchFamily="34" charset="0"/>
              <a:buChar char="–"/>
              <a:defRPr lang="en-US" dirty="0"/>
            </a:lvl3pPr>
            <a:lvl4pPr marL="1600200" indent="-228600">
              <a:buClr>
                <a:schemeClr val="accent5">
                  <a:lumMod val="50000"/>
                </a:schemeClr>
              </a:buClr>
              <a:buFont typeface="Arial" panose="020B0604020202020204" pitchFamily="34" charset="0"/>
              <a:buChar char="–"/>
              <a:defRPr lang="en-US" dirty="0"/>
            </a:lvl4pPr>
            <a:lvl5pPr marL="2057400" indent="-228600">
              <a:buClr>
                <a:schemeClr val="accent5">
                  <a:lumMod val="50000"/>
                </a:schemeClr>
              </a:buClr>
              <a:buFont typeface="Arial" panose="020B0604020202020204" pitchFamily="34" charset="0"/>
              <a:buChar char="–"/>
              <a:defRPr lang="en-US" dirty="0"/>
            </a:lvl5pPr>
            <a:lvl6pPr marL="2514600" indent="-228600">
              <a:buClr>
                <a:schemeClr val="accent5">
                  <a:lumMod val="50000"/>
                </a:schemeClr>
              </a:buClr>
              <a:buFont typeface="Arial" panose="020B0604020202020204" pitchFamily="34" charset="0"/>
              <a:buChar char="–"/>
              <a:defRPr lang="en-US" dirty="0"/>
            </a:lvl6pPr>
            <a:lvl7pPr marL="2971800" indent="-228600">
              <a:buClr>
                <a:schemeClr val="accent5">
                  <a:lumMod val="50000"/>
                </a:schemeClr>
              </a:buClr>
              <a:buFont typeface="Arial" panose="020B0604020202020204" pitchFamily="34" charset="0"/>
              <a:buChar char="–"/>
              <a:defRPr lang="en-US" dirty="0"/>
            </a:lvl7pPr>
            <a:lvl8pPr marL="3429000" indent="-228600">
              <a:buClr>
                <a:schemeClr val="accent5">
                  <a:lumMod val="50000"/>
                </a:schemeClr>
              </a:buClr>
              <a:buFont typeface="Arial" panose="020B0604020202020204" pitchFamily="34" charset="0"/>
              <a:buChar char="–"/>
              <a:defRPr lang="en-US" dirty="0"/>
            </a:lvl8pPr>
            <a:lvl9pPr marL="3886200" indent="-228600">
              <a:buClr>
                <a:schemeClr val="accent5">
                  <a:lumMod val="50000"/>
                </a:schemeClr>
              </a:buClr>
              <a:buFont typeface="Arial" panose="020B0604020202020204" pitchFamily="34" charset="0"/>
              <a:buChar cha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2/4/2025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432111"/>
            <a:ext cx="8229600" cy="457200"/>
          </a:xfrm>
        </p:spPr>
        <p:txBody>
          <a:bodyPr/>
          <a:lstStyle>
            <a:lvl1pPr algn="l" defTabSz="914400" rtl="0" eaLnBrk="1" latinLnBrk="0" hangingPunct="1">
              <a:lnSpc>
                <a:spcPct val="100000"/>
              </a:lnSpc>
              <a:spcBef>
                <a:spcPct val="0"/>
              </a:spcBef>
              <a:buNone/>
              <a:defRPr lang="en-US" sz="2400" b="1" kern="1200" dirty="0">
                <a:solidFill>
                  <a:srgbClr val="115327"/>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115327"/>
                </a:solidFill>
              </a:defRPr>
            </a:lvl1pPr>
          </a:lstStyle>
          <a:p>
            <a:r>
              <a:rPr lang="en-US" dirty="0"/>
              <a:t>Click to edit Master title style</a:t>
            </a:r>
          </a:p>
        </p:txBody>
      </p:sp>
      <p:sp>
        <p:nvSpPr>
          <p:cNvPr id="3" name="Content Placeholder 2"/>
          <p:cNvSpPr>
            <a:spLocks noGrp="1"/>
          </p:cNvSpPr>
          <p:nvPr>
            <p:ph idx="1"/>
          </p:nvPr>
        </p:nvSpPr>
        <p:spPr>
          <a:xfrm>
            <a:off x="457200" y="1600201"/>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362200"/>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124200"/>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3886200"/>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4" name="Content Placeholder 2"/>
          <p:cNvSpPr>
            <a:spLocks noGrp="1"/>
          </p:cNvSpPr>
          <p:nvPr>
            <p:ph idx="16"/>
          </p:nvPr>
        </p:nvSpPr>
        <p:spPr>
          <a:xfrm>
            <a:off x="457200" y="4648200"/>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5" name="Content Placeholder 2"/>
          <p:cNvSpPr>
            <a:spLocks noGrp="1"/>
          </p:cNvSpPr>
          <p:nvPr>
            <p:ph idx="17"/>
          </p:nvPr>
        </p:nvSpPr>
        <p:spPr>
          <a:xfrm>
            <a:off x="457200" y="5410200"/>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2/4/2025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94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200" b="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447800"/>
          </a:xfrm>
        </p:spPr>
        <p:txBody>
          <a:bodyPr>
            <a:noAutofit/>
          </a:bodyPr>
          <a:lstStyle>
            <a:lvl1pPr marL="0" indent="0">
              <a:spcBef>
                <a:spcPts val="0"/>
              </a:spcBef>
              <a:buNone/>
              <a:defRPr sz="24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2/4/2025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 Placeholder 8"/>
          <p:cNvSpPr>
            <a:spLocks noGrp="1"/>
          </p:cNvSpPr>
          <p:nvPr>
            <p:ph type="body" sz="quarter" idx="16" hasCustomPrompt="1"/>
          </p:nvPr>
        </p:nvSpPr>
        <p:spPr>
          <a:xfrm>
            <a:off x="5029200" y="5381172"/>
            <a:ext cx="3657600" cy="762000"/>
          </a:xfrm>
        </p:spPr>
        <p:txBody>
          <a:bodyPr anchor="b" anchorCtr="0">
            <a:noAutofit/>
          </a:bodyPr>
          <a:lstStyle>
            <a:lvl1pPr marL="0" indent="0" eaLnBrk="1" hangingPunct="1">
              <a:lnSpc>
                <a:spcPct val="100000"/>
              </a:lnSpc>
              <a:spcBef>
                <a:spcPts val="0"/>
              </a:spcBef>
              <a:buFont typeface="Wingdings" pitchFamily="2" charset="2"/>
              <a:buNone/>
              <a:defRPr lang="en-US" sz="1600" dirty="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marL="0" indent="0" eaLnBrk="1" hangingPunct="1">
              <a:buFont typeface="Wingdings" pitchFamily="2" charset="2"/>
              <a:buNone/>
              <a:defRPr/>
            </a:pPr>
            <a:r>
              <a:rPr lang="en-GB" dirty="0">
                <a:ea typeface="ＭＳ Ｐゴシック" charset="0"/>
                <a:cs typeface="+mn-cs"/>
              </a:rPr>
              <a:t>Author Name</a:t>
            </a:r>
            <a:endParaRPr lang="en-US" dirty="0"/>
          </a:p>
        </p:txBody>
      </p:sp>
      <p:sp>
        <p:nvSpPr>
          <p:cNvPr id="14" name="Text Placeholder 5"/>
          <p:cNvSpPr>
            <a:spLocks noGrp="1"/>
          </p:cNvSpPr>
          <p:nvPr userDrawn="1">
            <p:ph type="body" sz="quarter" idx="17" hasCustomPrompt="1"/>
          </p:nvPr>
        </p:nvSpPr>
        <p:spPr>
          <a:xfrm>
            <a:off x="2606675" y="6428232"/>
            <a:ext cx="6172200" cy="274320"/>
          </a:xfr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2015, 2012 Pearson Education, Inc. All Rights Reserved.</a:t>
            </a:r>
          </a:p>
        </p:txBody>
      </p:sp>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7162" y="5550399"/>
            <a:ext cx="7158037" cy="101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59889434-E876-4B7C-8D28-2B810043CD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165520" cy="623108"/>
          </a:xfrm>
          <a:prstGeom prst="rect">
            <a:avLst/>
          </a:prstGeom>
        </p:spPr>
      </p:pic>
      <p:pic>
        <p:nvPicPr>
          <p:cNvPr id="3" name="Picture 2">
            <a:extLst>
              <a:ext uri="{FF2B5EF4-FFF2-40B4-BE49-F238E27FC236}">
                <a16:creationId xmlns:a16="http://schemas.microsoft.com/office/drawing/2014/main" id="{8AB582F6-E1E0-4E47-B8F9-2605C46BE0D2}"/>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44731" y="505547"/>
            <a:ext cx="8229600" cy="622828"/>
          </a:xfrm>
        </p:spPr>
        <p:txBody>
          <a:bodyPr anchor="t"/>
          <a:lstStyle>
            <a:lvl1pPr>
              <a:defRPr>
                <a:solidFill>
                  <a:srgbClr val="115327"/>
                </a:solidFill>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1151393"/>
            <a:ext cx="8229600" cy="402770"/>
          </a:xfrm>
        </p:spPr>
        <p:txBody>
          <a:bodyPr>
            <a:noAutofit/>
          </a:bodyPr>
          <a:lstStyle>
            <a:lvl1pPr marL="0" indent="0">
              <a:spcBef>
                <a:spcPts val="0"/>
              </a:spcBef>
              <a:buNone/>
              <a:defRPr sz="1600">
                <a:solidFill>
                  <a:srgbClr val="115327"/>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marL="256032" indent="-256032">
              <a:buClr>
                <a:schemeClr val="accent5">
                  <a:lumMod val="50000"/>
                </a:schemeClr>
              </a:buClr>
              <a:buFont typeface="Arial" panose="020B0604020202020204" pitchFamily="34" charset="0"/>
              <a:buChar char="–"/>
              <a:defRPr lang="en-US" dirty="0"/>
            </a:lvl1pPr>
            <a:lvl2pPr marL="742950" indent="-285750">
              <a:buClr>
                <a:schemeClr val="accent5">
                  <a:lumMod val="50000"/>
                </a:schemeClr>
              </a:buClr>
              <a:buFont typeface="Arial" panose="020B0604020202020204" pitchFamily="34" charset="0"/>
              <a:buChar char="–"/>
              <a:defRPr lang="en-US" dirty="0"/>
            </a:lvl2pPr>
            <a:lvl3pPr marL="1143000" indent="-228600">
              <a:buClr>
                <a:schemeClr val="accent5">
                  <a:lumMod val="50000"/>
                </a:schemeClr>
              </a:buClr>
              <a:buFont typeface="Arial" panose="020B0604020202020204" pitchFamily="34" charset="0"/>
              <a:buChar char="–"/>
              <a:defRPr lang="en-US" dirty="0"/>
            </a:lvl3pPr>
            <a:lvl4pPr marL="1600200" indent="-228600">
              <a:buClr>
                <a:schemeClr val="accent5">
                  <a:lumMod val="50000"/>
                </a:schemeClr>
              </a:buClr>
              <a:buFont typeface="Arial" panose="020B0604020202020204" pitchFamily="34" charset="0"/>
              <a:buChar char="–"/>
              <a:defRPr lang="en-US" dirty="0"/>
            </a:lvl4pPr>
            <a:lvl5pPr marL="2057400" indent="-228600">
              <a:buClr>
                <a:schemeClr val="accent5">
                  <a:lumMod val="50000"/>
                </a:schemeClr>
              </a:buClr>
              <a:buFont typeface="Arial" panose="020B0604020202020204" pitchFamily="34" charset="0"/>
              <a:buChar char="–"/>
              <a:defRPr lang="en-US" dirty="0"/>
            </a:lvl5pPr>
            <a:lvl6pPr marL="2514600" indent="-228600">
              <a:buClr>
                <a:schemeClr val="accent5">
                  <a:lumMod val="50000"/>
                </a:schemeClr>
              </a:buClr>
              <a:buFont typeface="Arial" panose="020B0604020202020204" pitchFamily="34" charset="0"/>
              <a:buChar char="–"/>
              <a:defRPr lang="en-US" dirty="0"/>
            </a:lvl6pPr>
            <a:lvl7pPr marL="2971800" indent="-228600">
              <a:buClr>
                <a:schemeClr val="accent5">
                  <a:lumMod val="50000"/>
                </a:schemeClr>
              </a:buClr>
              <a:buFont typeface="Arial" panose="020B0604020202020204" pitchFamily="34" charset="0"/>
              <a:buChar char="–"/>
              <a:defRPr lang="en-US" dirty="0"/>
            </a:lvl7pPr>
            <a:lvl8pPr marL="3429000" indent="-228600">
              <a:buClr>
                <a:schemeClr val="accent5">
                  <a:lumMod val="50000"/>
                </a:schemeClr>
              </a:buClr>
              <a:buFont typeface="Arial" panose="020B0604020202020204" pitchFamily="34" charset="0"/>
              <a:buChar char="–"/>
              <a:defRPr lang="en-US" dirty="0"/>
            </a:lvl8pPr>
            <a:lvl9pPr marL="3886200" indent="-228600">
              <a:buClr>
                <a:schemeClr val="accent5">
                  <a:lumMod val="50000"/>
                </a:schemeClr>
              </a:buClr>
              <a:buFont typeface="Arial" panose="020B0604020202020204" pitchFamily="34" charset="0"/>
              <a:buChar cha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2/4/2025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115327"/>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800600"/>
          </a:xfrm>
        </p:spPr>
        <p:txBody>
          <a:bodyPr/>
          <a:lstStyle>
            <a:lvl1pPr marL="256032" indent="-256032">
              <a:buClr>
                <a:schemeClr val="accent5">
                  <a:lumMod val="50000"/>
                </a:schemeClr>
              </a:buClr>
              <a:buSzPct val="100000"/>
              <a:buFont typeface="Arial" panose="020B0604020202020204" pitchFamily="34" charset="0"/>
              <a:buChar char="–"/>
              <a:defRPr lang="en-US" dirty="0"/>
            </a:lvl1pPr>
            <a:lvl2pPr marL="742950" indent="-285750">
              <a:buClr>
                <a:schemeClr val="accent5">
                  <a:lumMod val="50000"/>
                </a:schemeClr>
              </a:buClr>
              <a:buFont typeface="Arial" panose="020B0604020202020204" pitchFamily="34" charset="0"/>
              <a:buChar char="–"/>
              <a:defRPr lang="en-US" dirty="0"/>
            </a:lvl2pPr>
            <a:lvl3pPr marL="1143000" indent="-228600">
              <a:buClr>
                <a:schemeClr val="accent5">
                  <a:lumMod val="50000"/>
                </a:schemeClr>
              </a:buClr>
              <a:buFont typeface="Arial" panose="020B0604020202020204" pitchFamily="34" charset="0"/>
              <a:buChar char="–"/>
              <a:defRPr lang="en-US" dirty="0"/>
            </a:lvl3pPr>
            <a:lvl4pPr marL="1600200" indent="-228600">
              <a:buClr>
                <a:schemeClr val="accent5">
                  <a:lumMod val="50000"/>
                </a:schemeClr>
              </a:buClr>
              <a:buFont typeface="Arial" panose="020B0604020202020204" pitchFamily="34" charset="0"/>
              <a:buChar char="–"/>
              <a:defRPr lang="en-US" dirty="0"/>
            </a:lvl4pPr>
            <a:lvl5pPr marL="2057400" indent="-228600">
              <a:buClr>
                <a:schemeClr val="accent5">
                  <a:lumMod val="50000"/>
                </a:schemeClr>
              </a:buClr>
              <a:buFont typeface="Arial" panose="020B0604020202020204" pitchFamily="34" charset="0"/>
              <a:buChar char="–"/>
              <a:defRPr lang="en-US" dirty="0"/>
            </a:lvl5pPr>
            <a:lvl6pPr marL="2514600" indent="-228600">
              <a:buClr>
                <a:schemeClr val="accent5">
                  <a:lumMod val="50000"/>
                </a:schemeClr>
              </a:buClr>
              <a:buFont typeface="Arial" panose="020B0604020202020204" pitchFamily="34" charset="0"/>
              <a:buChar char="–"/>
              <a:defRPr lang="en-US" dirty="0"/>
            </a:lvl6pPr>
            <a:lvl7pPr marL="2971800" indent="-228600">
              <a:buClr>
                <a:schemeClr val="accent5">
                  <a:lumMod val="50000"/>
                </a:schemeClr>
              </a:buClr>
              <a:buFont typeface="Arial" panose="020B0604020202020204" pitchFamily="34" charset="0"/>
              <a:buChar char="–"/>
              <a:defRPr lang="en-US" dirty="0"/>
            </a:lvl7pPr>
            <a:lvl8pPr marL="3429000" indent="-228600">
              <a:buClr>
                <a:schemeClr val="accent5">
                  <a:lumMod val="50000"/>
                </a:schemeClr>
              </a:buClr>
              <a:buFont typeface="Arial" panose="020B0604020202020204" pitchFamily="34" charset="0"/>
              <a:buChar char="–"/>
              <a:defRPr lang="en-US" dirty="0"/>
            </a:lvl8pPr>
            <a:lvl9pPr marL="3886200" indent="-228600">
              <a:buClr>
                <a:schemeClr val="accent5">
                  <a:lumMod val="50000"/>
                </a:schemeClr>
              </a:buClr>
              <a:buFont typeface="Arial" panose="020B0604020202020204" pitchFamily="34" charset="0"/>
              <a:buChar cha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2/4/2025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115327"/>
                </a:solidFill>
              </a:defRPr>
            </a:lvl1pPr>
          </a:lstStyle>
          <a:p>
            <a:r>
              <a:rPr lang="en-US"/>
              <a:t>Click to edit Master title style</a:t>
            </a:r>
          </a:p>
        </p:txBody>
      </p:sp>
      <p:sp>
        <p:nvSpPr>
          <p:cNvPr id="3" name="Content Placeholder 2"/>
          <p:cNvSpPr>
            <a:spLocks noGrp="1"/>
          </p:cNvSpPr>
          <p:nvPr>
            <p:ph idx="1"/>
          </p:nvPr>
        </p:nvSpPr>
        <p:spPr/>
        <p:txBody>
          <a:bodyPr/>
          <a:lstStyle>
            <a:lvl1pPr marL="118872" indent="-118872">
              <a:buClr>
                <a:schemeClr val="accent5">
                  <a:lumMod val="50000"/>
                </a:schemeClr>
              </a:buClr>
              <a:buSzPct val="25000"/>
              <a:buFont typeface="Arial" panose="020B0604020202020204" pitchFamily="34" charset="0"/>
              <a:buChar char="–"/>
              <a:defRPr lang="en-US" dirty="0"/>
            </a:lvl1pPr>
            <a:lvl2pPr marL="800100" indent="-342900">
              <a:buClr>
                <a:schemeClr val="accent5">
                  <a:lumMod val="50000"/>
                </a:schemeClr>
              </a:buClr>
              <a:buFont typeface="Arial" panose="020B0604020202020204" pitchFamily="34" charset="0"/>
              <a:buChar char="–"/>
              <a:defRPr lang="en-US" dirty="0"/>
            </a:lvl2pPr>
            <a:lvl3pPr marL="1143000" indent="-228600">
              <a:buClr>
                <a:schemeClr val="accent5">
                  <a:lumMod val="50000"/>
                </a:schemeClr>
              </a:buClr>
              <a:buFont typeface="Arial" panose="020B0604020202020204" pitchFamily="34" charset="0"/>
              <a:buChar char="–"/>
              <a:defRPr lang="en-US" dirty="0"/>
            </a:lvl3pPr>
            <a:lvl4pPr marL="1600200" indent="-228600">
              <a:buClr>
                <a:schemeClr val="accent5">
                  <a:lumMod val="50000"/>
                </a:schemeClr>
              </a:buClr>
              <a:buFont typeface="Arial" panose="020B0604020202020204" pitchFamily="34" charset="0"/>
              <a:buChar char="–"/>
              <a:defRPr lang="en-US" dirty="0"/>
            </a:lvl4pPr>
            <a:lvl5pPr marL="2057400" indent="-228600">
              <a:buClr>
                <a:schemeClr val="accent5">
                  <a:lumMod val="50000"/>
                </a:schemeClr>
              </a:buClr>
              <a:buFont typeface="Arial" panose="020B0604020202020204" pitchFamily="34" charset="0"/>
              <a:buChar char="–"/>
              <a:defRPr lang="en-US" dirty="0"/>
            </a:lvl5pPr>
            <a:lvl6pPr marL="2514600" indent="-228600">
              <a:buClr>
                <a:schemeClr val="accent5">
                  <a:lumMod val="50000"/>
                </a:schemeClr>
              </a:buClr>
              <a:buFont typeface="Arial" panose="020B0604020202020204" pitchFamily="34" charset="0"/>
              <a:buChar char="–"/>
              <a:defRPr lang="en-US" dirty="0"/>
            </a:lvl6pPr>
            <a:lvl7pPr marL="2971800" indent="-228600">
              <a:buClr>
                <a:schemeClr val="accent5">
                  <a:lumMod val="50000"/>
                </a:schemeClr>
              </a:buClr>
              <a:buFont typeface="Arial" panose="020B0604020202020204" pitchFamily="34" charset="0"/>
              <a:buChar char="–"/>
              <a:defRPr lang="en-US" dirty="0"/>
            </a:lvl7pPr>
            <a:lvl8pPr marL="3429000" indent="-228600">
              <a:buClr>
                <a:schemeClr val="accent5">
                  <a:lumMod val="50000"/>
                </a:schemeClr>
              </a:buClr>
              <a:buFont typeface="Arial" panose="020B0604020202020204" pitchFamily="34" charset="0"/>
              <a:buChar char="–"/>
              <a:defRPr lang="en-US" dirty="0"/>
            </a:lvl8pPr>
            <a:lvl9pPr marL="3886200" indent="-228600">
              <a:buClr>
                <a:schemeClr val="accent5">
                  <a:lumMod val="50000"/>
                </a:schemeClr>
              </a:buClr>
              <a:buFont typeface="Arial" panose="020B0604020202020204" pitchFamily="34" charset="0"/>
              <a:buChar char="–"/>
              <a:defRPr lang="en-US" dirty="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2/4/2025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2/4/2025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2015, 2012 Pearson Education, Inc. All Rights Reserved.</a:t>
            </a:r>
          </a:p>
        </p:txBody>
      </p:sp>
      <p:pic>
        <p:nvPicPr>
          <p:cNvPr id="409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598" y="5560140"/>
            <a:ext cx="7005637" cy="99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1EE6B38B-6128-4E12-ACEA-82F9657644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165520" cy="623108"/>
          </a:xfrm>
          <a:prstGeom prst="rect">
            <a:avLst/>
          </a:prstGeom>
        </p:spPr>
      </p:pic>
      <p:pic>
        <p:nvPicPr>
          <p:cNvPr id="5" name="Picture 4">
            <a:extLst>
              <a:ext uri="{FF2B5EF4-FFF2-40B4-BE49-F238E27FC236}">
                <a16:creationId xmlns:a16="http://schemas.microsoft.com/office/drawing/2014/main" id="{CD73403C-7634-4552-ABA0-F2214D8B89C2}"/>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115327"/>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marL="256032" indent="-256032">
              <a:buClr>
                <a:schemeClr val="accent5">
                  <a:lumMod val="50000"/>
                </a:schemeClr>
              </a:buClr>
              <a:buFont typeface="Arial" panose="020B0604020202020204" pitchFamily="34" charset="0"/>
              <a:buChar char="–"/>
              <a:defRPr lang="en-US" dirty="0"/>
            </a:lvl1pPr>
            <a:lvl2pPr marL="742950" indent="-285750">
              <a:buClr>
                <a:schemeClr val="accent5">
                  <a:lumMod val="50000"/>
                </a:schemeClr>
              </a:buClr>
              <a:buFont typeface="Arial" panose="020B0604020202020204" pitchFamily="34" charset="0"/>
              <a:buChar char="–"/>
              <a:defRPr lang="en-US" dirty="0"/>
            </a:lvl2pPr>
            <a:lvl3pPr marL="1143000" indent="-228600">
              <a:buClr>
                <a:schemeClr val="accent5">
                  <a:lumMod val="50000"/>
                </a:schemeClr>
              </a:buClr>
              <a:buFont typeface="Arial" panose="020B0604020202020204" pitchFamily="34" charset="0"/>
              <a:buChar char="–"/>
              <a:defRPr lang="en-US" dirty="0"/>
            </a:lvl3pPr>
            <a:lvl4pPr marL="1600200" indent="-228600">
              <a:buClr>
                <a:schemeClr val="accent5">
                  <a:lumMod val="50000"/>
                </a:schemeClr>
              </a:buClr>
              <a:buFont typeface="Arial" panose="020B0604020202020204" pitchFamily="34" charset="0"/>
              <a:buChar char="–"/>
              <a:defRPr lang="en-US" dirty="0"/>
            </a:lvl4pPr>
            <a:lvl5pPr marL="2057400" indent="-228600">
              <a:buClr>
                <a:schemeClr val="accent5">
                  <a:lumMod val="50000"/>
                </a:schemeClr>
              </a:buClr>
              <a:buFont typeface="Arial" panose="020B0604020202020204" pitchFamily="34" charset="0"/>
              <a:buChar cha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32237"/>
            <a:ext cx="8229600" cy="2163763"/>
          </a:xfrm>
        </p:spPr>
        <p:txBody>
          <a:bodyPr/>
          <a:lstStyle>
            <a:lvl1pPr marL="256032" indent="-256032">
              <a:buClr>
                <a:schemeClr val="accent5">
                  <a:lumMod val="50000"/>
                </a:schemeClr>
              </a:buClr>
              <a:buFont typeface="Arial" panose="020B0604020202020204" pitchFamily="34" charset="0"/>
              <a:buChar char="–"/>
              <a:defRPr lang="en-US" dirty="0"/>
            </a:lvl1pPr>
            <a:lvl2pPr marL="742950" indent="-285750">
              <a:buClr>
                <a:schemeClr val="accent5">
                  <a:lumMod val="50000"/>
                </a:schemeClr>
              </a:buClr>
              <a:buFont typeface="Arial" panose="020B0604020202020204" pitchFamily="34" charset="0"/>
              <a:buChar char="–"/>
              <a:defRPr lang="en-US" dirty="0"/>
            </a:lvl2pPr>
            <a:lvl3pPr marL="1143000" indent="-228600">
              <a:buClr>
                <a:schemeClr val="accent5">
                  <a:lumMod val="50000"/>
                </a:schemeClr>
              </a:buClr>
              <a:buFont typeface="Arial" panose="020B0604020202020204" pitchFamily="34" charset="0"/>
              <a:buChar char="–"/>
              <a:defRPr lang="en-US" dirty="0"/>
            </a:lvl3pPr>
            <a:lvl4pPr marL="1600200" indent="-228600">
              <a:buClr>
                <a:schemeClr val="accent5">
                  <a:lumMod val="50000"/>
                </a:schemeClr>
              </a:buClr>
              <a:buFont typeface="Arial" panose="020B0604020202020204" pitchFamily="34" charset="0"/>
              <a:buChar char="–"/>
              <a:defRPr lang="en-US" dirty="0"/>
            </a:lvl4pPr>
            <a:lvl5pPr marL="2057400" indent="-228600">
              <a:buClr>
                <a:schemeClr val="accent5">
                  <a:lumMod val="50000"/>
                </a:schemeClr>
              </a:buClr>
              <a:buFont typeface="Arial" panose="020B0604020202020204" pitchFamily="34" charset="0"/>
              <a:buChar cha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2/4/2025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115327"/>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11532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2/4/2025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381000" y="838200"/>
            <a:ext cx="8229600" cy="1097280"/>
          </a:xfrm>
        </p:spPr>
        <p:txBody>
          <a:bodyPr/>
          <a:lstStyle>
            <a:lvl1pPr>
              <a:defRPr>
                <a:solidFill>
                  <a:srgbClr val="115327"/>
                </a:solidFill>
              </a:defRPr>
            </a:lvl1p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2/4/2025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648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2/4/2025</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2015, 2012 Pearson Education, Inc. All Rights Reserved.</a:t>
            </a:r>
          </a:p>
        </p:txBody>
      </p:sp>
      <p:pic>
        <p:nvPicPr>
          <p:cNvPr id="9" name="Shape 15" descr="Pearson Logo"/>
          <p:cNvPicPr preferRelativeResize="0"/>
          <p:nvPr userDrawn="1"/>
        </p:nvPicPr>
        <p:blipFill rotWithShape="1">
          <a:blip r:embed="rId20" cstate="print">
            <a:alphaModFix/>
          </a:blip>
          <a:srcRect/>
          <a:stretch/>
        </p:blipFill>
        <p:spPr>
          <a:xfrm>
            <a:off x="443972" y="6429709"/>
            <a:ext cx="917999" cy="279914"/>
          </a:xfrm>
          <a:prstGeom prst="rect">
            <a:avLst/>
          </a:prstGeom>
          <a:noFill/>
          <a:ln>
            <a:noFill/>
          </a:ln>
        </p:spPr>
      </p:pic>
      <p:pic>
        <p:nvPicPr>
          <p:cNvPr id="1026" name="Picture 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9878" y="5530239"/>
            <a:ext cx="7081837" cy="100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BB131EA9-2D71-4334-9992-C4A18221AB40}"/>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92280" y="5944706"/>
            <a:ext cx="5165520" cy="623108"/>
          </a:xfrm>
          <a:prstGeom prst="rect">
            <a:avLst/>
          </a:prstGeom>
        </p:spPr>
      </p:pic>
      <p:pic>
        <p:nvPicPr>
          <p:cNvPr id="7" name="Picture 6">
            <a:extLst>
              <a:ext uri="{FF2B5EF4-FFF2-40B4-BE49-F238E27FC236}">
                <a16:creationId xmlns:a16="http://schemas.microsoft.com/office/drawing/2014/main" id="{D2F8FC68-A710-439E-896B-B698974E8E0C}"/>
              </a:ext>
            </a:extLst>
          </p:cNvPr>
          <p:cNvPicPr>
            <a:picLocks noChangeAspect="1"/>
          </p:cNvPicPr>
          <p:nvPr userDrawn="1"/>
        </p:nvPicPr>
        <p:blipFill>
          <a:blip r:embed="rId23"/>
          <a:stretch>
            <a:fillRect/>
          </a:stretch>
        </p:blipFill>
        <p:spPr>
          <a:xfrm>
            <a:off x="0" y="0"/>
            <a:ext cx="9144000" cy="6858000"/>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7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lang="en-US" sz="2400" kern="1200" dirty="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lang="en-US" sz="2200" kern="1200" dirty="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lang="en-US" sz="2000" kern="1200" dirty="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ED13-257A-42C5-B303-0B2D1AA05D1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C80BC90-DEBC-4284-ADE1-CABE8175390D}"/>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98556177-DDDD-483E-9A74-61C46445803F}"/>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52D2261F-F7AC-4596-84A3-D45DDE61D48A}"/>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89D95418-F8EE-4BE4-86BD-6C0489698D21}"/>
              </a:ext>
            </a:extLst>
          </p:cNvPr>
          <p:cNvSpPr>
            <a:spLocks noGrp="1"/>
          </p:cNvSpPr>
          <p:nvPr>
            <p:ph type="body" sz="quarter" idx="16"/>
          </p:nvPr>
        </p:nvSpPr>
        <p:spPr/>
        <p:txBody>
          <a:bodyPr/>
          <a:lstStyle/>
          <a:p>
            <a:endParaRPr lang="en-US"/>
          </a:p>
        </p:txBody>
      </p:sp>
      <p:sp>
        <p:nvSpPr>
          <p:cNvPr id="7" name="Text Placeholder 6">
            <a:extLst>
              <a:ext uri="{FF2B5EF4-FFF2-40B4-BE49-F238E27FC236}">
                <a16:creationId xmlns:a16="http://schemas.microsoft.com/office/drawing/2014/main" id="{A0346A97-6BD4-4A74-B800-F4D1C82283DD}"/>
              </a:ext>
            </a:extLst>
          </p:cNvPr>
          <p:cNvSpPr>
            <a:spLocks noGrp="1"/>
          </p:cNvSpPr>
          <p:nvPr>
            <p:ph type="body" sz="quarter" idx="17"/>
          </p:nvPr>
        </p:nvSpPr>
        <p:spPr/>
        <p:txBody>
          <a:bodyPr/>
          <a:lstStyle/>
          <a:p>
            <a:endParaRPr lang="en-US"/>
          </a:p>
        </p:txBody>
      </p:sp>
      <p:pic>
        <p:nvPicPr>
          <p:cNvPr id="9" name="Picture 8">
            <a:extLst>
              <a:ext uri="{FF2B5EF4-FFF2-40B4-BE49-F238E27FC236}">
                <a16:creationId xmlns:a16="http://schemas.microsoft.com/office/drawing/2014/main" id="{8C5A4F4E-8C0D-48D7-8356-CC43871E62C6}"/>
              </a:ext>
            </a:extLst>
          </p:cNvPr>
          <p:cNvPicPr>
            <a:picLocks noChangeAspect="1"/>
          </p:cNvPicPr>
          <p:nvPr/>
        </p:nvPicPr>
        <p:blipFill>
          <a:blip r:embed="rId2"/>
          <a:stretch>
            <a:fill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C9A9E45-6B6E-4516-AB79-DEC20BFFD2C8}"/>
              </a:ext>
            </a:extLst>
          </p:cNvPr>
          <p:cNvSpPr txBox="1"/>
          <p:nvPr/>
        </p:nvSpPr>
        <p:spPr>
          <a:xfrm>
            <a:off x="685800" y="3157834"/>
            <a:ext cx="4630722" cy="461665"/>
          </a:xfrm>
          <a:prstGeom prst="rect">
            <a:avLst/>
          </a:prstGeom>
          <a:noFill/>
        </p:spPr>
        <p:txBody>
          <a:bodyPr wrap="square">
            <a:spAutoFit/>
          </a:bodyPr>
          <a:lstStyle/>
          <a:p>
            <a:r>
              <a:rPr lang="en-US" sz="2400" dirty="0">
                <a:solidFill>
                  <a:schemeClr val="bg1"/>
                </a:solidFill>
                <a:latin typeface="Aharoni" panose="02010803020104030203" pitchFamily="2" charset="-79"/>
                <a:cs typeface="Aharoni" panose="02010803020104030203" pitchFamily="2" charset="-79"/>
              </a:rPr>
              <a:t>Finance for Managers</a:t>
            </a:r>
          </a:p>
        </p:txBody>
      </p:sp>
    </p:spTree>
    <p:extLst>
      <p:ext uri="{BB962C8B-B14F-4D97-AF65-F5344CB8AC3E}">
        <p14:creationId xmlns:p14="http://schemas.microsoft.com/office/powerpoint/2010/main" val="364130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8229600" cy="1097280"/>
          </a:xfrm>
        </p:spPr>
        <p:txBody>
          <a:bodyPr/>
          <a:lstStyle/>
          <a:p>
            <a:r>
              <a:rPr lang="en-US" altLang="en-US" sz="2400" dirty="0">
                <a:sym typeface="Times New Roman" pitchFamily="18" charset="0"/>
              </a:rPr>
              <a:t>Example 1.1 </a:t>
            </a:r>
            <a:r>
              <a:rPr lang="en-US" altLang="en-US" sz="2400" b="0" dirty="0">
                <a:sym typeface="Times New Roman" pitchFamily="18" charset="0"/>
              </a:rPr>
              <a:t>(2 of 2)</a:t>
            </a:r>
            <a:endParaRPr lang="en-US" sz="2400" dirty="0"/>
          </a:p>
        </p:txBody>
      </p:sp>
      <p:sp>
        <p:nvSpPr>
          <p:cNvPr id="4" name="Content Placeholder 3"/>
          <p:cNvSpPr>
            <a:spLocks noGrp="1"/>
          </p:cNvSpPr>
          <p:nvPr>
            <p:ph idx="1"/>
          </p:nvPr>
        </p:nvSpPr>
        <p:spPr>
          <a:xfrm>
            <a:off x="457200" y="2057400"/>
            <a:ext cx="8229600" cy="4800600"/>
          </a:xfrm>
        </p:spPr>
        <p:txBody>
          <a:bodyPr/>
          <a:lstStyle/>
          <a:p>
            <a:pPr marL="0" indent="0">
              <a:buNone/>
            </a:pPr>
            <a:r>
              <a:rPr lang="en-US" dirty="0"/>
              <a:t>If Dukakis thought he should make decisions to maximize profits, he would recommend that Neptune invest in Valve rather than Rotor because it results in higher total earnings per share over the 3-year period ($3.00 EPS compared with $2.80 EPS).</a:t>
            </a:r>
          </a:p>
        </p:txBody>
      </p:sp>
    </p:spTree>
    <p:extLst>
      <p:ext uri="{BB962C8B-B14F-4D97-AF65-F5344CB8AC3E}">
        <p14:creationId xmlns:p14="http://schemas.microsoft.com/office/powerpoint/2010/main" val="286955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097280"/>
          </a:xfrm>
        </p:spPr>
        <p:txBody>
          <a:bodyPr/>
          <a:lstStyle/>
          <a:p>
            <a:r>
              <a:rPr lang="en-US" altLang="en-US" sz="2400" dirty="0">
                <a:sym typeface="Times New Roman" pitchFamily="18" charset="0"/>
              </a:rPr>
              <a:t>1.1 Finance and the Firm </a:t>
            </a:r>
            <a:r>
              <a:rPr lang="en-US" altLang="en-US" sz="2400" b="0" dirty="0">
                <a:sym typeface="Times New Roman" pitchFamily="18" charset="0"/>
              </a:rPr>
              <a:t>(2 of 7)</a:t>
            </a:r>
            <a:endParaRPr lang="en-US" sz="2400" b="0" dirty="0"/>
          </a:p>
        </p:txBody>
      </p:sp>
      <p:sp>
        <p:nvSpPr>
          <p:cNvPr id="3" name="Content Placeholder 2"/>
          <p:cNvSpPr>
            <a:spLocks noGrp="1"/>
          </p:cNvSpPr>
          <p:nvPr>
            <p:ph idx="1"/>
          </p:nvPr>
        </p:nvSpPr>
        <p:spPr>
          <a:xfrm>
            <a:off x="457200" y="1828800"/>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What Is the Goal of the Firm?</a:t>
            </a:r>
          </a:p>
          <a:p>
            <a:pPr lvl="1"/>
            <a:r>
              <a:rPr lang="en-US" altLang="en-US" dirty="0">
                <a:solidFill>
                  <a:srgbClr val="000000"/>
                </a:solidFill>
                <a:latin typeface="Arial" pitchFamily="34" charset="0"/>
                <a:ea typeface="Arial" pitchFamily="34" charset="0"/>
                <a:cs typeface="Arial" pitchFamily="34" charset="0"/>
                <a:sym typeface="Arial" pitchFamily="34" charset="0"/>
              </a:rPr>
              <a:t>Maximize Stakeholders’ Welfare?</a:t>
            </a:r>
          </a:p>
          <a:p>
            <a:pPr lvl="2"/>
            <a:r>
              <a:rPr lang="en-US" altLang="en-US" dirty="0">
                <a:solidFill>
                  <a:srgbClr val="000000"/>
                </a:solidFill>
                <a:latin typeface="Arial" pitchFamily="34" charset="0"/>
                <a:ea typeface="Arial" pitchFamily="34" charset="0"/>
                <a:cs typeface="Arial" pitchFamily="34" charset="0"/>
                <a:sym typeface="Arial" pitchFamily="34" charset="0"/>
              </a:rPr>
              <a:t>Some suggest a balanced consideration of the welfare of shareholders and other firm stakeholders</a:t>
            </a:r>
          </a:p>
          <a:p>
            <a:pPr lvl="3"/>
            <a:r>
              <a:rPr lang="en-US" altLang="en-US" dirty="0">
                <a:solidFill>
                  <a:srgbClr val="000000"/>
                </a:solidFill>
                <a:latin typeface="Arial" pitchFamily="34" charset="0"/>
                <a:ea typeface="Arial" pitchFamily="34" charset="0"/>
                <a:cs typeface="Arial" pitchFamily="34" charset="0"/>
                <a:sym typeface="Arial" pitchFamily="34" charset="0"/>
              </a:rPr>
              <a:t>Stakeholders include employees, suppliers, customers, and even members of the local community where a firm is located</a:t>
            </a:r>
            <a:endParaRPr lang="en-US" dirty="0"/>
          </a:p>
        </p:txBody>
      </p:sp>
    </p:spTree>
    <p:extLst>
      <p:ext uri="{BB962C8B-B14F-4D97-AF65-F5344CB8AC3E}">
        <p14:creationId xmlns:p14="http://schemas.microsoft.com/office/powerpoint/2010/main" val="63289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
            <a:ext cx="8229600" cy="1097280"/>
          </a:xfrm>
        </p:spPr>
        <p:txBody>
          <a:bodyPr/>
          <a:lstStyle/>
          <a:p>
            <a:r>
              <a:rPr lang="en-US" altLang="en-US" sz="2400" dirty="0">
                <a:sym typeface="Times New Roman" pitchFamily="18" charset="0"/>
              </a:rPr>
              <a:t>1.1 Finance and the Firm </a:t>
            </a:r>
            <a:r>
              <a:rPr lang="en-US" altLang="en-US" sz="2400" b="0" dirty="0">
                <a:sym typeface="Times New Roman" pitchFamily="18" charset="0"/>
              </a:rPr>
              <a:t>(3 of 7)</a:t>
            </a:r>
            <a:endParaRPr lang="en-US" sz="2400" dirty="0"/>
          </a:p>
        </p:txBody>
      </p:sp>
      <p:sp>
        <p:nvSpPr>
          <p:cNvPr id="3" name="Content Placeholder 2"/>
          <p:cNvSpPr>
            <a:spLocks noGrp="1"/>
          </p:cNvSpPr>
          <p:nvPr>
            <p:ph idx="1"/>
          </p:nvPr>
        </p:nvSpPr>
        <p:spPr>
          <a:xfrm>
            <a:off x="723900" y="2057400"/>
            <a:ext cx="7696200" cy="4191000"/>
          </a:xfrm>
        </p:spPr>
        <p:txBody>
          <a:bodyPr/>
          <a:lstStyle/>
          <a:p>
            <a:r>
              <a:rPr lang="en-US" altLang="en-US" sz="1600" dirty="0">
                <a:solidFill>
                  <a:srgbClr val="000000"/>
                </a:solidFill>
                <a:latin typeface="Arial" pitchFamily="34" charset="0"/>
                <a:ea typeface="MS PGothic" pitchFamily="34" charset="-128"/>
                <a:cs typeface="Arial" pitchFamily="34" charset="0"/>
                <a:sym typeface="Arial" pitchFamily="34" charset="0"/>
              </a:rPr>
              <a:t>What Is the Goal of the Firm?</a:t>
            </a:r>
          </a:p>
          <a:p>
            <a:pPr lvl="1"/>
            <a:r>
              <a:rPr lang="en-US" altLang="en-US" sz="1600" dirty="0">
                <a:solidFill>
                  <a:srgbClr val="000000"/>
                </a:solidFill>
                <a:latin typeface="Arial" pitchFamily="34" charset="0"/>
                <a:ea typeface="Arial" pitchFamily="34" charset="0"/>
                <a:cs typeface="Arial" pitchFamily="34" charset="0"/>
                <a:sym typeface="Arial" pitchFamily="34" charset="0"/>
              </a:rPr>
              <a:t>Maximize Stakeholders’ Welfare?</a:t>
            </a:r>
          </a:p>
          <a:p>
            <a:pPr lvl="2"/>
            <a:r>
              <a:rPr lang="en-US" altLang="en-US" sz="1400" dirty="0">
                <a:solidFill>
                  <a:srgbClr val="000000"/>
                </a:solidFill>
                <a:latin typeface="Arial" pitchFamily="34" charset="0"/>
                <a:ea typeface="Arial" pitchFamily="34" charset="0"/>
                <a:cs typeface="Arial" pitchFamily="34" charset="0"/>
                <a:sym typeface="Arial" pitchFamily="34" charset="0"/>
              </a:rPr>
              <a:t>Flaws in neglecting shareholder wealth maximization:</a:t>
            </a:r>
          </a:p>
          <a:p>
            <a:pPr lvl="3"/>
            <a:r>
              <a:rPr lang="en-US" altLang="en-US" sz="1400" dirty="0">
                <a:solidFill>
                  <a:srgbClr val="000000"/>
                </a:solidFill>
                <a:latin typeface="Arial" pitchFamily="34" charset="0"/>
                <a:ea typeface="Arial" pitchFamily="34" charset="0"/>
                <a:cs typeface="Arial" pitchFamily="34" charset="0"/>
                <a:sym typeface="Arial" pitchFamily="34" charset="0"/>
              </a:rPr>
              <a:t>Maximizing shareholder wealth does not in any way imply that managers should ignore the interests of everyone connected to a firm who is not a shareholder</a:t>
            </a:r>
          </a:p>
          <a:p>
            <a:pPr lvl="3"/>
            <a:r>
              <a:rPr lang="en-US" altLang="en-US" sz="1400" dirty="0">
                <a:solidFill>
                  <a:srgbClr val="000000"/>
                </a:solidFill>
                <a:latin typeface="Arial" pitchFamily="34" charset="0"/>
                <a:ea typeface="Arial" pitchFamily="34" charset="0"/>
                <a:cs typeface="Arial" pitchFamily="34" charset="0"/>
                <a:sym typeface="Arial" pitchFamily="34" charset="0"/>
              </a:rPr>
              <a:t>To maximize shareholder value, managers must necessarily assess the long-term consequences of their actions</a:t>
            </a:r>
          </a:p>
          <a:p>
            <a:pPr lvl="3"/>
            <a:r>
              <a:rPr lang="en-US" altLang="en-US" sz="1400" dirty="0">
                <a:solidFill>
                  <a:srgbClr val="000000"/>
                </a:solidFill>
                <a:latin typeface="Arial" pitchFamily="34" charset="0"/>
                <a:ea typeface="Arial" pitchFamily="34" charset="0"/>
                <a:cs typeface="Arial" pitchFamily="34" charset="0"/>
                <a:sym typeface="Arial" pitchFamily="34" charset="0"/>
              </a:rPr>
              <a:t>The stakeholder perspective is intrinsically difficult to implement, and advocates of the idea that managers should consider all stakeholders’ interests along with those of shareholders do not typically indicate how managers should carry it out</a:t>
            </a:r>
          </a:p>
        </p:txBody>
      </p:sp>
    </p:spTree>
    <p:extLst>
      <p:ext uri="{BB962C8B-B14F-4D97-AF65-F5344CB8AC3E}">
        <p14:creationId xmlns:p14="http://schemas.microsoft.com/office/powerpoint/2010/main" val="244947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64161"/>
            <a:ext cx="8229600" cy="1097280"/>
          </a:xfrm>
        </p:spPr>
        <p:txBody>
          <a:bodyPr/>
          <a:lstStyle/>
          <a:p>
            <a:r>
              <a:rPr lang="en-US" altLang="en-US" sz="2400" dirty="0">
                <a:sym typeface="Times New Roman" pitchFamily="18" charset="0"/>
              </a:rPr>
              <a:t>1.1 Finance and the Firm </a:t>
            </a:r>
            <a:r>
              <a:rPr lang="en-US" altLang="en-US" sz="2400" b="0" dirty="0">
                <a:sym typeface="Times New Roman" pitchFamily="18" charset="0"/>
              </a:rPr>
              <a:t>(4 of 7)</a:t>
            </a:r>
            <a:endParaRPr lang="en-US" sz="2400" dirty="0"/>
          </a:p>
        </p:txBody>
      </p:sp>
      <p:sp>
        <p:nvSpPr>
          <p:cNvPr id="3" name="Content Placeholder 2"/>
          <p:cNvSpPr>
            <a:spLocks noGrp="1"/>
          </p:cNvSpPr>
          <p:nvPr>
            <p:ph idx="1"/>
          </p:nvPr>
        </p:nvSpPr>
        <p:spPr>
          <a:xfrm>
            <a:off x="416859" y="1896035"/>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What Is the Goal of the Firm?</a:t>
            </a:r>
          </a:p>
          <a:p>
            <a:pPr lvl="1"/>
            <a:r>
              <a:rPr lang="en-US" altLang="en-US" dirty="0">
                <a:solidFill>
                  <a:srgbClr val="000000"/>
                </a:solidFill>
                <a:latin typeface="Arial" pitchFamily="34" charset="0"/>
                <a:ea typeface="Arial" pitchFamily="34" charset="0"/>
                <a:cs typeface="Arial" pitchFamily="34" charset="0"/>
                <a:sym typeface="Arial" pitchFamily="34" charset="0"/>
              </a:rPr>
              <a:t>Maximize Stakeholders’ Welfare?</a:t>
            </a:r>
          </a:p>
          <a:p>
            <a:pPr lvl="2"/>
            <a:r>
              <a:rPr lang="en-US" altLang="en-US" dirty="0">
                <a:solidFill>
                  <a:srgbClr val="000000"/>
                </a:solidFill>
                <a:latin typeface="Arial" pitchFamily="34" charset="0"/>
                <a:ea typeface="Arial" pitchFamily="34" charset="0"/>
                <a:cs typeface="Arial" pitchFamily="34" charset="0"/>
                <a:sym typeface="Arial" pitchFamily="34" charset="0"/>
              </a:rPr>
              <a:t>Flaws in neglecting shareholder wealth maximization:</a:t>
            </a:r>
          </a:p>
          <a:p>
            <a:pPr lvl="3"/>
            <a:r>
              <a:rPr lang="en-US" altLang="en-US" dirty="0">
                <a:solidFill>
                  <a:srgbClr val="000000"/>
                </a:solidFill>
                <a:latin typeface="Arial" pitchFamily="34" charset="0"/>
                <a:ea typeface="Arial" pitchFamily="34" charset="0"/>
                <a:cs typeface="Arial" pitchFamily="34" charset="0"/>
                <a:sym typeface="Arial" pitchFamily="34" charset="0"/>
              </a:rPr>
              <a:t>Many people misinterpret the statement that managers should maximize shareholder wealth as implying that managers should take any action, including illegal or unethical actions, that increases the stock price</a:t>
            </a:r>
          </a:p>
        </p:txBody>
      </p:sp>
    </p:spTree>
    <p:extLst>
      <p:ext uri="{BB962C8B-B14F-4D97-AF65-F5344CB8AC3E}">
        <p14:creationId xmlns:p14="http://schemas.microsoft.com/office/powerpoint/2010/main" val="47811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229600" cy="1097280"/>
          </a:xfrm>
        </p:spPr>
        <p:txBody>
          <a:bodyPr/>
          <a:lstStyle/>
          <a:p>
            <a:r>
              <a:rPr lang="en-US" altLang="en-US" sz="2400" dirty="0">
                <a:sym typeface="Times New Roman" pitchFamily="18" charset="0"/>
              </a:rPr>
              <a:t>1.1 Finance and the Firm </a:t>
            </a:r>
            <a:r>
              <a:rPr lang="en-US" altLang="en-US" sz="2400" b="0" dirty="0">
                <a:sym typeface="Times New Roman" pitchFamily="18" charset="0"/>
              </a:rPr>
              <a:t>(5 of 7)</a:t>
            </a:r>
            <a:endParaRPr lang="en-US" sz="2400" dirty="0"/>
          </a:p>
        </p:txBody>
      </p:sp>
      <p:sp>
        <p:nvSpPr>
          <p:cNvPr id="3" name="Content Placeholder 2"/>
          <p:cNvSpPr>
            <a:spLocks noGrp="1"/>
          </p:cNvSpPr>
          <p:nvPr>
            <p:ph idx="1"/>
          </p:nvPr>
        </p:nvSpPr>
        <p:spPr>
          <a:xfrm>
            <a:off x="457200" y="1905000"/>
            <a:ext cx="8229600" cy="4800600"/>
          </a:xfrm>
        </p:spPr>
        <p:txBody>
          <a:bodyPr/>
          <a:lstStyle/>
          <a:p>
            <a:r>
              <a:rPr lang="en-US" altLang="en-US" dirty="0"/>
              <a:t>The Role of Business Ethics</a:t>
            </a:r>
          </a:p>
          <a:p>
            <a:pPr lvl="1"/>
            <a:r>
              <a:rPr lang="en-US" altLang="en-US" dirty="0"/>
              <a:t>Business ethics are the standards of conduct or moral judgment that apply to persons engaged in commerce</a:t>
            </a:r>
          </a:p>
          <a:p>
            <a:pPr lvl="1"/>
            <a:r>
              <a:rPr lang="en-US" altLang="en-US" dirty="0"/>
              <a:t>The goal of such standards is to motivate business and market participants to adhere to both the letter and the spirit of laws and regulations concerned with business and professional practice</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360827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229600" cy="1097280"/>
          </a:xfrm>
        </p:spPr>
        <p:txBody>
          <a:bodyPr/>
          <a:lstStyle/>
          <a:p>
            <a:r>
              <a:rPr lang="en-US" altLang="en-US" sz="2400" dirty="0">
                <a:sym typeface="Times New Roman" pitchFamily="18" charset="0"/>
              </a:rPr>
              <a:t>1.1 Finance and the Firm </a:t>
            </a:r>
            <a:r>
              <a:rPr lang="en-US" altLang="en-US" sz="2400" b="0" dirty="0">
                <a:sym typeface="Times New Roman" pitchFamily="18" charset="0"/>
              </a:rPr>
              <a:t>(6 of 7)</a:t>
            </a:r>
            <a:endParaRPr lang="en-US" sz="2400" dirty="0"/>
          </a:p>
        </p:txBody>
      </p:sp>
      <p:sp>
        <p:nvSpPr>
          <p:cNvPr id="3" name="Content Placeholder 2"/>
          <p:cNvSpPr>
            <a:spLocks noGrp="1"/>
          </p:cNvSpPr>
          <p:nvPr>
            <p:ph idx="1"/>
          </p:nvPr>
        </p:nvSpPr>
        <p:spPr>
          <a:xfrm>
            <a:off x="381000" y="1905000"/>
            <a:ext cx="8229600" cy="4800600"/>
          </a:xfrm>
        </p:spPr>
        <p:txBody>
          <a:bodyPr/>
          <a:lstStyle/>
          <a:p>
            <a:r>
              <a:rPr lang="en-US" altLang="en-US" dirty="0"/>
              <a:t>The Role of Business Ethics</a:t>
            </a:r>
          </a:p>
          <a:p>
            <a:pPr lvl="1"/>
            <a:r>
              <a:rPr lang="en-US" altLang="en-US" dirty="0"/>
              <a:t>Ethical Guidelines</a:t>
            </a:r>
          </a:p>
          <a:p>
            <a:pPr lvl="2"/>
            <a:r>
              <a:rPr lang="en-US" altLang="en-US" dirty="0"/>
              <a:t>Is the action arbitrary or capricious? Does it unfairly single out an individual or group?</a:t>
            </a:r>
          </a:p>
          <a:p>
            <a:pPr lvl="2"/>
            <a:r>
              <a:rPr lang="en-US" altLang="en-US" dirty="0"/>
              <a:t>Does the action violate the moral or legal rights of any individual or group?</a:t>
            </a:r>
          </a:p>
          <a:p>
            <a:pPr lvl="2"/>
            <a:r>
              <a:rPr lang="en-US" altLang="en-US" dirty="0"/>
              <a:t>Does the action conform to accepted moral standards?</a:t>
            </a:r>
          </a:p>
          <a:p>
            <a:pPr lvl="2"/>
            <a:r>
              <a:rPr lang="en-US" altLang="en-US" dirty="0"/>
              <a:t>Are there alternative courses of action that are less likely to cause actual or potential harm?</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140844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097280"/>
          </a:xfrm>
        </p:spPr>
        <p:txBody>
          <a:bodyPr/>
          <a:lstStyle/>
          <a:p>
            <a:r>
              <a:rPr lang="en-US" altLang="en-US" sz="2400" dirty="0">
                <a:sym typeface="Times New Roman" pitchFamily="18" charset="0"/>
              </a:rPr>
              <a:t>1.1 Finance and the Firm </a:t>
            </a:r>
            <a:r>
              <a:rPr lang="en-US" altLang="en-US" sz="2400" b="0" dirty="0">
                <a:sym typeface="Times New Roman" pitchFamily="18" charset="0"/>
              </a:rPr>
              <a:t>(7 of 7)</a:t>
            </a:r>
            <a:endParaRPr lang="en-US" sz="2400" dirty="0"/>
          </a:p>
        </p:txBody>
      </p:sp>
      <p:sp>
        <p:nvSpPr>
          <p:cNvPr id="3" name="Content Placeholder 2"/>
          <p:cNvSpPr>
            <a:spLocks noGrp="1"/>
          </p:cNvSpPr>
          <p:nvPr>
            <p:ph idx="1"/>
          </p:nvPr>
        </p:nvSpPr>
        <p:spPr>
          <a:xfrm>
            <a:off x="457200" y="1905000"/>
            <a:ext cx="8229600" cy="4800600"/>
          </a:xfrm>
        </p:spPr>
        <p:txBody>
          <a:bodyPr/>
          <a:lstStyle/>
          <a:p>
            <a:r>
              <a:rPr lang="en-US" altLang="en-US" dirty="0"/>
              <a:t>The Role of Business Ethics</a:t>
            </a:r>
          </a:p>
          <a:p>
            <a:pPr lvl="1"/>
            <a:r>
              <a:rPr lang="en-US" altLang="en-US" dirty="0">
                <a:solidFill>
                  <a:srgbClr val="000000"/>
                </a:solidFill>
                <a:latin typeface="Arial" pitchFamily="34" charset="0"/>
                <a:ea typeface="Arial" pitchFamily="34" charset="0"/>
                <a:cs typeface="Arial" pitchFamily="34" charset="0"/>
                <a:sym typeface="Arial" pitchFamily="34" charset="0"/>
              </a:rPr>
              <a:t>Ethics and Share Price</a:t>
            </a:r>
            <a:endParaRPr lang="en-US" altLang="en-US" dirty="0"/>
          </a:p>
          <a:p>
            <a:pPr lvl="2"/>
            <a:r>
              <a:rPr lang="en-US" altLang="en-US" dirty="0">
                <a:solidFill>
                  <a:srgbClr val="000000"/>
                </a:solidFill>
                <a:latin typeface="Arial" pitchFamily="34" charset="0"/>
                <a:ea typeface="Arial" pitchFamily="34" charset="0"/>
                <a:cs typeface="Arial" pitchFamily="34" charset="0"/>
                <a:sym typeface="Arial" pitchFamily="34" charset="0"/>
              </a:rPr>
              <a:t>An effective ethics program can enhance corporate value by producing positive benefits</a:t>
            </a:r>
          </a:p>
          <a:p>
            <a:pPr lvl="2"/>
            <a:r>
              <a:rPr lang="en-US" altLang="en-US" dirty="0">
                <a:solidFill>
                  <a:srgbClr val="000000"/>
                </a:solidFill>
                <a:latin typeface="Arial" pitchFamily="34" charset="0"/>
                <a:ea typeface="Arial" pitchFamily="34" charset="0"/>
                <a:cs typeface="Arial" pitchFamily="34" charset="0"/>
                <a:sym typeface="Arial" pitchFamily="34" charset="0"/>
              </a:rPr>
              <a:t>Ethical behavior is for achieving the firm’s goal of owner wealth maximization</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354335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8229600" cy="1097280"/>
          </a:xfrm>
        </p:spPr>
        <p:txBody>
          <a:bodyPr/>
          <a:lstStyle/>
          <a:p>
            <a:r>
              <a:rPr lang="en-US" altLang="en-US" sz="2400" dirty="0">
                <a:sym typeface="Times New Roman" pitchFamily="18" charset="0"/>
              </a:rPr>
              <a:t>1.2 Managing the Firm </a:t>
            </a:r>
            <a:r>
              <a:rPr lang="en-US" altLang="en-US" sz="2400" b="0" dirty="0">
                <a:sym typeface="Times New Roman" pitchFamily="18" charset="0"/>
              </a:rPr>
              <a:t>(1 of 7)</a:t>
            </a:r>
            <a:endParaRPr lang="en-US" sz="2400" b="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Financial Managers’ Key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Investment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Capital Budgeting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Financing Decisions</a:t>
            </a:r>
          </a:p>
          <a:p>
            <a:pPr lvl="3"/>
            <a:r>
              <a:rPr lang="en-US" altLang="en-US" dirty="0">
                <a:solidFill>
                  <a:srgbClr val="000000"/>
                </a:solidFill>
                <a:latin typeface="Arial" pitchFamily="34" charset="0"/>
                <a:ea typeface="Arial" pitchFamily="34" charset="0"/>
                <a:cs typeface="Arial" pitchFamily="34" charset="0"/>
                <a:sym typeface="Arial" pitchFamily="34" charset="0"/>
              </a:rPr>
              <a:t>Capital Structure Decisions</a:t>
            </a:r>
          </a:p>
          <a:p>
            <a:pPr lvl="4"/>
            <a:r>
              <a:rPr lang="en-US" altLang="en-US" dirty="0">
                <a:solidFill>
                  <a:srgbClr val="000000"/>
                </a:solidFill>
                <a:latin typeface="Arial" pitchFamily="34" charset="0"/>
                <a:ea typeface="Arial" pitchFamily="34" charset="0"/>
                <a:cs typeface="Arial" pitchFamily="34" charset="0"/>
                <a:sym typeface="Arial" pitchFamily="34" charset="0"/>
              </a:rPr>
              <a:t>The money that firms raise to finance their activities</a:t>
            </a:r>
          </a:p>
          <a:p>
            <a:pPr lvl="3"/>
            <a:r>
              <a:rPr lang="en-US" altLang="en-US" dirty="0">
                <a:solidFill>
                  <a:srgbClr val="000000"/>
                </a:solidFill>
                <a:latin typeface="Arial" pitchFamily="34" charset="0"/>
                <a:ea typeface="Arial" pitchFamily="34" charset="0"/>
                <a:cs typeface="Arial" pitchFamily="34" charset="0"/>
                <a:sym typeface="Arial" pitchFamily="34" charset="0"/>
              </a:rPr>
              <a:t>Working Capital Decisions</a:t>
            </a:r>
          </a:p>
          <a:p>
            <a:pPr lvl="4"/>
            <a:r>
              <a:rPr lang="en-US" altLang="en-US" dirty="0">
                <a:solidFill>
                  <a:srgbClr val="000000"/>
                </a:solidFill>
                <a:latin typeface="Arial" pitchFamily="34" charset="0"/>
                <a:ea typeface="Arial" pitchFamily="34" charset="0"/>
                <a:cs typeface="Arial" pitchFamily="34" charset="0"/>
                <a:sym typeface="Arial" pitchFamily="34" charset="0"/>
              </a:rPr>
              <a:t>Decisions that refer to the management of a firm’s short-term resources</a:t>
            </a:r>
            <a:endParaRPr lang="en-US" dirty="0"/>
          </a:p>
        </p:txBody>
      </p:sp>
    </p:spTree>
    <p:extLst>
      <p:ext uri="{BB962C8B-B14F-4D97-AF65-F5344CB8AC3E}">
        <p14:creationId xmlns:p14="http://schemas.microsoft.com/office/powerpoint/2010/main" val="341743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0"/>
            <a:ext cx="8229600" cy="685800"/>
          </a:xfrm>
        </p:spPr>
        <p:txBody>
          <a:bodyPr/>
          <a:lstStyle/>
          <a:p>
            <a:r>
              <a:rPr lang="en-US" altLang="en-US" sz="2400" dirty="0">
                <a:solidFill>
                  <a:srgbClr val="115327"/>
                </a:solidFill>
                <a:sym typeface="Times New Roman" pitchFamily="18" charset="0"/>
              </a:rPr>
              <a:t>Figure 1.1</a:t>
            </a:r>
            <a:r>
              <a:rPr lang="en-US" altLang="en-US" sz="2400" b="0" dirty="0">
                <a:solidFill>
                  <a:srgbClr val="115327"/>
                </a:solidFill>
                <a:sym typeface="Times New Roman" pitchFamily="18" charset="0"/>
              </a:rPr>
              <a:t> Financial Activities</a:t>
            </a:r>
            <a:endParaRPr lang="en-US" sz="2400" b="0" dirty="0">
              <a:solidFill>
                <a:srgbClr val="115327"/>
              </a:solidFill>
            </a:endParaRPr>
          </a:p>
        </p:txBody>
      </p:sp>
      <p:pic>
        <p:nvPicPr>
          <p:cNvPr id="3" name="Picture 2" descr="A diagram shows the Primary activities of the financial manager. The table is titled Balance sheet. It is divided into four parts. Making investment decisions on the left consists of Current assets and Fixed assets. Making financing decisions, including  Current liabilities and Long-term funds, appear on the right side of the diagram.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106" y="2260182"/>
            <a:ext cx="8187788" cy="2337637"/>
          </a:xfrm>
          <a:prstGeom prst="rect">
            <a:avLst/>
          </a:prstGeom>
        </p:spPr>
      </p:pic>
    </p:spTree>
    <p:extLst>
      <p:ext uri="{BB962C8B-B14F-4D97-AF65-F5344CB8AC3E}">
        <p14:creationId xmlns:p14="http://schemas.microsoft.com/office/powerpoint/2010/main" val="380711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264"/>
            <a:ext cx="8229600" cy="1097280"/>
          </a:xfrm>
        </p:spPr>
        <p:txBody>
          <a:bodyPr/>
          <a:lstStyle/>
          <a:p>
            <a:r>
              <a:rPr lang="en-US" altLang="en-US" sz="2400" dirty="0">
                <a:sym typeface="Times New Roman" pitchFamily="18" charset="0"/>
              </a:rPr>
              <a:t>1.2 Managing the Firm </a:t>
            </a:r>
            <a:r>
              <a:rPr lang="en-US" altLang="en-US" sz="2400" b="0" dirty="0">
                <a:sym typeface="Times New Roman" pitchFamily="18" charset="0"/>
              </a:rPr>
              <a:t>(2 of 7)</a:t>
            </a:r>
            <a:endParaRPr lang="en-US" sz="240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Principles That Guide Managers’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Time Value of Money</a:t>
            </a:r>
          </a:p>
          <a:p>
            <a:pPr lvl="2"/>
            <a:r>
              <a:rPr lang="en-US" altLang="en-US" dirty="0">
                <a:solidFill>
                  <a:srgbClr val="000000"/>
                </a:solidFill>
                <a:latin typeface="Arial" pitchFamily="34" charset="0"/>
                <a:ea typeface="Arial" pitchFamily="34" charset="0"/>
                <a:cs typeface="Arial" pitchFamily="34" charset="0"/>
                <a:sym typeface="Arial" pitchFamily="34" charset="0"/>
              </a:rPr>
              <a:t>Tradeoff between Return and Risk</a:t>
            </a:r>
          </a:p>
          <a:p>
            <a:pPr lvl="2"/>
            <a:r>
              <a:rPr lang="en-US" altLang="en-US" dirty="0">
                <a:solidFill>
                  <a:srgbClr val="000000"/>
                </a:solidFill>
                <a:latin typeface="Arial" pitchFamily="34" charset="0"/>
                <a:ea typeface="Arial" pitchFamily="34" charset="0"/>
                <a:cs typeface="Arial" pitchFamily="34" charset="0"/>
                <a:sym typeface="Arial" pitchFamily="34" charset="0"/>
              </a:rPr>
              <a:t>Cash Is King</a:t>
            </a:r>
            <a:endParaRPr lang="en-US" dirty="0">
              <a:solidFill>
                <a:srgbClr val="000000"/>
              </a:solidFill>
              <a:latin typeface="Arial" pitchFamily="34" charset="0"/>
              <a:cs typeface="Arial" pitchFamily="34" charset="0"/>
              <a:sym typeface="Arial" pitchFamily="34" charset="0"/>
            </a:endParaRPr>
          </a:p>
          <a:p>
            <a:pPr lvl="2"/>
            <a:r>
              <a:rPr lang="en-US" altLang="en-US" dirty="0">
                <a:solidFill>
                  <a:srgbClr val="000000"/>
                </a:solidFill>
                <a:latin typeface="Arial" pitchFamily="34" charset="0"/>
                <a:ea typeface="Arial" pitchFamily="34" charset="0"/>
                <a:cs typeface="Arial" pitchFamily="34" charset="0"/>
                <a:sym typeface="Arial" pitchFamily="34" charset="0"/>
              </a:rPr>
              <a:t>Competitive Financial Markets</a:t>
            </a:r>
          </a:p>
          <a:p>
            <a:pPr lvl="2"/>
            <a:r>
              <a:rPr lang="en-US" altLang="en-US" dirty="0">
                <a:solidFill>
                  <a:srgbClr val="000000"/>
                </a:solidFill>
                <a:latin typeface="Arial" pitchFamily="34" charset="0"/>
                <a:ea typeface="Arial" pitchFamily="34" charset="0"/>
                <a:cs typeface="Arial" pitchFamily="34" charset="0"/>
                <a:sym typeface="Arial" pitchFamily="34" charset="0"/>
              </a:rPr>
              <a:t>Incentives are Important</a:t>
            </a:r>
          </a:p>
        </p:txBody>
      </p:sp>
    </p:spTree>
    <p:extLst>
      <p:ext uri="{BB962C8B-B14F-4D97-AF65-F5344CB8AC3E}">
        <p14:creationId xmlns:p14="http://schemas.microsoft.com/office/powerpoint/2010/main" val="162474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56" y="871423"/>
            <a:ext cx="5485327" cy="489214"/>
          </a:xfrm>
        </p:spPr>
        <p:txBody>
          <a:bodyPr/>
          <a:lstStyle/>
          <a:p>
            <a:r>
              <a:rPr lang="en-US" altLang="en-US" sz="2400" dirty="0">
                <a:solidFill>
                  <a:srgbClr val="115327"/>
                </a:solidFill>
                <a:sym typeface="Times New Roman" pitchFamily="18" charset="0"/>
              </a:rPr>
              <a:t>Principles of Managerial Finance</a:t>
            </a:r>
            <a:endParaRPr lang="en-US" sz="2400" dirty="0">
              <a:solidFill>
                <a:srgbClr val="115327"/>
              </a:solidFill>
            </a:endParaRPr>
          </a:p>
        </p:txBody>
      </p:sp>
      <p:sp>
        <p:nvSpPr>
          <p:cNvPr id="3" name="Text Placeholder 2"/>
          <p:cNvSpPr>
            <a:spLocks noGrp="1"/>
          </p:cNvSpPr>
          <p:nvPr>
            <p:ph type="body" sz="quarter" idx="13"/>
          </p:nvPr>
        </p:nvSpPr>
        <p:spPr>
          <a:xfrm>
            <a:off x="3692721" y="1264847"/>
            <a:ext cx="5236335" cy="365906"/>
          </a:xfrm>
        </p:spPr>
        <p:txBody>
          <a:bodyPr/>
          <a:lstStyle/>
          <a:p>
            <a:r>
              <a:rPr lang="en-US" sz="2000" dirty="0">
                <a:solidFill>
                  <a:srgbClr val="115327"/>
                </a:solidFill>
              </a:rPr>
              <a:t>Fifteenth Edition</a:t>
            </a:r>
          </a:p>
        </p:txBody>
      </p:sp>
      <p:sp>
        <p:nvSpPr>
          <p:cNvPr id="4" name="Text Placeholder 3"/>
          <p:cNvSpPr>
            <a:spLocks noGrp="1"/>
          </p:cNvSpPr>
          <p:nvPr>
            <p:ph type="body" sz="quarter" idx="14"/>
          </p:nvPr>
        </p:nvSpPr>
        <p:spPr/>
        <p:txBody>
          <a:bodyPr/>
          <a:lstStyle/>
          <a:p>
            <a:r>
              <a:rPr lang="en-US" dirty="0"/>
              <a:t>Chapter 1</a:t>
            </a:r>
          </a:p>
        </p:txBody>
      </p:sp>
      <p:sp>
        <p:nvSpPr>
          <p:cNvPr id="9" name="Text Placeholder 8"/>
          <p:cNvSpPr>
            <a:spLocks noGrp="1"/>
          </p:cNvSpPr>
          <p:nvPr>
            <p:ph type="body" sz="quarter" idx="15"/>
          </p:nvPr>
        </p:nvSpPr>
        <p:spPr/>
        <p:txBody>
          <a:bodyPr/>
          <a:lstStyle/>
          <a:p>
            <a:pPr>
              <a:defRPr/>
            </a:pPr>
            <a:r>
              <a:rPr lang="en-US" altLang="en-US" dirty="0"/>
              <a:t>The Role of Managerial Finance</a:t>
            </a:r>
            <a:endParaRPr lang="en-US" dirty="0"/>
          </a:p>
        </p:txBody>
      </p:sp>
      <p:pic>
        <p:nvPicPr>
          <p:cNvPr id="11" name="Picture 10" descr="Front Cover: Principles of Managerial Finance, Fifteenth Edition by Zutter and Smart."/>
          <p:cNvPicPr>
            <a:picLocks noChangeAspect="1"/>
          </p:cNvPicPr>
          <p:nvPr/>
        </p:nvPicPr>
        <p:blipFill>
          <a:blip r:embed="rId3" cstate="print"/>
          <a:stretch>
            <a:fillRect/>
          </a:stretch>
        </p:blipFill>
        <p:spPr>
          <a:xfrm>
            <a:off x="457200" y="1524000"/>
            <a:ext cx="2149475" cy="26653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8229600" cy="1097280"/>
          </a:xfrm>
        </p:spPr>
        <p:txBody>
          <a:bodyPr/>
          <a:lstStyle/>
          <a:p>
            <a:r>
              <a:rPr lang="en-US" altLang="en-US" sz="2400" dirty="0">
                <a:sym typeface="Times New Roman" pitchFamily="18" charset="0"/>
              </a:rPr>
              <a:t>1.2 Managing the Firm </a:t>
            </a:r>
            <a:r>
              <a:rPr lang="en-US" altLang="en-US" sz="2400" b="0" dirty="0">
                <a:sym typeface="Times New Roman" pitchFamily="18" charset="0"/>
              </a:rPr>
              <a:t>(3 of 7)</a:t>
            </a:r>
            <a:endParaRPr lang="en-US" sz="240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Principal–Agent Problem</a:t>
            </a:r>
          </a:p>
          <a:p>
            <a:pPr lvl="2"/>
            <a:r>
              <a:rPr lang="en-US" altLang="en-US" dirty="0">
                <a:solidFill>
                  <a:srgbClr val="000000"/>
                </a:solidFill>
                <a:latin typeface="Arial" pitchFamily="34" charset="0"/>
                <a:ea typeface="Arial" pitchFamily="34" charset="0"/>
                <a:cs typeface="Arial" pitchFamily="34" charset="0"/>
                <a:sym typeface="Arial" pitchFamily="34" charset="0"/>
              </a:rPr>
              <a:t>A problem that arises because the owners of a firm and its managers are not the same people and the agent does not act in the interest of the principal</a:t>
            </a:r>
          </a:p>
        </p:txBody>
      </p:sp>
    </p:spTree>
    <p:extLst>
      <p:ext uri="{BB962C8B-B14F-4D97-AF65-F5344CB8AC3E}">
        <p14:creationId xmlns:p14="http://schemas.microsoft.com/office/powerpoint/2010/main" val="283812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8229600" cy="1097280"/>
          </a:xfrm>
        </p:spPr>
        <p:txBody>
          <a:bodyPr/>
          <a:lstStyle/>
          <a:p>
            <a:r>
              <a:rPr lang="en-US" altLang="en-US" sz="2400" dirty="0">
                <a:sym typeface="Times New Roman" pitchFamily="18" charset="0"/>
              </a:rPr>
              <a:t>1.2 Managing the Firm </a:t>
            </a:r>
            <a:r>
              <a:rPr lang="en-US" altLang="en-US" sz="2400" b="0" dirty="0">
                <a:sym typeface="Times New Roman" pitchFamily="18" charset="0"/>
              </a:rPr>
              <a:t>(4 of 7)</a:t>
            </a:r>
            <a:endParaRPr lang="en-US" sz="240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Organization of the Finance Function</a:t>
            </a:r>
          </a:p>
          <a:p>
            <a:pPr lvl="2"/>
            <a:r>
              <a:rPr lang="en-US" altLang="en-US" dirty="0">
                <a:solidFill>
                  <a:srgbClr val="000000"/>
                </a:solidFill>
                <a:latin typeface="Arial" pitchFamily="34" charset="0"/>
                <a:ea typeface="Arial" pitchFamily="34" charset="0"/>
                <a:cs typeface="Arial" pitchFamily="34" charset="0"/>
                <a:sym typeface="Arial" pitchFamily="34" charset="0"/>
              </a:rPr>
              <a:t>CEO</a:t>
            </a:r>
          </a:p>
          <a:p>
            <a:pPr lvl="3"/>
            <a:r>
              <a:rPr lang="en-US" altLang="en-US" dirty="0">
                <a:solidFill>
                  <a:srgbClr val="000000"/>
                </a:solidFill>
                <a:latin typeface="Arial" pitchFamily="34" charset="0"/>
                <a:ea typeface="Arial" pitchFamily="34" charset="0"/>
                <a:cs typeface="Arial" pitchFamily="34" charset="0"/>
                <a:sym typeface="Arial" pitchFamily="34" charset="0"/>
              </a:rPr>
              <a:t>CFO</a:t>
            </a:r>
          </a:p>
          <a:p>
            <a:pPr lvl="4"/>
            <a:r>
              <a:rPr lang="en-US" altLang="en-US" dirty="0">
                <a:solidFill>
                  <a:srgbClr val="000000"/>
                </a:solidFill>
                <a:latin typeface="Arial" pitchFamily="34" charset="0"/>
                <a:ea typeface="Arial" pitchFamily="34" charset="0"/>
                <a:cs typeface="Arial" pitchFamily="34" charset="0"/>
                <a:sym typeface="Arial" pitchFamily="34" charset="0"/>
              </a:rPr>
              <a:t>Treasurer</a:t>
            </a:r>
          </a:p>
          <a:p>
            <a:pPr lvl="4"/>
            <a:r>
              <a:rPr lang="en-US" altLang="en-US" dirty="0">
                <a:solidFill>
                  <a:srgbClr val="000000"/>
                </a:solidFill>
                <a:latin typeface="Arial" pitchFamily="34" charset="0"/>
                <a:ea typeface="Arial" pitchFamily="34" charset="0"/>
                <a:cs typeface="Arial" pitchFamily="34" charset="0"/>
                <a:sym typeface="Arial" pitchFamily="34" charset="0"/>
              </a:rPr>
              <a:t>Controller</a:t>
            </a:r>
          </a:p>
          <a:p>
            <a:pPr lvl="4"/>
            <a:r>
              <a:rPr lang="en-US" altLang="en-US" dirty="0">
                <a:solidFill>
                  <a:srgbClr val="000000"/>
                </a:solidFill>
                <a:latin typeface="Arial" pitchFamily="34" charset="0"/>
                <a:ea typeface="Arial" pitchFamily="34" charset="0"/>
                <a:cs typeface="Arial" pitchFamily="34" charset="0"/>
                <a:sym typeface="Arial" pitchFamily="34" charset="0"/>
              </a:rPr>
              <a:t>Director of Investor Relations</a:t>
            </a:r>
          </a:p>
          <a:p>
            <a:pPr lvl="4"/>
            <a:r>
              <a:rPr lang="en-US" altLang="en-US" dirty="0">
                <a:solidFill>
                  <a:srgbClr val="000000"/>
                </a:solidFill>
                <a:latin typeface="Arial" pitchFamily="34" charset="0"/>
                <a:ea typeface="Arial" pitchFamily="34" charset="0"/>
                <a:cs typeface="Arial" pitchFamily="34" charset="0"/>
                <a:sym typeface="Arial" pitchFamily="34" charset="0"/>
              </a:rPr>
              <a:t>Director of Internal Audit</a:t>
            </a:r>
          </a:p>
          <a:p>
            <a:pPr lvl="4"/>
            <a:r>
              <a:rPr lang="en-US" altLang="en-US" dirty="0">
                <a:solidFill>
                  <a:srgbClr val="000000"/>
                </a:solidFill>
                <a:latin typeface="Arial" pitchFamily="34" charset="0"/>
                <a:ea typeface="Arial" pitchFamily="34" charset="0"/>
                <a:cs typeface="Arial" pitchFamily="34" charset="0"/>
                <a:sym typeface="Arial" pitchFamily="34" charset="0"/>
              </a:rPr>
              <a:t>Foreign Exchange Manager</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1259310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8229600" cy="685800"/>
          </a:xfrm>
        </p:spPr>
        <p:txBody>
          <a:bodyPr/>
          <a:lstStyle/>
          <a:p>
            <a:r>
              <a:rPr lang="en-US" altLang="en-US" sz="2400" dirty="0">
                <a:solidFill>
                  <a:srgbClr val="115327"/>
                </a:solidFill>
                <a:sym typeface="Times New Roman" pitchFamily="18" charset="0"/>
              </a:rPr>
              <a:t>Figure 1.2</a:t>
            </a:r>
            <a:r>
              <a:rPr lang="en-US" altLang="en-US" sz="2400" b="0" dirty="0">
                <a:solidFill>
                  <a:srgbClr val="115327"/>
                </a:solidFill>
                <a:sym typeface="Times New Roman" pitchFamily="18" charset="0"/>
              </a:rPr>
              <a:t> Corporate Organization</a:t>
            </a:r>
            <a:endParaRPr lang="en-US" sz="2400" b="0" dirty="0">
              <a:solidFill>
                <a:srgbClr val="115327"/>
              </a:solidFill>
            </a:endParaRPr>
          </a:p>
        </p:txBody>
      </p:sp>
      <p:pic>
        <p:nvPicPr>
          <p:cNvPr id="3" name="Picture 2" descr="A flow chart shows the Corporate organization of a firm, along with its finance functions.&#10;The flow chart starts with Stockholders, who come together to elect the Board of Directors. Stockholders and Board of directors are the owners of the firm. The board of directors hires the President (CEO) and other managers of the firm. The President  manages the Chief human resources officer (CHRO); Chief operating officer (COO); Chief financial Officer (CFO); Chief market officer (CMO) and Chief technology officer (CTO). The President and all the Officers are labeled the C-suite. &#10;Chief financial officer (CFO) has under him the Treasurer; Director, investor relations; Director, internal audit; and Controller. &#10;The Treasurer manages the Director of tax; Assistant treasurer; Cash manager; Director of risk management; and Foreign exchange manager. &#10;The Controller manages Assistant controller; Senior manager of financial planning and analysis; Financial accounting manager; and Cost accounting manager. &#10;The Chief Financial officer and all those reporting to him directly or indirectly are shown in yello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371600"/>
            <a:ext cx="5104479" cy="4401311"/>
          </a:xfrm>
          <a:prstGeom prst="rect">
            <a:avLst/>
          </a:prstGeom>
        </p:spPr>
      </p:pic>
    </p:spTree>
    <p:extLst>
      <p:ext uri="{BB962C8B-B14F-4D97-AF65-F5344CB8AC3E}">
        <p14:creationId xmlns:p14="http://schemas.microsoft.com/office/powerpoint/2010/main" val="235354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8229600" cy="1097280"/>
          </a:xfrm>
        </p:spPr>
        <p:txBody>
          <a:bodyPr/>
          <a:lstStyle/>
          <a:p>
            <a:r>
              <a:rPr lang="en-US" altLang="en-US" sz="2400" dirty="0">
                <a:sym typeface="Times New Roman" pitchFamily="18" charset="0"/>
              </a:rPr>
              <a:t>1.2 Managing the Firm </a:t>
            </a:r>
            <a:r>
              <a:rPr lang="en-US" altLang="en-US" sz="2400" b="0" dirty="0">
                <a:sym typeface="Times New Roman" pitchFamily="18" charset="0"/>
              </a:rPr>
              <a:t>(5 of 7)</a:t>
            </a:r>
            <a:endParaRPr lang="en-US" sz="240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Relationship to Economics</a:t>
            </a:r>
          </a:p>
          <a:p>
            <a:pPr lvl="2"/>
            <a:r>
              <a:rPr lang="en-US" altLang="en-US" dirty="0">
                <a:solidFill>
                  <a:srgbClr val="000000"/>
                </a:solidFill>
                <a:latin typeface="Arial" pitchFamily="34" charset="0"/>
                <a:ea typeface="Arial" pitchFamily="34" charset="0"/>
                <a:cs typeface="Arial" pitchFamily="34" charset="0"/>
                <a:sym typeface="Arial" pitchFamily="34" charset="0"/>
              </a:rPr>
              <a:t>Marginal Cost–Benefit Analysis</a:t>
            </a:r>
          </a:p>
          <a:p>
            <a:pPr lvl="3"/>
            <a:r>
              <a:rPr lang="en-US" altLang="en-US" dirty="0">
                <a:solidFill>
                  <a:srgbClr val="000000"/>
                </a:solidFill>
                <a:latin typeface="Arial" pitchFamily="34" charset="0"/>
                <a:ea typeface="Arial" pitchFamily="34" charset="0"/>
                <a:cs typeface="Arial" pitchFamily="34" charset="0"/>
                <a:sym typeface="Arial" pitchFamily="34" charset="0"/>
              </a:rPr>
              <a:t>Economic principle that states that financial decisions should be made and actions taken only when the marginal benefits exceed the marginal costs</a:t>
            </a:r>
            <a:endParaRPr lang="en-US" dirty="0"/>
          </a:p>
        </p:txBody>
      </p:sp>
    </p:spTree>
    <p:extLst>
      <p:ext uri="{BB962C8B-B14F-4D97-AF65-F5344CB8AC3E}">
        <p14:creationId xmlns:p14="http://schemas.microsoft.com/office/powerpoint/2010/main" val="3824292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8229600" cy="1097280"/>
          </a:xfrm>
        </p:spPr>
        <p:txBody>
          <a:bodyPr/>
          <a:lstStyle/>
          <a:p>
            <a:r>
              <a:rPr lang="en-US" altLang="en-US" sz="2400" dirty="0">
                <a:sym typeface="Times New Roman" pitchFamily="18" charset="0"/>
              </a:rPr>
              <a:t>Example 1.2 </a:t>
            </a:r>
            <a:r>
              <a:rPr lang="en-US" altLang="en-US" sz="2400" b="0" dirty="0">
                <a:sym typeface="Times New Roman" pitchFamily="18" charset="0"/>
              </a:rPr>
              <a:t>(1 of 2)</a:t>
            </a:r>
            <a:endParaRPr lang="en-US" sz="2400" dirty="0"/>
          </a:p>
        </p:txBody>
      </p:sp>
      <p:sp>
        <p:nvSpPr>
          <p:cNvPr id="3" name="Content Placeholder 2"/>
          <p:cNvSpPr>
            <a:spLocks noGrp="1"/>
          </p:cNvSpPr>
          <p:nvPr>
            <p:ph idx="1"/>
          </p:nvPr>
        </p:nvSpPr>
        <p:spPr/>
        <p:txBody>
          <a:bodyPr/>
          <a:lstStyle/>
          <a:p>
            <a:pPr marL="0" indent="0">
              <a:buNone/>
            </a:pPr>
            <a:r>
              <a:rPr lang="en-US" sz="2200" dirty="0"/>
              <a:t>Jamie Teng is a financial manager for Nord Department Stores, a large chain of upscale stores operating primarily in the western United States. She is currently trying to decide whether to replace one of the firm’s computer servers with a new, more sophisticated one that would both speed processing and handle a larger volume of transactions. The new computer server would require a cash outlay of $8,000, and the old one could be sold to net $2,000. The future benefits from faster processing would be $10,000 in today’s dollars. The benefits over a similar period from the old computer (measured in today’s dollars) would be $3,000.</a:t>
            </a:r>
          </a:p>
        </p:txBody>
      </p:sp>
    </p:spTree>
    <p:extLst>
      <p:ext uri="{BB962C8B-B14F-4D97-AF65-F5344CB8AC3E}">
        <p14:creationId xmlns:p14="http://schemas.microsoft.com/office/powerpoint/2010/main" val="3294801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8229600" cy="1097280"/>
          </a:xfrm>
        </p:spPr>
        <p:txBody>
          <a:bodyPr/>
          <a:lstStyle/>
          <a:p>
            <a:r>
              <a:rPr lang="en-US" altLang="en-US" sz="2400" dirty="0">
                <a:sym typeface="Times New Roman" pitchFamily="18" charset="0"/>
              </a:rPr>
              <a:t>Example 1.2 </a:t>
            </a:r>
            <a:r>
              <a:rPr lang="en-US" altLang="en-US" sz="2400" b="0" dirty="0">
                <a:sym typeface="Times New Roman" pitchFamily="18" charset="0"/>
              </a:rPr>
              <a:t>(2 of 2)</a:t>
            </a:r>
            <a:endParaRPr lang="en-US" sz="2400" dirty="0"/>
          </a:p>
        </p:txBody>
      </p:sp>
      <p:sp>
        <p:nvSpPr>
          <p:cNvPr id="4" name="Content Placeholder 3"/>
          <p:cNvSpPr>
            <a:spLocks noGrp="1"/>
          </p:cNvSpPr>
          <p:nvPr>
            <p:ph idx="1"/>
          </p:nvPr>
        </p:nvSpPr>
        <p:spPr>
          <a:xfrm>
            <a:off x="457200" y="1295401"/>
            <a:ext cx="8229600" cy="762000"/>
          </a:xfrm>
        </p:spPr>
        <p:txBody>
          <a:bodyPr/>
          <a:lstStyle/>
          <a:p>
            <a:pPr marL="0" indent="0">
              <a:buNone/>
            </a:pPr>
            <a:r>
              <a:rPr lang="en-US" dirty="0"/>
              <a:t>Applying marginal cost–benefit analysis, Jamie organizes the data as follows:</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41395447"/>
              </p:ext>
            </p:extLst>
          </p:nvPr>
        </p:nvGraphicFramePr>
        <p:xfrm>
          <a:off x="2171700" y="2181225"/>
          <a:ext cx="4800600" cy="1987363"/>
        </p:xfrm>
        <a:graphic>
          <a:graphicData uri="http://schemas.openxmlformats.org/drawingml/2006/table">
            <a:tbl>
              <a:tblPr firstRow="1">
                <a:tableStyleId>{2D5ABB26-0587-4C30-8999-92F81FD0307C}</a:tableStyleId>
              </a:tblPr>
              <a:tblGrid>
                <a:gridCol w="3810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00079">
                <a:tc>
                  <a:txBody>
                    <a:bodyPr/>
                    <a:lstStyle/>
                    <a:p>
                      <a:pPr>
                        <a:lnSpc>
                          <a:spcPct val="115000"/>
                        </a:lnSpc>
                        <a:spcAft>
                          <a:spcPts val="0"/>
                        </a:spcAft>
                      </a:pPr>
                      <a:r>
                        <a:rPr lang="en-US" sz="1200" dirty="0">
                          <a:effectLst/>
                        </a:rPr>
                        <a:t>Benefits with new computer</a:t>
                      </a:r>
                      <a:endParaRPr lang="en-US" sz="12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200" dirty="0">
                          <a:effectLst/>
                        </a:rPr>
                        <a:t>$10,000</a:t>
                      </a:r>
                      <a:endParaRPr lang="en-US" sz="1200" dirty="0">
                        <a:effectLst/>
                        <a:latin typeface="+mn-lt"/>
                        <a:ea typeface="Calibri"/>
                        <a:cs typeface="Times New Roman"/>
                      </a:endParaRPr>
                    </a:p>
                  </a:txBody>
                  <a:tcPr marR="18288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00079">
                <a:tc>
                  <a:txBody>
                    <a:bodyPr/>
                    <a:lstStyle/>
                    <a:p>
                      <a:pPr>
                        <a:lnSpc>
                          <a:spcPct val="115000"/>
                        </a:lnSpc>
                        <a:spcAft>
                          <a:spcPts val="0"/>
                        </a:spcAft>
                      </a:pPr>
                      <a:r>
                        <a:rPr lang="en-US" sz="1200" dirty="0">
                          <a:effectLst/>
                        </a:rPr>
                        <a:t>Less: Benefits with old computer</a:t>
                      </a:r>
                      <a:endParaRPr lang="en-US" sz="1200" dirty="0">
                        <a:effectLst/>
                        <a:latin typeface="+mn-lt"/>
                        <a:ea typeface="Calibri"/>
                        <a:cs typeface="Times New Roman"/>
                      </a:endParaRPr>
                    </a:p>
                  </a:txBody>
                  <a:tcPr/>
                </a:tc>
                <a:tc>
                  <a:txBody>
                    <a:bodyPr/>
                    <a:lstStyle/>
                    <a:p>
                      <a:pPr algn="r">
                        <a:lnSpc>
                          <a:spcPct val="115000"/>
                        </a:lnSpc>
                        <a:spcAft>
                          <a:spcPts val="0"/>
                        </a:spcAft>
                      </a:pPr>
                      <a:r>
                        <a:rPr lang="en-US" sz="1200" u="sng" dirty="0">
                          <a:effectLst/>
                        </a:rPr>
                        <a:t>    3,000</a:t>
                      </a:r>
                      <a:endParaRPr lang="en-US" sz="1200" u="sng" dirty="0">
                        <a:effectLst/>
                        <a:latin typeface="+mn-lt"/>
                        <a:ea typeface="Calibri"/>
                        <a:cs typeface="Times New Roman"/>
                      </a:endParaRPr>
                    </a:p>
                  </a:txBody>
                  <a:tcPr marR="182880"/>
                </a:tc>
                <a:extLst>
                  <a:ext uri="{0D108BD9-81ED-4DB2-BD59-A6C34878D82A}">
                    <a16:rowId xmlns:a16="http://schemas.microsoft.com/office/drawing/2014/main" val="10001"/>
                  </a:ext>
                </a:extLst>
              </a:tr>
              <a:tr h="200079">
                <a:tc>
                  <a:txBody>
                    <a:bodyPr/>
                    <a:lstStyle/>
                    <a:p>
                      <a:pPr>
                        <a:lnSpc>
                          <a:spcPct val="115000"/>
                        </a:lnSpc>
                        <a:spcAft>
                          <a:spcPts val="0"/>
                        </a:spcAft>
                      </a:pPr>
                      <a:r>
                        <a:rPr lang="en-US" sz="1200" dirty="0">
                          <a:effectLst/>
                        </a:rPr>
                        <a:t>(1) Marginal benefits</a:t>
                      </a:r>
                      <a:endParaRPr lang="en-US" sz="1200" dirty="0">
                        <a:effectLst/>
                        <a:latin typeface="+mn-lt"/>
                        <a:ea typeface="Calibri"/>
                        <a:cs typeface="Times New Roman"/>
                      </a:endParaRPr>
                    </a:p>
                  </a:txBody>
                  <a:tcPr marL="274320"/>
                </a:tc>
                <a:tc>
                  <a:txBody>
                    <a:bodyPr/>
                    <a:lstStyle/>
                    <a:p>
                      <a:pPr algn="r">
                        <a:lnSpc>
                          <a:spcPct val="115000"/>
                        </a:lnSpc>
                        <a:spcAft>
                          <a:spcPts val="0"/>
                        </a:spcAft>
                      </a:pPr>
                      <a:r>
                        <a:rPr lang="en-US" sz="1200" u="sng" dirty="0">
                          <a:effectLst/>
                        </a:rPr>
                        <a:t>$  7,000</a:t>
                      </a:r>
                      <a:endParaRPr lang="en-US" sz="1200" u="sng" dirty="0">
                        <a:effectLst/>
                        <a:latin typeface="+mn-lt"/>
                        <a:ea typeface="Calibri"/>
                        <a:cs typeface="Times New Roman"/>
                      </a:endParaRPr>
                    </a:p>
                  </a:txBody>
                  <a:tcPr marR="182880"/>
                </a:tc>
                <a:extLst>
                  <a:ext uri="{0D108BD9-81ED-4DB2-BD59-A6C34878D82A}">
                    <a16:rowId xmlns:a16="http://schemas.microsoft.com/office/drawing/2014/main" val="10002"/>
                  </a:ext>
                </a:extLst>
              </a:tr>
              <a:tr h="200079">
                <a:tc>
                  <a:txBody>
                    <a:bodyPr/>
                    <a:lstStyle/>
                    <a:p>
                      <a:pPr>
                        <a:lnSpc>
                          <a:spcPct val="115000"/>
                        </a:lnSpc>
                        <a:spcAft>
                          <a:spcPts val="0"/>
                        </a:spcAft>
                      </a:pPr>
                      <a:r>
                        <a:rPr lang="en-US" sz="1200" dirty="0">
                          <a:effectLst/>
                        </a:rPr>
                        <a:t>Cost of new computer</a:t>
                      </a:r>
                      <a:endParaRPr lang="en-US" sz="1200" dirty="0">
                        <a:effectLst/>
                        <a:latin typeface="+mn-lt"/>
                        <a:ea typeface="Calibri"/>
                        <a:cs typeface="Times New Roman"/>
                      </a:endParaRPr>
                    </a:p>
                  </a:txBody>
                  <a:tcPr/>
                </a:tc>
                <a:tc>
                  <a:txBody>
                    <a:bodyPr/>
                    <a:lstStyle/>
                    <a:p>
                      <a:pPr algn="r">
                        <a:lnSpc>
                          <a:spcPct val="115000"/>
                        </a:lnSpc>
                        <a:spcAft>
                          <a:spcPts val="0"/>
                        </a:spcAft>
                      </a:pPr>
                      <a:r>
                        <a:rPr lang="en-US" sz="1200" dirty="0">
                          <a:effectLst/>
                        </a:rPr>
                        <a:t>$  8,000</a:t>
                      </a:r>
                      <a:endParaRPr lang="en-US" sz="1200" dirty="0">
                        <a:effectLst/>
                        <a:latin typeface="+mn-lt"/>
                        <a:ea typeface="Calibri"/>
                        <a:cs typeface="Times New Roman"/>
                      </a:endParaRPr>
                    </a:p>
                  </a:txBody>
                  <a:tcPr marR="182880"/>
                </a:tc>
                <a:extLst>
                  <a:ext uri="{0D108BD9-81ED-4DB2-BD59-A6C34878D82A}">
                    <a16:rowId xmlns:a16="http://schemas.microsoft.com/office/drawing/2014/main" val="10003"/>
                  </a:ext>
                </a:extLst>
              </a:tr>
              <a:tr h="200079">
                <a:tc>
                  <a:txBody>
                    <a:bodyPr/>
                    <a:lstStyle/>
                    <a:p>
                      <a:pPr>
                        <a:lnSpc>
                          <a:spcPct val="115000"/>
                        </a:lnSpc>
                        <a:spcAft>
                          <a:spcPts val="0"/>
                        </a:spcAft>
                      </a:pPr>
                      <a:r>
                        <a:rPr lang="en-US" sz="1200" dirty="0">
                          <a:effectLst/>
                        </a:rPr>
                        <a:t>Less: Proceeds from sale of old computer</a:t>
                      </a:r>
                      <a:endParaRPr lang="en-US" sz="1200" dirty="0">
                        <a:effectLst/>
                        <a:latin typeface="+mn-lt"/>
                        <a:ea typeface="Calibri"/>
                        <a:cs typeface="Times New Roman"/>
                      </a:endParaRPr>
                    </a:p>
                  </a:txBody>
                  <a:tcPr/>
                </a:tc>
                <a:tc>
                  <a:txBody>
                    <a:bodyPr/>
                    <a:lstStyle/>
                    <a:p>
                      <a:pPr algn="r">
                        <a:lnSpc>
                          <a:spcPct val="115000"/>
                        </a:lnSpc>
                        <a:spcAft>
                          <a:spcPts val="0"/>
                        </a:spcAft>
                      </a:pPr>
                      <a:r>
                        <a:rPr lang="en-US" sz="1200" u="sng" dirty="0">
                          <a:effectLst/>
                        </a:rPr>
                        <a:t>    2,000</a:t>
                      </a:r>
                      <a:endParaRPr lang="en-US" sz="1200" u="sng" dirty="0">
                        <a:effectLst/>
                        <a:latin typeface="+mn-lt"/>
                        <a:ea typeface="Calibri"/>
                        <a:cs typeface="Times New Roman"/>
                      </a:endParaRPr>
                    </a:p>
                  </a:txBody>
                  <a:tcPr marR="182880"/>
                </a:tc>
                <a:extLst>
                  <a:ext uri="{0D108BD9-81ED-4DB2-BD59-A6C34878D82A}">
                    <a16:rowId xmlns:a16="http://schemas.microsoft.com/office/drawing/2014/main" val="10004"/>
                  </a:ext>
                </a:extLst>
              </a:tr>
              <a:tr h="200079">
                <a:tc>
                  <a:txBody>
                    <a:bodyPr/>
                    <a:lstStyle/>
                    <a:p>
                      <a:pPr>
                        <a:lnSpc>
                          <a:spcPct val="115000"/>
                        </a:lnSpc>
                        <a:spcAft>
                          <a:spcPts val="0"/>
                        </a:spcAft>
                      </a:pPr>
                      <a:r>
                        <a:rPr lang="en-US" sz="1200" dirty="0">
                          <a:effectLst/>
                        </a:rPr>
                        <a:t>(2) Marginal costs</a:t>
                      </a:r>
                      <a:endParaRPr lang="en-US" sz="1200" dirty="0">
                        <a:effectLst/>
                        <a:latin typeface="+mn-lt"/>
                        <a:ea typeface="Calibri"/>
                        <a:cs typeface="Times New Roman"/>
                      </a:endParaRPr>
                    </a:p>
                  </a:txBody>
                  <a:tcPr marL="274320"/>
                </a:tc>
                <a:tc>
                  <a:txBody>
                    <a:bodyPr/>
                    <a:lstStyle/>
                    <a:p>
                      <a:pPr algn="r">
                        <a:lnSpc>
                          <a:spcPct val="115000"/>
                        </a:lnSpc>
                        <a:spcAft>
                          <a:spcPts val="0"/>
                        </a:spcAft>
                      </a:pPr>
                      <a:r>
                        <a:rPr lang="en-US" sz="1200" dirty="0">
                          <a:effectLst/>
                        </a:rPr>
                        <a:t>$  6,000</a:t>
                      </a:r>
                      <a:endParaRPr lang="en-US" sz="1200" dirty="0">
                        <a:effectLst/>
                        <a:latin typeface="+mn-lt"/>
                        <a:ea typeface="Calibri"/>
                        <a:cs typeface="Times New Roman"/>
                      </a:endParaRPr>
                    </a:p>
                  </a:txBody>
                  <a:tcPr marR="182880"/>
                </a:tc>
                <a:extLst>
                  <a:ext uri="{0D108BD9-81ED-4DB2-BD59-A6C34878D82A}">
                    <a16:rowId xmlns:a16="http://schemas.microsoft.com/office/drawing/2014/main" val="10005"/>
                  </a:ext>
                </a:extLst>
              </a:tr>
              <a:tr h="200079">
                <a:tc>
                  <a:txBody>
                    <a:bodyPr/>
                    <a:lstStyle/>
                    <a:p>
                      <a:pPr>
                        <a:lnSpc>
                          <a:spcPct val="115000"/>
                        </a:lnSpc>
                        <a:spcAft>
                          <a:spcPts val="0"/>
                        </a:spcAft>
                      </a:pPr>
                      <a:r>
                        <a:rPr lang="en-US" sz="1200" dirty="0">
                          <a:effectLst/>
                        </a:rPr>
                        <a:t>Net benefit [(1) – (2)]</a:t>
                      </a:r>
                      <a:endParaRPr lang="en-US" sz="1200" dirty="0">
                        <a:effectLst/>
                        <a:latin typeface="+mn-lt"/>
                        <a:ea typeface="Calibri"/>
                        <a:cs typeface="Times New Roman"/>
                      </a:endParaRPr>
                    </a:p>
                  </a:txBody>
                  <a:tcPr marL="27432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u="dbl" baseline="0" dirty="0">
                          <a:effectLst/>
                        </a:rPr>
                        <a:t>$  1,000</a:t>
                      </a:r>
                      <a:endParaRPr lang="en-US" sz="1200" u="dbl" baseline="0" dirty="0">
                        <a:effectLst/>
                        <a:latin typeface="+mn-lt"/>
                        <a:ea typeface="Calibri"/>
                        <a:cs typeface="Times New Roman"/>
                      </a:endParaRPr>
                    </a:p>
                  </a:txBody>
                  <a:tcPr marR="18288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Content Placeholder 4"/>
          <p:cNvSpPr>
            <a:spLocks noGrp="1"/>
          </p:cNvSpPr>
          <p:nvPr>
            <p:ph idx="13"/>
          </p:nvPr>
        </p:nvSpPr>
        <p:spPr>
          <a:xfrm>
            <a:off x="457200" y="4419600"/>
            <a:ext cx="8229600" cy="1524000"/>
          </a:xfrm>
        </p:spPr>
        <p:txBody>
          <a:bodyPr/>
          <a:lstStyle/>
          <a:p>
            <a:pPr marL="0" indent="0">
              <a:buNone/>
            </a:pPr>
            <a:r>
              <a:rPr lang="en-US" sz="2000" dirty="0"/>
              <a:t>Because the marginal benefits of $7,000 exceed the marginal costs of $6,000, Jamie recommends purchasing the new computer to replace the old one. The firm will experience a net benefit of $1,000 as a result of this action.</a:t>
            </a:r>
          </a:p>
        </p:txBody>
      </p:sp>
    </p:spTree>
    <p:extLst>
      <p:ext uri="{BB962C8B-B14F-4D97-AF65-F5344CB8AC3E}">
        <p14:creationId xmlns:p14="http://schemas.microsoft.com/office/powerpoint/2010/main" val="925256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8229600" cy="1097280"/>
          </a:xfrm>
        </p:spPr>
        <p:txBody>
          <a:bodyPr/>
          <a:lstStyle/>
          <a:p>
            <a:r>
              <a:rPr lang="en-US" altLang="en-US" sz="2400" dirty="0">
                <a:sym typeface="Times New Roman" pitchFamily="18" charset="0"/>
              </a:rPr>
              <a:t>1.2 Managing the Firm </a:t>
            </a:r>
            <a:r>
              <a:rPr lang="en-US" altLang="en-US" sz="2400" b="0" dirty="0">
                <a:sym typeface="Times New Roman" pitchFamily="18" charset="0"/>
              </a:rPr>
              <a:t>(6 of 7)</a:t>
            </a:r>
            <a:endParaRPr lang="en-US" sz="240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Relationship to Accounting</a:t>
            </a:r>
          </a:p>
          <a:p>
            <a:pPr lvl="2"/>
            <a:r>
              <a:rPr lang="en-US" altLang="en-US" dirty="0">
                <a:solidFill>
                  <a:srgbClr val="000000"/>
                </a:solidFill>
                <a:latin typeface="Arial" pitchFamily="34" charset="0"/>
                <a:ea typeface="Arial" pitchFamily="34" charset="0"/>
                <a:cs typeface="Arial" pitchFamily="34" charset="0"/>
                <a:sym typeface="Arial" pitchFamily="34" charset="0"/>
              </a:rPr>
              <a:t>Emphasis on Cash Flows</a:t>
            </a:r>
          </a:p>
          <a:p>
            <a:pPr lvl="3"/>
            <a:r>
              <a:rPr lang="en-US" altLang="en-US" dirty="0">
                <a:solidFill>
                  <a:srgbClr val="000000"/>
                </a:solidFill>
                <a:latin typeface="Arial" pitchFamily="34" charset="0"/>
                <a:ea typeface="Arial" pitchFamily="34" charset="0"/>
                <a:cs typeface="Arial" pitchFamily="34" charset="0"/>
                <a:sym typeface="Arial" pitchFamily="34" charset="0"/>
              </a:rPr>
              <a:t>Accrual Basis</a:t>
            </a:r>
          </a:p>
          <a:p>
            <a:pPr lvl="4"/>
            <a:r>
              <a:rPr lang="en-US" altLang="en-US" dirty="0">
                <a:solidFill>
                  <a:srgbClr val="000000"/>
                </a:solidFill>
                <a:latin typeface="Arial" pitchFamily="34" charset="0"/>
                <a:ea typeface="Arial" pitchFamily="34" charset="0"/>
                <a:cs typeface="Arial" pitchFamily="34" charset="0"/>
                <a:sym typeface="Arial" pitchFamily="34" charset="0"/>
              </a:rPr>
              <a:t>Recognizes revenue at the time of sale and recognizes expenses when they are incurred</a:t>
            </a:r>
          </a:p>
          <a:p>
            <a:pPr lvl="3"/>
            <a:r>
              <a:rPr lang="en-US" altLang="en-US" dirty="0">
                <a:solidFill>
                  <a:srgbClr val="000000"/>
                </a:solidFill>
                <a:latin typeface="Arial" pitchFamily="34" charset="0"/>
                <a:ea typeface="Arial" pitchFamily="34" charset="0"/>
                <a:cs typeface="Arial" pitchFamily="34" charset="0"/>
                <a:sym typeface="Arial" pitchFamily="34" charset="0"/>
              </a:rPr>
              <a:t>Cash Basis</a:t>
            </a:r>
          </a:p>
          <a:p>
            <a:pPr lvl="4"/>
            <a:r>
              <a:rPr lang="en-US" altLang="en-US" dirty="0">
                <a:solidFill>
                  <a:srgbClr val="000000"/>
                </a:solidFill>
                <a:latin typeface="Arial" pitchFamily="34" charset="0"/>
                <a:ea typeface="Arial" pitchFamily="34" charset="0"/>
                <a:cs typeface="Arial" pitchFamily="34" charset="0"/>
                <a:sym typeface="Arial" pitchFamily="34" charset="0"/>
              </a:rPr>
              <a:t>Recognizes revenues and expenses only with respect to actual inflows and outflows of cash</a:t>
            </a:r>
            <a:endParaRPr lang="en-US" dirty="0"/>
          </a:p>
        </p:txBody>
      </p:sp>
    </p:spTree>
    <p:extLst>
      <p:ext uri="{BB962C8B-B14F-4D97-AF65-F5344CB8AC3E}">
        <p14:creationId xmlns:p14="http://schemas.microsoft.com/office/powerpoint/2010/main" val="997900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8229600" cy="1097280"/>
          </a:xfrm>
        </p:spPr>
        <p:txBody>
          <a:bodyPr/>
          <a:lstStyle/>
          <a:p>
            <a:r>
              <a:rPr lang="en-US" altLang="en-US" sz="2400" dirty="0">
                <a:sym typeface="Times New Roman" pitchFamily="18" charset="0"/>
              </a:rPr>
              <a:t>Example 1.3 </a:t>
            </a:r>
            <a:r>
              <a:rPr lang="en-US" altLang="en-US" sz="2400" b="0" dirty="0">
                <a:sym typeface="Times New Roman" pitchFamily="18" charset="0"/>
              </a:rPr>
              <a:t>(1 of 2)</a:t>
            </a:r>
            <a:endParaRPr lang="en-US" sz="2400" dirty="0"/>
          </a:p>
        </p:txBody>
      </p:sp>
      <p:sp>
        <p:nvSpPr>
          <p:cNvPr id="3" name="Content Placeholder 2"/>
          <p:cNvSpPr>
            <a:spLocks noGrp="1"/>
          </p:cNvSpPr>
          <p:nvPr>
            <p:ph idx="1"/>
          </p:nvPr>
        </p:nvSpPr>
        <p:spPr>
          <a:xfrm>
            <a:off x="457200" y="1600200"/>
            <a:ext cx="8229600" cy="3352800"/>
          </a:xfrm>
        </p:spPr>
        <p:txBody>
          <a:bodyPr/>
          <a:lstStyle/>
          <a:p>
            <a:pPr marL="0" indent="0">
              <a:buNone/>
            </a:pPr>
            <a:r>
              <a:rPr lang="en-US" dirty="0"/>
              <a:t>Nassau Corporation, a small yacht dealer, sold one yacht for $1,000,000 in the calendar year just ended. Nassau originally purchased the yacht for $800,000. Although the firm paid in full for the yacht during the year, at year’s end it has yet to collect the $1,000,000 from the customer. The accounting view and the financial view of the firm’s performance during the year are given by the following income and cash flow statements, respectively.</a:t>
            </a:r>
          </a:p>
        </p:txBody>
      </p:sp>
    </p:spTree>
    <p:extLst>
      <p:ext uri="{BB962C8B-B14F-4D97-AF65-F5344CB8AC3E}">
        <p14:creationId xmlns:p14="http://schemas.microsoft.com/office/powerpoint/2010/main" val="3237765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229600" cy="1097280"/>
          </a:xfrm>
        </p:spPr>
        <p:txBody>
          <a:bodyPr/>
          <a:lstStyle/>
          <a:p>
            <a:r>
              <a:rPr lang="en-US" altLang="en-US" sz="2400" dirty="0">
                <a:sym typeface="Times New Roman" pitchFamily="18" charset="0"/>
              </a:rPr>
              <a:t>Example 1.3 </a:t>
            </a:r>
            <a:r>
              <a:rPr lang="en-US" altLang="en-US" sz="2400" b="0" dirty="0">
                <a:sym typeface="Times New Roman" pitchFamily="18" charset="0"/>
              </a:rPr>
              <a:t>(2 of 2)</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69976672"/>
              </p:ext>
            </p:extLst>
          </p:nvPr>
        </p:nvGraphicFramePr>
        <p:xfrm>
          <a:off x="487378" y="1427183"/>
          <a:ext cx="4008422" cy="1010920"/>
        </p:xfrm>
        <a:graphic>
          <a:graphicData uri="http://schemas.openxmlformats.org/drawingml/2006/table">
            <a:tbl>
              <a:tblPr firstRow="1">
                <a:tableStyleId>{3B4B98B0-60AC-42C2-AFA5-B58CD77FA1E5}</a:tableStyleId>
              </a:tblPr>
              <a:tblGrid>
                <a:gridCol w="4008422">
                  <a:extLst>
                    <a:ext uri="{9D8B030D-6E8A-4147-A177-3AD203B41FA5}">
                      <a16:colId xmlns:a16="http://schemas.microsoft.com/office/drawing/2014/main" val="20000"/>
                    </a:ext>
                  </a:extLst>
                </a:gridCol>
              </a:tblGrid>
              <a:tr h="370840">
                <a:tc>
                  <a:txBody>
                    <a:bodyPr/>
                    <a:lstStyle/>
                    <a:p>
                      <a:pPr algn="ctr"/>
                      <a:r>
                        <a:rPr lang="en-US" sz="1800" b="1" kern="1200" dirty="0">
                          <a:solidFill>
                            <a:schemeClr val="tx1"/>
                          </a:solidFill>
                          <a:effectLst/>
                          <a:latin typeface="+mn-lt"/>
                          <a:ea typeface="+mn-ea"/>
                          <a:cs typeface="+mn-cs"/>
                        </a:rPr>
                        <a:t>Accounting view (accrual basis)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800" b="1" kern="1200" dirty="0">
                          <a:solidFill>
                            <a:schemeClr val="tx1"/>
                          </a:solidFill>
                          <a:effectLst/>
                          <a:latin typeface="+mn-lt"/>
                          <a:ea typeface="+mn-ea"/>
                          <a:cs typeface="+mn-cs"/>
                        </a:rPr>
                        <a:t>Nassau Corporation income statement for the year ended 12/31</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62386369"/>
              </p:ext>
            </p:extLst>
          </p:nvPr>
        </p:nvGraphicFramePr>
        <p:xfrm>
          <a:off x="476250" y="2455883"/>
          <a:ext cx="4019550" cy="1112520"/>
        </p:xfrm>
        <a:graphic>
          <a:graphicData uri="http://schemas.openxmlformats.org/drawingml/2006/table">
            <a:tbl>
              <a:tblPr>
                <a:tableStyleId>{3B4B98B0-60AC-42C2-AFA5-B58CD77FA1E5}</a:tableStyleId>
              </a:tblPr>
              <a:tblGrid>
                <a:gridCol w="2241672">
                  <a:extLst>
                    <a:ext uri="{9D8B030D-6E8A-4147-A177-3AD203B41FA5}">
                      <a16:colId xmlns:a16="http://schemas.microsoft.com/office/drawing/2014/main" val="20000"/>
                    </a:ext>
                  </a:extLst>
                </a:gridCol>
                <a:gridCol w="1777878">
                  <a:extLst>
                    <a:ext uri="{9D8B030D-6E8A-4147-A177-3AD203B41FA5}">
                      <a16:colId xmlns:a16="http://schemas.microsoft.com/office/drawing/2014/main" val="20001"/>
                    </a:ext>
                  </a:extLst>
                </a:gridCol>
              </a:tblGrid>
              <a:tr h="370840">
                <a:tc>
                  <a:txBody>
                    <a:bodyPr/>
                    <a:lstStyle/>
                    <a:p>
                      <a:pPr>
                        <a:lnSpc>
                          <a:spcPct val="115000"/>
                        </a:lnSpc>
                        <a:spcAft>
                          <a:spcPts val="0"/>
                        </a:spcAft>
                      </a:pPr>
                      <a:r>
                        <a:rPr lang="en-US" sz="1800" dirty="0">
                          <a:effectLst/>
                          <a:latin typeface="+mn-lt"/>
                          <a:ea typeface="Calibri"/>
                          <a:cs typeface="SabonLTPro-Roman"/>
                        </a:rPr>
                        <a:t>Sales revenue</a:t>
                      </a:r>
                      <a:endParaRPr lang="en-US" sz="1800" dirty="0">
                        <a:effectLst/>
                        <a:latin typeface="+mn-lt"/>
                        <a:ea typeface="Calibri"/>
                        <a:cs typeface="Times New Roman"/>
                      </a:endParaRPr>
                    </a:p>
                  </a:txBody>
                  <a:tcPr marT="9144" marB="9144">
                    <a:lnT w="12700" cap="flat" cmpd="sng" algn="ctr">
                      <a:no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$1,000,000</a:t>
                      </a:r>
                      <a:endParaRPr lang="en-US" sz="1800" dirty="0">
                        <a:effectLst/>
                        <a:latin typeface="+mn-lt"/>
                        <a:ea typeface="Calibri"/>
                        <a:cs typeface="Times New Roman"/>
                      </a:endParaRPr>
                    </a:p>
                  </a:txBody>
                  <a:tcPr marT="9144" marB="9144">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nSpc>
                          <a:spcPct val="115000"/>
                        </a:lnSpc>
                        <a:spcAft>
                          <a:spcPts val="0"/>
                        </a:spcAft>
                      </a:pPr>
                      <a:r>
                        <a:rPr lang="en-US" sz="1800" dirty="0">
                          <a:effectLst/>
                          <a:latin typeface="+mn-lt"/>
                          <a:ea typeface="Calibri"/>
                          <a:cs typeface="SabonLTPro-Roman"/>
                        </a:rPr>
                        <a:t>Less: Costs</a:t>
                      </a:r>
                      <a:endParaRPr lang="en-US" sz="1800" dirty="0">
                        <a:effectLst/>
                        <a:latin typeface="+mn-lt"/>
                        <a:ea typeface="Calibri"/>
                        <a:cs typeface="Times New Roman"/>
                      </a:endParaRPr>
                    </a:p>
                  </a:txBody>
                  <a:tcPr marT="9144" marB="9144"/>
                </a:tc>
                <a:tc>
                  <a:txBody>
                    <a:bodyPr/>
                    <a:lstStyle/>
                    <a:p>
                      <a:pPr algn="r">
                        <a:lnSpc>
                          <a:spcPct val="115000"/>
                        </a:lnSpc>
                        <a:spcAft>
                          <a:spcPts val="0"/>
                        </a:spcAft>
                      </a:pPr>
                      <a:r>
                        <a:rPr lang="en-US" sz="1800" u="sng" dirty="0">
                          <a:effectLst/>
                          <a:latin typeface="+mn-lt"/>
                          <a:ea typeface="Calibri"/>
                          <a:cs typeface="SabonLTPro-Roman"/>
                        </a:rPr>
                        <a:t>     800,000</a:t>
                      </a:r>
                      <a:endParaRPr lang="en-US" sz="1800" u="sng" dirty="0">
                        <a:effectLst/>
                        <a:latin typeface="+mn-lt"/>
                        <a:ea typeface="Calibri"/>
                        <a:cs typeface="Times New Roman"/>
                      </a:endParaRPr>
                    </a:p>
                  </a:txBody>
                  <a:tcPr marT="9144" marB="9144">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182880">
                        <a:lnSpc>
                          <a:spcPct val="115000"/>
                        </a:lnSpc>
                        <a:spcBef>
                          <a:spcPts val="200"/>
                        </a:spcBef>
                        <a:spcAft>
                          <a:spcPts val="0"/>
                        </a:spcAft>
                      </a:pPr>
                      <a:r>
                        <a:rPr lang="en-US" sz="1800" dirty="0">
                          <a:effectLst/>
                          <a:latin typeface="+mn-lt"/>
                          <a:ea typeface="Calibri"/>
                          <a:cs typeface="SabonLTPro-Roman"/>
                        </a:rPr>
                        <a:t>Net profit</a:t>
                      </a:r>
                      <a:endParaRPr lang="en-US" sz="1800" dirty="0">
                        <a:effectLst/>
                        <a:latin typeface="+mn-lt"/>
                        <a:ea typeface="Calibri"/>
                        <a:cs typeface="Times New Roman"/>
                      </a:endParaRPr>
                    </a:p>
                  </a:txBody>
                  <a:tcPr marT="9144" marB="9144">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u="sng" dirty="0">
                          <a:effectLst/>
                          <a:latin typeface="+mn-lt"/>
                          <a:ea typeface="Calibri"/>
                          <a:cs typeface="SabonLTPro-Roman"/>
                        </a:rPr>
                        <a:t>$   200,000</a:t>
                      </a:r>
                      <a:endParaRPr lang="en-US" sz="1800" u="sng" dirty="0">
                        <a:effectLst/>
                        <a:latin typeface="+mn-lt"/>
                        <a:ea typeface="Calibri"/>
                        <a:cs typeface="Times New Roman"/>
                      </a:endParaRPr>
                    </a:p>
                  </a:txBody>
                  <a:tcPr marT="9144" marB="9144">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38538187"/>
              </p:ext>
            </p:extLst>
          </p:nvPr>
        </p:nvGraphicFramePr>
        <p:xfrm>
          <a:off x="4572000" y="1428453"/>
          <a:ext cx="3962400" cy="1010920"/>
        </p:xfrm>
        <a:graphic>
          <a:graphicData uri="http://schemas.openxmlformats.org/drawingml/2006/table">
            <a:tbl>
              <a:tblPr firstRow="1">
                <a:tableStyleId>{3B4B98B0-60AC-42C2-AFA5-B58CD77FA1E5}</a:tableStyleId>
              </a:tblPr>
              <a:tblGrid>
                <a:gridCol w="3962400">
                  <a:extLst>
                    <a:ext uri="{9D8B030D-6E8A-4147-A177-3AD203B41FA5}">
                      <a16:colId xmlns:a16="http://schemas.microsoft.com/office/drawing/2014/main" val="20000"/>
                    </a:ext>
                  </a:extLst>
                </a:gridCol>
              </a:tblGrid>
              <a:tr h="370840">
                <a:tc>
                  <a:txBody>
                    <a:bodyPr/>
                    <a:lstStyle/>
                    <a:p>
                      <a:pPr algn="ctr"/>
                      <a:r>
                        <a:rPr lang="en-US" sz="1800" b="1" kern="1200" dirty="0">
                          <a:solidFill>
                            <a:schemeClr val="tx1"/>
                          </a:solidFill>
                          <a:effectLst/>
                          <a:latin typeface="+mn-lt"/>
                          <a:ea typeface="+mn-ea"/>
                          <a:cs typeface="+mn-cs"/>
                        </a:rPr>
                        <a:t>Financial view (cash basis)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800" b="1" kern="1200" dirty="0">
                          <a:solidFill>
                            <a:schemeClr val="tx1"/>
                          </a:solidFill>
                          <a:effectLst/>
                          <a:latin typeface="+mn-lt"/>
                          <a:ea typeface="+mn-ea"/>
                          <a:cs typeface="+mn-cs"/>
                        </a:rPr>
                        <a:t>Nassau Corporation cash flow statement for the year ended 12/31</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49114977"/>
              </p:ext>
            </p:extLst>
          </p:nvPr>
        </p:nvGraphicFramePr>
        <p:xfrm>
          <a:off x="4591050" y="2455883"/>
          <a:ext cx="3943350" cy="1112520"/>
        </p:xfrm>
        <a:graphic>
          <a:graphicData uri="http://schemas.openxmlformats.org/drawingml/2006/table">
            <a:tbl>
              <a:tblPr>
                <a:tableStyleId>{3B4B98B0-60AC-42C2-AFA5-B58CD77FA1E5}</a:tableStyleId>
              </a:tblPr>
              <a:tblGrid>
                <a:gridCol w="2198017">
                  <a:extLst>
                    <a:ext uri="{9D8B030D-6E8A-4147-A177-3AD203B41FA5}">
                      <a16:colId xmlns:a16="http://schemas.microsoft.com/office/drawing/2014/main" val="20000"/>
                    </a:ext>
                  </a:extLst>
                </a:gridCol>
                <a:gridCol w="1745333">
                  <a:extLst>
                    <a:ext uri="{9D8B030D-6E8A-4147-A177-3AD203B41FA5}">
                      <a16:colId xmlns:a16="http://schemas.microsoft.com/office/drawing/2014/main" val="20001"/>
                    </a:ext>
                  </a:extLst>
                </a:gridCol>
              </a:tblGrid>
              <a:tr h="370840">
                <a:tc>
                  <a:txBody>
                    <a:bodyPr/>
                    <a:lstStyle/>
                    <a:p>
                      <a:pPr>
                        <a:lnSpc>
                          <a:spcPct val="115000"/>
                        </a:lnSpc>
                        <a:spcAft>
                          <a:spcPts val="0"/>
                        </a:spcAft>
                      </a:pPr>
                      <a:r>
                        <a:rPr lang="en-US" sz="1800" dirty="0">
                          <a:effectLst/>
                          <a:latin typeface="+mn-lt"/>
                          <a:ea typeface="Calibri"/>
                          <a:cs typeface="SabonLTPro-Roman"/>
                        </a:rPr>
                        <a:t>Cash inflow</a:t>
                      </a:r>
                      <a:endParaRPr lang="en-US" sz="1800" dirty="0">
                        <a:effectLst/>
                        <a:latin typeface="+mn-lt"/>
                        <a:ea typeface="Calibri"/>
                        <a:cs typeface="Times New Roman"/>
                      </a:endParaRPr>
                    </a:p>
                  </a:txBody>
                  <a:tcPr marT="9144" marB="9144">
                    <a:lnT w="12700" cap="flat" cmpd="sng" algn="ctr">
                      <a:no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           0</a:t>
                      </a:r>
                      <a:endParaRPr lang="en-US" sz="1800" dirty="0">
                        <a:effectLst/>
                        <a:latin typeface="+mn-lt"/>
                        <a:ea typeface="Calibri"/>
                        <a:cs typeface="Times New Roman"/>
                      </a:endParaRPr>
                    </a:p>
                  </a:txBody>
                  <a:tcPr marT="9144" marB="9144">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nSpc>
                          <a:spcPct val="115000"/>
                        </a:lnSpc>
                        <a:spcAft>
                          <a:spcPts val="0"/>
                        </a:spcAft>
                      </a:pPr>
                      <a:r>
                        <a:rPr lang="en-US" sz="1800" dirty="0">
                          <a:effectLst/>
                          <a:latin typeface="+mn-lt"/>
                          <a:ea typeface="Calibri"/>
                          <a:cs typeface="SabonLTPro-Roman"/>
                        </a:rPr>
                        <a:t>Less: Cash outflow</a:t>
                      </a:r>
                      <a:endParaRPr lang="en-US" sz="1800" dirty="0">
                        <a:effectLst/>
                        <a:latin typeface="+mn-lt"/>
                        <a:ea typeface="Calibri"/>
                        <a:cs typeface="Times New Roman"/>
                      </a:endParaRPr>
                    </a:p>
                  </a:txBody>
                  <a:tcPr marT="9144" marB="9144"/>
                </a:tc>
                <a:tc>
                  <a:txBody>
                    <a:bodyPr/>
                    <a:lstStyle/>
                    <a:p>
                      <a:pPr algn="r">
                        <a:lnSpc>
                          <a:spcPct val="115000"/>
                        </a:lnSpc>
                        <a:spcAft>
                          <a:spcPts val="0"/>
                        </a:spcAft>
                      </a:pPr>
                      <a:r>
                        <a:rPr lang="en-US" sz="1800" u="sng" dirty="0">
                          <a:effectLst/>
                          <a:latin typeface="+mn-lt"/>
                          <a:ea typeface="Calibri"/>
                          <a:cs typeface="SabonLTPro-Roman"/>
                        </a:rPr>
                        <a:t>    800,000</a:t>
                      </a:r>
                      <a:endParaRPr lang="en-US" sz="1800" u="sng" dirty="0">
                        <a:effectLst/>
                        <a:latin typeface="+mn-lt"/>
                        <a:ea typeface="Calibri"/>
                        <a:cs typeface="Times New Roman"/>
                      </a:endParaRPr>
                    </a:p>
                  </a:txBody>
                  <a:tcPr marT="9144" marB="9144">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182880">
                        <a:lnSpc>
                          <a:spcPct val="115000"/>
                        </a:lnSpc>
                        <a:spcAft>
                          <a:spcPts val="0"/>
                        </a:spcAft>
                      </a:pPr>
                      <a:r>
                        <a:rPr lang="en-US" sz="1800" dirty="0">
                          <a:effectLst/>
                          <a:latin typeface="+mn-lt"/>
                          <a:ea typeface="Calibri"/>
                          <a:cs typeface="SabonLTPro-Roman"/>
                        </a:rPr>
                        <a:t>Net cash flow</a:t>
                      </a:r>
                      <a:endParaRPr lang="en-US" sz="1800" dirty="0">
                        <a:effectLst/>
                        <a:latin typeface="+mn-lt"/>
                        <a:ea typeface="Calibri"/>
                        <a:cs typeface="Times New Roman"/>
                      </a:endParaRPr>
                    </a:p>
                  </a:txBody>
                  <a:tcPr marT="9144" marB="9144">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u="sng" dirty="0">
                          <a:effectLst/>
                          <a:latin typeface="+mn-lt"/>
                          <a:ea typeface="Calibri"/>
                          <a:cs typeface="PearsonMATHPRO08"/>
                        </a:rPr>
                        <a:t>−</a:t>
                      </a:r>
                      <a:r>
                        <a:rPr lang="en-US" sz="1800" u="sng" dirty="0">
                          <a:effectLst/>
                          <a:latin typeface="+mn-lt"/>
                          <a:ea typeface="Calibri"/>
                          <a:cs typeface="SabonLTPro-Roman"/>
                        </a:rPr>
                        <a:t>$800,000</a:t>
                      </a:r>
                      <a:endParaRPr lang="en-US" sz="1800" u="sng" dirty="0">
                        <a:effectLst/>
                        <a:latin typeface="+mn-lt"/>
                        <a:ea typeface="Calibri"/>
                        <a:cs typeface="Times New Roman"/>
                      </a:endParaRPr>
                    </a:p>
                  </a:txBody>
                  <a:tcPr marT="9144" marB="9144">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Content Placeholder 3"/>
          <p:cNvSpPr>
            <a:spLocks noGrp="1"/>
          </p:cNvSpPr>
          <p:nvPr>
            <p:ph idx="1"/>
          </p:nvPr>
        </p:nvSpPr>
        <p:spPr>
          <a:xfrm>
            <a:off x="457200" y="3733800"/>
            <a:ext cx="8229600" cy="2240956"/>
          </a:xfrm>
        </p:spPr>
        <p:txBody>
          <a:bodyPr/>
          <a:lstStyle/>
          <a:p>
            <a:pPr marL="0" indent="0">
              <a:buNone/>
            </a:pPr>
            <a:r>
              <a:rPr lang="en-US" sz="2200" dirty="0"/>
              <a:t>In an accounting sense, Nassau Corporation is profitable, but in terms of actual cash flow, it has a problem. Its lack of cash flow resulted from the uncollected accounts receivable of $1,000,000. Without adequate cash inflows to meet its obligations, the firm will not survive, regardless of its level of profits.</a:t>
            </a:r>
          </a:p>
        </p:txBody>
      </p:sp>
    </p:spTree>
    <p:extLst>
      <p:ext uri="{BB962C8B-B14F-4D97-AF65-F5344CB8AC3E}">
        <p14:creationId xmlns:p14="http://schemas.microsoft.com/office/powerpoint/2010/main" val="3868871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097280"/>
          </a:xfrm>
        </p:spPr>
        <p:txBody>
          <a:bodyPr/>
          <a:lstStyle/>
          <a:p>
            <a:r>
              <a:rPr lang="en-US" altLang="en-US" sz="2400" dirty="0">
                <a:sym typeface="Times New Roman" pitchFamily="18" charset="0"/>
              </a:rPr>
              <a:t>Personal Finance Example 1.4 </a:t>
            </a:r>
            <a:r>
              <a:rPr lang="en-US" altLang="en-US" sz="2400" b="0" dirty="0">
                <a:sym typeface="Times New Roman" pitchFamily="18" charset="0"/>
              </a:rPr>
              <a:t>(1 of 2)</a:t>
            </a:r>
            <a:endParaRPr lang="en-US" sz="2400" dirty="0"/>
          </a:p>
        </p:txBody>
      </p:sp>
      <p:sp>
        <p:nvSpPr>
          <p:cNvPr id="3" name="Content Placeholder 2"/>
          <p:cNvSpPr>
            <a:spLocks noGrp="1"/>
          </p:cNvSpPr>
          <p:nvPr>
            <p:ph idx="1"/>
          </p:nvPr>
        </p:nvSpPr>
        <p:spPr>
          <a:xfrm>
            <a:off x="314325" y="1247775"/>
            <a:ext cx="8229600" cy="1752600"/>
          </a:xfrm>
        </p:spPr>
        <p:txBody>
          <a:bodyPr/>
          <a:lstStyle/>
          <a:p>
            <a:pPr marL="0" indent="0">
              <a:buNone/>
            </a:pPr>
            <a:r>
              <a:rPr lang="en-US" sz="2200" dirty="0"/>
              <a:t>Individuals rarely use accrual concepts. Rather, they rely mainly on cash flows to measure their financial outcomes. Generally, individuals plan, monitor, and assess their financial activities using cash flows over a given period, typically a month or a year. Ann Bach projects her cash flows during October 2018 as follows:</a:t>
            </a:r>
          </a:p>
        </p:txBody>
      </p:sp>
      <p:graphicFrame>
        <p:nvGraphicFramePr>
          <p:cNvPr id="5" name="Table 4"/>
          <p:cNvGraphicFramePr>
            <a:graphicFrameLocks noGrp="1"/>
          </p:cNvGraphicFramePr>
          <p:nvPr>
            <p:extLst>
              <p:ext uri="{D42A27DB-BD31-4B8C-83A1-F6EECF244321}">
                <p14:modId xmlns:p14="http://schemas.microsoft.com/office/powerpoint/2010/main" val="2977501127"/>
              </p:ext>
            </p:extLst>
          </p:nvPr>
        </p:nvGraphicFramePr>
        <p:xfrm>
          <a:off x="1076325" y="2990850"/>
          <a:ext cx="6553200" cy="274320"/>
        </p:xfrm>
        <a:graphic>
          <a:graphicData uri="http://schemas.openxmlformats.org/drawingml/2006/table">
            <a:tbl>
              <a:tblPr firstRow="1" bandRow="1">
                <a:tableStyleId>{3B4B98B0-60AC-42C2-AFA5-B58CD77FA1E5}</a:tableStyleId>
              </a:tblPr>
              <a:tblGrid>
                <a:gridCol w="6553200">
                  <a:extLst>
                    <a:ext uri="{9D8B030D-6E8A-4147-A177-3AD203B41FA5}">
                      <a16:colId xmlns:a16="http://schemas.microsoft.com/office/drawing/2014/main" val="20000"/>
                    </a:ext>
                  </a:extLst>
                </a:gridCol>
              </a:tblGrid>
              <a:tr h="152400">
                <a:tc>
                  <a:txBody>
                    <a:bodyPr/>
                    <a:lstStyle/>
                    <a:p>
                      <a:pPr algn="r"/>
                      <a:r>
                        <a:rPr lang="en-US" sz="1200" b="1" dirty="0">
                          <a:effectLst/>
                          <a:latin typeface="+mn-lt"/>
                          <a:ea typeface="Calibri"/>
                          <a:cs typeface="SabonLTPro-Bold"/>
                        </a:rPr>
                        <a:t>Amount</a:t>
                      </a:r>
                      <a:endParaRPr lang="en-US" sz="1200" dirty="0"/>
                    </a:p>
                  </a:txBody>
                  <a:tcPr marR="164592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99965260"/>
              </p:ext>
            </p:extLst>
          </p:nvPr>
        </p:nvGraphicFramePr>
        <p:xfrm>
          <a:off x="1066800" y="2989644"/>
          <a:ext cx="6553200" cy="2529084"/>
        </p:xfrm>
        <a:graphic>
          <a:graphicData uri="http://schemas.openxmlformats.org/drawingml/2006/table">
            <a:tbl>
              <a:tblPr firstRow="1">
                <a:tableStyleId>{3B4B98B0-60AC-42C2-AFA5-B58CD77FA1E5}</a:tableStyleId>
              </a:tblPr>
              <a:tblGrid>
                <a:gridCol w="2667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33350">
                <a:tc>
                  <a:txBody>
                    <a:bodyPr/>
                    <a:lstStyle/>
                    <a:p>
                      <a:pPr>
                        <a:lnSpc>
                          <a:spcPct val="115000"/>
                        </a:lnSpc>
                        <a:spcAft>
                          <a:spcPts val="0"/>
                        </a:spcAft>
                      </a:pPr>
                      <a:r>
                        <a:rPr lang="en-US" sz="1200" b="1" dirty="0">
                          <a:effectLst/>
                          <a:latin typeface="+mn-lt"/>
                          <a:ea typeface="Calibri"/>
                          <a:cs typeface="SabonLTPro-Bold"/>
                        </a:rPr>
                        <a:t>Item</a:t>
                      </a:r>
                      <a:endParaRPr lang="en-US" sz="1200" dirty="0">
                        <a:effectLst/>
                        <a:latin typeface="+mn-lt"/>
                        <a:ea typeface="Calibri"/>
                        <a:cs typeface="Times New Roman"/>
                      </a:endParaRPr>
                    </a:p>
                  </a:txBody>
                  <a:tcPr marL="45720" marR="45720" marT="9144" marB="9144">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b="1" dirty="0">
                          <a:effectLst/>
                          <a:latin typeface="+mn-lt"/>
                          <a:ea typeface="Calibri"/>
                          <a:cs typeface="SabonLTPro-Bold"/>
                        </a:rPr>
                        <a:t>Inflow</a:t>
                      </a:r>
                      <a:endParaRPr lang="en-US" sz="1200" dirty="0">
                        <a:effectLst/>
                        <a:latin typeface="+mn-lt"/>
                        <a:ea typeface="Calibri"/>
                        <a:cs typeface="Times New Roman"/>
                      </a:endParaRPr>
                    </a:p>
                  </a:txBody>
                  <a:tcPr marL="45720" marR="45720"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b="1" dirty="0">
                          <a:effectLst/>
                          <a:latin typeface="+mn-lt"/>
                          <a:ea typeface="Calibri"/>
                          <a:cs typeface="SabonLTPro-Bold"/>
                        </a:rPr>
                        <a:t>Outflow</a:t>
                      </a:r>
                      <a:endParaRPr lang="en-US" sz="1200" dirty="0">
                        <a:effectLst/>
                        <a:latin typeface="+mn-lt"/>
                        <a:ea typeface="Calibri"/>
                        <a:cs typeface="Times New Roman"/>
                      </a:endParaRPr>
                    </a:p>
                  </a:txBody>
                  <a:tcPr marL="45720" marR="45720"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3350">
                <a:tc>
                  <a:txBody>
                    <a:bodyPr/>
                    <a:lstStyle/>
                    <a:p>
                      <a:pPr>
                        <a:lnSpc>
                          <a:spcPct val="115000"/>
                        </a:lnSpc>
                        <a:spcAft>
                          <a:spcPts val="0"/>
                        </a:spcAft>
                      </a:pPr>
                      <a:r>
                        <a:rPr lang="en-US" sz="1200" dirty="0">
                          <a:effectLst/>
                          <a:latin typeface="+mn-lt"/>
                          <a:ea typeface="Calibri"/>
                          <a:cs typeface="SabonLTPro-Roman"/>
                        </a:rPr>
                        <a:t>Net pay received</a:t>
                      </a:r>
                      <a:endParaRPr lang="en-US" sz="1200" dirty="0">
                        <a:effectLst/>
                        <a:latin typeface="+mn-lt"/>
                        <a:ea typeface="Calibri"/>
                        <a:cs typeface="Times New Roman"/>
                      </a:endParaRPr>
                    </a:p>
                  </a:txBody>
                  <a:tcPr marL="45720" marR="45720" marT="9144" marB="9144">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$4,400</a:t>
                      </a:r>
                      <a:endParaRPr lang="en-US" sz="1200" dirty="0">
                        <a:effectLst/>
                        <a:latin typeface="+mn-lt"/>
                        <a:ea typeface="Calibri"/>
                        <a:cs typeface="Times New Roman"/>
                      </a:endParaRPr>
                    </a:p>
                  </a:txBody>
                  <a:tcPr marL="45720" marR="822960" marT="9144" marB="9144">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endParaRPr lang="en-US" sz="1200" dirty="0">
                        <a:effectLst/>
                        <a:latin typeface="+mn-lt"/>
                        <a:ea typeface="Calibri"/>
                        <a:cs typeface="Times New Roman"/>
                      </a:endParaRPr>
                    </a:p>
                  </a:txBody>
                  <a:tcPr marL="45720" marR="640080" marT="9144" marB="9144">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3350">
                <a:tc>
                  <a:txBody>
                    <a:bodyPr/>
                    <a:lstStyle/>
                    <a:p>
                      <a:pPr>
                        <a:lnSpc>
                          <a:spcPct val="115000"/>
                        </a:lnSpc>
                        <a:spcAft>
                          <a:spcPts val="0"/>
                        </a:spcAft>
                      </a:pPr>
                      <a:r>
                        <a:rPr lang="en-US" sz="1200" dirty="0">
                          <a:effectLst/>
                          <a:latin typeface="+mn-lt"/>
                          <a:ea typeface="Calibri"/>
                          <a:cs typeface="SabonLTPro-Roman"/>
                        </a:rPr>
                        <a:t>Rent</a:t>
                      </a:r>
                      <a:endParaRPr lang="en-US" sz="1200" dirty="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$1,200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3350">
                <a:tc>
                  <a:txBody>
                    <a:bodyPr/>
                    <a:lstStyle/>
                    <a:p>
                      <a:pPr>
                        <a:lnSpc>
                          <a:spcPct val="115000"/>
                        </a:lnSpc>
                        <a:spcAft>
                          <a:spcPts val="0"/>
                        </a:spcAft>
                      </a:pPr>
                      <a:r>
                        <a:rPr lang="en-US" sz="1200">
                          <a:effectLst/>
                          <a:latin typeface="+mn-lt"/>
                          <a:ea typeface="Calibri"/>
                          <a:cs typeface="SabonLTPro-Roman"/>
                        </a:rPr>
                        <a:t>Car payment</a:t>
                      </a:r>
                      <a:endParaRPr lang="en-US" sz="120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450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3350">
                <a:tc>
                  <a:txBody>
                    <a:bodyPr/>
                    <a:lstStyle/>
                    <a:p>
                      <a:pPr>
                        <a:lnSpc>
                          <a:spcPct val="115000"/>
                        </a:lnSpc>
                        <a:spcAft>
                          <a:spcPts val="0"/>
                        </a:spcAft>
                      </a:pPr>
                      <a:r>
                        <a:rPr lang="en-US" sz="1200">
                          <a:effectLst/>
                          <a:latin typeface="+mn-lt"/>
                          <a:ea typeface="Calibri"/>
                          <a:cs typeface="SabonLTPro-Roman"/>
                        </a:rPr>
                        <a:t>Utilities</a:t>
                      </a:r>
                      <a:endParaRPr lang="en-US" sz="120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300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3350">
                <a:tc>
                  <a:txBody>
                    <a:bodyPr/>
                    <a:lstStyle/>
                    <a:p>
                      <a:pPr>
                        <a:lnSpc>
                          <a:spcPct val="115000"/>
                        </a:lnSpc>
                        <a:spcAft>
                          <a:spcPts val="0"/>
                        </a:spcAft>
                      </a:pPr>
                      <a:r>
                        <a:rPr lang="en-US" sz="1200">
                          <a:effectLst/>
                          <a:latin typeface="+mn-lt"/>
                          <a:ea typeface="Calibri"/>
                          <a:cs typeface="SabonLTPro-Roman"/>
                        </a:rPr>
                        <a:t>Groceries</a:t>
                      </a:r>
                      <a:endParaRPr lang="en-US" sz="120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800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33350">
                <a:tc>
                  <a:txBody>
                    <a:bodyPr/>
                    <a:lstStyle/>
                    <a:p>
                      <a:pPr>
                        <a:lnSpc>
                          <a:spcPct val="115000"/>
                        </a:lnSpc>
                        <a:spcAft>
                          <a:spcPts val="0"/>
                        </a:spcAft>
                      </a:pPr>
                      <a:r>
                        <a:rPr lang="en-US" sz="1200">
                          <a:effectLst/>
                          <a:latin typeface="+mn-lt"/>
                          <a:ea typeface="Calibri"/>
                          <a:cs typeface="SabonLTPro-Roman"/>
                        </a:rPr>
                        <a:t>Clothes</a:t>
                      </a:r>
                      <a:endParaRPr lang="en-US" sz="120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750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33350">
                <a:tc>
                  <a:txBody>
                    <a:bodyPr/>
                    <a:lstStyle/>
                    <a:p>
                      <a:pPr>
                        <a:lnSpc>
                          <a:spcPct val="115000"/>
                        </a:lnSpc>
                        <a:spcAft>
                          <a:spcPts val="0"/>
                        </a:spcAft>
                      </a:pPr>
                      <a:r>
                        <a:rPr lang="en-US" sz="1200" dirty="0">
                          <a:effectLst/>
                          <a:latin typeface="+mn-lt"/>
                          <a:ea typeface="Calibri"/>
                          <a:cs typeface="SabonLTPro-Roman"/>
                        </a:rPr>
                        <a:t>Dining out</a:t>
                      </a:r>
                      <a:endParaRPr lang="en-US" sz="1200" dirty="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650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33350">
                <a:tc>
                  <a:txBody>
                    <a:bodyPr/>
                    <a:lstStyle/>
                    <a:p>
                      <a:pPr>
                        <a:lnSpc>
                          <a:spcPct val="115000"/>
                        </a:lnSpc>
                        <a:spcAft>
                          <a:spcPts val="0"/>
                        </a:spcAft>
                      </a:pPr>
                      <a:r>
                        <a:rPr lang="en-US" sz="1200" dirty="0">
                          <a:effectLst/>
                          <a:latin typeface="+mn-lt"/>
                          <a:ea typeface="Calibri"/>
                          <a:cs typeface="SabonLTPro-Roman"/>
                        </a:rPr>
                        <a:t>Gasoline</a:t>
                      </a:r>
                      <a:endParaRPr lang="en-US" sz="1200" dirty="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260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33350">
                <a:tc>
                  <a:txBody>
                    <a:bodyPr/>
                    <a:lstStyle/>
                    <a:p>
                      <a:pPr>
                        <a:lnSpc>
                          <a:spcPct val="115000"/>
                        </a:lnSpc>
                        <a:spcAft>
                          <a:spcPts val="0"/>
                        </a:spcAft>
                      </a:pPr>
                      <a:r>
                        <a:rPr lang="en-US" sz="1200">
                          <a:effectLst/>
                          <a:latin typeface="+mn-lt"/>
                          <a:ea typeface="Calibri"/>
                          <a:cs typeface="SabonLTPro-Roman"/>
                        </a:rPr>
                        <a:t>Interest income</a:t>
                      </a:r>
                      <a:endParaRPr lang="en-US" sz="120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220</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33350">
                <a:tc>
                  <a:txBody>
                    <a:bodyPr/>
                    <a:lstStyle/>
                    <a:p>
                      <a:pPr>
                        <a:lnSpc>
                          <a:spcPct val="115000"/>
                        </a:lnSpc>
                        <a:spcAft>
                          <a:spcPts val="0"/>
                        </a:spcAft>
                      </a:pPr>
                      <a:r>
                        <a:rPr lang="en-US" sz="1200" dirty="0">
                          <a:effectLst/>
                          <a:latin typeface="+mn-lt"/>
                          <a:ea typeface="Calibri"/>
                          <a:cs typeface="SabonLTPro-Roman"/>
                        </a:rPr>
                        <a:t>Misc. expense</a:t>
                      </a:r>
                      <a:endParaRPr lang="en-US" sz="1200" dirty="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u="sng" baseline="0" dirty="0">
                          <a:solidFill>
                            <a:schemeClr val="tx1"/>
                          </a:solidFill>
                          <a:effectLst/>
                          <a:latin typeface="+mn-lt"/>
                          <a:ea typeface="Calibri"/>
                          <a:cs typeface="Times New Roman"/>
                        </a:rPr>
                        <a:t>_____</a:t>
                      </a: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u="sng" dirty="0">
                          <a:effectLst/>
                          <a:latin typeface="+mn-lt"/>
                          <a:ea typeface="Calibri"/>
                          <a:cs typeface="PearsonMATHPRO02"/>
                        </a:rPr>
                        <a:t>−</a:t>
                      </a:r>
                      <a:r>
                        <a:rPr lang="en-US" sz="1200" u="sng" dirty="0">
                          <a:effectLst/>
                          <a:latin typeface="+mn-lt"/>
                          <a:ea typeface="Calibri"/>
                          <a:cs typeface="SabonLTPro-Roman"/>
                        </a:rPr>
                        <a:t>425</a:t>
                      </a:r>
                      <a:endParaRPr lang="en-US" sz="1200" u="sng"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8357">
                <a:tc>
                  <a:txBody>
                    <a:bodyPr/>
                    <a:lstStyle/>
                    <a:p>
                      <a:pPr>
                        <a:lnSpc>
                          <a:spcPct val="115000"/>
                        </a:lnSpc>
                        <a:spcAft>
                          <a:spcPts val="0"/>
                        </a:spcAft>
                      </a:pPr>
                      <a:r>
                        <a:rPr lang="en-US" sz="1200" dirty="0">
                          <a:effectLst/>
                          <a:latin typeface="+mn-lt"/>
                          <a:ea typeface="Calibri"/>
                          <a:cs typeface="SabonLTPro-Roman"/>
                        </a:rPr>
                        <a:t>Totals</a:t>
                      </a:r>
                      <a:endParaRPr lang="en-US" sz="1200" dirty="0">
                        <a:effectLst/>
                        <a:latin typeface="+mn-lt"/>
                        <a:ea typeface="Calibri"/>
                        <a:cs typeface="Times New Roman"/>
                      </a:endParaRPr>
                    </a:p>
                  </a:txBody>
                  <a:tcPr marL="182880" marR="45720" marT="9144" marB="9144">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n-US" sz="1200" u="dbl" baseline="0" dirty="0">
                          <a:effectLst/>
                          <a:latin typeface="+mn-lt"/>
                          <a:ea typeface="Calibri"/>
                          <a:cs typeface="SabonLTPro-Roman"/>
                        </a:rPr>
                        <a:t>$4,620</a:t>
                      </a:r>
                      <a:endParaRPr lang="en-US" sz="1200" u="dbl" baseline="0" dirty="0">
                        <a:effectLst/>
                        <a:latin typeface="+mn-lt"/>
                        <a:ea typeface="Calibri"/>
                        <a:cs typeface="Times New Roman"/>
                      </a:endParaRPr>
                    </a:p>
                  </a:txBody>
                  <a:tcPr marL="45720" marR="822960" marT="9144" marB="9144">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n-US" sz="1200" u="dbl" baseline="0" dirty="0">
                          <a:effectLst/>
                          <a:latin typeface="+mn-lt"/>
                          <a:ea typeface="Calibri"/>
                          <a:cs typeface="PearsonMATHPRO02"/>
                        </a:rPr>
                        <a:t>−</a:t>
                      </a:r>
                      <a:r>
                        <a:rPr lang="en-US" sz="1200" u="dbl" baseline="0" dirty="0">
                          <a:effectLst/>
                          <a:latin typeface="+mn-lt"/>
                          <a:ea typeface="Calibri"/>
                          <a:cs typeface="SabonLTPro-Roman"/>
                        </a:rPr>
                        <a:t>$4,835</a:t>
                      </a:r>
                      <a:endParaRPr lang="en-US" sz="1200" u="dbl" baseline="0" dirty="0">
                        <a:effectLst/>
                        <a:latin typeface="+mn-lt"/>
                        <a:ea typeface="Calibri"/>
                        <a:cs typeface="Times New Roman"/>
                      </a:endParaRPr>
                    </a:p>
                  </a:txBody>
                  <a:tcPr marL="45720" marR="640080" marT="9144" marB="9144">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8961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33400"/>
            <a:ext cx="5715000" cy="626852"/>
          </a:xfrm>
        </p:spPr>
        <p:txBody>
          <a:bodyPr/>
          <a:lstStyle/>
          <a:p>
            <a:r>
              <a:rPr lang="en-US" altLang="en-US" sz="2400" dirty="0">
                <a:sym typeface="Times New Roman" pitchFamily="18" charset="0"/>
              </a:rPr>
              <a:t>Learning Goals </a:t>
            </a:r>
            <a:r>
              <a:rPr lang="en-US" altLang="en-US" sz="2400" b="0" dirty="0">
                <a:sym typeface="Times New Roman" pitchFamily="18" charset="0"/>
              </a:rPr>
              <a:t>(1 of 2)</a:t>
            </a:r>
            <a:endParaRPr lang="en-US" sz="2400" b="0" dirty="0"/>
          </a:p>
        </p:txBody>
      </p:sp>
      <p:sp>
        <p:nvSpPr>
          <p:cNvPr id="5" name="Content Placeholder 4"/>
          <p:cNvSpPr>
            <a:spLocks noGrp="1"/>
          </p:cNvSpPr>
          <p:nvPr>
            <p:ph idx="1"/>
          </p:nvPr>
        </p:nvSpPr>
        <p:spPr/>
        <p:txBody>
          <a:bodyPr/>
          <a:lstStyle/>
          <a:p>
            <a:pPr marL="777240" indent="-777240">
              <a:buClr>
                <a:srgbClr val="FFFFFF"/>
              </a:buClr>
              <a:buNone/>
            </a:pPr>
            <a:r>
              <a:rPr lang="en-US" altLang="en-US" b="1" dirty="0">
                <a:solidFill>
                  <a:srgbClr val="115327"/>
                </a:solidFill>
                <a:latin typeface="Arial" pitchFamily="34" charset="0"/>
                <a:ea typeface="MS PGothic" pitchFamily="34" charset="-128"/>
                <a:cs typeface="Arial" pitchFamily="34" charset="0"/>
                <a:sym typeface="Arial" pitchFamily="34" charset="0"/>
              </a:rPr>
              <a:t>LG 1</a:t>
            </a:r>
            <a:r>
              <a:rPr lang="en-US" altLang="en-US" dirty="0">
                <a:solidFill>
                  <a:srgbClr val="115327"/>
                </a:solidFill>
                <a:latin typeface="Arial" pitchFamily="34" charset="0"/>
                <a:ea typeface="MS PGothic" pitchFamily="34" charset="-128"/>
                <a:cs typeface="Arial" pitchFamily="34" charset="0"/>
                <a:sym typeface="Arial" pitchFamily="34" charset="0"/>
              </a:rPr>
              <a:t> </a:t>
            </a:r>
            <a:r>
              <a:rPr lang="en-US" altLang="en-US" dirty="0">
                <a:solidFill>
                  <a:srgbClr val="000000"/>
                </a:solidFill>
                <a:latin typeface="Arial" pitchFamily="34" charset="0"/>
                <a:ea typeface="MS PGothic" pitchFamily="34" charset="-128"/>
                <a:cs typeface="Arial" pitchFamily="34" charset="0"/>
                <a:sym typeface="Arial" pitchFamily="34" charset="0"/>
              </a:rPr>
              <a:t>Define finance and the managerial finance function.</a:t>
            </a:r>
          </a:p>
          <a:p>
            <a:pPr marL="777240" indent="-777240">
              <a:buClr>
                <a:srgbClr val="FFFFFF"/>
              </a:buClr>
              <a:buNone/>
            </a:pPr>
            <a:r>
              <a:rPr lang="en-US" altLang="en-US" b="1" dirty="0">
                <a:solidFill>
                  <a:srgbClr val="115327"/>
                </a:solidFill>
                <a:latin typeface="Arial" pitchFamily="34" charset="0"/>
                <a:ea typeface="MS PGothic" pitchFamily="34" charset="-128"/>
                <a:cs typeface="Arial" pitchFamily="34" charset="0"/>
                <a:sym typeface="Arial" pitchFamily="34" charset="0"/>
              </a:rPr>
              <a:t>LG 2 </a:t>
            </a:r>
            <a:r>
              <a:rPr lang="en-US" altLang="en-US" dirty="0">
                <a:solidFill>
                  <a:srgbClr val="000000"/>
                </a:solidFill>
                <a:latin typeface="Arial" pitchFamily="34" charset="0"/>
                <a:ea typeface="MS PGothic" pitchFamily="34" charset="-128"/>
                <a:cs typeface="Arial" pitchFamily="34" charset="0"/>
                <a:sym typeface="Arial" pitchFamily="34" charset="0"/>
              </a:rPr>
              <a:t>Describe the goal of the firm, and explain why maximizing the value of the firm is an appropriate goal for a business.</a:t>
            </a:r>
          </a:p>
          <a:p>
            <a:pPr marL="777240" indent="-777240">
              <a:buClr>
                <a:srgbClr val="FFFFFF"/>
              </a:buClr>
              <a:buNone/>
            </a:pPr>
            <a:r>
              <a:rPr lang="en-US" altLang="en-US" b="1" dirty="0">
                <a:solidFill>
                  <a:srgbClr val="115327"/>
                </a:solidFill>
                <a:latin typeface="Arial" pitchFamily="34" charset="0"/>
                <a:ea typeface="MS PGothic" pitchFamily="34" charset="-128"/>
                <a:cs typeface="Arial" pitchFamily="34" charset="0"/>
                <a:sym typeface="Arial" pitchFamily="34" charset="0"/>
              </a:rPr>
              <a:t>LG 3</a:t>
            </a:r>
            <a:r>
              <a:rPr lang="en-US" altLang="en-US" dirty="0">
                <a:solidFill>
                  <a:srgbClr val="115327"/>
                </a:solidFill>
                <a:latin typeface="Arial" pitchFamily="34" charset="0"/>
                <a:ea typeface="MS PGothic" pitchFamily="34" charset="-128"/>
                <a:cs typeface="Arial" pitchFamily="34" charset="0"/>
                <a:sym typeface="Arial" pitchFamily="34" charset="0"/>
              </a:rPr>
              <a:t> </a:t>
            </a:r>
            <a:r>
              <a:rPr lang="en-US" altLang="en-US" dirty="0">
                <a:solidFill>
                  <a:srgbClr val="000000"/>
                </a:solidFill>
                <a:latin typeface="Arial" pitchFamily="34" charset="0"/>
                <a:ea typeface="MS PGothic" pitchFamily="34" charset="-128"/>
                <a:cs typeface="Arial" pitchFamily="34" charset="0"/>
                <a:sym typeface="Arial" pitchFamily="34" charset="0"/>
              </a:rPr>
              <a:t>Identify the primary activities of the financial manager.</a:t>
            </a:r>
          </a:p>
          <a:p>
            <a:pPr marL="777240" indent="-777240">
              <a:buClr>
                <a:srgbClr val="FFFFFF"/>
              </a:buClr>
              <a:buNone/>
            </a:pPr>
            <a:r>
              <a:rPr lang="en-US" altLang="en-US" b="1" dirty="0">
                <a:solidFill>
                  <a:srgbClr val="115327"/>
                </a:solidFill>
                <a:latin typeface="Arial" pitchFamily="34" charset="0"/>
                <a:ea typeface="MS PGothic" pitchFamily="34" charset="-128"/>
                <a:cs typeface="Arial" pitchFamily="34" charset="0"/>
                <a:sym typeface="Arial" pitchFamily="34" charset="0"/>
              </a:rPr>
              <a:t>LG 4 </a:t>
            </a:r>
            <a:r>
              <a:rPr lang="en-US" altLang="en-US" dirty="0">
                <a:solidFill>
                  <a:srgbClr val="000000"/>
                </a:solidFill>
                <a:latin typeface="Arial" pitchFamily="34" charset="0"/>
                <a:ea typeface="MS PGothic" pitchFamily="34" charset="-128"/>
                <a:cs typeface="Arial" pitchFamily="34" charset="0"/>
                <a:sym typeface="Arial" pitchFamily="34" charset="0"/>
              </a:rPr>
              <a:t>Explain the key principles that financial managers use when making business decisions.</a:t>
            </a:r>
          </a:p>
        </p:txBody>
      </p:sp>
    </p:spTree>
    <p:extLst>
      <p:ext uri="{BB962C8B-B14F-4D97-AF65-F5344CB8AC3E}">
        <p14:creationId xmlns:p14="http://schemas.microsoft.com/office/powerpoint/2010/main" val="373939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8229600" cy="1097280"/>
          </a:xfrm>
        </p:spPr>
        <p:txBody>
          <a:bodyPr/>
          <a:lstStyle/>
          <a:p>
            <a:r>
              <a:rPr lang="en-US" altLang="en-US" sz="2400" dirty="0">
                <a:sym typeface="Times New Roman" pitchFamily="18" charset="0"/>
              </a:rPr>
              <a:t>Personal Finance Example 1.4 </a:t>
            </a:r>
            <a:r>
              <a:rPr lang="en-US" altLang="en-US" sz="2400" b="0" dirty="0">
                <a:sym typeface="Times New Roman" pitchFamily="18" charset="0"/>
              </a:rPr>
              <a:t>(2 of 2)</a:t>
            </a:r>
            <a:endParaRPr lang="en-US" sz="2400" dirty="0"/>
          </a:p>
        </p:txBody>
      </p:sp>
      <p:sp>
        <p:nvSpPr>
          <p:cNvPr id="3" name="Content Placeholder 2"/>
          <p:cNvSpPr>
            <a:spLocks noGrp="1"/>
          </p:cNvSpPr>
          <p:nvPr>
            <p:ph idx="1"/>
          </p:nvPr>
        </p:nvSpPr>
        <p:spPr/>
        <p:txBody>
          <a:bodyPr/>
          <a:lstStyle/>
          <a:p>
            <a:pPr marL="0" indent="0">
              <a:buNone/>
            </a:pPr>
            <a:r>
              <a:rPr lang="en-US" dirty="0"/>
              <a:t>Ann subtracts her total outflows of $4,835 from her total inflows of $4,620 and finds that her net cash flow for October will be – $215. To cover the $215 shortfall, Ann will have to either borrow $215 (putting it on a credit card is a form of borrowing) or withdraw $215 from her savings. Alternatively, she may decide to reduce her outflows in areas of discretionary spending such as clothing purchases, dining out, or those items that make up the $425 of miscellaneous expense.</a:t>
            </a:r>
          </a:p>
        </p:txBody>
      </p:sp>
    </p:spTree>
    <p:extLst>
      <p:ext uri="{BB962C8B-B14F-4D97-AF65-F5344CB8AC3E}">
        <p14:creationId xmlns:p14="http://schemas.microsoft.com/office/powerpoint/2010/main" val="3825127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
            <a:ext cx="8229600" cy="1097280"/>
          </a:xfrm>
        </p:spPr>
        <p:txBody>
          <a:bodyPr/>
          <a:lstStyle/>
          <a:p>
            <a:r>
              <a:rPr lang="en-US" altLang="en-US" sz="2400" dirty="0">
                <a:sym typeface="Times New Roman" pitchFamily="18" charset="0"/>
              </a:rPr>
              <a:t>1.2 Managing the Firm </a:t>
            </a:r>
            <a:r>
              <a:rPr lang="en-US" altLang="en-US" sz="2400" b="0" dirty="0">
                <a:sym typeface="Times New Roman" pitchFamily="18" charset="0"/>
              </a:rPr>
              <a:t>(7 of 7)</a:t>
            </a:r>
            <a:endParaRPr lang="en-US" sz="240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Relationship to Accounting</a:t>
            </a:r>
          </a:p>
          <a:p>
            <a:pPr lvl="2"/>
            <a:r>
              <a:rPr lang="en-US" altLang="en-US" dirty="0">
                <a:solidFill>
                  <a:srgbClr val="000000"/>
                </a:solidFill>
                <a:latin typeface="Arial" pitchFamily="34" charset="0"/>
                <a:ea typeface="Arial" pitchFamily="34" charset="0"/>
                <a:cs typeface="Arial" pitchFamily="34" charset="0"/>
                <a:sym typeface="Arial" pitchFamily="34" charset="0"/>
              </a:rPr>
              <a:t>Decision Making</a:t>
            </a:r>
          </a:p>
          <a:p>
            <a:pPr lvl="3"/>
            <a:r>
              <a:rPr lang="en-US" altLang="en-US" dirty="0">
                <a:solidFill>
                  <a:srgbClr val="000000"/>
                </a:solidFill>
                <a:latin typeface="Arial" pitchFamily="34" charset="0"/>
                <a:ea typeface="Arial" pitchFamily="34" charset="0"/>
                <a:cs typeface="Arial" pitchFamily="34" charset="0"/>
                <a:sym typeface="Arial" pitchFamily="34" charset="0"/>
              </a:rPr>
              <a:t>Accountants devote most of their attention to the collection and presentation of financial data</a:t>
            </a:r>
          </a:p>
          <a:p>
            <a:pPr lvl="3"/>
            <a:r>
              <a:rPr lang="en-US" altLang="en-US" dirty="0">
                <a:solidFill>
                  <a:srgbClr val="000000"/>
                </a:solidFill>
                <a:latin typeface="Arial" pitchFamily="34" charset="0"/>
                <a:ea typeface="Arial" pitchFamily="34" charset="0"/>
                <a:cs typeface="Arial" pitchFamily="34" charset="0"/>
                <a:sym typeface="Arial" pitchFamily="34" charset="0"/>
              </a:rPr>
              <a:t>Financial managers evaluate the accounting statements, develop additional data, and make decisions based on their assessment of the associated returns and risks</a:t>
            </a:r>
            <a:endParaRPr lang="en-US" dirty="0"/>
          </a:p>
        </p:txBody>
      </p:sp>
    </p:spTree>
    <p:extLst>
      <p:ext uri="{BB962C8B-B14F-4D97-AF65-F5344CB8AC3E}">
        <p14:creationId xmlns:p14="http://schemas.microsoft.com/office/powerpoint/2010/main" val="331719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67818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(1 of 13)</a:t>
            </a:r>
            <a:endParaRPr lang="en-US" sz="2400" b="0" dirty="0"/>
          </a:p>
        </p:txBody>
      </p:sp>
      <p:sp>
        <p:nvSpPr>
          <p:cNvPr id="3" name="Content Placeholder 2"/>
          <p:cNvSpPr>
            <a:spLocks noGrp="1"/>
          </p:cNvSpPr>
          <p:nvPr>
            <p:ph idx="1"/>
          </p:nvPr>
        </p:nvSpPr>
        <p:spPr>
          <a:xfrm>
            <a:off x="228600" y="2133600"/>
            <a:ext cx="8229600" cy="4800600"/>
          </a:xfrm>
        </p:spPr>
        <p:txBody>
          <a:bodyPr/>
          <a:lstStyle/>
          <a:p>
            <a:pPr>
              <a:spcBef>
                <a:spcPts val="600"/>
              </a:spcBef>
            </a:pPr>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Sole Proprietorships</a:t>
            </a:r>
          </a:p>
          <a:p>
            <a:pPr lvl="2"/>
            <a:r>
              <a:rPr lang="en-US" altLang="en-US" dirty="0">
                <a:solidFill>
                  <a:srgbClr val="000000"/>
                </a:solidFill>
                <a:latin typeface="Arial" pitchFamily="34" charset="0"/>
                <a:ea typeface="Arial" pitchFamily="34" charset="0"/>
                <a:cs typeface="Arial" pitchFamily="34" charset="0"/>
                <a:sym typeface="Arial" pitchFamily="34" charset="0"/>
              </a:rPr>
              <a:t>Businesses owned by one person and operated for his or her own profit</a:t>
            </a:r>
          </a:p>
          <a:p>
            <a:pPr lvl="3"/>
            <a:r>
              <a:rPr lang="en-US" altLang="en-US" dirty="0">
                <a:solidFill>
                  <a:srgbClr val="000000"/>
                </a:solidFill>
                <a:latin typeface="Arial" pitchFamily="34" charset="0"/>
                <a:ea typeface="Arial" pitchFamily="34" charset="0"/>
                <a:cs typeface="Arial" pitchFamily="34" charset="0"/>
                <a:sym typeface="Arial" pitchFamily="34" charset="0"/>
              </a:rPr>
              <a:t>Unlimited Liability</a:t>
            </a:r>
          </a:p>
          <a:p>
            <a:pPr lvl="4"/>
            <a:r>
              <a:rPr lang="en-US" altLang="en-US" dirty="0">
                <a:solidFill>
                  <a:srgbClr val="000000"/>
                </a:solidFill>
                <a:latin typeface="Arial" pitchFamily="34" charset="0"/>
                <a:ea typeface="Arial" pitchFamily="34" charset="0"/>
                <a:cs typeface="Arial" pitchFamily="34" charset="0"/>
                <a:sym typeface="Arial" pitchFamily="34" charset="0"/>
              </a:rPr>
              <a:t>The condition of a sole proprietorship, giving creditors the right to make claims against the owner’s personal assets to recover debts owed by the business</a:t>
            </a:r>
          </a:p>
        </p:txBody>
      </p:sp>
    </p:spTree>
    <p:extLst>
      <p:ext uri="{BB962C8B-B14F-4D97-AF65-F5344CB8AC3E}">
        <p14:creationId xmlns:p14="http://schemas.microsoft.com/office/powerpoint/2010/main" val="3028747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63246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(2 of 13)</a:t>
            </a:r>
            <a:endParaRPr lang="en-US" sz="2400" dirty="0"/>
          </a:p>
        </p:txBody>
      </p:sp>
      <p:sp>
        <p:nvSpPr>
          <p:cNvPr id="3" name="Content Placeholder 2"/>
          <p:cNvSpPr>
            <a:spLocks noGrp="1"/>
          </p:cNvSpPr>
          <p:nvPr>
            <p:ph idx="1"/>
          </p:nvPr>
        </p:nvSpPr>
        <p:spPr>
          <a:xfrm>
            <a:off x="152400" y="2743200"/>
            <a:ext cx="8229600" cy="4800600"/>
          </a:xfrm>
        </p:spPr>
        <p:txBody>
          <a:bodyPr/>
          <a:lstStyle/>
          <a:p>
            <a:pPr>
              <a:spcBef>
                <a:spcPts val="600"/>
              </a:spcBef>
            </a:pPr>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Partnerships</a:t>
            </a:r>
          </a:p>
          <a:p>
            <a:pPr lvl="2"/>
            <a:r>
              <a:rPr lang="en-US" altLang="en-US" dirty="0">
                <a:solidFill>
                  <a:srgbClr val="000000"/>
                </a:solidFill>
                <a:latin typeface="Arial" pitchFamily="34" charset="0"/>
                <a:ea typeface="Arial" pitchFamily="34" charset="0"/>
                <a:cs typeface="Arial" pitchFamily="34" charset="0"/>
                <a:sym typeface="Arial" pitchFamily="34" charset="0"/>
              </a:rPr>
              <a:t>Businesses owned by two or more people and operated for profit</a:t>
            </a:r>
          </a:p>
          <a:p>
            <a:pPr lvl="3"/>
            <a:r>
              <a:rPr lang="en-US" altLang="en-US" dirty="0">
                <a:solidFill>
                  <a:srgbClr val="000000"/>
                </a:solidFill>
                <a:latin typeface="Arial" pitchFamily="34" charset="0"/>
                <a:ea typeface="Arial" pitchFamily="34" charset="0"/>
                <a:cs typeface="Arial" pitchFamily="34" charset="0"/>
                <a:sym typeface="Arial" pitchFamily="34" charset="0"/>
              </a:rPr>
              <a:t>Articles of Partnership</a:t>
            </a:r>
          </a:p>
          <a:p>
            <a:pPr lvl="4"/>
            <a:r>
              <a:rPr lang="en-US" altLang="en-US" dirty="0">
                <a:solidFill>
                  <a:srgbClr val="000000"/>
                </a:solidFill>
                <a:latin typeface="Arial" pitchFamily="34" charset="0"/>
                <a:ea typeface="Arial" pitchFamily="34" charset="0"/>
                <a:cs typeface="Arial" pitchFamily="34" charset="0"/>
                <a:sym typeface="Arial" pitchFamily="34" charset="0"/>
              </a:rPr>
              <a:t>The written contract used to formally establish a business partnership</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2072944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69342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(3 of 13)</a:t>
            </a:r>
            <a:endParaRPr lang="en-US" sz="2400" dirty="0"/>
          </a:p>
        </p:txBody>
      </p:sp>
      <p:sp>
        <p:nvSpPr>
          <p:cNvPr id="3" name="Content Placeholder 2"/>
          <p:cNvSpPr>
            <a:spLocks noGrp="1"/>
          </p:cNvSpPr>
          <p:nvPr>
            <p:ph idx="1"/>
          </p:nvPr>
        </p:nvSpPr>
        <p:spPr>
          <a:xfrm>
            <a:off x="457200" y="2133600"/>
            <a:ext cx="8229600" cy="4800600"/>
          </a:xfrm>
        </p:spPr>
        <p:txBody>
          <a:bodyPr/>
          <a:lstStyle/>
          <a:p>
            <a:pPr>
              <a:spcBef>
                <a:spcPts val="600"/>
              </a:spcBef>
            </a:pPr>
            <a:r>
              <a:rPr lang="en-US" altLang="en-US" sz="1800"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sz="1800" dirty="0">
                <a:solidFill>
                  <a:srgbClr val="000000"/>
                </a:solidFill>
                <a:latin typeface="Arial" pitchFamily="34" charset="0"/>
                <a:ea typeface="Arial" pitchFamily="34" charset="0"/>
                <a:cs typeface="Arial" pitchFamily="34" charset="0"/>
                <a:sym typeface="Arial" pitchFamily="34" charset="0"/>
              </a:rPr>
              <a:t>Corporations</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Legal business entities with rights and duties similar to those of individuals but with a legal identity distinct from its owners</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Stockholders</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The owners of a corporation, whose ownership, or equity, takes the form of common stock or, less frequently, preferred stock</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Limited Liability</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A legal provision that limits stockholders’ liability for a corporation’s debt to the amount they initially invested in the firm by purchasing stock</a:t>
            </a:r>
          </a:p>
        </p:txBody>
      </p:sp>
    </p:spTree>
    <p:extLst>
      <p:ext uri="{BB962C8B-B14F-4D97-AF65-F5344CB8AC3E}">
        <p14:creationId xmlns:p14="http://schemas.microsoft.com/office/powerpoint/2010/main" val="1984653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0866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(4 of 13)</a:t>
            </a:r>
            <a:endParaRPr lang="en-US" sz="2400" dirty="0"/>
          </a:p>
        </p:txBody>
      </p:sp>
      <p:sp>
        <p:nvSpPr>
          <p:cNvPr id="3" name="Content Placeholder 2"/>
          <p:cNvSpPr>
            <a:spLocks noGrp="1"/>
          </p:cNvSpPr>
          <p:nvPr>
            <p:ph idx="1"/>
          </p:nvPr>
        </p:nvSpPr>
        <p:spPr>
          <a:xfrm>
            <a:off x="304800" y="2097248"/>
            <a:ext cx="8229600" cy="4800600"/>
          </a:xfrm>
        </p:spPr>
        <p:txBody>
          <a:bodyPr/>
          <a:lstStyle/>
          <a:p>
            <a:pPr>
              <a:spcBef>
                <a:spcPts val="600"/>
              </a:spcBef>
            </a:pPr>
            <a:r>
              <a:rPr lang="en-US" altLang="en-US" sz="1800"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sz="1800" dirty="0">
                <a:solidFill>
                  <a:srgbClr val="000000"/>
                </a:solidFill>
                <a:latin typeface="Arial" pitchFamily="34" charset="0"/>
                <a:ea typeface="Arial" pitchFamily="34" charset="0"/>
                <a:cs typeface="Arial" pitchFamily="34" charset="0"/>
                <a:sym typeface="Arial" pitchFamily="34" charset="0"/>
              </a:rPr>
              <a:t>Corporations</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Stock</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A security that represents an ownership interest in a corporation</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Dividends</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Periodic distributions of cash to the stockholders of a firm</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Board of Directors</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Group elected by the firm’s stockholders and typically responsible for approving strategic goals and plans, setting general policy, guiding corporate affairs, and approving major expenditures</a:t>
            </a:r>
          </a:p>
        </p:txBody>
      </p:sp>
    </p:spTree>
    <p:extLst>
      <p:ext uri="{BB962C8B-B14F-4D97-AF65-F5344CB8AC3E}">
        <p14:creationId xmlns:p14="http://schemas.microsoft.com/office/powerpoint/2010/main" val="3980306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(5 of 13)</a:t>
            </a:r>
            <a:endParaRPr lang="en-US" sz="2400" dirty="0"/>
          </a:p>
        </p:txBody>
      </p:sp>
      <p:sp>
        <p:nvSpPr>
          <p:cNvPr id="3" name="Content Placeholder 2"/>
          <p:cNvSpPr>
            <a:spLocks noGrp="1"/>
          </p:cNvSpPr>
          <p:nvPr>
            <p:ph idx="1"/>
          </p:nvPr>
        </p:nvSpPr>
        <p:spPr>
          <a:xfrm>
            <a:off x="457200" y="2286000"/>
            <a:ext cx="7924800" cy="2514600"/>
          </a:xfrm>
        </p:spPr>
        <p:txBody>
          <a:bodyPr/>
          <a:lstStyle/>
          <a:p>
            <a:pPr>
              <a:spcBef>
                <a:spcPts val="600"/>
              </a:spcBef>
            </a:pPr>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Corporations</a:t>
            </a:r>
          </a:p>
          <a:p>
            <a:pPr lvl="2"/>
            <a:r>
              <a:rPr lang="en-US" altLang="en-US" dirty="0">
                <a:solidFill>
                  <a:srgbClr val="000000"/>
                </a:solidFill>
                <a:latin typeface="Arial" pitchFamily="34" charset="0"/>
                <a:ea typeface="Arial" pitchFamily="34" charset="0"/>
                <a:cs typeface="Arial" pitchFamily="34" charset="0"/>
                <a:sym typeface="Arial" pitchFamily="34" charset="0"/>
              </a:rPr>
              <a:t>President or Chief Executive Officer (CEO)</a:t>
            </a:r>
          </a:p>
          <a:p>
            <a:pPr lvl="3"/>
            <a:r>
              <a:rPr lang="en-US" altLang="en-US" dirty="0">
                <a:solidFill>
                  <a:srgbClr val="000000"/>
                </a:solidFill>
                <a:latin typeface="Arial" pitchFamily="34" charset="0"/>
                <a:ea typeface="Arial" pitchFamily="34" charset="0"/>
                <a:cs typeface="Arial" pitchFamily="34" charset="0"/>
                <a:sym typeface="Arial" pitchFamily="34" charset="0"/>
              </a:rPr>
              <a:t>Corporate official responsible for managing the firm’s day-to-day operations and carrying out the policies established by the board of directors</a:t>
            </a:r>
          </a:p>
        </p:txBody>
      </p:sp>
    </p:spTree>
    <p:extLst>
      <p:ext uri="{BB962C8B-B14F-4D97-AF65-F5344CB8AC3E}">
        <p14:creationId xmlns:p14="http://schemas.microsoft.com/office/powerpoint/2010/main" val="1436815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780"/>
            <a:ext cx="7467600" cy="927628"/>
          </a:xfrm>
        </p:spPr>
        <p:txBody>
          <a:bodyPr anchor="t"/>
          <a:lstStyle/>
          <a:p>
            <a:r>
              <a:rPr lang="en-US" altLang="en-US" sz="2400" dirty="0">
                <a:sym typeface="Times New Roman" pitchFamily="18" charset="0"/>
              </a:rPr>
              <a:t>Table 1.1 </a:t>
            </a:r>
            <a:r>
              <a:rPr lang="en-US" altLang="en-US" sz="2400" b="0" dirty="0">
                <a:sym typeface="Times New Roman" pitchFamily="18" charset="0"/>
              </a:rPr>
              <a:t>Strengths and Weaknesses of the Common Legal Forms of Business Organization (1 of 2)</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627932333"/>
              </p:ext>
            </p:extLst>
          </p:nvPr>
        </p:nvGraphicFramePr>
        <p:xfrm>
          <a:off x="228600" y="1903730"/>
          <a:ext cx="8686292" cy="3330893"/>
        </p:xfrm>
        <a:graphic>
          <a:graphicData uri="http://schemas.openxmlformats.org/drawingml/2006/table">
            <a:tbl>
              <a:tblPr firstRow="1">
                <a:tableStyleId>{3B4B98B0-60AC-42C2-AFA5-B58CD77FA1E5}</a:tableStyleId>
              </a:tblPr>
              <a:tblGrid>
                <a:gridCol w="1244854">
                  <a:extLst>
                    <a:ext uri="{9D8B030D-6E8A-4147-A177-3AD203B41FA5}">
                      <a16:colId xmlns:a16="http://schemas.microsoft.com/office/drawing/2014/main" val="20000"/>
                    </a:ext>
                  </a:extLst>
                </a:gridCol>
                <a:gridCol w="2260346">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047492">
                  <a:extLst>
                    <a:ext uri="{9D8B030D-6E8A-4147-A177-3AD203B41FA5}">
                      <a16:colId xmlns:a16="http://schemas.microsoft.com/office/drawing/2014/main" val="20003"/>
                    </a:ext>
                  </a:extLst>
                </a:gridCol>
              </a:tblGrid>
              <a:tr h="370840">
                <a:tc>
                  <a:txBody>
                    <a:bodyPr/>
                    <a:lstStyle/>
                    <a:p>
                      <a:pPr>
                        <a:lnSpc>
                          <a:spcPct val="115000"/>
                        </a:lnSpc>
                        <a:spcAft>
                          <a:spcPts val="0"/>
                        </a:spcAft>
                      </a:pPr>
                      <a:r>
                        <a:rPr lang="en-US" sz="1400" b="1" dirty="0">
                          <a:effectLst/>
                          <a:latin typeface="+mn-lt"/>
                          <a:ea typeface="Calibri"/>
                          <a:cs typeface="SabonLTPro-Bold"/>
                        </a:rPr>
                        <a:t> </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Sole proprietorship</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Partnership</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Corporation</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ct val="115000"/>
                        </a:lnSpc>
                        <a:spcAft>
                          <a:spcPts val="0"/>
                        </a:spcAft>
                      </a:pPr>
                      <a:r>
                        <a:rPr lang="en-US" sz="1400" dirty="0">
                          <a:effectLst/>
                          <a:latin typeface="+mn-lt"/>
                          <a:ea typeface="Calibri"/>
                          <a:cs typeface="SabonLTPro-Roman"/>
                        </a:rPr>
                        <a:t>Strengths</a:t>
                      </a:r>
                      <a:endParaRPr lang="en-US" sz="1400" dirty="0">
                        <a:effectLst/>
                        <a:latin typeface="+mn-lt"/>
                        <a:ea typeface="Calibri"/>
                        <a:cs typeface="Times New Roman"/>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Owner receives all profits (and sustains all losses)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Low organizational costs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Income included and taxed on proprietor’s personal tax return</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Independence</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Secrecy</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Ease of dissolution</a:t>
                      </a:r>
                      <a:endParaRPr lang="en-US" sz="1400" dirty="0">
                        <a:effectLst/>
                        <a:latin typeface="+mn-lt"/>
                        <a:ea typeface="Calibri"/>
                        <a:cs typeface="Times New Roman"/>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Can raise more funds than sole proprietorships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Borrowing power enhanced by more owners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More available brain power and managerial skill</a:t>
                      </a:r>
                      <a:endParaRPr lang="en-US" sz="1400" dirty="0">
                        <a:effectLst/>
                        <a:latin typeface="+mn-lt"/>
                        <a:ea typeface="Calibri"/>
                        <a:cs typeface="Times New Roman"/>
                      </a:endParaRP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Income included and taxed on partner’s personal tax return</a:t>
                      </a:r>
                      <a:endParaRPr lang="en-US" sz="1400" dirty="0">
                        <a:effectLst/>
                        <a:latin typeface="+mn-lt"/>
                        <a:ea typeface="Calibri"/>
                        <a:cs typeface="Times New Roman"/>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Owners have </a:t>
                      </a:r>
                      <a:r>
                        <a:rPr lang="en-US" sz="1400" i="1" dirty="0">
                          <a:effectLst/>
                          <a:latin typeface="+mn-lt"/>
                          <a:ea typeface="Calibri"/>
                          <a:cs typeface="SabonLTPro-Italic"/>
                        </a:rPr>
                        <a:t>limited liability, </a:t>
                      </a:r>
                      <a:r>
                        <a:rPr lang="en-US" sz="1400" dirty="0">
                          <a:effectLst/>
                          <a:latin typeface="+mn-lt"/>
                          <a:ea typeface="Calibri"/>
                          <a:cs typeface="SabonLTPro-Roman"/>
                        </a:rPr>
                        <a:t>which guarantees that they cannot lose more than they invested</a:t>
                      </a:r>
                    </a:p>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Can achieve large size via sale of ownership (stock)</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Ownership (stock) is readily transferable</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Long life of firm</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Can hire professional managers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Has better access to financing</a:t>
                      </a:r>
                      <a:endParaRPr lang="en-US" sz="1400" dirty="0">
                        <a:effectLst/>
                        <a:latin typeface="+mn-lt"/>
                        <a:ea typeface="Calibri"/>
                        <a:cs typeface="Times New Roman"/>
                      </a:endParaRP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400" dirty="0">
                        <a:effectLst/>
                        <a:latin typeface="+mn-lt"/>
                        <a:ea typeface="Calibri"/>
                        <a:cs typeface="Times New Roman"/>
                      </a:endParaRP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400" dirty="0">
                        <a:effectLst/>
                        <a:latin typeface="+mn-lt"/>
                        <a:ea typeface="Calibri"/>
                        <a:cs typeface="Times New Roman"/>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9690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7467600" cy="1003828"/>
          </a:xfrm>
        </p:spPr>
        <p:txBody>
          <a:bodyPr anchor="t"/>
          <a:lstStyle/>
          <a:p>
            <a:r>
              <a:rPr lang="en-US" altLang="en-US" sz="2400" dirty="0">
                <a:sym typeface="Times New Roman" pitchFamily="18" charset="0"/>
              </a:rPr>
              <a:t>Table 1.1</a:t>
            </a:r>
            <a:r>
              <a:rPr lang="en-US" altLang="en-US" sz="2400" b="0" dirty="0">
                <a:sym typeface="Times New Roman" pitchFamily="18" charset="0"/>
              </a:rPr>
              <a:t> Strengths and Weaknesses of the Common Legal Forms of Business Organization (2 of 2)</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529039018"/>
              </p:ext>
            </p:extLst>
          </p:nvPr>
        </p:nvGraphicFramePr>
        <p:xfrm>
          <a:off x="228854" y="1905000"/>
          <a:ext cx="8686292" cy="3957194"/>
        </p:xfrm>
        <a:graphic>
          <a:graphicData uri="http://schemas.openxmlformats.org/drawingml/2006/table">
            <a:tbl>
              <a:tblPr firstRow="1">
                <a:tableStyleId>{3B4B98B0-60AC-42C2-AFA5-B58CD77FA1E5}</a:tableStyleId>
              </a:tblPr>
              <a:tblGrid>
                <a:gridCol w="1244854">
                  <a:extLst>
                    <a:ext uri="{9D8B030D-6E8A-4147-A177-3AD203B41FA5}">
                      <a16:colId xmlns:a16="http://schemas.microsoft.com/office/drawing/2014/main" val="20000"/>
                    </a:ext>
                  </a:extLst>
                </a:gridCol>
                <a:gridCol w="2260346">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895092">
                  <a:extLst>
                    <a:ext uri="{9D8B030D-6E8A-4147-A177-3AD203B41FA5}">
                      <a16:colId xmlns:a16="http://schemas.microsoft.com/office/drawing/2014/main" val="20003"/>
                    </a:ext>
                  </a:extLst>
                </a:gridCol>
              </a:tblGrid>
              <a:tr h="229016">
                <a:tc>
                  <a:txBody>
                    <a:bodyPr/>
                    <a:lstStyle/>
                    <a:p>
                      <a:pPr>
                        <a:lnSpc>
                          <a:spcPct val="115000"/>
                        </a:lnSpc>
                        <a:spcAft>
                          <a:spcPts val="0"/>
                        </a:spcAft>
                      </a:pPr>
                      <a:r>
                        <a:rPr lang="en-US" sz="1400" b="1" dirty="0">
                          <a:effectLst/>
                          <a:latin typeface="+mn-lt"/>
                          <a:ea typeface="Calibri"/>
                          <a:cs typeface="SabonLTPro-Bold"/>
                        </a:rPr>
                        <a:t> </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Sole proprietorship</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Partnership</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Corporation</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42594">
                <a:tc>
                  <a:txBody>
                    <a:bodyPr/>
                    <a:lstStyle/>
                    <a:p>
                      <a:pPr>
                        <a:lnSpc>
                          <a:spcPct val="115000"/>
                        </a:lnSpc>
                        <a:spcAft>
                          <a:spcPts val="0"/>
                        </a:spcAft>
                      </a:pPr>
                      <a:r>
                        <a:rPr lang="en-US" sz="1400" dirty="0">
                          <a:effectLst/>
                          <a:latin typeface="+mn-lt"/>
                          <a:ea typeface="Calibri"/>
                          <a:cs typeface="SabonLTPro-Roman"/>
                        </a:rPr>
                        <a:t>Weaknesses</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Owner has </a:t>
                      </a:r>
                      <a:r>
                        <a:rPr lang="en-US" sz="1400" i="1" dirty="0">
                          <a:effectLst/>
                          <a:latin typeface="+mn-lt"/>
                          <a:ea typeface="Calibri"/>
                          <a:cs typeface="SabonLTPro-Italic"/>
                        </a:rPr>
                        <a:t>unlimited liability </a:t>
                      </a:r>
                      <a:r>
                        <a:rPr lang="en-US" sz="1400" dirty="0">
                          <a:effectLst/>
                          <a:latin typeface="+mn-lt"/>
                          <a:ea typeface="Calibri"/>
                          <a:cs typeface="SabonLTPro-Roman"/>
                        </a:rPr>
                        <a:t>in that total wealth can be taken to satisfy debts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Limited fund-raising power tends to inhibit growth</a:t>
                      </a:r>
                      <a:endParaRPr lang="en-US" sz="1400" dirty="0">
                        <a:effectLst/>
                        <a:latin typeface="+mn-lt"/>
                        <a:ea typeface="Calibri"/>
                        <a:cs typeface="Times New Roman"/>
                      </a:endParaRPr>
                    </a:p>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Proprietor must be jack-of-all-trades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Difficult to give employees long-run career opportunities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Lacks continuity when proprietor dies</a:t>
                      </a:r>
                      <a:endParaRPr lang="en-US" sz="1400" dirty="0">
                        <a:effectLst/>
                        <a:latin typeface="+mn-lt"/>
                        <a:ea typeface="Calibri"/>
                        <a:cs typeface="Times New Roman"/>
                      </a:endParaRPr>
                    </a:p>
                    <a:p>
                      <a:pPr marL="137160" lvl="0" indent="-137160">
                        <a:lnSpc>
                          <a:spcPct val="115000"/>
                        </a:lnSpc>
                        <a:spcAft>
                          <a:spcPts val="0"/>
                        </a:spcAft>
                        <a:buFont typeface="Arial" panose="020B0604020202020204" pitchFamily="34" charset="0"/>
                        <a:buChar char="•"/>
                      </a:pP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Owners have </a:t>
                      </a:r>
                      <a:r>
                        <a:rPr lang="en-US" sz="1400" i="1" dirty="0">
                          <a:effectLst/>
                          <a:latin typeface="+mn-lt"/>
                          <a:ea typeface="Calibri"/>
                          <a:cs typeface="SabonLTPro-Italic"/>
                        </a:rPr>
                        <a:t>unlimited liability </a:t>
                      </a:r>
                      <a:r>
                        <a:rPr lang="en-US" sz="1400" dirty="0">
                          <a:effectLst/>
                          <a:latin typeface="+mn-lt"/>
                          <a:ea typeface="Calibri"/>
                          <a:cs typeface="SabonLTPro-Roman"/>
                        </a:rPr>
                        <a:t>and may have to cover debts of other partners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Partnership is dissolved when a partner dies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Difficult to liquidate or transfer partnership</a:t>
                      </a:r>
                      <a:endParaRPr lang="en-US" sz="1400" dirty="0">
                        <a:effectLst/>
                        <a:latin typeface="+mn-lt"/>
                        <a:ea typeface="Calibri"/>
                        <a:cs typeface="Times New Roman"/>
                      </a:endParaRPr>
                    </a:p>
                    <a:p>
                      <a:pPr marL="137160" lvl="0" indent="-137160">
                        <a:lnSpc>
                          <a:spcPct val="115000"/>
                        </a:lnSpc>
                        <a:spcAft>
                          <a:spcPts val="0"/>
                        </a:spcAft>
                        <a:buFont typeface="Arial" panose="020B0604020202020204" pitchFamily="34" charset="0"/>
                        <a:buChar char="•"/>
                      </a:pP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Taxes are generally higher because corporate income is taxed, and dividends paid to owners are also taxed at a maximum 15% rate</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More expensive to organize than other business forms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Subject to greater government regulation</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Lacks secrecy because regulations require firms to disclose financial results</a:t>
                      </a:r>
                      <a:endParaRPr lang="en-US" sz="1400" dirty="0">
                        <a:effectLst/>
                        <a:latin typeface="+mn-lt"/>
                        <a:ea typeface="Calibri"/>
                        <a:cs typeface="Times New Roman"/>
                      </a:endParaRP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400" dirty="0">
                        <a:effectLst/>
                        <a:latin typeface="+mn-lt"/>
                        <a:ea typeface="Calibri"/>
                        <a:cs typeface="Times New Roman"/>
                      </a:endParaRPr>
                    </a:p>
                    <a:p>
                      <a:pPr marL="137160" lvl="0" indent="-137160">
                        <a:lnSpc>
                          <a:spcPct val="115000"/>
                        </a:lnSpc>
                        <a:spcAft>
                          <a:spcPts val="0"/>
                        </a:spcAft>
                        <a:buFont typeface="Arial" panose="020B0604020202020204" pitchFamily="34" charset="0"/>
                        <a:buChar char="•"/>
                      </a:pP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8500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8229600" cy="1097280"/>
          </a:xfrm>
        </p:spPr>
        <p:txBody>
          <a:bodyPr/>
          <a:lstStyle/>
          <a:p>
            <a:r>
              <a:rPr lang="en-US" altLang="en-US" sz="2400" dirty="0">
                <a:sym typeface="Times New Roman" pitchFamily="18" charset="0"/>
              </a:rPr>
              <a:t>Matter of Fact </a:t>
            </a:r>
            <a:r>
              <a:rPr lang="en-US" altLang="en-US" sz="2400" b="0" dirty="0">
                <a:sym typeface="Times New Roman" pitchFamily="18" charset="0"/>
              </a:rPr>
              <a:t>(1 of 2)</a:t>
            </a:r>
            <a:endParaRPr lang="en-US" sz="2400" b="0" dirty="0"/>
          </a:p>
        </p:txBody>
      </p:sp>
      <p:sp>
        <p:nvSpPr>
          <p:cNvPr id="6" name="Content Placeholder 5"/>
          <p:cNvSpPr>
            <a:spLocks noGrp="1"/>
          </p:cNvSpPr>
          <p:nvPr>
            <p:ph idx="1"/>
          </p:nvPr>
        </p:nvSpPr>
        <p:spPr/>
        <p:txBody>
          <a:bodyPr/>
          <a:lstStyle/>
          <a:p>
            <a:pPr marL="0" indent="0">
              <a:buNone/>
            </a:pPr>
            <a:r>
              <a:rPr lang="en-US" sz="2300" b="1" dirty="0"/>
              <a:t>Number of Businesses and Income Earned by Type of U.S. Firm</a:t>
            </a:r>
          </a:p>
          <a:p>
            <a:pPr marL="0" indent="0">
              <a:buNone/>
            </a:pPr>
            <a:r>
              <a:rPr lang="en-US" sz="2300" dirty="0"/>
              <a:t>Although sole proprietorships greatly outnumber partnerships and corporations combined, they generate the lowest level of income. In total, sole proprietorships accounted for almost three-quarters of the number of business establishments in operation, but they earned just 10% of all business income. Corporations, on the other hand, accounted for just 17% of the number of businesses, but they earned almost two-thirds of all business income.</a:t>
            </a:r>
          </a:p>
        </p:txBody>
      </p:sp>
    </p:spTree>
    <p:extLst>
      <p:ext uri="{BB962C8B-B14F-4D97-AF65-F5344CB8AC3E}">
        <p14:creationId xmlns:p14="http://schemas.microsoft.com/office/powerpoint/2010/main" val="10766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152400"/>
            <a:ext cx="8229600" cy="1097280"/>
          </a:xfrm>
        </p:spPr>
        <p:txBody>
          <a:bodyPr/>
          <a:lstStyle/>
          <a:p>
            <a:r>
              <a:rPr lang="en-US" altLang="en-US" sz="2400" dirty="0">
                <a:sym typeface="Times New Roman" pitchFamily="18" charset="0"/>
              </a:rPr>
              <a:t>Learning Goals </a:t>
            </a:r>
            <a:r>
              <a:rPr lang="en-US" altLang="en-US" sz="2400" b="0" dirty="0">
                <a:sym typeface="Times New Roman" pitchFamily="18" charset="0"/>
              </a:rPr>
              <a:t>(2 of 2)</a:t>
            </a:r>
            <a:endParaRPr lang="en-US" sz="2400" b="0" dirty="0"/>
          </a:p>
        </p:txBody>
      </p:sp>
      <p:sp>
        <p:nvSpPr>
          <p:cNvPr id="5" name="Content Placeholder 4"/>
          <p:cNvSpPr>
            <a:spLocks noGrp="1"/>
          </p:cNvSpPr>
          <p:nvPr>
            <p:ph idx="1"/>
          </p:nvPr>
        </p:nvSpPr>
        <p:spPr>
          <a:xfrm>
            <a:off x="304800" y="2133600"/>
            <a:ext cx="8534400" cy="4191000"/>
          </a:xfrm>
        </p:spPr>
        <p:txBody>
          <a:bodyPr/>
          <a:lstStyle/>
          <a:p>
            <a:pPr marL="777240" indent="-777240">
              <a:buClr>
                <a:srgbClr val="FFFFFF"/>
              </a:buClr>
              <a:buNone/>
            </a:pPr>
            <a:r>
              <a:rPr lang="en-US" altLang="en-US" b="1" dirty="0">
                <a:solidFill>
                  <a:srgbClr val="115327"/>
                </a:solidFill>
                <a:latin typeface="Arial" pitchFamily="34" charset="0"/>
                <a:ea typeface="MS PGothic" pitchFamily="34" charset="-128"/>
                <a:cs typeface="Arial" pitchFamily="34" charset="0"/>
                <a:sym typeface="Arial" pitchFamily="34" charset="0"/>
              </a:rPr>
              <a:t>LG 5</a:t>
            </a:r>
            <a:r>
              <a:rPr lang="en-US" altLang="en-US" dirty="0">
                <a:solidFill>
                  <a:srgbClr val="115327"/>
                </a:solidFill>
                <a:latin typeface="Arial" pitchFamily="34" charset="0"/>
                <a:ea typeface="MS PGothic" pitchFamily="34" charset="-128"/>
                <a:cs typeface="Arial" pitchFamily="34" charset="0"/>
                <a:sym typeface="Arial" pitchFamily="34" charset="0"/>
              </a:rPr>
              <a:t> </a:t>
            </a:r>
            <a:r>
              <a:rPr lang="en-US" altLang="en-US" dirty="0">
                <a:solidFill>
                  <a:srgbClr val="000000"/>
                </a:solidFill>
                <a:latin typeface="Arial" pitchFamily="34" charset="0"/>
                <a:ea typeface="MS PGothic" pitchFamily="34" charset="-128"/>
                <a:cs typeface="Arial" pitchFamily="34" charset="0"/>
                <a:sym typeface="Arial" pitchFamily="34" charset="0"/>
              </a:rPr>
              <a:t>Describe the legal forms of business organization.</a:t>
            </a:r>
          </a:p>
          <a:p>
            <a:pPr marL="777240" indent="-777240">
              <a:buClr>
                <a:srgbClr val="FFFFFF"/>
              </a:buClr>
              <a:buNone/>
            </a:pPr>
            <a:r>
              <a:rPr lang="en-US" altLang="en-US" b="1" dirty="0">
                <a:solidFill>
                  <a:srgbClr val="115327"/>
                </a:solidFill>
                <a:latin typeface="Arial" pitchFamily="34" charset="0"/>
                <a:ea typeface="MS PGothic" pitchFamily="34" charset="-128"/>
                <a:cs typeface="Arial" pitchFamily="34" charset="0"/>
                <a:sym typeface="Arial" pitchFamily="34" charset="0"/>
              </a:rPr>
              <a:t>LG 6</a:t>
            </a:r>
            <a:r>
              <a:rPr lang="en-US" altLang="en-US" dirty="0">
                <a:solidFill>
                  <a:srgbClr val="115327"/>
                </a:solidFill>
                <a:latin typeface="Arial" pitchFamily="34" charset="0"/>
                <a:ea typeface="MS PGothic" pitchFamily="34" charset="-128"/>
                <a:cs typeface="Arial" pitchFamily="34" charset="0"/>
                <a:sym typeface="Arial" pitchFamily="34" charset="0"/>
              </a:rPr>
              <a:t> </a:t>
            </a:r>
            <a:r>
              <a:rPr lang="en-US" altLang="en-US" dirty="0">
                <a:solidFill>
                  <a:srgbClr val="000000"/>
                </a:solidFill>
                <a:latin typeface="Arial" pitchFamily="34" charset="0"/>
                <a:ea typeface="MS PGothic" pitchFamily="34" charset="-128"/>
                <a:cs typeface="Arial" pitchFamily="34" charset="0"/>
                <a:sym typeface="Arial" pitchFamily="34" charset="0"/>
              </a:rPr>
              <a:t>Describe the nature of the principal–agent relationship between the owners and managers of a corporation, and explain how various corporate governance mechanisms attempt to manage agency problems.</a:t>
            </a:r>
            <a:endParaRPr lang="en-US" dirty="0"/>
          </a:p>
        </p:txBody>
      </p:sp>
    </p:spTree>
    <p:extLst>
      <p:ext uri="{BB962C8B-B14F-4D97-AF65-F5344CB8AC3E}">
        <p14:creationId xmlns:p14="http://schemas.microsoft.com/office/powerpoint/2010/main" val="385473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8229600" cy="1097280"/>
          </a:xfrm>
        </p:spPr>
        <p:txBody>
          <a:bodyPr/>
          <a:lstStyle/>
          <a:p>
            <a:r>
              <a:rPr lang="en-US" altLang="en-US" sz="2400" dirty="0">
                <a:sym typeface="Times New Roman" pitchFamily="18" charset="0"/>
              </a:rPr>
              <a:t>Matter of Fact </a:t>
            </a:r>
            <a:r>
              <a:rPr lang="en-US" altLang="en-US" sz="2400" b="0" dirty="0">
                <a:sym typeface="Times New Roman" pitchFamily="18" charset="0"/>
              </a:rPr>
              <a:t>(2 of 2)</a:t>
            </a:r>
            <a:endParaRPr lang="en-US" sz="2400" b="0" dirty="0"/>
          </a:p>
        </p:txBody>
      </p:sp>
      <p:graphicFrame>
        <p:nvGraphicFramePr>
          <p:cNvPr id="5" name="Table 4"/>
          <p:cNvGraphicFramePr>
            <a:graphicFrameLocks noGrp="1"/>
          </p:cNvGraphicFramePr>
          <p:nvPr>
            <p:extLst>
              <p:ext uri="{D42A27DB-BD31-4B8C-83A1-F6EECF244321}">
                <p14:modId xmlns:p14="http://schemas.microsoft.com/office/powerpoint/2010/main" val="2662802254"/>
              </p:ext>
            </p:extLst>
          </p:nvPr>
        </p:nvGraphicFramePr>
        <p:xfrm>
          <a:off x="497840" y="1653540"/>
          <a:ext cx="8188960" cy="2517140"/>
        </p:xfrm>
        <a:graphic>
          <a:graphicData uri="http://schemas.openxmlformats.org/drawingml/2006/table">
            <a:tbl>
              <a:tblPr firstRow="1">
                <a:tableStyleId>{3B4B98B0-60AC-42C2-AFA5-B58CD77FA1E5}</a:tableStyleId>
              </a:tblPr>
              <a:tblGrid>
                <a:gridCol w="293116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70840">
                <a:tc>
                  <a:txBody>
                    <a:bodyPr/>
                    <a:lstStyle/>
                    <a:p>
                      <a:pPr>
                        <a:lnSpc>
                          <a:spcPct val="115000"/>
                        </a:lnSpc>
                        <a:spcAft>
                          <a:spcPts val="0"/>
                        </a:spcAft>
                      </a:pPr>
                      <a:r>
                        <a:rPr lang="en-US" sz="1800" b="1" dirty="0">
                          <a:effectLst/>
                          <a:latin typeface="+mn-lt"/>
                          <a:ea typeface="Calibri"/>
                          <a:cs typeface="AvenirLTPro-Heavy"/>
                        </a:rPr>
                        <a:t> </a:t>
                      </a:r>
                      <a:r>
                        <a:rPr lang="en-US" sz="1800" dirty="0">
                          <a:solidFill>
                            <a:schemeClr val="bg1"/>
                          </a:solidFill>
                          <a:effectLst/>
                          <a:latin typeface="+mn-lt"/>
                          <a:ea typeface="Calibri"/>
                          <a:cs typeface="SabonLTPro-Roman"/>
                        </a:rPr>
                        <a:t>blank</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800" b="1" dirty="0">
                          <a:effectLst/>
                          <a:latin typeface="+mn-lt"/>
                          <a:ea typeface="Calibri"/>
                          <a:cs typeface="AvenirLTPro-Heavy"/>
                        </a:rPr>
                        <a:t>Sole proprietorships</a:t>
                      </a:r>
                      <a:endParaRPr lang="en-US" sz="1800" dirty="0">
                        <a:effectLst/>
                        <a:latin typeface="+mn-lt"/>
                        <a:ea typeface="Calibri"/>
                        <a:cs typeface="Times New Roman"/>
                      </a:endParaRPr>
                    </a:p>
                  </a:txBody>
                  <a:tcPr marT="91440" marB="9144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800" b="1" dirty="0">
                          <a:effectLst/>
                          <a:latin typeface="+mn-lt"/>
                          <a:ea typeface="Calibri"/>
                          <a:cs typeface="AvenirLTPro-Heavy"/>
                        </a:rPr>
                        <a:t>Partnerships</a:t>
                      </a:r>
                      <a:endParaRPr lang="en-US" sz="1800" dirty="0">
                        <a:effectLst/>
                        <a:latin typeface="+mn-lt"/>
                        <a:ea typeface="Calibri"/>
                        <a:cs typeface="Times New Roman"/>
                      </a:endParaRPr>
                    </a:p>
                  </a:txBody>
                  <a:tcPr marT="91440" marB="9144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800" b="1" dirty="0">
                          <a:effectLst/>
                          <a:latin typeface="+mn-lt"/>
                          <a:ea typeface="Calibri"/>
                          <a:cs typeface="AvenirLTPro-Heavy"/>
                        </a:rPr>
                        <a:t>Corporations</a:t>
                      </a:r>
                      <a:endParaRPr lang="en-US" sz="1800" dirty="0">
                        <a:effectLst/>
                        <a:latin typeface="+mn-lt"/>
                        <a:ea typeface="Calibri"/>
                        <a:cs typeface="Times New Roman"/>
                      </a:endParaRPr>
                    </a:p>
                  </a:txBody>
                  <a:tcPr marT="91440" marB="9144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nSpc>
                          <a:spcPct val="115000"/>
                        </a:lnSpc>
                        <a:spcAft>
                          <a:spcPts val="0"/>
                        </a:spcAft>
                      </a:pPr>
                      <a:r>
                        <a:rPr lang="en-US" sz="1800" dirty="0">
                          <a:effectLst/>
                          <a:latin typeface="+mn-lt"/>
                          <a:ea typeface="Calibri"/>
                          <a:cs typeface="AvenirLTPro-Book"/>
                        </a:rPr>
                        <a:t>Number of firms (millions)</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noFill/>
                  </a:tcPr>
                </a:tc>
                <a:tc>
                  <a:txBody>
                    <a:bodyPr/>
                    <a:lstStyle/>
                    <a:p>
                      <a:pPr algn="r">
                        <a:lnSpc>
                          <a:spcPct val="115000"/>
                        </a:lnSpc>
                        <a:spcAft>
                          <a:spcPts val="0"/>
                        </a:spcAft>
                      </a:pPr>
                      <a:r>
                        <a:rPr lang="en-US" sz="1800" dirty="0">
                          <a:effectLst/>
                          <a:latin typeface="+mn-lt"/>
                          <a:ea typeface="Calibri"/>
                          <a:cs typeface="AvenirLTPro-Book"/>
                        </a:rPr>
                        <a:t>25.3</a:t>
                      </a:r>
                      <a:endParaRPr lang="en-US" sz="1800" dirty="0">
                        <a:effectLst/>
                        <a:latin typeface="+mn-lt"/>
                        <a:ea typeface="Calibri"/>
                        <a:cs typeface="Times New Roman"/>
                      </a:endParaRPr>
                    </a:p>
                  </a:txBody>
                  <a:tcPr marR="640080" marT="91440" marB="91440">
                    <a:lnT w="12700" cap="flat" cmpd="sng" algn="ctr">
                      <a:solidFill>
                        <a:schemeClr val="tx1"/>
                      </a:solidFill>
                      <a:prstDash val="solid"/>
                      <a:round/>
                      <a:headEnd type="none" w="med" len="med"/>
                      <a:tailEnd type="none" w="med" len="med"/>
                    </a:lnT>
                    <a:noFill/>
                  </a:tcPr>
                </a:tc>
                <a:tc>
                  <a:txBody>
                    <a:bodyPr/>
                    <a:lstStyle/>
                    <a:p>
                      <a:pPr algn="r">
                        <a:lnSpc>
                          <a:spcPct val="115000"/>
                        </a:lnSpc>
                        <a:spcAft>
                          <a:spcPts val="0"/>
                        </a:spcAft>
                      </a:pPr>
                      <a:r>
                        <a:rPr lang="en-US" sz="1800" dirty="0">
                          <a:effectLst/>
                          <a:latin typeface="+mn-lt"/>
                          <a:ea typeface="Calibri"/>
                          <a:cs typeface="AvenirLTPro-Book"/>
                        </a:rPr>
                        <a:t>3.4</a:t>
                      </a:r>
                      <a:endParaRPr lang="en-US" sz="1800" dirty="0">
                        <a:effectLst/>
                        <a:latin typeface="+mn-lt"/>
                        <a:ea typeface="Calibri"/>
                        <a:cs typeface="Times New Roman"/>
                      </a:endParaRPr>
                    </a:p>
                  </a:txBody>
                  <a:tcPr marR="640080" marT="91440" marB="91440">
                    <a:lnT w="12700" cap="flat" cmpd="sng" algn="ctr">
                      <a:solidFill>
                        <a:schemeClr val="tx1"/>
                      </a:solidFill>
                      <a:prstDash val="solid"/>
                      <a:round/>
                      <a:headEnd type="none" w="med" len="med"/>
                      <a:tailEnd type="none" w="med" len="med"/>
                    </a:lnT>
                    <a:noFill/>
                  </a:tcPr>
                </a:tc>
                <a:tc>
                  <a:txBody>
                    <a:bodyPr/>
                    <a:lstStyle/>
                    <a:p>
                      <a:pPr algn="r">
                        <a:lnSpc>
                          <a:spcPct val="115000"/>
                        </a:lnSpc>
                        <a:spcAft>
                          <a:spcPts val="0"/>
                        </a:spcAft>
                      </a:pPr>
                      <a:r>
                        <a:rPr lang="en-US" sz="1800" dirty="0">
                          <a:effectLst/>
                          <a:latin typeface="+mn-lt"/>
                          <a:ea typeface="Calibri"/>
                          <a:cs typeface="AvenirLTPro-Book"/>
                        </a:rPr>
                        <a:t>5.8</a:t>
                      </a:r>
                      <a:endParaRPr lang="en-US" sz="1800" dirty="0">
                        <a:effectLst/>
                        <a:latin typeface="+mn-lt"/>
                        <a:ea typeface="Calibri"/>
                        <a:cs typeface="Times New Roman"/>
                      </a:endParaRPr>
                    </a:p>
                  </a:txBody>
                  <a:tcPr marR="640080" marT="91440" marB="9144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pPr>
                        <a:lnSpc>
                          <a:spcPct val="115000"/>
                        </a:lnSpc>
                        <a:spcAft>
                          <a:spcPts val="0"/>
                        </a:spcAft>
                      </a:pPr>
                      <a:r>
                        <a:rPr lang="en-US" sz="1800">
                          <a:effectLst/>
                          <a:latin typeface="+mn-lt"/>
                          <a:ea typeface="Calibri"/>
                          <a:cs typeface="AvenirLTPro-Book"/>
                        </a:rPr>
                        <a:t>Percentage of all firms</a:t>
                      </a:r>
                      <a:endParaRPr lang="en-US" sz="1800">
                        <a:effectLst/>
                        <a:latin typeface="+mn-lt"/>
                        <a:ea typeface="Calibri"/>
                        <a:cs typeface="Times New Roman"/>
                      </a:endParaRPr>
                    </a:p>
                  </a:txBody>
                  <a:tcPr marT="91440" marB="91440">
                    <a:noFill/>
                  </a:tcPr>
                </a:tc>
                <a:tc>
                  <a:txBody>
                    <a:bodyPr/>
                    <a:lstStyle/>
                    <a:p>
                      <a:pPr algn="r">
                        <a:lnSpc>
                          <a:spcPct val="115000"/>
                        </a:lnSpc>
                        <a:spcAft>
                          <a:spcPts val="0"/>
                        </a:spcAft>
                      </a:pPr>
                      <a:r>
                        <a:rPr lang="en-US" sz="1800" dirty="0">
                          <a:effectLst/>
                          <a:latin typeface="+mn-lt"/>
                          <a:ea typeface="Calibri"/>
                          <a:cs typeface="AvenirLTPro-Book"/>
                        </a:rPr>
                        <a:t>73%</a:t>
                      </a:r>
                      <a:endParaRPr lang="en-US" sz="1800" dirty="0">
                        <a:effectLst/>
                        <a:latin typeface="+mn-lt"/>
                        <a:ea typeface="Calibri"/>
                        <a:cs typeface="Times New Roman"/>
                      </a:endParaRPr>
                    </a:p>
                  </a:txBody>
                  <a:tcPr marR="457200" marT="91440" marB="91440">
                    <a:noFill/>
                  </a:tcPr>
                </a:tc>
                <a:tc>
                  <a:txBody>
                    <a:bodyPr/>
                    <a:lstStyle/>
                    <a:p>
                      <a:pPr algn="r">
                        <a:lnSpc>
                          <a:spcPct val="115000"/>
                        </a:lnSpc>
                        <a:spcAft>
                          <a:spcPts val="0"/>
                        </a:spcAft>
                      </a:pPr>
                      <a:r>
                        <a:rPr lang="en-US" sz="1800">
                          <a:effectLst/>
                          <a:latin typeface="+mn-lt"/>
                          <a:ea typeface="Calibri"/>
                          <a:cs typeface="AvenirLTPro-Book"/>
                        </a:rPr>
                        <a:t>10%</a:t>
                      </a:r>
                      <a:endParaRPr lang="en-US" sz="1800">
                        <a:effectLst/>
                        <a:latin typeface="+mn-lt"/>
                        <a:ea typeface="Calibri"/>
                        <a:cs typeface="Times New Roman"/>
                      </a:endParaRPr>
                    </a:p>
                  </a:txBody>
                  <a:tcPr marR="457200" marT="91440" marB="91440">
                    <a:noFill/>
                  </a:tcPr>
                </a:tc>
                <a:tc>
                  <a:txBody>
                    <a:bodyPr/>
                    <a:lstStyle/>
                    <a:p>
                      <a:pPr algn="r">
                        <a:lnSpc>
                          <a:spcPct val="115000"/>
                        </a:lnSpc>
                        <a:spcAft>
                          <a:spcPts val="0"/>
                        </a:spcAft>
                      </a:pPr>
                      <a:r>
                        <a:rPr lang="en-US" sz="1800" dirty="0">
                          <a:effectLst/>
                          <a:latin typeface="+mn-lt"/>
                          <a:ea typeface="Calibri"/>
                          <a:cs typeface="AvenirLTPro-Book"/>
                        </a:rPr>
                        <a:t>17%</a:t>
                      </a:r>
                      <a:endParaRPr lang="en-US" sz="1800" dirty="0">
                        <a:effectLst/>
                        <a:latin typeface="+mn-lt"/>
                        <a:ea typeface="Calibri"/>
                        <a:cs typeface="Times New Roman"/>
                      </a:endParaRPr>
                    </a:p>
                  </a:txBody>
                  <a:tcPr marR="457200" marT="91440" marB="91440">
                    <a:noFill/>
                  </a:tcPr>
                </a:tc>
                <a:extLst>
                  <a:ext uri="{0D108BD9-81ED-4DB2-BD59-A6C34878D82A}">
                    <a16:rowId xmlns:a16="http://schemas.microsoft.com/office/drawing/2014/main" val="10002"/>
                  </a:ext>
                </a:extLst>
              </a:tr>
              <a:tr h="370840">
                <a:tc>
                  <a:txBody>
                    <a:bodyPr/>
                    <a:lstStyle/>
                    <a:p>
                      <a:pPr>
                        <a:lnSpc>
                          <a:spcPct val="115000"/>
                        </a:lnSpc>
                        <a:spcAft>
                          <a:spcPts val="0"/>
                        </a:spcAft>
                      </a:pPr>
                      <a:r>
                        <a:rPr lang="en-US" sz="1800" dirty="0">
                          <a:effectLst/>
                          <a:latin typeface="+mn-lt"/>
                          <a:ea typeface="Calibri"/>
                          <a:cs typeface="AvenirLTPro-Book"/>
                        </a:rPr>
                        <a:t>Percentage of all business income</a:t>
                      </a:r>
                      <a:endParaRPr lang="en-US" sz="1800" dirty="0">
                        <a:effectLst/>
                        <a:latin typeface="+mn-lt"/>
                        <a:ea typeface="Calibri"/>
                        <a:cs typeface="Times New Roman"/>
                      </a:endParaRPr>
                    </a:p>
                  </a:txBody>
                  <a:tcPr marT="91440" marB="91440">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800" dirty="0">
                          <a:effectLst/>
                          <a:latin typeface="+mn-lt"/>
                          <a:ea typeface="Calibri"/>
                          <a:cs typeface="AvenirLTPro-Book"/>
                        </a:rPr>
                        <a:t>10%</a:t>
                      </a:r>
                      <a:endParaRPr lang="en-US" sz="1800" dirty="0">
                        <a:effectLst/>
                        <a:latin typeface="+mn-lt"/>
                        <a:ea typeface="Calibri"/>
                        <a:cs typeface="Times New Roman"/>
                      </a:endParaRPr>
                    </a:p>
                  </a:txBody>
                  <a:tcPr marR="457200" marT="91440" marB="91440">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800" dirty="0">
                          <a:effectLst/>
                          <a:latin typeface="+mn-lt"/>
                          <a:ea typeface="Calibri"/>
                          <a:cs typeface="AvenirLTPro-Book"/>
                        </a:rPr>
                        <a:t>26%</a:t>
                      </a:r>
                      <a:endParaRPr lang="en-US" sz="1800" dirty="0">
                        <a:effectLst/>
                        <a:latin typeface="+mn-lt"/>
                        <a:ea typeface="Calibri"/>
                        <a:cs typeface="Times New Roman"/>
                      </a:endParaRPr>
                    </a:p>
                  </a:txBody>
                  <a:tcPr marR="457200" marT="91440" marB="91440">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800" dirty="0">
                          <a:effectLst/>
                          <a:latin typeface="+mn-lt"/>
                          <a:ea typeface="Calibri"/>
                          <a:cs typeface="AvenirLTPro-Book"/>
                        </a:rPr>
                        <a:t>64%</a:t>
                      </a:r>
                      <a:r>
                        <a:rPr lang="en-US" sz="1800" dirty="0">
                          <a:effectLst/>
                          <a:latin typeface="+mn-lt"/>
                          <a:ea typeface="Calibri"/>
                          <a:cs typeface="Times New Roman"/>
                        </a:rPr>
                        <a:t> </a:t>
                      </a:r>
                    </a:p>
                  </a:txBody>
                  <a:tcPr marR="457200" marT="91440" marB="9144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idx="1"/>
          </p:nvPr>
        </p:nvSpPr>
        <p:spPr>
          <a:xfrm>
            <a:off x="457200" y="4800600"/>
            <a:ext cx="8229600" cy="685800"/>
          </a:xfrm>
        </p:spPr>
        <p:txBody>
          <a:bodyPr/>
          <a:lstStyle/>
          <a:p>
            <a:pPr marL="0" indent="0">
              <a:buNone/>
            </a:pPr>
            <a:r>
              <a:rPr lang="en-US" sz="1800" i="1" dirty="0"/>
              <a:t>Source: </a:t>
            </a:r>
            <a:r>
              <a:rPr lang="en-US" sz="1800" dirty="0"/>
              <a:t>Overview of Approaches to Corporate Integration, Joint Committee on Taxation, United States Congress, May 17, 2016.</a:t>
            </a:r>
          </a:p>
        </p:txBody>
      </p:sp>
    </p:spTree>
    <p:extLst>
      <p:ext uri="{BB962C8B-B14F-4D97-AF65-F5344CB8AC3E}">
        <p14:creationId xmlns:p14="http://schemas.microsoft.com/office/powerpoint/2010/main" val="1985234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838200"/>
            <a:ext cx="65532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(6 of 13)</a:t>
            </a:r>
            <a:endParaRPr lang="en-US" sz="2400" dirty="0"/>
          </a:p>
        </p:txBody>
      </p:sp>
      <p:sp>
        <p:nvSpPr>
          <p:cNvPr id="3" name="Content Placeholder 2"/>
          <p:cNvSpPr>
            <a:spLocks noGrp="1"/>
          </p:cNvSpPr>
          <p:nvPr>
            <p:ph idx="1"/>
          </p:nvPr>
        </p:nvSpPr>
        <p:spPr>
          <a:xfrm>
            <a:off x="381000" y="2438400"/>
            <a:ext cx="8115837" cy="4093891"/>
          </a:xfrm>
        </p:spPr>
        <p:txBody>
          <a:bodyPr/>
          <a:lstStyle/>
          <a:p>
            <a:r>
              <a:rPr lang="en-US" altLang="en-US" sz="1400" dirty="0">
                <a:solidFill>
                  <a:srgbClr val="000000"/>
                </a:solidFill>
                <a:latin typeface="Arial" pitchFamily="34" charset="0"/>
                <a:ea typeface="Arial" pitchFamily="34" charset="0"/>
                <a:cs typeface="Arial" pitchFamily="34" charset="0"/>
                <a:sym typeface="Arial" pitchFamily="34" charset="0"/>
              </a:rPr>
              <a:t>Business Organizational Forms and Taxation</a:t>
            </a:r>
          </a:p>
          <a:p>
            <a:r>
              <a:rPr lang="en-US" altLang="en-US" sz="1400" dirty="0">
                <a:solidFill>
                  <a:srgbClr val="000000"/>
                </a:solidFill>
                <a:latin typeface="Arial" pitchFamily="34" charset="0"/>
                <a:ea typeface="Arial" pitchFamily="34" charset="0"/>
                <a:cs typeface="Arial" pitchFamily="34" charset="0"/>
                <a:sym typeface="Arial" pitchFamily="34" charset="0"/>
              </a:rPr>
              <a:t>Prior to 2018</a:t>
            </a:r>
          </a:p>
          <a:p>
            <a:pPr lvl="1"/>
            <a:r>
              <a:rPr lang="en-US" altLang="en-US" sz="1400" dirty="0">
                <a:solidFill>
                  <a:srgbClr val="000000"/>
                </a:solidFill>
                <a:latin typeface="Arial" pitchFamily="34" charset="0"/>
                <a:ea typeface="Arial" pitchFamily="34" charset="0"/>
                <a:cs typeface="Arial" pitchFamily="34" charset="0"/>
                <a:sym typeface="Arial" pitchFamily="34" charset="0"/>
              </a:rPr>
              <a:t>Proprietorships and partnerships taxed according to the same progressive rate structure as individual taxpayers</a:t>
            </a:r>
          </a:p>
          <a:p>
            <a:pPr lvl="1"/>
            <a:r>
              <a:rPr lang="en-US" altLang="en-US" sz="1400" dirty="0">
                <a:solidFill>
                  <a:srgbClr val="000000"/>
                </a:solidFill>
                <a:latin typeface="Arial" pitchFamily="34" charset="0"/>
                <a:ea typeface="Arial" pitchFamily="34" charset="0"/>
                <a:cs typeface="Arial" pitchFamily="34" charset="0"/>
                <a:sym typeface="Arial" pitchFamily="34" charset="0"/>
              </a:rPr>
              <a:t>Corporations taxed according to an alternative, mostly progressive rate structure</a:t>
            </a:r>
          </a:p>
          <a:p>
            <a:r>
              <a:rPr lang="en-US" altLang="en-US" sz="1400" dirty="0">
                <a:solidFill>
                  <a:srgbClr val="000000"/>
                </a:solidFill>
                <a:latin typeface="Arial" pitchFamily="34" charset="0"/>
                <a:ea typeface="Arial" pitchFamily="34" charset="0"/>
                <a:cs typeface="Arial" pitchFamily="34" charset="0"/>
                <a:sym typeface="Arial" pitchFamily="34" charset="0"/>
              </a:rPr>
              <a:t>Marginal vs. Average Tax Rate</a:t>
            </a:r>
          </a:p>
          <a:p>
            <a:pPr lvl="2"/>
            <a:r>
              <a:rPr lang="en-US" altLang="en-US" sz="1200" dirty="0">
                <a:solidFill>
                  <a:srgbClr val="000000"/>
                </a:solidFill>
                <a:latin typeface="Arial" pitchFamily="34" charset="0"/>
                <a:ea typeface="Arial" pitchFamily="34" charset="0"/>
                <a:cs typeface="Arial" pitchFamily="34" charset="0"/>
                <a:sym typeface="Arial" pitchFamily="34" charset="0"/>
              </a:rPr>
              <a:t>The marginal tax rate represents the rate at which the next dollar of income is taxed while the average tax rate equals taxes paid divided by taxable income</a:t>
            </a:r>
          </a:p>
          <a:p>
            <a:pPr lvl="2"/>
            <a:r>
              <a:rPr lang="en-US" sz="1200" dirty="0">
                <a:solidFill>
                  <a:srgbClr val="000000"/>
                </a:solidFill>
                <a:latin typeface="Arial" pitchFamily="34" charset="0"/>
                <a:cs typeface="Arial" pitchFamily="34" charset="0"/>
                <a:sym typeface="Arial" pitchFamily="34" charset="0"/>
              </a:rPr>
              <a:t>The marginal rate does not usually equal the average rate under a progressive tax rate structure</a:t>
            </a:r>
            <a:endParaRPr lang="en-US" sz="1200" dirty="0"/>
          </a:p>
          <a:p>
            <a:endParaRPr lang="en-US" altLang="en-US" sz="1400" dirty="0">
              <a:solidFill>
                <a:srgbClr val="000000"/>
              </a:solidFill>
              <a:latin typeface="Arial" pitchFamily="34" charset="0"/>
              <a:ea typeface="Arial" pitchFamily="34" charset="0"/>
              <a:cs typeface="Arial" pitchFamily="34" charset="0"/>
              <a:sym typeface="Arial" pitchFamily="34" charset="0"/>
            </a:endParaRPr>
          </a:p>
        </p:txBody>
      </p:sp>
      <p:sp>
        <p:nvSpPr>
          <p:cNvPr id="2" name="TextBox 1">
            <a:extLst>
              <a:ext uri="{FF2B5EF4-FFF2-40B4-BE49-F238E27FC236}">
                <a16:creationId xmlns:a16="http://schemas.microsoft.com/office/drawing/2014/main" id="{D414CFD0-D916-684D-BE13-E167EE72B6F1}"/>
              </a:ext>
            </a:extLst>
          </p:cNvPr>
          <p:cNvSpPr txBox="1"/>
          <p:nvPr/>
        </p:nvSpPr>
        <p:spPr>
          <a:xfrm>
            <a:off x="-1081668" y="3735659"/>
            <a:ext cx="269626" cy="400110"/>
          </a:xfrm>
          <a:prstGeom prst="rect">
            <a:avLst/>
          </a:prstGeom>
          <a:noFill/>
        </p:spPr>
        <p:txBody>
          <a:bodyPr wrap="none" rtlCol="0">
            <a:spAutoFit/>
          </a:bodyPr>
          <a:lstStyle/>
          <a:p>
            <a:r>
              <a:rPr lang="en-US" sz="2000"/>
              <a:t>`</a:t>
            </a:r>
            <a:endParaRPr lang="en-US" sz="2000" dirty="0" err="1"/>
          </a:p>
        </p:txBody>
      </p:sp>
    </p:spTree>
    <p:extLst>
      <p:ext uri="{BB962C8B-B14F-4D97-AF65-F5344CB8AC3E}">
        <p14:creationId xmlns:p14="http://schemas.microsoft.com/office/powerpoint/2010/main" val="3950065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914400"/>
            <a:ext cx="73914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(7 of 13)</a:t>
            </a:r>
            <a:endParaRPr lang="en-US" sz="2400" dirty="0"/>
          </a:p>
        </p:txBody>
      </p:sp>
      <p:sp>
        <p:nvSpPr>
          <p:cNvPr id="3" name="Content Placeholder 2"/>
          <p:cNvSpPr>
            <a:spLocks noGrp="1"/>
          </p:cNvSpPr>
          <p:nvPr>
            <p:ph idx="1"/>
          </p:nvPr>
        </p:nvSpPr>
        <p:spPr>
          <a:xfrm>
            <a:off x="457200" y="2590800"/>
            <a:ext cx="8077200" cy="3276600"/>
          </a:xfrm>
        </p:spPr>
        <p:txBody>
          <a:bodyPr/>
          <a:lstStyle/>
          <a:p>
            <a:r>
              <a:rPr lang="en-US" altLang="en-US" dirty="0">
                <a:solidFill>
                  <a:srgbClr val="000000"/>
                </a:solidFill>
                <a:latin typeface="Arial" pitchFamily="34" charset="0"/>
                <a:ea typeface="Arial" pitchFamily="34" charset="0"/>
                <a:cs typeface="Arial" pitchFamily="34" charset="0"/>
                <a:sym typeface="Arial" pitchFamily="34" charset="0"/>
              </a:rPr>
              <a:t>Business Organizational Forms and Taxation</a:t>
            </a:r>
          </a:p>
          <a:p>
            <a:r>
              <a:rPr lang="en-US" altLang="en-US" dirty="0">
                <a:solidFill>
                  <a:srgbClr val="000000"/>
                </a:solidFill>
                <a:latin typeface="Arial" pitchFamily="34" charset="0"/>
                <a:ea typeface="Arial" pitchFamily="34" charset="0"/>
                <a:cs typeface="Arial" pitchFamily="34" charset="0"/>
                <a:sym typeface="Arial" pitchFamily="34" charset="0"/>
              </a:rPr>
              <a:t>After 2018 (Tax Cuts and Jobs Act)</a:t>
            </a:r>
          </a:p>
          <a:p>
            <a:pPr lvl="1"/>
            <a:r>
              <a:rPr lang="en-US" altLang="en-US" dirty="0">
                <a:solidFill>
                  <a:srgbClr val="000000"/>
                </a:solidFill>
                <a:latin typeface="Arial" pitchFamily="34" charset="0"/>
                <a:ea typeface="Arial" pitchFamily="34" charset="0"/>
                <a:cs typeface="Arial" pitchFamily="34" charset="0"/>
                <a:sym typeface="Arial" pitchFamily="34" charset="0"/>
              </a:rPr>
              <a:t>Proprietorships and partnerships still taxed according to a (revised) progressive rate structure</a:t>
            </a:r>
          </a:p>
          <a:p>
            <a:pPr lvl="1"/>
            <a:r>
              <a:rPr lang="en-US" altLang="en-US" dirty="0">
                <a:solidFill>
                  <a:srgbClr val="000000"/>
                </a:solidFill>
                <a:latin typeface="Arial" pitchFamily="34" charset="0"/>
                <a:ea typeface="Arial" pitchFamily="34" charset="0"/>
                <a:cs typeface="Arial" pitchFamily="34" charset="0"/>
                <a:sym typeface="Arial" pitchFamily="34" charset="0"/>
              </a:rPr>
              <a:t>Corporations taxed at a flat rate of 21%</a:t>
            </a:r>
          </a:p>
          <a:p>
            <a:pPr lvl="1"/>
            <a:r>
              <a:rPr lang="en-US" altLang="en-US" dirty="0">
                <a:solidFill>
                  <a:srgbClr val="000000"/>
                </a:solidFill>
                <a:latin typeface="Arial" pitchFamily="34" charset="0"/>
                <a:ea typeface="Arial" pitchFamily="34" charset="0"/>
                <a:cs typeface="Arial" pitchFamily="34" charset="0"/>
                <a:sym typeface="Arial" pitchFamily="34" charset="0"/>
              </a:rPr>
              <a:t>Under a flat tax, the marginal and average tax rates are equal</a:t>
            </a:r>
          </a:p>
        </p:txBody>
      </p:sp>
      <p:sp>
        <p:nvSpPr>
          <p:cNvPr id="2" name="TextBox 1">
            <a:extLst>
              <a:ext uri="{FF2B5EF4-FFF2-40B4-BE49-F238E27FC236}">
                <a16:creationId xmlns:a16="http://schemas.microsoft.com/office/drawing/2014/main" id="{D414CFD0-D916-684D-BE13-E167EE72B6F1}"/>
              </a:ext>
            </a:extLst>
          </p:cNvPr>
          <p:cNvSpPr txBox="1"/>
          <p:nvPr/>
        </p:nvSpPr>
        <p:spPr>
          <a:xfrm>
            <a:off x="-1081668" y="3735659"/>
            <a:ext cx="269626" cy="400110"/>
          </a:xfrm>
          <a:prstGeom prst="rect">
            <a:avLst/>
          </a:prstGeom>
          <a:noFill/>
        </p:spPr>
        <p:txBody>
          <a:bodyPr wrap="none" rtlCol="0">
            <a:spAutoFit/>
          </a:bodyPr>
          <a:lstStyle/>
          <a:p>
            <a:r>
              <a:rPr lang="en-US" sz="2000"/>
              <a:t>`</a:t>
            </a:r>
            <a:endParaRPr lang="en-US" sz="2000" dirty="0" err="1"/>
          </a:p>
        </p:txBody>
      </p:sp>
    </p:spTree>
    <p:extLst>
      <p:ext uri="{BB962C8B-B14F-4D97-AF65-F5344CB8AC3E}">
        <p14:creationId xmlns:p14="http://schemas.microsoft.com/office/powerpoint/2010/main" val="3888606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914400"/>
            <a:ext cx="67056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(8 of 13)</a:t>
            </a:r>
            <a:endParaRPr lang="en-US" sz="2400" dirty="0"/>
          </a:p>
        </p:txBody>
      </p:sp>
      <p:sp>
        <p:nvSpPr>
          <p:cNvPr id="3" name="Content Placeholder 2"/>
          <p:cNvSpPr>
            <a:spLocks noGrp="1"/>
          </p:cNvSpPr>
          <p:nvPr>
            <p:ph idx="1"/>
          </p:nvPr>
        </p:nvSpPr>
        <p:spPr>
          <a:xfrm>
            <a:off x="457200" y="2438400"/>
            <a:ext cx="8229600" cy="4800600"/>
          </a:xfrm>
        </p:spPr>
        <p:txBody>
          <a:bodyPr/>
          <a:lstStyle/>
          <a:p>
            <a:r>
              <a:rPr lang="en-US" altLang="en-US" sz="1800"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sz="1800" dirty="0">
                <a:solidFill>
                  <a:srgbClr val="000000"/>
                </a:solidFill>
                <a:latin typeface="Arial" pitchFamily="34" charset="0"/>
                <a:ea typeface="Arial" pitchFamily="34" charset="0"/>
                <a:cs typeface="Arial" pitchFamily="34" charset="0"/>
                <a:sym typeface="Arial" pitchFamily="34" charset="0"/>
              </a:rPr>
              <a:t>Business Organizational Forms and Taxation</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Double Taxation</a:t>
            </a:r>
          </a:p>
          <a:p>
            <a:pPr lvl="3"/>
            <a:r>
              <a:rPr lang="en-US" altLang="en-US" sz="1600" dirty="0">
                <a:solidFill>
                  <a:srgbClr val="000000"/>
                </a:solidFill>
                <a:latin typeface="Arial" pitchFamily="34" charset="0"/>
                <a:ea typeface="Arial" pitchFamily="34" charset="0"/>
                <a:cs typeface="Arial" pitchFamily="34" charset="0"/>
                <a:sym typeface="Arial" pitchFamily="34" charset="0"/>
              </a:rPr>
              <a:t>A situation facing corporations in which income from the business is taxed twice—once at the business level and once at the individual level when cash is distributed to shareholders</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Ordinary Income versus Capital Gains</a:t>
            </a:r>
          </a:p>
          <a:p>
            <a:pPr lvl="3"/>
            <a:r>
              <a:rPr lang="en-US" altLang="en-US" sz="1600" dirty="0">
                <a:solidFill>
                  <a:srgbClr val="000000"/>
                </a:solidFill>
                <a:latin typeface="Arial" pitchFamily="34" charset="0"/>
                <a:ea typeface="Arial" pitchFamily="34" charset="0"/>
                <a:cs typeface="Arial" pitchFamily="34" charset="0"/>
                <a:sym typeface="Arial" pitchFamily="34" charset="0"/>
              </a:rPr>
              <a:t>Ordinary income is income earned by a business through the sale of goods or services while capital gains is income earned by selling an asset for more than it cost</a:t>
            </a:r>
          </a:p>
        </p:txBody>
      </p:sp>
    </p:spTree>
    <p:extLst>
      <p:ext uri="{BB962C8B-B14F-4D97-AF65-F5344CB8AC3E}">
        <p14:creationId xmlns:p14="http://schemas.microsoft.com/office/powerpoint/2010/main" val="2831461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521" y="622828"/>
            <a:ext cx="5504186" cy="1143000"/>
          </a:xfrm>
        </p:spPr>
        <p:txBody>
          <a:bodyPr anchor="t"/>
          <a:lstStyle/>
          <a:p>
            <a:r>
              <a:rPr lang="en-US" altLang="en-US" sz="1800" dirty="0">
                <a:sym typeface="Times New Roman" pitchFamily="18" charset="0"/>
              </a:rPr>
              <a:t>Table 1.2</a:t>
            </a:r>
            <a:r>
              <a:rPr lang="en-US" altLang="en-US" sz="1800" b="0" dirty="0">
                <a:sym typeface="Times New Roman" pitchFamily="18" charset="0"/>
              </a:rPr>
              <a:t> 2018 Tax Rate Schedule for Single Taxpayer (Tax Rates Faced by Pass-Through Businesses Like Proprietorships and Partnerships)</a:t>
            </a:r>
            <a:endParaRPr lang="en-US" sz="1800" b="0" dirty="0"/>
          </a:p>
        </p:txBody>
      </p:sp>
      <p:graphicFrame>
        <p:nvGraphicFramePr>
          <p:cNvPr id="5" name="Table 4"/>
          <p:cNvGraphicFramePr>
            <a:graphicFrameLocks noGrp="1"/>
          </p:cNvGraphicFramePr>
          <p:nvPr>
            <p:extLst>
              <p:ext uri="{D42A27DB-BD31-4B8C-83A1-F6EECF244321}">
                <p14:modId xmlns:p14="http://schemas.microsoft.com/office/powerpoint/2010/main" val="3790406366"/>
              </p:ext>
            </p:extLst>
          </p:nvPr>
        </p:nvGraphicFramePr>
        <p:xfrm>
          <a:off x="532730" y="1765828"/>
          <a:ext cx="6459884" cy="370840"/>
        </p:xfrm>
        <a:graphic>
          <a:graphicData uri="http://schemas.openxmlformats.org/drawingml/2006/table">
            <a:tbl>
              <a:tblPr firstRow="1" bandRow="1">
                <a:tableStyleId>{3B4B98B0-60AC-42C2-AFA5-B58CD77FA1E5}</a:tableStyleId>
              </a:tblPr>
              <a:tblGrid>
                <a:gridCol w="6459884">
                  <a:extLst>
                    <a:ext uri="{9D8B030D-6E8A-4147-A177-3AD203B41FA5}">
                      <a16:colId xmlns:a16="http://schemas.microsoft.com/office/drawing/2014/main" val="20000"/>
                    </a:ext>
                  </a:extLst>
                </a:gridCol>
              </a:tblGrid>
              <a:tr h="370840">
                <a:tc>
                  <a:txBody>
                    <a:bodyPr/>
                    <a:lstStyle/>
                    <a:p>
                      <a:pPr algn="r"/>
                      <a:r>
                        <a:rPr lang="en-US" sz="1800" b="1" kern="1200" dirty="0">
                          <a:solidFill>
                            <a:schemeClr val="tx1"/>
                          </a:solidFill>
                          <a:effectLst/>
                          <a:latin typeface="+mn-lt"/>
                          <a:ea typeface="+mn-ea"/>
                          <a:cs typeface="+mn-cs"/>
                        </a:rPr>
                        <a:t>Tax calculation</a:t>
                      </a:r>
                      <a:endParaRPr lang="en-US" dirty="0"/>
                    </a:p>
                  </a:txBody>
                  <a:tcPr marR="24688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78854250"/>
              </p:ext>
            </p:extLst>
          </p:nvPr>
        </p:nvGraphicFramePr>
        <p:xfrm>
          <a:off x="533400" y="2133600"/>
          <a:ext cx="8153400" cy="3356356"/>
        </p:xfrm>
        <a:graphic>
          <a:graphicData uri="http://schemas.openxmlformats.org/drawingml/2006/table">
            <a:tbl>
              <a:tblPr firstRow="1">
                <a:tableStyleId>{3B4B98B0-60AC-42C2-AFA5-B58CD77FA1E5}</a:tableStyleId>
              </a:tblPr>
              <a:tblGrid>
                <a:gridCol w="2997654">
                  <a:extLst>
                    <a:ext uri="{9D8B030D-6E8A-4147-A177-3AD203B41FA5}">
                      <a16:colId xmlns:a16="http://schemas.microsoft.com/office/drawing/2014/main" val="20000"/>
                    </a:ext>
                  </a:extLst>
                </a:gridCol>
                <a:gridCol w="1312398">
                  <a:extLst>
                    <a:ext uri="{9D8B030D-6E8A-4147-A177-3AD203B41FA5}">
                      <a16:colId xmlns:a16="http://schemas.microsoft.com/office/drawing/2014/main" val="20001"/>
                    </a:ext>
                  </a:extLst>
                </a:gridCol>
                <a:gridCol w="433181">
                  <a:extLst>
                    <a:ext uri="{9D8B030D-6E8A-4147-A177-3AD203B41FA5}">
                      <a16:colId xmlns:a16="http://schemas.microsoft.com/office/drawing/2014/main" val="20002"/>
                    </a:ext>
                  </a:extLst>
                </a:gridCol>
                <a:gridCol w="3410167">
                  <a:extLst>
                    <a:ext uri="{9D8B030D-6E8A-4147-A177-3AD203B41FA5}">
                      <a16:colId xmlns:a16="http://schemas.microsoft.com/office/drawing/2014/main" val="20003"/>
                    </a:ext>
                  </a:extLst>
                </a:gridCol>
              </a:tblGrid>
              <a:tr h="656500">
                <a:tc>
                  <a:txBody>
                    <a:bodyPr/>
                    <a:lstStyle/>
                    <a:p>
                      <a:pPr>
                        <a:lnSpc>
                          <a:spcPct val="115000"/>
                        </a:lnSpc>
                        <a:spcAft>
                          <a:spcPts val="0"/>
                        </a:spcAft>
                      </a:pPr>
                      <a:r>
                        <a:rPr lang="en-US" sz="1800" b="1" dirty="0">
                          <a:effectLst/>
                          <a:latin typeface="+mn-lt"/>
                          <a:ea typeface="Calibri"/>
                          <a:cs typeface="SabonLTPro-Bold"/>
                        </a:rPr>
                        <a:t>Taxable income brackets</a:t>
                      </a:r>
                      <a:endParaRPr lang="en-US" sz="1800" dirty="0">
                        <a:effectLst/>
                        <a:latin typeface="+mn-lt"/>
                        <a:ea typeface="Calibri"/>
                        <a:cs typeface="Times New Roman"/>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effectLst/>
                          <a:latin typeface="+mn-lt"/>
                          <a:ea typeface="Calibri"/>
                          <a:cs typeface="SabonLTPro-Bold"/>
                        </a:rPr>
                        <a:t>Base tax</a:t>
                      </a:r>
                      <a:endParaRPr lang="en-US" sz="1800" dirty="0">
                        <a:effectLst/>
                        <a:latin typeface="+mn-lt"/>
                        <a:ea typeface="Calibri"/>
                        <a:cs typeface="Times New Roman"/>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mn-lt"/>
                          <a:ea typeface="Calibri"/>
                          <a:cs typeface="MathematicalPiLTStd-4"/>
                        </a:rPr>
                        <a:t>+</a:t>
                      </a:r>
                      <a:endParaRPr lang="en-US" sz="1800" dirty="0">
                        <a:effectLst/>
                        <a:latin typeface="+mn-lt"/>
                        <a:ea typeface="Calibri"/>
                        <a:cs typeface="Times New Roman"/>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effectLst/>
                          <a:latin typeface="+mn-lt"/>
                          <a:ea typeface="Calibri"/>
                          <a:cs typeface="SabonLTPro-Bold"/>
                        </a:rPr>
                        <a:t>(Marginal rate </a:t>
                      </a:r>
                      <a:r>
                        <a:rPr lang="en-US" dirty="0"/>
                        <a:t>×</a:t>
                      </a:r>
                      <a:r>
                        <a:rPr lang="en-US" sz="1800" dirty="0">
                          <a:effectLst/>
                          <a:latin typeface="+mn-lt"/>
                          <a:ea typeface="Calibri"/>
                          <a:cs typeface="PearsonMATHPRO02"/>
                        </a:rPr>
                        <a:t> </a:t>
                      </a:r>
                      <a:r>
                        <a:rPr lang="en-US" sz="1800" b="1" dirty="0">
                          <a:effectLst/>
                          <a:latin typeface="+mn-lt"/>
                          <a:ea typeface="Calibri"/>
                          <a:cs typeface="SabonLTPro-Bold"/>
                        </a:rPr>
                        <a:t>amount over bracket lower limit)</a:t>
                      </a:r>
                      <a:endParaRPr lang="en-US" sz="1800" dirty="0">
                        <a:effectLst/>
                        <a:latin typeface="+mn-lt"/>
                        <a:ea typeface="Calibri"/>
                        <a:cs typeface="Times New Roman"/>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9801">
                <a:tc>
                  <a:txBody>
                    <a:bodyPr/>
                    <a:lstStyle/>
                    <a:p>
                      <a:pPr algn="r">
                        <a:lnSpc>
                          <a:spcPct val="115000"/>
                        </a:lnSpc>
                        <a:spcAft>
                          <a:spcPts val="0"/>
                        </a:spcAft>
                      </a:pPr>
                      <a:r>
                        <a:rPr lang="en-US" sz="1800" dirty="0">
                          <a:effectLst/>
                          <a:latin typeface="+mn-lt"/>
                          <a:ea typeface="Calibri"/>
                          <a:cs typeface="SabonLTPro-Roman"/>
                        </a:rPr>
                        <a:t>$ 0  to $ 9,525</a:t>
                      </a:r>
                      <a:endParaRPr lang="en-US" sz="1800" dirty="0">
                        <a:effectLst/>
                        <a:latin typeface="+mn-lt"/>
                        <a:ea typeface="Calibri"/>
                        <a:cs typeface="Times New Roman"/>
                      </a:endParaRPr>
                    </a:p>
                  </a:txBody>
                  <a:tcPr marR="45720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           0</a:t>
                      </a:r>
                      <a:endParaRPr lang="en-US" sz="1800" dirty="0">
                        <a:effectLst/>
                        <a:latin typeface="+mn-lt"/>
                        <a:ea typeface="Calibri"/>
                        <a:cs typeface="Times New Roman"/>
                      </a:endParaRPr>
                    </a:p>
                  </a:txBody>
                  <a:tcPr marR="18288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(10%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$ 0)</a:t>
                      </a:r>
                      <a:endParaRPr lang="en-US" sz="18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69801">
                <a:tc>
                  <a:txBody>
                    <a:bodyPr/>
                    <a:lstStyle/>
                    <a:p>
                      <a:pPr algn="r">
                        <a:lnSpc>
                          <a:spcPct val="115000"/>
                        </a:lnSpc>
                        <a:spcAft>
                          <a:spcPts val="0"/>
                        </a:spcAft>
                      </a:pPr>
                      <a:r>
                        <a:rPr lang="en-US" sz="1800" dirty="0">
                          <a:effectLst/>
                          <a:latin typeface="+mn-lt"/>
                          <a:ea typeface="Calibri"/>
                          <a:cs typeface="SabonLTPro-Roman"/>
                        </a:rPr>
                        <a:t>9,525   to 38,700</a:t>
                      </a:r>
                      <a:endParaRPr lang="en-US" sz="1800" dirty="0">
                        <a:effectLst/>
                        <a:latin typeface="+mn-lt"/>
                        <a:ea typeface="Calibri"/>
                        <a:cs typeface="Times New Roman"/>
                      </a:endParaRPr>
                    </a:p>
                  </a:txBody>
                  <a:tcPr marR="457200"/>
                </a:tc>
                <a:tc>
                  <a:txBody>
                    <a:bodyPr/>
                    <a:lstStyle/>
                    <a:p>
                      <a:pPr algn="r">
                        <a:lnSpc>
                          <a:spcPct val="115000"/>
                        </a:lnSpc>
                        <a:spcAft>
                          <a:spcPts val="0"/>
                        </a:spcAft>
                      </a:pPr>
                      <a:r>
                        <a:rPr lang="en-US" sz="1800" dirty="0">
                          <a:effectLst/>
                          <a:latin typeface="+mn-lt"/>
                          <a:ea typeface="Calibri"/>
                          <a:cs typeface="SabonLTPro-Roman"/>
                        </a:rPr>
                        <a:t>$       953</a:t>
                      </a:r>
                      <a:endParaRPr lang="en-US" sz="1800" dirty="0">
                        <a:effectLst/>
                        <a:latin typeface="+mn-lt"/>
                        <a:ea typeface="Calibri"/>
                        <a:cs typeface="Times New Roman"/>
                      </a:endParaRPr>
                    </a:p>
                  </a:txBody>
                  <a:tcPr marR="182880"/>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(12%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$ 9,525)</a:t>
                      </a:r>
                      <a:endParaRPr lang="en-US" sz="1800" dirty="0">
                        <a:effectLst/>
                        <a:latin typeface="+mn-lt"/>
                        <a:ea typeface="Calibri"/>
                        <a:cs typeface="Times New Roman"/>
                      </a:endParaRPr>
                    </a:p>
                  </a:txBody>
                  <a:tcPr/>
                </a:tc>
                <a:extLst>
                  <a:ext uri="{0D108BD9-81ED-4DB2-BD59-A6C34878D82A}">
                    <a16:rowId xmlns:a16="http://schemas.microsoft.com/office/drawing/2014/main" val="10002"/>
                  </a:ext>
                </a:extLst>
              </a:tr>
              <a:tr h="369801">
                <a:tc>
                  <a:txBody>
                    <a:bodyPr/>
                    <a:lstStyle/>
                    <a:p>
                      <a:pPr algn="r">
                        <a:lnSpc>
                          <a:spcPct val="115000"/>
                        </a:lnSpc>
                        <a:spcAft>
                          <a:spcPts val="0"/>
                        </a:spcAft>
                      </a:pPr>
                      <a:r>
                        <a:rPr lang="en-US" sz="1800" dirty="0">
                          <a:effectLst/>
                          <a:latin typeface="+mn-lt"/>
                          <a:ea typeface="Calibri"/>
                          <a:cs typeface="SabonLTPro-Roman"/>
                        </a:rPr>
                        <a:t>38,700   to 82,500</a:t>
                      </a:r>
                      <a:endParaRPr lang="en-US" sz="1800" dirty="0">
                        <a:effectLst/>
                        <a:latin typeface="+mn-lt"/>
                        <a:ea typeface="Calibri"/>
                        <a:cs typeface="Times New Roman"/>
                      </a:endParaRPr>
                    </a:p>
                  </a:txBody>
                  <a:tcPr marR="457200"/>
                </a:tc>
                <a:tc>
                  <a:txBody>
                    <a:bodyPr/>
                    <a:lstStyle/>
                    <a:p>
                      <a:pPr algn="r">
                        <a:lnSpc>
                          <a:spcPct val="115000"/>
                        </a:lnSpc>
                        <a:spcAft>
                          <a:spcPts val="0"/>
                        </a:spcAft>
                      </a:pPr>
                      <a:r>
                        <a:rPr lang="en-US" sz="1800" dirty="0">
                          <a:effectLst/>
                          <a:latin typeface="+mn-lt"/>
                          <a:ea typeface="Calibri"/>
                          <a:cs typeface="SabonLTPro-Roman"/>
                        </a:rPr>
                        <a:t>$    4,454</a:t>
                      </a:r>
                      <a:endParaRPr lang="en-US" sz="1800" dirty="0">
                        <a:effectLst/>
                        <a:latin typeface="+mn-lt"/>
                        <a:ea typeface="Calibri"/>
                        <a:cs typeface="Times New Roman"/>
                      </a:endParaRPr>
                    </a:p>
                  </a:txBody>
                  <a:tcPr marR="182880"/>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(22%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$ 38,700)</a:t>
                      </a:r>
                      <a:endParaRPr lang="en-US" sz="1800" dirty="0">
                        <a:effectLst/>
                        <a:latin typeface="+mn-lt"/>
                        <a:ea typeface="Calibri"/>
                        <a:cs typeface="Times New Roman"/>
                      </a:endParaRPr>
                    </a:p>
                  </a:txBody>
                  <a:tcPr/>
                </a:tc>
                <a:extLst>
                  <a:ext uri="{0D108BD9-81ED-4DB2-BD59-A6C34878D82A}">
                    <a16:rowId xmlns:a16="http://schemas.microsoft.com/office/drawing/2014/main" val="10003"/>
                  </a:ext>
                </a:extLst>
              </a:tr>
              <a:tr h="369801">
                <a:tc>
                  <a:txBody>
                    <a:bodyPr/>
                    <a:lstStyle/>
                    <a:p>
                      <a:pPr algn="r">
                        <a:lnSpc>
                          <a:spcPct val="115000"/>
                        </a:lnSpc>
                        <a:spcAft>
                          <a:spcPts val="0"/>
                        </a:spcAft>
                      </a:pPr>
                      <a:r>
                        <a:rPr lang="en-US" sz="1800" dirty="0">
                          <a:effectLst/>
                          <a:latin typeface="+mn-lt"/>
                          <a:ea typeface="Calibri"/>
                          <a:cs typeface="SabonLTPro-Roman"/>
                        </a:rPr>
                        <a:t>82,500 to 157,500</a:t>
                      </a:r>
                      <a:endParaRPr lang="en-US" sz="1800" dirty="0">
                        <a:effectLst/>
                        <a:latin typeface="+mn-lt"/>
                        <a:ea typeface="Calibri"/>
                        <a:cs typeface="Times New Roman"/>
                      </a:endParaRPr>
                    </a:p>
                  </a:txBody>
                  <a:tcPr marR="457200"/>
                </a:tc>
                <a:tc>
                  <a:txBody>
                    <a:bodyPr/>
                    <a:lstStyle/>
                    <a:p>
                      <a:pPr algn="r">
                        <a:lnSpc>
                          <a:spcPct val="115000"/>
                        </a:lnSpc>
                        <a:spcAft>
                          <a:spcPts val="0"/>
                        </a:spcAft>
                      </a:pPr>
                      <a:r>
                        <a:rPr lang="en-US" sz="1800" dirty="0">
                          <a:effectLst/>
                          <a:latin typeface="+mn-lt"/>
                          <a:ea typeface="Calibri"/>
                          <a:cs typeface="SabonLTPro-Roman"/>
                        </a:rPr>
                        <a:t>$  14,090</a:t>
                      </a:r>
                      <a:endParaRPr lang="en-US" sz="1800" dirty="0">
                        <a:effectLst/>
                        <a:latin typeface="+mn-lt"/>
                        <a:ea typeface="Calibri"/>
                        <a:cs typeface="Times New Roman"/>
                      </a:endParaRPr>
                    </a:p>
                  </a:txBody>
                  <a:tcPr marR="182880"/>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(24%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$ 82,500)</a:t>
                      </a:r>
                      <a:endParaRPr lang="en-US" sz="1800" dirty="0">
                        <a:effectLst/>
                        <a:latin typeface="+mn-lt"/>
                        <a:ea typeface="Calibri"/>
                        <a:cs typeface="Times New Roman"/>
                      </a:endParaRPr>
                    </a:p>
                  </a:txBody>
                  <a:tcPr/>
                </a:tc>
                <a:extLst>
                  <a:ext uri="{0D108BD9-81ED-4DB2-BD59-A6C34878D82A}">
                    <a16:rowId xmlns:a16="http://schemas.microsoft.com/office/drawing/2014/main" val="10004"/>
                  </a:ext>
                </a:extLst>
              </a:tr>
              <a:tr h="369801">
                <a:tc>
                  <a:txBody>
                    <a:bodyPr/>
                    <a:lstStyle/>
                    <a:p>
                      <a:pPr algn="r">
                        <a:lnSpc>
                          <a:spcPct val="115000"/>
                        </a:lnSpc>
                        <a:spcAft>
                          <a:spcPts val="0"/>
                        </a:spcAft>
                      </a:pPr>
                      <a:r>
                        <a:rPr lang="en-US" sz="1800" dirty="0">
                          <a:effectLst/>
                          <a:latin typeface="+mn-lt"/>
                          <a:ea typeface="Calibri"/>
                          <a:cs typeface="SabonLTPro-Roman"/>
                        </a:rPr>
                        <a:t>157,500 to 200,000</a:t>
                      </a:r>
                      <a:endParaRPr lang="en-US" sz="1800" dirty="0">
                        <a:effectLst/>
                        <a:latin typeface="+mn-lt"/>
                        <a:ea typeface="Calibri"/>
                        <a:cs typeface="Times New Roman"/>
                      </a:endParaRPr>
                    </a:p>
                  </a:txBody>
                  <a:tcPr marR="457200"/>
                </a:tc>
                <a:tc>
                  <a:txBody>
                    <a:bodyPr/>
                    <a:lstStyle/>
                    <a:p>
                      <a:pPr algn="r">
                        <a:lnSpc>
                          <a:spcPct val="115000"/>
                        </a:lnSpc>
                        <a:spcAft>
                          <a:spcPts val="0"/>
                        </a:spcAft>
                      </a:pPr>
                      <a:r>
                        <a:rPr lang="en-US" sz="1800" dirty="0">
                          <a:effectLst/>
                          <a:latin typeface="+mn-lt"/>
                          <a:ea typeface="Calibri"/>
                          <a:cs typeface="SabonLTPro-Roman"/>
                        </a:rPr>
                        <a:t>$  32,090</a:t>
                      </a:r>
                      <a:endParaRPr lang="en-US" sz="1800" dirty="0">
                        <a:effectLst/>
                        <a:latin typeface="+mn-lt"/>
                        <a:ea typeface="Calibri"/>
                        <a:cs typeface="Times New Roman"/>
                      </a:endParaRPr>
                    </a:p>
                  </a:txBody>
                  <a:tcPr marR="182880"/>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(32%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$157,500)</a:t>
                      </a:r>
                      <a:endParaRPr lang="en-US" sz="1800" dirty="0">
                        <a:effectLst/>
                        <a:latin typeface="+mn-lt"/>
                        <a:ea typeface="Calibri"/>
                        <a:cs typeface="Times New Roman"/>
                      </a:endParaRPr>
                    </a:p>
                  </a:txBody>
                  <a:tcPr/>
                </a:tc>
                <a:extLst>
                  <a:ext uri="{0D108BD9-81ED-4DB2-BD59-A6C34878D82A}">
                    <a16:rowId xmlns:a16="http://schemas.microsoft.com/office/drawing/2014/main" val="10005"/>
                  </a:ext>
                </a:extLst>
              </a:tr>
              <a:tr h="369801">
                <a:tc>
                  <a:txBody>
                    <a:bodyPr/>
                    <a:lstStyle/>
                    <a:p>
                      <a:pPr algn="r">
                        <a:lnSpc>
                          <a:spcPct val="115000"/>
                        </a:lnSpc>
                        <a:spcAft>
                          <a:spcPts val="0"/>
                        </a:spcAft>
                      </a:pPr>
                      <a:r>
                        <a:rPr lang="en-US" sz="1800" dirty="0">
                          <a:effectLst/>
                          <a:latin typeface="+mn-lt"/>
                          <a:ea typeface="Calibri"/>
                          <a:cs typeface="SabonLTPro-Roman"/>
                        </a:rPr>
                        <a:t>200,000 to 500,000</a:t>
                      </a:r>
                      <a:endParaRPr lang="en-US" sz="1800" dirty="0">
                        <a:effectLst/>
                        <a:latin typeface="+mn-lt"/>
                        <a:ea typeface="Calibri"/>
                        <a:cs typeface="Times New Roman"/>
                      </a:endParaRPr>
                    </a:p>
                  </a:txBody>
                  <a:tcPr marR="457200"/>
                </a:tc>
                <a:tc>
                  <a:txBody>
                    <a:bodyPr/>
                    <a:lstStyle/>
                    <a:p>
                      <a:pPr algn="r">
                        <a:lnSpc>
                          <a:spcPct val="115000"/>
                        </a:lnSpc>
                        <a:spcAft>
                          <a:spcPts val="0"/>
                        </a:spcAft>
                      </a:pPr>
                      <a:r>
                        <a:rPr lang="en-US" sz="1800" dirty="0">
                          <a:effectLst/>
                          <a:latin typeface="+mn-lt"/>
                          <a:ea typeface="Calibri"/>
                          <a:cs typeface="SabonLTPro-Roman"/>
                        </a:rPr>
                        <a:t>$  45,690</a:t>
                      </a:r>
                      <a:endParaRPr lang="en-US" sz="1800" dirty="0">
                        <a:effectLst/>
                        <a:latin typeface="+mn-lt"/>
                        <a:ea typeface="Calibri"/>
                        <a:cs typeface="Times New Roman"/>
                      </a:endParaRPr>
                    </a:p>
                  </a:txBody>
                  <a:tcPr marR="182880"/>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(35%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$200,000)</a:t>
                      </a:r>
                      <a:endParaRPr lang="en-US" sz="1800" dirty="0">
                        <a:effectLst/>
                        <a:latin typeface="+mn-lt"/>
                        <a:ea typeface="Calibri"/>
                        <a:cs typeface="Times New Roman"/>
                      </a:endParaRPr>
                    </a:p>
                  </a:txBody>
                  <a:tcPr/>
                </a:tc>
                <a:extLst>
                  <a:ext uri="{0D108BD9-81ED-4DB2-BD59-A6C34878D82A}">
                    <a16:rowId xmlns:a16="http://schemas.microsoft.com/office/drawing/2014/main" val="10006"/>
                  </a:ext>
                </a:extLst>
              </a:tr>
              <a:tr h="369801">
                <a:tc>
                  <a:txBody>
                    <a:bodyPr/>
                    <a:lstStyle/>
                    <a:p>
                      <a:pPr>
                        <a:lnSpc>
                          <a:spcPct val="115000"/>
                        </a:lnSpc>
                        <a:spcAft>
                          <a:spcPts val="0"/>
                        </a:spcAft>
                      </a:pPr>
                      <a:r>
                        <a:rPr lang="en-US" sz="1800" dirty="0">
                          <a:effectLst/>
                          <a:latin typeface="+mn-lt"/>
                          <a:ea typeface="Calibri"/>
                          <a:cs typeface="SabonLTPro-Roman"/>
                        </a:rPr>
                        <a:t>Over 500,000</a:t>
                      </a:r>
                      <a:endParaRPr lang="en-US" sz="18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$150,690</a:t>
                      </a:r>
                      <a:endParaRPr lang="en-US" sz="1800" dirty="0">
                        <a:effectLst/>
                        <a:latin typeface="+mn-lt"/>
                        <a:ea typeface="Calibri"/>
                        <a:cs typeface="Times New Roman"/>
                      </a:endParaRPr>
                    </a:p>
                  </a:txBody>
                  <a:tcPr marR="18288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(37%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$500,000)</a:t>
                      </a:r>
                      <a:endParaRPr lang="en-US" sz="18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70138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19757"/>
            <a:ext cx="8229600" cy="1097280"/>
          </a:xfrm>
        </p:spPr>
        <p:txBody>
          <a:bodyPr/>
          <a:lstStyle/>
          <a:p>
            <a:r>
              <a:rPr lang="en-US" altLang="en-US" sz="2400" dirty="0">
                <a:sym typeface="Times New Roman" pitchFamily="18" charset="0"/>
              </a:rPr>
              <a:t>Pre-2018 Corporate Tax Rate Schedule</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526196101"/>
              </p:ext>
            </p:extLst>
          </p:nvPr>
        </p:nvGraphicFramePr>
        <p:xfrm>
          <a:off x="553592" y="1417037"/>
          <a:ext cx="8029575" cy="370840"/>
        </p:xfrm>
        <a:graphic>
          <a:graphicData uri="http://schemas.openxmlformats.org/drawingml/2006/table">
            <a:tbl>
              <a:tblPr firstRow="1" bandRow="1">
                <a:tableStyleId>{3B4B98B0-60AC-42C2-AFA5-B58CD77FA1E5}</a:tableStyleId>
              </a:tblPr>
              <a:tblGrid>
                <a:gridCol w="8029575">
                  <a:extLst>
                    <a:ext uri="{9D8B030D-6E8A-4147-A177-3AD203B41FA5}">
                      <a16:colId xmlns:a16="http://schemas.microsoft.com/office/drawing/2014/main" val="20000"/>
                    </a:ext>
                  </a:extLst>
                </a:gridCol>
              </a:tblGrid>
              <a:tr h="370840">
                <a:tc>
                  <a:txBody>
                    <a:bodyPr/>
                    <a:lstStyle/>
                    <a:p>
                      <a:pPr algn="r"/>
                      <a:r>
                        <a:rPr lang="en-US" sz="1600" b="1" kern="1200" dirty="0">
                          <a:solidFill>
                            <a:schemeClr val="tx1"/>
                          </a:solidFill>
                          <a:effectLst/>
                          <a:latin typeface="+mn-lt"/>
                          <a:ea typeface="+mn-ea"/>
                          <a:cs typeface="+mn-cs"/>
                        </a:rPr>
                        <a:t>Tax calculation</a:t>
                      </a:r>
                      <a:endParaRPr lang="en-US" sz="1600" dirty="0"/>
                    </a:p>
                  </a:txBody>
                  <a:tcPr marR="24688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22598918"/>
              </p:ext>
            </p:extLst>
          </p:nvPr>
        </p:nvGraphicFramePr>
        <p:xfrm>
          <a:off x="561975" y="1828800"/>
          <a:ext cx="8020050" cy="3630168"/>
        </p:xfrm>
        <a:graphic>
          <a:graphicData uri="http://schemas.openxmlformats.org/drawingml/2006/table">
            <a:tbl>
              <a:tblPr firstRow="1">
                <a:tableStyleId>{3B4B98B0-60AC-42C2-AFA5-B58CD77FA1E5}</a:tableStyleId>
              </a:tblPr>
              <a:tblGrid>
                <a:gridCol w="2921952">
                  <a:extLst>
                    <a:ext uri="{9D8B030D-6E8A-4147-A177-3AD203B41FA5}">
                      <a16:colId xmlns:a16="http://schemas.microsoft.com/office/drawing/2014/main" val="20000"/>
                    </a:ext>
                  </a:extLst>
                </a:gridCol>
                <a:gridCol w="1347470">
                  <a:extLst>
                    <a:ext uri="{9D8B030D-6E8A-4147-A177-3AD203B41FA5}">
                      <a16:colId xmlns:a16="http://schemas.microsoft.com/office/drawing/2014/main" val="20001"/>
                    </a:ext>
                  </a:extLst>
                </a:gridCol>
                <a:gridCol w="379730">
                  <a:extLst>
                    <a:ext uri="{9D8B030D-6E8A-4147-A177-3AD203B41FA5}">
                      <a16:colId xmlns:a16="http://schemas.microsoft.com/office/drawing/2014/main" val="20002"/>
                    </a:ext>
                  </a:extLst>
                </a:gridCol>
                <a:gridCol w="3370898">
                  <a:extLst>
                    <a:ext uri="{9D8B030D-6E8A-4147-A177-3AD203B41FA5}">
                      <a16:colId xmlns:a16="http://schemas.microsoft.com/office/drawing/2014/main" val="20003"/>
                    </a:ext>
                  </a:extLst>
                </a:gridCol>
              </a:tblGrid>
              <a:tr h="370840">
                <a:tc>
                  <a:txBody>
                    <a:bodyPr/>
                    <a:lstStyle/>
                    <a:p>
                      <a:pPr>
                        <a:lnSpc>
                          <a:spcPct val="115000"/>
                        </a:lnSpc>
                        <a:spcAft>
                          <a:spcPts val="0"/>
                        </a:spcAft>
                      </a:pPr>
                      <a:r>
                        <a:rPr lang="en-US" sz="1600" b="1" dirty="0">
                          <a:effectLst/>
                          <a:latin typeface="+mn-lt"/>
                          <a:ea typeface="Calibri"/>
                          <a:cs typeface="SabonLTPro-Bold"/>
                        </a:rPr>
                        <a:t>Taxable income brackets</a:t>
                      </a:r>
                      <a:endParaRPr lang="en-US" sz="1600" dirty="0">
                        <a:effectLst/>
                        <a:latin typeface="+mn-lt"/>
                        <a:ea typeface="Calibri"/>
                        <a:cs typeface="Times New Roman"/>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Calibri"/>
                          <a:cs typeface="SabonLTPro-Bold"/>
                        </a:rPr>
                        <a:t>Base tax</a:t>
                      </a:r>
                      <a:endParaRPr lang="en-US" sz="1600" dirty="0">
                        <a:effectLst/>
                        <a:latin typeface="+mn-lt"/>
                        <a:ea typeface="Calibri"/>
                        <a:cs typeface="Times New Roman"/>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dirty="0"/>
                        <a:t>+</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b="1" dirty="0">
                          <a:effectLst/>
                          <a:latin typeface="+mn-lt"/>
                          <a:ea typeface="Calibri"/>
                          <a:cs typeface="SabonLTPro-Bold"/>
                        </a:rPr>
                        <a:t>(Marginal rate </a:t>
                      </a:r>
                      <a:r>
                        <a:rPr lang="en-US" dirty="0"/>
                        <a:t>×</a:t>
                      </a:r>
                      <a:r>
                        <a:rPr lang="en-US" sz="1600" dirty="0">
                          <a:effectLst/>
                          <a:latin typeface="+mn-lt"/>
                          <a:ea typeface="Calibri"/>
                          <a:cs typeface="PearsonMATHPRO02"/>
                        </a:rPr>
                        <a:t> </a:t>
                      </a:r>
                      <a:r>
                        <a:rPr lang="en-US" sz="1600" b="1" dirty="0">
                          <a:effectLst/>
                          <a:latin typeface="+mn-lt"/>
                          <a:ea typeface="Calibri"/>
                          <a:cs typeface="SabonLTPro-Bold"/>
                        </a:rPr>
                        <a:t>amount over bracket lower limit)</a:t>
                      </a:r>
                      <a:endParaRPr lang="en-US" sz="1600" dirty="0">
                        <a:effectLst/>
                        <a:latin typeface="+mn-lt"/>
                        <a:ea typeface="Calibri"/>
                        <a:cs typeface="Times New Roman"/>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lnSpc>
                          <a:spcPct val="115000"/>
                        </a:lnSpc>
                        <a:spcAft>
                          <a:spcPts val="0"/>
                        </a:spcAft>
                      </a:pPr>
                      <a:r>
                        <a:rPr lang="en-US" sz="1600" dirty="0">
                          <a:effectLst/>
                          <a:latin typeface="+mn-lt"/>
                          <a:ea typeface="Calibri"/>
                          <a:cs typeface="SabonLTPro-Roman"/>
                        </a:rPr>
                        <a:t>$ 0     to $ 50,000</a:t>
                      </a:r>
                      <a:endParaRPr lang="en-US" sz="1600" dirty="0">
                        <a:effectLst/>
                        <a:latin typeface="+mn-lt"/>
                        <a:ea typeface="Calibri"/>
                        <a:cs typeface="Times New Roman"/>
                      </a:endParaRPr>
                    </a:p>
                  </a:txBody>
                  <a:tcPr marR="45720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600" dirty="0">
                          <a:effectLst/>
                          <a:latin typeface="+mn-lt"/>
                          <a:ea typeface="Calibri"/>
                          <a:cs typeface="SabonLTPro-Roman"/>
                        </a:rPr>
                        <a:t>$              0</a:t>
                      </a:r>
                      <a:endParaRPr lang="en-US" sz="1600" dirty="0">
                        <a:effectLst/>
                        <a:latin typeface="+mn-lt"/>
                        <a:ea typeface="Calibri"/>
                        <a:cs typeface="Times New Roman"/>
                      </a:endParaRPr>
                    </a:p>
                  </a:txBody>
                  <a:tcPr marR="18288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600" dirty="0">
                          <a:effectLst/>
                          <a:latin typeface="+mn-lt"/>
                          <a:ea typeface="Calibri"/>
                          <a:cs typeface="SabonLTPro-Roman"/>
                        </a:rPr>
                        <a:t>(15% </a:t>
                      </a:r>
                      <a:r>
                        <a:rPr lang="en-US" sz="1600" dirty="0"/>
                        <a:t>×</a:t>
                      </a:r>
                      <a:r>
                        <a:rPr lang="en-US" sz="1600" dirty="0">
                          <a:effectLst/>
                          <a:latin typeface="+mn-lt"/>
                          <a:ea typeface="Calibri"/>
                          <a:cs typeface="PearsonMATHPRO02"/>
                        </a:rPr>
                        <a:t> </a:t>
                      </a:r>
                      <a:r>
                        <a:rPr lang="en-US" sz="1600" dirty="0">
                          <a:effectLst/>
                          <a:latin typeface="+mn-lt"/>
                          <a:ea typeface="Calibri"/>
                          <a:cs typeface="SabonLTPro-Roman"/>
                        </a:rPr>
                        <a:t>amount over $ 0)</a:t>
                      </a:r>
                      <a:endParaRPr lang="en-US" sz="16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r">
                        <a:lnSpc>
                          <a:spcPct val="115000"/>
                        </a:lnSpc>
                        <a:spcAft>
                          <a:spcPts val="0"/>
                        </a:spcAft>
                      </a:pPr>
                      <a:r>
                        <a:rPr lang="en-US" sz="1600" dirty="0">
                          <a:effectLst/>
                          <a:latin typeface="+mn-lt"/>
                          <a:ea typeface="Calibri"/>
                          <a:cs typeface="SabonLTPro-Roman"/>
                        </a:rPr>
                        <a:t>50,000     to    75,000</a:t>
                      </a:r>
                      <a:endParaRPr lang="en-US" sz="1600" dirty="0">
                        <a:effectLst/>
                        <a:latin typeface="+mn-lt"/>
                        <a:ea typeface="Calibri"/>
                        <a:cs typeface="Times New Roman"/>
                      </a:endParaRPr>
                    </a:p>
                  </a:txBody>
                  <a:tcPr marR="457200"/>
                </a:tc>
                <a:tc>
                  <a:txBody>
                    <a:bodyPr/>
                    <a:lstStyle/>
                    <a:p>
                      <a:pPr algn="r">
                        <a:lnSpc>
                          <a:spcPct val="115000"/>
                        </a:lnSpc>
                        <a:spcAft>
                          <a:spcPts val="0"/>
                        </a:spcAft>
                      </a:pPr>
                      <a:r>
                        <a:rPr lang="en-US" sz="1600" dirty="0">
                          <a:effectLst/>
                          <a:latin typeface="+mn-lt"/>
                          <a:ea typeface="Calibri"/>
                          <a:cs typeface="SabonLTPro-Roman"/>
                        </a:rPr>
                        <a:t>$       7,500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tc>
                <a:tc>
                  <a:txBody>
                    <a:bodyPr/>
                    <a:lstStyle/>
                    <a:p>
                      <a:pPr algn="r">
                        <a:lnSpc>
                          <a:spcPct val="115000"/>
                        </a:lnSpc>
                        <a:spcAft>
                          <a:spcPts val="0"/>
                        </a:spcAft>
                      </a:pPr>
                      <a:r>
                        <a:rPr lang="en-US" sz="1600" dirty="0">
                          <a:effectLst/>
                          <a:latin typeface="+mn-lt"/>
                          <a:ea typeface="Calibri"/>
                          <a:cs typeface="SabonLTPro-Roman"/>
                        </a:rPr>
                        <a:t>(25% </a:t>
                      </a:r>
                      <a:r>
                        <a:rPr lang="en-US" sz="1600" dirty="0"/>
                        <a:t>×</a:t>
                      </a:r>
                      <a:r>
                        <a:rPr lang="en-US" sz="1600" dirty="0">
                          <a:effectLst/>
                          <a:latin typeface="+mn-lt"/>
                          <a:ea typeface="Calibri"/>
                          <a:cs typeface="PearsonMATHPRO02"/>
                        </a:rPr>
                        <a:t> </a:t>
                      </a:r>
                      <a:r>
                        <a:rPr lang="en-US" sz="1600" dirty="0">
                          <a:effectLst/>
                          <a:latin typeface="+mn-lt"/>
                          <a:ea typeface="Calibri"/>
                          <a:cs typeface="SabonLTPro-Roman"/>
                        </a:rPr>
                        <a:t>amount over $ 50,000)</a:t>
                      </a:r>
                      <a:endParaRPr lang="en-US" sz="1600" dirty="0">
                        <a:effectLst/>
                        <a:latin typeface="+mn-lt"/>
                        <a:ea typeface="Calibri"/>
                        <a:cs typeface="Times New Roman"/>
                      </a:endParaRPr>
                    </a:p>
                  </a:txBody>
                  <a:tcPr/>
                </a:tc>
                <a:extLst>
                  <a:ext uri="{0D108BD9-81ED-4DB2-BD59-A6C34878D82A}">
                    <a16:rowId xmlns:a16="http://schemas.microsoft.com/office/drawing/2014/main" val="10002"/>
                  </a:ext>
                </a:extLst>
              </a:tr>
              <a:tr h="370840">
                <a:tc>
                  <a:txBody>
                    <a:bodyPr/>
                    <a:lstStyle/>
                    <a:p>
                      <a:pPr algn="r">
                        <a:lnSpc>
                          <a:spcPct val="115000"/>
                        </a:lnSpc>
                        <a:spcAft>
                          <a:spcPts val="0"/>
                        </a:spcAft>
                      </a:pPr>
                      <a:r>
                        <a:rPr lang="en-US" sz="1600" dirty="0">
                          <a:effectLst/>
                          <a:latin typeface="+mn-lt"/>
                          <a:ea typeface="Calibri"/>
                          <a:cs typeface="SabonLTPro-Roman"/>
                        </a:rPr>
                        <a:t>75,000     to  100,000</a:t>
                      </a:r>
                      <a:endParaRPr lang="en-US" sz="1600" dirty="0">
                        <a:effectLst/>
                        <a:latin typeface="+mn-lt"/>
                        <a:ea typeface="Calibri"/>
                        <a:cs typeface="Times New Roman"/>
                      </a:endParaRPr>
                    </a:p>
                  </a:txBody>
                  <a:tcPr marR="457200"/>
                </a:tc>
                <a:tc>
                  <a:txBody>
                    <a:bodyPr/>
                    <a:lstStyle/>
                    <a:p>
                      <a:pPr algn="r">
                        <a:lnSpc>
                          <a:spcPct val="115000"/>
                        </a:lnSpc>
                        <a:spcAft>
                          <a:spcPts val="0"/>
                        </a:spcAft>
                      </a:pPr>
                      <a:r>
                        <a:rPr lang="en-US" sz="1600" dirty="0">
                          <a:effectLst/>
                          <a:latin typeface="+mn-lt"/>
                          <a:ea typeface="Calibri"/>
                          <a:cs typeface="SabonLTPro-Roman"/>
                        </a:rPr>
                        <a:t>$     13,750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tc>
                <a:tc>
                  <a:txBody>
                    <a:bodyPr/>
                    <a:lstStyle/>
                    <a:p>
                      <a:pPr algn="r">
                        <a:lnSpc>
                          <a:spcPct val="115000"/>
                        </a:lnSpc>
                        <a:spcAft>
                          <a:spcPts val="0"/>
                        </a:spcAft>
                      </a:pPr>
                      <a:r>
                        <a:rPr lang="en-US" sz="1600" dirty="0">
                          <a:effectLst/>
                          <a:latin typeface="+mn-lt"/>
                          <a:ea typeface="Calibri"/>
                          <a:cs typeface="SabonLTPro-Roman"/>
                        </a:rPr>
                        <a:t>(34%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$ 75,000)</a:t>
                      </a:r>
                      <a:endParaRPr lang="en-US" sz="1600" dirty="0">
                        <a:effectLst/>
                        <a:latin typeface="+mn-lt"/>
                        <a:ea typeface="Calibri"/>
                        <a:cs typeface="Times New Roman"/>
                      </a:endParaRPr>
                    </a:p>
                  </a:txBody>
                  <a:tcPr/>
                </a:tc>
                <a:extLst>
                  <a:ext uri="{0D108BD9-81ED-4DB2-BD59-A6C34878D82A}">
                    <a16:rowId xmlns:a16="http://schemas.microsoft.com/office/drawing/2014/main" val="10003"/>
                  </a:ext>
                </a:extLst>
              </a:tr>
              <a:tr h="370840">
                <a:tc>
                  <a:txBody>
                    <a:bodyPr/>
                    <a:lstStyle/>
                    <a:p>
                      <a:pPr algn="r">
                        <a:lnSpc>
                          <a:spcPct val="115000"/>
                        </a:lnSpc>
                        <a:spcAft>
                          <a:spcPts val="0"/>
                        </a:spcAft>
                      </a:pPr>
                      <a:r>
                        <a:rPr lang="en-US" sz="1600" dirty="0">
                          <a:effectLst/>
                          <a:latin typeface="+mn-lt"/>
                          <a:ea typeface="Calibri"/>
                          <a:cs typeface="SabonLTPro-Roman"/>
                        </a:rPr>
                        <a:t>100,000     to  335,000</a:t>
                      </a:r>
                      <a:endParaRPr lang="en-US" sz="1600" dirty="0">
                        <a:effectLst/>
                        <a:latin typeface="+mn-lt"/>
                        <a:ea typeface="Calibri"/>
                        <a:cs typeface="Times New Roman"/>
                      </a:endParaRPr>
                    </a:p>
                  </a:txBody>
                  <a:tcPr marR="457200"/>
                </a:tc>
                <a:tc>
                  <a:txBody>
                    <a:bodyPr/>
                    <a:lstStyle/>
                    <a:p>
                      <a:pPr algn="r">
                        <a:lnSpc>
                          <a:spcPct val="115000"/>
                        </a:lnSpc>
                        <a:spcAft>
                          <a:spcPts val="0"/>
                        </a:spcAft>
                      </a:pPr>
                      <a:r>
                        <a:rPr lang="en-US" sz="1600" dirty="0">
                          <a:effectLst/>
                          <a:latin typeface="+mn-lt"/>
                          <a:ea typeface="Calibri"/>
                          <a:cs typeface="SabonLTPro-Roman"/>
                        </a:rPr>
                        <a:t>$     22,250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tc>
                <a:tc>
                  <a:txBody>
                    <a:bodyPr/>
                    <a:lstStyle/>
                    <a:p>
                      <a:pPr algn="r">
                        <a:lnSpc>
                          <a:spcPct val="115000"/>
                        </a:lnSpc>
                        <a:spcAft>
                          <a:spcPts val="0"/>
                        </a:spcAft>
                      </a:pPr>
                      <a:r>
                        <a:rPr lang="en-US" sz="1600" dirty="0">
                          <a:effectLst/>
                          <a:latin typeface="+mn-lt"/>
                          <a:ea typeface="Calibri"/>
                          <a:cs typeface="SabonLTPro-Roman"/>
                        </a:rPr>
                        <a:t>(39%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$ 100,000)</a:t>
                      </a:r>
                      <a:endParaRPr lang="en-US" sz="1600" dirty="0">
                        <a:effectLst/>
                        <a:latin typeface="+mn-lt"/>
                        <a:ea typeface="Calibri"/>
                        <a:cs typeface="Times New Roman"/>
                      </a:endParaRPr>
                    </a:p>
                  </a:txBody>
                  <a:tcPr/>
                </a:tc>
                <a:extLst>
                  <a:ext uri="{0D108BD9-81ED-4DB2-BD59-A6C34878D82A}">
                    <a16:rowId xmlns:a16="http://schemas.microsoft.com/office/drawing/2014/main" val="10004"/>
                  </a:ext>
                </a:extLst>
              </a:tr>
              <a:tr h="370840">
                <a:tc>
                  <a:txBody>
                    <a:bodyPr/>
                    <a:lstStyle/>
                    <a:p>
                      <a:pPr algn="r">
                        <a:lnSpc>
                          <a:spcPct val="115000"/>
                        </a:lnSpc>
                        <a:spcAft>
                          <a:spcPts val="0"/>
                        </a:spcAft>
                      </a:pPr>
                      <a:r>
                        <a:rPr lang="en-US" sz="1600" dirty="0">
                          <a:effectLst/>
                          <a:latin typeface="+mn-lt"/>
                          <a:ea typeface="Calibri"/>
                          <a:cs typeface="SabonLTPro-Roman"/>
                        </a:rPr>
                        <a:t>335,000 to 10,000,000</a:t>
                      </a:r>
                      <a:endParaRPr lang="en-US" sz="1600" dirty="0">
                        <a:effectLst/>
                        <a:latin typeface="+mn-lt"/>
                        <a:ea typeface="Calibri"/>
                        <a:cs typeface="Times New Roman"/>
                      </a:endParaRPr>
                    </a:p>
                  </a:txBody>
                  <a:tcPr marR="457200"/>
                </a:tc>
                <a:tc>
                  <a:txBody>
                    <a:bodyPr/>
                    <a:lstStyle/>
                    <a:p>
                      <a:pPr algn="r">
                        <a:lnSpc>
                          <a:spcPct val="115000"/>
                        </a:lnSpc>
                        <a:spcAft>
                          <a:spcPts val="0"/>
                        </a:spcAft>
                      </a:pPr>
                      <a:r>
                        <a:rPr lang="en-US" sz="1600" dirty="0">
                          <a:effectLst/>
                          <a:latin typeface="+mn-lt"/>
                          <a:ea typeface="Calibri"/>
                          <a:cs typeface="SabonLTPro-Roman"/>
                        </a:rPr>
                        <a:t>$   113,900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tc>
                <a:tc>
                  <a:txBody>
                    <a:bodyPr/>
                    <a:lstStyle/>
                    <a:p>
                      <a:pPr algn="r">
                        <a:lnSpc>
                          <a:spcPct val="115000"/>
                        </a:lnSpc>
                        <a:spcAft>
                          <a:spcPts val="0"/>
                        </a:spcAft>
                      </a:pPr>
                      <a:r>
                        <a:rPr lang="en-US" sz="1600" dirty="0">
                          <a:effectLst/>
                          <a:latin typeface="+mn-lt"/>
                          <a:ea typeface="Calibri"/>
                          <a:cs typeface="SabonLTPro-Roman"/>
                        </a:rPr>
                        <a:t>(34%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$335,000)</a:t>
                      </a:r>
                      <a:endParaRPr lang="en-US" sz="1600" dirty="0">
                        <a:effectLst/>
                        <a:latin typeface="+mn-lt"/>
                        <a:ea typeface="Calibri"/>
                        <a:cs typeface="Times New Roman"/>
                      </a:endParaRPr>
                    </a:p>
                  </a:txBody>
                  <a:tcPr/>
                </a:tc>
                <a:extLst>
                  <a:ext uri="{0D108BD9-81ED-4DB2-BD59-A6C34878D82A}">
                    <a16:rowId xmlns:a16="http://schemas.microsoft.com/office/drawing/2014/main" val="10005"/>
                  </a:ext>
                </a:extLst>
              </a:tr>
              <a:tr h="370840">
                <a:tc>
                  <a:txBody>
                    <a:bodyPr/>
                    <a:lstStyle/>
                    <a:p>
                      <a:pPr algn="r">
                        <a:lnSpc>
                          <a:spcPct val="115000"/>
                        </a:lnSpc>
                        <a:spcAft>
                          <a:spcPts val="0"/>
                        </a:spcAft>
                      </a:pPr>
                      <a:r>
                        <a:rPr lang="en-US" sz="1600" dirty="0">
                          <a:effectLst/>
                          <a:latin typeface="+mn-lt"/>
                          <a:ea typeface="Calibri"/>
                          <a:cs typeface="SabonLTPro-Roman"/>
                        </a:rPr>
                        <a:t>10,000,000 to 15,000,000</a:t>
                      </a:r>
                      <a:endParaRPr lang="en-US" sz="1600" dirty="0">
                        <a:effectLst/>
                        <a:latin typeface="+mn-lt"/>
                        <a:ea typeface="Calibri"/>
                        <a:cs typeface="Times New Roman"/>
                      </a:endParaRPr>
                    </a:p>
                  </a:txBody>
                  <a:tcPr marR="457200"/>
                </a:tc>
                <a:tc>
                  <a:txBody>
                    <a:bodyPr/>
                    <a:lstStyle/>
                    <a:p>
                      <a:pPr algn="r">
                        <a:lnSpc>
                          <a:spcPct val="115000"/>
                        </a:lnSpc>
                        <a:spcAft>
                          <a:spcPts val="0"/>
                        </a:spcAft>
                      </a:pPr>
                      <a:r>
                        <a:rPr lang="en-US" sz="1600" dirty="0">
                          <a:effectLst/>
                          <a:latin typeface="+mn-lt"/>
                          <a:ea typeface="Calibri"/>
                          <a:cs typeface="SabonLTPro-Roman"/>
                        </a:rPr>
                        <a:t>$3,400,000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tc>
                <a:tc>
                  <a:txBody>
                    <a:bodyPr/>
                    <a:lstStyle/>
                    <a:p>
                      <a:pPr algn="r">
                        <a:lnSpc>
                          <a:spcPct val="115000"/>
                        </a:lnSpc>
                        <a:spcAft>
                          <a:spcPts val="0"/>
                        </a:spcAft>
                      </a:pPr>
                      <a:r>
                        <a:rPr lang="en-US" sz="1600" dirty="0">
                          <a:effectLst/>
                          <a:latin typeface="+mn-lt"/>
                          <a:ea typeface="Calibri"/>
                          <a:cs typeface="SabonLTPro-Roman"/>
                        </a:rPr>
                        <a:t>(35%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$10,000,000)</a:t>
                      </a:r>
                      <a:endParaRPr lang="en-US" sz="1600" dirty="0">
                        <a:effectLst/>
                        <a:latin typeface="+mn-lt"/>
                        <a:ea typeface="Calibri"/>
                        <a:cs typeface="Times New Roman"/>
                      </a:endParaRPr>
                    </a:p>
                  </a:txBody>
                  <a:tcPr/>
                </a:tc>
                <a:extLst>
                  <a:ext uri="{0D108BD9-81ED-4DB2-BD59-A6C34878D82A}">
                    <a16:rowId xmlns:a16="http://schemas.microsoft.com/office/drawing/2014/main" val="10006"/>
                  </a:ext>
                </a:extLst>
              </a:tr>
              <a:tr h="370840">
                <a:tc>
                  <a:txBody>
                    <a:bodyPr/>
                    <a:lstStyle/>
                    <a:p>
                      <a:pPr algn="r">
                        <a:lnSpc>
                          <a:spcPct val="115000"/>
                        </a:lnSpc>
                        <a:spcAft>
                          <a:spcPts val="0"/>
                        </a:spcAft>
                      </a:pPr>
                      <a:r>
                        <a:rPr lang="en-US" sz="1600" dirty="0">
                          <a:effectLst/>
                          <a:latin typeface="+mn-lt"/>
                          <a:ea typeface="Calibri"/>
                          <a:cs typeface="SabonLTPro-Roman"/>
                        </a:rPr>
                        <a:t>15,000,000 to 18,333,333</a:t>
                      </a:r>
                      <a:endParaRPr lang="en-US" sz="1600" dirty="0">
                        <a:effectLst/>
                        <a:latin typeface="+mn-lt"/>
                        <a:ea typeface="Calibri"/>
                        <a:cs typeface="Times New Roman"/>
                      </a:endParaRPr>
                    </a:p>
                  </a:txBody>
                  <a:tcPr marR="457200"/>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600" dirty="0">
                          <a:effectLst/>
                          <a:latin typeface="+mn-lt"/>
                          <a:ea typeface="Calibri"/>
                          <a:cs typeface="SabonLTPro-Roman"/>
                        </a:rPr>
                        <a:t>$5,150,000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Times New Roman"/>
                        </a:rPr>
                        <a:t>+</a:t>
                      </a:r>
                    </a:p>
                  </a:txBody>
                  <a:tcPr/>
                </a:tc>
                <a:tc>
                  <a:txBody>
                    <a:bodyPr/>
                    <a:lstStyle/>
                    <a:p>
                      <a:pPr algn="r">
                        <a:lnSpc>
                          <a:spcPct val="115000"/>
                        </a:lnSpc>
                        <a:spcAft>
                          <a:spcPts val="0"/>
                        </a:spcAft>
                      </a:pPr>
                      <a:r>
                        <a:rPr lang="en-US" sz="1600" dirty="0">
                          <a:effectLst/>
                          <a:latin typeface="+mn-lt"/>
                          <a:ea typeface="Calibri"/>
                          <a:cs typeface="SabonLTPro-Roman"/>
                        </a:rPr>
                        <a:t>(38%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$15,000,000)</a:t>
                      </a:r>
                      <a:endParaRPr lang="en-US" sz="1600" dirty="0">
                        <a:effectLst/>
                        <a:latin typeface="+mn-lt"/>
                        <a:ea typeface="Calibri"/>
                        <a:cs typeface="Times New Roman"/>
                      </a:endParaRPr>
                    </a:p>
                  </a:txBody>
                  <a:tcPr/>
                </a:tc>
                <a:extLst>
                  <a:ext uri="{0D108BD9-81ED-4DB2-BD59-A6C34878D82A}">
                    <a16:rowId xmlns:a16="http://schemas.microsoft.com/office/drawing/2014/main" val="10007"/>
                  </a:ext>
                </a:extLst>
              </a:tr>
              <a:tr h="370840">
                <a:tc>
                  <a:txBody>
                    <a:bodyPr/>
                    <a:lstStyle/>
                    <a:p>
                      <a:pPr>
                        <a:lnSpc>
                          <a:spcPct val="115000"/>
                        </a:lnSpc>
                        <a:spcAft>
                          <a:spcPts val="0"/>
                        </a:spcAft>
                      </a:pPr>
                      <a:r>
                        <a:rPr lang="en-US" sz="1600" dirty="0">
                          <a:effectLst/>
                          <a:latin typeface="+mn-lt"/>
                          <a:ea typeface="Calibri"/>
                          <a:cs typeface="SabonLTPro-Roman"/>
                        </a:rPr>
                        <a:t>Over 18,333,333</a:t>
                      </a:r>
                      <a:endParaRPr lang="en-US" sz="16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600" dirty="0">
                          <a:effectLst/>
                          <a:latin typeface="+mn-lt"/>
                          <a:ea typeface="Calibri"/>
                          <a:cs typeface="SabonLTPro-Roman"/>
                        </a:rPr>
                        <a:t>$6,416,667</a:t>
                      </a:r>
                      <a:endParaRPr lang="en-US" sz="1600" dirty="0">
                        <a:effectLst/>
                        <a:latin typeface="+mn-lt"/>
                        <a:ea typeface="Calibri"/>
                        <a:cs typeface="Times New Roman"/>
                      </a:endParaRPr>
                    </a:p>
                  </a:txBody>
                  <a:tcPr marR="18288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600" dirty="0">
                          <a:effectLst/>
                          <a:latin typeface="+mn-lt"/>
                          <a:ea typeface="Calibri"/>
                          <a:cs typeface="SabonLTPro-Roman"/>
                        </a:rPr>
                        <a:t>(35%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$18,333,333)</a:t>
                      </a:r>
                      <a:endParaRPr lang="en-US" sz="16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31130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8229600" cy="1097280"/>
          </a:xfrm>
        </p:spPr>
        <p:txBody>
          <a:bodyPr/>
          <a:lstStyle/>
          <a:p>
            <a:r>
              <a:rPr lang="en-US" altLang="en-US" sz="2400" dirty="0">
                <a:sym typeface="Times New Roman" pitchFamily="18" charset="0"/>
              </a:rPr>
              <a:t>Example 1.5 </a:t>
            </a:r>
            <a:r>
              <a:rPr lang="en-US" altLang="en-US" sz="2400" b="0" dirty="0">
                <a:sym typeface="Times New Roman" pitchFamily="18" charset="0"/>
              </a:rPr>
              <a:t>(1 of 2)</a:t>
            </a:r>
            <a:endParaRPr lang="en-US" sz="2400" dirty="0"/>
          </a:p>
        </p:txBody>
      </p:sp>
      <p:sp>
        <p:nvSpPr>
          <p:cNvPr id="3" name="Content Placeholder 2"/>
          <p:cNvSpPr>
            <a:spLocks noGrp="1"/>
          </p:cNvSpPr>
          <p:nvPr>
            <p:ph idx="1"/>
          </p:nvPr>
        </p:nvSpPr>
        <p:spPr>
          <a:xfrm>
            <a:off x="457200" y="1600200"/>
            <a:ext cx="8382000" cy="4800600"/>
          </a:xfrm>
        </p:spPr>
        <p:txBody>
          <a:bodyPr/>
          <a:lstStyle/>
          <a:p>
            <a:pPr marL="0" indent="0">
              <a:buNone/>
            </a:pPr>
            <a:r>
              <a:rPr lang="en-US" dirty="0"/>
              <a:t>Dan Webster is the sole proprietor of Webster Manufacturing. This year Webster earned $80,000 before taxes from his business. Assuming that Dan has no other income, the taxes he will owe on his business income (based on 2018 tax law) are as follows:</a:t>
            </a:r>
          </a:p>
          <a:p>
            <a:pPr marL="0" indent="0">
              <a:buNone/>
            </a:pPr>
            <a:r>
              <a:rPr lang="en-US" sz="2200" dirty="0"/>
              <a:t>Total taxes due = (0.10 × $9,525) + [0.12 × ($38,700 − $9,525)]</a:t>
            </a:r>
          </a:p>
          <a:p>
            <a:pPr marL="0" indent="2000250">
              <a:buNone/>
            </a:pPr>
            <a:r>
              <a:rPr lang="en-US" sz="2200" dirty="0"/>
              <a:t>+ [0.22 × ($80,000 − $38,700)]</a:t>
            </a:r>
          </a:p>
          <a:p>
            <a:pPr marL="0" indent="1962150">
              <a:buNone/>
            </a:pPr>
            <a:r>
              <a:rPr lang="en-US" sz="2200" dirty="0"/>
              <a:t>= $953 + $3,501 + $9,086</a:t>
            </a:r>
          </a:p>
          <a:p>
            <a:pPr marL="0" indent="1962150">
              <a:buNone/>
            </a:pPr>
            <a:r>
              <a:rPr lang="en-US" sz="2200" dirty="0"/>
              <a:t>= $13,540</a:t>
            </a:r>
          </a:p>
        </p:txBody>
      </p:sp>
    </p:spTree>
    <p:extLst>
      <p:ext uri="{BB962C8B-B14F-4D97-AF65-F5344CB8AC3E}">
        <p14:creationId xmlns:p14="http://schemas.microsoft.com/office/powerpoint/2010/main" val="1924144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8229600" cy="1097280"/>
          </a:xfrm>
        </p:spPr>
        <p:txBody>
          <a:bodyPr/>
          <a:lstStyle/>
          <a:p>
            <a:r>
              <a:rPr lang="en-US" altLang="en-US" sz="2400" dirty="0">
                <a:sym typeface="Times New Roman" pitchFamily="18" charset="0"/>
              </a:rPr>
              <a:t>Example 1.5 </a:t>
            </a:r>
            <a:r>
              <a:rPr lang="en-US" altLang="en-US" sz="2400" b="0" dirty="0">
                <a:sym typeface="Times New Roman" pitchFamily="18" charset="0"/>
              </a:rPr>
              <a:t>(2 of 2)</a:t>
            </a:r>
            <a:endParaRPr lang="en-US" sz="2400" dirty="0"/>
          </a:p>
        </p:txBody>
      </p:sp>
      <p:sp>
        <p:nvSpPr>
          <p:cNvPr id="3" name="Content Placeholder 2"/>
          <p:cNvSpPr>
            <a:spLocks noGrp="1"/>
          </p:cNvSpPr>
          <p:nvPr>
            <p:ph idx="1"/>
          </p:nvPr>
        </p:nvSpPr>
        <p:spPr>
          <a:xfrm>
            <a:off x="457200" y="1600200"/>
            <a:ext cx="8305800" cy="4800600"/>
          </a:xfrm>
        </p:spPr>
        <p:txBody>
          <a:bodyPr/>
          <a:lstStyle/>
          <a:p>
            <a:pPr marL="0" indent="0">
              <a:buNone/>
            </a:pPr>
            <a:r>
              <a:rPr lang="en-US" dirty="0"/>
              <a:t>Notice that Webster’s tax liability has two components. The first $4,454 in tax, denoted in Table 1.2 as the base tax, is calculated by multiplying 10% times Webster’s first $9,525 in income and then multiplying 12% times Webster’s next $29,175 in income. The sum of those two calculations is the $4,454 base tax from line 3 in Table 1.2. On top of that, Webster must pay an additional 22% in taxes on income above $38,700.</a:t>
            </a:r>
          </a:p>
        </p:txBody>
      </p:sp>
    </p:spTree>
    <p:extLst>
      <p:ext uri="{BB962C8B-B14F-4D97-AF65-F5344CB8AC3E}">
        <p14:creationId xmlns:p14="http://schemas.microsoft.com/office/powerpoint/2010/main" val="858119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748" y="1197666"/>
            <a:ext cx="7162800" cy="1143000"/>
          </a:xfrm>
        </p:spPr>
        <p:txBody>
          <a:bodyPr/>
          <a:lstStyle/>
          <a:p>
            <a:r>
              <a:rPr lang="en-US" altLang="en-US" sz="2400" dirty="0">
                <a:solidFill>
                  <a:srgbClr val="115327"/>
                </a:solidFill>
                <a:sym typeface="Times New Roman" pitchFamily="18" charset="0"/>
              </a:rPr>
              <a:t>Figure 1.3</a:t>
            </a:r>
            <a:r>
              <a:rPr lang="en-US" altLang="en-US" sz="2400" b="0" dirty="0">
                <a:solidFill>
                  <a:srgbClr val="115327"/>
                </a:solidFill>
                <a:sym typeface="Times New Roman" pitchFamily="18" charset="0"/>
              </a:rPr>
              <a:t> Marginal and Average Tax Rates at Different Income Levels for a Single Taxpayer (2018 Tax Rates)</a:t>
            </a:r>
            <a:endParaRPr lang="en-US" sz="2400" b="0" dirty="0">
              <a:solidFill>
                <a:srgbClr val="115327"/>
              </a:solidFill>
            </a:endParaRPr>
          </a:p>
        </p:txBody>
      </p:sp>
      <p:pic>
        <p:nvPicPr>
          <p:cNvPr id="5" name="Picture 4" descr="A graph shows Marginal and average corporate tax rates at different income levels.&#10;The X-axis shows Taxable income in dollars, ranging from 50,000 to 500,000 in increments of 50,000. the Y-axis shows Percentage ranging from 0 to 45, in increments of 5. &#10;A curve labeled Average tax rate starts at 15% at 0 dollars and remains horizontal up to  $50,000 and then slopes upward forming a concave curve, with its peak at 35% at  $350,000. Thereafter it becomes again becomes parallel to the x-axis. &#10;A curve labeled Marginal tax rate starts at 15% at  $50,000. From there it moves up to 25%, and then moves right to $60,000. It moves up again in a vertical line to 35%, and then moves right to $75,000. It again moves up to 40% and then moves right to $100,000. Thereafter it becomes  parallel to the x-axis until $335,000 after which it slopes downward to 34% at $350,0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06" y="2590800"/>
            <a:ext cx="7298885" cy="3105886"/>
          </a:xfrm>
          <a:prstGeom prst="rect">
            <a:avLst/>
          </a:prstGeom>
        </p:spPr>
      </p:pic>
    </p:spTree>
    <p:extLst>
      <p:ext uri="{BB962C8B-B14F-4D97-AF65-F5344CB8AC3E}">
        <p14:creationId xmlns:p14="http://schemas.microsoft.com/office/powerpoint/2010/main" val="3232316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729" y="1447800"/>
            <a:ext cx="6324600" cy="914400"/>
          </a:xfrm>
        </p:spPr>
        <p:txBody>
          <a:bodyPr/>
          <a:lstStyle/>
          <a:p>
            <a:r>
              <a:rPr lang="en-US" sz="2400" b="0" dirty="0">
                <a:solidFill>
                  <a:srgbClr val="115327"/>
                </a:solidFill>
              </a:rPr>
              <a:t>Pre-2018 </a:t>
            </a:r>
            <a:r>
              <a:rPr lang="en-US" altLang="en-US" sz="2400" b="0" dirty="0">
                <a:solidFill>
                  <a:srgbClr val="115327"/>
                </a:solidFill>
                <a:sym typeface="Times New Roman" pitchFamily="18" charset="0"/>
              </a:rPr>
              <a:t>Marginal and Average Tax Rates at Different Income Levels for a Single Taxpayer</a:t>
            </a:r>
            <a:endParaRPr lang="en-US" sz="2400" b="0" dirty="0">
              <a:solidFill>
                <a:srgbClr val="115327"/>
              </a:solidFill>
            </a:endParaRPr>
          </a:p>
        </p:txBody>
      </p:sp>
      <p:pic>
        <p:nvPicPr>
          <p:cNvPr id="1027" name="Picture 3" descr="A graph shows Marginal and average corporate tax rates at different income levels.&#10;The X-axis shows Taxable income in dollars, ranging from 50,000 to 500,000 in increments of 50,000. the Y-axis shows Percentage ranging from 0 to 45, in increments of 5. &#10;A curve labeled Average tax rate starts at 15% at 0 dollars and remains horizontal up to  $50,000 and then slopes upward forming a concave curve, with its peak at 35% at  $350,000. Thereafter it becomes again becomes parallel to the x-axis. &#10;A curve labeled Marginal tax rate starts at 15% at  $50,000. From there it moves up to 25%, and then moves right to $60,000. It moves up again in a vertical line to 35%, and then moves right to $75,000. It again moves up to 40% and then moves right to $100,000. Thereafter it becomes  parallel to the x-axis until $335,000 after which it slopes downward to 34% at $35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19400"/>
            <a:ext cx="7287771" cy="287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0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
            <a:ext cx="8229600" cy="1097280"/>
          </a:xfrm>
        </p:spPr>
        <p:txBody>
          <a:bodyPr/>
          <a:lstStyle/>
          <a:p>
            <a:r>
              <a:rPr lang="en-US" altLang="en-US" sz="2400" dirty="0">
                <a:sym typeface="Times New Roman" pitchFamily="18" charset="0"/>
              </a:rPr>
              <a:t>1.1 Finance and the Firm </a:t>
            </a:r>
            <a:r>
              <a:rPr lang="en-US" altLang="en-US" sz="2400" b="0" dirty="0">
                <a:sym typeface="Times New Roman" pitchFamily="18" charset="0"/>
              </a:rPr>
              <a:t>(1 of 3)</a:t>
            </a:r>
            <a:endParaRPr lang="en-US" sz="2400" b="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What Is Finance?</a:t>
            </a:r>
          </a:p>
          <a:p>
            <a:pPr lvl="1"/>
            <a:r>
              <a:rPr lang="en-US" altLang="en-US" dirty="0">
                <a:solidFill>
                  <a:srgbClr val="000000"/>
                </a:solidFill>
                <a:latin typeface="Arial" pitchFamily="34" charset="0"/>
                <a:ea typeface="Arial" pitchFamily="34" charset="0"/>
                <a:cs typeface="Arial" pitchFamily="34" charset="0"/>
                <a:sym typeface="Arial" pitchFamily="34" charset="0"/>
              </a:rPr>
              <a:t>Finance can be defined as the science and art of managing money</a:t>
            </a:r>
          </a:p>
          <a:p>
            <a:pPr lvl="1"/>
            <a:r>
              <a:rPr lang="en-US" altLang="en-US" dirty="0">
                <a:solidFill>
                  <a:srgbClr val="000000"/>
                </a:solidFill>
                <a:latin typeface="Arial" pitchFamily="34" charset="0"/>
                <a:ea typeface="Arial" pitchFamily="34" charset="0"/>
                <a:cs typeface="Arial" pitchFamily="34" charset="0"/>
                <a:sym typeface="Arial" pitchFamily="34" charset="0"/>
              </a:rPr>
              <a:t>At the personal level, finance is concerned with individuals’ decisions about:</a:t>
            </a:r>
          </a:p>
          <a:p>
            <a:pPr lvl="2"/>
            <a:r>
              <a:rPr lang="en-US" altLang="en-US" dirty="0">
                <a:solidFill>
                  <a:srgbClr val="000000"/>
                </a:solidFill>
                <a:latin typeface="Arial" pitchFamily="34" charset="0"/>
                <a:ea typeface="Arial" pitchFamily="34" charset="0"/>
                <a:cs typeface="Arial" pitchFamily="34" charset="0"/>
                <a:sym typeface="Arial" pitchFamily="34" charset="0"/>
              </a:rPr>
              <a:t>how much of their earnings they spend</a:t>
            </a:r>
          </a:p>
          <a:p>
            <a:pPr lvl="2"/>
            <a:r>
              <a:rPr lang="en-US" altLang="en-US" dirty="0">
                <a:solidFill>
                  <a:srgbClr val="000000"/>
                </a:solidFill>
                <a:latin typeface="Arial" pitchFamily="34" charset="0"/>
                <a:ea typeface="Arial" pitchFamily="34" charset="0"/>
                <a:cs typeface="Arial" pitchFamily="34" charset="0"/>
                <a:sym typeface="Arial" pitchFamily="34" charset="0"/>
              </a:rPr>
              <a:t>how much they save</a:t>
            </a:r>
          </a:p>
          <a:p>
            <a:pPr lvl="2"/>
            <a:r>
              <a:rPr lang="en-US" altLang="en-US" dirty="0">
                <a:solidFill>
                  <a:srgbClr val="000000"/>
                </a:solidFill>
                <a:latin typeface="Arial" pitchFamily="34" charset="0"/>
                <a:ea typeface="Arial" pitchFamily="34" charset="0"/>
                <a:cs typeface="Arial" pitchFamily="34" charset="0"/>
                <a:sym typeface="Arial" pitchFamily="34" charset="0"/>
              </a:rPr>
              <a:t>how they invest their savings</a:t>
            </a:r>
          </a:p>
        </p:txBody>
      </p:sp>
    </p:spTree>
    <p:extLst>
      <p:ext uri="{BB962C8B-B14F-4D97-AF65-F5344CB8AC3E}">
        <p14:creationId xmlns:p14="http://schemas.microsoft.com/office/powerpoint/2010/main" val="2611257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8229600" cy="1097280"/>
          </a:xfrm>
        </p:spPr>
        <p:txBody>
          <a:bodyPr/>
          <a:lstStyle/>
          <a:p>
            <a:r>
              <a:rPr lang="en-US" altLang="en-US" sz="2400" dirty="0">
                <a:sym typeface="Times New Roman" pitchFamily="18" charset="0"/>
              </a:rPr>
              <a:t>Example 1.6 </a:t>
            </a:r>
            <a:r>
              <a:rPr lang="en-US" altLang="en-US" sz="2400" b="0" dirty="0">
                <a:sym typeface="Times New Roman" pitchFamily="18" charset="0"/>
              </a:rPr>
              <a:t>(1 of 2)</a:t>
            </a:r>
            <a:endParaRPr lang="en-US" sz="2400" dirty="0"/>
          </a:p>
        </p:txBody>
      </p:sp>
      <p:sp>
        <p:nvSpPr>
          <p:cNvPr id="3" name="Content Placeholder 2"/>
          <p:cNvSpPr>
            <a:spLocks noGrp="1"/>
          </p:cNvSpPr>
          <p:nvPr>
            <p:ph idx="1"/>
          </p:nvPr>
        </p:nvSpPr>
        <p:spPr>
          <a:xfrm>
            <a:off x="304800" y="1295400"/>
            <a:ext cx="8229600" cy="4648200"/>
          </a:xfrm>
        </p:spPr>
        <p:txBody>
          <a:bodyPr/>
          <a:lstStyle/>
          <a:p>
            <a:pPr marL="0" indent="0">
              <a:buNone/>
            </a:pPr>
            <a:r>
              <a:rPr lang="en-US" sz="2100" dirty="0"/>
              <a:t>Peter Strong is a partner in Argaiv Software, and from that business he earned taxable income of $300,000. Assuming that this is Peter’s only source of income, from Table 1.2 we can see that based on Peter’s tax bracket, he faces a marginal tax rate of 35%. How much in tax does Peter owe, and what is his average tax rate? Table 1.2 shows a base tax of $45,690 for individuals with income above $200,000 but below $500,000. Here’s where that base tax comes from:</a:t>
            </a:r>
          </a:p>
          <a:p>
            <a:pPr marL="0" indent="0">
              <a:buNone/>
            </a:pPr>
            <a:r>
              <a:rPr lang="en-US" sz="2100" dirty="0"/>
              <a:t>Base tax = (0.10 × $9,525) + (0.12 × $29,175) + (0.22 × $43,800)</a:t>
            </a:r>
          </a:p>
          <a:p>
            <a:pPr marL="0" indent="1200150">
              <a:spcBef>
                <a:spcPts val="600"/>
              </a:spcBef>
              <a:buNone/>
            </a:pPr>
            <a:r>
              <a:rPr lang="en-US" sz="2100" dirty="0"/>
              <a:t>+ (0.24 × $75,000) + (0.32 × $42,500)</a:t>
            </a:r>
          </a:p>
          <a:p>
            <a:pPr marL="0" indent="1162050">
              <a:spcBef>
                <a:spcPts val="600"/>
              </a:spcBef>
              <a:buNone/>
            </a:pPr>
            <a:r>
              <a:rPr lang="en-US" sz="2100" dirty="0"/>
              <a:t>= $953 + $3,501 + $9,636 + $18,000 + $13,600</a:t>
            </a:r>
          </a:p>
          <a:p>
            <a:pPr marL="0" indent="1162050">
              <a:spcBef>
                <a:spcPts val="600"/>
              </a:spcBef>
              <a:buNone/>
            </a:pPr>
            <a:r>
              <a:rPr lang="en-US" sz="2100" dirty="0"/>
              <a:t>= $45,690</a:t>
            </a:r>
          </a:p>
        </p:txBody>
      </p:sp>
    </p:spTree>
    <p:extLst>
      <p:ext uri="{BB962C8B-B14F-4D97-AF65-F5344CB8AC3E}">
        <p14:creationId xmlns:p14="http://schemas.microsoft.com/office/powerpoint/2010/main" val="2974616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8229600" cy="1097280"/>
          </a:xfrm>
        </p:spPr>
        <p:txBody>
          <a:bodyPr/>
          <a:lstStyle/>
          <a:p>
            <a:r>
              <a:rPr lang="en-US" altLang="en-US" sz="2400" dirty="0">
                <a:sym typeface="Times New Roman" pitchFamily="18" charset="0"/>
              </a:rPr>
              <a:t>Example 1.6 </a:t>
            </a:r>
            <a:r>
              <a:rPr lang="en-US" altLang="en-US" sz="2400" b="0" dirty="0">
                <a:sym typeface="Times New Roman" pitchFamily="18" charset="0"/>
              </a:rPr>
              <a:t>(2 of 2)</a:t>
            </a:r>
            <a:endParaRPr lang="en-US" sz="2400" dirty="0"/>
          </a:p>
        </p:txBody>
      </p:sp>
      <p:sp>
        <p:nvSpPr>
          <p:cNvPr id="4" name="Content Placeholder 3"/>
          <p:cNvSpPr>
            <a:spLocks noGrp="1"/>
          </p:cNvSpPr>
          <p:nvPr>
            <p:ph idx="1"/>
          </p:nvPr>
        </p:nvSpPr>
        <p:spPr>
          <a:xfrm>
            <a:off x="457200" y="1295400"/>
            <a:ext cx="8229600" cy="4695825"/>
          </a:xfrm>
        </p:spPr>
        <p:txBody>
          <a:bodyPr/>
          <a:lstStyle/>
          <a:p>
            <a:pPr marL="0" indent="0">
              <a:spcBef>
                <a:spcPts val="1200"/>
              </a:spcBef>
              <a:buNone/>
            </a:pPr>
            <a:r>
              <a:rPr lang="en-US" sz="2100" dirty="0"/>
              <a:t>In other words, based on his first $200,000 in partnership earnings, Peter owes $45,690 in taxes. In addition to that base tax, Peter must pay 35% tax on the last $100,000 that he earns, so his total tax bill is</a:t>
            </a:r>
          </a:p>
          <a:p>
            <a:pPr marL="0" indent="0" algn="ctr">
              <a:spcBef>
                <a:spcPts val="1200"/>
              </a:spcBef>
              <a:buNone/>
            </a:pPr>
            <a:r>
              <a:rPr lang="en-US" sz="2100" dirty="0"/>
              <a:t>Total taxes due = $45,690 + (0.35 × $100,000) = $80,690</a:t>
            </a:r>
          </a:p>
          <a:p>
            <a:pPr marL="0" indent="0">
              <a:spcBef>
                <a:spcPts val="1200"/>
              </a:spcBef>
              <a:buNone/>
            </a:pPr>
            <a:r>
              <a:rPr lang="en-US" sz="2100" dirty="0"/>
              <a:t>Given Peter’s total tax bill, we can calculate the average tax rate by dividing taxes due by taxable income, as follows:</a:t>
            </a:r>
          </a:p>
          <a:p>
            <a:pPr marL="0" indent="0" algn="ctr">
              <a:spcBef>
                <a:spcPts val="1200"/>
              </a:spcBef>
              <a:buNone/>
            </a:pPr>
            <a:r>
              <a:rPr lang="en-US" sz="2100" dirty="0"/>
              <a:t>Average tax rate = $80,690 ÷ $300,000 = 0.269 = 26.9%</a:t>
            </a:r>
          </a:p>
          <a:p>
            <a:pPr marL="0" indent="0">
              <a:spcBef>
                <a:spcPts val="1200"/>
              </a:spcBef>
              <a:buNone/>
            </a:pPr>
            <a:r>
              <a:rPr lang="en-US" sz="2100" dirty="0"/>
              <a:t>Again we stress that in many cases the marginal tax rate and the average tax rate are not equal, and in such cases, managers should focus on the marginal tax rate when they make decisions about how to invest the firm’s money.</a:t>
            </a:r>
          </a:p>
        </p:txBody>
      </p:sp>
    </p:spTree>
    <p:extLst>
      <p:ext uri="{BB962C8B-B14F-4D97-AF65-F5344CB8AC3E}">
        <p14:creationId xmlns:p14="http://schemas.microsoft.com/office/powerpoint/2010/main" val="4123656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33400"/>
            <a:ext cx="8229600" cy="1097280"/>
          </a:xfrm>
        </p:spPr>
        <p:txBody>
          <a:bodyPr/>
          <a:lstStyle/>
          <a:p>
            <a:r>
              <a:rPr lang="en-US" altLang="en-US" sz="2400" dirty="0">
                <a:sym typeface="Times New Roman" pitchFamily="18" charset="0"/>
              </a:rPr>
              <a:t>Example 1.7</a:t>
            </a:r>
            <a:endParaRPr lang="en-US" sz="2400" dirty="0"/>
          </a:p>
        </p:txBody>
      </p:sp>
      <p:sp>
        <p:nvSpPr>
          <p:cNvPr id="3" name="Content Placeholder 2"/>
          <p:cNvSpPr>
            <a:spLocks noGrp="1"/>
          </p:cNvSpPr>
          <p:nvPr>
            <p:ph idx="1"/>
          </p:nvPr>
        </p:nvSpPr>
        <p:spPr>
          <a:xfrm>
            <a:off x="342900" y="2124075"/>
            <a:ext cx="8458200" cy="4733925"/>
          </a:xfrm>
        </p:spPr>
        <p:txBody>
          <a:bodyPr/>
          <a:lstStyle/>
          <a:p>
            <a:pPr marL="0" indent="0">
              <a:buNone/>
            </a:pPr>
            <a:r>
              <a:rPr lang="en-US" sz="1800" dirty="0"/>
              <a:t>Suppose that Argaiv Software (from Example 1.6) is organized as a corporation rather than as a partnership, and suppose also that Argaiv paid $300,000 in dividends to shareholders. For individuals, the tax code applies a different marginal rate to dividends than to ordinary income, with the top marginal tax rate on dividends equal to 23.8%. On the $300,000 in corporate taxable income, Argaiv will pay taxes of $63,000 (0.21 × $300,000), and its shareholders could pay as much as $71,400 (0.238 × $300,000) in taxes on the dividends that they receive. Therefore, the total tax burden faced by Argaiv and its shareholders is as high as $134,400, compared to the total tax bill of $80,690 that would be owed if Argaiv were organized as a partnership as in the previous example. The taxes paid on Argaiv dividends by its shareholders could be less than shown here if shareholders are not in the highest individual tax bracket.</a:t>
            </a:r>
          </a:p>
        </p:txBody>
      </p:sp>
    </p:spTree>
    <p:extLst>
      <p:ext uri="{BB962C8B-B14F-4D97-AF65-F5344CB8AC3E}">
        <p14:creationId xmlns:p14="http://schemas.microsoft.com/office/powerpoint/2010/main" val="4279941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90600"/>
            <a:ext cx="62484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(9 of 13)</a:t>
            </a:r>
            <a:endParaRPr lang="en-US" sz="2400" dirty="0"/>
          </a:p>
        </p:txBody>
      </p:sp>
      <p:sp>
        <p:nvSpPr>
          <p:cNvPr id="3" name="Content Placeholder 2"/>
          <p:cNvSpPr>
            <a:spLocks noGrp="1"/>
          </p:cNvSpPr>
          <p:nvPr>
            <p:ph idx="1"/>
          </p:nvPr>
        </p:nvSpPr>
        <p:spPr>
          <a:xfrm>
            <a:off x="152400" y="2438400"/>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Business Organizational Forms and Taxation</a:t>
            </a:r>
          </a:p>
          <a:p>
            <a:pPr lvl="2"/>
            <a:r>
              <a:rPr lang="en-US" altLang="en-US" dirty="0">
                <a:solidFill>
                  <a:srgbClr val="000000"/>
                </a:solidFill>
                <a:latin typeface="Arial" pitchFamily="34" charset="0"/>
                <a:ea typeface="Arial" pitchFamily="34" charset="0"/>
                <a:cs typeface="Arial" pitchFamily="34" charset="0"/>
                <a:sym typeface="Arial" pitchFamily="34" charset="0"/>
              </a:rPr>
              <a:t>Ordinary Income</a:t>
            </a:r>
          </a:p>
          <a:p>
            <a:pPr lvl="3"/>
            <a:r>
              <a:rPr lang="en-US" altLang="en-US" dirty="0">
                <a:solidFill>
                  <a:srgbClr val="000000"/>
                </a:solidFill>
                <a:latin typeface="Arial" pitchFamily="34" charset="0"/>
                <a:ea typeface="Arial" pitchFamily="34" charset="0"/>
                <a:cs typeface="Arial" pitchFamily="34" charset="0"/>
                <a:sym typeface="Arial" pitchFamily="34" charset="0"/>
              </a:rPr>
              <a:t>Income earned by a business through the sale of goods or services</a:t>
            </a:r>
          </a:p>
          <a:p>
            <a:pPr lvl="2"/>
            <a:r>
              <a:rPr lang="en-US" altLang="en-US" dirty="0">
                <a:solidFill>
                  <a:srgbClr val="000000"/>
                </a:solidFill>
                <a:latin typeface="Arial" pitchFamily="34" charset="0"/>
                <a:ea typeface="Arial" pitchFamily="34" charset="0"/>
                <a:cs typeface="Arial" pitchFamily="34" charset="0"/>
                <a:sym typeface="Arial" pitchFamily="34" charset="0"/>
              </a:rPr>
              <a:t>Capital Gain</a:t>
            </a:r>
          </a:p>
          <a:p>
            <a:pPr lvl="3"/>
            <a:r>
              <a:rPr lang="en-US" altLang="en-US" dirty="0">
                <a:solidFill>
                  <a:srgbClr val="000000"/>
                </a:solidFill>
                <a:latin typeface="Arial" pitchFamily="34" charset="0"/>
                <a:ea typeface="Arial" pitchFamily="34" charset="0"/>
                <a:cs typeface="Arial" pitchFamily="34" charset="0"/>
                <a:sym typeface="Arial" pitchFamily="34" charset="0"/>
              </a:rPr>
              <a:t>Income earned by selling an asset for more than its cost</a:t>
            </a:r>
          </a:p>
          <a:p>
            <a:pPr lvl="3"/>
            <a:r>
              <a:rPr lang="en-US" altLang="en-US" dirty="0">
                <a:solidFill>
                  <a:srgbClr val="000000"/>
                </a:solidFill>
                <a:latin typeface="Arial" pitchFamily="34" charset="0"/>
                <a:ea typeface="Arial" pitchFamily="34" charset="0"/>
                <a:cs typeface="Arial" pitchFamily="34" charset="0"/>
                <a:sym typeface="Arial" pitchFamily="34" charset="0"/>
              </a:rPr>
              <a:t>For corporations, ordinary income and capital gains are treated the same for tax purposes</a:t>
            </a:r>
          </a:p>
          <a:p>
            <a:pPr lvl="2"/>
            <a:endParaRPr lang="en-US" altLang="en-US" dirty="0">
              <a:solidFill>
                <a:srgbClr val="000000"/>
              </a:solidFill>
              <a:latin typeface="Arial" pitchFamily="34" charset="0"/>
              <a:ea typeface="Arial" pitchFamily="34" charset="0"/>
              <a:cs typeface="Arial" pitchFamily="34" charset="0"/>
              <a:sym typeface="Arial" pitchFamily="34" charset="0"/>
            </a:endParaRPr>
          </a:p>
        </p:txBody>
      </p:sp>
    </p:spTree>
    <p:extLst>
      <p:ext uri="{BB962C8B-B14F-4D97-AF65-F5344CB8AC3E}">
        <p14:creationId xmlns:p14="http://schemas.microsoft.com/office/powerpoint/2010/main" val="1067148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70866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(10 of 13)</a:t>
            </a:r>
            <a:endParaRPr lang="en-US" sz="2400" dirty="0"/>
          </a:p>
        </p:txBody>
      </p:sp>
      <p:sp>
        <p:nvSpPr>
          <p:cNvPr id="3" name="Content Placeholder 2"/>
          <p:cNvSpPr>
            <a:spLocks noGrp="1"/>
          </p:cNvSpPr>
          <p:nvPr>
            <p:ph idx="1"/>
          </p:nvPr>
        </p:nvSpPr>
        <p:spPr>
          <a:xfrm>
            <a:off x="381000" y="1981200"/>
            <a:ext cx="8151254" cy="4419600"/>
          </a:xfrm>
        </p:spPr>
        <p:txBody>
          <a:bodyPr/>
          <a:lstStyle/>
          <a:p>
            <a:r>
              <a:rPr lang="en-US" altLang="en-US" sz="1800"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sz="1800" dirty="0">
                <a:solidFill>
                  <a:srgbClr val="000000"/>
                </a:solidFill>
                <a:latin typeface="Arial" pitchFamily="34" charset="0"/>
                <a:ea typeface="Arial" pitchFamily="34" charset="0"/>
                <a:cs typeface="Arial" pitchFamily="34" charset="0"/>
                <a:sym typeface="Arial" pitchFamily="34" charset="0"/>
              </a:rPr>
              <a:t>Business Organizational Forms and Taxation</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Interest received by corporations is taxed as ordinary income, while dividends received get a special tax break that moderates the effect of double taxation</a:t>
            </a:r>
          </a:p>
          <a:p>
            <a:pPr lvl="2"/>
            <a:r>
              <a:rPr lang="en-US" sz="1600" dirty="0"/>
              <a:t>Dividends received by the firm for stock held in other corporations are usually subject to a 50% exclusion for tax purposes</a:t>
            </a:r>
            <a:endParaRPr lang="en-US" altLang="en-US" sz="1600" dirty="0">
              <a:sym typeface="Arial" pitchFamily="34" charset="0"/>
            </a:endParaRPr>
          </a:p>
          <a:p>
            <a:pPr lvl="3"/>
            <a:r>
              <a:rPr lang="en-US" altLang="en-US" sz="1600" dirty="0">
                <a:solidFill>
                  <a:srgbClr val="000000"/>
                </a:solidFill>
                <a:latin typeface="Arial" pitchFamily="34" charset="0"/>
                <a:ea typeface="Arial" pitchFamily="34" charset="0"/>
                <a:cs typeface="Arial" pitchFamily="34" charset="0"/>
                <a:sym typeface="Arial" pitchFamily="34" charset="0"/>
              </a:rPr>
              <a:t>The dividend exclusion in effect eliminates half of the potential tax liability from dividends received by the second and any subsequent corporations</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In calculating their taxes, corporations can deduct operating expenses, as well as interest expenses they pay to lenders</a:t>
            </a:r>
          </a:p>
          <a:p>
            <a:pPr lvl="3"/>
            <a:r>
              <a:rPr lang="en-US" altLang="en-US" sz="1600" dirty="0">
                <a:solidFill>
                  <a:srgbClr val="000000"/>
                </a:solidFill>
                <a:latin typeface="Arial" pitchFamily="34" charset="0"/>
                <a:ea typeface="Arial" pitchFamily="34" charset="0"/>
                <a:cs typeface="Arial" pitchFamily="34" charset="0"/>
                <a:sym typeface="Arial" pitchFamily="34" charset="0"/>
              </a:rPr>
              <a:t>The tax deductibility of these expenses reduces their after-tax cost</a:t>
            </a:r>
          </a:p>
          <a:p>
            <a:pPr lvl="2"/>
            <a:endParaRPr lang="en-US" altLang="en-US" sz="1600" dirty="0">
              <a:solidFill>
                <a:srgbClr val="000000"/>
              </a:solidFill>
              <a:latin typeface="Arial" pitchFamily="34" charset="0"/>
              <a:ea typeface="Arial" pitchFamily="34" charset="0"/>
              <a:cs typeface="Arial" pitchFamily="34" charset="0"/>
              <a:sym typeface="Arial" pitchFamily="34" charset="0"/>
            </a:endParaRPr>
          </a:p>
        </p:txBody>
      </p:sp>
    </p:spTree>
    <p:extLst>
      <p:ext uri="{BB962C8B-B14F-4D97-AF65-F5344CB8AC3E}">
        <p14:creationId xmlns:p14="http://schemas.microsoft.com/office/powerpoint/2010/main" val="18889960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4806"/>
            <a:ext cx="8229600" cy="1097280"/>
          </a:xfrm>
        </p:spPr>
        <p:txBody>
          <a:bodyPr/>
          <a:lstStyle/>
          <a:p>
            <a:r>
              <a:rPr lang="en-US" altLang="en-US" sz="2400" dirty="0">
                <a:sym typeface="Times New Roman" pitchFamily="18" charset="0"/>
              </a:rPr>
              <a:t>Example 1.8 </a:t>
            </a:r>
            <a:r>
              <a:rPr lang="en-US" altLang="en-US" sz="2400" b="0" dirty="0">
                <a:sym typeface="Times New Roman" pitchFamily="18" charset="0"/>
              </a:rPr>
              <a:t>(1 of 2)</a:t>
            </a:r>
            <a:endParaRPr lang="en-US" sz="2400" dirty="0"/>
          </a:p>
        </p:txBody>
      </p:sp>
      <p:sp>
        <p:nvSpPr>
          <p:cNvPr id="3" name="Content Placeholder 2"/>
          <p:cNvSpPr>
            <a:spLocks noGrp="1"/>
          </p:cNvSpPr>
          <p:nvPr>
            <p:ph idx="1"/>
          </p:nvPr>
        </p:nvSpPr>
        <p:spPr>
          <a:xfrm>
            <a:off x="495300" y="1400176"/>
            <a:ext cx="8458200" cy="1447800"/>
          </a:xfrm>
        </p:spPr>
        <p:txBody>
          <a:bodyPr/>
          <a:lstStyle/>
          <a:p>
            <a:pPr marL="0" indent="0">
              <a:buNone/>
            </a:pPr>
            <a:r>
              <a:rPr lang="en-US" sz="2200" dirty="0"/>
              <a:t>Two corporations, Debt Co. and No-Debt Co., earned $200,000 before interest and taxes this year. During the year, Debt Co. paid $30,000 in interest. No-Debt Co. had no debt and no interest expense. How do the after-tax earnings of these firms compare?</a:t>
            </a:r>
          </a:p>
        </p:txBody>
      </p:sp>
      <p:graphicFrame>
        <p:nvGraphicFramePr>
          <p:cNvPr id="5" name="Table 4"/>
          <p:cNvGraphicFramePr>
            <a:graphicFrameLocks noGrp="1"/>
          </p:cNvGraphicFramePr>
          <p:nvPr>
            <p:extLst>
              <p:ext uri="{D42A27DB-BD31-4B8C-83A1-F6EECF244321}">
                <p14:modId xmlns:p14="http://schemas.microsoft.com/office/powerpoint/2010/main" val="425689604"/>
              </p:ext>
            </p:extLst>
          </p:nvPr>
        </p:nvGraphicFramePr>
        <p:xfrm>
          <a:off x="495300" y="2895600"/>
          <a:ext cx="8001000" cy="2280666"/>
        </p:xfrm>
        <a:graphic>
          <a:graphicData uri="http://schemas.openxmlformats.org/drawingml/2006/table">
            <a:tbl>
              <a:tblPr firstRow="1">
                <a:tableStyleId>{3B4B98B0-60AC-42C2-AFA5-B58CD77FA1E5}</a:tableStyleId>
              </a:tblPr>
              <a:tblGrid>
                <a:gridCol w="4343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228600">
                <a:tc>
                  <a:txBody>
                    <a:bodyPr/>
                    <a:lstStyle/>
                    <a:p>
                      <a:pPr>
                        <a:lnSpc>
                          <a:spcPct val="115000"/>
                        </a:lnSpc>
                        <a:spcAft>
                          <a:spcPts val="0"/>
                        </a:spcAft>
                      </a:pPr>
                      <a:r>
                        <a:rPr lang="en-US" sz="1800" b="1" dirty="0">
                          <a:effectLst/>
                          <a:latin typeface="+mn-lt"/>
                          <a:ea typeface="Calibri"/>
                          <a:cs typeface="SabonLTPro-Bold"/>
                        </a:rPr>
                        <a:t> </a:t>
                      </a:r>
                      <a:r>
                        <a:rPr lang="en-US" sz="1800" dirty="0">
                          <a:solidFill>
                            <a:schemeClr val="bg1"/>
                          </a:solidFill>
                          <a:effectLst/>
                          <a:latin typeface="+mn-lt"/>
                          <a:ea typeface="Calibri"/>
                          <a:cs typeface="SabonLTPro-Roman"/>
                        </a:rPr>
                        <a:t>blank</a:t>
                      </a:r>
                      <a:endParaRPr lang="en-US" sz="1800" dirty="0">
                        <a:effectLst/>
                        <a:latin typeface="+mn-lt"/>
                        <a:ea typeface="Calibri"/>
                        <a:cs typeface="Times New Roman"/>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b="1" dirty="0">
                          <a:effectLst/>
                          <a:latin typeface="+mn-lt"/>
                          <a:ea typeface="Calibri"/>
                          <a:cs typeface="SabonLTPro-Bold"/>
                        </a:rPr>
                        <a:t>Debt Co.</a:t>
                      </a:r>
                      <a:endParaRPr lang="en-US" sz="1800" dirty="0">
                        <a:effectLst/>
                        <a:latin typeface="+mn-lt"/>
                        <a:ea typeface="Calibri"/>
                        <a:cs typeface="Times New Roman"/>
                      </a:endParaRPr>
                    </a:p>
                  </a:txBody>
                  <a:tcPr marR="54864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b="1" dirty="0">
                          <a:effectLst/>
                          <a:latin typeface="+mn-lt"/>
                          <a:ea typeface="Calibri"/>
                          <a:cs typeface="SabonLTPro-Bold"/>
                        </a:rPr>
                        <a:t>No-Debt Co.</a:t>
                      </a:r>
                      <a:endParaRPr lang="en-US" sz="1800" dirty="0">
                        <a:effectLst/>
                        <a:latin typeface="+mn-lt"/>
                        <a:ea typeface="Calibri"/>
                        <a:cs typeface="Times New Roman"/>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ct val="115000"/>
                        </a:lnSpc>
                        <a:spcAft>
                          <a:spcPts val="0"/>
                        </a:spcAft>
                      </a:pPr>
                      <a:r>
                        <a:rPr lang="en-US" sz="1800" dirty="0">
                          <a:effectLst/>
                          <a:latin typeface="+mn-lt"/>
                          <a:ea typeface="Calibri"/>
                          <a:cs typeface="SabonLTPro-Roman"/>
                        </a:rPr>
                        <a:t>Earnings before interest and taxes</a:t>
                      </a:r>
                      <a:endParaRPr lang="en-US" sz="18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$200,000</a:t>
                      </a:r>
                      <a:endParaRPr lang="en-US" sz="1800" dirty="0">
                        <a:effectLst/>
                        <a:latin typeface="+mn-lt"/>
                        <a:ea typeface="Calibri"/>
                        <a:cs typeface="Times New Roman"/>
                      </a:endParaRPr>
                    </a:p>
                  </a:txBody>
                  <a:tcPr marR="54864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$200,000</a:t>
                      </a:r>
                      <a:endParaRPr lang="en-US" sz="1800" dirty="0">
                        <a:effectLst/>
                        <a:latin typeface="+mn-lt"/>
                        <a:ea typeface="Calibri"/>
                        <a:cs typeface="Times New Roman"/>
                      </a:endParaRPr>
                    </a:p>
                  </a:txBody>
                  <a:tcPr marR="27432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nSpc>
                          <a:spcPct val="115000"/>
                        </a:lnSpc>
                        <a:spcAft>
                          <a:spcPts val="0"/>
                        </a:spcAft>
                      </a:pPr>
                      <a:r>
                        <a:rPr lang="en-US" sz="1800" dirty="0">
                          <a:effectLst/>
                          <a:latin typeface="+mn-lt"/>
                          <a:ea typeface="Calibri"/>
                          <a:cs typeface="SabonLTPro-Roman"/>
                        </a:rPr>
                        <a:t>Less: Interest expense</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30,000</a:t>
                      </a:r>
                      <a:endParaRPr lang="en-US" sz="1800" dirty="0">
                        <a:effectLst/>
                        <a:latin typeface="+mn-lt"/>
                        <a:ea typeface="Calibri"/>
                        <a:cs typeface="Times New Roman"/>
                      </a:endParaRPr>
                    </a:p>
                  </a:txBody>
                  <a:tcPr marR="54864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0</a:t>
                      </a:r>
                      <a:endParaRPr lang="en-US" sz="1800" dirty="0">
                        <a:effectLst/>
                        <a:latin typeface="+mn-lt"/>
                        <a:ea typeface="Calibri"/>
                        <a:cs typeface="Times New Roman"/>
                      </a:endParaRPr>
                    </a:p>
                  </a:txBody>
                  <a:tcPr marR="2743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nSpc>
                          <a:spcPct val="115000"/>
                        </a:lnSpc>
                        <a:spcAft>
                          <a:spcPts val="0"/>
                        </a:spcAft>
                      </a:pPr>
                      <a:r>
                        <a:rPr lang="en-US" sz="1800" dirty="0">
                          <a:effectLst/>
                          <a:latin typeface="+mn-lt"/>
                          <a:ea typeface="Calibri"/>
                          <a:cs typeface="SabonLTPro-Roman"/>
                        </a:rPr>
                        <a:t>Earnings before taxes</a:t>
                      </a:r>
                      <a:endParaRPr lang="en-US" sz="1800" dirty="0">
                        <a:effectLst/>
                        <a:latin typeface="+mn-lt"/>
                        <a:ea typeface="Calibri"/>
                        <a:cs typeface="Times New Roman"/>
                      </a:endParaRPr>
                    </a:p>
                  </a:txBody>
                  <a:tcPr marL="457200"/>
                </a:tc>
                <a:tc>
                  <a:txBody>
                    <a:bodyPr/>
                    <a:lstStyle/>
                    <a:p>
                      <a:pPr algn="r">
                        <a:lnSpc>
                          <a:spcPct val="115000"/>
                        </a:lnSpc>
                        <a:spcAft>
                          <a:spcPts val="0"/>
                        </a:spcAft>
                      </a:pPr>
                      <a:r>
                        <a:rPr lang="en-US" sz="1800" dirty="0">
                          <a:effectLst/>
                          <a:latin typeface="+mn-lt"/>
                          <a:ea typeface="Calibri"/>
                          <a:cs typeface="SabonLTPro-Roman"/>
                        </a:rPr>
                        <a:t>$170,000</a:t>
                      </a:r>
                      <a:endParaRPr lang="en-US" sz="1800" dirty="0">
                        <a:effectLst/>
                        <a:latin typeface="+mn-lt"/>
                        <a:ea typeface="Calibri"/>
                        <a:cs typeface="Times New Roman"/>
                      </a:endParaRPr>
                    </a:p>
                  </a:txBody>
                  <a:tcPr marR="54864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$200,000</a:t>
                      </a:r>
                      <a:endParaRPr lang="en-US" sz="1800" dirty="0">
                        <a:effectLst/>
                        <a:latin typeface="+mn-lt"/>
                        <a:ea typeface="Calibri"/>
                        <a:cs typeface="Times New Roman"/>
                      </a:endParaRPr>
                    </a:p>
                  </a:txBody>
                  <a:tcPr marR="27432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pPr>
                        <a:lnSpc>
                          <a:spcPct val="115000"/>
                        </a:lnSpc>
                        <a:spcAft>
                          <a:spcPts val="0"/>
                        </a:spcAft>
                      </a:pPr>
                      <a:r>
                        <a:rPr lang="en-US" sz="1800" dirty="0">
                          <a:effectLst/>
                          <a:latin typeface="+mn-lt"/>
                          <a:ea typeface="Calibri"/>
                          <a:cs typeface="SabonLTPro-Roman"/>
                        </a:rPr>
                        <a:t>Less: Taxes (21%)</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35,700</a:t>
                      </a:r>
                      <a:endParaRPr lang="en-US" sz="1800" dirty="0">
                        <a:effectLst/>
                        <a:latin typeface="+mn-lt"/>
                        <a:ea typeface="Calibri"/>
                        <a:cs typeface="Times New Roman"/>
                      </a:endParaRPr>
                    </a:p>
                  </a:txBody>
                  <a:tcPr marR="54864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42,000</a:t>
                      </a:r>
                      <a:endParaRPr lang="en-US" sz="1800" dirty="0">
                        <a:effectLst/>
                        <a:latin typeface="+mn-lt"/>
                        <a:ea typeface="Calibri"/>
                        <a:cs typeface="Times New Roman"/>
                      </a:endParaRPr>
                    </a:p>
                  </a:txBody>
                  <a:tcPr marR="2743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nSpc>
                          <a:spcPct val="115000"/>
                        </a:lnSpc>
                        <a:spcAft>
                          <a:spcPts val="0"/>
                        </a:spcAft>
                      </a:pPr>
                      <a:r>
                        <a:rPr lang="en-US" sz="1800" dirty="0">
                          <a:effectLst/>
                          <a:latin typeface="+mn-lt"/>
                          <a:ea typeface="Calibri"/>
                          <a:cs typeface="SabonLTPro-Roman"/>
                        </a:rPr>
                        <a:t>Earnings after taxes</a:t>
                      </a:r>
                      <a:endParaRPr lang="en-US" sz="1800" dirty="0">
                        <a:effectLst/>
                        <a:latin typeface="+mn-lt"/>
                        <a:ea typeface="Calibri"/>
                        <a:cs typeface="Times New Roman"/>
                      </a:endParaRPr>
                    </a:p>
                  </a:txBody>
                  <a:tcPr marL="45720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$134,300</a:t>
                      </a:r>
                      <a:endParaRPr lang="en-US" sz="1800" dirty="0">
                        <a:effectLst/>
                        <a:latin typeface="+mn-lt"/>
                        <a:ea typeface="Calibri"/>
                        <a:cs typeface="Times New Roman"/>
                      </a:endParaRPr>
                    </a:p>
                  </a:txBody>
                  <a:tcPr marR="5486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$158,000</a:t>
                      </a:r>
                      <a:endParaRPr lang="en-US" sz="1800" dirty="0">
                        <a:effectLst/>
                        <a:latin typeface="+mn-lt"/>
                        <a:ea typeface="Calibri"/>
                        <a:cs typeface="Times New Roman"/>
                      </a:endParaRPr>
                    </a:p>
                  </a:txBody>
                  <a:tcPr marR="2743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Left Brace 5"/>
          <p:cNvSpPr/>
          <p:nvPr/>
        </p:nvSpPr>
        <p:spPr>
          <a:xfrm rot="16200000">
            <a:off x="6762751" y="3980351"/>
            <a:ext cx="114300" cy="289559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38220576"/>
              </p:ext>
            </p:extLst>
          </p:nvPr>
        </p:nvGraphicFramePr>
        <p:xfrm>
          <a:off x="495300" y="5257801"/>
          <a:ext cx="8001000" cy="457200"/>
        </p:xfrm>
        <a:graphic>
          <a:graphicData uri="http://schemas.openxmlformats.org/drawingml/2006/table">
            <a:tbl>
              <a:tblPr firstRow="1">
                <a:tableStyleId>{3B4B98B0-60AC-42C2-AFA5-B58CD77FA1E5}</a:tableStyleId>
              </a:tblPr>
              <a:tblGrid>
                <a:gridCol w="4572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57200">
                <a:tc>
                  <a:txBody>
                    <a:bodyPr/>
                    <a:lstStyle/>
                    <a:p>
                      <a:pPr>
                        <a:lnSpc>
                          <a:spcPct val="115000"/>
                        </a:lnSpc>
                        <a:spcAft>
                          <a:spcPts val="0"/>
                        </a:spcAft>
                      </a:pPr>
                      <a:r>
                        <a:rPr lang="en-US" sz="1800" b="0" dirty="0">
                          <a:effectLst/>
                          <a:latin typeface="+mn-lt"/>
                          <a:ea typeface="Calibri"/>
                          <a:cs typeface="SabonLTPro-Roman"/>
                        </a:rPr>
                        <a:t>Difference in earnings after taxes</a:t>
                      </a:r>
                      <a:endParaRPr lang="en-US" sz="1800" b="0" dirty="0">
                        <a:effectLst/>
                        <a:latin typeface="+mn-lt"/>
                        <a:ea typeface="Calibri"/>
                        <a:cs typeface="Times New Roman"/>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0" dirty="0">
                          <a:effectLst/>
                          <a:latin typeface="+mn-lt"/>
                          <a:ea typeface="Calibri"/>
                          <a:cs typeface="PearsonMATHPRO13"/>
                        </a:rPr>
                        <a:t>$</a:t>
                      </a:r>
                      <a:r>
                        <a:rPr lang="en-US" sz="1800" b="0" dirty="0">
                          <a:effectLst/>
                          <a:latin typeface="+mn-lt"/>
                          <a:ea typeface="Calibri"/>
                          <a:cs typeface="SabonLTPro-Roman"/>
                        </a:rPr>
                        <a:t>23,700</a:t>
                      </a:r>
                      <a:endParaRPr lang="en-US" sz="1800" b="0" dirty="0">
                        <a:effectLst/>
                        <a:latin typeface="+mn-lt"/>
                        <a:ea typeface="Calibri"/>
                        <a:cs typeface="Times New Roman"/>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27804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8229600" cy="1097280"/>
          </a:xfrm>
        </p:spPr>
        <p:txBody>
          <a:bodyPr/>
          <a:lstStyle/>
          <a:p>
            <a:r>
              <a:rPr lang="en-US" altLang="en-US" sz="2400" dirty="0">
                <a:sym typeface="Times New Roman" pitchFamily="18" charset="0"/>
              </a:rPr>
              <a:t>Example 1.8 </a:t>
            </a:r>
            <a:r>
              <a:rPr lang="en-US" altLang="en-US" sz="2400" b="0" dirty="0">
                <a:sym typeface="Times New Roman" pitchFamily="18" charset="0"/>
              </a:rPr>
              <a:t>(2 of 2)</a:t>
            </a:r>
            <a:endParaRPr lang="en-US" sz="2400" dirty="0"/>
          </a:p>
        </p:txBody>
      </p:sp>
      <p:sp>
        <p:nvSpPr>
          <p:cNvPr id="3" name="Content Placeholder 2"/>
          <p:cNvSpPr>
            <a:spLocks noGrp="1"/>
          </p:cNvSpPr>
          <p:nvPr>
            <p:ph idx="1"/>
          </p:nvPr>
        </p:nvSpPr>
        <p:spPr>
          <a:xfrm>
            <a:off x="457200" y="1828800"/>
            <a:ext cx="8382000" cy="4733925"/>
          </a:xfrm>
        </p:spPr>
        <p:txBody>
          <a:bodyPr/>
          <a:lstStyle/>
          <a:p>
            <a:pPr marL="0" indent="0">
              <a:buNone/>
            </a:pPr>
            <a:r>
              <a:rPr lang="en-IN" sz="2200" dirty="0"/>
              <a:t>Both firms face a 21% flat tax rate. Debt Co. had $30,000 more interest expense than No-Debt Co., but Debt Co.’s earnings after taxes are only $23,700 less than those of No-Debt Co. This difference is attributable to Debt Co.’s $30,000 interest expense deduction, which provides a tax savings of $6,300 (the tax bill is $35,700 for Debt Co. versus $42,000 for No-Debt Co.). The tax savings can be calculated directly by multiplying the 21% tax rate by the interest expense (0.21 × $30,000 = $6,300). Similarly, the $23,700 after-tax interest expense can be calculated directly by multiplying 1 minus the tax rate by the interest expense [(1 − 0.21) × $30,000 = $23,700].</a:t>
            </a:r>
            <a:endParaRPr lang="en-US" sz="2200" dirty="0"/>
          </a:p>
        </p:txBody>
      </p:sp>
    </p:spTree>
    <p:extLst>
      <p:ext uri="{BB962C8B-B14F-4D97-AF65-F5344CB8AC3E}">
        <p14:creationId xmlns:p14="http://schemas.microsoft.com/office/powerpoint/2010/main" val="2780575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63246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(11 of 13)</a:t>
            </a:r>
            <a:endParaRPr lang="en-US" sz="2400" dirty="0"/>
          </a:p>
        </p:txBody>
      </p:sp>
      <p:sp>
        <p:nvSpPr>
          <p:cNvPr id="3" name="Content Placeholder 2"/>
          <p:cNvSpPr>
            <a:spLocks noGrp="1"/>
          </p:cNvSpPr>
          <p:nvPr>
            <p:ph idx="1"/>
          </p:nvPr>
        </p:nvSpPr>
        <p:spPr>
          <a:xfrm>
            <a:off x="304800" y="2362200"/>
            <a:ext cx="8229600" cy="4800600"/>
          </a:xfrm>
        </p:spPr>
        <p:txBody>
          <a:bodyPr/>
          <a:lstStyle/>
          <a:p>
            <a:r>
              <a:rPr lang="en-US" altLang="en-US" sz="1800"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sz="1800" dirty="0">
                <a:solidFill>
                  <a:srgbClr val="000000"/>
                </a:solidFill>
                <a:latin typeface="Arial" pitchFamily="34" charset="0"/>
                <a:ea typeface="Arial" pitchFamily="34" charset="0"/>
                <a:cs typeface="Arial" pitchFamily="34" charset="0"/>
                <a:sym typeface="Arial" pitchFamily="34" charset="0"/>
              </a:rPr>
              <a:t>Other Limited Liability Organizations</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Limited partnership (LP)</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S corporation (S </a:t>
            </a:r>
            <a:r>
              <a:rPr lang="en-US" altLang="en-US" sz="1600" dirty="0" err="1">
                <a:solidFill>
                  <a:srgbClr val="000000"/>
                </a:solidFill>
                <a:latin typeface="Arial" pitchFamily="34" charset="0"/>
                <a:ea typeface="Arial" pitchFamily="34" charset="0"/>
                <a:cs typeface="Arial" pitchFamily="34" charset="0"/>
                <a:sym typeface="Arial" pitchFamily="34" charset="0"/>
              </a:rPr>
              <a:t>corp</a:t>
            </a:r>
            <a:r>
              <a:rPr lang="en-US" altLang="en-US" sz="1600" dirty="0">
                <a:solidFill>
                  <a:srgbClr val="000000"/>
                </a:solidFill>
                <a:latin typeface="Arial" pitchFamily="34" charset="0"/>
                <a:ea typeface="Arial" pitchFamily="34" charset="0"/>
                <a:cs typeface="Arial" pitchFamily="34" charset="0"/>
                <a:sym typeface="Arial" pitchFamily="34" charset="0"/>
              </a:rPr>
              <a:t>)</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Limited liability company (LLC)</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Limited liability partnership (LLP)</a:t>
            </a:r>
          </a:p>
          <a:p>
            <a:r>
              <a:rPr lang="en-US" altLang="en-US" sz="1800" dirty="0">
                <a:solidFill>
                  <a:srgbClr val="000000"/>
                </a:solidFill>
                <a:latin typeface="Arial" pitchFamily="34" charset="0"/>
                <a:ea typeface="MS PGothic" pitchFamily="34" charset="-128"/>
                <a:cs typeface="Arial" pitchFamily="34" charset="0"/>
                <a:sym typeface="Arial" pitchFamily="34" charset="0"/>
              </a:rPr>
              <a:t>Agency Problems and Agency Costs</a:t>
            </a:r>
          </a:p>
          <a:p>
            <a:pPr lvl="1"/>
            <a:r>
              <a:rPr lang="en-US" altLang="en-US" sz="1800" dirty="0">
                <a:solidFill>
                  <a:srgbClr val="000000"/>
                </a:solidFill>
                <a:latin typeface="Arial" pitchFamily="34" charset="0"/>
                <a:ea typeface="Arial" pitchFamily="34" charset="0"/>
                <a:cs typeface="Arial" pitchFamily="34" charset="0"/>
                <a:sym typeface="Arial" pitchFamily="34" charset="0"/>
              </a:rPr>
              <a:t>Agency Costs</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Costs that shareholders bear due to managers’ pursuit of their own interests</a:t>
            </a:r>
            <a:endParaRPr lang="en-US" sz="1600" dirty="0"/>
          </a:p>
        </p:txBody>
      </p:sp>
    </p:spTree>
    <p:extLst>
      <p:ext uri="{BB962C8B-B14F-4D97-AF65-F5344CB8AC3E}">
        <p14:creationId xmlns:p14="http://schemas.microsoft.com/office/powerpoint/2010/main" val="830771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66294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(12 of 13)</a:t>
            </a:r>
            <a:endParaRPr lang="en-US" sz="2400" dirty="0"/>
          </a:p>
        </p:txBody>
      </p:sp>
      <p:sp>
        <p:nvSpPr>
          <p:cNvPr id="3" name="Content Placeholder 2"/>
          <p:cNvSpPr>
            <a:spLocks noGrp="1"/>
          </p:cNvSpPr>
          <p:nvPr>
            <p:ph idx="1"/>
          </p:nvPr>
        </p:nvSpPr>
        <p:spPr>
          <a:xfrm>
            <a:off x="304800" y="2438400"/>
            <a:ext cx="8229600" cy="4800600"/>
          </a:xfrm>
        </p:spPr>
        <p:txBody>
          <a:bodyPr/>
          <a:lstStyle/>
          <a:p>
            <a:r>
              <a:rPr lang="en-US" altLang="en-US" sz="1800" dirty="0">
                <a:solidFill>
                  <a:srgbClr val="000000"/>
                </a:solidFill>
                <a:latin typeface="Arial" pitchFamily="34" charset="0"/>
                <a:ea typeface="MS PGothic" pitchFamily="34" charset="-128"/>
                <a:cs typeface="Arial" pitchFamily="34" charset="0"/>
                <a:sym typeface="Arial" pitchFamily="34" charset="0"/>
              </a:rPr>
              <a:t>Corporate Governance</a:t>
            </a:r>
          </a:p>
          <a:p>
            <a:pPr lvl="1"/>
            <a:r>
              <a:rPr lang="en-US" altLang="en-US" sz="1800" dirty="0">
                <a:solidFill>
                  <a:srgbClr val="000000"/>
                </a:solidFill>
                <a:latin typeface="Arial" pitchFamily="34" charset="0"/>
                <a:ea typeface="Arial" pitchFamily="34" charset="0"/>
                <a:cs typeface="Arial" pitchFamily="34" charset="0"/>
                <a:sym typeface="Arial" pitchFamily="34" charset="0"/>
              </a:rPr>
              <a:t>The rules, processes, and laws by which companies are operated, controlled, and regulated</a:t>
            </a:r>
          </a:p>
          <a:p>
            <a:pPr lvl="1"/>
            <a:r>
              <a:rPr lang="en-US" altLang="en-US" sz="1800" dirty="0">
                <a:solidFill>
                  <a:srgbClr val="000000"/>
                </a:solidFill>
                <a:latin typeface="Arial" pitchFamily="34" charset="0"/>
                <a:ea typeface="Arial" pitchFamily="34" charset="0"/>
                <a:cs typeface="Arial" pitchFamily="34" charset="0"/>
                <a:sym typeface="Arial" pitchFamily="34" charset="0"/>
              </a:rPr>
              <a:t>Internal Corporate Governance Mechanisms</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Stock Options</a:t>
            </a:r>
          </a:p>
          <a:p>
            <a:pPr lvl="3"/>
            <a:r>
              <a:rPr lang="en-US" altLang="en-US" sz="1600" dirty="0">
                <a:solidFill>
                  <a:srgbClr val="000000"/>
                </a:solidFill>
                <a:latin typeface="Arial" pitchFamily="34" charset="0"/>
                <a:ea typeface="Arial" pitchFamily="34" charset="0"/>
                <a:cs typeface="Arial" pitchFamily="34" charset="0"/>
                <a:sym typeface="Arial" pitchFamily="34" charset="0"/>
              </a:rPr>
              <a:t>Securities that allow managers to buy shares of stock at a fixed price</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Restricted Stock</a:t>
            </a:r>
          </a:p>
          <a:p>
            <a:pPr lvl="3"/>
            <a:r>
              <a:rPr lang="en-US" altLang="en-US" sz="1600" dirty="0">
                <a:solidFill>
                  <a:srgbClr val="000000"/>
                </a:solidFill>
                <a:latin typeface="Arial" pitchFamily="34" charset="0"/>
                <a:ea typeface="Arial" pitchFamily="34" charset="0"/>
                <a:cs typeface="Arial" pitchFamily="34" charset="0"/>
                <a:sym typeface="Arial" pitchFamily="34" charset="0"/>
              </a:rPr>
              <a:t>Shares of stock paid out as part of a compensation package that do not fully transfer from the company to the employee until certain conditions are met</a:t>
            </a:r>
          </a:p>
        </p:txBody>
      </p:sp>
    </p:spTree>
    <p:extLst>
      <p:ext uri="{BB962C8B-B14F-4D97-AF65-F5344CB8AC3E}">
        <p14:creationId xmlns:p14="http://schemas.microsoft.com/office/powerpoint/2010/main" val="1784236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0"/>
            <a:ext cx="6705600" cy="1097280"/>
          </a:xfrm>
        </p:spPr>
        <p:txBody>
          <a:bodyPr/>
          <a:lstStyle/>
          <a:p>
            <a:r>
              <a:rPr lang="en-US" altLang="en-US" sz="2400" dirty="0">
                <a:sym typeface="Times New Roman" pitchFamily="18" charset="0"/>
              </a:rPr>
              <a:t>1.3 Organizational Forms, Taxation, and the Principal–Agent Relationship </a:t>
            </a:r>
            <a:r>
              <a:rPr lang="en-US" altLang="en-US" sz="2400" b="0" dirty="0">
                <a:sym typeface="Times New Roman" pitchFamily="18" charset="0"/>
              </a:rPr>
              <a:t>(13 of 13)</a:t>
            </a:r>
            <a:endParaRPr lang="en-US" sz="2400" dirty="0"/>
          </a:p>
        </p:txBody>
      </p:sp>
      <p:sp>
        <p:nvSpPr>
          <p:cNvPr id="3" name="Content Placeholder 2"/>
          <p:cNvSpPr>
            <a:spLocks noGrp="1"/>
          </p:cNvSpPr>
          <p:nvPr>
            <p:ph idx="1"/>
          </p:nvPr>
        </p:nvSpPr>
        <p:spPr>
          <a:xfrm>
            <a:off x="381000" y="2133600"/>
            <a:ext cx="8125498" cy="4495800"/>
          </a:xfrm>
        </p:spPr>
        <p:txBody>
          <a:bodyPr/>
          <a:lstStyle/>
          <a:p>
            <a:pPr>
              <a:spcBef>
                <a:spcPts val="300"/>
              </a:spcBef>
            </a:pPr>
            <a:r>
              <a:rPr lang="en-US" altLang="en-US" sz="1800" dirty="0">
                <a:solidFill>
                  <a:srgbClr val="000000"/>
                </a:solidFill>
                <a:latin typeface="Arial" pitchFamily="34" charset="0"/>
                <a:ea typeface="MS PGothic" pitchFamily="34" charset="-128"/>
                <a:cs typeface="Arial" pitchFamily="34" charset="0"/>
                <a:sym typeface="Arial" pitchFamily="34" charset="0"/>
              </a:rPr>
              <a:t>Corporate Governance</a:t>
            </a:r>
          </a:p>
          <a:p>
            <a:pPr lvl="1">
              <a:spcBef>
                <a:spcPts val="300"/>
              </a:spcBef>
            </a:pPr>
            <a:r>
              <a:rPr lang="en-US" altLang="en-US" sz="1800" dirty="0">
                <a:solidFill>
                  <a:srgbClr val="000000"/>
                </a:solidFill>
                <a:latin typeface="Arial" pitchFamily="34" charset="0"/>
                <a:ea typeface="Arial" pitchFamily="34" charset="0"/>
                <a:cs typeface="Arial" pitchFamily="34" charset="0"/>
                <a:sym typeface="Arial" pitchFamily="34" charset="0"/>
              </a:rPr>
              <a:t>External Corporate Governance Mechanisms</a:t>
            </a:r>
          </a:p>
          <a:p>
            <a:pPr lvl="2">
              <a:spcBef>
                <a:spcPts val="300"/>
              </a:spcBef>
            </a:pPr>
            <a:r>
              <a:rPr lang="en-US" altLang="en-US" sz="1600" dirty="0">
                <a:solidFill>
                  <a:srgbClr val="000000"/>
                </a:solidFill>
                <a:latin typeface="Arial" pitchFamily="34" charset="0"/>
                <a:ea typeface="Arial" pitchFamily="34" charset="0"/>
                <a:cs typeface="Arial" pitchFamily="34" charset="0"/>
                <a:sym typeface="Arial" pitchFamily="34" charset="0"/>
              </a:rPr>
              <a:t>Individual versus Institutional Investors</a:t>
            </a:r>
          </a:p>
          <a:p>
            <a:pPr lvl="3">
              <a:spcBef>
                <a:spcPts val="300"/>
              </a:spcBef>
            </a:pPr>
            <a:r>
              <a:rPr lang="en-US" altLang="en-US" sz="1600" dirty="0">
                <a:solidFill>
                  <a:srgbClr val="000000"/>
                </a:solidFill>
                <a:latin typeface="Arial" pitchFamily="34" charset="0"/>
                <a:ea typeface="Arial" pitchFamily="34" charset="0"/>
                <a:cs typeface="Arial" pitchFamily="34" charset="0"/>
                <a:sym typeface="Arial" pitchFamily="34" charset="0"/>
              </a:rPr>
              <a:t>Activist Investors</a:t>
            </a:r>
          </a:p>
          <a:p>
            <a:pPr lvl="4">
              <a:spcBef>
                <a:spcPts val="300"/>
              </a:spcBef>
            </a:pPr>
            <a:r>
              <a:rPr lang="en-US" altLang="en-US" sz="1600" dirty="0">
                <a:solidFill>
                  <a:srgbClr val="000000"/>
                </a:solidFill>
                <a:latin typeface="Arial" pitchFamily="34" charset="0"/>
                <a:ea typeface="Arial" pitchFamily="34" charset="0"/>
                <a:cs typeface="Arial" pitchFamily="34" charset="0"/>
                <a:sym typeface="Arial" pitchFamily="34" charset="0"/>
              </a:rPr>
              <a:t>Investors who specialize in influencing management</a:t>
            </a:r>
          </a:p>
          <a:p>
            <a:pPr lvl="2">
              <a:spcBef>
                <a:spcPts val="300"/>
              </a:spcBef>
            </a:pPr>
            <a:r>
              <a:rPr lang="en-US" altLang="en-US" sz="1600" dirty="0">
                <a:solidFill>
                  <a:srgbClr val="000000"/>
                </a:solidFill>
                <a:latin typeface="Arial" pitchFamily="34" charset="0"/>
                <a:ea typeface="Arial" pitchFamily="34" charset="0"/>
                <a:cs typeface="Arial" pitchFamily="34" charset="0"/>
                <a:sym typeface="Arial" pitchFamily="34" charset="0"/>
              </a:rPr>
              <a:t>The Threat of Takeover</a:t>
            </a:r>
          </a:p>
          <a:p>
            <a:pPr lvl="1">
              <a:spcBef>
                <a:spcPts val="300"/>
              </a:spcBef>
            </a:pPr>
            <a:r>
              <a:rPr lang="en-US" altLang="en-US" sz="1800" dirty="0">
                <a:solidFill>
                  <a:srgbClr val="000000"/>
                </a:solidFill>
                <a:latin typeface="Arial" pitchFamily="34" charset="0"/>
                <a:ea typeface="Arial" pitchFamily="34" charset="0"/>
                <a:cs typeface="Arial" pitchFamily="34" charset="0"/>
                <a:sym typeface="Arial" pitchFamily="34" charset="0"/>
              </a:rPr>
              <a:t>Government Regulation</a:t>
            </a:r>
          </a:p>
          <a:p>
            <a:pPr lvl="2">
              <a:spcBef>
                <a:spcPts val="300"/>
              </a:spcBef>
            </a:pPr>
            <a:r>
              <a:rPr lang="en-US" altLang="en-US" sz="1600" dirty="0">
                <a:solidFill>
                  <a:srgbClr val="000000"/>
                </a:solidFill>
                <a:latin typeface="Arial" pitchFamily="34" charset="0"/>
                <a:ea typeface="Arial" pitchFamily="34" charset="0"/>
                <a:cs typeface="Arial" pitchFamily="34" charset="0"/>
                <a:sym typeface="Arial" pitchFamily="34" charset="0"/>
              </a:rPr>
              <a:t>Sarbanes-Oxley Act of 2002</a:t>
            </a:r>
          </a:p>
          <a:p>
            <a:pPr lvl="3">
              <a:spcBef>
                <a:spcPts val="300"/>
              </a:spcBef>
            </a:pPr>
            <a:r>
              <a:rPr lang="en-US" altLang="en-US" sz="1600" dirty="0">
                <a:solidFill>
                  <a:srgbClr val="000000"/>
                </a:solidFill>
                <a:latin typeface="Arial" pitchFamily="34" charset="0"/>
                <a:ea typeface="Arial" pitchFamily="34" charset="0"/>
                <a:cs typeface="Arial" pitchFamily="34" charset="0"/>
                <a:sym typeface="Arial" pitchFamily="34" charset="0"/>
              </a:rPr>
              <a:t>An act aimed at eliminating corporate disclosure and conflict of interest problems</a:t>
            </a:r>
          </a:p>
          <a:p>
            <a:pPr lvl="3">
              <a:spcBef>
                <a:spcPts val="300"/>
              </a:spcBef>
            </a:pPr>
            <a:r>
              <a:rPr lang="en-US" altLang="en-US" sz="1600" dirty="0">
                <a:solidFill>
                  <a:srgbClr val="000000"/>
                </a:solidFill>
                <a:latin typeface="Arial" pitchFamily="34" charset="0"/>
                <a:ea typeface="Arial" pitchFamily="34" charset="0"/>
                <a:cs typeface="Arial" pitchFamily="34" charset="0"/>
                <a:sym typeface="Arial" pitchFamily="34" charset="0"/>
              </a:rPr>
              <a:t>Contains provisions concerning corporate financial disclosures and the relationships among corporations, analysts, auditors, attorneys, directors, officers, and shareholders</a:t>
            </a:r>
            <a:endParaRPr lang="en-US" sz="1600" dirty="0"/>
          </a:p>
        </p:txBody>
      </p:sp>
    </p:spTree>
    <p:extLst>
      <p:ext uri="{BB962C8B-B14F-4D97-AF65-F5344CB8AC3E}">
        <p14:creationId xmlns:p14="http://schemas.microsoft.com/office/powerpoint/2010/main" val="367057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097280"/>
          </a:xfrm>
        </p:spPr>
        <p:txBody>
          <a:bodyPr/>
          <a:lstStyle/>
          <a:p>
            <a:r>
              <a:rPr lang="en-US" altLang="en-US" sz="2400" dirty="0">
                <a:sym typeface="Times New Roman" pitchFamily="18" charset="0"/>
              </a:rPr>
              <a:t>1.1 Finance and the Firm </a:t>
            </a:r>
            <a:r>
              <a:rPr lang="en-US" altLang="en-US" sz="2400" b="0" dirty="0">
                <a:sym typeface="Times New Roman" pitchFamily="18" charset="0"/>
              </a:rPr>
              <a:t>(2 of 3)</a:t>
            </a:r>
            <a:endParaRPr lang="en-US" sz="2400" dirty="0"/>
          </a:p>
        </p:txBody>
      </p:sp>
      <p:sp>
        <p:nvSpPr>
          <p:cNvPr id="3" name="Content Placeholder 2"/>
          <p:cNvSpPr>
            <a:spLocks noGrp="1"/>
          </p:cNvSpPr>
          <p:nvPr>
            <p:ph idx="1"/>
          </p:nvPr>
        </p:nvSpPr>
        <p:spPr>
          <a:xfrm>
            <a:off x="152400" y="1524000"/>
            <a:ext cx="8839200" cy="4038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What Is Finance?</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1"/>
            <a:r>
              <a:rPr lang="en-US" altLang="en-US" dirty="0">
                <a:solidFill>
                  <a:srgbClr val="000000"/>
                </a:solidFill>
                <a:latin typeface="Arial" pitchFamily="34" charset="0"/>
                <a:ea typeface="Arial" pitchFamily="34" charset="0"/>
                <a:cs typeface="Arial" pitchFamily="34" charset="0"/>
                <a:sym typeface="Arial" pitchFamily="34" charset="0"/>
              </a:rPr>
              <a:t>In a business context, finance involves:</a:t>
            </a:r>
          </a:p>
          <a:p>
            <a:pPr lvl="2"/>
            <a:r>
              <a:rPr lang="en-US" altLang="en-US" dirty="0">
                <a:solidFill>
                  <a:srgbClr val="000000"/>
                </a:solidFill>
                <a:latin typeface="Arial" pitchFamily="34" charset="0"/>
                <a:ea typeface="Arial" pitchFamily="34" charset="0"/>
                <a:cs typeface="Arial" pitchFamily="34" charset="0"/>
                <a:sym typeface="Arial" pitchFamily="34" charset="0"/>
              </a:rPr>
              <a:t>how firms raise money from investors</a:t>
            </a:r>
          </a:p>
          <a:p>
            <a:pPr lvl="2"/>
            <a:r>
              <a:rPr lang="en-US" altLang="en-US" dirty="0">
                <a:solidFill>
                  <a:srgbClr val="000000"/>
                </a:solidFill>
                <a:latin typeface="Arial" pitchFamily="34" charset="0"/>
                <a:ea typeface="Arial" pitchFamily="34" charset="0"/>
                <a:cs typeface="Arial" pitchFamily="34" charset="0"/>
                <a:sym typeface="Arial" pitchFamily="34" charset="0"/>
              </a:rPr>
              <a:t>how firms invest money in an attempt to earn a profit</a:t>
            </a:r>
          </a:p>
          <a:p>
            <a:pPr lvl="2"/>
            <a:r>
              <a:rPr lang="en-US" altLang="en-US" dirty="0">
                <a:solidFill>
                  <a:srgbClr val="000000"/>
                </a:solidFill>
                <a:latin typeface="Arial" pitchFamily="34" charset="0"/>
                <a:ea typeface="Arial" pitchFamily="34" charset="0"/>
                <a:cs typeface="Arial" pitchFamily="34" charset="0"/>
                <a:sym typeface="Arial" pitchFamily="34" charset="0"/>
              </a:rPr>
              <a:t>how firms decide whether to reinvest profits in the business or distribute them back to investors</a:t>
            </a:r>
          </a:p>
          <a:p>
            <a:pPr lvl="1"/>
            <a:r>
              <a:rPr lang="en-US" altLang="en-US" dirty="0">
                <a:solidFill>
                  <a:srgbClr val="000000"/>
                </a:solidFill>
                <a:latin typeface="Arial" pitchFamily="34" charset="0"/>
                <a:ea typeface="Arial" pitchFamily="34" charset="0"/>
                <a:cs typeface="Arial" pitchFamily="34" charset="0"/>
                <a:sym typeface="Arial" pitchFamily="34" charset="0"/>
              </a:rPr>
              <a:t>Managerial finance concerns the duties of the financial manager in a business</a:t>
            </a:r>
          </a:p>
        </p:txBody>
      </p:sp>
    </p:spTree>
    <p:extLst>
      <p:ext uri="{BB962C8B-B14F-4D97-AF65-F5344CB8AC3E}">
        <p14:creationId xmlns:p14="http://schemas.microsoft.com/office/powerpoint/2010/main" val="728081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229600" cy="1097280"/>
          </a:xfrm>
        </p:spPr>
        <p:txBody>
          <a:bodyPr/>
          <a:lstStyle/>
          <a:p>
            <a:r>
              <a:rPr lang="en-US" altLang="en-US" sz="2400" dirty="0">
                <a:sym typeface="Times New Roman" pitchFamily="18" charset="0"/>
              </a:rPr>
              <a:t>1.4 Developing Skills for Your Career</a:t>
            </a:r>
            <a:endParaRPr lang="en-US" sz="240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Critical Thinking</a:t>
            </a:r>
          </a:p>
          <a:p>
            <a:r>
              <a:rPr lang="en-US" altLang="en-US" dirty="0">
                <a:solidFill>
                  <a:srgbClr val="000000"/>
                </a:solidFill>
                <a:latin typeface="Arial" pitchFamily="34" charset="0"/>
                <a:ea typeface="MS PGothic" pitchFamily="34" charset="-128"/>
                <a:cs typeface="Arial" pitchFamily="34" charset="0"/>
                <a:sym typeface="Arial" pitchFamily="34" charset="0"/>
              </a:rPr>
              <a:t>Communication and Collaboration</a:t>
            </a:r>
          </a:p>
          <a:p>
            <a:r>
              <a:rPr lang="en-US" altLang="en-US" dirty="0">
                <a:solidFill>
                  <a:srgbClr val="000000"/>
                </a:solidFill>
                <a:latin typeface="Arial" pitchFamily="34" charset="0"/>
                <a:ea typeface="MS PGothic" pitchFamily="34" charset="-128"/>
                <a:cs typeface="Arial" pitchFamily="34" charset="0"/>
                <a:sym typeface="Arial" pitchFamily="34" charset="0"/>
              </a:rPr>
              <a:t>Financial Computing Skills</a:t>
            </a:r>
            <a:endParaRPr lang="en-US" dirty="0"/>
          </a:p>
        </p:txBody>
      </p:sp>
    </p:spTree>
    <p:extLst>
      <p:ext uri="{BB962C8B-B14F-4D97-AF65-F5344CB8AC3E}">
        <p14:creationId xmlns:p14="http://schemas.microsoft.com/office/powerpoint/2010/main" val="1450250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097280"/>
          </a:xfrm>
        </p:spPr>
        <p:txBody>
          <a:bodyPr/>
          <a:lstStyle/>
          <a:p>
            <a:r>
              <a:rPr lang="en-US" altLang="en-US" sz="2400" dirty="0">
                <a:sym typeface="Times New Roman" pitchFamily="18" charset="0"/>
              </a:rPr>
              <a:t>Review of Learning Goals </a:t>
            </a:r>
            <a:r>
              <a:rPr lang="en-US" altLang="en-US" sz="2400" b="0" dirty="0">
                <a:sym typeface="Times New Roman" pitchFamily="18" charset="0"/>
              </a:rPr>
              <a:t>(1 of 8)</a:t>
            </a:r>
            <a:endParaRPr lang="en-US" sz="2400" dirty="0"/>
          </a:p>
        </p:txBody>
      </p:sp>
      <p:sp>
        <p:nvSpPr>
          <p:cNvPr id="3" name="Content Placeholder 2"/>
          <p:cNvSpPr>
            <a:spLocks noGrp="1"/>
          </p:cNvSpPr>
          <p:nvPr>
            <p:ph idx="1"/>
          </p:nvPr>
        </p:nvSpPr>
        <p:spPr>
          <a:xfrm>
            <a:off x="381000" y="2209800"/>
            <a:ext cx="8229600" cy="4800600"/>
          </a:xfrm>
        </p:spPr>
        <p:txBody>
          <a:bodyPr/>
          <a:lstStyle/>
          <a:p>
            <a:r>
              <a:rPr lang="en-US" altLang="en-US" sz="1800" b="1" dirty="0">
                <a:solidFill>
                  <a:srgbClr val="115327"/>
                </a:solidFill>
                <a:latin typeface="Arial" pitchFamily="34" charset="0"/>
                <a:ea typeface="MS PGothic" pitchFamily="34" charset="-128"/>
                <a:cs typeface="Arial" pitchFamily="34" charset="0"/>
                <a:sym typeface="Arial" pitchFamily="34" charset="0"/>
              </a:rPr>
              <a:t>LG 1</a:t>
            </a:r>
          </a:p>
          <a:p>
            <a:pPr lvl="1"/>
            <a:r>
              <a:rPr lang="en-US" altLang="en-US" sz="1800" dirty="0">
                <a:solidFill>
                  <a:srgbClr val="000000"/>
                </a:solidFill>
                <a:latin typeface="Arial" pitchFamily="34" charset="0"/>
                <a:ea typeface="Arial" pitchFamily="34" charset="0"/>
                <a:cs typeface="Arial" pitchFamily="34" charset="0"/>
                <a:sym typeface="Arial" pitchFamily="34" charset="0"/>
              </a:rPr>
              <a:t>Define finance and the managerial finance function.</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Finance is the science and art of how individuals and firms raise, allocate, and invest money. It affects virtually all aspects of business</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Managerial finance is concerned with the duties of the financial manager working in a business. Financial managers administer the financial affairs of all types of businesses: private and public, large and small, profit seeking and not for profit</a:t>
            </a:r>
          </a:p>
          <a:p>
            <a:pPr lvl="2"/>
            <a:r>
              <a:rPr lang="en-US" altLang="en-US" sz="1600" dirty="0">
                <a:solidFill>
                  <a:srgbClr val="000000"/>
                </a:solidFill>
                <a:latin typeface="Arial" pitchFamily="34" charset="0"/>
                <a:ea typeface="Arial" pitchFamily="34" charset="0"/>
                <a:cs typeface="Arial" pitchFamily="34" charset="0"/>
                <a:sym typeface="Arial" pitchFamily="34" charset="0"/>
              </a:rPr>
              <a:t>They perform such varied tasks as developing a financial plan or budget, extending credit to customers, evaluating proposed large expenditures, and raising money to fund the firm’s operations</a:t>
            </a:r>
            <a:endParaRPr lang="en-US" sz="1600" b="1" dirty="0"/>
          </a:p>
        </p:txBody>
      </p:sp>
    </p:spTree>
    <p:extLst>
      <p:ext uri="{BB962C8B-B14F-4D97-AF65-F5344CB8AC3E}">
        <p14:creationId xmlns:p14="http://schemas.microsoft.com/office/powerpoint/2010/main" val="654188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791200" cy="1097280"/>
          </a:xfrm>
        </p:spPr>
        <p:txBody>
          <a:bodyPr/>
          <a:lstStyle/>
          <a:p>
            <a:r>
              <a:rPr lang="en-US" altLang="en-US" sz="2400" dirty="0">
                <a:sym typeface="Times New Roman" pitchFamily="18" charset="0"/>
              </a:rPr>
              <a:t>Review of Learning Goals </a:t>
            </a:r>
            <a:r>
              <a:rPr lang="en-US" altLang="en-US" sz="2400" b="0" dirty="0">
                <a:sym typeface="Times New Roman" pitchFamily="18" charset="0"/>
              </a:rPr>
              <a:t>(2 of 8)</a:t>
            </a:r>
            <a:endParaRPr lang="en-US" sz="2400" dirty="0"/>
          </a:p>
        </p:txBody>
      </p:sp>
      <p:sp>
        <p:nvSpPr>
          <p:cNvPr id="3" name="Content Placeholder 2"/>
          <p:cNvSpPr>
            <a:spLocks noGrp="1"/>
          </p:cNvSpPr>
          <p:nvPr>
            <p:ph idx="1"/>
          </p:nvPr>
        </p:nvSpPr>
        <p:spPr/>
        <p:txBody>
          <a:bodyPr/>
          <a:lstStyle/>
          <a:p>
            <a:r>
              <a:rPr lang="en-US" altLang="en-US" b="1" dirty="0">
                <a:solidFill>
                  <a:srgbClr val="115327"/>
                </a:solidFill>
                <a:latin typeface="Arial" pitchFamily="34" charset="0"/>
                <a:ea typeface="MS PGothic" pitchFamily="34" charset="-128"/>
                <a:cs typeface="Arial" pitchFamily="34" charset="0"/>
                <a:sym typeface="Arial" pitchFamily="34" charset="0"/>
              </a:rPr>
              <a:t>LG 2</a:t>
            </a:r>
          </a:p>
          <a:p>
            <a:pPr lvl="1"/>
            <a:r>
              <a:rPr lang="en-US" altLang="en-US" dirty="0">
                <a:solidFill>
                  <a:srgbClr val="000000"/>
                </a:solidFill>
                <a:latin typeface="Arial" pitchFamily="34" charset="0"/>
                <a:ea typeface="Arial" pitchFamily="34" charset="0"/>
                <a:cs typeface="Arial" pitchFamily="34" charset="0"/>
                <a:sym typeface="Arial" pitchFamily="34" charset="0"/>
              </a:rPr>
              <a:t>Describe the goal of the firm, and explain why maximizing the value of the firm is an appropriate goal for a business.</a:t>
            </a:r>
          </a:p>
          <a:p>
            <a:pPr lvl="2"/>
            <a:r>
              <a:rPr lang="en-US" altLang="en-US" dirty="0">
                <a:solidFill>
                  <a:srgbClr val="000000"/>
                </a:solidFill>
                <a:latin typeface="Arial" pitchFamily="34" charset="0"/>
                <a:ea typeface="Arial" pitchFamily="34" charset="0"/>
                <a:cs typeface="Arial" pitchFamily="34" charset="0"/>
                <a:sym typeface="Arial" pitchFamily="34" charset="0"/>
              </a:rPr>
              <a:t>The goal of the firm is to maximize its value and therefore the wealth of its shareholders. Maximizing the value of the firm means running the business in the interest of those who own it, the shareholders. Because shareholders are paid after other stakeholders, it is also generally necessary to satisfy the interests of other stakeholders to enrich shareholders</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2856780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8229600" cy="1097280"/>
          </a:xfrm>
        </p:spPr>
        <p:txBody>
          <a:bodyPr/>
          <a:lstStyle/>
          <a:p>
            <a:r>
              <a:rPr lang="en-US" altLang="en-US" sz="2400" dirty="0">
                <a:sym typeface="Times New Roman" pitchFamily="18" charset="0"/>
              </a:rPr>
              <a:t>Review of Learning Goals </a:t>
            </a:r>
            <a:r>
              <a:rPr lang="en-US" altLang="en-US" sz="2400" b="0" dirty="0">
                <a:sym typeface="Times New Roman" pitchFamily="18" charset="0"/>
              </a:rPr>
              <a:t>(3 of 8)</a:t>
            </a:r>
            <a:endParaRPr lang="en-US" sz="2400" dirty="0"/>
          </a:p>
        </p:txBody>
      </p:sp>
      <p:sp>
        <p:nvSpPr>
          <p:cNvPr id="3" name="Content Placeholder 2"/>
          <p:cNvSpPr>
            <a:spLocks noGrp="1"/>
          </p:cNvSpPr>
          <p:nvPr>
            <p:ph idx="1"/>
          </p:nvPr>
        </p:nvSpPr>
        <p:spPr>
          <a:xfrm>
            <a:off x="457200" y="1600200"/>
            <a:ext cx="8153400" cy="4191000"/>
          </a:xfrm>
        </p:spPr>
        <p:txBody>
          <a:bodyPr/>
          <a:lstStyle/>
          <a:p>
            <a:r>
              <a:rPr lang="en-US" altLang="en-US" b="1" dirty="0">
                <a:solidFill>
                  <a:srgbClr val="115327"/>
                </a:solidFill>
                <a:latin typeface="Arial" pitchFamily="34" charset="0"/>
                <a:ea typeface="MS PGothic" pitchFamily="34" charset="-128"/>
                <a:cs typeface="Arial" pitchFamily="34" charset="0"/>
                <a:sym typeface="Arial" pitchFamily="34" charset="0"/>
              </a:rPr>
              <a:t>LG 3</a:t>
            </a:r>
          </a:p>
          <a:p>
            <a:pPr lvl="1"/>
            <a:r>
              <a:rPr lang="en-US" altLang="en-US" dirty="0">
                <a:solidFill>
                  <a:srgbClr val="000000"/>
                </a:solidFill>
                <a:latin typeface="Arial" pitchFamily="34" charset="0"/>
                <a:ea typeface="Arial" pitchFamily="34" charset="0"/>
                <a:cs typeface="Arial" pitchFamily="34" charset="0"/>
                <a:sym typeface="Arial" pitchFamily="34" charset="0"/>
              </a:rPr>
              <a:t>Identify the primary activities of the financial manager.</a:t>
            </a:r>
          </a:p>
          <a:p>
            <a:pPr lvl="2"/>
            <a:r>
              <a:rPr lang="en-US" altLang="en-US" dirty="0">
                <a:solidFill>
                  <a:srgbClr val="000000"/>
                </a:solidFill>
                <a:latin typeface="Arial" pitchFamily="34" charset="0"/>
                <a:ea typeface="Arial" pitchFamily="34" charset="0"/>
                <a:cs typeface="Arial" pitchFamily="34" charset="0"/>
                <a:sym typeface="Arial" pitchFamily="34" charset="0"/>
              </a:rPr>
              <a:t>Financial managers are primarily involved in three types of decisions. Investment decisions relate to how a company invests its capital to generate wealth for shareholders. Financing decisions relate to how a company raises the capital it needs to invest. Working capital decisions refer to the day-to-day management of a firm’s short-term resources such as cash, receivables, inventory, and payables</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3547881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097280"/>
          </a:xfrm>
        </p:spPr>
        <p:txBody>
          <a:bodyPr/>
          <a:lstStyle/>
          <a:p>
            <a:r>
              <a:rPr lang="en-US" altLang="en-US" sz="2400" dirty="0">
                <a:sym typeface="Times New Roman" pitchFamily="18" charset="0"/>
              </a:rPr>
              <a:t>Review of Learning Goals </a:t>
            </a:r>
            <a:r>
              <a:rPr lang="en-US" altLang="en-US" sz="2400" b="0" dirty="0">
                <a:sym typeface="Times New Roman" pitchFamily="18" charset="0"/>
              </a:rPr>
              <a:t>(4 of 8)</a:t>
            </a:r>
            <a:endParaRPr lang="en-US" sz="2400" dirty="0"/>
          </a:p>
        </p:txBody>
      </p:sp>
      <p:sp>
        <p:nvSpPr>
          <p:cNvPr id="3" name="Content Placeholder 2"/>
          <p:cNvSpPr>
            <a:spLocks noGrp="1"/>
          </p:cNvSpPr>
          <p:nvPr>
            <p:ph idx="1"/>
          </p:nvPr>
        </p:nvSpPr>
        <p:spPr>
          <a:xfrm>
            <a:off x="457200" y="1295400"/>
            <a:ext cx="8153400" cy="4343400"/>
          </a:xfrm>
        </p:spPr>
        <p:txBody>
          <a:bodyPr/>
          <a:lstStyle/>
          <a:p>
            <a:r>
              <a:rPr lang="en-US" altLang="en-US" b="1" dirty="0">
                <a:solidFill>
                  <a:srgbClr val="115327"/>
                </a:solidFill>
                <a:latin typeface="Arial" pitchFamily="34" charset="0"/>
                <a:ea typeface="MS PGothic" pitchFamily="34" charset="-128"/>
                <a:cs typeface="Arial" pitchFamily="34" charset="0"/>
                <a:sym typeface="Arial" pitchFamily="34" charset="0"/>
              </a:rPr>
              <a:t>LG 4</a:t>
            </a:r>
            <a:endParaRPr lang="en-US" altLang="en-US" dirty="0">
              <a:solidFill>
                <a:srgbClr val="115327"/>
              </a:solidFill>
              <a:latin typeface="Arial" pitchFamily="34" charset="0"/>
              <a:ea typeface="MS PGothic" pitchFamily="34" charset="-128"/>
              <a:cs typeface="Arial" pitchFamily="34" charset="0"/>
              <a:sym typeface="Arial" pitchFamily="34" charset="0"/>
            </a:endParaRPr>
          </a:p>
          <a:p>
            <a:pPr lvl="1"/>
            <a:r>
              <a:rPr lang="en-US" altLang="en-US" dirty="0">
                <a:solidFill>
                  <a:srgbClr val="000000"/>
                </a:solidFill>
                <a:latin typeface="Arial" pitchFamily="34" charset="0"/>
                <a:ea typeface="Arial" pitchFamily="34" charset="0"/>
                <a:cs typeface="Arial" pitchFamily="34" charset="0"/>
                <a:sym typeface="Arial" pitchFamily="34" charset="0"/>
              </a:rPr>
              <a:t>Explain the key principles that financial managers use when making business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The time value of money means that money is more valuable today than in the future because of the opportunity to earn a return on money that is on hand now. Because a tradeoff exists between risk and return, managers have to consider both factors for any investment they make</a:t>
            </a:r>
          </a:p>
          <a:p>
            <a:pPr lvl="2"/>
            <a:r>
              <a:rPr lang="en-US" altLang="en-US" dirty="0">
                <a:solidFill>
                  <a:srgbClr val="000000"/>
                </a:solidFill>
                <a:latin typeface="Arial" pitchFamily="34" charset="0"/>
                <a:ea typeface="Arial" pitchFamily="34" charset="0"/>
                <a:cs typeface="Arial" pitchFamily="34" charset="0"/>
                <a:sym typeface="Arial" pitchFamily="34" charset="0"/>
              </a:rPr>
              <a:t>Managers should also focus more on cash flow than on accounting profit. Furthermore, managers need to recognize that market prices reflect information gathered by many different investors, so the price of a company’s stock is an important signal of how the company is doing</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1837983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8229600" cy="1097280"/>
          </a:xfrm>
        </p:spPr>
        <p:txBody>
          <a:bodyPr/>
          <a:lstStyle/>
          <a:p>
            <a:r>
              <a:rPr lang="en-US" altLang="en-US" sz="2400" dirty="0">
                <a:sym typeface="Times New Roman" pitchFamily="18" charset="0"/>
              </a:rPr>
              <a:t>Review of Learning Goals </a:t>
            </a:r>
            <a:r>
              <a:rPr lang="en-US" altLang="en-US" sz="2400" b="0" dirty="0">
                <a:sym typeface="Times New Roman" pitchFamily="18" charset="0"/>
              </a:rPr>
              <a:t>(5 of 8)</a:t>
            </a:r>
            <a:endParaRPr lang="en-US" sz="2400" dirty="0"/>
          </a:p>
        </p:txBody>
      </p:sp>
      <p:sp>
        <p:nvSpPr>
          <p:cNvPr id="3" name="Content Placeholder 2"/>
          <p:cNvSpPr>
            <a:spLocks noGrp="1"/>
          </p:cNvSpPr>
          <p:nvPr>
            <p:ph idx="1"/>
          </p:nvPr>
        </p:nvSpPr>
        <p:spPr>
          <a:xfrm>
            <a:off x="457200" y="1600200"/>
            <a:ext cx="8153400" cy="4343400"/>
          </a:xfrm>
        </p:spPr>
        <p:txBody>
          <a:bodyPr/>
          <a:lstStyle/>
          <a:p>
            <a:r>
              <a:rPr lang="en-US" altLang="en-US" b="1" dirty="0">
                <a:solidFill>
                  <a:srgbClr val="115327"/>
                </a:solidFill>
                <a:latin typeface="Arial" pitchFamily="34" charset="0"/>
                <a:ea typeface="MS PGothic" pitchFamily="34" charset="-128"/>
                <a:cs typeface="Arial" pitchFamily="34" charset="0"/>
                <a:sym typeface="Arial" pitchFamily="34" charset="0"/>
              </a:rPr>
              <a:t>LG 4</a:t>
            </a:r>
            <a:r>
              <a:rPr lang="en-US" altLang="en-US" dirty="0">
                <a:solidFill>
                  <a:srgbClr val="115327"/>
                </a:solidFill>
                <a:latin typeface="Arial" pitchFamily="34" charset="0"/>
                <a:ea typeface="MS PGothic" pitchFamily="34" charset="-128"/>
                <a:cs typeface="Arial" pitchFamily="34" charset="0"/>
                <a:sym typeface="Arial" pitchFamily="34" charset="0"/>
              </a:rPr>
              <a:t> </a:t>
            </a:r>
            <a:r>
              <a:rPr lang="en-US" altLang="en-US" b="1" dirty="0">
                <a:solidFill>
                  <a:srgbClr val="115327"/>
                </a:solidFill>
                <a:latin typeface="Arial" pitchFamily="34" charset="0"/>
                <a:ea typeface="MS PGothic" pitchFamily="34" charset="-128"/>
                <a:cs typeface="Arial" pitchFamily="34" charset="0"/>
                <a:sym typeface="Arial" pitchFamily="34" charset="0"/>
              </a:rPr>
              <a:t>(Cont.)</a:t>
            </a:r>
          </a:p>
          <a:p>
            <a:pPr lvl="1"/>
            <a:r>
              <a:rPr lang="en-US" altLang="en-US" dirty="0">
                <a:solidFill>
                  <a:srgbClr val="000000"/>
                </a:solidFill>
                <a:latin typeface="Arial" pitchFamily="34" charset="0"/>
                <a:ea typeface="Arial" pitchFamily="34" charset="0"/>
                <a:cs typeface="Arial" pitchFamily="34" charset="0"/>
                <a:sym typeface="Arial" pitchFamily="34" charset="0"/>
              </a:rPr>
              <a:t>Explain the key principles that financial managers use when making business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Finally, although managers should act in shareholders’ interest, they do not always do so, which requires various kinds of incentives to be in place so that the interests of managers and shareholders align to the greatest extent possible</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19479640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8229600" cy="1097280"/>
          </a:xfrm>
        </p:spPr>
        <p:txBody>
          <a:bodyPr/>
          <a:lstStyle/>
          <a:p>
            <a:r>
              <a:rPr lang="en-US" altLang="en-US" sz="2400" dirty="0">
                <a:sym typeface="Times New Roman" pitchFamily="18" charset="0"/>
              </a:rPr>
              <a:t>Review of Learning Goals </a:t>
            </a:r>
            <a:r>
              <a:rPr lang="en-US" altLang="en-US" sz="2400" b="0" dirty="0">
                <a:sym typeface="Times New Roman" pitchFamily="18" charset="0"/>
              </a:rPr>
              <a:t>(6 of 8)</a:t>
            </a:r>
            <a:endParaRPr lang="en-US" sz="2400" dirty="0"/>
          </a:p>
        </p:txBody>
      </p:sp>
      <p:sp>
        <p:nvSpPr>
          <p:cNvPr id="3" name="Content Placeholder 2"/>
          <p:cNvSpPr>
            <a:spLocks noGrp="1"/>
          </p:cNvSpPr>
          <p:nvPr>
            <p:ph idx="1"/>
          </p:nvPr>
        </p:nvSpPr>
        <p:spPr>
          <a:xfrm>
            <a:off x="457200" y="1600200"/>
            <a:ext cx="8153400" cy="4343400"/>
          </a:xfrm>
        </p:spPr>
        <p:txBody>
          <a:bodyPr/>
          <a:lstStyle/>
          <a:p>
            <a:r>
              <a:rPr lang="en-US" altLang="en-US" b="1" dirty="0">
                <a:solidFill>
                  <a:srgbClr val="115327"/>
                </a:solidFill>
                <a:latin typeface="Arial" pitchFamily="34" charset="0"/>
                <a:ea typeface="MS PGothic" pitchFamily="34" charset="-128"/>
                <a:cs typeface="Arial" pitchFamily="34" charset="0"/>
                <a:sym typeface="Arial" pitchFamily="34" charset="0"/>
              </a:rPr>
              <a:t>LG 5</a:t>
            </a:r>
          </a:p>
          <a:p>
            <a:pPr lvl="1"/>
            <a:r>
              <a:rPr lang="en-US" altLang="en-US" dirty="0">
                <a:solidFill>
                  <a:srgbClr val="000000"/>
                </a:solidFill>
                <a:latin typeface="Arial" pitchFamily="34" charset="0"/>
                <a:ea typeface="Arial" pitchFamily="34" charset="0"/>
                <a:cs typeface="Arial" pitchFamily="34" charset="0"/>
                <a:sym typeface="Arial" pitchFamily="34" charset="0"/>
              </a:rPr>
              <a:t>Describe the legal forms of business organization.</a:t>
            </a:r>
          </a:p>
          <a:p>
            <a:pPr lvl="2"/>
            <a:r>
              <a:rPr lang="en-US" altLang="en-US" dirty="0">
                <a:solidFill>
                  <a:srgbClr val="000000"/>
                </a:solidFill>
                <a:latin typeface="Arial" pitchFamily="34" charset="0"/>
                <a:ea typeface="Arial" pitchFamily="34" charset="0"/>
                <a:cs typeface="Arial" pitchFamily="34" charset="0"/>
                <a:sym typeface="Arial" pitchFamily="34" charset="0"/>
              </a:rPr>
              <a:t>These are the sole proprietorship, the partnership, and the corporation. The corporation is dominant in the sense that most large companies are corporations, and a corporation’s owners are its stockholders. Stockholders expect to earn a return by receiving dividends or by realizing gains through increases in share price</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25675458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8229600" cy="1097280"/>
          </a:xfrm>
        </p:spPr>
        <p:txBody>
          <a:bodyPr/>
          <a:lstStyle/>
          <a:p>
            <a:r>
              <a:rPr lang="en-US" altLang="en-US" sz="2400" dirty="0">
                <a:sym typeface="Times New Roman" pitchFamily="18" charset="0"/>
              </a:rPr>
              <a:t>Review of Learning Goals </a:t>
            </a:r>
            <a:r>
              <a:rPr lang="en-US" altLang="en-US" sz="2400" b="0" dirty="0">
                <a:sym typeface="Times New Roman" pitchFamily="18" charset="0"/>
              </a:rPr>
              <a:t>(7 of 8)</a:t>
            </a:r>
            <a:endParaRPr lang="en-US" sz="2400" dirty="0"/>
          </a:p>
        </p:txBody>
      </p:sp>
      <p:sp>
        <p:nvSpPr>
          <p:cNvPr id="3" name="Content Placeholder 2"/>
          <p:cNvSpPr>
            <a:spLocks noGrp="1"/>
          </p:cNvSpPr>
          <p:nvPr>
            <p:ph idx="1"/>
          </p:nvPr>
        </p:nvSpPr>
        <p:spPr>
          <a:xfrm>
            <a:off x="457200" y="1600200"/>
            <a:ext cx="8153400" cy="4343400"/>
          </a:xfrm>
        </p:spPr>
        <p:txBody>
          <a:bodyPr/>
          <a:lstStyle/>
          <a:p>
            <a:r>
              <a:rPr lang="en-US" altLang="en-US" b="1" dirty="0">
                <a:solidFill>
                  <a:srgbClr val="115327"/>
                </a:solidFill>
                <a:latin typeface="Arial" pitchFamily="34" charset="0"/>
                <a:ea typeface="MS PGothic" pitchFamily="34" charset="-128"/>
                <a:cs typeface="Arial" pitchFamily="34" charset="0"/>
                <a:sym typeface="Arial" pitchFamily="34" charset="0"/>
              </a:rPr>
              <a:t>LG 6</a:t>
            </a:r>
          </a:p>
          <a:p>
            <a:pPr lvl="1"/>
            <a:r>
              <a:rPr lang="en-US" altLang="en-US" dirty="0">
                <a:solidFill>
                  <a:srgbClr val="000000"/>
                </a:solidFill>
                <a:latin typeface="Arial" pitchFamily="34" charset="0"/>
                <a:ea typeface="Arial" pitchFamily="34" charset="0"/>
                <a:cs typeface="Arial" pitchFamily="34" charset="0"/>
                <a:sym typeface="Arial" pitchFamily="34" charset="0"/>
              </a:rPr>
              <a:t>Describe the nature of the principal–agent relationship between the owners and managers of a corporation, and explain how various corporate governance mechanisms attempt to manage agency problems.</a:t>
            </a:r>
          </a:p>
          <a:p>
            <a:pPr lvl="2"/>
            <a:r>
              <a:rPr lang="en-US" altLang="en-US" dirty="0">
                <a:solidFill>
                  <a:srgbClr val="000000"/>
                </a:solidFill>
                <a:latin typeface="Arial" pitchFamily="34" charset="0"/>
                <a:ea typeface="Arial" pitchFamily="34" charset="0"/>
                <a:cs typeface="Arial" pitchFamily="34" charset="0"/>
                <a:sym typeface="Arial" pitchFamily="34" charset="0"/>
              </a:rPr>
              <a:t>The separation of owners and managers in a corporation gives rise to the classic principal–agent relationship, in which shareholders are the principals and managers are the agents. This arrangement works well when the agent makes decisions in the principal’s best interest, but it can lead to agency problems when the interests of the principal and agent differ</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4049774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097280"/>
          </a:xfrm>
        </p:spPr>
        <p:txBody>
          <a:bodyPr/>
          <a:lstStyle/>
          <a:p>
            <a:r>
              <a:rPr lang="en-US" altLang="en-US" sz="2400" dirty="0">
                <a:sym typeface="Times New Roman" pitchFamily="18" charset="0"/>
              </a:rPr>
              <a:t>Review of Learning Goals </a:t>
            </a:r>
            <a:r>
              <a:rPr lang="en-US" altLang="en-US" sz="2400" b="0" dirty="0">
                <a:sym typeface="Times New Roman" pitchFamily="18" charset="0"/>
              </a:rPr>
              <a:t>(8 of 8)</a:t>
            </a:r>
            <a:endParaRPr lang="en-US" sz="2400" dirty="0"/>
          </a:p>
        </p:txBody>
      </p:sp>
      <p:sp>
        <p:nvSpPr>
          <p:cNvPr id="3" name="Content Placeholder 2"/>
          <p:cNvSpPr>
            <a:spLocks noGrp="1"/>
          </p:cNvSpPr>
          <p:nvPr>
            <p:ph idx="1"/>
          </p:nvPr>
        </p:nvSpPr>
        <p:spPr>
          <a:xfrm>
            <a:off x="457200" y="1600200"/>
            <a:ext cx="8153400" cy="4343400"/>
          </a:xfrm>
        </p:spPr>
        <p:txBody>
          <a:bodyPr/>
          <a:lstStyle/>
          <a:p>
            <a:r>
              <a:rPr lang="en-US" altLang="en-US" b="1" dirty="0">
                <a:solidFill>
                  <a:srgbClr val="115327"/>
                </a:solidFill>
                <a:latin typeface="Arial" pitchFamily="34" charset="0"/>
                <a:ea typeface="MS PGothic" pitchFamily="34" charset="-128"/>
                <a:cs typeface="Arial" pitchFamily="34" charset="0"/>
                <a:sym typeface="Arial" pitchFamily="34" charset="0"/>
              </a:rPr>
              <a:t>LG 6</a:t>
            </a:r>
            <a:r>
              <a:rPr lang="en-US" altLang="en-US" dirty="0">
                <a:solidFill>
                  <a:srgbClr val="115327"/>
                </a:solidFill>
                <a:latin typeface="Arial" pitchFamily="34" charset="0"/>
                <a:ea typeface="MS PGothic" pitchFamily="34" charset="-128"/>
                <a:cs typeface="Arial" pitchFamily="34" charset="0"/>
                <a:sym typeface="Arial" pitchFamily="34" charset="0"/>
              </a:rPr>
              <a:t> </a:t>
            </a:r>
            <a:r>
              <a:rPr lang="en-US" altLang="en-US" b="1" dirty="0">
                <a:solidFill>
                  <a:srgbClr val="115327"/>
                </a:solidFill>
                <a:latin typeface="Arial" pitchFamily="34" charset="0"/>
                <a:ea typeface="MS PGothic" pitchFamily="34" charset="-128"/>
                <a:cs typeface="Arial" pitchFamily="34" charset="0"/>
                <a:sym typeface="Arial" pitchFamily="34" charset="0"/>
              </a:rPr>
              <a:t>(Cont.)</a:t>
            </a:r>
          </a:p>
          <a:p>
            <a:pPr lvl="1"/>
            <a:r>
              <a:rPr lang="en-US" altLang="en-US" dirty="0">
                <a:solidFill>
                  <a:srgbClr val="000000"/>
                </a:solidFill>
                <a:latin typeface="Arial" pitchFamily="34" charset="0"/>
                <a:ea typeface="Arial" pitchFamily="34" charset="0"/>
                <a:cs typeface="Arial" pitchFamily="34" charset="0"/>
                <a:sym typeface="Arial" pitchFamily="34" charset="0"/>
              </a:rPr>
              <a:t>Describe the nature of the principal–agent relationship between the owners and managers of a corporation, and explain how various corporate governance mechanisms attempt to manage agency problems.</a:t>
            </a:r>
          </a:p>
          <a:p>
            <a:pPr lvl="2"/>
            <a:r>
              <a:rPr lang="en-US" altLang="en-US" dirty="0">
                <a:solidFill>
                  <a:srgbClr val="000000"/>
                </a:solidFill>
                <a:latin typeface="Arial" pitchFamily="34" charset="0"/>
                <a:ea typeface="Arial" pitchFamily="34" charset="0"/>
                <a:cs typeface="Arial" pitchFamily="34" charset="0"/>
                <a:sym typeface="Arial" pitchFamily="34" charset="0"/>
              </a:rPr>
              <a:t>A firm’s corporate governance structure is intended to help ensure that managers act in the best interests of the firm’s shareholders and other stakeholders, and it is usually influenced by both internal and external factors</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803748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53F0-54A9-465B-8FEC-EB707F67B4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3BCBA1-FE4A-4FF9-8CD8-F8FCBCDD81C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77DB2BF-08D0-41CD-9CF2-F95517E89F8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603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1097280"/>
          </a:xfrm>
        </p:spPr>
        <p:txBody>
          <a:bodyPr/>
          <a:lstStyle/>
          <a:p>
            <a:r>
              <a:rPr lang="en-US" altLang="en-US" sz="2400" dirty="0">
                <a:sym typeface="Times New Roman" pitchFamily="18" charset="0"/>
              </a:rPr>
              <a:t>1.1 Finance and the Firm </a:t>
            </a:r>
            <a:r>
              <a:rPr lang="en-US" altLang="en-US" sz="2400" b="0" dirty="0">
                <a:sym typeface="Times New Roman" pitchFamily="18" charset="0"/>
              </a:rPr>
              <a:t>(3 of 3)</a:t>
            </a:r>
            <a:endParaRPr lang="en-US" sz="2400" dirty="0"/>
          </a:p>
        </p:txBody>
      </p:sp>
      <p:sp>
        <p:nvSpPr>
          <p:cNvPr id="4" name="Content Placeholder 3"/>
          <p:cNvSpPr>
            <a:spLocks noGrp="1"/>
          </p:cNvSpPr>
          <p:nvPr>
            <p:ph idx="1"/>
          </p:nvPr>
        </p:nvSpPr>
        <p:spPr>
          <a:xfrm>
            <a:off x="381000" y="2362200"/>
            <a:ext cx="9067800" cy="39624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What Is a Firm?</a:t>
            </a:r>
          </a:p>
          <a:p>
            <a:pPr lvl="1"/>
            <a:r>
              <a:rPr lang="en-US" altLang="en-US" dirty="0">
                <a:solidFill>
                  <a:srgbClr val="000000"/>
                </a:solidFill>
                <a:latin typeface="Arial" pitchFamily="34" charset="0"/>
                <a:ea typeface="Arial" pitchFamily="34" charset="0"/>
                <a:cs typeface="Arial" pitchFamily="34" charset="0"/>
                <a:sym typeface="Arial" pitchFamily="34" charset="0"/>
              </a:rPr>
              <a:t>A firm is a business organization that sells goods or services</a:t>
            </a:r>
          </a:p>
          <a:p>
            <a:pPr lvl="1"/>
            <a:r>
              <a:rPr lang="en-US" dirty="0"/>
              <a:t>Firms</a:t>
            </a:r>
            <a:r>
              <a:rPr lang="en-US" altLang="en-US" dirty="0">
                <a:solidFill>
                  <a:srgbClr val="000000"/>
                </a:solidFill>
                <a:latin typeface="Arial" pitchFamily="34" charset="0"/>
                <a:ea typeface="Arial" pitchFamily="34" charset="0"/>
                <a:cs typeface="Arial" pitchFamily="34" charset="0"/>
                <a:sym typeface="Arial" pitchFamily="34" charset="0"/>
              </a:rPr>
              <a:t> exist because investors want access to risky investment opportunities</a:t>
            </a:r>
            <a:endParaRPr lang="en-US" dirty="0"/>
          </a:p>
        </p:txBody>
      </p:sp>
    </p:spTree>
    <p:extLst>
      <p:ext uri="{BB962C8B-B14F-4D97-AF65-F5344CB8AC3E}">
        <p14:creationId xmlns:p14="http://schemas.microsoft.com/office/powerpoint/2010/main" val="393383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5866"/>
            <a:ext cx="8229600" cy="1097280"/>
          </a:xfrm>
        </p:spPr>
        <p:txBody>
          <a:bodyPr/>
          <a:lstStyle/>
          <a:p>
            <a:r>
              <a:rPr lang="en-US" altLang="en-US" sz="2400" dirty="0">
                <a:sym typeface="Times New Roman" pitchFamily="18" charset="0"/>
              </a:rPr>
              <a:t>1.1 Finance and the Firm </a:t>
            </a:r>
            <a:r>
              <a:rPr lang="en-US" altLang="en-US" sz="2400" b="0" dirty="0">
                <a:sym typeface="Times New Roman" pitchFamily="18" charset="0"/>
              </a:rPr>
              <a:t>(1 of 7)</a:t>
            </a:r>
            <a:endParaRPr lang="en-US" sz="2400" dirty="0"/>
          </a:p>
        </p:txBody>
      </p:sp>
      <p:sp>
        <p:nvSpPr>
          <p:cNvPr id="3" name="Content Placeholder 2"/>
          <p:cNvSpPr>
            <a:spLocks noGrp="1"/>
          </p:cNvSpPr>
          <p:nvPr>
            <p:ph idx="1"/>
          </p:nvPr>
        </p:nvSpPr>
        <p:spPr>
          <a:xfrm>
            <a:off x="76200" y="1524000"/>
            <a:ext cx="8686800" cy="4343400"/>
          </a:xfrm>
        </p:spPr>
        <p:txBody>
          <a:bodyPr/>
          <a:lstStyle/>
          <a:p>
            <a:r>
              <a:rPr lang="en-US" altLang="en-US" sz="2000" dirty="0">
                <a:solidFill>
                  <a:srgbClr val="000000"/>
                </a:solidFill>
                <a:latin typeface="Arial" pitchFamily="34" charset="0"/>
                <a:ea typeface="MS PGothic" pitchFamily="34" charset="-128"/>
                <a:cs typeface="Arial" pitchFamily="34" charset="0"/>
                <a:sym typeface="Arial" pitchFamily="34" charset="0"/>
              </a:rPr>
              <a:t>What Is the Goal of the Firm?</a:t>
            </a:r>
          </a:p>
          <a:p>
            <a:pPr lvl="1"/>
            <a:r>
              <a:rPr lang="en-US" altLang="en-US" sz="2000" dirty="0">
                <a:solidFill>
                  <a:srgbClr val="000000"/>
                </a:solidFill>
                <a:latin typeface="Arial" pitchFamily="34" charset="0"/>
                <a:ea typeface="Arial" pitchFamily="34" charset="0"/>
                <a:cs typeface="Arial" pitchFamily="34" charset="0"/>
                <a:sym typeface="Arial" pitchFamily="34" charset="0"/>
              </a:rPr>
              <a:t>Maximize Shareholder Wealth</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The primary goal of managers should be to maximize the wealth of the firm’s owners</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In most instances this is equivalent to maximizing the stock price</a:t>
            </a:r>
          </a:p>
          <a:p>
            <a:pPr lvl="1"/>
            <a:r>
              <a:rPr lang="en-US" altLang="en-US" sz="2000" dirty="0">
                <a:solidFill>
                  <a:srgbClr val="000000"/>
                </a:solidFill>
                <a:latin typeface="Arial" pitchFamily="34" charset="0"/>
                <a:ea typeface="Arial" pitchFamily="34" charset="0"/>
                <a:cs typeface="Arial" pitchFamily="34" charset="0"/>
                <a:sym typeface="Arial" pitchFamily="34" charset="0"/>
              </a:rPr>
              <a:t>Maximize Profit?</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Does profit maximization lead to the highest possible share price?</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For at least three reasons, the answer is often no:</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Timing</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Cash Flows</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Risk</a:t>
            </a:r>
            <a:endParaRPr lang="en-US" sz="1800" dirty="0"/>
          </a:p>
        </p:txBody>
      </p:sp>
    </p:spTree>
    <p:extLst>
      <p:ext uri="{BB962C8B-B14F-4D97-AF65-F5344CB8AC3E}">
        <p14:creationId xmlns:p14="http://schemas.microsoft.com/office/powerpoint/2010/main" val="5885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8229600" cy="1097280"/>
          </a:xfrm>
        </p:spPr>
        <p:txBody>
          <a:bodyPr/>
          <a:lstStyle/>
          <a:p>
            <a:r>
              <a:rPr lang="en-US" altLang="en-US" sz="2400" dirty="0">
                <a:sym typeface="Times New Roman" pitchFamily="18" charset="0"/>
              </a:rPr>
              <a:t>Example 1.1 </a:t>
            </a:r>
            <a:r>
              <a:rPr lang="en-US" altLang="en-US" sz="2400" b="0" dirty="0">
                <a:sym typeface="Times New Roman" pitchFamily="18" charset="0"/>
              </a:rPr>
              <a:t>(1 of 2)</a:t>
            </a:r>
            <a:endParaRPr lang="en-US" sz="2400" b="0" dirty="0"/>
          </a:p>
        </p:txBody>
      </p:sp>
      <p:sp>
        <p:nvSpPr>
          <p:cNvPr id="4" name="Content Placeholder 3"/>
          <p:cNvSpPr>
            <a:spLocks noGrp="1"/>
          </p:cNvSpPr>
          <p:nvPr>
            <p:ph idx="1"/>
          </p:nvPr>
        </p:nvSpPr>
        <p:spPr>
          <a:xfrm>
            <a:off x="457200" y="1600200"/>
            <a:ext cx="8229600" cy="1905000"/>
          </a:xfrm>
        </p:spPr>
        <p:txBody>
          <a:bodyPr/>
          <a:lstStyle/>
          <a:p>
            <a:pPr marL="0" indent="0">
              <a:buNone/>
            </a:pPr>
            <a:r>
              <a:rPr lang="en-US" dirty="0"/>
              <a:t>Nick Dukakis, the financial manager of Neptune Manufacturing, a producer of marine engine components, is choosing between two investments, Rotor and Valve. The following table shows the EPS Dukakis expects each investment to earn over its 3-year life.</a:t>
            </a:r>
          </a:p>
        </p:txBody>
      </p:sp>
      <p:graphicFrame>
        <p:nvGraphicFramePr>
          <p:cNvPr id="6" name="Table 5"/>
          <p:cNvGraphicFramePr>
            <a:graphicFrameLocks noGrp="1"/>
          </p:cNvGraphicFramePr>
          <p:nvPr>
            <p:extLst>
              <p:ext uri="{D42A27DB-BD31-4B8C-83A1-F6EECF244321}">
                <p14:modId xmlns:p14="http://schemas.microsoft.com/office/powerpoint/2010/main" val="2476832024"/>
              </p:ext>
            </p:extLst>
          </p:nvPr>
        </p:nvGraphicFramePr>
        <p:xfrm>
          <a:off x="838200" y="3771011"/>
          <a:ext cx="7162800" cy="370840"/>
        </p:xfrm>
        <a:graphic>
          <a:graphicData uri="http://schemas.openxmlformats.org/drawingml/2006/table">
            <a:tbl>
              <a:tblPr firstRow="1">
                <a:tableStyleId>{3B4B98B0-60AC-42C2-AFA5-B58CD77FA1E5}</a:tableStyleId>
              </a:tblPr>
              <a:tblGrid>
                <a:gridCol w="7162800">
                  <a:extLst>
                    <a:ext uri="{9D8B030D-6E8A-4147-A177-3AD203B41FA5}">
                      <a16:colId xmlns:a16="http://schemas.microsoft.com/office/drawing/2014/main" val="20000"/>
                    </a:ext>
                  </a:extLst>
                </a:gridCol>
              </a:tblGrid>
              <a:tr h="370840">
                <a:tc>
                  <a:txBody>
                    <a:bodyPr/>
                    <a:lstStyle/>
                    <a:p>
                      <a:pPr algn="r"/>
                      <a:r>
                        <a:rPr lang="en-US" sz="1800" b="1" kern="1200" dirty="0">
                          <a:solidFill>
                            <a:schemeClr val="tx1"/>
                          </a:solidFill>
                          <a:effectLst/>
                          <a:latin typeface="+mn-lt"/>
                          <a:ea typeface="+mn-ea"/>
                          <a:cs typeface="+mn-cs"/>
                        </a:rPr>
                        <a:t>Earnings per share (EPS)</a:t>
                      </a:r>
                      <a:endParaRPr lang="en-US" dirty="0"/>
                    </a:p>
                  </a:txBody>
                  <a:tcPr marR="13716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34618006"/>
              </p:ext>
            </p:extLst>
          </p:nvPr>
        </p:nvGraphicFramePr>
        <p:xfrm>
          <a:off x="838200" y="4143756"/>
          <a:ext cx="7184138" cy="1414653"/>
        </p:xfrm>
        <a:graphic>
          <a:graphicData uri="http://schemas.openxmlformats.org/drawingml/2006/table">
            <a:tbl>
              <a:tblPr firstRow="1">
                <a:tableStyleId>{3B4B98B0-60AC-42C2-AFA5-B58CD77FA1E5}</a:tableStyleId>
              </a:tblPr>
              <a:tblGrid>
                <a:gridCol w="1452880">
                  <a:extLst>
                    <a:ext uri="{9D8B030D-6E8A-4147-A177-3AD203B41FA5}">
                      <a16:colId xmlns:a16="http://schemas.microsoft.com/office/drawing/2014/main" val="20000"/>
                    </a:ext>
                  </a:extLst>
                </a:gridCol>
                <a:gridCol w="919544">
                  <a:extLst>
                    <a:ext uri="{9D8B030D-6E8A-4147-A177-3AD203B41FA5}">
                      <a16:colId xmlns:a16="http://schemas.microsoft.com/office/drawing/2014/main" val="20001"/>
                    </a:ext>
                  </a:extLst>
                </a:gridCol>
                <a:gridCol w="919544">
                  <a:extLst>
                    <a:ext uri="{9D8B030D-6E8A-4147-A177-3AD203B41FA5}">
                      <a16:colId xmlns:a16="http://schemas.microsoft.com/office/drawing/2014/main" val="20002"/>
                    </a:ext>
                  </a:extLst>
                </a:gridCol>
                <a:gridCol w="919544">
                  <a:extLst>
                    <a:ext uri="{9D8B030D-6E8A-4147-A177-3AD203B41FA5}">
                      <a16:colId xmlns:a16="http://schemas.microsoft.com/office/drawing/2014/main" val="20003"/>
                    </a:ext>
                  </a:extLst>
                </a:gridCol>
                <a:gridCol w="2972626">
                  <a:extLst>
                    <a:ext uri="{9D8B030D-6E8A-4147-A177-3AD203B41FA5}">
                      <a16:colId xmlns:a16="http://schemas.microsoft.com/office/drawing/2014/main" val="20004"/>
                    </a:ext>
                  </a:extLst>
                </a:gridCol>
              </a:tblGrid>
              <a:tr h="370840">
                <a:tc>
                  <a:txBody>
                    <a:bodyPr/>
                    <a:lstStyle/>
                    <a:p>
                      <a:pPr>
                        <a:lnSpc>
                          <a:spcPct val="115000"/>
                        </a:lnSpc>
                        <a:spcAft>
                          <a:spcPts val="0"/>
                        </a:spcAft>
                      </a:pPr>
                      <a:r>
                        <a:rPr lang="en-US" sz="1800" b="1" dirty="0">
                          <a:effectLst/>
                          <a:latin typeface="+mn-lt"/>
                          <a:ea typeface="Calibri"/>
                          <a:cs typeface="SabonLTPro-Bold"/>
                        </a:rPr>
                        <a:t>Investment</a:t>
                      </a:r>
                      <a:endParaRPr lang="en-US" sz="1800" dirty="0">
                        <a:effectLst/>
                        <a:latin typeface="+mn-lt"/>
                        <a:ea typeface="Calibri"/>
                        <a:cs typeface="Times New Roman"/>
                      </a:endParaRPr>
                    </a:p>
                  </a:txBody>
                  <a:tcPr marT="91440" marB="9144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effectLst/>
                          <a:latin typeface="+mn-lt"/>
                          <a:ea typeface="Calibri"/>
                          <a:cs typeface="SabonLTPro-Bold"/>
                        </a:rPr>
                        <a:t>Year 1</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effectLst/>
                          <a:latin typeface="+mn-lt"/>
                          <a:ea typeface="Calibri"/>
                          <a:cs typeface="SabonLTPro-Bold"/>
                        </a:rPr>
                        <a:t>Year 2</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effectLst/>
                          <a:latin typeface="+mn-lt"/>
                          <a:ea typeface="Calibri"/>
                          <a:cs typeface="SabonLTPro-Bold"/>
                        </a:rPr>
                        <a:t>Year 3</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effectLst/>
                          <a:latin typeface="+mn-lt"/>
                          <a:ea typeface="Calibri"/>
                          <a:cs typeface="SabonLTPro-Bold"/>
                        </a:rPr>
                        <a:t>Total for years 1, 2, and 3</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ct val="115000"/>
                        </a:lnSpc>
                        <a:spcAft>
                          <a:spcPts val="0"/>
                        </a:spcAft>
                      </a:pPr>
                      <a:r>
                        <a:rPr lang="en-US" sz="1800">
                          <a:effectLst/>
                          <a:latin typeface="+mn-lt"/>
                          <a:ea typeface="Calibri"/>
                          <a:cs typeface="SabonLTPro-Roman"/>
                        </a:rPr>
                        <a:t>Rotor</a:t>
                      </a:r>
                      <a:endParaRPr lang="en-US" sz="180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$1.40</a:t>
                      </a:r>
                      <a:endParaRPr lang="en-US" sz="1800" dirty="0">
                        <a:effectLst/>
                        <a:latin typeface="+mn-lt"/>
                        <a:ea typeface="Calibri"/>
                        <a:cs typeface="Times New Roman"/>
                      </a:endParaRPr>
                    </a:p>
                  </a:txBody>
                  <a:tcPr marR="182880" marT="91440" marB="9144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$1.00</a:t>
                      </a:r>
                      <a:endParaRPr lang="en-US" sz="1800" dirty="0">
                        <a:effectLst/>
                        <a:latin typeface="+mn-lt"/>
                        <a:ea typeface="Calibri"/>
                        <a:cs typeface="Times New Roman"/>
                      </a:endParaRPr>
                    </a:p>
                  </a:txBody>
                  <a:tcPr marR="182880" marT="91440" marB="9144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a:effectLst/>
                          <a:latin typeface="+mn-lt"/>
                          <a:ea typeface="Calibri"/>
                          <a:cs typeface="SabonLTPro-Roman"/>
                        </a:rPr>
                        <a:t>$0.40</a:t>
                      </a:r>
                      <a:endParaRPr lang="en-US" sz="1800">
                        <a:effectLst/>
                        <a:latin typeface="+mn-lt"/>
                        <a:ea typeface="Calibri"/>
                        <a:cs typeface="Times New Roman"/>
                      </a:endParaRPr>
                    </a:p>
                  </a:txBody>
                  <a:tcPr marR="182880" marT="91440" marB="9144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$2.80</a:t>
                      </a:r>
                      <a:endParaRPr lang="en-US" sz="1800" dirty="0">
                        <a:effectLst/>
                        <a:latin typeface="+mn-lt"/>
                        <a:ea typeface="Calibri"/>
                        <a:cs typeface="Times New Roman"/>
                      </a:endParaRPr>
                    </a:p>
                  </a:txBody>
                  <a:tcPr marR="1097280" marT="91440" marB="9144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nSpc>
                          <a:spcPct val="115000"/>
                        </a:lnSpc>
                        <a:spcAft>
                          <a:spcPts val="0"/>
                        </a:spcAft>
                      </a:pPr>
                      <a:r>
                        <a:rPr lang="en-US" sz="1800" dirty="0">
                          <a:effectLst/>
                          <a:latin typeface="+mn-lt"/>
                          <a:ea typeface="Calibri"/>
                          <a:cs typeface="SabonLTPro-Roman"/>
                        </a:rPr>
                        <a:t>Valve</a:t>
                      </a:r>
                      <a:endParaRPr lang="en-US" sz="1800" dirty="0">
                        <a:effectLst/>
                        <a:latin typeface="+mn-lt"/>
                        <a:ea typeface="Calibri"/>
                        <a:cs typeface="Times New Roman"/>
                      </a:endParaRPr>
                    </a:p>
                  </a:txBody>
                  <a:tcPr marT="91440" marB="9144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0.60</a:t>
                      </a:r>
                      <a:endParaRPr lang="en-US" sz="1800" dirty="0">
                        <a:effectLst/>
                        <a:latin typeface="+mn-lt"/>
                        <a:ea typeface="Calibri"/>
                        <a:cs typeface="Times New Roman"/>
                      </a:endParaRPr>
                    </a:p>
                  </a:txBody>
                  <a:tcPr marR="182880" marT="91440" marB="9144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1.00</a:t>
                      </a:r>
                      <a:endParaRPr lang="en-US" sz="1800" dirty="0">
                        <a:effectLst/>
                        <a:latin typeface="+mn-lt"/>
                        <a:ea typeface="Calibri"/>
                        <a:cs typeface="Times New Roman"/>
                      </a:endParaRPr>
                    </a:p>
                  </a:txBody>
                  <a:tcPr marR="182880" marT="91440" marB="9144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1.40</a:t>
                      </a:r>
                      <a:endParaRPr lang="en-US" sz="1800" dirty="0">
                        <a:effectLst/>
                        <a:latin typeface="+mn-lt"/>
                        <a:ea typeface="Calibri"/>
                        <a:cs typeface="Times New Roman"/>
                      </a:endParaRPr>
                    </a:p>
                  </a:txBody>
                  <a:tcPr marR="182880" marT="91440" marB="9144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3.00</a:t>
                      </a:r>
                      <a:endParaRPr lang="en-US" sz="1800" dirty="0">
                        <a:effectLst/>
                        <a:latin typeface="+mn-lt"/>
                        <a:ea typeface="Calibri"/>
                        <a:cs typeface="Times New Roman"/>
                      </a:endParaRPr>
                    </a:p>
                  </a:txBody>
                  <a:tcPr marR="1097280" marT="91440" marB="9144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4324663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12909</TotalTime>
  <Words>5812</Words>
  <Application>Microsoft Office PowerPoint</Application>
  <PresentationFormat>On-screen Show (4:3)</PresentationFormat>
  <Paragraphs>586</Paragraphs>
  <Slides>69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Aharoni</vt:lpstr>
      <vt:lpstr>Arial</vt:lpstr>
      <vt:lpstr>Times New Roman</vt:lpstr>
      <vt:lpstr>Verdana</vt:lpstr>
      <vt:lpstr>Wingdings</vt:lpstr>
      <vt:lpstr>508 Lecture</vt:lpstr>
      <vt:lpstr>PowerPoint Presentation</vt:lpstr>
      <vt:lpstr>Principles of Managerial Finance</vt:lpstr>
      <vt:lpstr>Learning Goals (1 of 2)</vt:lpstr>
      <vt:lpstr>Learning Goals (2 of 2)</vt:lpstr>
      <vt:lpstr>1.1 Finance and the Firm (1 of 3)</vt:lpstr>
      <vt:lpstr>1.1 Finance and the Firm (2 of 3)</vt:lpstr>
      <vt:lpstr>1.1 Finance and the Firm (3 of 3)</vt:lpstr>
      <vt:lpstr>1.1 Finance and the Firm (1 of 7)</vt:lpstr>
      <vt:lpstr>Example 1.1 (1 of 2)</vt:lpstr>
      <vt:lpstr>Example 1.1 (2 of 2)</vt:lpstr>
      <vt:lpstr>1.1 Finance and the Firm (2 of 7)</vt:lpstr>
      <vt:lpstr>1.1 Finance and the Firm (3 of 7)</vt:lpstr>
      <vt:lpstr>1.1 Finance and the Firm (4 of 7)</vt:lpstr>
      <vt:lpstr>1.1 Finance and the Firm (5 of 7)</vt:lpstr>
      <vt:lpstr>1.1 Finance and the Firm (6 of 7)</vt:lpstr>
      <vt:lpstr>1.1 Finance and the Firm (7 of 7)</vt:lpstr>
      <vt:lpstr>1.2 Managing the Firm (1 of 7)</vt:lpstr>
      <vt:lpstr>Figure 1.1 Financial Activities</vt:lpstr>
      <vt:lpstr>1.2 Managing the Firm (2 of 7)</vt:lpstr>
      <vt:lpstr>1.2 Managing the Firm (3 of 7)</vt:lpstr>
      <vt:lpstr>1.2 Managing the Firm (4 of 7)</vt:lpstr>
      <vt:lpstr>Figure 1.2 Corporate Organization</vt:lpstr>
      <vt:lpstr>1.2 Managing the Firm (5 of 7)</vt:lpstr>
      <vt:lpstr>Example 1.2 (1 of 2)</vt:lpstr>
      <vt:lpstr>Example 1.2 (2 of 2)</vt:lpstr>
      <vt:lpstr>1.2 Managing the Firm (6 of 7)</vt:lpstr>
      <vt:lpstr>Example 1.3 (1 of 2)</vt:lpstr>
      <vt:lpstr>Example 1.3 (2 of 2)</vt:lpstr>
      <vt:lpstr>Personal Finance Example 1.4 (1 of 2)</vt:lpstr>
      <vt:lpstr>Personal Finance Example 1.4 (2 of 2)</vt:lpstr>
      <vt:lpstr>1.2 Managing the Firm (7 of 7)</vt:lpstr>
      <vt:lpstr>1.3 Organizational Forms, Taxation, and the Principal–Agent Relationship (1 of 13)</vt:lpstr>
      <vt:lpstr>1.3 Organizational Forms, Taxation, and the Principal–Agent Relationship (2 of 13)</vt:lpstr>
      <vt:lpstr>1.3 Organizational Forms, Taxation, and the Principal–Agent Relationship (3 of 13)</vt:lpstr>
      <vt:lpstr>1.3 Organizational Forms, Taxation, and the Principal–Agent Relationship (4 of 13)</vt:lpstr>
      <vt:lpstr>1.3 Organizational Forms, Taxation, and the Principal–Agent Relationship (5 of 13)</vt:lpstr>
      <vt:lpstr>Table 1.1 Strengths and Weaknesses of the Common Legal Forms of Business Organization (1 of 2)</vt:lpstr>
      <vt:lpstr>Table 1.1 Strengths and Weaknesses of the Common Legal Forms of Business Organization (2 of 2)</vt:lpstr>
      <vt:lpstr>Matter of Fact (1 of 2)</vt:lpstr>
      <vt:lpstr>Matter of Fact (2 of 2)</vt:lpstr>
      <vt:lpstr>1.3 Organizational Forms, Taxation, and the Principal–Agent Relationship (6 of 13)</vt:lpstr>
      <vt:lpstr>1.3 Organizational Forms, Taxation, and the Principal–Agent Relationship (7 of 13)</vt:lpstr>
      <vt:lpstr>1.3 Organizational Forms, Taxation, and the Principal–Agent Relationship (8 of 13)</vt:lpstr>
      <vt:lpstr>Table 1.2 2018 Tax Rate Schedule for Single Taxpayer (Tax Rates Faced by Pass-Through Businesses Like Proprietorships and Partnerships)</vt:lpstr>
      <vt:lpstr>Pre-2018 Corporate Tax Rate Schedule</vt:lpstr>
      <vt:lpstr>Example 1.5 (1 of 2)</vt:lpstr>
      <vt:lpstr>Example 1.5 (2 of 2)</vt:lpstr>
      <vt:lpstr>Figure 1.3 Marginal and Average Tax Rates at Different Income Levels for a Single Taxpayer (2018 Tax Rates)</vt:lpstr>
      <vt:lpstr>Pre-2018 Marginal and Average Tax Rates at Different Income Levels for a Single Taxpayer</vt:lpstr>
      <vt:lpstr>Example 1.6 (1 of 2)</vt:lpstr>
      <vt:lpstr>Example 1.6 (2 of 2)</vt:lpstr>
      <vt:lpstr>Example 1.7</vt:lpstr>
      <vt:lpstr>1.3 Organizational Forms, Taxation, and the Principal–Agent Relationship (9 of 13)</vt:lpstr>
      <vt:lpstr>1.3 Organizational Forms, Taxation, and the Principal–Agent Relationship (10 of 13)</vt:lpstr>
      <vt:lpstr>Example 1.8 (1 of 2)</vt:lpstr>
      <vt:lpstr>Example 1.8 (2 of 2)</vt:lpstr>
      <vt:lpstr>1.3 Organizational Forms, Taxation, and the Principal–Agent Relationship (11 of 13)</vt:lpstr>
      <vt:lpstr>1.3 Organizational Forms, Taxation, and the Principal–Agent Relationship (12 of 13)</vt:lpstr>
      <vt:lpstr>1.3 Organizational Forms, Taxation, and the Principal–Agent Relationship (13 of 13)</vt:lpstr>
      <vt:lpstr>1.4 Developing Skills for Your Career</vt:lpstr>
      <vt:lpstr>Review of Learning Goals (1 of 8)</vt:lpstr>
      <vt:lpstr>Review of Learning Goals (2 of 8)</vt:lpstr>
      <vt:lpstr>Review of Learning Goals (3 of 8)</vt:lpstr>
      <vt:lpstr>Review of Learning Goals (4 of 8)</vt:lpstr>
      <vt:lpstr>Review of Learning Goals (5 of 8)</vt:lpstr>
      <vt:lpstr>Review of Learning Goals (6 of 8)</vt:lpstr>
      <vt:lpstr>Review of Learning Goals (7 of 8)</vt:lpstr>
      <vt:lpstr>Review of Learning Goals (8 of 8)</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Managerial Finance, Fifteenth Edition</dc:title>
  <dc:subject>Managerial Finance</dc:subject>
  <dc:creator>Chad J. Zutter and Scott B. Smart</dc:creator>
  <cp:keywords>Managerial, Finance</cp:keywords>
  <cp:lastModifiedBy>Asmaa Abdelrahim</cp:lastModifiedBy>
  <cp:revision>973</cp:revision>
  <dcterms:created xsi:type="dcterms:W3CDTF">2014-07-14T20:04:21Z</dcterms:created>
  <dcterms:modified xsi:type="dcterms:W3CDTF">2025-02-04T13:57:17Z</dcterms:modified>
  <cp:category>Business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