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9"/>
  </p:notesMasterIdLst>
  <p:handoutMasterIdLst>
    <p:handoutMasterId r:id="rId30"/>
  </p:handoutMasterIdLst>
  <p:sldIdLst>
    <p:sldId id="468" r:id="rId2"/>
    <p:sldId id="467" r:id="rId3"/>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5" r:id="rId27"/>
    <p:sldId id="4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3C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6395" autoAdjust="0"/>
  </p:normalViewPr>
  <p:slideViewPr>
    <p:cSldViewPr>
      <p:cViewPr varScale="1">
        <p:scale>
          <a:sx n="110" d="100"/>
          <a:sy n="110" d="100"/>
        </p:scale>
        <p:origin x="1770" y="108"/>
      </p:cViewPr>
      <p:guideLst>
        <p:guide orient="horz" pos="2160"/>
        <p:guide pos="2880"/>
        <p:guide orient="horz" pos="2352"/>
      </p:guideLst>
    </p:cSldViewPr>
  </p:slideViewPr>
  <p:outlineViewPr>
    <p:cViewPr>
      <p:scale>
        <a:sx n="33" d="100"/>
        <a:sy n="33" d="100"/>
      </p:scale>
      <p:origin x="0" y="-1218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this PowerPoint presentation contains mathematical equations, you may need to check that your computer has the following installed:</a:t>
            </a:r>
          </a:p>
          <a:p>
            <a:r>
              <a:rPr lang="en-US" sz="1200" kern="1200" dirty="0">
                <a:solidFill>
                  <a:schemeClr val="tx1"/>
                </a:solidFill>
                <a:effectLst/>
                <a:latin typeface="+mn-lt"/>
                <a:ea typeface="+mn-ea"/>
                <a:cs typeface="+mn-cs"/>
              </a:rPr>
              <a:t>1) </a:t>
            </a:r>
            <a:r>
              <a:rPr lang="en-US" sz="1200" kern="1200" dirty="0" err="1">
                <a:solidFill>
                  <a:schemeClr val="tx1"/>
                </a:solidFill>
                <a:effectLst/>
                <a:latin typeface="+mn-lt"/>
                <a:ea typeface="+mn-ea"/>
                <a:cs typeface="+mn-cs"/>
              </a:rPr>
              <a:t>MathType</a:t>
            </a:r>
            <a:r>
              <a:rPr lang="en-US" sz="1200" kern="1200" dirty="0">
                <a:solidFill>
                  <a:schemeClr val="tx1"/>
                </a:solidFill>
                <a:effectLst/>
                <a:latin typeface="+mn-lt"/>
                <a:ea typeface="+mn-ea"/>
                <a:cs typeface="+mn-cs"/>
              </a:rPr>
              <a:t> Plugin</a:t>
            </a:r>
          </a:p>
          <a:p>
            <a:r>
              <a:rPr lang="en-US" sz="1200" kern="1200" dirty="0">
                <a:solidFill>
                  <a:schemeClr val="tx1"/>
                </a:solidFill>
                <a:effectLst/>
                <a:latin typeface="+mn-lt"/>
                <a:ea typeface="+mn-ea"/>
                <a:cs typeface="+mn-cs"/>
              </a:rPr>
              <a:t>2) Math Player (free versions available)</a:t>
            </a:r>
          </a:p>
          <a:p>
            <a:r>
              <a:rPr lang="en-US" sz="1200" kern="1200" dirty="0">
                <a:solidFill>
                  <a:schemeClr val="tx1"/>
                </a:solidFill>
                <a:effectLst/>
                <a:latin typeface="+mn-lt"/>
                <a:ea typeface="+mn-ea"/>
                <a:cs typeface="+mn-cs"/>
              </a:rPr>
              <a:t>3) NVDA Reader (free versions available)</a:t>
            </a:r>
          </a:p>
        </p:txBody>
      </p:sp>
      <p:sp>
        <p:nvSpPr>
          <p:cNvPr id="4" name="Slide Number Placeholder 3"/>
          <p:cNvSpPr>
            <a:spLocks noGrp="1"/>
          </p:cNvSpPr>
          <p:nvPr>
            <p:ph type="sldNum" sz="quarter" idx="10"/>
          </p:nvPr>
        </p:nvSpPr>
        <p:spPr/>
        <p:txBody>
          <a:bodyPr/>
          <a:lstStyle/>
          <a:p>
            <a:fld id="{CFF71A2E-9361-4747-878D-22E7C3225E9E}" type="slidenum">
              <a:rPr lang="en-US" smtClean="0"/>
              <a:t>2</a:t>
            </a:fld>
            <a:endParaRPr lang="en-US" dirty="0"/>
          </a:p>
        </p:txBody>
      </p:sp>
    </p:spTree>
    <p:extLst>
      <p:ext uri="{BB962C8B-B14F-4D97-AF65-F5344CB8AC3E}">
        <p14:creationId xmlns:p14="http://schemas.microsoft.com/office/powerpoint/2010/main" val="130467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remedy for the effects of accounting differences on productivity ratios is to compute total-factor productivity measures.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understand total-factor productivity measures, we first must understand single-factor productivity measures.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Multiple-factor productivity measures use multiple inputs in their computation. Multiple inputs might include scrap, labor, energy, materials, equipment, and other measures of input. Hayes and Wheelwright suggested that it is better for firms to use multiple-factor productivity measures when making comparisons because these measures are more robust.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Total-factor productivity, although still subject to the “apples and oranges” problems of comparisons, is less sensitive to differences in costing conventions and accounting practices. Notice that if you focused on plant and equipment productivity, the conclusion would be that the competitor is lagging in productivity. Also notice that labor productivity may be a small part of total productivity.</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11</a:t>
            </a:fld>
            <a:endParaRPr lang="en-US" dirty="0"/>
          </a:p>
        </p:txBody>
      </p:sp>
    </p:spTree>
    <p:extLst>
      <p:ext uri="{BB962C8B-B14F-4D97-AF65-F5344CB8AC3E}">
        <p14:creationId xmlns:p14="http://schemas.microsoft.com/office/powerpoint/2010/main" val="208454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6-1 provides an opportunity for students to calculate productivity measures</a:t>
            </a:r>
            <a:r>
              <a:rPr lang="en-US" baseline="0" dirty="0"/>
              <a:t> for two firms to use as a comparison. </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12</a:t>
            </a:fld>
            <a:endParaRPr lang="en-US" dirty="0"/>
          </a:p>
        </p:txBody>
      </p:sp>
    </p:spTree>
    <p:extLst>
      <p:ext uri="{BB962C8B-B14F-4D97-AF65-F5344CB8AC3E}">
        <p14:creationId xmlns:p14="http://schemas.microsoft.com/office/powerpoint/2010/main" val="3803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Calculate</a:t>
            </a:r>
            <a:r>
              <a:rPr lang="en-US" baseline="0" dirty="0"/>
              <a:t> the Labor Productivity Measure for Firm A and the Competition for Labor, Plant and Equipment (P&amp;E), Energy, Materials and Sales.</a:t>
            </a:r>
          </a:p>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13</a:t>
            </a:fld>
            <a:endParaRPr lang="en-US" dirty="0"/>
          </a:p>
        </p:txBody>
      </p:sp>
    </p:spTree>
    <p:extLst>
      <p:ext uri="{BB962C8B-B14F-4D97-AF65-F5344CB8AC3E}">
        <p14:creationId xmlns:p14="http://schemas.microsoft.com/office/powerpoint/2010/main" val="347275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Calculate</a:t>
            </a:r>
            <a:r>
              <a:rPr lang="en-US" baseline="0" dirty="0"/>
              <a:t> the Total Factor Productivity Measure for Firm A and the Competition. </a:t>
            </a:r>
            <a:r>
              <a:rPr lang="en-US" sz="1200" b="0" i="0" u="none" strike="noStrike" kern="1200" baseline="0" dirty="0">
                <a:solidFill>
                  <a:schemeClr val="tx1"/>
                </a:solidFill>
                <a:latin typeface="+mn-lt"/>
                <a:ea typeface="+mn-ea"/>
                <a:cs typeface="+mn-cs"/>
              </a:rPr>
              <a:t>As you can see, the total-factor productivity measure provides a more complete picture of firm productivity.</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14</a:t>
            </a:fld>
            <a:endParaRPr lang="en-US" dirty="0"/>
          </a:p>
        </p:txBody>
      </p:sp>
    </p:spTree>
    <p:extLst>
      <p:ext uri="{BB962C8B-B14F-4D97-AF65-F5344CB8AC3E}">
        <p14:creationId xmlns:p14="http://schemas.microsoft.com/office/powerpoint/2010/main" val="316217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Financial ratios </a:t>
            </a:r>
            <a:r>
              <a:rPr lang="en-US" sz="1200" b="0" i="0" u="none" strike="noStrike" kern="1200" baseline="0" dirty="0">
                <a:solidFill>
                  <a:schemeClr val="tx1"/>
                </a:solidFill>
                <a:latin typeface="+mn-lt"/>
                <a:ea typeface="+mn-ea"/>
                <a:cs typeface="+mn-cs"/>
              </a:rPr>
              <a:t>such as return on assets (ROA) or return on investments (ROI) are probably the easiest to obtain and compare. For many financial ratios, all that is needed is an income statement of a firm and a balance sheet.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Productivity ratios </a:t>
            </a:r>
            <a:r>
              <a:rPr lang="en-US" sz="1200" b="0" i="0" u="none" strike="noStrike" kern="1200" baseline="0" dirty="0">
                <a:solidFill>
                  <a:schemeClr val="tx1"/>
                </a:solidFill>
                <a:latin typeface="+mn-lt"/>
                <a:ea typeface="+mn-ea"/>
                <a:cs typeface="+mn-cs"/>
              </a:rPr>
              <a:t>are useful for measuring the extent to which a firm effectively uses the scarce resources that are available to the firm. As we have previously discussed, they include single-factor, multi-factor, and total-factor productivity measures.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Customer-related results </a:t>
            </a:r>
            <a:r>
              <a:rPr lang="en-US" sz="1200" b="0" i="0" u="none" strike="noStrike" kern="1200" baseline="0" dirty="0">
                <a:solidFill>
                  <a:schemeClr val="tx1"/>
                </a:solidFill>
                <a:latin typeface="+mn-lt"/>
                <a:ea typeface="+mn-ea"/>
                <a:cs typeface="+mn-cs"/>
              </a:rPr>
              <a:t>include customer satisfaction, customer dissatisfaction, and comparisons of customer satisfaction relative to competitors. These measures may be in the form of retention, gains, losses, customer-perceived value, competitive awards, competitive customer ratings, and independent organization evaluations. Customer satisfaction measures are important for gauging the effectiveness of quality improvement because they are good indicators of financial performance.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Operating results </a:t>
            </a:r>
            <a:r>
              <a:rPr lang="en-US" sz="1200" b="0" i="0" u="none" strike="noStrike" kern="1200" baseline="0" dirty="0">
                <a:solidFill>
                  <a:schemeClr val="tx1"/>
                </a:solidFill>
                <a:latin typeface="+mn-lt"/>
                <a:ea typeface="+mn-ea"/>
                <a:cs typeface="+mn-cs"/>
              </a:rPr>
              <a:t>are important for monitoring and tracking the effectiveness of company operations. They might relate to cycle times, waste-reduction measures, value-added measures, lead times, time from concept to market, setup times, percent reduction in setup times, and myriad other operating results.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Human resources measures </a:t>
            </a:r>
            <a:r>
              <a:rPr lang="en-US" sz="1200" b="0" i="0" u="none" strike="noStrike" kern="1200" baseline="0" dirty="0">
                <a:solidFill>
                  <a:schemeClr val="tx1"/>
                </a:solidFill>
                <a:latin typeface="+mn-lt"/>
                <a:ea typeface="+mn-ea"/>
                <a:cs typeface="+mn-cs"/>
              </a:rPr>
              <a:t>provide important insights into how effectively the business is being run. Employee satisfaction is significantly related to business performance in many firms. Therefore, employee satisfaction measures, training expenditures, training hours per year, work system performance, employee effectiveness measures, turnover, safety statistics, absenteeism, and many other data might be important measures for benchmarking.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Quality measures </a:t>
            </a:r>
            <a:r>
              <a:rPr lang="en-US" sz="1200" b="0" i="0" u="none" strike="noStrike" kern="1200" baseline="0" dirty="0">
                <a:solidFill>
                  <a:schemeClr val="tx1"/>
                </a:solidFill>
                <a:latin typeface="+mn-lt"/>
                <a:ea typeface="+mn-ea"/>
                <a:cs typeface="+mn-cs"/>
              </a:rPr>
              <a:t>are often compared between firms. They can include conformance-based quality information such as reject rates, capability analysis, performance information, or other measures. These quality measures also can include scrap and rework measures, percentage of defectives, field repairs, costs of quality, and many other metrics.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Market share data </a:t>
            </a:r>
            <a:r>
              <a:rPr lang="en-US" sz="1200" b="0" i="0" u="none" strike="noStrike" kern="1200" baseline="0" dirty="0">
                <a:solidFill>
                  <a:schemeClr val="tx1"/>
                </a:solidFill>
                <a:latin typeface="+mn-lt"/>
                <a:ea typeface="+mn-ea"/>
                <a:cs typeface="+mn-cs"/>
              </a:rPr>
              <a:t>are an essential indicator of business success, resulting from the change in competition because of increased global competition. However, market share does not encompass only a single measure. Because markets are segmented, market share includes shares in the different markets served by the firm. Market share comparisons also are made to determine where the initiator firm ranks in the market.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Finally, with the advent of ISO standards and a move to formalized production systems, </a:t>
            </a:r>
            <a:r>
              <a:rPr lang="en-US" sz="1200" b="1" i="0" u="none" strike="noStrike" kern="1200" baseline="0" dirty="0">
                <a:solidFill>
                  <a:schemeClr val="tx1"/>
                </a:solidFill>
                <a:latin typeface="+mn-lt"/>
                <a:ea typeface="+mn-ea"/>
                <a:cs typeface="+mn-cs"/>
              </a:rPr>
              <a:t>structural measures </a:t>
            </a:r>
            <a:r>
              <a:rPr lang="en-US" sz="1200" b="0" i="0" u="none" strike="noStrike" kern="1200" baseline="0" dirty="0">
                <a:solidFill>
                  <a:schemeClr val="tx1"/>
                </a:solidFill>
                <a:latin typeface="+mn-lt"/>
                <a:ea typeface="+mn-ea"/>
                <a:cs typeface="+mn-cs"/>
              </a:rPr>
              <a:t>often are benchmarked. Structural measures include the objectives, policies, and procedures followed by a firm. They may include safety, production, accounting, financial, engineering, and other types of structural measures that are used in determining competitiveness.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15</a:t>
            </a:fld>
            <a:endParaRPr lang="en-US" dirty="0"/>
          </a:p>
        </p:txBody>
      </p:sp>
    </p:spTree>
    <p:extLst>
      <p:ext uri="{BB962C8B-B14F-4D97-AF65-F5344CB8AC3E}">
        <p14:creationId xmlns:p14="http://schemas.microsoft.com/office/powerpoint/2010/main" val="32363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Malcolm Baldrige criteria are clear about this: data and analysis support a variety of company purposes, such as planning, reviewing company performance, improving operations, and comparing company performance with competitors or with “best practices” benchmarks.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major consideration in performance improvement involves the creation and use of performance measures or indicators. The measures or indicators should be selected to best represent the factors that lead to improved customer, operational, and financial performance. A comprehensive set of measures or indicators tied to customer and/or company performance requirements represents a clear basis for aligning all activities with the company’s goals. Through the analysis of data from the tracking processes, the measures or indicators may be evaluated and changed to better support such goals.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16</a:t>
            </a:fld>
            <a:endParaRPr lang="en-US" dirty="0"/>
          </a:p>
        </p:txBody>
      </p:sp>
    </p:spTree>
    <p:extLst>
      <p:ext uri="{BB962C8B-B14F-4D97-AF65-F5344CB8AC3E}">
        <p14:creationId xmlns:p14="http://schemas.microsoft.com/office/powerpoint/2010/main" val="385673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benchmarking, it is important to understand your target firm’s key business factors (KBFs) as well as your own.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Key business factors are important attributes of a business that influence its operations and decision making. KBFs are not to be confused with </a:t>
            </a:r>
            <a:r>
              <a:rPr lang="en-US" sz="1200" b="1" i="0" u="none" strike="noStrike" kern="1200" baseline="0" dirty="0">
                <a:solidFill>
                  <a:schemeClr val="tx1"/>
                </a:solidFill>
                <a:latin typeface="+mn-lt"/>
                <a:ea typeface="+mn-ea"/>
                <a:cs typeface="+mn-cs"/>
              </a:rPr>
              <a:t>key measures </a:t>
            </a:r>
            <a:r>
              <a:rPr lang="en-US" sz="1200" b="0" i="0" u="none" strike="noStrike" kern="1200" baseline="0" dirty="0">
                <a:solidFill>
                  <a:schemeClr val="tx1"/>
                </a:solidFill>
                <a:latin typeface="+mn-lt"/>
                <a:ea typeface="+mn-ea"/>
                <a:cs typeface="+mn-cs"/>
              </a:rPr>
              <a:t>(the metrics that need to be monitored to gauge the health of the business) and </a:t>
            </a:r>
            <a:r>
              <a:rPr lang="en-US" sz="1200" b="1" i="0" u="none" strike="noStrike" kern="1200" baseline="0" dirty="0">
                <a:solidFill>
                  <a:schemeClr val="tx1"/>
                </a:solidFill>
                <a:latin typeface="+mn-lt"/>
                <a:ea typeface="+mn-ea"/>
                <a:cs typeface="+mn-cs"/>
              </a:rPr>
              <a:t>critical success factors </a:t>
            </a:r>
            <a:r>
              <a:rPr lang="en-US" sz="1200" b="0" i="0" u="none" strike="noStrike" kern="1200" baseline="0" dirty="0">
                <a:solidFill>
                  <a:schemeClr val="tx1"/>
                </a:solidFill>
                <a:latin typeface="+mn-lt"/>
                <a:ea typeface="+mn-ea"/>
                <a:cs typeface="+mn-cs"/>
              </a:rPr>
              <a:t>(factors that help to determine the success of the firm).</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17</a:t>
            </a:fld>
            <a:endParaRPr lang="en-US" dirty="0"/>
          </a:p>
        </p:txBody>
      </p:sp>
    </p:spTree>
    <p:extLst>
      <p:ext uri="{BB962C8B-B14F-4D97-AF65-F5344CB8AC3E}">
        <p14:creationId xmlns:p14="http://schemas.microsoft.com/office/powerpoint/2010/main" val="305305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Business process benchmarking is based on the concept of </a:t>
            </a:r>
            <a:r>
              <a:rPr lang="en-US" sz="1200" b="1" i="0" u="none" strike="noStrike" kern="1200" baseline="0" dirty="0">
                <a:solidFill>
                  <a:schemeClr val="tx1"/>
                </a:solidFill>
                <a:latin typeface="+mn-lt"/>
                <a:ea typeface="+mn-ea"/>
                <a:cs typeface="+mn-cs"/>
              </a:rPr>
              <a:t>5w2h</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developed by Alan Robinson.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5w2h concept is labeled as such because a business process benchmarking project should result in the answers to seven questions, as shown here.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5w2h concept is a good starting point because it focuses the participants in the benchmarking process on the nuts and bolts of what is being done. If the initiator organization can answer the 5w2h questions at the end of a benchmarking process, then information will be in place that could, for instance, help a company improve its customer satisfaction.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FF71A2E-9361-4747-878D-22E7C3225E9E}" type="slidenum">
              <a:rPr lang="en-US" smtClean="0"/>
              <a:t>18</a:t>
            </a:fld>
            <a:endParaRPr lang="en-US" dirty="0"/>
          </a:p>
        </p:txBody>
      </p:sp>
    </p:spTree>
    <p:extLst>
      <p:ext uri="{BB962C8B-B14F-4D97-AF65-F5344CB8AC3E}">
        <p14:creationId xmlns:p14="http://schemas.microsoft.com/office/powerpoint/2010/main" val="143993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5w2h questions should be viewed in the context of a process. Figure 6-3 contains a diagram of a generic process. In a broad sense, inputs include the equipment, people, machines, materials, and design that combine to form a product or service. The inputs are combined in what is known as the </a:t>
            </a:r>
            <a:r>
              <a:rPr lang="en-US" sz="1200" b="1" i="0" u="none" strike="noStrike" kern="1200" baseline="0" dirty="0">
                <a:solidFill>
                  <a:schemeClr val="tx1"/>
                </a:solidFill>
                <a:latin typeface="+mn-lt"/>
                <a:ea typeface="+mn-ea"/>
                <a:cs typeface="+mn-cs"/>
              </a:rPr>
              <a:t>conversion process</a:t>
            </a:r>
            <a:r>
              <a:rPr lang="en-US" sz="1200" b="0" i="0" u="none" strike="noStrike" kern="1200" baseline="0" dirty="0">
                <a:solidFill>
                  <a:schemeClr val="tx1"/>
                </a:solidFill>
                <a:latin typeface="+mn-lt"/>
                <a:ea typeface="+mn-ea"/>
                <a:cs typeface="+mn-cs"/>
              </a:rPr>
              <a:t>. In the conversion process, we align the inputs together to form the product or service. Conversion processes might include turning sheet steel into chimney pipes or turning wood pulp into paper, or moving materials from point A to point B for a shipping service.</a:t>
            </a:r>
            <a:endParaRPr lang="en-US" dirty="0"/>
          </a:p>
          <a:p>
            <a:endParaRPr lang="en-US" dirty="0"/>
          </a:p>
          <a:p>
            <a:r>
              <a:rPr lang="en-US" sz="1200" b="0" i="0" u="none" strike="noStrike" kern="1200" baseline="0" dirty="0">
                <a:solidFill>
                  <a:schemeClr val="tx1"/>
                </a:solidFill>
                <a:latin typeface="+mn-lt"/>
                <a:ea typeface="+mn-ea"/>
                <a:cs typeface="+mn-cs"/>
              </a:rPr>
              <a:t>The conversion process results in outputs that are eventually sold to customers. Notice in Figure 6-3 that there are two feedback loops in the process. The first feedback loop results from gathering data from the process. This is known as the </a:t>
            </a:r>
            <a:r>
              <a:rPr lang="en-US" sz="1200" b="1" i="0" u="none" strike="noStrike" kern="1200" baseline="0" dirty="0">
                <a:solidFill>
                  <a:schemeClr val="tx1"/>
                </a:solidFill>
                <a:latin typeface="+mn-lt"/>
                <a:ea typeface="+mn-ea"/>
                <a:cs typeface="+mn-cs"/>
              </a:rPr>
              <a:t>control process</a:t>
            </a:r>
            <a:r>
              <a:rPr lang="en-US" sz="1200" b="0" i="0" u="none" strike="noStrike" kern="1200" baseline="0" dirty="0">
                <a:solidFill>
                  <a:schemeClr val="tx1"/>
                </a:solidFill>
                <a:latin typeface="+mn-lt"/>
                <a:ea typeface="+mn-ea"/>
                <a:cs typeface="+mn-cs"/>
              </a:rPr>
              <a:t>. As we explained in Chapter 1, the control process involves gathering, analyzing, and using the data to adjust the process. This is often the result of using process control charts. The second feedback loop in the process is the customer feedback loop and results from gathering data from the customers. Using these data, the control process is improved to give the customer greater satisfaction. A third feedback process can be added by gathering information from competitors through benchmarking.</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19</a:t>
            </a:fld>
            <a:endParaRPr lang="en-US" dirty="0"/>
          </a:p>
        </p:txBody>
      </p:sp>
    </p:spTree>
    <p:extLst>
      <p:ext uri="{BB962C8B-B14F-4D97-AF65-F5344CB8AC3E}">
        <p14:creationId xmlns:p14="http://schemas.microsoft.com/office/powerpoint/2010/main" val="2552136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6-4 shows what to benchmark at each stage. Again, the questions asked are similar to the 5w2h questions posed earlier.</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20</a:t>
            </a:fld>
            <a:endParaRPr lang="en-US" dirty="0"/>
          </a:p>
        </p:txBody>
      </p:sp>
    </p:spTree>
    <p:extLst>
      <p:ext uri="{BB962C8B-B14F-4D97-AF65-F5344CB8AC3E}">
        <p14:creationId xmlns:p14="http://schemas.microsoft.com/office/powerpoint/2010/main" val="16473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3</a:t>
            </a:fld>
            <a:endParaRPr lang="en-US" dirty="0"/>
          </a:p>
        </p:txBody>
      </p:sp>
    </p:spTree>
    <p:extLst>
      <p:ext uri="{BB962C8B-B14F-4D97-AF65-F5344CB8AC3E}">
        <p14:creationId xmlns:p14="http://schemas.microsoft.com/office/powerpoint/2010/main" val="3267279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now discuss the benchmarking process developed by Robert Camp. Xerox was an early adopter of benchmarking and has used benchmarking effectively to improve processes. This approach includes a formal 10-step process to benchmarking, also shown in Table 6-3 in your text.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1: Decide what to benchmark. </a:t>
            </a:r>
            <a:r>
              <a:rPr lang="en-US" sz="1200" b="0" i="0" u="none" strike="noStrike" kern="1200" baseline="0" dirty="0">
                <a:solidFill>
                  <a:schemeClr val="tx1"/>
                </a:solidFill>
                <a:latin typeface="+mn-lt"/>
                <a:ea typeface="+mn-ea"/>
                <a:cs typeface="+mn-cs"/>
              </a:rPr>
              <a:t>There are innumerable areas for improvement in every company. Obviously, not all of these can be tackled at once. Too many simultaneous changes can result in a confused organization and can actually hurt performance. Therefore, you must prioritize those processes that offer the greatest potential for improvement. To do this, you must have identified your key processes and charted those processes for future analysis.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2: Identify whom to benchmark. </a:t>
            </a:r>
            <a:r>
              <a:rPr lang="en-US" sz="1200" b="0" i="0" u="none" strike="noStrike" kern="1200" baseline="0" dirty="0">
                <a:solidFill>
                  <a:schemeClr val="tx1"/>
                </a:solidFill>
                <a:latin typeface="+mn-lt"/>
                <a:ea typeface="+mn-ea"/>
                <a:cs typeface="+mn-cs"/>
              </a:rPr>
              <a:t>This involves identifying those competitors in your industry and those firms outside your industry that have outstanding results and processes for study. Those companies that have developed best practices are prime candidates for benchmarking.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3: Plan and conduct the investigation. </a:t>
            </a:r>
            <a:r>
              <a:rPr lang="en-US" sz="1200" b="0" i="0" u="none" strike="noStrike" kern="1200" baseline="0" dirty="0">
                <a:solidFill>
                  <a:schemeClr val="tx1"/>
                </a:solidFill>
                <a:latin typeface="+mn-lt"/>
                <a:ea typeface="+mn-ea"/>
                <a:cs typeface="+mn-cs"/>
              </a:rPr>
              <a:t>To complete this step, identify data to be collected. Next, develop a method with the target firms to determine how the data are to be collected. Once the data are selected, observe the practices of the target firm and document the best practices that are observed.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4: Determine the current performance gap. </a:t>
            </a:r>
            <a:r>
              <a:rPr lang="en-US" sz="1200" b="0" i="0" u="none" strike="noStrike" kern="1200" baseline="0" dirty="0">
                <a:solidFill>
                  <a:schemeClr val="tx1"/>
                </a:solidFill>
                <a:latin typeface="+mn-lt"/>
                <a:ea typeface="+mn-ea"/>
                <a:cs typeface="+mn-cs"/>
              </a:rPr>
              <a:t>Once you have collected the data about the processes, a determination is made as to which processes in the initiator company have the greatest performance gap with the target company. Brainstorming can help make this determination. This step helps to prioritize which areas are the first candidates for change and improvement.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5: Project future performance levels. </a:t>
            </a:r>
            <a:r>
              <a:rPr lang="en-US" sz="1200" b="0" i="0" u="none" strike="noStrike" kern="1200" baseline="0" dirty="0">
                <a:solidFill>
                  <a:schemeClr val="tx1"/>
                </a:solidFill>
                <a:latin typeface="+mn-lt"/>
                <a:ea typeface="+mn-ea"/>
                <a:cs typeface="+mn-cs"/>
              </a:rPr>
              <a:t>Predict whether the performance gap for the benchmarked processes will narrow or widen in the coming years. If the performance gaps are likely to widen in the future, project how this will affect the company.</a:t>
            </a:r>
          </a:p>
        </p:txBody>
      </p:sp>
      <p:sp>
        <p:nvSpPr>
          <p:cNvPr id="4" name="Slide Number Placeholder 3"/>
          <p:cNvSpPr>
            <a:spLocks noGrp="1"/>
          </p:cNvSpPr>
          <p:nvPr>
            <p:ph type="sldNum" sz="quarter" idx="10"/>
          </p:nvPr>
        </p:nvSpPr>
        <p:spPr/>
        <p:txBody>
          <a:bodyPr/>
          <a:lstStyle/>
          <a:p>
            <a:fld id="{CFF71A2E-9361-4747-878D-22E7C3225E9E}" type="slidenum">
              <a:rPr lang="en-US" smtClean="0"/>
              <a:t>21</a:t>
            </a:fld>
            <a:endParaRPr lang="en-US" dirty="0"/>
          </a:p>
        </p:txBody>
      </p:sp>
    </p:spTree>
    <p:extLst>
      <p:ext uri="{BB962C8B-B14F-4D97-AF65-F5344CB8AC3E}">
        <p14:creationId xmlns:p14="http://schemas.microsoft.com/office/powerpoint/2010/main" val="1306719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Step 6: Communicate benchmarking findings and gain acceptance. </a:t>
            </a:r>
            <a:r>
              <a:rPr lang="en-US" sz="1200" b="0" i="0" u="none" strike="noStrike" kern="1200" baseline="0" dirty="0">
                <a:solidFill>
                  <a:schemeClr val="tx1"/>
                </a:solidFill>
                <a:latin typeface="+mn-lt"/>
                <a:ea typeface="+mn-ea"/>
                <a:cs typeface="+mn-cs"/>
              </a:rPr>
              <a:t>This step begins the communication of the benchmarking findings to those who will be affected by the results. This can be done through meetings and written media. Communication keeps the process as open as possible, which minimizes uncertainty and fear.</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7: Revise performance goals. </a:t>
            </a:r>
            <a:r>
              <a:rPr lang="en-US" sz="1200" b="0" i="0" u="none" strike="noStrike" kern="1200" baseline="0" dirty="0">
                <a:solidFill>
                  <a:schemeClr val="tx1"/>
                </a:solidFill>
                <a:latin typeface="+mn-lt"/>
                <a:ea typeface="+mn-ea"/>
                <a:cs typeface="+mn-cs"/>
              </a:rPr>
              <a:t>After best practices are identified, operational goals are revised. This process establishes measures for evaluating the results of improvements based on benchmarking.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8: Develop action plans. </a:t>
            </a:r>
            <a:r>
              <a:rPr lang="en-US" sz="1200" b="0" i="0" u="none" strike="noStrike" kern="1200" baseline="0" dirty="0">
                <a:solidFill>
                  <a:schemeClr val="tx1"/>
                </a:solidFill>
                <a:latin typeface="+mn-lt"/>
                <a:ea typeface="+mn-ea"/>
                <a:cs typeface="+mn-cs"/>
              </a:rPr>
              <a:t>Action plans are the specific steps and objectives for implementation. Assignments to personnel and timetables for implementation are used with a project management approach.</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9: Implement specific actions and monitor progress. </a:t>
            </a:r>
            <a:r>
              <a:rPr lang="en-US" sz="1200" b="0" i="0" u="none" strike="noStrike" kern="1200" baseline="0" dirty="0">
                <a:solidFill>
                  <a:schemeClr val="tx1"/>
                </a:solidFill>
                <a:latin typeface="+mn-lt"/>
                <a:ea typeface="+mn-ea"/>
                <a:cs typeface="+mn-cs"/>
              </a:rPr>
              <a:t>As implementation proceeds, progress is reported to management and stakeholders.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Step 10: Recalibrate the benchmarks. </a:t>
            </a:r>
            <a:r>
              <a:rPr lang="en-US" sz="1200" b="0" i="0" u="none" strike="noStrike" kern="1200" baseline="0" dirty="0">
                <a:solidFill>
                  <a:schemeClr val="tx1"/>
                </a:solidFill>
                <a:latin typeface="+mn-lt"/>
                <a:ea typeface="+mn-ea"/>
                <a:cs typeface="+mn-cs"/>
              </a:rPr>
              <a:t>Continued benchmarking with the best firms helps to identify new best practices. This process “raises the bar” for higher levels of future performance.</a:t>
            </a:r>
            <a:endParaRPr lang="en-US" dirty="0"/>
          </a:p>
          <a:p>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22</a:t>
            </a:fld>
            <a:endParaRPr lang="en-US" dirty="0"/>
          </a:p>
        </p:txBody>
      </p:sp>
    </p:spTree>
    <p:extLst>
      <p:ext uri="{BB962C8B-B14F-4D97-AF65-F5344CB8AC3E}">
        <p14:creationId xmlns:p14="http://schemas.microsoft.com/office/powerpoint/2010/main" val="3319812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Like other quality management efforts, benchmarking is a managed process. Therefore, management must have an understanding of the benchmarking process, the participants involved, and the objectives of the exercise.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Managing the benchmarking process involves establishing, supporting, and sustaining the benchmarking program. To begin the management process, a strategy statement outlining the goals and strategies to be used is developed (see A Closer Look at Quality 6-1). With the strategy statement in place, management sets expectations for performance relating to the benchmarking project. At a minimum, the expectations for benchmarking are that this is an ongoing process that serves as a basis for improvement (not a one-time event) and that specific deliverables are to be identified by management that must be fulfilled.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Other activities for management include providing management awareness training, establishing a benchmarking competency center, developing guidelines for information sharing, and overseeing the development of a visit protocol. Once this benchmarking infrastructure is in place, benchmarking teams are commissioned and trained to perform the benchmarking project.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Training is a key to success in all quality management approaches. This is especially true for benchmarking. Participants must have project management skills and be familiar with benchmarking approaches and protocols. Benchmarking carries with it legal liabilities that should be addressed during the training (see A Closer Look at Quality 6-2). Training should include managerial training, cross-functional benchmarking skills training, team training, and documentation training (flowcharting). Many of these training courses are available from many different consulting organizations. It is best to obtain training from organizations that are experienced with benchmarking. Many companies have established external training arms that can be hired by competing firms.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23</a:t>
            </a:fld>
            <a:endParaRPr lang="en-US" dirty="0"/>
          </a:p>
        </p:txBody>
      </p:sp>
    </p:spTree>
    <p:extLst>
      <p:ext uri="{BB962C8B-B14F-4D97-AF65-F5344CB8AC3E}">
        <p14:creationId xmlns:p14="http://schemas.microsoft.com/office/powerpoint/2010/main" val="3738332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firms are facing the important decision to redesign and improve business processes to enhance productivity, reduce cost, improve quality, and achieve better customer service.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Process redesign </a:t>
            </a:r>
            <a:r>
              <a:rPr lang="en-US" sz="1200" b="0" i="0" u="none" strike="noStrike" kern="1200" baseline="0" dirty="0">
                <a:solidFill>
                  <a:schemeClr val="tx1"/>
                </a:solidFill>
                <a:latin typeface="+mn-lt"/>
                <a:ea typeface="+mn-ea"/>
                <a:cs typeface="+mn-cs"/>
              </a:rPr>
              <a:t>is defined as a fundamental rethinking and redesign of business processes. Such change is often accompanied by the automation of business processes.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Two factors are critical to achieving success through process redesign: </a:t>
            </a:r>
          </a:p>
          <a:p>
            <a:pPr marL="171450" indent="-171450">
              <a:buFont typeface="Arial"/>
              <a:buChar char="•"/>
            </a:pPr>
            <a:r>
              <a:rPr lang="en-US" sz="1200" b="1" i="0" u="none" strike="noStrike" kern="1200" baseline="0" dirty="0">
                <a:solidFill>
                  <a:schemeClr val="tx1"/>
                </a:solidFill>
                <a:latin typeface="+mn-lt"/>
                <a:ea typeface="+mn-ea"/>
                <a:cs typeface="+mn-cs"/>
              </a:rPr>
              <a:t>Breadth </a:t>
            </a:r>
            <a:r>
              <a:rPr lang="en-US" sz="1200" b="0" i="0" u="none" strike="noStrike" kern="1200" baseline="0" dirty="0">
                <a:solidFill>
                  <a:schemeClr val="tx1"/>
                </a:solidFill>
                <a:latin typeface="+mn-lt"/>
                <a:ea typeface="+mn-ea"/>
                <a:cs typeface="+mn-cs"/>
              </a:rPr>
              <a:t>refers to the impact of the process redesign process to the entire organization. </a:t>
            </a:r>
          </a:p>
          <a:p>
            <a:pPr marL="171450" indent="-171450">
              <a:buFont typeface="Arial"/>
              <a:buChar char="•"/>
            </a:pPr>
            <a:r>
              <a:rPr lang="en-US" sz="1200" b="1" i="0" u="none" strike="noStrike" kern="1200" baseline="0" dirty="0">
                <a:solidFill>
                  <a:schemeClr val="tx1"/>
                </a:solidFill>
                <a:latin typeface="+mn-lt"/>
                <a:ea typeface="+mn-ea"/>
                <a:cs typeface="+mn-cs"/>
              </a:rPr>
              <a:t>Depth</a:t>
            </a:r>
            <a:r>
              <a:rPr lang="en-US" sz="1200" b="0" i="0" u="none" strike="noStrike" kern="1200" baseline="0" dirty="0">
                <a:solidFill>
                  <a:schemeClr val="tx1"/>
                </a:solidFill>
                <a:latin typeface="+mn-lt"/>
                <a:ea typeface="+mn-ea"/>
                <a:cs typeface="+mn-cs"/>
              </a:rPr>
              <a:t> refers to organizational elements such as responsibilities, measurements, information technology, and skills.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dichotomous factors imply that business process redesign will result in both localized (such as the affected work areas) and generalized (or organization-wide) performance impacts. However, these impacts are difficult to assess. Therefore, appropriate and effective methodologies are needed to assess the impacts of business process redesign.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Baselining</a:t>
            </a:r>
            <a:r>
              <a:rPr lang="en-US" sz="1200" b="0" i="0" u="none" strike="noStrike" kern="1200" baseline="0" dirty="0">
                <a:solidFill>
                  <a:schemeClr val="tx1"/>
                </a:solidFill>
                <a:latin typeface="+mn-lt"/>
                <a:ea typeface="+mn-ea"/>
                <a:cs typeface="+mn-cs"/>
              </a:rPr>
              <a:t>, which has been discussed in other chapters, requires the monitoring of key internal firm performance measures over time to identify trends such as improvement (or decline) to inform managerial decision making.</a:t>
            </a:r>
            <a:endParaRPr lang="en-US" i="0" dirty="0"/>
          </a:p>
        </p:txBody>
      </p:sp>
      <p:sp>
        <p:nvSpPr>
          <p:cNvPr id="4" name="Slide Number Placeholder 3"/>
          <p:cNvSpPr>
            <a:spLocks noGrp="1"/>
          </p:cNvSpPr>
          <p:nvPr>
            <p:ph type="sldNum" sz="quarter" idx="10"/>
          </p:nvPr>
        </p:nvSpPr>
        <p:spPr/>
        <p:txBody>
          <a:bodyPr/>
          <a:lstStyle/>
          <a:p>
            <a:fld id="{CFF71A2E-9361-4747-878D-22E7C3225E9E}" type="slidenum">
              <a:rPr lang="en-US" smtClean="0"/>
              <a:t>24</a:t>
            </a:fld>
            <a:endParaRPr lang="en-US" dirty="0"/>
          </a:p>
        </p:txBody>
      </p:sp>
    </p:spTree>
    <p:extLst>
      <p:ext uri="{BB962C8B-B14F-4D97-AF65-F5344CB8AC3E}">
        <p14:creationId xmlns:p14="http://schemas.microsoft.com/office/powerpoint/2010/main" val="1426827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Benchmarking is not a simple activity, and it can be difficult to implement any of these tools and concepts. There are four key problems with benchmarking: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Most organizations have much less clout. The thing to remember is </a:t>
            </a:r>
            <a:r>
              <a:rPr lang="en-US" sz="1200" b="0" i="1" u="none" strike="noStrike" kern="1200" baseline="0" dirty="0">
                <a:solidFill>
                  <a:schemeClr val="tx1"/>
                </a:solidFill>
                <a:latin typeface="+mn-lt"/>
                <a:ea typeface="+mn-ea"/>
                <a:cs typeface="+mn-cs"/>
              </a:rPr>
              <a:t>reciprocity</a:t>
            </a:r>
            <a:r>
              <a:rPr lang="en-US" sz="1200" b="0" i="0" u="none" strike="noStrike" kern="1200" baseline="0" dirty="0">
                <a:solidFill>
                  <a:schemeClr val="tx1"/>
                </a:solidFill>
                <a:latin typeface="+mn-lt"/>
                <a:ea typeface="+mn-ea"/>
                <a:cs typeface="+mn-cs"/>
              </a:rPr>
              <a:t>. To be effective, you must have something to offer the target firm in return for sharing information. For example, a small firm may feel that it has little to offer a larger firm. If the small firm is flexible, the Goliath firm may want to learn how to achieve that flexibility.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2. </a:t>
            </a:r>
            <a:r>
              <a:rPr lang="en-US" sz="1200" b="0" i="0" u="none" strike="noStrike" kern="1200" baseline="0" dirty="0">
                <a:solidFill>
                  <a:schemeClr val="tx1"/>
                </a:solidFill>
                <a:latin typeface="+mn-lt"/>
                <a:ea typeface="+mn-ea"/>
                <a:cs typeface="+mn-cs"/>
              </a:rPr>
              <a:t>It takes much ingenuity to identify benchmarks properly from noncompeting firms. This is where the business and industry literature is very helpful in trying to identify benchmarking firms in noncompetitive industries.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3. </a:t>
            </a:r>
            <a:r>
              <a:rPr lang="en-US" sz="1200" b="0" i="0" u="none" strike="noStrike" kern="1200" baseline="0" dirty="0">
                <a:solidFill>
                  <a:schemeClr val="tx1"/>
                </a:solidFill>
                <a:latin typeface="+mn-lt"/>
                <a:ea typeface="+mn-ea"/>
                <a:cs typeface="+mn-cs"/>
              </a:rPr>
              <a:t>By using tools such as business process maps, you can identify the exact performance measures and metrics needed from the target firm.</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4. </a:t>
            </a:r>
            <a:r>
              <a:rPr lang="en-US" sz="1200" b="0" i="0" u="none" strike="noStrike" kern="1200" baseline="0" dirty="0">
                <a:solidFill>
                  <a:schemeClr val="tx1"/>
                </a:solidFill>
                <a:latin typeface="+mn-lt"/>
                <a:ea typeface="+mn-ea"/>
                <a:cs typeface="+mn-cs"/>
              </a:rPr>
              <a:t>A recent benchmarking project between two firms took nearly two years to complete and cost each of the firms more than $250,000. Of course, this was a major benchmarking project; other projects have been completed at lower costs, but some have been much more expensive. Costs of benchmarking include time for planning, travel, documentation, and implementation. By far the largest costs are associated with implementation. The investment is lost if benchmarking data are not used to drive improvement.</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25</a:t>
            </a:fld>
            <a:endParaRPr lang="en-US" dirty="0"/>
          </a:p>
        </p:txBody>
      </p:sp>
    </p:spTree>
    <p:extLst>
      <p:ext uri="{BB962C8B-B14F-4D97-AF65-F5344CB8AC3E}">
        <p14:creationId xmlns:p14="http://schemas.microsoft.com/office/powerpoint/2010/main" val="1638111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baselining process involves identifying measures, establishing timeframes for future data collection, gathering data, and analyzing data on an ongoing basis to identify performance trends and changes (see Figure 6-5). Because process redesign affects multiple levels in a firm, abrupt organizational changes are reflected in baselining results. If changes are effective in improving the organization, the data collected will reflect this improvement.</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26</a:t>
            </a:fld>
            <a:endParaRPr lang="en-US" dirty="0"/>
          </a:p>
        </p:txBody>
      </p:sp>
    </p:spTree>
    <p:extLst>
      <p:ext uri="{BB962C8B-B14F-4D97-AF65-F5344CB8AC3E}">
        <p14:creationId xmlns:p14="http://schemas.microsoft.com/office/powerpoint/2010/main" val="234916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Strategy formation results from understanding customers and the marketplace (see Figure 6-1). The marketplace includes immediate customers as well as competitors, the customers of competitors, potential competitors, and potential customers. In every market, advances shape and reshape the markets. Each firm strives to introduce new products, develop innovative processes, and find better ways to satisfy the customer. Customers can be a good sources of information about competitors. This type of data gathering should include both strengths and weaknesses of your competitors. Some customers might be reticent to share this information. However, most customers realize that it is in their best interest to improve the performance of suppliers and will eagerly help. Information from lost customers can also be extremely useful for targeting weaknesses and improving products and services.</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4</a:t>
            </a:fld>
            <a:endParaRPr lang="en-US" dirty="0"/>
          </a:p>
        </p:txBody>
      </p:sp>
    </p:spTree>
    <p:extLst>
      <p:ext uri="{BB962C8B-B14F-4D97-AF65-F5344CB8AC3E}">
        <p14:creationId xmlns:p14="http://schemas.microsoft.com/office/powerpoint/2010/main" val="78187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many benchmarks in the world, including Toyota for processes, Intel for design, Scandinavian Airlines for service, and Honda for rapid product development.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be a benchmark, a company must be willing to open its doors and allow others to view its operations and tour its facilities. Thus a distinguishing feature of benchmarks is their amazing openness to other firms. Consider Toyota Motor Company. From the 1960s to the 1980s, Toyota developed the world-class production system known as just-in-time, or lean production. This production system resulted in previously unseen levels of productivity, minimal cost, and a source of competitive advantage. Some companies might have put barbed wire and guard dogs around their lean facilities to keep this technology to themselves and maintain their competitive advantage. Instead, Toyota allowed employees such as Taiichi Ohno and Shigeo Shingo to write books explaining the lean concept to the rest of the world. Toyota also allowed thousands of visitors to tour its facilities and learn about the lean system. The company even entered into strategic alliances with chief competitors so that those competitors could learn about lean production.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initiator firm </a:t>
            </a:r>
            <a:r>
              <a:rPr lang="en-US" sz="1200" b="0" i="0" u="none" strike="noStrike" kern="1200" baseline="0" dirty="0">
                <a:solidFill>
                  <a:schemeClr val="tx1"/>
                </a:solidFill>
                <a:latin typeface="+mn-lt"/>
                <a:ea typeface="+mn-ea"/>
                <a:cs typeface="+mn-cs"/>
              </a:rPr>
              <a:t>initiates contact and studies another firm. The </a:t>
            </a:r>
            <a:r>
              <a:rPr lang="en-US" sz="1200" b="1" i="0" u="none" strike="noStrike" kern="1200" baseline="0" dirty="0">
                <a:solidFill>
                  <a:schemeClr val="tx1"/>
                </a:solidFill>
                <a:latin typeface="+mn-lt"/>
                <a:ea typeface="+mn-ea"/>
                <a:cs typeface="+mn-cs"/>
              </a:rPr>
              <a:t>target firm </a:t>
            </a:r>
            <a:r>
              <a:rPr lang="en-US" sz="1200" b="0" i="0" u="none" strike="noStrike" kern="1200" baseline="0" dirty="0">
                <a:solidFill>
                  <a:schemeClr val="tx1"/>
                </a:solidFill>
                <a:latin typeface="+mn-lt"/>
                <a:ea typeface="+mn-ea"/>
                <a:cs typeface="+mn-cs"/>
              </a:rPr>
              <a:t>is the firm being studied (also called a </a:t>
            </a:r>
            <a:r>
              <a:rPr lang="en-US" sz="1200" b="0" i="1" u="none" strike="noStrike" kern="1200" baseline="0" dirty="0">
                <a:solidFill>
                  <a:schemeClr val="tx1"/>
                </a:solidFill>
                <a:latin typeface="+mn-lt"/>
                <a:ea typeface="+mn-ea"/>
                <a:cs typeface="+mn-cs"/>
              </a:rPr>
              <a:t>benchmarking partner</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first step a benchmarking firm must take is to document current performance. This activity will allow the company to pinpoint its goals and find a company (inside or outside the industry) that already excels at what it is trying to accomplish, study what it does, and gather ideas for improvement. Benchmarking is useful for externally validating an organization’s approach to its business. If the managers in a firm are unsure that they are pursuing a useful plan of action, benchmarking can help them understand how what they are doing stacks up against the masters.</a:t>
            </a:r>
          </a:p>
        </p:txBody>
      </p:sp>
      <p:sp>
        <p:nvSpPr>
          <p:cNvPr id="4" name="Slide Number Placeholder 3"/>
          <p:cNvSpPr>
            <a:spLocks noGrp="1"/>
          </p:cNvSpPr>
          <p:nvPr>
            <p:ph type="sldNum" sz="quarter" idx="10"/>
          </p:nvPr>
        </p:nvSpPr>
        <p:spPr/>
        <p:txBody>
          <a:bodyPr/>
          <a:lstStyle/>
          <a:p>
            <a:fld id="{CFF71A2E-9361-4747-878D-22E7C3225E9E}" type="slidenum">
              <a:rPr lang="en-US" smtClean="0"/>
              <a:t>5</a:t>
            </a:fld>
            <a:endParaRPr lang="en-US" dirty="0"/>
          </a:p>
        </p:txBody>
      </p:sp>
    </p:spTree>
    <p:extLst>
      <p:ext uri="{BB962C8B-B14F-4D97-AF65-F5344CB8AC3E}">
        <p14:creationId xmlns:p14="http://schemas.microsoft.com/office/powerpoint/2010/main" val="18644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Two rationales explain why benchmarking is good business. The first originates from Deming’s thought that “the worst thing for a business is a weak competitor.” Therefore, strengthening the competition forces everyone to improve in order to maintain a competitive edge. As such, </a:t>
            </a:r>
            <a:r>
              <a:rPr lang="en-US" sz="1200" b="0" i="1" u="none" strike="noStrike" kern="1200" baseline="0" dirty="0">
                <a:solidFill>
                  <a:schemeClr val="tx1"/>
                </a:solidFill>
                <a:latin typeface="+mn-lt"/>
                <a:ea typeface="+mn-ea"/>
                <a:cs typeface="+mn-cs"/>
              </a:rPr>
              <a:t>openness provides an impetus to continual improvement</a:t>
            </a:r>
            <a:r>
              <a:rPr lang="en-US" sz="1200" b="0" i="0" u="none" strike="noStrike" kern="1200" baseline="0" dirty="0">
                <a:solidFill>
                  <a:schemeClr val="tx1"/>
                </a:solidFill>
                <a:latin typeface="+mn-lt"/>
                <a:ea typeface="+mn-ea"/>
                <a:cs typeface="+mn-cs"/>
              </a:rPr>
              <a:t>. Another view is that openness can create a competitive advantage through creating </a:t>
            </a:r>
            <a:r>
              <a:rPr lang="en-US" sz="1200" b="0" i="1" u="none" strike="noStrike" kern="1200" baseline="0" dirty="0">
                <a:solidFill>
                  <a:schemeClr val="tx1"/>
                </a:solidFill>
                <a:latin typeface="+mn-lt"/>
                <a:ea typeface="+mn-ea"/>
                <a:cs typeface="+mn-cs"/>
              </a:rPr>
              <a:t>psychological barriers to competition</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manager of a high-technology firm marketing a new product once said, “We do not mind if the others come to see how we produce our product. Once they see what we can do, they will not want to compete against us.” In other words, the large amount of work it would take to establish and develop the systems that a truly outstanding competitor already has in place can be daunting and discouraging to its competitors.</a:t>
            </a:r>
          </a:p>
        </p:txBody>
      </p:sp>
      <p:sp>
        <p:nvSpPr>
          <p:cNvPr id="4" name="Slide Number Placeholder 3"/>
          <p:cNvSpPr>
            <a:spLocks noGrp="1"/>
          </p:cNvSpPr>
          <p:nvPr>
            <p:ph type="sldNum" sz="quarter" idx="10"/>
          </p:nvPr>
        </p:nvSpPr>
        <p:spPr/>
        <p:txBody>
          <a:bodyPr/>
          <a:lstStyle/>
          <a:p>
            <a:fld id="{CFF71A2E-9361-4747-878D-22E7C3225E9E}" type="slidenum">
              <a:rPr lang="en-US" smtClean="0"/>
              <a:t>6</a:t>
            </a:fld>
            <a:endParaRPr lang="en-US" dirty="0"/>
          </a:p>
        </p:txBody>
      </p:sp>
    </p:spTree>
    <p:extLst>
      <p:ext uri="{BB962C8B-B14F-4D97-AF65-F5344CB8AC3E}">
        <p14:creationId xmlns:p14="http://schemas.microsoft.com/office/powerpoint/2010/main" val="316975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a:t>
            </a:r>
            <a:r>
              <a:rPr lang="en-US" sz="1200" b="1" i="0" u="none" strike="noStrike" kern="1200" baseline="0" dirty="0">
                <a:solidFill>
                  <a:schemeClr val="tx1"/>
                </a:solidFill>
                <a:latin typeface="+mn-lt"/>
                <a:ea typeface="+mn-ea"/>
                <a:cs typeface="+mn-cs"/>
              </a:rPr>
              <a:t>process benchmarking</a:t>
            </a:r>
            <a:r>
              <a:rPr lang="en-US" sz="1200" b="0" i="0" u="none" strike="noStrike" kern="1200" baseline="0" dirty="0">
                <a:solidFill>
                  <a:schemeClr val="tx1"/>
                </a:solidFill>
                <a:latin typeface="+mn-lt"/>
                <a:ea typeface="+mn-ea"/>
                <a:cs typeface="+mn-cs"/>
              </a:rPr>
              <a:t>, the initiator firm focuses its observation and investigation on business processes.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goal of </a:t>
            </a:r>
            <a:r>
              <a:rPr lang="en-US" sz="1200" b="1" i="0" u="none" strike="noStrike" kern="1200" baseline="0" dirty="0">
                <a:solidFill>
                  <a:schemeClr val="tx1"/>
                </a:solidFill>
                <a:latin typeface="+mn-lt"/>
                <a:ea typeface="+mn-ea"/>
                <a:cs typeface="+mn-cs"/>
              </a:rPr>
              <a:t>financial benchmarking </a:t>
            </a:r>
            <a:r>
              <a:rPr lang="en-US" sz="1200" b="0" i="0" u="none" strike="noStrike" kern="1200" baseline="0" dirty="0">
                <a:solidFill>
                  <a:schemeClr val="tx1"/>
                </a:solidFill>
                <a:latin typeface="+mn-lt"/>
                <a:ea typeface="+mn-ea"/>
                <a:cs typeface="+mn-cs"/>
              </a:rPr>
              <a:t>is to perform financial analysis and to compare the results in an effort to assess your overall competitiveness.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Performance benchmarking </a:t>
            </a:r>
            <a:r>
              <a:rPr lang="en-US" sz="1200" b="0" i="0" u="none" strike="noStrike" kern="1200" baseline="0" dirty="0">
                <a:solidFill>
                  <a:schemeClr val="tx1"/>
                </a:solidFill>
                <a:latin typeface="+mn-lt"/>
                <a:ea typeface="+mn-ea"/>
                <a:cs typeface="+mn-cs"/>
              </a:rPr>
              <a:t>allows initiator firms to assess their competitive position by comparing products and services with those of target firms.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Many firms perform </a:t>
            </a:r>
            <a:r>
              <a:rPr lang="en-US" sz="1200" b="1" i="0" u="none" strike="noStrike" kern="1200" baseline="0" dirty="0">
                <a:solidFill>
                  <a:schemeClr val="tx1"/>
                </a:solidFill>
                <a:latin typeface="+mn-lt"/>
                <a:ea typeface="+mn-ea"/>
                <a:cs typeface="+mn-cs"/>
              </a:rPr>
              <a:t>product benchmarking </a:t>
            </a:r>
            <a:r>
              <a:rPr lang="en-US" sz="1200" b="0" i="0" u="none" strike="noStrike" kern="1200" baseline="0" dirty="0">
                <a:solidFill>
                  <a:schemeClr val="tx1"/>
                </a:solidFill>
                <a:latin typeface="+mn-lt"/>
                <a:ea typeface="+mn-ea"/>
                <a:cs typeface="+mn-cs"/>
              </a:rPr>
              <a:t>when designing new products or upgrades to current products.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Strategic benchmarking </a:t>
            </a:r>
            <a:r>
              <a:rPr lang="en-US" sz="1200" b="0" i="0" u="none" strike="noStrike" kern="1200" baseline="0" dirty="0">
                <a:solidFill>
                  <a:schemeClr val="tx1"/>
                </a:solidFill>
                <a:latin typeface="+mn-lt"/>
                <a:ea typeface="+mn-ea"/>
                <a:cs typeface="+mn-cs"/>
              </a:rPr>
              <a:t>involves observing how others compete.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type of benchmarking, referred to as </a:t>
            </a:r>
            <a:r>
              <a:rPr lang="en-US" sz="1200" b="1" i="0" u="none" strike="noStrike" kern="1200" baseline="0" dirty="0">
                <a:solidFill>
                  <a:schemeClr val="tx1"/>
                </a:solidFill>
                <a:latin typeface="+mn-lt"/>
                <a:ea typeface="+mn-ea"/>
                <a:cs typeface="+mn-cs"/>
              </a:rPr>
              <a:t>functional benchmarking</a:t>
            </a:r>
            <a:r>
              <a:rPr lang="en-US" sz="1200" b="0" i="0" u="none" strike="noStrike" kern="1200" baseline="0" dirty="0">
                <a:solidFill>
                  <a:schemeClr val="tx1"/>
                </a:solidFill>
                <a:latin typeface="+mn-lt"/>
                <a:ea typeface="+mn-ea"/>
                <a:cs typeface="+mn-cs"/>
              </a:rPr>
              <a:t>, happens when a company focuses its benchmarking efforts on a single function to improve the operation of that function.</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7</a:t>
            </a:fld>
            <a:endParaRPr lang="en-US" dirty="0"/>
          </a:p>
        </p:txBody>
      </p:sp>
    </p:spTree>
    <p:extLst>
      <p:ext uri="{BB962C8B-B14F-4D97-AF65-F5344CB8AC3E}">
        <p14:creationId xmlns:p14="http://schemas.microsoft.com/office/powerpoint/2010/main" val="94335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seven primary purposes for benchmarking. These purposes require different levels of involvement in the benchmarking activities. Time consumption and costs may vary according to the purpose of benchmarking.</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8</a:t>
            </a:fld>
            <a:endParaRPr lang="en-US" dirty="0"/>
          </a:p>
        </p:txBody>
      </p:sp>
    </p:spTree>
    <p:extLst>
      <p:ext uri="{BB962C8B-B14F-4D97-AF65-F5344CB8AC3E}">
        <p14:creationId xmlns:p14="http://schemas.microsoft.com/office/powerpoint/2010/main" val="120001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purposes of benchmarking range from basic learning to achieving world-class leadership. The life cycle in Figure 6-2 shows that benchmarking purposes evolve as the firm becomes more mature in its quality journey.</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9</a:t>
            </a:fld>
            <a:endParaRPr lang="en-US" dirty="0"/>
          </a:p>
        </p:txBody>
      </p:sp>
    </p:spTree>
    <p:extLst>
      <p:ext uri="{BB962C8B-B14F-4D97-AF65-F5344CB8AC3E}">
        <p14:creationId xmlns:p14="http://schemas.microsoft.com/office/powerpoint/2010/main" val="377268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Firms often desire to compare financial measures between companies when benchmarking. Although this comparison can be a useful activity, there can be problems. One of the most significant problems stems from limitations of accounting systems. Often, companies have variations in the way they compute their measures that affect the results.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Another caveat for comparing measures between companies is based on the Deming arguments against such things as work measurement and management by objective. To concentrate too much on comparative measures might focus managers on results and not causes. This could result in the unfortunate development of numerical goals that ignore the necessity of improving the system of production.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of the possibility of serial correlation of data, even greater care should be taken when analyzing longitudinal (time-series) data. For example, company researchers might want to compare </a:t>
            </a:r>
            <a:r>
              <a:rPr lang="en-US" sz="1200" b="0" i="1" u="none" strike="noStrike" kern="1200" baseline="0" dirty="0">
                <a:solidFill>
                  <a:schemeClr val="tx1"/>
                </a:solidFill>
                <a:latin typeface="+mn-lt"/>
                <a:ea typeface="+mn-ea"/>
                <a:cs typeface="+mn-cs"/>
              </a:rPr>
              <a:t>rates of growth </a:t>
            </a:r>
            <a:r>
              <a:rPr lang="en-US" sz="1200" b="0" i="0" u="none" strike="noStrike" kern="1200" baseline="0" dirty="0">
                <a:solidFill>
                  <a:schemeClr val="tx1"/>
                </a:solidFill>
                <a:latin typeface="+mn-lt"/>
                <a:ea typeface="+mn-ea"/>
                <a:cs typeface="+mn-cs"/>
              </a:rPr>
              <a:t>for two companies in assets, sales, and other measures. If the data have serial correlation, they might reach the wrong conclusions.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Problems in comparisons are even more pronounced when comparing U.S. firms with foreign companies. The cost accounting conventions and accepted accounting principles can vary greatly between countries. For this reason, it is best not to compare accounting figures with foreign companies. However, if you must, take great care as to how the results of the comparisons are used in formulating policy.</a:t>
            </a:r>
            <a:endParaRPr lang="en-US" dirty="0"/>
          </a:p>
        </p:txBody>
      </p:sp>
      <p:sp>
        <p:nvSpPr>
          <p:cNvPr id="4" name="Slide Number Placeholder 3"/>
          <p:cNvSpPr>
            <a:spLocks noGrp="1"/>
          </p:cNvSpPr>
          <p:nvPr>
            <p:ph type="sldNum" sz="quarter" idx="10"/>
          </p:nvPr>
        </p:nvSpPr>
        <p:spPr/>
        <p:txBody>
          <a:bodyPr/>
          <a:lstStyle/>
          <a:p>
            <a:fld id="{CFF71A2E-9361-4747-878D-22E7C3225E9E}" type="slidenum">
              <a:rPr lang="en-US" smtClean="0"/>
              <a:t>10</a:t>
            </a:fld>
            <a:endParaRPr lang="en-US" dirty="0"/>
          </a:p>
        </p:txBody>
      </p:sp>
    </p:spTree>
    <p:extLst>
      <p:ext uri="{BB962C8B-B14F-4D97-AF65-F5344CB8AC3E}">
        <p14:creationId xmlns:p14="http://schemas.microsoft.com/office/powerpoint/2010/main" val="345147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399435"/>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1"/>
            <a:endParaRPr lang="en-US" dirty="0"/>
          </a:p>
          <a:p>
            <a:pPr lvl="2"/>
            <a:endParaRPr lang="en-US" dirty="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8941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728186"/>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1351016"/>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chemeClr val="accent5">
                    <a:lumMod val="50000"/>
                  </a:schemeClr>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ctr"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0262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572984"/>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9398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450338"/>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151394"/>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accent5">
                    <a:lumMod val="50000"/>
                  </a:schemeClr>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5600"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1600" marR="0" lvl="1" indent="-284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286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4870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accent5">
                    <a:lumMod val="50000"/>
                  </a:schemeClr>
                </a:solidFill>
                <a:latin typeface="+mn-lt"/>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7944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276848" y="99060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chemeClr val="accent5">
                    <a:lumMod val="50000"/>
                  </a:schemeClr>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mn-lt"/>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US"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4691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mn-lt"/>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US"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5537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1166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lang="en-US" dirty="0"/>
          </a:p>
          <a:p>
            <a:pPr lvl="3"/>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0">
            <a:alphaModFix/>
          </a:blip>
          <a:srcRect/>
          <a:stretch/>
        </p:blipFill>
        <p:spPr>
          <a:xfrm>
            <a:off x="443972" y="6429709"/>
            <a:ext cx="917999" cy="279914"/>
          </a:xfrm>
          <a:prstGeom prst="rect">
            <a:avLst/>
          </a:prstGeom>
          <a:noFill/>
          <a:ln>
            <a:noFill/>
          </a:ln>
        </p:spPr>
      </p:pic>
      <p:pic>
        <p:nvPicPr>
          <p:cNvPr id="1026"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57163" y="5572100"/>
            <a:ext cx="7005637" cy="99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BF0D2765-B720-44EE-9784-A74AAB110BE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3968" y="5943600"/>
            <a:ext cx="5240031" cy="626066"/>
          </a:xfrm>
          <a:prstGeom prst="rect">
            <a:avLst/>
          </a:prstGeom>
        </p:spPr>
      </p:pic>
      <p:pic>
        <p:nvPicPr>
          <p:cNvPr id="3" name="Picture 2">
            <a:extLst>
              <a:ext uri="{FF2B5EF4-FFF2-40B4-BE49-F238E27FC236}">
                <a16:creationId xmlns:a16="http://schemas.microsoft.com/office/drawing/2014/main" id="{5FFE1192-F77F-430D-A34C-DA7322EE2077}"/>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55351756"/>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600"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558800" marR="0" lvl="1" indent="-28346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indent="-22860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indent="-22860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41FE-B3A4-4BEF-9A2F-DD879F1FD4F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D36B9F6-8366-4517-9F0F-CA355872FAE7}"/>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56AD6760-199C-4221-B130-253437AC2770}"/>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33BF190E-942E-430D-A5C3-DEAAC9A8FB1D}"/>
              </a:ext>
            </a:extLst>
          </p:cNvPr>
          <p:cNvSpPr>
            <a:spLocks noGrp="1"/>
          </p:cNvSpPr>
          <p:nvPr>
            <p:ph type="body" idx="3"/>
          </p:nvPr>
        </p:nvSpPr>
        <p:spPr/>
        <p:txBody>
          <a:bodyPr/>
          <a:lstStyle/>
          <a:p>
            <a:endParaRPr lang="en-US"/>
          </a:p>
        </p:txBody>
      </p:sp>
      <p:pic>
        <p:nvPicPr>
          <p:cNvPr id="7" name="Picture 6">
            <a:extLst>
              <a:ext uri="{FF2B5EF4-FFF2-40B4-BE49-F238E27FC236}">
                <a16:creationId xmlns:a16="http://schemas.microsoft.com/office/drawing/2014/main" id="{7ACF98A7-4740-425A-B374-6B61F947E22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9822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6705600" cy="927629"/>
          </a:xfrm>
        </p:spPr>
        <p:txBody>
          <a:bodyPr/>
          <a:lstStyle/>
          <a:p>
            <a:r>
              <a:rPr lang="en-US" sz="2800" dirty="0"/>
              <a:t>Difficulties in Monitoring and Measuring Performance</a:t>
            </a:r>
          </a:p>
        </p:txBody>
      </p:sp>
      <p:sp>
        <p:nvSpPr>
          <p:cNvPr id="3" name="Content Placeholder 2"/>
          <p:cNvSpPr>
            <a:spLocks noGrp="1"/>
          </p:cNvSpPr>
          <p:nvPr>
            <p:ph type="body" idx="1"/>
          </p:nvPr>
        </p:nvSpPr>
        <p:spPr>
          <a:xfrm>
            <a:off x="457200" y="2514600"/>
            <a:ext cx="8229600" cy="4525963"/>
          </a:xfrm>
        </p:spPr>
        <p:txBody>
          <a:bodyPr/>
          <a:lstStyle/>
          <a:p>
            <a:pPr>
              <a:buClr>
                <a:schemeClr val="accent5">
                  <a:lumMod val="50000"/>
                </a:schemeClr>
              </a:buClr>
            </a:pPr>
            <a:r>
              <a:rPr lang="en-US" dirty="0"/>
              <a:t>Limitations of accounting systems</a:t>
            </a:r>
          </a:p>
          <a:p>
            <a:pPr lvl="1">
              <a:buClr>
                <a:schemeClr val="accent5">
                  <a:lumMod val="50000"/>
                </a:schemeClr>
              </a:buClr>
            </a:pPr>
            <a:r>
              <a:rPr lang="en-US" dirty="0"/>
              <a:t>Variations in the ways companies compute the measures that affect the results</a:t>
            </a:r>
          </a:p>
          <a:p>
            <a:pPr>
              <a:buClr>
                <a:schemeClr val="accent5">
                  <a:lumMod val="50000"/>
                </a:schemeClr>
              </a:buClr>
            </a:pPr>
            <a:r>
              <a:rPr lang="en-US" dirty="0"/>
              <a:t>Focusing too much on results and not causes</a:t>
            </a:r>
          </a:p>
          <a:p>
            <a:pPr>
              <a:buClr>
                <a:schemeClr val="accent5">
                  <a:lumMod val="50000"/>
                </a:schemeClr>
              </a:buClr>
            </a:pPr>
            <a:r>
              <a:rPr lang="en-US" dirty="0"/>
              <a:t>Analyzing longitudinal data</a:t>
            </a:r>
          </a:p>
          <a:p>
            <a:pPr>
              <a:buClr>
                <a:schemeClr val="accent5">
                  <a:lumMod val="50000"/>
                </a:schemeClr>
              </a:buClr>
            </a:pPr>
            <a:r>
              <a:rPr lang="en-US" dirty="0"/>
              <a:t>Comparisons between U.S. firms and foreign companies</a:t>
            </a:r>
          </a:p>
        </p:txBody>
      </p:sp>
    </p:spTree>
    <p:extLst>
      <p:ext uri="{BB962C8B-B14F-4D97-AF65-F5344CB8AC3E}">
        <p14:creationId xmlns:p14="http://schemas.microsoft.com/office/powerpoint/2010/main" val="28996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200"/>
            <a:ext cx="8229600" cy="1097279"/>
          </a:xfrm>
        </p:spPr>
        <p:txBody>
          <a:bodyPr/>
          <a:lstStyle/>
          <a:p>
            <a:r>
              <a:rPr lang="en-US" sz="2800" dirty="0"/>
              <a:t>Productivity Measures</a:t>
            </a:r>
          </a:p>
        </p:txBody>
      </p:sp>
      <p:sp>
        <p:nvSpPr>
          <p:cNvPr id="3" name="Content Placeholder 2"/>
          <p:cNvSpPr>
            <a:spLocks noGrp="1"/>
          </p:cNvSpPr>
          <p:nvPr>
            <p:ph type="body" idx="1"/>
          </p:nvPr>
        </p:nvSpPr>
        <p:spPr/>
        <p:txBody>
          <a:bodyPr/>
          <a:lstStyle/>
          <a:p>
            <a:pPr>
              <a:buClr>
                <a:schemeClr val="accent5">
                  <a:lumMod val="50000"/>
                </a:schemeClr>
              </a:buClr>
            </a:pPr>
            <a:r>
              <a:rPr lang="en-US" dirty="0"/>
              <a:t>Single-factor productivity = output/(a single input)</a:t>
            </a:r>
          </a:p>
          <a:p>
            <a:pPr>
              <a:buClr>
                <a:schemeClr val="accent5">
                  <a:lumMod val="50000"/>
                </a:schemeClr>
              </a:buClr>
            </a:pPr>
            <a:r>
              <a:rPr lang="en-US" dirty="0"/>
              <a:t>Multiple-factor productivity = output/(the sum of multiple inputs)</a:t>
            </a:r>
          </a:p>
          <a:p>
            <a:pPr>
              <a:buClr>
                <a:schemeClr val="accent5">
                  <a:lumMod val="50000"/>
                </a:schemeClr>
              </a:buClr>
            </a:pPr>
            <a:r>
              <a:rPr lang="en-US" dirty="0"/>
              <a:t>Total-factor productivity = output/(sum of all inputs to production)</a:t>
            </a:r>
          </a:p>
        </p:txBody>
      </p:sp>
    </p:spTree>
    <p:extLst>
      <p:ext uri="{BB962C8B-B14F-4D97-AF65-F5344CB8AC3E}">
        <p14:creationId xmlns:p14="http://schemas.microsoft.com/office/powerpoint/2010/main" val="189799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4763"/>
            <a:ext cx="8229600" cy="1097279"/>
          </a:xfrm>
        </p:spPr>
        <p:txBody>
          <a:bodyPr/>
          <a:lstStyle/>
          <a:p>
            <a:r>
              <a:rPr lang="en-US" sz="2800" dirty="0"/>
              <a:t>Example 6-1 </a:t>
            </a:r>
            <a:r>
              <a:rPr lang="en-US" sz="2800" b="0" dirty="0"/>
              <a:t>(1 of 3)</a:t>
            </a:r>
            <a:endParaRPr lang="en-US" sz="2800" dirty="0"/>
          </a:p>
        </p:txBody>
      </p:sp>
      <p:sp>
        <p:nvSpPr>
          <p:cNvPr id="3" name="Content Placeholder 2"/>
          <p:cNvSpPr>
            <a:spLocks noGrp="1"/>
          </p:cNvSpPr>
          <p:nvPr>
            <p:ph type="body" idx="1"/>
          </p:nvPr>
        </p:nvSpPr>
        <p:spPr>
          <a:xfrm>
            <a:off x="457200" y="1600201"/>
            <a:ext cx="8229600" cy="1752600"/>
          </a:xfrm>
        </p:spPr>
        <p:txBody>
          <a:bodyPr/>
          <a:lstStyle/>
          <a:p>
            <a:pPr indent="-256032">
              <a:buClr>
                <a:schemeClr val="accent5">
                  <a:lumMod val="50000"/>
                </a:schemeClr>
              </a:buClr>
            </a:pPr>
            <a:r>
              <a:rPr lang="en-US" sz="2000" dirty="0"/>
              <a:t>A company has gathered the following financial information for itself and a competing firm. The company wants to compare productivity for the two firms. (All the following numbers are in 000s.)</a:t>
            </a:r>
          </a:p>
        </p:txBody>
      </p:sp>
      <p:graphicFrame>
        <p:nvGraphicFramePr>
          <p:cNvPr id="5" name="Table 3"/>
          <p:cNvGraphicFramePr>
            <a:graphicFrameLocks noGrp="1"/>
          </p:cNvGraphicFramePr>
          <p:nvPr>
            <p:extLst>
              <p:ext uri="{D42A27DB-BD31-4B8C-83A1-F6EECF244321}">
                <p14:modId xmlns:p14="http://schemas.microsoft.com/office/powerpoint/2010/main" val="3071002351"/>
              </p:ext>
            </p:extLst>
          </p:nvPr>
        </p:nvGraphicFramePr>
        <p:xfrm>
          <a:off x="1980414" y="3200400"/>
          <a:ext cx="5183171" cy="2291750"/>
        </p:xfrm>
        <a:graphic>
          <a:graphicData uri="http://schemas.openxmlformats.org/drawingml/2006/table">
            <a:tbl>
              <a:tblPr firstRow="1">
                <a:noFill/>
              </a:tblPr>
              <a:tblGrid>
                <a:gridCol w="2492520">
                  <a:extLst>
                    <a:ext uri="{9D8B030D-6E8A-4147-A177-3AD203B41FA5}">
                      <a16:colId xmlns:a16="http://schemas.microsoft.com/office/drawing/2014/main" val="2304059816"/>
                    </a:ext>
                  </a:extLst>
                </a:gridCol>
                <a:gridCol w="1246260">
                  <a:extLst>
                    <a:ext uri="{9D8B030D-6E8A-4147-A177-3AD203B41FA5}">
                      <a16:colId xmlns:a16="http://schemas.microsoft.com/office/drawing/2014/main" val="801009024"/>
                    </a:ext>
                  </a:extLst>
                </a:gridCol>
                <a:gridCol w="1444391">
                  <a:extLst>
                    <a:ext uri="{9D8B030D-6E8A-4147-A177-3AD203B41FA5}">
                      <a16:colId xmlns:a16="http://schemas.microsoft.com/office/drawing/2014/main" val="3317882878"/>
                    </a:ext>
                  </a:extLst>
                </a:gridCol>
              </a:tblGrid>
              <a:tr h="381000">
                <a:tc>
                  <a:txBody>
                    <a:bodyPr/>
                    <a:lstStyle/>
                    <a:p>
                      <a:r>
                        <a:rPr lang="en-US" sz="1200" b="1" i="0" u="none" strike="noStrike" cap="none" dirty="0">
                          <a:solidFill>
                            <a:schemeClr val="bg1"/>
                          </a:solidFill>
                          <a:effectLst/>
                          <a:latin typeface="+mn-lt"/>
                          <a:ea typeface="+mn-ea"/>
                          <a:cs typeface="+mn-cs"/>
                          <a:sym typeface="Arial"/>
                        </a:rPr>
                        <a:t>Blank</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i="0" u="none" strike="noStrike" cap="none" dirty="0">
                          <a:solidFill>
                            <a:schemeClr val="tx1"/>
                          </a:solidFill>
                          <a:effectLst/>
                          <a:latin typeface="+mn-lt"/>
                          <a:ea typeface="+mn-ea"/>
                          <a:cs typeface="+mn-cs"/>
                          <a:sym typeface="Arial"/>
                        </a:rPr>
                        <a:t>Firm 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i="0" u="none" strike="noStrike" cap="none" dirty="0">
                          <a:solidFill>
                            <a:schemeClr val="tx1"/>
                          </a:solidFill>
                          <a:effectLst/>
                          <a:latin typeface="+mn-lt"/>
                          <a:ea typeface="+mn-ea"/>
                          <a:cs typeface="+mn-cs"/>
                          <a:sym typeface="Arial"/>
                        </a:rPr>
                        <a:t>Competition</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5253146"/>
                  </a:ext>
                </a:extLst>
              </a:tr>
              <a:tr h="381000">
                <a:tc>
                  <a:txBody>
                    <a:bodyPr/>
                    <a:lstStyle/>
                    <a:p>
                      <a:r>
                        <a:rPr lang="en-US" sz="1200" b="0" i="0" u="none" strike="noStrike" cap="none" dirty="0">
                          <a:solidFill>
                            <a:schemeClr val="tx1"/>
                          </a:solidFill>
                          <a:effectLst/>
                          <a:latin typeface="+mn-lt"/>
                          <a:ea typeface="+mn-ea"/>
                          <a:cs typeface="+mn-cs"/>
                          <a:sym typeface="Arial"/>
                        </a:rPr>
                        <a:t>Labor</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cap="none" dirty="0">
                          <a:solidFill>
                            <a:schemeClr val="tx1"/>
                          </a:solidFill>
                          <a:effectLst/>
                          <a:latin typeface="+mn-lt"/>
                          <a:ea typeface="+mn-ea"/>
                          <a:cs typeface="+mn-cs"/>
                          <a:sym typeface="Arial"/>
                        </a:rPr>
                        <a:t>$ 20,000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cap="none" dirty="0">
                          <a:solidFill>
                            <a:schemeClr val="tx1"/>
                          </a:solidFill>
                          <a:effectLst/>
                          <a:latin typeface="+mn-lt"/>
                          <a:ea typeface="+mn-ea"/>
                          <a:cs typeface="+mn-cs"/>
                          <a:sym typeface="Arial"/>
                        </a:rPr>
                        <a:t>$ 15,000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7806825"/>
                  </a:ext>
                </a:extLst>
              </a:tr>
              <a:tr h="386750">
                <a:tc>
                  <a:txBody>
                    <a:bodyPr/>
                    <a:lstStyle/>
                    <a:p>
                      <a:r>
                        <a:rPr lang="en-US" sz="1400" b="0" i="0" u="none" strike="noStrike" cap="none" dirty="0">
                          <a:solidFill>
                            <a:schemeClr val="tx1"/>
                          </a:solidFill>
                          <a:effectLst/>
                          <a:latin typeface="+mn-lt"/>
                          <a:ea typeface="+mn-ea"/>
                          <a:cs typeface="+mn-cs"/>
                          <a:sym typeface="Arial"/>
                        </a:rPr>
                        <a:t>Plant and equipment (P&amp;E)</a:t>
                      </a:r>
                      <a:endParaRPr lang="en-US" sz="1200" b="0"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cap="none" dirty="0">
                          <a:solidFill>
                            <a:schemeClr val="tx1"/>
                          </a:solidFill>
                          <a:effectLst/>
                          <a:latin typeface="+mn-lt"/>
                          <a:ea typeface="+mn-ea"/>
                          <a:cs typeface="+mn-cs"/>
                          <a:sym typeface="Arial"/>
                        </a:rPr>
                        <a:t>100,000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cap="none" dirty="0">
                          <a:solidFill>
                            <a:schemeClr val="tx1"/>
                          </a:solidFill>
                          <a:effectLst/>
                          <a:latin typeface="+mn-lt"/>
                          <a:ea typeface="+mn-ea"/>
                          <a:cs typeface="+mn-cs"/>
                          <a:sym typeface="Arial"/>
                        </a:rPr>
                        <a:t>145,000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027756"/>
                  </a:ext>
                </a:extLst>
              </a:tr>
              <a:tr h="304800">
                <a:tc>
                  <a:txBody>
                    <a:bodyPr/>
                    <a:lstStyle/>
                    <a:p>
                      <a:r>
                        <a:rPr lang="en-US" sz="1200" b="0" i="0" u="none" strike="noStrike" cap="none" dirty="0">
                          <a:solidFill>
                            <a:schemeClr val="tx1"/>
                          </a:solidFill>
                          <a:effectLst/>
                          <a:latin typeface="+mn-lt"/>
                          <a:ea typeface="+mn-ea"/>
                          <a:cs typeface="+mn-cs"/>
                          <a:sym typeface="Arial"/>
                        </a:rPr>
                        <a:t>Energy</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cap="none" dirty="0">
                          <a:solidFill>
                            <a:schemeClr val="tx1"/>
                          </a:solidFill>
                          <a:effectLst/>
                          <a:latin typeface="+mn-lt"/>
                          <a:ea typeface="+mn-ea"/>
                          <a:cs typeface="+mn-cs"/>
                          <a:sym typeface="Arial"/>
                        </a:rPr>
                        <a:t>5,500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cap="none" dirty="0">
                          <a:solidFill>
                            <a:schemeClr val="tx1"/>
                          </a:solidFill>
                          <a:effectLst/>
                          <a:latin typeface="+mn-lt"/>
                          <a:ea typeface="+mn-ea"/>
                          <a:cs typeface="+mn-cs"/>
                          <a:sym typeface="Arial"/>
                        </a:rPr>
                        <a:t>10,500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191162"/>
                  </a:ext>
                </a:extLst>
              </a:tr>
              <a:tr h="457176">
                <a:tc>
                  <a:txBody>
                    <a:bodyPr/>
                    <a:lstStyle/>
                    <a:p>
                      <a:r>
                        <a:rPr lang="en-US" sz="1200" b="0" i="0" u="none" strike="noStrike" cap="none" dirty="0">
                          <a:solidFill>
                            <a:schemeClr val="tx1"/>
                          </a:solidFill>
                          <a:effectLst/>
                          <a:latin typeface="+mn-lt"/>
                          <a:ea typeface="+mn-ea"/>
                          <a:cs typeface="+mn-cs"/>
                          <a:sym typeface="Arial"/>
                        </a:rPr>
                        <a:t>Materials</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220,000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190,000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3394474"/>
                  </a:ext>
                </a:extLst>
              </a:tr>
              <a:tr h="381024">
                <a:tc>
                  <a:txBody>
                    <a:bodyPr/>
                    <a:lstStyle/>
                    <a:p>
                      <a:r>
                        <a:rPr lang="en-US" sz="1200" b="0" i="0" u="none" strike="noStrike" cap="none" dirty="0">
                          <a:solidFill>
                            <a:schemeClr val="tx1"/>
                          </a:solidFill>
                          <a:effectLst/>
                          <a:latin typeface="+mn-lt"/>
                          <a:ea typeface="+mn-ea"/>
                          <a:cs typeface="+mn-cs"/>
                          <a:sym typeface="Arial"/>
                        </a:rPr>
                        <a:t>Sales</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cap="none" dirty="0">
                          <a:solidFill>
                            <a:schemeClr val="tx1"/>
                          </a:solidFill>
                          <a:effectLst/>
                          <a:latin typeface="+mn-lt"/>
                          <a:ea typeface="+mn-ea"/>
                          <a:cs typeface="+mn-cs"/>
                          <a:sym typeface="Arial"/>
                        </a:rPr>
                        <a:t>425,000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cap="none" dirty="0">
                          <a:solidFill>
                            <a:schemeClr val="tx1"/>
                          </a:solidFill>
                          <a:effectLst/>
                          <a:latin typeface="+mn-lt"/>
                          <a:ea typeface="+mn-ea"/>
                          <a:cs typeface="+mn-cs"/>
                          <a:sym typeface="Arial"/>
                        </a:rPr>
                        <a:t>500,000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4569714"/>
                  </a:ext>
                </a:extLst>
              </a:tr>
            </a:tbl>
          </a:graphicData>
        </a:graphic>
      </p:graphicFrame>
    </p:spTree>
    <p:extLst>
      <p:ext uri="{BB962C8B-B14F-4D97-AF65-F5344CB8AC3E}">
        <p14:creationId xmlns:p14="http://schemas.microsoft.com/office/powerpoint/2010/main" val="311888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8575"/>
            <a:ext cx="8229600" cy="1097279"/>
          </a:xfrm>
        </p:spPr>
        <p:txBody>
          <a:bodyPr/>
          <a:lstStyle/>
          <a:p>
            <a:r>
              <a:rPr lang="en-US" sz="2800" dirty="0"/>
              <a:t>Example 6-1 </a:t>
            </a:r>
            <a:r>
              <a:rPr lang="en-US" sz="2800" b="0" dirty="0"/>
              <a:t>(2 of 3)</a:t>
            </a:r>
          </a:p>
        </p:txBody>
      </p:sp>
      <p:sp>
        <p:nvSpPr>
          <p:cNvPr id="3" name="Content Placeholder 2"/>
          <p:cNvSpPr>
            <a:spLocks noGrp="1"/>
          </p:cNvSpPr>
          <p:nvPr>
            <p:ph type="body" idx="1"/>
          </p:nvPr>
        </p:nvSpPr>
        <p:spPr>
          <a:xfrm>
            <a:off x="457200" y="1295400"/>
            <a:ext cx="8229600" cy="4525963"/>
          </a:xfrm>
        </p:spPr>
        <p:txBody>
          <a:bodyPr/>
          <a:lstStyle/>
          <a:p>
            <a:pPr>
              <a:buClr>
                <a:schemeClr val="accent5">
                  <a:lumMod val="50000"/>
                </a:schemeClr>
              </a:buClr>
            </a:pPr>
            <a:r>
              <a:rPr lang="en-US" sz="1800" dirty="0"/>
              <a:t>Labor and other productivity ratios for the two firms are computed as:</a:t>
            </a:r>
          </a:p>
          <a:p>
            <a:pPr lvl="1">
              <a:buClr>
                <a:schemeClr val="accent5">
                  <a:lumMod val="50000"/>
                </a:schemeClr>
              </a:buClr>
            </a:pPr>
            <a:r>
              <a:rPr lang="en-US" sz="1800" dirty="0"/>
              <a:t>Firm A labor productivity = (sales&gt;labor) = 425,000&gt;20,000 = 21.25</a:t>
            </a:r>
          </a:p>
          <a:p>
            <a:pPr lvl="1">
              <a:buClr>
                <a:schemeClr val="accent5">
                  <a:lumMod val="50000"/>
                </a:schemeClr>
              </a:buClr>
            </a:pPr>
            <a:r>
              <a:rPr lang="en-US" sz="1800" dirty="0"/>
              <a:t>Competitor labor productivity = (sales&gt;labor) = 500,000&gt;15,000 = 33.33</a:t>
            </a:r>
          </a:p>
          <a:p>
            <a:pPr lvl="1">
              <a:buClr>
                <a:schemeClr val="accent5">
                  <a:lumMod val="50000"/>
                </a:schemeClr>
              </a:buClr>
            </a:pPr>
            <a:r>
              <a:rPr lang="en-US" sz="1800" dirty="0"/>
              <a:t>Firm A P&amp;E productivity = (sales&gt;P&amp;E) = 425,000&gt;100,000 = 4.25</a:t>
            </a:r>
          </a:p>
          <a:p>
            <a:pPr lvl="1">
              <a:buClr>
                <a:schemeClr val="accent5">
                  <a:lumMod val="50000"/>
                </a:schemeClr>
              </a:buClr>
            </a:pPr>
            <a:r>
              <a:rPr lang="en-US" sz="1800" dirty="0"/>
              <a:t>Competitor P&amp;E productivity = (sales&gt;P&amp;E) = 500,000&gt;145,000 = 3.45</a:t>
            </a:r>
          </a:p>
          <a:p>
            <a:pPr lvl="1">
              <a:buClr>
                <a:schemeClr val="accent5">
                  <a:lumMod val="50000"/>
                </a:schemeClr>
              </a:buClr>
            </a:pPr>
            <a:r>
              <a:rPr lang="en-US" sz="1800" dirty="0"/>
              <a:t>Firm A energy productivity = (sales&gt;energy) = 425,000&gt;5,500 = 77.27</a:t>
            </a:r>
          </a:p>
          <a:p>
            <a:pPr lvl="1">
              <a:buClr>
                <a:schemeClr val="accent5">
                  <a:lumMod val="50000"/>
                </a:schemeClr>
              </a:buClr>
            </a:pPr>
            <a:r>
              <a:rPr lang="en-US" sz="1800" dirty="0"/>
              <a:t>Competitor energy productivity = (sales&gt;energy) = 500,000&gt;10,500 = 47.62</a:t>
            </a:r>
          </a:p>
          <a:p>
            <a:pPr lvl="1">
              <a:buClr>
                <a:schemeClr val="accent5">
                  <a:lumMod val="50000"/>
                </a:schemeClr>
              </a:buClr>
            </a:pPr>
            <a:r>
              <a:rPr lang="en-US" sz="1800" dirty="0"/>
              <a:t>Firm A materials productivity = (sales&gt;materials) = 425,000&gt;220,000 = 1.93</a:t>
            </a:r>
          </a:p>
          <a:p>
            <a:pPr lvl="1">
              <a:buClr>
                <a:schemeClr val="accent5">
                  <a:lumMod val="50000"/>
                </a:schemeClr>
              </a:buClr>
            </a:pPr>
            <a:r>
              <a:rPr lang="en-US" sz="1800" dirty="0"/>
              <a:t>Competitor materials productivity = (sales&gt;materials) = 500,000&gt;190,000 = 2.63</a:t>
            </a:r>
          </a:p>
        </p:txBody>
      </p:sp>
    </p:spTree>
    <p:extLst>
      <p:ext uri="{BB962C8B-B14F-4D97-AF65-F5344CB8AC3E}">
        <p14:creationId xmlns:p14="http://schemas.microsoft.com/office/powerpoint/2010/main" val="157025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8229600" cy="1097279"/>
          </a:xfrm>
        </p:spPr>
        <p:txBody>
          <a:bodyPr/>
          <a:lstStyle/>
          <a:p>
            <a:r>
              <a:rPr lang="en-US" sz="2800" dirty="0"/>
              <a:t>Example 6-1 </a:t>
            </a:r>
            <a:r>
              <a:rPr lang="en-US" sz="2800" b="0" dirty="0"/>
              <a:t>(3 of 3)</a:t>
            </a:r>
            <a:endParaRPr lang="en-US" sz="2800" dirty="0"/>
          </a:p>
        </p:txBody>
      </p:sp>
      <p:sp>
        <p:nvSpPr>
          <p:cNvPr id="3" name="Content Placeholder 2"/>
          <p:cNvSpPr>
            <a:spLocks noGrp="1"/>
          </p:cNvSpPr>
          <p:nvPr>
            <p:ph type="body" idx="1"/>
          </p:nvPr>
        </p:nvSpPr>
        <p:spPr>
          <a:xfrm>
            <a:off x="457200" y="1447800"/>
            <a:ext cx="8229600" cy="2133600"/>
          </a:xfrm>
        </p:spPr>
        <p:txBody>
          <a:bodyPr>
            <a:normAutofit/>
          </a:bodyPr>
          <a:lstStyle/>
          <a:p>
            <a:pPr indent="-256032">
              <a:buClr>
                <a:schemeClr val="accent5">
                  <a:lumMod val="50000"/>
                </a:schemeClr>
              </a:buClr>
            </a:pPr>
            <a:r>
              <a:rPr lang="en-US" sz="2000" dirty="0"/>
              <a:t>Labor and other productivity ratios for the two firms are computed as:</a:t>
            </a:r>
          </a:p>
          <a:p>
            <a:pPr lvl="1">
              <a:buClr>
                <a:schemeClr val="accent5">
                  <a:lumMod val="50000"/>
                </a:schemeClr>
              </a:buClr>
            </a:pPr>
            <a:r>
              <a:rPr lang="en-US" sz="2000" dirty="0"/>
              <a:t>Total factor productivity for Firm A = (sales&gt;total of inputs) = 425,000&gt;345,500 = 1.23</a:t>
            </a:r>
          </a:p>
          <a:p>
            <a:pPr lvl="1">
              <a:buClr>
                <a:schemeClr val="accent5">
                  <a:lumMod val="50000"/>
                </a:schemeClr>
              </a:buClr>
            </a:pPr>
            <a:r>
              <a:rPr lang="en-US" sz="2000" dirty="0"/>
              <a:t>Total factor productivity for the competitor = (sales&gt;total of inputs) = 500,000&gt;360,500 = 1.39</a:t>
            </a:r>
          </a:p>
        </p:txBody>
      </p:sp>
      <p:pic>
        <p:nvPicPr>
          <p:cNvPr id="5" name="Picture 3" descr="Five bar graphs each provide different productivity ratios for Firm A and Firm B. By ratio, they are as follows. Labor productivity. Firm A, 21.25. Firm B, 33.33. P and E productivity. Firm A, 4.25. Firm B, 3.45. Energy productivity. Firm A, 77.27. Firm B, 47.62. Material productivity. Firm A, 1.93. Firm B, 2.63. Overall productivity. Firm A, 1.23. Firm B, 1.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003" y="3618776"/>
            <a:ext cx="6805994" cy="1821581"/>
          </a:xfrm>
          <a:prstGeom prst="rect">
            <a:avLst/>
          </a:prstGeom>
        </p:spPr>
      </p:pic>
    </p:spTree>
    <p:extLst>
      <p:ext uri="{BB962C8B-B14F-4D97-AF65-F5344CB8AC3E}">
        <p14:creationId xmlns:p14="http://schemas.microsoft.com/office/powerpoint/2010/main" val="267041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5577"/>
            <a:ext cx="8229600" cy="1097279"/>
          </a:xfrm>
        </p:spPr>
        <p:txBody>
          <a:bodyPr/>
          <a:lstStyle/>
          <a:p>
            <a:r>
              <a:rPr lang="en-US" sz="2800" dirty="0"/>
              <a:t>Commonly Benchmarked Performance Measures</a:t>
            </a:r>
          </a:p>
        </p:txBody>
      </p:sp>
      <p:sp>
        <p:nvSpPr>
          <p:cNvPr id="3" name="Content Placeholder 2"/>
          <p:cNvSpPr>
            <a:spLocks noGrp="1"/>
          </p:cNvSpPr>
          <p:nvPr>
            <p:ph type="body" idx="1"/>
          </p:nvPr>
        </p:nvSpPr>
        <p:spPr/>
        <p:txBody>
          <a:bodyPr/>
          <a:lstStyle/>
          <a:p>
            <a:pPr>
              <a:buClr>
                <a:schemeClr val="accent5">
                  <a:lumMod val="50000"/>
                </a:schemeClr>
              </a:buClr>
            </a:pPr>
            <a:r>
              <a:rPr lang="en-US" altLang="en-US" dirty="0"/>
              <a:t>Dependent on key business factors (K</a:t>
            </a:r>
            <a:r>
              <a:rPr lang="en-US" altLang="en-US" sz="100" dirty="0"/>
              <a:t> </a:t>
            </a:r>
            <a:r>
              <a:rPr lang="en-US" altLang="en-US" dirty="0"/>
              <a:t>B</a:t>
            </a:r>
            <a:r>
              <a:rPr lang="en-US" altLang="en-US" sz="100" dirty="0"/>
              <a:t> </a:t>
            </a:r>
            <a:r>
              <a:rPr lang="en-US" altLang="en-US" dirty="0"/>
              <a:t>F</a:t>
            </a:r>
            <a:r>
              <a:rPr lang="en-US" altLang="en-US" sz="100" dirty="0"/>
              <a:t> </a:t>
            </a:r>
            <a:r>
              <a:rPr lang="en-US" altLang="en-US" dirty="0"/>
              <a:t>s):</a:t>
            </a:r>
          </a:p>
          <a:p>
            <a:pPr lvl="1">
              <a:buClr>
                <a:schemeClr val="accent5">
                  <a:lumMod val="50000"/>
                </a:schemeClr>
              </a:buClr>
            </a:pPr>
            <a:r>
              <a:rPr lang="en-US" altLang="en-US" dirty="0"/>
              <a:t>Financial ratios</a:t>
            </a:r>
          </a:p>
          <a:p>
            <a:pPr lvl="1">
              <a:buClr>
                <a:schemeClr val="accent5">
                  <a:lumMod val="50000"/>
                </a:schemeClr>
              </a:buClr>
            </a:pPr>
            <a:r>
              <a:rPr lang="en-US" altLang="en-US" dirty="0"/>
              <a:t>Productivity ratios</a:t>
            </a:r>
          </a:p>
          <a:p>
            <a:pPr lvl="1">
              <a:buClr>
                <a:schemeClr val="accent5">
                  <a:lumMod val="50000"/>
                </a:schemeClr>
              </a:buClr>
            </a:pPr>
            <a:r>
              <a:rPr lang="en-US" altLang="en-US" dirty="0"/>
              <a:t>Customer-related results</a:t>
            </a:r>
          </a:p>
          <a:p>
            <a:pPr lvl="1">
              <a:buClr>
                <a:schemeClr val="accent5">
                  <a:lumMod val="50000"/>
                </a:schemeClr>
              </a:buClr>
            </a:pPr>
            <a:r>
              <a:rPr lang="en-US" altLang="en-US" dirty="0"/>
              <a:t>Operating results</a:t>
            </a:r>
          </a:p>
          <a:p>
            <a:pPr lvl="1">
              <a:buClr>
                <a:schemeClr val="accent5">
                  <a:lumMod val="50000"/>
                </a:schemeClr>
              </a:buClr>
            </a:pPr>
            <a:r>
              <a:rPr lang="en-US" altLang="en-US" dirty="0"/>
              <a:t>Human resource measures</a:t>
            </a:r>
          </a:p>
          <a:p>
            <a:pPr lvl="1">
              <a:buClr>
                <a:schemeClr val="accent5">
                  <a:lumMod val="50000"/>
                </a:schemeClr>
              </a:buClr>
            </a:pPr>
            <a:r>
              <a:rPr lang="en-US" altLang="en-US" dirty="0"/>
              <a:t>Quality measures	</a:t>
            </a:r>
          </a:p>
          <a:p>
            <a:pPr lvl="1">
              <a:buClr>
                <a:schemeClr val="accent5">
                  <a:lumMod val="50000"/>
                </a:schemeClr>
              </a:buClr>
            </a:pPr>
            <a:r>
              <a:rPr lang="en-US" altLang="en-US" dirty="0"/>
              <a:t>Market share data</a:t>
            </a:r>
          </a:p>
          <a:p>
            <a:pPr lvl="1">
              <a:buClr>
                <a:schemeClr val="accent5">
                  <a:lumMod val="50000"/>
                </a:schemeClr>
              </a:buClr>
            </a:pPr>
            <a:r>
              <a:rPr lang="en-US" altLang="en-US" dirty="0"/>
              <a:t>Structural measures </a:t>
            </a:r>
          </a:p>
        </p:txBody>
      </p:sp>
    </p:spTree>
    <p:extLst>
      <p:ext uri="{BB962C8B-B14F-4D97-AF65-F5344CB8AC3E}">
        <p14:creationId xmlns:p14="http://schemas.microsoft.com/office/powerpoint/2010/main" val="1837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59397"/>
            <a:ext cx="8229600" cy="1097279"/>
          </a:xfrm>
        </p:spPr>
        <p:txBody>
          <a:bodyPr/>
          <a:lstStyle/>
          <a:p>
            <a:r>
              <a:rPr lang="en-US" sz="2800" dirty="0"/>
              <a:t>Why Collect All These Measures?</a:t>
            </a:r>
          </a:p>
        </p:txBody>
      </p:sp>
      <p:sp>
        <p:nvSpPr>
          <p:cNvPr id="3" name="Content Placeholder 2"/>
          <p:cNvSpPr>
            <a:spLocks noGrp="1"/>
          </p:cNvSpPr>
          <p:nvPr>
            <p:ph type="body" idx="1"/>
          </p:nvPr>
        </p:nvSpPr>
        <p:spPr>
          <a:xfrm>
            <a:off x="457200" y="1524000"/>
            <a:ext cx="8229600" cy="4525963"/>
          </a:xfrm>
        </p:spPr>
        <p:txBody>
          <a:bodyPr/>
          <a:lstStyle/>
          <a:p>
            <a:pPr>
              <a:buClr>
                <a:schemeClr val="accent5">
                  <a:lumMod val="50000"/>
                </a:schemeClr>
              </a:buClr>
            </a:pPr>
            <a:r>
              <a:rPr lang="en-US" dirty="0"/>
              <a:t>Management by fact</a:t>
            </a:r>
          </a:p>
          <a:p>
            <a:pPr lvl="1">
              <a:buClr>
                <a:schemeClr val="accent5">
                  <a:lumMod val="50000"/>
                </a:schemeClr>
              </a:buClr>
            </a:pPr>
            <a:r>
              <a:rPr lang="en-US" dirty="0"/>
              <a:t>Dictates that decisions are made based on the sound collection and analysis of data</a:t>
            </a:r>
          </a:p>
          <a:p>
            <a:pPr>
              <a:buClr>
                <a:schemeClr val="accent5">
                  <a:lumMod val="50000"/>
                </a:schemeClr>
              </a:buClr>
            </a:pPr>
            <a:r>
              <a:rPr lang="en-US" dirty="0"/>
              <a:t>Performance measures or indicators</a:t>
            </a:r>
          </a:p>
          <a:p>
            <a:pPr lvl="1">
              <a:buClr>
                <a:schemeClr val="accent5">
                  <a:lumMod val="50000"/>
                </a:schemeClr>
              </a:buClr>
            </a:pPr>
            <a:r>
              <a:rPr lang="en-US" dirty="0"/>
              <a:t>Measureable characteristics of products, services, processes and operations that the company uses to track and improve performance</a:t>
            </a:r>
          </a:p>
        </p:txBody>
      </p:sp>
    </p:spTree>
    <p:extLst>
      <p:ext uri="{BB962C8B-B14F-4D97-AF65-F5344CB8AC3E}">
        <p14:creationId xmlns:p14="http://schemas.microsoft.com/office/powerpoint/2010/main" val="306047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9188"/>
            <a:ext cx="8229600" cy="1097279"/>
          </a:xfrm>
        </p:spPr>
        <p:txBody>
          <a:bodyPr/>
          <a:lstStyle/>
          <a:p>
            <a:r>
              <a:rPr lang="en-US" sz="2800" dirty="0"/>
              <a:t>Key Business Factors (K B F s)</a:t>
            </a:r>
          </a:p>
        </p:txBody>
      </p:sp>
      <p:sp>
        <p:nvSpPr>
          <p:cNvPr id="3" name="Content Placeholder 2"/>
          <p:cNvSpPr>
            <a:spLocks noGrp="1"/>
          </p:cNvSpPr>
          <p:nvPr>
            <p:ph type="body" idx="1"/>
          </p:nvPr>
        </p:nvSpPr>
        <p:spPr>
          <a:xfrm>
            <a:off x="609600" y="1447800"/>
            <a:ext cx="8229600" cy="4525963"/>
          </a:xfrm>
        </p:spPr>
        <p:txBody>
          <a:bodyPr/>
          <a:lstStyle/>
          <a:p>
            <a:pPr lvl="0">
              <a:buClr>
                <a:schemeClr val="accent5">
                  <a:lumMod val="50000"/>
                </a:schemeClr>
              </a:buClr>
            </a:pPr>
            <a:r>
              <a:rPr lang="en-US" altLang="en-US" sz="2000" dirty="0"/>
              <a:t>Mission</a:t>
            </a:r>
          </a:p>
          <a:p>
            <a:pPr lvl="0">
              <a:buClr>
                <a:schemeClr val="accent5">
                  <a:lumMod val="50000"/>
                </a:schemeClr>
              </a:buClr>
            </a:pPr>
            <a:r>
              <a:rPr lang="en-US" altLang="en-US" sz="2000" dirty="0"/>
              <a:t>Vision</a:t>
            </a:r>
          </a:p>
          <a:p>
            <a:pPr lvl="0">
              <a:buClr>
                <a:schemeClr val="accent5">
                  <a:lumMod val="50000"/>
                </a:schemeClr>
              </a:buClr>
            </a:pPr>
            <a:r>
              <a:rPr lang="en-US" altLang="en-US" sz="2000" dirty="0"/>
              <a:t>Values</a:t>
            </a:r>
          </a:p>
          <a:p>
            <a:pPr lvl="0">
              <a:buClr>
                <a:schemeClr val="accent5">
                  <a:lumMod val="50000"/>
                </a:schemeClr>
              </a:buClr>
            </a:pPr>
            <a:r>
              <a:rPr lang="en-US" altLang="en-US" sz="2000" dirty="0"/>
              <a:t>Key customer segments</a:t>
            </a:r>
          </a:p>
          <a:p>
            <a:pPr lvl="0">
              <a:buClr>
                <a:schemeClr val="accent5">
                  <a:lumMod val="50000"/>
                </a:schemeClr>
              </a:buClr>
            </a:pPr>
            <a:r>
              <a:rPr lang="en-US" altLang="en-US" sz="2000" dirty="0"/>
              <a:t>Core capabilities</a:t>
            </a:r>
          </a:p>
          <a:p>
            <a:pPr lvl="0">
              <a:buClr>
                <a:schemeClr val="accent5">
                  <a:lumMod val="50000"/>
                </a:schemeClr>
              </a:buClr>
            </a:pPr>
            <a:r>
              <a:rPr lang="en-US" altLang="en-US" sz="2000" dirty="0"/>
              <a:t>Culture</a:t>
            </a:r>
          </a:p>
          <a:p>
            <a:pPr lvl="0">
              <a:buClr>
                <a:schemeClr val="accent5">
                  <a:lumMod val="50000"/>
                </a:schemeClr>
              </a:buClr>
            </a:pPr>
            <a:r>
              <a:rPr lang="en-US" altLang="en-US" sz="2000" dirty="0"/>
              <a:t>Governance</a:t>
            </a:r>
          </a:p>
          <a:p>
            <a:pPr lvl="0">
              <a:buClr>
                <a:schemeClr val="accent5">
                  <a:lumMod val="50000"/>
                </a:schemeClr>
              </a:buClr>
            </a:pPr>
            <a:r>
              <a:rPr lang="en-US" altLang="en-US" sz="2000" dirty="0"/>
              <a:t>Other facets of a business</a:t>
            </a:r>
          </a:p>
        </p:txBody>
      </p:sp>
    </p:spTree>
    <p:extLst>
      <p:ext uri="{BB962C8B-B14F-4D97-AF65-F5344CB8AC3E}">
        <p14:creationId xmlns:p14="http://schemas.microsoft.com/office/powerpoint/2010/main" val="304348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83197"/>
            <a:ext cx="8229600" cy="1097279"/>
          </a:xfrm>
        </p:spPr>
        <p:txBody>
          <a:bodyPr/>
          <a:lstStyle/>
          <a:p>
            <a:r>
              <a:rPr lang="en-US" sz="2800" dirty="0"/>
              <a:t>Business Process Benchmarking</a:t>
            </a:r>
          </a:p>
        </p:txBody>
      </p:sp>
      <p:sp>
        <p:nvSpPr>
          <p:cNvPr id="3" name="Content Placeholder 2"/>
          <p:cNvSpPr>
            <a:spLocks noGrp="1"/>
          </p:cNvSpPr>
          <p:nvPr>
            <p:ph type="body" idx="1"/>
          </p:nvPr>
        </p:nvSpPr>
        <p:spPr/>
        <p:txBody>
          <a:bodyPr/>
          <a:lstStyle/>
          <a:p>
            <a:pPr>
              <a:buClr>
                <a:schemeClr val="accent5">
                  <a:lumMod val="50000"/>
                </a:schemeClr>
              </a:buClr>
            </a:pPr>
            <a:r>
              <a:rPr lang="en-US" dirty="0"/>
              <a:t>Based on the concept of 5</a:t>
            </a:r>
            <a:r>
              <a:rPr lang="en-US" sz="100" dirty="0"/>
              <a:t> </a:t>
            </a:r>
            <a:r>
              <a:rPr lang="en-US" dirty="0"/>
              <a:t>w</a:t>
            </a:r>
            <a:r>
              <a:rPr lang="en-US" sz="100" dirty="0"/>
              <a:t> </a:t>
            </a:r>
            <a:r>
              <a:rPr lang="en-US" dirty="0"/>
              <a:t>2</a:t>
            </a:r>
            <a:r>
              <a:rPr lang="en-US" sz="100" dirty="0"/>
              <a:t> </a:t>
            </a:r>
            <a:r>
              <a:rPr lang="en-US" dirty="0"/>
              <a:t>h:</a:t>
            </a:r>
          </a:p>
          <a:p>
            <a:pPr lvl="1">
              <a:buClr>
                <a:schemeClr val="accent5">
                  <a:lumMod val="50000"/>
                </a:schemeClr>
              </a:buClr>
            </a:pPr>
            <a:r>
              <a:rPr lang="en-US" dirty="0"/>
              <a:t>Who?</a:t>
            </a:r>
          </a:p>
          <a:p>
            <a:pPr lvl="1">
              <a:buClr>
                <a:schemeClr val="accent5">
                  <a:lumMod val="50000"/>
                </a:schemeClr>
              </a:buClr>
            </a:pPr>
            <a:r>
              <a:rPr lang="en-US" dirty="0"/>
              <a:t>What?</a:t>
            </a:r>
          </a:p>
          <a:p>
            <a:pPr lvl="1">
              <a:buClr>
                <a:schemeClr val="accent5">
                  <a:lumMod val="50000"/>
                </a:schemeClr>
              </a:buClr>
            </a:pPr>
            <a:r>
              <a:rPr lang="en-US" dirty="0"/>
              <a:t>When?</a:t>
            </a:r>
          </a:p>
          <a:p>
            <a:pPr lvl="1">
              <a:buClr>
                <a:schemeClr val="accent5">
                  <a:lumMod val="50000"/>
                </a:schemeClr>
              </a:buClr>
            </a:pPr>
            <a:r>
              <a:rPr lang="en-US" dirty="0"/>
              <a:t>Where?</a:t>
            </a:r>
          </a:p>
          <a:p>
            <a:pPr lvl="1">
              <a:buClr>
                <a:schemeClr val="accent5">
                  <a:lumMod val="50000"/>
                </a:schemeClr>
              </a:buClr>
            </a:pPr>
            <a:r>
              <a:rPr lang="en-US" dirty="0"/>
              <a:t>Why?</a:t>
            </a:r>
          </a:p>
          <a:p>
            <a:pPr lvl="1">
              <a:buClr>
                <a:schemeClr val="accent5">
                  <a:lumMod val="50000"/>
                </a:schemeClr>
              </a:buClr>
            </a:pPr>
            <a:r>
              <a:rPr lang="en-US" dirty="0"/>
              <a:t>How?</a:t>
            </a:r>
          </a:p>
          <a:p>
            <a:pPr lvl="1">
              <a:buClr>
                <a:schemeClr val="accent5">
                  <a:lumMod val="50000"/>
                </a:schemeClr>
              </a:buClr>
            </a:pPr>
            <a:r>
              <a:rPr lang="en-US" dirty="0"/>
              <a:t>How much?</a:t>
            </a:r>
          </a:p>
        </p:txBody>
      </p:sp>
    </p:spTree>
    <p:extLst>
      <p:ext uri="{BB962C8B-B14F-4D97-AF65-F5344CB8AC3E}">
        <p14:creationId xmlns:p14="http://schemas.microsoft.com/office/powerpoint/2010/main" val="205221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799"/>
          </a:xfrm>
        </p:spPr>
        <p:txBody>
          <a:bodyPr/>
          <a:lstStyle/>
          <a:p>
            <a:r>
              <a:rPr lang="en-US" sz="2800" dirty="0"/>
              <a:t>Figure 6-3 Business Process Benchmarking</a:t>
            </a:r>
          </a:p>
        </p:txBody>
      </p:sp>
      <p:pic>
        <p:nvPicPr>
          <p:cNvPr id="9" name="Picture 2" descr="A process model diagram includes the following chain. Inputs, conversion process, output, and after sales processes. Three loops lead back to the input as follows. A control process loop from the conversion process, a customer feedback loop from the after sales processes, and benchmarking feedback from other firms outside of the chai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9103" y="2326622"/>
            <a:ext cx="6245795" cy="2569755"/>
          </a:xfrm>
          <a:prstGeom prst="rect">
            <a:avLst/>
          </a:prstGeom>
        </p:spPr>
      </p:pic>
    </p:spTree>
    <p:extLst>
      <p:ext uri="{BB962C8B-B14F-4D97-AF65-F5344CB8AC3E}">
        <p14:creationId xmlns:p14="http://schemas.microsoft.com/office/powerpoint/2010/main" val="294480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680" y="707252"/>
            <a:ext cx="6172200" cy="1186165"/>
          </a:xfrm>
        </p:spPr>
        <p:txBody>
          <a:bodyPr/>
          <a:lstStyle/>
          <a:p>
            <a:r>
              <a:rPr lang="en-US" sz="3200" dirty="0"/>
              <a:t>Managing Quality: Integrating The Supply Chain</a:t>
            </a:r>
          </a:p>
        </p:txBody>
      </p:sp>
      <p:sp>
        <p:nvSpPr>
          <p:cNvPr id="3" name="Content Placeholder 2"/>
          <p:cNvSpPr>
            <a:spLocks noGrp="1"/>
          </p:cNvSpPr>
          <p:nvPr>
            <p:ph type="body" idx="1"/>
          </p:nvPr>
        </p:nvSpPr>
        <p:spPr>
          <a:xfrm>
            <a:off x="3352800" y="1929279"/>
            <a:ext cx="8229600" cy="436999"/>
          </a:xfrm>
        </p:spPr>
        <p:txBody>
          <a:bodyPr/>
          <a:lstStyle/>
          <a:p>
            <a:r>
              <a:rPr lang="en-US" dirty="0"/>
              <a:t>Sixth Edition</a:t>
            </a:r>
          </a:p>
        </p:txBody>
      </p:sp>
      <p:sp>
        <p:nvSpPr>
          <p:cNvPr id="9" name="Content Placeholder 3"/>
          <p:cNvSpPr>
            <a:spLocks noGrp="1"/>
          </p:cNvSpPr>
          <p:nvPr>
            <p:ph type="body" idx="2"/>
          </p:nvPr>
        </p:nvSpPr>
        <p:spPr>
          <a:xfrm>
            <a:off x="5029200" y="1981200"/>
            <a:ext cx="3657600" cy="1219198"/>
          </a:xfrm>
        </p:spPr>
        <p:txBody>
          <a:bodyPr/>
          <a:lstStyle/>
          <a:p>
            <a:r>
              <a:rPr lang="en-US" dirty="0"/>
              <a:t>Chapter 6</a:t>
            </a:r>
          </a:p>
        </p:txBody>
      </p:sp>
      <p:sp>
        <p:nvSpPr>
          <p:cNvPr id="10" name="Content Placeholder 4"/>
          <p:cNvSpPr>
            <a:spLocks noGrp="1"/>
          </p:cNvSpPr>
          <p:nvPr>
            <p:ph type="body" idx="3"/>
          </p:nvPr>
        </p:nvSpPr>
        <p:spPr>
          <a:xfrm>
            <a:off x="5029200" y="3236260"/>
            <a:ext cx="3657600" cy="2925763"/>
          </a:xfrm>
        </p:spPr>
        <p:txBody>
          <a:bodyPr/>
          <a:lstStyle/>
          <a:p>
            <a:r>
              <a:rPr lang="en-US" dirty="0"/>
              <a:t>The Voice of the Market</a:t>
            </a:r>
          </a:p>
        </p:txBody>
      </p:sp>
      <p:pic>
        <p:nvPicPr>
          <p:cNvPr id="12" name="Picture 5" descr="Front Cover: Managing Quality: Integrating The Supply Chain Sixth edition by Fos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12" y="1219200"/>
            <a:ext cx="2667000" cy="3041912"/>
          </a:xfrm>
          <a:prstGeom prst="rect">
            <a:avLst/>
          </a:prstGeom>
        </p:spPr>
      </p:pic>
    </p:spTree>
    <p:extLst>
      <p:ext uri="{BB962C8B-B14F-4D97-AF65-F5344CB8AC3E}">
        <p14:creationId xmlns:p14="http://schemas.microsoft.com/office/powerpoint/2010/main" val="201063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59269"/>
            <a:ext cx="8229600" cy="1066799"/>
          </a:xfrm>
        </p:spPr>
        <p:txBody>
          <a:bodyPr/>
          <a:lstStyle/>
          <a:p>
            <a:r>
              <a:rPr lang="en-US" sz="2800" dirty="0"/>
              <a:t>Figure 6-4 Business Process Benchmarking</a:t>
            </a:r>
          </a:p>
        </p:txBody>
      </p:sp>
      <p:pic>
        <p:nvPicPr>
          <p:cNvPr id="5" name="Picture 2" descr="A process diagram includes the following chain. Inputs, processes, outputs, and results. A feedback loop leads from outputs to the processes. Beneath the diagram, benchmarks are listed for each stage un the chain for six different categories. By category, they are as follows. Category, source. inputs, what is supplied. processes, sequence of work steps. outputs, what is delivered. results, performance measure. Category, market. inputs, customer inquiries. processes, problem resolution process. outputs, satisfied customers. results, percent customer repurchasing. Category, produce. inputs, customer requirements. processes, product development process. outputs, product features. results, unit manufacturing cost. Category, deliver. inputs, orders. processes, order picking process. outputs, order complete. results, percent accuracy. Category, service. inputs, maintenance request. processes, broken parts, cull, process. outputs, uptime increased. results, percent parts filled from service person's inventory. Category, invoice. inputs, completed orders. processes, billing process. outputs, billing quality. results, percent invoices error fre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937" y="1770275"/>
            <a:ext cx="3826526" cy="3034490"/>
          </a:xfrm>
          <a:prstGeom prst="rect">
            <a:avLst/>
          </a:prstGeom>
        </p:spPr>
      </p:pic>
      <p:sp>
        <p:nvSpPr>
          <p:cNvPr id="6" name="Text Placeholder 3"/>
          <p:cNvSpPr>
            <a:spLocks noGrp="1"/>
          </p:cNvSpPr>
          <p:nvPr>
            <p:ph type="body" idx="1"/>
          </p:nvPr>
        </p:nvSpPr>
        <p:spPr>
          <a:xfrm>
            <a:off x="1143000" y="4888013"/>
            <a:ext cx="8229600" cy="646216"/>
          </a:xfrm>
        </p:spPr>
        <p:txBody>
          <a:bodyPr/>
          <a:lstStyle/>
          <a:p>
            <a:r>
              <a:rPr lang="en-US" sz="1100" dirty="0"/>
              <a:t>Process Information</a:t>
            </a:r>
          </a:p>
          <a:p>
            <a:r>
              <a:rPr lang="en-US" sz="1000" b="1" dirty="0"/>
              <a:t>R. Camp, Business Process Benchmarking (Milwaukee, WI: ASQ Quality Press, 1995), p. 26. Reprinted with permission from the Quality Press. © 1995 American Society for Quality.</a:t>
            </a:r>
          </a:p>
        </p:txBody>
      </p:sp>
    </p:spTree>
    <p:extLst>
      <p:ext uri="{BB962C8B-B14F-4D97-AF65-F5344CB8AC3E}">
        <p14:creationId xmlns:p14="http://schemas.microsoft.com/office/powerpoint/2010/main" val="301454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533400"/>
            <a:ext cx="7086600" cy="1156229"/>
          </a:xfrm>
        </p:spPr>
        <p:txBody>
          <a:bodyPr/>
          <a:lstStyle/>
          <a:p>
            <a:r>
              <a:rPr lang="en-US" sz="2800" dirty="0"/>
              <a:t>Robert Camp’s Business Process Benchmarking Process </a:t>
            </a:r>
            <a:r>
              <a:rPr lang="en-US" sz="2800" b="0" dirty="0"/>
              <a:t>(1 of 2)</a:t>
            </a:r>
          </a:p>
        </p:txBody>
      </p:sp>
      <p:sp>
        <p:nvSpPr>
          <p:cNvPr id="3" name="Content Placeholder 2"/>
          <p:cNvSpPr>
            <a:spLocks noGrp="1"/>
          </p:cNvSpPr>
          <p:nvPr>
            <p:ph type="body" idx="1"/>
          </p:nvPr>
        </p:nvSpPr>
        <p:spPr>
          <a:xfrm>
            <a:off x="457200" y="1905000"/>
            <a:ext cx="8229600" cy="4525963"/>
          </a:xfrm>
        </p:spPr>
        <p:txBody>
          <a:bodyPr/>
          <a:lstStyle/>
          <a:p>
            <a:pPr>
              <a:buClr>
                <a:schemeClr val="accent5">
                  <a:lumMod val="50000"/>
                </a:schemeClr>
              </a:buClr>
            </a:pPr>
            <a:r>
              <a:rPr lang="en-US" altLang="en-US" dirty="0"/>
              <a:t>Decide what to benchmark.</a:t>
            </a:r>
          </a:p>
          <a:p>
            <a:pPr>
              <a:buClr>
                <a:schemeClr val="accent5">
                  <a:lumMod val="50000"/>
                </a:schemeClr>
              </a:buClr>
            </a:pPr>
            <a:r>
              <a:rPr lang="en-US" altLang="en-US" dirty="0"/>
              <a:t>Identify whom to benchmark.</a:t>
            </a:r>
          </a:p>
          <a:p>
            <a:pPr>
              <a:buClr>
                <a:schemeClr val="accent5">
                  <a:lumMod val="50000"/>
                </a:schemeClr>
              </a:buClr>
            </a:pPr>
            <a:r>
              <a:rPr lang="en-US" altLang="en-US" dirty="0"/>
              <a:t>Plan and conduct the investigation.</a:t>
            </a:r>
          </a:p>
          <a:p>
            <a:pPr>
              <a:buClr>
                <a:schemeClr val="accent5">
                  <a:lumMod val="50000"/>
                </a:schemeClr>
              </a:buClr>
            </a:pPr>
            <a:r>
              <a:rPr lang="en-US" altLang="en-US" dirty="0"/>
              <a:t>Determine the current performance gap.</a:t>
            </a:r>
          </a:p>
          <a:p>
            <a:pPr>
              <a:buClr>
                <a:schemeClr val="accent5">
                  <a:lumMod val="50000"/>
                </a:schemeClr>
              </a:buClr>
            </a:pPr>
            <a:r>
              <a:rPr lang="en-US" dirty="0"/>
              <a:t>Project future performance levels.</a:t>
            </a:r>
          </a:p>
        </p:txBody>
      </p:sp>
    </p:spTree>
    <p:extLst>
      <p:ext uri="{BB962C8B-B14F-4D97-AF65-F5344CB8AC3E}">
        <p14:creationId xmlns:p14="http://schemas.microsoft.com/office/powerpoint/2010/main" val="169445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443971"/>
            <a:ext cx="6858000" cy="1156229"/>
          </a:xfrm>
        </p:spPr>
        <p:txBody>
          <a:bodyPr/>
          <a:lstStyle/>
          <a:p>
            <a:r>
              <a:rPr lang="en-US" sz="2800" dirty="0"/>
              <a:t>Robert Camp’s Business Process Benchmarking Process </a:t>
            </a:r>
            <a:r>
              <a:rPr lang="en-US" sz="2800" b="0" dirty="0"/>
              <a:t>(2 of 2)</a:t>
            </a:r>
            <a:endParaRPr lang="en-US" sz="2800" dirty="0"/>
          </a:p>
        </p:txBody>
      </p:sp>
      <p:sp>
        <p:nvSpPr>
          <p:cNvPr id="3" name="Content Placeholder 2"/>
          <p:cNvSpPr>
            <a:spLocks noGrp="1"/>
          </p:cNvSpPr>
          <p:nvPr>
            <p:ph type="body" idx="1"/>
          </p:nvPr>
        </p:nvSpPr>
        <p:spPr>
          <a:xfrm>
            <a:off x="457200" y="2057400"/>
            <a:ext cx="8229600" cy="4525963"/>
          </a:xfrm>
        </p:spPr>
        <p:txBody>
          <a:bodyPr/>
          <a:lstStyle/>
          <a:p>
            <a:pPr>
              <a:buClr>
                <a:schemeClr val="accent5">
                  <a:lumMod val="50000"/>
                </a:schemeClr>
              </a:buClr>
            </a:pPr>
            <a:r>
              <a:rPr lang="en-US" dirty="0"/>
              <a:t>Communicate benchmarking findings and gain acceptance.</a:t>
            </a:r>
          </a:p>
          <a:p>
            <a:pPr>
              <a:buClr>
                <a:schemeClr val="accent5">
                  <a:lumMod val="50000"/>
                </a:schemeClr>
              </a:buClr>
            </a:pPr>
            <a:r>
              <a:rPr lang="en-US" dirty="0"/>
              <a:t>Revise performance goals.</a:t>
            </a:r>
          </a:p>
          <a:p>
            <a:pPr>
              <a:buClr>
                <a:schemeClr val="accent5">
                  <a:lumMod val="50000"/>
                </a:schemeClr>
              </a:buClr>
            </a:pPr>
            <a:r>
              <a:rPr lang="en-US" dirty="0"/>
              <a:t>Develop action plans.</a:t>
            </a:r>
          </a:p>
          <a:p>
            <a:pPr>
              <a:buClr>
                <a:schemeClr val="accent5">
                  <a:lumMod val="50000"/>
                </a:schemeClr>
              </a:buClr>
            </a:pPr>
            <a:r>
              <a:rPr lang="en-US" dirty="0"/>
              <a:t>Implement specific actions and monitor progress.</a:t>
            </a:r>
          </a:p>
          <a:p>
            <a:pPr>
              <a:buClr>
                <a:schemeClr val="accent5">
                  <a:lumMod val="50000"/>
                </a:schemeClr>
              </a:buClr>
            </a:pPr>
            <a:r>
              <a:rPr lang="en-US" dirty="0"/>
              <a:t>Recalibrate the benchmarks.</a:t>
            </a:r>
          </a:p>
        </p:txBody>
      </p:sp>
    </p:spTree>
    <p:extLst>
      <p:ext uri="{BB962C8B-B14F-4D97-AF65-F5344CB8AC3E}">
        <p14:creationId xmlns:p14="http://schemas.microsoft.com/office/powerpoint/2010/main" val="786109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1156229"/>
          </a:xfrm>
        </p:spPr>
        <p:txBody>
          <a:bodyPr/>
          <a:lstStyle/>
          <a:p>
            <a:r>
              <a:rPr lang="en-US" sz="2800" dirty="0"/>
              <a:t>Leading and Managing the Benchmarking Effort</a:t>
            </a:r>
          </a:p>
        </p:txBody>
      </p:sp>
      <p:sp>
        <p:nvSpPr>
          <p:cNvPr id="3" name="Content Placeholder 2"/>
          <p:cNvSpPr>
            <a:spLocks noGrp="1"/>
          </p:cNvSpPr>
          <p:nvPr>
            <p:ph type="body" idx="1"/>
          </p:nvPr>
        </p:nvSpPr>
        <p:spPr>
          <a:xfrm>
            <a:off x="381000" y="2057400"/>
            <a:ext cx="8686800" cy="2971800"/>
          </a:xfrm>
        </p:spPr>
        <p:txBody>
          <a:bodyPr/>
          <a:lstStyle/>
          <a:p>
            <a:pPr>
              <a:buClr>
                <a:schemeClr val="accent5">
                  <a:lumMod val="50000"/>
                </a:schemeClr>
              </a:buClr>
            </a:pPr>
            <a:r>
              <a:rPr lang="en-US" sz="2000" dirty="0"/>
              <a:t>Benchmarking is a managed process.</a:t>
            </a:r>
          </a:p>
          <a:p>
            <a:pPr>
              <a:buClr>
                <a:schemeClr val="accent5">
                  <a:lumMod val="50000"/>
                </a:schemeClr>
              </a:buClr>
            </a:pPr>
            <a:r>
              <a:rPr lang="en-US" sz="2000" dirty="0"/>
              <a:t>Management must have an understanding of the benchmarking process, the participants involved, and the objectives of the exercise. </a:t>
            </a:r>
          </a:p>
          <a:p>
            <a:pPr>
              <a:buClr>
                <a:schemeClr val="accent5">
                  <a:lumMod val="50000"/>
                </a:schemeClr>
              </a:buClr>
            </a:pPr>
            <a:r>
              <a:rPr lang="en-US" sz="2000" dirty="0"/>
              <a:t>Managing the benchmarking process involves establishing, supporting, and sustaining the benchmarking program.</a:t>
            </a:r>
          </a:p>
          <a:p>
            <a:pPr>
              <a:buClr>
                <a:schemeClr val="accent5">
                  <a:lumMod val="50000"/>
                </a:schemeClr>
              </a:buClr>
            </a:pPr>
            <a:r>
              <a:rPr lang="en-US" sz="2000" dirty="0"/>
              <a:t>Training is a key to success in all management approaches.</a:t>
            </a:r>
          </a:p>
        </p:txBody>
      </p:sp>
    </p:spTree>
    <p:extLst>
      <p:ext uri="{BB962C8B-B14F-4D97-AF65-F5344CB8AC3E}">
        <p14:creationId xmlns:p14="http://schemas.microsoft.com/office/powerpoint/2010/main" val="182546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8229600" cy="1097279"/>
          </a:xfrm>
        </p:spPr>
        <p:txBody>
          <a:bodyPr/>
          <a:lstStyle/>
          <a:p>
            <a:r>
              <a:rPr lang="en-US" sz="2800" dirty="0" err="1"/>
              <a:t>Baselining</a:t>
            </a:r>
            <a:r>
              <a:rPr lang="en-US" sz="2800" dirty="0"/>
              <a:t> and Process Improvement</a:t>
            </a:r>
          </a:p>
        </p:txBody>
      </p:sp>
      <p:sp>
        <p:nvSpPr>
          <p:cNvPr id="3" name="Content Placeholder 2"/>
          <p:cNvSpPr>
            <a:spLocks noGrp="1"/>
          </p:cNvSpPr>
          <p:nvPr>
            <p:ph type="body" idx="1"/>
          </p:nvPr>
        </p:nvSpPr>
        <p:spPr>
          <a:xfrm>
            <a:off x="457200" y="1600200"/>
            <a:ext cx="8610600" cy="3886200"/>
          </a:xfrm>
        </p:spPr>
        <p:txBody>
          <a:bodyPr/>
          <a:lstStyle/>
          <a:p>
            <a:pPr>
              <a:buClr>
                <a:schemeClr val="accent5">
                  <a:lumMod val="50000"/>
                </a:schemeClr>
              </a:buClr>
            </a:pPr>
            <a:r>
              <a:rPr lang="en-US" sz="2000" dirty="0"/>
              <a:t>Process redesign</a:t>
            </a:r>
          </a:p>
          <a:p>
            <a:pPr lvl="1">
              <a:buClr>
                <a:schemeClr val="accent5">
                  <a:lumMod val="50000"/>
                </a:schemeClr>
              </a:buClr>
            </a:pPr>
            <a:r>
              <a:rPr lang="en-US" sz="2000" dirty="0"/>
              <a:t>A fundamental rethinking and redesign of business processes often accompanied by the automation of business processes</a:t>
            </a:r>
          </a:p>
          <a:p>
            <a:pPr>
              <a:buClr>
                <a:schemeClr val="accent5">
                  <a:lumMod val="50000"/>
                </a:schemeClr>
              </a:buClr>
            </a:pPr>
            <a:r>
              <a:rPr lang="en-US" sz="2000" dirty="0"/>
              <a:t>Critical factors to achieving success through process redesign</a:t>
            </a:r>
          </a:p>
          <a:p>
            <a:pPr lvl="1">
              <a:buClr>
                <a:schemeClr val="accent5">
                  <a:lumMod val="50000"/>
                </a:schemeClr>
              </a:buClr>
            </a:pPr>
            <a:r>
              <a:rPr lang="en-US" sz="2000" dirty="0"/>
              <a:t>Breadth</a:t>
            </a:r>
          </a:p>
          <a:p>
            <a:pPr lvl="1">
              <a:buClr>
                <a:schemeClr val="accent5">
                  <a:lumMod val="50000"/>
                </a:schemeClr>
              </a:buClr>
            </a:pPr>
            <a:r>
              <a:rPr lang="en-US" sz="2000" dirty="0"/>
              <a:t>Depth</a:t>
            </a:r>
          </a:p>
          <a:p>
            <a:pPr>
              <a:buClr>
                <a:schemeClr val="accent5">
                  <a:lumMod val="50000"/>
                </a:schemeClr>
              </a:buClr>
            </a:pPr>
            <a:r>
              <a:rPr lang="en-US" sz="2000" dirty="0"/>
              <a:t>Baselining</a:t>
            </a:r>
          </a:p>
          <a:p>
            <a:pPr lvl="1">
              <a:buClr>
                <a:schemeClr val="accent5">
                  <a:lumMod val="50000"/>
                </a:schemeClr>
              </a:buClr>
            </a:pPr>
            <a:r>
              <a:rPr lang="en-US" sz="2000" dirty="0"/>
              <a:t>Requires the monitoring of key internal firm performance measures over time to identify trends such as improvement (or decline) to inform managerial decision making</a:t>
            </a:r>
          </a:p>
        </p:txBody>
      </p:sp>
    </p:spTree>
    <p:extLst>
      <p:ext uri="{BB962C8B-B14F-4D97-AF65-F5344CB8AC3E}">
        <p14:creationId xmlns:p14="http://schemas.microsoft.com/office/powerpoint/2010/main" val="50460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8708"/>
            <a:ext cx="8229600" cy="1097279"/>
          </a:xfrm>
        </p:spPr>
        <p:txBody>
          <a:bodyPr/>
          <a:lstStyle/>
          <a:p>
            <a:r>
              <a:rPr lang="en-US" sz="2800" dirty="0"/>
              <a:t>Problems with Benchmarking</a:t>
            </a:r>
          </a:p>
        </p:txBody>
      </p:sp>
      <p:sp>
        <p:nvSpPr>
          <p:cNvPr id="3" name="Content Placeholder 2"/>
          <p:cNvSpPr>
            <a:spLocks noGrp="1"/>
          </p:cNvSpPr>
          <p:nvPr>
            <p:ph type="body" idx="1"/>
          </p:nvPr>
        </p:nvSpPr>
        <p:spPr>
          <a:xfrm>
            <a:off x="381000" y="1524000"/>
            <a:ext cx="8077200" cy="3276600"/>
          </a:xfrm>
        </p:spPr>
        <p:txBody>
          <a:bodyPr/>
          <a:lstStyle/>
          <a:p>
            <a:pPr>
              <a:buClr>
                <a:schemeClr val="accent5">
                  <a:lumMod val="50000"/>
                </a:schemeClr>
              </a:buClr>
            </a:pPr>
            <a:r>
              <a:rPr lang="en-US" sz="1600" dirty="0"/>
              <a:t>There may be substantial difficulty obtaining cooperation from other firms in your own industry - unless you happen to be a Fortune 500 firm.</a:t>
            </a:r>
          </a:p>
          <a:p>
            <a:pPr>
              <a:buClr>
                <a:schemeClr val="accent5">
                  <a:lumMod val="50000"/>
                </a:schemeClr>
              </a:buClr>
            </a:pPr>
            <a:r>
              <a:rPr lang="en-US" sz="1600" dirty="0"/>
              <a:t>The predominance of functional benchmarking with firms in noncompeting industries makes it difficult to benchmark with these firms. </a:t>
            </a:r>
          </a:p>
          <a:p>
            <a:pPr>
              <a:buClr>
                <a:schemeClr val="accent5">
                  <a:lumMod val="50000"/>
                </a:schemeClr>
              </a:buClr>
            </a:pPr>
            <a:r>
              <a:rPr lang="en-US" sz="1600" dirty="0"/>
              <a:t>Your efforts will be wasted unless you fully understand your own processes before you benchmark someone else. </a:t>
            </a:r>
          </a:p>
          <a:p>
            <a:pPr>
              <a:buClr>
                <a:schemeClr val="accent5">
                  <a:lumMod val="50000"/>
                </a:schemeClr>
              </a:buClr>
            </a:pPr>
            <a:r>
              <a:rPr lang="en-US" sz="1600" dirty="0"/>
              <a:t>Benchmarking is time-consuming and costly. </a:t>
            </a:r>
          </a:p>
        </p:txBody>
      </p:sp>
    </p:spTree>
    <p:extLst>
      <p:ext uri="{BB962C8B-B14F-4D97-AF65-F5344CB8AC3E}">
        <p14:creationId xmlns:p14="http://schemas.microsoft.com/office/powerpoint/2010/main" val="1463879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52400"/>
            <a:ext cx="8229600" cy="1066799"/>
          </a:xfrm>
        </p:spPr>
        <p:txBody>
          <a:bodyPr/>
          <a:lstStyle/>
          <a:p>
            <a:r>
              <a:rPr lang="en-US" sz="2800" dirty="0"/>
              <a:t>Figure 6-5 Baselining Process</a:t>
            </a:r>
          </a:p>
        </p:txBody>
      </p:sp>
      <p:pic>
        <p:nvPicPr>
          <p:cNvPr id="8" name="Picture 2" descr="The baselining process includes the following four steps. 1, identify measures. 2, establish time frames. 3, gather data. 4, analyze data to identify tre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406" y="1894523"/>
            <a:ext cx="5335188" cy="3188970"/>
          </a:xfrm>
          <a:prstGeom prst="rect">
            <a:avLst/>
          </a:prstGeom>
        </p:spPr>
      </p:pic>
    </p:spTree>
    <p:extLst>
      <p:ext uri="{BB962C8B-B14F-4D97-AF65-F5344CB8AC3E}">
        <p14:creationId xmlns:p14="http://schemas.microsoft.com/office/powerpoint/2010/main" val="78509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C813-703F-4C04-8321-843D30982A2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F2AD83E-98B6-4086-9F09-ACED7F8BE73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3494F559-F11C-443B-B208-570AF554CC9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74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8229600" cy="1097279"/>
          </a:xfrm>
        </p:spPr>
        <p:txBody>
          <a:bodyPr/>
          <a:lstStyle/>
          <a:p>
            <a:r>
              <a:rPr lang="en-US" sz="2800" dirty="0"/>
              <a:t>Learning Objectives</a:t>
            </a:r>
          </a:p>
        </p:txBody>
      </p:sp>
      <p:sp>
        <p:nvSpPr>
          <p:cNvPr id="3" name="Content Placeholder 2"/>
          <p:cNvSpPr>
            <a:spLocks noGrp="1"/>
          </p:cNvSpPr>
          <p:nvPr>
            <p:ph type="body" idx="1"/>
          </p:nvPr>
        </p:nvSpPr>
        <p:spPr>
          <a:xfrm>
            <a:off x="533400" y="1295400"/>
            <a:ext cx="8229600" cy="4525963"/>
          </a:xfrm>
        </p:spPr>
        <p:txBody>
          <a:bodyPr/>
          <a:lstStyle/>
          <a:p>
            <a:pPr marL="432" indent="0">
              <a:buNone/>
            </a:pPr>
            <a:r>
              <a:rPr lang="en-US" b="1" dirty="0">
                <a:solidFill>
                  <a:schemeClr val="accent5">
                    <a:lumMod val="50000"/>
                  </a:schemeClr>
                </a:solidFill>
              </a:rPr>
              <a:t>6.1</a:t>
            </a:r>
            <a:r>
              <a:rPr lang="en-US" dirty="0"/>
              <a:t> Discuss the different types of benchmarking.</a:t>
            </a:r>
          </a:p>
          <a:p>
            <a:pPr marL="432" indent="0">
              <a:buNone/>
            </a:pPr>
            <a:r>
              <a:rPr lang="en-US" b="1" dirty="0">
                <a:solidFill>
                  <a:schemeClr val="accent5">
                    <a:lumMod val="50000"/>
                  </a:schemeClr>
                </a:solidFill>
              </a:rPr>
              <a:t>6.2</a:t>
            </a:r>
            <a:r>
              <a:rPr lang="en-US" dirty="0"/>
              <a:t> Assess what type of benchmarking is most appropriate for a particular situation.</a:t>
            </a:r>
          </a:p>
          <a:p>
            <a:pPr marL="432" indent="0">
              <a:buNone/>
            </a:pPr>
            <a:r>
              <a:rPr lang="en-US" b="1" dirty="0">
                <a:solidFill>
                  <a:schemeClr val="accent5">
                    <a:lumMod val="50000"/>
                  </a:schemeClr>
                </a:solidFill>
              </a:rPr>
              <a:t>6.3</a:t>
            </a:r>
            <a:r>
              <a:rPr lang="en-US" dirty="0"/>
              <a:t> Compute single-, multi-, and total factor productivity.</a:t>
            </a:r>
          </a:p>
          <a:p>
            <a:pPr marL="432" indent="0">
              <a:buNone/>
            </a:pPr>
            <a:r>
              <a:rPr lang="en-US" b="1" dirty="0">
                <a:solidFill>
                  <a:schemeClr val="accent5">
                    <a:lumMod val="50000"/>
                  </a:schemeClr>
                </a:solidFill>
              </a:rPr>
              <a:t>6.4</a:t>
            </a:r>
            <a:r>
              <a:rPr lang="en-US" dirty="0">
                <a:solidFill>
                  <a:schemeClr val="accent5">
                    <a:lumMod val="50000"/>
                  </a:schemeClr>
                </a:solidFill>
              </a:rPr>
              <a:t> </a:t>
            </a:r>
            <a:r>
              <a:rPr lang="en-US" dirty="0"/>
              <a:t>Understand the ethical issues associated with benchmarking. </a:t>
            </a:r>
          </a:p>
        </p:txBody>
      </p:sp>
    </p:spTree>
    <p:extLst>
      <p:ext uri="{BB962C8B-B14F-4D97-AF65-F5344CB8AC3E}">
        <p14:creationId xmlns:p14="http://schemas.microsoft.com/office/powerpoint/2010/main" val="102998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85801"/>
            <a:ext cx="8229600" cy="1066799"/>
          </a:xfrm>
        </p:spPr>
        <p:txBody>
          <a:bodyPr/>
          <a:lstStyle/>
          <a:p>
            <a:r>
              <a:rPr lang="en-US" sz="2800" dirty="0"/>
              <a:t>Figure 6-1 Strategic Quality Planning Model</a:t>
            </a:r>
          </a:p>
        </p:txBody>
      </p:sp>
      <p:pic>
        <p:nvPicPr>
          <p:cNvPr id="3" name="Picture 2" descr="The strategic quality plan is at the center of the strategic quality plan model. It is influenced by competitive forces, or voice of the market, customer needs, or voice of the customer, and the strategic plan, which is itself influenced by the company mi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49519"/>
            <a:ext cx="7674223" cy="2358962"/>
          </a:xfrm>
          <a:prstGeom prst="rect">
            <a:avLst/>
          </a:prstGeom>
        </p:spPr>
      </p:pic>
    </p:spTree>
    <p:extLst>
      <p:ext uri="{BB962C8B-B14F-4D97-AF65-F5344CB8AC3E}">
        <p14:creationId xmlns:p14="http://schemas.microsoft.com/office/powerpoint/2010/main" val="115673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097279"/>
          </a:xfrm>
        </p:spPr>
        <p:txBody>
          <a:bodyPr/>
          <a:lstStyle/>
          <a:p>
            <a:r>
              <a:rPr lang="en-US" sz="2800" dirty="0"/>
              <a:t>Gaining Insights Through Benchmarking </a:t>
            </a:r>
            <a:r>
              <a:rPr lang="en-US" sz="2800" b="0" dirty="0"/>
              <a:t>(1 of 3)</a:t>
            </a:r>
          </a:p>
        </p:txBody>
      </p:sp>
      <p:sp>
        <p:nvSpPr>
          <p:cNvPr id="3" name="Content Placeholder 2"/>
          <p:cNvSpPr>
            <a:spLocks noGrp="1"/>
          </p:cNvSpPr>
          <p:nvPr>
            <p:ph type="body" idx="1"/>
          </p:nvPr>
        </p:nvSpPr>
        <p:spPr>
          <a:xfrm>
            <a:off x="381000" y="2133600"/>
            <a:ext cx="8534400" cy="3733800"/>
          </a:xfrm>
        </p:spPr>
        <p:txBody>
          <a:bodyPr/>
          <a:lstStyle/>
          <a:p>
            <a:pPr>
              <a:buClr>
                <a:schemeClr val="accent5">
                  <a:lumMod val="50000"/>
                </a:schemeClr>
              </a:buClr>
            </a:pPr>
            <a:r>
              <a:rPr lang="en-US" sz="2000" dirty="0"/>
              <a:t>Benchmark</a:t>
            </a:r>
          </a:p>
          <a:p>
            <a:pPr lvl="1">
              <a:buClr>
                <a:schemeClr val="accent5">
                  <a:lumMod val="50000"/>
                </a:schemeClr>
              </a:buClr>
            </a:pPr>
            <a:r>
              <a:rPr lang="en-US" sz="2000" dirty="0"/>
              <a:t>An organization recognized for its exemplary operational performance</a:t>
            </a:r>
          </a:p>
          <a:p>
            <a:pPr lvl="2">
              <a:buClr>
                <a:schemeClr val="accent5">
                  <a:lumMod val="50000"/>
                </a:schemeClr>
              </a:buClr>
            </a:pPr>
            <a:r>
              <a:rPr lang="en-US" sz="2000" dirty="0"/>
              <a:t>Initiator firm</a:t>
            </a:r>
          </a:p>
          <a:p>
            <a:pPr lvl="2">
              <a:buClr>
                <a:schemeClr val="accent5">
                  <a:lumMod val="50000"/>
                </a:schemeClr>
              </a:buClr>
            </a:pPr>
            <a:r>
              <a:rPr lang="en-US" sz="2000" dirty="0"/>
              <a:t>Target firm</a:t>
            </a:r>
          </a:p>
          <a:p>
            <a:pPr>
              <a:buClr>
                <a:schemeClr val="accent5">
                  <a:lumMod val="50000"/>
                </a:schemeClr>
              </a:buClr>
            </a:pPr>
            <a:r>
              <a:rPr lang="en-US" sz="2000" dirty="0"/>
              <a:t>Benchmarking</a:t>
            </a:r>
          </a:p>
          <a:p>
            <a:pPr lvl="1">
              <a:buClr>
                <a:schemeClr val="accent5">
                  <a:lumMod val="50000"/>
                </a:schemeClr>
              </a:buClr>
            </a:pPr>
            <a:r>
              <a:rPr lang="en-US" sz="2000" dirty="0"/>
              <a:t>The sharing of information between companies so that both can improve </a:t>
            </a:r>
          </a:p>
        </p:txBody>
      </p:sp>
    </p:spTree>
    <p:extLst>
      <p:ext uri="{BB962C8B-B14F-4D97-AF65-F5344CB8AC3E}">
        <p14:creationId xmlns:p14="http://schemas.microsoft.com/office/powerpoint/2010/main" val="66142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229600" cy="1097279"/>
          </a:xfrm>
        </p:spPr>
        <p:txBody>
          <a:bodyPr/>
          <a:lstStyle/>
          <a:p>
            <a:r>
              <a:rPr lang="en-US" sz="2800" dirty="0"/>
              <a:t>Gaining Insights Through Benchmarking </a:t>
            </a:r>
            <a:r>
              <a:rPr lang="en-US" sz="2800" b="0" dirty="0"/>
              <a:t>(2 of 3)</a:t>
            </a:r>
            <a:endParaRPr lang="en-US" sz="2800" dirty="0"/>
          </a:p>
        </p:txBody>
      </p:sp>
      <p:sp>
        <p:nvSpPr>
          <p:cNvPr id="3" name="Content Placeholder 2"/>
          <p:cNvSpPr>
            <a:spLocks noGrp="1"/>
          </p:cNvSpPr>
          <p:nvPr>
            <p:ph type="body" idx="1"/>
          </p:nvPr>
        </p:nvSpPr>
        <p:spPr>
          <a:xfrm>
            <a:off x="457200" y="2514600"/>
            <a:ext cx="8229600" cy="4525963"/>
          </a:xfrm>
        </p:spPr>
        <p:txBody>
          <a:bodyPr/>
          <a:lstStyle/>
          <a:p>
            <a:pPr>
              <a:buClr>
                <a:schemeClr val="accent5">
                  <a:lumMod val="50000"/>
                </a:schemeClr>
              </a:buClr>
            </a:pPr>
            <a:r>
              <a:rPr lang="en-US" dirty="0"/>
              <a:t>Benchmarking is good business because:</a:t>
            </a:r>
          </a:p>
          <a:p>
            <a:pPr lvl="1">
              <a:buClr>
                <a:schemeClr val="accent5">
                  <a:lumMod val="50000"/>
                </a:schemeClr>
              </a:buClr>
            </a:pPr>
            <a:r>
              <a:rPr lang="en-US" dirty="0"/>
              <a:t>Openness provides an impetus to continual improvement.</a:t>
            </a:r>
          </a:p>
          <a:p>
            <a:pPr lvl="1">
              <a:buClr>
                <a:schemeClr val="accent5">
                  <a:lumMod val="50000"/>
                </a:schemeClr>
              </a:buClr>
            </a:pPr>
            <a:r>
              <a:rPr lang="en-US" dirty="0"/>
              <a:t>Openness can create a competitive advantage through creating psychological barriers to competition. </a:t>
            </a:r>
          </a:p>
        </p:txBody>
      </p:sp>
    </p:spTree>
    <p:extLst>
      <p:ext uri="{BB962C8B-B14F-4D97-AF65-F5344CB8AC3E}">
        <p14:creationId xmlns:p14="http://schemas.microsoft.com/office/powerpoint/2010/main" val="202261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1097279"/>
          </a:xfrm>
        </p:spPr>
        <p:txBody>
          <a:bodyPr/>
          <a:lstStyle/>
          <a:p>
            <a:r>
              <a:rPr lang="en-US" sz="2800" dirty="0"/>
              <a:t>Gaining Insights Through Benchmarking </a:t>
            </a:r>
            <a:r>
              <a:rPr lang="en-US" sz="2800" b="0" dirty="0"/>
              <a:t>(3 of 3)</a:t>
            </a:r>
            <a:endParaRPr lang="en-US" sz="2800" dirty="0"/>
          </a:p>
        </p:txBody>
      </p:sp>
      <p:sp>
        <p:nvSpPr>
          <p:cNvPr id="3" name="Content Placeholder 2"/>
          <p:cNvSpPr>
            <a:spLocks noGrp="1"/>
          </p:cNvSpPr>
          <p:nvPr>
            <p:ph type="body" idx="1"/>
          </p:nvPr>
        </p:nvSpPr>
        <p:spPr>
          <a:xfrm>
            <a:off x="457200" y="2175283"/>
            <a:ext cx="8229600" cy="4525963"/>
          </a:xfrm>
        </p:spPr>
        <p:txBody>
          <a:bodyPr/>
          <a:lstStyle/>
          <a:p>
            <a:pPr lvl="0">
              <a:buClr>
                <a:schemeClr val="accent5">
                  <a:lumMod val="50000"/>
                </a:schemeClr>
              </a:buClr>
            </a:pPr>
            <a:r>
              <a:rPr lang="en-US" dirty="0"/>
              <a:t>Process benchmarking</a:t>
            </a:r>
          </a:p>
          <a:p>
            <a:pPr lvl="0">
              <a:buClr>
                <a:schemeClr val="accent5">
                  <a:lumMod val="50000"/>
                </a:schemeClr>
              </a:buClr>
            </a:pPr>
            <a:r>
              <a:rPr lang="en-US" dirty="0"/>
              <a:t>Financial benchmarking</a:t>
            </a:r>
          </a:p>
          <a:p>
            <a:pPr lvl="0">
              <a:buClr>
                <a:schemeClr val="accent5">
                  <a:lumMod val="50000"/>
                </a:schemeClr>
              </a:buClr>
            </a:pPr>
            <a:r>
              <a:rPr lang="en-US" dirty="0"/>
              <a:t>Performance benchmarking</a:t>
            </a:r>
          </a:p>
          <a:p>
            <a:pPr lvl="0">
              <a:buClr>
                <a:schemeClr val="accent5">
                  <a:lumMod val="50000"/>
                </a:schemeClr>
              </a:buClr>
            </a:pPr>
            <a:r>
              <a:rPr lang="en-US" dirty="0"/>
              <a:t>Product benchmarking</a:t>
            </a:r>
          </a:p>
          <a:p>
            <a:pPr lvl="0">
              <a:buClr>
                <a:schemeClr val="accent5">
                  <a:lumMod val="50000"/>
                </a:schemeClr>
              </a:buClr>
            </a:pPr>
            <a:r>
              <a:rPr lang="en-US" dirty="0"/>
              <a:t>Strategic benchmarking</a:t>
            </a:r>
          </a:p>
          <a:p>
            <a:pPr lvl="0">
              <a:buClr>
                <a:schemeClr val="accent5">
                  <a:lumMod val="50000"/>
                </a:schemeClr>
              </a:buClr>
            </a:pPr>
            <a:r>
              <a:rPr lang="en-US" dirty="0"/>
              <a:t>Functional benchmarking</a:t>
            </a:r>
          </a:p>
        </p:txBody>
      </p:sp>
    </p:spTree>
    <p:extLst>
      <p:ext uri="{BB962C8B-B14F-4D97-AF65-F5344CB8AC3E}">
        <p14:creationId xmlns:p14="http://schemas.microsoft.com/office/powerpoint/2010/main" val="113951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76200"/>
            <a:ext cx="8229600" cy="1097279"/>
          </a:xfrm>
        </p:spPr>
        <p:txBody>
          <a:bodyPr/>
          <a:lstStyle/>
          <a:p>
            <a:r>
              <a:rPr lang="en-US" sz="2800" dirty="0"/>
              <a:t>Purposes of Benchmarking</a:t>
            </a:r>
          </a:p>
        </p:txBody>
      </p:sp>
      <p:sp>
        <p:nvSpPr>
          <p:cNvPr id="3" name="Content Placeholder 2"/>
          <p:cNvSpPr>
            <a:spLocks noGrp="1"/>
          </p:cNvSpPr>
          <p:nvPr>
            <p:ph type="body" idx="1"/>
          </p:nvPr>
        </p:nvSpPr>
        <p:spPr>
          <a:xfrm>
            <a:off x="476249" y="1447800"/>
            <a:ext cx="8229600" cy="4525963"/>
          </a:xfrm>
        </p:spPr>
        <p:txBody>
          <a:bodyPr/>
          <a:lstStyle/>
          <a:p>
            <a:pPr lvl="0">
              <a:buClr>
                <a:schemeClr val="accent5">
                  <a:lumMod val="50000"/>
                </a:schemeClr>
              </a:buClr>
            </a:pPr>
            <a:r>
              <a:rPr lang="en-US" dirty="0"/>
              <a:t>Learning from success</a:t>
            </a:r>
          </a:p>
          <a:p>
            <a:pPr lvl="0">
              <a:buClr>
                <a:schemeClr val="accent5">
                  <a:lumMod val="50000"/>
                </a:schemeClr>
              </a:buClr>
            </a:pPr>
            <a:r>
              <a:rPr lang="en-US" dirty="0"/>
              <a:t>Borrowing ideas</a:t>
            </a:r>
          </a:p>
          <a:p>
            <a:pPr lvl="0">
              <a:buClr>
                <a:schemeClr val="accent5">
                  <a:lumMod val="50000"/>
                </a:schemeClr>
              </a:buClr>
            </a:pPr>
            <a:r>
              <a:rPr lang="en-US" dirty="0"/>
              <a:t>Best-in-firm</a:t>
            </a:r>
          </a:p>
          <a:p>
            <a:pPr lvl="0">
              <a:buClr>
                <a:schemeClr val="accent5">
                  <a:lumMod val="50000"/>
                </a:schemeClr>
              </a:buClr>
            </a:pPr>
            <a:r>
              <a:rPr lang="en-US" dirty="0"/>
              <a:t>Beating industry standards</a:t>
            </a:r>
          </a:p>
          <a:p>
            <a:pPr lvl="0">
              <a:buClr>
                <a:schemeClr val="accent5">
                  <a:lumMod val="50000"/>
                </a:schemeClr>
              </a:buClr>
            </a:pPr>
            <a:r>
              <a:rPr lang="en-US" dirty="0"/>
              <a:t>Best-in-class</a:t>
            </a:r>
          </a:p>
          <a:p>
            <a:pPr lvl="0">
              <a:buClr>
                <a:schemeClr val="accent5">
                  <a:lumMod val="50000"/>
                </a:schemeClr>
              </a:buClr>
            </a:pPr>
            <a:r>
              <a:rPr lang="en-US" dirty="0"/>
              <a:t>National leadership</a:t>
            </a:r>
          </a:p>
          <a:p>
            <a:pPr lvl="0">
              <a:buClr>
                <a:schemeClr val="accent5">
                  <a:lumMod val="50000"/>
                </a:schemeClr>
              </a:buClr>
            </a:pPr>
            <a:r>
              <a:rPr lang="en-US" dirty="0"/>
              <a:t>Best-in-world</a:t>
            </a:r>
          </a:p>
        </p:txBody>
      </p:sp>
    </p:spTree>
    <p:extLst>
      <p:ext uri="{BB962C8B-B14F-4D97-AF65-F5344CB8AC3E}">
        <p14:creationId xmlns:p14="http://schemas.microsoft.com/office/powerpoint/2010/main" val="281579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6781800" cy="1143000"/>
          </a:xfrm>
        </p:spPr>
        <p:txBody>
          <a:bodyPr/>
          <a:lstStyle/>
          <a:p>
            <a:r>
              <a:rPr lang="en-US" sz="2800" dirty="0"/>
              <a:t>Figure 6-2 Benchmarking Purpose and Quality Maturity</a:t>
            </a:r>
          </a:p>
        </p:txBody>
      </p:sp>
      <p:pic>
        <p:nvPicPr>
          <p:cNvPr id="5" name="Picture 2" descr="A graph plots quality maturity versus benchmarking purpose. The vertical axis is divided into four measures from bottom to top, internally focused, industry competitive, outstanding, and world class. A plot representing the world class leadership cycle rises with increasing steepness across the graph. The area under the plot is divided into 7 benchmarking purposes from left to right, each rising in quality maturity from internally focused to world class. They are as follows. 1, learning from successes. 2, borrowing ideas. 3, best in firm. 4, beating industry standards. 5, best in class. 6, national leadership. 7, best in worl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2209800"/>
            <a:ext cx="5720715" cy="3270348"/>
          </a:xfrm>
          <a:prstGeom prst="rect">
            <a:avLst/>
          </a:prstGeom>
        </p:spPr>
      </p:pic>
    </p:spTree>
    <p:extLst>
      <p:ext uri="{BB962C8B-B14F-4D97-AF65-F5344CB8AC3E}">
        <p14:creationId xmlns:p14="http://schemas.microsoft.com/office/powerpoint/2010/main" val="3300428090"/>
      </p:ext>
    </p:extLst>
  </p:cSld>
  <p:clrMapOvr>
    <a:masterClrMapping/>
  </p:clrMapOvr>
</p:sld>
</file>

<file path=ppt/theme/theme1.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4353</TotalTime>
  <Words>4736</Words>
  <Application>Microsoft Office PowerPoint</Application>
  <PresentationFormat>On-screen Show (4:3)</PresentationFormat>
  <Paragraphs>297</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Noto Sans Symbols</vt:lpstr>
      <vt:lpstr>Times New Roman</vt:lpstr>
      <vt:lpstr>1_508 Lecture</vt:lpstr>
      <vt:lpstr>PowerPoint Presentation</vt:lpstr>
      <vt:lpstr>Managing Quality: Integrating The Supply Chain</vt:lpstr>
      <vt:lpstr>Learning Objectives</vt:lpstr>
      <vt:lpstr>Figure 6-1 Strategic Quality Planning Model</vt:lpstr>
      <vt:lpstr>Gaining Insights Through Benchmarking (1 of 3)</vt:lpstr>
      <vt:lpstr>Gaining Insights Through Benchmarking (2 of 3)</vt:lpstr>
      <vt:lpstr>Gaining Insights Through Benchmarking (3 of 3)</vt:lpstr>
      <vt:lpstr>Purposes of Benchmarking</vt:lpstr>
      <vt:lpstr>Figure 6-2 Benchmarking Purpose and Quality Maturity</vt:lpstr>
      <vt:lpstr>Difficulties in Monitoring and Measuring Performance</vt:lpstr>
      <vt:lpstr>Productivity Measures</vt:lpstr>
      <vt:lpstr>Example 6-1 (1 of 3)</vt:lpstr>
      <vt:lpstr>Example 6-1 (2 of 3)</vt:lpstr>
      <vt:lpstr>Example 6-1 (3 of 3)</vt:lpstr>
      <vt:lpstr>Commonly Benchmarked Performance Measures</vt:lpstr>
      <vt:lpstr>Why Collect All These Measures?</vt:lpstr>
      <vt:lpstr>Key Business Factors (K B F s)</vt:lpstr>
      <vt:lpstr>Business Process Benchmarking</vt:lpstr>
      <vt:lpstr>Figure 6-3 Business Process Benchmarking</vt:lpstr>
      <vt:lpstr>Figure 6-4 Business Process Benchmarking</vt:lpstr>
      <vt:lpstr>Robert Camp’s Business Process Benchmarking Process (1 of 2)</vt:lpstr>
      <vt:lpstr>Robert Camp’s Business Process Benchmarking Process (2 of 2)</vt:lpstr>
      <vt:lpstr>Leading and Managing the Benchmarking Effort</vt:lpstr>
      <vt:lpstr>Baselining and Process Improvement</vt:lpstr>
      <vt:lpstr>Problems with Benchmarking</vt:lpstr>
      <vt:lpstr>Figure 6-5 Baselining Process</vt:lpstr>
      <vt:lpstr>PowerPoint Presentation</vt:lpstr>
    </vt:vector>
  </TitlesOfParts>
  <Manager/>
  <Company>Cognizant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Quality: Integrating The Supply Chain, 6e</dc:title>
  <dc:subject>BusPub</dc:subject>
  <dc:creator>Foster</dc:creator>
  <cp:keywords>Accessible</cp:keywords>
  <dc:description/>
  <cp:lastModifiedBy>Asmaa Abdelrahim</cp:lastModifiedBy>
  <cp:revision>303</cp:revision>
  <dcterms:created xsi:type="dcterms:W3CDTF">2016-01-18T14:19:34Z</dcterms:created>
  <dcterms:modified xsi:type="dcterms:W3CDTF">2025-01-16T10:19:43Z</dcterms:modified>
  <cp:category/>
</cp:coreProperties>
</file>