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1"/>
  </p:notesMasterIdLst>
  <p:handoutMasterIdLst>
    <p:handoutMasterId r:id="rId32"/>
  </p:handoutMasterIdLst>
  <p:sldIdLst>
    <p:sldId id="471" r:id="rId2"/>
    <p:sldId id="469" r:id="rId3"/>
    <p:sldId id="442" r:id="rId4"/>
    <p:sldId id="443" r:id="rId5"/>
    <p:sldId id="444" r:id="rId6"/>
    <p:sldId id="445" r:id="rId7"/>
    <p:sldId id="446" r:id="rId8"/>
    <p:sldId id="447" r:id="rId9"/>
    <p:sldId id="448" r:id="rId10"/>
    <p:sldId id="449" r:id="rId11"/>
    <p:sldId id="450" r:id="rId12"/>
    <p:sldId id="470" r:id="rId13"/>
    <p:sldId id="452" r:id="rId14"/>
    <p:sldId id="453" r:id="rId15"/>
    <p:sldId id="454" r:id="rId16"/>
    <p:sldId id="455" r:id="rId17"/>
    <p:sldId id="456" r:id="rId18"/>
    <p:sldId id="457" r:id="rId19"/>
    <p:sldId id="458" r:id="rId20"/>
    <p:sldId id="459" r:id="rId21"/>
    <p:sldId id="460" r:id="rId22"/>
    <p:sldId id="461" r:id="rId23"/>
    <p:sldId id="462" r:id="rId24"/>
    <p:sldId id="463" r:id="rId25"/>
    <p:sldId id="464" r:id="rId26"/>
    <p:sldId id="465" r:id="rId27"/>
    <p:sldId id="466" r:id="rId28"/>
    <p:sldId id="467" r:id="rId29"/>
    <p:sldId id="47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3C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6395" autoAdjust="0"/>
  </p:normalViewPr>
  <p:slideViewPr>
    <p:cSldViewPr>
      <p:cViewPr varScale="1">
        <p:scale>
          <a:sx n="110" d="100"/>
          <a:sy n="110" d="100"/>
        </p:scale>
        <p:origin x="1770" y="108"/>
      </p:cViewPr>
      <p:guideLst>
        <p:guide orient="horz" pos="2160"/>
        <p:guide pos="2880"/>
        <p:guide orient="horz" pos="2352"/>
      </p:guideLst>
    </p:cSldViewPr>
  </p:slideViewPr>
  <p:outlineViewPr>
    <p:cViewPr>
      <p:scale>
        <a:sx n="33" d="100"/>
        <a:sy n="33" d="100"/>
      </p:scale>
      <p:origin x="0" y="-1289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this PowerPoint presentation contains mathematical equations, you may need to check that your computer has the following installed:</a:t>
            </a:r>
          </a:p>
          <a:p>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MathType</a:t>
            </a:r>
            <a:r>
              <a:rPr lang="en-US" sz="1200" kern="1200" dirty="0">
                <a:solidFill>
                  <a:schemeClr val="tx1"/>
                </a:solidFill>
                <a:effectLst/>
                <a:latin typeface="+mn-lt"/>
                <a:ea typeface="+mn-ea"/>
                <a:cs typeface="+mn-cs"/>
              </a:rPr>
              <a:t> Plugin</a:t>
            </a:r>
          </a:p>
          <a:p>
            <a:r>
              <a:rPr lang="en-US" sz="1200" kern="1200" dirty="0">
                <a:solidFill>
                  <a:schemeClr val="tx1"/>
                </a:solidFill>
                <a:effectLst/>
                <a:latin typeface="+mn-lt"/>
                <a:ea typeface="+mn-ea"/>
                <a:cs typeface="+mn-cs"/>
              </a:rPr>
              <a:t>2) Math Player (free versions available)</a:t>
            </a:r>
          </a:p>
          <a:p>
            <a:r>
              <a:rPr lang="en-US" sz="1200" kern="1200" dirty="0">
                <a:solidFill>
                  <a:schemeClr val="tx1"/>
                </a:solidFill>
                <a:effectLst/>
                <a:latin typeface="+mn-lt"/>
                <a:ea typeface="+mn-ea"/>
                <a:cs typeface="+mn-cs"/>
              </a:rPr>
              <a:t>3) NVDA Reader (free versions available)</a:t>
            </a:r>
          </a:p>
        </p:txBody>
      </p:sp>
      <p:sp>
        <p:nvSpPr>
          <p:cNvPr id="4" name="Slide Number Placeholder 3"/>
          <p:cNvSpPr>
            <a:spLocks noGrp="1"/>
          </p:cNvSpPr>
          <p:nvPr>
            <p:ph type="sldNum" sz="quarter" idx="10"/>
          </p:nvPr>
        </p:nvSpPr>
        <p:spPr/>
        <p:txBody>
          <a:bodyPr/>
          <a:lstStyle/>
          <a:p>
            <a:fld id="{CFF71A2E-9361-4747-878D-22E7C3225E9E}" type="slidenum">
              <a:rPr lang="en-US" smtClean="0"/>
              <a:t>2</a:t>
            </a:fld>
            <a:endParaRPr lang="en-US" dirty="0"/>
          </a:p>
        </p:txBody>
      </p:sp>
    </p:spTree>
    <p:extLst>
      <p:ext uri="{BB962C8B-B14F-4D97-AF65-F5344CB8AC3E}">
        <p14:creationId xmlns:p14="http://schemas.microsoft.com/office/powerpoint/2010/main" val="236438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 of the differences studied by gap analysis identifies the difference between managerial and customer perceptions of what the customer wants (gap 1). When this gap is large, service providers are likely producing excellent services that no one wants. The other gaps and gap analyses are discussed in depth in Chapter 8.</a:t>
            </a:r>
            <a:endParaRPr lang="en-US" dirty="0"/>
          </a:p>
          <a:p>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11</a:t>
            </a:fld>
            <a:endParaRPr lang="en-US" dirty="0"/>
          </a:p>
        </p:txBody>
      </p:sp>
    </p:spTree>
    <p:extLst>
      <p:ext uri="{BB962C8B-B14F-4D97-AF65-F5344CB8AC3E}">
        <p14:creationId xmlns:p14="http://schemas.microsoft.com/office/powerpoint/2010/main" val="330141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addition to the gaps model, Parasuraman, Zeithamel, and Berry contributed a number of important concepts to managing service quality. These concepts include 10 determinants of service quality (seen here and in Table 5-1 in your chapter), service quality dimensions discussed in Chapter 1, and a questionnaire to test the hypothesized relationships in Figure 5-3. The survey instrument is called SERVQUAL.</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12</a:t>
            </a:fld>
            <a:endParaRPr lang="en-US" dirty="0"/>
          </a:p>
        </p:txBody>
      </p:sp>
    </p:spTree>
    <p:extLst>
      <p:ext uri="{BB962C8B-B14F-4D97-AF65-F5344CB8AC3E}">
        <p14:creationId xmlns:p14="http://schemas.microsoft.com/office/powerpoint/2010/main" val="89355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Another approach to identifying and measuring gaps in quality service is found in the two-dimensional gaps model shown in Figure 5-4. Surveys using this approach measure customer satisfaction perceptions on the </a:t>
            </a:r>
            <a:r>
              <a:rPr lang="en-US" sz="1200" b="0" i="1" u="none" strike="noStrike" kern="1200" baseline="0" dirty="0">
                <a:solidFill>
                  <a:schemeClr val="tx1"/>
                </a:solidFill>
                <a:latin typeface="+mn-lt"/>
                <a:ea typeface="+mn-ea"/>
                <a:cs typeface="+mn-cs"/>
              </a:rPr>
              <a:t>y </a:t>
            </a:r>
            <a:r>
              <a:rPr lang="en-US" sz="1200" b="0" i="0" u="none" strike="noStrike" kern="1200" baseline="0" dirty="0">
                <a:solidFill>
                  <a:schemeClr val="tx1"/>
                </a:solidFill>
                <a:latin typeface="+mn-lt"/>
                <a:ea typeface="+mn-ea"/>
                <a:cs typeface="+mn-cs"/>
              </a:rPr>
              <a:t>axis and ratings of relative importance on the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axis. This approach is presented in depth in Chapter 8, but it is presented here in the context of gathering customer data to better understand the customer.</a:t>
            </a:r>
          </a:p>
          <a:p>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13</a:t>
            </a:fld>
            <a:endParaRPr lang="en-US" dirty="0"/>
          </a:p>
        </p:txBody>
      </p:sp>
    </p:spTree>
    <p:extLst>
      <p:ext uri="{BB962C8B-B14F-4D97-AF65-F5344CB8AC3E}">
        <p14:creationId xmlns:p14="http://schemas.microsoft.com/office/powerpoint/2010/main" val="229892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 of the preliminary steps that many analysts overlook is segmenting data. Data about customers can be gathered from a number of sources, such as industry groups, external sources, the Internet, commercially available databases, or questionnaires. The Baldrige criteria emphasize data segmentation of customers and customer markets. The segmentation is simple (e.g., consumer, commercial, or wholesalers). To segment markets means to distinguish customers or markets according to common characteristics. Personal computer markets are segmented into home and business markets. Sometimes segmentation is more complex, involving customer characteristics and demographics, psychographics, or benefits desired.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Table 5-2 shows examples of segments for consumer markets. This segmentation implies that data are gathered separately for each of these segments and analyzed separately. Table 5-3 shows examples of segments for commercial markets. Therefore, you may segment your markets according to consumer markets or commercial markets. You also may segment further within these markets.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14</a:t>
            </a:fld>
            <a:endParaRPr lang="en-US" dirty="0"/>
          </a:p>
        </p:txBody>
      </p:sp>
    </p:spTree>
    <p:extLst>
      <p:ext uri="{BB962C8B-B14F-4D97-AF65-F5344CB8AC3E}">
        <p14:creationId xmlns:p14="http://schemas.microsoft.com/office/powerpoint/2010/main" val="1735834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theory behind the competitive model was that competition among the suppliers drives costs lower and quality higher. However, this theory ignores the costs associated with variability created by using multiple suppliers. This variability can be seen in process industries such as steel production, in which customers use sheet steel raw materials from suppliers. Even though the dimensions and specifications for sheet metal are the same, if different suppliers are used, there will be increased variability in the physical properties of the materials, such as tensile strength. For example, one manufacturer found that by limiting the number of suppliers of sheet steel, it reduced its defects by 40%. This demonstrated that variability in sourced materials was a major cause of defects.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Today, many companies use </a:t>
            </a:r>
            <a:r>
              <a:rPr lang="en-US" sz="1200" b="1" i="0" u="none" strike="noStrike" kern="1200" baseline="0" dirty="0">
                <a:solidFill>
                  <a:schemeClr val="tx1"/>
                </a:solidFill>
                <a:latin typeface="+mn-lt"/>
                <a:ea typeface="+mn-ea"/>
                <a:cs typeface="+mn-cs"/>
              </a:rPr>
              <a:t>single sourcing </a:t>
            </a:r>
            <a:r>
              <a:rPr lang="en-US" sz="1200" b="0" i="0" u="none" strike="noStrike" kern="1200" baseline="0" dirty="0">
                <a:solidFill>
                  <a:schemeClr val="tx1"/>
                </a:solidFill>
                <a:latin typeface="+mn-lt"/>
                <a:ea typeface="+mn-ea"/>
                <a:cs typeface="+mn-cs"/>
              </a:rPr>
              <a:t>as a way to reduce the number of suppliers. Single sourcing is a process for developing relationships with a few suppliers for long contract terms. Historically, this was the Japanese method of purchasing. Increasingly, single-sourcing arrangements are developing into </a:t>
            </a:r>
            <a:r>
              <a:rPr lang="en-US" sz="1200" b="1" i="0" u="none" strike="noStrike" kern="1200" baseline="0" dirty="0">
                <a:solidFill>
                  <a:schemeClr val="tx1"/>
                </a:solidFill>
                <a:latin typeface="+mn-lt"/>
                <a:ea typeface="+mn-ea"/>
                <a:cs typeface="+mn-cs"/>
              </a:rPr>
              <a:t>strategic alliances</a:t>
            </a:r>
            <a:r>
              <a:rPr lang="en-US" sz="1200" b="0" i="0" u="none" strike="noStrike" kern="1200" baseline="0" dirty="0">
                <a:solidFill>
                  <a:schemeClr val="tx1"/>
                </a:solidFill>
                <a:latin typeface="+mn-lt"/>
                <a:ea typeface="+mn-ea"/>
                <a:cs typeface="+mn-cs"/>
              </a:rPr>
              <a:t>, in which the suppliers become de facto subsidiaries to their major customers. In these arrangements, not only are suppliers single-source providers but they also integrate information systems and quality systems that allow close interaction at all levels. </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15</a:t>
            </a:fld>
            <a:endParaRPr lang="en-US" dirty="0"/>
          </a:p>
        </p:txBody>
      </p:sp>
    </p:spTree>
    <p:extLst>
      <p:ext uri="{BB962C8B-B14F-4D97-AF65-F5344CB8AC3E}">
        <p14:creationId xmlns:p14="http://schemas.microsoft.com/office/powerpoint/2010/main" val="3460971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Flowcharts are graphical diagrams with boxes that represent process steps. The steps are connected by arrows that represent process dependency; an arrow between steps suggests that accomplishing one step is dependent on accomplishing another step.</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PCN diagram categorizes the flowchart steps according to whether they involve interaction between entities such as providers and customers. In PCN diagrams, an </a:t>
            </a:r>
            <a:r>
              <a:rPr lang="en-US" sz="1200" b="1" i="0" u="none" strike="noStrike" kern="1200" baseline="0" dirty="0">
                <a:solidFill>
                  <a:schemeClr val="tx1"/>
                </a:solidFill>
                <a:latin typeface="+mn-lt"/>
                <a:ea typeface="+mn-ea"/>
                <a:cs typeface="+mn-cs"/>
              </a:rPr>
              <a:t>entity </a:t>
            </a:r>
            <a:r>
              <a:rPr lang="en-US" sz="1200" b="0" i="0" u="none" strike="noStrike" kern="1200" baseline="0" dirty="0">
                <a:solidFill>
                  <a:schemeClr val="tx1"/>
                </a:solidFill>
                <a:latin typeface="+mn-lt"/>
                <a:ea typeface="+mn-ea"/>
                <a:cs typeface="+mn-cs"/>
              </a:rPr>
              <a:t>is either a service provider, customer, or supplier. Entities such as supplier’s suppliers or customer’s customers can also be further up or down the supply chain. </a:t>
            </a:r>
          </a:p>
        </p:txBody>
      </p:sp>
      <p:sp>
        <p:nvSpPr>
          <p:cNvPr id="4" name="Slide Number Placeholder 3"/>
          <p:cNvSpPr>
            <a:spLocks noGrp="1"/>
          </p:cNvSpPr>
          <p:nvPr>
            <p:ph type="sldNum" sz="quarter" idx="10"/>
          </p:nvPr>
        </p:nvSpPr>
        <p:spPr/>
        <p:txBody>
          <a:bodyPr/>
          <a:lstStyle/>
          <a:p>
            <a:fld id="{CFF71A2E-9361-4747-878D-22E7C3225E9E}" type="slidenum">
              <a:rPr lang="en-US" smtClean="0"/>
              <a:t>16</a:t>
            </a:fld>
            <a:endParaRPr lang="en-US" dirty="0"/>
          </a:p>
        </p:txBody>
      </p:sp>
    </p:spTree>
    <p:extLst>
      <p:ext uri="{BB962C8B-B14F-4D97-AF65-F5344CB8AC3E}">
        <p14:creationId xmlns:p14="http://schemas.microsoft.com/office/powerpoint/2010/main" val="3024571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5-5 shows an example of a PCN diagram for a pizza restaurant. The pizza restaurant has a </a:t>
            </a:r>
            <a:r>
              <a:rPr lang="en-US" sz="1200" b="1" i="0" u="none" strike="noStrike" kern="1200" baseline="0" dirty="0">
                <a:solidFill>
                  <a:schemeClr val="tx1"/>
                </a:solidFill>
                <a:latin typeface="+mn-lt"/>
                <a:ea typeface="+mn-ea"/>
                <a:cs typeface="+mn-cs"/>
              </a:rPr>
              <a:t>process domain</a:t>
            </a:r>
            <a:r>
              <a:rPr lang="en-US" sz="1200" b="0" i="0" u="none" strike="noStrike" kern="1200" baseline="0" dirty="0">
                <a:solidFill>
                  <a:schemeClr val="tx1"/>
                </a:solidFill>
                <a:latin typeface="+mn-lt"/>
                <a:ea typeface="+mn-ea"/>
                <a:cs typeface="+mn-cs"/>
              </a:rPr>
              <a:t>, which is made of process steps that are the responsibility of the given entity (in this case, a pizza restaurant) as well as interactions with customers.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process domain has three regions: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a:t>
            </a:r>
            <a:r>
              <a:rPr lang="en-US" sz="1200" b="1" i="0" u="none" strike="noStrike" kern="1200" baseline="0" dirty="0">
                <a:solidFill>
                  <a:schemeClr val="tx1"/>
                </a:solidFill>
                <a:latin typeface="+mn-lt"/>
                <a:ea typeface="+mn-ea"/>
                <a:cs typeface="+mn-cs"/>
              </a:rPr>
              <a:t>direct interaction </a:t>
            </a:r>
            <a:r>
              <a:rPr lang="en-US" sz="1200" b="0" i="0" u="none" strike="noStrike" kern="1200" baseline="0" dirty="0">
                <a:solidFill>
                  <a:schemeClr val="tx1"/>
                </a:solidFill>
                <a:latin typeface="+mn-lt"/>
                <a:ea typeface="+mn-ea"/>
                <a:cs typeface="+mn-cs"/>
              </a:rPr>
              <a:t>region includes process steps that involve the pizza restaurant interacting with another entity, such as a local cheese supplier or a customer.</a:t>
            </a:r>
          </a:p>
          <a:p>
            <a:r>
              <a:rPr lang="en-US" sz="1200" b="0" i="0" u="none" strike="noStrike" kern="1200" baseline="0" dirty="0">
                <a:solidFill>
                  <a:schemeClr val="tx1"/>
                </a:solidFill>
                <a:latin typeface="+mn-lt"/>
                <a:ea typeface="+mn-ea"/>
                <a:cs typeface="+mn-cs"/>
              </a:rPr>
              <a:t>• The </a:t>
            </a:r>
            <a:r>
              <a:rPr lang="en-US" sz="1200" b="1" i="0" u="none" strike="noStrike" kern="1200" baseline="0" dirty="0">
                <a:solidFill>
                  <a:schemeClr val="tx1"/>
                </a:solidFill>
                <a:latin typeface="+mn-lt"/>
                <a:ea typeface="+mn-ea"/>
                <a:cs typeface="+mn-cs"/>
              </a:rPr>
              <a:t>surrogate interaction </a:t>
            </a:r>
            <a:r>
              <a:rPr lang="en-US" sz="1200" b="0" i="0" u="none" strike="noStrike" kern="1200" baseline="0" dirty="0">
                <a:solidFill>
                  <a:schemeClr val="tx1"/>
                </a:solidFill>
                <a:latin typeface="+mn-lt"/>
                <a:ea typeface="+mn-ea"/>
                <a:cs typeface="+mn-cs"/>
              </a:rPr>
              <a:t>region includes process steps in which the restaurant is acting on the resources coming from another entity without direct interaction. For example, the restaurant may order napkins online.</a:t>
            </a:r>
          </a:p>
          <a:p>
            <a:r>
              <a:rPr lang="en-US" sz="1200" b="0" i="0" u="none" strike="noStrike" kern="1200" baseline="0" dirty="0">
                <a:solidFill>
                  <a:schemeClr val="tx1"/>
                </a:solidFill>
                <a:latin typeface="+mn-lt"/>
                <a:ea typeface="+mn-ea"/>
                <a:cs typeface="+mn-cs"/>
              </a:rPr>
              <a:t>• The </a:t>
            </a:r>
            <a:r>
              <a:rPr lang="en-US" sz="1200" b="1" i="0" u="none" strike="noStrike" kern="1200" baseline="0" dirty="0">
                <a:solidFill>
                  <a:schemeClr val="tx1"/>
                </a:solidFill>
                <a:latin typeface="+mn-lt"/>
                <a:ea typeface="+mn-ea"/>
                <a:cs typeface="+mn-cs"/>
              </a:rPr>
              <a:t>independent processing </a:t>
            </a:r>
            <a:r>
              <a:rPr lang="en-US" sz="1200" b="0" i="0" u="none" strike="noStrike" kern="1200" baseline="0" dirty="0">
                <a:solidFill>
                  <a:schemeClr val="tx1"/>
                </a:solidFill>
                <a:latin typeface="+mn-lt"/>
                <a:ea typeface="+mn-ea"/>
                <a:cs typeface="+mn-cs"/>
              </a:rPr>
              <a:t>region includes process steps that the restaurant performs without interacting with other entities, such as developing recipes and turning on the ovens. PCN diagrams have been used in a variety of situations to improve customer service.</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17</a:t>
            </a:fld>
            <a:endParaRPr lang="en-US" dirty="0"/>
          </a:p>
        </p:txBody>
      </p:sp>
    </p:spTree>
    <p:extLst>
      <p:ext uri="{BB962C8B-B14F-4D97-AF65-F5344CB8AC3E}">
        <p14:creationId xmlns:p14="http://schemas.microsoft.com/office/powerpoint/2010/main" val="125482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5-6 shows a picture of a supply chain for yogurt. Notice that the supply chain consists of several parts. In one, the farmers are providing product to a dairy. On another part of the supply chain, a chemical company provides plastic pellets to a converter who molds the cups. The label maker also provides labels to the converter. Do you suppose that the converter is primarily concerned with the final consumer who buys the yogurt? Likely not. The supply chain can be segmented. The chemical company is primarily focused on the converter. The dairy company schedules shipments to the distributors, and the distributors handle shipments to the store. The dairy works with the distributors and retailers to understand consumer preferences and to provide the flavors desired by the customers.</a:t>
            </a:r>
            <a:endParaRPr lang="en-US" dirty="0"/>
          </a:p>
          <a:p>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18</a:t>
            </a:fld>
            <a:endParaRPr lang="en-US" dirty="0"/>
          </a:p>
        </p:txBody>
      </p:sp>
    </p:spTree>
    <p:extLst>
      <p:ext uri="{BB962C8B-B14F-4D97-AF65-F5344CB8AC3E}">
        <p14:creationId xmlns:p14="http://schemas.microsoft.com/office/powerpoint/2010/main" val="3837969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Customer rationalization </a:t>
            </a:r>
            <a:r>
              <a:rPr lang="en-US" sz="1200" b="0" i="0" u="none" strike="noStrike" kern="1200" baseline="0" dirty="0">
                <a:solidFill>
                  <a:schemeClr val="tx1"/>
                </a:solidFill>
                <a:latin typeface="+mn-lt"/>
                <a:ea typeface="+mn-ea"/>
                <a:cs typeface="+mn-cs"/>
              </a:rPr>
              <a:t>results from agreement between marketing and operations as to which customers add the greatest advantage and profits over time. This does not necessarily mean pursuing customers who are currently the most profitable. It could mean pursuing customers who cause the company to improve in ways necessary for continued survival. For example, consulting firms often have to turn away customers desiring services in areas outside the expertise of the company. Customer rationalization ensures that a high-quality product is provided, and the service provider stays within its field of expertise. Also, this allows firms to focus on a smaller number of key customers and to develop an </a:t>
            </a:r>
            <a:r>
              <a:rPr lang="en-US" sz="1200" b="1" i="0" u="none" strike="noStrike" kern="1200" baseline="0" dirty="0">
                <a:solidFill>
                  <a:schemeClr val="tx1"/>
                </a:solidFill>
                <a:latin typeface="+mn-lt"/>
                <a:ea typeface="+mn-ea"/>
                <a:cs typeface="+mn-cs"/>
              </a:rPr>
              <a:t>annuity relationship</a:t>
            </a:r>
            <a:r>
              <a:rPr lang="en-US" sz="1200" b="0" i="0" u="none" strike="noStrike" kern="1200" baseline="0" dirty="0">
                <a:solidFill>
                  <a:schemeClr val="tx1"/>
                </a:solidFill>
                <a:latin typeface="+mn-lt"/>
                <a:ea typeface="+mn-ea"/>
                <a:cs typeface="+mn-cs"/>
              </a:rPr>
              <a:t>, in which the customer provides a long-term, steady income stream to the provider.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suppliers focus on satisfying their customers, these customers are recognized as primary sources of information. To better understand the customer, data about the customer must be gathered, analyzed, and used for improvement. The rest of this chapter is concerned with gathering and analyzing customer data so that the data can be used for improvement. There are a variety of means for gathering data from customers. These include </a:t>
            </a:r>
            <a:r>
              <a:rPr lang="en-US" sz="1200" b="1" i="0" u="none" strike="noStrike" kern="1200" baseline="0" dirty="0">
                <a:solidFill>
                  <a:schemeClr val="tx1"/>
                </a:solidFill>
                <a:latin typeface="+mn-lt"/>
                <a:ea typeface="+mn-ea"/>
                <a:cs typeface="+mn-cs"/>
              </a:rPr>
              <a:t>active data gathering</a:t>
            </a:r>
            <a:r>
              <a:rPr lang="en-US" sz="1200" b="0" i="0" u="none" strike="noStrike" kern="1200" baseline="0" dirty="0">
                <a:solidFill>
                  <a:schemeClr val="tx1"/>
                </a:solidFill>
                <a:latin typeface="+mn-lt"/>
                <a:ea typeface="+mn-ea"/>
                <a:cs typeface="+mn-cs"/>
              </a:rPr>
              <a:t>, such as through focus groups and surveys, and </a:t>
            </a:r>
            <a:r>
              <a:rPr lang="en-US" sz="1200" b="1" i="0" u="none" strike="noStrike" kern="1200" baseline="0" dirty="0">
                <a:solidFill>
                  <a:schemeClr val="tx1"/>
                </a:solidFill>
                <a:latin typeface="+mn-lt"/>
                <a:ea typeface="+mn-ea"/>
                <a:cs typeface="+mn-cs"/>
              </a:rPr>
              <a:t>passive data gathering</a:t>
            </a:r>
            <a:r>
              <a:rPr lang="en-US" sz="1200" b="0" i="0" u="none" strike="noStrike" kern="1200" baseline="0" dirty="0">
                <a:solidFill>
                  <a:schemeClr val="tx1"/>
                </a:solidFill>
                <a:latin typeface="+mn-lt"/>
                <a:ea typeface="+mn-ea"/>
                <a:cs typeface="+mn-cs"/>
              </a:rPr>
              <a:t>, such as through customer comment cards.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19</a:t>
            </a:fld>
            <a:endParaRPr lang="en-US" dirty="0"/>
          </a:p>
        </p:txBody>
      </p:sp>
    </p:spTree>
    <p:extLst>
      <p:ext uri="{BB962C8B-B14F-4D97-AF65-F5344CB8AC3E}">
        <p14:creationId xmlns:p14="http://schemas.microsoft.com/office/powerpoint/2010/main" val="1989564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Phone contacts, focus groups, and survey results are referred to as </a:t>
            </a:r>
            <a:r>
              <a:rPr lang="en-US" sz="1200" b="1" i="0" u="none" strike="noStrike" kern="1200" baseline="0" dirty="0">
                <a:solidFill>
                  <a:schemeClr val="tx1"/>
                </a:solidFill>
                <a:latin typeface="+mn-lt"/>
                <a:ea typeface="+mn-ea"/>
                <a:cs typeface="+mn-cs"/>
              </a:rPr>
              <a:t>soft data</a:t>
            </a:r>
            <a:r>
              <a:rPr lang="en-US" sz="1200" b="0" i="0" u="none" strike="noStrike" kern="1200" baseline="0" dirty="0">
                <a:solidFill>
                  <a:schemeClr val="tx1"/>
                </a:solidFill>
                <a:latin typeface="+mn-lt"/>
                <a:ea typeface="+mn-ea"/>
                <a:cs typeface="+mn-cs"/>
              </a:rPr>
              <a:t>. As opposed to soft data, </a:t>
            </a:r>
            <a:r>
              <a:rPr lang="en-US" sz="1200" b="1" i="0" u="none" strike="noStrike" kern="1200" baseline="0" dirty="0">
                <a:solidFill>
                  <a:schemeClr val="tx1"/>
                </a:solidFill>
                <a:latin typeface="+mn-lt"/>
                <a:ea typeface="+mn-ea"/>
                <a:cs typeface="+mn-cs"/>
              </a:rPr>
              <a:t>hard data </a:t>
            </a:r>
            <a:r>
              <a:rPr lang="en-US" sz="1200" b="0" i="0" u="none" strike="noStrike" kern="1200" baseline="0" dirty="0">
                <a:solidFill>
                  <a:schemeClr val="tx1"/>
                </a:solidFill>
                <a:latin typeface="+mn-lt"/>
                <a:ea typeface="+mn-ea"/>
                <a:cs typeface="+mn-cs"/>
              </a:rPr>
              <a:t>are measurement data such as height, weight, or volume, measured on a continuous scale. Soft data are not continuous and are, at best, ordinal. </a:t>
            </a:r>
            <a:r>
              <a:rPr lang="en-US" sz="1200" b="1" i="0" u="none" strike="noStrike" kern="1200" baseline="0" dirty="0">
                <a:solidFill>
                  <a:schemeClr val="tx1"/>
                </a:solidFill>
                <a:latin typeface="+mn-lt"/>
                <a:ea typeface="+mn-ea"/>
                <a:cs typeface="+mn-cs"/>
              </a:rPr>
              <a:t>Ordinal data </a:t>
            </a:r>
            <a:r>
              <a:rPr lang="en-US" sz="1200" b="0" i="0" u="none" strike="noStrike" kern="1200" baseline="0" dirty="0">
                <a:solidFill>
                  <a:schemeClr val="tx1"/>
                </a:solidFill>
                <a:latin typeface="+mn-lt"/>
                <a:ea typeface="+mn-ea"/>
                <a:cs typeface="+mn-cs"/>
              </a:rPr>
              <a:t>are ranked so one measure is higher than the next.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F71A2E-9361-4747-878D-22E7C3225E9E}" type="slidenum">
              <a:rPr lang="en-US" smtClean="0"/>
              <a:t>20</a:t>
            </a:fld>
            <a:endParaRPr lang="en-US" dirty="0"/>
          </a:p>
        </p:txBody>
      </p:sp>
    </p:spTree>
    <p:extLst>
      <p:ext uri="{BB962C8B-B14F-4D97-AF65-F5344CB8AC3E}">
        <p14:creationId xmlns:p14="http://schemas.microsoft.com/office/powerpoint/2010/main" val="10645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3</a:t>
            </a:fld>
            <a:endParaRPr lang="en-US" dirty="0"/>
          </a:p>
        </p:txBody>
      </p:sp>
    </p:spTree>
    <p:extLst>
      <p:ext uri="{BB962C8B-B14F-4D97-AF65-F5344CB8AC3E}">
        <p14:creationId xmlns:p14="http://schemas.microsoft.com/office/powerpoint/2010/main" val="405635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Telephone surveys are often used to gather information related to customers. Most often, they are used for surveys or structured interviews. This is a type of convenience survey method. The major problem with telephone surveys is bias. Major segments of the population of interest are often not available via telephone at certain times. This makes random sampling difficult. Also, customers resent being called at inconvenient times. With recent changes in laws, service providers can be asked to remove customers from contact lists if this method is used. In addition, phone surveyors must respect state and federal do-not-call lists. However, it is often helpful to call respondents prior to sending a survey to see whether they are willing to respond to a survey.</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21</a:t>
            </a:fld>
            <a:endParaRPr lang="en-US" dirty="0"/>
          </a:p>
        </p:txBody>
      </p:sp>
    </p:spTree>
    <p:extLst>
      <p:ext uri="{BB962C8B-B14F-4D97-AF65-F5344CB8AC3E}">
        <p14:creationId xmlns:p14="http://schemas.microsoft.com/office/powerpoint/2010/main" val="995088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Focus groups narrowly address a single topic or group of topics, and they draw individuals with similar characteristics or demographics, which limits the discussion to subjects and market segments that are of particular interest to the firm.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Figure 5-7 shows the steps included in performing a focus group session. After identifying the purpose of the focus group, a set of questions is developed that sequences from broad to specific. After the focus group sessions are completed with multiple groups, the notes from the sessions are reviewed to find common themes that become the basis for planning and improvement. Focus groups are often used by business and government agencies to gauge topics or issues that elicit the strongest emotional responses from the subject. Focus groups need to be carefully facilitated so that the objectives of the research are met.</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22</a:t>
            </a:fld>
            <a:endParaRPr lang="en-US" dirty="0"/>
          </a:p>
        </p:txBody>
      </p:sp>
    </p:spTree>
    <p:extLst>
      <p:ext uri="{BB962C8B-B14F-4D97-AF65-F5344CB8AC3E}">
        <p14:creationId xmlns:p14="http://schemas.microsoft.com/office/powerpoint/2010/main" val="1894216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customer service survey is an important tool for determining customer perceptions of customer service and quality, and is used by marketers and quality professionals to define areas of strength and areas for improvement in quality systems. It is disappointing that surveys are sometimes misused, as is shown in A Closer Look at Quality, Figure 5-2. A survey (or instrument) consists of a series of items (or questions) designed to capture perceptions. The number of items is determined by the purpose of the instrument and the willingness of respondents to spend time filling out the survey.</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1.  Identifying customer requirements. </a:t>
            </a:r>
            <a:r>
              <a:rPr lang="en-US" sz="1200" b="0" i="0" u="none" strike="noStrike" kern="1200" baseline="0" dirty="0">
                <a:solidFill>
                  <a:schemeClr val="tx1"/>
                </a:solidFill>
                <a:latin typeface="+mn-lt"/>
                <a:ea typeface="+mn-ea"/>
                <a:cs typeface="+mn-cs"/>
              </a:rPr>
              <a:t>Customer requirements include the dimensions of quality, service, and performance that are necessary to satisfy the customer. Identifying customer requirements initially involves reviewing the purchase orders and contracts established when the relationship with the customer begins. Second, customer needs are reviewed with marketing and production. Third, interviews are conducted with a sampling of customers to determine what to add to the list of customer requirements.</a:t>
            </a:r>
          </a:p>
          <a:p>
            <a:pPr marL="0" indent="0">
              <a:buNone/>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Developing and validating the instrument. </a:t>
            </a:r>
            <a:r>
              <a:rPr lang="en-US" sz="1200" b="0" i="0" u="none" strike="noStrike" kern="1200" baseline="0" dirty="0">
                <a:solidFill>
                  <a:schemeClr val="tx1"/>
                </a:solidFill>
                <a:latin typeface="+mn-lt"/>
                <a:ea typeface="+mn-ea"/>
                <a:cs typeface="+mn-cs"/>
              </a:rPr>
              <a:t>After dimensions of customer requirements are identified, specific examples are developed to measure the particular dimensions. An alternative means of developing survey items is the </a:t>
            </a:r>
            <a:r>
              <a:rPr lang="en-US" sz="1200" b="1" i="0" u="none" strike="noStrike" kern="1200" baseline="0" dirty="0">
                <a:solidFill>
                  <a:schemeClr val="tx1"/>
                </a:solidFill>
                <a:latin typeface="+mn-lt"/>
                <a:ea typeface="+mn-ea"/>
                <a:cs typeface="+mn-cs"/>
              </a:rPr>
              <a:t>critical-incident approach</a:t>
            </a:r>
            <a:r>
              <a:rPr lang="en-US" sz="1200" b="0" i="0" u="none" strike="noStrike" kern="1200" baseline="0" dirty="0">
                <a:solidFill>
                  <a:schemeClr val="tx1"/>
                </a:solidFill>
                <a:latin typeface="+mn-lt"/>
                <a:ea typeface="+mn-ea"/>
                <a:cs typeface="+mn-cs"/>
              </a:rPr>
              <a:t>, which involves obtaining information from customers about the process they use to receive goods and services. The critical incidents are aspects of organizational performance with which the customers come in direct contact. These are important for monitoring and measuring process performance as it relates to customer service.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Implementing the survey. </a:t>
            </a:r>
            <a:r>
              <a:rPr lang="en-US" sz="1200" b="0" i="0" u="none" strike="noStrike" kern="1200" baseline="0" dirty="0">
                <a:solidFill>
                  <a:schemeClr val="tx1"/>
                </a:solidFill>
                <a:latin typeface="+mn-lt"/>
                <a:ea typeface="+mn-ea"/>
                <a:cs typeface="+mn-cs"/>
              </a:rPr>
              <a:t>Reliability and validity are two different but interrelated issues of survey development. We use the traditional target approach to explain this relationship. If the target in Figure 5-11 (shown on the next slide) is the dimension of customer service that you are trying to measure, each arrow mark represents a single response using the survey instrument. If the measure of the dimension ascertains the dimension perfectly, the shot will be right in the center of the target. If you don’t hit the center, you are not perfectly measuring the quality dimension. The more imperfect the measurement, the farther the shot will be from the center of the target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4. Analyzing the results</a:t>
            </a:r>
            <a:r>
              <a:rPr lang="en-US" sz="1200" b="1"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For business purposes, data analysis generally should be kept simple. Means, histograms or numerical responses, and simple correlations are best for analyzing survey responses. Open-ended questions are analyzed with Pareto analysis using bar charts of the various categories of responses. More extensive data analysis using advanced statistical techniques—such as multiple regression, analysis of variance, or other procedures—should be performed if necessary. Explanations of these statistics can be found in introductory statistics textbooks. However, business experience has shown that simpler analysis is better because simple statistical results are easy to communicate to managers and coworkers.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23</a:t>
            </a:fld>
            <a:endParaRPr lang="en-US" dirty="0"/>
          </a:p>
        </p:txBody>
      </p:sp>
    </p:spTree>
    <p:extLst>
      <p:ext uri="{BB962C8B-B14F-4D97-AF65-F5344CB8AC3E}">
        <p14:creationId xmlns:p14="http://schemas.microsoft.com/office/powerpoint/2010/main" val="57165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Validity is related to reliability, but a reliable instrument is not guaranteed to be valid.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different types of validity; for example, </a:t>
            </a:r>
            <a:r>
              <a:rPr lang="en-US" sz="1200" b="1" i="0" u="none" strike="noStrike" kern="1200" baseline="0" dirty="0">
                <a:solidFill>
                  <a:schemeClr val="tx1"/>
                </a:solidFill>
                <a:latin typeface="+mn-lt"/>
                <a:ea typeface="+mn-ea"/>
                <a:cs typeface="+mn-cs"/>
              </a:rPr>
              <a:t>construct validity </a:t>
            </a:r>
            <a:r>
              <a:rPr lang="en-US" sz="1200" b="0" i="0" u="none" strike="noStrike" kern="1200" baseline="0" dirty="0">
                <a:solidFill>
                  <a:schemeClr val="tx1"/>
                </a:solidFill>
                <a:latin typeface="+mn-lt"/>
                <a:ea typeface="+mn-ea"/>
                <a:cs typeface="+mn-cs"/>
              </a:rPr>
              <a:t>refers to the use of certain terms and whether terms really measure what it is we want to measure. </a:t>
            </a:r>
            <a:r>
              <a:rPr lang="en-US" sz="1200" b="1" i="0" u="none" strike="noStrike" kern="1200" baseline="0" dirty="0">
                <a:solidFill>
                  <a:schemeClr val="tx1"/>
                </a:solidFill>
                <a:latin typeface="+mn-lt"/>
                <a:ea typeface="+mn-ea"/>
                <a:cs typeface="+mn-cs"/>
              </a:rPr>
              <a:t>Criterion validity </a:t>
            </a:r>
            <a:r>
              <a:rPr lang="en-US" sz="1200" b="0" i="0" u="none" strike="noStrike" kern="1200" baseline="0" dirty="0">
                <a:solidFill>
                  <a:schemeClr val="tx1"/>
                </a:solidFill>
                <a:latin typeface="+mn-lt"/>
                <a:ea typeface="+mn-ea"/>
                <a:cs typeface="+mn-cs"/>
              </a:rPr>
              <a:t>indicates that your measuring instrument has the capability to predict or agree with constructs external to that which you are measuring. </a:t>
            </a:r>
            <a:r>
              <a:rPr lang="en-US" sz="1200" b="1" i="0" u="none" strike="noStrike" kern="1200" baseline="0" dirty="0">
                <a:solidFill>
                  <a:schemeClr val="tx1"/>
                </a:solidFill>
                <a:latin typeface="+mn-lt"/>
                <a:ea typeface="+mn-ea"/>
                <a:cs typeface="+mn-cs"/>
              </a:rPr>
              <a:t>Content validity </a:t>
            </a:r>
            <a:r>
              <a:rPr lang="en-US" sz="1200" b="0" i="0" u="none" strike="noStrike" kern="1200" baseline="0" dirty="0">
                <a:solidFill>
                  <a:schemeClr val="tx1"/>
                </a:solidFill>
                <a:latin typeface="+mn-lt"/>
                <a:ea typeface="+mn-ea"/>
                <a:cs typeface="+mn-cs"/>
              </a:rPr>
              <a:t>refers to whether the item really measures what we want to measure. </a:t>
            </a:r>
            <a:endParaRPr lang="en-US" i="0" dirty="0"/>
          </a:p>
        </p:txBody>
      </p:sp>
      <p:sp>
        <p:nvSpPr>
          <p:cNvPr id="4" name="Slide Number Placeholder 3"/>
          <p:cNvSpPr>
            <a:spLocks noGrp="1"/>
          </p:cNvSpPr>
          <p:nvPr>
            <p:ph type="sldNum" sz="quarter" idx="10"/>
          </p:nvPr>
        </p:nvSpPr>
        <p:spPr/>
        <p:txBody>
          <a:bodyPr/>
          <a:lstStyle/>
          <a:p>
            <a:fld id="{CFF71A2E-9361-4747-878D-22E7C3225E9E}" type="slidenum">
              <a:rPr lang="en-US" smtClean="0"/>
              <a:t>24</a:t>
            </a:fld>
            <a:endParaRPr lang="en-US" dirty="0"/>
          </a:p>
        </p:txBody>
      </p:sp>
    </p:spTree>
    <p:extLst>
      <p:ext uri="{BB962C8B-B14F-4D97-AF65-F5344CB8AC3E}">
        <p14:creationId xmlns:p14="http://schemas.microsoft.com/office/powerpoint/2010/main" val="772753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According to research in the area of passive data collection, it was found that passive collections resulted in lower ratings of quality than active collections. It is not clear which approach is more biased. However, it is expected that people who fill out customer response cards based on their own initiative probably have issues they would like resolved.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Customer research card: </a:t>
            </a:r>
            <a:r>
              <a:rPr lang="en-US" sz="1200" b="0" i="0" u="none" strike="noStrike" kern="1200" baseline="0" dirty="0">
                <a:solidFill>
                  <a:schemeClr val="tx1"/>
                </a:solidFill>
                <a:latin typeface="+mn-lt"/>
                <a:ea typeface="+mn-ea"/>
                <a:cs typeface="+mn-cs"/>
              </a:rPr>
              <a:t>We are all familiar with customer cards. We see them at many services companies and receive them with products. They are often an inexpensive way to involve the customer in the process. Research shows that respondents to these cards tend to be expressing extreme responses—either very highly pleased or extremely displeased. Response cards provide an opportunity for the service provider to develop a relationship with a customer through properly recovering from an extremely poor service encounter. Companies should have a method for logging, resolving, and tracking complaints. Resolved complaints also should be used for future feedback for systems improvement.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Many companies provide </a:t>
            </a:r>
            <a:r>
              <a:rPr lang="en-US" sz="1200" b="1" i="0" u="none" strike="noStrike" kern="1200" baseline="0" dirty="0">
                <a:solidFill>
                  <a:schemeClr val="tx1"/>
                </a:solidFill>
                <a:latin typeface="+mn-lt"/>
                <a:ea typeface="+mn-ea"/>
                <a:cs typeface="+mn-cs"/>
              </a:rPr>
              <a:t>websites </a:t>
            </a:r>
            <a:r>
              <a:rPr lang="en-US" sz="1200" b="0" i="0" u="none" strike="noStrike" kern="1200" baseline="0" dirty="0">
                <a:solidFill>
                  <a:schemeClr val="tx1"/>
                </a:solidFill>
                <a:latin typeface="+mn-lt"/>
                <a:ea typeface="+mn-ea"/>
                <a:cs typeface="+mn-cs"/>
              </a:rPr>
              <a:t>and</a:t>
            </a:r>
            <a:r>
              <a:rPr lang="en-US" sz="1200" b="1" i="0" u="none" strike="noStrike" kern="1200" baseline="0" dirty="0">
                <a:solidFill>
                  <a:schemeClr val="tx1"/>
                </a:solidFill>
                <a:latin typeface="+mn-lt"/>
                <a:ea typeface="+mn-ea"/>
                <a:cs typeface="+mn-cs"/>
              </a:rPr>
              <a:t> toll-free phone lines </a:t>
            </a:r>
            <a:r>
              <a:rPr lang="en-US" sz="1200" b="0" i="0" u="none" strike="noStrike" kern="1200" baseline="0" dirty="0">
                <a:solidFill>
                  <a:schemeClr val="tx1"/>
                </a:solidFill>
                <a:latin typeface="+mn-lt"/>
                <a:ea typeface="+mn-ea"/>
                <a:cs typeface="+mn-cs"/>
              </a:rPr>
              <a:t>for customer complaints, questions, and inquiries. These services are offered by many third parties or can be offered in-house.</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25</a:t>
            </a:fld>
            <a:endParaRPr lang="en-US" dirty="0"/>
          </a:p>
        </p:txBody>
      </p:sp>
    </p:spTree>
    <p:extLst>
      <p:ext uri="{BB962C8B-B14F-4D97-AF65-F5344CB8AC3E}">
        <p14:creationId xmlns:p14="http://schemas.microsoft.com/office/powerpoint/2010/main" val="1868665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Customer retention</a:t>
            </a:r>
            <a:r>
              <a:rPr lang="en-US" sz="1200" b="0" i="0" u="none" strike="noStrike" kern="1200" baseline="0" dirty="0">
                <a:solidFill>
                  <a:schemeClr val="tx1"/>
                </a:solidFill>
                <a:latin typeface="+mn-lt"/>
                <a:ea typeface="+mn-ea"/>
                <a:cs typeface="+mn-cs"/>
              </a:rPr>
              <a:t> is an important indicator that every company should track. For services in which the customers are an input to the process, variability can be reduced by maintaining a stable pool of customers who are familiar with the transaction processes.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Customer loyalty </a:t>
            </a:r>
            <a:r>
              <a:rPr lang="en-US" sz="1200" b="0" i="0" u="none" strike="noStrike" kern="1200" baseline="0" dirty="0">
                <a:solidFill>
                  <a:schemeClr val="tx1"/>
                </a:solidFill>
                <a:latin typeface="+mn-lt"/>
                <a:ea typeface="+mn-ea"/>
                <a:cs typeface="+mn-cs"/>
              </a:rPr>
              <a:t>can take many forms, including high customer contact or technology advancements. If a customer and supplier are linked through electronic data interchange (EDI), it is more difficult to switch to an alternative supplier because information systems have to be upgraded to work with new suppliers. This also speeds up data transmission between supplier and customer, reducing cycle times and lead times for delivery of products and services.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26</a:t>
            </a:fld>
            <a:endParaRPr lang="en-US" dirty="0"/>
          </a:p>
        </p:txBody>
      </p:sp>
    </p:spTree>
    <p:extLst>
      <p:ext uri="{BB962C8B-B14F-4D97-AF65-F5344CB8AC3E}">
        <p14:creationId xmlns:p14="http://schemas.microsoft.com/office/powerpoint/2010/main" val="2239375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business information systems—especially over the Internet and social media—companies are receiving volumes of customer-related data. These data include personal, Internet, process, and customer-preference information. As a result, systems have been created to mine these data to improve customer service and retention.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CRMS technologies are used in customer data acquisition and data-mining efforts. All firms desire profitable customers. Customer self-service and product customization are ways to </a:t>
            </a:r>
            <a:r>
              <a:rPr lang="en-US" sz="1200" b="1" i="0" u="none" strike="noStrike" kern="1200" baseline="0" dirty="0">
                <a:solidFill>
                  <a:schemeClr val="tx1"/>
                </a:solidFill>
                <a:latin typeface="+mn-lt"/>
                <a:ea typeface="+mn-ea"/>
                <a:cs typeface="+mn-cs"/>
              </a:rPr>
              <a:t>acquire</a:t>
            </a:r>
            <a:r>
              <a:rPr lang="en-US" sz="1200" b="0" i="0" u="none" strike="noStrike" kern="1200" baseline="0" dirty="0">
                <a:solidFill>
                  <a:schemeClr val="tx1"/>
                </a:solidFill>
                <a:latin typeface="+mn-lt"/>
                <a:ea typeface="+mn-ea"/>
                <a:cs typeface="+mn-cs"/>
              </a:rPr>
              <a:t> new customer data. Another means is to provide customer access to information technology (IT) systems for configuring orders or researching information online. </a:t>
            </a:r>
            <a:r>
              <a:rPr lang="en-US" sz="1200" b="1" i="0" u="none" strike="noStrike" kern="1200" baseline="0" dirty="0">
                <a:solidFill>
                  <a:schemeClr val="tx1"/>
                </a:solidFill>
                <a:latin typeface="+mn-lt"/>
                <a:ea typeface="+mn-ea"/>
                <a:cs typeface="+mn-cs"/>
              </a:rPr>
              <a:t>Customer retention </a:t>
            </a:r>
            <a:r>
              <a:rPr lang="en-US" sz="1200" b="0" i="0" u="none" strike="noStrike" kern="1200" baseline="0" dirty="0">
                <a:solidFill>
                  <a:schemeClr val="tx1"/>
                </a:solidFill>
                <a:latin typeface="+mn-lt"/>
                <a:ea typeface="+mn-ea"/>
                <a:cs typeface="+mn-cs"/>
              </a:rPr>
              <a:t>is enhanced through a variety of activities. Because it costs six times as much to acquire customers, it is cost effective to retain customers. Frequent-flier programs and grocery discount cards are examples of information-based methods for retaining customers. </a:t>
            </a:r>
            <a:r>
              <a:rPr lang="en-US" sz="1200" b="1" i="0" u="none" strike="noStrike" kern="1200" baseline="0" dirty="0">
                <a:solidFill>
                  <a:schemeClr val="tx1"/>
                </a:solidFill>
                <a:latin typeface="+mn-lt"/>
                <a:ea typeface="+mn-ea"/>
                <a:cs typeface="+mn-cs"/>
              </a:rPr>
              <a:t>Enhancement</a:t>
            </a:r>
            <a:r>
              <a:rPr lang="en-US" sz="1200" b="0" i="0" u="none" strike="noStrike" kern="1200" baseline="0" dirty="0">
                <a:solidFill>
                  <a:schemeClr val="tx1"/>
                </a:solidFill>
                <a:latin typeface="+mn-lt"/>
                <a:ea typeface="+mn-ea"/>
                <a:cs typeface="+mn-cs"/>
              </a:rPr>
              <a:t> involves improving service to the customer through the use of information systems.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27</a:t>
            </a:fld>
            <a:endParaRPr lang="en-US" dirty="0"/>
          </a:p>
        </p:txBody>
      </p:sp>
    </p:spTree>
    <p:extLst>
      <p:ext uri="{BB962C8B-B14F-4D97-AF65-F5344CB8AC3E}">
        <p14:creationId xmlns:p14="http://schemas.microsoft.com/office/powerpoint/2010/main" val="41937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CRMS are used to monitor customer interactions, preferences, and relationships through media such as customer transaction records, call center logs, searches, and website clicks.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activities monitored include </a:t>
            </a:r>
            <a:r>
              <a:rPr lang="en-US" sz="1200" b="1" i="0" u="none" strike="noStrike" kern="1200" baseline="0" dirty="0">
                <a:solidFill>
                  <a:schemeClr val="tx1"/>
                </a:solidFill>
                <a:latin typeface="+mn-lt"/>
                <a:ea typeface="+mn-ea"/>
                <a:cs typeface="+mn-cs"/>
              </a:rPr>
              <a:t>customer defections</a:t>
            </a:r>
            <a:r>
              <a:rPr lang="en-US" sz="1200" b="0" i="0" u="none" strike="noStrike" kern="1200" baseline="0" dirty="0">
                <a:solidFill>
                  <a:schemeClr val="tx1"/>
                </a:solidFill>
                <a:latin typeface="+mn-lt"/>
                <a:ea typeface="+mn-ea"/>
                <a:cs typeface="+mn-cs"/>
              </a:rPr>
              <a:t>—customers who do not repeat business in some fixed period of time. This involves determining who are active versus inactive customers.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Personalized service to those who are in danger of becoming inactive is used to achieve </a:t>
            </a:r>
            <a:r>
              <a:rPr lang="en-US" sz="1200" b="1" i="0" u="none" strike="noStrike" kern="1200" baseline="0" dirty="0">
                <a:solidFill>
                  <a:schemeClr val="tx1"/>
                </a:solidFill>
                <a:latin typeface="+mn-lt"/>
                <a:ea typeface="+mn-ea"/>
                <a:cs typeface="+mn-cs"/>
              </a:rPr>
              <a:t>churn reduction</a:t>
            </a:r>
            <a:r>
              <a:rPr lang="en-US" sz="1200" b="0" i="0" u="none" strike="noStrike" kern="1200" baseline="0" dirty="0">
                <a:solidFill>
                  <a:schemeClr val="tx1"/>
                </a:solidFill>
                <a:latin typeface="+mn-lt"/>
                <a:ea typeface="+mn-ea"/>
                <a:cs typeface="+mn-cs"/>
              </a:rPr>
              <a:t>—that is, reduction of the loss of customers.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companies such as Amazon.com, </a:t>
            </a:r>
            <a:r>
              <a:rPr lang="en-US" sz="1200" b="1" i="0" u="none" strike="noStrike" kern="1200" baseline="0" dirty="0">
                <a:solidFill>
                  <a:schemeClr val="tx1"/>
                </a:solidFill>
                <a:latin typeface="+mn-lt"/>
                <a:ea typeface="+mn-ea"/>
                <a:cs typeface="+mn-cs"/>
              </a:rPr>
              <a:t>clickstream </a:t>
            </a:r>
            <a:r>
              <a:rPr lang="en-US" sz="1200" b="0" i="0" u="none" strike="noStrike" kern="1200" baseline="0" dirty="0">
                <a:solidFill>
                  <a:schemeClr val="tx1"/>
                </a:solidFill>
                <a:latin typeface="+mn-lt"/>
                <a:ea typeface="+mn-ea"/>
                <a:cs typeface="+mn-cs"/>
              </a:rPr>
              <a:t>information is kept that demonstrates how a customer navigates the website. This allows tailoring of the website to the preferences of the customer.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Maintaining these types of information is referred to as </a:t>
            </a:r>
            <a:r>
              <a:rPr lang="en-US" sz="1200" b="1" i="0" u="none" strike="noStrike" kern="1200" baseline="0" dirty="0">
                <a:solidFill>
                  <a:schemeClr val="tx1"/>
                </a:solidFill>
                <a:latin typeface="+mn-lt"/>
                <a:ea typeface="+mn-ea"/>
                <a:cs typeface="+mn-cs"/>
              </a:rPr>
              <a:t>knowledge management</a:t>
            </a:r>
            <a:r>
              <a:rPr lang="en-US" sz="1200" b="0" i="0" u="none" strike="noStrike" kern="1200" baseline="0" dirty="0">
                <a:solidFill>
                  <a:schemeClr val="tx1"/>
                </a:solidFill>
                <a:latin typeface="+mn-lt"/>
                <a:ea typeface="+mn-ea"/>
                <a:cs typeface="+mn-cs"/>
              </a:rPr>
              <a:t>, which involves managing the mountain of information generated by website usage in a way to improve marketing to key customers.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sales activities are managed specifically to each customer’s preferences. This includes </a:t>
            </a:r>
            <a:r>
              <a:rPr lang="en-US" sz="1200" b="1" i="0" u="none" strike="noStrike" kern="1200" baseline="0" dirty="0">
                <a:solidFill>
                  <a:schemeClr val="tx1"/>
                </a:solidFill>
                <a:latin typeface="+mn-lt"/>
                <a:ea typeface="+mn-ea"/>
                <a:cs typeface="+mn-cs"/>
              </a:rPr>
              <a:t>transactional analysis</a:t>
            </a:r>
            <a:r>
              <a:rPr lang="en-US" sz="1200" b="0" i="0" u="none" strike="noStrike" kern="1200" baseline="0" dirty="0">
                <a:solidFill>
                  <a:schemeClr val="tx1"/>
                </a:solidFill>
                <a:latin typeface="+mn-lt"/>
                <a:ea typeface="+mn-ea"/>
                <a:cs typeface="+mn-cs"/>
              </a:rPr>
              <a:t>, which consists of customer service policies, sales processes, service process design, and after-sales service. Like many newer technologies such as enterprise resource planning systems, CRMS implementations often result in failure. To implement CRMS properly requires an understanding of your business, customers, competitors, culture, and processes. </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28</a:t>
            </a:fld>
            <a:endParaRPr lang="en-US" dirty="0"/>
          </a:p>
        </p:txBody>
      </p:sp>
    </p:spTree>
    <p:extLst>
      <p:ext uri="{BB962C8B-B14F-4D97-AF65-F5344CB8AC3E}">
        <p14:creationId xmlns:p14="http://schemas.microsoft.com/office/powerpoint/2010/main" val="58760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Reasons why customers service is important:</a:t>
            </a:r>
          </a:p>
          <a:p>
            <a:pPr marL="0" indent="0">
              <a:buNone/>
            </a:pPr>
            <a:endParaRPr lang="en-US" b="0" dirty="0"/>
          </a:p>
          <a:p>
            <a:pPr marL="0" indent="0">
              <a:buNone/>
            </a:pPr>
            <a:r>
              <a:rPr lang="en-US" b="0" dirty="0"/>
              <a:t>• Customers tell twice as many people about bad experiences as good experiences.</a:t>
            </a:r>
          </a:p>
          <a:p>
            <a:pPr marL="0" indent="0">
              <a:buNone/>
            </a:pPr>
            <a:r>
              <a:rPr lang="en-US" b="0" dirty="0"/>
              <a:t>• A dissatisfied customer tells 8 to 10 people about the bad experience.</a:t>
            </a:r>
          </a:p>
          <a:p>
            <a:pPr marL="0" indent="0">
              <a:buNone/>
            </a:pPr>
            <a:r>
              <a:rPr lang="en-US" b="0" dirty="0"/>
              <a:t>• Seventy percent of upset customers will remain your customer if you resolve the complaint satisfactorily.</a:t>
            </a:r>
          </a:p>
          <a:p>
            <a:pPr marL="0" indent="0">
              <a:buNone/>
            </a:pPr>
            <a:r>
              <a:rPr lang="en-US" b="0" dirty="0"/>
              <a:t>• It is easier to get customers to repeat than it is to find new business.</a:t>
            </a:r>
          </a:p>
          <a:p>
            <a:pPr marL="0" indent="0">
              <a:buNone/>
            </a:pPr>
            <a:r>
              <a:rPr lang="en-US" b="0" dirty="0"/>
              <a:t>• Service firms rely on repeat customers for 85% to 95% of their business.</a:t>
            </a:r>
          </a:p>
          <a:p>
            <a:pPr marL="0" indent="0">
              <a:buNone/>
            </a:pPr>
            <a:r>
              <a:rPr lang="en-US" b="0" dirty="0"/>
              <a:t>• Eighty percent of new product and service ideas come from customer ideas.</a:t>
            </a:r>
          </a:p>
          <a:p>
            <a:pPr marL="0" indent="0">
              <a:buNone/>
            </a:pPr>
            <a:r>
              <a:rPr lang="en-US" b="0" dirty="0"/>
              <a:t>• The cost of keeping an existing customer is one-sixth of the cost of attracting a new customer.</a:t>
            </a:r>
          </a:p>
          <a:p>
            <a:r>
              <a:rPr lang="en-US" sz="1200" b="0" i="0" u="none" strike="noStrike" kern="1200" baseline="0" dirty="0">
                <a:solidFill>
                  <a:schemeClr val="tx1"/>
                </a:solidFill>
                <a:latin typeface="+mn-lt"/>
                <a:ea typeface="+mn-ea"/>
                <a:cs typeface="+mn-cs"/>
              </a:rPr>
              <a:t>Source: Kabodian, A., </a:t>
            </a:r>
            <a:r>
              <a:rPr lang="en-US" sz="1200" b="0" i="1" u="none" strike="noStrike" kern="1200" baseline="0" dirty="0">
                <a:solidFill>
                  <a:schemeClr val="tx1"/>
                </a:solidFill>
                <a:latin typeface="+mn-lt"/>
                <a:ea typeface="+mn-ea"/>
                <a:cs typeface="+mn-cs"/>
              </a:rPr>
              <a:t>The Customer Is Always Right. </a:t>
            </a:r>
            <a:r>
              <a:rPr lang="en-US" sz="1200" b="0" i="0" u="none" strike="noStrike" kern="1200" baseline="0" dirty="0">
                <a:solidFill>
                  <a:schemeClr val="tx1"/>
                </a:solidFill>
                <a:latin typeface="+mn-lt"/>
                <a:ea typeface="+mn-ea"/>
                <a:cs typeface="+mn-cs"/>
              </a:rPr>
              <a:t>(Cambridge, MA: Harvard University Press, 1996).</a:t>
            </a:r>
            <a:endParaRPr lang="en-US" dirty="0"/>
          </a:p>
          <a:p>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4</a:t>
            </a:fld>
            <a:endParaRPr lang="en-US" dirty="0"/>
          </a:p>
        </p:txBody>
      </p:sp>
    </p:spTree>
    <p:extLst>
      <p:ext uri="{BB962C8B-B14F-4D97-AF65-F5344CB8AC3E}">
        <p14:creationId xmlns:p14="http://schemas.microsoft.com/office/powerpoint/2010/main" val="224351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Customer-driven quality is one of the core values of the Malcolm Baldrige Award. A Closer Look at Quality, Figure 5-1 (shown on the next slide), shows that companies have taken differing approaches to handling customer feedback.</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5</a:t>
            </a:fld>
            <a:endParaRPr lang="en-US" dirty="0"/>
          </a:p>
        </p:txBody>
      </p:sp>
    </p:spTree>
    <p:extLst>
      <p:ext uri="{BB962C8B-B14F-4D97-AF65-F5344CB8AC3E}">
        <p14:creationId xmlns:p14="http://schemas.microsoft.com/office/powerpoint/2010/main" val="211294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model shows that a firm’s quality performance is increasing while customers’ expectations also are increasing. Problems occur when customer requirements increase at a faster rate than quality and service improvement. This places a firm in a reactive mode that may signal the need for major process and service redesign.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RDQ model demonstrates conceptually and graphically the primary pitfalls and dangers of RCDQ. In a sense, manufacturers and service organizations attempting to meet customer expectations are pursuing a moving target. As the supplier’s competitors improve quality, and competition increases, customers demand higher levels of quality and service. The difference between world-class and ordinary suppliers lies in whether suppliers stay ahead of the target or fall behind the target. Although a supplier to a customer might desire to provide high-quality service to the customer, the reactive posture engendered in the RCDQ approach will cause the supplier to fall farther and farther behind the moving target over time.</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6</a:t>
            </a:fld>
            <a:endParaRPr lang="en-US" dirty="0"/>
          </a:p>
        </p:txBody>
      </p:sp>
    </p:spTree>
    <p:extLst>
      <p:ext uri="{BB962C8B-B14F-4D97-AF65-F5344CB8AC3E}">
        <p14:creationId xmlns:p14="http://schemas.microsoft.com/office/powerpoint/2010/main" val="235561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Much of the focus in marketing today is on maintaining the existing customer base that a firm has established. If it is true that 90% of the business for many service firms is in the form of repeat business, the focus of process and system design must be on developing relationships with customers rather than simply providing clean transactions at each stage of the process.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many firms, the focus on process design includes the aspect of </a:t>
            </a:r>
            <a:r>
              <a:rPr lang="en-US" sz="1200" b="1" i="0" u="none" strike="noStrike" kern="1200" baseline="0" dirty="0">
                <a:solidFill>
                  <a:schemeClr val="tx1"/>
                </a:solidFill>
                <a:latin typeface="+mn-lt"/>
                <a:ea typeface="+mn-ea"/>
                <a:cs typeface="+mn-cs"/>
              </a:rPr>
              <a:t>customer-relationship management (CRM)</a:t>
            </a:r>
            <a:r>
              <a:rPr lang="en-US" sz="1200" b="0" i="0" u="none" strike="noStrike" kern="1200" baseline="0" dirty="0">
                <a:solidFill>
                  <a:schemeClr val="tx1"/>
                </a:solidFill>
                <a:latin typeface="+mn-lt"/>
                <a:ea typeface="+mn-ea"/>
                <a:cs typeface="+mn-cs"/>
              </a:rPr>
              <a:t>. This view of the customer asserts that he or she is a valued asset to be managed. This is relationship management. The tangibles (such as facilities and machinery) meet the intangibles (such as professionalism and empathy) to provide a satisfying experience for the customer.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four important design aspects to customer-relationship management that we address here: complaint resolution, feedback, guarantees, and corrective action or recovery (see Figure 5-2). For practical reasons, we distinguish between CRM and customer relationship management systems (CRMS). CRMS are systems used for capturing customer-related data. CRMS are discussed later in the chapter and in these slides.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7</a:t>
            </a:fld>
            <a:endParaRPr lang="en-US" dirty="0"/>
          </a:p>
        </p:txBody>
      </p:sp>
    </p:spTree>
    <p:extLst>
      <p:ext uri="{BB962C8B-B14F-4D97-AF65-F5344CB8AC3E}">
        <p14:creationId xmlns:p14="http://schemas.microsoft.com/office/powerpoint/2010/main" val="3300469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Complaints come in many forms. For our discussion, we focus on three types of complaints that need to be resolved: </a:t>
            </a:r>
            <a:r>
              <a:rPr lang="en-US" sz="1200" b="1" i="0" u="none" strike="noStrike" kern="1200" baseline="0" dirty="0">
                <a:solidFill>
                  <a:schemeClr val="tx1"/>
                </a:solidFill>
                <a:latin typeface="+mn-lt"/>
                <a:ea typeface="+mn-ea"/>
                <a:cs typeface="+mn-cs"/>
              </a:rPr>
              <a:t>regulatory complaints, employee complaints, and customer complaints.  </a:t>
            </a:r>
            <a:r>
              <a:rPr lang="en-US" sz="1200" b="0" i="0" u="none" strike="noStrike" kern="1200" baseline="0" dirty="0">
                <a:solidFill>
                  <a:schemeClr val="tx1"/>
                </a:solidFill>
                <a:latin typeface="+mn-lt"/>
                <a:ea typeface="+mn-ea"/>
                <a:cs typeface="+mn-cs"/>
              </a:rPr>
              <a:t>Because only a small percentage of customers ultimately will complain, they should be taken very seriously. This small percentage of customers may represent a much larger population of dissatisfied customers.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complaint-resolution process involves the transformation of a negative situation into one in which the complainant is restored to the state existing prior to the occurrence of a problem. The first component of a complaint-resolution process is to </a:t>
            </a:r>
            <a:r>
              <a:rPr lang="en-US" sz="1200" b="1" i="0" u="none" strike="noStrike" kern="1200" baseline="0" dirty="0">
                <a:solidFill>
                  <a:schemeClr val="tx1"/>
                </a:solidFill>
                <a:latin typeface="+mn-lt"/>
                <a:ea typeface="+mn-ea"/>
                <a:cs typeface="+mn-cs"/>
              </a:rPr>
              <a:t>compensate </a:t>
            </a:r>
            <a:r>
              <a:rPr lang="en-US" sz="1200" b="0" i="0" u="none" strike="noStrike" kern="1200" baseline="0" dirty="0">
                <a:solidFill>
                  <a:schemeClr val="tx1"/>
                </a:solidFill>
                <a:latin typeface="+mn-lt"/>
                <a:ea typeface="+mn-ea"/>
                <a:cs typeface="+mn-cs"/>
              </a:rPr>
              <a:t>people for losses. This may be as small as an easy return policy with no questions asked. The second component to complaint resolution is </a:t>
            </a:r>
            <a:r>
              <a:rPr lang="en-US" sz="1200" b="1" i="0" u="none" strike="noStrike" kern="1200" baseline="0" dirty="0">
                <a:solidFill>
                  <a:schemeClr val="tx1"/>
                </a:solidFill>
                <a:latin typeface="+mn-lt"/>
                <a:ea typeface="+mn-ea"/>
                <a:cs typeface="+mn-cs"/>
              </a:rPr>
              <a:t>contrition</a:t>
            </a:r>
            <a:r>
              <a:rPr lang="en-US" sz="1200" b="0" i="0" u="none" strike="noStrike" kern="1200" baseline="0" dirty="0">
                <a:solidFill>
                  <a:schemeClr val="tx1"/>
                </a:solidFill>
                <a:latin typeface="+mn-lt"/>
                <a:ea typeface="+mn-ea"/>
                <a:cs typeface="+mn-cs"/>
              </a:rPr>
              <a:t>. The firm should apologize to the customer for the mistakes made and invoke the Macy’s mantra: “The customer is always right.” Third, the complaint-resolution process must be designed to make it easy for complainants to reach resolution to simple complaints. The process associated with resolving complaints is called the </a:t>
            </a:r>
            <a:r>
              <a:rPr lang="en-US" sz="1200" b="1" i="0" u="none" strike="noStrike" kern="1200" baseline="0" dirty="0">
                <a:solidFill>
                  <a:schemeClr val="tx1"/>
                </a:solidFill>
                <a:latin typeface="+mn-lt"/>
                <a:ea typeface="+mn-ea"/>
                <a:cs typeface="+mn-cs"/>
              </a:rPr>
              <a:t>complaint-recovery process</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understand customer behavior, wants, and needs, data about the customer are necessary. Some of these data come directly from the customer. Some customer data are solicited, and other data are provided without solicitation. The customer-feedback loop includes reporting the resolution of the complaint to the customer. Many times, this requires a data-gathering mechanism, such as a computerized information system, to ensure that the customer complaint has been resolved adequately. Feedback to the firm should occur on a consistent basis with a process to monitor changes resulting from the process improvement.</a:t>
            </a:r>
          </a:p>
        </p:txBody>
      </p:sp>
      <p:sp>
        <p:nvSpPr>
          <p:cNvPr id="4" name="Slide Number Placeholder 3"/>
          <p:cNvSpPr>
            <a:spLocks noGrp="1"/>
          </p:cNvSpPr>
          <p:nvPr>
            <p:ph type="sldNum" sz="quarter" idx="10"/>
          </p:nvPr>
        </p:nvSpPr>
        <p:spPr/>
        <p:txBody>
          <a:bodyPr/>
          <a:lstStyle/>
          <a:p>
            <a:fld id="{CFF71A2E-9361-4747-878D-22E7C3225E9E}" type="slidenum">
              <a:rPr lang="en-US" smtClean="0"/>
              <a:t>8</a:t>
            </a:fld>
            <a:endParaRPr lang="en-US" dirty="0"/>
          </a:p>
        </p:txBody>
      </p:sp>
    </p:spTree>
    <p:extLst>
      <p:ext uri="{BB962C8B-B14F-4D97-AF65-F5344CB8AC3E}">
        <p14:creationId xmlns:p14="http://schemas.microsoft.com/office/powerpoint/2010/main" val="417368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be effective, a guarantee should be:</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Unconditional. </a:t>
            </a:r>
            <a:r>
              <a:rPr lang="en-US" sz="1200" b="0" i="0" u="none" strike="noStrike" kern="1200" baseline="0" dirty="0">
                <a:solidFill>
                  <a:schemeClr val="tx1"/>
                </a:solidFill>
                <a:latin typeface="+mn-lt"/>
                <a:ea typeface="+mn-ea"/>
                <a:cs typeface="+mn-cs"/>
              </a:rPr>
              <a:t>No “small print.” Inconsistent application can make the guarantee less compelling.</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Meaningful. </a:t>
            </a:r>
            <a:r>
              <a:rPr lang="en-US" sz="1200" b="0" i="0" u="none" strike="noStrike" kern="1200" baseline="0" dirty="0">
                <a:solidFill>
                  <a:schemeClr val="tx1"/>
                </a:solidFill>
                <a:latin typeface="+mn-lt"/>
                <a:ea typeface="+mn-ea"/>
                <a:cs typeface="+mn-cs"/>
              </a:rPr>
              <a:t>To be meaningful, customer grievances must be fully addressed. For example, any financial loss must be fully recovered by the complainant.</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Understandable. </a:t>
            </a:r>
            <a:r>
              <a:rPr lang="en-US" sz="1200" b="0" i="0" u="none" strike="noStrike" kern="1200" baseline="0" dirty="0">
                <a:solidFill>
                  <a:schemeClr val="tx1"/>
                </a:solidFill>
                <a:latin typeface="+mn-lt"/>
                <a:ea typeface="+mn-ea"/>
                <a:cs typeface="+mn-cs"/>
              </a:rPr>
              <a:t>The customer must be able to understand easily the parameters of the guarantee and how to achieve resolution quickly.</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Communicable. </a:t>
            </a:r>
            <a:r>
              <a:rPr lang="en-US" sz="1200" b="0" i="0" u="none" strike="noStrike" kern="1200" baseline="0" dirty="0">
                <a:solidFill>
                  <a:schemeClr val="tx1"/>
                </a:solidFill>
                <a:latin typeface="+mn-lt"/>
                <a:ea typeface="+mn-ea"/>
                <a:cs typeface="+mn-cs"/>
              </a:rPr>
              <a:t>The phrasing of a guarantee should resonate with the customer. “The best quality at the lowest prices—I guarantee it,” is the famous motto at the Men’s Wearhouse. Not only is this a great guarantee but it also is a great marketing line.</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Painless to invoke. </a:t>
            </a:r>
            <a:r>
              <a:rPr lang="en-US" sz="1200" b="0" i="0" u="none" strike="noStrike" kern="1200" baseline="0" dirty="0">
                <a:solidFill>
                  <a:schemeClr val="tx1"/>
                </a:solidFill>
                <a:latin typeface="+mn-lt"/>
                <a:ea typeface="+mn-ea"/>
                <a:cs typeface="+mn-cs"/>
              </a:rPr>
              <a:t>The customer must not be inconvenienced too much. Costco has a “no questions asked” return policy that allows customers to return or exchange merchandise with a minimum of hassle. This return policy was an early service linchpin that differentiated its service from other retailers.</a:t>
            </a:r>
          </a:p>
          <a:p>
            <a:r>
              <a:rPr lang="en-US" sz="1200" b="0" i="0" u="none" strike="noStrike" kern="1200" baseline="0" dirty="0">
                <a:solidFill>
                  <a:schemeClr val="tx1"/>
                </a:solidFill>
                <a:latin typeface="+mn-lt"/>
                <a:ea typeface="+mn-ea"/>
                <a:cs typeface="+mn-cs"/>
              </a:rPr>
              <a:t>Source: Chase, R., </a:t>
            </a:r>
            <a:r>
              <a:rPr lang="en-US" sz="1200" b="0" i="1" u="none" strike="noStrike" kern="1200" baseline="0" dirty="0">
                <a:solidFill>
                  <a:schemeClr val="tx1"/>
                </a:solidFill>
                <a:latin typeface="+mn-lt"/>
                <a:ea typeface="+mn-ea"/>
                <a:cs typeface="+mn-cs"/>
              </a:rPr>
              <a:t>Operations and Supply Chain Management </a:t>
            </a:r>
            <a:r>
              <a:rPr lang="en-US" sz="1200" b="0" i="0" u="none" strike="noStrike" kern="1200" baseline="0" dirty="0">
                <a:solidFill>
                  <a:schemeClr val="tx1"/>
                </a:solidFill>
                <a:latin typeface="+mn-lt"/>
                <a:ea typeface="+mn-ea"/>
                <a:cs typeface="+mn-cs"/>
              </a:rPr>
              <a:t>(Homewood, IL: Irwin, 2010).</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 important aspect of customer-relationship management is </a:t>
            </a:r>
            <a:r>
              <a:rPr lang="en-US" sz="1200" b="1" i="0" u="none" strike="noStrike" kern="1200" baseline="0" dirty="0">
                <a:solidFill>
                  <a:schemeClr val="tx1"/>
                </a:solidFill>
                <a:latin typeface="+mn-lt"/>
                <a:ea typeface="+mn-ea"/>
                <a:cs typeface="+mn-cs"/>
              </a:rPr>
              <a:t>corrective action</a:t>
            </a:r>
            <a:r>
              <a:rPr lang="en-US" sz="1200" b="0" i="0" u="none" strike="noStrike" kern="1200" baseline="0" dirty="0">
                <a:solidFill>
                  <a:schemeClr val="tx1"/>
                </a:solidFill>
                <a:latin typeface="+mn-lt"/>
                <a:ea typeface="+mn-ea"/>
                <a:cs typeface="+mn-cs"/>
              </a:rPr>
              <a:t>. This means that when a service or product failure occurs, the failure is documented, and the problem is resolved so that it never happens again. Corporate teams or committees should be in place to regularly review complaints and to improve processes so that the problems don’t recur. Referring to Figure 5-2, the corrective action results in gathering complaint and warranty data, and determining the causes of these problems. Often, teams of employees and managers study complaints, do Pareto cost analysis of the complaints, and recommend improvements to the customer service delivery system. Such systems are often referred to as </a:t>
            </a:r>
            <a:r>
              <a:rPr lang="en-US" sz="1200" b="1" i="0" u="none" strike="noStrike" kern="1200" baseline="0" dirty="0">
                <a:solidFill>
                  <a:schemeClr val="tx1"/>
                </a:solidFill>
                <a:latin typeface="+mn-lt"/>
                <a:ea typeface="+mn-ea"/>
                <a:cs typeface="+mn-cs"/>
              </a:rPr>
              <a:t>closed-loop corrective </a:t>
            </a:r>
            <a:r>
              <a:rPr lang="en-US" sz="1200" b="0" i="0" u="none" strike="noStrike" kern="1200" baseline="0" dirty="0">
                <a:solidFill>
                  <a:schemeClr val="tx1"/>
                </a:solidFill>
                <a:latin typeface="+mn-lt"/>
                <a:ea typeface="+mn-ea"/>
                <a:cs typeface="+mn-cs"/>
              </a:rPr>
              <a:t>action: the loop is in effect </a:t>
            </a:r>
            <a:r>
              <a:rPr lang="en-US" sz="1200" b="0" i="1" u="none" strike="noStrike" kern="1200" baseline="0" dirty="0">
                <a:solidFill>
                  <a:schemeClr val="tx1"/>
                </a:solidFill>
                <a:latin typeface="+mn-lt"/>
                <a:ea typeface="+mn-ea"/>
                <a:cs typeface="+mn-cs"/>
              </a:rPr>
              <a:t>closed </a:t>
            </a:r>
            <a:r>
              <a:rPr lang="en-US" sz="1200" b="0" i="0" u="none" strike="noStrike" kern="1200" baseline="0" dirty="0">
                <a:solidFill>
                  <a:schemeClr val="tx1"/>
                </a:solidFill>
                <a:latin typeface="+mn-lt"/>
                <a:ea typeface="+mn-ea"/>
                <a:cs typeface="+mn-cs"/>
              </a:rPr>
              <a:t>because a process is in place that ensures this information is used for improvement. This is why complaint and field repair data are so golden.</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9</a:t>
            </a:fld>
            <a:endParaRPr lang="en-US" dirty="0"/>
          </a:p>
        </p:txBody>
      </p:sp>
    </p:spTree>
    <p:extLst>
      <p:ext uri="{BB962C8B-B14F-4D97-AF65-F5344CB8AC3E}">
        <p14:creationId xmlns:p14="http://schemas.microsoft.com/office/powerpoint/2010/main" val="188435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Typically, the gap refers to the differences between desired levels of performance and actual levels of performance. This could be something like the difference between the desired conformance level versus the existing conformance level in a manufacturing environment. In services, this is the difference between the expected and the actual level of service provided. A gap is important because once it is identified, it is a candidate for corrective action and process improvement. </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10</a:t>
            </a:fld>
            <a:endParaRPr lang="en-US" dirty="0"/>
          </a:p>
        </p:txBody>
      </p:sp>
    </p:spTree>
    <p:extLst>
      <p:ext uri="{BB962C8B-B14F-4D97-AF65-F5344CB8AC3E}">
        <p14:creationId xmlns:p14="http://schemas.microsoft.com/office/powerpoint/2010/main" val="241128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479902"/>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Shape 2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1"/>
            <a:endParaRPr lang="en-US" dirty="0"/>
          </a:p>
          <a:p>
            <a:pPr lvl="2"/>
            <a:endParaRPr lang="en-US" dirty="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8941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81166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512148"/>
            <a:ext cx="8229600" cy="1097279"/>
          </a:xfrm>
        </p:spPr>
        <p:txBody>
          <a:bodyPr/>
          <a:lstStyle>
            <a:lvl1pPr>
              <a:defRPr>
                <a:solidFill>
                  <a:schemeClr val="accent5">
                    <a:lumMod val="50000"/>
                  </a:schemeClr>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marL="256032" indent="-154432">
              <a:buClr>
                <a:schemeClr val="accent5">
                  <a:lumMod val="50000"/>
                </a:schemeClr>
              </a:buClr>
              <a:buFont typeface="Arial" panose="020B0604020202020204" pitchFamily="34" charset="0"/>
              <a:buChar char="–"/>
              <a:defRPr/>
            </a:lvl1pPr>
            <a:lvl2pPr marL="742950" indent="-184150">
              <a:buClr>
                <a:schemeClr val="accent5">
                  <a:lumMod val="50000"/>
                </a:schemeClr>
              </a:buClr>
              <a:buFont typeface="Arial" panose="020B0604020202020204" pitchFamily="34" charset="0"/>
              <a:buChar char="–"/>
              <a:defRPr/>
            </a:lvl2pPr>
            <a:lvl3pPr marL="1143000" indent="-127000">
              <a:buClr>
                <a:schemeClr val="accent5">
                  <a:lumMod val="50000"/>
                </a:schemeClr>
              </a:buClr>
              <a:buFont typeface="Arial" panose="020B0604020202020204" pitchFamily="34" charset="0"/>
              <a:buChar char="–"/>
              <a:defRPr/>
            </a:lvl3pPr>
            <a:lvl4pPr marL="1600200" indent="-127000">
              <a:buClr>
                <a:schemeClr val="accent5">
                  <a:lumMod val="50000"/>
                </a:schemeClr>
              </a:buClr>
              <a:buFont typeface="Arial" panose="020B0604020202020204" pitchFamily="34" charset="0"/>
              <a:buChar char="–"/>
              <a:defRPr/>
            </a:lvl4pPr>
            <a:lvl5pPr marL="2057400" indent="-127000">
              <a:buClr>
                <a:schemeClr val="accent5">
                  <a:lumMod val="5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marL="256032" indent="-154432">
              <a:buClr>
                <a:schemeClr val="accent5">
                  <a:lumMod val="50000"/>
                </a:schemeClr>
              </a:buClr>
              <a:buFont typeface="Arial" panose="020B0604020202020204" pitchFamily="34" charset="0"/>
              <a:buChar char="–"/>
              <a:defRPr/>
            </a:lvl1pPr>
            <a:lvl2pPr marL="742950" indent="-184150">
              <a:buClr>
                <a:schemeClr val="accent5">
                  <a:lumMod val="50000"/>
                </a:schemeClr>
              </a:buClr>
              <a:buFont typeface="Arial" panose="020B0604020202020204" pitchFamily="34" charset="0"/>
              <a:buChar char="–"/>
              <a:defRPr/>
            </a:lvl2pPr>
            <a:lvl3pPr marL="1143000" indent="-127000">
              <a:buClr>
                <a:schemeClr val="accent5">
                  <a:lumMod val="50000"/>
                </a:schemeClr>
              </a:buClr>
              <a:buFont typeface="Arial" panose="020B0604020202020204" pitchFamily="34" charset="0"/>
              <a:buChar char="–"/>
              <a:defRPr/>
            </a:lvl3pPr>
            <a:lvl4pPr marL="1600200" indent="-127000">
              <a:buClr>
                <a:schemeClr val="accent5">
                  <a:lumMod val="50000"/>
                </a:schemeClr>
              </a:buClr>
              <a:buFont typeface="Arial" panose="020B0604020202020204" pitchFamily="34" charset="0"/>
              <a:buChar char="–"/>
              <a:defRPr/>
            </a:lvl4pPr>
            <a:lvl5pPr marL="2057400" indent="-127000">
              <a:buClr>
                <a:schemeClr val="accent5">
                  <a:lumMod val="5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29869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515602" y="437026"/>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Shape 26"/>
          <p:cNvSpPr txBox="1">
            <a:spLocks noGrp="1"/>
          </p:cNvSpPr>
          <p:nvPr>
            <p:ph type="body" idx="1"/>
          </p:nvPr>
        </p:nvSpPr>
        <p:spPr>
          <a:xfrm>
            <a:off x="457200" y="1600201"/>
            <a:ext cx="8229600" cy="685800"/>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1"/>
            <a:endParaRPr lang="en-US" dirty="0"/>
          </a:p>
          <a:p>
            <a:pPr lvl="2"/>
            <a:endParaRPr lang="en-US" dirty="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Shape 26"/>
          <p:cNvSpPr txBox="1">
            <a:spLocks noGrp="1"/>
          </p:cNvSpPr>
          <p:nvPr>
            <p:ph type="body" idx="13"/>
          </p:nvPr>
        </p:nvSpPr>
        <p:spPr>
          <a:xfrm>
            <a:off x="457200" y="2585865"/>
            <a:ext cx="3429000" cy="685800"/>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1"/>
            <a:endParaRPr lang="en-US" dirty="0"/>
          </a:p>
          <a:p>
            <a:pPr lvl="2"/>
            <a:endParaRPr lang="en-US" dirty="0"/>
          </a:p>
          <a:p>
            <a:pPr lvl="3"/>
            <a:endParaRPr dirty="0"/>
          </a:p>
        </p:txBody>
      </p:sp>
      <p:sp>
        <p:nvSpPr>
          <p:cNvPr id="9" name="Shape 26"/>
          <p:cNvSpPr txBox="1">
            <a:spLocks noGrp="1"/>
          </p:cNvSpPr>
          <p:nvPr>
            <p:ph type="body" idx="14"/>
          </p:nvPr>
        </p:nvSpPr>
        <p:spPr>
          <a:xfrm>
            <a:off x="475715" y="3496349"/>
            <a:ext cx="8229600" cy="685800"/>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1"/>
            <a:endParaRPr lang="en-US" dirty="0"/>
          </a:p>
          <a:p>
            <a:pPr lvl="2"/>
            <a:endParaRPr lang="en-US" dirty="0"/>
          </a:p>
          <a:p>
            <a:pPr lvl="3"/>
            <a:endParaRPr dirty="0"/>
          </a:p>
        </p:txBody>
      </p:sp>
      <p:sp>
        <p:nvSpPr>
          <p:cNvPr id="10" name="Shape 26"/>
          <p:cNvSpPr txBox="1">
            <a:spLocks noGrp="1"/>
          </p:cNvSpPr>
          <p:nvPr>
            <p:ph type="body" idx="15"/>
          </p:nvPr>
        </p:nvSpPr>
        <p:spPr>
          <a:xfrm>
            <a:off x="4547075" y="2543145"/>
            <a:ext cx="3429000" cy="685800"/>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1"/>
            <a:endParaRPr lang="en-US" dirty="0"/>
          </a:p>
          <a:p>
            <a:pPr lvl="2"/>
            <a:endParaRPr lang="en-US" dirty="0"/>
          </a:p>
          <a:p>
            <a:pPr lvl="3"/>
            <a:endParaRPr dirty="0"/>
          </a:p>
        </p:txBody>
      </p:sp>
    </p:spTree>
    <p:extLst>
      <p:ext uri="{BB962C8B-B14F-4D97-AF65-F5344CB8AC3E}">
        <p14:creationId xmlns:p14="http://schemas.microsoft.com/office/powerpoint/2010/main" val="387238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Shape 26"/>
          <p:cNvSpPr txBox="1">
            <a:spLocks noGrp="1"/>
          </p:cNvSpPr>
          <p:nvPr>
            <p:ph type="body" idx="1"/>
          </p:nvPr>
        </p:nvSpPr>
        <p:spPr>
          <a:xfrm>
            <a:off x="457200" y="1600200"/>
            <a:ext cx="4114800" cy="4525963"/>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1"/>
            <a:endParaRPr lang="en-US" dirty="0"/>
          </a:p>
          <a:p>
            <a:pPr lvl="2"/>
            <a:endParaRPr lang="en-US" dirty="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Shape 26"/>
          <p:cNvSpPr txBox="1">
            <a:spLocks noGrp="1"/>
          </p:cNvSpPr>
          <p:nvPr>
            <p:ph type="body" idx="13"/>
          </p:nvPr>
        </p:nvSpPr>
        <p:spPr>
          <a:xfrm>
            <a:off x="4648200" y="1600199"/>
            <a:ext cx="4038600" cy="4525963"/>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1"/>
            <a:endParaRPr lang="en-US" dirty="0"/>
          </a:p>
          <a:p>
            <a:pPr lvl="2"/>
            <a:endParaRPr lang="en-US" dirty="0"/>
          </a:p>
          <a:p>
            <a:pPr lvl="3"/>
            <a:endParaRPr dirty="0"/>
          </a:p>
        </p:txBody>
      </p:sp>
    </p:spTree>
    <p:extLst>
      <p:ext uri="{BB962C8B-B14F-4D97-AF65-F5344CB8AC3E}">
        <p14:creationId xmlns:p14="http://schemas.microsoft.com/office/powerpoint/2010/main" val="12208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515602" y="736499"/>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515602" y="1359328"/>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chemeClr val="accent5">
                    <a:lumMod val="50000"/>
                  </a:schemeClr>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ctr" rtl="0">
              <a:spcBef>
                <a:spcPts val="0"/>
              </a:spcBef>
              <a:buClr>
                <a:srgbClr val="007FA3"/>
              </a:buClr>
              <a:buFont typeface="Arial"/>
              <a:buNone/>
              <a:defRPr sz="3000" b="1"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ctr"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0262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9398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500362" y="574603"/>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500362" y="1197431"/>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accent5">
                    <a:lumMod val="50000"/>
                  </a:schemeClr>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3"/>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4870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accent5">
                    <a:lumMod val="50000"/>
                  </a:schemeClr>
                </a:solidFill>
                <a:latin typeface="+mn-lt"/>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7944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53340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mn-lt"/>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US"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946918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mn-lt"/>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US"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5537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3"/>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3">
            <a:alphaModFix/>
          </a:blip>
          <a:srcRect/>
          <a:stretch/>
        </p:blipFill>
        <p:spPr>
          <a:xfrm>
            <a:off x="443972" y="6429709"/>
            <a:ext cx="917999" cy="279914"/>
          </a:xfrm>
          <a:prstGeom prst="rect">
            <a:avLst/>
          </a:prstGeom>
          <a:noFill/>
          <a:ln>
            <a:noFill/>
          </a:ln>
        </p:spPr>
      </p:pic>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7163" y="5561249"/>
            <a:ext cx="6929437" cy="98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58B2B565-EC9A-4FC1-8EFE-1C56EDA3155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3968" y="5943600"/>
            <a:ext cx="5240031" cy="626066"/>
          </a:xfrm>
          <a:prstGeom prst="rect">
            <a:avLst/>
          </a:prstGeom>
        </p:spPr>
      </p:pic>
      <p:pic>
        <p:nvPicPr>
          <p:cNvPr id="3" name="Picture 2">
            <a:extLst>
              <a:ext uri="{FF2B5EF4-FFF2-40B4-BE49-F238E27FC236}">
                <a16:creationId xmlns:a16="http://schemas.microsoft.com/office/drawing/2014/main" id="{E8BDD978-A14F-4BC6-AD60-DF2DE8EC08A8}"/>
              </a:ext>
            </a:extLst>
          </p:cNvPr>
          <p:cNvPicPr>
            <a:picLocks noChangeAspect="1"/>
          </p:cNvPicPr>
          <p:nvPr userDrawn="1"/>
        </p:nvPicPr>
        <p:blipFill>
          <a:blip r:embed="rId16"/>
          <a:stretch>
            <a:fillRect/>
          </a:stretch>
        </p:blipFill>
        <p:spPr>
          <a:xfrm>
            <a:off x="0" y="0"/>
            <a:ext cx="9144000" cy="6858000"/>
          </a:xfrm>
          <a:prstGeom prst="rect">
            <a:avLst/>
          </a:prstGeom>
        </p:spPr>
      </p:pic>
    </p:spTree>
    <p:extLst>
      <p:ext uri="{BB962C8B-B14F-4D97-AF65-F5344CB8AC3E}">
        <p14:creationId xmlns:p14="http://schemas.microsoft.com/office/powerpoint/2010/main" val="3155351756"/>
      </p:ext>
    </p:extLst>
  </p:cSld>
  <p:clrMap bg1="lt1" tx1="dk1" bg2="dk2" tx2="lt2" accent1="accent1" accent2="accent2" accent3="accent3" accent4="accent4" accent5="accent5" accent6="accent6" hlink="hlink" folHlink="folHlink"/>
  <p:sldLayoutIdLst>
    <p:sldLayoutId id="2147483665" r:id="rId1"/>
    <p:sldLayoutId id="2147483675" r:id="rId2"/>
    <p:sldLayoutId id="2147483674"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600"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558800" marR="0" lvl="1" indent="-28346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indent="-22860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indent="-22860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8C9F-23AD-4AC7-AF7D-523A314215D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3321C2C-CD63-4155-8B72-C6C24A419B92}"/>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D27C3F24-3419-4D5E-9612-AF0E0BAA01DE}"/>
              </a:ext>
            </a:extLst>
          </p:cNvPr>
          <p:cNvSpPr>
            <a:spLocks noGrp="1"/>
          </p:cNvSpPr>
          <p:nvPr>
            <p:ph type="body" idx="2"/>
          </p:nvPr>
        </p:nvSpPr>
        <p:spPr/>
        <p:txBody>
          <a:bodyPr/>
          <a:lstStyle/>
          <a:p>
            <a:endParaRPr lang="en-US"/>
          </a:p>
        </p:txBody>
      </p:sp>
      <p:sp>
        <p:nvSpPr>
          <p:cNvPr id="5" name="Text Placeholder 4">
            <a:extLst>
              <a:ext uri="{FF2B5EF4-FFF2-40B4-BE49-F238E27FC236}">
                <a16:creationId xmlns:a16="http://schemas.microsoft.com/office/drawing/2014/main" id="{E9BA0A2F-EC65-4683-8ADA-0A9B77AAC165}"/>
              </a:ext>
            </a:extLst>
          </p:cNvPr>
          <p:cNvSpPr>
            <a:spLocks noGrp="1"/>
          </p:cNvSpPr>
          <p:nvPr>
            <p:ph type="body" idx="3"/>
          </p:nvPr>
        </p:nvSpPr>
        <p:spPr/>
        <p:txBody>
          <a:bodyPr/>
          <a:lstStyle/>
          <a:p>
            <a:endParaRPr lang="en-US"/>
          </a:p>
        </p:txBody>
      </p:sp>
      <p:pic>
        <p:nvPicPr>
          <p:cNvPr id="7" name="Picture 6">
            <a:extLst>
              <a:ext uri="{FF2B5EF4-FFF2-40B4-BE49-F238E27FC236}">
                <a16:creationId xmlns:a16="http://schemas.microsoft.com/office/drawing/2014/main" id="{7C5A311C-2A59-43D4-AA51-1712ACCFD01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1921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02921"/>
            <a:ext cx="8229600" cy="1097279"/>
          </a:xfrm>
        </p:spPr>
        <p:txBody>
          <a:bodyPr/>
          <a:lstStyle/>
          <a:p>
            <a:r>
              <a:rPr lang="en-US" sz="2400" dirty="0"/>
              <a:t>The “Gaps” Approach to Service Design </a:t>
            </a:r>
            <a:r>
              <a:rPr lang="en-US" sz="2400" b="0" dirty="0"/>
              <a:t>(1 of 2)</a:t>
            </a:r>
          </a:p>
        </p:txBody>
      </p:sp>
      <p:sp>
        <p:nvSpPr>
          <p:cNvPr id="3" name="Content Placeholder 2"/>
          <p:cNvSpPr>
            <a:spLocks noGrp="1"/>
          </p:cNvSpPr>
          <p:nvPr>
            <p:ph type="body" idx="1"/>
          </p:nvPr>
        </p:nvSpPr>
        <p:spPr/>
        <p:txBody>
          <a:bodyPr/>
          <a:lstStyle/>
          <a:p>
            <a:pPr>
              <a:buClr>
                <a:schemeClr val="accent5">
                  <a:lumMod val="50000"/>
                </a:schemeClr>
              </a:buClr>
            </a:pPr>
            <a:r>
              <a:rPr lang="en-US" sz="2000" dirty="0"/>
              <a:t>Gap</a:t>
            </a:r>
          </a:p>
          <a:p>
            <a:pPr lvl="1">
              <a:buClr>
                <a:schemeClr val="accent5">
                  <a:lumMod val="50000"/>
                </a:schemeClr>
              </a:buClr>
            </a:pPr>
            <a:r>
              <a:rPr lang="en-US" sz="2000" dirty="0"/>
              <a:t>The differences between desired levels of performance and actual levels of performance</a:t>
            </a:r>
          </a:p>
          <a:p>
            <a:pPr>
              <a:buClr>
                <a:schemeClr val="accent5">
                  <a:lumMod val="50000"/>
                </a:schemeClr>
              </a:buClr>
            </a:pPr>
            <a:r>
              <a:rPr lang="en-US" sz="2000" dirty="0"/>
              <a:t>Gap analysis</a:t>
            </a:r>
          </a:p>
          <a:p>
            <a:pPr lvl="1">
              <a:buClr>
                <a:schemeClr val="accent5">
                  <a:lumMod val="50000"/>
                </a:schemeClr>
              </a:buClr>
            </a:pPr>
            <a:r>
              <a:rPr lang="en-US" sz="2000" dirty="0"/>
              <a:t>Formal means for identifying and correcting these gaps </a:t>
            </a:r>
          </a:p>
        </p:txBody>
      </p:sp>
    </p:spTree>
    <p:extLst>
      <p:ext uri="{BB962C8B-B14F-4D97-AF65-F5344CB8AC3E}">
        <p14:creationId xmlns:p14="http://schemas.microsoft.com/office/powerpoint/2010/main" val="230722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64308"/>
            <a:ext cx="6400800" cy="1447800"/>
          </a:xfrm>
        </p:spPr>
        <p:txBody>
          <a:bodyPr/>
          <a:lstStyle/>
          <a:p>
            <a:r>
              <a:rPr lang="en-US" sz="2800" dirty="0"/>
              <a:t>Figure 5-3 The “Gaps” Approach to Service Design</a:t>
            </a:r>
          </a:p>
        </p:txBody>
      </p:sp>
      <p:sp>
        <p:nvSpPr>
          <p:cNvPr id="3" name="Content Placeholder 2"/>
          <p:cNvSpPr>
            <a:spLocks noGrp="1"/>
          </p:cNvSpPr>
          <p:nvPr>
            <p:ph type="body" idx="1"/>
          </p:nvPr>
        </p:nvSpPr>
        <p:spPr>
          <a:xfrm>
            <a:off x="381000" y="1676400"/>
            <a:ext cx="8229600" cy="609600"/>
          </a:xfrm>
        </p:spPr>
        <p:txBody>
          <a:bodyPr/>
          <a:lstStyle/>
          <a:p>
            <a:pPr indent="-256032">
              <a:buClr>
                <a:schemeClr val="accent5">
                  <a:lumMod val="50000"/>
                </a:schemeClr>
              </a:buClr>
            </a:pPr>
            <a:r>
              <a:rPr lang="en-US" dirty="0"/>
              <a:t>Service quality model gaps</a:t>
            </a:r>
          </a:p>
        </p:txBody>
      </p:sp>
      <p:pic>
        <p:nvPicPr>
          <p:cNvPr id="5" name="Picture 3" descr="A chart lists 5 gaps in service quality where sources of information are word of mouth, personal needs, and past experience. The list is as follows. Gap 1, expected service versus management perception of consumer expectations. Gap 2, management perceptions of consumer expectations versus service quality specs. Gap 3, service quality specs versus service delivery. Gap 4, service delivery versus external communication to customers. Gap 5, expected service versus perceived servi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386015"/>
            <a:ext cx="4572000" cy="3156670"/>
          </a:xfrm>
          <a:prstGeom prst="rect">
            <a:avLst/>
          </a:prstGeom>
        </p:spPr>
      </p:pic>
    </p:spTree>
    <p:extLst>
      <p:ext uri="{BB962C8B-B14F-4D97-AF65-F5344CB8AC3E}">
        <p14:creationId xmlns:p14="http://schemas.microsoft.com/office/powerpoint/2010/main" val="351479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6067"/>
            <a:ext cx="8229600" cy="1097279"/>
          </a:xfrm>
        </p:spPr>
        <p:txBody>
          <a:bodyPr/>
          <a:lstStyle/>
          <a:p>
            <a:r>
              <a:rPr lang="en-US" sz="2800" dirty="0"/>
              <a:t>The “Gaps” Approach to Service Design </a:t>
            </a:r>
            <a:r>
              <a:rPr lang="en-US" sz="2800" b="0" dirty="0"/>
              <a:t>(2 of 2)</a:t>
            </a:r>
            <a:endParaRPr lang="en-US" sz="2800" dirty="0"/>
          </a:p>
        </p:txBody>
      </p:sp>
      <p:sp>
        <p:nvSpPr>
          <p:cNvPr id="10" name="Text Placeholder 2"/>
          <p:cNvSpPr>
            <a:spLocks noGrp="1"/>
          </p:cNvSpPr>
          <p:nvPr>
            <p:ph type="body" idx="1"/>
          </p:nvPr>
        </p:nvSpPr>
        <p:spPr>
          <a:xfrm>
            <a:off x="457200" y="1600201"/>
            <a:ext cx="8229600" cy="533399"/>
          </a:xfrm>
        </p:spPr>
        <p:txBody>
          <a:bodyPr/>
          <a:lstStyle/>
          <a:p>
            <a:pPr marL="432" indent="0" algn="ctr">
              <a:buNone/>
            </a:pPr>
            <a:r>
              <a:rPr lang="en-US" sz="2000" b="1" dirty="0"/>
              <a:t>Determinants of Service Quality</a:t>
            </a:r>
          </a:p>
        </p:txBody>
      </p:sp>
      <p:sp>
        <p:nvSpPr>
          <p:cNvPr id="4" name="Content Placeholder 3"/>
          <p:cNvSpPr>
            <a:spLocks noGrp="1"/>
          </p:cNvSpPr>
          <p:nvPr>
            <p:ph type="body" idx="13"/>
          </p:nvPr>
        </p:nvSpPr>
        <p:spPr>
          <a:xfrm>
            <a:off x="457200" y="2247310"/>
            <a:ext cx="3429000" cy="2934289"/>
          </a:xfrm>
        </p:spPr>
        <p:txBody>
          <a:bodyPr/>
          <a:lstStyle/>
          <a:p>
            <a:pPr>
              <a:buClr>
                <a:schemeClr val="accent5">
                  <a:lumMod val="50000"/>
                </a:schemeClr>
              </a:buClr>
            </a:pPr>
            <a:r>
              <a:rPr lang="en-US" sz="2000" dirty="0"/>
              <a:t>Reliability</a:t>
            </a:r>
          </a:p>
          <a:p>
            <a:pPr>
              <a:buClr>
                <a:schemeClr val="accent5">
                  <a:lumMod val="50000"/>
                </a:schemeClr>
              </a:buClr>
            </a:pPr>
            <a:r>
              <a:rPr lang="en-US" sz="2000" dirty="0"/>
              <a:t>Responsiveness</a:t>
            </a:r>
          </a:p>
          <a:p>
            <a:pPr>
              <a:buClr>
                <a:schemeClr val="accent5">
                  <a:lumMod val="50000"/>
                </a:schemeClr>
              </a:buClr>
            </a:pPr>
            <a:r>
              <a:rPr lang="en-US" sz="2000" dirty="0"/>
              <a:t>Competence</a:t>
            </a:r>
          </a:p>
          <a:p>
            <a:pPr>
              <a:buClr>
                <a:schemeClr val="accent5">
                  <a:lumMod val="50000"/>
                </a:schemeClr>
              </a:buClr>
            </a:pPr>
            <a:r>
              <a:rPr lang="en-US" sz="2000" dirty="0"/>
              <a:t>Access</a:t>
            </a:r>
          </a:p>
          <a:p>
            <a:pPr>
              <a:buClr>
                <a:schemeClr val="accent5">
                  <a:lumMod val="50000"/>
                </a:schemeClr>
              </a:buClr>
            </a:pPr>
            <a:r>
              <a:rPr lang="en-US" sz="2000" dirty="0"/>
              <a:t>Courtesy</a:t>
            </a:r>
          </a:p>
          <a:p>
            <a:pPr>
              <a:buClr>
                <a:schemeClr val="accent5">
                  <a:lumMod val="50000"/>
                </a:schemeClr>
              </a:buClr>
            </a:pPr>
            <a:r>
              <a:rPr lang="en-US" sz="2000" dirty="0"/>
              <a:t>Communication</a:t>
            </a:r>
          </a:p>
        </p:txBody>
      </p:sp>
      <p:sp>
        <p:nvSpPr>
          <p:cNvPr id="12" name="Text Placeholder 4"/>
          <p:cNvSpPr>
            <a:spLocks noGrp="1"/>
          </p:cNvSpPr>
          <p:nvPr>
            <p:ph type="body" idx="15"/>
          </p:nvPr>
        </p:nvSpPr>
        <p:spPr>
          <a:xfrm>
            <a:off x="4545106" y="2247310"/>
            <a:ext cx="3429000" cy="2781889"/>
          </a:xfrm>
        </p:spPr>
        <p:txBody>
          <a:bodyPr/>
          <a:lstStyle/>
          <a:p>
            <a:pPr>
              <a:buClr>
                <a:schemeClr val="accent5">
                  <a:lumMod val="50000"/>
                </a:schemeClr>
              </a:buClr>
            </a:pPr>
            <a:r>
              <a:rPr lang="en-US" sz="2000" dirty="0"/>
              <a:t>Credibility</a:t>
            </a:r>
          </a:p>
          <a:p>
            <a:pPr>
              <a:buClr>
                <a:schemeClr val="accent5">
                  <a:lumMod val="50000"/>
                </a:schemeClr>
              </a:buClr>
            </a:pPr>
            <a:r>
              <a:rPr lang="en-US" sz="2000" dirty="0"/>
              <a:t>Security</a:t>
            </a:r>
          </a:p>
          <a:p>
            <a:pPr>
              <a:buClr>
                <a:schemeClr val="accent5">
                  <a:lumMod val="50000"/>
                </a:schemeClr>
              </a:buClr>
            </a:pPr>
            <a:r>
              <a:rPr lang="en-US" sz="2000" dirty="0"/>
              <a:t>Understanding/knowing the customer</a:t>
            </a:r>
          </a:p>
          <a:p>
            <a:pPr>
              <a:buClr>
                <a:schemeClr val="accent5">
                  <a:lumMod val="50000"/>
                </a:schemeClr>
              </a:buClr>
            </a:pPr>
            <a:r>
              <a:rPr lang="en-US" sz="2000" dirty="0"/>
              <a:t>Tangibles</a:t>
            </a:r>
          </a:p>
        </p:txBody>
      </p:sp>
      <p:sp>
        <p:nvSpPr>
          <p:cNvPr id="11" name="Text Placeholder 5"/>
          <p:cNvSpPr>
            <a:spLocks noGrp="1"/>
          </p:cNvSpPr>
          <p:nvPr>
            <p:ph type="body" idx="14"/>
          </p:nvPr>
        </p:nvSpPr>
        <p:spPr>
          <a:xfrm>
            <a:off x="609600" y="5295309"/>
            <a:ext cx="8229600" cy="685800"/>
          </a:xfrm>
        </p:spPr>
        <p:txBody>
          <a:bodyPr/>
          <a:lstStyle/>
          <a:p>
            <a:pPr marL="432" indent="0">
              <a:buNone/>
            </a:pPr>
            <a:r>
              <a:rPr lang="en-US" sz="1000" dirty="0"/>
              <a:t>Based on A. </a:t>
            </a:r>
            <a:r>
              <a:rPr lang="en-US" sz="1000" dirty="0" err="1"/>
              <a:t>Parasuraman</a:t>
            </a:r>
            <a:r>
              <a:rPr lang="en-US" sz="1000" dirty="0"/>
              <a:t>, V. </a:t>
            </a:r>
            <a:r>
              <a:rPr lang="en-US" sz="1000" dirty="0" err="1"/>
              <a:t>Zeithamel</a:t>
            </a:r>
            <a:r>
              <a:rPr lang="en-US" sz="1000" dirty="0"/>
              <a:t>, and L. Berry, “SERVQUAL: A Multiple-Item Scale for Measuring Customer Perceptions of Service Quality,” </a:t>
            </a:r>
            <a:r>
              <a:rPr lang="en-US" sz="1000" b="1" dirty="0"/>
              <a:t>Journal of Retailing </a:t>
            </a:r>
            <a:r>
              <a:rPr lang="en-US" sz="1000" dirty="0"/>
              <a:t>(Spring 1988): 12–40.</a:t>
            </a:r>
          </a:p>
        </p:txBody>
      </p:sp>
    </p:spTree>
    <p:extLst>
      <p:ext uri="{BB962C8B-B14F-4D97-AF65-F5344CB8AC3E}">
        <p14:creationId xmlns:p14="http://schemas.microsoft.com/office/powerpoint/2010/main" val="109719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2"/>
            <a:ext cx="8229600" cy="1097279"/>
          </a:xfrm>
        </p:spPr>
        <p:txBody>
          <a:bodyPr/>
          <a:lstStyle/>
          <a:p>
            <a:r>
              <a:rPr lang="en-US" sz="2800" dirty="0"/>
              <a:t>Figure 5-4 The “Gaps” Approach to Service Design</a:t>
            </a:r>
          </a:p>
        </p:txBody>
      </p:sp>
      <p:sp>
        <p:nvSpPr>
          <p:cNvPr id="3" name="Content Placeholder 2"/>
          <p:cNvSpPr>
            <a:spLocks noGrp="1"/>
          </p:cNvSpPr>
          <p:nvPr>
            <p:ph type="body" idx="1"/>
          </p:nvPr>
        </p:nvSpPr>
        <p:spPr>
          <a:xfrm>
            <a:off x="457200" y="1600201"/>
            <a:ext cx="8229600" cy="609600"/>
          </a:xfrm>
        </p:spPr>
        <p:txBody>
          <a:bodyPr/>
          <a:lstStyle/>
          <a:p>
            <a:pPr>
              <a:buClr>
                <a:schemeClr val="accent5">
                  <a:lumMod val="50000"/>
                </a:schemeClr>
              </a:buClr>
            </a:pPr>
            <a:r>
              <a:rPr lang="en-US" dirty="0"/>
              <a:t>Two-dimensional gaps model</a:t>
            </a:r>
          </a:p>
        </p:txBody>
      </p:sp>
      <p:pic>
        <p:nvPicPr>
          <p:cNvPr id="5" name="Picture 3" descr="A two dimensional gaps model shows two perpendicular axes. The vertical axis represents customer perceptions and moves top to bottom from good to poor. The horizontal axis represents relative importance and moves left to right from low to high. Moving clockwise, the four quadrants created by the axis are labeled as follows. 1. Good perceptions and high performance, relative strengths. 2. Low perceptions and high performance, areas for improvement. 3. Poor perceptions and low importance, minor annoyances. 4. Good perceptions and low importance, wasted ti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4491" y="2438400"/>
            <a:ext cx="3515018" cy="3242811"/>
          </a:xfrm>
          <a:prstGeom prst="rect">
            <a:avLst/>
          </a:prstGeom>
        </p:spPr>
      </p:pic>
    </p:spTree>
    <p:extLst>
      <p:ext uri="{BB962C8B-B14F-4D97-AF65-F5344CB8AC3E}">
        <p14:creationId xmlns:p14="http://schemas.microsoft.com/office/powerpoint/2010/main" val="373937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1"/>
            <a:ext cx="8229600" cy="1097279"/>
          </a:xfrm>
        </p:spPr>
        <p:txBody>
          <a:bodyPr/>
          <a:lstStyle/>
          <a:p>
            <a:r>
              <a:rPr lang="en-US" sz="2800" dirty="0"/>
              <a:t>Segmenting Customers and Markets</a:t>
            </a:r>
          </a:p>
        </p:txBody>
      </p:sp>
      <p:sp>
        <p:nvSpPr>
          <p:cNvPr id="3" name="Content Placeholder 2"/>
          <p:cNvSpPr>
            <a:spLocks noGrp="1"/>
          </p:cNvSpPr>
          <p:nvPr>
            <p:ph type="body" idx="1"/>
          </p:nvPr>
        </p:nvSpPr>
        <p:spPr/>
        <p:txBody>
          <a:bodyPr/>
          <a:lstStyle/>
          <a:p>
            <a:pPr>
              <a:buClr>
                <a:schemeClr val="accent5">
                  <a:lumMod val="50000"/>
                </a:schemeClr>
              </a:buClr>
            </a:pPr>
            <a:r>
              <a:rPr lang="en-US" dirty="0"/>
              <a:t>Segmenting markets:</a:t>
            </a:r>
          </a:p>
          <a:p>
            <a:pPr lvl="1">
              <a:buClr>
                <a:schemeClr val="accent5">
                  <a:lumMod val="50000"/>
                </a:schemeClr>
              </a:buClr>
            </a:pPr>
            <a:r>
              <a:rPr lang="en-US" dirty="0"/>
              <a:t>To distinguish customers or markets according to common characteristics</a:t>
            </a:r>
          </a:p>
        </p:txBody>
      </p:sp>
    </p:spTree>
    <p:extLst>
      <p:ext uri="{BB962C8B-B14F-4D97-AF65-F5344CB8AC3E}">
        <p14:creationId xmlns:p14="http://schemas.microsoft.com/office/powerpoint/2010/main" val="98366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010400" cy="1080029"/>
          </a:xfrm>
        </p:spPr>
        <p:txBody>
          <a:bodyPr/>
          <a:lstStyle/>
          <a:p>
            <a:r>
              <a:rPr lang="en-US" sz="2800" dirty="0"/>
              <a:t>Strategic Supply Chain Alliances between Customers and Suppliers</a:t>
            </a:r>
          </a:p>
        </p:txBody>
      </p:sp>
      <p:sp>
        <p:nvSpPr>
          <p:cNvPr id="3" name="Content Placeholder 2"/>
          <p:cNvSpPr>
            <a:spLocks noGrp="1"/>
          </p:cNvSpPr>
          <p:nvPr>
            <p:ph type="body" idx="1"/>
          </p:nvPr>
        </p:nvSpPr>
        <p:spPr>
          <a:xfrm>
            <a:off x="457200" y="2743200"/>
            <a:ext cx="8915400" cy="3124200"/>
          </a:xfrm>
        </p:spPr>
        <p:txBody>
          <a:bodyPr/>
          <a:lstStyle/>
          <a:p>
            <a:pPr>
              <a:buClr>
                <a:schemeClr val="accent5">
                  <a:lumMod val="50000"/>
                </a:schemeClr>
              </a:buClr>
            </a:pPr>
            <a:r>
              <a:rPr lang="en-US" sz="1400" dirty="0"/>
              <a:t>Competitive model</a:t>
            </a:r>
          </a:p>
          <a:p>
            <a:pPr lvl="1">
              <a:buClr>
                <a:schemeClr val="accent5">
                  <a:lumMod val="50000"/>
                </a:schemeClr>
              </a:buClr>
            </a:pPr>
            <a:r>
              <a:rPr lang="en-US" sz="1400" dirty="0"/>
              <a:t>A relationship in which one party attempts to gain advantage over the other</a:t>
            </a:r>
          </a:p>
          <a:p>
            <a:pPr>
              <a:buClr>
                <a:schemeClr val="accent5">
                  <a:lumMod val="50000"/>
                </a:schemeClr>
              </a:buClr>
            </a:pPr>
            <a:r>
              <a:rPr lang="en-US" sz="1400" dirty="0"/>
              <a:t>Single sourcing</a:t>
            </a:r>
          </a:p>
          <a:p>
            <a:pPr lvl="1">
              <a:buClr>
                <a:schemeClr val="accent5">
                  <a:lumMod val="50000"/>
                </a:schemeClr>
              </a:buClr>
            </a:pPr>
            <a:r>
              <a:rPr lang="en-US" sz="1400" dirty="0"/>
              <a:t>A process for developing relationships with a few suppliers for long contract terms</a:t>
            </a:r>
          </a:p>
          <a:p>
            <a:pPr>
              <a:buClr>
                <a:schemeClr val="accent5">
                  <a:lumMod val="50000"/>
                </a:schemeClr>
              </a:buClr>
            </a:pPr>
            <a:r>
              <a:rPr lang="en-US" sz="1400" dirty="0"/>
              <a:t>Strategic alliances</a:t>
            </a:r>
          </a:p>
          <a:p>
            <a:pPr lvl="1">
              <a:buClr>
                <a:schemeClr val="accent5">
                  <a:lumMod val="50000"/>
                </a:schemeClr>
              </a:buClr>
            </a:pPr>
            <a:r>
              <a:rPr lang="en-US" sz="1400" dirty="0"/>
              <a:t>Suppliers become de facto subsidiaries to their major customers </a:t>
            </a:r>
          </a:p>
        </p:txBody>
      </p:sp>
    </p:spTree>
    <p:extLst>
      <p:ext uri="{BB962C8B-B14F-4D97-AF65-F5344CB8AC3E}">
        <p14:creationId xmlns:p14="http://schemas.microsoft.com/office/powerpoint/2010/main" val="336417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90600"/>
            <a:ext cx="6934200" cy="1080029"/>
          </a:xfrm>
        </p:spPr>
        <p:txBody>
          <a:bodyPr/>
          <a:lstStyle/>
          <a:p>
            <a:r>
              <a:rPr lang="en-US" sz="2800" dirty="0"/>
              <a:t>Process-Chain-Network (P C N) Tool for Service Design </a:t>
            </a:r>
            <a:r>
              <a:rPr lang="en-US" sz="2800" b="0" dirty="0"/>
              <a:t>(1 of 4)</a:t>
            </a:r>
          </a:p>
        </p:txBody>
      </p:sp>
      <p:sp>
        <p:nvSpPr>
          <p:cNvPr id="3" name="Content Placeholder 2"/>
          <p:cNvSpPr>
            <a:spLocks noGrp="1"/>
          </p:cNvSpPr>
          <p:nvPr>
            <p:ph type="body" idx="1"/>
          </p:nvPr>
        </p:nvSpPr>
        <p:spPr>
          <a:xfrm>
            <a:off x="381000" y="2286000"/>
            <a:ext cx="8229600" cy="4525963"/>
          </a:xfrm>
        </p:spPr>
        <p:txBody>
          <a:bodyPr/>
          <a:lstStyle/>
          <a:p>
            <a:pPr>
              <a:buClr>
                <a:schemeClr val="accent5">
                  <a:lumMod val="50000"/>
                </a:schemeClr>
              </a:buClr>
            </a:pPr>
            <a:r>
              <a:rPr lang="en-US" dirty="0"/>
              <a:t>Process-chain-network (P</a:t>
            </a:r>
            <a:r>
              <a:rPr lang="en-US" sz="100" dirty="0"/>
              <a:t> </a:t>
            </a:r>
            <a:r>
              <a:rPr lang="en-US" dirty="0"/>
              <a:t>C</a:t>
            </a:r>
            <a:r>
              <a:rPr lang="en-US" sz="100" dirty="0"/>
              <a:t> </a:t>
            </a:r>
            <a:r>
              <a:rPr lang="en-US" dirty="0"/>
              <a:t>N) diagram</a:t>
            </a:r>
          </a:p>
          <a:p>
            <a:pPr lvl="1">
              <a:buClr>
                <a:schemeClr val="accent5">
                  <a:lumMod val="50000"/>
                </a:schemeClr>
              </a:buClr>
            </a:pPr>
            <a:r>
              <a:rPr lang="en-US" dirty="0"/>
              <a:t>A flowchart that evaluates the interactions between service providers and customers </a:t>
            </a:r>
          </a:p>
          <a:p>
            <a:pPr>
              <a:buClr>
                <a:schemeClr val="accent5">
                  <a:lumMod val="50000"/>
                </a:schemeClr>
              </a:buClr>
            </a:pPr>
            <a:r>
              <a:rPr lang="en-US" dirty="0"/>
              <a:t>P</a:t>
            </a:r>
            <a:r>
              <a:rPr lang="en-US" sz="100" dirty="0"/>
              <a:t> </a:t>
            </a:r>
            <a:r>
              <a:rPr lang="en-US" dirty="0"/>
              <a:t>C</a:t>
            </a:r>
            <a:r>
              <a:rPr lang="en-US" sz="100" dirty="0"/>
              <a:t> </a:t>
            </a:r>
            <a:r>
              <a:rPr lang="en-US" dirty="0"/>
              <a:t>N categories</a:t>
            </a:r>
          </a:p>
          <a:p>
            <a:pPr lvl="1">
              <a:buClr>
                <a:schemeClr val="accent5">
                  <a:lumMod val="50000"/>
                </a:schemeClr>
              </a:buClr>
            </a:pPr>
            <a:r>
              <a:rPr lang="en-US" dirty="0"/>
              <a:t>Direct interaction</a:t>
            </a:r>
          </a:p>
          <a:p>
            <a:pPr lvl="1">
              <a:buClr>
                <a:schemeClr val="accent5">
                  <a:lumMod val="50000"/>
                </a:schemeClr>
              </a:buClr>
            </a:pPr>
            <a:r>
              <a:rPr lang="en-US" dirty="0"/>
              <a:t>Surrogate interaction</a:t>
            </a:r>
          </a:p>
          <a:p>
            <a:pPr lvl="1">
              <a:buClr>
                <a:schemeClr val="accent5">
                  <a:lumMod val="50000"/>
                </a:schemeClr>
              </a:buClr>
            </a:pPr>
            <a:r>
              <a:rPr lang="en-US" dirty="0"/>
              <a:t>Independent processing</a:t>
            </a:r>
          </a:p>
        </p:txBody>
      </p:sp>
    </p:spTree>
    <p:extLst>
      <p:ext uri="{BB962C8B-B14F-4D97-AF65-F5344CB8AC3E}">
        <p14:creationId xmlns:p14="http://schemas.microsoft.com/office/powerpoint/2010/main" val="73614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90557"/>
            <a:ext cx="6096000" cy="990600"/>
          </a:xfrm>
        </p:spPr>
        <p:txBody>
          <a:bodyPr/>
          <a:lstStyle/>
          <a:p>
            <a:r>
              <a:rPr lang="en-US" sz="2800" dirty="0"/>
              <a:t>Figure 5-5 Process-Chain-Network (P C N) Tool for Service Design</a:t>
            </a:r>
          </a:p>
        </p:txBody>
      </p:sp>
      <p:pic>
        <p:nvPicPr>
          <p:cNvPr id="5" name="Picture 2" descr="A P C N diagram for a pizza restaurant. At the top of the diagram is a triangle. The horizontal side represents the restaurants process domain and the right and left sides represent the degree of process control. Beneath the process domain are five columns representing regions. From left to right, they are as follows. Direct interaction, for example, with the supplier. Surrogate interaction, for example, acting on supplier resources. Independent processing, entity acting on entity’s owned or controlled resources. Surrogate interaction, for example, acting on customer resources. Direct interaction, for example, with the customer. Each region is labeled with process steps. By region, from left to right, they are as follows. Direct interaction, with supplier. negotiate supply contract, receive supplies. Surrogate interaction, acting on supplier resources. order supplies online. Independent processing. identify ingredients, forecast supply needs, develop recipes, preheat ovens, maintain supplies. Surrogate interaction, acting on customer resources. assemble and cook pizza. Direct interaction with customer. take order, serve pizza. Within the regions, the various process steps are connected to each other by arrows in a flow chart. By region, the connections are as follows. Direct interaction with supplier. Negotiate supplies leads to order supplies online under surrogate interaction, supplier, and receive supplies leads to maintain supplies under independent processing. Independent processing. Identify ingredients leads to forecast supply needs in the same region and to negotiate supply contract under direct interaction with supplier. Forecast supply needs leads to order supplies online under surrogate interaction, supplier. Maintain supplies leads to forecast supply needs. Develop recipes, preheat ovens, and maintain supplies leads to assemble and cook pizza under surrogate interaction, customer. Surrogate interaction, customer. Assemble and cook pizza leads to serve pizza under direct interaction with customer. Direct interaction, customer. Take order leads to assemble and cook pizza under surrogate interaction, custom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392" y="2590800"/>
            <a:ext cx="4931216" cy="2447108"/>
          </a:xfrm>
          <a:prstGeom prst="rect">
            <a:avLst/>
          </a:prstGeom>
        </p:spPr>
      </p:pic>
      <p:sp>
        <p:nvSpPr>
          <p:cNvPr id="14" name="Text Placeholder 3"/>
          <p:cNvSpPr>
            <a:spLocks noGrp="1"/>
          </p:cNvSpPr>
          <p:nvPr>
            <p:ph type="body" idx="1"/>
          </p:nvPr>
        </p:nvSpPr>
        <p:spPr>
          <a:xfrm>
            <a:off x="2130204" y="5226027"/>
            <a:ext cx="8229600" cy="341416"/>
          </a:xfrm>
        </p:spPr>
        <p:txBody>
          <a:bodyPr/>
          <a:lstStyle/>
          <a:p>
            <a:r>
              <a:rPr lang="en-US" sz="1100" dirty="0"/>
              <a:t>PCN diagram for a pizza maker</a:t>
            </a:r>
          </a:p>
        </p:txBody>
      </p:sp>
    </p:spTree>
    <p:extLst>
      <p:ext uri="{BB962C8B-B14F-4D97-AF65-F5344CB8AC3E}">
        <p14:creationId xmlns:p14="http://schemas.microsoft.com/office/powerpoint/2010/main" val="429279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457200"/>
            <a:ext cx="5715000" cy="1003829"/>
          </a:xfrm>
        </p:spPr>
        <p:txBody>
          <a:bodyPr/>
          <a:lstStyle/>
          <a:p>
            <a:r>
              <a:rPr lang="en-US" sz="2800" dirty="0"/>
              <a:t>Figure 5-6 The Role of the Customer in the Supply Chain</a:t>
            </a:r>
          </a:p>
        </p:txBody>
      </p:sp>
      <p:sp>
        <p:nvSpPr>
          <p:cNvPr id="12" name="Content Placeholder 2"/>
          <p:cNvSpPr>
            <a:spLocks noGrp="1"/>
          </p:cNvSpPr>
          <p:nvPr>
            <p:ph type="body" idx="1"/>
          </p:nvPr>
        </p:nvSpPr>
        <p:spPr/>
        <p:txBody>
          <a:bodyPr/>
          <a:lstStyle/>
          <a:p>
            <a:pPr>
              <a:buClr>
                <a:schemeClr val="accent5">
                  <a:lumMod val="50000"/>
                </a:schemeClr>
              </a:buClr>
            </a:pPr>
            <a:r>
              <a:rPr lang="en-US" dirty="0"/>
              <a:t>The goal of supply chain management is customer satisfaction.  </a:t>
            </a:r>
          </a:p>
          <a:p>
            <a:pPr>
              <a:buClr>
                <a:schemeClr val="accent5">
                  <a:lumMod val="50000"/>
                </a:schemeClr>
              </a:buClr>
            </a:pPr>
            <a:r>
              <a:rPr lang="en-US" dirty="0"/>
              <a:t>Segmenting the supply chain helps to define who is the customer.</a:t>
            </a:r>
          </a:p>
        </p:txBody>
      </p:sp>
      <p:pic>
        <p:nvPicPr>
          <p:cNvPr id="10" name="Picture 3" descr="A supply chain diagram is segmented into five parts, milk, nonfat yogurt, distributor, store, and customer. Under milk, multiple farmers leads to a dairy facility under nonfat yogurt, and chemical manufacturing of plastic pellets leads to a converter at the facility. Nonfat yogurt includes the following chain. dairy facility, converter, paint and stencil, color and design. The dairy facility leads to multiple distributors. Each distributor leads to multiple stores. All stores lead to the same custom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704" y="1858761"/>
            <a:ext cx="3839013" cy="2838927"/>
          </a:xfrm>
          <a:prstGeom prst="rect">
            <a:avLst/>
          </a:prstGeom>
        </p:spPr>
      </p:pic>
    </p:spTree>
    <p:extLst>
      <p:ext uri="{BB962C8B-B14F-4D97-AF65-F5344CB8AC3E}">
        <p14:creationId xmlns:p14="http://schemas.microsoft.com/office/powerpoint/2010/main" val="30615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76200"/>
            <a:ext cx="8229600" cy="1097279"/>
          </a:xfrm>
        </p:spPr>
        <p:txBody>
          <a:bodyPr/>
          <a:lstStyle/>
          <a:p>
            <a:r>
              <a:rPr lang="en-US" sz="2800" dirty="0"/>
              <a:t>Communicating Downstream</a:t>
            </a:r>
          </a:p>
        </p:txBody>
      </p:sp>
      <p:sp>
        <p:nvSpPr>
          <p:cNvPr id="3" name="Content Placeholder 2"/>
          <p:cNvSpPr>
            <a:spLocks noGrp="1"/>
          </p:cNvSpPr>
          <p:nvPr>
            <p:ph type="body" idx="1"/>
          </p:nvPr>
        </p:nvSpPr>
        <p:spPr/>
        <p:txBody>
          <a:bodyPr/>
          <a:lstStyle/>
          <a:p>
            <a:pPr>
              <a:buClr>
                <a:schemeClr val="accent5">
                  <a:lumMod val="50000"/>
                </a:schemeClr>
              </a:buClr>
            </a:pPr>
            <a:r>
              <a:rPr lang="en-US" dirty="0"/>
              <a:t>Customer rationalization</a:t>
            </a:r>
          </a:p>
          <a:p>
            <a:pPr>
              <a:buClr>
                <a:schemeClr val="accent5">
                  <a:lumMod val="50000"/>
                </a:schemeClr>
              </a:buClr>
            </a:pPr>
            <a:r>
              <a:rPr lang="en-US" dirty="0"/>
              <a:t>Annuity relationship </a:t>
            </a:r>
          </a:p>
          <a:p>
            <a:pPr>
              <a:buClr>
                <a:schemeClr val="accent5">
                  <a:lumMod val="50000"/>
                </a:schemeClr>
              </a:buClr>
            </a:pPr>
            <a:r>
              <a:rPr lang="en-US" dirty="0"/>
              <a:t>Active data gathering</a:t>
            </a:r>
          </a:p>
          <a:p>
            <a:pPr>
              <a:buClr>
                <a:schemeClr val="accent5">
                  <a:lumMod val="50000"/>
                </a:schemeClr>
              </a:buClr>
            </a:pPr>
            <a:r>
              <a:rPr lang="en-US" dirty="0"/>
              <a:t>Passive data gathering</a:t>
            </a:r>
          </a:p>
        </p:txBody>
      </p:sp>
    </p:spTree>
    <p:extLst>
      <p:ext uri="{BB962C8B-B14F-4D97-AF65-F5344CB8AC3E}">
        <p14:creationId xmlns:p14="http://schemas.microsoft.com/office/powerpoint/2010/main" val="313884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4552" y="1143949"/>
            <a:ext cx="7086600" cy="1127444"/>
          </a:xfrm>
        </p:spPr>
        <p:txBody>
          <a:bodyPr/>
          <a:lstStyle/>
          <a:p>
            <a:r>
              <a:rPr lang="en-US" sz="3200" dirty="0"/>
              <a:t>Managing Quality: Integrating The Supply Chain</a:t>
            </a:r>
          </a:p>
        </p:txBody>
      </p:sp>
      <p:sp>
        <p:nvSpPr>
          <p:cNvPr id="3" name="Content Placeholder 2"/>
          <p:cNvSpPr>
            <a:spLocks noGrp="1"/>
          </p:cNvSpPr>
          <p:nvPr>
            <p:ph type="body" idx="1"/>
          </p:nvPr>
        </p:nvSpPr>
        <p:spPr>
          <a:xfrm>
            <a:off x="2819400" y="2235535"/>
            <a:ext cx="8229600" cy="436999"/>
          </a:xfrm>
        </p:spPr>
        <p:txBody>
          <a:bodyPr/>
          <a:lstStyle/>
          <a:p>
            <a:r>
              <a:rPr lang="en-US" dirty="0"/>
              <a:t>Sixth Edition</a:t>
            </a:r>
          </a:p>
        </p:txBody>
      </p:sp>
      <p:sp>
        <p:nvSpPr>
          <p:cNvPr id="9" name="Content Placeholder 3"/>
          <p:cNvSpPr>
            <a:spLocks noGrp="1"/>
          </p:cNvSpPr>
          <p:nvPr>
            <p:ph type="body" idx="2"/>
          </p:nvPr>
        </p:nvSpPr>
        <p:spPr>
          <a:xfrm>
            <a:off x="5029200" y="1981200"/>
            <a:ext cx="3657600" cy="1219198"/>
          </a:xfrm>
        </p:spPr>
        <p:txBody>
          <a:bodyPr/>
          <a:lstStyle/>
          <a:p>
            <a:r>
              <a:rPr lang="en-US" dirty="0"/>
              <a:t>Chapter 5</a:t>
            </a:r>
          </a:p>
        </p:txBody>
      </p:sp>
      <p:sp>
        <p:nvSpPr>
          <p:cNvPr id="10" name="Content Placeholder 4"/>
          <p:cNvSpPr>
            <a:spLocks noGrp="1"/>
          </p:cNvSpPr>
          <p:nvPr>
            <p:ph type="body" idx="3"/>
          </p:nvPr>
        </p:nvSpPr>
        <p:spPr>
          <a:xfrm>
            <a:off x="5040702" y="3236256"/>
            <a:ext cx="3657600" cy="2925763"/>
          </a:xfrm>
        </p:spPr>
        <p:txBody>
          <a:bodyPr/>
          <a:lstStyle/>
          <a:p>
            <a:r>
              <a:rPr lang="en-US" dirty="0"/>
              <a:t>The Voice of the Customer</a:t>
            </a:r>
          </a:p>
        </p:txBody>
      </p:sp>
      <p:pic>
        <p:nvPicPr>
          <p:cNvPr id="12" name="Picture 5" descr="Front Cover: Managing Quality: Integrating The Supply Chain Sixth edition by Fos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07671"/>
            <a:ext cx="2438400" cy="2781176"/>
          </a:xfrm>
          <a:prstGeom prst="rect">
            <a:avLst/>
          </a:prstGeom>
        </p:spPr>
      </p:pic>
    </p:spTree>
    <p:extLst>
      <p:ext uri="{BB962C8B-B14F-4D97-AF65-F5344CB8AC3E}">
        <p14:creationId xmlns:p14="http://schemas.microsoft.com/office/powerpoint/2010/main" val="218662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6858000" cy="1003829"/>
          </a:xfrm>
        </p:spPr>
        <p:txBody>
          <a:bodyPr/>
          <a:lstStyle/>
          <a:p>
            <a:r>
              <a:rPr lang="en-US" sz="2800" dirty="0"/>
              <a:t>Process-Chain-Network (P C N) Tool for Service Design </a:t>
            </a:r>
            <a:r>
              <a:rPr lang="en-US" sz="2800" b="0" dirty="0"/>
              <a:t>(2 of 4)</a:t>
            </a:r>
          </a:p>
        </p:txBody>
      </p:sp>
      <p:sp>
        <p:nvSpPr>
          <p:cNvPr id="3" name="Content Placeholder 2"/>
          <p:cNvSpPr>
            <a:spLocks noGrp="1"/>
          </p:cNvSpPr>
          <p:nvPr>
            <p:ph type="body" idx="1"/>
          </p:nvPr>
        </p:nvSpPr>
        <p:spPr>
          <a:xfrm>
            <a:off x="457200" y="2332037"/>
            <a:ext cx="8229600" cy="4525963"/>
          </a:xfrm>
        </p:spPr>
        <p:txBody>
          <a:bodyPr/>
          <a:lstStyle/>
          <a:p>
            <a:pPr>
              <a:buClr>
                <a:schemeClr val="accent5">
                  <a:lumMod val="50000"/>
                </a:schemeClr>
              </a:buClr>
            </a:pPr>
            <a:r>
              <a:rPr lang="en-US" dirty="0"/>
              <a:t>Actively solicited customer feedback</a:t>
            </a:r>
          </a:p>
          <a:p>
            <a:pPr lvl="1">
              <a:buClr>
                <a:schemeClr val="accent5">
                  <a:lumMod val="50000"/>
                </a:schemeClr>
              </a:buClr>
            </a:pPr>
            <a:r>
              <a:rPr lang="en-US" dirty="0"/>
              <a:t>Includes all supplier-initiated contact with customers</a:t>
            </a:r>
          </a:p>
          <a:p>
            <a:pPr lvl="1">
              <a:buClr>
                <a:schemeClr val="accent5">
                  <a:lumMod val="50000"/>
                </a:schemeClr>
              </a:buClr>
            </a:pPr>
            <a:r>
              <a:rPr lang="en-US" dirty="0"/>
              <a:t>Examples: telephone contact, focus groups, surveys</a:t>
            </a:r>
          </a:p>
          <a:p>
            <a:pPr>
              <a:buClr>
                <a:schemeClr val="accent5">
                  <a:lumMod val="50000"/>
                </a:schemeClr>
              </a:buClr>
            </a:pPr>
            <a:r>
              <a:rPr lang="en-US" dirty="0"/>
              <a:t>Types of data</a:t>
            </a:r>
          </a:p>
          <a:p>
            <a:pPr lvl="1">
              <a:buClr>
                <a:schemeClr val="accent5">
                  <a:lumMod val="50000"/>
                </a:schemeClr>
              </a:buClr>
            </a:pPr>
            <a:r>
              <a:rPr lang="en-US" dirty="0"/>
              <a:t>Soft data, hard data, and ordinal data</a:t>
            </a:r>
          </a:p>
        </p:txBody>
      </p:sp>
    </p:spTree>
    <p:extLst>
      <p:ext uri="{BB962C8B-B14F-4D97-AF65-F5344CB8AC3E}">
        <p14:creationId xmlns:p14="http://schemas.microsoft.com/office/powerpoint/2010/main" val="500451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19200"/>
            <a:ext cx="7010400" cy="1080029"/>
          </a:xfrm>
        </p:spPr>
        <p:txBody>
          <a:bodyPr/>
          <a:lstStyle/>
          <a:p>
            <a:r>
              <a:rPr lang="en-US" sz="2800" dirty="0"/>
              <a:t>Process-Chain-Network (P C N) Tool for Service Design </a:t>
            </a:r>
            <a:r>
              <a:rPr lang="en-US" sz="2800" b="0" dirty="0"/>
              <a:t>(3 of 4)</a:t>
            </a:r>
            <a:endParaRPr lang="en-US" sz="2800" dirty="0"/>
          </a:p>
        </p:txBody>
      </p:sp>
      <p:sp>
        <p:nvSpPr>
          <p:cNvPr id="3" name="Content Placeholder 2"/>
          <p:cNvSpPr>
            <a:spLocks noGrp="1"/>
          </p:cNvSpPr>
          <p:nvPr>
            <p:ph type="body" idx="1"/>
          </p:nvPr>
        </p:nvSpPr>
        <p:spPr>
          <a:xfrm>
            <a:off x="457200" y="2590800"/>
            <a:ext cx="8229600" cy="4525963"/>
          </a:xfrm>
        </p:spPr>
        <p:txBody>
          <a:bodyPr/>
          <a:lstStyle/>
          <a:p>
            <a:pPr>
              <a:buClr>
                <a:schemeClr val="accent5">
                  <a:lumMod val="50000"/>
                </a:schemeClr>
              </a:buClr>
            </a:pPr>
            <a:r>
              <a:rPr lang="en-US" dirty="0"/>
              <a:t>Telephone contact:</a:t>
            </a:r>
          </a:p>
          <a:p>
            <a:pPr lvl="1">
              <a:buClr>
                <a:schemeClr val="accent5">
                  <a:lumMod val="50000"/>
                </a:schemeClr>
              </a:buClr>
            </a:pPr>
            <a:r>
              <a:rPr lang="en-US" dirty="0"/>
              <a:t>Convenience survey method</a:t>
            </a:r>
          </a:p>
          <a:p>
            <a:pPr lvl="1">
              <a:buClr>
                <a:schemeClr val="accent5">
                  <a:lumMod val="50000"/>
                </a:schemeClr>
              </a:buClr>
            </a:pPr>
            <a:r>
              <a:rPr lang="en-US" dirty="0"/>
              <a:t>Major issue is bias because major segments of the population of interest are often not available via telephone at certain times</a:t>
            </a:r>
          </a:p>
        </p:txBody>
      </p:sp>
    </p:spTree>
    <p:extLst>
      <p:ext uri="{BB962C8B-B14F-4D97-AF65-F5344CB8AC3E}">
        <p14:creationId xmlns:p14="http://schemas.microsoft.com/office/powerpoint/2010/main" val="1742849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3879"/>
            <a:ext cx="6553200" cy="1003829"/>
          </a:xfrm>
        </p:spPr>
        <p:txBody>
          <a:bodyPr/>
          <a:lstStyle/>
          <a:p>
            <a:r>
              <a:rPr lang="en-US" sz="2800" dirty="0"/>
              <a:t>Figure 5-7 Process-Chain-Network (P C N) Tool for Service Design</a:t>
            </a:r>
          </a:p>
        </p:txBody>
      </p:sp>
      <p:sp>
        <p:nvSpPr>
          <p:cNvPr id="3" name="Content Placeholder 2"/>
          <p:cNvSpPr>
            <a:spLocks noGrp="1"/>
          </p:cNvSpPr>
          <p:nvPr>
            <p:ph type="body" idx="1"/>
          </p:nvPr>
        </p:nvSpPr>
        <p:spPr>
          <a:xfrm>
            <a:off x="457200" y="2667000"/>
            <a:ext cx="4114800" cy="4525963"/>
          </a:xfrm>
        </p:spPr>
        <p:txBody>
          <a:bodyPr/>
          <a:lstStyle/>
          <a:p>
            <a:pPr>
              <a:buClr>
                <a:schemeClr val="accent5">
                  <a:lumMod val="50000"/>
                </a:schemeClr>
              </a:buClr>
            </a:pPr>
            <a:r>
              <a:rPr lang="en-US" sz="2000" dirty="0"/>
              <a:t>Focus groups:</a:t>
            </a:r>
          </a:p>
          <a:p>
            <a:pPr lvl="1">
              <a:buClr>
                <a:schemeClr val="accent5">
                  <a:lumMod val="50000"/>
                </a:schemeClr>
              </a:buClr>
            </a:pPr>
            <a:r>
              <a:rPr lang="en-US" sz="2000" dirty="0"/>
              <a:t>Allows a supplier to gather feedback from a group of consumers at one time</a:t>
            </a:r>
          </a:p>
        </p:txBody>
      </p:sp>
      <p:pic>
        <p:nvPicPr>
          <p:cNvPr id="5" name="Picture 3" descr="A flow chart lists six steps as follows. 1, identify purpose. 2, narrow scope of questions. 3, select target population. 4, develop questions. 5, run multiple groups. 6, summarize and develop common them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743200"/>
            <a:ext cx="1745042" cy="2589006"/>
          </a:xfrm>
          <a:prstGeom prst="rect">
            <a:avLst/>
          </a:prstGeom>
        </p:spPr>
      </p:pic>
    </p:spTree>
    <p:extLst>
      <p:ext uri="{BB962C8B-B14F-4D97-AF65-F5344CB8AC3E}">
        <p14:creationId xmlns:p14="http://schemas.microsoft.com/office/powerpoint/2010/main" val="1436788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6400800" cy="1080029"/>
          </a:xfrm>
        </p:spPr>
        <p:txBody>
          <a:bodyPr/>
          <a:lstStyle/>
          <a:p>
            <a:r>
              <a:rPr lang="en-US" sz="2800" dirty="0"/>
              <a:t>Process-Chain-Network (P C N) Tool for Service Design </a:t>
            </a:r>
            <a:r>
              <a:rPr lang="en-US" sz="2800" b="0" dirty="0"/>
              <a:t>(4 of 4)</a:t>
            </a:r>
            <a:endParaRPr lang="en-US" sz="2800" dirty="0"/>
          </a:p>
        </p:txBody>
      </p:sp>
      <p:sp>
        <p:nvSpPr>
          <p:cNvPr id="3" name="Content Placeholder 2"/>
          <p:cNvSpPr>
            <a:spLocks noGrp="1"/>
          </p:cNvSpPr>
          <p:nvPr>
            <p:ph type="body" idx="1"/>
          </p:nvPr>
        </p:nvSpPr>
        <p:spPr>
          <a:xfrm>
            <a:off x="457200" y="1600201"/>
            <a:ext cx="8915400" cy="3657600"/>
          </a:xfrm>
        </p:spPr>
        <p:txBody>
          <a:bodyPr/>
          <a:lstStyle/>
          <a:p>
            <a:pPr>
              <a:buClr>
                <a:schemeClr val="accent5">
                  <a:lumMod val="50000"/>
                </a:schemeClr>
              </a:buClr>
            </a:pPr>
            <a:r>
              <a:rPr lang="en-US" sz="2000" dirty="0"/>
              <a:t>Customer service surveys</a:t>
            </a:r>
          </a:p>
          <a:p>
            <a:pPr lvl="1">
              <a:buClr>
                <a:schemeClr val="accent5">
                  <a:lumMod val="50000"/>
                </a:schemeClr>
              </a:buClr>
            </a:pPr>
            <a:r>
              <a:rPr lang="en-US" sz="2000" dirty="0"/>
              <a:t>Used by marketers and quality professionals to define areas of strength and areas for improvement in quality systems</a:t>
            </a:r>
          </a:p>
          <a:p>
            <a:pPr>
              <a:buClr>
                <a:schemeClr val="accent5">
                  <a:lumMod val="50000"/>
                </a:schemeClr>
              </a:buClr>
            </a:pPr>
            <a:r>
              <a:rPr lang="en-US" sz="2000" dirty="0"/>
              <a:t>Four steps to developing a useful survey:</a:t>
            </a:r>
          </a:p>
          <a:p>
            <a:pPr lvl="1">
              <a:buClr>
                <a:schemeClr val="accent5">
                  <a:lumMod val="50000"/>
                </a:schemeClr>
              </a:buClr>
            </a:pPr>
            <a:r>
              <a:rPr lang="en-US" sz="2000" dirty="0"/>
              <a:t>Identifying customer requirements</a:t>
            </a:r>
          </a:p>
          <a:p>
            <a:pPr lvl="1">
              <a:buClr>
                <a:schemeClr val="accent5">
                  <a:lumMod val="50000"/>
                </a:schemeClr>
              </a:buClr>
            </a:pPr>
            <a:r>
              <a:rPr lang="en-US" sz="2000" dirty="0"/>
              <a:t>Developing and validating the instrument</a:t>
            </a:r>
          </a:p>
          <a:p>
            <a:pPr lvl="2">
              <a:buClr>
                <a:schemeClr val="accent5">
                  <a:lumMod val="50000"/>
                </a:schemeClr>
              </a:buClr>
            </a:pPr>
            <a:r>
              <a:rPr lang="en-US" sz="2000" dirty="0"/>
              <a:t>Critical incident approach</a:t>
            </a:r>
          </a:p>
          <a:p>
            <a:pPr lvl="1">
              <a:buClr>
                <a:schemeClr val="accent5">
                  <a:lumMod val="50000"/>
                </a:schemeClr>
              </a:buClr>
            </a:pPr>
            <a:r>
              <a:rPr lang="en-US" sz="2000" dirty="0"/>
              <a:t>Implementing the survey</a:t>
            </a:r>
          </a:p>
          <a:p>
            <a:pPr lvl="1">
              <a:buClr>
                <a:schemeClr val="accent5">
                  <a:lumMod val="50000"/>
                </a:schemeClr>
              </a:buClr>
            </a:pPr>
            <a:r>
              <a:rPr lang="en-US" sz="2000" dirty="0"/>
              <a:t>Analyzing the results</a:t>
            </a:r>
          </a:p>
        </p:txBody>
      </p:sp>
    </p:spTree>
    <p:extLst>
      <p:ext uri="{BB962C8B-B14F-4D97-AF65-F5344CB8AC3E}">
        <p14:creationId xmlns:p14="http://schemas.microsoft.com/office/powerpoint/2010/main" val="480146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219" y="152400"/>
            <a:ext cx="8229600" cy="1097279"/>
          </a:xfrm>
        </p:spPr>
        <p:txBody>
          <a:bodyPr/>
          <a:lstStyle/>
          <a:p>
            <a:r>
              <a:rPr lang="en-US" sz="2800" dirty="0"/>
              <a:t>Figure 5-11 Reliability and Validity</a:t>
            </a:r>
          </a:p>
        </p:txBody>
      </p:sp>
      <p:sp>
        <p:nvSpPr>
          <p:cNvPr id="3" name="Content Placeholder 2"/>
          <p:cNvSpPr>
            <a:spLocks noGrp="1"/>
          </p:cNvSpPr>
          <p:nvPr>
            <p:ph type="body" idx="1"/>
          </p:nvPr>
        </p:nvSpPr>
        <p:spPr>
          <a:xfrm>
            <a:off x="1330843" y="1752600"/>
            <a:ext cx="7886700" cy="1284206"/>
          </a:xfrm>
        </p:spPr>
        <p:txBody>
          <a:bodyPr>
            <a:noAutofit/>
          </a:bodyPr>
          <a:lstStyle/>
          <a:p>
            <a:pPr>
              <a:buClr>
                <a:schemeClr val="accent5">
                  <a:lumMod val="50000"/>
                </a:schemeClr>
              </a:buClr>
            </a:pPr>
            <a:r>
              <a:rPr lang="en-US" sz="1800" dirty="0"/>
              <a:t>Reliability </a:t>
            </a:r>
            <a:r>
              <a:rPr lang="en-US" sz="1800" b="0" dirty="0"/>
              <a:t>– Consistency of responses; little variability</a:t>
            </a:r>
          </a:p>
          <a:p>
            <a:pPr>
              <a:buClr>
                <a:schemeClr val="accent5">
                  <a:lumMod val="50000"/>
                </a:schemeClr>
              </a:buClr>
            </a:pPr>
            <a:r>
              <a:rPr lang="en-US" sz="1800" dirty="0"/>
              <a:t>Validity </a:t>
            </a:r>
            <a:r>
              <a:rPr lang="en-US" sz="1800" b="0" dirty="0"/>
              <a:t>– Measuring the correct construct; centered</a:t>
            </a:r>
          </a:p>
          <a:p>
            <a:pPr lvl="1">
              <a:buClr>
                <a:schemeClr val="accent5">
                  <a:lumMod val="50000"/>
                </a:schemeClr>
              </a:buClr>
            </a:pPr>
            <a:r>
              <a:rPr lang="en-US" sz="1800" dirty="0"/>
              <a:t>Construct validity, criterion validity, content validity </a:t>
            </a:r>
          </a:p>
        </p:txBody>
      </p:sp>
      <p:pic>
        <p:nvPicPr>
          <p:cNvPr id="5" name="Picture 3" descr="Four bullseye targets made of concentric circles each have points plotted on them in different patterns, representing different levels of reliability and validity. In the first, the points are clustered together on an outer ring. The results are reliable, not valid. The second has points distributed evenly across the target. The results are valid, not reliable. The third has all points spread evenly over the top half of the target. The results are not reliable and not valid. The fourth has all points clustered in the center ring. The results are reliable and vali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081" y="3276600"/>
            <a:ext cx="6148938" cy="1973733"/>
          </a:xfrm>
          <a:prstGeom prst="rect">
            <a:avLst/>
          </a:prstGeom>
        </p:spPr>
      </p:pic>
    </p:spTree>
    <p:extLst>
      <p:ext uri="{BB962C8B-B14F-4D97-AF65-F5344CB8AC3E}">
        <p14:creationId xmlns:p14="http://schemas.microsoft.com/office/powerpoint/2010/main" val="2077217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838200"/>
            <a:ext cx="6934200" cy="1003829"/>
          </a:xfrm>
        </p:spPr>
        <p:txBody>
          <a:bodyPr/>
          <a:lstStyle/>
          <a:p>
            <a:r>
              <a:rPr lang="en-US" sz="3200" dirty="0"/>
              <a:t>Passively Solicited Customer-Feedback Approaches</a:t>
            </a:r>
          </a:p>
        </p:txBody>
      </p:sp>
      <p:sp>
        <p:nvSpPr>
          <p:cNvPr id="3" name="Content Placeholder 2"/>
          <p:cNvSpPr>
            <a:spLocks noGrp="1"/>
          </p:cNvSpPr>
          <p:nvPr>
            <p:ph type="body" idx="1"/>
          </p:nvPr>
        </p:nvSpPr>
        <p:spPr>
          <a:xfrm>
            <a:off x="457200" y="1981200"/>
            <a:ext cx="8915400" cy="2819400"/>
          </a:xfrm>
        </p:spPr>
        <p:txBody>
          <a:bodyPr/>
          <a:lstStyle/>
          <a:p>
            <a:pPr>
              <a:buClr>
                <a:schemeClr val="accent5">
                  <a:lumMod val="50000"/>
                </a:schemeClr>
              </a:buClr>
            </a:pPr>
            <a:r>
              <a:rPr lang="en-US" sz="2000" dirty="0"/>
              <a:t>Passively solicited customer feedback:</a:t>
            </a:r>
          </a:p>
          <a:p>
            <a:pPr lvl="1">
              <a:buClr>
                <a:schemeClr val="accent5">
                  <a:lumMod val="50000"/>
                </a:schemeClr>
              </a:buClr>
            </a:pPr>
            <a:r>
              <a:rPr lang="en-US" sz="2000" dirty="0"/>
              <a:t>Customer-initiated contact</a:t>
            </a:r>
          </a:p>
          <a:p>
            <a:pPr lvl="1">
              <a:buClr>
                <a:schemeClr val="accent5">
                  <a:lumMod val="50000"/>
                </a:schemeClr>
              </a:buClr>
            </a:pPr>
            <a:r>
              <a:rPr lang="en-US" sz="2000" dirty="0"/>
              <a:t>Examples: filling out a restaurant complaint card, calling a toll-free complaint line, submitting an inquiry via a company’s website</a:t>
            </a:r>
          </a:p>
        </p:txBody>
      </p:sp>
    </p:spTree>
    <p:extLst>
      <p:ext uri="{BB962C8B-B14F-4D97-AF65-F5344CB8AC3E}">
        <p14:creationId xmlns:p14="http://schemas.microsoft.com/office/powerpoint/2010/main" val="615753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8229600" cy="1097279"/>
          </a:xfrm>
        </p:spPr>
        <p:txBody>
          <a:bodyPr/>
          <a:lstStyle/>
          <a:p>
            <a:r>
              <a:rPr lang="en-US" sz="2800" dirty="0"/>
              <a:t>Managing Customer Retention and Loyalty</a:t>
            </a:r>
          </a:p>
        </p:txBody>
      </p:sp>
      <p:sp>
        <p:nvSpPr>
          <p:cNvPr id="3" name="Content Placeholder 2"/>
          <p:cNvSpPr>
            <a:spLocks noGrp="1"/>
          </p:cNvSpPr>
          <p:nvPr>
            <p:ph type="body" idx="1"/>
          </p:nvPr>
        </p:nvSpPr>
        <p:spPr>
          <a:xfrm>
            <a:off x="381000" y="2743200"/>
            <a:ext cx="8839200" cy="3200400"/>
          </a:xfrm>
        </p:spPr>
        <p:txBody>
          <a:bodyPr/>
          <a:lstStyle/>
          <a:p>
            <a:pPr>
              <a:buClr>
                <a:schemeClr val="accent5">
                  <a:lumMod val="50000"/>
                </a:schemeClr>
              </a:buClr>
            </a:pPr>
            <a:r>
              <a:rPr lang="en-US" sz="2000" dirty="0"/>
              <a:t>Customer retention</a:t>
            </a:r>
          </a:p>
          <a:p>
            <a:pPr lvl="1">
              <a:buClr>
                <a:schemeClr val="accent5">
                  <a:lumMod val="50000"/>
                </a:schemeClr>
              </a:buClr>
            </a:pPr>
            <a:r>
              <a:rPr lang="en-US" sz="2000" dirty="0"/>
              <a:t>The percentage of customers who return for more service</a:t>
            </a:r>
          </a:p>
          <a:p>
            <a:pPr lvl="1">
              <a:buClr>
                <a:schemeClr val="accent5">
                  <a:lumMod val="50000"/>
                </a:schemeClr>
              </a:buClr>
            </a:pPr>
            <a:r>
              <a:rPr lang="en-US" sz="2000" dirty="0"/>
              <a:t>Will increase by application of service tools and concepts</a:t>
            </a:r>
          </a:p>
          <a:p>
            <a:pPr>
              <a:buClr>
                <a:schemeClr val="accent5">
                  <a:lumMod val="50000"/>
                </a:schemeClr>
              </a:buClr>
            </a:pPr>
            <a:r>
              <a:rPr lang="en-US" sz="2000" dirty="0"/>
              <a:t>Customer loyalty</a:t>
            </a:r>
          </a:p>
          <a:p>
            <a:pPr lvl="1">
              <a:buClr>
                <a:schemeClr val="accent5">
                  <a:lumMod val="50000"/>
                </a:schemeClr>
              </a:buClr>
            </a:pPr>
            <a:r>
              <a:rPr lang="en-US" sz="2000" dirty="0"/>
              <a:t>Instilled by offering specialized service not available from competitors</a:t>
            </a:r>
          </a:p>
          <a:p>
            <a:pPr lvl="1">
              <a:buClr>
                <a:schemeClr val="accent5">
                  <a:lumMod val="50000"/>
                </a:schemeClr>
              </a:buClr>
            </a:pPr>
            <a:r>
              <a:rPr lang="en-US" sz="2000" dirty="0"/>
              <a:t>Can be intangible</a:t>
            </a:r>
          </a:p>
        </p:txBody>
      </p:sp>
    </p:spTree>
    <p:extLst>
      <p:ext uri="{BB962C8B-B14F-4D97-AF65-F5344CB8AC3E}">
        <p14:creationId xmlns:p14="http://schemas.microsoft.com/office/powerpoint/2010/main" val="3044225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19200"/>
            <a:ext cx="6096000" cy="1156229"/>
          </a:xfrm>
        </p:spPr>
        <p:txBody>
          <a:bodyPr/>
          <a:lstStyle/>
          <a:p>
            <a:r>
              <a:rPr lang="en-US" sz="2800" dirty="0"/>
              <a:t>Customer-Relationship Management Systems </a:t>
            </a:r>
            <a:r>
              <a:rPr lang="en-US" sz="2800" b="0" dirty="0"/>
              <a:t>(1 of 2)</a:t>
            </a:r>
          </a:p>
        </p:txBody>
      </p:sp>
      <p:sp>
        <p:nvSpPr>
          <p:cNvPr id="3" name="Content Placeholder 2"/>
          <p:cNvSpPr>
            <a:spLocks noGrp="1"/>
          </p:cNvSpPr>
          <p:nvPr>
            <p:ph type="body" idx="1"/>
          </p:nvPr>
        </p:nvSpPr>
        <p:spPr>
          <a:xfrm>
            <a:off x="381000" y="2819400"/>
            <a:ext cx="8229600" cy="4525963"/>
          </a:xfrm>
        </p:spPr>
        <p:txBody>
          <a:bodyPr/>
          <a:lstStyle/>
          <a:p>
            <a:pPr>
              <a:buClr>
                <a:schemeClr val="accent5">
                  <a:lumMod val="50000"/>
                </a:schemeClr>
              </a:buClr>
            </a:pPr>
            <a:r>
              <a:rPr lang="en-US" dirty="0"/>
              <a:t>Systems created to mine data to improve customer service and retention</a:t>
            </a:r>
          </a:p>
          <a:p>
            <a:pPr>
              <a:buClr>
                <a:schemeClr val="accent5">
                  <a:lumMod val="50000"/>
                </a:schemeClr>
              </a:buClr>
            </a:pPr>
            <a:r>
              <a:rPr lang="en-US" dirty="0"/>
              <a:t>Three phases of customer-relationship management:</a:t>
            </a:r>
          </a:p>
          <a:p>
            <a:pPr lvl="1">
              <a:buClr>
                <a:schemeClr val="accent5">
                  <a:lumMod val="50000"/>
                </a:schemeClr>
              </a:buClr>
            </a:pPr>
            <a:r>
              <a:rPr lang="en-US" dirty="0"/>
              <a:t>Acquisition</a:t>
            </a:r>
          </a:p>
          <a:p>
            <a:pPr lvl="1">
              <a:buClr>
                <a:schemeClr val="accent5">
                  <a:lumMod val="50000"/>
                </a:schemeClr>
              </a:buClr>
            </a:pPr>
            <a:r>
              <a:rPr lang="en-US" dirty="0"/>
              <a:t>Retention</a:t>
            </a:r>
          </a:p>
          <a:p>
            <a:pPr lvl="1">
              <a:buClr>
                <a:schemeClr val="accent5">
                  <a:lumMod val="50000"/>
                </a:schemeClr>
              </a:buClr>
            </a:pPr>
            <a:r>
              <a:rPr lang="en-US" dirty="0"/>
              <a:t>Enhancement</a:t>
            </a:r>
          </a:p>
        </p:txBody>
      </p:sp>
    </p:spTree>
    <p:extLst>
      <p:ext uri="{BB962C8B-B14F-4D97-AF65-F5344CB8AC3E}">
        <p14:creationId xmlns:p14="http://schemas.microsoft.com/office/powerpoint/2010/main" val="2617589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66800"/>
            <a:ext cx="6553200" cy="1156229"/>
          </a:xfrm>
        </p:spPr>
        <p:txBody>
          <a:bodyPr/>
          <a:lstStyle/>
          <a:p>
            <a:r>
              <a:rPr lang="en-US" sz="2800" dirty="0"/>
              <a:t>Customer-Relationship Management Systems </a:t>
            </a:r>
            <a:r>
              <a:rPr lang="en-US" sz="2800" b="0" dirty="0"/>
              <a:t>(2 of 2)</a:t>
            </a:r>
            <a:endParaRPr lang="en-US" sz="2800" dirty="0"/>
          </a:p>
        </p:txBody>
      </p:sp>
      <p:sp>
        <p:nvSpPr>
          <p:cNvPr id="3" name="Content Placeholder 2"/>
          <p:cNvSpPr>
            <a:spLocks noGrp="1"/>
          </p:cNvSpPr>
          <p:nvPr>
            <p:ph type="body" idx="1"/>
          </p:nvPr>
        </p:nvSpPr>
        <p:spPr>
          <a:xfrm>
            <a:off x="381000" y="2590800"/>
            <a:ext cx="8229600" cy="4525963"/>
          </a:xfrm>
        </p:spPr>
        <p:txBody>
          <a:bodyPr/>
          <a:lstStyle/>
          <a:p>
            <a:pPr>
              <a:buClr>
                <a:schemeClr val="accent5">
                  <a:lumMod val="50000"/>
                </a:schemeClr>
              </a:buClr>
            </a:pPr>
            <a:r>
              <a:rPr lang="en-US" dirty="0"/>
              <a:t>Used to monitor customer interactions, preferences, and relationships:</a:t>
            </a:r>
          </a:p>
          <a:p>
            <a:pPr lvl="1">
              <a:buClr>
                <a:schemeClr val="accent5">
                  <a:lumMod val="50000"/>
                </a:schemeClr>
              </a:buClr>
            </a:pPr>
            <a:r>
              <a:rPr lang="en-US" dirty="0"/>
              <a:t>Customer defections</a:t>
            </a:r>
          </a:p>
          <a:p>
            <a:pPr lvl="1">
              <a:buClr>
                <a:schemeClr val="accent5">
                  <a:lumMod val="50000"/>
                </a:schemeClr>
              </a:buClr>
            </a:pPr>
            <a:r>
              <a:rPr lang="en-US" dirty="0"/>
              <a:t>Churn reduction</a:t>
            </a:r>
          </a:p>
          <a:p>
            <a:pPr lvl="1">
              <a:buClr>
                <a:schemeClr val="accent5">
                  <a:lumMod val="50000"/>
                </a:schemeClr>
              </a:buClr>
            </a:pPr>
            <a:r>
              <a:rPr lang="en-US" dirty="0"/>
              <a:t>Clickstream</a:t>
            </a:r>
          </a:p>
          <a:p>
            <a:pPr lvl="1">
              <a:buClr>
                <a:schemeClr val="accent5">
                  <a:lumMod val="50000"/>
                </a:schemeClr>
              </a:buClr>
            </a:pPr>
            <a:r>
              <a:rPr lang="en-US" dirty="0"/>
              <a:t>Knowledge management</a:t>
            </a:r>
          </a:p>
          <a:p>
            <a:pPr lvl="1">
              <a:buClr>
                <a:schemeClr val="accent5">
                  <a:lumMod val="50000"/>
                </a:schemeClr>
              </a:buClr>
            </a:pPr>
            <a:r>
              <a:rPr lang="en-US" dirty="0"/>
              <a:t>Transactional analysis</a:t>
            </a:r>
          </a:p>
        </p:txBody>
      </p:sp>
    </p:spTree>
    <p:extLst>
      <p:ext uri="{BB962C8B-B14F-4D97-AF65-F5344CB8AC3E}">
        <p14:creationId xmlns:p14="http://schemas.microsoft.com/office/powerpoint/2010/main" val="3230046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0D6-AEA7-44DB-814C-59C6EE38345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06600DF-53C4-488D-9B81-B6AC8A944412}"/>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41BDAA07-3B6D-4003-9B49-1A6986FB7227}"/>
              </a:ext>
            </a:extLst>
          </p:cNvPr>
          <p:cNvSpPr>
            <a:spLocks noGrp="1"/>
          </p:cNvSpPr>
          <p:nvPr>
            <p:ph type="body" idx="13"/>
          </p:nvPr>
        </p:nvSpPr>
        <p:spPr/>
        <p:txBody>
          <a:bodyPr/>
          <a:lstStyle/>
          <a:p>
            <a:endParaRPr lang="en-US"/>
          </a:p>
        </p:txBody>
      </p:sp>
      <p:sp>
        <p:nvSpPr>
          <p:cNvPr id="5" name="Text Placeholder 4">
            <a:extLst>
              <a:ext uri="{FF2B5EF4-FFF2-40B4-BE49-F238E27FC236}">
                <a16:creationId xmlns:a16="http://schemas.microsoft.com/office/drawing/2014/main" id="{8A952B3F-E601-4EFA-BFBC-8AE44E6BFADF}"/>
              </a:ext>
            </a:extLst>
          </p:cNvPr>
          <p:cNvSpPr>
            <a:spLocks noGrp="1"/>
          </p:cNvSpPr>
          <p:nvPr>
            <p:ph type="body" idx="14"/>
          </p:nvPr>
        </p:nvSpPr>
        <p:spPr/>
        <p:txBody>
          <a:bodyPr/>
          <a:lstStyle/>
          <a:p>
            <a:endParaRPr lang="en-US"/>
          </a:p>
        </p:txBody>
      </p:sp>
      <p:sp>
        <p:nvSpPr>
          <p:cNvPr id="6" name="Text Placeholder 5">
            <a:extLst>
              <a:ext uri="{FF2B5EF4-FFF2-40B4-BE49-F238E27FC236}">
                <a16:creationId xmlns:a16="http://schemas.microsoft.com/office/drawing/2014/main" id="{EC541CE1-1D54-4575-A55B-15DD119AB65C}"/>
              </a:ext>
            </a:extLst>
          </p:cNvPr>
          <p:cNvSpPr>
            <a:spLocks noGrp="1"/>
          </p:cNvSpPr>
          <p:nvPr>
            <p:ph type="body" idx="15"/>
          </p:nvPr>
        </p:nvSpPr>
        <p:spPr/>
        <p:txBody>
          <a:bodyPr/>
          <a:lstStyle/>
          <a:p>
            <a:endParaRPr lang="en-US"/>
          </a:p>
        </p:txBody>
      </p:sp>
      <p:pic>
        <p:nvPicPr>
          <p:cNvPr id="8" name="Picture 7">
            <a:extLst>
              <a:ext uri="{FF2B5EF4-FFF2-40B4-BE49-F238E27FC236}">
                <a16:creationId xmlns:a16="http://schemas.microsoft.com/office/drawing/2014/main" id="{B738E2EB-B143-499C-9608-D41AEDD6AD0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9260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3812"/>
            <a:ext cx="8229600" cy="1097279"/>
          </a:xfrm>
        </p:spPr>
        <p:txBody>
          <a:bodyPr/>
          <a:lstStyle/>
          <a:p>
            <a:r>
              <a:rPr lang="en-US" sz="2800" dirty="0"/>
              <a:t>Learning Objectives</a:t>
            </a:r>
          </a:p>
        </p:txBody>
      </p:sp>
      <p:sp>
        <p:nvSpPr>
          <p:cNvPr id="3" name="Content Placeholder 2"/>
          <p:cNvSpPr>
            <a:spLocks noGrp="1"/>
          </p:cNvSpPr>
          <p:nvPr>
            <p:ph type="body" idx="1"/>
          </p:nvPr>
        </p:nvSpPr>
        <p:spPr>
          <a:xfrm>
            <a:off x="381000" y="1371600"/>
            <a:ext cx="8229600" cy="4525963"/>
          </a:xfrm>
        </p:spPr>
        <p:txBody>
          <a:bodyPr/>
          <a:lstStyle/>
          <a:p>
            <a:pPr marL="432" indent="0">
              <a:buNone/>
            </a:pPr>
            <a:r>
              <a:rPr lang="en-US" sz="2000" b="1" dirty="0">
                <a:solidFill>
                  <a:schemeClr val="accent5">
                    <a:lumMod val="50000"/>
                  </a:schemeClr>
                </a:solidFill>
              </a:rPr>
              <a:t>5.1</a:t>
            </a:r>
            <a:r>
              <a:rPr lang="en-US" sz="2000" dirty="0"/>
              <a:t> Discuss the basics of customer relationship management.</a:t>
            </a:r>
          </a:p>
          <a:p>
            <a:pPr marL="432" indent="0">
              <a:buNone/>
            </a:pPr>
            <a:r>
              <a:rPr lang="en-US" sz="2000" b="1" dirty="0">
                <a:solidFill>
                  <a:schemeClr val="accent5">
                    <a:lumMod val="50000"/>
                  </a:schemeClr>
                </a:solidFill>
              </a:rPr>
              <a:t>5.2</a:t>
            </a:r>
            <a:r>
              <a:rPr lang="en-US" sz="2000" dirty="0"/>
              <a:t> Distinguish how managing quality in services is different from manufacturing.</a:t>
            </a:r>
          </a:p>
          <a:p>
            <a:pPr marL="432" indent="0">
              <a:buNone/>
            </a:pPr>
            <a:r>
              <a:rPr lang="en-US" sz="2000" b="1" dirty="0">
                <a:solidFill>
                  <a:schemeClr val="accent5">
                    <a:lumMod val="50000"/>
                  </a:schemeClr>
                </a:solidFill>
              </a:rPr>
              <a:t>5.3</a:t>
            </a:r>
            <a:r>
              <a:rPr lang="en-US" sz="2000" dirty="0"/>
              <a:t> Implement gap analysis in a service firm using S</a:t>
            </a:r>
            <a:r>
              <a:rPr lang="en-US" sz="100" dirty="0"/>
              <a:t> </a:t>
            </a:r>
            <a:r>
              <a:rPr lang="en-US" sz="2000" dirty="0"/>
              <a:t>E</a:t>
            </a:r>
            <a:r>
              <a:rPr lang="en-US" sz="100" dirty="0"/>
              <a:t> </a:t>
            </a:r>
            <a:r>
              <a:rPr lang="en-US" sz="2000" dirty="0"/>
              <a:t>R</a:t>
            </a:r>
            <a:r>
              <a:rPr lang="en-US" sz="100" dirty="0"/>
              <a:t> </a:t>
            </a:r>
            <a:r>
              <a:rPr lang="en-US" sz="2000" dirty="0"/>
              <a:t>V</a:t>
            </a:r>
            <a:r>
              <a:rPr lang="en-US" sz="100" dirty="0"/>
              <a:t> </a:t>
            </a:r>
            <a:r>
              <a:rPr lang="en-US" sz="2000" dirty="0"/>
              <a:t>Q</a:t>
            </a:r>
            <a:r>
              <a:rPr lang="en-US" sz="100" dirty="0"/>
              <a:t> </a:t>
            </a:r>
            <a:r>
              <a:rPr lang="en-US" sz="2000" dirty="0"/>
              <a:t>U</a:t>
            </a:r>
            <a:r>
              <a:rPr lang="en-US" sz="100" dirty="0"/>
              <a:t> </a:t>
            </a:r>
            <a:r>
              <a:rPr lang="en-US" sz="2000" dirty="0"/>
              <a:t>A</a:t>
            </a:r>
            <a:r>
              <a:rPr lang="en-US" sz="100" dirty="0"/>
              <a:t> </a:t>
            </a:r>
            <a:r>
              <a:rPr lang="en-US" sz="2000" dirty="0"/>
              <a:t>L.</a:t>
            </a:r>
          </a:p>
          <a:p>
            <a:pPr marL="432" indent="0">
              <a:buNone/>
            </a:pPr>
            <a:r>
              <a:rPr lang="en-US" sz="2000" b="1" dirty="0">
                <a:solidFill>
                  <a:schemeClr val="accent5">
                    <a:lumMod val="50000"/>
                  </a:schemeClr>
                </a:solidFill>
              </a:rPr>
              <a:t>5.4</a:t>
            </a:r>
            <a:r>
              <a:rPr lang="en-US" sz="2000" dirty="0"/>
              <a:t> Develop a customer service survey using specific examples and critical incidents. </a:t>
            </a:r>
          </a:p>
        </p:txBody>
      </p:sp>
    </p:spTree>
    <p:extLst>
      <p:ext uri="{BB962C8B-B14F-4D97-AF65-F5344CB8AC3E}">
        <p14:creationId xmlns:p14="http://schemas.microsoft.com/office/powerpoint/2010/main" val="392995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8229600" cy="1097279"/>
          </a:xfrm>
        </p:spPr>
        <p:txBody>
          <a:bodyPr/>
          <a:lstStyle/>
          <a:p>
            <a:r>
              <a:rPr lang="en-US" sz="2800" dirty="0"/>
              <a:t>The Voice of the Customer</a:t>
            </a:r>
          </a:p>
        </p:txBody>
      </p:sp>
      <p:sp>
        <p:nvSpPr>
          <p:cNvPr id="3" name="Content Placeholder 2"/>
          <p:cNvSpPr>
            <a:spLocks noGrp="1"/>
          </p:cNvSpPr>
          <p:nvPr>
            <p:ph type="body" idx="1"/>
          </p:nvPr>
        </p:nvSpPr>
        <p:spPr>
          <a:xfrm>
            <a:off x="457200" y="1600201"/>
            <a:ext cx="8305800" cy="4038600"/>
          </a:xfrm>
        </p:spPr>
        <p:txBody>
          <a:bodyPr/>
          <a:lstStyle/>
          <a:p>
            <a:pPr>
              <a:buClr>
                <a:schemeClr val="accent5">
                  <a:lumMod val="50000"/>
                </a:schemeClr>
              </a:buClr>
            </a:pPr>
            <a:r>
              <a:rPr lang="en-US" sz="2000" dirty="0"/>
              <a:t>Customer</a:t>
            </a:r>
          </a:p>
          <a:p>
            <a:pPr lvl="1">
              <a:buClr>
                <a:schemeClr val="accent5">
                  <a:lumMod val="50000"/>
                </a:schemeClr>
              </a:buClr>
            </a:pPr>
            <a:r>
              <a:rPr lang="en-US" sz="2000" dirty="0"/>
              <a:t>The receiver of goods or services</a:t>
            </a:r>
          </a:p>
          <a:p>
            <a:pPr>
              <a:buClr>
                <a:schemeClr val="accent5">
                  <a:lumMod val="50000"/>
                </a:schemeClr>
              </a:buClr>
            </a:pPr>
            <a:r>
              <a:rPr lang="en-US" sz="2000" dirty="0"/>
              <a:t>Internal customers</a:t>
            </a:r>
          </a:p>
          <a:p>
            <a:pPr lvl="1">
              <a:buClr>
                <a:schemeClr val="accent5">
                  <a:lumMod val="50000"/>
                </a:schemeClr>
              </a:buClr>
            </a:pPr>
            <a:r>
              <a:rPr lang="en-US" sz="2000" dirty="0"/>
              <a:t>Employees receiving goods or services from within the same firm</a:t>
            </a:r>
          </a:p>
          <a:p>
            <a:pPr>
              <a:buClr>
                <a:schemeClr val="accent5">
                  <a:lumMod val="50000"/>
                </a:schemeClr>
              </a:buClr>
            </a:pPr>
            <a:r>
              <a:rPr lang="en-US" sz="2000" dirty="0"/>
              <a:t>External customers</a:t>
            </a:r>
          </a:p>
          <a:p>
            <a:pPr lvl="1">
              <a:buClr>
                <a:schemeClr val="accent5">
                  <a:lumMod val="50000"/>
                </a:schemeClr>
              </a:buClr>
            </a:pPr>
            <a:r>
              <a:rPr lang="en-US" sz="2000" dirty="0"/>
              <a:t>The bill-paying receivers of our work</a:t>
            </a:r>
          </a:p>
        </p:txBody>
      </p:sp>
    </p:spTree>
    <p:extLst>
      <p:ext uri="{BB962C8B-B14F-4D97-AF65-F5344CB8AC3E}">
        <p14:creationId xmlns:p14="http://schemas.microsoft.com/office/powerpoint/2010/main" val="406626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0"/>
            <a:ext cx="8229600" cy="1097279"/>
          </a:xfrm>
        </p:spPr>
        <p:txBody>
          <a:bodyPr/>
          <a:lstStyle/>
          <a:p>
            <a:r>
              <a:rPr lang="en-US" sz="2800" dirty="0"/>
              <a:t>Customer-Driven Quality</a:t>
            </a:r>
          </a:p>
        </p:txBody>
      </p:sp>
      <p:sp>
        <p:nvSpPr>
          <p:cNvPr id="3" name="Content Placeholder 2"/>
          <p:cNvSpPr>
            <a:spLocks noGrp="1"/>
          </p:cNvSpPr>
          <p:nvPr>
            <p:ph type="body" idx="1"/>
          </p:nvPr>
        </p:nvSpPr>
        <p:spPr>
          <a:xfrm>
            <a:off x="457200" y="1600201"/>
            <a:ext cx="8077200" cy="3048000"/>
          </a:xfrm>
        </p:spPr>
        <p:txBody>
          <a:bodyPr/>
          <a:lstStyle/>
          <a:p>
            <a:pPr>
              <a:buClr>
                <a:schemeClr val="accent5">
                  <a:lumMod val="50000"/>
                </a:schemeClr>
              </a:buClr>
            </a:pPr>
            <a:r>
              <a:rPr lang="en-US" sz="2000" dirty="0"/>
              <a:t>A proactive approach to satisfying customer needs that is based on gathering data about our customers to learn their needs and preferences, and then providing products and services that satisfy the customers</a:t>
            </a:r>
          </a:p>
          <a:p>
            <a:pPr>
              <a:buClr>
                <a:schemeClr val="accent5">
                  <a:lumMod val="50000"/>
                </a:schemeClr>
              </a:buClr>
            </a:pPr>
            <a:r>
              <a:rPr lang="en-US" sz="2000" dirty="0"/>
              <a:t>Many companies implement customer feedback mechanisms incorrectly and are placed in a reactive rather than a proactive mode with their customers.</a:t>
            </a:r>
          </a:p>
        </p:txBody>
      </p:sp>
    </p:spTree>
    <p:extLst>
      <p:ext uri="{BB962C8B-B14F-4D97-AF65-F5344CB8AC3E}">
        <p14:creationId xmlns:p14="http://schemas.microsoft.com/office/powerpoint/2010/main" val="417875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9106"/>
            <a:ext cx="8229600" cy="1066799"/>
          </a:xfrm>
        </p:spPr>
        <p:txBody>
          <a:bodyPr/>
          <a:lstStyle/>
          <a:p>
            <a:r>
              <a:rPr lang="en-US" sz="2800" dirty="0"/>
              <a:t>Figure 5-1 The Reactive Customer-Driven Model</a:t>
            </a:r>
          </a:p>
        </p:txBody>
      </p:sp>
      <p:pic>
        <p:nvPicPr>
          <p:cNvPr id="5" name="Picture 2" descr="A graph plots quality versus time. A plot representing customer expectations rises diagonally across the graph. A second plot representing supplier performance starts above it and rises diagonally across the graph with less steepness, reaching a lower level of quality over time than the customer expectations plot. The plots intersect at point t on the horizontal axis. The area between the two plots to the left of t represents the region of complacency. The area between the two plots to the right of t represents the region of dissatisfac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786" y="1795430"/>
            <a:ext cx="4243796" cy="3172005"/>
          </a:xfrm>
          <a:prstGeom prst="rect">
            <a:avLst/>
          </a:prstGeom>
        </p:spPr>
      </p:pic>
      <p:sp>
        <p:nvSpPr>
          <p:cNvPr id="13" name="Text Placeholder 3"/>
          <p:cNvSpPr>
            <a:spLocks noGrp="1"/>
          </p:cNvSpPr>
          <p:nvPr>
            <p:ph type="body" idx="1"/>
          </p:nvPr>
        </p:nvSpPr>
        <p:spPr>
          <a:xfrm>
            <a:off x="685800" y="4976960"/>
            <a:ext cx="8229600" cy="550291"/>
          </a:xfrm>
        </p:spPr>
        <p:txBody>
          <a:bodyPr/>
          <a:lstStyle/>
          <a:p>
            <a:r>
              <a:rPr lang="en-US" dirty="0"/>
              <a:t>S. T. Foster, “The Ups and Downs of Customer-Driven Quality,” </a:t>
            </a:r>
            <a:r>
              <a:rPr lang="en-US" b="1" dirty="0"/>
              <a:t>Quality Progress </a:t>
            </a:r>
            <a:r>
              <a:rPr lang="en-US" dirty="0"/>
              <a:t>(October 1998):70. </a:t>
            </a:r>
          </a:p>
          <a:p>
            <a:r>
              <a:rPr lang="en-US" sz="1050" b="1" dirty="0"/>
              <a:t>© 1998 American Society for Quality. Reprinted with permission.</a:t>
            </a:r>
          </a:p>
        </p:txBody>
      </p:sp>
    </p:spTree>
    <p:extLst>
      <p:ext uri="{BB962C8B-B14F-4D97-AF65-F5344CB8AC3E}">
        <p14:creationId xmlns:p14="http://schemas.microsoft.com/office/powerpoint/2010/main" val="408259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43971"/>
            <a:ext cx="6629400" cy="1156229"/>
          </a:xfrm>
        </p:spPr>
        <p:txBody>
          <a:bodyPr/>
          <a:lstStyle/>
          <a:p>
            <a:r>
              <a:rPr lang="en-US" sz="2800" dirty="0"/>
              <a:t>Figure 5-2 Customer-Relationship Management </a:t>
            </a:r>
            <a:r>
              <a:rPr lang="en-US" sz="2800" b="0" dirty="0"/>
              <a:t>(1 of 3)</a:t>
            </a:r>
          </a:p>
        </p:txBody>
      </p:sp>
      <p:sp>
        <p:nvSpPr>
          <p:cNvPr id="3" name="Content Placeholder 2"/>
          <p:cNvSpPr>
            <a:spLocks noGrp="1"/>
          </p:cNvSpPr>
          <p:nvPr>
            <p:ph type="body" idx="1"/>
          </p:nvPr>
        </p:nvSpPr>
        <p:spPr/>
        <p:txBody>
          <a:bodyPr/>
          <a:lstStyle/>
          <a:p>
            <a:pPr marL="457200" indent="-457200">
              <a:buClr>
                <a:schemeClr val="accent5">
                  <a:lumMod val="50000"/>
                </a:schemeClr>
              </a:buClr>
            </a:pPr>
            <a:r>
              <a:rPr lang="en-US" dirty="0"/>
              <a:t>Customer-relationship management:  </a:t>
            </a:r>
          </a:p>
          <a:p>
            <a:pPr lvl="1">
              <a:buClr>
                <a:schemeClr val="accent5">
                  <a:lumMod val="50000"/>
                </a:schemeClr>
              </a:buClr>
              <a:buFont typeface="Arial" panose="020B0604020202020204" pitchFamily="34" charset="0"/>
              <a:buChar char="–"/>
            </a:pPr>
            <a:r>
              <a:rPr lang="en-US" dirty="0"/>
              <a:t>The view of that customer that asserts that he or she is a valued asset to be managed </a:t>
            </a:r>
          </a:p>
        </p:txBody>
      </p:sp>
      <p:pic>
        <p:nvPicPr>
          <p:cNvPr id="5" name="Picture 3" descr="A diagram of a closed loop C R M system includes five components as follows. customer relationship management, complaint resolution, feedback, guarantees, and corrective action. Complaint resolution, guarantees, and corrective action each lead to customer relationship management, while customer relationship management and feedback lead back and forth to each other. Complaint resolution and guarantees both lead to feedback and corrective ac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643" y="2233504"/>
            <a:ext cx="3323385" cy="2344922"/>
          </a:xfrm>
          <a:prstGeom prst="rect">
            <a:avLst/>
          </a:prstGeom>
        </p:spPr>
      </p:pic>
    </p:spTree>
    <p:extLst>
      <p:ext uri="{BB962C8B-B14F-4D97-AF65-F5344CB8AC3E}">
        <p14:creationId xmlns:p14="http://schemas.microsoft.com/office/powerpoint/2010/main" val="45505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02922"/>
            <a:ext cx="8229600" cy="1097279"/>
          </a:xfrm>
        </p:spPr>
        <p:txBody>
          <a:bodyPr/>
          <a:lstStyle/>
          <a:p>
            <a:r>
              <a:rPr lang="en-US" sz="2800" dirty="0"/>
              <a:t>Customer-Relationship Management </a:t>
            </a:r>
            <a:r>
              <a:rPr lang="en-US" sz="2800" b="0" dirty="0"/>
              <a:t>(2 of 3)</a:t>
            </a:r>
            <a:endParaRPr lang="en-US" sz="2800" dirty="0"/>
          </a:p>
        </p:txBody>
      </p:sp>
      <p:sp>
        <p:nvSpPr>
          <p:cNvPr id="3" name="Content Placeholder 2"/>
          <p:cNvSpPr>
            <a:spLocks noGrp="1"/>
          </p:cNvSpPr>
          <p:nvPr>
            <p:ph type="body" idx="1"/>
          </p:nvPr>
        </p:nvSpPr>
        <p:spPr>
          <a:xfrm>
            <a:off x="457200" y="1600201"/>
            <a:ext cx="8534400" cy="3581400"/>
          </a:xfrm>
        </p:spPr>
        <p:txBody>
          <a:bodyPr/>
          <a:lstStyle/>
          <a:p>
            <a:pPr>
              <a:buClr>
                <a:schemeClr val="accent5">
                  <a:lumMod val="50000"/>
                </a:schemeClr>
              </a:buClr>
            </a:pPr>
            <a:r>
              <a:rPr lang="en-US" sz="2000" dirty="0"/>
              <a:t>Complaint resolution</a:t>
            </a:r>
          </a:p>
          <a:p>
            <a:pPr lvl="1">
              <a:buClr>
                <a:schemeClr val="accent5">
                  <a:lumMod val="50000"/>
                </a:schemeClr>
              </a:buClr>
            </a:pPr>
            <a:r>
              <a:rPr lang="en-US" sz="2000" dirty="0"/>
              <a:t>Regulatory complaints</a:t>
            </a:r>
          </a:p>
          <a:p>
            <a:pPr lvl="1">
              <a:buClr>
                <a:schemeClr val="accent5">
                  <a:lumMod val="50000"/>
                </a:schemeClr>
              </a:buClr>
            </a:pPr>
            <a:r>
              <a:rPr lang="en-US" sz="2000" dirty="0"/>
              <a:t>Employee complaints</a:t>
            </a:r>
          </a:p>
          <a:p>
            <a:pPr lvl="1">
              <a:buClr>
                <a:schemeClr val="accent5">
                  <a:lumMod val="50000"/>
                </a:schemeClr>
              </a:buClr>
            </a:pPr>
            <a:r>
              <a:rPr lang="en-US" sz="2000" dirty="0"/>
              <a:t>Customer complaints</a:t>
            </a:r>
          </a:p>
          <a:p>
            <a:pPr>
              <a:buClr>
                <a:schemeClr val="accent5">
                  <a:lumMod val="50000"/>
                </a:schemeClr>
              </a:buClr>
            </a:pPr>
            <a:r>
              <a:rPr lang="en-US" sz="2000" dirty="0"/>
              <a:t>Feedback</a:t>
            </a:r>
          </a:p>
          <a:p>
            <a:pPr lvl="1">
              <a:buClr>
                <a:schemeClr val="accent5">
                  <a:lumMod val="50000"/>
                </a:schemeClr>
              </a:buClr>
            </a:pPr>
            <a:r>
              <a:rPr lang="en-US" sz="2000" dirty="0"/>
              <a:t>Feedback to the customer</a:t>
            </a:r>
          </a:p>
          <a:p>
            <a:pPr lvl="1">
              <a:buClr>
                <a:schemeClr val="accent5">
                  <a:lumMod val="50000"/>
                </a:schemeClr>
              </a:buClr>
            </a:pPr>
            <a:r>
              <a:rPr lang="en-US" sz="2000" dirty="0"/>
              <a:t>Feedback to the firm as a basis for process improvement</a:t>
            </a:r>
          </a:p>
        </p:txBody>
      </p:sp>
    </p:spTree>
    <p:extLst>
      <p:ext uri="{BB962C8B-B14F-4D97-AF65-F5344CB8AC3E}">
        <p14:creationId xmlns:p14="http://schemas.microsoft.com/office/powerpoint/2010/main" val="270937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02922"/>
            <a:ext cx="8229600" cy="1097279"/>
          </a:xfrm>
        </p:spPr>
        <p:txBody>
          <a:bodyPr/>
          <a:lstStyle/>
          <a:p>
            <a:r>
              <a:rPr lang="en-US" sz="2800" dirty="0"/>
              <a:t>Customer-Relationship Management </a:t>
            </a:r>
            <a:r>
              <a:rPr lang="en-US" sz="2800" b="0" dirty="0"/>
              <a:t>(3 of 3)</a:t>
            </a:r>
            <a:endParaRPr lang="en-US" sz="2800" dirty="0"/>
          </a:p>
        </p:txBody>
      </p:sp>
      <p:sp>
        <p:nvSpPr>
          <p:cNvPr id="3" name="Content Placeholder 2"/>
          <p:cNvSpPr>
            <a:spLocks noGrp="1"/>
          </p:cNvSpPr>
          <p:nvPr>
            <p:ph type="body" idx="1"/>
          </p:nvPr>
        </p:nvSpPr>
        <p:spPr>
          <a:xfrm>
            <a:off x="457200" y="1600201"/>
            <a:ext cx="8305800" cy="4038600"/>
          </a:xfrm>
        </p:spPr>
        <p:txBody>
          <a:bodyPr/>
          <a:lstStyle/>
          <a:p>
            <a:pPr>
              <a:buClr>
                <a:schemeClr val="accent5">
                  <a:lumMod val="50000"/>
                </a:schemeClr>
              </a:buClr>
            </a:pPr>
            <a:r>
              <a:rPr lang="en-US" sz="2000" dirty="0"/>
              <a:t>Guarantees</a:t>
            </a:r>
          </a:p>
          <a:p>
            <a:pPr lvl="1">
              <a:buClr>
                <a:schemeClr val="accent5">
                  <a:lumMod val="50000"/>
                </a:schemeClr>
              </a:buClr>
            </a:pPr>
            <a:r>
              <a:rPr lang="en-US" sz="2000" dirty="0"/>
              <a:t>Unconditional</a:t>
            </a:r>
          </a:p>
          <a:p>
            <a:pPr lvl="1">
              <a:buClr>
                <a:schemeClr val="accent5">
                  <a:lumMod val="50000"/>
                </a:schemeClr>
              </a:buClr>
            </a:pPr>
            <a:r>
              <a:rPr lang="en-US" sz="2000" dirty="0"/>
              <a:t>Meaningful</a:t>
            </a:r>
          </a:p>
          <a:p>
            <a:pPr lvl="1">
              <a:buClr>
                <a:schemeClr val="accent5">
                  <a:lumMod val="50000"/>
                </a:schemeClr>
              </a:buClr>
            </a:pPr>
            <a:r>
              <a:rPr lang="en-US" sz="2000" dirty="0"/>
              <a:t>Understandable</a:t>
            </a:r>
          </a:p>
          <a:p>
            <a:pPr lvl="1">
              <a:buClr>
                <a:schemeClr val="accent5">
                  <a:lumMod val="50000"/>
                </a:schemeClr>
              </a:buClr>
            </a:pPr>
            <a:r>
              <a:rPr lang="en-US" sz="2000" dirty="0"/>
              <a:t>Communicable</a:t>
            </a:r>
          </a:p>
          <a:p>
            <a:pPr lvl="1">
              <a:buClr>
                <a:schemeClr val="accent5">
                  <a:lumMod val="50000"/>
                </a:schemeClr>
              </a:buClr>
            </a:pPr>
            <a:r>
              <a:rPr lang="en-US" sz="2000" dirty="0"/>
              <a:t>Painless to invoke</a:t>
            </a:r>
          </a:p>
          <a:p>
            <a:pPr>
              <a:buClr>
                <a:schemeClr val="accent5">
                  <a:lumMod val="50000"/>
                </a:schemeClr>
              </a:buClr>
            </a:pPr>
            <a:r>
              <a:rPr lang="en-US" sz="2000" dirty="0"/>
              <a:t>Corrective action</a:t>
            </a:r>
          </a:p>
          <a:p>
            <a:pPr lvl="1">
              <a:buClr>
                <a:schemeClr val="accent5">
                  <a:lumMod val="50000"/>
                </a:schemeClr>
              </a:buClr>
            </a:pPr>
            <a:r>
              <a:rPr lang="en-US" sz="2000" dirty="0"/>
              <a:t>Closed-loop corrective action</a:t>
            </a:r>
          </a:p>
        </p:txBody>
      </p:sp>
    </p:spTree>
    <p:extLst>
      <p:ext uri="{BB962C8B-B14F-4D97-AF65-F5344CB8AC3E}">
        <p14:creationId xmlns:p14="http://schemas.microsoft.com/office/powerpoint/2010/main" val="3938185038"/>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4349</TotalTime>
  <Words>5195</Words>
  <Application>Microsoft Office PowerPoint</Application>
  <PresentationFormat>On-screen Show (4:3)</PresentationFormat>
  <Paragraphs>268</Paragraphs>
  <Slides>29</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Noto Sans Symbols</vt:lpstr>
      <vt:lpstr>Times New Roman</vt:lpstr>
      <vt:lpstr>1_508 Lecture</vt:lpstr>
      <vt:lpstr>PowerPoint Presentation</vt:lpstr>
      <vt:lpstr>Managing Quality: Integrating The Supply Chain</vt:lpstr>
      <vt:lpstr>Learning Objectives</vt:lpstr>
      <vt:lpstr>The Voice of the Customer</vt:lpstr>
      <vt:lpstr>Customer-Driven Quality</vt:lpstr>
      <vt:lpstr>Figure 5-1 The Reactive Customer-Driven Model</vt:lpstr>
      <vt:lpstr>Figure 5-2 Customer-Relationship Management (1 of 3)</vt:lpstr>
      <vt:lpstr>Customer-Relationship Management (2 of 3)</vt:lpstr>
      <vt:lpstr>Customer-Relationship Management (3 of 3)</vt:lpstr>
      <vt:lpstr>The “Gaps” Approach to Service Design (1 of 2)</vt:lpstr>
      <vt:lpstr>Figure 5-3 The “Gaps” Approach to Service Design</vt:lpstr>
      <vt:lpstr>The “Gaps” Approach to Service Design (2 of 2)</vt:lpstr>
      <vt:lpstr>Figure 5-4 The “Gaps” Approach to Service Design</vt:lpstr>
      <vt:lpstr>Segmenting Customers and Markets</vt:lpstr>
      <vt:lpstr>Strategic Supply Chain Alliances between Customers and Suppliers</vt:lpstr>
      <vt:lpstr>Process-Chain-Network (P C N) Tool for Service Design (1 of 4)</vt:lpstr>
      <vt:lpstr>Figure 5-5 Process-Chain-Network (P C N) Tool for Service Design</vt:lpstr>
      <vt:lpstr>Figure 5-6 The Role of the Customer in the Supply Chain</vt:lpstr>
      <vt:lpstr>Communicating Downstream</vt:lpstr>
      <vt:lpstr>Process-Chain-Network (P C N) Tool for Service Design (2 of 4)</vt:lpstr>
      <vt:lpstr>Process-Chain-Network (P C N) Tool for Service Design (3 of 4)</vt:lpstr>
      <vt:lpstr>Figure 5-7 Process-Chain-Network (P C N) Tool for Service Design</vt:lpstr>
      <vt:lpstr>Process-Chain-Network (P C N) Tool for Service Design (4 of 4)</vt:lpstr>
      <vt:lpstr>Figure 5-11 Reliability and Validity</vt:lpstr>
      <vt:lpstr>Passively Solicited Customer-Feedback Approaches</vt:lpstr>
      <vt:lpstr>Managing Customer Retention and Loyalty</vt:lpstr>
      <vt:lpstr>Customer-Relationship Management Systems (1 of 2)</vt:lpstr>
      <vt:lpstr>Customer-Relationship Management Systems (2 of 2)</vt:lpstr>
      <vt:lpstr>PowerPoint Presentation</vt:lpstr>
    </vt:vector>
  </TitlesOfParts>
  <Manager/>
  <Company>Cognizant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Quality: Integrating The Supply Chain, 6e</dc:title>
  <dc:subject>BusPub</dc:subject>
  <dc:creator>Foster</dc:creator>
  <cp:keywords> Accessible</cp:keywords>
  <dc:description/>
  <cp:lastModifiedBy>Asmaa Abdelrahim</cp:lastModifiedBy>
  <cp:revision>296</cp:revision>
  <dcterms:created xsi:type="dcterms:W3CDTF">2016-01-18T14:19:34Z</dcterms:created>
  <dcterms:modified xsi:type="dcterms:W3CDTF">2025-01-16T09:49:50Z</dcterms:modified>
  <cp:category/>
</cp:coreProperties>
</file>