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2"/>
  </p:notesMasterIdLst>
  <p:handoutMasterIdLst>
    <p:handoutMasterId r:id="rId23"/>
  </p:handoutMasterIdLst>
  <p:sldIdLst>
    <p:sldId id="461" r:id="rId2"/>
    <p:sldId id="460" r:id="rId3"/>
    <p:sldId id="442" r:id="rId4"/>
    <p:sldId id="443" r:id="rId5"/>
    <p:sldId id="444" r:id="rId6"/>
    <p:sldId id="445" r:id="rId7"/>
    <p:sldId id="446" r:id="rId8"/>
    <p:sldId id="447" r:id="rId9"/>
    <p:sldId id="448" r:id="rId10"/>
    <p:sldId id="449" r:id="rId11"/>
    <p:sldId id="450" r:id="rId12"/>
    <p:sldId id="451" r:id="rId13"/>
    <p:sldId id="452" r:id="rId14"/>
    <p:sldId id="453" r:id="rId15"/>
    <p:sldId id="454" r:id="rId16"/>
    <p:sldId id="455" r:id="rId17"/>
    <p:sldId id="456" r:id="rId18"/>
    <p:sldId id="457" r:id="rId19"/>
    <p:sldId id="458" r:id="rId20"/>
    <p:sldId id="46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5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3C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2" autoAdjust="0"/>
    <p:restoredTop sz="96395" autoAdjust="0"/>
  </p:normalViewPr>
  <p:slideViewPr>
    <p:cSldViewPr>
      <p:cViewPr varScale="1">
        <p:scale>
          <a:sx n="110" d="100"/>
          <a:sy n="110" d="100"/>
        </p:scale>
        <p:origin x="1860" y="108"/>
      </p:cViewPr>
      <p:guideLst>
        <p:guide orient="horz" pos="2160"/>
        <p:guide pos="2880"/>
        <p:guide orient="horz" pos="2352"/>
      </p:guideLst>
    </p:cSldViewPr>
  </p:slideViewPr>
  <p:outlineViewPr>
    <p:cViewPr>
      <p:scale>
        <a:sx n="33" d="100"/>
        <a:sy n="33" d="100"/>
      </p:scale>
      <p:origin x="0" y="-7638"/>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73" d="100"/>
          <a:sy n="73" d="100"/>
        </p:scale>
        <p:origin x="-26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1/19/2025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1/19/2025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this PowerPoint presentation contains mathematical equations, you may need to check that your computer has the following installed:</a:t>
            </a:r>
          </a:p>
          <a:p>
            <a:r>
              <a:rPr lang="en-US" sz="1200" kern="1200" dirty="0">
                <a:solidFill>
                  <a:schemeClr val="tx1"/>
                </a:solidFill>
                <a:effectLst/>
                <a:latin typeface="+mn-lt"/>
                <a:ea typeface="+mn-ea"/>
                <a:cs typeface="+mn-cs"/>
              </a:rPr>
              <a:t>1) </a:t>
            </a:r>
            <a:r>
              <a:rPr lang="en-US" sz="1200" kern="1200" dirty="0" err="1">
                <a:solidFill>
                  <a:schemeClr val="tx1"/>
                </a:solidFill>
                <a:effectLst/>
                <a:latin typeface="+mn-lt"/>
                <a:ea typeface="+mn-ea"/>
                <a:cs typeface="+mn-cs"/>
              </a:rPr>
              <a:t>MathType</a:t>
            </a:r>
            <a:r>
              <a:rPr lang="en-US" sz="1200" kern="1200" dirty="0">
                <a:solidFill>
                  <a:schemeClr val="tx1"/>
                </a:solidFill>
                <a:effectLst/>
                <a:latin typeface="+mn-lt"/>
                <a:ea typeface="+mn-ea"/>
                <a:cs typeface="+mn-cs"/>
              </a:rPr>
              <a:t> Plugin</a:t>
            </a:r>
          </a:p>
          <a:p>
            <a:r>
              <a:rPr lang="en-US" sz="1200" kern="1200" dirty="0">
                <a:solidFill>
                  <a:schemeClr val="tx1"/>
                </a:solidFill>
                <a:effectLst/>
                <a:latin typeface="+mn-lt"/>
                <a:ea typeface="+mn-ea"/>
                <a:cs typeface="+mn-cs"/>
              </a:rPr>
              <a:t>2) Math Player (free versions available)</a:t>
            </a:r>
          </a:p>
          <a:p>
            <a:r>
              <a:rPr lang="en-US" sz="1200" kern="1200" dirty="0">
                <a:solidFill>
                  <a:schemeClr val="tx1"/>
                </a:solidFill>
                <a:effectLst/>
                <a:latin typeface="+mn-lt"/>
                <a:ea typeface="+mn-ea"/>
                <a:cs typeface="+mn-cs"/>
              </a:rPr>
              <a:t>3) NVDA Reader (free versions available)</a:t>
            </a:r>
          </a:p>
        </p:txBody>
      </p:sp>
      <p:sp>
        <p:nvSpPr>
          <p:cNvPr id="4" name="Slide Number Placeholder 3"/>
          <p:cNvSpPr>
            <a:spLocks noGrp="1"/>
          </p:cNvSpPr>
          <p:nvPr>
            <p:ph type="sldNum" sz="quarter" idx="10"/>
          </p:nvPr>
        </p:nvSpPr>
        <p:spPr/>
        <p:txBody>
          <a:bodyPr/>
          <a:lstStyle/>
          <a:p>
            <a:fld id="{CFF71A2E-9361-4747-878D-22E7C3225E9E}" type="slidenum">
              <a:rPr lang="en-US" smtClean="0"/>
              <a:t>2</a:t>
            </a:fld>
            <a:endParaRPr lang="en-US" dirty="0"/>
          </a:p>
        </p:txBody>
      </p:sp>
    </p:spTree>
    <p:extLst>
      <p:ext uri="{BB962C8B-B14F-4D97-AF65-F5344CB8AC3E}">
        <p14:creationId xmlns:p14="http://schemas.microsoft.com/office/powerpoint/2010/main" val="2538319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If the focus is on helping the supplier to improve by training the supplier over long periods of time, they are termed </a:t>
            </a:r>
            <a:r>
              <a:rPr lang="en-US" sz="1200" b="1" i="0" u="none" strike="noStrike" kern="1200" baseline="0" dirty="0">
                <a:solidFill>
                  <a:schemeClr val="tx1"/>
                </a:solidFill>
                <a:latin typeface="+mn-lt"/>
                <a:ea typeface="+mn-ea"/>
                <a:cs typeface="+mn-cs"/>
              </a:rPr>
              <a:t>supplier development programs</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Another tool used often is the </a:t>
            </a:r>
            <a:r>
              <a:rPr lang="en-US" sz="1200" b="1" i="0" u="none" strike="noStrike" kern="1200" baseline="0" dirty="0">
                <a:solidFill>
                  <a:schemeClr val="tx1"/>
                </a:solidFill>
                <a:latin typeface="+mn-lt"/>
                <a:ea typeface="+mn-ea"/>
                <a:cs typeface="+mn-cs"/>
              </a:rPr>
              <a:t>supplier audit</a:t>
            </a:r>
            <a:r>
              <a:rPr lang="en-US" sz="1200" b="0" i="0" u="none" strike="noStrike" kern="1200" baseline="0" dirty="0">
                <a:solidFill>
                  <a:schemeClr val="tx1"/>
                </a:solidFill>
                <a:latin typeface="+mn-lt"/>
                <a:ea typeface="+mn-ea"/>
                <a:cs typeface="+mn-cs"/>
              </a:rPr>
              <a:t>. It is similar to supplier certification except that a team of auditors visits the supplier and then provides results of the audit to the customer. The audits are performed to ensure that product quality and procedural objectives are being met. Supplier audits tend not to have the developmental component that is found in supplier development programs.</a:t>
            </a:r>
            <a:endParaRPr lang="en-US" dirty="0"/>
          </a:p>
          <a:p>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11</a:t>
            </a:fld>
            <a:endParaRPr lang="en-US" dirty="0"/>
          </a:p>
        </p:txBody>
      </p:sp>
    </p:spTree>
    <p:extLst>
      <p:ext uri="{BB962C8B-B14F-4D97-AF65-F5344CB8AC3E}">
        <p14:creationId xmlns:p14="http://schemas.microsoft.com/office/powerpoint/2010/main" val="381816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Figure 9-3 shows a picture of Boeing 787 subsystems and suppliers. As you can see, this is a large number of suppliers to manage. There is often no playbook that shows the best way to manage such large networks of suppliers. Boeing has acknowledged these problems and the criticism it has received. Boeing CEO Jim McNerney stated, “In retrospect, our 787 game plan may have been overly ambitious, incorporating too many firsts all at once—in the application of new technologies, in revolutionary design-and-build processes, and in increased global sourcing of engineering and manufacturing content.”</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12</a:t>
            </a:fld>
            <a:endParaRPr lang="en-US" dirty="0"/>
          </a:p>
        </p:txBody>
      </p:sp>
    </p:spTree>
    <p:extLst>
      <p:ext uri="{BB962C8B-B14F-4D97-AF65-F5344CB8AC3E}">
        <p14:creationId xmlns:p14="http://schemas.microsoft.com/office/powerpoint/2010/main" val="3214560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Supplier development </a:t>
            </a:r>
            <a:r>
              <a:rPr lang="en-US" sz="1200" b="0" i="0" u="none" strike="noStrike" kern="1200" baseline="0" dirty="0">
                <a:solidFill>
                  <a:schemeClr val="tx1"/>
                </a:solidFill>
                <a:latin typeface="+mn-lt"/>
                <a:ea typeface="+mn-ea"/>
                <a:cs typeface="+mn-cs"/>
              </a:rPr>
              <a:t>has to do with the activities a buyer undertakes to improve the performance of its suppliers. Some of these activities may include supplier evaluation, supplier training, consultation, data sharing, and processes sharing.  Although companies such as Toyota and Honeywell have become very good at developing suppliers, recent data suggests that many companies do not have adequate supplier development programs. There is much work left to be done in this area.</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FF71A2E-9361-4747-878D-22E7C3225E9E}" type="slidenum">
              <a:rPr lang="en-US" smtClean="0"/>
              <a:t>13</a:t>
            </a:fld>
            <a:endParaRPr lang="en-US" dirty="0"/>
          </a:p>
        </p:txBody>
      </p:sp>
    </p:spTree>
    <p:extLst>
      <p:ext uri="{BB962C8B-B14F-4D97-AF65-F5344CB8AC3E}">
        <p14:creationId xmlns:p14="http://schemas.microsoft.com/office/powerpoint/2010/main" val="1236835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are seven steps for supplier development.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First, </a:t>
            </a:r>
            <a:r>
              <a:rPr lang="en-US" sz="1200" b="1" i="0" u="none" strike="noStrike" kern="1200" baseline="0" dirty="0">
                <a:solidFill>
                  <a:schemeClr val="tx1"/>
                </a:solidFill>
                <a:latin typeface="+mn-lt"/>
                <a:ea typeface="+mn-ea"/>
                <a:cs typeface="+mn-cs"/>
              </a:rPr>
              <a:t>identify critical products and services</a:t>
            </a:r>
            <a:r>
              <a:rPr lang="en-US" sz="1200" b="0" i="0" u="none" strike="noStrike" kern="1200" baseline="0" dirty="0">
                <a:solidFill>
                  <a:schemeClr val="tx1"/>
                </a:solidFill>
                <a:latin typeface="+mn-lt"/>
                <a:ea typeface="+mn-ea"/>
                <a:cs typeface="+mn-cs"/>
              </a:rPr>
              <a:t>. This involves identifying strategic products and components (those that are difficult to obtain, have high costs, or are high volume).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Second, </a:t>
            </a:r>
            <a:r>
              <a:rPr lang="en-US" sz="1200" b="1" i="0" u="none" strike="noStrike" kern="1200" baseline="0" dirty="0">
                <a:solidFill>
                  <a:schemeClr val="tx1"/>
                </a:solidFill>
                <a:latin typeface="+mn-lt"/>
                <a:ea typeface="+mn-ea"/>
                <a:cs typeface="+mn-cs"/>
              </a:rPr>
              <a:t>identify critical suppliers</a:t>
            </a:r>
            <a:r>
              <a:rPr lang="en-US" sz="1200" b="0" i="0" u="none" strike="noStrike" kern="1200" baseline="0" dirty="0">
                <a:solidFill>
                  <a:schemeClr val="tx1"/>
                </a:solidFill>
                <a:latin typeface="+mn-lt"/>
                <a:ea typeface="+mn-ea"/>
                <a:cs typeface="+mn-cs"/>
              </a:rPr>
              <a:t>. They may be suppliers who provide strategic components but do not meet quality or reliability objectives, or suppliers who do not meet schedules.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Third, </a:t>
            </a:r>
            <a:r>
              <a:rPr lang="en-US" sz="1200" b="1" i="0" u="none" strike="noStrike" kern="1200" baseline="0" dirty="0">
                <a:solidFill>
                  <a:schemeClr val="tx1"/>
                </a:solidFill>
                <a:latin typeface="+mn-lt"/>
                <a:ea typeface="+mn-ea"/>
                <a:cs typeface="+mn-cs"/>
              </a:rPr>
              <a:t>form cross-functional teams</a:t>
            </a:r>
            <a:r>
              <a:rPr lang="en-US" sz="1200" b="0" i="0" u="none" strike="noStrike" kern="1200" baseline="0" dirty="0">
                <a:solidFill>
                  <a:schemeClr val="tx1"/>
                </a:solidFill>
                <a:latin typeface="+mn-lt"/>
                <a:ea typeface="+mn-ea"/>
                <a:cs typeface="+mn-cs"/>
              </a:rPr>
              <a:t>. The buyer forms a cross-functional team to work with the supplier.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Fourth, </a:t>
            </a:r>
            <a:r>
              <a:rPr lang="en-US" sz="1200" b="1" i="0" u="none" strike="noStrike" kern="1200" baseline="0" dirty="0">
                <a:solidFill>
                  <a:schemeClr val="tx1"/>
                </a:solidFill>
                <a:latin typeface="+mn-lt"/>
                <a:ea typeface="+mn-ea"/>
                <a:cs typeface="+mn-cs"/>
              </a:rPr>
              <a:t>meet with supplier top management</a:t>
            </a:r>
            <a:r>
              <a:rPr lang="en-US" sz="1200" b="0" i="0" u="none" strike="noStrike" kern="1200" baseline="0" dirty="0">
                <a:solidFill>
                  <a:schemeClr val="tx1"/>
                </a:solidFill>
                <a:latin typeface="+mn-lt"/>
                <a:ea typeface="+mn-ea"/>
                <a:cs typeface="+mn-cs"/>
              </a:rPr>
              <a:t>. This meeting is held to discuss details of strategic alignment, performance expectations and measurement,</a:t>
            </a:r>
          </a:p>
          <a:p>
            <a:r>
              <a:rPr lang="en-US" sz="1200" b="0" i="0" u="none" strike="noStrike" kern="1200" baseline="0" dirty="0">
                <a:solidFill>
                  <a:schemeClr val="tx1"/>
                </a:solidFill>
                <a:latin typeface="+mn-lt"/>
                <a:ea typeface="+mn-ea"/>
                <a:cs typeface="+mn-cs"/>
              </a:rPr>
              <a:t>and processes for improving.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Fifth, </a:t>
            </a:r>
            <a:r>
              <a:rPr lang="en-US" sz="1200" b="1" i="0" u="none" strike="noStrike" kern="1200" baseline="0" dirty="0">
                <a:solidFill>
                  <a:schemeClr val="tx1"/>
                </a:solidFill>
                <a:latin typeface="+mn-lt"/>
                <a:ea typeface="+mn-ea"/>
                <a:cs typeface="+mn-cs"/>
              </a:rPr>
              <a:t>identify key projects</a:t>
            </a:r>
            <a:r>
              <a:rPr lang="en-US" sz="1200" b="0" i="0" u="none" strike="noStrike" kern="1200" baseline="0" dirty="0">
                <a:solidFill>
                  <a:schemeClr val="tx1"/>
                </a:solidFill>
                <a:latin typeface="+mn-lt"/>
                <a:ea typeface="+mn-ea"/>
                <a:cs typeface="+mn-cs"/>
              </a:rPr>
              <a:t>. These occur when there is agreement about how the supplier needs to improve and where. Projects are selected in the same way Six Sigma projects are selected, by criteria such as impact, ROI, feasibility, and required investments.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Sixth, </a:t>
            </a:r>
            <a:r>
              <a:rPr lang="en-US" sz="1200" b="1" i="0" u="none" strike="noStrike" kern="1200" baseline="0" dirty="0">
                <a:solidFill>
                  <a:schemeClr val="tx1"/>
                </a:solidFill>
                <a:latin typeface="+mn-lt"/>
                <a:ea typeface="+mn-ea"/>
                <a:cs typeface="+mn-cs"/>
              </a:rPr>
              <a:t>define details of agreement</a:t>
            </a:r>
            <a:r>
              <a:rPr lang="en-US" sz="1200" b="0" i="0" u="none" strike="noStrike" kern="1200" baseline="0" dirty="0">
                <a:solidFill>
                  <a:schemeClr val="tx1"/>
                </a:solidFill>
                <a:latin typeface="+mn-lt"/>
                <a:ea typeface="+mn-ea"/>
                <a:cs typeface="+mn-cs"/>
              </a:rPr>
              <a:t>. This definition involves cost (and benefit sharing), commitments of resources, metrics for improvement, project charters, accountability, and deliverables.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Finally, </a:t>
            </a:r>
            <a:r>
              <a:rPr lang="en-US" sz="1200" b="1" i="0" u="none" strike="noStrike" kern="1200" baseline="0" dirty="0">
                <a:solidFill>
                  <a:schemeClr val="tx1"/>
                </a:solidFill>
                <a:latin typeface="+mn-lt"/>
                <a:ea typeface="+mn-ea"/>
                <a:cs typeface="+mn-cs"/>
              </a:rPr>
              <a:t>monitor status and modify strategies</a:t>
            </a:r>
            <a:r>
              <a:rPr lang="en-US" sz="1200" b="0" i="0" u="none" strike="noStrike" kern="1200" baseline="0" dirty="0">
                <a:solidFill>
                  <a:schemeClr val="tx1"/>
                </a:solidFill>
                <a:latin typeface="+mn-lt"/>
                <a:ea typeface="+mn-ea"/>
                <a:cs typeface="+mn-cs"/>
              </a:rPr>
              <a:t>. To ensure success, management must actively monitor progress and revise strategies as needed.</a:t>
            </a:r>
          </a:p>
          <a:p>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14</a:t>
            </a:fld>
            <a:endParaRPr lang="en-US" dirty="0"/>
          </a:p>
        </p:txBody>
      </p:sp>
    </p:spTree>
    <p:extLst>
      <p:ext uri="{BB962C8B-B14F-4D97-AF65-F5344CB8AC3E}">
        <p14:creationId xmlns:p14="http://schemas.microsoft.com/office/powerpoint/2010/main" val="273930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Many times, companies will provide awards to outstanding suppliers. This provides an opportunity to celebrate supplier performance that is the best of the best. Some of these awards are based on the Baldrige criteria or are decided by a committee within the buyer’s company. An example of a supplier award is the Ford World Excellence Award. Its program includes Gold, Silver, and Recognition level awards.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Elsewhere in this text, we discuss customer relationship management systems (CRMS). For upstream activities, there are similar systems called </a:t>
            </a:r>
            <a:r>
              <a:rPr lang="en-US" sz="1200" b="1" i="0" u="none" strike="noStrike" kern="1200" baseline="0" dirty="0">
                <a:solidFill>
                  <a:schemeClr val="tx1"/>
                </a:solidFill>
                <a:latin typeface="+mn-lt"/>
                <a:ea typeface="+mn-ea"/>
                <a:cs typeface="+mn-cs"/>
              </a:rPr>
              <a:t>supplier relationship management systems (SRMS)</a:t>
            </a:r>
            <a:r>
              <a:rPr lang="en-US" sz="1200" b="0" i="0" u="none" strike="noStrike" kern="1200" baseline="0" dirty="0">
                <a:solidFill>
                  <a:schemeClr val="tx1"/>
                </a:solidFill>
                <a:latin typeface="+mn-lt"/>
                <a:ea typeface="+mn-ea"/>
                <a:cs typeface="+mn-cs"/>
              </a:rPr>
              <a:t>. These systems include spend analytics, sourcing execution, procurement execution, payment, supplier scorecarding, and performance monitoring. </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15</a:t>
            </a:fld>
            <a:endParaRPr lang="en-US" dirty="0"/>
          </a:p>
        </p:txBody>
      </p:sp>
    </p:spTree>
    <p:extLst>
      <p:ext uri="{BB962C8B-B14F-4D97-AF65-F5344CB8AC3E}">
        <p14:creationId xmlns:p14="http://schemas.microsoft.com/office/powerpoint/2010/main" val="2246018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Now that we have discussed supplier development conceptually, let’s look at a specific example of a supplier development program: ISO/TS 16949. The goal of developing your suppliers is based on the need to provide high quality to the customer. Because variability is anathema to quality, the supplier’s processes must be consistent with those of the customer. In the late 1980s, U.S. automakers developed certification programs for suppliers. The General Motors program was called “Targets for Excellence,” and Ford used a program called “Q1.” With the increase in popularity of ISO 9000, suppliers asked auto companies to adopt a single standard for certifying suppliers.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result, called </a:t>
            </a:r>
            <a:r>
              <a:rPr lang="en-US" sz="1200" b="1" i="0" u="none" strike="noStrike" kern="1200" baseline="0" dirty="0">
                <a:solidFill>
                  <a:schemeClr val="tx1"/>
                </a:solidFill>
                <a:latin typeface="+mn-lt"/>
                <a:ea typeface="+mn-ea"/>
                <a:cs typeface="+mn-cs"/>
              </a:rPr>
              <a:t>QS 9000</a:t>
            </a:r>
            <a:r>
              <a:rPr lang="en-US" sz="1200" b="0" i="0" u="none" strike="noStrike" kern="1200" baseline="0" dirty="0">
                <a:solidFill>
                  <a:schemeClr val="tx1"/>
                </a:solidFill>
                <a:latin typeface="+mn-lt"/>
                <a:ea typeface="+mn-ea"/>
                <a:cs typeface="+mn-cs"/>
              </a:rPr>
              <a:t>, provided a common standard for DaimlerChrysler, General Motors, and Ford. This standard has gone through an update and was supplanted by ISO/TS 16949.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ISO/TS 16949 </a:t>
            </a:r>
            <a:r>
              <a:rPr lang="en-US" sz="1200" b="0" i="0" u="none" strike="noStrike" kern="1200" baseline="0" dirty="0">
                <a:solidFill>
                  <a:schemeClr val="tx1"/>
                </a:solidFill>
                <a:latin typeface="+mn-lt"/>
                <a:ea typeface="+mn-ea"/>
                <a:cs typeface="+mn-cs"/>
              </a:rPr>
              <a:t>standard applies only to automotive companies. ISO/TS 16949 was written by the International Automotive Task Force (IATF). The IATF consists of an international group of vehicle makers, including Ford, General Motors, and Chrysler, as well as several automotive trade associations. Representatives and subcommittees of TC 176 also helped to prepare ISO/TS 16949. </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16</a:t>
            </a:fld>
            <a:endParaRPr lang="en-US" dirty="0"/>
          </a:p>
        </p:txBody>
      </p:sp>
    </p:spTree>
    <p:extLst>
      <p:ext uri="{BB962C8B-B14F-4D97-AF65-F5344CB8AC3E}">
        <p14:creationId xmlns:p14="http://schemas.microsoft.com/office/powerpoint/2010/main" val="595132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discuss ISO/TS 16949 in more depth later. ISO/TS 16949 is based on the model in Figure 9-4. This model shows that ISO/TS 16949 is closely aligned with ISO 9000 in that it is founded on a systems view of automotive production. This system for continual improvement involves management responsibility; resource management; product realization; and measurement, analysis, and improvement. The sections of ISO/TS 169496 are shown in Table 9-2. </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17</a:t>
            </a:fld>
            <a:endParaRPr lang="en-US" dirty="0"/>
          </a:p>
        </p:txBody>
      </p:sp>
    </p:spTree>
    <p:extLst>
      <p:ext uri="{BB962C8B-B14F-4D97-AF65-F5344CB8AC3E}">
        <p14:creationId xmlns:p14="http://schemas.microsoft.com/office/powerpoint/2010/main" val="1883621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For the </a:t>
            </a:r>
            <a:r>
              <a:rPr lang="en-US" sz="1200" b="1" i="0" u="none" strike="noStrike" kern="1200" baseline="0" dirty="0">
                <a:solidFill>
                  <a:schemeClr val="tx1"/>
                </a:solidFill>
                <a:latin typeface="+mn-lt"/>
                <a:ea typeface="+mn-ea"/>
                <a:cs typeface="+mn-cs"/>
              </a:rPr>
              <a:t>quality management system</a:t>
            </a:r>
            <a:r>
              <a:rPr lang="en-US" sz="1200" b="0" i="0" u="none" strike="noStrike" kern="1200" baseline="0" dirty="0">
                <a:solidFill>
                  <a:schemeClr val="tx1"/>
                </a:solidFill>
                <a:latin typeface="+mn-lt"/>
                <a:ea typeface="+mn-ea"/>
                <a:cs typeface="+mn-cs"/>
              </a:rPr>
              <a:t>, suppliers must recognize key processes and document these processes. They must establish sequences and linkages for these processes. The organization must determine how effective their operations are; make resources and information available in sufficient quality and quantity to run the business; monitor, measure, and analyze the business to ensure effective operations; and take actions to ensure that the planned results are attained and continual improvements are being made.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Management responsibility – </a:t>
            </a:r>
            <a:r>
              <a:rPr lang="en-US" sz="1200" b="0" i="0" u="none" strike="noStrike" kern="1200" baseline="0" dirty="0">
                <a:solidFill>
                  <a:schemeClr val="tx1"/>
                </a:solidFill>
                <a:latin typeface="+mn-lt"/>
                <a:ea typeface="+mn-ea"/>
                <a:cs typeface="+mn-cs"/>
              </a:rPr>
              <a:t>For this section of ISO/TS 16949, the extent to which management is committed to the development and implementation of quality management and continuous improvement is documented. Management is responsible for developing policy, communicating with the organization relative to customer service, establishing quality objectives, conducting managerial reviews, and providing resources. For example, managers with responsibility and authority for corrective actions will need to be informed when products do not meet specifications, and see that corrective action is taken to ameliorate the problems.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Resource management – </a:t>
            </a:r>
            <a:r>
              <a:rPr lang="en-US" sz="1200" b="0" i="0" u="none" strike="noStrike" kern="1200" baseline="0" dirty="0">
                <a:solidFill>
                  <a:schemeClr val="tx1"/>
                </a:solidFill>
                <a:latin typeface="+mn-lt"/>
                <a:ea typeface="+mn-ea"/>
                <a:cs typeface="+mn-cs"/>
              </a:rPr>
              <a:t>For management to fulfill its responsibility, it must provide resources. These resources are used to maintain the quality management system and meet customer requirements, including training and development for human resources. Management is required to provide infrastructure such as bricks and mortar, equipment, and support systems. They must be planned and implemented properly; a safe, clean, and adequate work environment is established for worker satisfaction.</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Product realization – </a:t>
            </a:r>
            <a:r>
              <a:rPr lang="en-US" sz="1200" b="0" i="0" u="none" strike="noStrike" kern="1200" baseline="0" dirty="0">
                <a:solidFill>
                  <a:schemeClr val="tx1"/>
                </a:solidFill>
                <a:latin typeface="+mn-lt"/>
                <a:ea typeface="+mn-ea"/>
                <a:cs typeface="+mn-cs"/>
              </a:rPr>
              <a:t>Products and processes should be adequately planned, including quality objectives for the products. Customer-related processes should be designed so that customer needs are fully considered and regulatory requirements are met. This section considers all aspects of product and process design as well as purchasing, suppliers, control plans, setups, preventive maintenance, traceability, and many other aspects of designing and producing products.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Measurement, analysis, and improvement – </a:t>
            </a:r>
            <a:r>
              <a:rPr lang="en-US" sz="1200" b="0" i="0" u="none" strike="noStrike" kern="1200" baseline="0" dirty="0">
                <a:solidFill>
                  <a:schemeClr val="tx1"/>
                </a:solidFill>
                <a:latin typeface="+mn-lt"/>
                <a:ea typeface="+mn-ea"/>
                <a:cs typeface="+mn-cs"/>
              </a:rPr>
              <a:t>For this requirement, the company needs to provide documentation that it can demonstrate product conformity, quality management system conformity, and continual improvement of the quality management system. This requirement includes aspects such as statistical tools, measurement systems, customer satisfaction measurement, internal audits, and other considerations.</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18</a:t>
            </a:fld>
            <a:endParaRPr lang="en-US" dirty="0"/>
          </a:p>
        </p:txBody>
      </p:sp>
    </p:spTree>
    <p:extLst>
      <p:ext uri="{BB962C8B-B14F-4D97-AF65-F5344CB8AC3E}">
        <p14:creationId xmlns:p14="http://schemas.microsoft.com/office/powerpoint/2010/main" val="2714132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Recent work has been performed in the area of supply chain quality management that is helping us better understand this field. A question remains: As business and engineering schools place more emphasis on supply chain management, what impact will it have on how we approach and teach quality management? Although our understanding is still preliminary, we are beginning to create a body of knowledge in this area.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Supply chain quality management (SCQM) </a:t>
            </a:r>
            <a:r>
              <a:rPr lang="en-US" sz="1200" b="0" i="0" u="none" strike="noStrike" kern="1200" baseline="0" dirty="0">
                <a:solidFill>
                  <a:schemeClr val="tx1"/>
                </a:solidFill>
                <a:latin typeface="+mn-lt"/>
                <a:ea typeface="+mn-ea"/>
                <a:cs typeface="+mn-cs"/>
              </a:rPr>
              <a:t>is defined as a systems-based approach to performance improvement that leverages opportunities created by upstream and downstream linkages with suppliers and customers</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19</a:t>
            </a:fld>
            <a:endParaRPr lang="en-US" dirty="0"/>
          </a:p>
        </p:txBody>
      </p:sp>
    </p:spTree>
    <p:extLst>
      <p:ext uri="{BB962C8B-B14F-4D97-AF65-F5344CB8AC3E}">
        <p14:creationId xmlns:p14="http://schemas.microsoft.com/office/powerpoint/2010/main" val="3907397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3</a:t>
            </a:fld>
            <a:endParaRPr lang="en-US" dirty="0"/>
          </a:p>
        </p:txBody>
      </p:sp>
    </p:spTree>
    <p:extLst>
      <p:ext uri="{BB962C8B-B14F-4D97-AF65-F5344CB8AC3E}">
        <p14:creationId xmlns:p14="http://schemas.microsoft.com/office/powerpoint/2010/main" val="1946306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understand the </a:t>
            </a:r>
            <a:r>
              <a:rPr lang="en-US" sz="1200" b="1" i="0" u="none" strike="noStrike" kern="1200" baseline="0" dirty="0">
                <a:solidFill>
                  <a:schemeClr val="tx1"/>
                </a:solidFill>
                <a:latin typeface="+mn-lt"/>
                <a:ea typeface="+mn-ea"/>
                <a:cs typeface="+mn-cs"/>
              </a:rPr>
              <a:t>supply chain</a:t>
            </a:r>
            <a:r>
              <a:rPr lang="en-US" sz="1200" b="0" i="0" u="none" strike="noStrike" kern="1200" baseline="0" dirty="0">
                <a:solidFill>
                  <a:schemeClr val="tx1"/>
                </a:solidFill>
                <a:latin typeface="+mn-lt"/>
                <a:ea typeface="+mn-ea"/>
                <a:cs typeface="+mn-cs"/>
              </a:rPr>
              <a:t>, we first discuss the economic concept of the value chain. Michael Porter, the noted economist and author, identified a systematic means for examining all the activities a firm performs and how those activities interact. The </a:t>
            </a:r>
            <a:r>
              <a:rPr lang="en-US" sz="1200" b="1" i="0" u="none" strike="noStrike" kern="1200" baseline="0" dirty="0">
                <a:solidFill>
                  <a:schemeClr val="tx1"/>
                </a:solidFill>
                <a:latin typeface="+mn-lt"/>
                <a:ea typeface="+mn-ea"/>
                <a:cs typeface="+mn-cs"/>
              </a:rPr>
              <a:t>value chain </a:t>
            </a:r>
            <a:r>
              <a:rPr lang="en-US" sz="1200" b="0" i="0" u="none" strike="noStrike" kern="1200" baseline="0" dirty="0">
                <a:solidFill>
                  <a:schemeClr val="tx1"/>
                </a:solidFill>
                <a:latin typeface="+mn-lt"/>
                <a:ea typeface="+mn-ea"/>
                <a:cs typeface="+mn-cs"/>
              </a:rPr>
              <a:t>is a tool that disaggregates a firm into its core activities to help reduce costs and identify sources of competitiveness. It is part of the </a:t>
            </a:r>
            <a:r>
              <a:rPr lang="en-US" sz="1200" b="1" i="0" u="none" strike="noStrike" kern="1200" baseline="0" dirty="0">
                <a:solidFill>
                  <a:schemeClr val="tx1"/>
                </a:solidFill>
                <a:latin typeface="+mn-lt"/>
                <a:ea typeface="+mn-ea"/>
                <a:cs typeface="+mn-cs"/>
              </a:rPr>
              <a:t>value system </a:t>
            </a:r>
            <a:r>
              <a:rPr lang="en-US" sz="1200" b="0" i="0" u="none" strike="noStrike" kern="1200" baseline="0" dirty="0">
                <a:solidFill>
                  <a:schemeClr val="tx1"/>
                </a:solidFill>
                <a:latin typeface="+mn-lt"/>
                <a:ea typeface="+mn-ea"/>
                <a:cs typeface="+mn-cs"/>
              </a:rPr>
              <a:t>that consists of a network of value chains. The value chain and core activities that are performed by any company include inbound logistics, operations, outbound logistics, marketing and sales, and service.</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4</a:t>
            </a:fld>
            <a:endParaRPr lang="en-US" dirty="0"/>
          </a:p>
        </p:txBody>
      </p:sp>
    </p:spTree>
    <p:extLst>
      <p:ext uri="{BB962C8B-B14F-4D97-AF65-F5344CB8AC3E}">
        <p14:creationId xmlns:p14="http://schemas.microsoft.com/office/powerpoint/2010/main" val="2072395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Figure 9-1 shows Porter’s value chain. Notice that it is a chain for a single firm; however, the firm’s suppliers also have value chains. The core activities shown in the figure are termed </a:t>
            </a:r>
            <a:r>
              <a:rPr lang="en-US" sz="1200" b="1" i="0" u="none" strike="noStrike" kern="1200" baseline="0" dirty="0">
                <a:solidFill>
                  <a:schemeClr val="tx1"/>
                </a:solidFill>
                <a:latin typeface="+mn-lt"/>
                <a:ea typeface="+mn-ea"/>
                <a:cs typeface="+mn-cs"/>
              </a:rPr>
              <a:t>value chain activities </a:t>
            </a:r>
            <a:r>
              <a:rPr lang="en-US" sz="1200" b="0" i="0" u="none" strike="noStrike" kern="1200" baseline="0" dirty="0">
                <a:solidFill>
                  <a:schemeClr val="tx1"/>
                </a:solidFill>
                <a:latin typeface="+mn-lt"/>
                <a:ea typeface="+mn-ea"/>
                <a:cs typeface="+mn-cs"/>
              </a:rPr>
              <a:t>because they are the tasks that add value for the customer. If a firm performs these core functions well, the result is high customer satisfaction. Non-value-chain activities typically have costs but no effect on the customer, and are referred to as the </a:t>
            </a:r>
            <a:r>
              <a:rPr lang="en-US" sz="1200" b="1" i="0" u="none" strike="noStrike" kern="1200" baseline="0" dirty="0">
                <a:solidFill>
                  <a:schemeClr val="tx1"/>
                </a:solidFill>
                <a:latin typeface="+mn-lt"/>
                <a:ea typeface="+mn-ea"/>
                <a:cs typeface="+mn-cs"/>
              </a:rPr>
              <a:t>hidden factory</a:t>
            </a:r>
            <a:r>
              <a:rPr lang="en-US" sz="1200" b="0" i="0" u="none" strike="noStrike" kern="1200" baseline="0" dirty="0">
                <a:solidFill>
                  <a:schemeClr val="tx1"/>
                </a:solidFill>
                <a:latin typeface="+mn-lt"/>
                <a:ea typeface="+mn-ea"/>
                <a:cs typeface="+mn-cs"/>
              </a:rPr>
              <a:t>. The hidden factory contains all the bureaucratic processes that are not part of the core activities in Figure 9-1.</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5</a:t>
            </a:fld>
            <a:endParaRPr lang="en-US" dirty="0"/>
          </a:p>
        </p:txBody>
      </p:sp>
    </p:spTree>
    <p:extLst>
      <p:ext uri="{BB962C8B-B14F-4D97-AF65-F5344CB8AC3E}">
        <p14:creationId xmlns:p14="http://schemas.microsoft.com/office/powerpoint/2010/main" val="544223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From a quality perspective, an interesting variation of the value chain is the concept of the </a:t>
            </a:r>
            <a:r>
              <a:rPr lang="en-US" sz="1200" b="1" i="0" u="none" strike="noStrike" kern="1200" baseline="0" dirty="0">
                <a:solidFill>
                  <a:schemeClr val="tx1"/>
                </a:solidFill>
                <a:latin typeface="+mn-lt"/>
                <a:ea typeface="+mn-ea"/>
                <a:cs typeface="+mn-cs"/>
              </a:rPr>
              <a:t>chain of customers</a:t>
            </a:r>
            <a:r>
              <a:rPr lang="en-US" sz="1200" b="0" i="0" u="none" strike="noStrike" kern="1200" baseline="0" dirty="0">
                <a:solidFill>
                  <a:schemeClr val="tx1"/>
                </a:solidFill>
                <a:latin typeface="+mn-lt"/>
                <a:ea typeface="+mn-ea"/>
                <a:cs typeface="+mn-cs"/>
              </a:rPr>
              <a:t>. Looking at the activities along the value chain sequentially, we see that the links in the value chain are really people performing different functions.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chain extends from raw materials through supplier firms to the producing firm, with the final link in the chain being the ultimate consumer of the product. The notion is that if each of us along a chain works to satisfy our own customer, the final customer will be very satisfied, and our products and services will be free of defects and mistakes.</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6</a:t>
            </a:fld>
            <a:endParaRPr lang="en-US" dirty="0"/>
          </a:p>
        </p:txBody>
      </p:sp>
    </p:spTree>
    <p:extLst>
      <p:ext uri="{BB962C8B-B14F-4D97-AF65-F5344CB8AC3E}">
        <p14:creationId xmlns:p14="http://schemas.microsoft.com/office/powerpoint/2010/main" val="2377995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concept of supply-chain management extends the economic concept of the value chain. Figure 9-2 shows a rendering of a supply chain.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Notice that it includes several suppliers, plants, distribution centers, and customer groups. This is a useful extension of the value chain because it provides a more realistic picture of the value chain. Notice that the value chain focuses on activities such as inbound and outbound logistics, which are supply-chain activities. One of the most significant aspects of the value chain is the </a:t>
            </a:r>
            <a:r>
              <a:rPr lang="en-US" sz="1200" b="0" i="1" u="none" strike="noStrike" kern="1200" baseline="0" dirty="0">
                <a:solidFill>
                  <a:schemeClr val="tx1"/>
                </a:solidFill>
                <a:latin typeface="+mn-lt"/>
                <a:ea typeface="+mn-ea"/>
                <a:cs typeface="+mn-cs"/>
              </a:rPr>
              <a:t>linkage </a:t>
            </a:r>
            <a:r>
              <a:rPr lang="en-US" sz="1200" b="0" i="0" u="none" strike="noStrike" kern="1200" baseline="0" dirty="0">
                <a:solidFill>
                  <a:schemeClr val="tx1"/>
                </a:solidFill>
                <a:latin typeface="+mn-lt"/>
                <a:ea typeface="+mn-ea"/>
                <a:cs typeface="+mn-cs"/>
              </a:rPr>
              <a:t>between a series of suppliers and consumers.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linkage is especially tenuous because it involves the complex interaction of logistics, systems, and human behavior. These linkages and relationships between suppliers and customers have undergone radical changes in the past decade. Much of this chapter focuses on this linkage.</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7</a:t>
            </a:fld>
            <a:endParaRPr lang="en-US" dirty="0"/>
          </a:p>
        </p:txBody>
      </p:sp>
    </p:spTree>
    <p:extLst>
      <p:ext uri="{BB962C8B-B14F-4D97-AF65-F5344CB8AC3E}">
        <p14:creationId xmlns:p14="http://schemas.microsoft.com/office/powerpoint/2010/main" val="1912272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Managing inbound logistics in the supply chain involves working with suppliers who provide parts, raw materials, components, and services. As we have already discussed, there has been a trend toward developing closer working relationships with fewer suppliers. Given this new approach to suppliers, a big part of quality improvement requires developing and assisting suppliers so they can provide needed products with low levels of defects, in a reliable manner, while conforming to requirements.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Several approaches to improving suppliers result in what are called </a:t>
            </a:r>
            <a:r>
              <a:rPr lang="en-US" sz="1200" b="1" i="0" u="none" strike="noStrike" kern="1200" baseline="0" dirty="0">
                <a:solidFill>
                  <a:schemeClr val="tx1"/>
                </a:solidFill>
                <a:latin typeface="+mn-lt"/>
                <a:ea typeface="+mn-ea"/>
                <a:cs typeface="+mn-cs"/>
              </a:rPr>
              <a:t>supplier alliances</a:t>
            </a:r>
            <a:r>
              <a:rPr lang="en-US" sz="1200" b="0" i="0" u="none" strike="noStrike" kern="1200" baseline="0" dirty="0">
                <a:solidFill>
                  <a:schemeClr val="tx1"/>
                </a:solidFill>
                <a:latin typeface="+mn-lt"/>
                <a:ea typeface="+mn-ea"/>
                <a:cs typeface="+mn-cs"/>
              </a:rPr>
              <a:t>. Inspired by lean purchasing approaches learned from Japanese industry, supplier–alliance relationships have emerged that treat suppliers as </a:t>
            </a:r>
            <a:r>
              <a:rPr lang="en-US" sz="1200" b="0" i="1" u="none" strike="noStrike" kern="1200" baseline="0" dirty="0">
                <a:solidFill>
                  <a:schemeClr val="tx1"/>
                </a:solidFill>
                <a:latin typeface="+mn-lt"/>
                <a:ea typeface="+mn-ea"/>
                <a:cs typeface="+mn-cs"/>
              </a:rPr>
              <a:t>de facto </a:t>
            </a:r>
            <a:r>
              <a:rPr lang="en-US" sz="1200" b="0" i="0" u="none" strike="noStrike" kern="1200" baseline="0" dirty="0">
                <a:solidFill>
                  <a:schemeClr val="tx1"/>
                </a:solidFill>
                <a:latin typeface="+mn-lt"/>
                <a:ea typeface="+mn-ea"/>
                <a:cs typeface="+mn-cs"/>
              </a:rPr>
              <a:t>subsidiaries of the customer organization. We say de facto subsidiaries because as information is shared and communications are improved, the relationship begins to resemble a parent/subsidiary instead of separate firms.</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8</a:t>
            </a:fld>
            <a:endParaRPr lang="en-US" dirty="0"/>
          </a:p>
        </p:txBody>
      </p:sp>
    </p:spTree>
    <p:extLst>
      <p:ext uri="{BB962C8B-B14F-4D97-AF65-F5344CB8AC3E}">
        <p14:creationId xmlns:p14="http://schemas.microsoft.com/office/powerpoint/2010/main" val="2359013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shown in Table 9-1 in your text, a number of systems are used to help develop suppliers.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Single sourcing </a:t>
            </a:r>
            <a:r>
              <a:rPr lang="en-US" sz="1200" b="0" i="0" u="none" strike="noStrike" kern="1200" baseline="0" dirty="0">
                <a:solidFill>
                  <a:schemeClr val="tx1"/>
                </a:solidFill>
                <a:latin typeface="+mn-lt"/>
                <a:ea typeface="+mn-ea"/>
                <a:cs typeface="+mn-cs"/>
              </a:rPr>
              <a:t>refers to narrowing down the list of approved suppliers for a single component to just one supplier.</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Electronic data interchange (EDI) </a:t>
            </a:r>
            <a:r>
              <a:rPr lang="en-US" sz="1200" b="0" i="0" u="none" strike="noStrike" kern="1200" baseline="0" dirty="0">
                <a:solidFill>
                  <a:schemeClr val="tx1"/>
                </a:solidFill>
                <a:latin typeface="+mn-lt"/>
                <a:ea typeface="+mn-ea"/>
                <a:cs typeface="+mn-cs"/>
              </a:rPr>
              <a:t>is a system that aids customer and supplier communication by linking together supplier and customer information systems. Customers now are helping suppliers to isolate bottlenecks in the operation, balance production systems, and reduce setup times in an effort to reduce lead times.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Single sourcing has changed the landscape of purchasing. Prior to single sourcing, Xerox used 5,000 suppliers. Since implementing single sourcing, Xerox uses only 300 suppliers. Suppliers were chosen for their current quality practices and their willingness to work with Xerox to implement a quality improvement program. In Britain, </a:t>
            </a:r>
            <a:r>
              <a:rPr lang="en-US" sz="1200" b="1" i="0" u="none" strike="noStrike" kern="1200" baseline="0" dirty="0">
                <a:solidFill>
                  <a:schemeClr val="tx1"/>
                </a:solidFill>
                <a:latin typeface="+mn-lt"/>
                <a:ea typeface="+mn-ea"/>
                <a:cs typeface="+mn-cs"/>
              </a:rPr>
              <a:t>dual sourcing</a:t>
            </a:r>
            <a:r>
              <a:rPr lang="en-US" sz="1200" b="0" i="0" u="none" strike="noStrike" kern="1200" baseline="0" dirty="0">
                <a:solidFill>
                  <a:schemeClr val="tx1"/>
                </a:solidFill>
                <a:latin typeface="+mn-lt"/>
                <a:ea typeface="+mn-ea"/>
                <a:cs typeface="+mn-cs"/>
              </a:rPr>
              <a:t>, or </a:t>
            </a:r>
            <a:r>
              <a:rPr lang="en-US" sz="1200" b="0" i="1" u="none" strike="noStrike" kern="1200" baseline="0" dirty="0">
                <a:solidFill>
                  <a:schemeClr val="tx1"/>
                </a:solidFill>
                <a:latin typeface="+mn-lt"/>
                <a:ea typeface="+mn-ea"/>
                <a:cs typeface="+mn-cs"/>
              </a:rPr>
              <a:t>multisourcing</a:t>
            </a:r>
            <a:r>
              <a:rPr lang="en-US" sz="1200" b="0" i="0" u="none" strike="noStrike" kern="1200" baseline="0" dirty="0">
                <a:solidFill>
                  <a:schemeClr val="tx1"/>
                </a:solidFill>
                <a:latin typeface="+mn-lt"/>
                <a:ea typeface="+mn-ea"/>
                <a:cs typeface="+mn-cs"/>
              </a:rPr>
              <a:t>, has been chosen by many major customers, predominantly to avoid unfair pricing and the possibility of the customer’s production being disrupted by suppliers’ labor disputes. Having a limited set of suppliers also reduces shopping around for the best price.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Perhaps the most extreme example of supplier partnering comes from the Bose Corporation. Bose has implemented what it terms JIT II. In this effort, Bose eliminated a large part of its purchasing department and empowered suppliers to write their own purchase orders. In effect, this made the suppliers responsible for managing inventories and keeping inventory costs low. It is now called </a:t>
            </a:r>
            <a:r>
              <a:rPr lang="en-US" sz="1200" b="1" i="0" u="none" strike="noStrike" kern="1200" baseline="0" dirty="0">
                <a:solidFill>
                  <a:schemeClr val="tx1"/>
                </a:solidFill>
                <a:latin typeface="+mn-lt"/>
                <a:ea typeface="+mn-ea"/>
                <a:cs typeface="+mn-cs"/>
              </a:rPr>
              <a:t>vendor-managed inventory (VMI)</a:t>
            </a:r>
            <a:r>
              <a:rPr lang="en-US" sz="1200" b="0" i="0" u="none" strike="noStrike" kern="1200" baseline="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CFF71A2E-9361-4747-878D-22E7C3225E9E}" type="slidenum">
              <a:rPr lang="en-US" smtClean="0"/>
              <a:t>9</a:t>
            </a:fld>
            <a:endParaRPr lang="en-US" dirty="0"/>
          </a:p>
        </p:txBody>
      </p:sp>
    </p:spTree>
    <p:extLst>
      <p:ext uri="{BB962C8B-B14F-4D97-AF65-F5344CB8AC3E}">
        <p14:creationId xmlns:p14="http://schemas.microsoft.com/office/powerpoint/2010/main" val="1677470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Supplier evaluation </a:t>
            </a:r>
            <a:r>
              <a:rPr lang="en-US" sz="1200" b="0" i="0" u="none" strike="noStrike" kern="1200" baseline="0" dirty="0">
                <a:solidFill>
                  <a:schemeClr val="tx1"/>
                </a:solidFill>
                <a:latin typeface="+mn-lt"/>
                <a:ea typeface="+mn-ea"/>
                <a:cs typeface="+mn-cs"/>
              </a:rPr>
              <a:t>is a tool used by many firms to differentiate and discriminate between suppliers. Supplier evaluations are often recorded on report cards in which potential suppliers are rated based on criteria such as quality, technical capability, and ability to meet schedule demands.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Sole-source filters </a:t>
            </a:r>
            <a:r>
              <a:rPr lang="en-US" sz="1200" b="0" i="0" u="none" strike="noStrike" kern="1200" baseline="0" dirty="0">
                <a:solidFill>
                  <a:schemeClr val="tx1"/>
                </a:solidFill>
                <a:latin typeface="+mn-lt"/>
                <a:ea typeface="+mn-ea"/>
                <a:cs typeface="+mn-cs"/>
              </a:rPr>
              <a:t>that are used in many companies rely on external validation of quality programs. The external validation comes from outside examiners and registrars that are used in these processes. This gives customers the comfort that outside authorities have given your company a sort of seal of approval.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Two of the most commonly-used filters are the Baldrige criteria and ISO 9000 (Chapter 3). In these cases, companies must show either that they are using the Baldrige criteria to improve or that they have become ISO 9000 registered. The ISO 9000 filter is used commonly in the international community. Many companies perform lengthy inspections of their suppliers that involve long-term visits and evaluations.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These programs are often called </a:t>
            </a:r>
            <a:r>
              <a:rPr lang="en-US" sz="1200" b="1" i="0" u="none" strike="noStrike" kern="1200" baseline="0" dirty="0">
                <a:solidFill>
                  <a:schemeClr val="tx1"/>
                </a:solidFill>
                <a:latin typeface="+mn-lt"/>
                <a:ea typeface="+mn-ea"/>
                <a:cs typeface="+mn-cs"/>
              </a:rPr>
              <a:t>supplier certification </a:t>
            </a:r>
            <a:r>
              <a:rPr lang="en-US" sz="1200" b="0" i="0" u="none" strike="noStrike" kern="1200" baseline="0" dirty="0">
                <a:solidFill>
                  <a:schemeClr val="tx1"/>
                </a:solidFill>
                <a:latin typeface="+mn-lt"/>
                <a:ea typeface="+mn-ea"/>
                <a:cs typeface="+mn-cs"/>
              </a:rPr>
              <a:t>or </a:t>
            </a:r>
            <a:r>
              <a:rPr lang="en-US" sz="1200" b="1" i="0" u="none" strike="noStrike" kern="1200" baseline="0" dirty="0">
                <a:solidFill>
                  <a:schemeClr val="tx1"/>
                </a:solidFill>
                <a:latin typeface="+mn-lt"/>
                <a:ea typeface="+mn-ea"/>
                <a:cs typeface="+mn-cs"/>
              </a:rPr>
              <a:t>qualification programs </a:t>
            </a:r>
            <a:r>
              <a:rPr lang="en-US" sz="1200" b="0" i="0" u="none" strike="noStrike" kern="1200" baseline="0" dirty="0">
                <a:solidFill>
                  <a:schemeClr val="tx1"/>
                </a:solidFill>
                <a:latin typeface="+mn-lt"/>
                <a:ea typeface="+mn-ea"/>
                <a:cs typeface="+mn-cs"/>
              </a:rPr>
              <a:t>if the focus is entirely on evaluation. </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10</a:t>
            </a:fld>
            <a:endParaRPr lang="en-US" dirty="0"/>
          </a:p>
        </p:txBody>
      </p:sp>
    </p:spTree>
    <p:extLst>
      <p:ext uri="{BB962C8B-B14F-4D97-AF65-F5344CB8AC3E}">
        <p14:creationId xmlns:p14="http://schemas.microsoft.com/office/powerpoint/2010/main" val="1352942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50292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chemeClr val="accent5">
                    <a:lumMod val="50000"/>
                  </a:schemeClr>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Shape 2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55600"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1600" marR="0" lvl="1" indent="-284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286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lang="en-US" dirty="0"/>
          </a:p>
          <a:p>
            <a:pPr lvl="1"/>
            <a:endParaRPr lang="en-US" dirty="0"/>
          </a:p>
          <a:p>
            <a:pPr lvl="2"/>
            <a:endParaRPr lang="en-US" dirty="0"/>
          </a:p>
          <a:p>
            <a:pPr lvl="3"/>
            <a:endParaRPr dirty="0"/>
          </a:p>
        </p:txBody>
      </p:sp>
      <p:sp>
        <p:nvSpPr>
          <p:cNvPr id="27" name="Shape 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89417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450338"/>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chemeClr val="accent5">
                    <a:lumMod val="50000"/>
                  </a:schemeClr>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Shape 26"/>
          <p:cNvSpPr txBox="1">
            <a:spLocks noGrp="1"/>
          </p:cNvSpPr>
          <p:nvPr>
            <p:ph type="body" idx="1"/>
          </p:nvPr>
        </p:nvSpPr>
        <p:spPr>
          <a:xfrm>
            <a:off x="457200" y="1600200"/>
            <a:ext cx="4114800" cy="4525963"/>
          </a:xfrm>
          <a:prstGeom prst="rect">
            <a:avLst/>
          </a:prstGeom>
          <a:noFill/>
          <a:ln>
            <a:noFill/>
          </a:ln>
        </p:spPr>
        <p:txBody>
          <a:bodyPr lIns="91425" tIns="91425" rIns="91425" bIns="91425" anchor="t" anchorCtr="0"/>
          <a:lstStyle>
            <a:lvl1pPr marL="256032" marR="0" lvl="0" indent="-255600"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1600" marR="0" lvl="1" indent="-284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286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lang="en-US" dirty="0"/>
          </a:p>
          <a:p>
            <a:pPr lvl="1"/>
            <a:endParaRPr lang="en-US" dirty="0"/>
          </a:p>
          <a:p>
            <a:pPr lvl="2"/>
            <a:endParaRPr lang="en-US" dirty="0"/>
          </a:p>
          <a:p>
            <a:pPr lvl="3"/>
            <a:endParaRPr dirty="0"/>
          </a:p>
        </p:txBody>
      </p:sp>
      <p:sp>
        <p:nvSpPr>
          <p:cNvPr id="27" name="Shape 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Shape 26"/>
          <p:cNvSpPr txBox="1">
            <a:spLocks noGrp="1"/>
          </p:cNvSpPr>
          <p:nvPr>
            <p:ph type="body" idx="13"/>
          </p:nvPr>
        </p:nvSpPr>
        <p:spPr>
          <a:xfrm>
            <a:off x="4648200" y="1624555"/>
            <a:ext cx="4038600" cy="4525963"/>
          </a:xfrm>
          <a:prstGeom prst="rect">
            <a:avLst/>
          </a:prstGeom>
          <a:noFill/>
          <a:ln>
            <a:noFill/>
          </a:ln>
        </p:spPr>
        <p:txBody>
          <a:bodyPr lIns="91425" tIns="91425" rIns="91425" bIns="91425" anchor="t" anchorCtr="0"/>
          <a:lstStyle>
            <a:lvl1pPr marL="256032" marR="0" lvl="0" indent="-255600"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1600" marR="0" lvl="1" indent="-284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286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lang="en-US" dirty="0"/>
          </a:p>
          <a:p>
            <a:pPr lvl="1"/>
            <a:endParaRPr lang="en-US" dirty="0"/>
          </a:p>
          <a:p>
            <a:pPr lvl="2"/>
            <a:endParaRPr lang="en-US" dirty="0"/>
          </a:p>
          <a:p>
            <a:pPr lvl="3"/>
            <a:endParaRPr dirty="0"/>
          </a:p>
        </p:txBody>
      </p:sp>
    </p:spTree>
    <p:extLst>
      <p:ext uri="{BB962C8B-B14F-4D97-AF65-F5344CB8AC3E}">
        <p14:creationId xmlns:p14="http://schemas.microsoft.com/office/powerpoint/2010/main" val="3159723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387350" y="646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chemeClr val="accent5">
                    <a:lumMod val="50000"/>
                  </a:schemeClr>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387350" y="1360714"/>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chemeClr val="accent5">
                    <a:lumMod val="50000"/>
                  </a:schemeClr>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ctr" rtl="0">
              <a:spcBef>
                <a:spcPts val="0"/>
              </a:spcBef>
              <a:buClr>
                <a:srgbClr val="007FA3"/>
              </a:buClr>
              <a:buFont typeface="Arial"/>
              <a:buNone/>
              <a:defRPr sz="3000" b="1"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ctr" rtl="0">
              <a:spcBef>
                <a:spcPts val="0"/>
              </a:spcBef>
              <a:buClr>
                <a:srgbClr val="007FA3"/>
              </a:buClr>
              <a:buFont typeface="Arial"/>
              <a:buNone/>
              <a:defRPr sz="2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Text Placeholder 2"/>
          <p:cNvSpPr>
            <a:spLocks noGrp="1"/>
          </p:cNvSpPr>
          <p:nvPr>
            <p:ph type="body" sz="quarter" idx="13"/>
          </p:nvPr>
        </p:nvSpPr>
        <p:spPr>
          <a:xfrm>
            <a:off x="2463800" y="6540500"/>
            <a:ext cx="6153150" cy="239713"/>
          </a:xfrm>
        </p:spPr>
        <p:txBody>
          <a:bodyPr/>
          <a:lstStyle>
            <a:lvl1pPr marL="101600" indent="0" algn="r">
              <a:buNone/>
              <a:defRPr sz="1200">
                <a:latin typeface="Verdana" panose="020B0604030504040204" pitchFamily="34" charset="0"/>
                <a:ea typeface="Verdana" panose="020B0604030504040204" pitchFamily="34" charset="0"/>
                <a:cs typeface="Verdana" panose="020B0604030504040204" pitchFamily="34" charset="0"/>
              </a:defRPr>
            </a:lvl1pPr>
            <a:lvl2pPr marL="558800" indent="0" algn="r">
              <a:buNone/>
              <a:defRPr sz="1200">
                <a:latin typeface="Verdana" panose="020B0604030504040204" pitchFamily="34" charset="0"/>
                <a:ea typeface="Verdana" panose="020B0604030504040204" pitchFamily="34" charset="0"/>
                <a:cs typeface="Verdana" panose="020B0604030504040204" pitchFamily="34" charset="0"/>
              </a:defRPr>
            </a:lvl2pPr>
            <a:lvl3pPr marL="1016000" indent="0" algn="r">
              <a:buNone/>
              <a:defRPr sz="1200">
                <a:latin typeface="Verdana" panose="020B0604030504040204" pitchFamily="34" charset="0"/>
                <a:ea typeface="Verdana" panose="020B0604030504040204" pitchFamily="34" charset="0"/>
                <a:cs typeface="Verdana" panose="020B0604030504040204" pitchFamily="34" charset="0"/>
              </a:defRPr>
            </a:lvl3pPr>
            <a:lvl4pPr marL="1473200" indent="0" algn="r">
              <a:buNone/>
              <a:defRPr sz="1200">
                <a:latin typeface="Verdana" panose="020B0604030504040204" pitchFamily="34" charset="0"/>
                <a:ea typeface="Verdana" panose="020B0604030504040204" pitchFamily="34" charset="0"/>
                <a:cs typeface="Verdana" panose="020B0604030504040204" pitchFamily="34" charset="0"/>
              </a:defRPr>
            </a:lvl4pPr>
            <a:lvl5pPr marL="1930400" indent="0" algn="r">
              <a:buNone/>
              <a:defRPr sz="1200">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2628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572984"/>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chemeClr val="accent5">
                    <a:lumMod val="50000"/>
                  </a:schemeClr>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93984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46313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chemeClr val="accent5">
                    <a:lumMod val="50000"/>
                  </a:schemeClr>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1131996"/>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accent5">
                    <a:lumMod val="50000"/>
                  </a:schemeClr>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5600"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1600" marR="0" lvl="1" indent="-284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286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lang="en-US" dirty="0"/>
          </a:p>
          <a:p>
            <a:pPr lvl="3"/>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448704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chemeClr val="accent5">
                    <a:lumMod val="50000"/>
                  </a:schemeClr>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accent5">
                    <a:lumMod val="50000"/>
                  </a:schemeClr>
                </a:solidFill>
                <a:latin typeface="+mn-lt"/>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79449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515602" y="762000"/>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chemeClr val="accent5">
                    <a:lumMod val="50000"/>
                  </a:schemeClr>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mn-lt"/>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US"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946918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mn-lt"/>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US" dirty="0"/>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5537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accent5">
                    <a:lumMod val="50000"/>
                  </a:schemeClr>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11660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lang="en-US" dirty="0"/>
          </a:p>
          <a:p>
            <a:pPr lvl="3"/>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1">
            <a:alphaModFix/>
          </a:blip>
          <a:srcRect/>
          <a:stretch/>
        </p:blipFill>
        <p:spPr>
          <a:xfrm>
            <a:off x="443972" y="6429709"/>
            <a:ext cx="917999" cy="279914"/>
          </a:xfrm>
          <a:prstGeom prst="rect">
            <a:avLst/>
          </a:prstGeom>
          <a:noFill/>
          <a:ln>
            <a:noFill/>
          </a:ln>
        </p:spPr>
      </p:pic>
      <p:pic>
        <p:nvPicPr>
          <p:cNvPr id="1026"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28600" y="5615502"/>
            <a:ext cx="6700837" cy="954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a:extLst>
              <a:ext uri="{FF2B5EF4-FFF2-40B4-BE49-F238E27FC236}">
                <a16:creationId xmlns:a16="http://schemas.microsoft.com/office/drawing/2014/main" id="{E863DC16-1118-448A-85D1-6519152F39F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3968" y="5943600"/>
            <a:ext cx="5240031" cy="626066"/>
          </a:xfrm>
          <a:prstGeom prst="rect">
            <a:avLst/>
          </a:prstGeom>
        </p:spPr>
      </p:pic>
      <p:pic>
        <p:nvPicPr>
          <p:cNvPr id="3" name="Picture 2">
            <a:extLst>
              <a:ext uri="{FF2B5EF4-FFF2-40B4-BE49-F238E27FC236}">
                <a16:creationId xmlns:a16="http://schemas.microsoft.com/office/drawing/2014/main" id="{C3237277-D75F-45D4-983B-8F53A848A081}"/>
              </a:ext>
            </a:extLst>
          </p:cNvPr>
          <p:cNvPicPr>
            <a:picLocks noChangeAspect="1"/>
          </p:cNvPicPr>
          <p:nvPr userDrawn="1"/>
        </p:nvPicPr>
        <p:blipFill>
          <a:blip r:embed="rId14"/>
          <a:stretch>
            <a:fillRect/>
          </a:stretch>
        </p:blipFill>
        <p:spPr>
          <a:xfrm>
            <a:off x="0" y="0"/>
            <a:ext cx="9144000" cy="6858000"/>
          </a:xfrm>
          <a:prstGeom prst="rect">
            <a:avLst/>
          </a:prstGeom>
        </p:spPr>
      </p:pic>
    </p:spTree>
    <p:extLst>
      <p:ext uri="{BB962C8B-B14F-4D97-AF65-F5344CB8AC3E}">
        <p14:creationId xmlns:p14="http://schemas.microsoft.com/office/powerpoint/2010/main" val="3155351756"/>
      </p:ext>
    </p:extLst>
  </p:cSld>
  <p:clrMap bg1="lt1" tx1="dk1" bg2="dk2" tx2="lt2" accent1="accent1" accent2="accent2" accent3="accent3" accent4="accent4" accent5="accent5" accent6="accent6" hlink="hlink" folHlink="folHlink"/>
  <p:sldLayoutIdLst>
    <p:sldLayoutId id="2147483665" r:id="rId1"/>
    <p:sldLayoutId id="2147483673" r:id="rId2"/>
    <p:sldLayoutId id="2147483666" r:id="rId3"/>
    <p:sldLayoutId id="2147483667" r:id="rId4"/>
    <p:sldLayoutId id="2147483668" r:id="rId5"/>
    <p:sldLayoutId id="2147483669" r:id="rId6"/>
    <p:sldLayoutId id="2147483670" r:id="rId7"/>
    <p:sldLayoutId id="2147483671" r:id="rId8"/>
    <p:sldLayoutId id="214748367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600"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558800" marR="0" lvl="1" indent="-28346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indent="-22860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indent="-22860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www.seattlepi.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A8533-E86D-451C-BB0B-28DE64D9EC4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DFF5A1E-143F-4120-9DE1-01B0715FDB49}"/>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279D6287-B93C-4616-8ADC-70AD9FC632DA}"/>
              </a:ext>
            </a:extLst>
          </p:cNvPr>
          <p:cNvSpPr>
            <a:spLocks noGrp="1"/>
          </p:cNvSpPr>
          <p:nvPr>
            <p:ph type="body" idx="2"/>
          </p:nvPr>
        </p:nvSpPr>
        <p:spPr/>
        <p:txBody>
          <a:bodyPr/>
          <a:lstStyle/>
          <a:p>
            <a:endParaRPr lang="en-US"/>
          </a:p>
        </p:txBody>
      </p:sp>
      <p:sp>
        <p:nvSpPr>
          <p:cNvPr id="5" name="Text Placeholder 4">
            <a:extLst>
              <a:ext uri="{FF2B5EF4-FFF2-40B4-BE49-F238E27FC236}">
                <a16:creationId xmlns:a16="http://schemas.microsoft.com/office/drawing/2014/main" id="{F6949D4D-EB51-4C4B-AA74-FAC0FC1477A1}"/>
              </a:ext>
            </a:extLst>
          </p:cNvPr>
          <p:cNvSpPr>
            <a:spLocks noGrp="1"/>
          </p:cNvSpPr>
          <p:nvPr>
            <p:ph type="body" idx="3"/>
          </p:nvPr>
        </p:nvSpPr>
        <p:spPr/>
        <p:txBody>
          <a:bodyPr/>
          <a:lstStyle/>
          <a:p>
            <a:endParaRPr lang="en-US"/>
          </a:p>
        </p:txBody>
      </p:sp>
      <p:sp>
        <p:nvSpPr>
          <p:cNvPr id="6" name="Text Placeholder 5">
            <a:extLst>
              <a:ext uri="{FF2B5EF4-FFF2-40B4-BE49-F238E27FC236}">
                <a16:creationId xmlns:a16="http://schemas.microsoft.com/office/drawing/2014/main" id="{1646364B-AAB2-4BBE-A280-42AA93331422}"/>
              </a:ext>
            </a:extLst>
          </p:cNvPr>
          <p:cNvSpPr>
            <a:spLocks noGrp="1"/>
          </p:cNvSpPr>
          <p:nvPr>
            <p:ph type="body" sz="quarter" idx="13"/>
          </p:nvPr>
        </p:nvSpPr>
        <p:spPr/>
        <p:txBody>
          <a:bodyPr/>
          <a:lstStyle/>
          <a:p>
            <a:endParaRPr lang="en-US"/>
          </a:p>
        </p:txBody>
      </p:sp>
      <p:pic>
        <p:nvPicPr>
          <p:cNvPr id="8" name="Picture 7">
            <a:extLst>
              <a:ext uri="{FF2B5EF4-FFF2-40B4-BE49-F238E27FC236}">
                <a16:creationId xmlns:a16="http://schemas.microsoft.com/office/drawing/2014/main" id="{589EC159-09BE-457F-939F-D32D3A10699E}"/>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53002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8120"/>
            <a:ext cx="8229600" cy="1097279"/>
          </a:xfrm>
        </p:spPr>
        <p:txBody>
          <a:bodyPr/>
          <a:lstStyle/>
          <a:p>
            <a:r>
              <a:rPr lang="en-US" sz="2800" dirty="0"/>
              <a:t>Supplier Development Approaches </a:t>
            </a:r>
            <a:r>
              <a:rPr lang="en-US" sz="2800" b="0" dirty="0"/>
              <a:t>(2 of 3)</a:t>
            </a:r>
            <a:endParaRPr lang="en-US" sz="2800" dirty="0"/>
          </a:p>
        </p:txBody>
      </p:sp>
      <p:sp>
        <p:nvSpPr>
          <p:cNvPr id="3" name="Content Placeholder 2"/>
          <p:cNvSpPr>
            <a:spLocks noGrp="1"/>
          </p:cNvSpPr>
          <p:nvPr>
            <p:ph type="body" idx="1"/>
          </p:nvPr>
        </p:nvSpPr>
        <p:spPr>
          <a:xfrm>
            <a:off x="457200" y="1600201"/>
            <a:ext cx="8458200" cy="3962400"/>
          </a:xfrm>
        </p:spPr>
        <p:txBody>
          <a:bodyPr/>
          <a:lstStyle/>
          <a:p>
            <a:pPr>
              <a:buClr>
                <a:schemeClr val="accent5">
                  <a:lumMod val="50000"/>
                </a:schemeClr>
              </a:buClr>
            </a:pPr>
            <a:r>
              <a:rPr lang="en-US" sz="2000" b="1" dirty="0"/>
              <a:t>Supplier evaluation</a:t>
            </a:r>
          </a:p>
          <a:p>
            <a:pPr lvl="1">
              <a:buClr>
                <a:schemeClr val="accent5">
                  <a:lumMod val="50000"/>
                </a:schemeClr>
              </a:buClr>
            </a:pPr>
            <a:r>
              <a:rPr lang="en-US" sz="2000" dirty="0"/>
              <a:t>A tool used by many firms to differentiate and discriminate between suppliers</a:t>
            </a:r>
          </a:p>
          <a:p>
            <a:pPr>
              <a:buClr>
                <a:schemeClr val="accent5">
                  <a:lumMod val="50000"/>
                </a:schemeClr>
              </a:buClr>
            </a:pPr>
            <a:r>
              <a:rPr lang="en-US" sz="2000" b="1" dirty="0"/>
              <a:t>Sole-source filters</a:t>
            </a:r>
          </a:p>
          <a:p>
            <a:pPr lvl="1">
              <a:buClr>
                <a:schemeClr val="accent5">
                  <a:lumMod val="50000"/>
                </a:schemeClr>
              </a:buClr>
            </a:pPr>
            <a:r>
              <a:rPr lang="en-US" sz="2000" dirty="0"/>
              <a:t>External validation of quality programs</a:t>
            </a:r>
          </a:p>
          <a:p>
            <a:pPr lvl="1">
              <a:buClr>
                <a:schemeClr val="accent5">
                  <a:lumMod val="50000"/>
                </a:schemeClr>
              </a:buClr>
            </a:pPr>
            <a:r>
              <a:rPr lang="en-US" sz="2000" dirty="0"/>
              <a:t>Examples: I</a:t>
            </a:r>
            <a:r>
              <a:rPr lang="en-US" sz="100" dirty="0"/>
              <a:t> </a:t>
            </a:r>
            <a:r>
              <a:rPr lang="en-US" sz="2000" dirty="0"/>
              <a:t>S</a:t>
            </a:r>
            <a:r>
              <a:rPr lang="en-US" sz="100" dirty="0"/>
              <a:t> </a:t>
            </a:r>
            <a:r>
              <a:rPr lang="en-US" sz="2000" dirty="0"/>
              <a:t>O 9000 and Baldrige Award</a:t>
            </a:r>
          </a:p>
          <a:p>
            <a:pPr>
              <a:buClr>
                <a:schemeClr val="accent5">
                  <a:lumMod val="50000"/>
                </a:schemeClr>
              </a:buClr>
            </a:pPr>
            <a:r>
              <a:rPr lang="en-US" sz="2000" b="1" dirty="0"/>
              <a:t>Supplier certification or qualification programs</a:t>
            </a:r>
          </a:p>
          <a:p>
            <a:pPr lvl="1">
              <a:buClr>
                <a:schemeClr val="accent5">
                  <a:lumMod val="50000"/>
                </a:schemeClr>
              </a:buClr>
            </a:pPr>
            <a:r>
              <a:rPr lang="en-US" sz="2000" dirty="0"/>
              <a:t>Lengthy inspections of suppliers that involve long-term visits and evaluations</a:t>
            </a:r>
          </a:p>
        </p:txBody>
      </p:sp>
    </p:spTree>
    <p:extLst>
      <p:ext uri="{BB962C8B-B14F-4D97-AF65-F5344CB8AC3E}">
        <p14:creationId xmlns:p14="http://schemas.microsoft.com/office/powerpoint/2010/main" val="3183362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8229600" cy="1097279"/>
          </a:xfrm>
        </p:spPr>
        <p:txBody>
          <a:bodyPr/>
          <a:lstStyle/>
          <a:p>
            <a:r>
              <a:rPr lang="en-US" sz="2800" dirty="0"/>
              <a:t>Supplier Development Approaches </a:t>
            </a:r>
            <a:r>
              <a:rPr lang="en-US" sz="2800" b="0" dirty="0"/>
              <a:t>(3 of 3)</a:t>
            </a:r>
            <a:endParaRPr lang="en-US" sz="2800" dirty="0"/>
          </a:p>
        </p:txBody>
      </p:sp>
      <p:sp>
        <p:nvSpPr>
          <p:cNvPr id="3" name="Content Placeholder 2"/>
          <p:cNvSpPr>
            <a:spLocks noGrp="1"/>
          </p:cNvSpPr>
          <p:nvPr>
            <p:ph type="body" idx="1"/>
          </p:nvPr>
        </p:nvSpPr>
        <p:spPr>
          <a:xfrm>
            <a:off x="457200" y="1600201"/>
            <a:ext cx="8382000" cy="3962400"/>
          </a:xfrm>
        </p:spPr>
        <p:txBody>
          <a:bodyPr/>
          <a:lstStyle/>
          <a:p>
            <a:pPr>
              <a:buClr>
                <a:schemeClr val="accent5">
                  <a:lumMod val="50000"/>
                </a:schemeClr>
              </a:buClr>
            </a:pPr>
            <a:r>
              <a:rPr lang="en-US" sz="2000" b="1" dirty="0"/>
              <a:t>Supplier development programs</a:t>
            </a:r>
          </a:p>
          <a:p>
            <a:pPr lvl="1">
              <a:buClr>
                <a:schemeClr val="accent5">
                  <a:lumMod val="50000"/>
                </a:schemeClr>
              </a:buClr>
            </a:pPr>
            <a:r>
              <a:rPr lang="en-US" sz="2000" dirty="0"/>
              <a:t>Helping a supplier to improve by training the supplier over long periods of time</a:t>
            </a:r>
          </a:p>
          <a:p>
            <a:pPr>
              <a:buClr>
                <a:schemeClr val="accent5">
                  <a:lumMod val="50000"/>
                </a:schemeClr>
              </a:buClr>
            </a:pPr>
            <a:r>
              <a:rPr lang="en-US" sz="2000" b="1" dirty="0"/>
              <a:t>Supplier audit</a:t>
            </a:r>
          </a:p>
          <a:p>
            <a:pPr lvl="1">
              <a:buClr>
                <a:schemeClr val="accent5">
                  <a:lumMod val="50000"/>
                </a:schemeClr>
              </a:buClr>
            </a:pPr>
            <a:r>
              <a:rPr lang="en-US" sz="2000" dirty="0"/>
              <a:t>A team of auditors visits the supplier and then provides results of the audit to the customer</a:t>
            </a:r>
          </a:p>
          <a:p>
            <a:pPr>
              <a:buClr>
                <a:schemeClr val="accent5">
                  <a:lumMod val="50000"/>
                </a:schemeClr>
              </a:buClr>
            </a:pPr>
            <a:r>
              <a:rPr lang="en-US" sz="2000" b="1" dirty="0"/>
              <a:t>Alliances</a:t>
            </a:r>
          </a:p>
          <a:p>
            <a:pPr lvl="1">
              <a:buClr>
                <a:schemeClr val="accent5">
                  <a:lumMod val="50000"/>
                </a:schemeClr>
              </a:buClr>
            </a:pPr>
            <a:r>
              <a:rPr lang="en-US" sz="2000" dirty="0"/>
              <a:t>Treat suppliers as de facto subsidiaries of the customer organization</a:t>
            </a:r>
          </a:p>
        </p:txBody>
      </p:sp>
    </p:spTree>
    <p:extLst>
      <p:ext uri="{BB962C8B-B14F-4D97-AF65-F5344CB8AC3E}">
        <p14:creationId xmlns:p14="http://schemas.microsoft.com/office/powerpoint/2010/main" val="593868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64029"/>
            <a:ext cx="8229600" cy="1066799"/>
          </a:xfrm>
        </p:spPr>
        <p:txBody>
          <a:bodyPr/>
          <a:lstStyle/>
          <a:p>
            <a:r>
              <a:rPr lang="en-US" sz="2800" dirty="0"/>
              <a:t>Figure 9-3 Single Sourcing Examples</a:t>
            </a:r>
          </a:p>
        </p:txBody>
      </p:sp>
      <p:pic>
        <p:nvPicPr>
          <p:cNvPr id="5" name="Picture 2" descr="A diagram of a Boeing 7 87 jet has major subsystems labeled with their suppliers and place of origin. The information is as follows. Forward fuselage Spirit, Wichita, Kansas. Forward fuselage, Kawasaki, Japan. Aft fuselage, Vought, Charleston, South Carolina. Tail fin, Boeing, Frederickson, Washington. Main landing gear wheel well, Kawasaki, Japan. Center wing box, Fuji, Japan. Wing, Mitsubishi, Japan. Fixed and movable leading wing edge, Sprit, Tulsa, Oklahoma. Movable trailing wing edge, Boeing, Australia. Wingtips, K A L A S D, Korea. Parts not shown. Landing gear, Messier Dowty, England. Wing and body faring, Boeing, Canada. Landing gear doors, Boeing, Canada. Cargo access doors, Saab, Swededn. Passenger entry doors, Latecoere, France. Engines, G E, Evendale, Ohio. Engines, Rolls-Royce, England. Engine nacelles, Goodrich, Chula Vista, Californ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2694" y="2212934"/>
            <a:ext cx="6058612" cy="2635667"/>
          </a:xfrm>
          <a:prstGeom prst="rect">
            <a:avLst/>
          </a:prstGeom>
        </p:spPr>
      </p:pic>
      <p:sp>
        <p:nvSpPr>
          <p:cNvPr id="3" name="Text Placeholder 3"/>
          <p:cNvSpPr>
            <a:spLocks noGrp="1"/>
          </p:cNvSpPr>
          <p:nvPr>
            <p:ph type="body" idx="1"/>
          </p:nvPr>
        </p:nvSpPr>
        <p:spPr>
          <a:xfrm>
            <a:off x="1828800" y="5105400"/>
            <a:ext cx="8229600" cy="417616"/>
          </a:xfrm>
        </p:spPr>
        <p:txBody>
          <a:bodyPr/>
          <a:lstStyle/>
          <a:p>
            <a:r>
              <a:rPr lang="en-US" sz="1000" dirty="0"/>
              <a:t>Boeing 787 Suppliers</a:t>
            </a:r>
          </a:p>
          <a:p>
            <a:r>
              <a:rPr lang="en-US" sz="800" b="1" dirty="0"/>
              <a:t>Based on </a:t>
            </a:r>
            <a:r>
              <a:rPr lang="en-US" sz="800" b="1" dirty="0">
                <a:hlinkClick r:id="rId4"/>
              </a:rPr>
              <a:t>www.seattlepi.com/</a:t>
            </a:r>
            <a:endParaRPr lang="en-US" sz="800" b="1" dirty="0"/>
          </a:p>
        </p:txBody>
      </p:sp>
    </p:spTree>
    <p:extLst>
      <p:ext uri="{BB962C8B-B14F-4D97-AF65-F5344CB8AC3E}">
        <p14:creationId xmlns:p14="http://schemas.microsoft.com/office/powerpoint/2010/main" val="2251514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8708"/>
            <a:ext cx="8229600" cy="1097279"/>
          </a:xfrm>
        </p:spPr>
        <p:txBody>
          <a:bodyPr/>
          <a:lstStyle/>
          <a:p>
            <a:r>
              <a:rPr lang="en-US" sz="2800" dirty="0"/>
              <a:t>Supplier Development </a:t>
            </a:r>
            <a:r>
              <a:rPr lang="en-US" sz="2800" b="0" dirty="0"/>
              <a:t>(1 of 3)</a:t>
            </a:r>
          </a:p>
        </p:txBody>
      </p:sp>
      <p:sp>
        <p:nvSpPr>
          <p:cNvPr id="3" name="Content Placeholder 2"/>
          <p:cNvSpPr>
            <a:spLocks noGrp="1"/>
          </p:cNvSpPr>
          <p:nvPr>
            <p:ph type="body" idx="1"/>
          </p:nvPr>
        </p:nvSpPr>
        <p:spPr/>
        <p:txBody>
          <a:bodyPr/>
          <a:lstStyle/>
          <a:p>
            <a:pPr>
              <a:buClr>
                <a:schemeClr val="accent5">
                  <a:lumMod val="50000"/>
                </a:schemeClr>
              </a:buClr>
            </a:pPr>
            <a:r>
              <a:rPr lang="en-US" b="1" dirty="0"/>
              <a:t>Supplier development activities:</a:t>
            </a:r>
          </a:p>
          <a:p>
            <a:pPr lvl="1">
              <a:buClr>
                <a:schemeClr val="accent5">
                  <a:lumMod val="50000"/>
                </a:schemeClr>
              </a:buClr>
            </a:pPr>
            <a:r>
              <a:rPr lang="en-US" dirty="0"/>
              <a:t>Supplier evaluation</a:t>
            </a:r>
          </a:p>
          <a:p>
            <a:pPr lvl="1">
              <a:buClr>
                <a:schemeClr val="accent5">
                  <a:lumMod val="50000"/>
                </a:schemeClr>
              </a:buClr>
            </a:pPr>
            <a:r>
              <a:rPr lang="en-US" dirty="0"/>
              <a:t>Supplier training</a:t>
            </a:r>
          </a:p>
          <a:p>
            <a:pPr lvl="1">
              <a:buClr>
                <a:schemeClr val="accent5">
                  <a:lumMod val="50000"/>
                </a:schemeClr>
              </a:buClr>
            </a:pPr>
            <a:r>
              <a:rPr lang="en-US" dirty="0"/>
              <a:t>Consultation</a:t>
            </a:r>
          </a:p>
          <a:p>
            <a:pPr lvl="1">
              <a:buClr>
                <a:schemeClr val="accent5">
                  <a:lumMod val="50000"/>
                </a:schemeClr>
              </a:buClr>
            </a:pPr>
            <a:r>
              <a:rPr lang="en-US" dirty="0"/>
              <a:t>Data sharing</a:t>
            </a:r>
          </a:p>
          <a:p>
            <a:pPr lvl="1">
              <a:buClr>
                <a:schemeClr val="accent5">
                  <a:lumMod val="50000"/>
                </a:schemeClr>
              </a:buClr>
            </a:pPr>
            <a:r>
              <a:rPr lang="en-US" dirty="0"/>
              <a:t>Processes sharing</a:t>
            </a:r>
          </a:p>
        </p:txBody>
      </p:sp>
    </p:spTree>
    <p:extLst>
      <p:ext uri="{BB962C8B-B14F-4D97-AF65-F5344CB8AC3E}">
        <p14:creationId xmlns:p14="http://schemas.microsoft.com/office/powerpoint/2010/main" val="214380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0"/>
            <a:ext cx="8229600" cy="1097279"/>
          </a:xfrm>
        </p:spPr>
        <p:txBody>
          <a:bodyPr/>
          <a:lstStyle/>
          <a:p>
            <a:r>
              <a:rPr lang="en-US" sz="2800" dirty="0"/>
              <a:t>Supplier Development </a:t>
            </a:r>
            <a:r>
              <a:rPr lang="en-US" sz="2800" b="0" dirty="0"/>
              <a:t>(2 of 3)</a:t>
            </a:r>
            <a:endParaRPr lang="en-US" sz="2800" dirty="0"/>
          </a:p>
        </p:txBody>
      </p:sp>
      <p:sp>
        <p:nvSpPr>
          <p:cNvPr id="3" name="Content Placeholder 2"/>
          <p:cNvSpPr>
            <a:spLocks noGrp="1"/>
          </p:cNvSpPr>
          <p:nvPr>
            <p:ph type="body" idx="1"/>
          </p:nvPr>
        </p:nvSpPr>
        <p:spPr/>
        <p:txBody>
          <a:bodyPr/>
          <a:lstStyle/>
          <a:p>
            <a:pPr marL="432" indent="0">
              <a:buNone/>
            </a:pPr>
            <a:r>
              <a:rPr lang="en-US" sz="2000" b="1" dirty="0"/>
              <a:t>Steps in the supplier development process:</a:t>
            </a:r>
          </a:p>
          <a:p>
            <a:pPr marL="429768" lvl="1" indent="-429768">
              <a:buClr>
                <a:schemeClr val="accent5">
                  <a:lumMod val="50000"/>
                </a:schemeClr>
              </a:buClr>
              <a:buFont typeface="+mj-lt"/>
              <a:buAutoNum type="arabicPeriod"/>
            </a:pPr>
            <a:r>
              <a:rPr lang="en-US" altLang="en-US" sz="2000" dirty="0"/>
              <a:t>Identify critical products and services.</a:t>
            </a:r>
          </a:p>
          <a:p>
            <a:pPr marL="429768" lvl="1" indent="-429768">
              <a:buClr>
                <a:schemeClr val="accent5">
                  <a:lumMod val="50000"/>
                </a:schemeClr>
              </a:buClr>
              <a:buFont typeface="+mj-lt"/>
              <a:buAutoNum type="arabicPeriod"/>
            </a:pPr>
            <a:r>
              <a:rPr lang="en-US" altLang="en-US" sz="2000" dirty="0"/>
              <a:t>Identify critical suppliers.</a:t>
            </a:r>
          </a:p>
          <a:p>
            <a:pPr marL="429768" lvl="1" indent="-429768">
              <a:buClr>
                <a:schemeClr val="accent5">
                  <a:lumMod val="50000"/>
                </a:schemeClr>
              </a:buClr>
              <a:buFont typeface="+mj-lt"/>
              <a:buAutoNum type="arabicPeriod"/>
            </a:pPr>
            <a:r>
              <a:rPr lang="en-US" altLang="en-US" sz="2000" dirty="0"/>
              <a:t>Form cross-functional teams.</a:t>
            </a:r>
          </a:p>
          <a:p>
            <a:pPr marL="429768" lvl="1" indent="-429768">
              <a:buClr>
                <a:schemeClr val="accent5">
                  <a:lumMod val="50000"/>
                </a:schemeClr>
              </a:buClr>
              <a:buFont typeface="+mj-lt"/>
              <a:buAutoNum type="arabicPeriod"/>
            </a:pPr>
            <a:r>
              <a:rPr lang="en-US" altLang="en-US" sz="2000" dirty="0"/>
              <a:t>Meet with supplier top-management.</a:t>
            </a:r>
          </a:p>
          <a:p>
            <a:pPr marL="429768" lvl="1" indent="-429768">
              <a:buClr>
                <a:schemeClr val="accent5">
                  <a:lumMod val="50000"/>
                </a:schemeClr>
              </a:buClr>
              <a:buFont typeface="+mj-lt"/>
              <a:buAutoNum type="arabicPeriod"/>
            </a:pPr>
            <a:r>
              <a:rPr lang="en-US" altLang="en-US" sz="2000" dirty="0"/>
              <a:t>Identify key projects.</a:t>
            </a:r>
          </a:p>
          <a:p>
            <a:pPr marL="429768" lvl="1" indent="-429768">
              <a:buClr>
                <a:schemeClr val="accent5">
                  <a:lumMod val="50000"/>
                </a:schemeClr>
              </a:buClr>
              <a:buFont typeface="+mj-lt"/>
              <a:buAutoNum type="arabicPeriod"/>
            </a:pPr>
            <a:r>
              <a:rPr lang="en-US" altLang="en-US" sz="2000" dirty="0"/>
              <a:t>Define details of agreement.</a:t>
            </a:r>
          </a:p>
          <a:p>
            <a:pPr marL="429768" lvl="1" indent="-429768">
              <a:buClr>
                <a:schemeClr val="accent5">
                  <a:lumMod val="50000"/>
                </a:schemeClr>
              </a:buClr>
              <a:buFont typeface="+mj-lt"/>
              <a:buAutoNum type="arabicPeriod"/>
            </a:pPr>
            <a:r>
              <a:rPr lang="en-US" altLang="en-US" sz="2000" dirty="0"/>
              <a:t>Monitor status and modify strategies.</a:t>
            </a:r>
          </a:p>
        </p:txBody>
      </p:sp>
    </p:spTree>
    <p:extLst>
      <p:ext uri="{BB962C8B-B14F-4D97-AF65-F5344CB8AC3E}">
        <p14:creationId xmlns:p14="http://schemas.microsoft.com/office/powerpoint/2010/main" val="194893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76200"/>
            <a:ext cx="8229600" cy="1097279"/>
          </a:xfrm>
        </p:spPr>
        <p:txBody>
          <a:bodyPr/>
          <a:lstStyle/>
          <a:p>
            <a:r>
              <a:rPr lang="en-US" sz="2800" dirty="0"/>
              <a:t>Supplier Development </a:t>
            </a:r>
            <a:r>
              <a:rPr lang="en-US" sz="2800" b="0" dirty="0"/>
              <a:t>(3 of 3)</a:t>
            </a:r>
            <a:endParaRPr lang="en-US" sz="2800" dirty="0"/>
          </a:p>
        </p:txBody>
      </p:sp>
      <p:sp>
        <p:nvSpPr>
          <p:cNvPr id="3" name="Content Placeholder 2"/>
          <p:cNvSpPr>
            <a:spLocks noGrp="1"/>
          </p:cNvSpPr>
          <p:nvPr>
            <p:ph type="body" idx="1"/>
          </p:nvPr>
        </p:nvSpPr>
        <p:spPr>
          <a:xfrm>
            <a:off x="457200" y="1524000"/>
            <a:ext cx="8229600" cy="4525963"/>
          </a:xfrm>
        </p:spPr>
        <p:txBody>
          <a:bodyPr/>
          <a:lstStyle/>
          <a:p>
            <a:pPr>
              <a:buClr>
                <a:schemeClr val="accent5">
                  <a:lumMod val="50000"/>
                </a:schemeClr>
              </a:buClr>
            </a:pPr>
            <a:r>
              <a:rPr lang="en-US" sz="1800" b="1" dirty="0"/>
              <a:t>Supplier awards</a:t>
            </a:r>
          </a:p>
          <a:p>
            <a:pPr lvl="1">
              <a:buClr>
                <a:schemeClr val="accent5">
                  <a:lumMod val="50000"/>
                </a:schemeClr>
              </a:buClr>
            </a:pPr>
            <a:r>
              <a:rPr lang="en-US" sz="1800" dirty="0"/>
              <a:t>Awards given by companies to outstanding suppliers</a:t>
            </a:r>
          </a:p>
          <a:p>
            <a:pPr>
              <a:buClr>
                <a:schemeClr val="accent5">
                  <a:lumMod val="50000"/>
                </a:schemeClr>
              </a:buClr>
            </a:pPr>
            <a:r>
              <a:rPr lang="en-US" sz="1800" b="1" dirty="0"/>
              <a:t>Supplier relationship management system (S</a:t>
            </a:r>
            <a:r>
              <a:rPr lang="en-US" sz="100" b="1" dirty="0"/>
              <a:t> </a:t>
            </a:r>
            <a:r>
              <a:rPr lang="en-US" sz="1800" b="1" dirty="0"/>
              <a:t>R</a:t>
            </a:r>
            <a:r>
              <a:rPr lang="en-US" sz="100" b="1" dirty="0"/>
              <a:t> </a:t>
            </a:r>
            <a:r>
              <a:rPr lang="en-US" sz="1800" b="1" dirty="0"/>
              <a:t>M</a:t>
            </a:r>
            <a:r>
              <a:rPr lang="en-US" sz="100" b="1" dirty="0"/>
              <a:t> </a:t>
            </a:r>
            <a:r>
              <a:rPr lang="en-US" sz="1800" b="1" dirty="0"/>
              <a:t>S)</a:t>
            </a:r>
          </a:p>
          <a:p>
            <a:pPr lvl="1">
              <a:buClr>
                <a:schemeClr val="accent5">
                  <a:lumMod val="50000"/>
                </a:schemeClr>
              </a:buClr>
            </a:pPr>
            <a:r>
              <a:rPr lang="en-US" altLang="en-US" sz="1800" dirty="0"/>
              <a:t>Spend analytics</a:t>
            </a:r>
          </a:p>
          <a:p>
            <a:pPr lvl="1">
              <a:buClr>
                <a:schemeClr val="accent5">
                  <a:lumMod val="50000"/>
                </a:schemeClr>
              </a:buClr>
            </a:pPr>
            <a:r>
              <a:rPr lang="en-US" altLang="en-US" sz="1800" dirty="0"/>
              <a:t>Sourcing execution</a:t>
            </a:r>
          </a:p>
          <a:p>
            <a:pPr lvl="1">
              <a:buClr>
                <a:schemeClr val="accent5">
                  <a:lumMod val="50000"/>
                </a:schemeClr>
              </a:buClr>
            </a:pPr>
            <a:r>
              <a:rPr lang="en-US" altLang="en-US" sz="1800" dirty="0"/>
              <a:t>Procurement execution</a:t>
            </a:r>
          </a:p>
          <a:p>
            <a:pPr lvl="1">
              <a:buClr>
                <a:schemeClr val="accent5">
                  <a:lumMod val="50000"/>
                </a:schemeClr>
              </a:buClr>
            </a:pPr>
            <a:r>
              <a:rPr lang="en-US" altLang="en-US" sz="1800" dirty="0"/>
              <a:t>Payment</a:t>
            </a:r>
          </a:p>
          <a:p>
            <a:pPr lvl="1">
              <a:buClr>
                <a:schemeClr val="accent5">
                  <a:lumMod val="50000"/>
                </a:schemeClr>
              </a:buClr>
            </a:pPr>
            <a:r>
              <a:rPr lang="en-US" altLang="en-US" sz="1800" dirty="0"/>
              <a:t>Supplier scorecarding</a:t>
            </a:r>
          </a:p>
          <a:p>
            <a:pPr lvl="1">
              <a:buClr>
                <a:schemeClr val="accent5">
                  <a:lumMod val="50000"/>
                </a:schemeClr>
              </a:buClr>
            </a:pPr>
            <a:r>
              <a:rPr lang="en-US" altLang="en-US" sz="1800" dirty="0"/>
              <a:t>Performance monitoring</a:t>
            </a:r>
          </a:p>
        </p:txBody>
      </p:sp>
    </p:spTree>
    <p:extLst>
      <p:ext uri="{BB962C8B-B14F-4D97-AF65-F5344CB8AC3E}">
        <p14:creationId xmlns:p14="http://schemas.microsoft.com/office/powerpoint/2010/main" val="1965515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14287"/>
            <a:ext cx="8229600" cy="1097279"/>
          </a:xfrm>
        </p:spPr>
        <p:txBody>
          <a:bodyPr/>
          <a:lstStyle/>
          <a:p>
            <a:r>
              <a:rPr lang="en-US" sz="2800" dirty="0"/>
              <a:t>I S O/T S 16949 </a:t>
            </a:r>
            <a:r>
              <a:rPr lang="en-US" sz="2800" b="0" dirty="0"/>
              <a:t>(1 of 2)</a:t>
            </a:r>
          </a:p>
        </p:txBody>
      </p:sp>
      <p:sp>
        <p:nvSpPr>
          <p:cNvPr id="3" name="Content Placeholder 2"/>
          <p:cNvSpPr>
            <a:spLocks noGrp="1"/>
          </p:cNvSpPr>
          <p:nvPr>
            <p:ph type="body" idx="1"/>
          </p:nvPr>
        </p:nvSpPr>
        <p:spPr/>
        <p:txBody>
          <a:bodyPr/>
          <a:lstStyle/>
          <a:p>
            <a:pPr>
              <a:buClr>
                <a:schemeClr val="accent5">
                  <a:lumMod val="50000"/>
                </a:schemeClr>
              </a:buClr>
            </a:pPr>
            <a:r>
              <a:rPr lang="en-US" sz="2000" dirty="0"/>
              <a:t>An International Standards Organization (I</a:t>
            </a:r>
            <a:r>
              <a:rPr lang="en-US" sz="100" dirty="0"/>
              <a:t> </a:t>
            </a:r>
            <a:r>
              <a:rPr lang="en-US" sz="2000" dirty="0"/>
              <a:t>S</a:t>
            </a:r>
            <a:r>
              <a:rPr lang="en-US" sz="100" dirty="0"/>
              <a:t> </a:t>
            </a:r>
            <a:r>
              <a:rPr lang="en-US" sz="2000" dirty="0"/>
              <a:t>O) Technical Specification that aligns existing automotive quality system requirements within the global automotive industry</a:t>
            </a:r>
          </a:p>
          <a:p>
            <a:pPr>
              <a:buClr>
                <a:schemeClr val="accent5">
                  <a:lumMod val="50000"/>
                </a:schemeClr>
              </a:buClr>
            </a:pPr>
            <a:r>
              <a:rPr lang="en-US" sz="2000" dirty="0"/>
              <a:t>It specifies the quality system requirements for the design/development production, and, where relevant, installation and servicing of automotive-related products.</a:t>
            </a:r>
          </a:p>
        </p:txBody>
      </p:sp>
    </p:spTree>
    <p:extLst>
      <p:ext uri="{BB962C8B-B14F-4D97-AF65-F5344CB8AC3E}">
        <p14:creationId xmlns:p14="http://schemas.microsoft.com/office/powerpoint/2010/main" val="2361430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0"/>
            <a:ext cx="8229600" cy="1097279"/>
          </a:xfrm>
        </p:spPr>
        <p:txBody>
          <a:bodyPr/>
          <a:lstStyle/>
          <a:p>
            <a:r>
              <a:rPr lang="en-US" sz="2800" dirty="0"/>
              <a:t>Figure 9-4 I S O/T S 16949</a:t>
            </a:r>
          </a:p>
        </p:txBody>
      </p:sp>
      <p:sp>
        <p:nvSpPr>
          <p:cNvPr id="3" name="Content Placeholder 2"/>
          <p:cNvSpPr>
            <a:spLocks noGrp="1"/>
          </p:cNvSpPr>
          <p:nvPr>
            <p:ph type="body" idx="1"/>
          </p:nvPr>
        </p:nvSpPr>
        <p:spPr>
          <a:xfrm>
            <a:off x="457200" y="1600201"/>
            <a:ext cx="8229600" cy="762000"/>
          </a:xfrm>
        </p:spPr>
        <p:txBody>
          <a:bodyPr/>
          <a:lstStyle/>
          <a:p>
            <a:pPr>
              <a:buClr>
                <a:schemeClr val="accent5">
                  <a:lumMod val="50000"/>
                </a:schemeClr>
              </a:buClr>
            </a:pPr>
            <a:r>
              <a:rPr lang="en-US" dirty="0"/>
              <a:t>Model of a process-based quality management system</a:t>
            </a:r>
          </a:p>
        </p:txBody>
      </p:sp>
      <p:pic>
        <p:nvPicPr>
          <p:cNvPr id="5" name="Picture 3" descr="A model of a process based quality management system has two pillars, customers, requirements, and customers, satisfaction. The two pillars support the continual improvement of the quality management system. Between the pillars is a cycle of the following four activities. Management responsibility, resource management, product realization, and measurement, analysis, and improvement. The cycle influences continual improvement. Management responsibility is a value adding activity which flows back and forth to customers, requirements. Product realization is a part of the following chain. Customer requirements flow to product realization, and the resulting product leads to customer satisfaction. Measurement, analysis, and improvement is a value adding activity which flows back and forth between customer satisfac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0072" y="2400301"/>
            <a:ext cx="3883855" cy="3026498"/>
          </a:xfrm>
          <a:prstGeom prst="rect">
            <a:avLst/>
          </a:prstGeom>
        </p:spPr>
      </p:pic>
    </p:spTree>
    <p:extLst>
      <p:ext uri="{BB962C8B-B14F-4D97-AF65-F5344CB8AC3E}">
        <p14:creationId xmlns:p14="http://schemas.microsoft.com/office/powerpoint/2010/main" val="2829867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0"/>
            <a:ext cx="8229600" cy="1097279"/>
          </a:xfrm>
        </p:spPr>
        <p:txBody>
          <a:bodyPr/>
          <a:lstStyle/>
          <a:p>
            <a:r>
              <a:rPr lang="en-US" sz="2800" dirty="0"/>
              <a:t>I S O/T S 16949 </a:t>
            </a:r>
            <a:r>
              <a:rPr lang="en-US" sz="2800" b="0" dirty="0"/>
              <a:t>(2 of 2)</a:t>
            </a:r>
            <a:endParaRPr lang="en-US" sz="2800" dirty="0"/>
          </a:p>
        </p:txBody>
      </p:sp>
      <p:sp>
        <p:nvSpPr>
          <p:cNvPr id="3" name="Content Placeholder 2"/>
          <p:cNvSpPr>
            <a:spLocks noGrp="1"/>
          </p:cNvSpPr>
          <p:nvPr>
            <p:ph type="body" idx="1"/>
          </p:nvPr>
        </p:nvSpPr>
        <p:spPr/>
        <p:txBody>
          <a:bodyPr/>
          <a:lstStyle/>
          <a:p>
            <a:pPr>
              <a:buClr>
                <a:schemeClr val="accent5">
                  <a:lumMod val="50000"/>
                </a:schemeClr>
              </a:buClr>
            </a:pPr>
            <a:r>
              <a:rPr lang="en-US" dirty="0"/>
              <a:t>Quality management system</a:t>
            </a:r>
          </a:p>
          <a:p>
            <a:pPr>
              <a:buClr>
                <a:schemeClr val="accent5">
                  <a:lumMod val="50000"/>
                </a:schemeClr>
              </a:buClr>
            </a:pPr>
            <a:r>
              <a:rPr lang="en-US" dirty="0"/>
              <a:t>Management responsibility</a:t>
            </a:r>
          </a:p>
          <a:p>
            <a:pPr>
              <a:buClr>
                <a:schemeClr val="accent5">
                  <a:lumMod val="50000"/>
                </a:schemeClr>
              </a:buClr>
            </a:pPr>
            <a:r>
              <a:rPr lang="en-US" dirty="0"/>
              <a:t>Resource management</a:t>
            </a:r>
          </a:p>
          <a:p>
            <a:pPr>
              <a:buClr>
                <a:schemeClr val="accent5">
                  <a:lumMod val="50000"/>
                </a:schemeClr>
              </a:buClr>
            </a:pPr>
            <a:r>
              <a:rPr lang="en-US" dirty="0"/>
              <a:t>Product realization</a:t>
            </a:r>
          </a:p>
          <a:p>
            <a:pPr>
              <a:buClr>
                <a:schemeClr val="accent5">
                  <a:lumMod val="50000"/>
                </a:schemeClr>
              </a:buClr>
            </a:pPr>
            <a:r>
              <a:rPr lang="en-US" dirty="0"/>
              <a:t>Measurement, analysis, and improvement</a:t>
            </a:r>
          </a:p>
        </p:txBody>
      </p:sp>
    </p:spTree>
    <p:extLst>
      <p:ext uri="{BB962C8B-B14F-4D97-AF65-F5344CB8AC3E}">
        <p14:creationId xmlns:p14="http://schemas.microsoft.com/office/powerpoint/2010/main" val="2612410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97279"/>
          </a:xfrm>
        </p:spPr>
        <p:txBody>
          <a:bodyPr/>
          <a:lstStyle/>
          <a:p>
            <a:r>
              <a:rPr lang="en-US" sz="2800" dirty="0"/>
              <a:t>Building an Understanding of Supply Chain Quality</a:t>
            </a:r>
          </a:p>
        </p:txBody>
      </p:sp>
      <p:sp>
        <p:nvSpPr>
          <p:cNvPr id="3" name="Content Placeholder 2"/>
          <p:cNvSpPr>
            <a:spLocks noGrp="1"/>
          </p:cNvSpPr>
          <p:nvPr>
            <p:ph type="body" idx="1"/>
          </p:nvPr>
        </p:nvSpPr>
        <p:spPr>
          <a:xfrm>
            <a:off x="457200" y="1933620"/>
            <a:ext cx="8229600" cy="4525963"/>
          </a:xfrm>
        </p:spPr>
        <p:txBody>
          <a:bodyPr/>
          <a:lstStyle/>
          <a:p>
            <a:pPr>
              <a:buClr>
                <a:schemeClr val="accent5">
                  <a:lumMod val="50000"/>
                </a:schemeClr>
              </a:buClr>
            </a:pPr>
            <a:r>
              <a:rPr lang="en-US" altLang="en-US" b="1" dirty="0"/>
              <a:t>Supply chain quality management:</a:t>
            </a:r>
          </a:p>
          <a:p>
            <a:pPr lvl="1">
              <a:buClr>
                <a:schemeClr val="accent5">
                  <a:lumMod val="50000"/>
                </a:schemeClr>
              </a:buClr>
            </a:pPr>
            <a:r>
              <a:rPr lang="en-US" altLang="en-US" dirty="0"/>
              <a:t>A systems-based approach to performance improvement that leverages opportunities created by upstream and downstream linkages with suppliers and customers</a:t>
            </a:r>
          </a:p>
        </p:txBody>
      </p:sp>
    </p:spTree>
    <p:extLst>
      <p:ext uri="{BB962C8B-B14F-4D97-AF65-F5344CB8AC3E}">
        <p14:creationId xmlns:p14="http://schemas.microsoft.com/office/powerpoint/2010/main" val="182858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655478"/>
            <a:ext cx="6324600" cy="1127443"/>
          </a:xfrm>
        </p:spPr>
        <p:txBody>
          <a:bodyPr/>
          <a:lstStyle/>
          <a:p>
            <a:r>
              <a:rPr lang="en-US" sz="3200" dirty="0"/>
              <a:t>Managing Quality: Integrating The Supply Chain</a:t>
            </a:r>
          </a:p>
        </p:txBody>
      </p:sp>
      <p:sp>
        <p:nvSpPr>
          <p:cNvPr id="3" name="Content Placeholder 2"/>
          <p:cNvSpPr>
            <a:spLocks noGrp="1"/>
          </p:cNvSpPr>
          <p:nvPr>
            <p:ph type="body" idx="1"/>
          </p:nvPr>
        </p:nvSpPr>
        <p:spPr>
          <a:xfrm>
            <a:off x="3429000" y="2027609"/>
            <a:ext cx="8229600" cy="436999"/>
          </a:xfrm>
        </p:spPr>
        <p:txBody>
          <a:bodyPr/>
          <a:lstStyle/>
          <a:p>
            <a:r>
              <a:rPr lang="en-US" dirty="0"/>
              <a:t>Sixth Edition</a:t>
            </a:r>
          </a:p>
        </p:txBody>
      </p:sp>
      <p:sp>
        <p:nvSpPr>
          <p:cNvPr id="9" name="Content Placeholder 3"/>
          <p:cNvSpPr>
            <a:spLocks noGrp="1"/>
          </p:cNvSpPr>
          <p:nvPr>
            <p:ph type="body" idx="2"/>
          </p:nvPr>
        </p:nvSpPr>
        <p:spPr>
          <a:xfrm>
            <a:off x="5029200" y="1981200"/>
            <a:ext cx="3657600" cy="1219198"/>
          </a:xfrm>
        </p:spPr>
        <p:txBody>
          <a:bodyPr/>
          <a:lstStyle/>
          <a:p>
            <a:r>
              <a:rPr lang="en-US" dirty="0"/>
              <a:t>Chapter 9</a:t>
            </a:r>
          </a:p>
        </p:txBody>
      </p:sp>
      <p:sp>
        <p:nvSpPr>
          <p:cNvPr id="10" name="Content Placeholder 4"/>
          <p:cNvSpPr>
            <a:spLocks noGrp="1"/>
          </p:cNvSpPr>
          <p:nvPr>
            <p:ph type="body" idx="3"/>
          </p:nvPr>
        </p:nvSpPr>
        <p:spPr>
          <a:xfrm>
            <a:off x="5029200" y="3311160"/>
            <a:ext cx="3657600" cy="2925763"/>
          </a:xfrm>
        </p:spPr>
        <p:txBody>
          <a:bodyPr/>
          <a:lstStyle/>
          <a:p>
            <a:r>
              <a:rPr lang="en-US" dirty="0"/>
              <a:t>Managing Supplier Quality in the Supply Chain</a:t>
            </a:r>
          </a:p>
        </p:txBody>
      </p:sp>
      <p:pic>
        <p:nvPicPr>
          <p:cNvPr id="12" name="Picture 5" descr="Front Cover: Managing Quality: Integrating The Supply Chain Sixth edition by Fos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 y="1219200"/>
            <a:ext cx="2628900" cy="2998456"/>
          </a:xfrm>
          <a:prstGeom prst="rect">
            <a:avLst/>
          </a:prstGeom>
        </p:spPr>
      </p:pic>
      <p:sp>
        <p:nvSpPr>
          <p:cNvPr id="4" name="TextBox 3"/>
          <p:cNvSpPr txBox="1"/>
          <p:nvPr/>
        </p:nvSpPr>
        <p:spPr>
          <a:xfrm>
            <a:off x="5715000" y="4800600"/>
            <a:ext cx="2819400" cy="954107"/>
          </a:xfrm>
          <a:prstGeom prst="rect">
            <a:avLst/>
          </a:prstGeom>
          <a:noFill/>
        </p:spPr>
        <p:txBody>
          <a:bodyPr wrap="square" rtlCol="0">
            <a:spAutoFit/>
          </a:bodyPr>
          <a:lstStyle/>
          <a:p>
            <a:r>
              <a:rPr lang="en-US" sz="1400" dirty="0">
                <a:solidFill>
                  <a:schemeClr val="bg1"/>
                </a:solidFill>
              </a:rPr>
              <a:t>Slides in this presentation contains hyperlinks. JAWS users should be able to get the list of links by using INSERT+F7</a:t>
            </a:r>
          </a:p>
        </p:txBody>
      </p:sp>
    </p:spTree>
    <p:extLst>
      <p:ext uri="{BB962C8B-B14F-4D97-AF65-F5344CB8AC3E}">
        <p14:creationId xmlns:p14="http://schemas.microsoft.com/office/powerpoint/2010/main" val="1965977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40B46-7157-4F90-B90E-97D485ECC99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EB9BAEC-CD33-4B6C-991A-59454645FFCA}"/>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EB367E1E-D769-4806-9CC9-C061E5DFCD02}"/>
              </a:ext>
            </a:extLst>
          </p:cNvPr>
          <p:cNvSpPr>
            <a:spLocks noGrp="1"/>
          </p:cNvSpPr>
          <p:nvPr>
            <p:ph type="body" idx="13"/>
          </p:nvPr>
        </p:nvSpPr>
        <p:spPr/>
        <p:txBody>
          <a:bodyPr/>
          <a:lstStyle/>
          <a:p>
            <a:endParaRPr lang="en-US"/>
          </a:p>
        </p:txBody>
      </p:sp>
      <p:pic>
        <p:nvPicPr>
          <p:cNvPr id="6" name="Picture 5">
            <a:extLst>
              <a:ext uri="{FF2B5EF4-FFF2-40B4-BE49-F238E27FC236}">
                <a16:creationId xmlns:a16="http://schemas.microsoft.com/office/drawing/2014/main" id="{3FCF91D0-2243-4803-BCE8-43AF9492D3C2}"/>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33051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0"/>
            <a:ext cx="8229600" cy="1097279"/>
          </a:xfrm>
        </p:spPr>
        <p:txBody>
          <a:bodyPr/>
          <a:lstStyle/>
          <a:p>
            <a:r>
              <a:rPr lang="en-US" sz="2800" dirty="0"/>
              <a:t>Learning Objectives</a:t>
            </a:r>
          </a:p>
        </p:txBody>
      </p:sp>
      <p:sp>
        <p:nvSpPr>
          <p:cNvPr id="3" name="Content Placeholder 2"/>
          <p:cNvSpPr>
            <a:spLocks noGrp="1"/>
          </p:cNvSpPr>
          <p:nvPr>
            <p:ph type="body" idx="1"/>
          </p:nvPr>
        </p:nvSpPr>
        <p:spPr/>
        <p:txBody>
          <a:bodyPr>
            <a:normAutofit/>
          </a:bodyPr>
          <a:lstStyle/>
          <a:p>
            <a:pPr marL="0" indent="0">
              <a:buNone/>
            </a:pPr>
            <a:r>
              <a:rPr lang="en-US" sz="2000" b="1" dirty="0">
                <a:solidFill>
                  <a:schemeClr val="accent5">
                    <a:lumMod val="50000"/>
                  </a:schemeClr>
                </a:solidFill>
              </a:rPr>
              <a:t>9.1</a:t>
            </a:r>
            <a:r>
              <a:rPr lang="en-US" sz="2000" dirty="0"/>
              <a:t> Explain why the concept of the value chain is important for quality management.</a:t>
            </a:r>
          </a:p>
          <a:p>
            <a:pPr marL="0" indent="0">
              <a:buNone/>
            </a:pPr>
            <a:r>
              <a:rPr lang="en-US" sz="2000" b="1" dirty="0">
                <a:solidFill>
                  <a:schemeClr val="accent5">
                    <a:lumMod val="50000"/>
                  </a:schemeClr>
                </a:solidFill>
              </a:rPr>
              <a:t>9.2</a:t>
            </a:r>
            <a:r>
              <a:rPr lang="en-US" sz="2000" dirty="0">
                <a:solidFill>
                  <a:srgbClr val="007FA3"/>
                </a:solidFill>
              </a:rPr>
              <a:t> </a:t>
            </a:r>
            <a:r>
              <a:rPr lang="en-US" sz="2000" dirty="0"/>
              <a:t>Discuss how quality approaches are used to manage supplier alliances.</a:t>
            </a:r>
          </a:p>
          <a:p>
            <a:pPr marL="0" indent="0">
              <a:buNone/>
            </a:pPr>
            <a:r>
              <a:rPr lang="en-US" sz="2000" b="1" dirty="0">
                <a:solidFill>
                  <a:schemeClr val="accent5">
                    <a:lumMod val="50000"/>
                  </a:schemeClr>
                </a:solidFill>
              </a:rPr>
              <a:t>9.3</a:t>
            </a:r>
            <a:r>
              <a:rPr lang="en-US" sz="2000" dirty="0">
                <a:solidFill>
                  <a:srgbClr val="007FA3"/>
                </a:solidFill>
              </a:rPr>
              <a:t> </a:t>
            </a:r>
            <a:r>
              <a:rPr lang="en-US" sz="2000" dirty="0"/>
              <a:t>Explain how I</a:t>
            </a:r>
            <a:r>
              <a:rPr lang="en-US" sz="100" dirty="0"/>
              <a:t> </a:t>
            </a:r>
            <a:r>
              <a:rPr lang="en-US" sz="2000" dirty="0"/>
              <a:t>S</a:t>
            </a:r>
            <a:r>
              <a:rPr lang="en-US" sz="100" dirty="0"/>
              <a:t> </a:t>
            </a:r>
            <a:r>
              <a:rPr lang="en-US" sz="2000" dirty="0"/>
              <a:t>O/T</a:t>
            </a:r>
            <a:r>
              <a:rPr lang="en-US" sz="100" dirty="0"/>
              <a:t> </a:t>
            </a:r>
            <a:r>
              <a:rPr lang="en-US" sz="2000" dirty="0"/>
              <a:t>S 16949 is used to improve supplier performance in the auto industry.</a:t>
            </a:r>
          </a:p>
        </p:txBody>
      </p:sp>
    </p:spTree>
    <p:extLst>
      <p:ext uri="{BB962C8B-B14F-4D97-AF65-F5344CB8AC3E}">
        <p14:creationId xmlns:p14="http://schemas.microsoft.com/office/powerpoint/2010/main" val="3637062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8229600" cy="1097279"/>
          </a:xfrm>
        </p:spPr>
        <p:txBody>
          <a:bodyPr/>
          <a:lstStyle/>
          <a:p>
            <a:r>
              <a:rPr lang="en-US" sz="2800" dirty="0"/>
              <a:t>The Value Chain </a:t>
            </a:r>
            <a:r>
              <a:rPr lang="en-US" sz="2800" b="0" dirty="0"/>
              <a:t>(1 of 2)</a:t>
            </a:r>
          </a:p>
        </p:txBody>
      </p:sp>
      <p:sp>
        <p:nvSpPr>
          <p:cNvPr id="3" name="Content Placeholder 2"/>
          <p:cNvSpPr>
            <a:spLocks noGrp="1"/>
          </p:cNvSpPr>
          <p:nvPr>
            <p:ph type="body" idx="1"/>
          </p:nvPr>
        </p:nvSpPr>
        <p:spPr>
          <a:xfrm>
            <a:off x="457200" y="1600201"/>
            <a:ext cx="8229600" cy="3810000"/>
          </a:xfrm>
        </p:spPr>
        <p:txBody>
          <a:bodyPr/>
          <a:lstStyle/>
          <a:p>
            <a:pPr>
              <a:buClr>
                <a:schemeClr val="accent5">
                  <a:lumMod val="50000"/>
                </a:schemeClr>
              </a:buClr>
            </a:pPr>
            <a:r>
              <a:rPr lang="en-US" sz="2000" b="1" dirty="0"/>
              <a:t>Value chain</a:t>
            </a:r>
          </a:p>
          <a:p>
            <a:pPr lvl="1">
              <a:buClr>
                <a:schemeClr val="accent5">
                  <a:lumMod val="50000"/>
                </a:schemeClr>
              </a:buClr>
            </a:pPr>
            <a:r>
              <a:rPr lang="en-US" sz="2000" dirty="0"/>
              <a:t>A tool that disaggregates a firm into its core activities to help reduce costs and identify sources of competitiveness</a:t>
            </a:r>
          </a:p>
          <a:p>
            <a:pPr>
              <a:buClr>
                <a:schemeClr val="accent5">
                  <a:lumMod val="50000"/>
                </a:schemeClr>
              </a:buClr>
            </a:pPr>
            <a:r>
              <a:rPr lang="en-US" sz="2000" b="1" dirty="0"/>
              <a:t>Value system </a:t>
            </a:r>
          </a:p>
          <a:p>
            <a:pPr lvl="1">
              <a:buClr>
                <a:schemeClr val="accent5">
                  <a:lumMod val="50000"/>
                </a:schemeClr>
              </a:buClr>
            </a:pPr>
            <a:r>
              <a:rPr lang="en-US" sz="2000" dirty="0"/>
              <a:t>A network of value chains</a:t>
            </a:r>
          </a:p>
          <a:p>
            <a:pPr>
              <a:buClr>
                <a:schemeClr val="accent5">
                  <a:lumMod val="50000"/>
                </a:schemeClr>
              </a:buClr>
            </a:pPr>
            <a:r>
              <a:rPr lang="en-US" sz="2000" b="1" dirty="0"/>
              <a:t>Value chain activities</a:t>
            </a:r>
          </a:p>
          <a:p>
            <a:pPr lvl="1">
              <a:buClr>
                <a:schemeClr val="accent5">
                  <a:lumMod val="50000"/>
                </a:schemeClr>
              </a:buClr>
            </a:pPr>
            <a:r>
              <a:rPr lang="en-US" sz="2000" dirty="0"/>
              <a:t>Inbound logistics, operations, outbound logistics, marketing and sales, and service</a:t>
            </a:r>
          </a:p>
        </p:txBody>
      </p:sp>
    </p:spTree>
    <p:extLst>
      <p:ext uri="{BB962C8B-B14F-4D97-AF65-F5344CB8AC3E}">
        <p14:creationId xmlns:p14="http://schemas.microsoft.com/office/powerpoint/2010/main" val="2297664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52400"/>
            <a:ext cx="8229600" cy="1097279"/>
          </a:xfrm>
        </p:spPr>
        <p:txBody>
          <a:bodyPr/>
          <a:lstStyle/>
          <a:p>
            <a:r>
              <a:rPr lang="en-US" sz="2800" dirty="0"/>
              <a:t>Figure 9-1 Value Chain Activities</a:t>
            </a:r>
          </a:p>
        </p:txBody>
      </p:sp>
      <p:sp>
        <p:nvSpPr>
          <p:cNvPr id="3" name="Content Placeholder 2"/>
          <p:cNvSpPr>
            <a:spLocks noGrp="1"/>
          </p:cNvSpPr>
          <p:nvPr>
            <p:ph type="body" idx="1"/>
          </p:nvPr>
        </p:nvSpPr>
        <p:spPr>
          <a:xfrm>
            <a:off x="457200" y="1371600"/>
            <a:ext cx="8229600" cy="2971800"/>
          </a:xfrm>
        </p:spPr>
        <p:txBody>
          <a:bodyPr/>
          <a:lstStyle/>
          <a:p>
            <a:pPr>
              <a:buClr>
                <a:schemeClr val="accent5">
                  <a:lumMod val="50000"/>
                </a:schemeClr>
              </a:buClr>
            </a:pPr>
            <a:r>
              <a:rPr lang="en-US" sz="2000" dirty="0"/>
              <a:t>Value-chain activities</a:t>
            </a:r>
          </a:p>
          <a:p>
            <a:pPr lvl="1">
              <a:buClr>
                <a:schemeClr val="accent5">
                  <a:lumMod val="50000"/>
                </a:schemeClr>
              </a:buClr>
            </a:pPr>
            <a:r>
              <a:rPr lang="en-US" sz="2000" dirty="0"/>
              <a:t>Core activities</a:t>
            </a:r>
          </a:p>
          <a:p>
            <a:pPr>
              <a:buClr>
                <a:schemeClr val="accent5">
                  <a:lumMod val="50000"/>
                </a:schemeClr>
              </a:buClr>
            </a:pPr>
            <a:r>
              <a:rPr lang="en-US" sz="2000" dirty="0"/>
              <a:t>Non-value-chain activities </a:t>
            </a:r>
          </a:p>
          <a:p>
            <a:pPr lvl="1">
              <a:buClr>
                <a:schemeClr val="accent5">
                  <a:lumMod val="50000"/>
                </a:schemeClr>
              </a:buClr>
            </a:pPr>
            <a:r>
              <a:rPr lang="en-US" sz="2000" dirty="0"/>
              <a:t>Hidden factory</a:t>
            </a:r>
          </a:p>
          <a:p>
            <a:pPr>
              <a:buClr>
                <a:schemeClr val="accent5">
                  <a:lumMod val="50000"/>
                </a:schemeClr>
              </a:buClr>
            </a:pPr>
            <a:r>
              <a:rPr lang="en-US" sz="2000" dirty="0"/>
              <a:t>Based on M. Porter, Competitive Advantage: Creating and Sustaining Superior Performance (New York: Free Press, 1995).</a:t>
            </a:r>
          </a:p>
        </p:txBody>
      </p:sp>
      <p:pic>
        <p:nvPicPr>
          <p:cNvPr id="5" name="Picture 3" descr="A value chain includes the following series of activities. Supplier management leads to grouped activities inbound logistics, transformation processes, and outbound logistics, which leads to after sales service. Support activities for logistics and transformation processes include accounting, legal, design, advertising, etceter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958" y="4343400"/>
            <a:ext cx="3630083" cy="1392945"/>
          </a:xfrm>
          <a:prstGeom prst="rect">
            <a:avLst/>
          </a:prstGeom>
        </p:spPr>
      </p:pic>
    </p:spTree>
    <p:extLst>
      <p:ext uri="{BB962C8B-B14F-4D97-AF65-F5344CB8AC3E}">
        <p14:creationId xmlns:p14="http://schemas.microsoft.com/office/powerpoint/2010/main" val="55952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52250"/>
            <a:ext cx="8229600" cy="1097279"/>
          </a:xfrm>
        </p:spPr>
        <p:txBody>
          <a:bodyPr/>
          <a:lstStyle/>
          <a:p>
            <a:r>
              <a:rPr lang="en-US" sz="2400" dirty="0"/>
              <a:t>The Value Chain </a:t>
            </a:r>
            <a:r>
              <a:rPr lang="en-US" sz="2400" b="0" dirty="0"/>
              <a:t>(2 of 2)</a:t>
            </a:r>
            <a:endParaRPr lang="en-US" sz="2400" dirty="0"/>
          </a:p>
        </p:txBody>
      </p:sp>
      <p:sp>
        <p:nvSpPr>
          <p:cNvPr id="3" name="Content Placeholder 2"/>
          <p:cNvSpPr>
            <a:spLocks noGrp="1"/>
          </p:cNvSpPr>
          <p:nvPr>
            <p:ph type="body" idx="1"/>
          </p:nvPr>
        </p:nvSpPr>
        <p:spPr/>
        <p:txBody>
          <a:bodyPr/>
          <a:lstStyle/>
          <a:p>
            <a:pPr>
              <a:buClr>
                <a:schemeClr val="accent5">
                  <a:lumMod val="50000"/>
                </a:schemeClr>
              </a:buClr>
            </a:pPr>
            <a:r>
              <a:rPr lang="en-US" sz="2000" b="1" dirty="0"/>
              <a:t>The chain of customers:</a:t>
            </a:r>
          </a:p>
          <a:p>
            <a:pPr lvl="1">
              <a:buClr>
                <a:schemeClr val="accent5">
                  <a:lumMod val="50000"/>
                </a:schemeClr>
              </a:buClr>
            </a:pPr>
            <a:r>
              <a:rPr lang="en-US" sz="2000" dirty="0"/>
              <a:t>This is revealed when you view the step in the chain after you, as your own customer. </a:t>
            </a:r>
          </a:p>
          <a:p>
            <a:pPr lvl="1">
              <a:buClr>
                <a:schemeClr val="accent5">
                  <a:lumMod val="50000"/>
                </a:schemeClr>
              </a:buClr>
            </a:pPr>
            <a:r>
              <a:rPr lang="en-US" sz="2000" dirty="0"/>
              <a:t>For example, if you work at workstation 4 in a process at the core of the value chain, you will make sure that the work you do is absolutely impeccable before you release it to your “customer” in workstation 5. </a:t>
            </a:r>
          </a:p>
        </p:txBody>
      </p:sp>
    </p:spTree>
    <p:extLst>
      <p:ext uri="{BB962C8B-B14F-4D97-AF65-F5344CB8AC3E}">
        <p14:creationId xmlns:p14="http://schemas.microsoft.com/office/powerpoint/2010/main" val="3184853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52007"/>
            <a:ext cx="8229600" cy="1097279"/>
          </a:xfrm>
        </p:spPr>
        <p:txBody>
          <a:bodyPr/>
          <a:lstStyle/>
          <a:p>
            <a:r>
              <a:rPr lang="en-US" sz="2800" dirty="0"/>
              <a:t>Figure 9-2 The Value Chain</a:t>
            </a:r>
          </a:p>
        </p:txBody>
      </p:sp>
      <p:sp>
        <p:nvSpPr>
          <p:cNvPr id="3" name="Content Placeholder 2"/>
          <p:cNvSpPr>
            <a:spLocks noGrp="1"/>
          </p:cNvSpPr>
          <p:nvPr>
            <p:ph type="body" idx="1"/>
          </p:nvPr>
        </p:nvSpPr>
        <p:spPr>
          <a:xfrm>
            <a:off x="457200" y="1600201"/>
            <a:ext cx="8229600" cy="914400"/>
          </a:xfrm>
        </p:spPr>
        <p:txBody>
          <a:bodyPr/>
          <a:lstStyle/>
          <a:p>
            <a:pPr>
              <a:buClr>
                <a:schemeClr val="accent5">
                  <a:lumMod val="50000"/>
                </a:schemeClr>
              </a:buClr>
            </a:pPr>
            <a:r>
              <a:rPr lang="en-US" sz="2000" dirty="0"/>
              <a:t>One of the most significant aspects of the value chain is the linkage between a series of suppliers and consumers. </a:t>
            </a:r>
          </a:p>
        </p:txBody>
      </p:sp>
      <p:pic>
        <p:nvPicPr>
          <p:cNvPr id="5" name="Picture 3" descr="A diagram of a supply chain is as follows. Multiple raw materials lead to multiple factories. Each factory leads to multiple warehouses. Each warehouse leads to multiple retailers and wholesale distributors. Each distributor leads to additional retail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3299" y="2505076"/>
            <a:ext cx="2581701" cy="3212346"/>
          </a:xfrm>
          <a:prstGeom prst="rect">
            <a:avLst/>
          </a:prstGeom>
        </p:spPr>
      </p:pic>
    </p:spTree>
    <p:extLst>
      <p:ext uri="{BB962C8B-B14F-4D97-AF65-F5344CB8AC3E}">
        <p14:creationId xmlns:p14="http://schemas.microsoft.com/office/powerpoint/2010/main" val="182981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0"/>
            <a:ext cx="8229600" cy="1097279"/>
          </a:xfrm>
        </p:spPr>
        <p:txBody>
          <a:bodyPr/>
          <a:lstStyle/>
          <a:p>
            <a:r>
              <a:rPr lang="en-US" sz="2800" dirty="0"/>
              <a:t>Supplier Alliances</a:t>
            </a:r>
          </a:p>
        </p:txBody>
      </p:sp>
      <p:sp>
        <p:nvSpPr>
          <p:cNvPr id="3" name="Content Placeholder 2"/>
          <p:cNvSpPr>
            <a:spLocks noGrp="1"/>
          </p:cNvSpPr>
          <p:nvPr>
            <p:ph type="body" idx="1"/>
          </p:nvPr>
        </p:nvSpPr>
        <p:spPr/>
        <p:txBody>
          <a:bodyPr/>
          <a:lstStyle/>
          <a:p>
            <a:pPr>
              <a:buClr>
                <a:schemeClr val="accent5">
                  <a:lumMod val="50000"/>
                </a:schemeClr>
              </a:buClr>
            </a:pPr>
            <a:r>
              <a:rPr lang="en-US" dirty="0"/>
              <a:t>A big part of quality improvement requires developing and assisting suppliers so they can provide needed products with low levels of defects in a reliable manner, while conforming to requirements. </a:t>
            </a:r>
          </a:p>
          <a:p>
            <a:pPr>
              <a:buClr>
                <a:schemeClr val="accent5">
                  <a:lumMod val="50000"/>
                </a:schemeClr>
              </a:buClr>
            </a:pPr>
            <a:r>
              <a:rPr lang="en-US" dirty="0"/>
              <a:t>Treat suppliers as de facto subsidiaries of the customer organization.</a:t>
            </a:r>
          </a:p>
        </p:txBody>
      </p:sp>
    </p:spTree>
    <p:extLst>
      <p:ext uri="{BB962C8B-B14F-4D97-AF65-F5344CB8AC3E}">
        <p14:creationId xmlns:p14="http://schemas.microsoft.com/office/powerpoint/2010/main" val="1357362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02922"/>
            <a:ext cx="8229600" cy="1097279"/>
          </a:xfrm>
        </p:spPr>
        <p:txBody>
          <a:bodyPr/>
          <a:lstStyle/>
          <a:p>
            <a:r>
              <a:rPr lang="en-US" sz="2800" dirty="0"/>
              <a:t>Supplier Development Approaches </a:t>
            </a:r>
            <a:r>
              <a:rPr lang="en-US" sz="2800" b="0" dirty="0"/>
              <a:t>(1 of 3)</a:t>
            </a:r>
          </a:p>
        </p:txBody>
      </p:sp>
      <p:sp>
        <p:nvSpPr>
          <p:cNvPr id="3" name="Content Placeholder 2"/>
          <p:cNvSpPr>
            <a:spLocks noGrp="1"/>
          </p:cNvSpPr>
          <p:nvPr>
            <p:ph type="body" idx="1"/>
          </p:nvPr>
        </p:nvSpPr>
        <p:spPr>
          <a:xfrm>
            <a:off x="457200" y="1600201"/>
            <a:ext cx="8534400" cy="4038600"/>
          </a:xfrm>
        </p:spPr>
        <p:txBody>
          <a:bodyPr/>
          <a:lstStyle/>
          <a:p>
            <a:pPr>
              <a:buClr>
                <a:schemeClr val="accent5">
                  <a:lumMod val="50000"/>
                </a:schemeClr>
              </a:buClr>
            </a:pPr>
            <a:r>
              <a:rPr lang="en-US" sz="2000" b="1" dirty="0"/>
              <a:t>Single sourcing</a:t>
            </a:r>
          </a:p>
          <a:p>
            <a:pPr lvl="1">
              <a:buClr>
                <a:schemeClr val="accent5">
                  <a:lumMod val="50000"/>
                </a:schemeClr>
              </a:buClr>
            </a:pPr>
            <a:r>
              <a:rPr lang="en-US" sz="2000" dirty="0"/>
              <a:t>Narrowing down the list of approved suppliers for a single component to just one supplier</a:t>
            </a:r>
          </a:p>
          <a:p>
            <a:pPr lvl="2">
              <a:buClr>
                <a:schemeClr val="accent5">
                  <a:lumMod val="50000"/>
                </a:schemeClr>
              </a:buClr>
            </a:pPr>
            <a:r>
              <a:rPr lang="en-US" sz="2000" dirty="0"/>
              <a:t>Electronic data interchange (E</a:t>
            </a:r>
            <a:r>
              <a:rPr lang="en-US" sz="100" dirty="0"/>
              <a:t> </a:t>
            </a:r>
            <a:r>
              <a:rPr lang="en-US" sz="2000" dirty="0"/>
              <a:t>D</a:t>
            </a:r>
            <a:r>
              <a:rPr lang="en-US" sz="100" dirty="0"/>
              <a:t> </a:t>
            </a:r>
            <a:r>
              <a:rPr lang="en-US" sz="2000" dirty="0"/>
              <a:t>I)</a:t>
            </a:r>
          </a:p>
          <a:p>
            <a:pPr lvl="2">
              <a:buClr>
                <a:schemeClr val="accent5">
                  <a:lumMod val="50000"/>
                </a:schemeClr>
              </a:buClr>
            </a:pPr>
            <a:r>
              <a:rPr lang="en-US" sz="2000" dirty="0"/>
              <a:t>Vendor-managed inventory (V</a:t>
            </a:r>
            <a:r>
              <a:rPr lang="en-US" sz="100" dirty="0"/>
              <a:t> </a:t>
            </a:r>
            <a:r>
              <a:rPr lang="en-US" sz="2000" dirty="0"/>
              <a:t>M</a:t>
            </a:r>
            <a:r>
              <a:rPr lang="en-US" sz="100" dirty="0"/>
              <a:t> </a:t>
            </a:r>
            <a:r>
              <a:rPr lang="en-US" sz="2000" dirty="0"/>
              <a:t>I)</a:t>
            </a:r>
          </a:p>
          <a:p>
            <a:pPr>
              <a:buClr>
                <a:schemeClr val="accent5">
                  <a:lumMod val="50000"/>
                </a:schemeClr>
              </a:buClr>
            </a:pPr>
            <a:r>
              <a:rPr lang="en-US" sz="2000" b="1" dirty="0"/>
              <a:t>Dual sourcing</a:t>
            </a:r>
          </a:p>
          <a:p>
            <a:pPr lvl="1">
              <a:buClr>
                <a:schemeClr val="accent5">
                  <a:lumMod val="50000"/>
                </a:schemeClr>
              </a:buClr>
            </a:pPr>
            <a:r>
              <a:rPr lang="en-US" sz="2000" dirty="0"/>
              <a:t>The number of approved suppliers is reduced to just a few to reduce the exposure of having a single supplier</a:t>
            </a:r>
          </a:p>
        </p:txBody>
      </p:sp>
    </p:spTree>
    <p:extLst>
      <p:ext uri="{BB962C8B-B14F-4D97-AF65-F5344CB8AC3E}">
        <p14:creationId xmlns:p14="http://schemas.microsoft.com/office/powerpoint/2010/main" val="2976950061"/>
      </p:ext>
    </p:extLst>
  </p:cSld>
  <p:clrMapOvr>
    <a:masterClrMapping/>
  </p:clrMapOvr>
</p:sld>
</file>

<file path=ppt/theme/theme1.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4559</TotalTime>
  <Words>3343</Words>
  <Application>Microsoft Office PowerPoint</Application>
  <PresentationFormat>On-screen Show (4:3)</PresentationFormat>
  <Paragraphs>189</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Noto Sans Symbols</vt:lpstr>
      <vt:lpstr>Times New Roman</vt:lpstr>
      <vt:lpstr>Verdana</vt:lpstr>
      <vt:lpstr>1_508 Lecture</vt:lpstr>
      <vt:lpstr>PowerPoint Presentation</vt:lpstr>
      <vt:lpstr>Managing Quality: Integrating The Supply Chain</vt:lpstr>
      <vt:lpstr>Learning Objectives</vt:lpstr>
      <vt:lpstr>The Value Chain (1 of 2)</vt:lpstr>
      <vt:lpstr>Figure 9-1 Value Chain Activities</vt:lpstr>
      <vt:lpstr>The Value Chain (2 of 2)</vt:lpstr>
      <vt:lpstr>Figure 9-2 The Value Chain</vt:lpstr>
      <vt:lpstr>Supplier Alliances</vt:lpstr>
      <vt:lpstr>Supplier Development Approaches (1 of 3)</vt:lpstr>
      <vt:lpstr>Supplier Development Approaches (2 of 3)</vt:lpstr>
      <vt:lpstr>Supplier Development Approaches (3 of 3)</vt:lpstr>
      <vt:lpstr>Figure 9-3 Single Sourcing Examples</vt:lpstr>
      <vt:lpstr>Supplier Development (1 of 3)</vt:lpstr>
      <vt:lpstr>Supplier Development (2 of 3)</vt:lpstr>
      <vt:lpstr>Supplier Development (3 of 3)</vt:lpstr>
      <vt:lpstr>I S O/T S 16949 (1 of 2)</vt:lpstr>
      <vt:lpstr>Figure 9-4 I S O/T S 16949</vt:lpstr>
      <vt:lpstr>I S O/T S 16949 (2 of 2)</vt:lpstr>
      <vt:lpstr>Building an Understanding of Supply Chain Quality</vt:lpstr>
      <vt:lpstr>PowerPoint Presentation</vt:lpstr>
    </vt:vector>
  </TitlesOfParts>
  <Manager/>
  <Company>Cognizant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Quality: Integrating The Supply Chain, 6e</dc:title>
  <dc:subject>BusPub</dc:subject>
  <dc:creator>Foster</dc:creator>
  <cp:keywords>Accessible</cp:keywords>
  <dc:description/>
  <cp:lastModifiedBy>Asmaa Abdelrahim</cp:lastModifiedBy>
  <cp:revision>301</cp:revision>
  <dcterms:created xsi:type="dcterms:W3CDTF">2016-01-18T14:19:34Z</dcterms:created>
  <dcterms:modified xsi:type="dcterms:W3CDTF">2025-01-19T15:33:30Z</dcterms:modified>
  <cp:category/>
</cp:coreProperties>
</file>