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0" r:id="rId2"/>
    <p:sldId id="272" r:id="rId3"/>
    <p:sldId id="273" r:id="rId4"/>
    <p:sldId id="274" r:id="rId5"/>
    <p:sldId id="275" r:id="rId6"/>
    <p:sldId id="276" r:id="rId7"/>
    <p:sldId id="277" r:id="rId8"/>
    <p:sldId id="278" r:id="rId9"/>
    <p:sldId id="279" r:id="rId10"/>
    <p:sldId id="280" r:id="rId11"/>
    <p:sldId id="281" r:id="rId12"/>
    <p:sldId id="282" r:id="rId13"/>
    <p:sldId id="283"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57">
          <p15:clr>
            <a:srgbClr val="A4A3A4"/>
          </p15:clr>
        </p15:guide>
        <p15:guide id="3" orient="horz" pos="1080">
          <p15:clr>
            <a:srgbClr val="A4A3A4"/>
          </p15:clr>
        </p15:guide>
        <p15:guide id="4" orient="horz" pos="3882">
          <p15:clr>
            <a:srgbClr val="A4A3A4"/>
          </p15:clr>
        </p15:guide>
        <p15:guide id="5" orient="horz" pos="4065">
          <p15:clr>
            <a:srgbClr val="A4A3A4"/>
          </p15:clr>
        </p15:guide>
        <p15:guide id="6" pos="2880">
          <p15:clr>
            <a:srgbClr val="A4A3A4"/>
          </p15:clr>
        </p15:guide>
        <p15:guide id="7" pos="367">
          <p15:clr>
            <a:srgbClr val="A4A3A4"/>
          </p15:clr>
        </p15:guide>
        <p15:guide id="8" pos="645">
          <p15:clr>
            <a:srgbClr val="A4A3A4"/>
          </p15:clr>
        </p15:guide>
        <p15:guide id="9" pos="5469">
          <p15:clr>
            <a:srgbClr val="A4A3A4"/>
          </p15:clr>
        </p15:guide>
        <p15:guide id="10" pos="836">
          <p15:clr>
            <a:srgbClr val="A4A3A4"/>
          </p15:clr>
        </p15:guide>
        <p15:guide id="11" pos="57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w-dlf" initials="Q"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3743" autoAdjust="0"/>
  </p:normalViewPr>
  <p:slideViewPr>
    <p:cSldViewPr>
      <p:cViewPr varScale="1">
        <p:scale>
          <a:sx n="107" d="100"/>
          <a:sy n="107" d="100"/>
        </p:scale>
        <p:origin x="2010" y="114"/>
      </p:cViewPr>
      <p:guideLst>
        <p:guide orient="horz" pos="2160"/>
        <p:guide orient="horz" pos="657"/>
        <p:guide orient="horz" pos="1080"/>
        <p:guide orient="horz" pos="3882"/>
        <p:guide orient="horz" pos="4065"/>
        <p:guide pos="2880"/>
        <p:guide pos="367"/>
        <p:guide pos="645"/>
        <p:guide pos="5469"/>
        <p:guide pos="836"/>
        <p:guide pos="579"/>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E867E-2222-4690-961F-D0BB65F7CF90}" type="datetimeFigureOut">
              <a:rPr lang="en-US" smtClean="0"/>
              <a:pPr/>
              <a:t>4/27/2023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CC26C-3045-4FFA-A562-F65E7EC8FAF1}" type="slidenum">
              <a:rPr lang="en-US" smtClean="0"/>
              <a:pPr/>
              <a:t>‹#›</a:t>
            </a:fld>
            <a:endParaRPr lang="en-US"/>
          </a:p>
        </p:txBody>
      </p:sp>
    </p:spTree>
    <p:extLst>
      <p:ext uri="{BB962C8B-B14F-4D97-AF65-F5344CB8AC3E}">
        <p14:creationId xmlns:p14="http://schemas.microsoft.com/office/powerpoint/2010/main" val="175220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a:solidFill>
                  <a:schemeClr val="tx1"/>
                </a:solidFill>
                <a:latin typeface="+mn-lt"/>
                <a:ea typeface="+mn-ea"/>
                <a:cs typeface="+mn-cs"/>
              </a:rPr>
              <a:t>Table 9.1  Methods used to select applicants (%)</a:t>
            </a:r>
            <a:endParaRPr lang="en-US" dirty="0"/>
          </a:p>
        </p:txBody>
      </p:sp>
      <p:sp>
        <p:nvSpPr>
          <p:cNvPr id="4" name="Slide Number Placeholder 3"/>
          <p:cNvSpPr>
            <a:spLocks noGrp="1"/>
          </p:cNvSpPr>
          <p:nvPr>
            <p:ph type="sldNum" sz="quarter" idx="10"/>
          </p:nvPr>
        </p:nvSpPr>
        <p:spPr/>
        <p:txBody>
          <a:bodyPr/>
          <a:lstStyle/>
          <a:p>
            <a:fld id="{E5ACC26C-3045-4FFA-A562-F65E7EC8FAF1}" type="slidenum">
              <a:rPr lang="en-US" smtClean="0"/>
              <a:pPr/>
              <a:t>5</a:t>
            </a:fld>
            <a:endParaRPr lang="en-US"/>
          </a:p>
        </p:txBody>
      </p:sp>
    </p:spTree>
    <p:extLst>
      <p:ext uri="{BB962C8B-B14F-4D97-AF65-F5344CB8AC3E}">
        <p14:creationId xmlns:p14="http://schemas.microsoft.com/office/powerpoint/2010/main" val="1218473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a:solidFill>
                  <a:schemeClr val="tx1"/>
                </a:solidFill>
                <a:latin typeface="+mn-lt"/>
                <a:ea typeface="+mn-ea"/>
                <a:cs typeface="+mn-cs"/>
              </a:rPr>
              <a:t>Table 9.3</a:t>
            </a:r>
            <a:endParaRPr lang="en-US" dirty="0"/>
          </a:p>
        </p:txBody>
      </p:sp>
      <p:sp>
        <p:nvSpPr>
          <p:cNvPr id="4" name="Slide Number Placeholder 3"/>
          <p:cNvSpPr>
            <a:spLocks noGrp="1"/>
          </p:cNvSpPr>
          <p:nvPr>
            <p:ph type="sldNum" sz="quarter" idx="10"/>
          </p:nvPr>
        </p:nvSpPr>
        <p:spPr/>
        <p:txBody>
          <a:bodyPr/>
          <a:lstStyle/>
          <a:p>
            <a:fld id="{E5ACC26C-3045-4FFA-A562-F65E7EC8FAF1}" type="slidenum">
              <a:rPr lang="en-US" smtClean="0"/>
              <a:pPr/>
              <a:t>12</a:t>
            </a:fld>
            <a:endParaRPr lang="en-US"/>
          </a:p>
        </p:txBody>
      </p:sp>
    </p:spTree>
    <p:extLst>
      <p:ext uri="{BB962C8B-B14F-4D97-AF65-F5344CB8AC3E}">
        <p14:creationId xmlns:p14="http://schemas.microsoft.com/office/powerpoint/2010/main" val="262174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1742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535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86821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4/27/2023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15" name="Picture 14">
            <a:extLst>
              <a:ext uri="{FF2B5EF4-FFF2-40B4-BE49-F238E27FC236}">
                <a16:creationId xmlns:a16="http://schemas.microsoft.com/office/drawing/2014/main" id="{8BAB1A52-726B-4E92-8C61-E4AEF7D8F6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720"/>
            <a:ext cx="9144000" cy="6858000"/>
          </a:xfrm>
          <a:prstGeom prst="rect">
            <a:avLst/>
          </a:prstGeom>
        </p:spPr>
      </p:pic>
      <p:pic>
        <p:nvPicPr>
          <p:cNvPr id="14" name="Picture 13">
            <a:extLst>
              <a:ext uri="{FF2B5EF4-FFF2-40B4-BE49-F238E27FC236}">
                <a16:creationId xmlns:a16="http://schemas.microsoft.com/office/drawing/2014/main" id="{36642812-400F-42C1-B3A9-FD8CFB0F257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272445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515335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4757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41339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0542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0465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98917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79045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E0EC-7068-4713-82B5-AF8F472F512C}" type="datetimeFigureOut">
              <a:rPr lang="en-GB" smtClean="0"/>
              <a:pPr/>
              <a:t>27/04/2023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D4D7C-F8D0-4A1A-B7D2-3E31B357D5E7}" type="slidenum">
              <a:rPr lang="en-GB" smtClean="0"/>
              <a:pPr/>
              <a:t>‹#›</a:t>
            </a:fld>
            <a:endParaRPr lang="en-GB"/>
          </a:p>
        </p:txBody>
      </p:sp>
      <p:sp>
        <p:nvSpPr>
          <p:cNvPr id="10" name="TextBox 9"/>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3614" y="6437084"/>
            <a:ext cx="357386" cy="199966"/>
          </a:xfrm>
          <a:prstGeom prst="rect">
            <a:avLst/>
          </a:prstGeom>
        </p:spPr>
      </p:pic>
      <p:pic>
        <p:nvPicPr>
          <p:cNvPr id="12" name="Picture 11">
            <a:extLst>
              <a:ext uri="{FF2B5EF4-FFF2-40B4-BE49-F238E27FC236}">
                <a16:creationId xmlns:a16="http://schemas.microsoft.com/office/drawing/2014/main" id="{68EA65DD-99B1-4D02-BBE3-2BC1755C8C0D}"/>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5720"/>
            <a:ext cx="9144000" cy="6858000"/>
          </a:xfrm>
          <a:prstGeom prst="rect">
            <a:avLst/>
          </a:prstGeom>
        </p:spPr>
      </p:pic>
      <p:pic>
        <p:nvPicPr>
          <p:cNvPr id="11" name="Picture 10">
            <a:extLst>
              <a:ext uri="{FF2B5EF4-FFF2-40B4-BE49-F238E27FC236}">
                <a16:creationId xmlns:a16="http://schemas.microsoft.com/office/drawing/2014/main" id="{931F6B87-A5CA-460A-804D-436D0BBD748E}"/>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13870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476672"/>
            <a:ext cx="8229600" cy="622828"/>
          </a:xfrm>
        </p:spPr>
        <p:txBody>
          <a:bodyPr>
            <a:noAutofit/>
          </a:bodyPr>
          <a:lstStyle/>
          <a:p>
            <a:pPr algn="l"/>
            <a:r>
              <a:rPr lang="en-US" sz="2800" dirty="0"/>
              <a:t>Human Resource Management</a:t>
            </a:r>
            <a:endParaRPr lang="en-US" sz="2800" b="1" dirty="0"/>
          </a:p>
        </p:txBody>
      </p:sp>
      <p:sp>
        <p:nvSpPr>
          <p:cNvPr id="7" name="Text Placeholder 3"/>
          <p:cNvSpPr txBox="1">
            <a:spLocks/>
          </p:cNvSpPr>
          <p:nvPr/>
        </p:nvSpPr>
        <p:spPr>
          <a:xfrm>
            <a:off x="5024438" y="2934274"/>
            <a:ext cx="3657600" cy="491480"/>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Chapter </a:t>
            </a:r>
            <a:r>
              <a:rPr lang="en-US" sz="3000" dirty="0"/>
              <a:t>9</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4"/>
          <p:cNvSpPr txBox="1">
            <a:spLocks/>
          </p:cNvSpPr>
          <p:nvPr/>
        </p:nvSpPr>
        <p:spPr>
          <a:xfrm>
            <a:off x="5024438" y="3425754"/>
            <a:ext cx="3657600" cy="939349"/>
          </a:xfrm>
          <a:prstGeom prst="rect">
            <a:avLst/>
          </a:prstGeom>
        </p:spPr>
        <p:txBody>
          <a:bodyPr vert="horz" lIns="91440" tIns="45720" rIns="91440" bIns="45720" rtlCol="0">
            <a:noAutofit/>
          </a:bodyPr>
          <a:lstStyle/>
          <a:p>
            <a:r>
              <a:rPr lang="en-US" sz="2400" dirty="0"/>
              <a:t>Selection methods</a:t>
            </a:r>
          </a:p>
          <a:p>
            <a:r>
              <a:rPr lang="en-US" sz="2400" dirty="0"/>
              <a:t>and decisions</a:t>
            </a:r>
            <a:endParaRPr lang="en-GB" sz="2400" dirty="0"/>
          </a:p>
        </p:txBody>
      </p:sp>
      <p:pic>
        <p:nvPicPr>
          <p:cNvPr id="10" name="Picture 2" descr="G:\08VOL4\Graphics\Powerpoint\PE_UK\PE530-TORRINGTON\Incoming\CVR_TORR9099_10_SE_CVR.jpg"/>
          <p:cNvPicPr>
            <a:picLocks noChangeAspect="1" noChangeArrowheads="1"/>
          </p:cNvPicPr>
          <p:nvPr/>
        </p:nvPicPr>
        <p:blipFill>
          <a:blip r:embed="rId2" cstate="print"/>
          <a:srcRect/>
          <a:stretch>
            <a:fillRect/>
          </a:stretch>
        </p:blipFill>
        <p:spPr bwMode="auto">
          <a:xfrm>
            <a:off x="251520" y="1340768"/>
            <a:ext cx="3381573" cy="4605883"/>
          </a:xfrm>
          <a:prstGeom prst="rect">
            <a:avLst/>
          </a:prstGeom>
          <a:noFill/>
        </p:spPr>
      </p:pic>
    </p:spTree>
    <p:extLst>
      <p:ext uri="{BB962C8B-B14F-4D97-AF65-F5344CB8AC3E}">
        <p14:creationId xmlns:p14="http://schemas.microsoft.com/office/powerpoint/2010/main" val="3853861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79712" y="269776"/>
            <a:ext cx="8229600" cy="1143000"/>
          </a:xfrm>
        </p:spPr>
        <p:txBody>
          <a:bodyPr/>
          <a:lstStyle/>
          <a:p>
            <a:r>
              <a:rPr lang="en-GB" dirty="0"/>
              <a:t>Group selection methods</a:t>
            </a:r>
          </a:p>
        </p:txBody>
      </p:sp>
      <p:sp>
        <p:nvSpPr>
          <p:cNvPr id="6" name="Content Placeholder 5"/>
          <p:cNvSpPr>
            <a:spLocks noGrp="1"/>
          </p:cNvSpPr>
          <p:nvPr>
            <p:ph idx="1"/>
          </p:nvPr>
        </p:nvSpPr>
        <p:spPr>
          <a:xfrm>
            <a:off x="251520" y="1412776"/>
            <a:ext cx="8229600" cy="4525963"/>
          </a:xfrm>
        </p:spPr>
        <p:txBody>
          <a:bodyPr>
            <a:normAutofit fontScale="92500"/>
          </a:bodyPr>
          <a:lstStyle/>
          <a:p>
            <a:pPr marL="0" indent="0">
              <a:buNone/>
            </a:pPr>
            <a:r>
              <a:rPr lang="en-GB" dirty="0"/>
              <a:t>Group tasks provide evidence about the candidates’ ability to:</a:t>
            </a:r>
          </a:p>
          <a:p>
            <a:pPr lvl="1"/>
            <a:r>
              <a:rPr lang="en-GB" dirty="0"/>
              <a:t>Get on with others</a:t>
            </a:r>
          </a:p>
          <a:p>
            <a:pPr lvl="1"/>
            <a:r>
              <a:rPr lang="en-GB" dirty="0"/>
              <a:t>Influence others and the way they do this</a:t>
            </a:r>
          </a:p>
          <a:p>
            <a:pPr lvl="1"/>
            <a:r>
              <a:rPr lang="en-GB" dirty="0"/>
              <a:t>Express themselves verbally</a:t>
            </a:r>
          </a:p>
          <a:p>
            <a:pPr lvl="1"/>
            <a:r>
              <a:rPr lang="en-GB" dirty="0"/>
              <a:t>Think clearly and logically</a:t>
            </a:r>
          </a:p>
          <a:p>
            <a:pPr lvl="1"/>
            <a:r>
              <a:rPr lang="en-GB" dirty="0"/>
              <a:t>Argue from past experience and apply themselves to a new problem</a:t>
            </a:r>
          </a:p>
          <a:p>
            <a:pPr lvl="1"/>
            <a:r>
              <a:rPr lang="en-GB" dirty="0"/>
              <a:t>Identify the type of role they play in group situations.</a:t>
            </a:r>
          </a:p>
        </p:txBody>
      </p:sp>
    </p:spTree>
    <p:extLst>
      <p:ext uri="{BB962C8B-B14F-4D97-AF65-F5344CB8AC3E}">
        <p14:creationId xmlns:p14="http://schemas.microsoft.com/office/powerpoint/2010/main" val="289089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60648"/>
            <a:ext cx="8229600" cy="1143000"/>
          </a:xfrm>
        </p:spPr>
        <p:txBody>
          <a:bodyPr/>
          <a:lstStyle/>
          <a:p>
            <a:r>
              <a:rPr lang="en-GB" dirty="0"/>
              <a:t>Assessment centres</a:t>
            </a:r>
          </a:p>
        </p:txBody>
      </p:sp>
      <p:sp>
        <p:nvSpPr>
          <p:cNvPr id="3" name="Content Placeholder 2"/>
          <p:cNvSpPr>
            <a:spLocks noGrp="1"/>
          </p:cNvSpPr>
          <p:nvPr>
            <p:ph idx="1"/>
          </p:nvPr>
        </p:nvSpPr>
        <p:spPr>
          <a:xfrm>
            <a:off x="611560" y="1268760"/>
            <a:ext cx="7344816" cy="4525963"/>
          </a:xfrm>
        </p:spPr>
        <p:txBody>
          <a:bodyPr>
            <a:normAutofit/>
          </a:bodyPr>
          <a:lstStyle/>
          <a:p>
            <a:pPr marL="0" indent="0">
              <a:buNone/>
            </a:pPr>
            <a:r>
              <a:rPr lang="en-GB" sz="2000" dirty="0"/>
              <a:t>Assessment centres incorporate multiple selection techniques such as:</a:t>
            </a:r>
          </a:p>
          <a:p>
            <a:pPr lvl="1"/>
            <a:r>
              <a:rPr lang="en-GB" sz="1800" dirty="0"/>
              <a:t>Group selection methods</a:t>
            </a:r>
          </a:p>
          <a:p>
            <a:pPr lvl="1"/>
            <a:r>
              <a:rPr lang="en-GB" sz="1800" dirty="0"/>
              <a:t>Work simulation exercises</a:t>
            </a:r>
          </a:p>
          <a:p>
            <a:pPr lvl="1"/>
            <a:r>
              <a:rPr lang="en-GB" sz="1800" dirty="0"/>
              <a:t>Psychological tests</a:t>
            </a:r>
          </a:p>
          <a:p>
            <a:pPr lvl="1"/>
            <a:r>
              <a:rPr lang="en-GB" sz="1800" dirty="0"/>
              <a:t>A variety of interviews</a:t>
            </a:r>
          </a:p>
          <a:p>
            <a:pPr lvl="1"/>
            <a:r>
              <a:rPr lang="en-GB" sz="1800" dirty="0"/>
              <a:t>Presentations</a:t>
            </a:r>
          </a:p>
          <a:p>
            <a:pPr marL="57150" indent="0">
              <a:buNone/>
            </a:pPr>
            <a:r>
              <a:rPr lang="en-GB" sz="2000" dirty="0"/>
              <a:t>They are used to assess a group of broadly similar applicants using competencies and behavioural criteria relevant to the job on offer.</a:t>
            </a:r>
          </a:p>
          <a:p>
            <a:pPr lvl="1"/>
            <a:endParaRPr lang="en-GB" sz="1800" dirty="0"/>
          </a:p>
        </p:txBody>
      </p:sp>
    </p:spTree>
    <p:extLst>
      <p:ext uri="{BB962C8B-B14F-4D97-AF65-F5344CB8AC3E}">
        <p14:creationId xmlns:p14="http://schemas.microsoft.com/office/powerpoint/2010/main" val="6760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7564"/>
            <a:ext cx="8229600" cy="1143000"/>
          </a:xfrm>
        </p:spPr>
        <p:txBody>
          <a:bodyPr/>
          <a:lstStyle/>
          <a:p>
            <a:r>
              <a:rPr lang="en-GB" dirty="0"/>
              <a:t>Final selection decision making</a:t>
            </a:r>
          </a:p>
        </p:txBody>
      </p:sp>
      <p:sp>
        <p:nvSpPr>
          <p:cNvPr id="3" name="Content Placeholder 2"/>
          <p:cNvSpPr>
            <a:spLocks noGrp="1"/>
          </p:cNvSpPr>
          <p:nvPr>
            <p:ph idx="1"/>
          </p:nvPr>
        </p:nvSpPr>
        <p:spPr>
          <a:xfrm>
            <a:off x="457200" y="1772816"/>
            <a:ext cx="8229600" cy="1252736"/>
          </a:xfrm>
        </p:spPr>
        <p:txBody>
          <a:bodyPr/>
          <a:lstStyle/>
          <a:p>
            <a:pPr marL="0" indent="0">
              <a:buNone/>
            </a:pPr>
            <a:r>
              <a:rPr lang="en-GB" dirty="0"/>
              <a:t>These can be used by groups of selectors to reconcile different evaluations of candidates.</a:t>
            </a:r>
          </a:p>
        </p:txBody>
      </p:sp>
      <p:pic>
        <p:nvPicPr>
          <p:cNvPr id="2050" name="Picture 2" descr="Y:\08VOL4\Graphics\Powerpoint\PE_UK\PE530-TORRINGTON\Final files\GIF\ch09\M09NT003.gif"/>
          <p:cNvPicPr>
            <a:picLocks noChangeAspect="1" noChangeArrowheads="1"/>
          </p:cNvPicPr>
          <p:nvPr/>
        </p:nvPicPr>
        <p:blipFill>
          <a:blip r:embed="rId3" cstate="print"/>
          <a:srcRect/>
          <a:stretch>
            <a:fillRect/>
          </a:stretch>
        </p:blipFill>
        <p:spPr bwMode="auto">
          <a:xfrm>
            <a:off x="641946" y="3284984"/>
            <a:ext cx="7860108" cy="2109200"/>
          </a:xfrm>
          <a:prstGeom prst="rect">
            <a:avLst/>
          </a:prstGeom>
          <a:noFill/>
        </p:spPr>
      </p:pic>
    </p:spTree>
    <p:extLst>
      <p:ext uri="{BB962C8B-B14F-4D97-AF65-F5344CB8AC3E}">
        <p14:creationId xmlns:p14="http://schemas.microsoft.com/office/powerpoint/2010/main" val="289606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79712" y="419876"/>
            <a:ext cx="8229600" cy="1143000"/>
          </a:xfrm>
        </p:spPr>
        <p:txBody>
          <a:bodyPr/>
          <a:lstStyle/>
          <a:p>
            <a:r>
              <a:rPr lang="en-GB" dirty="0"/>
              <a:t>General discussion topics</a:t>
            </a:r>
          </a:p>
        </p:txBody>
      </p:sp>
      <p:sp>
        <p:nvSpPr>
          <p:cNvPr id="7" name="Content Placeholder 2"/>
          <p:cNvSpPr txBox="1">
            <a:spLocks/>
          </p:cNvSpPr>
          <p:nvPr/>
        </p:nvSpPr>
        <p:spPr>
          <a:xfrm>
            <a:off x="755576" y="1562876"/>
            <a:ext cx="7776864" cy="4525963"/>
          </a:xfrm>
          <a:prstGeom prst="rect">
            <a:avLst/>
          </a:prstGeom>
        </p:spPr>
        <p:txBody>
          <a:bodyPr>
            <a:normAutofit/>
          </a:bodyPr>
          <a:lstStyle/>
          <a:p>
            <a:pPr marL="466725" lvl="0" indent="-466725">
              <a:spcBef>
                <a:spcPct val="20000"/>
              </a:spcBef>
              <a:buFont typeface="+mj-lt"/>
              <a:buAutoNum type="arabicPeriod"/>
            </a:pPr>
            <a:r>
              <a:rPr lang="en-US" sz="2400" dirty="0"/>
              <a:t>It could be argued that the selection process identifies candidates who are competent in the selection process rather than candidates who are most competent to perform the job on offer. Discuss this in relation to all forms of selection.</a:t>
            </a:r>
          </a:p>
          <a:p>
            <a:pPr marL="466725" lvl="0" indent="-466725">
              <a:spcBef>
                <a:spcPct val="20000"/>
              </a:spcBef>
              <a:buFont typeface="+mj-lt"/>
              <a:buAutoNum type="arabicPeriod"/>
            </a:pPr>
            <a:r>
              <a:rPr lang="en-US" sz="2400" dirty="0"/>
              <a:t>‘It is unethical and bad for business to make candidates undergo appraisal at a selection assessment centre without providing detailed feedback and support.’ Discuss.</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441010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dirty="0"/>
              <a:t>Selection</a:t>
            </a:r>
          </a:p>
        </p:txBody>
      </p:sp>
      <p:sp>
        <p:nvSpPr>
          <p:cNvPr id="3" name="Content Placeholder 2"/>
          <p:cNvSpPr>
            <a:spLocks noGrp="1"/>
          </p:cNvSpPr>
          <p:nvPr>
            <p:ph idx="1"/>
          </p:nvPr>
        </p:nvSpPr>
        <p:spPr>
          <a:xfrm>
            <a:off x="647564" y="2057399"/>
            <a:ext cx="7848872" cy="4525963"/>
          </a:xfrm>
        </p:spPr>
        <p:txBody>
          <a:bodyPr>
            <a:normAutofit/>
          </a:bodyPr>
          <a:lstStyle/>
          <a:p>
            <a:pPr marL="0" indent="0">
              <a:buNone/>
            </a:pPr>
            <a:r>
              <a:rPr lang="en-GB" sz="2400" dirty="0"/>
              <a:t>‘Selection is the process of choosing which applicant should be appointed to a vacancy. The costs of poor selection choices can be high and include poor performance, additional training, demotivation of others, high levels of absence and so on. Sophisticated selection processes thus form part of a strategic bundle of HR practices which contribute to improved organisational performance’.</a:t>
            </a:r>
          </a:p>
        </p:txBody>
      </p:sp>
    </p:spTree>
    <p:extLst>
      <p:ext uri="{BB962C8B-B14F-4D97-AF65-F5344CB8AC3E}">
        <p14:creationId xmlns:p14="http://schemas.microsoft.com/office/powerpoint/2010/main" val="493873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8229600" cy="1143000"/>
          </a:xfrm>
        </p:spPr>
        <p:txBody>
          <a:bodyPr/>
          <a:lstStyle/>
          <a:p>
            <a:r>
              <a:rPr lang="en-GB" dirty="0"/>
              <a:t>Selection criteria</a:t>
            </a:r>
          </a:p>
        </p:txBody>
      </p:sp>
      <p:sp>
        <p:nvSpPr>
          <p:cNvPr id="3" name="Content Placeholder 2"/>
          <p:cNvSpPr>
            <a:spLocks noGrp="1"/>
          </p:cNvSpPr>
          <p:nvPr>
            <p:ph idx="1"/>
          </p:nvPr>
        </p:nvSpPr>
        <p:spPr>
          <a:xfrm>
            <a:off x="1537320" y="1772816"/>
            <a:ext cx="6069360" cy="4525963"/>
          </a:xfrm>
        </p:spPr>
        <p:txBody>
          <a:bodyPr>
            <a:normAutofit/>
          </a:bodyPr>
          <a:lstStyle/>
          <a:p>
            <a:r>
              <a:rPr lang="en-GB" sz="2400" dirty="0"/>
              <a:t>Job fit</a:t>
            </a:r>
          </a:p>
          <a:p>
            <a:pPr lvl="1"/>
            <a:r>
              <a:rPr lang="en-GB" sz="2000" dirty="0"/>
              <a:t>This emphasises the requirements of the person specification and identifies a candidate who can conduct that job.</a:t>
            </a:r>
          </a:p>
          <a:p>
            <a:r>
              <a:rPr lang="en-GB" sz="2400" dirty="0"/>
              <a:t>Team/functional fit</a:t>
            </a:r>
          </a:p>
          <a:p>
            <a:pPr lvl="1"/>
            <a:r>
              <a:rPr lang="en-GB" sz="2000" dirty="0"/>
              <a:t>This is concerned with how well a candidate will slot into the team or functional area.</a:t>
            </a:r>
          </a:p>
          <a:p>
            <a:r>
              <a:rPr lang="en-GB" sz="2400" dirty="0"/>
              <a:t>Organisational fit</a:t>
            </a:r>
          </a:p>
          <a:p>
            <a:pPr lvl="1"/>
            <a:r>
              <a:rPr lang="en-GB" sz="2000" dirty="0"/>
              <a:t>This is concerned with how well an appointee will fit into the culture of the organisation.</a:t>
            </a:r>
          </a:p>
        </p:txBody>
      </p:sp>
    </p:spTree>
    <p:extLst>
      <p:ext uri="{BB962C8B-B14F-4D97-AF65-F5344CB8AC3E}">
        <p14:creationId xmlns:p14="http://schemas.microsoft.com/office/powerpoint/2010/main" val="42627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332656"/>
            <a:ext cx="8229600" cy="1143000"/>
          </a:xfrm>
        </p:spPr>
        <p:txBody>
          <a:bodyPr/>
          <a:lstStyle/>
          <a:p>
            <a:r>
              <a:rPr lang="en-GB" dirty="0"/>
              <a:t>Traditional shortlisting</a:t>
            </a:r>
          </a:p>
        </p:txBody>
      </p:sp>
      <p:sp>
        <p:nvSpPr>
          <p:cNvPr id="3" name="Content Placeholder 2"/>
          <p:cNvSpPr>
            <a:spLocks noGrp="1"/>
          </p:cNvSpPr>
          <p:nvPr>
            <p:ph idx="1"/>
          </p:nvPr>
        </p:nvSpPr>
        <p:spPr>
          <a:xfrm>
            <a:off x="827584" y="1412776"/>
            <a:ext cx="8316416" cy="4781128"/>
          </a:xfrm>
        </p:spPr>
        <p:txBody>
          <a:bodyPr>
            <a:normAutofit/>
          </a:bodyPr>
          <a:lstStyle/>
          <a:p>
            <a:pPr marL="0" indent="0">
              <a:buNone/>
            </a:pPr>
            <a:r>
              <a:rPr lang="en-GB" sz="2400" b="1" dirty="0"/>
              <a:t>Stage 1</a:t>
            </a:r>
            <a:r>
              <a:rPr lang="en-GB" sz="2400" dirty="0"/>
              <a:t>: Panel members agree essential criteria for those to be shortlisted.</a:t>
            </a:r>
          </a:p>
          <a:p>
            <a:pPr marL="0" indent="0">
              <a:buNone/>
            </a:pPr>
            <a:r>
              <a:rPr lang="en-GB" sz="2400" b="1" dirty="0"/>
              <a:t>Stage 2: </a:t>
            </a:r>
            <a:r>
              <a:rPr lang="en-GB" sz="2400" dirty="0"/>
              <a:t>Selectors individually produce lists of candidates using these criteria.</a:t>
            </a:r>
          </a:p>
          <a:p>
            <a:pPr marL="0" indent="0">
              <a:buNone/>
            </a:pPr>
            <a:r>
              <a:rPr lang="en-GB" sz="2400" b="1" dirty="0"/>
              <a:t>Stage 3</a:t>
            </a:r>
            <a:r>
              <a:rPr lang="en-GB" sz="2400" dirty="0"/>
              <a:t>: Selectors reveal their lists and find consensus.</a:t>
            </a:r>
          </a:p>
          <a:p>
            <a:pPr marL="0" indent="0">
              <a:buNone/>
            </a:pPr>
            <a:r>
              <a:rPr lang="en-GB" sz="2400" b="1" dirty="0"/>
              <a:t>Stage 4</a:t>
            </a:r>
            <a:r>
              <a:rPr lang="en-GB" sz="2400" dirty="0"/>
              <a:t>: Discussion of candidates preferred by some and not others to reduce disagreement.</a:t>
            </a:r>
          </a:p>
          <a:p>
            <a:pPr marL="0" indent="0">
              <a:buNone/>
            </a:pPr>
            <a:r>
              <a:rPr lang="en-GB" sz="2400" b="1" dirty="0"/>
              <a:t>Stage 5: </a:t>
            </a:r>
            <a:r>
              <a:rPr lang="en-GB" sz="2400" dirty="0"/>
              <a:t>Selectors produce a final shortlist by discussion.</a:t>
            </a:r>
          </a:p>
        </p:txBody>
      </p:sp>
    </p:spTree>
    <p:extLst>
      <p:ext uri="{BB962C8B-B14F-4D97-AF65-F5344CB8AC3E}">
        <p14:creationId xmlns:p14="http://schemas.microsoft.com/office/powerpoint/2010/main" val="193498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191974"/>
            <a:ext cx="8229600" cy="1143000"/>
          </a:xfrm>
        </p:spPr>
        <p:txBody>
          <a:bodyPr/>
          <a:lstStyle/>
          <a:p>
            <a:r>
              <a:rPr lang="en-GB" dirty="0"/>
              <a:t>Selection methods</a:t>
            </a:r>
          </a:p>
        </p:txBody>
      </p:sp>
      <p:pic>
        <p:nvPicPr>
          <p:cNvPr id="1027" name="Picture 3" descr="Y:\08VOL4\Graphics\Powerpoint\PE_UK\PE530-TORRINGTON\Final files\GIF\ch09\M09NT001.gif"/>
          <p:cNvPicPr>
            <a:picLocks noChangeAspect="1" noChangeArrowheads="1"/>
          </p:cNvPicPr>
          <p:nvPr/>
        </p:nvPicPr>
        <p:blipFill>
          <a:blip r:embed="rId3" cstate="print"/>
          <a:srcRect/>
          <a:stretch>
            <a:fillRect/>
          </a:stretch>
        </p:blipFill>
        <p:spPr bwMode="auto">
          <a:xfrm>
            <a:off x="460725" y="2090028"/>
            <a:ext cx="8220566" cy="3139172"/>
          </a:xfrm>
          <a:prstGeom prst="rect">
            <a:avLst/>
          </a:prstGeom>
          <a:noFill/>
        </p:spPr>
      </p:pic>
    </p:spTree>
    <p:extLst>
      <p:ext uri="{BB962C8B-B14F-4D97-AF65-F5344CB8AC3E}">
        <p14:creationId xmlns:p14="http://schemas.microsoft.com/office/powerpoint/2010/main" val="118017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8554"/>
            <a:ext cx="8229600" cy="1143000"/>
          </a:xfrm>
        </p:spPr>
        <p:txBody>
          <a:bodyPr/>
          <a:lstStyle/>
          <a:p>
            <a:r>
              <a:rPr lang="en-GB" dirty="0"/>
              <a:t>Selection methods: choice criteria</a:t>
            </a:r>
          </a:p>
        </p:txBody>
      </p:sp>
      <p:sp>
        <p:nvSpPr>
          <p:cNvPr id="3" name="Content Placeholder 2"/>
          <p:cNvSpPr>
            <a:spLocks noGrp="1"/>
          </p:cNvSpPr>
          <p:nvPr>
            <p:ph idx="1"/>
          </p:nvPr>
        </p:nvSpPr>
        <p:spPr>
          <a:xfrm>
            <a:off x="755576" y="1628800"/>
            <a:ext cx="8229600" cy="4525963"/>
          </a:xfrm>
        </p:spPr>
        <p:txBody>
          <a:bodyPr>
            <a:normAutofit fontScale="92500" lnSpcReduction="10000"/>
          </a:bodyPr>
          <a:lstStyle/>
          <a:p>
            <a:pPr marL="466725" indent="-466725">
              <a:buFont typeface="+mj-lt"/>
              <a:buAutoNum type="arabicPeriod"/>
            </a:pPr>
            <a:r>
              <a:rPr lang="en-GB" dirty="0"/>
              <a:t>Selection criteria for the post to be filled</a:t>
            </a:r>
          </a:p>
          <a:p>
            <a:pPr marL="466725" indent="-466725">
              <a:buFont typeface="+mj-lt"/>
              <a:buAutoNum type="arabicPeriod"/>
            </a:pPr>
            <a:r>
              <a:rPr lang="en-GB" dirty="0"/>
              <a:t>Acceptability and appropriateness of the methods</a:t>
            </a:r>
          </a:p>
          <a:p>
            <a:pPr marL="466725" indent="-466725">
              <a:buFont typeface="+mj-lt"/>
              <a:buAutoNum type="arabicPeriod"/>
            </a:pPr>
            <a:r>
              <a:rPr lang="en-GB" dirty="0"/>
              <a:t>Abilities of the staff involved in the selection process</a:t>
            </a:r>
          </a:p>
          <a:p>
            <a:pPr marL="466725" indent="-466725">
              <a:buFont typeface="+mj-lt"/>
              <a:buAutoNum type="arabicPeriod"/>
            </a:pPr>
            <a:r>
              <a:rPr lang="en-GB" dirty="0"/>
              <a:t>Administrative ease</a:t>
            </a:r>
          </a:p>
          <a:p>
            <a:pPr marL="466725" indent="-466725">
              <a:buFont typeface="+mj-lt"/>
              <a:buAutoNum type="arabicPeriod"/>
            </a:pPr>
            <a:r>
              <a:rPr lang="en-GB" dirty="0"/>
              <a:t>Time factors</a:t>
            </a:r>
          </a:p>
          <a:p>
            <a:pPr marL="466725" indent="-466725">
              <a:buFont typeface="+mj-lt"/>
              <a:buAutoNum type="arabicPeriod"/>
            </a:pPr>
            <a:r>
              <a:rPr lang="en-GB" dirty="0"/>
              <a:t>Cost</a:t>
            </a:r>
          </a:p>
          <a:p>
            <a:pPr marL="466725" indent="-466725">
              <a:buFont typeface="+mj-lt"/>
              <a:buAutoNum type="arabicPeriod"/>
            </a:pPr>
            <a:r>
              <a:rPr lang="en-GB" dirty="0"/>
              <a:t>Accuracy. </a:t>
            </a:r>
          </a:p>
        </p:txBody>
      </p:sp>
    </p:spTree>
    <p:extLst>
      <p:ext uri="{BB962C8B-B14F-4D97-AF65-F5344CB8AC3E}">
        <p14:creationId xmlns:p14="http://schemas.microsoft.com/office/powerpoint/2010/main" val="355886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332656"/>
            <a:ext cx="8229600" cy="1143000"/>
          </a:xfrm>
        </p:spPr>
        <p:txBody>
          <a:bodyPr/>
          <a:lstStyle/>
          <a:p>
            <a:r>
              <a:rPr lang="en-GB" dirty="0"/>
              <a:t>The ‘classic trio’</a:t>
            </a:r>
          </a:p>
        </p:txBody>
      </p:sp>
      <p:sp>
        <p:nvSpPr>
          <p:cNvPr id="3" name="Content Placeholder 2"/>
          <p:cNvSpPr>
            <a:spLocks noGrp="1"/>
          </p:cNvSpPr>
          <p:nvPr>
            <p:ph idx="1"/>
          </p:nvPr>
        </p:nvSpPr>
        <p:spPr>
          <a:xfrm>
            <a:off x="611560" y="1916832"/>
            <a:ext cx="9289032" cy="4781128"/>
          </a:xfrm>
        </p:spPr>
        <p:txBody>
          <a:bodyPr>
            <a:normAutofit/>
          </a:bodyPr>
          <a:lstStyle/>
          <a:p>
            <a:r>
              <a:rPr lang="en-GB" sz="2400" dirty="0"/>
              <a:t>Application forms</a:t>
            </a:r>
          </a:p>
          <a:p>
            <a:pPr lvl="1"/>
            <a:r>
              <a:rPr lang="en-GB" sz="2000" dirty="0"/>
              <a:t>These give a standardised synopsis of candidates’ career histories</a:t>
            </a:r>
          </a:p>
          <a:p>
            <a:pPr lvl="1"/>
            <a:r>
              <a:rPr lang="en-GB" sz="2000" dirty="0"/>
              <a:t>They are easy to compare</a:t>
            </a:r>
          </a:p>
          <a:p>
            <a:pPr lvl="1"/>
            <a:r>
              <a:rPr lang="en-GB" sz="2000" dirty="0"/>
              <a:t>They provide useful </a:t>
            </a:r>
            <a:r>
              <a:rPr lang="en-GB" sz="2000" dirty="0" err="1"/>
              <a:t>biodata</a:t>
            </a:r>
            <a:r>
              <a:rPr lang="en-GB" sz="2000" dirty="0"/>
              <a:t>.</a:t>
            </a:r>
          </a:p>
          <a:p>
            <a:r>
              <a:rPr lang="en-GB" sz="2400" dirty="0"/>
              <a:t>Telephone interviewing</a:t>
            </a:r>
          </a:p>
          <a:p>
            <a:pPr lvl="1"/>
            <a:r>
              <a:rPr lang="en-GB" sz="2000" dirty="0"/>
              <a:t>Can be by telephone, online or face-to-face</a:t>
            </a:r>
          </a:p>
          <a:p>
            <a:pPr lvl="1"/>
            <a:r>
              <a:rPr lang="en-GB" sz="2000" dirty="0"/>
              <a:t>Have low predictive validity, but are still widely used.</a:t>
            </a:r>
          </a:p>
          <a:p>
            <a:r>
              <a:rPr lang="en-GB" sz="2400" dirty="0"/>
              <a:t>References</a:t>
            </a:r>
          </a:p>
          <a:p>
            <a:pPr lvl="1"/>
            <a:r>
              <a:rPr lang="en-GB" sz="2000" dirty="0"/>
              <a:t>Factual checks</a:t>
            </a:r>
          </a:p>
          <a:p>
            <a:pPr lvl="1"/>
            <a:r>
              <a:rPr lang="en-GB" sz="2000" dirty="0"/>
              <a:t>Character references.</a:t>
            </a:r>
          </a:p>
        </p:txBody>
      </p:sp>
    </p:spTree>
    <p:extLst>
      <p:ext uri="{BB962C8B-B14F-4D97-AF65-F5344CB8AC3E}">
        <p14:creationId xmlns:p14="http://schemas.microsoft.com/office/powerpoint/2010/main" val="4096194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8229600" cy="1143000"/>
          </a:xfrm>
        </p:spPr>
        <p:txBody>
          <a:bodyPr>
            <a:normAutofit fontScale="90000"/>
          </a:bodyPr>
          <a:lstStyle/>
          <a:p>
            <a:r>
              <a:rPr lang="en-GB" dirty="0"/>
              <a:t>Advanced methods of selection: testing</a:t>
            </a:r>
          </a:p>
        </p:txBody>
      </p:sp>
      <p:sp>
        <p:nvSpPr>
          <p:cNvPr id="3" name="Content Placeholder 2"/>
          <p:cNvSpPr>
            <a:spLocks noGrp="1"/>
          </p:cNvSpPr>
          <p:nvPr>
            <p:ph idx="1"/>
          </p:nvPr>
        </p:nvSpPr>
        <p:spPr>
          <a:xfrm>
            <a:off x="457200" y="2326456"/>
            <a:ext cx="8229600" cy="4525963"/>
          </a:xfrm>
        </p:spPr>
        <p:txBody>
          <a:bodyPr>
            <a:normAutofit/>
          </a:bodyPr>
          <a:lstStyle/>
          <a:p>
            <a:pPr marL="0" indent="0">
              <a:buNone/>
            </a:pPr>
            <a:r>
              <a:rPr lang="en-GB" sz="2400" dirty="0"/>
              <a:t>Selection tests can take several different forms:</a:t>
            </a:r>
          </a:p>
          <a:p>
            <a:pPr lvl="1"/>
            <a:r>
              <a:rPr lang="en-GB" sz="2000" dirty="0"/>
              <a:t>Aptitude tests</a:t>
            </a:r>
          </a:p>
          <a:p>
            <a:pPr lvl="1"/>
            <a:r>
              <a:rPr lang="en-GB" sz="2000" dirty="0"/>
              <a:t>General intelligence tests</a:t>
            </a:r>
          </a:p>
          <a:p>
            <a:pPr lvl="1"/>
            <a:r>
              <a:rPr lang="en-GB" sz="2000" dirty="0"/>
              <a:t>Special aptitude tests</a:t>
            </a:r>
          </a:p>
          <a:p>
            <a:pPr lvl="1"/>
            <a:r>
              <a:rPr lang="en-GB" sz="2000" dirty="0"/>
              <a:t>Attainment tests</a:t>
            </a:r>
          </a:p>
          <a:p>
            <a:pPr lvl="1"/>
            <a:r>
              <a:rPr lang="en-GB" sz="2000" dirty="0"/>
              <a:t>Personality tests</a:t>
            </a:r>
          </a:p>
          <a:p>
            <a:pPr lvl="1"/>
            <a:r>
              <a:rPr lang="en-GB" sz="2000" dirty="0"/>
              <a:t>Work sampling tests</a:t>
            </a:r>
          </a:p>
          <a:p>
            <a:pPr lvl="1"/>
            <a:r>
              <a:rPr lang="en-GB" sz="2000" dirty="0"/>
              <a:t>Online testing.</a:t>
            </a:r>
          </a:p>
        </p:txBody>
      </p:sp>
    </p:spTree>
    <p:extLst>
      <p:ext uri="{BB962C8B-B14F-4D97-AF65-F5344CB8AC3E}">
        <p14:creationId xmlns:p14="http://schemas.microsoft.com/office/powerpoint/2010/main" val="3604328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29979"/>
            <a:ext cx="8229600" cy="1143000"/>
          </a:xfrm>
        </p:spPr>
        <p:txBody>
          <a:bodyPr/>
          <a:lstStyle/>
          <a:p>
            <a:r>
              <a:rPr lang="en-GB" dirty="0"/>
              <a:t>Validity and reliability</a:t>
            </a:r>
          </a:p>
        </p:txBody>
      </p:sp>
      <p:sp>
        <p:nvSpPr>
          <p:cNvPr id="6" name="Text Placeholder 5"/>
          <p:cNvSpPr>
            <a:spLocks noGrp="1"/>
          </p:cNvSpPr>
          <p:nvPr>
            <p:ph type="body" idx="1"/>
          </p:nvPr>
        </p:nvSpPr>
        <p:spPr>
          <a:xfrm>
            <a:off x="467544" y="1412776"/>
            <a:ext cx="4040188" cy="639762"/>
          </a:xfrm>
        </p:spPr>
        <p:txBody>
          <a:bodyPr>
            <a:normAutofit/>
          </a:bodyPr>
          <a:lstStyle/>
          <a:p>
            <a:pPr algn="ctr"/>
            <a:r>
              <a:rPr lang="en-GB" sz="3200" dirty="0"/>
              <a:t>Validity</a:t>
            </a:r>
          </a:p>
        </p:txBody>
      </p:sp>
      <p:sp>
        <p:nvSpPr>
          <p:cNvPr id="4" name="Content Placeholder 3"/>
          <p:cNvSpPr>
            <a:spLocks noGrp="1"/>
          </p:cNvSpPr>
          <p:nvPr>
            <p:ph sz="half" idx="2"/>
          </p:nvPr>
        </p:nvSpPr>
        <p:spPr>
          <a:xfrm>
            <a:off x="457200" y="2137551"/>
            <a:ext cx="4040188" cy="3951288"/>
          </a:xfrm>
        </p:spPr>
        <p:txBody>
          <a:bodyPr>
            <a:normAutofit/>
          </a:bodyPr>
          <a:lstStyle/>
          <a:p>
            <a:r>
              <a:rPr lang="en-GB" dirty="0"/>
              <a:t>This means that test scores relate to or correlate with subsequent job performance. </a:t>
            </a:r>
          </a:p>
          <a:p>
            <a:r>
              <a:rPr lang="en-GB" dirty="0"/>
              <a:t>Ability tests and work sample tests may have high predictive validity for manual workers. </a:t>
            </a:r>
          </a:p>
        </p:txBody>
      </p:sp>
      <p:sp>
        <p:nvSpPr>
          <p:cNvPr id="7" name="Text Placeholder 6"/>
          <p:cNvSpPr>
            <a:spLocks noGrp="1"/>
          </p:cNvSpPr>
          <p:nvPr>
            <p:ph type="body" sz="quarter" idx="3"/>
          </p:nvPr>
        </p:nvSpPr>
        <p:spPr>
          <a:xfrm>
            <a:off x="5087833" y="1340768"/>
            <a:ext cx="4041775" cy="639762"/>
          </a:xfrm>
        </p:spPr>
        <p:txBody>
          <a:bodyPr>
            <a:normAutofit/>
          </a:bodyPr>
          <a:lstStyle/>
          <a:p>
            <a:pPr algn="ctr"/>
            <a:r>
              <a:rPr lang="en-GB" sz="3200" dirty="0"/>
              <a:t>Reliability</a:t>
            </a:r>
          </a:p>
        </p:txBody>
      </p:sp>
      <p:sp>
        <p:nvSpPr>
          <p:cNvPr id="5" name="Content Placeholder 4"/>
          <p:cNvSpPr>
            <a:spLocks noGrp="1"/>
          </p:cNvSpPr>
          <p:nvPr>
            <p:ph sz="quarter" idx="4"/>
          </p:nvPr>
        </p:nvSpPr>
        <p:spPr>
          <a:xfrm>
            <a:off x="4211960" y="2236011"/>
            <a:ext cx="5040560" cy="3951288"/>
          </a:xfrm>
        </p:spPr>
        <p:txBody>
          <a:bodyPr>
            <a:normAutofit/>
          </a:bodyPr>
          <a:lstStyle/>
          <a:p>
            <a:r>
              <a:rPr lang="en-GB" sz="1600" dirty="0"/>
              <a:t>This means the degree to which the test measures consistently whatever it sets out to measure.</a:t>
            </a:r>
          </a:p>
          <a:p>
            <a:r>
              <a:rPr lang="en-GB" sz="1600" dirty="0"/>
              <a:t>A reliable test will mean that greater weight can be placed on individual scores.</a:t>
            </a:r>
          </a:p>
          <a:p>
            <a:r>
              <a:rPr lang="en-GB" sz="1600" i="1" dirty="0"/>
              <a:t>A reliable test is of no value unless it also has high validity.</a:t>
            </a:r>
          </a:p>
        </p:txBody>
      </p:sp>
    </p:spTree>
    <p:extLst>
      <p:ext uri="{BB962C8B-B14F-4D97-AF65-F5344CB8AC3E}">
        <p14:creationId xmlns:p14="http://schemas.microsoft.com/office/powerpoint/2010/main" val="35093947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207009&quot;&gt;&lt;/object&gt;&lt;object type=&quot;2&quot; unique_id=&quot;207010&quot;&gt;&lt;object type=&quot;3&quot; unique_id=&quot;207105&quot;&gt;&lt;property id=&quot;20148&quot; value=&quot;5&quot;/&gt;&lt;property id=&quot;20300&quot; value=&quot;Slide 1 - &amp;quot;Human Resource Management&amp;quot;&quot;/&gt;&lt;property id=&quot;20307&quot; value=&quot;270&quot;/&gt;&lt;/object&gt;&lt;object type=&quot;3&quot; unique_id=&quot;214926&quot;&gt;&lt;property id=&quot;20148&quot; value=&quot;5&quot;/&gt;&lt;property id=&quot;20300&quot; value=&quot;Slide 2 - &amp;quot;Selection&amp;quot;&quot;/&gt;&lt;property id=&quot;20307&quot; value=&quot;272&quot;/&gt;&lt;/object&gt;&lt;object type=&quot;3&quot; unique_id=&quot;214927&quot;&gt;&lt;property id=&quot;20148&quot; value=&quot;5&quot;/&gt;&lt;property id=&quot;20300&quot; value=&quot;Slide 3 - &amp;quot;Selection criteria&amp;quot;&quot;/&gt;&lt;property id=&quot;20307&quot; value=&quot;273&quot;/&gt;&lt;/object&gt;&lt;object type=&quot;3&quot; unique_id=&quot;214928&quot;&gt;&lt;property id=&quot;20148&quot; value=&quot;5&quot;/&gt;&lt;property id=&quot;20300&quot; value=&quot;Slide 4 - &amp;quot;Traditional shortlisting&amp;quot;&quot;/&gt;&lt;property id=&quot;20307&quot; value=&quot;274&quot;/&gt;&lt;/object&gt;&lt;object type=&quot;3&quot; unique_id=&quot;214929&quot;&gt;&lt;property id=&quot;20148&quot; value=&quot;5&quot;/&gt;&lt;property id=&quot;20300&quot; value=&quot;Slide 5 - &amp;quot;Selection methods&amp;quot;&quot;/&gt;&lt;property id=&quot;20307&quot; value=&quot;275&quot;/&gt;&lt;/object&gt;&lt;object type=&quot;3&quot; unique_id=&quot;214930&quot;&gt;&lt;property id=&quot;20148&quot; value=&quot;5&quot;/&gt;&lt;property id=&quot;20300&quot; value=&quot;Slide 6 - &amp;quot;Selection methods: choice criteria&amp;quot;&quot;/&gt;&lt;property id=&quot;20307&quot; value=&quot;276&quot;/&gt;&lt;/object&gt;&lt;object type=&quot;3&quot; unique_id=&quot;214931&quot;&gt;&lt;property id=&quot;20148&quot; value=&quot;5&quot;/&gt;&lt;property id=&quot;20300&quot; value=&quot;Slide 7 - &amp;quot;The ‘classic trio’&amp;quot;&quot;/&gt;&lt;property id=&quot;20307&quot; value=&quot;277&quot;/&gt;&lt;/object&gt;&lt;object type=&quot;3&quot; unique_id=&quot;214932&quot;&gt;&lt;property id=&quot;20148&quot; value=&quot;5&quot;/&gt;&lt;property id=&quot;20300&quot; value=&quot;Slide 8 - &amp;quot;Advanced methods of selection: testing&amp;quot;&quot;/&gt;&lt;property id=&quot;20307&quot; value=&quot;278&quot;/&gt;&lt;/object&gt;&lt;object type=&quot;3&quot; unique_id=&quot;214933&quot;&gt;&lt;property id=&quot;20148&quot; value=&quot;5&quot;/&gt;&lt;property id=&quot;20300&quot; value=&quot;Slide 9 - &amp;quot;Validity and reliability&amp;quot;&quot;/&gt;&lt;property id=&quot;20307&quot; value=&quot;279&quot;/&gt;&lt;/object&gt;&lt;object type=&quot;3&quot; unique_id=&quot;214934&quot;&gt;&lt;property id=&quot;20148&quot; value=&quot;5&quot;/&gt;&lt;property id=&quot;20300&quot; value=&quot;Slide 10 - &amp;quot;Group selection methods&amp;quot;&quot;/&gt;&lt;property id=&quot;20307&quot; value=&quot;280&quot;/&gt;&lt;/object&gt;&lt;object type=&quot;3&quot; unique_id=&quot;214935&quot;&gt;&lt;property id=&quot;20148&quot; value=&quot;5&quot;/&gt;&lt;property id=&quot;20300&quot; value=&quot;Slide 11 - &amp;quot;Assessment centres&amp;quot;&quot;/&gt;&lt;property id=&quot;20307&quot; value=&quot;281&quot;/&gt;&lt;/object&gt;&lt;object type=&quot;3&quot; unique_id=&quot;214936&quot;&gt;&lt;property id=&quot;20148&quot; value=&quot;5&quot;/&gt;&lt;property id=&quot;20300&quot; value=&quot;Slide 12 - &amp;quot;Final selection decision making&amp;quot;&quot;/&gt;&lt;property id=&quot;20307&quot; value=&quot;282&quot;/&gt;&lt;/object&gt;&lt;object type=&quot;3&quot; unique_id=&quot;214937&quot;&gt;&lt;property id=&quot;20148&quot; value=&quot;5&quot;/&gt;&lt;property id=&quot;20300&quot; value=&quot;Slide 13 - &amp;quot;General discussion topics&amp;quot;&quot;/&gt;&lt;property id=&quot;20307&quot; value=&quot;283&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611</Words>
  <Application>Microsoft Office PowerPoint</Application>
  <PresentationFormat>On-screen Show (4:3)</PresentationFormat>
  <Paragraphs>81</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Human Resource Management</vt:lpstr>
      <vt:lpstr>Selection</vt:lpstr>
      <vt:lpstr>Selection criteria</vt:lpstr>
      <vt:lpstr>Traditional shortlisting</vt:lpstr>
      <vt:lpstr>Selection methods</vt:lpstr>
      <vt:lpstr>Selection methods: choice criteria</vt:lpstr>
      <vt:lpstr>The ‘classic trio’</vt:lpstr>
      <vt:lpstr>Advanced methods of selection: testing</vt:lpstr>
      <vt:lpstr>Validity and reliability</vt:lpstr>
      <vt:lpstr>Group selection methods</vt:lpstr>
      <vt:lpstr>Assessment centres</vt:lpstr>
      <vt:lpstr>Final selection decision making</vt:lpstr>
      <vt:lpstr>General discussion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Ola Mohamed</cp:lastModifiedBy>
  <cp:revision>247</cp:revision>
  <dcterms:created xsi:type="dcterms:W3CDTF">2016-10-07T14:40:02Z</dcterms:created>
  <dcterms:modified xsi:type="dcterms:W3CDTF">2023-04-27T09:51:06Z</dcterms:modified>
</cp:coreProperties>
</file>