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0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57">
          <p15:clr>
            <a:srgbClr val="A4A3A4"/>
          </p15:clr>
        </p15:guide>
        <p15:guide id="3" orient="horz" pos="1080">
          <p15:clr>
            <a:srgbClr val="A4A3A4"/>
          </p15:clr>
        </p15:guide>
        <p15:guide id="4" orient="horz" pos="3882">
          <p15:clr>
            <a:srgbClr val="A4A3A4"/>
          </p15:clr>
        </p15:guide>
        <p15:guide id="5" orient="horz" pos="4085">
          <p15:clr>
            <a:srgbClr val="A4A3A4"/>
          </p15:clr>
        </p15:guide>
        <p15:guide id="6" pos="2880">
          <p15:clr>
            <a:srgbClr val="A4A3A4"/>
          </p15:clr>
        </p15:guide>
        <p15:guide id="7" pos="367">
          <p15:clr>
            <a:srgbClr val="A4A3A4"/>
          </p15:clr>
        </p15:guide>
        <p15:guide id="8" pos="645">
          <p15:clr>
            <a:srgbClr val="A4A3A4"/>
          </p15:clr>
        </p15:guide>
        <p15:guide id="9" pos="5469">
          <p15:clr>
            <a:srgbClr val="A4A3A4"/>
          </p15:clr>
        </p15:guide>
        <p15:guide id="10" pos="836">
          <p15:clr>
            <a:srgbClr val="A4A3A4"/>
          </p15:clr>
        </p15:guide>
        <p15:guide id="11" pos="5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3743" autoAdjust="0"/>
  </p:normalViewPr>
  <p:slideViewPr>
    <p:cSldViewPr>
      <p:cViewPr varScale="1">
        <p:scale>
          <a:sx n="107" d="100"/>
          <a:sy n="107" d="100"/>
        </p:scale>
        <p:origin x="2010" y="-156"/>
      </p:cViewPr>
      <p:guideLst>
        <p:guide orient="horz" pos="2160"/>
        <p:guide orient="horz" pos="657"/>
        <p:guide orient="horz" pos="1080"/>
        <p:guide orient="horz" pos="3882"/>
        <p:guide orient="horz" pos="4085"/>
        <p:guide pos="2880"/>
        <p:guide pos="367"/>
        <p:guide pos="645"/>
        <p:guide pos="5469"/>
        <p:guide pos="836"/>
        <p:guide pos="5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E54DA-E9E6-4F39-911B-95557A24BAC8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11DD-127B-4914-A0D3-4DB4E1DD7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34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E867E-2222-4690-961F-D0BB65F7CF90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CC26C-3045-4FFA-A562-F65E7EC8FA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67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4.1  Potential relationships between </a:t>
            </a:r>
            <a:r>
              <a:rPr lang="en-US" sz="1200" b="1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organisational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strategy and HR strategy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CC26C-3045-4FFA-A562-F65E7EC8FAF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42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4.2  The HR cycle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CC26C-3045-4FFA-A562-F65E7EC8FAF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43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Table 4.1  Business strategies, and associated employee role </a:t>
            </a:r>
            <a:r>
              <a:rPr lang="en-US" sz="1200" b="1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behaviour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HRM policies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CC26C-3045-4FFA-A562-F65E7EC8FAF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66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Table 4.1  Business strategies, and associated employee role </a:t>
            </a:r>
            <a:r>
              <a:rPr lang="en-US" sz="1200" b="1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behaviour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HRM policies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CC26C-3045-4FFA-A562-F65E7EC8FAF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68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Table 4.1  Business strategies, and associated employee role </a:t>
            </a:r>
            <a:r>
              <a:rPr lang="en-US" sz="1200" b="1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behaviour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HRM policies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CC26C-3045-4FFA-A562-F65E7EC8FAF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77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4.3  A model of human resources as a source of sustained competitive advantage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CC26C-3045-4FFA-A562-F65E7EC8FAF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34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4.4  The people management–performance causal chain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CC26C-3045-4FFA-A562-F65E7EC8FAF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13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E0EC-7068-4713-82B5-AF8F472F512C}" type="datetimeFigureOut">
              <a:rPr lang="en-GB" smtClean="0"/>
              <a:pPr/>
              <a:t>27/04/2023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4D7C-F8D0-4A1A-B7D2-3E31B357D5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25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E0EC-7068-4713-82B5-AF8F472F512C}" type="datetimeFigureOut">
              <a:rPr lang="en-GB" smtClean="0"/>
              <a:pPr/>
              <a:t>27/04/2023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4D7C-F8D0-4A1A-B7D2-3E31B357D5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52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E0EC-7068-4713-82B5-AF8F472F512C}" type="datetimeFigureOut">
              <a:rPr lang="en-GB" smtClean="0"/>
              <a:pPr/>
              <a:t>27/04/2023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4D7C-F8D0-4A1A-B7D2-3E31B357D5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821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hapter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15372"/>
            <a:ext cx="8229600" cy="622828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16430"/>
            <a:ext cx="8229600" cy="47897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007FA3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Add edition here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029200" y="1600201"/>
            <a:ext cx="3657600" cy="1600199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3000" baseline="0"/>
            </a:lvl1pPr>
            <a:lvl2pPr marL="0" indent="0">
              <a:spcBef>
                <a:spcPts val="0"/>
              </a:spcBef>
              <a:buNone/>
              <a:defRPr sz="4400"/>
            </a:lvl2pPr>
            <a:lvl3pPr marL="0" indent="0">
              <a:spcBef>
                <a:spcPts val="0"/>
              </a:spcBef>
              <a:buNone/>
              <a:defRPr sz="4400"/>
            </a:lvl3pPr>
            <a:lvl4pPr marL="0" indent="0">
              <a:spcBef>
                <a:spcPts val="0"/>
              </a:spcBef>
              <a:buNone/>
              <a:defRPr sz="4400"/>
            </a:lvl4pPr>
            <a:lvl5pPr marL="0" indent="0">
              <a:spcBef>
                <a:spcPts val="0"/>
              </a:spcBef>
              <a:buNone/>
              <a:defRPr sz="4400"/>
            </a:lvl5pPr>
            <a:lvl6pPr marL="0" indent="0">
              <a:spcBef>
                <a:spcPts val="0"/>
              </a:spcBef>
              <a:buNone/>
              <a:defRPr sz="4400"/>
            </a:lvl6pPr>
            <a:lvl7pPr marL="0" indent="0">
              <a:spcBef>
                <a:spcPts val="0"/>
              </a:spcBef>
              <a:buNone/>
              <a:defRPr sz="4400"/>
            </a:lvl7pPr>
            <a:lvl8pPr marL="0" indent="0">
              <a:spcBef>
                <a:spcPts val="0"/>
              </a:spcBef>
              <a:buNone/>
              <a:defRPr sz="4400"/>
            </a:lvl8pPr>
            <a:lvl9pPr marL="0" indent="0">
              <a:spcBef>
                <a:spcPts val="0"/>
              </a:spcBef>
              <a:buNone/>
              <a:defRPr sz="4400"/>
            </a:lvl9pPr>
          </a:lstStyle>
          <a:p>
            <a:pPr lvl="0"/>
            <a:r>
              <a:rPr lang="en-US" dirty="0"/>
              <a:t>Chapter ##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029200" y="3200400"/>
            <a:ext cx="3657600" cy="2925763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200"/>
            </a:lvl1pPr>
            <a:lvl2pPr marL="0" indent="0">
              <a:spcBef>
                <a:spcPts val="0"/>
              </a:spcBef>
              <a:buNone/>
              <a:defRPr/>
            </a:lvl2pPr>
            <a:lvl3pPr marL="0" indent="0">
              <a:spcBef>
                <a:spcPts val="0"/>
              </a:spcBef>
              <a:buNone/>
              <a:defRPr/>
            </a:lvl3pPr>
            <a:lvl4pPr marL="0" indent="0">
              <a:spcBef>
                <a:spcPts val="0"/>
              </a:spcBef>
              <a:buNone/>
              <a:defRPr/>
            </a:lvl4pPr>
            <a:lvl5pPr marL="0" indent="0">
              <a:spcBef>
                <a:spcPts val="0"/>
              </a:spcBef>
              <a:buNone/>
              <a:defRPr/>
            </a:lvl5pPr>
            <a:lvl6pPr marL="0" indent="0">
              <a:spcBef>
                <a:spcPts val="0"/>
              </a:spcBef>
              <a:buNone/>
              <a:defRPr/>
            </a:lvl6pPr>
            <a:lvl7pPr marL="0" indent="0">
              <a:spcBef>
                <a:spcPts val="0"/>
              </a:spcBef>
              <a:buNone/>
              <a:defRPr/>
            </a:lvl7pPr>
            <a:lvl8pPr marL="0" indent="0">
              <a:spcBef>
                <a:spcPts val="0"/>
              </a:spcBef>
              <a:buNone/>
              <a:defRPr/>
            </a:lvl8pPr>
            <a:lvl9pPr marL="0" indent="0">
              <a:spcBef>
                <a:spcPts val="0"/>
              </a:spcBef>
              <a:buNone/>
              <a:defRPr/>
            </a:lvl9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93969" y="6165337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Pearson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76789"/>
            <a:ext cx="918000" cy="27991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1600200" y="6429345"/>
            <a:ext cx="7162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800" b="1" dirty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Copyright © 2017, 2015, 2012 Pearson education, Inc. All Rights Reserved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DBB62CA-78F1-41AB-A8F6-9CD1C27721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20"/>
            <a:ext cx="9144000" cy="6858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294C17D-817A-4AED-9845-E1C2A18EC8F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" y="6027912"/>
            <a:ext cx="4911768" cy="53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6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E0EC-7068-4713-82B5-AF8F472F512C}" type="datetimeFigureOut">
              <a:rPr lang="en-GB" smtClean="0"/>
              <a:pPr/>
              <a:t>27/04/2023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4D7C-F8D0-4A1A-B7D2-3E31B357D5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453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E0EC-7068-4713-82B5-AF8F472F512C}" type="datetimeFigureOut">
              <a:rPr lang="en-GB" smtClean="0"/>
              <a:pPr/>
              <a:t>27/04/2023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4D7C-F8D0-4A1A-B7D2-3E31B357D5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335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E0EC-7068-4713-82B5-AF8F472F512C}" type="datetimeFigureOut">
              <a:rPr lang="en-GB" smtClean="0"/>
              <a:pPr/>
              <a:t>27/04/2023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4D7C-F8D0-4A1A-B7D2-3E31B357D5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571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E0EC-7068-4713-82B5-AF8F472F512C}" type="datetimeFigureOut">
              <a:rPr lang="en-GB" smtClean="0"/>
              <a:pPr/>
              <a:t>27/04/2023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4D7C-F8D0-4A1A-B7D2-3E31B357D5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39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E0EC-7068-4713-82B5-AF8F472F512C}" type="datetimeFigureOut">
              <a:rPr lang="en-GB" smtClean="0"/>
              <a:pPr/>
              <a:t>27/04/2023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4D7C-F8D0-4A1A-B7D2-3E31B357D5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22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E0EC-7068-4713-82B5-AF8F472F512C}" type="datetimeFigureOut">
              <a:rPr lang="en-GB" smtClean="0"/>
              <a:pPr/>
              <a:t>27/04/2023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4D7C-F8D0-4A1A-B7D2-3E31B357D5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653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E0EC-7068-4713-82B5-AF8F472F512C}" type="datetimeFigureOut">
              <a:rPr lang="en-GB" smtClean="0"/>
              <a:pPr/>
              <a:t>27/04/2023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4D7C-F8D0-4A1A-B7D2-3E31B357D5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172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E0EC-7068-4713-82B5-AF8F472F512C}" type="datetimeFigureOut">
              <a:rPr lang="en-GB" smtClean="0"/>
              <a:pPr/>
              <a:t>27/04/2023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4D7C-F8D0-4A1A-B7D2-3E31B357D5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45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2E0EC-7068-4713-82B5-AF8F472F512C}" type="datetimeFigureOut">
              <a:rPr lang="en-GB" smtClean="0"/>
              <a:pPr/>
              <a:t>27/04/2023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D4D7C-F8D0-4A1A-B7D2-3E31B357D5E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Box 9"/>
          <p:cNvSpPr txBox="1"/>
          <p:nvPr userDrawn="1"/>
        </p:nvSpPr>
        <p:spPr>
          <a:xfrm>
            <a:off x="1600200" y="6429345"/>
            <a:ext cx="7162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800" b="1" dirty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Copyright © 2017, 2015, 2012 Pearson education, Inc. All Rights Reserved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7" y="6447880"/>
            <a:ext cx="357386" cy="1999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B153737-E959-4C4F-AF3A-310F4B4B5263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20"/>
            <a:ext cx="9144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407BA63-9A3E-418C-9590-3D55D6775D0D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" y="6027912"/>
            <a:ext cx="4911768" cy="53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707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7FA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404664"/>
            <a:ext cx="8229600" cy="622828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Human Resource Management</a:t>
            </a:r>
            <a:endParaRPr lang="en-US" sz="3200" b="1" dirty="0"/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5024438" y="2934274"/>
            <a:ext cx="3657600" cy="4914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Chapter 4</a:t>
            </a:r>
          </a:p>
        </p:txBody>
      </p:sp>
      <p:sp>
        <p:nvSpPr>
          <p:cNvPr id="8" name="Text Placeholder 4"/>
          <p:cNvSpPr txBox="1">
            <a:spLocks/>
          </p:cNvSpPr>
          <p:nvPr/>
        </p:nvSpPr>
        <p:spPr>
          <a:xfrm>
            <a:off x="5024438" y="3425754"/>
            <a:ext cx="3657600" cy="939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n-GB" sz="2400" dirty="0"/>
              <a:t>Strategic human resource management</a:t>
            </a:r>
          </a:p>
        </p:txBody>
      </p:sp>
      <p:pic>
        <p:nvPicPr>
          <p:cNvPr id="10" name="Picture 2" descr="G:\08VOL4\Graphics\Powerpoint\PE_UK\PE530-TORRINGTON\Incoming\CVR_TORR9099_10_SE_CV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2812"/>
            <a:ext cx="3381573" cy="46058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53861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Theoretical perspectives of strategic HRM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564904"/>
            <a:ext cx="8229600" cy="4525963"/>
          </a:xfrm>
        </p:spPr>
        <p:txBody>
          <a:bodyPr>
            <a:normAutofit/>
          </a:bodyPr>
          <a:lstStyle/>
          <a:p>
            <a:r>
              <a:rPr lang="en-GB" sz="2000" dirty="0"/>
              <a:t>Universalist approach</a:t>
            </a:r>
          </a:p>
          <a:p>
            <a:pPr lvl="1"/>
            <a:r>
              <a:rPr lang="en-GB" sz="1800" dirty="0"/>
              <a:t>The ‘one best way’ concept</a:t>
            </a:r>
          </a:p>
          <a:p>
            <a:pPr lvl="1"/>
            <a:endParaRPr lang="en-GB" sz="1800" dirty="0"/>
          </a:p>
          <a:p>
            <a:r>
              <a:rPr lang="en-GB" sz="2000" dirty="0"/>
              <a:t>Fit or contingency approach</a:t>
            </a:r>
          </a:p>
          <a:p>
            <a:pPr lvl="1"/>
            <a:r>
              <a:rPr lang="en-GB" sz="1800" dirty="0"/>
              <a:t>The ‘alignment’ concept</a:t>
            </a:r>
          </a:p>
          <a:p>
            <a:pPr lvl="1"/>
            <a:endParaRPr lang="en-GB" sz="1800" dirty="0"/>
          </a:p>
          <a:p>
            <a:r>
              <a:rPr lang="en-GB" sz="2000" dirty="0"/>
              <a:t>Resource-based approach</a:t>
            </a:r>
          </a:p>
          <a:p>
            <a:pPr lvl="1"/>
            <a:r>
              <a:rPr lang="en-GB" sz="1800" dirty="0"/>
              <a:t>The ‘human capital’ concept</a:t>
            </a:r>
          </a:p>
        </p:txBody>
      </p:sp>
    </p:spTree>
    <p:extLst>
      <p:ext uri="{BB962C8B-B14F-4D97-AF65-F5344CB8AC3E}">
        <p14:creationId xmlns:p14="http://schemas.microsoft.com/office/powerpoint/2010/main" val="2884963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8229600" cy="1143000"/>
          </a:xfrm>
        </p:spPr>
        <p:txBody>
          <a:bodyPr/>
          <a:lstStyle/>
          <a:p>
            <a:r>
              <a:rPr lang="en-GB" dirty="0"/>
              <a:t>Universalist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20" y="134076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Derives from the concept of HRM as ‘best practice’.</a:t>
            </a:r>
          </a:p>
          <a:p>
            <a:r>
              <a:rPr lang="en-GB" dirty="0"/>
              <a:t>Bundles of practice when combined are mutually supportive of each other and the business.</a:t>
            </a:r>
          </a:p>
          <a:p>
            <a:r>
              <a:rPr lang="en-GB" dirty="0"/>
              <a:t>There is ‘one best way’ of managing human resources.</a:t>
            </a:r>
          </a:p>
          <a:p>
            <a:r>
              <a:rPr lang="en-GB" dirty="0"/>
              <a:t>It involves a high-commitment (high-involvement, high-performance) model.</a:t>
            </a:r>
          </a:p>
          <a:p>
            <a:r>
              <a:rPr lang="en-GB" dirty="0"/>
              <a:t>It is </a:t>
            </a:r>
            <a:r>
              <a:rPr lang="en-GB" dirty="0" err="1"/>
              <a:t>unitarist</a:t>
            </a:r>
            <a:r>
              <a:rPr lang="en-GB" dirty="0"/>
              <a:t> and assumes that employees will not question or dispute managerial practice.</a:t>
            </a:r>
          </a:p>
        </p:txBody>
      </p:sp>
    </p:spTree>
    <p:extLst>
      <p:ext uri="{BB962C8B-B14F-4D97-AF65-F5344CB8AC3E}">
        <p14:creationId xmlns:p14="http://schemas.microsoft.com/office/powerpoint/2010/main" val="1355740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42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Fit or contingency approach;</a:t>
            </a:r>
            <a:br>
              <a:rPr lang="en-GB" dirty="0"/>
            </a:br>
            <a:r>
              <a:rPr lang="en-GB" dirty="0"/>
              <a:t>the HR cycle</a:t>
            </a:r>
          </a:p>
        </p:txBody>
      </p:sp>
      <p:pic>
        <p:nvPicPr>
          <p:cNvPr id="2050" name="Picture 2" descr="Y:\08VOL4\Graphics\Powerpoint\PE_UK\PE530-TORRINGTON\Final files\GIF\ch04\M04NF00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8644" y="3140968"/>
            <a:ext cx="6586712" cy="25623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5479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074" y="773832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Innovation strategy and HRM fit</a:t>
            </a:r>
          </a:p>
        </p:txBody>
      </p:sp>
      <p:pic>
        <p:nvPicPr>
          <p:cNvPr id="3075" name="Picture 3" descr="Y:\08VOL4\Graphics\Powerpoint\PE_UK\PE530-TORRINGTON\Final files\GIF\ch04\M04NT001a.gif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06074" y="1916832"/>
            <a:ext cx="8131851" cy="34229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8751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Quality enhancement strategy and HRM fit</a:t>
            </a:r>
          </a:p>
        </p:txBody>
      </p:sp>
      <p:pic>
        <p:nvPicPr>
          <p:cNvPr id="4098" name="Picture 2" descr="Y:\08VOL4\Graphics\Powerpoint\PE_UK\PE530-TORRINGTON\Final files\GIF\ch04\M04NT001b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284984"/>
            <a:ext cx="8099425" cy="2520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6025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923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Cost reduction strategy and HRM fit</a:t>
            </a:r>
          </a:p>
        </p:txBody>
      </p:sp>
      <p:pic>
        <p:nvPicPr>
          <p:cNvPr id="5122" name="Picture 2" descr="Y:\08VOL4\Graphics\Powerpoint\PE_UK\PE530-TORRINGTON\Final files\GIF\ch04\M04NT001c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276872"/>
            <a:ext cx="8094955" cy="32587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6025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640960" cy="1143000"/>
          </a:xfrm>
        </p:spPr>
        <p:txBody>
          <a:bodyPr>
            <a:noAutofit/>
          </a:bodyPr>
          <a:lstStyle/>
          <a:p>
            <a:r>
              <a:rPr lang="en-GB" sz="3600" dirty="0"/>
              <a:t>Resource-based approach; human resources as a source of competitive advantage</a:t>
            </a:r>
          </a:p>
        </p:txBody>
      </p:sp>
      <p:pic>
        <p:nvPicPr>
          <p:cNvPr id="6146" name="Picture 2" descr="Y:\08VOL4\Graphics\Powerpoint\PE_UK\PE530-TORRINGTON\Final files\GIF\ch04\M04NF00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4222" y="3140968"/>
            <a:ext cx="7435556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69898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The HRM practices-performance link; the causal chain</a:t>
            </a:r>
          </a:p>
        </p:txBody>
      </p:sp>
      <p:pic>
        <p:nvPicPr>
          <p:cNvPr id="7170" name="Picture 2" descr="Y:\08VOL4\Graphics\Powerpoint\PE_UK\PE530-TORRINGTON\Final files\GIF\ch04\M04NF00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8830" y="3429000"/>
            <a:ext cx="7646339" cy="5709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42286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/>
          <a:lstStyle/>
          <a:p>
            <a:r>
              <a:rPr lang="en-GB" dirty="0"/>
              <a:t>General discussion topics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2780928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lvl="0" indent="-457200">
              <a:spcBef>
                <a:spcPct val="20000"/>
              </a:spcBef>
              <a:buFont typeface="+mj-lt"/>
              <a:buAutoNum type="arabicPeriod"/>
            </a:pPr>
            <a:r>
              <a:rPr lang="en-US" sz="3200" dirty="0"/>
              <a:t>Is it feasible to link business strategy with the management of people in </a:t>
            </a:r>
            <a:r>
              <a:rPr lang="en-US" sz="3200" dirty="0" err="1"/>
              <a:t>organisations</a:t>
            </a:r>
            <a:r>
              <a:rPr lang="en-US" sz="3200" dirty="0"/>
              <a:t>?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eriod"/>
            </a:pPr>
            <a:r>
              <a:rPr lang="en-US" sz="3200" dirty="0"/>
              <a:t>HR strategies can be stimulating to produce and satisfying to display, but how can we make sure that they are implemented?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956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869" y="692696"/>
            <a:ext cx="8229600" cy="1143000"/>
          </a:xfrm>
        </p:spPr>
        <p:txBody>
          <a:bodyPr/>
          <a:lstStyle/>
          <a:p>
            <a:r>
              <a:rPr lang="en-GB" dirty="0"/>
              <a:t>Strategic HRM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531" y="157220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‘Human resources are increasingly viewed as a critical, if not </a:t>
            </a:r>
            <a:r>
              <a:rPr lang="en-GB" i="1" dirty="0"/>
              <a:t>the</a:t>
            </a:r>
            <a:r>
              <a:rPr lang="en-GB" dirty="0"/>
              <a:t> source of, competitive advantage for the business. Thus attention needs to be paid, at a strategic level, to the nature of this resource and its management, as this will impact on the performance of the organisation, however defined’.</a:t>
            </a:r>
          </a:p>
        </p:txBody>
      </p:sp>
    </p:spTree>
    <p:extLst>
      <p:ext uri="{BB962C8B-B14F-4D97-AF65-F5344CB8AC3E}">
        <p14:creationId xmlns:p14="http://schemas.microsoft.com/office/powerpoint/2010/main" val="1069344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HR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281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‘</a:t>
            </a:r>
            <a:r>
              <a:rPr lang="en-GB" i="1" dirty="0"/>
              <a:t>The intentions of the corporation both explicit and covert, towards the management of its employees, expressed through philosophies, policies and practices</a:t>
            </a:r>
            <a:r>
              <a:rPr lang="en-GB" dirty="0"/>
              <a:t>’.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Tyson, (1995)</a:t>
            </a:r>
          </a:p>
        </p:txBody>
      </p:sp>
    </p:spTree>
    <p:extLst>
      <p:ext uri="{BB962C8B-B14F-4D97-AF65-F5344CB8AC3E}">
        <p14:creationId xmlns:p14="http://schemas.microsoft.com/office/powerpoint/2010/main" val="655733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04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Relationships between organisational strategy and HR strategy</a:t>
            </a:r>
          </a:p>
        </p:txBody>
      </p:sp>
      <p:pic>
        <p:nvPicPr>
          <p:cNvPr id="1026" name="Picture 2" descr="Y:\08VOL4\Graphics\Powerpoint\PE_UK\PE530-TORRINGTON\Final files\GIF\ch04\M04NF00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708920"/>
            <a:ext cx="7128793" cy="30289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9150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8229600" cy="1143000"/>
          </a:xfrm>
        </p:spPr>
        <p:txBody>
          <a:bodyPr/>
          <a:lstStyle/>
          <a:p>
            <a:r>
              <a:rPr lang="en-GB" dirty="0"/>
              <a:t>The separation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531" y="1544214"/>
            <a:ext cx="8229600" cy="4525963"/>
          </a:xfrm>
        </p:spPr>
        <p:txBody>
          <a:bodyPr/>
          <a:lstStyle/>
          <a:p>
            <a:r>
              <a:rPr lang="en-GB" dirty="0"/>
              <a:t>No relationship exists between organisational strategy and HR strategy.</a:t>
            </a:r>
          </a:p>
          <a:p>
            <a:r>
              <a:rPr lang="en-GB" dirty="0"/>
              <a:t>There may be neither organisational strategy nor HR strategy at all.</a:t>
            </a:r>
          </a:p>
          <a:p>
            <a:r>
              <a:rPr lang="en-GB" dirty="0"/>
              <a:t>Typical of organisations thirty years ago.</a:t>
            </a:r>
          </a:p>
          <a:p>
            <a:r>
              <a:rPr lang="en-GB" dirty="0"/>
              <a:t>May still typify small organisations.</a:t>
            </a:r>
          </a:p>
        </p:txBody>
      </p:sp>
    </p:spTree>
    <p:extLst>
      <p:ext uri="{BB962C8B-B14F-4D97-AF65-F5344CB8AC3E}">
        <p14:creationId xmlns:p14="http://schemas.microsoft.com/office/powerpoint/2010/main" val="395362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8229600" cy="1143000"/>
          </a:xfrm>
        </p:spPr>
        <p:txBody>
          <a:bodyPr/>
          <a:lstStyle/>
          <a:p>
            <a:r>
              <a:rPr lang="en-GB" dirty="0"/>
              <a:t>The fit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29607"/>
            <a:ext cx="9361039" cy="4525963"/>
          </a:xfrm>
        </p:spPr>
        <p:txBody>
          <a:bodyPr>
            <a:normAutofit/>
          </a:bodyPr>
          <a:lstStyle/>
          <a:p>
            <a:r>
              <a:rPr lang="en-GB" sz="2000" dirty="0"/>
              <a:t>There is recognition of the importance of people to organisational strategy.</a:t>
            </a:r>
          </a:p>
          <a:p>
            <a:r>
              <a:rPr lang="en-GB" sz="2000" dirty="0"/>
              <a:t>Employees are key implementers of strategy.</a:t>
            </a:r>
          </a:p>
          <a:p>
            <a:r>
              <a:rPr lang="en-GB" sz="2000" dirty="0"/>
              <a:t>HR is designed to fit with the business strategy.</a:t>
            </a:r>
          </a:p>
          <a:p>
            <a:r>
              <a:rPr lang="en-GB" sz="2000" dirty="0"/>
              <a:t>Strategy and objectives are ‘cascaded’ down the organisation via management structure.</a:t>
            </a:r>
          </a:p>
          <a:p>
            <a:r>
              <a:rPr lang="en-GB" sz="2000" dirty="0"/>
              <a:t>Assumes high degree of rationality within the organisation.</a:t>
            </a:r>
          </a:p>
        </p:txBody>
      </p:sp>
    </p:spTree>
    <p:extLst>
      <p:ext uri="{BB962C8B-B14F-4D97-AF65-F5344CB8AC3E}">
        <p14:creationId xmlns:p14="http://schemas.microsoft.com/office/powerpoint/2010/main" val="228765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332656"/>
            <a:ext cx="8229600" cy="1143000"/>
          </a:xfrm>
        </p:spPr>
        <p:txBody>
          <a:bodyPr/>
          <a:lstStyle/>
          <a:p>
            <a:r>
              <a:rPr lang="en-GB" dirty="0"/>
              <a:t>The dialogue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531" y="1553545"/>
            <a:ext cx="8229600" cy="4525963"/>
          </a:xfrm>
        </p:spPr>
        <p:txBody>
          <a:bodyPr/>
          <a:lstStyle/>
          <a:p>
            <a:r>
              <a:rPr lang="en-GB" dirty="0"/>
              <a:t>Builds on the ‘fit’ model.</a:t>
            </a:r>
          </a:p>
          <a:p>
            <a:r>
              <a:rPr lang="en-GB" dirty="0"/>
              <a:t>Recognises the need for two-way communication and debate.</a:t>
            </a:r>
          </a:p>
          <a:p>
            <a:r>
              <a:rPr lang="en-GB" dirty="0"/>
              <a:t>Not all strategic aims may be feasible.</a:t>
            </a:r>
          </a:p>
          <a:p>
            <a:r>
              <a:rPr lang="en-GB" dirty="0"/>
              <a:t>Alternative ways of achieving aims need to be sought and evaluated.</a:t>
            </a:r>
          </a:p>
        </p:txBody>
      </p:sp>
    </p:spTree>
    <p:extLst>
      <p:ext uri="{BB962C8B-B14F-4D97-AF65-F5344CB8AC3E}">
        <p14:creationId xmlns:p14="http://schemas.microsoft.com/office/powerpoint/2010/main" val="453887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/>
          <a:lstStyle/>
          <a:p>
            <a:r>
              <a:rPr lang="en-GB" dirty="0"/>
              <a:t>The integrated/holistic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636912"/>
            <a:ext cx="8136904" cy="4525963"/>
          </a:xfrm>
        </p:spPr>
        <p:txBody>
          <a:bodyPr>
            <a:normAutofit/>
          </a:bodyPr>
          <a:lstStyle/>
          <a:p>
            <a:r>
              <a:rPr lang="en-GB" sz="2000" dirty="0"/>
              <a:t>People are seen as key to competitive advantage, not simply implementers of strategy.</a:t>
            </a:r>
          </a:p>
          <a:p>
            <a:r>
              <a:rPr lang="en-GB" sz="2000" dirty="0"/>
              <a:t> HR strategy is therefore an end in itself, not simply a means to an end.</a:t>
            </a:r>
          </a:p>
          <a:p>
            <a:r>
              <a:rPr lang="en-GB" sz="2000" dirty="0"/>
              <a:t>The notion of the resource-based firm requires business strategy to encompass HR, and other, strategies.</a:t>
            </a:r>
          </a:p>
          <a:p>
            <a:r>
              <a:rPr lang="en-GB" sz="2000" dirty="0"/>
              <a:t>There is mutual development and integration which aligns both HR and business aims.</a:t>
            </a:r>
          </a:p>
        </p:txBody>
      </p:sp>
    </p:spTree>
    <p:extLst>
      <p:ext uri="{BB962C8B-B14F-4D97-AF65-F5344CB8AC3E}">
        <p14:creationId xmlns:p14="http://schemas.microsoft.com/office/powerpoint/2010/main" val="2117417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8229600" cy="1143000"/>
          </a:xfrm>
        </p:spPr>
        <p:txBody>
          <a:bodyPr/>
          <a:lstStyle/>
          <a:p>
            <a:r>
              <a:rPr lang="en-GB" dirty="0"/>
              <a:t>The HR-driven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531" y="1553545"/>
            <a:ext cx="8229600" cy="4525963"/>
          </a:xfrm>
        </p:spPr>
        <p:txBody>
          <a:bodyPr/>
          <a:lstStyle/>
          <a:p>
            <a:r>
              <a:rPr lang="en-GB" dirty="0"/>
              <a:t>HR strategy drives other strategies.</a:t>
            </a:r>
          </a:p>
          <a:p>
            <a:r>
              <a:rPr lang="en-GB" dirty="0"/>
              <a:t>People are key to competitive advantage so the organisation needs to build on their strengths.</a:t>
            </a:r>
          </a:p>
          <a:p>
            <a:r>
              <a:rPr lang="en-GB" dirty="0"/>
              <a:t>Supports the idea of the resource-based firm.</a:t>
            </a:r>
          </a:p>
          <a:p>
            <a:r>
              <a:rPr lang="en-GB" dirty="0"/>
              <a:t>Uses the notion of ‘human capital’ which provides the potential for future competitive advantage.</a:t>
            </a:r>
          </a:p>
        </p:txBody>
      </p:sp>
    </p:spTree>
    <p:extLst>
      <p:ext uri="{BB962C8B-B14F-4D97-AF65-F5344CB8AC3E}">
        <p14:creationId xmlns:p14="http://schemas.microsoft.com/office/powerpoint/2010/main" val="41893617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6.0&quot;&gt;&lt;object type=&quot;1&quot; unique_id=&quot;10001&quot;&gt;&lt;object type=&quot;8&quot; unique_id=&quot;207009&quot;&gt;&lt;/object&gt;&lt;object type=&quot;2&quot; unique_id=&quot;207010&quot;&gt;&lt;object type=&quot;3&quot; unique_id=&quot;207105&quot;&gt;&lt;property id=&quot;20148&quot; value=&quot;5&quot;/&gt;&lt;property id=&quot;20300&quot; value=&quot;Slide 1 - &amp;quot;Human Resource Management&amp;quot;&quot;/&gt;&lt;property id=&quot;20307&quot; value=&quot;270&quot;/&gt;&lt;/object&gt;&lt;object type=&quot;3&quot; unique_id=&quot;210984&quot;&gt;&lt;property id=&quot;20148&quot; value=&quot;5&quot;/&gt;&lt;property id=&quot;20300&quot; value=&quot;Slide 2 - &amp;quot;Strategic HRM&amp;quot;&quot;/&gt;&lt;property id=&quot;20307&quot; value=&quot;272&quot;/&gt;&lt;/object&gt;&lt;object type=&quot;3&quot; unique_id=&quot;210985&quot;&gt;&lt;property id=&quot;20148&quot; value=&quot;5&quot;/&gt;&lt;property id=&quot;20300&quot; value=&quot;Slide 3 - &amp;quot;HR strategy&amp;quot;&quot;/&gt;&lt;property id=&quot;20307&quot; value=&quot;273&quot;/&gt;&lt;/object&gt;&lt;object type=&quot;3&quot; unique_id=&quot;210986&quot;&gt;&lt;property id=&quot;20148&quot; value=&quot;5&quot;/&gt;&lt;property id=&quot;20300&quot; value=&quot;Slide 4 - &amp;quot;Relationships between organisational strategy and HR strategy&amp;quot;&quot;/&gt;&lt;property id=&quot;20307&quot; value=&quot;274&quot;/&gt;&lt;/object&gt;&lt;object type=&quot;3&quot; unique_id=&quot;210987&quot;&gt;&lt;property id=&quot;20148&quot; value=&quot;5&quot;/&gt;&lt;property id=&quot;20300&quot; value=&quot;Slide 5 - &amp;quot;The separation model&amp;quot;&quot;/&gt;&lt;property id=&quot;20307&quot; value=&quot;275&quot;/&gt;&lt;/object&gt;&lt;object type=&quot;3&quot; unique_id=&quot;210988&quot;&gt;&lt;property id=&quot;20148&quot; value=&quot;5&quot;/&gt;&lt;property id=&quot;20300&quot; value=&quot;Slide 6 - &amp;quot;The fit model&amp;quot;&quot;/&gt;&lt;property id=&quot;20307&quot; value=&quot;276&quot;/&gt;&lt;/object&gt;&lt;object type=&quot;3&quot; unique_id=&quot;210989&quot;&gt;&lt;property id=&quot;20148&quot; value=&quot;5&quot;/&gt;&lt;property id=&quot;20300&quot; value=&quot;Slide 7 - &amp;quot;The dialogue model&amp;quot;&quot;/&gt;&lt;property id=&quot;20307&quot; value=&quot;277&quot;/&gt;&lt;/object&gt;&lt;object type=&quot;3&quot; unique_id=&quot;210990&quot;&gt;&lt;property id=&quot;20148&quot; value=&quot;5&quot;/&gt;&lt;property id=&quot;20300&quot; value=&quot;Slide 8 - &amp;quot;The integrated/holistic model&amp;quot;&quot;/&gt;&lt;property id=&quot;20307&quot; value=&quot;278&quot;/&gt;&lt;/object&gt;&lt;object type=&quot;3&quot; unique_id=&quot;210991&quot;&gt;&lt;property id=&quot;20148&quot; value=&quot;5&quot;/&gt;&lt;property id=&quot;20300&quot; value=&quot;Slide 9 - &amp;quot;The HR-driven model&amp;quot;&quot;/&gt;&lt;property id=&quot;20307&quot; value=&quot;279&quot;/&gt;&lt;/object&gt;&lt;object type=&quot;3&quot; unique_id=&quot;210992&quot;&gt;&lt;property id=&quot;20148&quot; value=&quot;5&quot;/&gt;&lt;property id=&quot;20300&quot; value=&quot;Slide 10 - &amp;quot;Theoretical perspectives of strategic HRM&amp;quot;&quot;/&gt;&lt;property id=&quot;20307&quot; value=&quot;280&quot;/&gt;&lt;/object&gt;&lt;object type=&quot;3&quot; unique_id=&quot;210993&quot;&gt;&lt;property id=&quot;20148&quot; value=&quot;5&quot;/&gt;&lt;property id=&quot;20300&quot; value=&quot;Slide 11 - &amp;quot;Universalist approach&amp;quot;&quot;/&gt;&lt;property id=&quot;20307&quot; value=&quot;281&quot;/&gt;&lt;/object&gt;&lt;object type=&quot;3&quot; unique_id=&quot;210994&quot;&gt;&lt;property id=&quot;20148&quot; value=&quot;5&quot;/&gt;&lt;property id=&quot;20300&quot; value=&quot;Slide 12 - &amp;quot;Fit or contingency approach;&amp;#x0D;&amp;#x0A;the HR cycle&amp;quot;&quot;/&gt;&lt;property id=&quot;20307&quot; value=&quot;282&quot;/&gt;&lt;/object&gt;&lt;object type=&quot;3&quot; unique_id=&quot;210995&quot;&gt;&lt;property id=&quot;20148&quot; value=&quot;5&quot;/&gt;&lt;property id=&quot;20300&quot; value=&quot;Slide 13 - &amp;quot;Innovation strategy and HRM fit&amp;quot;&quot;/&gt;&lt;property id=&quot;20307&quot; value=&quot;283&quot;/&gt;&lt;/object&gt;&lt;object type=&quot;3&quot; unique_id=&quot;210996&quot;&gt;&lt;property id=&quot;20148&quot; value=&quot;5&quot;/&gt;&lt;property id=&quot;20300&quot; value=&quot;Slide 14 - &amp;quot;Quality enhancement strategy and HRM fit&amp;quot;&quot;/&gt;&lt;property id=&quot;20307&quot; value=&quot;284&quot;/&gt;&lt;/object&gt;&lt;object type=&quot;3&quot; unique_id=&quot;210997&quot;&gt;&lt;property id=&quot;20148&quot; value=&quot;5&quot;/&gt;&lt;property id=&quot;20300&quot; value=&quot;Slide 15 - &amp;quot;Cost reduction strategy and HRM fit&amp;quot;&quot;/&gt;&lt;property id=&quot;20307&quot; value=&quot;285&quot;/&gt;&lt;/object&gt;&lt;object type=&quot;3&quot; unique_id=&quot;210998&quot;&gt;&lt;property id=&quot;20148&quot; value=&quot;5&quot;/&gt;&lt;property id=&quot;20300&quot; value=&quot;Slide 16 - &amp;quot;Resource-based approach; human resources as a source of competitive advantage&amp;quot;&quot;/&gt;&lt;property id=&quot;20307&quot; value=&quot;286&quot;/&gt;&lt;/object&gt;&lt;object type=&quot;3&quot; unique_id=&quot;210999&quot;&gt;&lt;property id=&quot;20148&quot; value=&quot;5&quot;/&gt;&lt;property id=&quot;20300&quot; value=&quot;Slide 17 - &amp;quot;The HRM practices-performance link; the causal chain&amp;quot;&quot;/&gt;&lt;property id=&quot;20307&quot; value=&quot;287&quot;/&gt;&lt;/object&gt;&lt;object type=&quot;3&quot; unique_id=&quot;211000&quot;&gt;&lt;property id=&quot;20148&quot; value=&quot;5&quot;/&gt;&lt;property id=&quot;20300&quot; value=&quot;Slide 18 - &amp;quot;General discussion topics&amp;quot;&quot;/&gt;&lt;property id=&quot;20307&quot; value=&quot;288&quot;/&gt;&lt;/object&gt;&lt;/object&gt;&lt;/object&gt;&lt;/database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629</Words>
  <Application>Microsoft Office PowerPoint</Application>
  <PresentationFormat>On-screen Show (4:3)</PresentationFormat>
  <Paragraphs>74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Human Resource Management</vt:lpstr>
      <vt:lpstr>Strategic HRM</vt:lpstr>
      <vt:lpstr>HR strategy</vt:lpstr>
      <vt:lpstr>Relationships between organisational strategy and HR strategy</vt:lpstr>
      <vt:lpstr>The separation model</vt:lpstr>
      <vt:lpstr>The fit model</vt:lpstr>
      <vt:lpstr>The dialogue model</vt:lpstr>
      <vt:lpstr>The integrated/holistic model</vt:lpstr>
      <vt:lpstr>The HR-driven model</vt:lpstr>
      <vt:lpstr>Theoretical perspectives of strategic HRM</vt:lpstr>
      <vt:lpstr>Universalist approach</vt:lpstr>
      <vt:lpstr>Fit or contingency approach; the HR cycle</vt:lpstr>
      <vt:lpstr>Innovation strategy and HRM fit</vt:lpstr>
      <vt:lpstr>Quality enhancement strategy and HRM fit</vt:lpstr>
      <vt:lpstr>Cost reduction strategy and HRM fit</vt:lpstr>
      <vt:lpstr>Resource-based approach; human resources as a source of competitive advantage</vt:lpstr>
      <vt:lpstr>The HRM practices-performance link; the causal chain</vt:lpstr>
      <vt:lpstr>General discussion 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Ola Mohamed</cp:lastModifiedBy>
  <cp:revision>162</cp:revision>
  <dcterms:created xsi:type="dcterms:W3CDTF">2016-10-07T14:40:02Z</dcterms:created>
  <dcterms:modified xsi:type="dcterms:W3CDTF">2023-04-27T09:48:29Z</dcterms:modified>
</cp:coreProperties>
</file>