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70" r:id="rId2"/>
    <p:sldId id="272" r:id="rId3"/>
    <p:sldId id="273" r:id="rId4"/>
    <p:sldId id="274" r:id="rId5"/>
    <p:sldId id="275" r:id="rId6"/>
    <p:sldId id="276" r:id="rId7"/>
    <p:sldId id="277" r:id="rId8"/>
    <p:sldId id="278" r:id="rId9"/>
    <p:sldId id="279" r:id="rId10"/>
    <p:sldId id="280" r:id="rId11"/>
    <p:sldId id="281" r:id="rId12"/>
    <p:sldId id="282" r:id="rId13"/>
    <p:sldId id="283" r:id="rId14"/>
    <p:sldId id="284" r:id="rId15"/>
    <p:sldId id="285" r:id="rId16"/>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657">
          <p15:clr>
            <a:srgbClr val="A4A3A4"/>
          </p15:clr>
        </p15:guide>
        <p15:guide id="3" orient="horz" pos="1080">
          <p15:clr>
            <a:srgbClr val="A4A3A4"/>
          </p15:clr>
        </p15:guide>
        <p15:guide id="4" orient="horz" pos="3884">
          <p15:clr>
            <a:srgbClr val="A4A3A4"/>
          </p15:clr>
        </p15:guide>
        <p15:guide id="5" orient="horz" pos="4085">
          <p15:clr>
            <a:srgbClr val="A4A3A4"/>
          </p15:clr>
        </p15:guide>
        <p15:guide id="6" pos="2880">
          <p15:clr>
            <a:srgbClr val="A4A3A4"/>
          </p15:clr>
        </p15:guide>
        <p15:guide id="7" pos="367">
          <p15:clr>
            <a:srgbClr val="A4A3A4"/>
          </p15:clr>
        </p15:guide>
        <p15:guide id="8" pos="645">
          <p15:clr>
            <a:srgbClr val="A4A3A4"/>
          </p15:clr>
        </p15:guide>
        <p15:guide id="9" pos="5469">
          <p15:clr>
            <a:srgbClr val="A4A3A4"/>
          </p15:clr>
        </p15:guide>
        <p15:guide id="10" pos="836">
          <p15:clr>
            <a:srgbClr val="A4A3A4"/>
          </p15:clr>
        </p15:guide>
        <p15:guide id="11" pos="57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67" autoAdjust="0"/>
    <p:restoredTop sz="93625" autoAdjust="0"/>
  </p:normalViewPr>
  <p:slideViewPr>
    <p:cSldViewPr>
      <p:cViewPr varScale="1">
        <p:scale>
          <a:sx n="107" d="100"/>
          <a:sy n="107" d="100"/>
        </p:scale>
        <p:origin x="2010" y="108"/>
      </p:cViewPr>
      <p:guideLst>
        <p:guide orient="horz" pos="2160"/>
        <p:guide orient="horz" pos="657"/>
        <p:guide orient="horz" pos="1080"/>
        <p:guide orient="horz" pos="3884"/>
        <p:guide orient="horz" pos="4085"/>
        <p:guide pos="2880"/>
        <p:guide pos="367"/>
        <p:guide pos="645"/>
        <p:guide pos="5469"/>
        <p:guide pos="836"/>
        <p:guide pos="579"/>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78" d="100"/>
          <a:sy n="78" d="100"/>
        </p:scale>
        <p:origin x="-105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2BE0EFE-09F5-4F21-B88F-7160CF1C174B}" type="datetimeFigureOut">
              <a:rPr lang="en-US" smtClean="0"/>
              <a:pPr/>
              <a:t>4/27/2023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2189A0A-6514-4958-A7E3-AEE66E52247F}" type="slidenum">
              <a:rPr lang="en-US" smtClean="0"/>
              <a:pPr/>
              <a:t>‹#›</a:t>
            </a:fld>
            <a:endParaRPr lang="en-US"/>
          </a:p>
        </p:txBody>
      </p:sp>
    </p:spTree>
    <p:extLst>
      <p:ext uri="{BB962C8B-B14F-4D97-AF65-F5344CB8AC3E}">
        <p14:creationId xmlns:p14="http://schemas.microsoft.com/office/powerpoint/2010/main" val="21002573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4E867E-2222-4690-961F-D0BB65F7CF90}" type="datetimeFigureOut">
              <a:rPr lang="en-US" smtClean="0"/>
              <a:pPr/>
              <a:t>4/27/2023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ACC26C-3045-4FFA-A562-F65E7EC8FAF1}" type="slidenum">
              <a:rPr lang="en-US" smtClean="0"/>
              <a:pPr/>
              <a:t>‹#›</a:t>
            </a:fld>
            <a:endParaRPr lang="en-US"/>
          </a:p>
        </p:txBody>
      </p:sp>
    </p:spTree>
    <p:extLst>
      <p:ext uri="{BB962C8B-B14F-4D97-AF65-F5344CB8AC3E}">
        <p14:creationId xmlns:p14="http://schemas.microsoft.com/office/powerpoint/2010/main" val="2853812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17425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753529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2868218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4/27/2023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
        <p:nvSpPr>
          <p:cNvPr id="13" name="TextBox 12"/>
          <p:cNvSpPr txBox="1"/>
          <p:nvPr userDrawn="1"/>
        </p:nvSpPr>
        <p:spPr>
          <a:xfrm>
            <a:off x="1600200" y="6429345"/>
            <a:ext cx="7162800" cy="215444"/>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800" b="1" dirty="0">
                <a:latin typeface="Arial" pitchFamily="34" charset="0"/>
                <a:ea typeface="Verdana" panose="020B0604030504040204" pitchFamily="34" charset="0"/>
                <a:cs typeface="Arial" pitchFamily="34" charset="0"/>
              </a:rPr>
              <a:t>Copyright © 2017, 2015, 2012 Pearson education, Inc. All Rights Reserved</a:t>
            </a:r>
          </a:p>
        </p:txBody>
      </p:sp>
      <p:pic>
        <p:nvPicPr>
          <p:cNvPr id="15" name="Picture 14">
            <a:extLst>
              <a:ext uri="{FF2B5EF4-FFF2-40B4-BE49-F238E27FC236}">
                <a16:creationId xmlns:a16="http://schemas.microsoft.com/office/drawing/2014/main" id="{F3A7D583-CBEC-4DE8-A5CE-FAE6A202AD0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4" name="Picture 13">
            <a:extLst>
              <a:ext uri="{FF2B5EF4-FFF2-40B4-BE49-F238E27FC236}">
                <a16:creationId xmlns:a16="http://schemas.microsoft.com/office/drawing/2014/main" id="{12B0070E-EE51-4CF2-AEB8-AAC00381926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280" y="6027912"/>
            <a:ext cx="4911768" cy="539902"/>
          </a:xfrm>
          <a:prstGeom prst="rect">
            <a:avLst/>
          </a:prstGeom>
        </p:spPr>
      </p:pic>
    </p:spTree>
    <p:extLst>
      <p:ext uri="{BB962C8B-B14F-4D97-AF65-F5344CB8AC3E}">
        <p14:creationId xmlns:p14="http://schemas.microsoft.com/office/powerpoint/2010/main" val="298106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2724453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3515335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247571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3413393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05422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1704653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989172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CD2E0EC-7068-4713-82B5-AF8F472F512C}" type="datetimeFigureOut">
              <a:rPr lang="en-GB" smtClean="0"/>
              <a:pPr/>
              <a:t>27/04/2023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9D4D7C-F8D0-4A1A-B7D2-3E31B357D5E7}" type="slidenum">
              <a:rPr lang="en-GB" smtClean="0"/>
              <a:pPr/>
              <a:t>‹#›</a:t>
            </a:fld>
            <a:endParaRPr lang="en-GB"/>
          </a:p>
        </p:txBody>
      </p:sp>
    </p:spTree>
    <p:extLst>
      <p:ext uri="{BB962C8B-B14F-4D97-AF65-F5344CB8AC3E}">
        <p14:creationId xmlns:p14="http://schemas.microsoft.com/office/powerpoint/2010/main" val="790456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D2E0EC-7068-4713-82B5-AF8F472F512C}" type="datetimeFigureOut">
              <a:rPr lang="en-GB" smtClean="0"/>
              <a:pPr/>
              <a:t>27/04/2023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9D4D7C-F8D0-4A1A-B7D2-3E31B357D5E7}" type="slidenum">
              <a:rPr lang="en-GB" smtClean="0"/>
              <a:pPr/>
              <a:t>‹#›</a:t>
            </a:fld>
            <a:endParaRPr lang="en-GB"/>
          </a:p>
        </p:txBody>
      </p:sp>
      <p:sp>
        <p:nvSpPr>
          <p:cNvPr id="10" name="TextBox 9"/>
          <p:cNvSpPr txBox="1"/>
          <p:nvPr userDrawn="1"/>
        </p:nvSpPr>
        <p:spPr>
          <a:xfrm>
            <a:off x="1600200" y="6429345"/>
            <a:ext cx="7162800" cy="215444"/>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800" b="1" dirty="0">
                <a:latin typeface="Arial" pitchFamily="34" charset="0"/>
                <a:ea typeface="Verdana" panose="020B0604030504040204" pitchFamily="34" charset="0"/>
                <a:cs typeface="Arial" pitchFamily="34" charset="0"/>
              </a:rPr>
              <a:t>Copyright © 2017, 2015, 2012 Pearson education, Inc. All Rights Reserved</a:t>
            </a:r>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3338" y="6429345"/>
            <a:ext cx="357386" cy="199966"/>
          </a:xfrm>
          <a:prstGeom prst="rect">
            <a:avLst/>
          </a:prstGeom>
        </p:spPr>
      </p:pic>
      <p:pic>
        <p:nvPicPr>
          <p:cNvPr id="12" name="Picture 11">
            <a:extLst>
              <a:ext uri="{FF2B5EF4-FFF2-40B4-BE49-F238E27FC236}">
                <a16:creationId xmlns:a16="http://schemas.microsoft.com/office/drawing/2014/main" id="{13A0F849-8096-46CB-8819-3A7D78518232}"/>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1" name="Picture 10">
            <a:extLst>
              <a:ext uri="{FF2B5EF4-FFF2-40B4-BE49-F238E27FC236}">
                <a16:creationId xmlns:a16="http://schemas.microsoft.com/office/drawing/2014/main" id="{7E8E867D-E9D1-4BD2-8DD8-BD58C0E11C56}"/>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92280" y="6027912"/>
            <a:ext cx="4911768" cy="539902"/>
          </a:xfrm>
          <a:prstGeom prst="rect">
            <a:avLst/>
          </a:prstGeom>
        </p:spPr>
      </p:pic>
    </p:spTree>
    <p:extLst>
      <p:ext uri="{BB962C8B-B14F-4D97-AF65-F5344CB8AC3E}">
        <p14:creationId xmlns:p14="http://schemas.microsoft.com/office/powerpoint/2010/main" val="21387075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b="1" kern="1200">
          <a:solidFill>
            <a:srgbClr val="007FA3"/>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1920" y="404664"/>
            <a:ext cx="8229600" cy="622828"/>
          </a:xfrm>
        </p:spPr>
        <p:txBody>
          <a:bodyPr>
            <a:noAutofit/>
          </a:bodyPr>
          <a:lstStyle/>
          <a:p>
            <a:pPr algn="l"/>
            <a:r>
              <a:rPr lang="en-US" sz="2800" dirty="0"/>
              <a:t>Human Resource Management</a:t>
            </a:r>
            <a:endParaRPr lang="en-US" sz="2800" b="1" dirty="0"/>
          </a:p>
        </p:txBody>
      </p:sp>
      <p:sp>
        <p:nvSpPr>
          <p:cNvPr id="7" name="Text Placeholder 3"/>
          <p:cNvSpPr txBox="1">
            <a:spLocks/>
          </p:cNvSpPr>
          <p:nvPr/>
        </p:nvSpPr>
        <p:spPr>
          <a:xfrm>
            <a:off x="5024438" y="2924944"/>
            <a:ext cx="3657600" cy="491480"/>
          </a:xfrm>
          <a:prstGeom prst="rect">
            <a:avLst/>
          </a:prstGeom>
        </p:spPr>
        <p:txBody>
          <a:bodyPr vert="horz" lIns="91440" tIns="45720" rIns="91440" bIns="45720" rtlCol="0" anchor="b">
            <a:noAutofit/>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chemeClr val="tx1"/>
                </a:solidFill>
                <a:effectLst/>
                <a:uLnTx/>
                <a:uFillTx/>
                <a:latin typeface="+mn-lt"/>
                <a:ea typeface="+mn-ea"/>
                <a:cs typeface="+mn-cs"/>
              </a:rPr>
              <a:t>Chapter </a:t>
            </a:r>
            <a:r>
              <a:rPr lang="en-US" sz="3000" dirty="0"/>
              <a:t>32</a:t>
            </a:r>
            <a:endParaRPr kumimoji="0" lang="en-US" sz="30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Text Placeholder 4"/>
          <p:cNvSpPr txBox="1">
            <a:spLocks/>
          </p:cNvSpPr>
          <p:nvPr/>
        </p:nvSpPr>
        <p:spPr>
          <a:xfrm>
            <a:off x="5024438" y="3416424"/>
            <a:ext cx="3657600" cy="939349"/>
          </a:xfrm>
          <a:prstGeom prst="rect">
            <a:avLst/>
          </a:prstGeom>
        </p:spPr>
        <p:txBody>
          <a:bodyPr vert="horz" lIns="91440" tIns="45720" rIns="91440" bIns="45720" rtlCol="0">
            <a:noAutofit/>
          </a:bodyPr>
          <a:lstStyle/>
          <a:p>
            <a:r>
              <a:rPr lang="en-GB" sz="2400" dirty="0"/>
              <a:t>Managing the international workforce</a:t>
            </a:r>
          </a:p>
        </p:txBody>
      </p:sp>
      <p:pic>
        <p:nvPicPr>
          <p:cNvPr id="10" name="Picture 2" descr="G:\08VOL4\Graphics\Powerpoint\PE_UK\PE530-TORRINGTON\Incoming\CVR_TORR9099_10_SE_CVR.jpg"/>
          <p:cNvPicPr>
            <a:picLocks noChangeAspect="1" noChangeArrowheads="1"/>
          </p:cNvPicPr>
          <p:nvPr/>
        </p:nvPicPr>
        <p:blipFill>
          <a:blip r:embed="rId2" cstate="print"/>
          <a:srcRect/>
          <a:stretch>
            <a:fillRect/>
          </a:stretch>
        </p:blipFill>
        <p:spPr bwMode="auto">
          <a:xfrm>
            <a:off x="107504" y="1268760"/>
            <a:ext cx="3381573" cy="4605883"/>
          </a:xfrm>
          <a:prstGeom prst="rect">
            <a:avLst/>
          </a:prstGeom>
          <a:noFill/>
        </p:spPr>
      </p:pic>
    </p:spTree>
    <p:extLst>
      <p:ext uri="{BB962C8B-B14F-4D97-AF65-F5344CB8AC3E}">
        <p14:creationId xmlns:p14="http://schemas.microsoft.com/office/powerpoint/2010/main" val="3853861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7664" y="476672"/>
            <a:ext cx="8229600" cy="1143000"/>
          </a:xfrm>
        </p:spPr>
        <p:txBody>
          <a:bodyPr/>
          <a:lstStyle/>
          <a:p>
            <a:r>
              <a:rPr lang="en-GB" dirty="0"/>
              <a:t>Repatriation</a:t>
            </a:r>
          </a:p>
        </p:txBody>
      </p:sp>
      <p:sp>
        <p:nvSpPr>
          <p:cNvPr id="3" name="Content Placeholder 2"/>
          <p:cNvSpPr>
            <a:spLocks noGrp="1"/>
          </p:cNvSpPr>
          <p:nvPr>
            <p:ph idx="1"/>
          </p:nvPr>
        </p:nvSpPr>
        <p:spPr>
          <a:xfrm>
            <a:off x="107504" y="2852936"/>
            <a:ext cx="9145016" cy="4853136"/>
          </a:xfrm>
        </p:spPr>
        <p:txBody>
          <a:bodyPr>
            <a:normAutofit/>
          </a:bodyPr>
          <a:lstStyle/>
          <a:p>
            <a:pPr marL="0" indent="0">
              <a:buNone/>
            </a:pPr>
            <a:r>
              <a:rPr lang="en-GB" sz="2000" dirty="0"/>
              <a:t>This key aspect of expatriate work can be neglected by comparison with preparation. There are two potential problem areas:</a:t>
            </a:r>
          </a:p>
          <a:p>
            <a:r>
              <a:rPr lang="en-GB" sz="2000" dirty="0"/>
              <a:t>What has been the nature of the overseas experience?</a:t>
            </a:r>
          </a:p>
          <a:p>
            <a:pPr lvl="1"/>
            <a:r>
              <a:rPr lang="en-GB" sz="1800" dirty="0"/>
              <a:t>If this has been good, there may be little enthusiasm to return.</a:t>
            </a:r>
          </a:p>
          <a:p>
            <a:pPr lvl="1"/>
            <a:r>
              <a:rPr lang="en-GB" sz="1800" dirty="0"/>
              <a:t>If poor, the return home may be an obsession.</a:t>
            </a:r>
          </a:p>
          <a:p>
            <a:r>
              <a:rPr lang="en-GB" sz="2000" dirty="0"/>
              <a:t>What is the career situation of the returning expatriate?</a:t>
            </a:r>
          </a:p>
          <a:p>
            <a:pPr lvl="1"/>
            <a:r>
              <a:rPr lang="en-GB" sz="1800" dirty="0"/>
              <a:t>There may be a loss of status and autonomy and limitations on further career progression.</a:t>
            </a:r>
          </a:p>
          <a:p>
            <a:endParaRPr lang="en-GB" sz="2000" dirty="0"/>
          </a:p>
        </p:txBody>
      </p:sp>
    </p:spTree>
    <p:extLst>
      <p:ext uri="{BB962C8B-B14F-4D97-AF65-F5344CB8AC3E}">
        <p14:creationId xmlns:p14="http://schemas.microsoft.com/office/powerpoint/2010/main" val="774659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564904"/>
            <a:ext cx="8085584" cy="4525963"/>
          </a:xfrm>
        </p:spPr>
        <p:txBody>
          <a:bodyPr>
            <a:normAutofit/>
          </a:bodyPr>
          <a:lstStyle/>
          <a:p>
            <a:pPr marL="0" indent="0">
              <a:buNone/>
            </a:pPr>
            <a:r>
              <a:rPr lang="en-GB" sz="2400" dirty="0"/>
              <a:t>Questions relating to different norms regarding HR issues such as:</a:t>
            </a:r>
          </a:p>
          <a:p>
            <a:r>
              <a:rPr lang="en-GB" sz="2400" dirty="0"/>
              <a:t>Bribery</a:t>
            </a:r>
          </a:p>
          <a:p>
            <a:r>
              <a:rPr lang="en-GB" sz="2400" dirty="0"/>
              <a:t>Child labour</a:t>
            </a:r>
          </a:p>
          <a:p>
            <a:r>
              <a:rPr lang="en-GB" sz="2400" dirty="0"/>
              <a:t>Women’s equality</a:t>
            </a:r>
          </a:p>
          <a:p>
            <a:r>
              <a:rPr lang="en-GB" sz="2400" dirty="0"/>
              <a:t>Selection on the basis of ethnicity or religion.</a:t>
            </a:r>
          </a:p>
        </p:txBody>
      </p:sp>
      <p:sp>
        <p:nvSpPr>
          <p:cNvPr id="4" name="Title 3"/>
          <p:cNvSpPr>
            <a:spLocks noGrp="1"/>
          </p:cNvSpPr>
          <p:nvPr>
            <p:ph type="title"/>
          </p:nvPr>
        </p:nvSpPr>
        <p:spPr>
          <a:xfrm>
            <a:off x="1403648" y="980728"/>
            <a:ext cx="8229600" cy="1143000"/>
          </a:xfrm>
        </p:spPr>
        <p:txBody>
          <a:bodyPr>
            <a:normAutofit fontScale="90000"/>
          </a:bodyPr>
          <a:lstStyle/>
          <a:p>
            <a:r>
              <a:rPr lang="en-GB" dirty="0"/>
              <a:t>Ethics and corporate social responsibility</a:t>
            </a:r>
          </a:p>
        </p:txBody>
      </p:sp>
    </p:spTree>
    <p:extLst>
      <p:ext uri="{BB962C8B-B14F-4D97-AF65-F5344CB8AC3E}">
        <p14:creationId xmlns:p14="http://schemas.microsoft.com/office/powerpoint/2010/main" val="624048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7704" y="332656"/>
            <a:ext cx="8229600" cy="1143000"/>
          </a:xfrm>
        </p:spPr>
        <p:txBody>
          <a:bodyPr>
            <a:normAutofit/>
          </a:bodyPr>
          <a:lstStyle/>
          <a:p>
            <a:r>
              <a:rPr lang="en-GB" dirty="0"/>
              <a:t>Pay and benefits</a:t>
            </a:r>
          </a:p>
        </p:txBody>
      </p:sp>
      <p:sp>
        <p:nvSpPr>
          <p:cNvPr id="3" name="Content Placeholder 2"/>
          <p:cNvSpPr>
            <a:spLocks noGrp="1"/>
          </p:cNvSpPr>
          <p:nvPr>
            <p:ph idx="1"/>
          </p:nvPr>
        </p:nvSpPr>
        <p:spPr>
          <a:xfrm>
            <a:off x="467544" y="1628800"/>
            <a:ext cx="8003232" cy="4525963"/>
          </a:xfrm>
        </p:spPr>
        <p:txBody>
          <a:bodyPr>
            <a:normAutofit lnSpcReduction="10000"/>
          </a:bodyPr>
          <a:lstStyle/>
          <a:p>
            <a:pPr marL="0" indent="0">
              <a:buNone/>
            </a:pPr>
            <a:r>
              <a:rPr lang="en-GB" dirty="0"/>
              <a:t>Questions arising from differences in living standards including:</a:t>
            </a:r>
          </a:p>
          <a:p>
            <a:r>
              <a:rPr lang="en-GB" dirty="0"/>
              <a:t>Pay rates</a:t>
            </a:r>
          </a:p>
          <a:p>
            <a:r>
              <a:rPr lang="en-GB" dirty="0"/>
              <a:t>Working hours</a:t>
            </a:r>
          </a:p>
          <a:p>
            <a:r>
              <a:rPr lang="en-GB" dirty="0"/>
              <a:t>Working conditions</a:t>
            </a:r>
          </a:p>
          <a:p>
            <a:r>
              <a:rPr lang="en-GB" dirty="0"/>
              <a:t>Maternity and sick leave/pay</a:t>
            </a:r>
          </a:p>
          <a:p>
            <a:r>
              <a:rPr lang="en-GB" dirty="0"/>
              <a:t>Job security</a:t>
            </a:r>
          </a:p>
          <a:p>
            <a:r>
              <a:rPr lang="en-GB" dirty="0"/>
              <a:t>Health and safety.</a:t>
            </a:r>
          </a:p>
          <a:p>
            <a:endParaRPr lang="en-GB" dirty="0"/>
          </a:p>
        </p:txBody>
      </p:sp>
    </p:spTree>
    <p:extLst>
      <p:ext uri="{BB962C8B-B14F-4D97-AF65-F5344CB8AC3E}">
        <p14:creationId xmlns:p14="http://schemas.microsoft.com/office/powerpoint/2010/main" val="13103100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60648"/>
            <a:ext cx="8229600" cy="1143000"/>
          </a:xfrm>
        </p:spPr>
        <p:txBody>
          <a:bodyPr>
            <a:normAutofit/>
          </a:bodyPr>
          <a:lstStyle/>
          <a:p>
            <a:r>
              <a:rPr lang="en-GB" dirty="0"/>
              <a:t>Trade unions</a:t>
            </a:r>
          </a:p>
        </p:txBody>
      </p:sp>
      <p:sp>
        <p:nvSpPr>
          <p:cNvPr id="3" name="Content Placeholder 2"/>
          <p:cNvSpPr>
            <a:spLocks noGrp="1"/>
          </p:cNvSpPr>
          <p:nvPr>
            <p:ph idx="1"/>
          </p:nvPr>
        </p:nvSpPr>
        <p:spPr>
          <a:xfrm>
            <a:off x="611560" y="2420888"/>
            <a:ext cx="7005464" cy="4525963"/>
          </a:xfrm>
        </p:spPr>
        <p:txBody>
          <a:bodyPr>
            <a:normAutofit/>
          </a:bodyPr>
          <a:lstStyle/>
          <a:p>
            <a:pPr marL="0" indent="0">
              <a:buNone/>
            </a:pPr>
            <a:r>
              <a:rPr lang="en-GB" sz="2000" dirty="0"/>
              <a:t>Generally the approach to trade unions is determined by the attitude of the MNC’s home country.</a:t>
            </a:r>
          </a:p>
          <a:p>
            <a:pPr lvl="1"/>
            <a:r>
              <a:rPr lang="en-GB" sz="1800" dirty="0"/>
              <a:t>US-based corporations generally try to operate a non-union model.</a:t>
            </a:r>
          </a:p>
          <a:p>
            <a:pPr lvl="1"/>
            <a:r>
              <a:rPr lang="en-GB" sz="1800" dirty="0"/>
              <a:t>Japanese companies often try to replicate the single-union partnership model.</a:t>
            </a:r>
          </a:p>
          <a:p>
            <a:pPr lvl="1"/>
            <a:r>
              <a:rPr lang="en-GB" sz="1800" dirty="0"/>
              <a:t>Some operate a contingent or ‘think global, act local’ approach.</a:t>
            </a:r>
          </a:p>
        </p:txBody>
      </p:sp>
    </p:spTree>
    <p:extLst>
      <p:ext uri="{BB962C8B-B14F-4D97-AF65-F5344CB8AC3E}">
        <p14:creationId xmlns:p14="http://schemas.microsoft.com/office/powerpoint/2010/main" val="2422197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764704"/>
            <a:ext cx="8229600" cy="1143000"/>
          </a:xfrm>
        </p:spPr>
        <p:txBody>
          <a:bodyPr>
            <a:normAutofit/>
          </a:bodyPr>
          <a:lstStyle/>
          <a:p>
            <a:r>
              <a:rPr lang="en-GB" dirty="0"/>
              <a:t>Training and development</a:t>
            </a:r>
          </a:p>
        </p:txBody>
      </p:sp>
      <p:sp>
        <p:nvSpPr>
          <p:cNvPr id="3" name="Content Placeholder 2"/>
          <p:cNvSpPr>
            <a:spLocks noGrp="1"/>
          </p:cNvSpPr>
          <p:nvPr>
            <p:ph idx="1"/>
          </p:nvPr>
        </p:nvSpPr>
        <p:spPr>
          <a:xfrm>
            <a:off x="251520" y="1988840"/>
            <a:ext cx="8640959" cy="5184576"/>
          </a:xfrm>
        </p:spPr>
        <p:txBody>
          <a:bodyPr>
            <a:normAutofit/>
          </a:bodyPr>
          <a:lstStyle/>
          <a:p>
            <a:pPr marL="0" indent="0">
              <a:buNone/>
            </a:pPr>
            <a:r>
              <a:rPr lang="en-GB" sz="2000" dirty="0"/>
              <a:t>HRD interventions are of great significance for the process of internationalisation, and must take account of:</a:t>
            </a:r>
          </a:p>
          <a:p>
            <a:pPr lvl="1"/>
            <a:r>
              <a:rPr lang="en-GB" sz="1800" dirty="0"/>
              <a:t>Differences in learning style between countries.</a:t>
            </a:r>
          </a:p>
          <a:p>
            <a:pPr lvl="1"/>
            <a:r>
              <a:rPr lang="en-GB" sz="1800" dirty="0"/>
              <a:t>The language fluency of the trainers and the potential need for interpreters.</a:t>
            </a:r>
          </a:p>
          <a:p>
            <a:pPr lvl="1"/>
            <a:r>
              <a:rPr lang="en-GB" sz="1800" dirty="0"/>
              <a:t>The need for trainers to operate abroad, possibly with frequent changes of location.</a:t>
            </a:r>
          </a:p>
          <a:p>
            <a:pPr lvl="1"/>
            <a:r>
              <a:rPr lang="en-GB" sz="1800" dirty="0"/>
              <a:t>The need to manage cultural difference particularly with regard to management development.</a:t>
            </a:r>
          </a:p>
          <a:p>
            <a:pPr lvl="1"/>
            <a:r>
              <a:rPr lang="en-GB" sz="1800" dirty="0"/>
              <a:t>The value of web-based tools such as virtual classrooms, Skype and e-HR systems.</a:t>
            </a:r>
          </a:p>
        </p:txBody>
      </p:sp>
    </p:spTree>
    <p:extLst>
      <p:ext uri="{BB962C8B-B14F-4D97-AF65-F5344CB8AC3E}">
        <p14:creationId xmlns:p14="http://schemas.microsoft.com/office/powerpoint/2010/main" val="1002196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805105"/>
            <a:ext cx="8229600" cy="1143000"/>
          </a:xfrm>
        </p:spPr>
        <p:txBody>
          <a:bodyPr/>
          <a:lstStyle/>
          <a:p>
            <a:r>
              <a:rPr lang="en-GB" dirty="0"/>
              <a:t>General discussion topics</a:t>
            </a:r>
          </a:p>
        </p:txBody>
      </p:sp>
      <p:sp>
        <p:nvSpPr>
          <p:cNvPr id="7" name="Content Placeholder 2"/>
          <p:cNvSpPr txBox="1">
            <a:spLocks/>
          </p:cNvSpPr>
          <p:nvPr/>
        </p:nvSpPr>
        <p:spPr>
          <a:xfrm>
            <a:off x="1115616" y="1978356"/>
            <a:ext cx="7128792" cy="4546988"/>
          </a:xfrm>
          <a:prstGeom prst="rect">
            <a:avLst/>
          </a:prstGeom>
        </p:spPr>
        <p:txBody>
          <a:bodyPr>
            <a:normAutofit/>
          </a:bodyPr>
          <a:lstStyle/>
          <a:p>
            <a:pPr marL="457200" lvl="0" indent="-457200">
              <a:spcBef>
                <a:spcPct val="20000"/>
              </a:spcBef>
              <a:buFont typeface="+mj-lt"/>
              <a:buAutoNum type="arabicPeriod"/>
            </a:pPr>
            <a:r>
              <a:rPr lang="en-US" sz="2000" dirty="0"/>
              <a:t>Multinational companies tend to be unpopular with social activists, who mount demonstrations against their apparent greed and serious impact on some of the societies in which they operate. What are the arguments for and against this point of view?</a:t>
            </a:r>
          </a:p>
          <a:p>
            <a:pPr marL="457200" lvl="0" indent="-457200">
              <a:spcBef>
                <a:spcPct val="20000"/>
              </a:spcBef>
              <a:buFont typeface="+mj-lt"/>
              <a:buAutoNum type="arabicPeriod"/>
            </a:pPr>
            <a:r>
              <a:rPr lang="en-US" sz="2000" dirty="0"/>
              <a:t>Do you think international HRM is likely to get easier or harder in the future? Justify your answer.</a:t>
            </a:r>
          </a:p>
          <a:p>
            <a:pPr marL="457200" lvl="0" indent="-457200">
              <a:spcBef>
                <a:spcPct val="20000"/>
              </a:spcBef>
              <a:buFont typeface="+mj-lt"/>
              <a:buAutoNum type="arabicPeriod"/>
            </a:pPr>
            <a:r>
              <a:rPr lang="en-US" sz="2000" dirty="0"/>
              <a:t>Why are global companies much more likely to take a </a:t>
            </a:r>
            <a:r>
              <a:rPr lang="en-US" sz="2000" dirty="0" err="1"/>
              <a:t>harmonised</a:t>
            </a:r>
            <a:r>
              <a:rPr lang="en-US" sz="2000" dirty="0"/>
              <a:t> approach to trade union relations, resisting </a:t>
            </a:r>
            <a:r>
              <a:rPr lang="en-US" sz="2000" dirty="0" err="1"/>
              <a:t>decentralisation</a:t>
            </a:r>
            <a:r>
              <a:rPr lang="en-US" sz="2000" dirty="0"/>
              <a:t> to different localities, than they are in other areas of HR activity?</a:t>
            </a:r>
          </a:p>
        </p:txBody>
      </p:sp>
    </p:spTree>
    <p:extLst>
      <p:ext uri="{BB962C8B-B14F-4D97-AF65-F5344CB8AC3E}">
        <p14:creationId xmlns:p14="http://schemas.microsoft.com/office/powerpoint/2010/main" val="2911157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196752"/>
            <a:ext cx="8229600" cy="1143000"/>
          </a:xfrm>
        </p:spPr>
        <p:txBody>
          <a:bodyPr/>
          <a:lstStyle/>
          <a:p>
            <a:r>
              <a:rPr lang="en-GB" dirty="0"/>
              <a:t>Internationalisation and HRM</a:t>
            </a:r>
          </a:p>
        </p:txBody>
      </p:sp>
      <p:sp>
        <p:nvSpPr>
          <p:cNvPr id="3" name="Content Placeholder 2"/>
          <p:cNvSpPr>
            <a:spLocks noGrp="1"/>
          </p:cNvSpPr>
          <p:nvPr>
            <p:ph idx="1"/>
          </p:nvPr>
        </p:nvSpPr>
        <p:spPr>
          <a:xfrm>
            <a:off x="827584" y="2564904"/>
            <a:ext cx="7488831" cy="4525963"/>
          </a:xfrm>
        </p:spPr>
        <p:txBody>
          <a:bodyPr>
            <a:normAutofit/>
          </a:bodyPr>
          <a:lstStyle/>
          <a:p>
            <a:pPr marL="0" indent="0">
              <a:buNone/>
            </a:pPr>
            <a:r>
              <a:rPr lang="en-GB" sz="2000" dirty="0"/>
              <a:t>‘As globalisation has picked up its pace, international HRM has become one of the most widely researched and written about fields of study. Numerous books and articles have been published over the past twenty-five years examining all aspects of practice in international organisations, and debates are evolving about what is happening, what should happen and about the longer-term direction of travel’.</a:t>
            </a:r>
          </a:p>
        </p:txBody>
      </p:sp>
    </p:spTree>
    <p:extLst>
      <p:ext uri="{BB962C8B-B14F-4D97-AF65-F5344CB8AC3E}">
        <p14:creationId xmlns:p14="http://schemas.microsoft.com/office/powerpoint/2010/main" val="3629159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836712"/>
            <a:ext cx="8229600" cy="1143000"/>
          </a:xfrm>
        </p:spPr>
        <p:txBody>
          <a:bodyPr/>
          <a:lstStyle/>
          <a:p>
            <a:r>
              <a:rPr lang="en-GB" dirty="0"/>
              <a:t>The challenges of IHRM</a:t>
            </a:r>
          </a:p>
        </p:txBody>
      </p:sp>
      <p:sp>
        <p:nvSpPr>
          <p:cNvPr id="3" name="Content Placeholder 2"/>
          <p:cNvSpPr>
            <a:spLocks noGrp="1"/>
          </p:cNvSpPr>
          <p:nvPr>
            <p:ph idx="1"/>
          </p:nvPr>
        </p:nvSpPr>
        <p:spPr>
          <a:xfrm>
            <a:off x="827584" y="2076872"/>
            <a:ext cx="7256016" cy="4781128"/>
          </a:xfrm>
        </p:spPr>
        <p:txBody>
          <a:bodyPr>
            <a:normAutofit/>
          </a:bodyPr>
          <a:lstStyle/>
          <a:p>
            <a:r>
              <a:rPr lang="en-GB" sz="2000" dirty="0"/>
              <a:t>IHRM involves working with an organisation structure that is more complex.</a:t>
            </a:r>
          </a:p>
          <a:p>
            <a:r>
              <a:rPr lang="en-GB" sz="2000" dirty="0"/>
              <a:t>There are a greater number of more diverse stakeholder groups to take account of.</a:t>
            </a:r>
          </a:p>
          <a:p>
            <a:r>
              <a:rPr lang="en-GB" sz="2000" dirty="0"/>
              <a:t>There is greater involvement in people’s private/family lives because of the expatriation element.</a:t>
            </a:r>
          </a:p>
          <a:p>
            <a:r>
              <a:rPr lang="en-GB" sz="2000" dirty="0"/>
              <a:t>Diversity is necessary in terms of management style.</a:t>
            </a:r>
          </a:p>
          <a:p>
            <a:r>
              <a:rPr lang="en-GB" sz="2000" dirty="0"/>
              <a:t>There are greater numbers of external influences and risks to understand and manage.</a:t>
            </a:r>
          </a:p>
        </p:txBody>
      </p:sp>
    </p:spTree>
    <p:extLst>
      <p:ext uri="{BB962C8B-B14F-4D97-AF65-F5344CB8AC3E}">
        <p14:creationId xmlns:p14="http://schemas.microsoft.com/office/powerpoint/2010/main" val="3280567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908720"/>
            <a:ext cx="8496944" cy="1143000"/>
          </a:xfrm>
        </p:spPr>
        <p:txBody>
          <a:bodyPr>
            <a:normAutofit fontScale="90000"/>
          </a:bodyPr>
          <a:lstStyle/>
          <a:p>
            <a:r>
              <a:rPr lang="en-GB" dirty="0"/>
              <a:t>Structuring international organisations</a:t>
            </a:r>
          </a:p>
        </p:txBody>
      </p:sp>
      <p:sp>
        <p:nvSpPr>
          <p:cNvPr id="3" name="Content Placeholder 2"/>
          <p:cNvSpPr>
            <a:spLocks noGrp="1"/>
          </p:cNvSpPr>
          <p:nvPr>
            <p:ph idx="1"/>
          </p:nvPr>
        </p:nvSpPr>
        <p:spPr>
          <a:xfrm>
            <a:off x="534380" y="2337935"/>
            <a:ext cx="8075240" cy="4525963"/>
          </a:xfrm>
        </p:spPr>
        <p:txBody>
          <a:bodyPr>
            <a:normAutofit/>
          </a:bodyPr>
          <a:lstStyle/>
          <a:p>
            <a:pPr marL="0" indent="0">
              <a:buNone/>
            </a:pPr>
            <a:r>
              <a:rPr lang="en-GB" sz="2400" dirty="0"/>
              <a:t>The design of structures and reporting lines in a large international organisation can be highly complex. Major alternative structures include:</a:t>
            </a:r>
          </a:p>
          <a:p>
            <a:r>
              <a:rPr lang="en-GB" sz="2400" dirty="0"/>
              <a:t>By product group</a:t>
            </a:r>
          </a:p>
          <a:p>
            <a:r>
              <a:rPr lang="en-GB" sz="2400" dirty="0"/>
              <a:t>By organisational function</a:t>
            </a:r>
          </a:p>
          <a:p>
            <a:r>
              <a:rPr lang="en-GB" sz="2400" dirty="0"/>
              <a:t>By geographical region</a:t>
            </a:r>
          </a:p>
          <a:p>
            <a:r>
              <a:rPr lang="en-GB" sz="2400" dirty="0"/>
              <a:t>Matrix structures.</a:t>
            </a:r>
          </a:p>
        </p:txBody>
      </p:sp>
    </p:spTree>
    <p:extLst>
      <p:ext uri="{BB962C8B-B14F-4D97-AF65-F5344CB8AC3E}">
        <p14:creationId xmlns:p14="http://schemas.microsoft.com/office/powerpoint/2010/main" val="3931855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852936"/>
            <a:ext cx="11017224" cy="4824536"/>
          </a:xfrm>
        </p:spPr>
        <p:txBody>
          <a:bodyPr>
            <a:normAutofit/>
          </a:bodyPr>
          <a:lstStyle/>
          <a:p>
            <a:pPr marL="0" indent="0">
              <a:buNone/>
            </a:pPr>
            <a:r>
              <a:rPr lang="en-GB" sz="2000" dirty="0"/>
              <a:t>Four main approaches to structuring the management of a global business:</a:t>
            </a:r>
          </a:p>
          <a:p>
            <a:r>
              <a:rPr lang="en-GB" sz="2000" dirty="0"/>
              <a:t>Ethnocentric approach</a:t>
            </a:r>
          </a:p>
          <a:p>
            <a:pPr lvl="1"/>
            <a:r>
              <a:rPr lang="en-GB" sz="1800" dirty="0"/>
              <a:t>Key overseas posts are filled from headquarters.</a:t>
            </a:r>
          </a:p>
          <a:p>
            <a:pPr lvl="1"/>
            <a:r>
              <a:rPr lang="en-GB" sz="1800" dirty="0"/>
              <a:t>Characteristic of businesses at the internationalisation stage of expansion.</a:t>
            </a:r>
          </a:p>
          <a:p>
            <a:r>
              <a:rPr lang="en-GB" sz="2000" dirty="0"/>
              <a:t>Polycentric approach</a:t>
            </a:r>
          </a:p>
          <a:p>
            <a:pPr lvl="1"/>
            <a:r>
              <a:rPr lang="en-GB" sz="1800" dirty="0"/>
              <a:t>Local managers fill key positions in their own countries.</a:t>
            </a:r>
          </a:p>
          <a:p>
            <a:pPr lvl="1"/>
            <a:r>
              <a:rPr lang="en-GB" sz="1800" dirty="0"/>
              <a:t>They are familiar with local culture and systems.</a:t>
            </a:r>
          </a:p>
          <a:p>
            <a:pPr lvl="1"/>
            <a:endParaRPr lang="en-GB" sz="1800" dirty="0"/>
          </a:p>
        </p:txBody>
      </p:sp>
      <p:sp>
        <p:nvSpPr>
          <p:cNvPr id="5" name="Title 1"/>
          <p:cNvSpPr>
            <a:spLocks noGrp="1"/>
          </p:cNvSpPr>
          <p:nvPr>
            <p:ph type="title"/>
          </p:nvPr>
        </p:nvSpPr>
        <p:spPr>
          <a:xfrm>
            <a:off x="611560" y="1196752"/>
            <a:ext cx="8229600" cy="1143000"/>
          </a:xfrm>
        </p:spPr>
        <p:txBody>
          <a:bodyPr>
            <a:normAutofit fontScale="90000"/>
          </a:bodyPr>
          <a:lstStyle/>
          <a:p>
            <a:r>
              <a:rPr lang="en-GB" dirty="0"/>
              <a:t>The international organisation (1 of 2)</a:t>
            </a:r>
          </a:p>
        </p:txBody>
      </p:sp>
    </p:spTree>
    <p:extLst>
      <p:ext uri="{BB962C8B-B14F-4D97-AF65-F5344CB8AC3E}">
        <p14:creationId xmlns:p14="http://schemas.microsoft.com/office/powerpoint/2010/main" val="1275897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1143000"/>
          </a:xfrm>
        </p:spPr>
        <p:txBody>
          <a:bodyPr>
            <a:normAutofit fontScale="90000"/>
          </a:bodyPr>
          <a:lstStyle/>
          <a:p>
            <a:r>
              <a:rPr lang="en-GB" dirty="0"/>
              <a:t>The international organisation (2 of 2)</a:t>
            </a:r>
          </a:p>
        </p:txBody>
      </p:sp>
      <p:sp>
        <p:nvSpPr>
          <p:cNvPr id="3" name="Content Placeholder 2"/>
          <p:cNvSpPr>
            <a:spLocks noGrp="1"/>
          </p:cNvSpPr>
          <p:nvPr>
            <p:ph idx="1"/>
          </p:nvPr>
        </p:nvSpPr>
        <p:spPr>
          <a:xfrm>
            <a:off x="1043608" y="1916832"/>
            <a:ext cx="6804248" cy="5184576"/>
          </a:xfrm>
        </p:spPr>
        <p:txBody>
          <a:bodyPr>
            <a:normAutofit/>
          </a:bodyPr>
          <a:lstStyle/>
          <a:p>
            <a:r>
              <a:rPr lang="en-GB" sz="2000" dirty="0"/>
              <a:t>Geocentric approach</a:t>
            </a:r>
          </a:p>
          <a:p>
            <a:pPr lvl="1"/>
            <a:r>
              <a:rPr lang="en-GB" sz="1800" dirty="0"/>
              <a:t>The most appropriate person for a job is recruited from anywhere in the group so that management becomes internationalised.</a:t>
            </a:r>
          </a:p>
          <a:p>
            <a:pPr lvl="1"/>
            <a:r>
              <a:rPr lang="en-GB" sz="1800" dirty="0"/>
              <a:t>Suitable for mature and very large businesses with great international experience.</a:t>
            </a:r>
          </a:p>
          <a:p>
            <a:r>
              <a:rPr lang="en-GB" sz="2000" dirty="0" err="1"/>
              <a:t>Inpatriation</a:t>
            </a:r>
            <a:endParaRPr lang="en-GB" sz="2000" dirty="0"/>
          </a:p>
          <a:p>
            <a:pPr lvl="1"/>
            <a:r>
              <a:rPr lang="en-GB" sz="1800" dirty="0"/>
              <a:t>Recruitment is done globally, but recruits spend time in the home country HQ before they go abroad or back to their home country.</a:t>
            </a:r>
          </a:p>
          <a:p>
            <a:pPr lvl="1"/>
            <a:r>
              <a:rPr lang="en-GB" sz="1800" dirty="0"/>
              <a:t>Managers have both local knowledge and an understanding of company values.</a:t>
            </a:r>
          </a:p>
        </p:txBody>
      </p:sp>
    </p:spTree>
    <p:extLst>
      <p:ext uri="{BB962C8B-B14F-4D97-AF65-F5344CB8AC3E}">
        <p14:creationId xmlns:p14="http://schemas.microsoft.com/office/powerpoint/2010/main" val="1275897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8229600" cy="1143000"/>
          </a:xfrm>
        </p:spPr>
        <p:txBody>
          <a:bodyPr/>
          <a:lstStyle/>
          <a:p>
            <a:r>
              <a:rPr lang="en-GB" dirty="0"/>
              <a:t>Coordination</a:t>
            </a:r>
          </a:p>
        </p:txBody>
      </p:sp>
      <p:sp>
        <p:nvSpPr>
          <p:cNvPr id="3" name="Content Placeholder 2"/>
          <p:cNvSpPr>
            <a:spLocks noGrp="1"/>
          </p:cNvSpPr>
          <p:nvPr>
            <p:ph idx="1"/>
          </p:nvPr>
        </p:nvSpPr>
        <p:spPr>
          <a:xfrm>
            <a:off x="899592" y="2132856"/>
            <a:ext cx="6876256" cy="4853136"/>
          </a:xfrm>
        </p:spPr>
        <p:txBody>
          <a:bodyPr>
            <a:normAutofit/>
          </a:bodyPr>
          <a:lstStyle/>
          <a:p>
            <a:r>
              <a:rPr lang="en-GB" sz="1800" dirty="0"/>
              <a:t>Conventional approaches to the coordination of international business include:</a:t>
            </a:r>
          </a:p>
          <a:p>
            <a:r>
              <a:rPr lang="en-GB" sz="1800" dirty="0"/>
              <a:t>Japanese centralisation</a:t>
            </a:r>
          </a:p>
          <a:p>
            <a:pPr lvl="1"/>
            <a:r>
              <a:rPr lang="en-GB" sz="1600" dirty="0"/>
              <a:t>A strong HQ maintains control over all major decisions and intervenes in local matters.</a:t>
            </a:r>
          </a:p>
          <a:p>
            <a:r>
              <a:rPr lang="en-GB" sz="1800" dirty="0"/>
              <a:t>American formalisation</a:t>
            </a:r>
          </a:p>
          <a:p>
            <a:pPr lvl="1"/>
            <a:r>
              <a:rPr lang="en-GB" sz="1600" dirty="0"/>
              <a:t>Power is vested in systems, policies and standards rather than individual managers.</a:t>
            </a:r>
          </a:p>
          <a:p>
            <a:r>
              <a:rPr lang="en-GB" sz="1800" dirty="0"/>
              <a:t>European socialisation</a:t>
            </a:r>
          </a:p>
          <a:p>
            <a:pPr lvl="1"/>
            <a:r>
              <a:rPr lang="en-GB" sz="1600" dirty="0"/>
              <a:t>Highly skilled and trusted individuals are selected and prepared to manage the subsidiaries.</a:t>
            </a:r>
          </a:p>
        </p:txBody>
      </p:sp>
    </p:spTree>
    <p:extLst>
      <p:ext uri="{BB962C8B-B14F-4D97-AF65-F5344CB8AC3E}">
        <p14:creationId xmlns:p14="http://schemas.microsoft.com/office/powerpoint/2010/main" val="2512216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5696" y="260565"/>
            <a:ext cx="8229600" cy="1143000"/>
          </a:xfrm>
        </p:spPr>
        <p:txBody>
          <a:bodyPr/>
          <a:lstStyle/>
          <a:p>
            <a:r>
              <a:rPr lang="en-GB" dirty="0"/>
              <a:t>Overseas employees</a:t>
            </a:r>
          </a:p>
        </p:txBody>
      </p:sp>
      <p:sp>
        <p:nvSpPr>
          <p:cNvPr id="3" name="Content Placeholder 2"/>
          <p:cNvSpPr>
            <a:spLocks noGrp="1"/>
          </p:cNvSpPr>
          <p:nvPr>
            <p:ph idx="1"/>
          </p:nvPr>
        </p:nvSpPr>
        <p:spPr>
          <a:xfrm>
            <a:off x="899592" y="1988840"/>
            <a:ext cx="7488832" cy="5040560"/>
          </a:xfrm>
        </p:spPr>
        <p:txBody>
          <a:bodyPr>
            <a:normAutofit/>
          </a:bodyPr>
          <a:lstStyle/>
          <a:p>
            <a:r>
              <a:rPr lang="en-GB" sz="1800" dirty="0"/>
              <a:t>Engineers</a:t>
            </a:r>
          </a:p>
          <a:p>
            <a:pPr lvl="1"/>
            <a:r>
              <a:rPr lang="en-GB" sz="1600" dirty="0"/>
              <a:t>staff who regularly spend short periods of a week or two overseas often working on specific projects.</a:t>
            </a:r>
          </a:p>
          <a:p>
            <a:r>
              <a:rPr lang="en-GB" sz="1800" dirty="0"/>
              <a:t>Cosmopolitans</a:t>
            </a:r>
          </a:p>
          <a:p>
            <a:pPr lvl="1"/>
            <a:r>
              <a:rPr lang="en-GB" sz="1600" dirty="0"/>
              <a:t>A small elite group who are familiar with different countries and travel regularly between locations.</a:t>
            </a:r>
          </a:p>
          <a:p>
            <a:r>
              <a:rPr lang="en-GB" sz="1800" dirty="0"/>
              <a:t>Occasional parachutists</a:t>
            </a:r>
          </a:p>
          <a:p>
            <a:pPr lvl="1"/>
            <a:r>
              <a:rPr lang="en-GB" sz="1600" dirty="0"/>
              <a:t>People who are normally based in one country but visit other sites for a few days at a time.</a:t>
            </a:r>
          </a:p>
          <a:p>
            <a:r>
              <a:rPr lang="en-GB" sz="1800" dirty="0"/>
              <a:t>Expatriates</a:t>
            </a:r>
          </a:p>
          <a:p>
            <a:pPr lvl="1"/>
            <a:r>
              <a:rPr lang="en-GB" sz="1600" dirty="0"/>
              <a:t>Staff who normally work in one country, but who are sent on secondment for a period of years before returning to the original workplace.</a:t>
            </a:r>
          </a:p>
        </p:txBody>
      </p:sp>
    </p:spTree>
    <p:extLst>
      <p:ext uri="{BB962C8B-B14F-4D97-AF65-F5344CB8AC3E}">
        <p14:creationId xmlns:p14="http://schemas.microsoft.com/office/powerpoint/2010/main" val="405221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4848" y="989856"/>
            <a:ext cx="8229600" cy="1143000"/>
          </a:xfrm>
        </p:spPr>
        <p:txBody>
          <a:bodyPr/>
          <a:lstStyle/>
          <a:p>
            <a:r>
              <a:rPr lang="en-GB" dirty="0"/>
              <a:t>Selection for expatriation</a:t>
            </a:r>
          </a:p>
        </p:txBody>
      </p:sp>
      <p:sp>
        <p:nvSpPr>
          <p:cNvPr id="3" name="Content Placeholder 2"/>
          <p:cNvSpPr>
            <a:spLocks noGrp="1"/>
          </p:cNvSpPr>
          <p:nvPr>
            <p:ph idx="1"/>
          </p:nvPr>
        </p:nvSpPr>
        <p:spPr>
          <a:xfrm>
            <a:off x="539552" y="2132856"/>
            <a:ext cx="8064896" cy="4925144"/>
          </a:xfrm>
        </p:spPr>
        <p:txBody>
          <a:bodyPr>
            <a:normAutofit/>
          </a:bodyPr>
          <a:lstStyle/>
          <a:p>
            <a:pPr marL="0" indent="0">
              <a:buNone/>
            </a:pPr>
            <a:r>
              <a:rPr lang="en-GB" sz="2000" dirty="0"/>
              <a:t>Important issues for matching people to jobs overseas:</a:t>
            </a:r>
          </a:p>
          <a:p>
            <a:r>
              <a:rPr lang="en-GB" sz="2000" dirty="0"/>
              <a:t>Culture</a:t>
            </a:r>
          </a:p>
          <a:p>
            <a:pPr lvl="1"/>
            <a:r>
              <a:rPr lang="en-GB" sz="1800" dirty="0"/>
              <a:t>How different from home is the country?</a:t>
            </a:r>
          </a:p>
          <a:p>
            <a:r>
              <a:rPr lang="en-GB" sz="2000" dirty="0"/>
              <a:t>Economic development</a:t>
            </a:r>
          </a:p>
          <a:p>
            <a:pPr lvl="1"/>
            <a:r>
              <a:rPr lang="en-GB" sz="1800" dirty="0"/>
              <a:t>How well developed is the economy of the country?</a:t>
            </a:r>
          </a:p>
          <a:p>
            <a:r>
              <a:rPr lang="en-GB" sz="2000" dirty="0"/>
              <a:t>Geographical location</a:t>
            </a:r>
          </a:p>
          <a:p>
            <a:pPr lvl="1"/>
            <a:r>
              <a:rPr lang="en-GB" sz="1800" dirty="0"/>
              <a:t>How far away is it and how different is the climate, language, etc. from the home country?</a:t>
            </a:r>
          </a:p>
          <a:p>
            <a:r>
              <a:rPr lang="en-GB" sz="2000" dirty="0"/>
              <a:t>The job</a:t>
            </a:r>
          </a:p>
          <a:p>
            <a:pPr lvl="1"/>
            <a:r>
              <a:rPr lang="en-GB" sz="1800" dirty="0"/>
              <a:t>What has to be done and what are the demands of the job?</a:t>
            </a:r>
          </a:p>
        </p:txBody>
      </p:sp>
    </p:spTree>
    <p:extLst>
      <p:ext uri="{BB962C8B-B14F-4D97-AF65-F5344CB8AC3E}">
        <p14:creationId xmlns:p14="http://schemas.microsoft.com/office/powerpoint/2010/main" val="10512934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6.0&quot;&gt;&lt;object type=&quot;1&quot; unique_id=&quot;10001&quot;&gt;&lt;object type=&quot;8&quot; unique_id=&quot;207009&quot;&gt;&lt;/object&gt;&lt;object type=&quot;2&quot; unique_id=&quot;207010&quot;&gt;&lt;object type=&quot;3&quot; unique_id=&quot;207105&quot;&gt;&lt;property id=&quot;20148&quot; value=&quot;5&quot;/&gt;&lt;property id=&quot;20300&quot; value=&quot;Slide 1 - &amp;quot;Human Resource Management&amp;quot;&quot;/&gt;&lt;property id=&quot;20307&quot; value=&quot;270&quot;/&gt;&lt;/object&gt;&lt;object type=&quot;3&quot; unique_id=&quot;229382&quot;&gt;&lt;property id=&quot;20148&quot; value=&quot;5&quot;/&gt;&lt;property id=&quot;20300&quot; value=&quot;Slide 2 - &amp;quot;Internationalisation and HRM&amp;quot;&quot;/&gt;&lt;property id=&quot;20307&quot; value=&quot;272&quot;/&gt;&lt;/object&gt;&lt;object type=&quot;3&quot; unique_id=&quot;229383&quot;&gt;&lt;property id=&quot;20148&quot; value=&quot;5&quot;/&gt;&lt;property id=&quot;20300&quot; value=&quot;Slide 3 - &amp;quot;The challenges of IHRM&amp;quot;&quot;/&gt;&lt;property id=&quot;20307&quot; value=&quot;273&quot;/&gt;&lt;/object&gt;&lt;object type=&quot;3&quot; unique_id=&quot;229384&quot;&gt;&lt;property id=&quot;20148&quot; value=&quot;5&quot;/&gt;&lt;property id=&quot;20300&quot; value=&quot;Slide 4 - &amp;quot;Structuring international organisations&amp;quot;&quot;/&gt;&lt;property id=&quot;20307&quot; value=&quot;274&quot;/&gt;&lt;/object&gt;&lt;object type=&quot;3&quot; unique_id=&quot;229385&quot;&gt;&lt;property id=&quot;20148&quot; value=&quot;5&quot;/&gt;&lt;property id=&quot;20300&quot; value=&quot;Slide 5 - &amp;quot;The international organisation (1 of 2)&amp;quot;&quot;/&gt;&lt;property id=&quot;20307&quot; value=&quot;275&quot;/&gt;&lt;/object&gt;&lt;object type=&quot;3&quot; unique_id=&quot;229386&quot;&gt;&lt;property id=&quot;20148&quot; value=&quot;5&quot;/&gt;&lt;property id=&quot;20300&quot; value=&quot;Slide 6 - &amp;quot;The international organisation (2 of 2)&amp;quot;&quot;/&gt;&lt;property id=&quot;20307&quot; value=&quot;276&quot;/&gt;&lt;/object&gt;&lt;object type=&quot;3&quot; unique_id=&quot;229387&quot;&gt;&lt;property id=&quot;20148&quot; value=&quot;5&quot;/&gt;&lt;property id=&quot;20300&quot; value=&quot;Slide 7 - &amp;quot;Coordination&amp;quot;&quot;/&gt;&lt;property id=&quot;20307&quot; value=&quot;277&quot;/&gt;&lt;/object&gt;&lt;object type=&quot;3&quot; unique_id=&quot;229388&quot;&gt;&lt;property id=&quot;20148&quot; value=&quot;5&quot;/&gt;&lt;property id=&quot;20300&quot; value=&quot;Slide 8 - &amp;quot;Overseas employees&amp;quot;&quot;/&gt;&lt;property id=&quot;20307&quot; value=&quot;278&quot;/&gt;&lt;/object&gt;&lt;object type=&quot;3&quot; unique_id=&quot;229389&quot;&gt;&lt;property id=&quot;20148&quot; value=&quot;5&quot;/&gt;&lt;property id=&quot;20300&quot; value=&quot;Slide 9 - &amp;quot;Selection for expatriation&amp;quot;&quot;/&gt;&lt;property id=&quot;20307&quot; value=&quot;279&quot;/&gt;&lt;/object&gt;&lt;object type=&quot;3&quot; unique_id=&quot;229390&quot;&gt;&lt;property id=&quot;20148&quot; value=&quot;5&quot;/&gt;&lt;property id=&quot;20300&quot; value=&quot;Slide 10 - &amp;quot;Repatriation&amp;quot;&quot;/&gt;&lt;property id=&quot;20307&quot; value=&quot;280&quot;/&gt;&lt;/object&gt;&lt;object type=&quot;3&quot; unique_id=&quot;229391&quot;&gt;&lt;property id=&quot;20148&quot; value=&quot;5&quot;/&gt;&lt;property id=&quot;20300&quot; value=&quot;Slide 11 - &amp;quot;Ethics and corporate social responsibility&amp;quot;&quot;/&gt;&lt;property id=&quot;20307&quot; value=&quot;281&quot;/&gt;&lt;/object&gt;&lt;object type=&quot;3&quot; unique_id=&quot;229392&quot;&gt;&lt;property id=&quot;20148&quot; value=&quot;5&quot;/&gt;&lt;property id=&quot;20300&quot; value=&quot;Slide 12 - &amp;quot;Pay and benefits&amp;quot;&quot;/&gt;&lt;property id=&quot;20307&quot; value=&quot;282&quot;/&gt;&lt;/object&gt;&lt;object type=&quot;3&quot; unique_id=&quot;229393&quot;&gt;&lt;property id=&quot;20148&quot; value=&quot;5&quot;/&gt;&lt;property id=&quot;20300&quot; value=&quot;Slide 13 - &amp;quot;Trade unions&amp;quot;&quot;/&gt;&lt;property id=&quot;20307&quot; value=&quot;283&quot;/&gt;&lt;/object&gt;&lt;object type=&quot;3&quot; unique_id=&quot;229394&quot;&gt;&lt;property id=&quot;20148&quot; value=&quot;5&quot;/&gt;&lt;property id=&quot;20300&quot; value=&quot;Slide 14 - &amp;quot;Training and development&amp;quot;&quot;/&gt;&lt;property id=&quot;20307&quot; value=&quot;284&quot;/&gt;&lt;/object&gt;&lt;object type=&quot;3&quot; unique_id=&quot;229395&quot;&gt;&lt;property id=&quot;20148&quot; value=&quot;5&quot;/&gt;&lt;property id=&quot;20300&quot; value=&quot;Slide 15 - &amp;quot;General discussion topics&amp;quot;&quot;/&gt;&lt;property id=&quot;20307&quot; value=&quot;285&quot;/&gt;&lt;/object&gt;&lt;/object&gt;&lt;/object&gt;&lt;/database&gt;"/>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619</TotalTime>
  <Words>925</Words>
  <Application>Microsoft Office PowerPoint</Application>
  <PresentationFormat>On-screen Show (4:3)</PresentationFormat>
  <Paragraphs>96</Paragraphs>
  <Slides>15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Human Resource Management</vt:lpstr>
      <vt:lpstr>Internationalisation and HRM</vt:lpstr>
      <vt:lpstr>The challenges of IHRM</vt:lpstr>
      <vt:lpstr>Structuring international organisations</vt:lpstr>
      <vt:lpstr>The international organisation (1 of 2)</vt:lpstr>
      <vt:lpstr>The international organisation (2 of 2)</vt:lpstr>
      <vt:lpstr>Coordination</vt:lpstr>
      <vt:lpstr>Overseas employees</vt:lpstr>
      <vt:lpstr>Selection for expatriation</vt:lpstr>
      <vt:lpstr>Repatriation</vt:lpstr>
      <vt:lpstr>Ethics and corporate social responsibility</vt:lpstr>
      <vt:lpstr>Pay and benefits</vt:lpstr>
      <vt:lpstr>Trade unions</vt:lpstr>
      <vt:lpstr>Training and development</vt:lpstr>
      <vt:lpstr>General discussion topics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Ola Mohamed</cp:lastModifiedBy>
  <cp:revision>651</cp:revision>
  <dcterms:created xsi:type="dcterms:W3CDTF">2016-10-07T14:40:02Z</dcterms:created>
  <dcterms:modified xsi:type="dcterms:W3CDTF">2023-04-27T10:22:14Z</dcterms:modified>
</cp:coreProperties>
</file>