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70" r:id="rId2"/>
    <p:sldId id="272" r:id="rId3"/>
    <p:sldId id="273" r:id="rId4"/>
    <p:sldId id="274" r:id="rId5"/>
    <p:sldId id="275" r:id="rId6"/>
    <p:sldId id="276" r:id="rId7"/>
    <p:sldId id="277" r:id="rId8"/>
    <p:sldId id="278" r:id="rId9"/>
    <p:sldId id="279" r:id="rId10"/>
    <p:sldId id="280" r:id="rId11"/>
    <p:sldId id="281" r:id="rId12"/>
    <p:sldId id="282" r:id="rId13"/>
    <p:sldId id="283" r:id="rId14"/>
    <p:sldId id="284" r:id="rId15"/>
  </p:sldIdLst>
  <p:sldSz cx="9144000" cy="6858000" type="screen4x3"/>
  <p:notesSz cx="6858000" cy="9144000"/>
  <p:custDataLst>
    <p:tags r:id="rId17"/>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orient="horz" pos="657">
          <p15:clr>
            <a:srgbClr val="A4A3A4"/>
          </p15:clr>
        </p15:guide>
        <p15:guide id="3" orient="horz" pos="1080">
          <p15:clr>
            <a:srgbClr val="A4A3A4"/>
          </p15:clr>
        </p15:guide>
        <p15:guide id="4" orient="horz" pos="3884">
          <p15:clr>
            <a:srgbClr val="A4A3A4"/>
          </p15:clr>
        </p15:guide>
        <p15:guide id="5" orient="horz" pos="4085">
          <p15:clr>
            <a:srgbClr val="A4A3A4"/>
          </p15:clr>
        </p15:guide>
        <p15:guide id="6" pos="2880">
          <p15:clr>
            <a:srgbClr val="A4A3A4"/>
          </p15:clr>
        </p15:guide>
        <p15:guide id="7" pos="367">
          <p15:clr>
            <a:srgbClr val="A4A3A4"/>
          </p15:clr>
        </p15:guide>
        <p15:guide id="8" pos="645">
          <p15:clr>
            <a:srgbClr val="A4A3A4"/>
          </p15:clr>
        </p15:guide>
        <p15:guide id="9" pos="5469">
          <p15:clr>
            <a:srgbClr val="A4A3A4"/>
          </p15:clr>
        </p15:guide>
        <p15:guide id="10" pos="836">
          <p15:clr>
            <a:srgbClr val="A4A3A4"/>
          </p15:clr>
        </p15:guide>
        <p15:guide id="11" pos="579">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lw-dlf" initials="Q"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FA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867" autoAdjust="0"/>
    <p:restoredTop sz="93625" autoAdjust="0"/>
  </p:normalViewPr>
  <p:slideViewPr>
    <p:cSldViewPr>
      <p:cViewPr varScale="1">
        <p:scale>
          <a:sx n="107" d="100"/>
          <a:sy n="107" d="100"/>
        </p:scale>
        <p:origin x="2010" y="78"/>
      </p:cViewPr>
      <p:guideLst>
        <p:guide orient="horz" pos="2160"/>
        <p:guide orient="horz" pos="657"/>
        <p:guide orient="horz" pos="1080"/>
        <p:guide orient="horz" pos="3884"/>
        <p:guide orient="horz" pos="4085"/>
        <p:guide pos="2880"/>
        <p:guide pos="367"/>
        <p:guide pos="645"/>
        <p:guide pos="5469"/>
        <p:guide pos="836"/>
        <p:guide pos="579"/>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D4E867E-2222-4690-961F-D0BB65F7CF90}" type="datetimeFigureOut">
              <a:rPr lang="en-US" smtClean="0"/>
              <a:pPr/>
              <a:t>4/27/2023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5ACC26C-3045-4FFA-A562-F65E7EC8FAF1}" type="slidenum">
              <a:rPr lang="en-US" smtClean="0"/>
              <a:pPr/>
              <a:t>‹#›</a:t>
            </a:fld>
            <a:endParaRPr lang="en-US"/>
          </a:p>
        </p:txBody>
      </p:sp>
    </p:spTree>
    <p:extLst>
      <p:ext uri="{BB962C8B-B14F-4D97-AF65-F5344CB8AC3E}">
        <p14:creationId xmlns:p14="http://schemas.microsoft.com/office/powerpoint/2010/main" val="7682196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7AB5989-2739-4245-B9D3-5ABF1CF65405}" type="slidenum">
              <a:rPr lang="en-GB" smtClean="0"/>
              <a:pPr/>
              <a:t>6</a:t>
            </a:fld>
            <a:endParaRPr lang="en-GB"/>
          </a:p>
        </p:txBody>
      </p:sp>
    </p:spTree>
    <p:extLst>
      <p:ext uri="{BB962C8B-B14F-4D97-AF65-F5344CB8AC3E}">
        <p14:creationId xmlns:p14="http://schemas.microsoft.com/office/powerpoint/2010/main" val="19634024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4.emf"/><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FCD2E0EC-7068-4713-82B5-AF8F472F512C}" type="datetimeFigureOut">
              <a:rPr lang="en-GB" smtClean="0"/>
              <a:pPr/>
              <a:t>27/04/2023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39D4D7C-F8D0-4A1A-B7D2-3E31B357D5E7}" type="slidenum">
              <a:rPr lang="en-GB" smtClean="0"/>
              <a:pPr/>
              <a:t>‹#›</a:t>
            </a:fld>
            <a:endParaRPr lang="en-GB"/>
          </a:p>
        </p:txBody>
      </p:sp>
    </p:spTree>
    <p:extLst>
      <p:ext uri="{BB962C8B-B14F-4D97-AF65-F5344CB8AC3E}">
        <p14:creationId xmlns:p14="http://schemas.microsoft.com/office/powerpoint/2010/main" val="11742567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CD2E0EC-7068-4713-82B5-AF8F472F512C}" type="datetimeFigureOut">
              <a:rPr lang="en-GB" smtClean="0"/>
              <a:pPr/>
              <a:t>27/04/2023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39D4D7C-F8D0-4A1A-B7D2-3E31B357D5E7}" type="slidenum">
              <a:rPr lang="en-GB" smtClean="0"/>
              <a:pPr/>
              <a:t>‹#›</a:t>
            </a:fld>
            <a:endParaRPr lang="en-GB"/>
          </a:p>
        </p:txBody>
      </p:sp>
    </p:spTree>
    <p:extLst>
      <p:ext uri="{BB962C8B-B14F-4D97-AF65-F5344CB8AC3E}">
        <p14:creationId xmlns:p14="http://schemas.microsoft.com/office/powerpoint/2010/main" val="17535298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CD2E0EC-7068-4713-82B5-AF8F472F512C}" type="datetimeFigureOut">
              <a:rPr lang="en-GB" smtClean="0"/>
              <a:pPr/>
              <a:t>27/04/2023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39D4D7C-F8D0-4A1A-B7D2-3E31B357D5E7}" type="slidenum">
              <a:rPr lang="en-GB" smtClean="0"/>
              <a:pPr/>
              <a:t>‹#›</a:t>
            </a:fld>
            <a:endParaRPr lang="en-GB"/>
          </a:p>
        </p:txBody>
      </p:sp>
    </p:spTree>
    <p:extLst>
      <p:ext uri="{BB962C8B-B14F-4D97-AF65-F5344CB8AC3E}">
        <p14:creationId xmlns:p14="http://schemas.microsoft.com/office/powerpoint/2010/main" val="12868218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p>
            <a:r>
              <a:rPr lang="en-US" dirty="0"/>
              <a:t>Click to edit Master title style</a:t>
            </a:r>
          </a:p>
        </p:txBody>
      </p:sp>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20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Add edition here</a:t>
            </a:r>
          </a:p>
        </p:txBody>
      </p:sp>
      <p:sp>
        <p:nvSpPr>
          <p:cNvPr id="9" name="Text Placeholder 8"/>
          <p:cNvSpPr>
            <a:spLocks noGrp="1"/>
          </p:cNvSpPr>
          <p:nvPr>
            <p:ph type="body" sz="quarter" idx="14" hasCustomPrompt="1"/>
          </p:nvPr>
        </p:nvSpPr>
        <p:spPr>
          <a:xfrm>
            <a:off x="5029200" y="1600201"/>
            <a:ext cx="3657600" cy="1600199"/>
          </a:xfrm>
        </p:spPr>
        <p:txBody>
          <a:bodyPr anchor="b">
            <a:noAutofit/>
          </a:bodyPr>
          <a:lstStyle>
            <a:lvl1pPr marL="0" indent="0">
              <a:spcBef>
                <a:spcPts val="0"/>
              </a:spcBef>
              <a:buNone/>
              <a:defRPr sz="3000" baseline="0"/>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a:t>Chapter ##</a:t>
            </a:r>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200"/>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a:t>Chapter title</a:t>
            </a:r>
          </a:p>
        </p:txBody>
      </p:sp>
      <p:sp>
        <p:nvSpPr>
          <p:cNvPr id="16" name="Footer Placeholder 2"/>
          <p:cNvSpPr>
            <a:spLocks noGrp="1"/>
          </p:cNvSpPr>
          <p:nvPr>
            <p:ph type="ftr" sz="quarter" idx="10"/>
          </p:nvPr>
        </p:nvSpPr>
        <p:spPr>
          <a:xfrm>
            <a:off x="93969" y="6165337"/>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4/27/2023</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pic>
        <p:nvPicPr>
          <p:cNvPr id="12" name="Picture 11"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
        <p:nvSpPr>
          <p:cNvPr id="13" name="TextBox 12"/>
          <p:cNvSpPr txBox="1"/>
          <p:nvPr userDrawn="1"/>
        </p:nvSpPr>
        <p:spPr>
          <a:xfrm>
            <a:off x="1600200" y="6429345"/>
            <a:ext cx="7162800" cy="215444"/>
          </a:xfrm>
          <a:prstGeom prst="rect">
            <a:avLst/>
          </a:prstGeom>
          <a:noFill/>
        </p:spPr>
        <p:txBody>
          <a:bodyPr wrap="square" rtlCol="0">
            <a:spAutoFit/>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altLang="en-US" sz="800" b="1" dirty="0">
                <a:latin typeface="Arial" pitchFamily="34" charset="0"/>
                <a:ea typeface="Verdana" panose="020B0604030504040204" pitchFamily="34" charset="0"/>
                <a:cs typeface="Arial" pitchFamily="34" charset="0"/>
              </a:rPr>
              <a:t>Copyright © 2017, 2015, 2012 Pearson education, Inc. All Rights Reserved</a:t>
            </a:r>
          </a:p>
        </p:txBody>
      </p:sp>
      <p:pic>
        <p:nvPicPr>
          <p:cNvPr id="15" name="Picture 14">
            <a:extLst>
              <a:ext uri="{FF2B5EF4-FFF2-40B4-BE49-F238E27FC236}">
                <a16:creationId xmlns:a16="http://schemas.microsoft.com/office/drawing/2014/main" id="{5F0947AE-8AF6-4F0C-A640-24030125B2E5}"/>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14" name="Picture 13">
            <a:extLst>
              <a:ext uri="{FF2B5EF4-FFF2-40B4-BE49-F238E27FC236}">
                <a16:creationId xmlns:a16="http://schemas.microsoft.com/office/drawing/2014/main" id="{9FFF938A-F917-45C7-B0C9-7F702AE52E7F}"/>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2280" y="6027912"/>
            <a:ext cx="4911768" cy="539902"/>
          </a:xfrm>
          <a:prstGeom prst="rect">
            <a:avLst/>
          </a:prstGeom>
        </p:spPr>
      </p:pic>
    </p:spTree>
    <p:extLst>
      <p:ext uri="{BB962C8B-B14F-4D97-AF65-F5344CB8AC3E}">
        <p14:creationId xmlns:p14="http://schemas.microsoft.com/office/powerpoint/2010/main" val="29810628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CD2E0EC-7068-4713-82B5-AF8F472F512C}" type="datetimeFigureOut">
              <a:rPr lang="en-GB" smtClean="0"/>
              <a:pPr/>
              <a:t>27/04/2023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39D4D7C-F8D0-4A1A-B7D2-3E31B357D5E7}" type="slidenum">
              <a:rPr lang="en-GB" smtClean="0"/>
              <a:pPr/>
              <a:t>‹#›</a:t>
            </a:fld>
            <a:endParaRPr lang="en-GB"/>
          </a:p>
        </p:txBody>
      </p:sp>
    </p:spTree>
    <p:extLst>
      <p:ext uri="{BB962C8B-B14F-4D97-AF65-F5344CB8AC3E}">
        <p14:creationId xmlns:p14="http://schemas.microsoft.com/office/powerpoint/2010/main" val="27244531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CD2E0EC-7068-4713-82B5-AF8F472F512C}" type="datetimeFigureOut">
              <a:rPr lang="en-GB" smtClean="0"/>
              <a:pPr/>
              <a:t>27/04/2023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39D4D7C-F8D0-4A1A-B7D2-3E31B357D5E7}" type="slidenum">
              <a:rPr lang="en-GB" smtClean="0"/>
              <a:pPr/>
              <a:t>‹#›</a:t>
            </a:fld>
            <a:endParaRPr lang="en-GB"/>
          </a:p>
        </p:txBody>
      </p:sp>
    </p:spTree>
    <p:extLst>
      <p:ext uri="{BB962C8B-B14F-4D97-AF65-F5344CB8AC3E}">
        <p14:creationId xmlns:p14="http://schemas.microsoft.com/office/powerpoint/2010/main" val="35153357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FCD2E0EC-7068-4713-82B5-AF8F472F512C}" type="datetimeFigureOut">
              <a:rPr lang="en-GB" smtClean="0"/>
              <a:pPr/>
              <a:t>27/04/2023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39D4D7C-F8D0-4A1A-B7D2-3E31B357D5E7}" type="slidenum">
              <a:rPr lang="en-GB" smtClean="0"/>
              <a:pPr/>
              <a:t>‹#›</a:t>
            </a:fld>
            <a:endParaRPr lang="en-GB"/>
          </a:p>
        </p:txBody>
      </p:sp>
    </p:spTree>
    <p:extLst>
      <p:ext uri="{BB962C8B-B14F-4D97-AF65-F5344CB8AC3E}">
        <p14:creationId xmlns:p14="http://schemas.microsoft.com/office/powerpoint/2010/main" val="12475712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FCD2E0EC-7068-4713-82B5-AF8F472F512C}" type="datetimeFigureOut">
              <a:rPr lang="en-GB" smtClean="0"/>
              <a:pPr/>
              <a:t>27/04/2023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39D4D7C-F8D0-4A1A-B7D2-3E31B357D5E7}" type="slidenum">
              <a:rPr lang="en-GB" smtClean="0"/>
              <a:pPr/>
              <a:t>‹#›</a:t>
            </a:fld>
            <a:endParaRPr lang="en-GB"/>
          </a:p>
        </p:txBody>
      </p:sp>
    </p:spTree>
    <p:extLst>
      <p:ext uri="{BB962C8B-B14F-4D97-AF65-F5344CB8AC3E}">
        <p14:creationId xmlns:p14="http://schemas.microsoft.com/office/powerpoint/2010/main" val="34133932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FCD2E0EC-7068-4713-82B5-AF8F472F512C}" type="datetimeFigureOut">
              <a:rPr lang="en-GB" smtClean="0"/>
              <a:pPr/>
              <a:t>27/04/2023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39D4D7C-F8D0-4A1A-B7D2-3E31B357D5E7}" type="slidenum">
              <a:rPr lang="en-GB" smtClean="0"/>
              <a:pPr/>
              <a:t>‹#›</a:t>
            </a:fld>
            <a:endParaRPr lang="en-GB"/>
          </a:p>
        </p:txBody>
      </p:sp>
    </p:spTree>
    <p:extLst>
      <p:ext uri="{BB962C8B-B14F-4D97-AF65-F5344CB8AC3E}">
        <p14:creationId xmlns:p14="http://schemas.microsoft.com/office/powerpoint/2010/main" val="1054221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D2E0EC-7068-4713-82B5-AF8F472F512C}" type="datetimeFigureOut">
              <a:rPr lang="en-GB" smtClean="0"/>
              <a:pPr/>
              <a:t>27/04/2023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39D4D7C-F8D0-4A1A-B7D2-3E31B357D5E7}" type="slidenum">
              <a:rPr lang="en-GB" smtClean="0"/>
              <a:pPr/>
              <a:t>‹#›</a:t>
            </a:fld>
            <a:endParaRPr lang="en-GB"/>
          </a:p>
        </p:txBody>
      </p:sp>
    </p:spTree>
    <p:extLst>
      <p:ext uri="{BB962C8B-B14F-4D97-AF65-F5344CB8AC3E}">
        <p14:creationId xmlns:p14="http://schemas.microsoft.com/office/powerpoint/2010/main" val="17046531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CD2E0EC-7068-4713-82B5-AF8F472F512C}" type="datetimeFigureOut">
              <a:rPr lang="en-GB" smtClean="0"/>
              <a:pPr/>
              <a:t>27/04/2023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39D4D7C-F8D0-4A1A-B7D2-3E31B357D5E7}" type="slidenum">
              <a:rPr lang="en-GB" smtClean="0"/>
              <a:pPr/>
              <a:t>‹#›</a:t>
            </a:fld>
            <a:endParaRPr lang="en-GB"/>
          </a:p>
        </p:txBody>
      </p:sp>
    </p:spTree>
    <p:extLst>
      <p:ext uri="{BB962C8B-B14F-4D97-AF65-F5344CB8AC3E}">
        <p14:creationId xmlns:p14="http://schemas.microsoft.com/office/powerpoint/2010/main" val="9891723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CD2E0EC-7068-4713-82B5-AF8F472F512C}" type="datetimeFigureOut">
              <a:rPr lang="en-GB" smtClean="0"/>
              <a:pPr/>
              <a:t>27/04/2023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39D4D7C-F8D0-4A1A-B7D2-3E31B357D5E7}" type="slidenum">
              <a:rPr lang="en-GB" smtClean="0"/>
              <a:pPr/>
              <a:t>‹#›</a:t>
            </a:fld>
            <a:endParaRPr lang="en-GB"/>
          </a:p>
        </p:txBody>
      </p:sp>
    </p:spTree>
    <p:extLst>
      <p:ext uri="{BB962C8B-B14F-4D97-AF65-F5344CB8AC3E}">
        <p14:creationId xmlns:p14="http://schemas.microsoft.com/office/powerpoint/2010/main" val="7904565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D2E0EC-7068-4713-82B5-AF8F472F512C}" type="datetimeFigureOut">
              <a:rPr lang="en-GB" smtClean="0"/>
              <a:pPr/>
              <a:t>27/04/2023</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9D4D7C-F8D0-4A1A-B7D2-3E31B357D5E7}" type="slidenum">
              <a:rPr lang="en-GB" smtClean="0"/>
              <a:pPr/>
              <a:t>‹#›</a:t>
            </a:fld>
            <a:endParaRPr lang="en-GB"/>
          </a:p>
        </p:txBody>
      </p:sp>
      <p:sp>
        <p:nvSpPr>
          <p:cNvPr id="10" name="TextBox 9"/>
          <p:cNvSpPr txBox="1"/>
          <p:nvPr userDrawn="1"/>
        </p:nvSpPr>
        <p:spPr>
          <a:xfrm>
            <a:off x="1600200" y="6429345"/>
            <a:ext cx="7162800" cy="215444"/>
          </a:xfrm>
          <a:prstGeom prst="rect">
            <a:avLst/>
          </a:prstGeom>
          <a:noFill/>
        </p:spPr>
        <p:txBody>
          <a:bodyPr wrap="square" rtlCol="0">
            <a:spAutoFit/>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altLang="en-US" sz="800" b="1" dirty="0">
                <a:latin typeface="Arial" pitchFamily="34" charset="0"/>
                <a:ea typeface="Verdana" panose="020B0604030504040204" pitchFamily="34" charset="0"/>
                <a:cs typeface="Arial" pitchFamily="34" charset="0"/>
              </a:rPr>
              <a:t>Copyright © 2017, 2015, 2012 Pearson education, Inc. All Rights Reserved</a:t>
            </a:r>
          </a:p>
        </p:txBody>
      </p:sp>
      <p:pic>
        <p:nvPicPr>
          <p:cNvPr id="9" name="Picture 8"/>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40090" y="6444823"/>
            <a:ext cx="357386" cy="199966"/>
          </a:xfrm>
          <a:prstGeom prst="rect">
            <a:avLst/>
          </a:prstGeom>
        </p:spPr>
      </p:pic>
      <p:pic>
        <p:nvPicPr>
          <p:cNvPr id="12" name="Picture 11">
            <a:extLst>
              <a:ext uri="{FF2B5EF4-FFF2-40B4-BE49-F238E27FC236}">
                <a16:creationId xmlns:a16="http://schemas.microsoft.com/office/drawing/2014/main" id="{16012BFA-F634-4DFB-AD8B-9181B2D046AE}"/>
              </a:ext>
            </a:extLst>
          </p:cNvPr>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11" name="Picture 10">
            <a:extLst>
              <a:ext uri="{FF2B5EF4-FFF2-40B4-BE49-F238E27FC236}">
                <a16:creationId xmlns:a16="http://schemas.microsoft.com/office/drawing/2014/main" id="{E3274FC7-8DC5-4BED-948A-5E7467EFE74B}"/>
              </a:ext>
            </a:extLst>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92280" y="6027912"/>
            <a:ext cx="4911768" cy="539902"/>
          </a:xfrm>
          <a:prstGeom prst="rect">
            <a:avLst/>
          </a:prstGeom>
        </p:spPr>
      </p:pic>
    </p:spTree>
    <p:extLst>
      <p:ext uri="{BB962C8B-B14F-4D97-AF65-F5344CB8AC3E}">
        <p14:creationId xmlns:p14="http://schemas.microsoft.com/office/powerpoint/2010/main" val="21387075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b="1" kern="1200">
          <a:solidFill>
            <a:srgbClr val="007FA3"/>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89077" y="503230"/>
            <a:ext cx="8229600" cy="622828"/>
          </a:xfrm>
        </p:spPr>
        <p:txBody>
          <a:bodyPr>
            <a:noAutofit/>
          </a:bodyPr>
          <a:lstStyle/>
          <a:p>
            <a:pPr algn="l"/>
            <a:r>
              <a:rPr lang="en-US" sz="3200" dirty="0"/>
              <a:t>Human Resource Management</a:t>
            </a:r>
            <a:endParaRPr lang="en-US" sz="3200" b="1" dirty="0"/>
          </a:p>
        </p:txBody>
      </p:sp>
      <p:sp>
        <p:nvSpPr>
          <p:cNvPr id="7" name="Text Placeholder 3"/>
          <p:cNvSpPr txBox="1">
            <a:spLocks/>
          </p:cNvSpPr>
          <p:nvPr/>
        </p:nvSpPr>
        <p:spPr>
          <a:xfrm>
            <a:off x="5024438" y="2924944"/>
            <a:ext cx="3657600" cy="491480"/>
          </a:xfrm>
          <a:prstGeom prst="rect">
            <a:avLst/>
          </a:prstGeom>
        </p:spPr>
        <p:txBody>
          <a:bodyPr vert="horz" lIns="91440" tIns="45720" rIns="91440" bIns="45720" rtlCol="0" anchor="b">
            <a:noAutofit/>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3000" b="0" i="0" u="none" strike="noStrike" kern="1200" cap="none" spc="0" normalizeH="0" baseline="0" noProof="0" dirty="0">
                <a:ln>
                  <a:noFill/>
                </a:ln>
                <a:solidFill>
                  <a:schemeClr val="tx1"/>
                </a:solidFill>
                <a:effectLst/>
                <a:uLnTx/>
                <a:uFillTx/>
                <a:latin typeface="+mn-lt"/>
                <a:ea typeface="+mn-ea"/>
                <a:cs typeface="+mn-cs"/>
              </a:rPr>
              <a:t>Chapter </a:t>
            </a:r>
            <a:r>
              <a:rPr lang="en-US" sz="3000" dirty="0"/>
              <a:t>26</a:t>
            </a:r>
            <a:endParaRPr kumimoji="0" lang="en-US" sz="3000" b="0" i="0" u="none" strike="noStrike" kern="1200" cap="none" spc="0" normalizeH="0" baseline="0" noProof="0" dirty="0">
              <a:ln>
                <a:noFill/>
              </a:ln>
              <a:solidFill>
                <a:schemeClr val="tx1"/>
              </a:solidFill>
              <a:effectLst/>
              <a:uLnTx/>
              <a:uFillTx/>
              <a:latin typeface="+mn-lt"/>
              <a:ea typeface="+mn-ea"/>
              <a:cs typeface="+mn-cs"/>
            </a:endParaRPr>
          </a:p>
        </p:txBody>
      </p:sp>
      <p:sp>
        <p:nvSpPr>
          <p:cNvPr id="8" name="Text Placeholder 4"/>
          <p:cNvSpPr txBox="1">
            <a:spLocks/>
          </p:cNvSpPr>
          <p:nvPr/>
        </p:nvSpPr>
        <p:spPr>
          <a:xfrm>
            <a:off x="5024438" y="3416424"/>
            <a:ext cx="3657600" cy="939349"/>
          </a:xfrm>
          <a:prstGeom prst="rect">
            <a:avLst/>
          </a:prstGeom>
        </p:spPr>
        <p:txBody>
          <a:bodyPr vert="horz" lIns="91440" tIns="45720" rIns="91440" bIns="45720" rtlCol="0">
            <a:noAutofit/>
          </a:bodyPr>
          <a:lstStyle/>
          <a:p>
            <a:r>
              <a:rPr lang="en-GB" sz="2400" dirty="0"/>
              <a:t>Incentives</a:t>
            </a:r>
          </a:p>
        </p:txBody>
      </p:sp>
      <p:pic>
        <p:nvPicPr>
          <p:cNvPr id="10" name="Picture 2" descr="G:\08VOL4\Graphics\Powerpoint\PE_UK\PE530-TORRINGTON\Incoming\CVR_TORR9099_10_SE_CVR.jpg"/>
          <p:cNvPicPr>
            <a:picLocks noChangeAspect="1" noChangeArrowheads="1"/>
          </p:cNvPicPr>
          <p:nvPr/>
        </p:nvPicPr>
        <p:blipFill>
          <a:blip r:embed="rId2" cstate="print"/>
          <a:srcRect/>
          <a:stretch>
            <a:fillRect/>
          </a:stretch>
        </p:blipFill>
        <p:spPr bwMode="auto">
          <a:xfrm>
            <a:off x="107504" y="1126058"/>
            <a:ext cx="3381573" cy="4605883"/>
          </a:xfrm>
          <a:prstGeom prst="rect">
            <a:avLst/>
          </a:prstGeom>
          <a:noFill/>
        </p:spPr>
      </p:pic>
    </p:spTree>
    <p:extLst>
      <p:ext uri="{BB962C8B-B14F-4D97-AF65-F5344CB8AC3E}">
        <p14:creationId xmlns:p14="http://schemas.microsoft.com/office/powerpoint/2010/main" val="38538615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1340768"/>
            <a:ext cx="8229600" cy="1143000"/>
          </a:xfrm>
        </p:spPr>
        <p:txBody>
          <a:bodyPr/>
          <a:lstStyle/>
          <a:p>
            <a:r>
              <a:rPr lang="en-GB" dirty="0"/>
              <a:t>Critiques of PRP (2 of 2)</a:t>
            </a:r>
          </a:p>
        </p:txBody>
      </p:sp>
      <p:sp>
        <p:nvSpPr>
          <p:cNvPr id="3" name="Content Placeholder 2"/>
          <p:cNvSpPr>
            <a:spLocks noGrp="1"/>
          </p:cNvSpPr>
          <p:nvPr>
            <p:ph idx="1"/>
          </p:nvPr>
        </p:nvSpPr>
        <p:spPr>
          <a:xfrm>
            <a:off x="611560" y="2924944"/>
            <a:ext cx="10369152" cy="5256584"/>
          </a:xfrm>
        </p:spPr>
        <p:txBody>
          <a:bodyPr>
            <a:normAutofit/>
          </a:bodyPr>
          <a:lstStyle/>
          <a:p>
            <a:r>
              <a:rPr lang="en-GB" sz="1800" dirty="0"/>
              <a:t>PRP discourages creativity or challenges to the established ways of doing things.</a:t>
            </a:r>
          </a:p>
          <a:p>
            <a:r>
              <a:rPr lang="en-GB" sz="1800" dirty="0"/>
              <a:t>Budgetary influences constrain the actual reward.</a:t>
            </a:r>
          </a:p>
          <a:p>
            <a:r>
              <a:rPr lang="en-GB" sz="1800" dirty="0"/>
              <a:t>Different managers may assess differently leading to inconsistency.</a:t>
            </a:r>
          </a:p>
          <a:p>
            <a:r>
              <a:rPr lang="en-GB" sz="1800" dirty="0"/>
              <a:t>PRP discourages employees from revealing development needs.</a:t>
            </a:r>
          </a:p>
          <a:p>
            <a:r>
              <a:rPr lang="en-GB" sz="1800" dirty="0"/>
              <a:t>PRP usually increases the overall pay bill.</a:t>
            </a:r>
          </a:p>
          <a:p>
            <a:r>
              <a:rPr lang="en-GB" sz="1800" dirty="0"/>
              <a:t>PRP can encourage employees to take risks in order to achieve the reward.</a:t>
            </a:r>
          </a:p>
        </p:txBody>
      </p:sp>
    </p:spTree>
    <p:extLst>
      <p:ext uri="{BB962C8B-B14F-4D97-AF65-F5344CB8AC3E}">
        <p14:creationId xmlns:p14="http://schemas.microsoft.com/office/powerpoint/2010/main" val="575979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52736"/>
            <a:ext cx="8229600" cy="1143000"/>
          </a:xfrm>
        </p:spPr>
        <p:txBody>
          <a:bodyPr/>
          <a:lstStyle/>
          <a:p>
            <a:r>
              <a:rPr lang="en-GB" dirty="0"/>
              <a:t>Using PRP effectively</a:t>
            </a:r>
          </a:p>
        </p:txBody>
      </p:sp>
      <p:sp>
        <p:nvSpPr>
          <p:cNvPr id="3" name="Content Placeholder 2"/>
          <p:cNvSpPr>
            <a:spLocks noGrp="1"/>
          </p:cNvSpPr>
          <p:nvPr>
            <p:ph idx="1"/>
          </p:nvPr>
        </p:nvSpPr>
        <p:spPr>
          <a:xfrm>
            <a:off x="1043608" y="2780928"/>
            <a:ext cx="7344816" cy="5357192"/>
          </a:xfrm>
        </p:spPr>
        <p:txBody>
          <a:bodyPr>
            <a:normAutofit/>
          </a:bodyPr>
          <a:lstStyle/>
          <a:p>
            <a:pPr marL="0" indent="0">
              <a:buNone/>
            </a:pPr>
            <a:r>
              <a:rPr lang="en-GB" sz="1800" dirty="0"/>
              <a:t>Favourable conditions for PRP exist:</a:t>
            </a:r>
          </a:p>
          <a:p>
            <a:pPr lvl="1"/>
            <a:r>
              <a:rPr lang="en-GB" sz="1600" dirty="0"/>
              <a:t>Where individual performance can be objectively and meaningfully measured.</a:t>
            </a:r>
          </a:p>
          <a:p>
            <a:pPr lvl="1"/>
            <a:r>
              <a:rPr lang="en-GB" sz="1600" dirty="0"/>
              <a:t>Where individuals are in a position to control the outcomes of their work.</a:t>
            </a:r>
          </a:p>
          <a:p>
            <a:pPr lvl="1"/>
            <a:r>
              <a:rPr lang="en-GB" sz="1600" dirty="0"/>
              <a:t>Where close </a:t>
            </a:r>
            <a:r>
              <a:rPr lang="en-GB" sz="1600" dirty="0" err="1"/>
              <a:t>teamworking</a:t>
            </a:r>
            <a:r>
              <a:rPr lang="en-GB" sz="1600" dirty="0"/>
              <a:t> or cooperation with others is not central to successful job performance.</a:t>
            </a:r>
          </a:p>
          <a:p>
            <a:pPr lvl="1"/>
            <a:r>
              <a:rPr lang="en-GB" sz="1600" dirty="0"/>
              <a:t>Where there is an individualistic organisational culture.</a:t>
            </a:r>
          </a:p>
          <a:p>
            <a:pPr lvl="1"/>
            <a:r>
              <a:rPr lang="en-GB" sz="1600" dirty="0"/>
              <a:t>Gomez-Mejia and </a:t>
            </a:r>
            <a:r>
              <a:rPr lang="en-GB" sz="1600" dirty="0" err="1"/>
              <a:t>Balkin</a:t>
            </a:r>
            <a:r>
              <a:rPr lang="en-GB" sz="1600" dirty="0"/>
              <a:t> (1992)</a:t>
            </a:r>
          </a:p>
          <a:p>
            <a:pPr lvl="1"/>
            <a:endParaRPr lang="en-GB" sz="1600" dirty="0"/>
          </a:p>
          <a:p>
            <a:pPr lvl="1"/>
            <a:endParaRPr lang="en-GB" sz="900" dirty="0"/>
          </a:p>
        </p:txBody>
      </p:sp>
    </p:spTree>
    <p:extLst>
      <p:ext uri="{BB962C8B-B14F-4D97-AF65-F5344CB8AC3E}">
        <p14:creationId xmlns:p14="http://schemas.microsoft.com/office/powerpoint/2010/main" val="3694986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980728"/>
            <a:ext cx="8229600" cy="1008112"/>
          </a:xfrm>
        </p:spPr>
        <p:txBody>
          <a:bodyPr/>
          <a:lstStyle/>
          <a:p>
            <a:r>
              <a:rPr lang="en-GB" dirty="0"/>
              <a:t>Skills-based pay</a:t>
            </a:r>
          </a:p>
        </p:txBody>
      </p:sp>
      <p:sp>
        <p:nvSpPr>
          <p:cNvPr id="3" name="Content Placeholder 2"/>
          <p:cNvSpPr>
            <a:spLocks noGrp="1"/>
          </p:cNvSpPr>
          <p:nvPr>
            <p:ph idx="1"/>
          </p:nvPr>
        </p:nvSpPr>
        <p:spPr>
          <a:xfrm>
            <a:off x="683568" y="2420888"/>
            <a:ext cx="8064896" cy="4853136"/>
          </a:xfrm>
        </p:spPr>
        <p:txBody>
          <a:bodyPr>
            <a:normAutofit/>
          </a:bodyPr>
          <a:lstStyle/>
          <a:p>
            <a:pPr marL="0" indent="0">
              <a:buNone/>
            </a:pPr>
            <a:r>
              <a:rPr lang="en-GB" sz="2000" dirty="0"/>
              <a:t>Employees are rewarded for the competencies or skills they acquire.</a:t>
            </a:r>
          </a:p>
          <a:p>
            <a:r>
              <a:rPr lang="en-GB" sz="2000" dirty="0"/>
              <a:t>Benefits</a:t>
            </a:r>
          </a:p>
          <a:p>
            <a:pPr lvl="1"/>
            <a:r>
              <a:rPr lang="en-GB" sz="1800" dirty="0"/>
              <a:t>It encourages multi-skilling and flexibility</a:t>
            </a:r>
          </a:p>
          <a:p>
            <a:pPr lvl="1"/>
            <a:r>
              <a:rPr lang="en-GB" sz="1800" dirty="0"/>
              <a:t>Multi-skilled workforce may be slimmer and less expensive</a:t>
            </a:r>
          </a:p>
          <a:p>
            <a:pPr lvl="1"/>
            <a:r>
              <a:rPr lang="en-GB" sz="1800" dirty="0"/>
              <a:t>Rewarding skills makes an employer attractive.</a:t>
            </a:r>
          </a:p>
          <a:p>
            <a:r>
              <a:rPr lang="en-GB" sz="2000" dirty="0"/>
              <a:t>Disadvantages </a:t>
            </a:r>
          </a:p>
          <a:p>
            <a:pPr lvl="1"/>
            <a:r>
              <a:rPr lang="en-GB" sz="1800" dirty="0"/>
              <a:t>It is costly and not always cost effective</a:t>
            </a:r>
          </a:p>
          <a:p>
            <a:pPr lvl="1"/>
            <a:r>
              <a:rPr lang="en-GB" sz="1800" dirty="0"/>
              <a:t>Skilled staff may be more difficult to retain</a:t>
            </a:r>
          </a:p>
          <a:p>
            <a:pPr lvl="1"/>
            <a:r>
              <a:rPr lang="en-GB" sz="1800" dirty="0"/>
              <a:t>There is the risk of developing skills which rapidly become obsolete.</a:t>
            </a:r>
          </a:p>
          <a:p>
            <a:pPr lvl="1"/>
            <a:endParaRPr lang="en-GB" sz="1800" dirty="0"/>
          </a:p>
        </p:txBody>
      </p:sp>
    </p:spTree>
    <p:extLst>
      <p:ext uri="{BB962C8B-B14F-4D97-AF65-F5344CB8AC3E}">
        <p14:creationId xmlns:p14="http://schemas.microsoft.com/office/powerpoint/2010/main" val="16491731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4351" y="836712"/>
            <a:ext cx="8229600" cy="1143000"/>
          </a:xfrm>
        </p:spPr>
        <p:txBody>
          <a:bodyPr/>
          <a:lstStyle/>
          <a:p>
            <a:r>
              <a:rPr lang="en-GB" dirty="0"/>
              <a:t>Profit sharing</a:t>
            </a:r>
          </a:p>
        </p:txBody>
      </p:sp>
      <p:sp>
        <p:nvSpPr>
          <p:cNvPr id="3" name="Content Placeholder 2"/>
          <p:cNvSpPr>
            <a:spLocks noGrp="1"/>
          </p:cNvSpPr>
          <p:nvPr>
            <p:ph idx="1"/>
          </p:nvPr>
        </p:nvSpPr>
        <p:spPr>
          <a:xfrm>
            <a:off x="683568" y="2348880"/>
            <a:ext cx="7776864" cy="5040560"/>
          </a:xfrm>
        </p:spPr>
        <p:txBody>
          <a:bodyPr>
            <a:normAutofit/>
          </a:bodyPr>
          <a:lstStyle/>
          <a:p>
            <a:r>
              <a:rPr lang="en-GB" sz="2000" dirty="0"/>
              <a:t>Links individual pay and organisational profits.</a:t>
            </a:r>
          </a:p>
          <a:p>
            <a:r>
              <a:rPr lang="en-GB" sz="2000" dirty="0"/>
              <a:t>This is believed to be mutually beneficial and increase individual commitment.</a:t>
            </a:r>
          </a:p>
          <a:p>
            <a:pPr lvl="1"/>
            <a:r>
              <a:rPr lang="en-GB" sz="1800" dirty="0"/>
              <a:t>Cash-based schemes such as a bonus based on annual profits or gain sharing.</a:t>
            </a:r>
          </a:p>
          <a:p>
            <a:pPr lvl="1"/>
            <a:r>
              <a:rPr lang="en-GB" sz="1800" dirty="0"/>
              <a:t>Share-based schemes in which employees (but more usually managers) are given shares and therefore a stake in the business.</a:t>
            </a:r>
          </a:p>
          <a:p>
            <a:r>
              <a:rPr lang="en-GB" sz="2000" dirty="0"/>
              <a:t>However, they only result in reward if the company actually makes a profit.</a:t>
            </a:r>
          </a:p>
        </p:txBody>
      </p:sp>
    </p:spTree>
    <p:extLst>
      <p:ext uri="{BB962C8B-B14F-4D97-AF65-F5344CB8AC3E}">
        <p14:creationId xmlns:p14="http://schemas.microsoft.com/office/powerpoint/2010/main" val="3266819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980728"/>
            <a:ext cx="8229600" cy="1143000"/>
          </a:xfrm>
        </p:spPr>
        <p:txBody>
          <a:bodyPr/>
          <a:lstStyle/>
          <a:p>
            <a:r>
              <a:rPr lang="en-GB" dirty="0"/>
              <a:t>General discussion topics</a:t>
            </a:r>
          </a:p>
        </p:txBody>
      </p:sp>
      <p:sp>
        <p:nvSpPr>
          <p:cNvPr id="6" name="Content Placeholder 2"/>
          <p:cNvSpPr txBox="1">
            <a:spLocks/>
          </p:cNvSpPr>
          <p:nvPr/>
        </p:nvSpPr>
        <p:spPr>
          <a:xfrm>
            <a:off x="935596" y="2420888"/>
            <a:ext cx="7272808" cy="4525963"/>
          </a:xfrm>
          <a:prstGeom prst="rect">
            <a:avLst/>
          </a:prstGeom>
        </p:spPr>
        <p:txBody>
          <a:bodyPr>
            <a:normAutofit/>
          </a:bodyPr>
          <a:lstStyle/>
          <a:p>
            <a:pPr marL="466725" lvl="0" indent="-466725">
              <a:spcBef>
                <a:spcPct val="20000"/>
              </a:spcBef>
              <a:buFont typeface="+mj-lt"/>
              <a:buAutoNum type="arabicPeriod"/>
            </a:pPr>
            <a:r>
              <a:rPr lang="en-US" sz="2000" dirty="0"/>
              <a:t>What are the relative advantages of: (a) a system of straight salary that is the same each month; and (b) a system of salary with an individual performance-related addition so that the total payment each month varies?</a:t>
            </a:r>
          </a:p>
          <a:p>
            <a:pPr marL="466725" lvl="0" indent="-466725">
              <a:spcBef>
                <a:spcPct val="20000"/>
              </a:spcBef>
              <a:buFont typeface="+mj-lt"/>
              <a:buAutoNum type="arabicPeriod"/>
            </a:pPr>
            <a:r>
              <a:rPr lang="en-US" sz="2000" dirty="0"/>
              <a:t>In what circumstances might it be appropriate to base individual payment on team performance?</a:t>
            </a:r>
          </a:p>
          <a:p>
            <a:pPr marL="466725" lvl="0" indent="-466725">
              <a:spcBef>
                <a:spcPct val="20000"/>
              </a:spcBef>
              <a:buFont typeface="+mj-lt"/>
              <a:buAutoNum type="arabicPeriod"/>
            </a:pPr>
            <a:r>
              <a:rPr lang="en-US" sz="2000" dirty="0"/>
              <a:t>What do you think about Peter, Patrick, Joanne and Henry in the Window on practice box early in this chapter?</a:t>
            </a:r>
            <a:endParaRPr kumimoji="0" lang="en-GB" sz="2000" b="0"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27397008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260648"/>
            <a:ext cx="8229600" cy="1143000"/>
          </a:xfrm>
        </p:spPr>
        <p:txBody>
          <a:bodyPr/>
          <a:lstStyle/>
          <a:p>
            <a:r>
              <a:rPr lang="en-GB" dirty="0"/>
              <a:t>Incentives</a:t>
            </a:r>
          </a:p>
        </p:txBody>
      </p:sp>
      <p:sp>
        <p:nvSpPr>
          <p:cNvPr id="3" name="Content Placeholder 2"/>
          <p:cNvSpPr>
            <a:spLocks noGrp="1"/>
          </p:cNvSpPr>
          <p:nvPr>
            <p:ph idx="1"/>
          </p:nvPr>
        </p:nvSpPr>
        <p:spPr>
          <a:xfrm>
            <a:off x="791580" y="2332037"/>
            <a:ext cx="7560840" cy="4525963"/>
          </a:xfrm>
        </p:spPr>
        <p:txBody>
          <a:bodyPr>
            <a:normAutofit/>
          </a:bodyPr>
          <a:lstStyle/>
          <a:p>
            <a:pPr marL="0" indent="0">
              <a:buNone/>
            </a:pPr>
            <a:r>
              <a:rPr lang="en-GB" sz="2400" dirty="0"/>
              <a:t>‘Incentive payments remain one of the ideas that fascinate managers as they search for the magic formula. Somewhere there is a method of linking payment to performance so effectively that their movements will coincide, enabling the manager to leave the workers on automatic pilot, as it were, while attending to more important matters such as strategic planning or going to lunch’.</a:t>
            </a:r>
          </a:p>
        </p:txBody>
      </p:sp>
    </p:spTree>
    <p:extLst>
      <p:ext uri="{BB962C8B-B14F-4D97-AF65-F5344CB8AC3E}">
        <p14:creationId xmlns:p14="http://schemas.microsoft.com/office/powerpoint/2010/main" val="36024477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09549"/>
            <a:ext cx="8229600" cy="1143000"/>
          </a:xfrm>
        </p:spPr>
        <p:txBody>
          <a:bodyPr>
            <a:normAutofit fontScale="90000"/>
          </a:bodyPr>
          <a:lstStyle/>
          <a:p>
            <a:r>
              <a:rPr lang="en-GB" dirty="0"/>
              <a:t>Basic choices: should an employer use incentive schemes at all?</a:t>
            </a:r>
          </a:p>
        </p:txBody>
      </p:sp>
      <p:sp>
        <p:nvSpPr>
          <p:cNvPr id="5" name="Text Placeholder 4"/>
          <p:cNvSpPr>
            <a:spLocks noGrp="1"/>
          </p:cNvSpPr>
          <p:nvPr>
            <p:ph type="body" idx="1"/>
          </p:nvPr>
        </p:nvSpPr>
        <p:spPr>
          <a:xfrm>
            <a:off x="107504" y="2452549"/>
            <a:ext cx="4040188" cy="639762"/>
          </a:xfrm>
        </p:spPr>
        <p:txBody>
          <a:bodyPr>
            <a:normAutofit/>
          </a:bodyPr>
          <a:lstStyle/>
          <a:p>
            <a:pPr algn="ctr"/>
            <a:r>
              <a:rPr lang="en-GB" sz="2000" dirty="0"/>
              <a:t>Disadvantages </a:t>
            </a:r>
          </a:p>
        </p:txBody>
      </p:sp>
      <p:sp>
        <p:nvSpPr>
          <p:cNvPr id="3" name="Content Placeholder 2"/>
          <p:cNvSpPr>
            <a:spLocks noGrp="1"/>
          </p:cNvSpPr>
          <p:nvPr>
            <p:ph sz="half" idx="2"/>
          </p:nvPr>
        </p:nvSpPr>
        <p:spPr>
          <a:xfrm>
            <a:off x="107504" y="3172629"/>
            <a:ext cx="4040188" cy="3918422"/>
          </a:xfrm>
        </p:spPr>
        <p:txBody>
          <a:bodyPr>
            <a:normAutofit/>
          </a:bodyPr>
          <a:lstStyle/>
          <a:p>
            <a:r>
              <a:rPr lang="en-GB" sz="1600" dirty="0"/>
              <a:t>Pay in itself is not a motivator but a hygiene factor (Herzberg).</a:t>
            </a:r>
          </a:p>
          <a:p>
            <a:r>
              <a:rPr lang="en-GB" sz="1600" dirty="0"/>
              <a:t>They can be seen as a tool of management to control employee behaviour which may cause conflict.</a:t>
            </a:r>
          </a:p>
          <a:p>
            <a:r>
              <a:rPr lang="en-GB" sz="1600" dirty="0"/>
              <a:t>They can prove expensive.</a:t>
            </a:r>
          </a:p>
          <a:p>
            <a:endParaRPr lang="en-GB" sz="1600" dirty="0"/>
          </a:p>
        </p:txBody>
      </p:sp>
      <p:sp>
        <p:nvSpPr>
          <p:cNvPr id="6" name="Text Placeholder 5"/>
          <p:cNvSpPr>
            <a:spLocks noGrp="1"/>
          </p:cNvSpPr>
          <p:nvPr>
            <p:ph type="body" sz="quarter" idx="3"/>
          </p:nvPr>
        </p:nvSpPr>
        <p:spPr>
          <a:xfrm>
            <a:off x="4295329" y="2452549"/>
            <a:ext cx="4041775" cy="639762"/>
          </a:xfrm>
        </p:spPr>
        <p:txBody>
          <a:bodyPr>
            <a:normAutofit/>
          </a:bodyPr>
          <a:lstStyle/>
          <a:p>
            <a:pPr algn="ctr"/>
            <a:r>
              <a:rPr lang="en-GB" sz="2000" dirty="0"/>
              <a:t>Advantages </a:t>
            </a:r>
          </a:p>
        </p:txBody>
      </p:sp>
      <p:sp>
        <p:nvSpPr>
          <p:cNvPr id="4" name="Content Placeholder 3"/>
          <p:cNvSpPr>
            <a:spLocks noGrp="1"/>
          </p:cNvSpPr>
          <p:nvPr>
            <p:ph sz="quarter" idx="4"/>
          </p:nvPr>
        </p:nvSpPr>
        <p:spPr>
          <a:xfrm>
            <a:off x="4295329" y="3172629"/>
            <a:ext cx="4956581" cy="3918422"/>
          </a:xfrm>
        </p:spPr>
        <p:txBody>
          <a:bodyPr>
            <a:normAutofit/>
          </a:bodyPr>
          <a:lstStyle/>
          <a:p>
            <a:r>
              <a:rPr lang="en-GB" sz="1600" dirty="0"/>
              <a:t>They reward effort and behaviour that the organisation wants.</a:t>
            </a:r>
          </a:p>
          <a:p>
            <a:r>
              <a:rPr lang="en-GB" sz="1600" dirty="0"/>
              <a:t>They can be perceived as fair (expectancy theory).</a:t>
            </a:r>
          </a:p>
          <a:p>
            <a:r>
              <a:rPr lang="en-GB" sz="1600" dirty="0"/>
              <a:t>They act as a way of encouraging high performers and improving the quality of the workforce.</a:t>
            </a:r>
          </a:p>
        </p:txBody>
      </p:sp>
    </p:spTree>
    <p:extLst>
      <p:ext uri="{BB962C8B-B14F-4D97-AF65-F5344CB8AC3E}">
        <p14:creationId xmlns:p14="http://schemas.microsoft.com/office/powerpoint/2010/main" val="36197122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79512" y="836712"/>
            <a:ext cx="8229600" cy="1143000"/>
          </a:xfrm>
        </p:spPr>
        <p:txBody>
          <a:bodyPr/>
          <a:lstStyle/>
          <a:p>
            <a:r>
              <a:rPr lang="en-GB" dirty="0"/>
              <a:t>Choice considerations: how?</a:t>
            </a:r>
          </a:p>
        </p:txBody>
      </p:sp>
      <p:sp>
        <p:nvSpPr>
          <p:cNvPr id="8" name="Content Placeholder 7"/>
          <p:cNvSpPr>
            <a:spLocks noGrp="1"/>
          </p:cNvSpPr>
          <p:nvPr>
            <p:ph idx="1"/>
          </p:nvPr>
        </p:nvSpPr>
        <p:spPr>
          <a:xfrm>
            <a:off x="457200" y="1844824"/>
            <a:ext cx="8229600" cy="4525963"/>
          </a:xfrm>
        </p:spPr>
        <p:txBody>
          <a:bodyPr>
            <a:normAutofit/>
          </a:bodyPr>
          <a:lstStyle/>
          <a:p>
            <a:pPr marL="0" indent="0">
              <a:buNone/>
            </a:pPr>
            <a:r>
              <a:rPr lang="en-GB" sz="2400" dirty="0"/>
              <a:t>How should the scheme operate?</a:t>
            </a:r>
          </a:p>
          <a:p>
            <a:r>
              <a:rPr lang="en-GB" sz="2400" dirty="0"/>
              <a:t>Bonuses and variable or ‘at risk’ payments</a:t>
            </a:r>
          </a:p>
          <a:p>
            <a:pPr lvl="1"/>
            <a:r>
              <a:rPr lang="en-GB" sz="2000" dirty="0"/>
              <a:t>Single payments</a:t>
            </a:r>
          </a:p>
          <a:p>
            <a:pPr lvl="1"/>
            <a:r>
              <a:rPr lang="en-GB" sz="2000" dirty="0"/>
              <a:t>Profit sharing</a:t>
            </a:r>
          </a:p>
          <a:p>
            <a:pPr lvl="1"/>
            <a:r>
              <a:rPr lang="en-GB" sz="2000" dirty="0"/>
              <a:t>Commission</a:t>
            </a:r>
          </a:p>
          <a:p>
            <a:r>
              <a:rPr lang="en-GB" sz="2400" dirty="0"/>
              <a:t>Incremental progression</a:t>
            </a:r>
          </a:p>
          <a:p>
            <a:pPr lvl="1"/>
            <a:r>
              <a:rPr lang="en-GB" sz="2000" dirty="0"/>
              <a:t>Pay grades are achieved based on contribution</a:t>
            </a:r>
          </a:p>
          <a:p>
            <a:pPr lvl="1"/>
            <a:r>
              <a:rPr lang="en-GB" sz="2000" dirty="0"/>
              <a:t>Higher pay level is consolidated once awarded.</a:t>
            </a:r>
          </a:p>
          <a:p>
            <a:endParaRPr lang="en-GB" sz="2400" dirty="0"/>
          </a:p>
        </p:txBody>
      </p:sp>
    </p:spTree>
    <p:extLst>
      <p:ext uri="{BB962C8B-B14F-4D97-AF65-F5344CB8AC3E}">
        <p14:creationId xmlns:p14="http://schemas.microsoft.com/office/powerpoint/2010/main" val="30046803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619672" y="908720"/>
            <a:ext cx="8229600" cy="1143000"/>
          </a:xfrm>
        </p:spPr>
        <p:txBody>
          <a:bodyPr>
            <a:normAutofit fontScale="90000"/>
          </a:bodyPr>
          <a:lstStyle/>
          <a:p>
            <a:r>
              <a:rPr lang="en-GB" dirty="0"/>
              <a:t>Choice considerations: </a:t>
            </a:r>
            <a:br>
              <a:rPr lang="en-GB" dirty="0"/>
            </a:br>
            <a:r>
              <a:rPr lang="en-GB" dirty="0"/>
              <a:t>extent and level</a:t>
            </a:r>
          </a:p>
        </p:txBody>
      </p:sp>
      <p:sp>
        <p:nvSpPr>
          <p:cNvPr id="8" name="Content Placeholder 7"/>
          <p:cNvSpPr>
            <a:spLocks noGrp="1"/>
          </p:cNvSpPr>
          <p:nvPr>
            <p:ph idx="1"/>
          </p:nvPr>
        </p:nvSpPr>
        <p:spPr>
          <a:xfrm>
            <a:off x="323528" y="2564904"/>
            <a:ext cx="8229600" cy="4781128"/>
          </a:xfrm>
        </p:spPr>
        <p:txBody>
          <a:bodyPr>
            <a:normAutofit/>
          </a:bodyPr>
          <a:lstStyle/>
          <a:p>
            <a:r>
              <a:rPr lang="en-GB" sz="2000" dirty="0"/>
              <a:t>How much pay should be incentive based?</a:t>
            </a:r>
          </a:p>
          <a:p>
            <a:pPr lvl="1"/>
            <a:r>
              <a:rPr lang="en-GB" sz="1800" dirty="0"/>
              <a:t>Too small a percentage will have little effect</a:t>
            </a:r>
          </a:p>
          <a:p>
            <a:pPr lvl="1"/>
            <a:r>
              <a:rPr lang="en-GB" sz="1800" dirty="0"/>
              <a:t>Too much represents a high risk for the employee</a:t>
            </a:r>
          </a:p>
          <a:p>
            <a:pPr lvl="1"/>
            <a:r>
              <a:rPr lang="en-GB" sz="1800" dirty="0"/>
              <a:t>Between 5–7% appears to be the minimum impact level.</a:t>
            </a:r>
          </a:p>
          <a:p>
            <a:r>
              <a:rPr lang="en-GB" sz="2000" dirty="0"/>
              <a:t>At what level should incentives be calculated?</a:t>
            </a:r>
          </a:p>
          <a:p>
            <a:pPr lvl="1"/>
            <a:r>
              <a:rPr lang="en-GB" sz="1800" dirty="0"/>
              <a:t>Individual level</a:t>
            </a:r>
          </a:p>
          <a:p>
            <a:pPr lvl="1"/>
            <a:r>
              <a:rPr lang="en-GB" sz="1800" dirty="0"/>
              <a:t>Group or team level</a:t>
            </a:r>
          </a:p>
          <a:p>
            <a:pPr lvl="1"/>
            <a:r>
              <a:rPr lang="en-GB" sz="1800" dirty="0"/>
              <a:t>Overall organisational level.</a:t>
            </a:r>
          </a:p>
        </p:txBody>
      </p:sp>
    </p:spTree>
    <p:extLst>
      <p:ext uri="{BB962C8B-B14F-4D97-AF65-F5344CB8AC3E}">
        <p14:creationId xmlns:p14="http://schemas.microsoft.com/office/powerpoint/2010/main" val="40667884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08720"/>
            <a:ext cx="8229600" cy="1143000"/>
          </a:xfrm>
        </p:spPr>
        <p:txBody>
          <a:bodyPr/>
          <a:lstStyle/>
          <a:p>
            <a:r>
              <a:rPr lang="en-GB" dirty="0"/>
              <a:t>Payment by results (PBR) schemes</a:t>
            </a:r>
          </a:p>
        </p:txBody>
      </p:sp>
      <p:sp>
        <p:nvSpPr>
          <p:cNvPr id="3" name="Content Placeholder 2"/>
          <p:cNvSpPr>
            <a:spLocks noGrp="1"/>
          </p:cNvSpPr>
          <p:nvPr>
            <p:ph idx="1"/>
          </p:nvPr>
        </p:nvSpPr>
        <p:spPr>
          <a:xfrm>
            <a:off x="1393304" y="2332037"/>
            <a:ext cx="6357392" cy="4525963"/>
          </a:xfrm>
        </p:spPr>
        <p:txBody>
          <a:bodyPr>
            <a:normAutofit/>
          </a:bodyPr>
          <a:lstStyle/>
          <a:p>
            <a:r>
              <a:rPr lang="en-GB" sz="2000" dirty="0"/>
              <a:t>Rewards employees according to the number of items or units of work they produce: piecework. </a:t>
            </a:r>
          </a:p>
          <a:p>
            <a:r>
              <a:rPr lang="en-GB" sz="2000" dirty="0"/>
              <a:t>Widely used for manual workers and sales staff.</a:t>
            </a:r>
          </a:p>
          <a:p>
            <a:r>
              <a:rPr lang="en-GB" sz="2000" dirty="0"/>
              <a:t>Common forms include:</a:t>
            </a:r>
          </a:p>
          <a:p>
            <a:pPr marL="914400" lvl="1" indent="-457200">
              <a:buFont typeface="+mj-lt"/>
              <a:buAutoNum type="arabicPeriod"/>
            </a:pPr>
            <a:r>
              <a:rPr lang="en-GB" sz="1800" dirty="0"/>
              <a:t>Individual time-saving schemes</a:t>
            </a:r>
          </a:p>
          <a:p>
            <a:pPr marL="914400" lvl="1" indent="-457200">
              <a:buFont typeface="+mj-lt"/>
              <a:buAutoNum type="arabicPeriod"/>
            </a:pPr>
            <a:r>
              <a:rPr lang="en-GB" sz="1800" dirty="0"/>
              <a:t>Measured day-work schemes</a:t>
            </a:r>
          </a:p>
          <a:p>
            <a:pPr marL="914400" lvl="1" indent="-457200">
              <a:buFont typeface="+mj-lt"/>
              <a:buAutoNum type="arabicPeriod"/>
            </a:pPr>
            <a:r>
              <a:rPr lang="en-GB" sz="1800" dirty="0"/>
              <a:t>Group incentives</a:t>
            </a:r>
          </a:p>
          <a:p>
            <a:pPr marL="914400" lvl="1" indent="-457200">
              <a:buFont typeface="+mj-lt"/>
              <a:buAutoNum type="arabicPeriod"/>
            </a:pPr>
            <a:r>
              <a:rPr lang="en-GB" sz="1800" dirty="0"/>
              <a:t>Plant-wide bonus schemes</a:t>
            </a:r>
          </a:p>
          <a:p>
            <a:pPr marL="914400" lvl="1" indent="-457200">
              <a:buFont typeface="+mj-lt"/>
              <a:buAutoNum type="arabicPeriod"/>
            </a:pPr>
            <a:r>
              <a:rPr lang="en-GB" sz="1800" dirty="0"/>
              <a:t>Commission. </a:t>
            </a:r>
          </a:p>
        </p:txBody>
      </p:sp>
    </p:spTree>
    <p:extLst>
      <p:ext uri="{BB962C8B-B14F-4D97-AF65-F5344CB8AC3E}">
        <p14:creationId xmlns:p14="http://schemas.microsoft.com/office/powerpoint/2010/main" val="32660599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52736"/>
            <a:ext cx="8229600" cy="1143000"/>
          </a:xfrm>
        </p:spPr>
        <p:txBody>
          <a:bodyPr/>
          <a:lstStyle/>
          <a:p>
            <a:r>
              <a:rPr lang="en-GB" dirty="0"/>
              <a:t>Performance-related pay (PRP)</a:t>
            </a:r>
          </a:p>
        </p:txBody>
      </p:sp>
      <p:sp>
        <p:nvSpPr>
          <p:cNvPr id="3" name="Content Placeholder 2"/>
          <p:cNvSpPr>
            <a:spLocks noGrp="1"/>
          </p:cNvSpPr>
          <p:nvPr>
            <p:ph idx="1"/>
          </p:nvPr>
        </p:nvSpPr>
        <p:spPr>
          <a:xfrm>
            <a:off x="467544" y="2492896"/>
            <a:ext cx="7128792" cy="5069160"/>
          </a:xfrm>
        </p:spPr>
        <p:txBody>
          <a:bodyPr>
            <a:normAutofit/>
          </a:bodyPr>
          <a:lstStyle/>
          <a:p>
            <a:pPr marL="0" indent="0">
              <a:buNone/>
            </a:pPr>
            <a:r>
              <a:rPr lang="en-GB" sz="2000" dirty="0"/>
              <a:t>A pay rise or bonus is awarded following a formal assessment of performance over a defined period.</a:t>
            </a:r>
          </a:p>
          <a:p>
            <a:pPr marL="447675" indent="-447675">
              <a:buFont typeface="+mj-lt"/>
              <a:buAutoNum type="arabicPeriod"/>
            </a:pPr>
            <a:r>
              <a:rPr lang="en-GB" sz="2000" dirty="0"/>
              <a:t>Merit-based systems</a:t>
            </a:r>
          </a:p>
          <a:p>
            <a:pPr marL="438150" lvl="1" indent="-38100">
              <a:buNone/>
            </a:pPr>
            <a:r>
              <a:rPr lang="en-GB" sz="1800" dirty="0"/>
              <a:t>	The immediate supervisor appraises work and a proportion of remuneration is linked to the result.</a:t>
            </a:r>
          </a:p>
          <a:p>
            <a:pPr marL="447675" indent="-447675">
              <a:buFont typeface="+mj-lt"/>
              <a:buAutoNum type="arabicPeriod"/>
            </a:pPr>
            <a:r>
              <a:rPr lang="en-GB" sz="2000" dirty="0"/>
              <a:t>Goal-based systems</a:t>
            </a:r>
          </a:p>
          <a:p>
            <a:pPr marL="438150" lvl="1" indent="-38100">
              <a:buNone/>
            </a:pPr>
            <a:r>
              <a:rPr lang="en-GB" sz="1800" dirty="0"/>
              <a:t>	Objectives are agreed in advance and the extent to which they have been attained at the end of the specified period is used as the basis for reward.</a:t>
            </a:r>
          </a:p>
        </p:txBody>
      </p:sp>
    </p:spTree>
    <p:extLst>
      <p:ext uri="{BB962C8B-B14F-4D97-AF65-F5344CB8AC3E}">
        <p14:creationId xmlns:p14="http://schemas.microsoft.com/office/powerpoint/2010/main" val="35896991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908720"/>
            <a:ext cx="8229600" cy="1143000"/>
          </a:xfrm>
        </p:spPr>
        <p:txBody>
          <a:bodyPr/>
          <a:lstStyle/>
          <a:p>
            <a:r>
              <a:rPr lang="en-GB" dirty="0"/>
              <a:t>The attractions of PRP</a:t>
            </a:r>
          </a:p>
        </p:txBody>
      </p:sp>
      <p:sp>
        <p:nvSpPr>
          <p:cNvPr id="3" name="Content Placeholder 2"/>
          <p:cNvSpPr>
            <a:spLocks noGrp="1"/>
          </p:cNvSpPr>
          <p:nvPr>
            <p:ph idx="1"/>
          </p:nvPr>
        </p:nvSpPr>
        <p:spPr>
          <a:xfrm>
            <a:off x="467544" y="2204864"/>
            <a:ext cx="7884368" cy="4993905"/>
          </a:xfrm>
        </p:spPr>
        <p:txBody>
          <a:bodyPr>
            <a:normAutofit/>
          </a:bodyPr>
          <a:lstStyle/>
          <a:p>
            <a:r>
              <a:rPr lang="en-GB" sz="2000" dirty="0"/>
              <a:t>Attracting and retaining good performers</a:t>
            </a:r>
          </a:p>
          <a:p>
            <a:r>
              <a:rPr lang="en-GB" sz="2000" dirty="0"/>
              <a:t>Improving individual and corporate performance</a:t>
            </a:r>
          </a:p>
          <a:p>
            <a:r>
              <a:rPr lang="en-GB" sz="2000" dirty="0"/>
              <a:t>Clarifying job roles and duties</a:t>
            </a:r>
          </a:p>
          <a:p>
            <a:r>
              <a:rPr lang="en-GB" sz="2000" dirty="0"/>
              <a:t>Improving communication</a:t>
            </a:r>
          </a:p>
          <a:p>
            <a:r>
              <a:rPr lang="en-GB" sz="2000" dirty="0"/>
              <a:t>Improving motivation</a:t>
            </a:r>
          </a:p>
          <a:p>
            <a:r>
              <a:rPr lang="en-GB" sz="2000" dirty="0"/>
              <a:t>Reinforcing management control</a:t>
            </a:r>
          </a:p>
          <a:p>
            <a:r>
              <a:rPr lang="en-GB" sz="2000" dirty="0"/>
              <a:t>Identifying developmental objectives</a:t>
            </a:r>
          </a:p>
          <a:p>
            <a:r>
              <a:rPr lang="en-US" sz="2000" dirty="0"/>
              <a:t>Reinforcing the individual employment relationship at the expense of the collective</a:t>
            </a:r>
            <a:endParaRPr lang="en-GB" sz="2000" dirty="0"/>
          </a:p>
          <a:p>
            <a:r>
              <a:rPr lang="en-US" sz="2000" dirty="0"/>
              <a:t>Rewarding individuals without needing to promote them.</a:t>
            </a:r>
            <a:endParaRPr lang="en-GB" sz="2000" dirty="0"/>
          </a:p>
        </p:txBody>
      </p:sp>
    </p:spTree>
    <p:extLst>
      <p:ext uri="{BB962C8B-B14F-4D97-AF65-F5344CB8AC3E}">
        <p14:creationId xmlns:p14="http://schemas.microsoft.com/office/powerpoint/2010/main" val="37596689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6156" y="836712"/>
            <a:ext cx="8229600" cy="1143000"/>
          </a:xfrm>
        </p:spPr>
        <p:txBody>
          <a:bodyPr/>
          <a:lstStyle/>
          <a:p>
            <a:r>
              <a:rPr lang="en-GB" dirty="0"/>
              <a:t>Critiques of PRP (1 of 2)</a:t>
            </a:r>
          </a:p>
        </p:txBody>
      </p:sp>
      <p:sp>
        <p:nvSpPr>
          <p:cNvPr id="3" name="Content Placeholder 2"/>
          <p:cNvSpPr>
            <a:spLocks noGrp="1"/>
          </p:cNvSpPr>
          <p:nvPr>
            <p:ph idx="1"/>
          </p:nvPr>
        </p:nvSpPr>
        <p:spPr>
          <a:xfrm>
            <a:off x="593812" y="1916832"/>
            <a:ext cx="7956376" cy="5256584"/>
          </a:xfrm>
        </p:spPr>
        <p:txBody>
          <a:bodyPr>
            <a:normAutofit/>
          </a:bodyPr>
          <a:lstStyle/>
          <a:p>
            <a:r>
              <a:rPr lang="en-GB" sz="2400" dirty="0"/>
              <a:t>Employees develop a narrow focus to their work.</a:t>
            </a:r>
          </a:p>
          <a:p>
            <a:r>
              <a:rPr lang="en-GB" sz="2400" dirty="0"/>
              <a:t>PRP undermines team working.</a:t>
            </a:r>
          </a:p>
          <a:p>
            <a:r>
              <a:rPr lang="en-GB" sz="2400" dirty="0"/>
              <a:t>PRP Can be demotivating when employees are disappointed with their performance rating.</a:t>
            </a:r>
          </a:p>
          <a:p>
            <a:r>
              <a:rPr lang="en-GB" sz="2400" dirty="0"/>
              <a:t>Employees are rarely able wholly to determine the outcomes of their own performance.</a:t>
            </a:r>
          </a:p>
          <a:p>
            <a:r>
              <a:rPr lang="en-GB" sz="2400" dirty="0"/>
              <a:t>Appraisals are hard to make fair and objective.</a:t>
            </a:r>
          </a:p>
          <a:p>
            <a:r>
              <a:rPr lang="en-GB" sz="2400" dirty="0"/>
              <a:t>Objectives may be quickly overtaken by organisational change.</a:t>
            </a:r>
          </a:p>
        </p:txBody>
      </p:sp>
    </p:spTree>
    <p:extLst>
      <p:ext uri="{BB962C8B-B14F-4D97-AF65-F5344CB8AC3E}">
        <p14:creationId xmlns:p14="http://schemas.microsoft.com/office/powerpoint/2010/main" val="375916551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6.0&quot;&gt;&lt;object type=&quot;1&quot; unique_id=&quot;10001&quot;&gt;&lt;object type=&quot;8&quot; unique_id=&quot;207009&quot;&gt;&lt;/object&gt;&lt;object type=&quot;2&quot; unique_id=&quot;207010&quot;&gt;&lt;object type=&quot;3&quot; unique_id=&quot;207105&quot;&gt;&lt;property id=&quot;20148&quot; value=&quot;5&quot;/&gt;&lt;property id=&quot;20300&quot; value=&quot;Slide 1 - &amp;quot;Human Resource Management&amp;quot;&quot;/&gt;&lt;property id=&quot;20307&quot; value=&quot;270&quot;/&gt;&lt;/object&gt;&lt;object type=&quot;3&quot; unique_id=&quot;225243&quot;&gt;&lt;property id=&quot;20148&quot; value=&quot;5&quot;/&gt;&lt;property id=&quot;20300&quot; value=&quot;Slide 2 - &amp;quot;Incentives&amp;quot;&quot;/&gt;&lt;property id=&quot;20307&quot; value=&quot;272&quot;/&gt;&lt;/object&gt;&lt;object type=&quot;3&quot; unique_id=&quot;225244&quot;&gt;&lt;property id=&quot;20148&quot; value=&quot;5&quot;/&gt;&lt;property id=&quot;20300&quot; value=&quot;Slide 3 - &amp;quot;Basic choices: should an employer use incentive schemes at all?&amp;quot;&quot;/&gt;&lt;property id=&quot;20307&quot; value=&quot;273&quot;/&gt;&lt;/object&gt;&lt;object type=&quot;3&quot; unique_id=&quot;225245&quot;&gt;&lt;property id=&quot;20148&quot; value=&quot;5&quot;/&gt;&lt;property id=&quot;20300&quot; value=&quot;Slide 4 - &amp;quot;Choice considerations: how?&amp;quot;&quot;/&gt;&lt;property id=&quot;20307&quot; value=&quot;274&quot;/&gt;&lt;/object&gt;&lt;object type=&quot;3&quot; unique_id=&quot;225246&quot;&gt;&lt;property id=&quot;20148&quot; value=&quot;5&quot;/&gt;&lt;property id=&quot;20300&quot; value=&quot;Slide 5 - &amp;quot;Choice considerations: &amp;#x0D;&amp;#x0A;extent and level&amp;quot;&quot;/&gt;&lt;property id=&quot;20307&quot; value=&quot;275&quot;/&gt;&lt;/object&gt;&lt;object type=&quot;3&quot; unique_id=&quot;225247&quot;&gt;&lt;property id=&quot;20148&quot; value=&quot;5&quot;/&gt;&lt;property id=&quot;20300&quot; value=&quot;Slide 6 - &amp;quot;Payment by results (PBR) schemes&amp;quot;&quot;/&gt;&lt;property id=&quot;20307&quot; value=&quot;276&quot;/&gt;&lt;/object&gt;&lt;object type=&quot;3&quot; unique_id=&quot;225248&quot;&gt;&lt;property id=&quot;20148&quot; value=&quot;5&quot;/&gt;&lt;property id=&quot;20300&quot; value=&quot;Slide 7 - &amp;quot;Performance-related pay (PRP)&amp;quot;&quot;/&gt;&lt;property id=&quot;20307&quot; value=&quot;277&quot;/&gt;&lt;/object&gt;&lt;object type=&quot;3&quot; unique_id=&quot;225249&quot;&gt;&lt;property id=&quot;20148&quot; value=&quot;5&quot;/&gt;&lt;property id=&quot;20300&quot; value=&quot;Slide 8 - &amp;quot;The attractions of PRP&amp;quot;&quot;/&gt;&lt;property id=&quot;20307&quot; value=&quot;278&quot;/&gt;&lt;/object&gt;&lt;object type=&quot;3&quot; unique_id=&quot;225250&quot;&gt;&lt;property id=&quot;20148&quot; value=&quot;5&quot;/&gt;&lt;property id=&quot;20300&quot; value=&quot;Slide 9 - &amp;quot;Critiques of PRP (1 of 2)&amp;quot;&quot;/&gt;&lt;property id=&quot;20307&quot; value=&quot;279&quot;/&gt;&lt;/object&gt;&lt;object type=&quot;3&quot; unique_id=&quot;225251&quot;&gt;&lt;property id=&quot;20148&quot; value=&quot;5&quot;/&gt;&lt;property id=&quot;20300&quot; value=&quot;Slide 10 - &amp;quot;Critiques of PRP (2 of 2)&amp;quot;&quot;/&gt;&lt;property id=&quot;20307&quot; value=&quot;280&quot;/&gt;&lt;/object&gt;&lt;object type=&quot;3&quot; unique_id=&quot;225252&quot;&gt;&lt;property id=&quot;20148&quot; value=&quot;5&quot;/&gt;&lt;property id=&quot;20300&quot; value=&quot;Slide 11 - &amp;quot;Using PRP effectively&amp;quot;&quot;/&gt;&lt;property id=&quot;20307&quot; value=&quot;281&quot;/&gt;&lt;/object&gt;&lt;object type=&quot;3&quot; unique_id=&quot;225253&quot;&gt;&lt;property id=&quot;20148&quot; value=&quot;5&quot;/&gt;&lt;property id=&quot;20300&quot; value=&quot;Slide 12 - &amp;quot;Skills-based pay&amp;quot;&quot;/&gt;&lt;property id=&quot;20307&quot; value=&quot;282&quot;/&gt;&lt;/object&gt;&lt;object type=&quot;3&quot; unique_id=&quot;225254&quot;&gt;&lt;property id=&quot;20148&quot; value=&quot;5&quot;/&gt;&lt;property id=&quot;20300&quot; value=&quot;Slide 13 - &amp;quot;Profit sharing&amp;quot;&quot;/&gt;&lt;property id=&quot;20307&quot; value=&quot;283&quot;/&gt;&lt;/object&gt;&lt;object type=&quot;3&quot; unique_id=&quot;225255&quot;&gt;&lt;property id=&quot;20148&quot; value=&quot;5&quot;/&gt;&lt;property id=&quot;20300&quot; value=&quot;Slide 14 - &amp;quot;General discussion topics&amp;quot;&quot;/&gt;&lt;property id=&quot;20307&quot; value=&quot;284&quot;/&gt;&lt;/object&gt;&lt;/object&gt;&lt;/object&gt;&lt;/database&gt;"/>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531</TotalTime>
  <Words>854</Words>
  <Application>Microsoft Office PowerPoint</Application>
  <PresentationFormat>On-screen Show (4:3)</PresentationFormat>
  <Paragraphs>99</Paragraphs>
  <Slides>14</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Arial</vt:lpstr>
      <vt:lpstr>Calibri</vt:lpstr>
      <vt:lpstr>Office Theme</vt:lpstr>
      <vt:lpstr>Human Resource Management</vt:lpstr>
      <vt:lpstr>Incentives</vt:lpstr>
      <vt:lpstr>Basic choices: should an employer use incentive schemes at all?</vt:lpstr>
      <vt:lpstr>Choice considerations: how?</vt:lpstr>
      <vt:lpstr>Choice considerations:  extent and level</vt:lpstr>
      <vt:lpstr>Payment by results (PBR) schemes</vt:lpstr>
      <vt:lpstr>Performance-related pay (PRP)</vt:lpstr>
      <vt:lpstr>The attractions of PRP</vt:lpstr>
      <vt:lpstr>Critiques of PRP (1 of 2)</vt:lpstr>
      <vt:lpstr>Critiques of PRP (2 of 2)</vt:lpstr>
      <vt:lpstr>Using PRP effectively</vt:lpstr>
      <vt:lpstr>Skills-based pay</vt:lpstr>
      <vt:lpstr>Profit sharing</vt:lpstr>
      <vt:lpstr>General discussion topics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Ola Mohamed</cp:lastModifiedBy>
  <cp:revision>531</cp:revision>
  <dcterms:created xsi:type="dcterms:W3CDTF">2016-10-07T14:40:02Z</dcterms:created>
  <dcterms:modified xsi:type="dcterms:W3CDTF">2023-04-27T10:16:50Z</dcterms:modified>
</cp:coreProperties>
</file>