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70" r:id="rId2"/>
    <p:sldId id="272" r:id="rId3"/>
    <p:sldId id="273" r:id="rId4"/>
    <p:sldId id="274" r:id="rId5"/>
    <p:sldId id="275" r:id="rId6"/>
    <p:sldId id="276" r:id="rId7"/>
    <p:sldId id="277" r:id="rId8"/>
    <p:sldId id="278" r:id="rId9"/>
    <p:sldId id="279" r:id="rId10"/>
    <p:sldId id="280" r:id="rId11"/>
    <p:sldId id="281" r:id="rId12"/>
    <p:sldId id="282" r:id="rId13"/>
    <p:sldId id="283" r:id="rId14"/>
    <p:sldId id="284" r:id="rId15"/>
  </p:sldIdLst>
  <p:sldSz cx="9144000" cy="6858000" type="screen4x3"/>
  <p:notesSz cx="6858000" cy="9144000"/>
  <p:custDataLst>
    <p:tags r:id="rId1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657">
          <p15:clr>
            <a:srgbClr val="A4A3A4"/>
          </p15:clr>
        </p15:guide>
        <p15:guide id="3" orient="horz" pos="1080">
          <p15:clr>
            <a:srgbClr val="A4A3A4"/>
          </p15:clr>
        </p15:guide>
        <p15:guide id="4" orient="horz" pos="3882">
          <p15:clr>
            <a:srgbClr val="A4A3A4"/>
          </p15:clr>
        </p15:guide>
        <p15:guide id="5" orient="horz" pos="4085">
          <p15:clr>
            <a:srgbClr val="A4A3A4"/>
          </p15:clr>
        </p15:guide>
        <p15:guide id="6" pos="2880">
          <p15:clr>
            <a:srgbClr val="A4A3A4"/>
          </p15:clr>
        </p15:guide>
        <p15:guide id="7" pos="367">
          <p15:clr>
            <a:srgbClr val="A4A3A4"/>
          </p15:clr>
        </p15:guide>
        <p15:guide id="8" pos="645">
          <p15:clr>
            <a:srgbClr val="A4A3A4"/>
          </p15:clr>
        </p15:guide>
        <p15:guide id="9" pos="5469">
          <p15:clr>
            <a:srgbClr val="A4A3A4"/>
          </p15:clr>
        </p15:guide>
        <p15:guide id="10" pos="836">
          <p15:clr>
            <a:srgbClr val="A4A3A4"/>
          </p15:clr>
        </p15:guide>
        <p15:guide id="11" pos="57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867" autoAdjust="0"/>
    <p:restoredTop sz="93625" autoAdjust="0"/>
  </p:normalViewPr>
  <p:slideViewPr>
    <p:cSldViewPr>
      <p:cViewPr varScale="1">
        <p:scale>
          <a:sx n="107" d="100"/>
          <a:sy n="107" d="100"/>
        </p:scale>
        <p:origin x="2010" y="108"/>
      </p:cViewPr>
      <p:guideLst>
        <p:guide orient="horz" pos="2160"/>
        <p:guide orient="horz" pos="657"/>
        <p:guide orient="horz" pos="1080"/>
        <p:guide orient="horz" pos="3882"/>
        <p:guide orient="horz" pos="4085"/>
        <p:guide pos="2880"/>
        <p:guide pos="367"/>
        <p:guide pos="645"/>
        <p:guide pos="5469"/>
        <p:guide pos="836"/>
        <p:guide pos="579"/>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4E867E-2222-4690-961F-D0BB65F7CF90}" type="datetimeFigureOut">
              <a:rPr lang="en-US" smtClean="0"/>
              <a:pPr/>
              <a:t>4/27/2023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ACC26C-3045-4FFA-A562-F65E7EC8FAF1}" type="slidenum">
              <a:rPr lang="en-US" smtClean="0"/>
              <a:pPr/>
              <a:t>‹#›</a:t>
            </a:fld>
            <a:endParaRPr lang="en-US"/>
          </a:p>
        </p:txBody>
      </p:sp>
    </p:spTree>
    <p:extLst>
      <p:ext uri="{BB962C8B-B14F-4D97-AF65-F5344CB8AC3E}">
        <p14:creationId xmlns:p14="http://schemas.microsoft.com/office/powerpoint/2010/main" val="16877733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4.emf"/><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CD2E0EC-7068-4713-82B5-AF8F472F512C}" type="datetimeFigureOut">
              <a:rPr lang="en-GB" smtClean="0"/>
              <a:pPr/>
              <a:t>27/04/2023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9D4D7C-F8D0-4A1A-B7D2-3E31B357D5E7}" type="slidenum">
              <a:rPr lang="en-GB" smtClean="0"/>
              <a:pPr/>
              <a:t>‹#›</a:t>
            </a:fld>
            <a:endParaRPr lang="en-GB"/>
          </a:p>
        </p:txBody>
      </p:sp>
    </p:spTree>
    <p:extLst>
      <p:ext uri="{BB962C8B-B14F-4D97-AF65-F5344CB8AC3E}">
        <p14:creationId xmlns:p14="http://schemas.microsoft.com/office/powerpoint/2010/main" val="1174256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CD2E0EC-7068-4713-82B5-AF8F472F512C}" type="datetimeFigureOut">
              <a:rPr lang="en-GB" smtClean="0"/>
              <a:pPr/>
              <a:t>27/04/2023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9D4D7C-F8D0-4A1A-B7D2-3E31B357D5E7}" type="slidenum">
              <a:rPr lang="en-GB" smtClean="0"/>
              <a:pPr/>
              <a:t>‹#›</a:t>
            </a:fld>
            <a:endParaRPr lang="en-GB"/>
          </a:p>
        </p:txBody>
      </p:sp>
    </p:spTree>
    <p:extLst>
      <p:ext uri="{BB962C8B-B14F-4D97-AF65-F5344CB8AC3E}">
        <p14:creationId xmlns:p14="http://schemas.microsoft.com/office/powerpoint/2010/main" val="1753529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CD2E0EC-7068-4713-82B5-AF8F472F512C}" type="datetimeFigureOut">
              <a:rPr lang="en-GB" smtClean="0"/>
              <a:pPr/>
              <a:t>27/04/2023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9D4D7C-F8D0-4A1A-B7D2-3E31B357D5E7}" type="slidenum">
              <a:rPr lang="en-GB" smtClean="0"/>
              <a:pPr/>
              <a:t>‹#›</a:t>
            </a:fld>
            <a:endParaRPr lang="en-GB"/>
          </a:p>
        </p:txBody>
      </p:sp>
    </p:spTree>
    <p:extLst>
      <p:ext uri="{BB962C8B-B14F-4D97-AF65-F5344CB8AC3E}">
        <p14:creationId xmlns:p14="http://schemas.microsoft.com/office/powerpoint/2010/main" val="12868218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4/27/2023</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13" name="TextBox 12"/>
          <p:cNvSpPr txBox="1"/>
          <p:nvPr userDrawn="1"/>
        </p:nvSpPr>
        <p:spPr>
          <a:xfrm>
            <a:off x="1600200" y="6429345"/>
            <a:ext cx="7162800" cy="215444"/>
          </a:xfrm>
          <a:prstGeom prst="rect">
            <a:avLst/>
          </a:prstGeom>
          <a:noFill/>
        </p:spPr>
        <p:txBody>
          <a:bodyPr wrap="square"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800" b="1" dirty="0">
                <a:latin typeface="Arial" pitchFamily="34" charset="0"/>
                <a:ea typeface="Verdana" panose="020B0604030504040204" pitchFamily="34" charset="0"/>
                <a:cs typeface="Arial" pitchFamily="34" charset="0"/>
              </a:rPr>
              <a:t>Copyright © 2017, 2015, 2012 Pearson education, Inc. All Rights Reserved</a:t>
            </a:r>
          </a:p>
        </p:txBody>
      </p:sp>
      <p:pic>
        <p:nvPicPr>
          <p:cNvPr id="15" name="Picture 14">
            <a:extLst>
              <a:ext uri="{FF2B5EF4-FFF2-40B4-BE49-F238E27FC236}">
                <a16:creationId xmlns:a16="http://schemas.microsoft.com/office/drawing/2014/main" id="{D1BF545A-1D14-44AE-A94C-F9D9BA72BDD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4" name="Picture 13">
            <a:extLst>
              <a:ext uri="{FF2B5EF4-FFF2-40B4-BE49-F238E27FC236}">
                <a16:creationId xmlns:a16="http://schemas.microsoft.com/office/drawing/2014/main" id="{64B1AB33-6A58-4DDE-9445-01F4202BD947}"/>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2280" y="6027912"/>
            <a:ext cx="4911768" cy="539902"/>
          </a:xfrm>
          <a:prstGeom prst="rect">
            <a:avLst/>
          </a:prstGeom>
        </p:spPr>
      </p:pic>
    </p:spTree>
    <p:extLst>
      <p:ext uri="{BB962C8B-B14F-4D97-AF65-F5344CB8AC3E}">
        <p14:creationId xmlns:p14="http://schemas.microsoft.com/office/powerpoint/2010/main" val="2981062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CD2E0EC-7068-4713-82B5-AF8F472F512C}" type="datetimeFigureOut">
              <a:rPr lang="en-GB" smtClean="0"/>
              <a:pPr/>
              <a:t>27/04/2023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9D4D7C-F8D0-4A1A-B7D2-3E31B357D5E7}" type="slidenum">
              <a:rPr lang="en-GB" smtClean="0"/>
              <a:pPr/>
              <a:t>‹#›</a:t>
            </a:fld>
            <a:endParaRPr lang="en-GB"/>
          </a:p>
        </p:txBody>
      </p:sp>
    </p:spTree>
    <p:extLst>
      <p:ext uri="{BB962C8B-B14F-4D97-AF65-F5344CB8AC3E}">
        <p14:creationId xmlns:p14="http://schemas.microsoft.com/office/powerpoint/2010/main" val="2724453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D2E0EC-7068-4713-82B5-AF8F472F512C}" type="datetimeFigureOut">
              <a:rPr lang="en-GB" smtClean="0"/>
              <a:pPr/>
              <a:t>27/04/2023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9D4D7C-F8D0-4A1A-B7D2-3E31B357D5E7}" type="slidenum">
              <a:rPr lang="en-GB" smtClean="0"/>
              <a:pPr/>
              <a:t>‹#›</a:t>
            </a:fld>
            <a:endParaRPr lang="en-GB"/>
          </a:p>
        </p:txBody>
      </p:sp>
    </p:spTree>
    <p:extLst>
      <p:ext uri="{BB962C8B-B14F-4D97-AF65-F5344CB8AC3E}">
        <p14:creationId xmlns:p14="http://schemas.microsoft.com/office/powerpoint/2010/main" val="3515335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CD2E0EC-7068-4713-82B5-AF8F472F512C}" type="datetimeFigureOut">
              <a:rPr lang="en-GB" smtClean="0"/>
              <a:pPr/>
              <a:t>27/04/2023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9D4D7C-F8D0-4A1A-B7D2-3E31B357D5E7}" type="slidenum">
              <a:rPr lang="en-GB" smtClean="0"/>
              <a:pPr/>
              <a:t>‹#›</a:t>
            </a:fld>
            <a:endParaRPr lang="en-GB"/>
          </a:p>
        </p:txBody>
      </p:sp>
    </p:spTree>
    <p:extLst>
      <p:ext uri="{BB962C8B-B14F-4D97-AF65-F5344CB8AC3E}">
        <p14:creationId xmlns:p14="http://schemas.microsoft.com/office/powerpoint/2010/main" val="1247571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CD2E0EC-7068-4713-82B5-AF8F472F512C}" type="datetimeFigureOut">
              <a:rPr lang="en-GB" smtClean="0"/>
              <a:pPr/>
              <a:t>27/04/2023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39D4D7C-F8D0-4A1A-B7D2-3E31B357D5E7}" type="slidenum">
              <a:rPr lang="en-GB" smtClean="0"/>
              <a:pPr/>
              <a:t>‹#›</a:t>
            </a:fld>
            <a:endParaRPr lang="en-GB"/>
          </a:p>
        </p:txBody>
      </p:sp>
    </p:spTree>
    <p:extLst>
      <p:ext uri="{BB962C8B-B14F-4D97-AF65-F5344CB8AC3E}">
        <p14:creationId xmlns:p14="http://schemas.microsoft.com/office/powerpoint/2010/main" val="3413393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CD2E0EC-7068-4713-82B5-AF8F472F512C}" type="datetimeFigureOut">
              <a:rPr lang="en-GB" smtClean="0"/>
              <a:pPr/>
              <a:t>27/04/2023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39D4D7C-F8D0-4A1A-B7D2-3E31B357D5E7}" type="slidenum">
              <a:rPr lang="en-GB" smtClean="0"/>
              <a:pPr/>
              <a:t>‹#›</a:t>
            </a:fld>
            <a:endParaRPr lang="en-GB"/>
          </a:p>
        </p:txBody>
      </p:sp>
    </p:spTree>
    <p:extLst>
      <p:ext uri="{BB962C8B-B14F-4D97-AF65-F5344CB8AC3E}">
        <p14:creationId xmlns:p14="http://schemas.microsoft.com/office/powerpoint/2010/main" val="105422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D2E0EC-7068-4713-82B5-AF8F472F512C}" type="datetimeFigureOut">
              <a:rPr lang="en-GB" smtClean="0"/>
              <a:pPr/>
              <a:t>27/04/2023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39D4D7C-F8D0-4A1A-B7D2-3E31B357D5E7}" type="slidenum">
              <a:rPr lang="en-GB" smtClean="0"/>
              <a:pPr/>
              <a:t>‹#›</a:t>
            </a:fld>
            <a:endParaRPr lang="en-GB"/>
          </a:p>
        </p:txBody>
      </p:sp>
    </p:spTree>
    <p:extLst>
      <p:ext uri="{BB962C8B-B14F-4D97-AF65-F5344CB8AC3E}">
        <p14:creationId xmlns:p14="http://schemas.microsoft.com/office/powerpoint/2010/main" val="1704653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CD2E0EC-7068-4713-82B5-AF8F472F512C}" type="datetimeFigureOut">
              <a:rPr lang="en-GB" smtClean="0"/>
              <a:pPr/>
              <a:t>27/04/2023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9D4D7C-F8D0-4A1A-B7D2-3E31B357D5E7}" type="slidenum">
              <a:rPr lang="en-GB" smtClean="0"/>
              <a:pPr/>
              <a:t>‹#›</a:t>
            </a:fld>
            <a:endParaRPr lang="en-GB"/>
          </a:p>
        </p:txBody>
      </p:sp>
    </p:spTree>
    <p:extLst>
      <p:ext uri="{BB962C8B-B14F-4D97-AF65-F5344CB8AC3E}">
        <p14:creationId xmlns:p14="http://schemas.microsoft.com/office/powerpoint/2010/main" val="989172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CD2E0EC-7068-4713-82B5-AF8F472F512C}" type="datetimeFigureOut">
              <a:rPr lang="en-GB" smtClean="0"/>
              <a:pPr/>
              <a:t>27/04/2023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9D4D7C-F8D0-4A1A-B7D2-3E31B357D5E7}" type="slidenum">
              <a:rPr lang="en-GB" smtClean="0"/>
              <a:pPr/>
              <a:t>‹#›</a:t>
            </a:fld>
            <a:endParaRPr lang="en-GB"/>
          </a:p>
        </p:txBody>
      </p:sp>
    </p:spTree>
    <p:extLst>
      <p:ext uri="{BB962C8B-B14F-4D97-AF65-F5344CB8AC3E}">
        <p14:creationId xmlns:p14="http://schemas.microsoft.com/office/powerpoint/2010/main" val="790456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D2E0EC-7068-4713-82B5-AF8F472F512C}" type="datetimeFigureOut">
              <a:rPr lang="en-GB" smtClean="0"/>
              <a:pPr/>
              <a:t>27/04/2023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9D4D7C-F8D0-4A1A-B7D2-3E31B357D5E7}" type="slidenum">
              <a:rPr lang="en-GB" smtClean="0"/>
              <a:pPr/>
              <a:t>‹#›</a:t>
            </a:fld>
            <a:endParaRPr lang="en-GB"/>
          </a:p>
        </p:txBody>
      </p:sp>
      <p:sp>
        <p:nvSpPr>
          <p:cNvPr id="10" name="TextBox 9"/>
          <p:cNvSpPr txBox="1"/>
          <p:nvPr userDrawn="1"/>
        </p:nvSpPr>
        <p:spPr>
          <a:xfrm>
            <a:off x="1600200" y="6429345"/>
            <a:ext cx="7162800" cy="215444"/>
          </a:xfrm>
          <a:prstGeom prst="rect">
            <a:avLst/>
          </a:prstGeom>
          <a:noFill/>
        </p:spPr>
        <p:txBody>
          <a:bodyPr wrap="square"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800" b="1" dirty="0">
                <a:latin typeface="Arial" pitchFamily="34" charset="0"/>
                <a:ea typeface="Verdana" panose="020B0604030504040204" pitchFamily="34" charset="0"/>
                <a:cs typeface="Arial" pitchFamily="34" charset="0"/>
              </a:rPr>
              <a:t>Copyright © 2017, 2015, 2012 Pearson education, Inc. All Rights Reserved</a:t>
            </a:r>
          </a:p>
        </p:txBody>
      </p:sp>
      <p:pic>
        <p:nvPicPr>
          <p:cNvPr id="9" name="Picture 8"/>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66863" y="6437084"/>
            <a:ext cx="357386" cy="199966"/>
          </a:xfrm>
          <a:prstGeom prst="rect">
            <a:avLst/>
          </a:prstGeom>
        </p:spPr>
      </p:pic>
      <p:pic>
        <p:nvPicPr>
          <p:cNvPr id="12" name="Picture 11">
            <a:extLst>
              <a:ext uri="{FF2B5EF4-FFF2-40B4-BE49-F238E27FC236}">
                <a16:creationId xmlns:a16="http://schemas.microsoft.com/office/drawing/2014/main" id="{7073F34F-EF2F-4F8B-823C-43A931E3DDC0}"/>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1" name="Picture 10">
            <a:extLst>
              <a:ext uri="{FF2B5EF4-FFF2-40B4-BE49-F238E27FC236}">
                <a16:creationId xmlns:a16="http://schemas.microsoft.com/office/drawing/2014/main" id="{A2F17B7B-658F-4322-97D6-2DA29B246FEC}"/>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92280" y="6027912"/>
            <a:ext cx="4911768" cy="539902"/>
          </a:xfrm>
          <a:prstGeom prst="rect">
            <a:avLst/>
          </a:prstGeom>
        </p:spPr>
      </p:pic>
    </p:spTree>
    <p:extLst>
      <p:ext uri="{BB962C8B-B14F-4D97-AF65-F5344CB8AC3E}">
        <p14:creationId xmlns:p14="http://schemas.microsoft.com/office/powerpoint/2010/main" val="21387075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b="1" kern="1200">
          <a:solidFill>
            <a:srgbClr val="007FA3"/>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1880" y="476672"/>
            <a:ext cx="6840760" cy="622828"/>
          </a:xfrm>
        </p:spPr>
        <p:txBody>
          <a:bodyPr>
            <a:noAutofit/>
          </a:bodyPr>
          <a:lstStyle/>
          <a:p>
            <a:pPr algn="l"/>
            <a:r>
              <a:rPr lang="en-US" sz="3200" dirty="0"/>
              <a:t>Human Resource Management</a:t>
            </a:r>
            <a:endParaRPr lang="en-US" sz="3200" b="1" dirty="0"/>
          </a:p>
        </p:txBody>
      </p:sp>
      <p:sp>
        <p:nvSpPr>
          <p:cNvPr id="7" name="Text Placeholder 3"/>
          <p:cNvSpPr txBox="1">
            <a:spLocks/>
          </p:cNvSpPr>
          <p:nvPr/>
        </p:nvSpPr>
        <p:spPr>
          <a:xfrm>
            <a:off x="5024438" y="2934274"/>
            <a:ext cx="3657600" cy="491480"/>
          </a:xfrm>
          <a:prstGeom prst="rect">
            <a:avLst/>
          </a:prstGeom>
        </p:spPr>
        <p:txBody>
          <a:bodyPr vert="horz" lIns="91440" tIns="45720" rIns="91440" bIns="45720" rtlCol="0" anchor="b">
            <a:noAutofit/>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3000" b="0" i="0" u="none" strike="noStrike" kern="1200" cap="none" spc="0" normalizeH="0" baseline="0" noProof="0" dirty="0">
                <a:ln>
                  <a:noFill/>
                </a:ln>
                <a:solidFill>
                  <a:schemeClr val="tx1"/>
                </a:solidFill>
                <a:effectLst/>
                <a:uLnTx/>
                <a:uFillTx/>
                <a:latin typeface="+mn-lt"/>
                <a:ea typeface="+mn-ea"/>
                <a:cs typeface="+mn-cs"/>
              </a:rPr>
              <a:t>Chapter </a:t>
            </a:r>
            <a:r>
              <a:rPr lang="en-US" sz="3000" noProof="0" dirty="0"/>
              <a:t>18</a:t>
            </a:r>
            <a:endParaRPr kumimoji="0" lang="en-US" sz="30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Text Placeholder 4"/>
          <p:cNvSpPr txBox="1">
            <a:spLocks/>
          </p:cNvSpPr>
          <p:nvPr/>
        </p:nvSpPr>
        <p:spPr>
          <a:xfrm>
            <a:off x="5024438" y="3425754"/>
            <a:ext cx="3657600" cy="939349"/>
          </a:xfrm>
          <a:prstGeom prst="rect">
            <a:avLst/>
          </a:prstGeom>
        </p:spPr>
        <p:txBody>
          <a:bodyPr vert="horz" lIns="91440" tIns="45720" rIns="91440" bIns="45720" rtlCol="0">
            <a:noAutofit/>
          </a:bodyPr>
          <a:lstStyle/>
          <a:p>
            <a:r>
              <a:rPr lang="en-GB" sz="2400" dirty="0"/>
              <a:t>Learning and development</a:t>
            </a:r>
          </a:p>
        </p:txBody>
      </p:sp>
      <p:pic>
        <p:nvPicPr>
          <p:cNvPr id="10" name="Picture 2" descr="G:\08VOL4\Graphics\Powerpoint\PE_UK\PE530-TORRINGTON\Incoming\CVR_TORR9099_10_SE_CVR.jpg"/>
          <p:cNvPicPr>
            <a:picLocks noChangeAspect="1" noChangeArrowheads="1"/>
          </p:cNvPicPr>
          <p:nvPr/>
        </p:nvPicPr>
        <p:blipFill>
          <a:blip r:embed="rId2" cstate="print"/>
          <a:srcRect/>
          <a:stretch>
            <a:fillRect/>
          </a:stretch>
        </p:blipFill>
        <p:spPr bwMode="auto">
          <a:xfrm>
            <a:off x="80473" y="1099500"/>
            <a:ext cx="3381573" cy="4605883"/>
          </a:xfrm>
          <a:prstGeom prst="rect">
            <a:avLst/>
          </a:prstGeom>
          <a:noFill/>
        </p:spPr>
      </p:pic>
    </p:spTree>
    <p:extLst>
      <p:ext uri="{BB962C8B-B14F-4D97-AF65-F5344CB8AC3E}">
        <p14:creationId xmlns:p14="http://schemas.microsoft.com/office/powerpoint/2010/main" val="38538615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2840" y="752545"/>
            <a:ext cx="8229600" cy="1143000"/>
          </a:xfrm>
        </p:spPr>
        <p:txBody>
          <a:bodyPr>
            <a:normAutofit fontScale="90000"/>
          </a:bodyPr>
          <a:lstStyle/>
          <a:p>
            <a:r>
              <a:rPr lang="en-GB" dirty="0"/>
              <a:t>Learning technologies or e-learning</a:t>
            </a:r>
          </a:p>
        </p:txBody>
      </p:sp>
      <p:sp>
        <p:nvSpPr>
          <p:cNvPr id="3" name="Content Placeholder 2"/>
          <p:cNvSpPr>
            <a:spLocks noGrp="1"/>
          </p:cNvSpPr>
          <p:nvPr>
            <p:ph idx="1"/>
          </p:nvPr>
        </p:nvSpPr>
        <p:spPr>
          <a:xfrm>
            <a:off x="467544" y="1916832"/>
            <a:ext cx="8064896" cy="4819421"/>
          </a:xfrm>
        </p:spPr>
        <p:txBody>
          <a:bodyPr>
            <a:normAutofit/>
          </a:bodyPr>
          <a:lstStyle/>
          <a:p>
            <a:pPr marL="0" indent="0">
              <a:buNone/>
            </a:pPr>
            <a:r>
              <a:rPr lang="en-GB" sz="2000" dirty="0"/>
              <a:t>‘</a:t>
            </a:r>
            <a:r>
              <a:rPr lang="en-GB" sz="2000" i="1" dirty="0"/>
              <a:t>The broad range of communication and information technologies that can be used to support learning’.</a:t>
            </a:r>
            <a:endParaRPr lang="en-GB" sz="2000" dirty="0"/>
          </a:p>
          <a:p>
            <a:pPr marL="0" indent="0">
              <a:buNone/>
            </a:pPr>
            <a:r>
              <a:rPr lang="en-GB" sz="1600" dirty="0"/>
              <a:t>CIPD (2015)</a:t>
            </a:r>
          </a:p>
          <a:p>
            <a:pPr marL="0" indent="0">
              <a:buNone/>
            </a:pPr>
            <a:r>
              <a:rPr lang="en-GB" sz="2000" dirty="0"/>
              <a:t>These technologies include:</a:t>
            </a:r>
          </a:p>
          <a:p>
            <a:pPr lvl="1"/>
            <a:r>
              <a:rPr lang="en-GB" sz="1800" dirty="0"/>
              <a:t>E-learning courses</a:t>
            </a:r>
          </a:p>
          <a:p>
            <a:pPr lvl="1"/>
            <a:r>
              <a:rPr lang="en-GB" sz="1800" dirty="0"/>
              <a:t>Collaborative and social learning technologies</a:t>
            </a:r>
          </a:p>
          <a:p>
            <a:pPr lvl="1"/>
            <a:r>
              <a:rPr lang="en-GB" sz="1800" dirty="0"/>
              <a:t>MOOCs (massive open online courses)</a:t>
            </a:r>
          </a:p>
          <a:p>
            <a:pPr lvl="1"/>
            <a:r>
              <a:rPr lang="en-GB" sz="1800" dirty="0"/>
              <a:t>Mobile device based learning</a:t>
            </a:r>
          </a:p>
          <a:p>
            <a:pPr lvl="1"/>
            <a:r>
              <a:rPr lang="en-GB" sz="1800" dirty="0"/>
              <a:t>Virtual worlds and gamified learning</a:t>
            </a:r>
          </a:p>
          <a:p>
            <a:pPr lvl="1"/>
            <a:r>
              <a:rPr lang="en-GB" sz="1800" dirty="0"/>
              <a:t>Virtual classrooms and webinars</a:t>
            </a:r>
          </a:p>
          <a:p>
            <a:pPr lvl="1"/>
            <a:r>
              <a:rPr lang="en-GB" sz="1800" dirty="0"/>
              <a:t>User generated content.</a:t>
            </a:r>
          </a:p>
          <a:p>
            <a:pPr marL="0" indent="0">
              <a:buNone/>
            </a:pPr>
            <a:endParaRPr lang="en-GB" sz="1600" dirty="0"/>
          </a:p>
          <a:p>
            <a:endParaRPr lang="en-GB" sz="1600" dirty="0"/>
          </a:p>
        </p:txBody>
      </p:sp>
    </p:spTree>
    <p:extLst>
      <p:ext uri="{BB962C8B-B14F-4D97-AF65-F5344CB8AC3E}">
        <p14:creationId xmlns:p14="http://schemas.microsoft.com/office/powerpoint/2010/main" val="3609257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3819" y="1196752"/>
            <a:ext cx="8229600" cy="1143000"/>
          </a:xfrm>
        </p:spPr>
        <p:txBody>
          <a:bodyPr>
            <a:normAutofit fontScale="90000"/>
          </a:bodyPr>
          <a:lstStyle/>
          <a:p>
            <a:r>
              <a:rPr lang="en-GB" dirty="0"/>
              <a:t>Evaluation of training and development</a:t>
            </a:r>
          </a:p>
        </p:txBody>
      </p:sp>
      <p:sp>
        <p:nvSpPr>
          <p:cNvPr id="3" name="Content Placeholder 2"/>
          <p:cNvSpPr>
            <a:spLocks noGrp="1"/>
          </p:cNvSpPr>
          <p:nvPr>
            <p:ph idx="1"/>
          </p:nvPr>
        </p:nvSpPr>
        <p:spPr>
          <a:xfrm>
            <a:off x="539552" y="3068960"/>
            <a:ext cx="7776864" cy="4590468"/>
          </a:xfrm>
        </p:spPr>
        <p:txBody>
          <a:bodyPr>
            <a:normAutofit/>
          </a:bodyPr>
          <a:lstStyle/>
          <a:p>
            <a:pPr marL="0" indent="0">
              <a:buNone/>
            </a:pPr>
            <a:r>
              <a:rPr lang="en-GB" sz="2400" dirty="0"/>
              <a:t>Hamblin’s five levels of evaluation:</a:t>
            </a:r>
          </a:p>
          <a:p>
            <a:pPr marL="765175" lvl="1" indent="-401638">
              <a:buFont typeface="+mj-lt"/>
              <a:buAutoNum type="arabicPeriod"/>
            </a:pPr>
            <a:r>
              <a:rPr lang="en-GB" sz="2000" dirty="0"/>
              <a:t>Evaluating the training, e.g. by post-course questionnaires.</a:t>
            </a:r>
          </a:p>
          <a:p>
            <a:pPr marL="765175" lvl="1" indent="-401638">
              <a:buFont typeface="+mj-lt"/>
              <a:buAutoNum type="arabicPeriod"/>
            </a:pPr>
            <a:r>
              <a:rPr lang="en-GB" sz="2000" dirty="0"/>
              <a:t>Evaluating the learning in terms of how the trainees now behave.</a:t>
            </a:r>
          </a:p>
          <a:p>
            <a:pPr marL="765175" lvl="1" indent="-401638">
              <a:buFont typeface="+mj-lt"/>
              <a:buAutoNum type="arabicPeriod"/>
            </a:pPr>
            <a:r>
              <a:rPr lang="en-GB" sz="2000" dirty="0"/>
              <a:t>Evaluating changes in trainee job performance.</a:t>
            </a:r>
          </a:p>
          <a:p>
            <a:pPr marL="765175" lvl="1" indent="-401638">
              <a:buFont typeface="+mj-lt"/>
              <a:buAutoNum type="arabicPeriod"/>
            </a:pPr>
            <a:r>
              <a:rPr lang="en-GB" sz="2000" dirty="0"/>
              <a:t>Evaluating changes in organisational performance.</a:t>
            </a:r>
          </a:p>
          <a:p>
            <a:pPr marL="765175" lvl="1" indent="-401638">
              <a:buFont typeface="+mj-lt"/>
              <a:buAutoNum type="arabicPeriod"/>
            </a:pPr>
            <a:r>
              <a:rPr lang="en-GB" sz="2000" dirty="0"/>
              <a:t>Evaluating changes in the wider contribution that the organisation now makes.</a:t>
            </a:r>
          </a:p>
        </p:txBody>
      </p:sp>
    </p:spTree>
    <p:extLst>
      <p:ext uri="{BB962C8B-B14F-4D97-AF65-F5344CB8AC3E}">
        <p14:creationId xmlns:p14="http://schemas.microsoft.com/office/powerpoint/2010/main" val="13282191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1720" y="188640"/>
            <a:ext cx="8229600" cy="1143000"/>
          </a:xfrm>
        </p:spPr>
        <p:txBody>
          <a:bodyPr>
            <a:normAutofit/>
          </a:bodyPr>
          <a:lstStyle/>
          <a:p>
            <a:r>
              <a:rPr lang="en-GB" sz="3600" dirty="0"/>
              <a:t>Kirkpatrick’s evaluation levels</a:t>
            </a:r>
          </a:p>
        </p:txBody>
      </p:sp>
      <p:sp>
        <p:nvSpPr>
          <p:cNvPr id="3" name="Content Placeholder 2"/>
          <p:cNvSpPr>
            <a:spLocks noGrp="1"/>
          </p:cNvSpPr>
          <p:nvPr>
            <p:ph idx="1"/>
          </p:nvPr>
        </p:nvSpPr>
        <p:spPr>
          <a:xfrm>
            <a:off x="251520" y="2204864"/>
            <a:ext cx="9438112" cy="4925144"/>
          </a:xfrm>
        </p:spPr>
        <p:txBody>
          <a:bodyPr>
            <a:normAutofit/>
          </a:bodyPr>
          <a:lstStyle/>
          <a:p>
            <a:pPr marL="466725" indent="-466725">
              <a:buFont typeface="+mj-lt"/>
              <a:buAutoNum type="arabicPeriod"/>
            </a:pPr>
            <a:r>
              <a:rPr lang="en-GB" sz="2400" dirty="0"/>
              <a:t>Reaction level</a:t>
            </a:r>
          </a:p>
          <a:p>
            <a:pPr marL="876300" lvl="1" indent="-409575"/>
            <a:r>
              <a:rPr lang="en-GB" sz="2000" dirty="0"/>
              <a:t>What did the trainees think of the training?</a:t>
            </a:r>
          </a:p>
          <a:p>
            <a:pPr marL="514350" indent="-514350">
              <a:buFont typeface="+mj-lt"/>
              <a:buAutoNum type="arabicPeriod"/>
            </a:pPr>
            <a:r>
              <a:rPr lang="en-GB" sz="2400" dirty="0"/>
              <a:t>Learning level</a:t>
            </a:r>
          </a:p>
          <a:p>
            <a:pPr marL="876300" lvl="1" indent="-409575"/>
            <a:r>
              <a:rPr lang="en-GB" sz="2000" dirty="0"/>
              <a:t>Have the learning objectives been met?</a:t>
            </a:r>
          </a:p>
          <a:p>
            <a:pPr marL="466725" indent="-466725">
              <a:buFont typeface="+mj-lt"/>
              <a:buAutoNum type="arabicPeriod"/>
            </a:pPr>
            <a:r>
              <a:rPr lang="en-GB" sz="2400" dirty="0"/>
              <a:t>Behavioural level</a:t>
            </a:r>
          </a:p>
          <a:p>
            <a:pPr marL="876300" lvl="1" indent="-409575"/>
            <a:r>
              <a:rPr lang="en-GB" sz="2000" dirty="0"/>
              <a:t>How has the individual’s behaviour changed after returning to the job?</a:t>
            </a:r>
          </a:p>
          <a:p>
            <a:pPr marL="466725" indent="-466725">
              <a:buFont typeface="+mj-lt"/>
              <a:buAutoNum type="arabicPeriod"/>
            </a:pPr>
            <a:r>
              <a:rPr lang="en-GB" sz="2400" dirty="0"/>
              <a:t>Results and impact on the bottom line</a:t>
            </a:r>
          </a:p>
          <a:p>
            <a:pPr marL="876300" lvl="1" indent="-409575"/>
            <a:r>
              <a:rPr lang="en-GB" sz="2000" dirty="0"/>
              <a:t>What is the impact of training on performance?</a:t>
            </a:r>
          </a:p>
        </p:txBody>
      </p:sp>
    </p:spTree>
    <p:extLst>
      <p:ext uri="{BB962C8B-B14F-4D97-AF65-F5344CB8AC3E}">
        <p14:creationId xmlns:p14="http://schemas.microsoft.com/office/powerpoint/2010/main" val="23098423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1143000"/>
          </a:xfrm>
        </p:spPr>
        <p:txBody>
          <a:bodyPr/>
          <a:lstStyle/>
          <a:p>
            <a:r>
              <a:rPr lang="en-GB" dirty="0"/>
              <a:t>ROI</a:t>
            </a:r>
          </a:p>
        </p:txBody>
      </p:sp>
      <p:sp>
        <p:nvSpPr>
          <p:cNvPr id="3" name="Content Placeholder 2"/>
          <p:cNvSpPr>
            <a:spLocks noGrp="1"/>
          </p:cNvSpPr>
          <p:nvPr>
            <p:ph idx="1"/>
          </p:nvPr>
        </p:nvSpPr>
        <p:spPr>
          <a:xfrm>
            <a:off x="143508" y="1988840"/>
            <a:ext cx="8856984" cy="5112568"/>
          </a:xfrm>
        </p:spPr>
        <p:txBody>
          <a:bodyPr>
            <a:normAutofit/>
          </a:bodyPr>
          <a:lstStyle/>
          <a:p>
            <a:r>
              <a:rPr lang="en-GB" sz="2400" b="1" dirty="0"/>
              <a:t>Return on investment </a:t>
            </a:r>
            <a:r>
              <a:rPr lang="en-GB" sz="2400" dirty="0"/>
              <a:t>of a learning activity can help demonstrate its value.</a:t>
            </a:r>
          </a:p>
          <a:p>
            <a:r>
              <a:rPr lang="en-GB" sz="2400" dirty="0"/>
              <a:t>The full cost of the activity must be identified (design costs, time-away-from-the-job costs, location costs etc.).</a:t>
            </a:r>
          </a:p>
          <a:p>
            <a:r>
              <a:rPr lang="en-GB" sz="2400" dirty="0"/>
              <a:t>Organisational benefits of the activity must also be identified using evaluation methods.</a:t>
            </a:r>
          </a:p>
          <a:p>
            <a:r>
              <a:rPr lang="en-GB" sz="2400" dirty="0"/>
              <a:t>The two are compared to ascertain if the activity resulted in greater value in terms of organisational performance than it cost to run.</a:t>
            </a:r>
          </a:p>
        </p:txBody>
      </p:sp>
    </p:spTree>
    <p:extLst>
      <p:ext uri="{BB962C8B-B14F-4D97-AF65-F5344CB8AC3E}">
        <p14:creationId xmlns:p14="http://schemas.microsoft.com/office/powerpoint/2010/main" val="141957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124744"/>
            <a:ext cx="8229600" cy="1143000"/>
          </a:xfrm>
        </p:spPr>
        <p:txBody>
          <a:bodyPr/>
          <a:lstStyle/>
          <a:p>
            <a:r>
              <a:rPr lang="en-GB" dirty="0"/>
              <a:t>General discussion topics</a:t>
            </a:r>
          </a:p>
        </p:txBody>
      </p:sp>
      <p:sp>
        <p:nvSpPr>
          <p:cNvPr id="6" name="Content Placeholder 2"/>
          <p:cNvSpPr txBox="1">
            <a:spLocks/>
          </p:cNvSpPr>
          <p:nvPr/>
        </p:nvSpPr>
        <p:spPr>
          <a:xfrm>
            <a:off x="755576" y="2636912"/>
            <a:ext cx="7290856" cy="3880512"/>
          </a:xfrm>
          <a:prstGeom prst="rect">
            <a:avLst/>
          </a:prstGeom>
        </p:spPr>
        <p:txBody>
          <a:bodyPr>
            <a:normAutofit/>
          </a:bodyPr>
          <a:lstStyle/>
          <a:p>
            <a:pPr marL="457200" lvl="0" indent="-457200">
              <a:spcBef>
                <a:spcPct val="20000"/>
              </a:spcBef>
              <a:buFont typeface="+mj-lt"/>
              <a:buAutoNum type="arabicPeriod"/>
            </a:pPr>
            <a:r>
              <a:rPr lang="en-US" sz="2400" dirty="0"/>
              <a:t>If learning is an individual process, why is so much training done in groups? What are the implications of moving towards more </a:t>
            </a:r>
            <a:r>
              <a:rPr lang="en-US" sz="2400" dirty="0" err="1"/>
              <a:t>individualised</a:t>
            </a:r>
            <a:r>
              <a:rPr lang="en-US" sz="2400" dirty="0"/>
              <a:t> learning?</a:t>
            </a:r>
          </a:p>
          <a:p>
            <a:pPr marL="457200" lvl="0" indent="-457200">
              <a:spcBef>
                <a:spcPct val="20000"/>
              </a:spcBef>
              <a:buFont typeface="+mj-lt"/>
              <a:buAutoNum type="arabicPeriod"/>
            </a:pPr>
            <a:r>
              <a:rPr lang="en-US" sz="2400" dirty="0"/>
              <a:t>Discuss the view that the role of the trainer/facilitator is critically important in the effectiveness of a training </a:t>
            </a:r>
            <a:r>
              <a:rPr lang="en-US" sz="2400" dirty="0" err="1"/>
              <a:t>programme</a:t>
            </a:r>
            <a:r>
              <a:rPr lang="en-US" sz="2400" dirty="0"/>
              <a:t>.</a:t>
            </a:r>
            <a:endParaRPr kumimoji="0" lang="en-GB" sz="240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4204786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5696" y="260648"/>
            <a:ext cx="8229600" cy="1143000"/>
          </a:xfrm>
        </p:spPr>
        <p:txBody>
          <a:bodyPr/>
          <a:lstStyle/>
          <a:p>
            <a:r>
              <a:rPr lang="en-GB" dirty="0"/>
              <a:t>Development today</a:t>
            </a:r>
          </a:p>
        </p:txBody>
      </p:sp>
      <p:sp>
        <p:nvSpPr>
          <p:cNvPr id="3" name="Content Placeholder 2"/>
          <p:cNvSpPr>
            <a:spLocks noGrp="1"/>
          </p:cNvSpPr>
          <p:nvPr>
            <p:ph idx="1"/>
          </p:nvPr>
        </p:nvSpPr>
        <p:spPr>
          <a:xfrm>
            <a:off x="457200" y="1572207"/>
            <a:ext cx="8229600" cy="4525963"/>
          </a:xfrm>
        </p:spPr>
        <p:txBody>
          <a:bodyPr/>
          <a:lstStyle/>
          <a:p>
            <a:pPr marL="0" indent="0">
              <a:buNone/>
            </a:pPr>
            <a:r>
              <a:rPr lang="en-GB" dirty="0"/>
              <a:t>‘There has been a considerable shift in the way that individual development is understood and characterised. We have moved from identifying training needs to identifying learning needs, the implication being that development is owned by the learner with the need rather than by the trainer seeking to satisfy that need’.</a:t>
            </a:r>
          </a:p>
        </p:txBody>
      </p:sp>
    </p:spTree>
    <p:extLst>
      <p:ext uri="{BB962C8B-B14F-4D97-AF65-F5344CB8AC3E}">
        <p14:creationId xmlns:p14="http://schemas.microsoft.com/office/powerpoint/2010/main" val="3793282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692696"/>
            <a:ext cx="8229600" cy="1143000"/>
          </a:xfrm>
        </p:spPr>
        <p:txBody>
          <a:bodyPr/>
          <a:lstStyle/>
          <a:p>
            <a:r>
              <a:rPr lang="en-GB" dirty="0"/>
              <a:t>Development methods in the UK</a:t>
            </a:r>
          </a:p>
        </p:txBody>
      </p:sp>
      <p:sp>
        <p:nvSpPr>
          <p:cNvPr id="3" name="Content Placeholder 2"/>
          <p:cNvSpPr>
            <a:spLocks noGrp="1"/>
          </p:cNvSpPr>
          <p:nvPr>
            <p:ph idx="1"/>
          </p:nvPr>
        </p:nvSpPr>
        <p:spPr>
          <a:xfrm>
            <a:off x="457200" y="1556792"/>
            <a:ext cx="8229600" cy="4878851"/>
          </a:xfrm>
        </p:spPr>
        <p:txBody>
          <a:bodyPr>
            <a:normAutofit/>
          </a:bodyPr>
          <a:lstStyle/>
          <a:p>
            <a:pPr marL="0" indent="0">
              <a:lnSpc>
                <a:spcPct val="90000"/>
              </a:lnSpc>
              <a:buNone/>
            </a:pPr>
            <a:r>
              <a:rPr lang="en-GB" sz="3000" dirty="0"/>
              <a:t>The most effective development methods</a:t>
            </a:r>
          </a:p>
          <a:p>
            <a:pPr marL="746125" lvl="1" indent="-401638">
              <a:lnSpc>
                <a:spcPct val="90000"/>
              </a:lnSpc>
              <a:buFont typeface="+mj-lt"/>
              <a:buAutoNum type="arabicPeriod"/>
            </a:pPr>
            <a:r>
              <a:rPr lang="en-GB" sz="2600" dirty="0"/>
              <a:t>On-job training</a:t>
            </a:r>
          </a:p>
          <a:p>
            <a:pPr marL="746125" lvl="1" indent="-401638">
              <a:lnSpc>
                <a:spcPct val="90000"/>
              </a:lnSpc>
              <a:buFont typeface="+mj-lt"/>
              <a:buAutoNum type="arabicPeriod"/>
            </a:pPr>
            <a:r>
              <a:rPr lang="en-GB" sz="2600" dirty="0"/>
              <a:t>Coaching by line managers</a:t>
            </a:r>
          </a:p>
          <a:p>
            <a:pPr marL="746125" lvl="1" indent="-401638">
              <a:lnSpc>
                <a:spcPct val="90000"/>
              </a:lnSpc>
              <a:buFont typeface="+mj-lt"/>
              <a:buAutoNum type="arabicPeriod"/>
            </a:pPr>
            <a:r>
              <a:rPr lang="en-GB" sz="2600" dirty="0"/>
              <a:t>In-house development courses.</a:t>
            </a:r>
          </a:p>
          <a:p>
            <a:pPr marL="457200" lvl="1" indent="0">
              <a:lnSpc>
                <a:spcPct val="90000"/>
              </a:lnSpc>
              <a:buNone/>
            </a:pPr>
            <a:endParaRPr lang="en-GB" sz="1800" dirty="0"/>
          </a:p>
          <a:p>
            <a:pPr marL="0" indent="0">
              <a:lnSpc>
                <a:spcPct val="90000"/>
              </a:lnSpc>
              <a:buNone/>
            </a:pPr>
            <a:r>
              <a:rPr lang="en-GB" sz="3000" dirty="0"/>
              <a:t>The most used development methods</a:t>
            </a:r>
          </a:p>
          <a:p>
            <a:pPr marL="746125" lvl="1" indent="-401638">
              <a:lnSpc>
                <a:spcPct val="90000"/>
              </a:lnSpc>
              <a:buFont typeface="+mj-lt"/>
              <a:buAutoNum type="arabicPeriod"/>
            </a:pPr>
            <a:r>
              <a:rPr lang="en-GB" sz="2600" dirty="0"/>
              <a:t>On-job training</a:t>
            </a:r>
          </a:p>
          <a:p>
            <a:pPr marL="746125" lvl="1" indent="-401638">
              <a:lnSpc>
                <a:spcPct val="90000"/>
              </a:lnSpc>
              <a:buFont typeface="+mj-lt"/>
              <a:buAutoNum type="arabicPeriod"/>
            </a:pPr>
            <a:r>
              <a:rPr lang="en-GB" sz="2600" dirty="0"/>
              <a:t>In-house development courses</a:t>
            </a:r>
          </a:p>
          <a:p>
            <a:pPr marL="746125" lvl="1" indent="-401638">
              <a:lnSpc>
                <a:spcPct val="90000"/>
              </a:lnSpc>
              <a:buFont typeface="+mj-lt"/>
              <a:buAutoNum type="arabicPeriod"/>
            </a:pPr>
            <a:r>
              <a:rPr lang="en-GB" sz="2600" dirty="0"/>
              <a:t>Coaching by line managers.</a:t>
            </a:r>
          </a:p>
          <a:p>
            <a:pPr marL="457200" lvl="1" indent="0">
              <a:lnSpc>
                <a:spcPct val="90000"/>
              </a:lnSpc>
              <a:buNone/>
            </a:pPr>
            <a:r>
              <a:rPr lang="en-GB" dirty="0"/>
              <a:t>CIPD (2015)</a:t>
            </a:r>
          </a:p>
          <a:p>
            <a:pPr marL="457200" lvl="1" indent="0">
              <a:lnSpc>
                <a:spcPct val="90000"/>
              </a:lnSpc>
              <a:buNone/>
            </a:pPr>
            <a:endParaRPr lang="en-GB" dirty="0"/>
          </a:p>
        </p:txBody>
      </p:sp>
    </p:spTree>
    <p:extLst>
      <p:ext uri="{BB962C8B-B14F-4D97-AF65-F5344CB8AC3E}">
        <p14:creationId xmlns:p14="http://schemas.microsoft.com/office/powerpoint/2010/main" val="3527024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712" y="188640"/>
            <a:ext cx="8229600" cy="1143000"/>
          </a:xfrm>
        </p:spPr>
        <p:txBody>
          <a:bodyPr/>
          <a:lstStyle/>
          <a:p>
            <a:r>
              <a:rPr lang="en-GB" dirty="0"/>
              <a:t>Development methods</a:t>
            </a:r>
          </a:p>
        </p:txBody>
      </p:sp>
      <p:sp>
        <p:nvSpPr>
          <p:cNvPr id="3" name="Content Placeholder 2"/>
          <p:cNvSpPr>
            <a:spLocks noGrp="1"/>
          </p:cNvSpPr>
          <p:nvPr>
            <p:ph idx="1"/>
          </p:nvPr>
        </p:nvSpPr>
        <p:spPr>
          <a:xfrm>
            <a:off x="466531" y="1628800"/>
            <a:ext cx="8229600" cy="4233057"/>
          </a:xfrm>
        </p:spPr>
        <p:txBody>
          <a:bodyPr/>
          <a:lstStyle/>
          <a:p>
            <a:r>
              <a:rPr lang="en-GB" dirty="0"/>
              <a:t>Off-job methods; education and training courses</a:t>
            </a:r>
          </a:p>
          <a:p>
            <a:r>
              <a:rPr lang="en-GB" dirty="0"/>
              <a:t>Learning on the job</a:t>
            </a:r>
          </a:p>
          <a:p>
            <a:r>
              <a:rPr lang="en-GB" dirty="0"/>
              <a:t>Social learning</a:t>
            </a:r>
          </a:p>
          <a:p>
            <a:r>
              <a:rPr lang="en-GB" dirty="0"/>
              <a:t>Manager and other forms of coaching</a:t>
            </a:r>
          </a:p>
          <a:p>
            <a:r>
              <a:rPr lang="en-GB" dirty="0"/>
              <a:t>Mentoring</a:t>
            </a:r>
          </a:p>
          <a:p>
            <a:r>
              <a:rPr lang="en-GB" dirty="0"/>
              <a:t>Learning technologies.</a:t>
            </a:r>
          </a:p>
        </p:txBody>
      </p:sp>
    </p:spTree>
    <p:extLst>
      <p:ext uri="{BB962C8B-B14F-4D97-AF65-F5344CB8AC3E}">
        <p14:creationId xmlns:p14="http://schemas.microsoft.com/office/powerpoint/2010/main" val="17748833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013" y="980728"/>
            <a:ext cx="8229600" cy="1143000"/>
          </a:xfrm>
        </p:spPr>
        <p:txBody>
          <a:bodyPr>
            <a:noAutofit/>
          </a:bodyPr>
          <a:lstStyle/>
          <a:p>
            <a:r>
              <a:rPr lang="en-GB" sz="3600" dirty="0"/>
              <a:t>Off-job methods: education and training courses</a:t>
            </a:r>
          </a:p>
        </p:txBody>
      </p:sp>
      <p:sp>
        <p:nvSpPr>
          <p:cNvPr id="3" name="Content Placeholder 2"/>
          <p:cNvSpPr>
            <a:spLocks noGrp="1"/>
          </p:cNvSpPr>
          <p:nvPr>
            <p:ph idx="1"/>
          </p:nvPr>
        </p:nvSpPr>
        <p:spPr>
          <a:xfrm>
            <a:off x="755576" y="1988840"/>
            <a:ext cx="7220475" cy="4690458"/>
          </a:xfrm>
        </p:spPr>
        <p:txBody>
          <a:bodyPr>
            <a:noAutofit/>
          </a:bodyPr>
          <a:lstStyle/>
          <a:p>
            <a:pPr>
              <a:lnSpc>
                <a:spcPts val="3000"/>
              </a:lnSpc>
            </a:pPr>
            <a:r>
              <a:rPr lang="en-GB" sz="2000" dirty="0"/>
              <a:t>Qualifications often undertaken during a career on a part time basis, e.g. MBA.</a:t>
            </a:r>
          </a:p>
          <a:p>
            <a:pPr>
              <a:lnSpc>
                <a:spcPts val="3000"/>
              </a:lnSpc>
            </a:pPr>
            <a:r>
              <a:rPr lang="en-GB" sz="2000" dirty="0"/>
              <a:t>Consultancy or external short courses, often on specific skills or issues.</a:t>
            </a:r>
          </a:p>
          <a:p>
            <a:pPr>
              <a:lnSpc>
                <a:spcPts val="3000"/>
              </a:lnSpc>
            </a:pPr>
            <a:r>
              <a:rPr lang="en-GB" sz="2000" dirty="0"/>
              <a:t>In-house courses which relate to specific organisational needs.</a:t>
            </a:r>
          </a:p>
          <a:p>
            <a:pPr>
              <a:lnSpc>
                <a:spcPts val="3000"/>
              </a:lnSpc>
            </a:pPr>
            <a:r>
              <a:rPr lang="en-GB" sz="2000" dirty="0"/>
              <a:t>Outdoor development or Outward Bound courses which use the outdoor environment to develop behavioural skills.</a:t>
            </a:r>
          </a:p>
          <a:p>
            <a:pPr>
              <a:lnSpc>
                <a:spcPts val="3000"/>
              </a:lnSpc>
            </a:pPr>
            <a:r>
              <a:rPr lang="en-GB" sz="2000" dirty="0"/>
              <a:t>Drama, improvisation and role play including simulation activities.</a:t>
            </a:r>
          </a:p>
        </p:txBody>
      </p:sp>
    </p:spTree>
    <p:extLst>
      <p:ext uri="{BB962C8B-B14F-4D97-AF65-F5344CB8AC3E}">
        <p14:creationId xmlns:p14="http://schemas.microsoft.com/office/powerpoint/2010/main" val="3882325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000" y="764704"/>
            <a:ext cx="8229600" cy="1143000"/>
          </a:xfrm>
        </p:spPr>
        <p:txBody>
          <a:bodyPr/>
          <a:lstStyle/>
          <a:p>
            <a:r>
              <a:rPr lang="en-GB" dirty="0"/>
              <a:t>Learning on the job</a:t>
            </a:r>
          </a:p>
        </p:txBody>
      </p:sp>
      <p:sp>
        <p:nvSpPr>
          <p:cNvPr id="3" name="Content Placeholder 2"/>
          <p:cNvSpPr>
            <a:spLocks noGrp="1"/>
          </p:cNvSpPr>
          <p:nvPr>
            <p:ph idx="1"/>
          </p:nvPr>
        </p:nvSpPr>
        <p:spPr>
          <a:xfrm>
            <a:off x="143000" y="2924944"/>
            <a:ext cx="9001000" cy="5112568"/>
          </a:xfrm>
        </p:spPr>
        <p:txBody>
          <a:bodyPr>
            <a:normAutofit/>
          </a:bodyPr>
          <a:lstStyle/>
          <a:p>
            <a:r>
              <a:rPr lang="en-GB" sz="2000" dirty="0"/>
              <a:t>Self-development is based on the Kolb learning cycle.</a:t>
            </a:r>
          </a:p>
          <a:p>
            <a:r>
              <a:rPr lang="en-GB" sz="2000" dirty="0"/>
              <a:t>Individuals take responsibility for identifying their learning needs and planning their own learning activities.</a:t>
            </a:r>
          </a:p>
          <a:p>
            <a:r>
              <a:rPr lang="en-GB" sz="2000" dirty="0"/>
              <a:t>Facilitators may help with both these aspects of self-development.</a:t>
            </a:r>
          </a:p>
          <a:p>
            <a:r>
              <a:rPr lang="en-GB" sz="2000" dirty="0"/>
              <a:t>Learning can be opportunistic or consciously planned.</a:t>
            </a:r>
          </a:p>
          <a:p>
            <a:r>
              <a:rPr lang="en-GB" sz="2000" dirty="0"/>
              <a:t>It relies on seeking and collecting feedback.</a:t>
            </a:r>
          </a:p>
          <a:p>
            <a:r>
              <a:rPr lang="en-GB" sz="2000" dirty="0"/>
              <a:t>Learning logs are sometimes used to encourage a disciplined approach to self-development.</a:t>
            </a:r>
          </a:p>
        </p:txBody>
      </p:sp>
    </p:spTree>
    <p:extLst>
      <p:ext uri="{BB962C8B-B14F-4D97-AF65-F5344CB8AC3E}">
        <p14:creationId xmlns:p14="http://schemas.microsoft.com/office/powerpoint/2010/main" val="40335707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7704" y="260648"/>
            <a:ext cx="8229600" cy="1143000"/>
          </a:xfrm>
        </p:spPr>
        <p:txBody>
          <a:bodyPr/>
          <a:lstStyle/>
          <a:p>
            <a:r>
              <a:rPr lang="en-GB" dirty="0"/>
              <a:t>Social learning</a:t>
            </a:r>
          </a:p>
        </p:txBody>
      </p:sp>
      <p:sp>
        <p:nvSpPr>
          <p:cNvPr id="3" name="Content Placeholder 2"/>
          <p:cNvSpPr>
            <a:spLocks noGrp="1"/>
          </p:cNvSpPr>
          <p:nvPr>
            <p:ph idx="1"/>
          </p:nvPr>
        </p:nvSpPr>
        <p:spPr>
          <a:xfrm>
            <a:off x="642392" y="2276872"/>
            <a:ext cx="7859216" cy="4781128"/>
          </a:xfrm>
        </p:spPr>
        <p:txBody>
          <a:bodyPr>
            <a:normAutofit/>
          </a:bodyPr>
          <a:lstStyle/>
          <a:p>
            <a:pPr marL="0" indent="0">
              <a:buNone/>
            </a:pPr>
            <a:r>
              <a:rPr lang="en-GB" sz="2400" dirty="0"/>
              <a:t>This includes traditional methods such as job shadowing, job swaps, secondments and other means of allowing learners to experience different areas of work.</a:t>
            </a:r>
          </a:p>
          <a:p>
            <a:pPr marL="0" indent="0">
              <a:buNone/>
            </a:pPr>
            <a:r>
              <a:rPr lang="en-GB" sz="2400" dirty="0"/>
              <a:t>Recent emphasis in this field is placed on:</a:t>
            </a:r>
          </a:p>
          <a:p>
            <a:pPr lvl="1"/>
            <a:r>
              <a:rPr lang="en-GB" sz="2000" dirty="0"/>
              <a:t>collaborative social learning</a:t>
            </a:r>
          </a:p>
          <a:p>
            <a:pPr lvl="1"/>
            <a:r>
              <a:rPr lang="en-GB" sz="2000" dirty="0"/>
              <a:t>Immediacy</a:t>
            </a:r>
          </a:p>
          <a:p>
            <a:pPr lvl="1"/>
            <a:r>
              <a:rPr lang="en-GB" sz="2000" dirty="0"/>
              <a:t>Flexibility</a:t>
            </a:r>
          </a:p>
          <a:p>
            <a:pPr lvl="1"/>
            <a:r>
              <a:rPr lang="en-GB" sz="2000" dirty="0"/>
              <a:t>Integration of technology into the social learning process.</a:t>
            </a:r>
          </a:p>
        </p:txBody>
      </p:sp>
    </p:spTree>
    <p:extLst>
      <p:ext uri="{BB962C8B-B14F-4D97-AF65-F5344CB8AC3E}">
        <p14:creationId xmlns:p14="http://schemas.microsoft.com/office/powerpoint/2010/main" val="3707234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124744"/>
            <a:ext cx="8229600" cy="807920"/>
          </a:xfrm>
        </p:spPr>
        <p:txBody>
          <a:bodyPr>
            <a:normAutofit fontScale="90000"/>
          </a:bodyPr>
          <a:lstStyle/>
          <a:p>
            <a:r>
              <a:rPr lang="en-GB" dirty="0"/>
              <a:t>Manager and other forms of coaching</a:t>
            </a:r>
          </a:p>
        </p:txBody>
      </p:sp>
      <p:sp>
        <p:nvSpPr>
          <p:cNvPr id="3" name="Content Placeholder 2"/>
          <p:cNvSpPr>
            <a:spLocks noGrp="1"/>
          </p:cNvSpPr>
          <p:nvPr>
            <p:ph idx="1"/>
          </p:nvPr>
        </p:nvSpPr>
        <p:spPr>
          <a:xfrm>
            <a:off x="539552" y="2132856"/>
            <a:ext cx="8064896" cy="4921897"/>
          </a:xfrm>
        </p:spPr>
        <p:txBody>
          <a:bodyPr>
            <a:normAutofit/>
          </a:bodyPr>
          <a:lstStyle/>
          <a:p>
            <a:r>
              <a:rPr lang="en-GB" sz="2000" dirty="0"/>
              <a:t>Coaching is an informal approach to individual development based on a close relationship between the individual and one other person, either internal or external to the organisation.</a:t>
            </a:r>
          </a:p>
          <a:p>
            <a:r>
              <a:rPr lang="en-GB" sz="2000" dirty="0"/>
              <a:t>Coaches are often immediate managers with experience of the job and organisation.</a:t>
            </a:r>
          </a:p>
          <a:p>
            <a:r>
              <a:rPr lang="en-GB" sz="2000" dirty="0"/>
              <a:t>Coaches can be external to the organisation, especially when coaching senior staff.</a:t>
            </a:r>
          </a:p>
          <a:p>
            <a:r>
              <a:rPr lang="en-GB" sz="2000" dirty="0"/>
              <a:t>Managerial coaches are able to create development opportunities for their staff.</a:t>
            </a:r>
          </a:p>
          <a:p>
            <a:r>
              <a:rPr lang="en-GB" sz="2000" dirty="0"/>
              <a:t>Coaching is an important skill for most supervisory and managerial staff.</a:t>
            </a:r>
          </a:p>
        </p:txBody>
      </p:sp>
    </p:spTree>
    <p:extLst>
      <p:ext uri="{BB962C8B-B14F-4D97-AF65-F5344CB8AC3E}">
        <p14:creationId xmlns:p14="http://schemas.microsoft.com/office/powerpoint/2010/main" val="745266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548680"/>
            <a:ext cx="8229600" cy="1143000"/>
          </a:xfrm>
        </p:spPr>
        <p:txBody>
          <a:bodyPr>
            <a:normAutofit/>
          </a:bodyPr>
          <a:lstStyle/>
          <a:p>
            <a:r>
              <a:rPr lang="en-GB" dirty="0"/>
              <a:t>Mentoring</a:t>
            </a:r>
          </a:p>
        </p:txBody>
      </p:sp>
      <p:sp>
        <p:nvSpPr>
          <p:cNvPr id="3" name="Content Placeholder 2"/>
          <p:cNvSpPr>
            <a:spLocks noGrp="1"/>
          </p:cNvSpPr>
          <p:nvPr>
            <p:ph idx="1"/>
          </p:nvPr>
        </p:nvSpPr>
        <p:spPr>
          <a:xfrm>
            <a:off x="391604" y="1988840"/>
            <a:ext cx="8360792" cy="4553144"/>
          </a:xfrm>
        </p:spPr>
        <p:txBody>
          <a:bodyPr>
            <a:normAutofit/>
          </a:bodyPr>
          <a:lstStyle/>
          <a:p>
            <a:r>
              <a:rPr lang="en-GB" sz="2400" dirty="0"/>
              <a:t>The purpose of mentors is to share their understanding of the workplace and support the development of a junior or inexperienced member of staff.</a:t>
            </a:r>
          </a:p>
          <a:p>
            <a:r>
              <a:rPr lang="en-GB" sz="2400" dirty="0"/>
              <a:t>A mentor can be a line manager, but it is usually someone in a more senior or remote role.</a:t>
            </a:r>
          </a:p>
          <a:p>
            <a:r>
              <a:rPr lang="en-GB" sz="2400" dirty="0"/>
              <a:t>Mentoring can be used to enhance career advancement.</a:t>
            </a:r>
          </a:p>
          <a:p>
            <a:r>
              <a:rPr lang="en-GB" sz="2400" dirty="0"/>
              <a:t>Mentoring can, however, encourage overreliance on the mentor as a single source of advice.</a:t>
            </a:r>
          </a:p>
        </p:txBody>
      </p:sp>
    </p:spTree>
    <p:extLst>
      <p:ext uri="{BB962C8B-B14F-4D97-AF65-F5344CB8AC3E}">
        <p14:creationId xmlns:p14="http://schemas.microsoft.com/office/powerpoint/2010/main" val="37505654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6.0&quot;&gt;&lt;object type=&quot;1&quot; unique_id=&quot;10001&quot;&gt;&lt;object type=&quot;8&quot; unique_id=&quot;207009&quot;&gt;&lt;/object&gt;&lt;object type=&quot;2&quot; unique_id=&quot;207010&quot;&gt;&lt;object type=&quot;3&quot; unique_id=&quot;207105&quot;&gt;&lt;property id=&quot;20148&quot; value=&quot;5&quot;/&gt;&lt;property id=&quot;20300&quot; value=&quot;Slide 1 - &amp;quot;Human Resource Management&amp;quot;&quot;/&gt;&lt;property id=&quot;20307&quot; value=&quot;270&quot;/&gt;&lt;/object&gt;&lt;object type=&quot;3&quot; unique_id=&quot;218743&quot;&gt;&lt;property id=&quot;20148&quot; value=&quot;5&quot;/&gt;&lt;property id=&quot;20300&quot; value=&quot;Slide 2 - &amp;quot;Development today&amp;quot;&quot;/&gt;&lt;property id=&quot;20307&quot; value=&quot;272&quot;/&gt;&lt;/object&gt;&lt;object type=&quot;3&quot; unique_id=&quot;218744&quot;&gt;&lt;property id=&quot;20148&quot; value=&quot;5&quot;/&gt;&lt;property id=&quot;20300&quot; value=&quot;Slide 3 - &amp;quot;Development methods in the UK&amp;quot;&quot;/&gt;&lt;property id=&quot;20307&quot; value=&quot;273&quot;/&gt;&lt;/object&gt;&lt;object type=&quot;3&quot; unique_id=&quot;218745&quot;&gt;&lt;property id=&quot;20148&quot; value=&quot;5&quot;/&gt;&lt;property id=&quot;20300&quot; value=&quot;Slide 4 - &amp;quot;Development methods&amp;quot;&quot;/&gt;&lt;property id=&quot;20307&quot; value=&quot;274&quot;/&gt;&lt;/object&gt;&lt;object type=&quot;3&quot; unique_id=&quot;218746&quot;&gt;&lt;property id=&quot;20148&quot; value=&quot;5&quot;/&gt;&lt;property id=&quot;20300&quot; value=&quot;Slide 5 - &amp;quot;Off-job methods: education and training courses&amp;quot;&quot;/&gt;&lt;property id=&quot;20307&quot; value=&quot;275&quot;/&gt;&lt;/object&gt;&lt;object type=&quot;3&quot; unique_id=&quot;218747&quot;&gt;&lt;property id=&quot;20148&quot; value=&quot;5&quot;/&gt;&lt;property id=&quot;20300&quot; value=&quot;Slide 6 - &amp;quot;Learning on the job&amp;quot;&quot;/&gt;&lt;property id=&quot;20307&quot; value=&quot;276&quot;/&gt;&lt;/object&gt;&lt;object type=&quot;3&quot; unique_id=&quot;218748&quot;&gt;&lt;property id=&quot;20148&quot; value=&quot;5&quot;/&gt;&lt;property id=&quot;20300&quot; value=&quot;Slide 7 - &amp;quot;Social learning&amp;quot;&quot;/&gt;&lt;property id=&quot;20307&quot; value=&quot;277&quot;/&gt;&lt;/object&gt;&lt;object type=&quot;3&quot; unique_id=&quot;218749&quot;&gt;&lt;property id=&quot;20148&quot; value=&quot;5&quot;/&gt;&lt;property id=&quot;20300&quot; value=&quot;Slide 8 - &amp;quot;Manager and other forms of coaching&amp;quot;&quot;/&gt;&lt;property id=&quot;20307&quot; value=&quot;278&quot;/&gt;&lt;/object&gt;&lt;object type=&quot;3&quot; unique_id=&quot;218750&quot;&gt;&lt;property id=&quot;20148&quot; value=&quot;5&quot;/&gt;&lt;property id=&quot;20300&quot; value=&quot;Slide 9 - &amp;quot;Mentoring&amp;quot;&quot;/&gt;&lt;property id=&quot;20307&quot; value=&quot;279&quot;/&gt;&lt;/object&gt;&lt;object type=&quot;3&quot; unique_id=&quot;218751&quot;&gt;&lt;property id=&quot;20148&quot; value=&quot;5&quot;/&gt;&lt;property id=&quot;20300&quot; value=&quot;Slide 10 - &amp;quot;Learning technologies or e-learning&amp;quot;&quot;/&gt;&lt;property id=&quot;20307&quot; value=&quot;280&quot;/&gt;&lt;/object&gt;&lt;object type=&quot;3&quot; unique_id=&quot;218752&quot;&gt;&lt;property id=&quot;20148&quot; value=&quot;5&quot;/&gt;&lt;property id=&quot;20300&quot; value=&quot;Slide 11 - &amp;quot;Evaluation of training and development&amp;quot;&quot;/&gt;&lt;property id=&quot;20307&quot; value=&quot;281&quot;/&gt;&lt;/object&gt;&lt;object type=&quot;3&quot; unique_id=&quot;218753&quot;&gt;&lt;property id=&quot;20148&quot; value=&quot;5&quot;/&gt;&lt;property id=&quot;20300&quot; value=&quot;Slide 12 - &amp;quot;Kirkpatrick’s evaluation levels&amp;quot;&quot;/&gt;&lt;property id=&quot;20307&quot; value=&quot;282&quot;/&gt;&lt;/object&gt;&lt;object type=&quot;3&quot; unique_id=&quot;218754&quot;&gt;&lt;property id=&quot;20148&quot; value=&quot;5&quot;/&gt;&lt;property id=&quot;20300&quot; value=&quot;Slide 13 - &amp;quot;ROI&amp;quot;&quot;/&gt;&lt;property id=&quot;20307&quot; value=&quot;283&quot;/&gt;&lt;/object&gt;&lt;object type=&quot;3&quot; unique_id=&quot;218755&quot;&gt;&lt;property id=&quot;20148&quot; value=&quot;5&quot;/&gt;&lt;property id=&quot;20300&quot; value=&quot;Slide 14 - &amp;quot;General discussion topics&amp;quot;&quot;/&gt;&lt;property id=&quot;20307&quot; value=&quot;284&quot;/&gt;&lt;/object&gt;&lt;/object&gt;&lt;/object&gt;&lt;/database&g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397</TotalTime>
  <Words>774</Words>
  <Application>Microsoft Office PowerPoint</Application>
  <PresentationFormat>On-screen Show (4:3)</PresentationFormat>
  <Paragraphs>89</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Office Theme</vt:lpstr>
      <vt:lpstr>Human Resource Management</vt:lpstr>
      <vt:lpstr>Development today</vt:lpstr>
      <vt:lpstr>Development methods in the UK</vt:lpstr>
      <vt:lpstr>Development methods</vt:lpstr>
      <vt:lpstr>Off-job methods: education and training courses</vt:lpstr>
      <vt:lpstr>Learning on the job</vt:lpstr>
      <vt:lpstr>Social learning</vt:lpstr>
      <vt:lpstr>Manager and other forms of coaching</vt:lpstr>
      <vt:lpstr>Mentoring</vt:lpstr>
      <vt:lpstr>Learning technologies or e-learning</vt:lpstr>
      <vt:lpstr>Evaluation of training and development</vt:lpstr>
      <vt:lpstr>Kirkpatrick’s evaluation levels</vt:lpstr>
      <vt:lpstr>ROI</vt:lpstr>
      <vt:lpstr>General discussion topics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Ola Mohamed</cp:lastModifiedBy>
  <cp:revision>350</cp:revision>
  <dcterms:created xsi:type="dcterms:W3CDTF">2016-10-07T14:40:02Z</dcterms:created>
  <dcterms:modified xsi:type="dcterms:W3CDTF">2023-04-27T10:08:34Z</dcterms:modified>
</cp:coreProperties>
</file>