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549" r:id="rId2"/>
    <p:sldId id="544" r:id="rId3"/>
    <p:sldId id="467" r:id="rId4"/>
    <p:sldId id="468" r:id="rId5"/>
    <p:sldId id="469" r:id="rId6"/>
    <p:sldId id="470" r:id="rId7"/>
    <p:sldId id="471" r:id="rId8"/>
    <p:sldId id="473" r:id="rId9"/>
    <p:sldId id="474" r:id="rId10"/>
    <p:sldId id="475" r:id="rId11"/>
    <p:sldId id="476" r:id="rId12"/>
    <p:sldId id="530" r:id="rId13"/>
    <p:sldId id="477" r:id="rId14"/>
    <p:sldId id="478" r:id="rId15"/>
    <p:sldId id="538" r:id="rId16"/>
    <p:sldId id="539" r:id="rId17"/>
    <p:sldId id="480" r:id="rId18"/>
    <p:sldId id="481" r:id="rId19"/>
    <p:sldId id="482" r:id="rId20"/>
    <p:sldId id="483" r:id="rId21"/>
    <p:sldId id="484" r:id="rId22"/>
    <p:sldId id="540" r:id="rId23"/>
    <p:sldId id="486" r:id="rId24"/>
    <p:sldId id="487" r:id="rId25"/>
    <p:sldId id="488" r:id="rId26"/>
    <p:sldId id="489" r:id="rId27"/>
    <p:sldId id="490" r:id="rId28"/>
    <p:sldId id="547" r:id="rId29"/>
    <p:sldId id="492" r:id="rId30"/>
    <p:sldId id="493" r:id="rId31"/>
    <p:sldId id="494" r:id="rId32"/>
    <p:sldId id="495" r:id="rId33"/>
    <p:sldId id="496" r:id="rId34"/>
    <p:sldId id="497" r:id="rId35"/>
    <p:sldId id="498" r:id="rId36"/>
    <p:sldId id="499" r:id="rId37"/>
    <p:sldId id="500" r:id="rId38"/>
    <p:sldId id="501" r:id="rId39"/>
    <p:sldId id="502" r:id="rId40"/>
    <p:sldId id="503" r:id="rId41"/>
    <p:sldId id="504" r:id="rId42"/>
    <p:sldId id="546" r:id="rId43"/>
    <p:sldId id="506" r:id="rId44"/>
    <p:sldId id="507" r:id="rId45"/>
    <p:sldId id="508" r:id="rId46"/>
    <p:sldId id="509" r:id="rId47"/>
    <p:sldId id="510" r:id="rId48"/>
    <p:sldId id="511" r:id="rId49"/>
    <p:sldId id="512" r:id="rId50"/>
    <p:sldId id="513" r:id="rId51"/>
    <p:sldId id="514" r:id="rId52"/>
    <p:sldId id="515" r:id="rId53"/>
    <p:sldId id="516" r:id="rId54"/>
    <p:sldId id="517" r:id="rId55"/>
    <p:sldId id="518" r:id="rId56"/>
    <p:sldId id="519" r:id="rId57"/>
    <p:sldId id="536" r:id="rId58"/>
    <p:sldId id="521" r:id="rId59"/>
    <p:sldId id="522" r:id="rId60"/>
    <p:sldId id="523" r:id="rId61"/>
    <p:sldId id="524" r:id="rId62"/>
    <p:sldId id="525" r:id="rId63"/>
    <p:sldId id="526" r:id="rId64"/>
    <p:sldId id="527" r:id="rId65"/>
    <p:sldId id="533" r:id="rId66"/>
    <p:sldId id="528" r:id="rId67"/>
    <p:sldId id="534" r:id="rId68"/>
    <p:sldId id="531" r:id="rId69"/>
    <p:sldId id="532" r:id="rId70"/>
    <p:sldId id="548" r:id="rId71"/>
  </p:sldIdLst>
  <p:sldSz cx="9144000" cy="6858000" type="screen4x3"/>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336">
          <p15:clr>
            <a:srgbClr val="A4A3A4"/>
          </p15:clr>
        </p15:guide>
        <p15:guide id="4" orient="horz" pos="576">
          <p15:clr>
            <a:srgbClr val="A4A3A4"/>
          </p15:clr>
        </p15:guide>
        <p15:guide id="5" orient="horz" pos="4032">
          <p15:clr>
            <a:srgbClr val="A4A3A4"/>
          </p15:clr>
        </p15:guide>
        <p15:guide id="6" orient="horz" pos="1296">
          <p15:clr>
            <a:srgbClr val="A4A3A4"/>
          </p15:clr>
        </p15:guide>
        <p15:guide id="7" orient="horz" pos="1008">
          <p15:clr>
            <a:srgbClr val="A4A3A4"/>
          </p15:clr>
        </p15:guide>
        <p15:guide id="8" pos="288">
          <p15:clr>
            <a:srgbClr val="A4A3A4"/>
          </p15:clr>
        </p15:guide>
        <p15:guide id="9" pos="5472">
          <p15:clr>
            <a:srgbClr val="A4A3A4"/>
          </p15:clr>
        </p15:guide>
        <p15:guide id="10" pos="4080">
          <p15:clr>
            <a:srgbClr val="A4A3A4"/>
          </p15:clr>
        </p15:guide>
        <p15:guide id="11" orient="horz" pos="58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orial Integra" initials="YK" lastIdx="38" clrIdx="0"/>
  <p:cmAuthor id="1" name="Editorial Services" initials="T" lastIdx="30" clrIdx="1"/>
  <p:cmAuthor id="2" name="EPR" initials="V" lastIdx="31" clrIdx="2"/>
  <p:cmAuthor id="3" name="Tamilmani Sandirasegaran" initials="TS" lastIdx="0" clrIdx="3"/>
  <p:cmAuthor id="4" name="Sudipto Roy" initials="SR" lastIdx="2"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FDB940"/>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FA0162-2DFA-418F-8C80-271A393EFFFF}" v="6" dt="2019-01-26T00:37:07.005"/>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5" autoAdjust="0"/>
    <p:restoredTop sz="99200" autoAdjust="0"/>
  </p:normalViewPr>
  <p:slideViewPr>
    <p:cSldViewPr>
      <p:cViewPr varScale="1">
        <p:scale>
          <a:sx n="114" d="100"/>
          <a:sy n="114" d="100"/>
        </p:scale>
        <p:origin x="1788" y="114"/>
      </p:cViewPr>
      <p:guideLst>
        <p:guide orient="horz" pos="2160"/>
        <p:guide pos="2880"/>
        <p:guide orient="horz" pos="336"/>
        <p:guide orient="horz" pos="576"/>
        <p:guide orient="horz" pos="4032"/>
        <p:guide orient="horz" pos="1296"/>
        <p:guide orient="horz" pos="1008"/>
        <p:guide pos="288"/>
        <p:guide pos="5472"/>
        <p:guide pos="4080"/>
        <p:guide orient="horz" pos="582"/>
      </p:guideLst>
    </p:cSldViewPr>
  </p:slideViewPr>
  <p:outlineViewPr>
    <p:cViewPr>
      <p:scale>
        <a:sx n="33" d="100"/>
        <a:sy n="33" d="100"/>
      </p:scale>
      <p:origin x="0" y="29136"/>
    </p:cViewPr>
  </p:outlineViewPr>
  <p:notesTextViewPr>
    <p:cViewPr>
      <p:scale>
        <a:sx n="1" d="1"/>
        <a:sy n="1" d="1"/>
      </p:scale>
      <p:origin x="0" y="0"/>
    </p:cViewPr>
  </p:notesTextViewPr>
  <p:notesViewPr>
    <p:cSldViewPr>
      <p:cViewPr varScale="1">
        <p:scale>
          <a:sx n="80" d="100"/>
          <a:sy n="80" d="100"/>
        </p:scale>
        <p:origin x="-19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gs" Target="tags/tag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2/10/2025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2/10/2025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3168426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101637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3909265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838451"/>
          </a:xfrm>
        </p:spPr>
        <p:txBody>
          <a:bodyPr anchor="b">
            <a:noAutofit/>
          </a:bodyPr>
          <a:lstStyle>
            <a:lvl1pPr algn="ctr">
              <a:defRPr lang="en-US" sz="2800" b="1" kern="1200" dirty="0">
                <a:solidFill>
                  <a:srgbClr val="007FA3"/>
                </a:solidFill>
                <a:latin typeface="+mj-lt"/>
                <a:ea typeface="+mj-ea"/>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7D84C702-B47E-4C80-9CEA-DCD874D434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EDBA38C7-ECA1-4A0E-9C9F-91F36D9C8BA4}"/>
              </a:ext>
            </a:extLst>
          </p:cNvPr>
          <p:cNvPicPr>
            <a:picLocks noChangeAspect="1"/>
          </p:cNvPicPr>
          <p:nvPr userDrawn="1"/>
        </p:nvPicPr>
        <p:blipFill>
          <a:blip r:embed="rId3"/>
          <a:stretch>
            <a:fillRect/>
          </a:stretch>
        </p:blipFill>
        <p:spPr>
          <a:xfrm>
            <a:off x="102437" y="5907636"/>
            <a:ext cx="5307764" cy="645564"/>
          </a:xfrm>
          <a:prstGeom prst="rect">
            <a:avLst/>
          </a:prstGeom>
        </p:spPr>
      </p:pic>
      <p:pic>
        <p:nvPicPr>
          <p:cNvPr id="6" name="Picture 5">
            <a:extLst>
              <a:ext uri="{FF2B5EF4-FFF2-40B4-BE49-F238E27FC236}">
                <a16:creationId xmlns:a16="http://schemas.microsoft.com/office/drawing/2014/main" id="{437F3D3A-4657-402D-9631-D6BD3D938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0181B216-F4CB-4808-BF5F-B6F2717FDF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5" name="Picture 4">
            <a:extLst>
              <a:ext uri="{FF2B5EF4-FFF2-40B4-BE49-F238E27FC236}">
                <a16:creationId xmlns:a16="http://schemas.microsoft.com/office/drawing/2014/main" id="{2112544B-5188-4A1C-85E8-1DC1A463FA62}"/>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295399"/>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048000"/>
            <a:ext cx="8229600" cy="12192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4"/>
          </p:nvPr>
        </p:nvSpPr>
        <p:spPr>
          <a:xfrm>
            <a:off x="457200" y="4419600"/>
            <a:ext cx="8229600" cy="121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731617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7"/>
          <p:cNvSpPr>
            <a:spLocks noGrp="1"/>
          </p:cNvSpPr>
          <p:nvPr>
            <p:ph type="title"/>
          </p:nvPr>
        </p:nvSpPr>
        <p:spPr>
          <a:xfrm>
            <a:off x="457200" y="215372"/>
            <a:ext cx="8229600" cy="1097280"/>
          </a:xfrm>
        </p:spPr>
        <p:txBody>
          <a:bodyPr/>
          <a:lstStyle/>
          <a:p>
            <a:r>
              <a:rPr lang="en-US" dirty="0"/>
              <a:t>Click to edit Master title style</a:t>
            </a:r>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6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754704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55126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1564006-91A5-4945-AC75-460CE5FDBE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a:extLst>
              <a:ext uri="{FF2B5EF4-FFF2-40B4-BE49-F238E27FC236}">
                <a16:creationId xmlns:a16="http://schemas.microsoft.com/office/drawing/2014/main" id="{6A66C4AE-C909-4F6D-A293-C96B96AC6ECA}"/>
              </a:ext>
            </a:extLst>
          </p:cNvPr>
          <p:cNvPicPr>
            <a:picLocks noChangeAspect="1"/>
          </p:cNvPicPr>
          <p:nvPr userDrawn="1"/>
        </p:nvPicPr>
        <p:blipFill>
          <a:blip r:embed="rId3"/>
          <a:stretch>
            <a:fillRect/>
          </a:stretch>
        </p:blipFill>
        <p:spPr>
          <a:xfrm>
            <a:off x="102437" y="5907636"/>
            <a:ext cx="5307764" cy="645564"/>
          </a:xfrm>
          <a:prstGeom prst="rect">
            <a:avLst/>
          </a:prstGeom>
        </p:spPr>
      </p:pic>
      <p:pic>
        <p:nvPicPr>
          <p:cNvPr id="4" name="Picture 3">
            <a:extLst>
              <a:ext uri="{FF2B5EF4-FFF2-40B4-BE49-F238E27FC236}">
                <a16:creationId xmlns:a16="http://schemas.microsoft.com/office/drawing/2014/main" id="{7F37759F-05D4-494A-98FE-AD5D90DB1C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a:extLst>
              <a:ext uri="{FF2B5EF4-FFF2-40B4-BE49-F238E27FC236}">
                <a16:creationId xmlns:a16="http://schemas.microsoft.com/office/drawing/2014/main" id="{6C28F886-BB4D-455D-83FD-A646055357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E2F73F2A-E9E1-48D0-B376-47D6C9E1FCB4}"/>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a:extLst>
              <a:ext uri="{FF2B5EF4-FFF2-40B4-BE49-F238E27FC236}">
                <a16:creationId xmlns:a16="http://schemas.microsoft.com/office/drawing/2014/main" id="{FEC0E784-31D0-40BF-BED5-79D3AB1460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E1FF1395-97FB-486C-A5B7-923E9B25C5B6}"/>
              </a:ext>
            </a:extLst>
          </p:cNvPr>
          <p:cNvPicPr>
            <a:picLocks noChangeAspect="1"/>
          </p:cNvPicPr>
          <p:nvPr userDrawn="1"/>
        </p:nvPicPr>
        <p:blipFill>
          <a:blip r:embed="rId3"/>
          <a:stretch>
            <a:fillRect/>
          </a:stretch>
        </p:blipFill>
        <p:spPr>
          <a:xfrm>
            <a:off x="102437" y="5907636"/>
            <a:ext cx="5307764" cy="645564"/>
          </a:xfrm>
          <a:prstGeom prst="rect">
            <a:avLst/>
          </a:prstGeom>
        </p:spPr>
      </p:pic>
      <p:pic>
        <p:nvPicPr>
          <p:cNvPr id="7" name="Picture 6">
            <a:extLst>
              <a:ext uri="{FF2B5EF4-FFF2-40B4-BE49-F238E27FC236}">
                <a16:creationId xmlns:a16="http://schemas.microsoft.com/office/drawing/2014/main" id="{85BFF0C2-A1CB-4E10-8599-501CCB42C5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859130D-4C9D-4235-A670-F9B6C64587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18CE8240-DDC4-48FE-A6A0-3BE589043FCB}"/>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90548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8" name="Picture 7">
            <a:extLst>
              <a:ext uri="{FF2B5EF4-FFF2-40B4-BE49-F238E27FC236}">
                <a16:creationId xmlns:a16="http://schemas.microsoft.com/office/drawing/2014/main" id="{47E9A54C-2493-4D2D-89F5-EFE2D0D4D7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512DA7C3-039B-49E5-8A4B-1A87EF0114A7}"/>
              </a:ext>
            </a:extLst>
          </p:cNvPr>
          <p:cNvPicPr>
            <a:picLocks noChangeAspect="1"/>
          </p:cNvPicPr>
          <p:nvPr userDrawn="1"/>
        </p:nvPicPr>
        <p:blipFill>
          <a:blip r:embed="rId3"/>
          <a:stretch>
            <a:fillRect/>
          </a:stretch>
        </p:blipFill>
        <p:spPr>
          <a:xfrm>
            <a:off x="102437" y="5907636"/>
            <a:ext cx="5307764" cy="645564"/>
          </a:xfrm>
          <a:prstGeom prst="rect">
            <a:avLst/>
          </a:prstGeom>
        </p:spPr>
      </p:pic>
      <p:pic>
        <p:nvPicPr>
          <p:cNvPr id="7" name="Picture 6">
            <a:extLst>
              <a:ext uri="{FF2B5EF4-FFF2-40B4-BE49-F238E27FC236}">
                <a16:creationId xmlns:a16="http://schemas.microsoft.com/office/drawing/2014/main" id="{3D184FB3-C383-4E7C-85E7-BF8488A2AF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a:extLst>
              <a:ext uri="{FF2B5EF4-FFF2-40B4-BE49-F238E27FC236}">
                <a16:creationId xmlns:a16="http://schemas.microsoft.com/office/drawing/2014/main" id="{C8E1DE0B-FE67-480A-BA50-B6EEA864D31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87031DF8-91DA-45DD-8E16-714947F7D09D}"/>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981062836"/>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256032" indent="-256032">
              <a:buClr>
                <a:srgbClr val="007FA3"/>
              </a:buClr>
              <a:buSzPct val="100000"/>
              <a:defRPr sz="2400"/>
            </a:lvl1pPr>
            <a:lvl2pPr marL="740664" indent="-283464">
              <a:buClr>
                <a:srgbClr val="007FA3"/>
              </a:buClr>
              <a:defRPr sz="2200"/>
            </a:lvl2pPr>
            <a:lvl3pPr>
              <a:buClr>
                <a:srgbClr val="007FA3"/>
              </a:buClr>
              <a:defRPr sz="2000"/>
            </a:lvl3pPr>
            <a:lvl4pPr>
              <a:buClr>
                <a:srgbClr val="007FA3"/>
              </a:buClr>
              <a:defRPr sz="18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2286000" y="685800"/>
            <a:ext cx="6400800" cy="609600"/>
          </a:xfrm>
        </p:spPr>
        <p:txBody>
          <a:bodyPr anchor="t"/>
          <a:lstStyle>
            <a:lvl1pPr>
              <a:defRPr sz="2800">
                <a:solidFill>
                  <a:srgbClr val="007FA3"/>
                </a:solidFill>
              </a:defRPr>
            </a:lvl1pPr>
          </a:lstStyle>
          <a:p>
            <a:r>
              <a:rPr lang="en-US" dirty="0"/>
              <a:t>Click to add figure number and title</a:t>
            </a:r>
          </a:p>
        </p:txBody>
      </p:sp>
      <p:pic>
        <p:nvPicPr>
          <p:cNvPr id="9" name="Picture 8">
            <a:extLst>
              <a:ext uri="{FF2B5EF4-FFF2-40B4-BE49-F238E27FC236}">
                <a16:creationId xmlns:a16="http://schemas.microsoft.com/office/drawing/2014/main" id="{47A9FEA2-6BA3-48EA-982B-828930B16A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a:extLst>
              <a:ext uri="{FF2B5EF4-FFF2-40B4-BE49-F238E27FC236}">
                <a16:creationId xmlns:a16="http://schemas.microsoft.com/office/drawing/2014/main" id="{E6CA4BA3-9D16-4DFE-98BF-CC5F77CC4AE5}"/>
              </a:ext>
            </a:extLst>
          </p:cNvPr>
          <p:cNvPicPr>
            <a:picLocks noChangeAspect="1"/>
          </p:cNvPicPr>
          <p:nvPr userDrawn="1"/>
        </p:nvPicPr>
        <p:blipFill>
          <a:blip r:embed="rId3"/>
          <a:stretch>
            <a:fillRect/>
          </a:stretch>
        </p:blipFill>
        <p:spPr>
          <a:xfrm>
            <a:off x="102437" y="5907636"/>
            <a:ext cx="5307764" cy="645564"/>
          </a:xfrm>
          <a:prstGeom prst="rect">
            <a:avLst/>
          </a:prstGeom>
        </p:spPr>
      </p:pic>
      <p:pic>
        <p:nvPicPr>
          <p:cNvPr id="5" name="Picture 4">
            <a:extLst>
              <a:ext uri="{FF2B5EF4-FFF2-40B4-BE49-F238E27FC236}">
                <a16:creationId xmlns:a16="http://schemas.microsoft.com/office/drawing/2014/main" id="{DDC1DACF-736B-4B84-BD44-6B92191BF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3E91D7E4-AF07-410F-ACFD-C27AB8E7DF4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3" name="Picture 2">
            <a:extLst>
              <a:ext uri="{FF2B5EF4-FFF2-40B4-BE49-F238E27FC236}">
                <a16:creationId xmlns:a16="http://schemas.microsoft.com/office/drawing/2014/main" id="{A32FEBA7-0FBB-48C8-8C7E-6F74093398D8}"/>
              </a:ext>
            </a:extLst>
          </p:cNvPr>
          <p:cNvPicPr>
            <a:picLocks noChangeAspect="1"/>
          </p:cNvPicPr>
          <p:nvPr userDrawn="1"/>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354899"/>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057400"/>
            <a:ext cx="8229600" cy="3048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4384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27432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31242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381000" y="35814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381000" y="39624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381000" y="43434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381000" y="47244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381000" y="52578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381000" y="5715000"/>
            <a:ext cx="8229600" cy="228600"/>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1978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2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pic>
        <p:nvPicPr>
          <p:cNvPr id="10" name="Picture 9">
            <a:extLst>
              <a:ext uri="{FF2B5EF4-FFF2-40B4-BE49-F238E27FC236}">
                <a16:creationId xmlns:a16="http://schemas.microsoft.com/office/drawing/2014/main" id="{6BC68A38-4FF2-4657-B901-B66E30125CC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1FF44661-6A3E-4B04-B3DD-D6C70EA1908B}"/>
              </a:ext>
            </a:extLst>
          </p:cNvPr>
          <p:cNvPicPr>
            <a:picLocks noChangeAspect="1"/>
          </p:cNvPicPr>
          <p:nvPr userDrawn="1"/>
        </p:nvPicPr>
        <p:blipFill>
          <a:blip r:embed="rId18"/>
          <a:stretch>
            <a:fillRect/>
          </a:stretch>
        </p:blipFill>
        <p:spPr>
          <a:xfrm>
            <a:off x="102437" y="5907636"/>
            <a:ext cx="5307764" cy="645564"/>
          </a:xfrm>
          <a:prstGeom prst="rect">
            <a:avLst/>
          </a:prstGeom>
        </p:spPr>
      </p:pic>
      <p:pic>
        <p:nvPicPr>
          <p:cNvPr id="6" name="Picture 5">
            <a:extLst>
              <a:ext uri="{FF2B5EF4-FFF2-40B4-BE49-F238E27FC236}">
                <a16:creationId xmlns:a16="http://schemas.microsoft.com/office/drawing/2014/main" id="{13AE3311-A71B-447D-8AED-21099A31DB48}"/>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F1B674A5-A589-4265-9868-80F951663B35}"/>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2280" y="5944706"/>
            <a:ext cx="5241720" cy="623108"/>
          </a:xfrm>
          <a:prstGeom prst="rect">
            <a:avLst/>
          </a:prstGeom>
        </p:spPr>
      </p:pic>
      <p:pic>
        <p:nvPicPr>
          <p:cNvPr id="5" name="Picture 4">
            <a:extLst>
              <a:ext uri="{FF2B5EF4-FFF2-40B4-BE49-F238E27FC236}">
                <a16:creationId xmlns:a16="http://schemas.microsoft.com/office/drawing/2014/main" id="{9036F4AB-92F7-45F8-8179-E6CE097FE029}"/>
              </a:ext>
            </a:extLst>
          </p:cNvPr>
          <p:cNvPicPr>
            <a:picLocks noChangeAspect="1"/>
          </p:cNvPicPr>
          <p:nvPr userDrawn="1"/>
        </p:nvPicPr>
        <p:blipFill>
          <a:blip r:embed="rId20"/>
          <a:stretch>
            <a:fillRect/>
          </a:stretch>
        </p:blipFill>
        <p:spPr>
          <a:xfrm>
            <a:off x="0" y="0"/>
            <a:ext cx="9144000" cy="6858000"/>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4" r:id="rId8"/>
    <p:sldLayoutId id="2147483660" r:id="rId9"/>
    <p:sldLayoutId id="2147483668" r:id="rId10"/>
    <p:sldLayoutId id="2147483662" r:id="rId11"/>
    <p:sldLayoutId id="2147483651" r:id="rId12"/>
    <p:sldLayoutId id="2147483654" r:id="rId13"/>
    <p:sldLayoutId id="2147483655" r:id="rId14"/>
    <p:sldLayoutId id="2147483666" r:id="rId15"/>
  </p:sldLayoutIdLst>
  <p:txStyles>
    <p:titleStyle>
      <a:lvl1pPr algn="ctr" defTabSz="914400" rtl="0" eaLnBrk="1" latinLnBrk="0" hangingPunct="1">
        <a:lnSpc>
          <a:spcPct val="100000"/>
        </a:lnSpc>
        <a:spcBef>
          <a:spcPct val="0"/>
        </a:spcBef>
        <a:buNone/>
        <a:defRPr sz="28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20www.capitaiq.com"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8.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1.xml"/><Relationship Id="rId1" Type="http://schemas.openxmlformats.org/officeDocument/2006/relationships/vmlDrawing" Target="../drawings/vmlDrawing5.vml"/><Relationship Id="rId4" Type="http://schemas.openxmlformats.org/officeDocument/2006/relationships/image" Target="../media/image16.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10.bin"/><Relationship Id="rId4" Type="http://schemas.openxmlformats.org/officeDocument/2006/relationships/image" Target="../media/image1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1.xml"/><Relationship Id="rId1" Type="http://schemas.openxmlformats.org/officeDocument/2006/relationships/vmlDrawing" Target="../drawings/vmlDrawing7.vml"/><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20.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image" Target="../media/image21.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5.xml"/><Relationship Id="rId1" Type="http://schemas.openxmlformats.org/officeDocument/2006/relationships/vmlDrawing" Target="../drawings/vmlDrawing10.vml"/><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1.xml"/><Relationship Id="rId1" Type="http://schemas.openxmlformats.org/officeDocument/2006/relationships/vmlDrawing" Target="../drawings/vmlDrawing11.vml"/><Relationship Id="rId4" Type="http://schemas.openxmlformats.org/officeDocument/2006/relationships/image" Target="../media/image23.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9.xml"/><Relationship Id="rId1" Type="http://schemas.openxmlformats.org/officeDocument/2006/relationships/vmlDrawing" Target="../drawings/vmlDrawing12.vml"/><Relationship Id="rId4" Type="http://schemas.openxmlformats.org/officeDocument/2006/relationships/image" Target="../media/image24.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5.xml"/><Relationship Id="rId1" Type="http://schemas.openxmlformats.org/officeDocument/2006/relationships/vmlDrawing" Target="../drawings/vmlDrawing13.vml"/><Relationship Id="rId4" Type="http://schemas.openxmlformats.org/officeDocument/2006/relationships/image" Target="../media/image25.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1.xml"/><Relationship Id="rId1" Type="http://schemas.openxmlformats.org/officeDocument/2006/relationships/vmlDrawing" Target="../drawings/vmlDrawing14.vml"/><Relationship Id="rId4" Type="http://schemas.openxmlformats.org/officeDocument/2006/relationships/image" Target="../media/image26.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1.xml"/><Relationship Id="rId1" Type="http://schemas.openxmlformats.org/officeDocument/2006/relationships/vmlDrawing" Target="../drawings/vmlDrawing15.vml"/><Relationship Id="rId4" Type="http://schemas.openxmlformats.org/officeDocument/2006/relationships/image" Target="../media/image27.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16.vml"/><Relationship Id="rId4" Type="http://schemas.openxmlformats.org/officeDocument/2006/relationships/image" Target="../media/image28.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8.xml"/><Relationship Id="rId1" Type="http://schemas.openxmlformats.org/officeDocument/2006/relationships/vmlDrawing" Target="../drawings/vmlDrawing17.vml"/><Relationship Id="rId4" Type="http://schemas.openxmlformats.org/officeDocument/2006/relationships/image" Target="../media/image29.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1.xml"/><Relationship Id="rId1" Type="http://schemas.openxmlformats.org/officeDocument/2006/relationships/vmlDrawing" Target="../drawings/vmlDrawing18.vml"/><Relationship Id="rId4" Type="http://schemas.openxmlformats.org/officeDocument/2006/relationships/image" Target="../media/image30.wmf"/></Relationships>
</file>

<file path=ppt/slides/_rels/slide57.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vmlDrawing" Target="../drawings/vmlDrawing19.vml"/><Relationship Id="rId6" Type="http://schemas.openxmlformats.org/officeDocument/2006/relationships/image" Target="../media/image32.wmf"/><Relationship Id="rId5" Type="http://schemas.openxmlformats.org/officeDocument/2006/relationships/oleObject" Target="../embeddings/oleObject24.bin"/><Relationship Id="rId4" Type="http://schemas.openxmlformats.org/officeDocument/2006/relationships/image" Target="../media/image31.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1.xml"/><Relationship Id="rId1" Type="http://schemas.openxmlformats.org/officeDocument/2006/relationships/vmlDrawing" Target="../drawings/vmlDrawing20.vml"/><Relationship Id="rId4" Type="http://schemas.openxmlformats.org/officeDocument/2006/relationships/image" Target="../media/image34.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9.xml"/><Relationship Id="rId1" Type="http://schemas.openxmlformats.org/officeDocument/2006/relationships/vmlDrawing" Target="../drawings/vmlDrawing21.v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E83C-1418-4FC4-88A2-183FFEC5752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F8479250-DFE8-4B02-9D48-1368667B55F2}"/>
              </a:ext>
            </a:extLst>
          </p:cNvPr>
          <p:cNvSpPr>
            <a:spLocks noGrp="1"/>
          </p:cNvSpPr>
          <p:nvPr>
            <p:ph type="body" sz="quarter" idx="14"/>
          </p:nvPr>
        </p:nvSpPr>
        <p:spPr/>
        <p:txBody>
          <a:bodyPr/>
          <a:lstStyle/>
          <a:p>
            <a:endParaRPr lang="en-US"/>
          </a:p>
        </p:txBody>
      </p:sp>
      <p:sp>
        <p:nvSpPr>
          <p:cNvPr id="4" name="Text Placeholder 3">
            <a:extLst>
              <a:ext uri="{FF2B5EF4-FFF2-40B4-BE49-F238E27FC236}">
                <a16:creationId xmlns:a16="http://schemas.microsoft.com/office/drawing/2014/main" id="{E0250C50-B943-49CA-B3E1-0BC81EECADAE}"/>
              </a:ext>
            </a:extLst>
          </p:cNvPr>
          <p:cNvSpPr>
            <a:spLocks noGrp="1"/>
          </p:cNvSpPr>
          <p:nvPr>
            <p:ph type="body" sz="quarter" idx="15"/>
          </p:nvPr>
        </p:nvSpPr>
        <p:spPr/>
        <p:txBody>
          <a:bodyPr/>
          <a:lstStyle/>
          <a:p>
            <a:endParaRPr lang="en-US"/>
          </a:p>
        </p:txBody>
      </p:sp>
      <p:pic>
        <p:nvPicPr>
          <p:cNvPr id="8" name="Picture 7">
            <a:extLst>
              <a:ext uri="{FF2B5EF4-FFF2-40B4-BE49-F238E27FC236}">
                <a16:creationId xmlns:a16="http://schemas.microsoft.com/office/drawing/2014/main" id="{5CD8C465-36CC-4F82-B702-35FE9CFDC532}"/>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0793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4800600" cy="861774"/>
          </a:xfrm>
        </p:spPr>
        <p:txBody>
          <a:bodyPr wrap="square">
            <a:spAutoFit/>
          </a:bodyPr>
          <a:lstStyle/>
          <a:p>
            <a:r>
              <a:rPr lang="en-US" altLang="en-US" dirty="0">
                <a:solidFill>
                  <a:schemeClr val="accent5">
                    <a:lumMod val="50000"/>
                  </a:schemeClr>
                </a:solidFill>
              </a:rPr>
              <a:t>Figure 26.1 The Cash and Operating Cycles for a Firm</a:t>
            </a:r>
            <a:endParaRPr lang="en-US" dirty="0">
              <a:solidFill>
                <a:schemeClr val="accent5">
                  <a:lumMod val="50000"/>
                </a:schemeClr>
              </a:solidFill>
            </a:endParaRPr>
          </a:p>
        </p:txBody>
      </p:sp>
      <p:pic>
        <p:nvPicPr>
          <p:cNvPr id="23554" name="Picture 2" descr="The timeline shows that the operating cycle is divided in four steps. The first step is firm buys inventory, the second step is firm pays inventory, the third step is that the firm sells product, and the fourth step is firm receives payment. Step 2 to step four are marked as cash cycle. Inventory is marked from the first step to the third step and accounts receivable from third to fourth. Accounts payable is marked from step one to step three. Cash goes out at the second step and cash comes in at step fo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87" y="2438400"/>
            <a:ext cx="8145626"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7" y="732711"/>
            <a:ext cx="5029200" cy="615553"/>
          </a:xfrm>
        </p:spPr>
        <p:txBody>
          <a:bodyPr wrap="square">
            <a:spAutoFit/>
          </a:bodyPr>
          <a:lstStyle/>
          <a:p>
            <a:r>
              <a:rPr lang="en-US" altLang="en-US" sz="2000" dirty="0">
                <a:solidFill>
                  <a:schemeClr val="accent5">
                    <a:lumMod val="50000"/>
                  </a:schemeClr>
                </a:solidFill>
              </a:rPr>
              <a:t>Table 26.1 Working Capital in Various Industries (2018) </a:t>
            </a:r>
            <a:r>
              <a:rPr lang="en-US" altLang="en-US" sz="1600" dirty="0">
                <a:solidFill>
                  <a:schemeClr val="accent5">
                    <a:lumMod val="50000"/>
                  </a:schemeClr>
                </a:solidFill>
              </a:rPr>
              <a:t>(1 of 2)</a:t>
            </a:r>
            <a:endParaRPr lang="en-US" sz="1600" dirty="0">
              <a:solidFill>
                <a:schemeClr val="accent5">
                  <a:lumMod val="5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98301065"/>
              </p:ext>
            </p:extLst>
          </p:nvPr>
        </p:nvGraphicFramePr>
        <p:xfrm>
          <a:off x="304800" y="1524000"/>
          <a:ext cx="8077195" cy="4114800"/>
        </p:xfrm>
        <a:graphic>
          <a:graphicData uri="http://schemas.openxmlformats.org/drawingml/2006/table">
            <a:tbl>
              <a:tblPr firstRow="1" bandRow="1">
                <a:tableStyleId>{3B4B98B0-60AC-42C2-AFA5-B58CD77FA1E5}</a:tableStyleId>
              </a:tblPr>
              <a:tblGrid>
                <a:gridCol w="1598527">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611268">
                  <a:extLst>
                    <a:ext uri="{9D8B030D-6E8A-4147-A177-3AD203B41FA5}">
                      <a16:colId xmlns:a16="http://schemas.microsoft.com/office/drawing/2014/main" val="20006"/>
                    </a:ext>
                  </a:extLst>
                </a:gridCol>
              </a:tblGrid>
              <a:tr h="431800">
                <a:tc>
                  <a:txBody>
                    <a:bodyPr/>
                    <a:lstStyle/>
                    <a:p>
                      <a:r>
                        <a:rPr lang="en-IN" sz="1200" b="1" i="0" u="none" strike="noStrike" kern="1200" baseline="0" dirty="0">
                          <a:solidFill>
                            <a:schemeClr val="bg1"/>
                          </a:solidFill>
                          <a:latin typeface="+mn-lt"/>
                          <a:ea typeface="+mn-ea"/>
                          <a:cs typeface="+mn-cs"/>
                        </a:rPr>
                        <a:t>Company</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200" b="1" i="0" u="none" strike="noStrike" kern="1200" baseline="0" dirty="0">
                          <a:solidFill>
                            <a:schemeClr val="bg1"/>
                          </a:solidFill>
                          <a:latin typeface="+mn-lt"/>
                          <a:ea typeface="+mn-ea"/>
                          <a:cs typeface="+mn-cs"/>
                        </a:rPr>
                        <a:t>Ticker</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200" b="1" i="0" u="none" strike="noStrike" kern="1200" baseline="0" dirty="0">
                          <a:solidFill>
                            <a:schemeClr val="bg1"/>
                          </a:solidFill>
                          <a:latin typeface="+mn-lt"/>
                          <a:ea typeface="+mn-ea"/>
                          <a:cs typeface="+mn-cs"/>
                        </a:rPr>
                        <a:t>Industry</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200" b="1" i="0" u="none" strike="noStrike" kern="1200" baseline="0" dirty="0">
                          <a:solidFill>
                            <a:schemeClr val="bg1"/>
                          </a:solidFill>
                          <a:latin typeface="+mn-lt"/>
                          <a:ea typeface="+mn-ea"/>
                          <a:cs typeface="+mn-cs"/>
                        </a:rPr>
                        <a:t>Accounts</a:t>
                      </a:r>
                    </a:p>
                    <a:p>
                      <a:pPr algn="ctr"/>
                      <a:r>
                        <a:rPr lang="en-IN" sz="1200" b="1" i="0" u="none" strike="noStrike" kern="1200" baseline="0" dirty="0">
                          <a:solidFill>
                            <a:schemeClr val="bg1"/>
                          </a:solidFill>
                          <a:latin typeface="+mn-lt"/>
                          <a:ea typeface="+mn-ea"/>
                          <a:cs typeface="+mn-cs"/>
                        </a:rPr>
                        <a:t>Receivable Days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200" b="1" i="0" u="none" strike="noStrike" kern="1200" baseline="0" dirty="0">
                          <a:solidFill>
                            <a:schemeClr val="bg1"/>
                          </a:solidFill>
                          <a:latin typeface="+mn-lt"/>
                          <a:ea typeface="+mn-ea"/>
                          <a:cs typeface="+mn-cs"/>
                        </a:rPr>
                        <a:t>Inventory</a:t>
                      </a:r>
                    </a:p>
                    <a:p>
                      <a:pPr algn="ctr"/>
                      <a:r>
                        <a:rPr lang="en-IN" sz="1200" b="1" i="0" u="none" strike="noStrike" kern="1200" baseline="0" dirty="0">
                          <a:solidFill>
                            <a:schemeClr val="bg1"/>
                          </a:solidFill>
                          <a:latin typeface="+mn-lt"/>
                          <a:ea typeface="+mn-ea"/>
                          <a:cs typeface="+mn-cs"/>
                        </a:rPr>
                        <a:t>Days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200" b="1" i="0" u="none" strike="noStrike" kern="1200" baseline="0" dirty="0">
                          <a:solidFill>
                            <a:schemeClr val="bg1"/>
                          </a:solidFill>
                          <a:latin typeface="+mn-lt"/>
                          <a:ea typeface="+mn-ea"/>
                          <a:cs typeface="+mn-cs"/>
                        </a:rPr>
                        <a:t>Accounts</a:t>
                      </a:r>
                    </a:p>
                    <a:p>
                      <a:pPr algn="ctr"/>
                      <a:r>
                        <a:rPr lang="en-IN" sz="1200" b="1" i="0" u="none" strike="noStrike" kern="1200" baseline="0" dirty="0">
                          <a:solidFill>
                            <a:schemeClr val="bg1"/>
                          </a:solidFill>
                          <a:latin typeface="+mn-lt"/>
                          <a:ea typeface="+mn-ea"/>
                          <a:cs typeface="+mn-cs"/>
                        </a:rPr>
                        <a:t>Payable Days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200" b="1" i="0" u="none" strike="noStrike" kern="1200" spc="-150" baseline="0" dirty="0">
                          <a:solidFill>
                            <a:schemeClr val="bg1"/>
                          </a:solidFill>
                          <a:latin typeface="+mn-lt"/>
                          <a:ea typeface="+mn-ea"/>
                          <a:cs typeface="+mn-cs"/>
                        </a:rPr>
                        <a:t>C </a:t>
                      </a:r>
                      <a:r>
                        <a:rPr lang="en-IN" sz="1200" b="1" i="0" u="none" strike="noStrike" kern="1200" spc="-150" baseline="0" dirty="0" err="1">
                          <a:solidFill>
                            <a:schemeClr val="bg1"/>
                          </a:solidFill>
                          <a:latin typeface="+mn-lt"/>
                          <a:ea typeface="+mn-ea"/>
                          <a:cs typeface="+mn-cs"/>
                        </a:rPr>
                        <a:t>C</a:t>
                      </a:r>
                      <a:r>
                        <a:rPr lang="en-IN" sz="1200" b="1" i="0" u="none" strike="noStrike" kern="1200" spc="-150" baseline="0" dirty="0">
                          <a:solidFill>
                            <a:schemeClr val="bg1"/>
                          </a:solidFill>
                          <a:latin typeface="+mn-lt"/>
                          <a:ea typeface="+mn-ea"/>
                          <a:cs typeface="+mn-cs"/>
                        </a:rPr>
                        <a:t> </a:t>
                      </a:r>
                      <a:r>
                        <a:rPr lang="en-IN" sz="1200" b="1" i="0" u="none" strike="noStrike" kern="1200" baseline="0" dirty="0" err="1">
                          <a:solidFill>
                            <a:schemeClr val="bg1"/>
                          </a:solidFill>
                          <a:latin typeface="+mn-lt"/>
                          <a:ea typeface="+mn-ea"/>
                          <a:cs typeface="+mn-cs"/>
                        </a:rPr>
                        <a:t>C</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259080">
                <a:tc>
                  <a:txBody>
                    <a:bodyPr/>
                    <a:lstStyle/>
                    <a:p>
                      <a:r>
                        <a:rPr lang="en-IN" sz="1200" b="0" i="0" u="none" strike="noStrike" kern="1200" baseline="0" dirty="0">
                          <a:solidFill>
                            <a:schemeClr val="tx1"/>
                          </a:solidFill>
                          <a:latin typeface="+mn-lt"/>
                          <a:ea typeface="+mn-ea"/>
                          <a:cs typeface="+mn-cs"/>
                        </a:rPr>
                        <a:t>Coca-Cola</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K  </a:t>
                      </a:r>
                      <a:r>
                        <a:rPr lang="en-IN" sz="1200" b="0" i="0" u="none" strike="noStrike" kern="1200" spc="0" baseline="0" dirty="0">
                          <a:solidFill>
                            <a:schemeClr val="tx1"/>
                          </a:solidFill>
                          <a:latin typeface="+mn-lt"/>
                          <a:ea typeface="+mn-ea"/>
                          <a:cs typeface="+mn-cs"/>
                        </a:rPr>
                        <a:t>O</a:t>
                      </a:r>
                      <a:endParaRPr lang="en-IN" sz="1200" spc="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Beverages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43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81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297</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sym typeface="Symbol"/>
                        </a:rPr>
                        <a:t> </a:t>
                      </a:r>
                      <a:r>
                        <a:rPr lang="en-IN" sz="1200" b="0" i="0" u="none" strike="noStrike" kern="1200" baseline="0" dirty="0">
                          <a:solidFill>
                            <a:schemeClr val="tx1"/>
                          </a:solidFill>
                          <a:latin typeface="+mn-lt"/>
                          <a:ea typeface="+mn-ea"/>
                          <a:cs typeface="+mn-cs"/>
                        </a:rPr>
                        <a:t>173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259080">
                <a:tc>
                  <a:txBody>
                    <a:bodyPr/>
                    <a:lstStyle/>
                    <a:p>
                      <a:r>
                        <a:rPr lang="en-IN" sz="1200" b="0" i="0" u="none" strike="noStrike" kern="1200" baseline="0" dirty="0">
                          <a:solidFill>
                            <a:schemeClr val="tx1"/>
                          </a:solidFill>
                          <a:latin typeface="+mn-lt"/>
                          <a:ea typeface="+mn-ea"/>
                          <a:cs typeface="+mn-cs"/>
                        </a:rPr>
                        <a:t>T-Mobile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200" baseline="0" dirty="0">
                          <a:solidFill>
                            <a:schemeClr val="tx1"/>
                          </a:solidFill>
                          <a:latin typeface="+mn-lt"/>
                          <a:ea typeface="+mn-ea"/>
                          <a:cs typeface="+mn-cs"/>
                        </a:rPr>
                        <a:t>T  M  U </a:t>
                      </a:r>
                      <a:r>
                        <a:rPr lang="en-IN" sz="1200" b="0" i="0" u="none" strike="noStrike" kern="1200" baseline="0" dirty="0">
                          <a:solidFill>
                            <a:schemeClr val="tx1"/>
                          </a:solidFill>
                          <a:latin typeface="+mn-lt"/>
                          <a:ea typeface="+mn-ea"/>
                          <a:cs typeface="+mn-cs"/>
                        </a:rPr>
                        <a:t>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Telecommunications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36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24</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155</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a:t>
                      </a:r>
                      <a:r>
                        <a:rPr lang="en-IN" sz="1200" b="0" i="0" u="none" strike="noStrike" kern="1200" baseline="0" dirty="0">
                          <a:solidFill>
                            <a:schemeClr val="tx1"/>
                          </a:solidFill>
                          <a:latin typeface="+mn-lt"/>
                          <a:ea typeface="+mn-ea"/>
                          <a:cs typeface="+mn-cs"/>
                          <a:sym typeface="Symbol"/>
                        </a:rPr>
                        <a:t></a:t>
                      </a:r>
                      <a:r>
                        <a:rPr lang="en-IN" sz="12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259080">
                <a:tc>
                  <a:txBody>
                    <a:bodyPr/>
                    <a:lstStyle/>
                    <a:p>
                      <a:r>
                        <a:rPr lang="en-IN" sz="1200" b="0" i="0" u="none" strike="noStrike" baseline="0" dirty="0">
                          <a:latin typeface="GaramondMTPro-Regular"/>
                        </a:rPr>
                        <a:t>Sirius XM</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spc="-150" baseline="0" dirty="0">
                          <a:latin typeface="GaramondMTPro-Regular"/>
                        </a:rPr>
                        <a:t>S I R </a:t>
                      </a:r>
                      <a:r>
                        <a:rPr lang="en-IN" sz="1200" b="0" i="0" u="none" strike="noStrike" baseline="0" dirty="0">
                          <a:latin typeface="GaramondMTPro-Regular"/>
                        </a:rPr>
                        <a:t>I</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baseline="0" dirty="0">
                          <a:latin typeface="GaramondMTPro-Regular"/>
                        </a:rPr>
                        <a:t>Cable and Satellite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sz="1200" b="0" i="0" u="none" strike="noStrike" baseline="0" dirty="0">
                          <a:latin typeface="GaramondMTPro-Regular"/>
                        </a:rPr>
                        <a:t>  14</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baseline="0" dirty="0">
                          <a:latin typeface="GaramondMTPro-Regular"/>
                        </a:rPr>
                        <a:t>  108</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baseline="0" dirty="0">
                          <a:latin typeface="PearsonMATHPRO02"/>
                        </a:rPr>
                        <a:t>   </a:t>
                      </a:r>
                      <a:r>
                        <a:rPr lang="en-IN" sz="1200" b="0" i="0" u="none" strike="noStrike" kern="1200" baseline="0" dirty="0">
                          <a:solidFill>
                            <a:schemeClr val="tx1"/>
                          </a:solidFill>
                          <a:latin typeface="+mn-lt"/>
                          <a:ea typeface="+mn-ea"/>
                          <a:cs typeface="+mn-cs"/>
                          <a:sym typeface="Symbol"/>
                        </a:rPr>
                        <a:t></a:t>
                      </a:r>
                      <a:r>
                        <a:rPr lang="en-IN" sz="1200" b="0" i="0" u="none" strike="noStrike" baseline="0" dirty="0">
                          <a:latin typeface="GaramondMTPro-Regular"/>
                        </a:rPr>
                        <a:t>92</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431800">
                <a:tc>
                  <a:txBody>
                    <a:bodyPr/>
                    <a:lstStyle/>
                    <a:p>
                      <a:r>
                        <a:rPr lang="en-IN" sz="1200" b="0" i="0" u="none" strike="noStrike" kern="1200" baseline="0" dirty="0">
                          <a:solidFill>
                            <a:schemeClr val="tx1"/>
                          </a:solidFill>
                          <a:latin typeface="+mn-lt"/>
                          <a:ea typeface="+mn-ea"/>
                          <a:cs typeface="+mn-cs"/>
                        </a:rPr>
                        <a:t>Molson Coors Brewing</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200" baseline="0" dirty="0">
                          <a:solidFill>
                            <a:schemeClr val="tx1"/>
                          </a:solidFill>
                          <a:latin typeface="+mn-lt"/>
                          <a:ea typeface="+mn-ea"/>
                          <a:cs typeface="+mn-cs"/>
                        </a:rPr>
                        <a:t>T A  </a:t>
                      </a:r>
                      <a:r>
                        <a:rPr lang="en-IN" sz="1200" b="0" i="0" u="none" strike="noStrike" kern="1200" spc="0" baseline="0" dirty="0">
                          <a:solidFill>
                            <a:schemeClr val="tx1"/>
                          </a:solidFill>
                          <a:latin typeface="+mn-lt"/>
                          <a:ea typeface="+mn-ea"/>
                          <a:cs typeface="+mn-cs"/>
                        </a:rPr>
                        <a:t>P</a:t>
                      </a:r>
                      <a:endParaRPr lang="en-IN" sz="1200" spc="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Brewing</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26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34</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143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sym typeface="Symbol"/>
                        </a:rPr>
                        <a:t></a:t>
                      </a:r>
                      <a:r>
                        <a:rPr lang="en-IN" sz="1200" b="0" i="0" u="none" strike="noStrike" kern="1200" baseline="0" dirty="0">
                          <a:solidFill>
                            <a:schemeClr val="tx1"/>
                          </a:solidFill>
                          <a:latin typeface="+mn-lt"/>
                          <a:ea typeface="+mn-ea"/>
                          <a:cs typeface="+mn-cs"/>
                        </a:rPr>
                        <a:t>83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259080">
                <a:tc>
                  <a:txBody>
                    <a:bodyPr/>
                    <a:lstStyle/>
                    <a:p>
                      <a:r>
                        <a:rPr lang="en-IN" sz="1200" b="0" i="0" u="none" strike="noStrike" kern="1200" baseline="0" dirty="0">
                          <a:solidFill>
                            <a:schemeClr val="tx1"/>
                          </a:solidFill>
                          <a:latin typeface="+mn-lt"/>
                          <a:ea typeface="+mn-ea"/>
                          <a:cs typeface="+mn-cs"/>
                        </a:rPr>
                        <a:t>Apple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A  </a:t>
                      </a:r>
                      <a:r>
                        <a:rPr lang="en-IN" sz="1200" b="0" i="0" u="none" strike="noStrike" kern="1200" spc="-150" baseline="0" dirty="0" err="1">
                          <a:solidFill>
                            <a:schemeClr val="tx1"/>
                          </a:solidFill>
                          <a:latin typeface="+mn-lt"/>
                          <a:ea typeface="+mn-ea"/>
                          <a:cs typeface="+mn-cs"/>
                        </a:rPr>
                        <a:t>A</a:t>
                      </a:r>
                      <a:r>
                        <a:rPr lang="en-IN" sz="1200" b="0" i="0" u="none" strike="noStrike" kern="1200" spc="-150" baseline="0" dirty="0">
                          <a:solidFill>
                            <a:schemeClr val="tx1"/>
                          </a:solidFill>
                          <a:latin typeface="+mn-lt"/>
                          <a:ea typeface="+mn-ea"/>
                          <a:cs typeface="+mn-cs"/>
                        </a:rPr>
                        <a:t>  P </a:t>
                      </a:r>
                      <a:r>
                        <a:rPr lang="en-IN" sz="1200" b="0" i="0" u="none" strike="noStrike" kern="1200" spc="0" baseline="0" dirty="0">
                          <a:solidFill>
                            <a:schemeClr val="tx1"/>
                          </a:solidFill>
                          <a:latin typeface="+mn-lt"/>
                          <a:ea typeface="+mn-ea"/>
                          <a:cs typeface="+mn-cs"/>
                        </a:rPr>
                        <a:t>L</a:t>
                      </a:r>
                      <a:endParaRPr lang="en-IN" sz="1200" spc="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Computer Hardware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24</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200" dirty="0"/>
                        <a:t>  19</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106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sym typeface="Symbol"/>
                        </a:rPr>
                        <a:t></a:t>
                      </a:r>
                      <a:r>
                        <a:rPr lang="en-IN" sz="1200" b="0" i="0" u="none" strike="noStrike" kern="1200" baseline="0" dirty="0">
                          <a:solidFill>
                            <a:schemeClr val="tx1"/>
                          </a:solidFill>
                          <a:latin typeface="+mn-lt"/>
                          <a:ea typeface="+mn-ea"/>
                          <a:cs typeface="+mn-cs"/>
                        </a:rPr>
                        <a:t>63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259080">
                <a:tc>
                  <a:txBody>
                    <a:bodyPr/>
                    <a:lstStyle/>
                    <a:p>
                      <a:r>
                        <a:rPr lang="en-IN" sz="1200" b="0" i="0" u="none" strike="noStrike" kern="1200" baseline="0" dirty="0">
                          <a:solidFill>
                            <a:schemeClr val="tx1"/>
                          </a:solidFill>
                          <a:latin typeface="+mn-lt"/>
                          <a:ea typeface="+mn-ea"/>
                          <a:cs typeface="+mn-cs"/>
                        </a:rPr>
                        <a:t>Amazon.com</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A  M Z N</a:t>
                      </a:r>
                      <a:endParaRPr lang="en-IN" sz="1200" spc="-15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Internet Retail</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11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43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76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sym typeface="Symbol"/>
                        </a:rPr>
                        <a:t></a:t>
                      </a:r>
                      <a:r>
                        <a:rPr lang="en-IN" sz="1200" b="0" i="0" u="none" strike="noStrike" kern="1200" baseline="0" dirty="0">
                          <a:solidFill>
                            <a:schemeClr val="tx1"/>
                          </a:solidFill>
                          <a:latin typeface="+mn-lt"/>
                          <a:ea typeface="+mn-ea"/>
                          <a:cs typeface="+mn-cs"/>
                        </a:rPr>
                        <a:t>22</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r h="259080">
                <a:tc>
                  <a:txBody>
                    <a:bodyPr/>
                    <a:lstStyle/>
                    <a:p>
                      <a:r>
                        <a:rPr lang="en-IN" sz="1200" b="0" i="0" u="none" strike="noStrike" kern="1200" baseline="0" dirty="0">
                          <a:solidFill>
                            <a:schemeClr val="tx1"/>
                          </a:solidFill>
                          <a:latin typeface="+mn-lt"/>
                          <a:ea typeface="+mn-ea"/>
                          <a:cs typeface="+mn-cs"/>
                        </a:rPr>
                        <a:t>Southwest Airlines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L U </a:t>
                      </a:r>
                      <a:r>
                        <a:rPr lang="en-IN" sz="1200" b="0" i="0" u="none" strike="noStrike" kern="1200" baseline="0" dirty="0">
                          <a:solidFill>
                            <a:schemeClr val="tx1"/>
                          </a:solidFill>
                          <a:latin typeface="+mn-lt"/>
                          <a:ea typeface="+mn-ea"/>
                          <a:cs typeface="+mn-cs"/>
                        </a:rPr>
                        <a:t>V</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Airlines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12</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11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31</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a:t>
                      </a:r>
                      <a:r>
                        <a:rPr lang="en-IN" sz="1200" b="0" i="0" u="none" strike="noStrike" kern="1200" baseline="0" dirty="0">
                          <a:solidFill>
                            <a:schemeClr val="tx1"/>
                          </a:solidFill>
                          <a:latin typeface="+mn-lt"/>
                          <a:ea typeface="+mn-ea"/>
                          <a:cs typeface="+mn-cs"/>
                          <a:sym typeface="Symbol"/>
                        </a:rPr>
                        <a:t></a:t>
                      </a:r>
                      <a:r>
                        <a:rPr lang="en-IN" sz="1200" b="0" i="0" u="none" strike="noStrike" kern="1200" baseline="0" dirty="0">
                          <a:solidFill>
                            <a:schemeClr val="tx1"/>
                          </a:solidFill>
                          <a:latin typeface="+mn-lt"/>
                          <a:ea typeface="+mn-ea"/>
                          <a:cs typeface="+mn-cs"/>
                        </a:rPr>
                        <a:t>8</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7"/>
                  </a:ext>
                </a:extLst>
              </a:tr>
              <a:tr h="431800">
                <a:tc>
                  <a:txBody>
                    <a:bodyPr/>
                    <a:lstStyle/>
                    <a:p>
                      <a:r>
                        <a:rPr lang="en-IN" sz="1200" b="0" i="0" u="none" strike="noStrike" kern="1200" baseline="0" dirty="0">
                          <a:solidFill>
                            <a:schemeClr val="tx1"/>
                          </a:solidFill>
                          <a:latin typeface="+mn-lt"/>
                          <a:ea typeface="+mn-ea"/>
                          <a:cs typeface="+mn-cs"/>
                        </a:rPr>
                        <a:t>Chipotle Mexican Grill</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C M </a:t>
                      </a:r>
                      <a:r>
                        <a:rPr lang="en-IN" sz="1200" b="0" i="0" u="none" strike="noStrike" kern="1200" baseline="0" dirty="0">
                          <a:solidFill>
                            <a:schemeClr val="tx1"/>
                          </a:solidFill>
                          <a:latin typeface="+mn-lt"/>
                          <a:ea typeface="+mn-ea"/>
                          <a:cs typeface="+mn-cs"/>
                        </a:rPr>
                        <a:t>G</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Restaurants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2</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2</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a:t>
                      </a:r>
                      <a:r>
                        <a:rPr lang="en-IN" sz="1200" b="0" i="0" u="none" strike="noStrike" kern="1200" baseline="0" dirty="0">
                          <a:solidFill>
                            <a:schemeClr val="tx1"/>
                          </a:solidFill>
                          <a:latin typeface="+mn-lt"/>
                          <a:ea typeface="+mn-ea"/>
                          <a:cs typeface="+mn-cs"/>
                          <a:sym typeface="Symbol"/>
                        </a:rPr>
                        <a:t></a:t>
                      </a:r>
                      <a:r>
                        <a:rPr lang="en-IN" sz="12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8"/>
                  </a:ext>
                </a:extLst>
              </a:tr>
              <a:tr h="259080">
                <a:tc>
                  <a:txBody>
                    <a:bodyPr/>
                    <a:lstStyle/>
                    <a:p>
                      <a:r>
                        <a:rPr lang="en-IN" sz="1200" b="0" i="0" u="none" strike="noStrike" kern="1200" baseline="0" dirty="0" err="1">
                          <a:solidFill>
                            <a:schemeClr val="tx1"/>
                          </a:solidFill>
                          <a:latin typeface="+mn-lt"/>
                          <a:ea typeface="+mn-ea"/>
                          <a:cs typeface="+mn-cs"/>
                        </a:rPr>
                        <a:t>Walmart</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W M </a:t>
                      </a:r>
                      <a:r>
                        <a:rPr lang="en-IN" sz="1200" b="0" i="0" u="none" strike="noStrike" kern="1200" baseline="0" dirty="0">
                          <a:solidFill>
                            <a:schemeClr val="tx1"/>
                          </a:solidFill>
                          <a:latin typeface="+mn-lt"/>
                          <a:ea typeface="+mn-ea"/>
                          <a:cs typeface="+mn-cs"/>
                        </a:rPr>
                        <a:t>T</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Superstores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9"/>
                  </a:ext>
                </a:extLst>
              </a:tr>
              <a:tr h="259080">
                <a:tc>
                  <a:txBody>
                    <a:bodyPr/>
                    <a:lstStyle/>
                    <a:p>
                      <a:r>
                        <a:rPr lang="en-IN" sz="1200" b="0" i="0" u="none" strike="noStrike" kern="1200" baseline="0" dirty="0">
                          <a:solidFill>
                            <a:schemeClr val="tx1"/>
                          </a:solidFill>
                          <a:latin typeface="+mn-lt"/>
                          <a:ea typeface="+mn-ea"/>
                          <a:cs typeface="+mn-cs"/>
                        </a:rPr>
                        <a:t>Kroger</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K </a:t>
                      </a:r>
                      <a:r>
                        <a:rPr lang="en-IN" sz="1200" b="0" i="0" u="none" strike="noStrike" kern="1200" baseline="0" dirty="0">
                          <a:solidFill>
                            <a:schemeClr val="tx1"/>
                          </a:solidFill>
                          <a:latin typeface="+mn-lt"/>
                          <a:ea typeface="+mn-ea"/>
                          <a:cs typeface="+mn-cs"/>
                        </a:rPr>
                        <a:t>R</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Grocery Stores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10"/>
                  </a:ext>
                </a:extLst>
              </a:tr>
              <a:tr h="259080">
                <a:tc>
                  <a:txBody>
                    <a:bodyPr/>
                    <a:lstStyle/>
                    <a:p>
                      <a:r>
                        <a:rPr lang="en-IN" sz="1200" b="0" i="0" u="none" strike="noStrike" kern="1200" baseline="0" dirty="0">
                          <a:solidFill>
                            <a:schemeClr val="tx1"/>
                          </a:solidFill>
                          <a:latin typeface="+mn-lt"/>
                          <a:ea typeface="+mn-ea"/>
                          <a:cs typeface="+mn-cs"/>
                        </a:rPr>
                        <a:t>Microsoft</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MSFT</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Software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11"/>
                  </a:ext>
                </a:extLst>
              </a:tr>
              <a:tr h="259080">
                <a:tc>
                  <a:txBody>
                    <a:bodyPr/>
                    <a:lstStyle/>
                    <a:p>
                      <a:r>
                        <a:rPr lang="en-IN" sz="1200" b="0" i="0" u="none" strike="noStrike" kern="1200" baseline="0" dirty="0">
                          <a:solidFill>
                            <a:schemeClr val="tx1"/>
                          </a:solidFill>
                          <a:latin typeface="+mn-lt"/>
                          <a:ea typeface="+mn-ea"/>
                          <a:cs typeface="+mn-cs"/>
                        </a:rPr>
                        <a:t>Macy’s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M</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Department Stores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124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30" y="556073"/>
            <a:ext cx="5562600" cy="738664"/>
          </a:xfrm>
        </p:spPr>
        <p:txBody>
          <a:bodyPr wrap="square">
            <a:spAutoFit/>
          </a:bodyPr>
          <a:lstStyle/>
          <a:p>
            <a:r>
              <a:rPr lang="en-US" altLang="en-US" sz="2400" dirty="0">
                <a:solidFill>
                  <a:schemeClr val="accent5">
                    <a:lumMod val="50000"/>
                  </a:schemeClr>
                </a:solidFill>
              </a:rPr>
              <a:t>Table 26.1 Working Capital in Various Industries (2018) </a:t>
            </a:r>
            <a:r>
              <a:rPr lang="en-US" altLang="en-US" sz="1600" dirty="0">
                <a:solidFill>
                  <a:schemeClr val="accent5">
                    <a:lumMod val="50000"/>
                  </a:schemeClr>
                </a:solidFill>
              </a:rPr>
              <a:t>(2 of 2)</a:t>
            </a:r>
            <a:endParaRPr lang="en-US" sz="1600" dirty="0">
              <a:solidFill>
                <a:schemeClr val="accent5">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339409292"/>
              </p:ext>
            </p:extLst>
          </p:nvPr>
        </p:nvGraphicFramePr>
        <p:xfrm>
          <a:off x="381000" y="1472257"/>
          <a:ext cx="8077195" cy="3650168"/>
        </p:xfrm>
        <a:graphic>
          <a:graphicData uri="http://schemas.openxmlformats.org/drawingml/2006/table">
            <a:tbl>
              <a:tblPr firstRow="1" bandRow="1">
                <a:tableStyleId>{3B4B98B0-60AC-42C2-AFA5-B58CD77FA1E5}</a:tableStyleId>
              </a:tblPr>
              <a:tblGrid>
                <a:gridCol w="1676398">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1219200">
                  <a:extLst>
                    <a:ext uri="{9D8B030D-6E8A-4147-A177-3AD203B41FA5}">
                      <a16:colId xmlns:a16="http://schemas.microsoft.com/office/drawing/2014/main" val="20005"/>
                    </a:ext>
                  </a:extLst>
                </a:gridCol>
                <a:gridCol w="533397">
                  <a:extLst>
                    <a:ext uri="{9D8B030D-6E8A-4147-A177-3AD203B41FA5}">
                      <a16:colId xmlns:a16="http://schemas.microsoft.com/office/drawing/2014/main" val="20006"/>
                    </a:ext>
                  </a:extLst>
                </a:gridCol>
              </a:tblGrid>
              <a:tr h="413469">
                <a:tc>
                  <a:txBody>
                    <a:bodyPr/>
                    <a:lstStyle/>
                    <a:p>
                      <a:r>
                        <a:rPr lang="en-IN" sz="1200" b="1" i="0" u="none" strike="noStrike" kern="1200" baseline="0" dirty="0">
                          <a:solidFill>
                            <a:schemeClr val="bg1"/>
                          </a:solidFill>
                          <a:latin typeface="+mn-lt"/>
                          <a:ea typeface="+mn-ea"/>
                          <a:cs typeface="+mn-cs"/>
                        </a:rPr>
                        <a:t>Company</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200" b="1" i="0" u="none" strike="noStrike" kern="1200" baseline="0" dirty="0">
                          <a:solidFill>
                            <a:schemeClr val="bg1"/>
                          </a:solidFill>
                          <a:latin typeface="+mn-lt"/>
                          <a:ea typeface="+mn-ea"/>
                          <a:cs typeface="+mn-cs"/>
                        </a:rPr>
                        <a:t>Ticker</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r>
                        <a:rPr lang="en-IN" sz="1200" b="1" i="0" u="none" strike="noStrike" kern="1200" baseline="0" dirty="0">
                          <a:solidFill>
                            <a:schemeClr val="bg1"/>
                          </a:solidFill>
                          <a:latin typeface="+mn-lt"/>
                          <a:ea typeface="+mn-ea"/>
                          <a:cs typeface="+mn-cs"/>
                        </a:rPr>
                        <a:t>Industry</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200" b="1" i="0" u="none" strike="noStrike" kern="1200" baseline="0" dirty="0">
                          <a:solidFill>
                            <a:schemeClr val="bg1"/>
                          </a:solidFill>
                          <a:latin typeface="+mn-lt"/>
                          <a:ea typeface="+mn-ea"/>
                          <a:cs typeface="+mn-cs"/>
                        </a:rPr>
                        <a:t>Accounts</a:t>
                      </a:r>
                    </a:p>
                    <a:p>
                      <a:pPr algn="ctr"/>
                      <a:r>
                        <a:rPr lang="en-IN" sz="1200" b="1" i="0" u="none" strike="noStrike" kern="1200" baseline="0" dirty="0">
                          <a:solidFill>
                            <a:schemeClr val="bg1"/>
                          </a:solidFill>
                          <a:latin typeface="+mn-lt"/>
                          <a:ea typeface="+mn-ea"/>
                          <a:cs typeface="+mn-cs"/>
                        </a:rPr>
                        <a:t>Receivable Days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200" b="1" i="0" u="none" strike="noStrike" kern="1200" baseline="0" dirty="0">
                          <a:solidFill>
                            <a:schemeClr val="bg1"/>
                          </a:solidFill>
                          <a:latin typeface="+mn-lt"/>
                          <a:ea typeface="+mn-ea"/>
                          <a:cs typeface="+mn-cs"/>
                        </a:rPr>
                        <a:t>Inventory</a:t>
                      </a:r>
                    </a:p>
                    <a:p>
                      <a:pPr algn="ctr"/>
                      <a:r>
                        <a:rPr lang="en-IN" sz="1200" b="1" i="0" u="none" strike="noStrike" kern="1200" baseline="0" dirty="0">
                          <a:solidFill>
                            <a:schemeClr val="bg1"/>
                          </a:solidFill>
                          <a:latin typeface="+mn-lt"/>
                          <a:ea typeface="+mn-ea"/>
                          <a:cs typeface="+mn-cs"/>
                        </a:rPr>
                        <a:t>Days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200" b="1" i="0" u="none" strike="noStrike" kern="1200" baseline="0" dirty="0">
                          <a:solidFill>
                            <a:schemeClr val="bg1"/>
                          </a:solidFill>
                          <a:latin typeface="+mn-lt"/>
                          <a:ea typeface="+mn-ea"/>
                          <a:cs typeface="+mn-cs"/>
                        </a:rPr>
                        <a:t>Accounts</a:t>
                      </a:r>
                    </a:p>
                    <a:p>
                      <a:pPr algn="ctr"/>
                      <a:r>
                        <a:rPr lang="en-IN" sz="1200" b="1" i="0" u="none" strike="noStrike" kern="1200" baseline="0" dirty="0">
                          <a:solidFill>
                            <a:schemeClr val="bg1"/>
                          </a:solidFill>
                          <a:latin typeface="+mn-lt"/>
                          <a:ea typeface="+mn-ea"/>
                          <a:cs typeface="+mn-cs"/>
                        </a:rPr>
                        <a:t>Payable Days</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IN" sz="1200" b="1" i="0" u="none" strike="noStrike" kern="1200" spc="-150" baseline="0" dirty="0">
                          <a:solidFill>
                            <a:schemeClr val="bg1"/>
                          </a:solidFill>
                          <a:latin typeface="+mn-lt"/>
                          <a:ea typeface="+mn-ea"/>
                          <a:cs typeface="+mn-cs"/>
                        </a:rPr>
                        <a:t>C </a:t>
                      </a:r>
                      <a:r>
                        <a:rPr lang="en-IN" sz="1200" b="1" i="0" u="none" strike="noStrike" kern="1200" spc="-150" baseline="0" dirty="0" err="1">
                          <a:solidFill>
                            <a:schemeClr val="bg1"/>
                          </a:solidFill>
                          <a:latin typeface="+mn-lt"/>
                          <a:ea typeface="+mn-ea"/>
                          <a:cs typeface="+mn-cs"/>
                        </a:rPr>
                        <a:t>C</a:t>
                      </a:r>
                      <a:r>
                        <a:rPr lang="en-IN" sz="1200" b="1" i="0" u="none" strike="noStrike" kern="1200" spc="-150" baseline="0" dirty="0">
                          <a:solidFill>
                            <a:schemeClr val="bg1"/>
                          </a:solidFill>
                          <a:latin typeface="+mn-lt"/>
                          <a:ea typeface="+mn-ea"/>
                          <a:cs typeface="+mn-cs"/>
                        </a:rPr>
                        <a:t> </a:t>
                      </a:r>
                      <a:r>
                        <a:rPr lang="en-IN" sz="1200" b="1" i="0" u="none" strike="noStrike" kern="1200" baseline="0" dirty="0" err="1">
                          <a:solidFill>
                            <a:schemeClr val="bg1"/>
                          </a:solidFill>
                          <a:latin typeface="+mn-lt"/>
                          <a:ea typeface="+mn-ea"/>
                          <a:cs typeface="+mn-cs"/>
                        </a:rPr>
                        <a:t>C</a:t>
                      </a:r>
                      <a:endParaRPr lang="en-IN" sz="12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248082">
                <a:tc>
                  <a:txBody>
                    <a:bodyPr/>
                    <a:lstStyle/>
                    <a:p>
                      <a:r>
                        <a:rPr lang="en-IN" sz="1200" b="0" i="0" u="none" strike="noStrike" kern="1200" baseline="0" dirty="0">
                          <a:solidFill>
                            <a:schemeClr val="tx1"/>
                          </a:solidFill>
                          <a:latin typeface="+mn-lt"/>
                          <a:ea typeface="+mn-ea"/>
                          <a:cs typeface="+mn-cs"/>
                        </a:rPr>
                        <a:t>Starbucks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S B U </a:t>
                      </a:r>
                      <a:r>
                        <a:rPr lang="en-IN" sz="1200" b="0" i="0" u="none" strike="noStrike" kern="1200" baseline="0" dirty="0">
                          <a:solidFill>
                            <a:schemeClr val="tx1"/>
                          </a:solidFill>
                          <a:latin typeface="+mn-lt"/>
                          <a:ea typeface="+mn-ea"/>
                          <a:cs typeface="+mn-cs"/>
                        </a:rPr>
                        <a:t>X</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Restaurants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248082">
                <a:tc>
                  <a:txBody>
                    <a:bodyPr/>
                    <a:lstStyle/>
                    <a:p>
                      <a:r>
                        <a:rPr lang="en-IN" sz="1200" b="0" i="0" u="none" strike="noStrike" kern="1200" baseline="0" dirty="0">
                          <a:solidFill>
                            <a:schemeClr val="tx1"/>
                          </a:solidFill>
                          <a:latin typeface="+mn-lt"/>
                          <a:ea typeface="+mn-ea"/>
                          <a:cs typeface="+mn-cs"/>
                        </a:rPr>
                        <a:t>FedEx</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F D </a:t>
                      </a:r>
                      <a:r>
                        <a:rPr lang="en-IN" sz="1200" b="0" i="0" u="none" strike="noStrike" kern="1200" baseline="0" dirty="0">
                          <a:solidFill>
                            <a:schemeClr val="tx1"/>
                          </a:solidFill>
                          <a:latin typeface="+mn-lt"/>
                          <a:ea typeface="+mn-ea"/>
                          <a:cs typeface="+mn-cs"/>
                        </a:rPr>
                        <a:t>X</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Air Freight</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46</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248082">
                <a:tc>
                  <a:txBody>
                    <a:bodyPr/>
                    <a:lstStyle/>
                    <a:p>
                      <a:r>
                        <a:rPr lang="en-IN" sz="1200" b="0" i="0" u="none" strike="noStrike" kern="1200" baseline="0" dirty="0">
                          <a:solidFill>
                            <a:schemeClr val="tx1"/>
                          </a:solidFill>
                          <a:latin typeface="+mn-lt"/>
                          <a:ea typeface="+mn-ea"/>
                          <a:cs typeface="+mn-cs"/>
                        </a:rPr>
                        <a:t>Nordstrom</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J W </a:t>
                      </a:r>
                      <a:r>
                        <a:rPr lang="en-IN" sz="1200" b="0" i="0" u="none" strike="noStrike" kern="1200" baseline="0" dirty="0">
                          <a:solidFill>
                            <a:schemeClr val="tx1"/>
                          </a:solidFill>
                          <a:latin typeface="+mn-lt"/>
                          <a:ea typeface="+mn-ea"/>
                          <a:cs typeface="+mn-cs"/>
                        </a:rPr>
                        <a:t>N</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Department Stores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248082">
                <a:tc>
                  <a:txBody>
                    <a:bodyPr/>
                    <a:lstStyle/>
                    <a:p>
                      <a:r>
                        <a:rPr lang="en-IN" sz="1200" b="0" i="0" u="none" strike="noStrike" kern="1200" baseline="0" dirty="0">
                          <a:solidFill>
                            <a:schemeClr val="tx1"/>
                          </a:solidFill>
                          <a:latin typeface="+mn-lt"/>
                          <a:ea typeface="+mn-ea"/>
                          <a:cs typeface="+mn-cs"/>
                        </a:rPr>
                        <a:t>Bristol-Myers Squibb</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B M </a:t>
                      </a:r>
                      <a:r>
                        <a:rPr lang="en-IN" sz="1200" b="0" i="0" u="none" strike="noStrike" kern="1200" baseline="0" dirty="0">
                          <a:solidFill>
                            <a:schemeClr val="tx1"/>
                          </a:solidFill>
                          <a:latin typeface="+mn-lt"/>
                          <a:ea typeface="+mn-ea"/>
                          <a:cs typeface="+mn-cs"/>
                        </a:rPr>
                        <a:t>Y</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Pharmaceuticals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101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248082">
                <a:tc>
                  <a:txBody>
                    <a:bodyPr/>
                    <a:lstStyle/>
                    <a:p>
                      <a:r>
                        <a:rPr lang="en-IN" sz="1200" b="0" i="0" u="none" strike="noStrike" kern="1200" baseline="0" dirty="0">
                          <a:solidFill>
                            <a:schemeClr val="tx1"/>
                          </a:solidFill>
                          <a:latin typeface="+mn-lt"/>
                          <a:ea typeface="+mn-ea"/>
                          <a:cs typeface="+mn-cs"/>
                        </a:rPr>
                        <a:t>Nike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N K </a:t>
                      </a:r>
                      <a:r>
                        <a:rPr lang="en-IN" sz="1200" b="0" i="0" u="none" strike="noStrike" kern="1200" baseline="0" dirty="0">
                          <a:solidFill>
                            <a:schemeClr val="tx1"/>
                          </a:solidFill>
                          <a:latin typeface="+mn-lt"/>
                          <a:ea typeface="+mn-ea"/>
                          <a:cs typeface="+mn-cs"/>
                        </a:rPr>
                        <a:t>E</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Footwear</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248082">
                <a:tc>
                  <a:txBody>
                    <a:bodyPr/>
                    <a:lstStyle/>
                    <a:p>
                      <a:r>
                        <a:rPr lang="en-IN" sz="1200" dirty="0"/>
                        <a:t>ONE Gas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spc="-150" baseline="0" dirty="0"/>
                        <a:t>O G </a:t>
                      </a:r>
                      <a:r>
                        <a:rPr lang="en-IN" sz="1200"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dirty="0"/>
                        <a:t>Gas Utilities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73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47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r h="248082">
                <a:tc>
                  <a:txBody>
                    <a:bodyPr/>
                    <a:lstStyle/>
                    <a:p>
                      <a:r>
                        <a:rPr lang="en-IN" sz="1200" dirty="0"/>
                        <a:t>Lennar Corporation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spc="-150" baseline="0" dirty="0"/>
                        <a:t>L E </a:t>
                      </a:r>
                      <a:r>
                        <a:rPr lang="en-IN" sz="1200"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dirty="0"/>
                        <a:t>Homebuilding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376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359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7"/>
                  </a:ext>
                </a:extLst>
              </a:tr>
              <a:tr h="248082">
                <a:tc>
                  <a:txBody>
                    <a:bodyPr/>
                    <a:lstStyle/>
                    <a:p>
                      <a:r>
                        <a:rPr lang="en-IN" sz="1200" dirty="0"/>
                        <a:t>Tiffany &amp;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spc="-150" baseline="0" dirty="0"/>
                        <a:t>T I </a:t>
                      </a:r>
                      <a:r>
                        <a:rPr lang="en-IN" sz="12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dirty="0"/>
                        <a:t>Luxury Goods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532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494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8"/>
                  </a:ext>
                </a:extLst>
              </a:tr>
              <a:tr h="413469">
                <a:tc>
                  <a:txBody>
                    <a:bodyPr/>
                    <a:lstStyle/>
                    <a:p>
                      <a:r>
                        <a:rPr lang="en-IN" sz="1200" b="0" i="0" u="none" strike="noStrike" kern="1200" baseline="0" dirty="0">
                          <a:solidFill>
                            <a:schemeClr val="tx1"/>
                          </a:solidFill>
                          <a:latin typeface="+mn-lt"/>
                          <a:ea typeface="+mn-ea"/>
                          <a:cs typeface="+mn-cs"/>
                        </a:rPr>
                        <a:t>Brown-Forman</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spc="-150" baseline="0" dirty="0">
                          <a:solidFill>
                            <a:schemeClr val="tx1"/>
                          </a:solidFill>
                          <a:latin typeface="+mn-lt"/>
                          <a:ea typeface="+mn-ea"/>
                          <a:cs typeface="+mn-cs"/>
                        </a:rPr>
                        <a:t>B </a:t>
                      </a:r>
                      <a:r>
                        <a:rPr lang="en-IN" sz="1200" b="0" i="0" u="none" strike="noStrike" kern="1200" baseline="0" dirty="0">
                          <a:solidFill>
                            <a:schemeClr val="tx1"/>
                          </a:solidFill>
                          <a:latin typeface="+mn-lt"/>
                          <a:ea typeface="+mn-ea"/>
                          <a:cs typeface="+mn-cs"/>
                        </a:rPr>
                        <a:t>F.B</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IN" sz="1200" b="0" i="0" u="none" strike="noStrike" kern="1200" baseline="0" dirty="0">
                          <a:solidFill>
                            <a:schemeClr val="tx1"/>
                          </a:solidFill>
                          <a:latin typeface="+mn-lt"/>
                          <a:ea typeface="+mn-ea"/>
                          <a:cs typeface="+mn-cs"/>
                        </a:rPr>
                        <a:t>Distillers and Vintners</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0" i="0" u="none" strike="noStrike" kern="1200" baseline="0" dirty="0">
                          <a:solidFill>
                            <a:schemeClr val="tx1"/>
                          </a:solidFill>
                          <a:latin typeface="+mn-lt"/>
                          <a:ea typeface="+mn-ea"/>
                          <a:cs typeface="+mn-cs"/>
                        </a:rPr>
                        <a:t>  83</a:t>
                      </a:r>
                      <a:endParaRPr lang="en-IN"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548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dirty="0"/>
                        <a:t>509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9"/>
                  </a:ext>
                </a:extLst>
              </a:tr>
              <a:tr h="5412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i="0" u="none" strike="noStrike" kern="1200" baseline="0" dirty="0">
                          <a:solidFill>
                            <a:schemeClr val="tx1"/>
                          </a:solidFill>
                          <a:latin typeface="+mn-lt"/>
                          <a:ea typeface="+mn-ea"/>
                          <a:cs typeface="+mn-cs"/>
                        </a:rPr>
                        <a:t>U.S. Firms (Value-Weighted Average)</a:t>
                      </a:r>
                      <a:endParaRPr lang="en-IN"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200" dirty="0">
                          <a:solidFill>
                            <a:srgbClr val="D4EAE4"/>
                          </a:solidFill>
                        </a:rPr>
                        <a:t>Blank</a:t>
                      </a:r>
                      <a:endParaRPr lang="en-IN" sz="1200" dirty="0">
                        <a:solidFill>
                          <a:srgbClr val="D4EAE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200" dirty="0">
                          <a:solidFill>
                            <a:srgbClr val="D4EAE4"/>
                          </a:solidFill>
                        </a:rPr>
                        <a:t>Blank</a:t>
                      </a:r>
                      <a:endParaRPr lang="en-IN" sz="1200" dirty="0">
                        <a:solidFill>
                          <a:srgbClr val="D4EAE4"/>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1" dirty="0"/>
                        <a:t>  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1" dirty="0"/>
                        <a:t>  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1" dirty="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IN" sz="1200" b="1" dirty="0"/>
                        <a:t>  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10"/>
                  </a:ext>
                </a:extLst>
              </a:tr>
            </a:tbl>
          </a:graphicData>
        </a:graphic>
      </p:graphicFrame>
      <p:sp>
        <p:nvSpPr>
          <p:cNvPr id="3" name="Content Placeholder 2"/>
          <p:cNvSpPr>
            <a:spLocks noGrp="1"/>
          </p:cNvSpPr>
          <p:nvPr>
            <p:ph idx="13"/>
          </p:nvPr>
        </p:nvSpPr>
        <p:spPr>
          <a:xfrm>
            <a:off x="533400" y="5181600"/>
            <a:ext cx="8229600" cy="623248"/>
          </a:xfrm>
        </p:spPr>
        <p:txBody>
          <a:bodyPr>
            <a:spAutoFit/>
          </a:bodyPr>
          <a:lstStyle/>
          <a:p>
            <a:pPr marL="0" indent="0">
              <a:buNone/>
            </a:pPr>
            <a:r>
              <a:rPr lang="en-US" sz="1400" b="1" dirty="0">
                <a:solidFill>
                  <a:schemeClr val="accent5">
                    <a:lumMod val="50000"/>
                  </a:schemeClr>
                </a:solidFill>
              </a:rPr>
              <a:t>Major U.S. Firms (Value-Weighted Average)</a:t>
            </a:r>
          </a:p>
          <a:p>
            <a:pPr marL="0" indent="0">
              <a:buNone/>
            </a:pPr>
            <a:r>
              <a:rPr lang="en-US" sz="1400" b="1" dirty="0">
                <a:solidFill>
                  <a:schemeClr val="accent5">
                    <a:lumMod val="50000"/>
                  </a:schemeClr>
                </a:solidFill>
              </a:rPr>
              <a:t>Source: </a:t>
            </a:r>
            <a:r>
              <a:rPr lang="en-US" sz="1400" dirty="0">
                <a:solidFill>
                  <a:schemeClr val="accent5">
                    <a:lumMod val="50000"/>
                  </a:schemeClr>
                </a:solidFill>
                <a:hlinkClick r:id="rId3" action="ppaction://hlinkfile">
                  <a:extLst>
                    <a:ext uri="{A12FA001-AC4F-418D-AE19-62706E023703}">
                      <ahyp:hlinkClr xmlns:ahyp="http://schemas.microsoft.com/office/drawing/2018/hyperlinkcolor" val="tx"/>
                    </a:ext>
                  </a:extLst>
                </a:hlinkClick>
              </a:rPr>
              <a:t>www.capitaiq.com</a:t>
            </a:r>
            <a:endParaRPr lang="en-US" sz="1400" dirty="0">
              <a:solidFill>
                <a:schemeClr val="accent5">
                  <a:lumMod val="5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0"/>
            <a:ext cx="5334000" cy="430887"/>
          </a:xfrm>
        </p:spPr>
        <p:txBody>
          <a:bodyPr wrap="square">
            <a:spAutoFit/>
          </a:bodyPr>
          <a:lstStyle/>
          <a:p>
            <a:r>
              <a:rPr lang="en-US" altLang="en-US" dirty="0">
                <a:solidFill>
                  <a:schemeClr val="accent5">
                    <a:lumMod val="50000"/>
                  </a:schemeClr>
                </a:solidFill>
              </a:rPr>
              <a:t>Firm Value and Working Capital</a:t>
            </a:r>
            <a:endParaRPr lang="en-US" dirty="0">
              <a:solidFill>
                <a:schemeClr val="accent5">
                  <a:lumMod val="50000"/>
                </a:schemeClr>
              </a:solidFill>
            </a:endParaRPr>
          </a:p>
        </p:txBody>
      </p:sp>
      <p:sp>
        <p:nvSpPr>
          <p:cNvPr id="3" name="Content Placeholder 2"/>
          <p:cNvSpPr>
            <a:spLocks noGrp="1"/>
          </p:cNvSpPr>
          <p:nvPr>
            <p:ph idx="1"/>
          </p:nvPr>
        </p:nvSpPr>
        <p:spPr>
          <a:xfrm>
            <a:off x="533400" y="2057400"/>
            <a:ext cx="8229600" cy="1923604"/>
          </a:xfrm>
        </p:spPr>
        <p:txBody>
          <a:bodyPr wrap="square">
            <a:spAutoFit/>
          </a:bodyPr>
          <a:lstStyle/>
          <a:p>
            <a:pPr>
              <a:buClr>
                <a:schemeClr val="accent5">
                  <a:lumMod val="50000"/>
                </a:schemeClr>
              </a:buClr>
            </a:pPr>
            <a:r>
              <a:rPr lang="en-US" altLang="en-US" dirty="0">
                <a:solidFill>
                  <a:schemeClr val="accent5">
                    <a:lumMod val="50000"/>
                  </a:schemeClr>
                </a:solidFill>
              </a:rPr>
              <a:t>Any reduction in working capital requirements generates a positive free cash flow that the firm can distribute immediately to shareholders.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Thus, efficiently managing working capital will maximize firm value.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609600"/>
            <a:ext cx="5029200" cy="430887"/>
          </a:xfrm>
        </p:spPr>
        <p:txBody>
          <a:bodyPr wrap="square">
            <a:spAutoFit/>
          </a:bodyPr>
          <a:lstStyle/>
          <a:p>
            <a:r>
              <a:rPr lang="en-US" altLang="en-US" dirty="0">
                <a:solidFill>
                  <a:schemeClr val="accent5">
                    <a:lumMod val="50000"/>
                  </a:schemeClr>
                </a:solidFill>
              </a:rPr>
              <a:t>Textbook Example 26.1 </a:t>
            </a:r>
            <a:r>
              <a:rPr lang="en-US" altLang="en-US" sz="2000" dirty="0">
                <a:solidFill>
                  <a:schemeClr val="accent5">
                    <a:lumMod val="50000"/>
                  </a:schemeClr>
                </a:solidFill>
              </a:rPr>
              <a:t>(1 of 3)</a:t>
            </a:r>
            <a:endParaRPr lang="en-US" sz="2000" dirty="0">
              <a:solidFill>
                <a:schemeClr val="accent5">
                  <a:lumMod val="50000"/>
                </a:schemeClr>
              </a:solidFill>
            </a:endParaRPr>
          </a:p>
        </p:txBody>
      </p:sp>
      <p:sp>
        <p:nvSpPr>
          <p:cNvPr id="4" name="Content Placeholder 3"/>
          <p:cNvSpPr>
            <a:spLocks noGrp="1"/>
          </p:cNvSpPr>
          <p:nvPr>
            <p:ph idx="1"/>
          </p:nvPr>
        </p:nvSpPr>
        <p:spPr>
          <a:xfrm>
            <a:off x="152400" y="1447688"/>
            <a:ext cx="8229600" cy="3962623"/>
          </a:xfrm>
        </p:spPr>
        <p:txBody>
          <a:bodyPr>
            <a:spAutoFit/>
          </a:bodyPr>
          <a:lstStyle/>
          <a:p>
            <a:pPr marL="0" indent="0">
              <a:buNone/>
            </a:pPr>
            <a:r>
              <a:rPr lang="en-US" sz="2000" b="1" dirty="0">
                <a:solidFill>
                  <a:schemeClr val="accent5">
                    <a:lumMod val="50000"/>
                  </a:schemeClr>
                </a:solidFill>
              </a:rPr>
              <a:t>Costly Working Capital for a Project</a:t>
            </a:r>
          </a:p>
          <a:p>
            <a:pPr marL="0" indent="0">
              <a:buNone/>
            </a:pPr>
            <a:r>
              <a:rPr lang="en-US" sz="2000" b="1" dirty="0">
                <a:solidFill>
                  <a:schemeClr val="accent5">
                    <a:lumMod val="50000"/>
                  </a:schemeClr>
                </a:solidFill>
              </a:rPr>
              <a:t>Problem</a:t>
            </a:r>
          </a:p>
          <a:p>
            <a:pPr lvl="1">
              <a:buClr>
                <a:schemeClr val="accent5">
                  <a:lumMod val="50000"/>
                </a:schemeClr>
              </a:buClr>
            </a:pPr>
            <a:r>
              <a:rPr lang="en-US" sz="2000" dirty="0">
                <a:solidFill>
                  <a:schemeClr val="accent5">
                    <a:lumMod val="50000"/>
                  </a:schemeClr>
                </a:solidFill>
              </a:rPr>
              <a:t>Emerald City Paints would like to construct a new facility that will manufacture paint. In addition to the capital expenditure on the plant, management estimates that the project will require an investment today of $450,000 for net working capital. The firm will recover the investment in net working capital eight years from today, when management anticipates closing the plant. The discount rate for this type of cash flow is 6% per year. What is the present value of the cost of working capital for the paint facility? What is the value of an inventory policy that would halve the plant’s net working capital requirements?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64195"/>
            <a:ext cx="4876800" cy="430887"/>
          </a:xfrm>
        </p:spPr>
        <p:txBody>
          <a:bodyPr wrap="square">
            <a:spAutoFit/>
          </a:bodyPr>
          <a:lstStyle/>
          <a:p>
            <a:r>
              <a:rPr lang="en-US" altLang="en-US" dirty="0">
                <a:solidFill>
                  <a:schemeClr val="accent5">
                    <a:lumMod val="50000"/>
                  </a:schemeClr>
                </a:solidFill>
              </a:rPr>
              <a:t>Textbook Example 26.1 </a:t>
            </a:r>
            <a:r>
              <a:rPr lang="en-US" altLang="en-US" sz="2000" dirty="0">
                <a:solidFill>
                  <a:schemeClr val="accent5">
                    <a:lumMod val="50000"/>
                  </a:schemeClr>
                </a:solidFill>
              </a:rPr>
              <a:t>(2 of 3)</a:t>
            </a:r>
            <a:endParaRPr lang="en-IN" sz="2000" dirty="0">
              <a:solidFill>
                <a:schemeClr val="accent5">
                  <a:lumMod val="50000"/>
                </a:schemeClr>
              </a:solidFill>
            </a:endParaRPr>
          </a:p>
        </p:txBody>
      </p:sp>
      <p:sp>
        <p:nvSpPr>
          <p:cNvPr id="3" name="Content Placeholder 2"/>
          <p:cNvSpPr>
            <a:spLocks noGrp="1"/>
          </p:cNvSpPr>
          <p:nvPr>
            <p:ph idx="1"/>
          </p:nvPr>
        </p:nvSpPr>
        <p:spPr>
          <a:xfrm>
            <a:off x="457200" y="1570509"/>
            <a:ext cx="8229600" cy="1669688"/>
          </a:xfrm>
        </p:spPr>
        <p:txBody>
          <a:bodyPr>
            <a:spAutoFit/>
          </a:bodyPr>
          <a:lstStyle/>
          <a:p>
            <a:pPr marL="0" indent="0">
              <a:buNone/>
            </a:pPr>
            <a:r>
              <a:rPr lang="en-IN" b="1" dirty="0">
                <a:solidFill>
                  <a:schemeClr val="accent5">
                    <a:lumMod val="50000"/>
                  </a:schemeClr>
                </a:solidFill>
              </a:rPr>
              <a:t>Solution</a:t>
            </a:r>
          </a:p>
          <a:p>
            <a:pPr>
              <a:buClr>
                <a:schemeClr val="accent5">
                  <a:lumMod val="50000"/>
                </a:schemeClr>
              </a:buClr>
            </a:pPr>
            <a:r>
              <a:rPr lang="en-IN" dirty="0">
                <a:solidFill>
                  <a:schemeClr val="accent5">
                    <a:lumMod val="50000"/>
                  </a:schemeClr>
                </a:solidFill>
              </a:rPr>
              <a:t>The cash flows for the investment in net working capital are −$450,000 today and +$450,000 eight years from today. Putting this on a timeline:</a:t>
            </a:r>
          </a:p>
        </p:txBody>
      </p:sp>
      <p:pic>
        <p:nvPicPr>
          <p:cNvPr id="22530" name="Picture 2" descr="A timeline shows cash flow for investment over 8 years. The timeline shows that at 0, the cash flow is minus 450,000 dollars and at 8 years, the cash flow is 450,000 doll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54" y="4131233"/>
            <a:ext cx="8134291" cy="115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472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645488"/>
            <a:ext cx="4953000" cy="430887"/>
          </a:xfrm>
        </p:spPr>
        <p:txBody>
          <a:bodyPr wrap="square">
            <a:spAutoFit/>
          </a:bodyPr>
          <a:lstStyle/>
          <a:p>
            <a:r>
              <a:rPr lang="en-US" altLang="en-US" dirty="0">
                <a:solidFill>
                  <a:schemeClr val="accent5">
                    <a:lumMod val="50000"/>
                  </a:schemeClr>
                </a:solidFill>
              </a:rPr>
              <a:t>Textbook Example 26.1 </a:t>
            </a:r>
            <a:r>
              <a:rPr lang="en-US" altLang="en-US" sz="2000" dirty="0">
                <a:solidFill>
                  <a:schemeClr val="accent5">
                    <a:lumMod val="50000"/>
                  </a:schemeClr>
                </a:solidFill>
              </a:rPr>
              <a:t>(3 of 3)</a:t>
            </a:r>
            <a:endParaRPr lang="en-IN" sz="2000" dirty="0">
              <a:solidFill>
                <a:schemeClr val="accent5">
                  <a:lumMod val="50000"/>
                </a:schemeClr>
              </a:solidFill>
            </a:endParaRPr>
          </a:p>
        </p:txBody>
      </p:sp>
      <p:sp>
        <p:nvSpPr>
          <p:cNvPr id="3" name="Content Placeholder 2"/>
          <p:cNvSpPr>
            <a:spLocks noGrp="1"/>
          </p:cNvSpPr>
          <p:nvPr>
            <p:ph idx="1"/>
          </p:nvPr>
        </p:nvSpPr>
        <p:spPr>
          <a:xfrm>
            <a:off x="457200" y="1632079"/>
            <a:ext cx="8229600" cy="738664"/>
          </a:xfrm>
        </p:spPr>
        <p:txBody>
          <a:bodyPr>
            <a:spAutoFit/>
          </a:bodyPr>
          <a:lstStyle/>
          <a:p>
            <a:pPr marL="0" indent="0">
              <a:buNone/>
            </a:pPr>
            <a:r>
              <a:rPr lang="en-IN" dirty="0">
                <a:solidFill>
                  <a:schemeClr val="accent5">
                    <a:lumMod val="50000"/>
                  </a:schemeClr>
                </a:solidFill>
              </a:rPr>
              <a:t>Given a discount rate of 6% per year, the </a:t>
            </a:r>
            <a:r>
              <a:rPr lang="en-IN" spc="-300" dirty="0">
                <a:solidFill>
                  <a:schemeClr val="accent5">
                    <a:lumMod val="50000"/>
                  </a:schemeClr>
                </a:solidFill>
              </a:rPr>
              <a:t>N P </a:t>
            </a:r>
            <a:r>
              <a:rPr lang="en-IN" dirty="0">
                <a:solidFill>
                  <a:schemeClr val="accent5">
                    <a:lumMod val="50000"/>
                  </a:schemeClr>
                </a:solidFill>
              </a:rPr>
              <a:t>V of these cash flows is </a:t>
            </a:r>
          </a:p>
        </p:txBody>
      </p:sp>
      <p:graphicFrame>
        <p:nvGraphicFramePr>
          <p:cNvPr id="15" name="Object 14"/>
          <p:cNvGraphicFramePr>
            <a:graphicFrameLocks noChangeAspect="1"/>
          </p:cNvGraphicFramePr>
          <p:nvPr>
            <p:extLst>
              <p:ext uri="{D42A27DB-BD31-4B8C-83A1-F6EECF244321}">
                <p14:modId xmlns:p14="http://schemas.microsoft.com/office/powerpoint/2010/main" val="80252696"/>
              </p:ext>
            </p:extLst>
          </p:nvPr>
        </p:nvGraphicFramePr>
        <p:xfrm>
          <a:off x="1600200" y="2694014"/>
          <a:ext cx="5075238" cy="852488"/>
        </p:xfrm>
        <a:graphic>
          <a:graphicData uri="http://schemas.openxmlformats.org/presentationml/2006/ole">
            <mc:AlternateContent xmlns:mc="http://schemas.openxmlformats.org/markup-compatibility/2006">
              <mc:Choice xmlns:v="urn:schemas-microsoft-com:vml" Requires="v">
                <p:oleObj spid="_x0000_s2570" name="Equation" r:id="rId3" imgW="2793960" imgH="469800" progId="Equation.DSMT4">
                  <p:embed/>
                </p:oleObj>
              </mc:Choice>
              <mc:Fallback>
                <p:oleObj name="Equation" r:id="rId3" imgW="2793960" imgH="469800" progId="Equation.DSMT4">
                  <p:embed/>
                  <p:pic>
                    <p:nvPicPr>
                      <p:cNvPr id="15" name="Object 14"/>
                      <p:cNvPicPr/>
                      <p:nvPr/>
                    </p:nvPicPr>
                    <p:blipFill>
                      <a:blip r:embed="rId4"/>
                      <a:stretch>
                        <a:fillRect/>
                      </a:stretch>
                    </p:blipFill>
                    <p:spPr>
                      <a:xfrm>
                        <a:off x="1600200" y="2694014"/>
                        <a:ext cx="5075238" cy="852488"/>
                      </a:xfrm>
                      <a:prstGeom prst="rect">
                        <a:avLst/>
                      </a:prstGeom>
                    </p:spPr>
                  </p:pic>
                </p:oleObj>
              </mc:Fallback>
            </mc:AlternateContent>
          </a:graphicData>
        </a:graphic>
      </p:graphicFrame>
      <p:sp>
        <p:nvSpPr>
          <p:cNvPr id="4" name="Content Placeholder 3"/>
          <p:cNvSpPr>
            <a:spLocks noGrp="1"/>
          </p:cNvSpPr>
          <p:nvPr>
            <p:ph idx="13"/>
          </p:nvPr>
        </p:nvSpPr>
        <p:spPr>
          <a:xfrm>
            <a:off x="428538" y="3707090"/>
            <a:ext cx="8229600" cy="1477328"/>
          </a:xfrm>
        </p:spPr>
        <p:txBody>
          <a:bodyPr>
            <a:spAutoFit/>
          </a:bodyPr>
          <a:lstStyle/>
          <a:p>
            <a:pPr marL="0" indent="0">
              <a:buNone/>
            </a:pPr>
            <a:r>
              <a:rPr lang="en-IN" dirty="0">
                <a:solidFill>
                  <a:schemeClr val="accent5">
                    <a:lumMod val="50000"/>
                  </a:schemeClr>
                </a:solidFill>
              </a:rPr>
              <a:t>Although Emerald City Paints receives back all of its investment in working capital, it loses the time value of money on this cash. If a new inventory policy could halve this requirement, it would be worth                         to the firm.</a:t>
            </a:r>
          </a:p>
        </p:txBody>
      </p:sp>
      <p:graphicFrame>
        <p:nvGraphicFramePr>
          <p:cNvPr id="14" name="Object 13"/>
          <p:cNvGraphicFramePr>
            <a:graphicFrameLocks noChangeAspect="1"/>
          </p:cNvGraphicFramePr>
          <p:nvPr>
            <p:extLst>
              <p:ext uri="{D42A27DB-BD31-4B8C-83A1-F6EECF244321}">
                <p14:modId xmlns:p14="http://schemas.microsoft.com/office/powerpoint/2010/main" val="280343145"/>
              </p:ext>
            </p:extLst>
          </p:nvPr>
        </p:nvGraphicFramePr>
        <p:xfrm>
          <a:off x="5105400" y="4818498"/>
          <a:ext cx="2063988" cy="620873"/>
        </p:xfrm>
        <a:graphic>
          <a:graphicData uri="http://schemas.openxmlformats.org/presentationml/2006/ole">
            <mc:AlternateContent xmlns:mc="http://schemas.openxmlformats.org/markup-compatibility/2006">
              <mc:Choice xmlns:v="urn:schemas-microsoft-com:vml" Requires="v">
                <p:oleObj spid="_x0000_s2571" name="Equation" r:id="rId5" imgW="1307880" imgH="393480" progId="Equation.DSMT4">
                  <p:embed/>
                </p:oleObj>
              </mc:Choice>
              <mc:Fallback>
                <p:oleObj name="Equation" r:id="rId5" imgW="1307880" imgH="393480" progId="Equation.DSMT4">
                  <p:embed/>
                  <p:pic>
                    <p:nvPicPr>
                      <p:cNvPr id="14" name="Object 13"/>
                      <p:cNvPicPr/>
                      <p:nvPr/>
                    </p:nvPicPr>
                    <p:blipFill>
                      <a:blip r:embed="rId6"/>
                      <a:stretch>
                        <a:fillRect/>
                      </a:stretch>
                    </p:blipFill>
                    <p:spPr>
                      <a:xfrm>
                        <a:off x="5105400" y="4818498"/>
                        <a:ext cx="2063988" cy="620873"/>
                      </a:xfrm>
                      <a:prstGeom prst="rect">
                        <a:avLst/>
                      </a:prstGeom>
                    </p:spPr>
                  </p:pic>
                </p:oleObj>
              </mc:Fallback>
            </mc:AlternateContent>
          </a:graphicData>
        </a:graphic>
      </p:graphicFrame>
    </p:spTree>
    <p:extLst>
      <p:ext uri="{BB962C8B-B14F-4D97-AF65-F5344CB8AC3E}">
        <p14:creationId xmlns:p14="http://schemas.microsoft.com/office/powerpoint/2010/main" val="3164127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5257800" cy="430887"/>
          </a:xfrm>
        </p:spPr>
        <p:txBody>
          <a:bodyPr wrap="square">
            <a:spAutoFit/>
          </a:bodyPr>
          <a:lstStyle/>
          <a:p>
            <a:r>
              <a:rPr lang="en-US" altLang="en-US" dirty="0">
                <a:solidFill>
                  <a:schemeClr val="accent5">
                    <a:lumMod val="50000"/>
                  </a:schemeClr>
                </a:solidFill>
              </a:rPr>
              <a:t>Alternative Example 26.1 </a:t>
            </a:r>
            <a:r>
              <a:rPr lang="en-US" altLang="en-US" sz="2000" dirty="0">
                <a:solidFill>
                  <a:schemeClr val="accent5">
                    <a:lumMod val="50000"/>
                  </a:schemeClr>
                </a:solidFill>
              </a:rPr>
              <a:t>(1 of 3)</a:t>
            </a:r>
            <a:endParaRPr lang="en-US" sz="2000" dirty="0">
              <a:solidFill>
                <a:schemeClr val="accent5">
                  <a:lumMod val="50000"/>
                </a:schemeClr>
              </a:solidFill>
            </a:endParaRPr>
          </a:p>
        </p:txBody>
      </p:sp>
      <p:sp>
        <p:nvSpPr>
          <p:cNvPr id="3" name="Content Placeholder 2"/>
          <p:cNvSpPr>
            <a:spLocks noGrp="1"/>
          </p:cNvSpPr>
          <p:nvPr>
            <p:ph idx="1"/>
          </p:nvPr>
        </p:nvSpPr>
        <p:spPr>
          <a:xfrm>
            <a:off x="457200" y="1524000"/>
            <a:ext cx="8229600" cy="3631763"/>
          </a:xfrm>
        </p:spPr>
        <p:txBody>
          <a:bodyPr>
            <a:spAutoFit/>
          </a:bodyPr>
          <a:lstStyle/>
          <a:p>
            <a:pPr marL="0" indent="0">
              <a:buNone/>
            </a:pPr>
            <a:r>
              <a:rPr lang="en-US" altLang="en-US" b="1" dirty="0">
                <a:solidFill>
                  <a:schemeClr val="accent5">
                    <a:lumMod val="50000"/>
                  </a:schemeClr>
                </a:solidFill>
              </a:rPr>
              <a:t>Problem</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Jackson Enterprises is considering a new project that will cost $10,000,000.</a:t>
            </a:r>
          </a:p>
          <a:p>
            <a:pPr lvl="1">
              <a:buClr>
                <a:schemeClr val="accent5">
                  <a:lumMod val="50000"/>
                </a:schemeClr>
              </a:buClr>
            </a:pPr>
            <a:r>
              <a:rPr lang="en-US" altLang="en-US" sz="2400" dirty="0">
                <a:solidFill>
                  <a:schemeClr val="accent5">
                    <a:lumMod val="50000"/>
                  </a:schemeClr>
                </a:solidFill>
              </a:rPr>
              <a:t>The project will require an investment today of $1,500,000 for net working capital. </a:t>
            </a:r>
          </a:p>
          <a:p>
            <a:pPr lvl="1">
              <a:buClr>
                <a:schemeClr val="accent5">
                  <a:lumMod val="50000"/>
                </a:schemeClr>
              </a:buClr>
            </a:pPr>
            <a:r>
              <a:rPr lang="en-US" altLang="en-US" sz="2400" dirty="0">
                <a:solidFill>
                  <a:schemeClr val="accent5">
                    <a:lumMod val="50000"/>
                  </a:schemeClr>
                </a:solidFill>
              </a:rPr>
              <a:t>The firm will recover the investment in net working capital when the project ends in 10 years.</a:t>
            </a:r>
          </a:p>
          <a:p>
            <a:pPr lvl="1">
              <a:buClr>
                <a:schemeClr val="accent5">
                  <a:lumMod val="50000"/>
                </a:schemeClr>
              </a:buClr>
            </a:pPr>
            <a:r>
              <a:rPr lang="en-US" altLang="en-US" sz="2400" dirty="0">
                <a:solidFill>
                  <a:schemeClr val="accent5">
                    <a:lumMod val="50000"/>
                  </a:schemeClr>
                </a:solidFill>
              </a:rPr>
              <a:t>The discount rate for this type of cash flow is 5.6% per year.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5334000" cy="430887"/>
          </a:xfrm>
        </p:spPr>
        <p:txBody>
          <a:bodyPr wrap="square">
            <a:spAutoFit/>
          </a:bodyPr>
          <a:lstStyle/>
          <a:p>
            <a:r>
              <a:rPr lang="en-US" altLang="en-US" dirty="0">
                <a:solidFill>
                  <a:schemeClr val="accent5">
                    <a:lumMod val="50000"/>
                  </a:schemeClr>
                </a:solidFill>
              </a:rPr>
              <a:t>Alternative Example 26.1 </a:t>
            </a:r>
            <a:r>
              <a:rPr lang="en-US" altLang="en-US" sz="2000" dirty="0">
                <a:solidFill>
                  <a:schemeClr val="accent5">
                    <a:lumMod val="50000"/>
                  </a:schemeClr>
                </a:solidFill>
              </a:rPr>
              <a:t>(2</a:t>
            </a:r>
            <a:r>
              <a:rPr lang="en-US" altLang="en-US" sz="2000" baseline="0" dirty="0">
                <a:solidFill>
                  <a:schemeClr val="accent5">
                    <a:lumMod val="50000"/>
                  </a:schemeClr>
                </a:solidFill>
              </a:rPr>
              <a:t> of 3</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304800" y="2514600"/>
            <a:ext cx="8229600" cy="1184940"/>
          </a:xfrm>
        </p:spPr>
        <p:txBody>
          <a:bodyPr>
            <a:spAutoFit/>
          </a:bodyPr>
          <a:lstStyle/>
          <a:p>
            <a:pPr marL="0" indent="0">
              <a:buNone/>
            </a:pPr>
            <a:r>
              <a:rPr lang="en-US" altLang="en-US" b="1" dirty="0">
                <a:solidFill>
                  <a:schemeClr val="accent5">
                    <a:lumMod val="50000"/>
                  </a:schemeClr>
                </a:solidFill>
              </a:rPr>
              <a:t>Problem</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What is the present value of the cost of working capital for the project?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73288"/>
            <a:ext cx="5257800" cy="430887"/>
          </a:xfrm>
        </p:spPr>
        <p:txBody>
          <a:bodyPr wrap="square">
            <a:spAutoFit/>
          </a:bodyPr>
          <a:lstStyle/>
          <a:p>
            <a:r>
              <a:rPr lang="en-US" altLang="en-US" dirty="0">
                <a:solidFill>
                  <a:schemeClr val="accent5">
                    <a:lumMod val="50000"/>
                  </a:schemeClr>
                </a:solidFill>
              </a:rPr>
              <a:t>Alternative Example 26.1 </a:t>
            </a:r>
            <a:r>
              <a:rPr lang="en-US" altLang="en-US" sz="2000" dirty="0">
                <a:solidFill>
                  <a:schemeClr val="accent5">
                    <a:lumMod val="50000"/>
                  </a:schemeClr>
                </a:solidFill>
              </a:rPr>
              <a:t>(3</a:t>
            </a:r>
            <a:r>
              <a:rPr lang="en-US" altLang="en-US" sz="2000" baseline="0" dirty="0">
                <a:solidFill>
                  <a:schemeClr val="accent5">
                    <a:lumMod val="50000"/>
                  </a:schemeClr>
                </a:solidFill>
              </a:rPr>
              <a:t> of 3</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1298761"/>
            <a:ext cx="8229600" cy="1600200"/>
          </a:xfrm>
        </p:spPr>
        <p:txBody>
          <a:bodyPr>
            <a:spAutoFit/>
          </a:bodyPr>
          <a:lstStyle/>
          <a:p>
            <a:pPr marL="0" indent="0">
              <a:buNone/>
            </a:pPr>
            <a:r>
              <a:rPr lang="en-US" altLang="en-US" b="1" dirty="0">
                <a:solidFill>
                  <a:schemeClr val="accent5">
                    <a:lumMod val="50000"/>
                  </a:schemeClr>
                </a:solidFill>
              </a:rPr>
              <a:t>Solution</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The investment in working capital results in a cash outflow today of $1,500,000 and a cash inflow of $1,500,000 in 10 years.</a:t>
            </a:r>
          </a:p>
        </p:txBody>
      </p:sp>
      <p:graphicFrame>
        <p:nvGraphicFramePr>
          <p:cNvPr id="4" name="Object 3"/>
          <p:cNvGraphicFramePr>
            <a:graphicFrameLocks noChangeAspect="1"/>
          </p:cNvGraphicFramePr>
          <p:nvPr>
            <p:extLst>
              <p:ext uri="{D42A27DB-BD31-4B8C-83A1-F6EECF244321}">
                <p14:modId xmlns:p14="http://schemas.microsoft.com/office/powerpoint/2010/main" val="2651761516"/>
              </p:ext>
            </p:extLst>
          </p:nvPr>
        </p:nvGraphicFramePr>
        <p:xfrm>
          <a:off x="1600200" y="3221145"/>
          <a:ext cx="5302250" cy="682625"/>
        </p:xfrm>
        <a:graphic>
          <a:graphicData uri="http://schemas.openxmlformats.org/presentationml/2006/ole">
            <mc:AlternateContent xmlns:mc="http://schemas.openxmlformats.org/markup-compatibility/2006">
              <mc:Choice xmlns:v="urn:schemas-microsoft-com:vml" Requires="v">
                <p:oleObj spid="_x0000_s3333" name="Equation" r:id="rId3" imgW="4241520" imgH="545760" progId="Equation.DSMT4">
                  <p:embed/>
                </p:oleObj>
              </mc:Choice>
              <mc:Fallback>
                <p:oleObj name="Equation" r:id="rId3" imgW="4241520" imgH="545760" progId="Equation.DSMT4">
                  <p:embed/>
                  <p:pic>
                    <p:nvPicPr>
                      <p:cNvPr id="4" name="Object 3"/>
                      <p:cNvPicPr>
                        <a:picLocks noChangeAspect="1" noChangeArrowheads="1"/>
                      </p:cNvPicPr>
                      <p:nvPr/>
                    </p:nvPicPr>
                    <p:blipFill>
                      <a:blip r:embed="rId4"/>
                      <a:srcRect/>
                      <a:stretch>
                        <a:fillRect/>
                      </a:stretch>
                    </p:blipFill>
                    <p:spPr bwMode="auto">
                      <a:xfrm>
                        <a:off x="1600200" y="3221145"/>
                        <a:ext cx="5302250" cy="682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4191000"/>
            <a:ext cx="8229600" cy="761999"/>
          </a:xfrm>
        </p:spPr>
        <p:txBody>
          <a:bodyPr>
            <a:spAutoFit/>
          </a:bodyPr>
          <a:lstStyle/>
          <a:p>
            <a:pPr lvl="2">
              <a:buClr>
                <a:schemeClr val="accent5">
                  <a:lumMod val="50000"/>
                </a:schemeClr>
              </a:buClr>
            </a:pPr>
            <a:r>
              <a:rPr lang="en-US" altLang="en-US" sz="2400" dirty="0">
                <a:solidFill>
                  <a:schemeClr val="accent5">
                    <a:lumMod val="50000"/>
                  </a:schemeClr>
                </a:solidFill>
              </a:rPr>
              <a:t>The investment in working capital costs the firm $630,135.</a:t>
            </a:r>
            <a:endParaRPr lang="en-US" sz="2400" dirty="0">
              <a:solidFill>
                <a:schemeClr val="accent5">
                  <a:lumMod val="5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4633" y="503648"/>
            <a:ext cx="3429000" cy="553998"/>
          </a:xfrm>
        </p:spPr>
        <p:txBody>
          <a:bodyPr wrap="square" anchor="b">
            <a:noAutofit/>
          </a:bodyPr>
          <a:lstStyle/>
          <a:p>
            <a:r>
              <a:rPr lang="en-US" dirty="0">
                <a:solidFill>
                  <a:schemeClr val="accent5">
                    <a:lumMod val="50000"/>
                  </a:schemeClr>
                </a:solidFill>
              </a:rPr>
              <a:t>Corporate Finance</a:t>
            </a:r>
            <a:endParaRPr lang="en-IN" dirty="0">
              <a:solidFill>
                <a:schemeClr val="accent5">
                  <a:lumMod val="50000"/>
                </a:schemeClr>
              </a:solidFill>
            </a:endParaRPr>
          </a:p>
        </p:txBody>
      </p:sp>
      <p:sp>
        <p:nvSpPr>
          <p:cNvPr id="4" name="Text Placeholder 3"/>
          <p:cNvSpPr>
            <a:spLocks noGrp="1"/>
          </p:cNvSpPr>
          <p:nvPr>
            <p:ph type="body" sz="quarter" idx="14"/>
          </p:nvPr>
        </p:nvSpPr>
        <p:spPr>
          <a:xfrm>
            <a:off x="5369133" y="2721792"/>
            <a:ext cx="2517566" cy="492443"/>
          </a:xfrm>
        </p:spPr>
        <p:txBody>
          <a:bodyPr wrap="square">
            <a:noAutofit/>
          </a:bodyPr>
          <a:lstStyle/>
          <a:p>
            <a:r>
              <a:rPr lang="en-IN" sz="3200" dirty="0">
                <a:solidFill>
                  <a:schemeClr val="accent5">
                    <a:lumMod val="50000"/>
                  </a:schemeClr>
                </a:solidFill>
              </a:rPr>
              <a:t>Chapter 26</a:t>
            </a:r>
          </a:p>
        </p:txBody>
      </p:sp>
      <p:sp>
        <p:nvSpPr>
          <p:cNvPr id="5" name="Text Placeholder 4"/>
          <p:cNvSpPr>
            <a:spLocks noGrp="1"/>
          </p:cNvSpPr>
          <p:nvPr>
            <p:ph type="body" sz="quarter" idx="15"/>
          </p:nvPr>
        </p:nvSpPr>
        <p:spPr>
          <a:xfrm>
            <a:off x="4569033" y="3429699"/>
            <a:ext cx="4117765" cy="307777"/>
          </a:xfrm>
        </p:spPr>
        <p:txBody>
          <a:bodyPr wrap="square">
            <a:noAutofit/>
          </a:bodyPr>
          <a:lstStyle/>
          <a:p>
            <a:r>
              <a:rPr lang="en-IN" altLang="en-US" sz="2400" dirty="0">
                <a:solidFill>
                  <a:schemeClr val="accent5">
                    <a:lumMod val="50000"/>
                  </a:schemeClr>
                </a:solidFill>
              </a:rPr>
              <a:t>Working Capital Management</a:t>
            </a:r>
          </a:p>
        </p:txBody>
      </p:sp>
      <p:pic>
        <p:nvPicPr>
          <p:cNvPr id="1026" name="Picture 2" descr="Front Cover: Corporate Finance, Fifth Edition by Berk and DeMarz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306966"/>
            <a:ext cx="3581400" cy="4551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9"/>
          <p:cNvSpPr txBox="1"/>
          <p:nvPr/>
        </p:nvSpPr>
        <p:spPr>
          <a:xfrm>
            <a:off x="4572000" y="4724400"/>
            <a:ext cx="2971808" cy="57573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1000" dirty="0">
                <a:solidFill>
                  <a:schemeClr val="accent5">
                    <a:lumMod val="50000"/>
                  </a:schemeClr>
                </a:solidFill>
              </a:rPr>
              <a:t>Slide in this Presentation Contain Hyperlinks. JAWS users should be able to get a list of links by using INSERT+F7</a:t>
            </a:r>
          </a:p>
        </p:txBody>
      </p:sp>
    </p:spTree>
    <p:extLst>
      <p:ext uri="{BB962C8B-B14F-4D97-AF65-F5344CB8AC3E}">
        <p14:creationId xmlns:p14="http://schemas.microsoft.com/office/powerpoint/2010/main" val="2761580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62000"/>
            <a:ext cx="3200400" cy="430887"/>
          </a:xfrm>
        </p:spPr>
        <p:txBody>
          <a:bodyPr wrap="square">
            <a:spAutoFit/>
          </a:bodyPr>
          <a:lstStyle/>
          <a:p>
            <a:r>
              <a:rPr lang="en-US" altLang="en-US" dirty="0">
                <a:solidFill>
                  <a:schemeClr val="accent5">
                    <a:lumMod val="50000"/>
                  </a:schemeClr>
                </a:solidFill>
              </a:rPr>
              <a:t>26.2 Trade Credit</a:t>
            </a:r>
            <a:endParaRPr lang="en-US" dirty="0">
              <a:solidFill>
                <a:schemeClr val="accent5">
                  <a:lumMod val="50000"/>
                </a:schemeClr>
              </a:solidFill>
            </a:endParaRPr>
          </a:p>
        </p:txBody>
      </p:sp>
      <p:sp>
        <p:nvSpPr>
          <p:cNvPr id="3" name="Content Placeholder 2"/>
          <p:cNvSpPr>
            <a:spLocks noGrp="1"/>
          </p:cNvSpPr>
          <p:nvPr>
            <p:ph idx="1"/>
          </p:nvPr>
        </p:nvSpPr>
        <p:spPr>
          <a:xfrm>
            <a:off x="304800" y="2057400"/>
            <a:ext cx="8229600" cy="815608"/>
          </a:xfrm>
        </p:spPr>
        <p:txBody>
          <a:bodyPr>
            <a:spAutoFit/>
          </a:bodyPr>
          <a:lstStyle/>
          <a:p>
            <a:pPr>
              <a:buClr>
                <a:schemeClr val="accent5">
                  <a:lumMod val="50000"/>
                </a:schemeClr>
              </a:buClr>
            </a:pPr>
            <a:r>
              <a:rPr lang="en-US" altLang="en-US" dirty="0">
                <a:solidFill>
                  <a:schemeClr val="accent5">
                    <a:lumMod val="50000"/>
                  </a:schemeClr>
                </a:solidFill>
              </a:rPr>
              <a:t>Trade Credit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credit that the firm extends to its customers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762000"/>
            <a:ext cx="4495800" cy="430887"/>
          </a:xfrm>
        </p:spPr>
        <p:txBody>
          <a:bodyPr wrap="square">
            <a:spAutoFit/>
          </a:bodyPr>
          <a:lstStyle/>
          <a:p>
            <a:r>
              <a:rPr lang="en-US" altLang="en-US" dirty="0">
                <a:solidFill>
                  <a:schemeClr val="accent5">
                    <a:lumMod val="50000"/>
                  </a:schemeClr>
                </a:solidFill>
              </a:rPr>
              <a:t>Trade Credit Terms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3" name="Content Placeholder 2"/>
          <p:cNvSpPr>
            <a:spLocks noGrp="1"/>
          </p:cNvSpPr>
          <p:nvPr>
            <p:ph idx="1"/>
          </p:nvPr>
        </p:nvSpPr>
        <p:spPr>
          <a:xfrm>
            <a:off x="457200" y="2057400"/>
            <a:ext cx="8229600" cy="2000548"/>
          </a:xfrm>
        </p:spPr>
        <p:txBody>
          <a:bodyPr>
            <a:spAutoFit/>
          </a:bodyPr>
          <a:lstStyle/>
          <a:p>
            <a:pPr>
              <a:buClr>
                <a:schemeClr val="accent5">
                  <a:lumMod val="75000"/>
                </a:schemeClr>
              </a:buClr>
            </a:pPr>
            <a:r>
              <a:rPr lang="en-US" altLang="en-US" dirty="0">
                <a:solidFill>
                  <a:schemeClr val="accent5">
                    <a:lumMod val="50000"/>
                  </a:schemeClr>
                </a:solidFill>
              </a:rPr>
              <a:t>Net 30</a:t>
            </a:r>
          </a:p>
          <a:p>
            <a:pPr lvl="1">
              <a:buClr>
                <a:schemeClr val="accent5">
                  <a:lumMod val="75000"/>
                </a:schemeClr>
              </a:buClr>
              <a:buFont typeface="Arial" panose="020B0604020202020204" pitchFamily="34" charset="0"/>
              <a:buChar char="•"/>
            </a:pPr>
            <a:r>
              <a:rPr lang="en-US" altLang="en-US" sz="2400" dirty="0">
                <a:solidFill>
                  <a:schemeClr val="accent5">
                    <a:lumMod val="50000"/>
                  </a:schemeClr>
                </a:solidFill>
              </a:rPr>
              <a:t>Payment is not due until 30 days from the date of the invoice.</a:t>
            </a:r>
          </a:p>
          <a:p>
            <a:pPr lvl="2">
              <a:buClr>
                <a:schemeClr val="accent5">
                  <a:lumMod val="75000"/>
                </a:schemeClr>
              </a:buClr>
              <a:buFont typeface="Arial" panose="020B0604020202020204" pitchFamily="34" charset="0"/>
              <a:buChar char="•"/>
            </a:pPr>
            <a:r>
              <a:rPr lang="en-US" altLang="en-US" sz="2400" dirty="0">
                <a:solidFill>
                  <a:schemeClr val="accent5">
                    <a:lumMod val="50000"/>
                  </a:schemeClr>
                </a:solidFill>
              </a:rPr>
              <a:t>Note: The number of days may vary, such as Net 15 or Net 60.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838200"/>
            <a:ext cx="4343400" cy="430887"/>
          </a:xfrm>
        </p:spPr>
        <p:txBody>
          <a:bodyPr wrap="square">
            <a:spAutoFit/>
          </a:bodyPr>
          <a:lstStyle/>
          <a:p>
            <a:r>
              <a:rPr lang="en-US" altLang="en-US" dirty="0">
                <a:solidFill>
                  <a:schemeClr val="accent5">
                    <a:lumMod val="50000"/>
                  </a:schemeClr>
                </a:solidFill>
              </a:rPr>
              <a:t>Trade Credit Terms </a:t>
            </a:r>
            <a:r>
              <a:rPr lang="en-US" altLang="en-US" sz="2000" dirty="0">
                <a:solidFill>
                  <a:schemeClr val="accent5">
                    <a:lumMod val="50000"/>
                  </a:schemeClr>
                </a:solidFill>
              </a:rPr>
              <a:t>(2 of 2)</a:t>
            </a:r>
            <a:endParaRPr lang="en-IN" sz="2000" dirty="0">
              <a:solidFill>
                <a:schemeClr val="accent5">
                  <a:lumMod val="50000"/>
                </a:schemeClr>
              </a:solidFill>
            </a:endParaRPr>
          </a:p>
        </p:txBody>
      </p:sp>
      <p:sp>
        <p:nvSpPr>
          <p:cNvPr id="3" name="Content Placeholder 2"/>
          <p:cNvSpPr>
            <a:spLocks noGrp="1"/>
          </p:cNvSpPr>
          <p:nvPr>
            <p:ph idx="1"/>
          </p:nvPr>
        </p:nvSpPr>
        <p:spPr>
          <a:xfrm>
            <a:off x="262913" y="1613118"/>
            <a:ext cx="8229600" cy="3631763"/>
          </a:xfrm>
        </p:spPr>
        <p:txBody>
          <a:bodyPr wrap="square">
            <a:spAutoFit/>
          </a:bodyPr>
          <a:lstStyle/>
          <a:p>
            <a:pPr marL="0" indent="0">
              <a:buNone/>
            </a:pPr>
            <a:r>
              <a:rPr lang="en-US" altLang="en-US" dirty="0">
                <a:solidFill>
                  <a:schemeClr val="accent5">
                    <a:lumMod val="50000"/>
                  </a:schemeClr>
                </a:solidFill>
              </a:rPr>
              <a:t>2/10, Net 30</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If the buyer pays within 10 days, they will receive a 2% discount, otherwise the full amount is due in 30 days.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Firms offer discounts to encourage customers to pay early</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However, the discount also represents a cost to the selling firm</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Note: The discount and number of days may vary, such as     Net 20 or     Net 45</a:t>
            </a:r>
          </a:p>
        </p:txBody>
      </p:sp>
      <p:graphicFrame>
        <p:nvGraphicFramePr>
          <p:cNvPr id="15" name="Object 14"/>
          <p:cNvGraphicFramePr>
            <a:graphicFrameLocks noChangeAspect="1"/>
          </p:cNvGraphicFramePr>
          <p:nvPr>
            <p:extLst>
              <p:ext uri="{D42A27DB-BD31-4B8C-83A1-F6EECF244321}">
                <p14:modId xmlns:p14="http://schemas.microsoft.com/office/powerpoint/2010/main" val="4127834248"/>
              </p:ext>
            </p:extLst>
          </p:nvPr>
        </p:nvGraphicFramePr>
        <p:xfrm>
          <a:off x="2514600" y="4814004"/>
          <a:ext cx="333983" cy="613986"/>
        </p:xfrm>
        <a:graphic>
          <a:graphicData uri="http://schemas.openxmlformats.org/presentationml/2006/ole">
            <mc:AlternateContent xmlns:mc="http://schemas.openxmlformats.org/markup-compatibility/2006">
              <mc:Choice xmlns:v="urn:schemas-microsoft-com:vml" Requires="v">
                <p:oleObj spid="_x0000_s4851" name="Equation" r:id="rId3" imgW="203040" imgH="393480" progId="Equation.DSMT4">
                  <p:embed/>
                </p:oleObj>
              </mc:Choice>
              <mc:Fallback>
                <p:oleObj name="Equation" r:id="rId3" imgW="203040" imgH="393480" progId="Equation.DSMT4">
                  <p:embed/>
                  <p:pic>
                    <p:nvPicPr>
                      <p:cNvPr id="15" name="Object 14"/>
                      <p:cNvPicPr/>
                      <p:nvPr/>
                    </p:nvPicPr>
                    <p:blipFill>
                      <a:blip r:embed="rId4"/>
                      <a:stretch>
                        <a:fillRect/>
                      </a:stretch>
                    </p:blipFill>
                    <p:spPr>
                      <a:xfrm>
                        <a:off x="2514600" y="4814004"/>
                        <a:ext cx="333983" cy="61398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959836645"/>
              </p:ext>
            </p:extLst>
          </p:nvPr>
        </p:nvGraphicFramePr>
        <p:xfrm>
          <a:off x="4208827" y="4785043"/>
          <a:ext cx="337771" cy="619474"/>
        </p:xfrm>
        <a:graphic>
          <a:graphicData uri="http://schemas.openxmlformats.org/presentationml/2006/ole">
            <mc:AlternateContent xmlns:mc="http://schemas.openxmlformats.org/markup-compatibility/2006">
              <mc:Choice xmlns:v="urn:schemas-microsoft-com:vml" Requires="v">
                <p:oleObj spid="_x0000_s4852" name="Equation" r:id="rId5" imgW="203040" imgH="393480" progId="Equation.DSMT4">
                  <p:embed/>
                </p:oleObj>
              </mc:Choice>
              <mc:Fallback>
                <p:oleObj name="Equation" r:id="rId5" imgW="203040" imgH="393480" progId="Equation.DSMT4">
                  <p:embed/>
                  <p:pic>
                    <p:nvPicPr>
                      <p:cNvPr id="0" name="Object 14"/>
                      <p:cNvPicPr>
                        <a:picLocks noChangeAspect="1" noChangeArrowheads="1"/>
                      </p:cNvPicPr>
                      <p:nvPr/>
                    </p:nvPicPr>
                    <p:blipFill>
                      <a:blip r:embed="rId6"/>
                      <a:srcRect/>
                      <a:stretch>
                        <a:fillRect/>
                      </a:stretch>
                    </p:blipFill>
                    <p:spPr bwMode="auto">
                      <a:xfrm>
                        <a:off x="4208827" y="4785043"/>
                        <a:ext cx="337771" cy="61947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30162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75863"/>
            <a:ext cx="4724400" cy="861774"/>
          </a:xfrm>
        </p:spPr>
        <p:txBody>
          <a:bodyPr wrap="square">
            <a:spAutoFit/>
          </a:bodyPr>
          <a:lstStyle/>
          <a:p>
            <a:r>
              <a:rPr lang="en-US" altLang="en-US" dirty="0">
                <a:solidFill>
                  <a:schemeClr val="accent5">
                    <a:lumMod val="50000"/>
                  </a:schemeClr>
                </a:solidFill>
              </a:rPr>
              <a:t>Trade Credit and Market Frictions </a:t>
            </a:r>
            <a:r>
              <a:rPr lang="en-US" altLang="en-US" sz="2000" dirty="0">
                <a:solidFill>
                  <a:schemeClr val="accent5">
                    <a:lumMod val="50000"/>
                  </a:schemeClr>
                </a:solidFill>
              </a:rPr>
              <a:t>(1 of 6)</a:t>
            </a:r>
            <a:endParaRPr lang="en-US" sz="2000" dirty="0">
              <a:solidFill>
                <a:schemeClr val="accent5">
                  <a:lumMod val="50000"/>
                </a:schemeClr>
              </a:solidFill>
            </a:endParaRPr>
          </a:p>
        </p:txBody>
      </p:sp>
      <p:sp>
        <p:nvSpPr>
          <p:cNvPr id="3" name="Content Placeholder 2"/>
          <p:cNvSpPr>
            <a:spLocks noGrp="1"/>
          </p:cNvSpPr>
          <p:nvPr>
            <p:ph idx="1"/>
          </p:nvPr>
        </p:nvSpPr>
        <p:spPr>
          <a:xfrm>
            <a:off x="457200" y="1905000"/>
            <a:ext cx="8229600" cy="3554819"/>
          </a:xfrm>
        </p:spPr>
        <p:txBody>
          <a:bodyPr>
            <a:spAutoFit/>
          </a:bodyPr>
          <a:lstStyle/>
          <a:p>
            <a:pPr>
              <a:buClr>
                <a:schemeClr val="accent5">
                  <a:lumMod val="50000"/>
                </a:schemeClr>
              </a:buClr>
            </a:pPr>
            <a:r>
              <a:rPr lang="en-US" altLang="en-US" sz="2400" dirty="0">
                <a:solidFill>
                  <a:schemeClr val="accent5">
                    <a:lumMod val="50000"/>
                  </a:schemeClr>
                </a:solidFill>
              </a:rPr>
              <a:t>Cost of Trade Credit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Assume a firm sells a product for $100 and offers its customer terms of      net 30.</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customer doesn’t have to pay anything for the first 10 days, so it effectively has a zero-interest loan for this period.</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If the customer takes advantage of the discount and pays within the 10-day discount period, the customer pays only $98 for the product.</a:t>
            </a:r>
          </a:p>
        </p:txBody>
      </p:sp>
      <p:graphicFrame>
        <p:nvGraphicFramePr>
          <p:cNvPr id="4" name="Object 3"/>
          <p:cNvGraphicFramePr>
            <a:graphicFrameLocks noChangeAspect="1"/>
          </p:cNvGraphicFramePr>
          <p:nvPr>
            <p:extLst>
              <p:ext uri="{D42A27DB-BD31-4B8C-83A1-F6EECF244321}">
                <p14:modId xmlns:p14="http://schemas.microsoft.com/office/powerpoint/2010/main" val="325475190"/>
              </p:ext>
            </p:extLst>
          </p:nvPr>
        </p:nvGraphicFramePr>
        <p:xfrm>
          <a:off x="3690500" y="2213047"/>
          <a:ext cx="427592" cy="664611"/>
        </p:xfrm>
        <a:graphic>
          <a:graphicData uri="http://schemas.openxmlformats.org/presentationml/2006/ole">
            <mc:AlternateContent xmlns:mc="http://schemas.openxmlformats.org/markup-compatibility/2006">
              <mc:Choice xmlns:v="urn:schemas-microsoft-com:vml" Requires="v">
                <p:oleObj spid="_x0000_s5383" name="Equation" r:id="rId3" imgW="253800" imgH="393480" progId="Equation.DSMT4">
                  <p:embed/>
                </p:oleObj>
              </mc:Choice>
              <mc:Fallback>
                <p:oleObj name="Equation" r:id="rId3" imgW="253800" imgH="393480" progId="Equation.DSMT4">
                  <p:embed/>
                  <p:pic>
                    <p:nvPicPr>
                      <p:cNvPr id="4" name="Object 3"/>
                      <p:cNvPicPr/>
                      <p:nvPr/>
                    </p:nvPicPr>
                    <p:blipFill>
                      <a:blip r:embed="rId4"/>
                      <a:stretch>
                        <a:fillRect/>
                      </a:stretch>
                    </p:blipFill>
                    <p:spPr>
                      <a:xfrm>
                        <a:off x="3690500" y="2213047"/>
                        <a:ext cx="427592" cy="664611"/>
                      </a:xfrm>
                      <a:prstGeom prst="rect">
                        <a:avLst/>
                      </a:prstGeom>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87844"/>
            <a:ext cx="5029200" cy="861774"/>
          </a:xfrm>
        </p:spPr>
        <p:txBody>
          <a:bodyPr wrap="square">
            <a:spAutoFit/>
          </a:bodyPr>
          <a:lstStyle/>
          <a:p>
            <a:r>
              <a:rPr lang="en-US" altLang="en-US" dirty="0">
                <a:solidFill>
                  <a:schemeClr val="accent5">
                    <a:lumMod val="50000"/>
                  </a:schemeClr>
                </a:solidFill>
              </a:rPr>
              <a:t>Trade Credit and Market Frictions </a:t>
            </a:r>
            <a:r>
              <a:rPr lang="en-US" altLang="en-US" sz="2000" dirty="0">
                <a:solidFill>
                  <a:schemeClr val="accent5">
                    <a:lumMod val="50000"/>
                  </a:schemeClr>
                </a:solidFill>
              </a:rPr>
              <a:t>(2</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304800" y="1618920"/>
            <a:ext cx="8229600" cy="1631216"/>
          </a:xfrm>
        </p:spPr>
        <p:txBody>
          <a:bodyPr>
            <a:spAutoFit/>
          </a:bodyPr>
          <a:lstStyle/>
          <a:p>
            <a:pPr>
              <a:buClr>
                <a:schemeClr val="accent5">
                  <a:lumMod val="50000"/>
                </a:schemeClr>
              </a:buClr>
            </a:pPr>
            <a:r>
              <a:rPr lang="en-US" altLang="en-US" dirty="0">
                <a:solidFill>
                  <a:schemeClr val="accent5">
                    <a:lumMod val="50000"/>
                  </a:schemeClr>
                </a:solidFill>
              </a:rPr>
              <a:t>Cost of Trade Credit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Rather than pay within 10 days, the customer has the option to use the $98 for an additional 20 days.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interest rate for the 20-day term of the loan is </a:t>
            </a:r>
          </a:p>
        </p:txBody>
      </p:sp>
      <p:graphicFrame>
        <p:nvGraphicFramePr>
          <p:cNvPr id="6" name="Object 5"/>
          <p:cNvGraphicFramePr>
            <a:graphicFrameLocks noChangeAspect="1"/>
          </p:cNvGraphicFramePr>
          <p:nvPr>
            <p:extLst>
              <p:ext uri="{D42A27DB-BD31-4B8C-83A1-F6EECF244321}">
                <p14:modId xmlns:p14="http://schemas.microsoft.com/office/powerpoint/2010/main" val="3851483264"/>
              </p:ext>
            </p:extLst>
          </p:nvPr>
        </p:nvGraphicFramePr>
        <p:xfrm>
          <a:off x="1692275" y="3258328"/>
          <a:ext cx="1574800" cy="741362"/>
        </p:xfrm>
        <a:graphic>
          <a:graphicData uri="http://schemas.openxmlformats.org/presentationml/2006/ole">
            <mc:AlternateContent xmlns:mc="http://schemas.openxmlformats.org/markup-compatibility/2006">
              <mc:Choice xmlns:v="urn:schemas-microsoft-com:vml" Requires="v">
                <p:oleObj spid="_x0000_s6670" name="Equation" r:id="rId3" imgW="863280" imgH="406080" progId="Equation.DSMT4">
                  <p:embed/>
                </p:oleObj>
              </mc:Choice>
              <mc:Fallback>
                <p:oleObj name="Equation" r:id="rId3" imgW="863280" imgH="406080" progId="Equation.DSMT4">
                  <p:embed/>
                  <p:pic>
                    <p:nvPicPr>
                      <p:cNvPr id="6" name="Object 5"/>
                      <p:cNvPicPr/>
                      <p:nvPr/>
                    </p:nvPicPr>
                    <p:blipFill>
                      <a:blip r:embed="rId4"/>
                      <a:stretch>
                        <a:fillRect/>
                      </a:stretch>
                    </p:blipFill>
                    <p:spPr>
                      <a:xfrm>
                        <a:off x="1692275" y="3258328"/>
                        <a:ext cx="1574800" cy="741362"/>
                      </a:xfrm>
                      <a:prstGeom prst="rect">
                        <a:avLst/>
                      </a:prstGeom>
                    </p:spPr>
                  </p:pic>
                </p:oleObj>
              </mc:Fallback>
            </mc:AlternateContent>
          </a:graphicData>
        </a:graphic>
      </p:graphicFrame>
      <p:sp>
        <p:nvSpPr>
          <p:cNvPr id="5" name="Content Placeholder 4"/>
          <p:cNvSpPr>
            <a:spLocks noGrp="1"/>
          </p:cNvSpPr>
          <p:nvPr>
            <p:ph idx="13"/>
          </p:nvPr>
        </p:nvSpPr>
        <p:spPr>
          <a:xfrm>
            <a:off x="457200" y="4131798"/>
            <a:ext cx="8229600" cy="738664"/>
          </a:xfrm>
        </p:spPr>
        <p:txBody>
          <a:bodyPr>
            <a:spAutoFit/>
          </a:bodyPr>
          <a:lstStyle/>
          <a:p>
            <a:pPr marL="800100" lvl="3" indent="-342900">
              <a:buClr>
                <a:schemeClr val="accent5">
                  <a:lumMod val="50000"/>
                </a:schemeClr>
              </a:buClr>
            </a:pPr>
            <a:r>
              <a:rPr lang="en-US" altLang="en-US" sz="2400" dirty="0">
                <a:solidFill>
                  <a:schemeClr val="accent5">
                    <a:lumMod val="50000"/>
                  </a:schemeClr>
                </a:solidFill>
              </a:rPr>
              <a:t>With a 365-day year, this rate over 20 days corresponds to an effective annual rate of:</a:t>
            </a:r>
          </a:p>
        </p:txBody>
      </p:sp>
      <p:graphicFrame>
        <p:nvGraphicFramePr>
          <p:cNvPr id="4" name="Object 3"/>
          <p:cNvGraphicFramePr>
            <a:graphicFrameLocks noChangeAspect="1"/>
          </p:cNvGraphicFramePr>
          <p:nvPr>
            <p:extLst>
              <p:ext uri="{D42A27DB-BD31-4B8C-83A1-F6EECF244321}">
                <p14:modId xmlns:p14="http://schemas.microsoft.com/office/powerpoint/2010/main" val="227104873"/>
              </p:ext>
            </p:extLst>
          </p:nvPr>
        </p:nvGraphicFramePr>
        <p:xfrm>
          <a:off x="2063750" y="5080870"/>
          <a:ext cx="3670300" cy="508000"/>
        </p:xfrm>
        <a:graphic>
          <a:graphicData uri="http://schemas.openxmlformats.org/presentationml/2006/ole">
            <mc:AlternateContent xmlns:mc="http://schemas.openxmlformats.org/markup-compatibility/2006">
              <mc:Choice xmlns:v="urn:schemas-microsoft-com:vml" Requires="v">
                <p:oleObj spid="_x0000_s6671" name="Equation" r:id="rId5" imgW="3670200" imgH="507960" progId="Equation.DSMT4">
                  <p:embed/>
                </p:oleObj>
              </mc:Choice>
              <mc:Fallback>
                <p:oleObj name="Equation" r:id="rId5" imgW="3670200" imgH="507960" progId="Equation.DSMT4">
                  <p:embed/>
                  <p:pic>
                    <p:nvPicPr>
                      <p:cNvPr id="4" name="Object 3"/>
                      <p:cNvPicPr>
                        <a:picLocks noChangeAspect="1" noChangeArrowheads="1"/>
                      </p:cNvPicPr>
                      <p:nvPr/>
                    </p:nvPicPr>
                    <p:blipFill>
                      <a:blip r:embed="rId6"/>
                      <a:srcRect/>
                      <a:stretch>
                        <a:fillRect/>
                      </a:stretch>
                    </p:blipFill>
                    <p:spPr bwMode="auto">
                      <a:xfrm>
                        <a:off x="2063750" y="5080870"/>
                        <a:ext cx="3670300"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76224"/>
            <a:ext cx="4419600" cy="861774"/>
          </a:xfrm>
        </p:spPr>
        <p:txBody>
          <a:bodyPr wrap="square">
            <a:spAutoFit/>
          </a:bodyPr>
          <a:lstStyle/>
          <a:p>
            <a:r>
              <a:rPr lang="en-US" altLang="en-US" dirty="0">
                <a:solidFill>
                  <a:schemeClr val="accent5">
                    <a:lumMod val="50000"/>
                  </a:schemeClr>
                </a:solidFill>
              </a:rPr>
              <a:t>Trade Credit and Market Frictions </a:t>
            </a:r>
            <a:r>
              <a:rPr lang="en-US" altLang="en-US" sz="2000" dirty="0">
                <a:solidFill>
                  <a:schemeClr val="accent5">
                    <a:lumMod val="50000"/>
                  </a:schemeClr>
                </a:solidFill>
              </a:rPr>
              <a:t>(3</a:t>
            </a:r>
            <a:r>
              <a:rPr lang="en-US" altLang="en-US" sz="2000" baseline="0" dirty="0">
                <a:solidFill>
                  <a:schemeClr val="accent5">
                    <a:lumMod val="50000"/>
                  </a:schemeClr>
                </a:solidFill>
              </a:rPr>
              <a:t> of 6)</a:t>
            </a:r>
            <a:endParaRPr lang="en-US" sz="2000" dirty="0">
              <a:solidFill>
                <a:schemeClr val="accent5">
                  <a:lumMod val="50000"/>
                </a:schemeClr>
              </a:solidFill>
            </a:endParaRPr>
          </a:p>
        </p:txBody>
      </p:sp>
      <p:sp>
        <p:nvSpPr>
          <p:cNvPr id="3" name="Content Placeholder 2"/>
          <p:cNvSpPr>
            <a:spLocks noGrp="1"/>
          </p:cNvSpPr>
          <p:nvPr>
            <p:ph idx="1"/>
          </p:nvPr>
        </p:nvSpPr>
        <p:spPr>
          <a:xfrm>
            <a:off x="457200" y="1752600"/>
            <a:ext cx="8229600" cy="3554819"/>
          </a:xfrm>
        </p:spPr>
        <p:txBody>
          <a:bodyPr>
            <a:spAutoFit/>
          </a:bodyPr>
          <a:lstStyle/>
          <a:p>
            <a:pPr>
              <a:buClr>
                <a:schemeClr val="accent5">
                  <a:lumMod val="50000"/>
                </a:schemeClr>
              </a:buClr>
            </a:pPr>
            <a:r>
              <a:rPr lang="en-US" altLang="en-US" dirty="0">
                <a:solidFill>
                  <a:schemeClr val="accent5">
                    <a:lumMod val="50000"/>
                  </a:schemeClr>
                </a:solidFill>
              </a:rPr>
              <a:t>Cost of Trade Credit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By not taking the discount, the firm is effectively paying 44.6% annually to finance the purchase.</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If the firm can obtain a bank loan at a lower interest rate, it would be better off borrowing at the lower rate on day 10 and using the cash proceeds of the loan to take advantage of the discount offered by the supplier.</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firm would then repay the bank loan on day 30.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613521"/>
            <a:ext cx="3733800" cy="861774"/>
          </a:xfrm>
        </p:spPr>
        <p:txBody>
          <a:bodyPr wrap="square">
            <a:spAutoFit/>
          </a:bodyPr>
          <a:lstStyle/>
          <a:p>
            <a:r>
              <a:rPr lang="en-US" altLang="en-US" dirty="0">
                <a:solidFill>
                  <a:schemeClr val="accent5">
                    <a:lumMod val="50000"/>
                  </a:schemeClr>
                </a:solidFill>
              </a:rPr>
              <a:t>Textbook Example 26.2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4" name="Content Placeholder 3"/>
          <p:cNvSpPr>
            <a:spLocks noGrp="1"/>
          </p:cNvSpPr>
          <p:nvPr>
            <p:ph idx="1"/>
          </p:nvPr>
        </p:nvSpPr>
        <p:spPr>
          <a:xfrm>
            <a:off x="457200" y="1643890"/>
            <a:ext cx="8229600" cy="1746632"/>
          </a:xfrm>
        </p:spPr>
        <p:txBody>
          <a:bodyPr>
            <a:spAutoFit/>
          </a:bodyPr>
          <a:lstStyle/>
          <a:p>
            <a:pPr marL="0" indent="0">
              <a:buNone/>
            </a:pPr>
            <a:r>
              <a:rPr lang="en-US" sz="2400" b="1" dirty="0">
                <a:solidFill>
                  <a:schemeClr val="accent5">
                    <a:lumMod val="50000"/>
                  </a:schemeClr>
                </a:solidFill>
              </a:rPr>
              <a:t>Estimating the Effective Cost of Trade Credit</a:t>
            </a:r>
          </a:p>
          <a:p>
            <a:pPr>
              <a:buClr>
                <a:schemeClr val="accent5">
                  <a:lumMod val="50000"/>
                </a:schemeClr>
              </a:buClr>
            </a:pPr>
            <a:r>
              <a:rPr lang="en-US" sz="2400" b="1" dirty="0">
                <a:solidFill>
                  <a:schemeClr val="accent5">
                    <a:lumMod val="50000"/>
                  </a:schemeClr>
                </a:solidFill>
              </a:rPr>
              <a:t>Problem</a:t>
            </a:r>
          </a:p>
          <a:p>
            <a:pPr marL="800100" indent="-342900">
              <a:spcBef>
                <a:spcPts val="600"/>
              </a:spcBef>
              <a:buClr>
                <a:schemeClr val="accent5">
                  <a:lumMod val="50000"/>
                </a:schemeClr>
              </a:buClr>
            </a:pPr>
            <a:r>
              <a:rPr lang="en-US" sz="2400" dirty="0">
                <a:solidFill>
                  <a:schemeClr val="accent5">
                    <a:lumMod val="50000"/>
                  </a:schemeClr>
                </a:solidFill>
              </a:rPr>
              <a:t>Your firm purchases goods from its supplier on terms of  </a:t>
            </a:r>
          </a:p>
        </p:txBody>
      </p:sp>
      <p:graphicFrame>
        <p:nvGraphicFramePr>
          <p:cNvPr id="5" name="Object 4"/>
          <p:cNvGraphicFramePr>
            <a:graphicFrameLocks noChangeAspect="1"/>
          </p:cNvGraphicFramePr>
          <p:nvPr>
            <p:extLst>
              <p:ext uri="{D42A27DB-BD31-4B8C-83A1-F6EECF244321}">
                <p14:modId xmlns:p14="http://schemas.microsoft.com/office/powerpoint/2010/main" val="2319737983"/>
              </p:ext>
            </p:extLst>
          </p:nvPr>
        </p:nvGraphicFramePr>
        <p:xfrm>
          <a:off x="1219200" y="3429000"/>
          <a:ext cx="418061" cy="647663"/>
        </p:xfrm>
        <a:graphic>
          <a:graphicData uri="http://schemas.openxmlformats.org/presentationml/2006/ole">
            <mc:AlternateContent xmlns:mc="http://schemas.openxmlformats.org/markup-compatibility/2006">
              <mc:Choice xmlns:v="urn:schemas-microsoft-com:vml" Requires="v">
                <p:oleObj spid="_x0000_s7431" name="Equation" r:id="rId3" imgW="253800" imgH="393480" progId="Equation.DSMT4">
                  <p:embed/>
                </p:oleObj>
              </mc:Choice>
              <mc:Fallback>
                <p:oleObj name="Equation" r:id="rId3" imgW="253800" imgH="393480" progId="Equation.DSMT4">
                  <p:embed/>
                  <p:pic>
                    <p:nvPicPr>
                      <p:cNvPr id="5" name="Object 4"/>
                      <p:cNvPicPr/>
                      <p:nvPr/>
                    </p:nvPicPr>
                    <p:blipFill>
                      <a:blip r:embed="rId4"/>
                      <a:stretch>
                        <a:fillRect/>
                      </a:stretch>
                    </p:blipFill>
                    <p:spPr>
                      <a:xfrm>
                        <a:off x="1219200" y="3429000"/>
                        <a:ext cx="418061" cy="647663"/>
                      </a:xfrm>
                      <a:prstGeom prst="rect">
                        <a:avLst/>
                      </a:prstGeom>
                    </p:spPr>
                  </p:pic>
                </p:oleObj>
              </mc:Fallback>
            </mc:AlternateContent>
          </a:graphicData>
        </a:graphic>
      </p:graphicFrame>
      <p:sp>
        <p:nvSpPr>
          <p:cNvPr id="3" name="Content Placeholder 2"/>
          <p:cNvSpPr>
            <a:spLocks noGrp="1"/>
          </p:cNvSpPr>
          <p:nvPr>
            <p:ph idx="13"/>
          </p:nvPr>
        </p:nvSpPr>
        <p:spPr>
          <a:xfrm>
            <a:off x="1828800" y="3580329"/>
            <a:ext cx="6963240" cy="369332"/>
          </a:xfrm>
        </p:spPr>
        <p:txBody>
          <a:bodyPr wrap="square">
            <a:spAutoFit/>
          </a:bodyPr>
          <a:lstStyle/>
          <a:p>
            <a:pPr marL="0" indent="0">
              <a:buNone/>
            </a:pPr>
            <a:r>
              <a:rPr lang="en-US" sz="2400" dirty="0"/>
              <a:t>Net 40. What is the effective annual cost to your</a:t>
            </a:r>
            <a:endParaRPr lang="en-IN" sz="2400" dirty="0"/>
          </a:p>
        </p:txBody>
      </p:sp>
      <p:sp>
        <p:nvSpPr>
          <p:cNvPr id="6" name="Content Placeholder 5"/>
          <p:cNvSpPr>
            <a:spLocks noGrp="1"/>
          </p:cNvSpPr>
          <p:nvPr>
            <p:ph type="body" sz="quarter" idx="14"/>
          </p:nvPr>
        </p:nvSpPr>
        <p:spPr>
          <a:xfrm>
            <a:off x="1153839" y="4118256"/>
            <a:ext cx="7467600" cy="738664"/>
          </a:xfrm>
        </p:spPr>
        <p:txBody>
          <a:bodyPr wrap="square">
            <a:spAutoFit/>
          </a:bodyPr>
          <a:lstStyle/>
          <a:p>
            <a:pPr marL="0" indent="0">
              <a:buNone/>
            </a:pPr>
            <a:r>
              <a:rPr lang="en-US" dirty="0"/>
              <a:t>firm if it chooses not to take advantage of the trade discount offered?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00455"/>
            <a:ext cx="4876800" cy="430887"/>
          </a:xfrm>
        </p:spPr>
        <p:txBody>
          <a:bodyPr wrap="square">
            <a:spAutoFit/>
          </a:bodyPr>
          <a:lstStyle/>
          <a:p>
            <a:r>
              <a:rPr lang="en-US" altLang="en-US" dirty="0">
                <a:solidFill>
                  <a:schemeClr val="accent5">
                    <a:lumMod val="50000"/>
                  </a:schemeClr>
                </a:solidFill>
              </a:rPr>
              <a:t>Textbook Example 26.2 </a:t>
            </a:r>
            <a:r>
              <a:rPr lang="en-US" altLang="en-US" sz="2000" dirty="0">
                <a:solidFill>
                  <a:schemeClr val="accent5">
                    <a:lumMod val="50000"/>
                  </a:schemeClr>
                </a:solidFill>
              </a:rPr>
              <a:t>(2</a:t>
            </a:r>
            <a:r>
              <a:rPr lang="en-US" altLang="en-US" sz="2000" baseline="0" dirty="0">
                <a:solidFill>
                  <a:schemeClr val="accent5">
                    <a:lumMod val="50000"/>
                  </a:schemeClr>
                </a:solidFill>
              </a:rPr>
              <a:t> of 2)</a:t>
            </a:r>
            <a:endParaRPr lang="en-US" sz="2000" dirty="0">
              <a:solidFill>
                <a:schemeClr val="accent5">
                  <a:lumMod val="50000"/>
                </a:schemeClr>
              </a:solidFill>
            </a:endParaRPr>
          </a:p>
        </p:txBody>
      </p:sp>
      <p:sp>
        <p:nvSpPr>
          <p:cNvPr id="7" name="Content Placeholder 6"/>
          <p:cNvSpPr>
            <a:spLocks noGrp="1"/>
          </p:cNvSpPr>
          <p:nvPr>
            <p:ph idx="1"/>
          </p:nvPr>
        </p:nvSpPr>
        <p:spPr>
          <a:xfrm>
            <a:off x="457200" y="1298761"/>
            <a:ext cx="8229600" cy="2039020"/>
          </a:xfrm>
        </p:spPr>
        <p:txBody>
          <a:bodyPr>
            <a:spAutoFit/>
          </a:bodyPr>
          <a:lstStyle/>
          <a:p>
            <a:pPr marL="0" indent="0">
              <a:buNone/>
            </a:pPr>
            <a:r>
              <a:rPr lang="en-US" b="1" dirty="0">
                <a:solidFill>
                  <a:schemeClr val="accent5">
                    <a:lumMod val="50000"/>
                  </a:schemeClr>
                </a:solidFill>
              </a:rPr>
              <a:t>Solution</a:t>
            </a:r>
          </a:p>
          <a:p>
            <a:pPr marL="0" indent="0">
              <a:buNone/>
            </a:pPr>
            <a:r>
              <a:rPr lang="en-US" dirty="0">
                <a:solidFill>
                  <a:schemeClr val="accent5">
                    <a:lumMod val="50000"/>
                  </a:schemeClr>
                </a:solidFill>
              </a:rPr>
              <a:t>Because the discount is 1% for a $100 purchase your firm must pay either  $99 in 15 days or $100 in 40 days. Given the difference of 25 days (40 − 15), these terms correspond to an effective annual rate of </a:t>
            </a:r>
          </a:p>
        </p:txBody>
      </p:sp>
      <p:graphicFrame>
        <p:nvGraphicFramePr>
          <p:cNvPr id="4" name="Object 3"/>
          <p:cNvGraphicFramePr>
            <a:graphicFrameLocks noChangeAspect="1"/>
          </p:cNvGraphicFramePr>
          <p:nvPr>
            <p:extLst>
              <p:ext uri="{D42A27DB-BD31-4B8C-83A1-F6EECF244321}">
                <p14:modId xmlns:p14="http://schemas.microsoft.com/office/powerpoint/2010/main" val="243126201"/>
              </p:ext>
            </p:extLst>
          </p:nvPr>
        </p:nvGraphicFramePr>
        <p:xfrm>
          <a:off x="2895600" y="3962400"/>
          <a:ext cx="2633663" cy="939800"/>
        </p:xfrm>
        <a:graphic>
          <a:graphicData uri="http://schemas.openxmlformats.org/presentationml/2006/ole">
            <mc:AlternateContent xmlns:mc="http://schemas.openxmlformats.org/markup-compatibility/2006">
              <mc:Choice xmlns:v="urn:schemas-microsoft-com:vml" Requires="v">
                <p:oleObj spid="_x0000_s8454" name="Equation" r:id="rId3" imgW="1460160" imgH="520560" progId="Equation.DSMT4">
                  <p:embed/>
                </p:oleObj>
              </mc:Choice>
              <mc:Fallback>
                <p:oleObj name="Equation" r:id="rId3" imgW="1460160" imgH="520560" progId="Equation.DSMT4">
                  <p:embed/>
                  <p:pic>
                    <p:nvPicPr>
                      <p:cNvPr id="4" name="Object 3"/>
                      <p:cNvPicPr>
                        <a:picLocks noChangeAspect="1" noChangeArrowheads="1"/>
                      </p:cNvPicPr>
                      <p:nvPr/>
                    </p:nvPicPr>
                    <p:blipFill>
                      <a:blip r:embed="rId4"/>
                      <a:srcRect/>
                      <a:stretch>
                        <a:fillRect/>
                      </a:stretch>
                    </p:blipFill>
                    <p:spPr bwMode="auto">
                      <a:xfrm>
                        <a:off x="2895600" y="3962400"/>
                        <a:ext cx="2633663"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013" y="686713"/>
            <a:ext cx="5257800" cy="430887"/>
          </a:xfrm>
        </p:spPr>
        <p:txBody>
          <a:bodyPr wrap="square">
            <a:spAutoFit/>
          </a:bodyPr>
          <a:lstStyle/>
          <a:p>
            <a:r>
              <a:rPr lang="en-US" altLang="en-US" dirty="0">
                <a:solidFill>
                  <a:schemeClr val="accent5">
                    <a:lumMod val="50000"/>
                  </a:schemeClr>
                </a:solidFill>
              </a:rPr>
              <a:t>Alternative Example 26.2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3" name="Content Placeholder 2"/>
          <p:cNvSpPr>
            <a:spLocks noGrp="1"/>
          </p:cNvSpPr>
          <p:nvPr>
            <p:ph idx="1"/>
          </p:nvPr>
        </p:nvSpPr>
        <p:spPr>
          <a:xfrm>
            <a:off x="457200" y="1292594"/>
            <a:ext cx="8229600" cy="815608"/>
          </a:xfrm>
        </p:spPr>
        <p:txBody>
          <a:bodyPr>
            <a:spAutoFit/>
          </a:bodyPr>
          <a:lstStyle/>
          <a:p>
            <a:pPr marL="0" indent="0">
              <a:buNone/>
            </a:pPr>
            <a:r>
              <a:rPr lang="en-US" altLang="en-US" sz="2400" b="1" dirty="0">
                <a:solidFill>
                  <a:schemeClr val="accent5">
                    <a:lumMod val="50000"/>
                  </a:schemeClr>
                </a:solidFill>
              </a:rPr>
              <a:t>Problem</a:t>
            </a:r>
            <a:endParaRPr lang="en-US" altLang="en-US" sz="2400"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Your firm purchases goods from its supplier on terms of </a:t>
            </a:r>
          </a:p>
        </p:txBody>
      </p:sp>
      <p:graphicFrame>
        <p:nvGraphicFramePr>
          <p:cNvPr id="6" name="Object 5"/>
          <p:cNvGraphicFramePr>
            <a:graphicFrameLocks noChangeAspect="1"/>
          </p:cNvGraphicFramePr>
          <p:nvPr>
            <p:extLst>
              <p:ext uri="{D42A27DB-BD31-4B8C-83A1-F6EECF244321}">
                <p14:modId xmlns:p14="http://schemas.microsoft.com/office/powerpoint/2010/main" val="34330774"/>
              </p:ext>
            </p:extLst>
          </p:nvPr>
        </p:nvGraphicFramePr>
        <p:xfrm>
          <a:off x="1226824" y="2206996"/>
          <a:ext cx="366451" cy="568166"/>
        </p:xfrm>
        <a:graphic>
          <a:graphicData uri="http://schemas.openxmlformats.org/presentationml/2006/ole">
            <mc:AlternateContent xmlns:mc="http://schemas.openxmlformats.org/markup-compatibility/2006">
              <mc:Choice xmlns:v="urn:schemas-microsoft-com:vml" Requires="v">
                <p:oleObj spid="_x0000_s22555" name="Equation" r:id="rId3" imgW="253800" imgH="393480" progId="Equation.DSMT4">
                  <p:embed/>
                </p:oleObj>
              </mc:Choice>
              <mc:Fallback>
                <p:oleObj name="Equation" r:id="rId3" imgW="253800" imgH="393480" progId="Equation.DSMT4">
                  <p:embed/>
                  <p:pic>
                    <p:nvPicPr>
                      <p:cNvPr id="0" name=""/>
                      <p:cNvPicPr/>
                      <p:nvPr/>
                    </p:nvPicPr>
                    <p:blipFill>
                      <a:blip r:embed="rId4"/>
                      <a:stretch>
                        <a:fillRect/>
                      </a:stretch>
                    </p:blipFill>
                    <p:spPr>
                      <a:xfrm>
                        <a:off x="1226824" y="2206996"/>
                        <a:ext cx="366451" cy="568166"/>
                      </a:xfrm>
                      <a:prstGeom prst="rect">
                        <a:avLst/>
                      </a:prstGeom>
                    </p:spPr>
                  </p:pic>
                </p:oleObj>
              </mc:Fallback>
            </mc:AlternateContent>
          </a:graphicData>
        </a:graphic>
      </p:graphicFrame>
      <p:sp>
        <p:nvSpPr>
          <p:cNvPr id="4" name="Content Placeholder 3"/>
          <p:cNvSpPr>
            <a:spLocks noGrp="1"/>
          </p:cNvSpPr>
          <p:nvPr>
            <p:ph idx="13"/>
          </p:nvPr>
        </p:nvSpPr>
        <p:spPr>
          <a:xfrm>
            <a:off x="1701798" y="2283196"/>
            <a:ext cx="1066800" cy="381000"/>
          </a:xfrm>
        </p:spPr>
        <p:txBody>
          <a:bodyPr wrap="square">
            <a:spAutoFit/>
          </a:bodyPr>
          <a:lstStyle/>
          <a:p>
            <a:pPr marL="0" lvl="1" indent="0">
              <a:buNone/>
            </a:pPr>
            <a:r>
              <a:rPr lang="en-US" altLang="en-US" sz="2400" dirty="0"/>
              <a:t>net 45. </a:t>
            </a:r>
          </a:p>
        </p:txBody>
      </p:sp>
      <p:sp>
        <p:nvSpPr>
          <p:cNvPr id="5" name="Content Placeholder 4"/>
          <p:cNvSpPr>
            <a:spLocks noGrp="1"/>
          </p:cNvSpPr>
          <p:nvPr>
            <p:ph sz="quarter" idx="14"/>
          </p:nvPr>
        </p:nvSpPr>
        <p:spPr>
          <a:xfrm>
            <a:off x="457200" y="2892796"/>
            <a:ext cx="8229600" cy="1107996"/>
          </a:xfrm>
        </p:spPr>
        <p:txBody>
          <a:bodyPr>
            <a:spAutoFit/>
          </a:bodyPr>
          <a:lstStyle/>
          <a:p>
            <a:pPr lvl="1">
              <a:buClr>
                <a:schemeClr val="accent5">
                  <a:lumMod val="50000"/>
                </a:schemeClr>
              </a:buClr>
            </a:pPr>
            <a:r>
              <a:rPr lang="en-US" altLang="en-US" sz="2400" dirty="0">
                <a:solidFill>
                  <a:schemeClr val="accent5">
                    <a:lumMod val="50000"/>
                  </a:schemeClr>
                </a:solidFill>
              </a:rPr>
              <a:t>What is the effective annual cost to your firm if it chooses not to take advantage of the trade discount offered?</a:t>
            </a:r>
          </a:p>
        </p:txBody>
      </p:sp>
    </p:spTree>
    <p:extLst>
      <p:ext uri="{BB962C8B-B14F-4D97-AF65-F5344CB8AC3E}">
        <p14:creationId xmlns:p14="http://schemas.microsoft.com/office/powerpoint/2010/main" val="2076482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8200"/>
            <a:ext cx="5257800" cy="430887"/>
          </a:xfrm>
        </p:spPr>
        <p:txBody>
          <a:bodyPr wrap="square">
            <a:spAutoFit/>
          </a:bodyPr>
          <a:lstStyle/>
          <a:p>
            <a:r>
              <a:rPr lang="en-US" altLang="en-US" dirty="0">
                <a:solidFill>
                  <a:schemeClr val="accent5">
                    <a:lumMod val="50000"/>
                  </a:schemeClr>
                </a:solidFill>
              </a:rPr>
              <a:t>Alternative Example 26.2 </a:t>
            </a:r>
            <a:r>
              <a:rPr lang="en-US" altLang="en-US" sz="2000" dirty="0">
                <a:solidFill>
                  <a:schemeClr val="accent5">
                    <a:lumMod val="50000"/>
                  </a:schemeClr>
                </a:solidFill>
              </a:rPr>
              <a:t>(2</a:t>
            </a:r>
            <a:r>
              <a:rPr lang="en-US" altLang="en-US" sz="2000" baseline="0" dirty="0">
                <a:solidFill>
                  <a:schemeClr val="accent5">
                    <a:lumMod val="50000"/>
                  </a:schemeClr>
                </a:solidFill>
              </a:rPr>
              <a:t> of 2</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199" y="1583090"/>
            <a:ext cx="8229600" cy="369332"/>
          </a:xfrm>
        </p:spPr>
        <p:txBody>
          <a:bodyPr>
            <a:spAutoFit/>
          </a:bodyPr>
          <a:lstStyle/>
          <a:p>
            <a:pPr marL="0" indent="0">
              <a:buNone/>
            </a:pPr>
            <a:r>
              <a:rPr lang="en-US" altLang="en-US" b="1" dirty="0">
                <a:solidFill>
                  <a:schemeClr val="accent5">
                    <a:lumMod val="50000"/>
                  </a:schemeClr>
                </a:solidFill>
              </a:rPr>
              <a:t>Solution</a:t>
            </a:r>
            <a:endParaRPr lang="en-US" dirty="0">
              <a:solidFill>
                <a:schemeClr val="accent5">
                  <a:lumMod val="50000"/>
                </a:scheme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200841402"/>
              </p:ext>
            </p:extLst>
          </p:nvPr>
        </p:nvGraphicFramePr>
        <p:xfrm>
          <a:off x="772318" y="2438400"/>
          <a:ext cx="7599363" cy="1311275"/>
        </p:xfrm>
        <a:graphic>
          <a:graphicData uri="http://schemas.openxmlformats.org/presentationml/2006/ole">
            <mc:AlternateContent xmlns:mc="http://schemas.openxmlformats.org/markup-compatibility/2006">
              <mc:Choice xmlns:v="urn:schemas-microsoft-com:vml" Requires="v">
                <p:oleObj spid="_x0000_s10502" name="Equation" r:id="rId3" imgW="3898800" imgH="672840" progId="Equation.DSMT4">
                  <p:embed/>
                </p:oleObj>
              </mc:Choice>
              <mc:Fallback>
                <p:oleObj name="Equation" r:id="rId3" imgW="3898800" imgH="672840" progId="Equation.DSMT4">
                  <p:embed/>
                  <p:pic>
                    <p:nvPicPr>
                      <p:cNvPr id="4" name="Object 3"/>
                      <p:cNvPicPr>
                        <a:picLocks noChangeAspect="1" noChangeArrowheads="1"/>
                      </p:cNvPicPr>
                      <p:nvPr/>
                    </p:nvPicPr>
                    <p:blipFill>
                      <a:blip r:embed="rId4"/>
                      <a:srcRect/>
                      <a:stretch>
                        <a:fillRect/>
                      </a:stretch>
                    </p:blipFill>
                    <p:spPr bwMode="auto">
                      <a:xfrm>
                        <a:off x="772318" y="2438400"/>
                        <a:ext cx="7599363" cy="1311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05200" y="609600"/>
            <a:ext cx="2895600" cy="430887"/>
          </a:xfrm>
        </p:spPr>
        <p:txBody>
          <a:bodyPr wrap="square">
            <a:spAutoFit/>
          </a:bodyPr>
          <a:lstStyle/>
          <a:p>
            <a:r>
              <a:rPr lang="en-US" altLang="en-US" dirty="0">
                <a:solidFill>
                  <a:schemeClr val="accent5">
                    <a:lumMod val="50000"/>
                  </a:schemeClr>
                </a:solidFill>
              </a:rPr>
              <a:t>Chapter Outline</a:t>
            </a:r>
            <a:endParaRPr lang="en-US" dirty="0">
              <a:solidFill>
                <a:schemeClr val="accent5">
                  <a:lumMod val="50000"/>
                </a:schemeClr>
              </a:solidFill>
            </a:endParaRPr>
          </a:p>
        </p:txBody>
      </p:sp>
      <p:sp>
        <p:nvSpPr>
          <p:cNvPr id="5" name="Content Placeholder 4"/>
          <p:cNvSpPr>
            <a:spLocks noGrp="1"/>
          </p:cNvSpPr>
          <p:nvPr>
            <p:ph idx="1"/>
          </p:nvPr>
        </p:nvSpPr>
        <p:spPr>
          <a:xfrm>
            <a:off x="457200" y="1600200"/>
            <a:ext cx="4724400" cy="3177793"/>
          </a:xfrm>
        </p:spPr>
        <p:txBody>
          <a:bodyPr wrap="square">
            <a:spAutoFit/>
          </a:bodyPr>
          <a:lstStyle/>
          <a:p>
            <a:pPr marL="457200" indent="-457200">
              <a:buNone/>
            </a:pPr>
            <a:r>
              <a:rPr lang="en-US" altLang="en-US" b="1" dirty="0">
                <a:solidFill>
                  <a:schemeClr val="accent5">
                    <a:lumMod val="50000"/>
                  </a:schemeClr>
                </a:solidFill>
              </a:rPr>
              <a:t>26.1 </a:t>
            </a:r>
            <a:r>
              <a:rPr lang="en-US" altLang="en-US" dirty="0">
                <a:solidFill>
                  <a:schemeClr val="accent5">
                    <a:lumMod val="50000"/>
                  </a:schemeClr>
                </a:solidFill>
              </a:rPr>
              <a:t>Overview of Working Capital</a:t>
            </a:r>
          </a:p>
          <a:p>
            <a:pPr marL="457200" indent="-457200">
              <a:buNone/>
            </a:pPr>
            <a:r>
              <a:rPr lang="en-US" altLang="en-US" b="1" dirty="0">
                <a:solidFill>
                  <a:schemeClr val="accent5">
                    <a:lumMod val="50000"/>
                  </a:schemeClr>
                </a:solidFill>
              </a:rPr>
              <a:t>26.2 </a:t>
            </a:r>
            <a:r>
              <a:rPr lang="en-US" altLang="en-US" dirty="0">
                <a:solidFill>
                  <a:schemeClr val="accent5">
                    <a:lumMod val="50000"/>
                  </a:schemeClr>
                </a:solidFill>
              </a:rPr>
              <a:t>Trade Credit</a:t>
            </a:r>
            <a:endParaRPr lang="en-US" altLang="en-US" b="1" dirty="0">
              <a:solidFill>
                <a:schemeClr val="accent5">
                  <a:lumMod val="50000"/>
                </a:schemeClr>
              </a:solidFill>
            </a:endParaRPr>
          </a:p>
          <a:p>
            <a:pPr marL="457200" indent="-457200">
              <a:buNone/>
            </a:pPr>
            <a:r>
              <a:rPr lang="en-US" altLang="en-US" b="1" dirty="0">
                <a:solidFill>
                  <a:schemeClr val="accent5">
                    <a:lumMod val="50000"/>
                  </a:schemeClr>
                </a:solidFill>
              </a:rPr>
              <a:t>26.3 </a:t>
            </a:r>
            <a:r>
              <a:rPr lang="en-US" altLang="en-US" dirty="0">
                <a:solidFill>
                  <a:schemeClr val="accent5">
                    <a:lumMod val="50000"/>
                  </a:schemeClr>
                </a:solidFill>
              </a:rPr>
              <a:t>Receivables Management</a:t>
            </a:r>
            <a:endParaRPr lang="en-US" altLang="en-US" b="1" dirty="0">
              <a:solidFill>
                <a:schemeClr val="accent5">
                  <a:lumMod val="50000"/>
                </a:schemeClr>
              </a:solidFill>
            </a:endParaRPr>
          </a:p>
          <a:p>
            <a:pPr marL="457200" indent="-457200">
              <a:buNone/>
            </a:pPr>
            <a:r>
              <a:rPr lang="en-US" altLang="en-US" b="1" dirty="0">
                <a:solidFill>
                  <a:schemeClr val="accent5">
                    <a:lumMod val="50000"/>
                  </a:schemeClr>
                </a:solidFill>
              </a:rPr>
              <a:t>26.4 </a:t>
            </a:r>
            <a:r>
              <a:rPr lang="en-US" altLang="en-US" dirty="0">
                <a:solidFill>
                  <a:schemeClr val="accent5">
                    <a:lumMod val="50000"/>
                  </a:schemeClr>
                </a:solidFill>
              </a:rPr>
              <a:t>Payables Management</a:t>
            </a:r>
            <a:endParaRPr lang="en-US" altLang="en-US" b="1" dirty="0">
              <a:solidFill>
                <a:schemeClr val="accent5">
                  <a:lumMod val="50000"/>
                </a:schemeClr>
              </a:solidFill>
            </a:endParaRPr>
          </a:p>
          <a:p>
            <a:pPr marL="457200" indent="-457200">
              <a:buNone/>
            </a:pPr>
            <a:r>
              <a:rPr lang="en-US" altLang="en-US" b="1" dirty="0">
                <a:solidFill>
                  <a:schemeClr val="accent5">
                    <a:lumMod val="50000"/>
                  </a:schemeClr>
                </a:solidFill>
              </a:rPr>
              <a:t>26.5 </a:t>
            </a:r>
            <a:r>
              <a:rPr lang="en-US" altLang="en-US" dirty="0">
                <a:solidFill>
                  <a:schemeClr val="accent5">
                    <a:lumMod val="50000"/>
                  </a:schemeClr>
                </a:solidFill>
              </a:rPr>
              <a:t>Inventory Management</a:t>
            </a:r>
            <a:endParaRPr lang="en-US" altLang="en-US" b="1" dirty="0">
              <a:solidFill>
                <a:schemeClr val="accent5">
                  <a:lumMod val="50000"/>
                </a:schemeClr>
              </a:solidFill>
            </a:endParaRPr>
          </a:p>
          <a:p>
            <a:pPr marL="457200" indent="-457200">
              <a:buNone/>
            </a:pPr>
            <a:r>
              <a:rPr lang="en-US" altLang="en-US" b="1" dirty="0">
                <a:solidFill>
                  <a:schemeClr val="accent5">
                    <a:lumMod val="50000"/>
                  </a:schemeClr>
                </a:solidFill>
              </a:rPr>
              <a:t>26.6 </a:t>
            </a:r>
            <a:r>
              <a:rPr lang="en-US" altLang="en-US" dirty="0">
                <a:solidFill>
                  <a:schemeClr val="accent5">
                    <a:lumMod val="50000"/>
                  </a:schemeClr>
                </a:solidFill>
              </a:rPr>
              <a:t>Cash Management</a:t>
            </a:r>
            <a:endParaRPr lang="en-US" altLang="en-US" b="1" dirty="0">
              <a:solidFill>
                <a:schemeClr val="accent5">
                  <a:lumMod val="5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53339"/>
            <a:ext cx="4495800" cy="861774"/>
          </a:xfrm>
        </p:spPr>
        <p:txBody>
          <a:bodyPr wrap="square">
            <a:spAutoFit/>
          </a:bodyPr>
          <a:lstStyle/>
          <a:p>
            <a:r>
              <a:rPr lang="en-US" altLang="en-US" dirty="0">
                <a:solidFill>
                  <a:schemeClr val="accent5">
                    <a:lumMod val="50000"/>
                  </a:schemeClr>
                </a:solidFill>
              </a:rPr>
              <a:t>Trade Credit and Market Frictions </a:t>
            </a:r>
            <a:r>
              <a:rPr lang="en-US" altLang="en-US" sz="2000" dirty="0">
                <a:solidFill>
                  <a:schemeClr val="accent5">
                    <a:lumMod val="50000"/>
                  </a:schemeClr>
                </a:solidFill>
              </a:rPr>
              <a:t>(4</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533400" y="2057400"/>
            <a:ext cx="8229600" cy="3185487"/>
          </a:xfrm>
        </p:spPr>
        <p:txBody>
          <a:bodyPr>
            <a:spAutoFit/>
          </a:bodyPr>
          <a:lstStyle/>
          <a:p>
            <a:pPr>
              <a:buClr>
                <a:schemeClr val="accent5">
                  <a:lumMod val="50000"/>
                </a:schemeClr>
              </a:buClr>
            </a:pPr>
            <a:r>
              <a:rPr lang="en-US" altLang="en-US" dirty="0">
                <a:solidFill>
                  <a:schemeClr val="accent5">
                    <a:lumMod val="50000"/>
                  </a:schemeClr>
                </a:solidFill>
              </a:rPr>
              <a:t>Benefits of Trade Credit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Trade credit is simple and convenient to use, and it therefore has lower transaction costs than alternative sources of funds.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It is a flexible source of funds and can be used as needed.</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It is sometimes the only source of funding available to a firm.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0" y="609600"/>
            <a:ext cx="4191000" cy="861774"/>
          </a:xfrm>
        </p:spPr>
        <p:txBody>
          <a:bodyPr wrap="square">
            <a:spAutoFit/>
          </a:bodyPr>
          <a:lstStyle/>
          <a:p>
            <a:r>
              <a:rPr lang="en-US" altLang="en-US" dirty="0">
                <a:solidFill>
                  <a:schemeClr val="accent5">
                    <a:lumMod val="50000"/>
                  </a:schemeClr>
                </a:solidFill>
              </a:rPr>
              <a:t>Trade Credit and Market Frictions </a:t>
            </a:r>
            <a:r>
              <a:rPr lang="en-US" altLang="en-US" sz="2000" dirty="0">
                <a:solidFill>
                  <a:schemeClr val="accent5">
                    <a:lumMod val="50000"/>
                  </a:schemeClr>
                </a:solidFill>
              </a:rPr>
              <a:t>(5</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1981200"/>
            <a:ext cx="8229600" cy="3185487"/>
          </a:xfrm>
        </p:spPr>
        <p:txBody>
          <a:bodyPr>
            <a:spAutoFit/>
          </a:bodyPr>
          <a:lstStyle/>
          <a:p>
            <a:pPr>
              <a:buClr>
                <a:schemeClr val="accent5">
                  <a:lumMod val="50000"/>
                </a:schemeClr>
              </a:buClr>
            </a:pPr>
            <a:r>
              <a:rPr lang="en-US" altLang="en-US" dirty="0">
                <a:solidFill>
                  <a:schemeClr val="accent5">
                    <a:lumMod val="50000"/>
                  </a:schemeClr>
                </a:solidFill>
              </a:rPr>
              <a:t>Trade Credit Versus Standard Loans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Why offer trade credit?</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Providing financing at below-market rates is an indirect way to lower prices for only certain customers.</a:t>
            </a:r>
          </a:p>
          <a:p>
            <a:pPr marL="800100" lvl="3" indent="-342900">
              <a:buClr>
                <a:schemeClr val="accent5">
                  <a:lumMod val="50000"/>
                </a:schemeClr>
              </a:buClr>
              <a:buFont typeface="Arial" panose="020B0604020202020204" pitchFamily="34" charset="0"/>
              <a:buChar char="•"/>
            </a:pPr>
            <a:r>
              <a:rPr lang="en-US" altLang="en-US" sz="2400" dirty="0">
                <a:solidFill>
                  <a:schemeClr val="accent5">
                    <a:lumMod val="50000"/>
                  </a:schemeClr>
                </a:solidFill>
              </a:rPr>
              <a:t>For example, automobile manufacturer’s often offer low cost financing, but only for the most qualified buyers.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0"/>
            <a:ext cx="4114800" cy="861774"/>
          </a:xfrm>
        </p:spPr>
        <p:txBody>
          <a:bodyPr wrap="square">
            <a:spAutoFit/>
          </a:bodyPr>
          <a:lstStyle/>
          <a:p>
            <a:r>
              <a:rPr lang="en-US" altLang="en-US" dirty="0">
                <a:solidFill>
                  <a:schemeClr val="accent5">
                    <a:lumMod val="50000"/>
                  </a:schemeClr>
                </a:solidFill>
              </a:rPr>
              <a:t>Trade Credit and Market Frictions </a:t>
            </a:r>
            <a:r>
              <a:rPr lang="en-US" altLang="en-US" sz="2000" dirty="0">
                <a:solidFill>
                  <a:schemeClr val="accent5">
                    <a:lumMod val="50000"/>
                  </a:schemeClr>
                </a:solidFill>
              </a:rPr>
              <a:t>(6</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304800" y="2057400"/>
            <a:ext cx="8229600" cy="3185487"/>
          </a:xfrm>
        </p:spPr>
        <p:txBody>
          <a:bodyPr>
            <a:spAutoFit/>
          </a:bodyPr>
          <a:lstStyle/>
          <a:p>
            <a:pPr>
              <a:buClr>
                <a:schemeClr val="accent5">
                  <a:lumMod val="50000"/>
                </a:schemeClr>
              </a:buClr>
            </a:pPr>
            <a:r>
              <a:rPr lang="en-US" altLang="en-US" dirty="0">
                <a:solidFill>
                  <a:schemeClr val="accent5">
                    <a:lumMod val="50000"/>
                  </a:schemeClr>
                </a:solidFill>
              </a:rPr>
              <a:t>Trade Credit Versus Standard Loans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Why offer trade credit?</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Because a supplier may have an ongoing business relationship with its customer, it may have more information about the credit quality of the customer than a bank.</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If the buyer defaults, the supplier may be able to seize the inventory as collateral.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685800"/>
            <a:ext cx="3733800" cy="430887"/>
          </a:xfrm>
        </p:spPr>
        <p:txBody>
          <a:bodyPr wrap="square">
            <a:spAutoFit/>
          </a:bodyPr>
          <a:lstStyle/>
          <a:p>
            <a:r>
              <a:rPr lang="en-US" altLang="en-US" dirty="0">
                <a:solidFill>
                  <a:schemeClr val="accent5">
                    <a:lumMod val="50000"/>
                  </a:schemeClr>
                </a:solidFill>
              </a:rPr>
              <a:t>Managing Float </a:t>
            </a:r>
            <a:r>
              <a:rPr lang="en-US" altLang="en-US" sz="2000" dirty="0">
                <a:solidFill>
                  <a:schemeClr val="accent5">
                    <a:lumMod val="50000"/>
                  </a:schemeClr>
                </a:solidFill>
              </a:rPr>
              <a:t>(1 of 6) </a:t>
            </a:r>
            <a:endParaRPr lang="en-US" sz="2000" dirty="0">
              <a:solidFill>
                <a:schemeClr val="accent5">
                  <a:lumMod val="50000"/>
                </a:schemeClr>
              </a:solidFill>
            </a:endParaRPr>
          </a:p>
        </p:txBody>
      </p:sp>
      <p:sp>
        <p:nvSpPr>
          <p:cNvPr id="3" name="Content Placeholder 2"/>
          <p:cNvSpPr>
            <a:spLocks noGrp="1"/>
          </p:cNvSpPr>
          <p:nvPr>
            <p:ph idx="1"/>
          </p:nvPr>
        </p:nvSpPr>
        <p:spPr>
          <a:xfrm>
            <a:off x="457200" y="1905000"/>
            <a:ext cx="8229600" cy="3262432"/>
          </a:xfrm>
        </p:spPr>
        <p:txBody>
          <a:bodyPr>
            <a:spAutoFit/>
          </a:bodyPr>
          <a:lstStyle/>
          <a:p>
            <a:pPr>
              <a:buClr>
                <a:schemeClr val="accent5">
                  <a:lumMod val="50000"/>
                </a:schemeClr>
              </a:buClr>
            </a:pPr>
            <a:r>
              <a:rPr lang="en-US" altLang="en-US" dirty="0">
                <a:solidFill>
                  <a:schemeClr val="accent5">
                    <a:lumMod val="50000"/>
                  </a:schemeClr>
                </a:solidFill>
              </a:rPr>
              <a:t>Collection Float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amount of time it take for a firm to be able to use funds after a customer has paid for its goods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It consists of mail float, processing float, and availability float.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Mail Float</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How long it takes a firm to receive a customer’s payment check after the customer has mailed 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762000"/>
            <a:ext cx="3733800" cy="430887"/>
          </a:xfrm>
        </p:spPr>
        <p:txBody>
          <a:bodyPr wrap="square">
            <a:spAutoFit/>
          </a:bodyPr>
          <a:lstStyle/>
          <a:p>
            <a:r>
              <a:rPr lang="en-US" altLang="en-US" dirty="0">
                <a:solidFill>
                  <a:schemeClr val="accent5">
                    <a:lumMod val="50000"/>
                  </a:schemeClr>
                </a:solidFill>
              </a:rPr>
              <a:t>Managing Float </a:t>
            </a:r>
            <a:r>
              <a:rPr lang="en-US" altLang="en-US" sz="2000" dirty="0">
                <a:solidFill>
                  <a:schemeClr val="accent5">
                    <a:lumMod val="50000"/>
                  </a:schemeClr>
                </a:solidFill>
              </a:rPr>
              <a:t>(2</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1600200"/>
            <a:ext cx="8229600" cy="3262432"/>
          </a:xfrm>
        </p:spPr>
        <p:txBody>
          <a:bodyPr>
            <a:spAutoFit/>
          </a:bodyPr>
          <a:lstStyle/>
          <a:p>
            <a:pPr>
              <a:buClr>
                <a:schemeClr val="accent5">
                  <a:lumMod val="50000"/>
                </a:schemeClr>
              </a:buClr>
            </a:pPr>
            <a:r>
              <a:rPr lang="en-US" altLang="en-US" dirty="0">
                <a:solidFill>
                  <a:schemeClr val="accent5">
                    <a:lumMod val="50000"/>
                  </a:schemeClr>
                </a:solidFill>
              </a:rPr>
              <a:t>Collection Float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Processing Float</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How long it takes a firm to process a customer’s payment check and deposit it in the bank</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Availability Float</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How long it takes a bank to give a firm credit for customer payments the firm has deposited in the bank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38200"/>
            <a:ext cx="3581400" cy="430887"/>
          </a:xfrm>
        </p:spPr>
        <p:txBody>
          <a:bodyPr wrap="square">
            <a:spAutoFit/>
          </a:bodyPr>
          <a:lstStyle/>
          <a:p>
            <a:r>
              <a:rPr lang="en-US" altLang="en-US" dirty="0">
                <a:solidFill>
                  <a:schemeClr val="accent5">
                    <a:lumMod val="50000"/>
                  </a:schemeClr>
                </a:solidFill>
              </a:rPr>
              <a:t>Managing Float </a:t>
            </a:r>
            <a:r>
              <a:rPr lang="en-US" altLang="en-US" sz="2000" dirty="0">
                <a:solidFill>
                  <a:schemeClr val="accent5">
                    <a:lumMod val="50000"/>
                  </a:schemeClr>
                </a:solidFill>
              </a:rPr>
              <a:t>(3</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342900" y="2209800"/>
            <a:ext cx="8229600" cy="2000548"/>
          </a:xfrm>
        </p:spPr>
        <p:txBody>
          <a:bodyPr>
            <a:spAutoFit/>
          </a:bodyPr>
          <a:lstStyle/>
          <a:p>
            <a:pPr>
              <a:buClr>
                <a:schemeClr val="accent5">
                  <a:lumMod val="50000"/>
                </a:schemeClr>
              </a:buClr>
            </a:pPr>
            <a:r>
              <a:rPr lang="en-US" altLang="en-US" dirty="0">
                <a:solidFill>
                  <a:schemeClr val="accent5">
                    <a:lumMod val="50000"/>
                  </a:schemeClr>
                </a:solidFill>
              </a:rPr>
              <a:t>Disbursement Float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amount of time it takes before a firm’s payments to its suppliers actually result in a cash outflow for the firm</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It is a function of mail float, processing float, and check-clearing float.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685800"/>
            <a:ext cx="3657600" cy="430887"/>
          </a:xfrm>
        </p:spPr>
        <p:txBody>
          <a:bodyPr wrap="square">
            <a:spAutoFit/>
          </a:bodyPr>
          <a:lstStyle/>
          <a:p>
            <a:r>
              <a:rPr lang="en-US" altLang="en-US" dirty="0">
                <a:solidFill>
                  <a:schemeClr val="accent5">
                    <a:lumMod val="50000"/>
                  </a:schemeClr>
                </a:solidFill>
              </a:rPr>
              <a:t>Managing Float </a:t>
            </a:r>
            <a:r>
              <a:rPr lang="en-US" altLang="en-US" sz="2000" dirty="0">
                <a:solidFill>
                  <a:schemeClr val="accent5">
                    <a:lumMod val="50000"/>
                  </a:schemeClr>
                </a:solidFill>
              </a:rPr>
              <a:t>(4</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228600" y="1828800"/>
            <a:ext cx="8229600" cy="3554819"/>
          </a:xfrm>
        </p:spPr>
        <p:txBody>
          <a:bodyPr>
            <a:spAutoFit/>
          </a:bodyPr>
          <a:lstStyle/>
          <a:p>
            <a:pPr>
              <a:buClr>
                <a:schemeClr val="accent5">
                  <a:lumMod val="50000"/>
                </a:schemeClr>
              </a:buClr>
            </a:pPr>
            <a:r>
              <a:rPr lang="en-US" altLang="en-US" dirty="0">
                <a:solidFill>
                  <a:schemeClr val="accent5">
                    <a:lumMod val="50000"/>
                  </a:schemeClr>
                </a:solidFill>
              </a:rPr>
              <a:t>Electronic Check Processing</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Check Clearing for the 21st Century Act (Check 21)</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Eliminates the disbursement float due to the check-clearing process</a:t>
            </a:r>
          </a:p>
          <a:p>
            <a:pPr lvl="3">
              <a:buClr>
                <a:schemeClr val="accent5">
                  <a:lumMod val="50000"/>
                </a:schemeClr>
              </a:buClr>
              <a:buFont typeface="Arial" panose="020B0604020202020204" pitchFamily="34" charset="0"/>
              <a:buChar char="•"/>
            </a:pPr>
            <a:r>
              <a:rPr lang="en-US" altLang="en-US" sz="2400" dirty="0">
                <a:solidFill>
                  <a:schemeClr val="accent5">
                    <a:lumMod val="50000"/>
                  </a:schemeClr>
                </a:solidFill>
              </a:rPr>
              <a:t>Under the act, banks can process check information electronically, and in most cases, the funds are deducted from a firm’s checking account on the same day that the firm’s supplier deposits the check in its bank.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0"/>
            <a:ext cx="3657600" cy="430887"/>
          </a:xfrm>
        </p:spPr>
        <p:txBody>
          <a:bodyPr wrap="square">
            <a:spAutoFit/>
          </a:bodyPr>
          <a:lstStyle/>
          <a:p>
            <a:r>
              <a:rPr lang="en-US" altLang="en-US" dirty="0">
                <a:solidFill>
                  <a:schemeClr val="accent5">
                    <a:lumMod val="50000"/>
                  </a:schemeClr>
                </a:solidFill>
              </a:rPr>
              <a:t>Managing Float </a:t>
            </a:r>
            <a:r>
              <a:rPr lang="en-US" altLang="en-US" sz="2000" dirty="0">
                <a:solidFill>
                  <a:schemeClr val="accent5">
                    <a:lumMod val="50000"/>
                  </a:schemeClr>
                </a:solidFill>
              </a:rPr>
              <a:t>(5</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381000" y="2057400"/>
            <a:ext cx="8229600" cy="2369880"/>
          </a:xfrm>
        </p:spPr>
        <p:txBody>
          <a:bodyPr>
            <a:spAutoFit/>
          </a:bodyPr>
          <a:lstStyle/>
          <a:p>
            <a:pPr>
              <a:buClr>
                <a:schemeClr val="accent5">
                  <a:lumMod val="50000"/>
                </a:schemeClr>
              </a:buClr>
            </a:pPr>
            <a:r>
              <a:rPr lang="en-US" altLang="en-US" dirty="0">
                <a:solidFill>
                  <a:schemeClr val="accent5">
                    <a:lumMod val="50000"/>
                  </a:schemeClr>
                </a:solidFill>
              </a:rPr>
              <a:t>Electronic Check Processing</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Check Clearing for the 21st Century Act (Check 21)</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However, even though the funds are taken out of the check writer’s account almost immediately, the check recipient’s account is not necessarily credited as quickly.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85800"/>
            <a:ext cx="3810000" cy="430887"/>
          </a:xfrm>
        </p:spPr>
        <p:txBody>
          <a:bodyPr wrap="square">
            <a:spAutoFit/>
          </a:bodyPr>
          <a:lstStyle/>
          <a:p>
            <a:r>
              <a:rPr lang="en-US" altLang="en-US" dirty="0">
                <a:solidFill>
                  <a:schemeClr val="accent5">
                    <a:lumMod val="50000"/>
                  </a:schemeClr>
                </a:solidFill>
              </a:rPr>
              <a:t>Managing Float </a:t>
            </a:r>
            <a:r>
              <a:rPr lang="en-US" altLang="en-US" sz="2000" dirty="0">
                <a:solidFill>
                  <a:schemeClr val="accent5">
                    <a:lumMod val="50000"/>
                  </a:schemeClr>
                </a:solidFill>
              </a:rPr>
              <a:t>(6</a:t>
            </a:r>
            <a:r>
              <a:rPr lang="en-US" altLang="en-US" sz="2000" baseline="0" dirty="0">
                <a:solidFill>
                  <a:schemeClr val="accent5">
                    <a:lumMod val="50000"/>
                  </a:schemeClr>
                </a:solidFill>
              </a:rPr>
              <a:t> of 6</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1428452"/>
            <a:ext cx="8229600" cy="4001095"/>
          </a:xfrm>
        </p:spPr>
        <p:txBody>
          <a:bodyPr>
            <a:spAutoFit/>
          </a:bodyPr>
          <a:lstStyle/>
          <a:p>
            <a:pPr>
              <a:buClr>
                <a:schemeClr val="accent5">
                  <a:lumMod val="50000"/>
                </a:schemeClr>
              </a:buClr>
            </a:pPr>
            <a:r>
              <a:rPr lang="en-US" altLang="en-US" dirty="0">
                <a:solidFill>
                  <a:schemeClr val="accent5">
                    <a:lumMod val="50000"/>
                  </a:schemeClr>
                </a:solidFill>
              </a:rPr>
              <a:t>Electronic Check Processing</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Firms have several alternatives for reducing collection float.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For example,</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firm may streamline its in-house check-processing procedures.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With electronic collection, funds are automatically transferred from the customer’s bank account to the firm’s bank account on the payment date, reducing the collection float to zero.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5334000" cy="430887"/>
          </a:xfrm>
        </p:spPr>
        <p:txBody>
          <a:bodyPr wrap="square">
            <a:spAutoFit/>
          </a:bodyPr>
          <a:lstStyle/>
          <a:p>
            <a:r>
              <a:rPr lang="en-US" altLang="en-US" dirty="0">
                <a:solidFill>
                  <a:schemeClr val="accent5">
                    <a:lumMod val="50000"/>
                  </a:schemeClr>
                </a:solidFill>
              </a:rPr>
              <a:t>26.3 Receivables Management</a:t>
            </a:r>
            <a:endParaRPr lang="en-US" dirty="0">
              <a:solidFill>
                <a:schemeClr val="accent5">
                  <a:lumMod val="50000"/>
                </a:schemeClr>
              </a:solidFill>
            </a:endParaRPr>
          </a:p>
        </p:txBody>
      </p:sp>
      <p:sp>
        <p:nvSpPr>
          <p:cNvPr id="3" name="Content Placeholder 2"/>
          <p:cNvSpPr>
            <a:spLocks noGrp="1"/>
          </p:cNvSpPr>
          <p:nvPr>
            <p:ph idx="1"/>
          </p:nvPr>
        </p:nvSpPr>
        <p:spPr>
          <a:xfrm>
            <a:off x="457200" y="1600200"/>
            <a:ext cx="8229600" cy="3785652"/>
          </a:xfrm>
        </p:spPr>
        <p:txBody>
          <a:bodyPr>
            <a:spAutoFit/>
          </a:bodyPr>
          <a:lstStyle/>
          <a:p>
            <a:pPr>
              <a:buClr>
                <a:schemeClr val="accent5">
                  <a:lumMod val="50000"/>
                </a:schemeClr>
              </a:buClr>
            </a:pPr>
            <a:r>
              <a:rPr lang="en-US" altLang="en-US" dirty="0">
                <a:solidFill>
                  <a:schemeClr val="accent5">
                    <a:lumMod val="50000"/>
                  </a:schemeClr>
                </a:solidFill>
              </a:rPr>
              <a:t>Determining the Credit Policy</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Establishing Credit Standards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Determine who will qualify for credit.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Establishing Credit Terms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Determine the “net” period and if a discount will be offered.</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Establishing a Collection Policy</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Determine course of action to take if a customer does not pay as agreed.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609600"/>
            <a:ext cx="4495800" cy="430887"/>
          </a:xfrm>
        </p:spPr>
        <p:txBody>
          <a:bodyPr wrap="square">
            <a:spAutoFit/>
          </a:bodyPr>
          <a:lstStyle/>
          <a:p>
            <a:r>
              <a:rPr lang="en-US" altLang="en-US" dirty="0">
                <a:solidFill>
                  <a:schemeClr val="accent5">
                    <a:lumMod val="50000"/>
                  </a:schemeClr>
                </a:solidFill>
              </a:rPr>
              <a:t>Learning Objectives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3" name="Content Placeholder 2"/>
          <p:cNvSpPr>
            <a:spLocks noGrp="1"/>
          </p:cNvSpPr>
          <p:nvPr>
            <p:ph idx="1"/>
          </p:nvPr>
        </p:nvSpPr>
        <p:spPr>
          <a:xfrm>
            <a:off x="457200" y="2362200"/>
            <a:ext cx="8229600" cy="2600712"/>
          </a:xfrm>
        </p:spPr>
        <p:txBody>
          <a:bodyPr>
            <a:spAutoFit/>
          </a:bodyPr>
          <a:lstStyle/>
          <a:p>
            <a:pPr>
              <a:buClr>
                <a:schemeClr val="accent5">
                  <a:lumMod val="75000"/>
                </a:schemeClr>
              </a:buClr>
            </a:pPr>
            <a:r>
              <a:rPr lang="en-US" altLang="en-US" dirty="0">
                <a:solidFill>
                  <a:schemeClr val="accent5">
                    <a:lumMod val="50000"/>
                  </a:schemeClr>
                </a:solidFill>
              </a:rPr>
              <a:t>Define working capital management, cash cycle, and operating cycle.</a:t>
            </a:r>
          </a:p>
          <a:p>
            <a:pPr>
              <a:buClr>
                <a:schemeClr val="accent5">
                  <a:lumMod val="75000"/>
                </a:schemeClr>
              </a:buClr>
            </a:pPr>
            <a:r>
              <a:rPr lang="en-US" altLang="en-US" dirty="0">
                <a:solidFill>
                  <a:schemeClr val="accent5">
                    <a:lumMod val="50000"/>
                  </a:schemeClr>
                </a:solidFill>
              </a:rPr>
              <a:t>Compute the cost of trade credit and compare that cost to alternative sources of financing.</a:t>
            </a:r>
          </a:p>
          <a:p>
            <a:pPr>
              <a:buClr>
                <a:schemeClr val="accent5">
                  <a:lumMod val="75000"/>
                </a:schemeClr>
              </a:buClr>
            </a:pPr>
            <a:r>
              <a:rPr lang="en-US" altLang="en-US" dirty="0">
                <a:solidFill>
                  <a:schemeClr val="accent5">
                    <a:lumMod val="50000"/>
                  </a:schemeClr>
                </a:solidFill>
              </a:rPr>
              <a:t>Discuss ways that companies provide trade credit to their customers.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609600"/>
            <a:ext cx="3886200" cy="861774"/>
          </a:xfrm>
        </p:spPr>
        <p:txBody>
          <a:bodyPr wrap="square">
            <a:spAutoFit/>
          </a:bodyPr>
          <a:lstStyle/>
          <a:p>
            <a:r>
              <a:rPr lang="en-US" altLang="en-US" dirty="0">
                <a:solidFill>
                  <a:schemeClr val="accent5">
                    <a:lumMod val="50000"/>
                  </a:schemeClr>
                </a:solidFill>
              </a:rPr>
              <a:t>Monitoring Accounts Receivable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3" name="Content Placeholder 2"/>
          <p:cNvSpPr>
            <a:spLocks noGrp="1"/>
          </p:cNvSpPr>
          <p:nvPr>
            <p:ph idx="1"/>
          </p:nvPr>
        </p:nvSpPr>
        <p:spPr>
          <a:xfrm>
            <a:off x="228600" y="2133600"/>
            <a:ext cx="8229600" cy="3385542"/>
          </a:xfrm>
        </p:spPr>
        <p:txBody>
          <a:bodyPr>
            <a:spAutoFit/>
          </a:bodyPr>
          <a:lstStyle/>
          <a:p>
            <a:pPr>
              <a:buClr>
                <a:schemeClr val="accent5">
                  <a:lumMod val="50000"/>
                </a:schemeClr>
              </a:buClr>
            </a:pPr>
            <a:r>
              <a:rPr lang="en-US" altLang="en-US" sz="2000" dirty="0">
                <a:solidFill>
                  <a:schemeClr val="accent5">
                    <a:lumMod val="50000"/>
                  </a:schemeClr>
                </a:solidFill>
              </a:rPr>
              <a:t>Accounts Receivable Days</a:t>
            </a:r>
          </a:p>
          <a:p>
            <a:pPr lvl="1">
              <a:buClr>
                <a:schemeClr val="accent5">
                  <a:lumMod val="50000"/>
                </a:schemeClr>
              </a:buClr>
              <a:buFont typeface="Arial" panose="020B0604020202020204" pitchFamily="34" charset="0"/>
              <a:buChar char="•"/>
            </a:pPr>
            <a:r>
              <a:rPr lang="en-US" altLang="en-US" sz="2000" dirty="0">
                <a:solidFill>
                  <a:schemeClr val="accent5">
                    <a:lumMod val="50000"/>
                  </a:schemeClr>
                </a:solidFill>
              </a:rPr>
              <a:t>The accounts receivable days is the average number of days that it takes a firm to collect on its sales.</a:t>
            </a:r>
          </a:p>
          <a:p>
            <a:pPr lvl="2">
              <a:buClr>
                <a:schemeClr val="accent5">
                  <a:lumMod val="50000"/>
                </a:schemeClr>
              </a:buClr>
              <a:buFont typeface="Arial" panose="020B0604020202020204" pitchFamily="34" charset="0"/>
              <a:buChar char="•"/>
            </a:pPr>
            <a:r>
              <a:rPr lang="en-US" altLang="en-US" dirty="0">
                <a:solidFill>
                  <a:schemeClr val="accent5">
                    <a:lumMod val="50000"/>
                  </a:schemeClr>
                </a:solidFill>
              </a:rPr>
              <a:t>A firm can compare the accounts receivable days to the credit terms.</a:t>
            </a:r>
          </a:p>
          <a:p>
            <a:pPr lvl="3">
              <a:buClr>
                <a:schemeClr val="accent5">
                  <a:lumMod val="50000"/>
                </a:schemeClr>
              </a:buClr>
              <a:buFont typeface="Arial" panose="020B0604020202020204" pitchFamily="34" charset="0"/>
              <a:buChar char="•"/>
            </a:pPr>
            <a:r>
              <a:rPr lang="en-US" altLang="en-US" sz="2000" dirty="0">
                <a:solidFill>
                  <a:schemeClr val="accent5">
                    <a:lumMod val="50000"/>
                  </a:schemeClr>
                </a:solidFill>
              </a:rPr>
              <a:t>For example, if the credit terms specify “net 30” and the accounts receivable days outstanding is 45 days, the firm can conclude that its customers are paying 15 days late, on average.</a:t>
            </a:r>
          </a:p>
          <a:p>
            <a:pPr lvl="2">
              <a:buClr>
                <a:schemeClr val="accent5">
                  <a:lumMod val="50000"/>
                </a:schemeClr>
              </a:buClr>
              <a:buFont typeface="Arial" panose="020B0604020202020204" pitchFamily="34" charset="0"/>
              <a:buChar char="•"/>
            </a:pPr>
            <a:r>
              <a:rPr lang="en-US" altLang="en-US" dirty="0">
                <a:solidFill>
                  <a:schemeClr val="accent5">
                    <a:lumMod val="50000"/>
                  </a:schemeClr>
                </a:solidFill>
              </a:rPr>
              <a:t>A firm can look at the trend in accounts receivable days.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4419600" cy="861774"/>
          </a:xfrm>
        </p:spPr>
        <p:txBody>
          <a:bodyPr wrap="square">
            <a:spAutoFit/>
          </a:bodyPr>
          <a:lstStyle/>
          <a:p>
            <a:r>
              <a:rPr lang="en-US" altLang="en-US" dirty="0">
                <a:solidFill>
                  <a:schemeClr val="accent5">
                    <a:lumMod val="50000"/>
                  </a:schemeClr>
                </a:solidFill>
              </a:rPr>
              <a:t>Monitoring Accounts Receivable </a:t>
            </a:r>
            <a:r>
              <a:rPr lang="en-US" altLang="en-US" sz="2000" dirty="0">
                <a:solidFill>
                  <a:schemeClr val="accent5">
                    <a:lumMod val="50000"/>
                  </a:schemeClr>
                </a:solidFill>
              </a:rPr>
              <a:t>(2</a:t>
            </a:r>
            <a:r>
              <a:rPr lang="en-US" altLang="en-US" sz="2000" baseline="0" dirty="0">
                <a:solidFill>
                  <a:schemeClr val="accent5">
                    <a:lumMod val="50000"/>
                  </a:schemeClr>
                </a:solidFill>
              </a:rPr>
              <a:t> of 2</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2209800"/>
            <a:ext cx="8229600" cy="2369880"/>
          </a:xfrm>
        </p:spPr>
        <p:txBody>
          <a:bodyPr>
            <a:spAutoFit/>
          </a:bodyPr>
          <a:lstStyle/>
          <a:p>
            <a:pPr>
              <a:buClr>
                <a:schemeClr val="accent5">
                  <a:lumMod val="50000"/>
                </a:schemeClr>
              </a:buClr>
            </a:pPr>
            <a:r>
              <a:rPr lang="en-US" altLang="en-US" dirty="0">
                <a:solidFill>
                  <a:schemeClr val="accent5">
                    <a:lumMod val="50000"/>
                  </a:schemeClr>
                </a:solidFill>
              </a:rPr>
              <a:t>Aging Schedule</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Categorizes a firm’s accounts by the number of days they have been on the firm’s books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It can be prepared using either the number of accounts or the dollar amount of the accounts receivable outstanding.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4724400" cy="430887"/>
          </a:xfrm>
        </p:spPr>
        <p:txBody>
          <a:bodyPr wrap="square">
            <a:spAutoFit/>
          </a:bodyPr>
          <a:lstStyle/>
          <a:p>
            <a:r>
              <a:rPr lang="en-US" altLang="en-US" dirty="0">
                <a:solidFill>
                  <a:schemeClr val="accent5">
                    <a:lumMod val="50000"/>
                  </a:schemeClr>
                </a:solidFill>
              </a:rPr>
              <a:t>Table 26.2 Aging Schedules</a:t>
            </a:r>
            <a:endParaRPr lang="en-US" dirty="0">
              <a:solidFill>
                <a:schemeClr val="accent5">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00633477"/>
              </p:ext>
            </p:extLst>
          </p:nvPr>
        </p:nvGraphicFramePr>
        <p:xfrm>
          <a:off x="533400" y="1600200"/>
          <a:ext cx="8077200" cy="2804160"/>
        </p:xfrm>
        <a:graphic>
          <a:graphicData uri="http://schemas.openxmlformats.org/drawingml/2006/table">
            <a:tbl>
              <a:tblPr firstRow="1" bandRow="1">
                <a:tableStyleId>{3B4B98B0-60AC-42C2-AFA5-B58CD77FA1E5}</a:tableStyleId>
              </a:tblPr>
              <a:tblGrid>
                <a:gridCol w="14478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70840">
                <a:tc>
                  <a:txBody>
                    <a:bodyPr/>
                    <a:lstStyle/>
                    <a:p>
                      <a:pPr algn="ctr"/>
                      <a:r>
                        <a:rPr lang="en-US" sz="1600" dirty="0">
                          <a:solidFill>
                            <a:schemeClr val="bg1"/>
                          </a:solidFill>
                        </a:rPr>
                        <a:t>Days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a:solidFill>
                            <a:schemeClr val="bg1"/>
                          </a:solidFill>
                        </a:rPr>
                        <a:t>Number of Accounts</a:t>
                      </a:r>
                      <a:r>
                        <a:rPr lang="en-US" sz="1600" baseline="0" dirty="0">
                          <a:solidFill>
                            <a:schemeClr val="bg1"/>
                          </a:solidFill>
                        </a:rPr>
                        <a:t> </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a:solidFill>
                            <a:schemeClr val="bg1"/>
                          </a:solidFill>
                        </a:rPr>
                        <a:t>Percentage of Accounts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a:solidFill>
                            <a:schemeClr val="bg1"/>
                          </a:solidFill>
                        </a:rPr>
                        <a:t>Amount</a:t>
                      </a:r>
                      <a:r>
                        <a:rPr lang="en-US" sz="1600" baseline="0" dirty="0">
                          <a:solidFill>
                            <a:schemeClr val="bg1"/>
                          </a:solidFill>
                        </a:rPr>
                        <a:t> Outstanding ($)</a:t>
                      </a:r>
                      <a:endParaRPr lang="en-US"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tc>
                  <a:txBody>
                    <a:bodyPr/>
                    <a:lstStyle/>
                    <a:p>
                      <a:pPr algn="ctr"/>
                      <a:r>
                        <a:rPr lang="en-US" sz="1600" dirty="0">
                          <a:solidFill>
                            <a:schemeClr val="bg1"/>
                          </a:solidFill>
                        </a:rPr>
                        <a:t>Percentage Outstanding</a:t>
                      </a:r>
                      <a:r>
                        <a:rPr lang="en-US" sz="1600" baseline="0" dirty="0">
                          <a:solidFill>
                            <a:schemeClr val="bg1"/>
                          </a:solidFill>
                        </a:rPr>
                        <a:t> </a:t>
                      </a:r>
                      <a:r>
                        <a:rPr lang="en-US" sz="1600" dirty="0">
                          <a:solidFill>
                            <a:schemeClr val="bg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FA3"/>
                    </a:solidFill>
                  </a:tcPr>
                </a:tc>
                <a:extLst>
                  <a:ext uri="{0D108BD9-81ED-4DB2-BD59-A6C34878D82A}">
                    <a16:rowId xmlns:a16="http://schemas.microsoft.com/office/drawing/2014/main" val="10000"/>
                  </a:ext>
                </a:extLst>
              </a:tr>
              <a:tr h="370840">
                <a:tc>
                  <a:txBody>
                    <a:bodyPr/>
                    <a:lstStyle/>
                    <a:p>
                      <a:pPr algn="ctr"/>
                      <a:r>
                        <a:rPr lang="en-US" sz="1600" dirty="0"/>
                        <a:t>1−15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220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38.6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530,000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33.1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370840">
                <a:tc>
                  <a:txBody>
                    <a:bodyPr/>
                    <a:lstStyle/>
                    <a:p>
                      <a:pPr algn="ctr"/>
                      <a:r>
                        <a:rPr lang="en-US" sz="1600" dirty="0"/>
                        <a:t>16−30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450,000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370840">
                <a:tc>
                  <a:txBody>
                    <a:bodyPr/>
                    <a:lstStyle/>
                    <a:p>
                      <a:pPr algn="ctr"/>
                      <a:r>
                        <a:rPr lang="en-US" sz="1600" dirty="0"/>
                        <a:t>31−45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350,000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370840">
                <a:tc>
                  <a:txBody>
                    <a:bodyPr/>
                    <a:lstStyle/>
                    <a:p>
                      <a:pPr algn="ctr"/>
                      <a:r>
                        <a:rPr lang="en-US" sz="1600" dirty="0"/>
                        <a:t>46−60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200,000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370840">
                <a:tc>
                  <a:txBody>
                    <a:bodyPr/>
                    <a:lstStyle/>
                    <a:p>
                      <a:pPr algn="ctr"/>
                      <a:r>
                        <a:rPr lang="en-US" sz="16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70,000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370840">
                <a:tc>
                  <a:txBody>
                    <a:bodyPr/>
                    <a:lstStyle/>
                    <a:p>
                      <a:pPr algn="ctr"/>
                      <a:r>
                        <a:rPr lang="en-US" sz="1600"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570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1,600,000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73012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679033"/>
            <a:ext cx="4876800" cy="430887"/>
          </a:xfrm>
        </p:spPr>
        <p:txBody>
          <a:bodyPr wrap="square">
            <a:spAutoFit/>
          </a:bodyPr>
          <a:lstStyle/>
          <a:p>
            <a:r>
              <a:rPr lang="en-US" altLang="en-US" dirty="0">
                <a:solidFill>
                  <a:schemeClr val="accent5">
                    <a:lumMod val="50000"/>
                  </a:schemeClr>
                </a:solidFill>
              </a:rPr>
              <a:t>Textbook Example 26.3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4" name="Content Placeholder 3"/>
          <p:cNvSpPr>
            <a:spLocks noGrp="1"/>
          </p:cNvSpPr>
          <p:nvPr>
            <p:ph idx="1"/>
          </p:nvPr>
        </p:nvSpPr>
        <p:spPr>
          <a:xfrm>
            <a:off x="457200" y="1524000"/>
            <a:ext cx="8229600" cy="4078039"/>
          </a:xfrm>
        </p:spPr>
        <p:txBody>
          <a:bodyPr wrap="square">
            <a:spAutoFit/>
          </a:bodyPr>
          <a:lstStyle/>
          <a:p>
            <a:pPr marL="0" indent="0">
              <a:buNone/>
            </a:pPr>
            <a:r>
              <a:rPr lang="en-US" sz="2400" b="1" dirty="0">
                <a:solidFill>
                  <a:schemeClr val="accent5">
                    <a:lumMod val="50000"/>
                  </a:schemeClr>
                </a:solidFill>
              </a:rPr>
              <a:t>Aging Schedules</a:t>
            </a:r>
          </a:p>
          <a:p>
            <a:pPr marL="0" indent="0">
              <a:buNone/>
            </a:pPr>
            <a:r>
              <a:rPr lang="en-US" sz="2400" b="1" dirty="0">
                <a:solidFill>
                  <a:schemeClr val="accent5">
                    <a:lumMod val="50000"/>
                  </a:schemeClr>
                </a:solidFill>
              </a:rPr>
              <a:t>Problem</a:t>
            </a:r>
          </a:p>
          <a:p>
            <a:pPr lvl="1">
              <a:buClr>
                <a:schemeClr val="accent5">
                  <a:lumMod val="50000"/>
                </a:schemeClr>
              </a:buClr>
            </a:pPr>
            <a:r>
              <a:rPr lang="en-US" sz="2400" dirty="0">
                <a:solidFill>
                  <a:schemeClr val="accent5">
                    <a:lumMod val="50000"/>
                  </a:schemeClr>
                </a:solidFill>
              </a:rPr>
              <a:t>Financial Training Systems (</a:t>
            </a:r>
            <a:r>
              <a:rPr lang="en-US" sz="2400" spc="-300" dirty="0">
                <a:solidFill>
                  <a:schemeClr val="accent5">
                    <a:lumMod val="50000"/>
                  </a:schemeClr>
                </a:solidFill>
              </a:rPr>
              <a:t>F  T </a:t>
            </a:r>
            <a:r>
              <a:rPr lang="en-US" sz="2400" dirty="0">
                <a:solidFill>
                  <a:schemeClr val="accent5">
                    <a:lumMod val="50000"/>
                  </a:schemeClr>
                </a:solidFill>
              </a:rPr>
              <a:t>S) bills its accounts on terms of      net 30. The firm’s accounts receivable include $100,000 that has been outstanding for 10 or fewer days, $300,000 outstanding for 11 to 30 days, $100,000 outstanding for 31 to 40 days, $20,000 outstanding for 41 to 50 days, $10,000 outstanding for 51 to 60 days, and $2000 outstanding for more than 60 days. Prepare an aging schedule for </a:t>
            </a:r>
            <a:r>
              <a:rPr lang="en-US" sz="2400" spc="-300" dirty="0">
                <a:solidFill>
                  <a:schemeClr val="accent5">
                    <a:lumMod val="50000"/>
                  </a:schemeClr>
                </a:solidFill>
              </a:rPr>
              <a:t>F  T </a:t>
            </a:r>
            <a:r>
              <a:rPr lang="en-US" sz="2400" dirty="0">
                <a:solidFill>
                  <a:schemeClr val="accent5">
                    <a:lumMod val="50000"/>
                  </a:schemeClr>
                </a:solidFill>
              </a:rPr>
              <a:t>S.</a:t>
            </a:r>
          </a:p>
        </p:txBody>
      </p:sp>
      <p:graphicFrame>
        <p:nvGraphicFramePr>
          <p:cNvPr id="3" name="Object 2"/>
          <p:cNvGraphicFramePr>
            <a:graphicFrameLocks noChangeAspect="1"/>
          </p:cNvGraphicFramePr>
          <p:nvPr>
            <p:extLst>
              <p:ext uri="{D42A27DB-BD31-4B8C-83A1-F6EECF244321}">
                <p14:modId xmlns:p14="http://schemas.microsoft.com/office/powerpoint/2010/main" val="207524658"/>
              </p:ext>
            </p:extLst>
          </p:nvPr>
        </p:nvGraphicFramePr>
        <p:xfrm>
          <a:off x="2438400" y="2819400"/>
          <a:ext cx="345371" cy="534879"/>
        </p:xfrm>
        <a:graphic>
          <a:graphicData uri="http://schemas.openxmlformats.org/presentationml/2006/ole">
            <mc:AlternateContent xmlns:mc="http://schemas.openxmlformats.org/markup-compatibility/2006">
              <mc:Choice xmlns:v="urn:schemas-microsoft-com:vml" Requires="v">
                <p:oleObj spid="_x0000_s11525" name="Equation" r:id="rId3" imgW="253800" imgH="393480" progId="Equation.DSMT4">
                  <p:embed/>
                </p:oleObj>
              </mc:Choice>
              <mc:Fallback>
                <p:oleObj name="Equation" r:id="rId3" imgW="253800" imgH="393480" progId="Equation.DSMT4">
                  <p:embed/>
                  <p:pic>
                    <p:nvPicPr>
                      <p:cNvPr id="3" name="Object 2"/>
                      <p:cNvPicPr/>
                      <p:nvPr/>
                    </p:nvPicPr>
                    <p:blipFill>
                      <a:blip r:embed="rId4"/>
                      <a:stretch>
                        <a:fillRect/>
                      </a:stretch>
                    </p:blipFill>
                    <p:spPr>
                      <a:xfrm>
                        <a:off x="2438400" y="2819400"/>
                        <a:ext cx="345371" cy="534879"/>
                      </a:xfrm>
                      <a:prstGeom prst="rect">
                        <a:avLst/>
                      </a:prstGeom>
                    </p:spPr>
                  </p:pic>
                </p:oleObj>
              </mc:Fallback>
            </mc:AlternateContent>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83929"/>
            <a:ext cx="4953000" cy="430887"/>
          </a:xfrm>
        </p:spPr>
        <p:txBody>
          <a:bodyPr wrap="square">
            <a:spAutoFit/>
          </a:bodyPr>
          <a:lstStyle/>
          <a:p>
            <a:r>
              <a:rPr lang="en-US" altLang="en-US" dirty="0">
                <a:solidFill>
                  <a:schemeClr val="accent5">
                    <a:lumMod val="50000"/>
                  </a:schemeClr>
                </a:solidFill>
              </a:rPr>
              <a:t>Textbook Example 26.3 </a:t>
            </a:r>
            <a:r>
              <a:rPr lang="en-US" altLang="en-US" sz="2000" dirty="0">
                <a:solidFill>
                  <a:schemeClr val="accent5">
                    <a:lumMod val="50000"/>
                  </a:schemeClr>
                </a:solidFill>
              </a:rPr>
              <a:t>(2</a:t>
            </a:r>
            <a:r>
              <a:rPr lang="en-US" altLang="en-US" sz="2000" baseline="0" dirty="0">
                <a:solidFill>
                  <a:schemeClr val="accent5">
                    <a:lumMod val="50000"/>
                  </a:schemeClr>
                </a:solidFill>
              </a:rPr>
              <a:t> of 2</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4" name="Content Placeholder 3"/>
          <p:cNvSpPr>
            <a:spLocks noGrp="1"/>
          </p:cNvSpPr>
          <p:nvPr>
            <p:ph idx="1"/>
          </p:nvPr>
        </p:nvSpPr>
        <p:spPr>
          <a:xfrm>
            <a:off x="457200" y="1299188"/>
            <a:ext cx="8229600" cy="1300356"/>
          </a:xfrm>
        </p:spPr>
        <p:txBody>
          <a:bodyPr>
            <a:spAutoFit/>
          </a:bodyPr>
          <a:lstStyle/>
          <a:p>
            <a:pPr marL="0" indent="0">
              <a:buNone/>
            </a:pPr>
            <a:r>
              <a:rPr lang="en-US" b="1" dirty="0">
                <a:solidFill>
                  <a:schemeClr val="accent5">
                    <a:lumMod val="50000"/>
                  </a:schemeClr>
                </a:solidFill>
              </a:rPr>
              <a:t>Solution</a:t>
            </a:r>
          </a:p>
          <a:p>
            <a:pPr>
              <a:buClr>
                <a:schemeClr val="accent5">
                  <a:lumMod val="50000"/>
                </a:schemeClr>
              </a:buClr>
            </a:pPr>
            <a:r>
              <a:rPr lang="en-US" dirty="0">
                <a:solidFill>
                  <a:schemeClr val="accent5">
                    <a:lumMod val="50000"/>
                  </a:schemeClr>
                </a:solidFill>
              </a:rPr>
              <a:t>With the available information, we can calculate the aging schedule based on dollar amounts outstanding.</a:t>
            </a:r>
            <a:endParaRPr lang="en-IN" dirty="0">
              <a:solidFill>
                <a:schemeClr val="accent5">
                  <a:lumMod val="5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13251666"/>
              </p:ext>
            </p:extLst>
          </p:nvPr>
        </p:nvGraphicFramePr>
        <p:xfrm>
          <a:off x="527536" y="2968288"/>
          <a:ext cx="8083064" cy="2682240"/>
        </p:xfrm>
        <a:graphic>
          <a:graphicData uri="http://schemas.openxmlformats.org/drawingml/2006/table">
            <a:tbl>
              <a:tblPr firstRow="1" bandRow="1">
                <a:tableStyleId>{2D5ABB26-0587-4C30-8999-92F81FD0307C}</a:tableStyleId>
              </a:tblPr>
              <a:tblGrid>
                <a:gridCol w="2139464">
                  <a:extLst>
                    <a:ext uri="{9D8B030D-6E8A-4147-A177-3AD203B41FA5}">
                      <a16:colId xmlns:a16="http://schemas.microsoft.com/office/drawing/2014/main" val="681321734"/>
                    </a:ext>
                  </a:extLst>
                </a:gridCol>
                <a:gridCol w="2667000">
                  <a:extLst>
                    <a:ext uri="{9D8B030D-6E8A-4147-A177-3AD203B41FA5}">
                      <a16:colId xmlns:a16="http://schemas.microsoft.com/office/drawing/2014/main" val="2242712138"/>
                    </a:ext>
                  </a:extLst>
                </a:gridCol>
                <a:gridCol w="3276600">
                  <a:extLst>
                    <a:ext uri="{9D8B030D-6E8A-4147-A177-3AD203B41FA5}">
                      <a16:colId xmlns:a16="http://schemas.microsoft.com/office/drawing/2014/main" val="4163705229"/>
                    </a:ext>
                  </a:extLst>
                </a:gridCol>
              </a:tblGrid>
              <a:tr h="320731">
                <a:tc>
                  <a:txBody>
                    <a:bodyPr/>
                    <a:lstStyle/>
                    <a:p>
                      <a:pPr algn="ctr"/>
                      <a:r>
                        <a:rPr lang="en-US" sz="1600" b="1" dirty="0">
                          <a:solidFill>
                            <a:schemeClr val="bg1"/>
                          </a:solidFill>
                        </a:rPr>
                        <a:t>Days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b="1" dirty="0">
                          <a:solidFill>
                            <a:schemeClr val="bg1"/>
                          </a:solidFill>
                        </a:rPr>
                        <a:t>Amount Outstanding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600" b="1" dirty="0">
                          <a:solidFill>
                            <a:schemeClr val="bg1"/>
                          </a:solidFill>
                        </a:rPr>
                        <a:t>Percentage Outstanding</a:t>
                      </a:r>
                      <a:r>
                        <a:rPr lang="en-US" sz="1600" b="1" baseline="0" dirty="0">
                          <a:solidFill>
                            <a:schemeClr val="bg1"/>
                          </a:solidFill>
                        </a:rPr>
                        <a:t> (%)</a:t>
                      </a: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77693149"/>
                  </a:ext>
                </a:extLst>
              </a:tr>
              <a:tr h="320731">
                <a:tc>
                  <a:txBody>
                    <a:bodyPr/>
                    <a:lstStyle/>
                    <a:p>
                      <a:pPr algn="ctr"/>
                      <a:r>
                        <a:rPr lang="en-US" sz="1600" dirty="0"/>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18.8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324028495"/>
                  </a:ext>
                </a:extLst>
              </a:tr>
              <a:tr h="320731">
                <a:tc>
                  <a:txBody>
                    <a:bodyPr/>
                    <a:lstStyle/>
                    <a:p>
                      <a:pPr algn="ctr"/>
                      <a:r>
                        <a:rPr lang="en-US" sz="1600" dirty="0"/>
                        <a:t>11−30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300,000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56.4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689054676"/>
                  </a:ext>
                </a:extLst>
              </a:tr>
              <a:tr h="320731">
                <a:tc>
                  <a:txBody>
                    <a:bodyPr/>
                    <a:lstStyle/>
                    <a:p>
                      <a:pPr algn="ctr"/>
                      <a:r>
                        <a:rPr lang="en-US" sz="1600" dirty="0"/>
                        <a:t>31−40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100,000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18.8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942743750"/>
                  </a:ext>
                </a:extLst>
              </a:tr>
              <a:tr h="320731">
                <a:tc>
                  <a:txBody>
                    <a:bodyPr/>
                    <a:lstStyle/>
                    <a:p>
                      <a:pPr algn="ctr"/>
                      <a:r>
                        <a:rPr lang="en-US" sz="1600" dirty="0"/>
                        <a:t>41−50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20,000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728155292"/>
                  </a:ext>
                </a:extLst>
              </a:tr>
              <a:tr h="320731">
                <a:tc>
                  <a:txBody>
                    <a:bodyPr/>
                    <a:lstStyle/>
                    <a:p>
                      <a:pPr algn="ctr"/>
                      <a:r>
                        <a:rPr lang="en-US" sz="1600" dirty="0"/>
                        <a:t>51−60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10,000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2367258832"/>
                  </a:ext>
                </a:extLst>
              </a:tr>
              <a:tr h="320731">
                <a:tc>
                  <a:txBody>
                    <a:bodyPr/>
                    <a:lstStyle/>
                    <a:p>
                      <a:pPr algn="ctr"/>
                      <a:r>
                        <a:rPr lang="en-US" sz="16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    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3766267097"/>
                  </a:ext>
                </a:extLst>
              </a:tr>
              <a:tr h="320731">
                <a:tc>
                  <a:txBody>
                    <a:bodyPr/>
                    <a:lstStyle/>
                    <a:p>
                      <a:pPr algn="ctr"/>
                      <a:r>
                        <a:rPr lang="en-US" sz="1600"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532,000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282773899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73285"/>
            <a:ext cx="5181600" cy="430887"/>
          </a:xfrm>
        </p:spPr>
        <p:txBody>
          <a:bodyPr wrap="square">
            <a:spAutoFit/>
          </a:bodyPr>
          <a:lstStyle/>
          <a:p>
            <a:r>
              <a:rPr lang="en-US" altLang="en-US" dirty="0">
                <a:solidFill>
                  <a:schemeClr val="accent5">
                    <a:lumMod val="50000"/>
                  </a:schemeClr>
                </a:solidFill>
              </a:rPr>
              <a:t>Alternative Example 26.3 </a:t>
            </a:r>
            <a:r>
              <a:rPr lang="en-US" altLang="en-US" sz="2000" dirty="0">
                <a:solidFill>
                  <a:schemeClr val="accent5">
                    <a:lumMod val="50000"/>
                  </a:schemeClr>
                </a:solidFill>
              </a:rPr>
              <a:t>(1 of 5)</a:t>
            </a:r>
            <a:endParaRPr lang="en-US" sz="2000" dirty="0">
              <a:solidFill>
                <a:schemeClr val="accent5">
                  <a:lumMod val="50000"/>
                </a:schemeClr>
              </a:solidFill>
            </a:endParaRPr>
          </a:p>
        </p:txBody>
      </p:sp>
      <p:sp>
        <p:nvSpPr>
          <p:cNvPr id="3" name="Content Placeholder 2"/>
          <p:cNvSpPr>
            <a:spLocks noGrp="1"/>
          </p:cNvSpPr>
          <p:nvPr>
            <p:ph idx="1"/>
          </p:nvPr>
        </p:nvSpPr>
        <p:spPr>
          <a:xfrm>
            <a:off x="457200" y="1298761"/>
            <a:ext cx="7391400" cy="815608"/>
          </a:xfrm>
        </p:spPr>
        <p:txBody>
          <a:bodyPr wrap="square">
            <a:spAutoFit/>
          </a:bodyPr>
          <a:lstStyle/>
          <a:p>
            <a:pPr marL="0" indent="0">
              <a:buNone/>
            </a:pPr>
            <a:r>
              <a:rPr lang="en-US" altLang="en-US" b="1" dirty="0">
                <a:solidFill>
                  <a:schemeClr val="accent5">
                    <a:lumMod val="50000"/>
                  </a:schemeClr>
                </a:solidFill>
              </a:rPr>
              <a:t>Problem</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Marley Corporation bills its accounts on terms of  </a:t>
            </a:r>
          </a:p>
        </p:txBody>
      </p:sp>
      <p:graphicFrame>
        <p:nvGraphicFramePr>
          <p:cNvPr id="6" name="Object 5"/>
          <p:cNvGraphicFramePr>
            <a:graphicFrameLocks noChangeAspect="1"/>
          </p:cNvGraphicFramePr>
          <p:nvPr>
            <p:extLst>
              <p:ext uri="{D42A27DB-BD31-4B8C-83A1-F6EECF244321}">
                <p14:modId xmlns:p14="http://schemas.microsoft.com/office/powerpoint/2010/main" val="174267322"/>
              </p:ext>
            </p:extLst>
          </p:nvPr>
        </p:nvGraphicFramePr>
        <p:xfrm>
          <a:off x="7870825" y="1558925"/>
          <a:ext cx="400050" cy="619125"/>
        </p:xfrm>
        <a:graphic>
          <a:graphicData uri="http://schemas.openxmlformats.org/presentationml/2006/ole">
            <mc:AlternateContent xmlns:mc="http://schemas.openxmlformats.org/markup-compatibility/2006">
              <mc:Choice xmlns:v="urn:schemas-microsoft-com:vml" Requires="v">
                <p:oleObj spid="_x0000_s12550" name="Equation" r:id="rId3" imgW="253800" imgH="393480" progId="Equation.DSMT4">
                  <p:embed/>
                </p:oleObj>
              </mc:Choice>
              <mc:Fallback>
                <p:oleObj name="Equation" r:id="rId3" imgW="253800" imgH="393480" progId="Equation.DSMT4">
                  <p:embed/>
                  <p:pic>
                    <p:nvPicPr>
                      <p:cNvPr id="6" name="Object 5"/>
                      <p:cNvPicPr/>
                      <p:nvPr/>
                    </p:nvPicPr>
                    <p:blipFill>
                      <a:blip r:embed="rId4"/>
                      <a:stretch>
                        <a:fillRect/>
                      </a:stretch>
                    </p:blipFill>
                    <p:spPr>
                      <a:xfrm>
                        <a:off x="7870825" y="1558925"/>
                        <a:ext cx="400050" cy="619125"/>
                      </a:xfrm>
                      <a:prstGeom prst="rect">
                        <a:avLst/>
                      </a:prstGeom>
                    </p:spPr>
                  </p:pic>
                </p:oleObj>
              </mc:Fallback>
            </mc:AlternateContent>
          </a:graphicData>
        </a:graphic>
      </p:graphicFrame>
      <p:sp>
        <p:nvSpPr>
          <p:cNvPr id="5" name="Content Placeholder 4"/>
          <p:cNvSpPr>
            <a:spLocks noGrp="1"/>
          </p:cNvSpPr>
          <p:nvPr>
            <p:ph idx="13"/>
          </p:nvPr>
        </p:nvSpPr>
        <p:spPr>
          <a:xfrm>
            <a:off x="1235947" y="2335133"/>
            <a:ext cx="7467600" cy="738664"/>
          </a:xfrm>
        </p:spPr>
        <p:txBody>
          <a:bodyPr wrap="square">
            <a:spAutoFit/>
          </a:bodyPr>
          <a:lstStyle/>
          <a:p>
            <a:pPr marL="0" lvl="1" indent="0">
              <a:spcBef>
                <a:spcPts val="1500"/>
              </a:spcBef>
              <a:buNone/>
            </a:pPr>
            <a:r>
              <a:rPr lang="en-US" altLang="en-US" sz="2400" dirty="0">
                <a:solidFill>
                  <a:schemeClr val="accent5">
                    <a:lumMod val="50000"/>
                  </a:schemeClr>
                </a:solidFill>
              </a:rPr>
              <a:t>net 30. The firm’s accounts receivable are collected as follows:</a:t>
            </a:r>
          </a:p>
        </p:txBody>
      </p:sp>
      <p:graphicFrame>
        <p:nvGraphicFramePr>
          <p:cNvPr id="4" name="Table 3"/>
          <p:cNvGraphicFramePr>
            <a:graphicFrameLocks noGrp="1"/>
          </p:cNvGraphicFramePr>
          <p:nvPr>
            <p:extLst>
              <p:ext uri="{D42A27DB-BD31-4B8C-83A1-F6EECF244321}">
                <p14:modId xmlns:p14="http://schemas.microsoft.com/office/powerpoint/2010/main" val="4160874738"/>
              </p:ext>
            </p:extLst>
          </p:nvPr>
        </p:nvGraphicFramePr>
        <p:xfrm>
          <a:off x="1238044" y="3124200"/>
          <a:ext cx="6781800" cy="2560320"/>
        </p:xfrm>
        <a:graphic>
          <a:graphicData uri="http://schemas.openxmlformats.org/drawingml/2006/table">
            <a:tbl>
              <a:tblPr firstRow="1" bandRow="1">
                <a:tableStyleId>{2D5ABB26-0587-4C30-8999-92F81FD0307C}</a:tableStyleId>
              </a:tblPr>
              <a:tblGrid>
                <a:gridCol w="2935405">
                  <a:extLst>
                    <a:ext uri="{9D8B030D-6E8A-4147-A177-3AD203B41FA5}">
                      <a16:colId xmlns:a16="http://schemas.microsoft.com/office/drawing/2014/main" val="20000"/>
                    </a:ext>
                  </a:extLst>
                </a:gridCol>
                <a:gridCol w="3846395">
                  <a:extLst>
                    <a:ext uri="{9D8B030D-6E8A-4147-A177-3AD203B41FA5}">
                      <a16:colId xmlns:a16="http://schemas.microsoft.com/office/drawing/2014/main" val="20001"/>
                    </a:ext>
                  </a:extLst>
                </a:gridCol>
              </a:tblGrid>
              <a:tr h="286566">
                <a:tc>
                  <a:txBody>
                    <a:bodyPr/>
                    <a:lstStyle/>
                    <a:p>
                      <a:pPr algn="l"/>
                      <a:r>
                        <a:rPr lang="en-US" sz="1800" b="1" dirty="0">
                          <a:solidFill>
                            <a:schemeClr val="bg1"/>
                          </a:solidFill>
                        </a:rPr>
                        <a:t>Days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a:r>
                        <a:rPr lang="en-US" sz="1800" b="1" dirty="0">
                          <a:solidFill>
                            <a:schemeClr val="bg1"/>
                          </a:solidFill>
                        </a:rPr>
                        <a:t>Percentage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51318">
                <a:tc>
                  <a:txBody>
                    <a:bodyPr/>
                    <a:lstStyle/>
                    <a:p>
                      <a:pPr algn="l"/>
                      <a:r>
                        <a:rPr lang="en-US" sz="1800" dirty="0"/>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800" dirty="0"/>
                        <a:t>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251318">
                <a:tc>
                  <a:txBody>
                    <a:bodyPr/>
                    <a:lstStyle/>
                    <a:p>
                      <a:pPr algn="l"/>
                      <a:r>
                        <a:rPr lang="en-US" sz="1800" dirty="0"/>
                        <a:t>11−30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800" dirty="0"/>
                        <a:t>48.9%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251318">
                <a:tc>
                  <a:txBody>
                    <a:bodyPr/>
                    <a:lstStyle/>
                    <a:p>
                      <a:pPr algn="l"/>
                      <a:r>
                        <a:rPr lang="en-US" sz="1800" dirty="0"/>
                        <a:t>31−40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800" dirty="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251318">
                <a:tc>
                  <a:txBody>
                    <a:bodyPr/>
                    <a:lstStyle/>
                    <a:p>
                      <a:pPr algn="l"/>
                      <a:r>
                        <a:rPr lang="en-US" sz="1800" dirty="0"/>
                        <a:t>41−50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800" dirty="0"/>
                        <a:t>  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251318">
                <a:tc>
                  <a:txBody>
                    <a:bodyPr/>
                    <a:lstStyle/>
                    <a:p>
                      <a:pPr algn="l"/>
                      <a:r>
                        <a:rPr lang="en-US" sz="1800" dirty="0"/>
                        <a:t>51−60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800" dirty="0"/>
                        <a:t>  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251318">
                <a:tc>
                  <a:txBody>
                    <a:bodyPr/>
                    <a:lstStyle/>
                    <a:p>
                      <a:pPr algn="l"/>
                      <a:r>
                        <a:rPr lang="en-US" sz="18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l"/>
                      <a:r>
                        <a:rPr lang="en-US" sz="1800" dirty="0"/>
                        <a:t>  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5181600" cy="430887"/>
          </a:xfrm>
        </p:spPr>
        <p:txBody>
          <a:bodyPr wrap="square">
            <a:spAutoFit/>
          </a:bodyPr>
          <a:lstStyle/>
          <a:p>
            <a:r>
              <a:rPr lang="en-US" altLang="en-US" dirty="0">
                <a:solidFill>
                  <a:schemeClr val="accent5">
                    <a:lumMod val="50000"/>
                  </a:schemeClr>
                </a:solidFill>
              </a:rPr>
              <a:t>Alternative Example 26.3 </a:t>
            </a:r>
            <a:r>
              <a:rPr lang="en-US" altLang="en-US" sz="2000" dirty="0">
                <a:solidFill>
                  <a:schemeClr val="accent5">
                    <a:lumMod val="50000"/>
                  </a:schemeClr>
                </a:solidFill>
              </a:rPr>
              <a:t>(2</a:t>
            </a:r>
            <a:r>
              <a:rPr lang="en-US" altLang="en-US" sz="2000" baseline="0" dirty="0">
                <a:solidFill>
                  <a:schemeClr val="accent5">
                    <a:lumMod val="50000"/>
                  </a:schemeClr>
                </a:solidFill>
              </a:rPr>
              <a:t> of 5</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1752600"/>
            <a:ext cx="8229600" cy="3031599"/>
          </a:xfrm>
        </p:spPr>
        <p:txBody>
          <a:bodyPr>
            <a:spAutoFit/>
          </a:bodyPr>
          <a:lstStyle/>
          <a:p>
            <a:pPr marL="0" indent="0">
              <a:buNone/>
            </a:pPr>
            <a:r>
              <a:rPr lang="en-US" altLang="en-US" b="1" dirty="0">
                <a:solidFill>
                  <a:schemeClr val="accent5">
                    <a:lumMod val="50000"/>
                  </a:schemeClr>
                </a:solidFill>
              </a:rPr>
              <a:t>Problem</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The company currently has $780,000 in accounts outstanding. If Marley’s average daily credit sales is $22,000, what is the company’s accounts receivable days? Prepare an accounts receivable aging table for the company. Is the accounts receivable days a true representation of the accounts receivable collection experience?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62000"/>
            <a:ext cx="5181600" cy="430887"/>
          </a:xfrm>
        </p:spPr>
        <p:txBody>
          <a:bodyPr wrap="square">
            <a:spAutoFit/>
          </a:bodyPr>
          <a:lstStyle/>
          <a:p>
            <a:r>
              <a:rPr lang="en-US" altLang="en-US" dirty="0">
                <a:solidFill>
                  <a:schemeClr val="accent5">
                    <a:lumMod val="50000"/>
                  </a:schemeClr>
                </a:solidFill>
              </a:rPr>
              <a:t>Alternative Example 26.3 </a:t>
            </a:r>
            <a:r>
              <a:rPr lang="en-US" altLang="en-US" sz="2000" dirty="0">
                <a:solidFill>
                  <a:schemeClr val="accent5">
                    <a:lumMod val="50000"/>
                  </a:schemeClr>
                </a:solidFill>
              </a:rPr>
              <a:t>(3</a:t>
            </a:r>
            <a:r>
              <a:rPr lang="en-US" altLang="en-US" sz="2000" baseline="0" dirty="0">
                <a:solidFill>
                  <a:schemeClr val="accent5">
                    <a:lumMod val="50000"/>
                  </a:schemeClr>
                </a:solidFill>
              </a:rPr>
              <a:t> of 5</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606105" y="2132416"/>
            <a:ext cx="8229600" cy="1600200"/>
          </a:xfrm>
        </p:spPr>
        <p:txBody>
          <a:bodyPr>
            <a:spAutoFit/>
          </a:bodyPr>
          <a:lstStyle/>
          <a:p>
            <a:pPr marL="0" indent="0">
              <a:buNone/>
            </a:pPr>
            <a:r>
              <a:rPr lang="en-US" altLang="en-US" b="1" dirty="0">
                <a:solidFill>
                  <a:schemeClr val="accent5">
                    <a:lumMod val="50000"/>
                  </a:schemeClr>
                </a:solidFill>
              </a:rPr>
              <a:t>Solution</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Based on its average daily credit sales of $22,000 and its current accounts receivable balance of $780,000, Marley’s accounts receivable days is</a:t>
            </a:r>
          </a:p>
        </p:txBody>
      </p:sp>
      <p:graphicFrame>
        <p:nvGraphicFramePr>
          <p:cNvPr id="4" name="Object 3"/>
          <p:cNvGraphicFramePr>
            <a:graphicFrameLocks noChangeAspect="1"/>
          </p:cNvGraphicFramePr>
          <p:nvPr>
            <p:extLst>
              <p:ext uri="{D42A27DB-BD31-4B8C-83A1-F6EECF244321}">
                <p14:modId xmlns:p14="http://schemas.microsoft.com/office/powerpoint/2010/main" val="2785331174"/>
              </p:ext>
            </p:extLst>
          </p:nvPr>
        </p:nvGraphicFramePr>
        <p:xfrm>
          <a:off x="2743200" y="4075464"/>
          <a:ext cx="3400425" cy="630237"/>
        </p:xfrm>
        <a:graphic>
          <a:graphicData uri="http://schemas.openxmlformats.org/presentationml/2006/ole">
            <mc:AlternateContent xmlns:mc="http://schemas.openxmlformats.org/markup-compatibility/2006">
              <mc:Choice xmlns:v="urn:schemas-microsoft-com:vml" Requires="v">
                <p:oleObj spid="_x0000_s13573" name="Equation" r:id="rId3" imgW="3568680" imgH="660240" progId="Equation.DSMT4">
                  <p:embed/>
                </p:oleObj>
              </mc:Choice>
              <mc:Fallback>
                <p:oleObj name="Equation" r:id="rId3" imgW="3568680" imgH="660240" progId="Equation.DSMT4">
                  <p:embed/>
                  <p:pic>
                    <p:nvPicPr>
                      <p:cNvPr id="4" name="Object 3"/>
                      <p:cNvPicPr>
                        <a:picLocks noChangeAspect="1" noChangeArrowheads="1"/>
                      </p:cNvPicPr>
                      <p:nvPr/>
                    </p:nvPicPr>
                    <p:blipFill>
                      <a:blip r:embed="rId4"/>
                      <a:srcRect/>
                      <a:stretch>
                        <a:fillRect/>
                      </a:stretch>
                    </p:blipFill>
                    <p:spPr bwMode="auto">
                      <a:xfrm>
                        <a:off x="2743200" y="4075464"/>
                        <a:ext cx="3400425" cy="630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53028"/>
            <a:ext cx="5257800" cy="430887"/>
          </a:xfrm>
        </p:spPr>
        <p:txBody>
          <a:bodyPr wrap="square">
            <a:spAutoFit/>
          </a:bodyPr>
          <a:lstStyle/>
          <a:p>
            <a:r>
              <a:rPr lang="en-US" altLang="en-US" dirty="0">
                <a:solidFill>
                  <a:schemeClr val="accent5">
                    <a:lumMod val="50000"/>
                  </a:schemeClr>
                </a:solidFill>
              </a:rPr>
              <a:t>Alternative Example 26.3 </a:t>
            </a:r>
            <a:r>
              <a:rPr lang="en-US" altLang="en-US" sz="2000" dirty="0">
                <a:solidFill>
                  <a:schemeClr val="accent5">
                    <a:lumMod val="50000"/>
                  </a:schemeClr>
                </a:solidFill>
              </a:rPr>
              <a:t>(4</a:t>
            </a:r>
            <a:r>
              <a:rPr lang="en-US" altLang="en-US" sz="2000" baseline="0" dirty="0">
                <a:solidFill>
                  <a:schemeClr val="accent5">
                    <a:lumMod val="50000"/>
                  </a:schemeClr>
                </a:solidFill>
              </a:rPr>
              <a:t> of 5</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334173" y="1143000"/>
            <a:ext cx="8229600" cy="1554272"/>
          </a:xfrm>
        </p:spPr>
        <p:txBody>
          <a:bodyPr>
            <a:spAutoFit/>
          </a:bodyPr>
          <a:lstStyle/>
          <a:p>
            <a:pPr marL="0" indent="0">
              <a:buNone/>
            </a:pPr>
            <a:r>
              <a:rPr lang="en-US" altLang="en-US" b="1" dirty="0">
                <a:solidFill>
                  <a:schemeClr val="accent5">
                    <a:lumMod val="50000"/>
                  </a:schemeClr>
                </a:solidFill>
              </a:rPr>
              <a:t>Solution</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Based on its accounts receivable balance of $780,000, the aging schedule for Marley Corporation is as follows:</a:t>
            </a:r>
          </a:p>
        </p:txBody>
      </p:sp>
      <p:graphicFrame>
        <p:nvGraphicFramePr>
          <p:cNvPr id="4" name="Table 3"/>
          <p:cNvGraphicFramePr>
            <a:graphicFrameLocks noGrp="1"/>
          </p:cNvGraphicFramePr>
          <p:nvPr>
            <p:extLst>
              <p:ext uri="{D42A27DB-BD31-4B8C-83A1-F6EECF244321}">
                <p14:modId xmlns:p14="http://schemas.microsoft.com/office/powerpoint/2010/main" val="449129050"/>
              </p:ext>
            </p:extLst>
          </p:nvPr>
        </p:nvGraphicFramePr>
        <p:xfrm>
          <a:off x="647700" y="2971800"/>
          <a:ext cx="7848600" cy="2560320"/>
        </p:xfrm>
        <a:graphic>
          <a:graphicData uri="http://schemas.openxmlformats.org/drawingml/2006/table">
            <a:tbl>
              <a:tblPr firstRow="1" bandRow="1">
                <a:tableStyleId>{2D5ABB26-0587-4C30-8999-92F81FD0307C}</a:tableStyleId>
              </a:tblPr>
              <a:tblGrid>
                <a:gridCol w="22097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1">
                  <a:extLst>
                    <a:ext uri="{9D8B030D-6E8A-4147-A177-3AD203B41FA5}">
                      <a16:colId xmlns:a16="http://schemas.microsoft.com/office/drawing/2014/main" val="20002"/>
                    </a:ext>
                  </a:extLst>
                </a:gridCol>
              </a:tblGrid>
              <a:tr h="315578">
                <a:tc>
                  <a:txBody>
                    <a:bodyPr/>
                    <a:lstStyle/>
                    <a:p>
                      <a:pPr algn="ctr"/>
                      <a:r>
                        <a:rPr lang="en-US" sz="1800" b="1" dirty="0">
                          <a:solidFill>
                            <a:schemeClr val="bg1"/>
                          </a:solidFill>
                        </a:rPr>
                        <a:t>Days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b="1" dirty="0">
                          <a:solidFill>
                            <a:schemeClr val="bg1"/>
                          </a:solidFill>
                        </a:rPr>
                        <a:t>Amount Outstanding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800" b="1" dirty="0">
                          <a:solidFill>
                            <a:schemeClr val="bg1"/>
                          </a:solidFill>
                        </a:rPr>
                        <a:t>Percentage</a:t>
                      </a:r>
                      <a:r>
                        <a:rPr lang="en-US" sz="1800" b="1" baseline="0" dirty="0">
                          <a:solidFill>
                            <a:schemeClr val="bg1"/>
                          </a:solidFill>
                        </a:rPr>
                        <a:t> Outstanding</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80330">
                <a:tc>
                  <a:txBody>
                    <a:bodyPr/>
                    <a:lstStyle/>
                    <a:p>
                      <a:pPr algn="ctr"/>
                      <a:r>
                        <a:rPr lang="en-US" sz="1800" dirty="0"/>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$15,9120</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20.4</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180330">
                <a:tc>
                  <a:txBody>
                    <a:bodyPr/>
                    <a:lstStyle/>
                    <a:p>
                      <a:pPr algn="ctr"/>
                      <a:r>
                        <a:rPr lang="en-US" sz="1800" dirty="0"/>
                        <a:t>11−30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$38,1420</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48.9</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r h="180330">
                <a:tc>
                  <a:txBody>
                    <a:bodyPr/>
                    <a:lstStyle/>
                    <a:p>
                      <a:pPr algn="ctr"/>
                      <a:r>
                        <a:rPr lang="en-US" sz="1800" dirty="0"/>
                        <a:t>31−40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$95,940</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12.3</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3"/>
                  </a:ext>
                </a:extLst>
              </a:tr>
              <a:tr h="180330">
                <a:tc>
                  <a:txBody>
                    <a:bodyPr/>
                    <a:lstStyle/>
                    <a:p>
                      <a:pPr algn="ctr"/>
                      <a:r>
                        <a:rPr lang="en-US" sz="1800" dirty="0"/>
                        <a:t>41−50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$75,660</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9.7</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4"/>
                  </a:ext>
                </a:extLst>
              </a:tr>
              <a:tr h="180330">
                <a:tc>
                  <a:txBody>
                    <a:bodyPr/>
                    <a:lstStyle/>
                    <a:p>
                      <a:pPr algn="ctr"/>
                      <a:r>
                        <a:rPr lang="en-US" sz="1800" dirty="0"/>
                        <a:t>51−60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$49,140</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6.3</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5"/>
                  </a:ext>
                </a:extLst>
              </a:tr>
              <a:tr h="180330">
                <a:tc>
                  <a:txBody>
                    <a:bodyPr/>
                    <a:lstStyle/>
                    <a:p>
                      <a:pPr algn="ctr"/>
                      <a:r>
                        <a:rPr lang="en-US" sz="1800"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$18,720</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800" dirty="0"/>
                        <a:t>  2.4</a:t>
                      </a:r>
                      <a:endParaRPr lang="en-US" sz="18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85800"/>
            <a:ext cx="5257800" cy="430887"/>
          </a:xfrm>
        </p:spPr>
        <p:txBody>
          <a:bodyPr wrap="square">
            <a:spAutoFit/>
          </a:bodyPr>
          <a:lstStyle/>
          <a:p>
            <a:r>
              <a:rPr lang="en-US" altLang="en-US" dirty="0">
                <a:solidFill>
                  <a:schemeClr val="accent5">
                    <a:lumMod val="50000"/>
                  </a:schemeClr>
                </a:solidFill>
              </a:rPr>
              <a:t>Alternative Example 26.3 </a:t>
            </a:r>
            <a:r>
              <a:rPr lang="en-US" altLang="en-US" sz="2000" dirty="0">
                <a:solidFill>
                  <a:schemeClr val="accent5">
                    <a:lumMod val="50000"/>
                  </a:schemeClr>
                </a:solidFill>
              </a:rPr>
              <a:t>(5</a:t>
            </a:r>
            <a:r>
              <a:rPr lang="en-US" altLang="en-US" sz="2000" baseline="0" dirty="0">
                <a:solidFill>
                  <a:schemeClr val="accent5">
                    <a:lumMod val="50000"/>
                  </a:schemeClr>
                </a:solidFill>
              </a:rPr>
              <a:t> of 5</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2286000"/>
            <a:ext cx="8229600" cy="2662267"/>
          </a:xfrm>
        </p:spPr>
        <p:txBody>
          <a:bodyPr>
            <a:spAutoFit/>
          </a:bodyPr>
          <a:lstStyle/>
          <a:p>
            <a:pPr marL="0" indent="0">
              <a:buNone/>
            </a:pPr>
            <a:r>
              <a:rPr lang="en-US" altLang="en-US" b="1" dirty="0">
                <a:solidFill>
                  <a:schemeClr val="accent5">
                    <a:lumMod val="50000"/>
                  </a:schemeClr>
                </a:solidFill>
              </a:rPr>
              <a:t>Solution</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The company’s accounts receivable days is 35.45 days, compared to its terms of 30 days. From this, we can conclude that the company is taking too long to collect. This assessment is borne out by the aging schedule, which reflects the fact that 18.40% of the company’s sales are collected late.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09600"/>
            <a:ext cx="4419600" cy="430887"/>
          </a:xfrm>
        </p:spPr>
        <p:txBody>
          <a:bodyPr wrap="square">
            <a:spAutoFit/>
          </a:bodyPr>
          <a:lstStyle/>
          <a:p>
            <a:r>
              <a:rPr lang="en-US" altLang="en-US" dirty="0">
                <a:solidFill>
                  <a:schemeClr val="accent5">
                    <a:lumMod val="50000"/>
                  </a:schemeClr>
                </a:solidFill>
              </a:rPr>
              <a:t>Learning Objectives </a:t>
            </a:r>
            <a:r>
              <a:rPr lang="en-US" altLang="en-US" sz="2000" dirty="0">
                <a:solidFill>
                  <a:schemeClr val="accent5">
                    <a:lumMod val="50000"/>
                  </a:schemeClr>
                </a:solidFill>
              </a:rPr>
              <a:t>(2 of 2)</a:t>
            </a:r>
            <a:endParaRPr lang="en-US" sz="2000" dirty="0">
              <a:solidFill>
                <a:schemeClr val="accent5">
                  <a:lumMod val="50000"/>
                </a:schemeClr>
              </a:solidFill>
            </a:endParaRPr>
          </a:p>
        </p:txBody>
      </p:sp>
      <p:sp>
        <p:nvSpPr>
          <p:cNvPr id="3" name="Content Placeholder 2"/>
          <p:cNvSpPr>
            <a:spLocks noGrp="1"/>
          </p:cNvSpPr>
          <p:nvPr>
            <p:ph idx="1"/>
          </p:nvPr>
        </p:nvSpPr>
        <p:spPr>
          <a:xfrm>
            <a:off x="457200" y="2057400"/>
            <a:ext cx="8229600" cy="2408352"/>
          </a:xfrm>
        </p:spPr>
        <p:txBody>
          <a:bodyPr>
            <a:spAutoFit/>
          </a:bodyPr>
          <a:lstStyle/>
          <a:p>
            <a:pPr>
              <a:buClr>
                <a:schemeClr val="accent5">
                  <a:lumMod val="50000"/>
                </a:schemeClr>
              </a:buClr>
            </a:pPr>
            <a:r>
              <a:rPr lang="en-US" altLang="en-US" dirty="0">
                <a:solidFill>
                  <a:schemeClr val="accent5">
                    <a:lumMod val="50000"/>
                  </a:schemeClr>
                </a:solidFill>
              </a:rPr>
              <a:t>List the three steps involved in establishing a credit policy, and two methods used to monitor the effectiveness of that policy.</a:t>
            </a:r>
          </a:p>
          <a:p>
            <a:pPr>
              <a:buClr>
                <a:schemeClr val="accent5">
                  <a:lumMod val="50000"/>
                </a:schemeClr>
              </a:buClr>
            </a:pPr>
            <a:r>
              <a:rPr lang="en-US" altLang="en-US" dirty="0">
                <a:solidFill>
                  <a:schemeClr val="accent5">
                    <a:lumMod val="50000"/>
                  </a:schemeClr>
                </a:solidFill>
              </a:rPr>
              <a:t>Discuss the importance of monitoring accounts payable, inventory, and cash; identify ways those items can be managed.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5562600" cy="430887"/>
          </a:xfrm>
        </p:spPr>
        <p:txBody>
          <a:bodyPr wrap="square">
            <a:spAutoFit/>
          </a:bodyPr>
          <a:lstStyle/>
          <a:p>
            <a:r>
              <a:rPr lang="en-US" altLang="en-US" dirty="0">
                <a:solidFill>
                  <a:schemeClr val="accent5">
                    <a:lumMod val="50000"/>
                  </a:schemeClr>
                </a:solidFill>
              </a:rPr>
              <a:t>Monitoring Accounts Receivable</a:t>
            </a:r>
            <a:endParaRPr lang="en-US" dirty="0">
              <a:solidFill>
                <a:schemeClr val="accent5">
                  <a:lumMod val="50000"/>
                </a:schemeClr>
              </a:solidFill>
            </a:endParaRPr>
          </a:p>
        </p:txBody>
      </p:sp>
      <p:sp>
        <p:nvSpPr>
          <p:cNvPr id="3" name="Content Placeholder 2"/>
          <p:cNvSpPr>
            <a:spLocks noGrp="1"/>
          </p:cNvSpPr>
          <p:nvPr>
            <p:ph idx="1"/>
          </p:nvPr>
        </p:nvSpPr>
        <p:spPr>
          <a:xfrm>
            <a:off x="457200" y="1466924"/>
            <a:ext cx="8229600" cy="3924151"/>
          </a:xfrm>
        </p:spPr>
        <p:txBody>
          <a:bodyPr>
            <a:spAutoFit/>
          </a:bodyPr>
          <a:lstStyle/>
          <a:p>
            <a:pPr>
              <a:buClr>
                <a:schemeClr val="accent5">
                  <a:lumMod val="50000"/>
                </a:schemeClr>
              </a:buClr>
            </a:pPr>
            <a:r>
              <a:rPr lang="en-US" altLang="en-US" dirty="0">
                <a:solidFill>
                  <a:schemeClr val="accent5">
                    <a:lumMod val="50000"/>
                  </a:schemeClr>
                </a:solidFill>
              </a:rPr>
              <a:t>Payment Pattern</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Provides information on the percentage of monthly sales that the firm collects in each month after the sale</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For example, a firm may observe that 10% of its sales are usually collected in the month of the sale, 40% in the month following the sale, 25% two months after the sale, 20% three months after the sale, and 5% four months after the sale.</a:t>
            </a:r>
          </a:p>
          <a:p>
            <a:pPr marL="800100" lvl="3" indent="-342900">
              <a:buClr>
                <a:schemeClr val="accent5">
                  <a:lumMod val="50000"/>
                </a:schemeClr>
              </a:buClr>
              <a:buFont typeface="Arial" panose="020B0604020202020204" pitchFamily="34" charset="0"/>
              <a:buChar char="•"/>
            </a:pPr>
            <a:r>
              <a:rPr lang="en-US" altLang="en-US" sz="2400" dirty="0">
                <a:solidFill>
                  <a:schemeClr val="accent5">
                    <a:lumMod val="50000"/>
                  </a:schemeClr>
                </a:solidFill>
              </a:rPr>
              <a:t>Management can then watch for deviations from this pattern.</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762000"/>
            <a:ext cx="4648200" cy="430887"/>
          </a:xfrm>
        </p:spPr>
        <p:txBody>
          <a:bodyPr wrap="square">
            <a:spAutoFit/>
          </a:bodyPr>
          <a:lstStyle/>
          <a:p>
            <a:r>
              <a:rPr lang="en-US" altLang="en-US" dirty="0">
                <a:solidFill>
                  <a:schemeClr val="accent5">
                    <a:lumMod val="50000"/>
                  </a:schemeClr>
                </a:solidFill>
              </a:rPr>
              <a:t>26.4 Payables Management</a:t>
            </a:r>
            <a:endParaRPr lang="en-US" dirty="0">
              <a:solidFill>
                <a:schemeClr val="accent5">
                  <a:lumMod val="50000"/>
                </a:schemeClr>
              </a:solidFill>
            </a:endParaRPr>
          </a:p>
        </p:txBody>
      </p:sp>
      <p:sp>
        <p:nvSpPr>
          <p:cNvPr id="3" name="Content Placeholder 2"/>
          <p:cNvSpPr>
            <a:spLocks noGrp="1"/>
          </p:cNvSpPr>
          <p:nvPr>
            <p:ph idx="1"/>
          </p:nvPr>
        </p:nvSpPr>
        <p:spPr>
          <a:xfrm>
            <a:off x="457200" y="1752600"/>
            <a:ext cx="8229600" cy="3631763"/>
          </a:xfrm>
        </p:spPr>
        <p:txBody>
          <a:bodyPr>
            <a:spAutoFit/>
          </a:bodyPr>
          <a:lstStyle/>
          <a:p>
            <a:pPr>
              <a:buClr>
                <a:schemeClr val="accent5">
                  <a:lumMod val="50000"/>
                </a:schemeClr>
              </a:buClr>
            </a:pPr>
            <a:r>
              <a:rPr lang="en-US" altLang="en-US" dirty="0">
                <a:solidFill>
                  <a:schemeClr val="accent5">
                    <a:lumMod val="50000"/>
                  </a:schemeClr>
                </a:solidFill>
              </a:rPr>
              <a:t>A firm should borrow using accounts payable only if trade credit is the least expensive source of funding.</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cost of the trade credit depends on the credit terms.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higher the discount percentage offered, the greater the cost of forgoing the discount.</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shorter the loan period, the greater the cost of forgoing the discount.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A firm should always pay on the latest day allowed.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609600"/>
            <a:ext cx="5257800" cy="861774"/>
          </a:xfrm>
        </p:spPr>
        <p:txBody>
          <a:bodyPr wrap="square">
            <a:spAutoFit/>
          </a:bodyPr>
          <a:lstStyle/>
          <a:p>
            <a:r>
              <a:rPr lang="en-US" altLang="en-US" dirty="0">
                <a:solidFill>
                  <a:schemeClr val="accent5">
                    <a:lumMod val="50000"/>
                  </a:schemeClr>
                </a:solidFill>
              </a:rPr>
              <a:t>Determining Accounts Payable Days Outstanding</a:t>
            </a:r>
            <a:endParaRPr lang="en-US" dirty="0">
              <a:solidFill>
                <a:schemeClr val="accent5">
                  <a:lumMod val="50000"/>
                </a:schemeClr>
              </a:solidFill>
            </a:endParaRPr>
          </a:p>
        </p:txBody>
      </p:sp>
      <p:sp>
        <p:nvSpPr>
          <p:cNvPr id="3" name="Content Placeholder 2"/>
          <p:cNvSpPr>
            <a:spLocks noGrp="1"/>
          </p:cNvSpPr>
          <p:nvPr>
            <p:ph idx="1"/>
          </p:nvPr>
        </p:nvSpPr>
        <p:spPr>
          <a:xfrm>
            <a:off x="457200" y="1676400"/>
            <a:ext cx="8229600" cy="3847207"/>
          </a:xfrm>
        </p:spPr>
        <p:txBody>
          <a:bodyPr>
            <a:spAutoFit/>
          </a:bodyPr>
          <a:lstStyle/>
          <a:p>
            <a:pPr>
              <a:buClr>
                <a:schemeClr val="accent5">
                  <a:lumMod val="50000"/>
                </a:schemeClr>
              </a:buClr>
            </a:pPr>
            <a:r>
              <a:rPr lang="en-US" altLang="en-US" sz="2000" dirty="0">
                <a:solidFill>
                  <a:schemeClr val="accent5">
                    <a:lumMod val="50000"/>
                  </a:schemeClr>
                </a:solidFill>
              </a:rPr>
              <a:t>A firm should monitor its accounts payable to ensure that it is making its payments at an optimal time.</a:t>
            </a:r>
          </a:p>
          <a:p>
            <a:pPr lvl="1">
              <a:buClr>
                <a:schemeClr val="accent5">
                  <a:lumMod val="50000"/>
                </a:schemeClr>
              </a:buClr>
              <a:buFont typeface="Arial" panose="020B0604020202020204" pitchFamily="34" charset="0"/>
              <a:buChar char="•"/>
            </a:pPr>
            <a:r>
              <a:rPr lang="en-US" altLang="en-US" sz="2000" dirty="0">
                <a:solidFill>
                  <a:schemeClr val="accent5">
                    <a:lumMod val="50000"/>
                  </a:schemeClr>
                </a:solidFill>
              </a:rPr>
              <a:t>Calculate the accounts payable days outstanding and compare it to the credit terms.</a:t>
            </a:r>
          </a:p>
          <a:p>
            <a:pPr lvl="2">
              <a:lnSpc>
                <a:spcPct val="150000"/>
              </a:lnSpc>
              <a:buClr>
                <a:schemeClr val="accent5">
                  <a:lumMod val="50000"/>
                </a:schemeClr>
              </a:buClr>
              <a:buFont typeface="Arial" panose="020B0604020202020204" pitchFamily="34" charset="0"/>
              <a:buChar char="•"/>
            </a:pPr>
            <a:r>
              <a:rPr lang="en-US" altLang="en-US" sz="2000" dirty="0">
                <a:solidFill>
                  <a:schemeClr val="accent5">
                    <a:lumMod val="50000"/>
                  </a:schemeClr>
                </a:solidFill>
              </a:rPr>
              <a:t>If the accounts payable outstanding is 40 days and the terms are        net 30, the firm can conclude that it  generally pays late and may be risking supplier difficulties.</a:t>
            </a:r>
          </a:p>
          <a:p>
            <a:pPr lvl="2">
              <a:buClr>
                <a:schemeClr val="accent5">
                  <a:lumMod val="50000"/>
                </a:schemeClr>
              </a:buClr>
              <a:buFont typeface="Arial" panose="020B0604020202020204" pitchFamily="34" charset="0"/>
              <a:buChar char="•"/>
            </a:pPr>
            <a:r>
              <a:rPr lang="en-US" altLang="en-US" sz="2000" dirty="0">
                <a:solidFill>
                  <a:schemeClr val="accent5">
                    <a:lumMod val="50000"/>
                  </a:schemeClr>
                </a:solidFill>
              </a:rPr>
              <a:t>If the accounts payable days outstanding is 25 days, the firm is paying too early.</a:t>
            </a:r>
          </a:p>
          <a:p>
            <a:pPr lvl="3">
              <a:buClr>
                <a:schemeClr val="accent5">
                  <a:lumMod val="50000"/>
                </a:schemeClr>
              </a:buClr>
              <a:buFont typeface="Arial" panose="020B0604020202020204" pitchFamily="34" charset="0"/>
              <a:buChar char="•"/>
            </a:pPr>
            <a:r>
              <a:rPr lang="en-US" altLang="en-US" sz="2000" dirty="0">
                <a:solidFill>
                  <a:schemeClr val="accent5">
                    <a:lumMod val="50000"/>
                  </a:schemeClr>
                </a:solidFill>
              </a:rPr>
              <a:t>It could be earning another 10 days’ interest on its money.</a:t>
            </a:r>
          </a:p>
        </p:txBody>
      </p:sp>
      <p:graphicFrame>
        <p:nvGraphicFramePr>
          <p:cNvPr id="6" name="Object 5"/>
          <p:cNvGraphicFramePr>
            <a:graphicFrameLocks noChangeAspect="1"/>
          </p:cNvGraphicFramePr>
          <p:nvPr>
            <p:extLst>
              <p:ext uri="{D42A27DB-BD31-4B8C-83A1-F6EECF244321}">
                <p14:modId xmlns:p14="http://schemas.microsoft.com/office/powerpoint/2010/main" val="2508153739"/>
              </p:ext>
            </p:extLst>
          </p:nvPr>
        </p:nvGraphicFramePr>
        <p:xfrm>
          <a:off x="2095500" y="3552825"/>
          <a:ext cx="342900" cy="530225"/>
        </p:xfrm>
        <a:graphic>
          <a:graphicData uri="http://schemas.openxmlformats.org/presentationml/2006/ole">
            <mc:AlternateContent xmlns:mc="http://schemas.openxmlformats.org/markup-compatibility/2006">
              <mc:Choice xmlns:v="urn:schemas-microsoft-com:vml" Requires="v">
                <p:oleObj spid="_x0000_s14598" name="Equation" r:id="rId3" imgW="253800" imgH="393480" progId="Equation.DSMT4">
                  <p:embed/>
                </p:oleObj>
              </mc:Choice>
              <mc:Fallback>
                <p:oleObj name="Equation" r:id="rId3" imgW="253800" imgH="393480" progId="Equation.DSMT4">
                  <p:embed/>
                  <p:pic>
                    <p:nvPicPr>
                      <p:cNvPr id="6" name="Object 5"/>
                      <p:cNvPicPr/>
                      <p:nvPr/>
                    </p:nvPicPr>
                    <p:blipFill>
                      <a:blip r:embed="rId4"/>
                      <a:stretch>
                        <a:fillRect/>
                      </a:stretch>
                    </p:blipFill>
                    <p:spPr>
                      <a:xfrm>
                        <a:off x="2095500" y="3552825"/>
                        <a:ext cx="342900" cy="530225"/>
                      </a:xfrm>
                      <a:prstGeom prst="rect">
                        <a:avLst/>
                      </a:prstGeom>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799516"/>
            <a:ext cx="4876800" cy="430887"/>
          </a:xfrm>
        </p:spPr>
        <p:txBody>
          <a:bodyPr wrap="square">
            <a:spAutoFit/>
          </a:bodyPr>
          <a:lstStyle/>
          <a:p>
            <a:r>
              <a:rPr lang="en-US" altLang="en-US" dirty="0">
                <a:solidFill>
                  <a:schemeClr val="accent5">
                    <a:lumMod val="50000"/>
                  </a:schemeClr>
                </a:solidFill>
              </a:rPr>
              <a:t>Textbook Example 26.4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4" name="Content Placeholder 3"/>
          <p:cNvSpPr>
            <a:spLocks noGrp="1"/>
          </p:cNvSpPr>
          <p:nvPr>
            <p:ph idx="1"/>
          </p:nvPr>
        </p:nvSpPr>
        <p:spPr>
          <a:xfrm>
            <a:off x="457200" y="1905000"/>
            <a:ext cx="8229600" cy="2854628"/>
          </a:xfrm>
        </p:spPr>
        <p:txBody>
          <a:bodyPr>
            <a:spAutoFit/>
          </a:bodyPr>
          <a:lstStyle/>
          <a:p>
            <a:pPr marL="0" indent="0">
              <a:buNone/>
            </a:pPr>
            <a:r>
              <a:rPr lang="en-US" sz="2400" b="1" dirty="0">
                <a:solidFill>
                  <a:schemeClr val="accent5">
                    <a:lumMod val="50000"/>
                  </a:schemeClr>
                </a:solidFill>
              </a:rPr>
              <a:t>Accounts Payable Management</a:t>
            </a:r>
          </a:p>
          <a:p>
            <a:pPr marL="0" indent="0">
              <a:buNone/>
            </a:pPr>
            <a:r>
              <a:rPr lang="en-US" sz="2400" b="1" dirty="0">
                <a:solidFill>
                  <a:schemeClr val="accent5">
                    <a:lumMod val="50000"/>
                  </a:schemeClr>
                </a:solidFill>
              </a:rPr>
              <a:t>Problem</a:t>
            </a:r>
          </a:p>
          <a:p>
            <a:pPr lvl="1">
              <a:buClr>
                <a:schemeClr val="accent5">
                  <a:lumMod val="50000"/>
                </a:schemeClr>
              </a:buClr>
            </a:pPr>
            <a:r>
              <a:rPr lang="en-US" sz="2400" dirty="0">
                <a:solidFill>
                  <a:schemeClr val="accent5">
                    <a:lumMod val="50000"/>
                  </a:schemeClr>
                </a:solidFill>
              </a:rPr>
              <a:t>The Rowd Company has an average accounts payable balance of $250,000. Its average daily cost of goods sold is $14,000, and it receives terms of       net 40, from its</a:t>
            </a:r>
            <a:r>
              <a:rPr lang="en-IN" sz="2400" dirty="0">
                <a:solidFill>
                  <a:schemeClr val="accent5">
                    <a:lumMod val="50000"/>
                  </a:schemeClr>
                </a:solidFill>
              </a:rPr>
              <a:t> </a:t>
            </a:r>
            <a:r>
              <a:rPr lang="en-US" sz="2400" dirty="0">
                <a:solidFill>
                  <a:schemeClr val="accent5">
                    <a:lumMod val="50000"/>
                  </a:schemeClr>
                </a:solidFill>
              </a:rPr>
              <a:t>suppliers. </a:t>
            </a:r>
            <a:r>
              <a:rPr lang="en-US" sz="2400" dirty="0" err="1">
                <a:solidFill>
                  <a:schemeClr val="accent5">
                    <a:lumMod val="50000"/>
                  </a:schemeClr>
                </a:solidFill>
              </a:rPr>
              <a:t>Rowd</a:t>
            </a:r>
            <a:r>
              <a:rPr lang="en-US" sz="2400" dirty="0">
                <a:solidFill>
                  <a:schemeClr val="accent5">
                    <a:lumMod val="50000"/>
                  </a:schemeClr>
                </a:solidFill>
              </a:rPr>
              <a:t> chooses to</a:t>
            </a:r>
            <a:r>
              <a:rPr lang="en-IN" sz="2400" dirty="0">
                <a:solidFill>
                  <a:schemeClr val="accent5">
                    <a:lumMod val="50000"/>
                  </a:schemeClr>
                </a:solidFill>
              </a:rPr>
              <a:t> </a:t>
            </a:r>
            <a:r>
              <a:rPr lang="en-US" sz="2400" dirty="0">
                <a:solidFill>
                  <a:schemeClr val="accent5">
                    <a:lumMod val="50000"/>
                  </a:schemeClr>
                </a:solidFill>
              </a:rPr>
              <a:t>forgo the</a:t>
            </a:r>
            <a:r>
              <a:rPr lang="en-IN" sz="2400" dirty="0">
                <a:solidFill>
                  <a:schemeClr val="accent5">
                    <a:lumMod val="50000"/>
                  </a:schemeClr>
                </a:solidFill>
              </a:rPr>
              <a:t> </a:t>
            </a:r>
            <a:r>
              <a:rPr lang="en-US" sz="2400" dirty="0">
                <a:solidFill>
                  <a:schemeClr val="accent5">
                    <a:lumMod val="50000"/>
                  </a:schemeClr>
                </a:solidFill>
              </a:rPr>
              <a:t>discount. Is the firm managing its accounts payable well?</a:t>
            </a:r>
          </a:p>
        </p:txBody>
      </p:sp>
      <p:graphicFrame>
        <p:nvGraphicFramePr>
          <p:cNvPr id="6" name="Object 5"/>
          <p:cNvGraphicFramePr>
            <a:graphicFrameLocks noChangeAspect="1"/>
          </p:cNvGraphicFramePr>
          <p:nvPr>
            <p:extLst>
              <p:ext uri="{D42A27DB-BD31-4B8C-83A1-F6EECF244321}">
                <p14:modId xmlns:p14="http://schemas.microsoft.com/office/powerpoint/2010/main" val="129775449"/>
              </p:ext>
            </p:extLst>
          </p:nvPr>
        </p:nvGraphicFramePr>
        <p:xfrm>
          <a:off x="6697857" y="2934965"/>
          <a:ext cx="361311" cy="557904"/>
        </p:xfrm>
        <a:graphic>
          <a:graphicData uri="http://schemas.openxmlformats.org/presentationml/2006/ole">
            <mc:AlternateContent xmlns:mc="http://schemas.openxmlformats.org/markup-compatibility/2006">
              <mc:Choice xmlns:v="urn:schemas-microsoft-com:vml" Requires="v">
                <p:oleObj spid="_x0000_s15622" name="Equation" r:id="rId3" imgW="253800" imgH="393480" progId="Equation.DSMT4">
                  <p:embed/>
                </p:oleObj>
              </mc:Choice>
              <mc:Fallback>
                <p:oleObj name="Equation" r:id="rId3" imgW="253800" imgH="393480" progId="Equation.DSMT4">
                  <p:embed/>
                  <p:pic>
                    <p:nvPicPr>
                      <p:cNvPr id="6" name="Object 5"/>
                      <p:cNvPicPr/>
                      <p:nvPr/>
                    </p:nvPicPr>
                    <p:blipFill>
                      <a:blip r:embed="rId4"/>
                      <a:stretch>
                        <a:fillRect/>
                      </a:stretch>
                    </p:blipFill>
                    <p:spPr>
                      <a:xfrm>
                        <a:off x="6697857" y="2934965"/>
                        <a:ext cx="361311" cy="557904"/>
                      </a:xfrm>
                      <a:prstGeom prst="rect">
                        <a:avLst/>
                      </a:prstGeom>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6212"/>
            <a:ext cx="4953000" cy="430887"/>
          </a:xfrm>
        </p:spPr>
        <p:txBody>
          <a:bodyPr wrap="square">
            <a:spAutoFit/>
          </a:bodyPr>
          <a:lstStyle/>
          <a:p>
            <a:r>
              <a:rPr lang="en-US" altLang="en-US" dirty="0">
                <a:solidFill>
                  <a:schemeClr val="accent5">
                    <a:lumMod val="50000"/>
                  </a:schemeClr>
                </a:solidFill>
              </a:rPr>
              <a:t>Textbook Example 26.4 </a:t>
            </a:r>
            <a:r>
              <a:rPr lang="en-US" altLang="en-US" sz="2000" dirty="0">
                <a:solidFill>
                  <a:schemeClr val="accent5">
                    <a:lumMod val="50000"/>
                  </a:schemeClr>
                </a:solidFill>
              </a:rPr>
              <a:t>(2</a:t>
            </a:r>
            <a:r>
              <a:rPr lang="en-US" altLang="en-US" sz="2000" baseline="0" dirty="0">
                <a:solidFill>
                  <a:schemeClr val="accent5">
                    <a:lumMod val="50000"/>
                  </a:schemeClr>
                </a:solidFill>
              </a:rPr>
              <a:t> of 2</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4" name="Content Placeholder 3"/>
          <p:cNvSpPr>
            <a:spLocks noGrp="1"/>
          </p:cNvSpPr>
          <p:nvPr>
            <p:ph idx="1"/>
          </p:nvPr>
        </p:nvSpPr>
        <p:spPr>
          <a:xfrm>
            <a:off x="457200" y="1298760"/>
            <a:ext cx="8229600" cy="1300356"/>
          </a:xfrm>
        </p:spPr>
        <p:txBody>
          <a:bodyPr>
            <a:spAutoFit/>
          </a:bodyPr>
          <a:lstStyle/>
          <a:p>
            <a:pPr marL="0" indent="0">
              <a:buNone/>
            </a:pPr>
            <a:r>
              <a:rPr lang="en-US" sz="2400" b="1" dirty="0">
                <a:solidFill>
                  <a:schemeClr val="accent5">
                    <a:lumMod val="50000"/>
                  </a:schemeClr>
                </a:solidFill>
              </a:rPr>
              <a:t>Solution</a:t>
            </a:r>
          </a:p>
          <a:p>
            <a:pPr marL="0" indent="0">
              <a:buNone/>
            </a:pPr>
            <a:r>
              <a:rPr lang="en-US" sz="2400" dirty="0">
                <a:solidFill>
                  <a:schemeClr val="accent5">
                    <a:lumMod val="50000"/>
                  </a:schemeClr>
                </a:solidFill>
              </a:rPr>
              <a:t>The firm is not managing its accounts payable well. </a:t>
            </a:r>
            <a:r>
              <a:rPr lang="en-US" sz="2400" dirty="0" err="1">
                <a:solidFill>
                  <a:schemeClr val="accent5">
                    <a:lumMod val="50000"/>
                  </a:schemeClr>
                </a:solidFill>
              </a:rPr>
              <a:t>Rowd’s</a:t>
            </a:r>
            <a:r>
              <a:rPr lang="en-US" sz="2400" dirty="0">
                <a:solidFill>
                  <a:schemeClr val="accent5">
                    <a:lumMod val="50000"/>
                  </a:schemeClr>
                </a:solidFill>
              </a:rPr>
              <a:t> accounts payable days outstanding is</a:t>
            </a:r>
          </a:p>
        </p:txBody>
      </p:sp>
      <p:graphicFrame>
        <p:nvGraphicFramePr>
          <p:cNvPr id="5" name="Object 4"/>
          <p:cNvGraphicFramePr>
            <a:graphicFrameLocks noChangeAspect="1"/>
          </p:cNvGraphicFramePr>
          <p:nvPr>
            <p:extLst>
              <p:ext uri="{D42A27DB-BD31-4B8C-83A1-F6EECF244321}">
                <p14:modId xmlns:p14="http://schemas.microsoft.com/office/powerpoint/2010/main" val="2237266760"/>
              </p:ext>
            </p:extLst>
          </p:nvPr>
        </p:nvGraphicFramePr>
        <p:xfrm>
          <a:off x="2971800" y="2920068"/>
          <a:ext cx="2636838" cy="790575"/>
        </p:xfrm>
        <a:graphic>
          <a:graphicData uri="http://schemas.openxmlformats.org/presentationml/2006/ole">
            <mc:AlternateContent xmlns:mc="http://schemas.openxmlformats.org/markup-compatibility/2006">
              <mc:Choice xmlns:v="urn:schemas-microsoft-com:vml" Requires="v">
                <p:oleObj spid="_x0000_s16645" name="Equation" r:id="rId3" imgW="1396800" imgH="419040" progId="Equation.DSMT4">
                  <p:embed/>
                </p:oleObj>
              </mc:Choice>
              <mc:Fallback>
                <p:oleObj name="Equation" r:id="rId3" imgW="1396800" imgH="419040" progId="Equation.DSMT4">
                  <p:embed/>
                  <p:pic>
                    <p:nvPicPr>
                      <p:cNvPr id="5" name="Object 4"/>
                      <p:cNvPicPr>
                        <a:picLocks noChangeAspect="1" noChangeArrowheads="1"/>
                      </p:cNvPicPr>
                      <p:nvPr/>
                    </p:nvPicPr>
                    <p:blipFill>
                      <a:blip r:embed="rId4"/>
                      <a:srcRect/>
                      <a:stretch>
                        <a:fillRect/>
                      </a:stretch>
                    </p:blipFill>
                    <p:spPr bwMode="auto">
                      <a:xfrm>
                        <a:off x="2971800" y="2920068"/>
                        <a:ext cx="2636838"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type="body" sz="quarter" idx="14"/>
          </p:nvPr>
        </p:nvSpPr>
        <p:spPr>
          <a:xfrm>
            <a:off x="445316" y="3962400"/>
            <a:ext cx="8229600" cy="1524000"/>
          </a:xfrm>
        </p:spPr>
        <p:txBody>
          <a:bodyPr>
            <a:spAutoFit/>
          </a:bodyPr>
          <a:lstStyle/>
          <a:p>
            <a:pPr marL="0" indent="0">
              <a:buNone/>
            </a:pPr>
            <a:r>
              <a:rPr lang="en-US" dirty="0">
                <a:solidFill>
                  <a:schemeClr val="accent5">
                    <a:lumMod val="50000"/>
                  </a:schemeClr>
                </a:solidFill>
              </a:rPr>
              <a:t>If Rowd made payment three days earlier, it could take advantage of the 2% discount. If for some reason it chooses to forgo the discount, it should not be paying the full amount until the fortieth day.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5029200" cy="430887"/>
          </a:xfrm>
        </p:spPr>
        <p:txBody>
          <a:bodyPr wrap="square">
            <a:spAutoFit/>
          </a:bodyPr>
          <a:lstStyle/>
          <a:p>
            <a:r>
              <a:rPr lang="en-US" altLang="en-US" dirty="0">
                <a:solidFill>
                  <a:schemeClr val="accent5">
                    <a:lumMod val="50000"/>
                  </a:schemeClr>
                </a:solidFill>
              </a:rPr>
              <a:t>Stretching Accounts Payable</a:t>
            </a:r>
            <a:endParaRPr lang="en-US" dirty="0">
              <a:solidFill>
                <a:schemeClr val="accent5">
                  <a:lumMod val="50000"/>
                </a:schemeClr>
              </a:solidFill>
            </a:endParaRPr>
          </a:p>
        </p:txBody>
      </p:sp>
      <p:sp>
        <p:nvSpPr>
          <p:cNvPr id="3" name="Content Placeholder 2"/>
          <p:cNvSpPr>
            <a:spLocks noGrp="1"/>
          </p:cNvSpPr>
          <p:nvPr>
            <p:ph idx="1"/>
          </p:nvPr>
        </p:nvSpPr>
        <p:spPr>
          <a:xfrm>
            <a:off x="381000" y="1524000"/>
            <a:ext cx="8229600" cy="4078039"/>
          </a:xfrm>
        </p:spPr>
        <p:txBody>
          <a:bodyPr>
            <a:spAutoFit/>
          </a:bodyPr>
          <a:lstStyle/>
          <a:p>
            <a:pPr>
              <a:buClr>
                <a:schemeClr val="accent5">
                  <a:lumMod val="50000"/>
                </a:schemeClr>
              </a:buClr>
            </a:pPr>
            <a:r>
              <a:rPr lang="en-US" altLang="en-US" dirty="0">
                <a:solidFill>
                  <a:schemeClr val="accent5">
                    <a:lumMod val="50000"/>
                  </a:schemeClr>
                </a:solidFill>
              </a:rPr>
              <a:t>Stretching the Accounts Payable</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When a firm ignores a payment due period and pays later</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For example: </a:t>
            </a:r>
          </a:p>
          <a:p>
            <a:pPr lvl="3">
              <a:buClr>
                <a:schemeClr val="accent5">
                  <a:lumMod val="50000"/>
                </a:schemeClr>
              </a:buClr>
              <a:buFont typeface="Arial" panose="020B0604020202020204" pitchFamily="34" charset="0"/>
              <a:buChar char="•"/>
            </a:pPr>
            <a:r>
              <a:rPr lang="en-US" altLang="en-US" sz="2400" dirty="0">
                <a:solidFill>
                  <a:schemeClr val="accent5">
                    <a:lumMod val="50000"/>
                  </a:schemeClr>
                </a:solidFill>
              </a:rPr>
              <a:t>Given Net 30 terms, a firm may pay on day 45.</a:t>
            </a:r>
          </a:p>
          <a:p>
            <a:pPr lvl="3">
              <a:buClr>
                <a:schemeClr val="accent5">
                  <a:lumMod val="50000"/>
                </a:schemeClr>
              </a:buClr>
              <a:buFont typeface="Arial" panose="020B0604020202020204" pitchFamily="34" charset="0"/>
              <a:buChar char="•"/>
            </a:pPr>
            <a:r>
              <a:rPr lang="en-US" altLang="en-US" sz="2400" dirty="0">
                <a:solidFill>
                  <a:schemeClr val="accent5">
                    <a:lumMod val="50000"/>
                  </a:schemeClr>
                </a:solidFill>
              </a:rPr>
              <a:t>Given    Net 30 terms, a firm may pay on day 12 and still take the 2% discount.</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Suppliers may react to a firm whose payments are always late by imposing late fees or terms of cash on delivery (</a:t>
            </a:r>
            <a:r>
              <a:rPr lang="en-US" altLang="en-US" sz="2400" spc="-300" dirty="0">
                <a:solidFill>
                  <a:schemeClr val="accent5">
                    <a:lumMod val="50000"/>
                  </a:schemeClr>
                </a:solidFill>
              </a:rPr>
              <a:t>C O </a:t>
            </a:r>
            <a:r>
              <a:rPr lang="en-US" altLang="en-US" sz="2400" dirty="0">
                <a:solidFill>
                  <a:schemeClr val="accent5">
                    <a:lumMod val="50000"/>
                  </a:schemeClr>
                </a:solidFill>
              </a:rPr>
              <a:t>D) or cash before delivery (</a:t>
            </a:r>
            <a:r>
              <a:rPr lang="en-US" altLang="en-US" sz="2400" spc="-300" dirty="0">
                <a:solidFill>
                  <a:schemeClr val="accent5">
                    <a:lumMod val="50000"/>
                  </a:schemeClr>
                </a:solidFill>
              </a:rPr>
              <a:t>C B </a:t>
            </a:r>
            <a:r>
              <a:rPr lang="en-US" altLang="en-US" sz="2400" dirty="0">
                <a:solidFill>
                  <a:schemeClr val="accent5">
                    <a:lumMod val="50000"/>
                  </a:schemeClr>
                </a:solidFill>
              </a:rPr>
              <a:t>D).</a:t>
            </a:r>
          </a:p>
        </p:txBody>
      </p:sp>
      <p:graphicFrame>
        <p:nvGraphicFramePr>
          <p:cNvPr id="4" name="Object 3"/>
          <p:cNvGraphicFramePr>
            <a:graphicFrameLocks noChangeAspect="1"/>
          </p:cNvGraphicFramePr>
          <p:nvPr>
            <p:extLst>
              <p:ext uri="{D42A27DB-BD31-4B8C-83A1-F6EECF244321}">
                <p14:modId xmlns:p14="http://schemas.microsoft.com/office/powerpoint/2010/main" val="286938125"/>
              </p:ext>
            </p:extLst>
          </p:nvPr>
        </p:nvGraphicFramePr>
        <p:xfrm>
          <a:off x="2819400" y="3505200"/>
          <a:ext cx="287651" cy="556504"/>
        </p:xfrm>
        <a:graphic>
          <a:graphicData uri="http://schemas.openxmlformats.org/presentationml/2006/ole">
            <mc:AlternateContent xmlns:mc="http://schemas.openxmlformats.org/markup-compatibility/2006">
              <mc:Choice xmlns:v="urn:schemas-microsoft-com:vml" Requires="v">
                <p:oleObj spid="_x0000_s17670" name="Equation" r:id="rId3" imgW="203040" imgH="393480" progId="Equation.DSMT4">
                  <p:embed/>
                </p:oleObj>
              </mc:Choice>
              <mc:Fallback>
                <p:oleObj name="Equation" r:id="rId3" imgW="203040" imgH="393480" progId="Equation.DSMT4">
                  <p:embed/>
                  <p:pic>
                    <p:nvPicPr>
                      <p:cNvPr id="4" name="Object 3"/>
                      <p:cNvPicPr/>
                      <p:nvPr/>
                    </p:nvPicPr>
                    <p:blipFill>
                      <a:blip r:embed="rId4"/>
                      <a:stretch>
                        <a:fillRect/>
                      </a:stretch>
                    </p:blipFill>
                    <p:spPr>
                      <a:xfrm>
                        <a:off x="2819400" y="3505200"/>
                        <a:ext cx="287651" cy="556504"/>
                      </a:xfrm>
                      <a:prstGeom prst="rect">
                        <a:avLst/>
                      </a:prstGeom>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38200"/>
            <a:ext cx="4876800" cy="430887"/>
          </a:xfrm>
        </p:spPr>
        <p:txBody>
          <a:bodyPr wrap="square">
            <a:spAutoFit/>
          </a:bodyPr>
          <a:lstStyle/>
          <a:p>
            <a:r>
              <a:rPr lang="en-US" altLang="en-US" dirty="0">
                <a:solidFill>
                  <a:schemeClr val="accent5">
                    <a:lumMod val="50000"/>
                  </a:schemeClr>
                </a:solidFill>
              </a:rPr>
              <a:t>Textbook Example 26.5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4" name="Content Placeholder 3"/>
          <p:cNvSpPr>
            <a:spLocks noGrp="1"/>
          </p:cNvSpPr>
          <p:nvPr>
            <p:ph idx="1"/>
          </p:nvPr>
        </p:nvSpPr>
        <p:spPr>
          <a:xfrm>
            <a:off x="457200" y="1656640"/>
            <a:ext cx="8229600" cy="1472198"/>
          </a:xfrm>
        </p:spPr>
        <p:txBody>
          <a:bodyPr>
            <a:spAutoFit/>
          </a:bodyPr>
          <a:lstStyle/>
          <a:p>
            <a:pPr marL="0" indent="0">
              <a:lnSpc>
                <a:spcPts val="4000"/>
              </a:lnSpc>
              <a:buNone/>
            </a:pPr>
            <a:r>
              <a:rPr lang="en-US" sz="2400" b="1" dirty="0">
                <a:solidFill>
                  <a:schemeClr val="accent5">
                    <a:lumMod val="50000"/>
                  </a:schemeClr>
                </a:solidFill>
              </a:rPr>
              <a:t>Cost of Trade Credit with Stretched Accounts Payable </a:t>
            </a:r>
            <a:br>
              <a:rPr lang="en-US" sz="2400" b="1" dirty="0">
                <a:solidFill>
                  <a:schemeClr val="accent5">
                    <a:lumMod val="50000"/>
                  </a:schemeClr>
                </a:solidFill>
              </a:rPr>
            </a:br>
            <a:r>
              <a:rPr lang="en-US" sz="2400" b="1" dirty="0">
                <a:solidFill>
                  <a:schemeClr val="accent5">
                    <a:lumMod val="50000"/>
                  </a:schemeClr>
                </a:solidFill>
              </a:rPr>
              <a:t>Problem</a:t>
            </a:r>
          </a:p>
          <a:p>
            <a:pPr marL="741600" indent="-284400">
              <a:spcBef>
                <a:spcPts val="600"/>
              </a:spcBef>
              <a:buClr>
                <a:schemeClr val="accent5">
                  <a:lumMod val="50000"/>
                </a:schemeClr>
              </a:buClr>
              <a:buFont typeface="Arial" panose="020B0604020202020204" pitchFamily="34" charset="0"/>
              <a:buChar char="−"/>
            </a:pPr>
            <a:r>
              <a:rPr lang="en-US" sz="2400" dirty="0">
                <a:solidFill>
                  <a:schemeClr val="accent5">
                    <a:lumMod val="50000"/>
                  </a:schemeClr>
                </a:solidFill>
              </a:rPr>
              <a:t>What is the effective annual cost of credit terms of  </a:t>
            </a:r>
          </a:p>
        </p:txBody>
      </p:sp>
      <p:graphicFrame>
        <p:nvGraphicFramePr>
          <p:cNvPr id="6" name="Object 5"/>
          <p:cNvGraphicFramePr>
            <a:graphicFrameLocks noChangeAspect="1"/>
          </p:cNvGraphicFramePr>
          <p:nvPr>
            <p:extLst>
              <p:ext uri="{D42A27DB-BD31-4B8C-83A1-F6EECF244321}">
                <p14:modId xmlns:p14="http://schemas.microsoft.com/office/powerpoint/2010/main" val="4153386208"/>
              </p:ext>
            </p:extLst>
          </p:nvPr>
        </p:nvGraphicFramePr>
        <p:xfrm>
          <a:off x="8087352" y="2099263"/>
          <a:ext cx="378411" cy="586952"/>
        </p:xfrm>
        <a:graphic>
          <a:graphicData uri="http://schemas.openxmlformats.org/presentationml/2006/ole">
            <mc:AlternateContent xmlns:mc="http://schemas.openxmlformats.org/markup-compatibility/2006">
              <mc:Choice xmlns:v="urn:schemas-microsoft-com:vml" Requires="v">
                <p:oleObj spid="_x0000_s18696" name="Equation" r:id="rId3" imgW="253800" imgH="393480" progId="Equation.DSMT4">
                  <p:embed/>
                </p:oleObj>
              </mc:Choice>
              <mc:Fallback>
                <p:oleObj name="Equation" r:id="rId3" imgW="253800" imgH="393480" progId="Equation.DSMT4">
                  <p:embed/>
                  <p:pic>
                    <p:nvPicPr>
                      <p:cNvPr id="6" name="Object 5"/>
                      <p:cNvPicPr/>
                      <p:nvPr/>
                    </p:nvPicPr>
                    <p:blipFill>
                      <a:blip r:embed="rId4"/>
                      <a:stretch>
                        <a:fillRect/>
                      </a:stretch>
                    </p:blipFill>
                    <p:spPr>
                      <a:xfrm>
                        <a:off x="8087352" y="2099263"/>
                        <a:ext cx="378411" cy="586952"/>
                      </a:xfrm>
                      <a:prstGeom prst="rect">
                        <a:avLst/>
                      </a:prstGeom>
                    </p:spPr>
                  </p:pic>
                </p:oleObj>
              </mc:Fallback>
            </mc:AlternateContent>
          </a:graphicData>
        </a:graphic>
      </p:graphicFrame>
      <p:sp>
        <p:nvSpPr>
          <p:cNvPr id="3" name="Content Placeholder 2"/>
          <p:cNvSpPr>
            <a:spLocks noGrp="1"/>
          </p:cNvSpPr>
          <p:nvPr>
            <p:ph idx="13"/>
          </p:nvPr>
        </p:nvSpPr>
        <p:spPr>
          <a:xfrm>
            <a:off x="1066800" y="3802454"/>
            <a:ext cx="7493238" cy="738664"/>
          </a:xfrm>
        </p:spPr>
        <p:txBody>
          <a:bodyPr>
            <a:spAutoFit/>
          </a:bodyPr>
          <a:lstStyle/>
          <a:p>
            <a:pPr marL="0" indent="0">
              <a:buNone/>
            </a:pPr>
            <a:r>
              <a:rPr lang="en-US" sz="2400" dirty="0">
                <a:solidFill>
                  <a:schemeClr val="accent5">
                    <a:lumMod val="50000"/>
                  </a:schemeClr>
                </a:solidFill>
              </a:rPr>
              <a:t>net 40, if the firm stretches the accounts payable to 60 days?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685477"/>
            <a:ext cx="4953000" cy="430887"/>
          </a:xfrm>
        </p:spPr>
        <p:txBody>
          <a:bodyPr wrap="square">
            <a:spAutoFit/>
          </a:bodyPr>
          <a:lstStyle/>
          <a:p>
            <a:r>
              <a:rPr lang="en-US" altLang="en-US" dirty="0">
                <a:solidFill>
                  <a:schemeClr val="accent5">
                    <a:lumMod val="50000"/>
                  </a:schemeClr>
                </a:solidFill>
              </a:rPr>
              <a:t>Textbook Example 26.5 </a:t>
            </a:r>
            <a:r>
              <a:rPr lang="en-US" altLang="en-US" sz="2000" dirty="0">
                <a:solidFill>
                  <a:schemeClr val="accent5">
                    <a:lumMod val="50000"/>
                  </a:schemeClr>
                </a:solidFill>
              </a:rPr>
              <a:t>(2 of 2)</a:t>
            </a:r>
            <a:endParaRPr lang="en-US" sz="2000" dirty="0">
              <a:solidFill>
                <a:schemeClr val="accent5">
                  <a:lumMod val="50000"/>
                </a:schemeClr>
              </a:solidFill>
            </a:endParaRPr>
          </a:p>
        </p:txBody>
      </p:sp>
      <p:sp>
        <p:nvSpPr>
          <p:cNvPr id="54" name="Content Placeholder 53"/>
          <p:cNvSpPr>
            <a:spLocks noGrp="1"/>
          </p:cNvSpPr>
          <p:nvPr>
            <p:ph idx="1"/>
          </p:nvPr>
        </p:nvSpPr>
        <p:spPr>
          <a:xfrm>
            <a:off x="457200" y="1293761"/>
            <a:ext cx="8229600" cy="931024"/>
          </a:xfrm>
        </p:spPr>
        <p:txBody>
          <a:bodyPr>
            <a:spAutoFit/>
          </a:bodyPr>
          <a:lstStyle/>
          <a:p>
            <a:pPr marL="0" indent="0">
              <a:buNone/>
            </a:pPr>
            <a:r>
              <a:rPr lang="en-US" b="1" dirty="0">
                <a:solidFill>
                  <a:schemeClr val="accent5">
                    <a:lumMod val="50000"/>
                  </a:schemeClr>
                </a:solidFill>
              </a:rPr>
              <a:t>Solution</a:t>
            </a:r>
          </a:p>
          <a:p>
            <a:pPr marL="0" indent="0">
              <a:buNone/>
            </a:pPr>
            <a:r>
              <a:rPr lang="en-US" dirty="0">
                <a:solidFill>
                  <a:schemeClr val="accent5">
                    <a:lumMod val="50000"/>
                  </a:schemeClr>
                </a:solidFill>
              </a:rPr>
              <a:t>The interest rate per period is                 If the firm delays</a:t>
            </a:r>
          </a:p>
        </p:txBody>
      </p:sp>
      <p:graphicFrame>
        <p:nvGraphicFramePr>
          <p:cNvPr id="65" name="Object 64"/>
          <p:cNvGraphicFramePr>
            <a:graphicFrameLocks noChangeAspect="1"/>
          </p:cNvGraphicFramePr>
          <p:nvPr>
            <p:extLst>
              <p:ext uri="{D42A27DB-BD31-4B8C-83A1-F6EECF244321}">
                <p14:modId xmlns:p14="http://schemas.microsoft.com/office/powerpoint/2010/main" val="2229904268"/>
              </p:ext>
            </p:extLst>
          </p:nvPr>
        </p:nvGraphicFramePr>
        <p:xfrm>
          <a:off x="4528551" y="1765606"/>
          <a:ext cx="1271172" cy="607172"/>
        </p:xfrm>
        <a:graphic>
          <a:graphicData uri="http://schemas.openxmlformats.org/presentationml/2006/ole">
            <mc:AlternateContent xmlns:mc="http://schemas.openxmlformats.org/markup-compatibility/2006">
              <mc:Choice xmlns:v="urn:schemas-microsoft-com:vml" Requires="v">
                <p:oleObj spid="_x0000_s20238" name="Equation" r:id="rId3" imgW="850680" imgH="406080" progId="Equation.DSMT4">
                  <p:embed/>
                </p:oleObj>
              </mc:Choice>
              <mc:Fallback>
                <p:oleObj name="Equation" r:id="rId3" imgW="850680" imgH="406080" progId="Equation.DSMT4">
                  <p:embed/>
                  <p:pic>
                    <p:nvPicPr>
                      <p:cNvPr id="0" name="Object 15"/>
                      <p:cNvPicPr>
                        <a:picLocks noChangeAspect="1" noChangeArrowheads="1"/>
                      </p:cNvPicPr>
                      <p:nvPr/>
                    </p:nvPicPr>
                    <p:blipFill>
                      <a:blip r:embed="rId4"/>
                      <a:srcRect/>
                      <a:stretch>
                        <a:fillRect/>
                      </a:stretch>
                    </p:blipFill>
                    <p:spPr bwMode="auto">
                      <a:xfrm>
                        <a:off x="4528551" y="1765606"/>
                        <a:ext cx="1271172" cy="607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 name="Content Placeholder 54"/>
          <p:cNvSpPr>
            <a:spLocks noGrp="1"/>
          </p:cNvSpPr>
          <p:nvPr>
            <p:ph idx="13"/>
          </p:nvPr>
        </p:nvSpPr>
        <p:spPr>
          <a:xfrm>
            <a:off x="457200" y="2486025"/>
            <a:ext cx="8229600" cy="917287"/>
          </a:xfrm>
        </p:spPr>
        <p:txBody>
          <a:bodyPr/>
          <a:lstStyle/>
          <a:p>
            <a:pPr marL="0" indent="0">
              <a:buNone/>
            </a:pPr>
            <a:r>
              <a:rPr lang="en-US" dirty="0">
                <a:solidFill>
                  <a:schemeClr val="accent5">
                    <a:lumMod val="50000"/>
                  </a:schemeClr>
                </a:solidFill>
              </a:rPr>
              <a:t>payment until the sixtieth day, it has use of the funds for 45</a:t>
            </a:r>
            <a:r>
              <a:rPr lang="en-US" baseline="0" dirty="0">
                <a:solidFill>
                  <a:schemeClr val="accent5">
                    <a:lumMod val="50000"/>
                  </a:schemeClr>
                </a:solidFill>
              </a:rPr>
              <a:t> </a:t>
            </a:r>
            <a:r>
              <a:rPr lang="en-US" dirty="0">
                <a:solidFill>
                  <a:schemeClr val="accent5">
                    <a:lumMod val="50000"/>
                  </a:schemeClr>
                </a:solidFill>
              </a:rPr>
              <a:t>days beyond the discount period. There are</a:t>
            </a:r>
          </a:p>
        </p:txBody>
      </p:sp>
      <p:graphicFrame>
        <p:nvGraphicFramePr>
          <p:cNvPr id="66" name="Object 65"/>
          <p:cNvGraphicFramePr>
            <a:graphicFrameLocks noChangeAspect="1"/>
          </p:cNvGraphicFramePr>
          <p:nvPr>
            <p:extLst>
              <p:ext uri="{D42A27DB-BD31-4B8C-83A1-F6EECF244321}">
                <p14:modId xmlns:p14="http://schemas.microsoft.com/office/powerpoint/2010/main" val="3193854660"/>
              </p:ext>
            </p:extLst>
          </p:nvPr>
        </p:nvGraphicFramePr>
        <p:xfrm>
          <a:off x="6477000" y="2840819"/>
          <a:ext cx="1002415" cy="565174"/>
        </p:xfrm>
        <a:graphic>
          <a:graphicData uri="http://schemas.openxmlformats.org/presentationml/2006/ole">
            <mc:AlternateContent xmlns:mc="http://schemas.openxmlformats.org/markup-compatibility/2006">
              <mc:Choice xmlns:v="urn:schemas-microsoft-com:vml" Requires="v">
                <p:oleObj spid="_x0000_s20239" name="Equation" r:id="rId5" imgW="698400" imgH="393480" progId="Equation.DSMT4">
                  <p:embed/>
                </p:oleObj>
              </mc:Choice>
              <mc:Fallback>
                <p:oleObj name="Equation" r:id="rId5" imgW="698400" imgH="393480" progId="Equation.DSMT4">
                  <p:embed/>
                  <p:pic>
                    <p:nvPicPr>
                      <p:cNvPr id="0" name="Object 16"/>
                      <p:cNvPicPr>
                        <a:picLocks noChangeAspect="1" noChangeArrowheads="1"/>
                      </p:cNvPicPr>
                      <p:nvPr/>
                    </p:nvPicPr>
                    <p:blipFill>
                      <a:blip r:embed="rId6"/>
                      <a:srcRect/>
                      <a:stretch>
                        <a:fillRect/>
                      </a:stretch>
                    </p:blipFill>
                    <p:spPr bwMode="auto">
                      <a:xfrm>
                        <a:off x="6477000" y="2840819"/>
                        <a:ext cx="1002415" cy="565174"/>
                      </a:xfrm>
                      <a:prstGeom prst="rect">
                        <a:avLst/>
                      </a:prstGeom>
                      <a:noFill/>
                      <a:ln>
                        <a:noFill/>
                      </a:ln>
                    </p:spPr>
                  </p:pic>
                </p:oleObj>
              </mc:Fallback>
            </mc:AlternateContent>
          </a:graphicData>
        </a:graphic>
      </p:graphicFrame>
      <p:sp>
        <p:nvSpPr>
          <p:cNvPr id="56" name="Content Placeholder 55"/>
          <p:cNvSpPr>
            <a:spLocks noGrp="1"/>
          </p:cNvSpPr>
          <p:nvPr>
            <p:ph idx="14"/>
          </p:nvPr>
        </p:nvSpPr>
        <p:spPr>
          <a:xfrm>
            <a:off x="413751" y="3652687"/>
            <a:ext cx="8229600" cy="369332"/>
          </a:xfrm>
        </p:spPr>
        <p:txBody>
          <a:bodyPr>
            <a:spAutoFit/>
          </a:bodyPr>
          <a:lstStyle/>
          <a:p>
            <a:pPr marL="0" indent="0">
              <a:buNone/>
            </a:pPr>
            <a:r>
              <a:rPr lang="en-US" dirty="0">
                <a:solidFill>
                  <a:schemeClr val="accent5">
                    <a:lumMod val="50000"/>
                  </a:schemeClr>
                </a:solidFill>
              </a:rPr>
              <a:t>45-day periods in one year. Thus, the effective annual cost is</a:t>
            </a:r>
            <a:endParaRPr lang="en-IN" dirty="0">
              <a:solidFill>
                <a:schemeClr val="accent5">
                  <a:lumMod val="50000"/>
                </a:schemeClr>
              </a:solidFill>
            </a:endParaRPr>
          </a:p>
        </p:txBody>
      </p:sp>
      <p:graphicFrame>
        <p:nvGraphicFramePr>
          <p:cNvPr id="67" name="Object 66"/>
          <p:cNvGraphicFramePr>
            <a:graphicFrameLocks noChangeAspect="1"/>
          </p:cNvGraphicFramePr>
          <p:nvPr>
            <p:extLst>
              <p:ext uri="{D42A27DB-BD31-4B8C-83A1-F6EECF244321}">
                <p14:modId xmlns:p14="http://schemas.microsoft.com/office/powerpoint/2010/main" val="3110849759"/>
              </p:ext>
            </p:extLst>
          </p:nvPr>
        </p:nvGraphicFramePr>
        <p:xfrm>
          <a:off x="457200" y="4267200"/>
          <a:ext cx="2757181" cy="524093"/>
        </p:xfrm>
        <a:graphic>
          <a:graphicData uri="http://schemas.openxmlformats.org/presentationml/2006/ole">
            <mc:AlternateContent xmlns:mc="http://schemas.openxmlformats.org/markup-compatibility/2006">
              <mc:Choice xmlns:v="urn:schemas-microsoft-com:vml" Requires="v">
                <p:oleObj spid="_x0000_s20240" name="Equation" r:id="rId7" imgW="1473120" imgH="279360" progId="Equation.DSMT4">
                  <p:embed/>
                </p:oleObj>
              </mc:Choice>
              <mc:Fallback>
                <p:oleObj name="Equation" r:id="rId7" imgW="1473120" imgH="279360" progId="Equation.DSMT4">
                  <p:embed/>
                  <p:pic>
                    <p:nvPicPr>
                      <p:cNvPr id="0" name="Object 1"/>
                      <p:cNvPicPr>
                        <a:picLocks noChangeAspect="1" noChangeArrowheads="1"/>
                      </p:cNvPicPr>
                      <p:nvPr/>
                    </p:nvPicPr>
                    <p:blipFill>
                      <a:blip r:embed="rId8"/>
                      <a:srcRect/>
                      <a:stretch>
                        <a:fillRect/>
                      </a:stretch>
                    </p:blipFill>
                    <p:spPr bwMode="auto">
                      <a:xfrm>
                        <a:off x="457200" y="4267200"/>
                        <a:ext cx="2757181" cy="52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3045" y="654784"/>
            <a:ext cx="5334000" cy="430887"/>
          </a:xfrm>
        </p:spPr>
        <p:txBody>
          <a:bodyPr wrap="square">
            <a:spAutoFit/>
          </a:bodyPr>
          <a:lstStyle/>
          <a:p>
            <a:r>
              <a:rPr lang="en-US" altLang="en-US" dirty="0">
                <a:solidFill>
                  <a:schemeClr val="accent5">
                    <a:lumMod val="50000"/>
                  </a:schemeClr>
                </a:solidFill>
              </a:rPr>
              <a:t>Alternative Example 26.5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3" name="Content Placeholder 2"/>
          <p:cNvSpPr>
            <a:spLocks noGrp="1"/>
          </p:cNvSpPr>
          <p:nvPr>
            <p:ph idx="1"/>
          </p:nvPr>
        </p:nvSpPr>
        <p:spPr>
          <a:xfrm>
            <a:off x="479570" y="1357089"/>
            <a:ext cx="8229600" cy="815608"/>
          </a:xfrm>
        </p:spPr>
        <p:txBody>
          <a:bodyPr>
            <a:spAutoFit/>
          </a:bodyPr>
          <a:lstStyle/>
          <a:p>
            <a:pPr marL="0" indent="0">
              <a:buNone/>
            </a:pPr>
            <a:r>
              <a:rPr lang="en-US" altLang="en-US" sz="2400" b="1" dirty="0">
                <a:solidFill>
                  <a:schemeClr val="accent5">
                    <a:lumMod val="50000"/>
                  </a:schemeClr>
                </a:solidFill>
              </a:rPr>
              <a:t>Problem</a:t>
            </a:r>
            <a:endParaRPr lang="en-US" altLang="en-US" sz="2400"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Your firm’s supplier offers       net 30 terms. What is the</a:t>
            </a:r>
          </a:p>
        </p:txBody>
      </p:sp>
      <p:graphicFrame>
        <p:nvGraphicFramePr>
          <p:cNvPr id="7" name="Object 6"/>
          <p:cNvGraphicFramePr>
            <a:graphicFrameLocks noChangeAspect="1"/>
          </p:cNvGraphicFramePr>
          <p:nvPr>
            <p:extLst>
              <p:ext uri="{D42A27DB-BD31-4B8C-83A1-F6EECF244321}">
                <p14:modId xmlns:p14="http://schemas.microsoft.com/office/powerpoint/2010/main" val="1963166919"/>
              </p:ext>
            </p:extLst>
          </p:nvPr>
        </p:nvGraphicFramePr>
        <p:xfrm>
          <a:off x="4700045" y="1618082"/>
          <a:ext cx="430252" cy="667918"/>
        </p:xfrm>
        <a:graphic>
          <a:graphicData uri="http://schemas.openxmlformats.org/presentationml/2006/ole">
            <mc:AlternateContent xmlns:mc="http://schemas.openxmlformats.org/markup-compatibility/2006">
              <mc:Choice xmlns:v="urn:schemas-microsoft-com:vml" Requires="v">
                <p:oleObj spid="_x0000_s20739" name="Equation" r:id="rId3" imgW="253800" imgH="393480" progId="Equation.DSMT4">
                  <p:embed/>
                </p:oleObj>
              </mc:Choice>
              <mc:Fallback>
                <p:oleObj name="Equation" r:id="rId3" imgW="253800" imgH="393480" progId="Equation.DSMT4">
                  <p:embed/>
                  <p:pic>
                    <p:nvPicPr>
                      <p:cNvPr id="7" name="Object 6"/>
                      <p:cNvPicPr/>
                      <p:nvPr/>
                    </p:nvPicPr>
                    <p:blipFill>
                      <a:blip r:embed="rId4"/>
                      <a:stretch>
                        <a:fillRect/>
                      </a:stretch>
                    </p:blipFill>
                    <p:spPr>
                      <a:xfrm>
                        <a:off x="4700045" y="1618082"/>
                        <a:ext cx="430252" cy="667918"/>
                      </a:xfrm>
                      <a:prstGeom prst="rect">
                        <a:avLst/>
                      </a:prstGeom>
                    </p:spPr>
                  </p:pic>
                </p:oleObj>
              </mc:Fallback>
            </mc:AlternateContent>
          </a:graphicData>
        </a:graphic>
      </p:graphicFrame>
      <p:sp>
        <p:nvSpPr>
          <p:cNvPr id="8" name="Content Placeholder 2"/>
          <p:cNvSpPr>
            <a:spLocks noGrp="1"/>
          </p:cNvSpPr>
          <p:nvPr>
            <p:ph idx="1"/>
          </p:nvPr>
        </p:nvSpPr>
        <p:spPr>
          <a:xfrm>
            <a:off x="1197974" y="2875002"/>
            <a:ext cx="7481835" cy="1107996"/>
          </a:xfrm>
        </p:spPr>
        <p:txBody>
          <a:bodyPr wrap="square">
            <a:spAutoFit/>
          </a:bodyPr>
          <a:lstStyle/>
          <a:p>
            <a:pPr marL="0" indent="-284163">
              <a:buNone/>
            </a:pPr>
            <a:r>
              <a:rPr lang="en-US" altLang="en-US" sz="2400" dirty="0">
                <a:solidFill>
                  <a:schemeClr val="accent5">
                    <a:lumMod val="50000"/>
                  </a:schemeClr>
                </a:solidFill>
              </a:rPr>
              <a:t>effective annual cost of credit if you pay on day 30? What if your firm does not pay the supplier until day 50?</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77922"/>
            <a:ext cx="5257800" cy="430887"/>
          </a:xfrm>
        </p:spPr>
        <p:txBody>
          <a:bodyPr wrap="square">
            <a:spAutoFit/>
          </a:bodyPr>
          <a:lstStyle/>
          <a:p>
            <a:r>
              <a:rPr lang="en-US" altLang="en-US" dirty="0">
                <a:solidFill>
                  <a:schemeClr val="accent5">
                    <a:lumMod val="50000"/>
                  </a:schemeClr>
                </a:solidFill>
              </a:rPr>
              <a:t>Alternative Example 26.5 </a:t>
            </a:r>
            <a:r>
              <a:rPr lang="en-US" altLang="en-US" sz="2000" dirty="0">
                <a:solidFill>
                  <a:schemeClr val="accent5">
                    <a:lumMod val="50000"/>
                  </a:schemeClr>
                </a:solidFill>
              </a:rPr>
              <a:t>(2</a:t>
            </a:r>
            <a:r>
              <a:rPr lang="en-US" altLang="en-US" sz="2000" baseline="0" dirty="0">
                <a:solidFill>
                  <a:schemeClr val="accent5">
                    <a:lumMod val="50000"/>
                  </a:schemeClr>
                </a:solidFill>
              </a:rPr>
              <a:t> of 2</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67248" y="1308809"/>
            <a:ext cx="8229600" cy="815608"/>
          </a:xfrm>
        </p:spPr>
        <p:txBody>
          <a:bodyPr>
            <a:spAutoFit/>
          </a:bodyPr>
          <a:lstStyle/>
          <a:p>
            <a:pPr marL="0" indent="0">
              <a:buNone/>
            </a:pPr>
            <a:r>
              <a:rPr lang="en-US" altLang="en-US" b="1" dirty="0">
                <a:solidFill>
                  <a:schemeClr val="accent5">
                    <a:lumMod val="50000"/>
                  </a:schemeClr>
                </a:solidFill>
              </a:rPr>
              <a:t>Solution</a:t>
            </a:r>
            <a:endParaRPr lang="en-US" altLang="en-US" dirty="0">
              <a:solidFill>
                <a:schemeClr val="accent5">
                  <a:lumMod val="50000"/>
                </a:schemeClr>
              </a:solidFill>
            </a:endParaRPr>
          </a:p>
          <a:p>
            <a:pPr lvl="1">
              <a:buClr>
                <a:schemeClr val="accent5">
                  <a:lumMod val="50000"/>
                </a:schemeClr>
              </a:buClr>
            </a:pPr>
            <a:r>
              <a:rPr lang="en-US" altLang="en-US" sz="2400" dirty="0">
                <a:solidFill>
                  <a:schemeClr val="accent5">
                    <a:lumMod val="50000"/>
                  </a:schemeClr>
                </a:solidFill>
              </a:rPr>
              <a:t>The effective annual cost of paying on day 30 is</a:t>
            </a:r>
          </a:p>
        </p:txBody>
      </p:sp>
      <p:graphicFrame>
        <p:nvGraphicFramePr>
          <p:cNvPr id="4" name="Object 3"/>
          <p:cNvGraphicFramePr>
            <a:graphicFrameLocks noChangeAspect="1"/>
          </p:cNvGraphicFramePr>
          <p:nvPr>
            <p:extLst>
              <p:ext uri="{D42A27DB-BD31-4B8C-83A1-F6EECF244321}">
                <p14:modId xmlns:p14="http://schemas.microsoft.com/office/powerpoint/2010/main" val="2711487312"/>
              </p:ext>
            </p:extLst>
          </p:nvPr>
        </p:nvGraphicFramePr>
        <p:xfrm>
          <a:off x="2465388" y="2234136"/>
          <a:ext cx="2921000" cy="920750"/>
        </p:xfrm>
        <a:graphic>
          <a:graphicData uri="http://schemas.openxmlformats.org/presentationml/2006/ole">
            <mc:AlternateContent xmlns:mc="http://schemas.openxmlformats.org/markup-compatibility/2006">
              <mc:Choice xmlns:v="urn:schemas-microsoft-com:vml" Requires="v">
                <p:oleObj spid="_x0000_s22022" name="Equation" r:id="rId3" imgW="2654280" imgH="838080" progId="Equation.DSMT4">
                  <p:embed/>
                </p:oleObj>
              </mc:Choice>
              <mc:Fallback>
                <p:oleObj name="Equation" r:id="rId3" imgW="2654280" imgH="838080" progId="Equation.DSMT4">
                  <p:embed/>
                  <p:pic>
                    <p:nvPicPr>
                      <p:cNvPr id="4" name="Object 3"/>
                      <p:cNvPicPr>
                        <a:picLocks noChangeAspect="1" noChangeArrowheads="1"/>
                      </p:cNvPicPr>
                      <p:nvPr/>
                    </p:nvPicPr>
                    <p:blipFill>
                      <a:blip r:embed="rId4"/>
                      <a:srcRect/>
                      <a:stretch>
                        <a:fillRect/>
                      </a:stretch>
                    </p:blipFill>
                    <p:spPr bwMode="auto">
                      <a:xfrm>
                        <a:off x="2465388" y="2234136"/>
                        <a:ext cx="292100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3"/>
          </p:nvPr>
        </p:nvSpPr>
        <p:spPr>
          <a:xfrm>
            <a:off x="467248" y="3366208"/>
            <a:ext cx="8229600" cy="369332"/>
          </a:xfrm>
        </p:spPr>
        <p:txBody>
          <a:bodyPr>
            <a:spAutoFit/>
          </a:bodyPr>
          <a:lstStyle/>
          <a:p>
            <a:pPr lvl="1">
              <a:buClr>
                <a:schemeClr val="accent5">
                  <a:lumMod val="50000"/>
                </a:schemeClr>
              </a:buClr>
            </a:pPr>
            <a:r>
              <a:rPr lang="en-US" altLang="en-US" sz="2400" dirty="0">
                <a:solidFill>
                  <a:schemeClr val="accent5">
                    <a:lumMod val="50000"/>
                  </a:schemeClr>
                </a:solidFill>
              </a:rPr>
              <a:t>The effective annual cost of paying on day 50 is</a:t>
            </a:r>
            <a:endParaRPr lang="en-US" sz="2400" dirty="0">
              <a:solidFill>
                <a:schemeClr val="accent5">
                  <a:lumMod val="50000"/>
                </a:schemeClr>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287383985"/>
              </p:ext>
            </p:extLst>
          </p:nvPr>
        </p:nvGraphicFramePr>
        <p:xfrm>
          <a:off x="2667000" y="4041900"/>
          <a:ext cx="2808287" cy="920750"/>
        </p:xfrm>
        <a:graphic>
          <a:graphicData uri="http://schemas.openxmlformats.org/presentationml/2006/ole">
            <mc:AlternateContent xmlns:mc="http://schemas.openxmlformats.org/markup-compatibility/2006">
              <mc:Choice xmlns:v="urn:schemas-microsoft-com:vml" Requires="v">
                <p:oleObj spid="_x0000_s22023" name="Equation" r:id="rId5" imgW="2552400" imgH="838080" progId="Equation.DSMT4">
                  <p:embed/>
                </p:oleObj>
              </mc:Choice>
              <mc:Fallback>
                <p:oleObj name="Equation" r:id="rId5" imgW="2552400" imgH="838080" progId="Equation.DSMT4">
                  <p:embed/>
                  <p:pic>
                    <p:nvPicPr>
                      <p:cNvPr id="7" name="Object 6"/>
                      <p:cNvPicPr>
                        <a:picLocks noChangeAspect="1" noChangeArrowheads="1"/>
                      </p:cNvPicPr>
                      <p:nvPr/>
                    </p:nvPicPr>
                    <p:blipFill>
                      <a:blip r:embed="rId6"/>
                      <a:srcRect/>
                      <a:stretch>
                        <a:fillRect/>
                      </a:stretch>
                    </p:blipFill>
                    <p:spPr bwMode="auto">
                      <a:xfrm>
                        <a:off x="2667000" y="4041900"/>
                        <a:ext cx="2808287"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5638800" cy="430887"/>
          </a:xfrm>
        </p:spPr>
        <p:txBody>
          <a:bodyPr wrap="square">
            <a:spAutoFit/>
          </a:bodyPr>
          <a:lstStyle/>
          <a:p>
            <a:r>
              <a:rPr lang="en-US" altLang="en-US" dirty="0">
                <a:solidFill>
                  <a:schemeClr val="accent5">
                    <a:lumMod val="50000"/>
                  </a:schemeClr>
                </a:solidFill>
              </a:rPr>
              <a:t>26.1 Overview of Working Capital</a:t>
            </a:r>
            <a:endParaRPr lang="en-US" dirty="0">
              <a:solidFill>
                <a:schemeClr val="accent5">
                  <a:lumMod val="50000"/>
                </a:schemeClr>
              </a:solidFill>
            </a:endParaRPr>
          </a:p>
        </p:txBody>
      </p:sp>
      <p:sp>
        <p:nvSpPr>
          <p:cNvPr id="3" name="Content Placeholder 2"/>
          <p:cNvSpPr>
            <a:spLocks noGrp="1"/>
          </p:cNvSpPr>
          <p:nvPr>
            <p:ph idx="1"/>
          </p:nvPr>
        </p:nvSpPr>
        <p:spPr>
          <a:xfrm>
            <a:off x="457200" y="2133600"/>
            <a:ext cx="8229600" cy="1107996"/>
          </a:xfrm>
        </p:spPr>
        <p:txBody>
          <a:bodyPr>
            <a:spAutoFit/>
          </a:bodyPr>
          <a:lstStyle/>
          <a:p>
            <a:pPr>
              <a:buClr>
                <a:schemeClr val="accent5">
                  <a:lumMod val="50000"/>
                </a:schemeClr>
              </a:buClr>
            </a:pPr>
            <a:r>
              <a:rPr lang="en-US" altLang="en-US" dirty="0">
                <a:solidFill>
                  <a:schemeClr val="accent5">
                    <a:lumMod val="50000"/>
                  </a:schemeClr>
                </a:solidFill>
              </a:rPr>
              <a:t>Most projects require the firm to invest in net working capital. The main components of net working capital are cash, inventory, receivables, and payables.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5715000" cy="430887"/>
          </a:xfrm>
        </p:spPr>
        <p:txBody>
          <a:bodyPr wrap="square">
            <a:spAutoFit/>
          </a:bodyPr>
          <a:lstStyle/>
          <a:p>
            <a:r>
              <a:rPr lang="en-US" altLang="en-US" dirty="0">
                <a:solidFill>
                  <a:schemeClr val="accent5">
                    <a:lumMod val="50000"/>
                  </a:schemeClr>
                </a:solidFill>
              </a:rPr>
              <a:t>26.5 Inventory Management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3" name="Content Placeholder 2"/>
          <p:cNvSpPr>
            <a:spLocks noGrp="1"/>
          </p:cNvSpPr>
          <p:nvPr>
            <p:ph idx="1"/>
          </p:nvPr>
        </p:nvSpPr>
        <p:spPr>
          <a:xfrm>
            <a:off x="457200" y="1624660"/>
            <a:ext cx="8229600" cy="3608680"/>
          </a:xfrm>
        </p:spPr>
        <p:txBody>
          <a:bodyPr>
            <a:spAutoFit/>
          </a:bodyPr>
          <a:lstStyle/>
          <a:p>
            <a:pPr>
              <a:buClr>
                <a:schemeClr val="accent5">
                  <a:lumMod val="50000"/>
                </a:schemeClr>
              </a:buClr>
            </a:pPr>
            <a:r>
              <a:rPr lang="en-US" altLang="en-US" dirty="0">
                <a:solidFill>
                  <a:schemeClr val="accent5">
                    <a:lumMod val="50000"/>
                  </a:schemeClr>
                </a:solidFill>
              </a:rPr>
              <a:t>Benefits of Holding Inventory</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Prevent stock-outs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Seasonality in demand</a:t>
            </a:r>
          </a:p>
          <a:p>
            <a:pPr>
              <a:buClr>
                <a:schemeClr val="accent5">
                  <a:lumMod val="50000"/>
                </a:schemeClr>
              </a:buClr>
            </a:pPr>
            <a:r>
              <a:rPr lang="en-US" altLang="en-US" dirty="0">
                <a:solidFill>
                  <a:schemeClr val="accent5">
                    <a:lumMod val="50000"/>
                  </a:schemeClr>
                </a:solidFill>
              </a:rPr>
              <a:t>Costs of Holding Inventory</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Acquisition costs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Order costs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Carrying costs</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Minimizing these costs involves trade-offs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685800"/>
            <a:ext cx="4800600" cy="738664"/>
          </a:xfrm>
        </p:spPr>
        <p:txBody>
          <a:bodyPr wrap="square">
            <a:spAutoFit/>
          </a:bodyPr>
          <a:lstStyle/>
          <a:p>
            <a:r>
              <a:rPr lang="en-US" altLang="en-US" dirty="0">
                <a:solidFill>
                  <a:schemeClr val="accent5">
                    <a:lumMod val="50000"/>
                  </a:schemeClr>
                </a:solidFill>
              </a:rPr>
              <a:t>26.5 Inventory Management </a:t>
            </a:r>
            <a:r>
              <a:rPr lang="en-US" altLang="en-US" sz="2000" dirty="0">
                <a:solidFill>
                  <a:schemeClr val="accent5">
                    <a:lumMod val="50000"/>
                  </a:schemeClr>
                </a:solidFill>
              </a:rPr>
              <a:t>(2</a:t>
            </a:r>
            <a:r>
              <a:rPr lang="en-US" altLang="en-US" sz="2000" baseline="0" dirty="0">
                <a:solidFill>
                  <a:schemeClr val="accent5">
                    <a:lumMod val="50000"/>
                  </a:schemeClr>
                </a:solidFill>
              </a:rPr>
              <a:t> of 2</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2362200"/>
            <a:ext cx="8229600" cy="2369880"/>
          </a:xfrm>
        </p:spPr>
        <p:txBody>
          <a:bodyPr>
            <a:spAutoFit/>
          </a:bodyPr>
          <a:lstStyle/>
          <a:p>
            <a:pPr>
              <a:buClr>
                <a:schemeClr val="accent5">
                  <a:lumMod val="50000"/>
                </a:schemeClr>
              </a:buClr>
            </a:pPr>
            <a:r>
              <a:rPr lang="en-US" altLang="en-US" dirty="0">
                <a:solidFill>
                  <a:schemeClr val="accent5">
                    <a:lumMod val="50000"/>
                  </a:schemeClr>
                </a:solidFill>
              </a:rPr>
              <a:t>Just-in-Time (</a:t>
            </a:r>
            <a:r>
              <a:rPr lang="en-US" altLang="en-US" spc="-300" dirty="0">
                <a:solidFill>
                  <a:schemeClr val="accent5">
                    <a:lumMod val="50000"/>
                  </a:schemeClr>
                </a:solidFill>
              </a:rPr>
              <a:t>J I </a:t>
            </a:r>
            <a:r>
              <a:rPr lang="en-US" altLang="en-US" dirty="0">
                <a:solidFill>
                  <a:schemeClr val="accent5">
                    <a:lumMod val="50000"/>
                  </a:schemeClr>
                </a:solidFill>
              </a:rPr>
              <a:t>T) Inventory Management</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When a firm acquires inventory precisely when needed so that its inventory balance is always zero, or very close to it</a:t>
            </a:r>
          </a:p>
          <a:p>
            <a:pPr lvl="1">
              <a:buClr>
                <a:schemeClr val="accent5">
                  <a:lumMod val="50000"/>
                </a:schemeClr>
              </a:buClr>
              <a:buFont typeface="Arial" panose="020B0604020202020204" pitchFamily="34" charset="0"/>
              <a:buChar char="•"/>
            </a:pPr>
            <a:r>
              <a:rPr lang="en-US" altLang="en-US" sz="2400" spc="-300" dirty="0">
                <a:solidFill>
                  <a:schemeClr val="accent5">
                    <a:lumMod val="50000"/>
                  </a:schemeClr>
                </a:solidFill>
              </a:rPr>
              <a:t>J I </a:t>
            </a:r>
            <a:r>
              <a:rPr lang="en-US" altLang="en-US" sz="2400" dirty="0">
                <a:solidFill>
                  <a:schemeClr val="accent5">
                    <a:lumMod val="50000"/>
                  </a:schemeClr>
                </a:solidFill>
              </a:rPr>
              <a:t>T is often used to reduce carrying costs as much as possible.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609600"/>
            <a:ext cx="4114800" cy="430887"/>
          </a:xfrm>
        </p:spPr>
        <p:txBody>
          <a:bodyPr wrap="square">
            <a:spAutoFit/>
          </a:bodyPr>
          <a:lstStyle/>
          <a:p>
            <a:r>
              <a:rPr lang="en-US" altLang="en-US" dirty="0">
                <a:solidFill>
                  <a:schemeClr val="accent5">
                    <a:lumMod val="50000"/>
                  </a:schemeClr>
                </a:solidFill>
              </a:rPr>
              <a:t>26.6 Cash Management</a:t>
            </a:r>
            <a:endParaRPr lang="en-US" dirty="0">
              <a:solidFill>
                <a:schemeClr val="accent5">
                  <a:lumMod val="50000"/>
                </a:schemeClr>
              </a:solidFill>
            </a:endParaRPr>
          </a:p>
        </p:txBody>
      </p:sp>
      <p:sp>
        <p:nvSpPr>
          <p:cNvPr id="3" name="Content Placeholder 2"/>
          <p:cNvSpPr>
            <a:spLocks noGrp="1"/>
          </p:cNvSpPr>
          <p:nvPr>
            <p:ph idx="1"/>
          </p:nvPr>
        </p:nvSpPr>
        <p:spPr>
          <a:xfrm>
            <a:off x="228600" y="1166018"/>
            <a:ext cx="8229600" cy="4525963"/>
          </a:xfrm>
        </p:spPr>
        <p:txBody>
          <a:bodyPr>
            <a:spAutoFit/>
          </a:bodyPr>
          <a:lstStyle/>
          <a:p>
            <a:pPr>
              <a:buClr>
                <a:schemeClr val="accent5">
                  <a:lumMod val="50000"/>
                </a:schemeClr>
              </a:buClr>
            </a:pPr>
            <a:r>
              <a:rPr lang="en-US" altLang="en-US" dirty="0">
                <a:solidFill>
                  <a:schemeClr val="accent5">
                    <a:lumMod val="50000"/>
                  </a:schemeClr>
                </a:solidFill>
              </a:rPr>
              <a:t>Motivation for Holding Cash</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Transactions Balance</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amount of cash a firm needs to be able to pay its bills.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Precautionary Balance</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amount of cash a firm holds to counter the uncertainty surrounding its future cash needs.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Compensating Balance</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An amount a firm’s bank may require the firm to maintain in an account at the bank as compensation for services the bank may perform.</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2700" y="685800"/>
            <a:ext cx="4038600" cy="430887"/>
          </a:xfrm>
        </p:spPr>
        <p:txBody>
          <a:bodyPr wrap="square">
            <a:spAutoFit/>
          </a:bodyPr>
          <a:lstStyle/>
          <a:p>
            <a:r>
              <a:rPr lang="en-US" altLang="en-US" dirty="0">
                <a:solidFill>
                  <a:schemeClr val="accent5">
                    <a:lumMod val="50000"/>
                  </a:schemeClr>
                </a:solidFill>
              </a:rPr>
              <a:t>Alternative Investments</a:t>
            </a:r>
            <a:endParaRPr lang="en-US" dirty="0">
              <a:solidFill>
                <a:schemeClr val="accent5">
                  <a:lumMod val="50000"/>
                </a:schemeClr>
              </a:solidFill>
            </a:endParaRPr>
          </a:p>
        </p:txBody>
      </p:sp>
      <p:sp>
        <p:nvSpPr>
          <p:cNvPr id="3" name="Content Placeholder 2"/>
          <p:cNvSpPr>
            <a:spLocks noGrp="1"/>
          </p:cNvSpPr>
          <p:nvPr>
            <p:ph idx="1"/>
          </p:nvPr>
        </p:nvSpPr>
        <p:spPr>
          <a:xfrm>
            <a:off x="457200" y="2286000"/>
            <a:ext cx="8229600" cy="1923604"/>
          </a:xfrm>
        </p:spPr>
        <p:txBody>
          <a:bodyPr>
            <a:spAutoFit/>
          </a:bodyPr>
          <a:lstStyle/>
          <a:p>
            <a:pPr>
              <a:buClr>
                <a:schemeClr val="accent5">
                  <a:lumMod val="50000"/>
                </a:schemeClr>
              </a:buClr>
            </a:pPr>
            <a:r>
              <a:rPr lang="en-US" altLang="en-US" dirty="0">
                <a:solidFill>
                  <a:schemeClr val="accent5">
                    <a:lumMod val="50000"/>
                  </a:schemeClr>
                </a:solidFill>
              </a:rPr>
              <a:t>Thus far, it has been assumed that the firm will invest any cash in short-term securities.</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A firm may choose from a variety of short-term securities that differ with regard to their default risk and liquidity risk.</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0" y="700408"/>
            <a:ext cx="4572000" cy="738664"/>
          </a:xfrm>
        </p:spPr>
        <p:txBody>
          <a:bodyPr wrap="square">
            <a:spAutoFit/>
          </a:bodyPr>
          <a:lstStyle/>
          <a:p>
            <a:r>
              <a:rPr lang="en-US" altLang="en-US" sz="2400" dirty="0">
                <a:solidFill>
                  <a:schemeClr val="accent5">
                    <a:lumMod val="50000"/>
                  </a:schemeClr>
                </a:solidFill>
              </a:rPr>
              <a:t>Table 26.3 Money Market Investment Options </a:t>
            </a:r>
            <a:r>
              <a:rPr lang="en-US" altLang="en-US" sz="1800" dirty="0">
                <a:solidFill>
                  <a:schemeClr val="accent5">
                    <a:lumMod val="50000"/>
                  </a:schemeClr>
                </a:solidFill>
              </a:rPr>
              <a:t>(1 of 4) </a:t>
            </a:r>
            <a:endParaRPr lang="en-US" sz="1800" dirty="0">
              <a:solidFill>
                <a:schemeClr val="accent5">
                  <a:lumMod val="50000"/>
                </a:schemeClr>
              </a:solidFill>
            </a:endParaRPr>
          </a:p>
        </p:txBody>
      </p:sp>
      <p:graphicFrame>
        <p:nvGraphicFramePr>
          <p:cNvPr id="6" name="Table 1"/>
          <p:cNvGraphicFramePr>
            <a:graphicFrameLocks noGrp="1"/>
          </p:cNvGraphicFramePr>
          <p:nvPr>
            <p:ph idx="1"/>
            <p:extLst>
              <p:ext uri="{D42A27DB-BD31-4B8C-83A1-F6EECF244321}">
                <p14:modId xmlns:p14="http://schemas.microsoft.com/office/powerpoint/2010/main" val="665668199"/>
              </p:ext>
            </p:extLst>
          </p:nvPr>
        </p:nvGraphicFramePr>
        <p:xfrm>
          <a:off x="381000" y="1600200"/>
          <a:ext cx="8001000" cy="4173415"/>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267907">
                <a:tc>
                  <a:txBody>
                    <a:bodyPr/>
                    <a:lstStyle/>
                    <a:p>
                      <a:r>
                        <a:rPr lang="en-US" sz="1400" b="1" dirty="0">
                          <a:solidFill>
                            <a:schemeClr val="bg1"/>
                          </a:solidFill>
                        </a:rPr>
                        <a:t>Investment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Maturity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Liquidity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393115">
                <a:tc>
                  <a:txBody>
                    <a:bodyPr/>
                    <a:lstStyle/>
                    <a:p>
                      <a:r>
                        <a:rPr lang="en-US" sz="1400" dirty="0"/>
                        <a:t>Treasury</a:t>
                      </a:r>
                      <a:r>
                        <a:rPr lang="en-US" sz="1400" baseline="0" dirty="0"/>
                        <a:t> Bills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Short-term debit of the U.S.</a:t>
                      </a:r>
                      <a:r>
                        <a:rPr lang="en-US" sz="1400" baseline="0" dirty="0"/>
                        <a:t> government.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Four weeks, three</a:t>
                      </a:r>
                      <a:r>
                        <a:rPr lang="en-US" sz="1400" baseline="0" dirty="0"/>
                        <a:t> months (91 days), six months (182 days) or one year when newly issued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Default risk free.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Very liquid and marketable.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2283655">
                <a:tc>
                  <a:txBody>
                    <a:bodyPr/>
                    <a:lstStyle/>
                    <a:p>
                      <a:r>
                        <a:rPr lang="en-US" sz="1400" dirty="0"/>
                        <a:t>Certificates of deposit (</a:t>
                      </a:r>
                      <a:r>
                        <a:rPr lang="en-US" sz="1400" spc="-200" baseline="0" dirty="0"/>
                        <a:t>C </a:t>
                      </a:r>
                      <a:r>
                        <a:rPr lang="en-US" sz="1400" spc="-200" dirty="0"/>
                        <a:t>D </a:t>
                      </a:r>
                      <a:r>
                        <a:rPr lang="en-US" sz="1400" dirty="0"/>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Short-term</a:t>
                      </a:r>
                      <a:r>
                        <a:rPr lang="en-US" sz="1400" baseline="0" dirty="0"/>
                        <a:t> debit issued by banks, minimum denomination of $100,000.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Varying maturities</a:t>
                      </a:r>
                      <a:r>
                        <a:rPr lang="en-US" sz="1400" baseline="0" dirty="0"/>
                        <a:t> up to one year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If the issuing bank is insured</a:t>
                      </a:r>
                      <a:r>
                        <a:rPr lang="en-US" sz="1400" baseline="0" dirty="0"/>
                        <a:t> by </a:t>
                      </a:r>
                      <a:r>
                        <a:rPr lang="en-US" sz="1400" spc="-200" baseline="0" dirty="0"/>
                        <a:t>F D I </a:t>
                      </a:r>
                      <a:r>
                        <a:rPr lang="en-US" sz="1400" spc="0" baseline="0" dirty="0"/>
                        <a:t>C</a:t>
                      </a:r>
                      <a:r>
                        <a:rPr lang="en-US" sz="1400" baseline="0" dirty="0"/>
                        <a:t>, any amount to $250,000 is free of default risk because it is covered by the insurance. Any amount in excess of $250,000 is not insured and is subjected to default risk.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Unlike </a:t>
                      </a:r>
                      <a:r>
                        <a:rPr lang="en-US" sz="1400" spc="-200" baseline="0" dirty="0"/>
                        <a:t>C </a:t>
                      </a:r>
                      <a:r>
                        <a:rPr lang="en-US" sz="1400" spc="-200" dirty="0"/>
                        <a:t>D </a:t>
                      </a:r>
                      <a:r>
                        <a:rPr lang="en-US" sz="1400" dirty="0"/>
                        <a:t>s purchased by individuals</a:t>
                      </a:r>
                      <a:r>
                        <a:rPr lang="en-US" sz="1400" baseline="0" dirty="0"/>
                        <a:t>, these </a:t>
                      </a:r>
                      <a:r>
                        <a:rPr lang="en-US" sz="1400" spc="-200" baseline="0" dirty="0"/>
                        <a:t>C </a:t>
                      </a:r>
                      <a:r>
                        <a:rPr lang="en-US" sz="1400" spc="-200" dirty="0"/>
                        <a:t>D </a:t>
                      </a:r>
                      <a:r>
                        <a:rPr lang="en-US" sz="1400" dirty="0"/>
                        <a:t>s</a:t>
                      </a:r>
                      <a:r>
                        <a:rPr lang="en-US" sz="1400" baseline="0" dirty="0"/>
                        <a:t> sell on the secondary market, but less liquid than treasury bills.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85800"/>
            <a:ext cx="5029200" cy="861774"/>
          </a:xfrm>
        </p:spPr>
        <p:txBody>
          <a:bodyPr wrap="square">
            <a:spAutoFit/>
          </a:bodyPr>
          <a:lstStyle/>
          <a:p>
            <a:r>
              <a:rPr lang="en-US" altLang="en-US" dirty="0">
                <a:solidFill>
                  <a:schemeClr val="accent5">
                    <a:lumMod val="50000"/>
                  </a:schemeClr>
                </a:solidFill>
              </a:rPr>
              <a:t>Table 26.3 Money Market Investment Options </a:t>
            </a:r>
            <a:r>
              <a:rPr lang="en-US" altLang="en-US" sz="2000" dirty="0">
                <a:solidFill>
                  <a:schemeClr val="accent5">
                    <a:lumMod val="50000"/>
                  </a:schemeClr>
                </a:solidFill>
              </a:rPr>
              <a:t>(2 of 4)</a:t>
            </a:r>
            <a:endParaRPr lang="en-US" sz="2000" dirty="0">
              <a:solidFill>
                <a:schemeClr val="accent5">
                  <a:lumMod val="50000"/>
                </a:schemeClr>
              </a:solidFill>
            </a:endParaRPr>
          </a:p>
        </p:txBody>
      </p:sp>
      <p:graphicFrame>
        <p:nvGraphicFramePr>
          <p:cNvPr id="5" name="Table 2"/>
          <p:cNvGraphicFramePr>
            <a:graphicFrameLocks noGrp="1"/>
          </p:cNvGraphicFramePr>
          <p:nvPr>
            <p:ph idx="1"/>
            <p:extLst>
              <p:ext uri="{D42A27DB-BD31-4B8C-83A1-F6EECF244321}">
                <p14:modId xmlns:p14="http://schemas.microsoft.com/office/powerpoint/2010/main" val="2234575300"/>
              </p:ext>
            </p:extLst>
          </p:nvPr>
        </p:nvGraphicFramePr>
        <p:xfrm>
          <a:off x="533400" y="1828800"/>
          <a:ext cx="7924800" cy="3413798"/>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35318">
                <a:tc>
                  <a:txBody>
                    <a:bodyPr/>
                    <a:lstStyle/>
                    <a:p>
                      <a:r>
                        <a:rPr lang="en-US" sz="1400" b="1" dirty="0">
                          <a:solidFill>
                            <a:schemeClr val="bg1"/>
                          </a:solidFill>
                        </a:rPr>
                        <a:t>Investment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Maturity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Liquidity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862914">
                <a:tc>
                  <a:txBody>
                    <a:bodyPr/>
                    <a:lstStyle/>
                    <a:p>
                      <a:r>
                        <a:rPr lang="en-US" sz="1400" dirty="0"/>
                        <a:t>Repurchase agreement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Essentially a loan arrangement</a:t>
                      </a:r>
                      <a:r>
                        <a:rPr lang="en-US" sz="1400" baseline="0" dirty="0"/>
                        <a:t> wherein a securities dealer is the “borrower” and the investor is the “lender”, the investor buys  securities such as U.S. treasury bills, from the securities dealer, with an arrangement to sell the securities back to the dealer at a later date for a specified  higher price.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Very</a:t>
                      </a:r>
                      <a:r>
                        <a:rPr lang="en-US" sz="1400" baseline="0" dirty="0"/>
                        <a:t> short-term, ranging from overnight to approximately three months in duration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The security severs</a:t>
                      </a:r>
                      <a:r>
                        <a:rPr lang="en-US" sz="1400" baseline="0" dirty="0"/>
                        <a:t> as collateral for the loan, and therefore the investor is exposed to very little risk. However, the investor needs to consider the creditworthiness of the security dealer when assessing the risk.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No secondary</a:t>
                      </a:r>
                      <a:r>
                        <a:rPr lang="en-US" sz="1400" baseline="0" dirty="0"/>
                        <a:t> market for repurchase agreement.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625806"/>
            <a:ext cx="5486400" cy="738664"/>
          </a:xfrm>
        </p:spPr>
        <p:txBody>
          <a:bodyPr wrap="square">
            <a:spAutoFit/>
          </a:bodyPr>
          <a:lstStyle/>
          <a:p>
            <a:r>
              <a:rPr lang="en-US" altLang="en-US" sz="2400" dirty="0">
                <a:solidFill>
                  <a:schemeClr val="accent5">
                    <a:lumMod val="50000"/>
                  </a:schemeClr>
                </a:solidFill>
              </a:rPr>
              <a:t>Table 26.3 Money Market Investment Options </a:t>
            </a:r>
            <a:r>
              <a:rPr lang="en-US" altLang="en-US" sz="1800" dirty="0">
                <a:solidFill>
                  <a:schemeClr val="accent5">
                    <a:lumMod val="50000"/>
                  </a:schemeClr>
                </a:solidFill>
              </a:rPr>
              <a:t>(3 of 4)</a:t>
            </a:r>
            <a:endParaRPr lang="en-US" sz="1800" dirty="0">
              <a:solidFill>
                <a:schemeClr val="accent5">
                  <a:lumMod val="50000"/>
                </a:schemeClr>
              </a:solidFill>
            </a:endParaRPr>
          </a:p>
        </p:txBody>
      </p:sp>
      <p:graphicFrame>
        <p:nvGraphicFramePr>
          <p:cNvPr id="6" name="Table 3"/>
          <p:cNvGraphicFramePr>
            <a:graphicFrameLocks noGrp="1"/>
          </p:cNvGraphicFramePr>
          <p:nvPr>
            <p:ph idx="1"/>
            <p:extLst>
              <p:ext uri="{D42A27DB-BD31-4B8C-83A1-F6EECF244321}">
                <p14:modId xmlns:p14="http://schemas.microsoft.com/office/powerpoint/2010/main" val="2411880932"/>
              </p:ext>
            </p:extLst>
          </p:nvPr>
        </p:nvGraphicFramePr>
        <p:xfrm>
          <a:off x="380999" y="1524000"/>
          <a:ext cx="8077201" cy="4338862"/>
        </p:xfrm>
        <a:graphic>
          <a:graphicData uri="http://schemas.openxmlformats.org/drawingml/2006/table">
            <a:tbl>
              <a:tblPr firstRow="1" bandRow="1">
                <a:tableStyleId>{2D5ABB26-0587-4C30-8999-92F81FD0307C}</a:tableStyleId>
              </a:tblPr>
              <a:tblGrid>
                <a:gridCol w="1259747">
                  <a:extLst>
                    <a:ext uri="{9D8B030D-6E8A-4147-A177-3AD203B41FA5}">
                      <a16:colId xmlns:a16="http://schemas.microsoft.com/office/drawing/2014/main" val="20000"/>
                    </a:ext>
                  </a:extLst>
                </a:gridCol>
                <a:gridCol w="2148980">
                  <a:extLst>
                    <a:ext uri="{9D8B030D-6E8A-4147-A177-3AD203B41FA5}">
                      <a16:colId xmlns:a16="http://schemas.microsoft.com/office/drawing/2014/main" val="20001"/>
                    </a:ext>
                  </a:extLst>
                </a:gridCol>
                <a:gridCol w="1333850">
                  <a:extLst>
                    <a:ext uri="{9D8B030D-6E8A-4147-A177-3AD203B41FA5}">
                      <a16:colId xmlns:a16="http://schemas.microsoft.com/office/drawing/2014/main" val="20002"/>
                    </a:ext>
                  </a:extLst>
                </a:gridCol>
                <a:gridCol w="1482055">
                  <a:extLst>
                    <a:ext uri="{9D8B030D-6E8A-4147-A177-3AD203B41FA5}">
                      <a16:colId xmlns:a16="http://schemas.microsoft.com/office/drawing/2014/main" val="20003"/>
                    </a:ext>
                  </a:extLst>
                </a:gridCol>
                <a:gridCol w="1852569">
                  <a:extLst>
                    <a:ext uri="{9D8B030D-6E8A-4147-A177-3AD203B41FA5}">
                      <a16:colId xmlns:a16="http://schemas.microsoft.com/office/drawing/2014/main" val="20004"/>
                    </a:ext>
                  </a:extLst>
                </a:gridCol>
              </a:tblGrid>
              <a:tr h="306089">
                <a:tc>
                  <a:txBody>
                    <a:bodyPr/>
                    <a:lstStyle/>
                    <a:p>
                      <a:r>
                        <a:rPr lang="en-US" sz="1400" b="1" dirty="0">
                          <a:solidFill>
                            <a:schemeClr val="bg1"/>
                          </a:solidFill>
                        </a:rPr>
                        <a:t>Investment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Maturity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dirty="0">
                          <a:solidFill>
                            <a:schemeClr val="bg1"/>
                          </a:solidFill>
                        </a:rPr>
                        <a:t>Liquidity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234453">
                <a:tc>
                  <a:txBody>
                    <a:bodyPr/>
                    <a:lstStyle/>
                    <a:p>
                      <a:r>
                        <a:rPr lang="en-US" sz="1400" dirty="0"/>
                        <a:t>Bankers Acceptances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Drafts written by the borrower</a:t>
                      </a:r>
                      <a:r>
                        <a:rPr lang="en-US" sz="1400" baseline="0" dirty="0"/>
                        <a:t> and guaranteed by the bank on which the draft is drawn, typically used in international trade transaction; the borrower is the importer who writes the draft in payment of goods.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Typically one</a:t>
                      </a:r>
                      <a:r>
                        <a:rPr lang="en-US" sz="1400" baseline="0" dirty="0"/>
                        <a:t> to six months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Because both the borrower</a:t>
                      </a:r>
                      <a:r>
                        <a:rPr lang="en-US" sz="1400" baseline="0" dirty="0"/>
                        <a:t> and the bank have guaranteed the draft, there is usually very little risk.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When the exporter receives the draft,</a:t>
                      </a:r>
                      <a:r>
                        <a:rPr lang="en-US" sz="1400" baseline="0" dirty="0"/>
                        <a:t> he may hold it until maturity and receives its full value or he sell the draft at a discount prior to maturity.</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r h="1591665">
                <a:tc>
                  <a:txBody>
                    <a:bodyPr/>
                    <a:lstStyle/>
                    <a:p>
                      <a:r>
                        <a:rPr lang="en-US" sz="1400" dirty="0"/>
                        <a:t>Commercial Paper</a:t>
                      </a:r>
                      <a:r>
                        <a:rPr lang="en-US" sz="1400" baseline="0" dirty="0"/>
                        <a: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Short-term unsecured</a:t>
                      </a:r>
                      <a:r>
                        <a:rPr lang="en-US" sz="1400" baseline="0" dirty="0"/>
                        <a:t> debts issued by large corporations. The denomination is $25,000, but most commercial paper has a face value of $100,000 or more.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Typically one</a:t>
                      </a:r>
                      <a:r>
                        <a:rPr lang="en-US" sz="1400" baseline="0" dirty="0"/>
                        <a:t> to six months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Default risk depends on creditworthiness of the issuing corporation.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No active secondary market, but issuer</a:t>
                      </a:r>
                      <a:r>
                        <a:rPr lang="en-US" sz="1400" baseline="0" dirty="0"/>
                        <a:t> may repurchase commercial paper.</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4419600" cy="861774"/>
          </a:xfrm>
        </p:spPr>
        <p:txBody>
          <a:bodyPr wrap="square">
            <a:spAutoFit/>
          </a:bodyPr>
          <a:lstStyle/>
          <a:p>
            <a:r>
              <a:rPr lang="en-US" altLang="en-US" dirty="0">
                <a:solidFill>
                  <a:schemeClr val="accent5">
                    <a:lumMod val="50000"/>
                  </a:schemeClr>
                </a:solidFill>
              </a:rPr>
              <a:t>Table 26.3 Money Market Investment Options </a:t>
            </a:r>
            <a:r>
              <a:rPr lang="en-US" altLang="en-US" sz="2000" dirty="0">
                <a:solidFill>
                  <a:schemeClr val="accent5">
                    <a:lumMod val="50000"/>
                  </a:schemeClr>
                </a:solidFill>
              </a:rPr>
              <a:t>(4 of 4)</a:t>
            </a:r>
            <a:endParaRPr lang="en-US" sz="2000" dirty="0">
              <a:solidFill>
                <a:schemeClr val="accent5">
                  <a:lumMod val="50000"/>
                </a:schemeClr>
              </a:solidFill>
            </a:endParaRPr>
          </a:p>
        </p:txBody>
      </p:sp>
      <p:graphicFrame>
        <p:nvGraphicFramePr>
          <p:cNvPr id="6" name="Table 4"/>
          <p:cNvGraphicFramePr>
            <a:graphicFrameLocks noGrp="1"/>
          </p:cNvGraphicFramePr>
          <p:nvPr>
            <p:ph idx="1"/>
            <p:extLst>
              <p:ext uri="{D42A27DB-BD31-4B8C-83A1-F6EECF244321}">
                <p14:modId xmlns:p14="http://schemas.microsoft.com/office/powerpoint/2010/main" val="3249218110"/>
              </p:ext>
            </p:extLst>
          </p:nvPr>
        </p:nvGraphicFramePr>
        <p:xfrm>
          <a:off x="533400" y="2059507"/>
          <a:ext cx="8077200" cy="2780717"/>
        </p:xfrm>
        <a:graphic>
          <a:graphicData uri="http://schemas.openxmlformats.org/drawingml/2006/table">
            <a:tbl>
              <a:tblPr firstRow="1" bandRow="1">
                <a:tableStyleId>{2D5ABB26-0587-4C30-8999-92F81FD0307C}</a:tableStyleId>
              </a:tblPr>
              <a:tblGrid>
                <a:gridCol w="1482055">
                  <a:extLst>
                    <a:ext uri="{9D8B030D-6E8A-4147-A177-3AD203B41FA5}">
                      <a16:colId xmlns:a16="http://schemas.microsoft.com/office/drawing/2014/main" val="20000"/>
                    </a:ext>
                  </a:extLst>
                </a:gridCol>
                <a:gridCol w="1852569">
                  <a:extLst>
                    <a:ext uri="{9D8B030D-6E8A-4147-A177-3AD203B41FA5}">
                      <a16:colId xmlns:a16="http://schemas.microsoft.com/office/drawing/2014/main" val="20001"/>
                    </a:ext>
                  </a:extLst>
                </a:gridCol>
                <a:gridCol w="1333850">
                  <a:extLst>
                    <a:ext uri="{9D8B030D-6E8A-4147-A177-3AD203B41FA5}">
                      <a16:colId xmlns:a16="http://schemas.microsoft.com/office/drawing/2014/main" val="20002"/>
                    </a:ext>
                  </a:extLst>
                </a:gridCol>
                <a:gridCol w="1630260">
                  <a:extLst>
                    <a:ext uri="{9D8B030D-6E8A-4147-A177-3AD203B41FA5}">
                      <a16:colId xmlns:a16="http://schemas.microsoft.com/office/drawing/2014/main" val="20003"/>
                    </a:ext>
                  </a:extLst>
                </a:gridCol>
                <a:gridCol w="1778466">
                  <a:extLst>
                    <a:ext uri="{9D8B030D-6E8A-4147-A177-3AD203B41FA5}">
                      <a16:colId xmlns:a16="http://schemas.microsoft.com/office/drawing/2014/main" val="20004"/>
                    </a:ext>
                  </a:extLst>
                </a:gridCol>
              </a:tblGrid>
              <a:tr h="342317">
                <a:tc>
                  <a:txBody>
                    <a:bodyPr/>
                    <a:lstStyle/>
                    <a:p>
                      <a:r>
                        <a:rPr lang="en-US" sz="1400" b="1" i="0" dirty="0">
                          <a:solidFill>
                            <a:schemeClr val="bg1"/>
                          </a:solidFill>
                        </a:rPr>
                        <a:t>Investment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i="0" dirty="0">
                          <a:solidFill>
                            <a:schemeClr val="bg1"/>
                          </a:solidFill>
                        </a:rPr>
                        <a:t>Description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i="0" dirty="0">
                          <a:solidFill>
                            <a:schemeClr val="bg1"/>
                          </a:solidFill>
                        </a:rPr>
                        <a:t>Maturity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i="0" dirty="0">
                          <a:solidFill>
                            <a:schemeClr val="bg1"/>
                          </a:solidFill>
                        </a:rPr>
                        <a:t>Risk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1400" b="1" i="0" dirty="0">
                          <a:solidFill>
                            <a:schemeClr val="bg1"/>
                          </a:solidFill>
                        </a:rPr>
                        <a:t>Liquidity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2400382">
                <a:tc>
                  <a:txBody>
                    <a:bodyPr/>
                    <a:lstStyle/>
                    <a:p>
                      <a:r>
                        <a:rPr lang="en-US" sz="1400" dirty="0"/>
                        <a:t>Short-Term Tax Exempts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Short-term</a:t>
                      </a:r>
                      <a:r>
                        <a:rPr lang="en-US" sz="1400" baseline="0" dirty="0"/>
                        <a:t> debt for the state and local government; these instruments pay interest that is exempts from federal taxation, so their pre-tax yield is lower than that of a similar-risk, fully taxable investment.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Typically one</a:t>
                      </a:r>
                      <a:r>
                        <a:rPr lang="en-US" sz="1400" baseline="0" dirty="0"/>
                        <a:t> to six months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Default risk depends on creditworthiness of the issuing corporation.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r>
                        <a:rPr lang="en-US" sz="1400" dirty="0"/>
                        <a:t>Moderate</a:t>
                      </a:r>
                      <a:r>
                        <a:rPr lang="en-US" sz="1400" baseline="0" dirty="0"/>
                        <a:t> secondary market.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762000"/>
            <a:ext cx="3276600" cy="430887"/>
          </a:xfrm>
        </p:spPr>
        <p:txBody>
          <a:bodyPr wrap="square">
            <a:spAutoFit/>
          </a:bodyPr>
          <a:lstStyle/>
          <a:p>
            <a:r>
              <a:rPr lang="en-US" altLang="en-US" dirty="0">
                <a:solidFill>
                  <a:schemeClr val="accent5">
                    <a:lumMod val="50000"/>
                  </a:schemeClr>
                </a:solidFill>
              </a:rPr>
              <a:t>Chapter Quiz </a:t>
            </a:r>
            <a:r>
              <a:rPr lang="en-US" altLang="en-US" sz="2000" dirty="0">
                <a:solidFill>
                  <a:schemeClr val="accent5">
                    <a:lumMod val="50000"/>
                  </a:schemeClr>
                </a:solidFill>
              </a:rPr>
              <a:t>(1 of 2)</a:t>
            </a:r>
            <a:endParaRPr lang="en-US" sz="2000" dirty="0">
              <a:solidFill>
                <a:schemeClr val="accent5">
                  <a:lumMod val="50000"/>
                </a:schemeClr>
              </a:solidFill>
            </a:endParaRPr>
          </a:p>
        </p:txBody>
      </p:sp>
      <p:sp>
        <p:nvSpPr>
          <p:cNvPr id="3" name="Content Placeholder 2"/>
          <p:cNvSpPr>
            <a:spLocks noGrp="1"/>
          </p:cNvSpPr>
          <p:nvPr>
            <p:ph idx="1"/>
          </p:nvPr>
        </p:nvSpPr>
        <p:spPr>
          <a:xfrm>
            <a:off x="457200" y="1751617"/>
            <a:ext cx="8229600" cy="3354765"/>
          </a:xfrm>
        </p:spPr>
        <p:txBody>
          <a:bodyPr>
            <a:spAutoFit/>
          </a:bodyPr>
          <a:lstStyle/>
          <a:p>
            <a:pPr marL="457200" indent="-457200">
              <a:buClr>
                <a:schemeClr val="accent5">
                  <a:lumMod val="50000"/>
                </a:schemeClr>
              </a:buClr>
              <a:buFont typeface="+mj-lt"/>
              <a:buAutoNum type="arabicPeriod"/>
            </a:pPr>
            <a:r>
              <a:rPr lang="en-US" altLang="en-US" dirty="0">
                <a:solidFill>
                  <a:schemeClr val="accent5">
                    <a:lumMod val="50000"/>
                  </a:schemeClr>
                </a:solidFill>
              </a:rPr>
              <a:t>What is the difference between a firm’s cash cycle and operating cycle?</a:t>
            </a:r>
          </a:p>
          <a:p>
            <a:pPr marL="457200" indent="-457200">
              <a:buClr>
                <a:schemeClr val="accent5">
                  <a:lumMod val="50000"/>
                </a:schemeClr>
              </a:buClr>
              <a:buFont typeface="+mj-lt"/>
              <a:buAutoNum type="arabicPeriod"/>
            </a:pPr>
            <a:r>
              <a:rPr lang="en-US" altLang="en-US" dirty="0">
                <a:solidFill>
                  <a:schemeClr val="accent5">
                    <a:lumMod val="50000"/>
                  </a:schemeClr>
                </a:solidFill>
              </a:rPr>
              <a:t>How does working capital impact a firm’s value?</a:t>
            </a:r>
          </a:p>
          <a:p>
            <a:pPr marL="457200" indent="-457200">
              <a:buClr>
                <a:schemeClr val="accent5">
                  <a:lumMod val="50000"/>
                </a:schemeClr>
              </a:buClr>
              <a:buFont typeface="+mj-lt"/>
              <a:buAutoNum type="arabicPeriod"/>
            </a:pPr>
            <a:r>
              <a:rPr lang="en-US" altLang="en-US" dirty="0">
                <a:solidFill>
                  <a:schemeClr val="accent5">
                    <a:lumMod val="50000"/>
                  </a:schemeClr>
                </a:solidFill>
              </a:rPr>
              <a:t>Why do companies provide trade credit?</a:t>
            </a:r>
          </a:p>
          <a:p>
            <a:pPr marL="457200" indent="-457200">
              <a:buClr>
                <a:schemeClr val="accent5">
                  <a:lumMod val="50000"/>
                </a:schemeClr>
              </a:buClr>
              <a:buFont typeface="+mj-lt"/>
              <a:buAutoNum type="arabicPeriod"/>
            </a:pPr>
            <a:r>
              <a:rPr lang="en-US" altLang="en-US" dirty="0">
                <a:solidFill>
                  <a:schemeClr val="accent5">
                    <a:lumMod val="50000"/>
                  </a:schemeClr>
                </a:solidFill>
              </a:rPr>
              <a:t>What is the difference between accounts receivable days and an aging schedule?</a:t>
            </a:r>
          </a:p>
          <a:p>
            <a:pPr marL="457200" indent="-457200">
              <a:buClr>
                <a:schemeClr val="accent5">
                  <a:lumMod val="50000"/>
                </a:schemeClr>
              </a:buClr>
              <a:buFont typeface="+mj-lt"/>
              <a:buAutoNum type="arabicPeriod"/>
            </a:pPr>
            <a:r>
              <a:rPr lang="en-US" altLang="en-US" dirty="0">
                <a:solidFill>
                  <a:schemeClr val="accent5">
                    <a:lumMod val="50000"/>
                  </a:schemeClr>
                </a:solidFill>
              </a:rPr>
              <a:t>What is accounts payable days outstanding?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762000"/>
            <a:ext cx="3276600" cy="430887"/>
          </a:xfrm>
        </p:spPr>
        <p:txBody>
          <a:bodyPr wrap="square">
            <a:spAutoFit/>
          </a:bodyPr>
          <a:lstStyle/>
          <a:p>
            <a:r>
              <a:rPr lang="en-US" altLang="en-US" dirty="0">
                <a:solidFill>
                  <a:schemeClr val="accent5">
                    <a:lumMod val="50000"/>
                  </a:schemeClr>
                </a:solidFill>
              </a:rPr>
              <a:t>Chapter Quiz </a:t>
            </a:r>
            <a:r>
              <a:rPr lang="en-US" altLang="en-US" sz="2000" dirty="0">
                <a:solidFill>
                  <a:schemeClr val="accent5">
                    <a:lumMod val="50000"/>
                  </a:schemeClr>
                </a:solidFill>
              </a:rPr>
              <a:t>(2 of 2)</a:t>
            </a:r>
            <a:endParaRPr lang="en-US" sz="2000" dirty="0">
              <a:solidFill>
                <a:schemeClr val="accent5">
                  <a:lumMod val="50000"/>
                </a:schemeClr>
              </a:solidFill>
            </a:endParaRPr>
          </a:p>
        </p:txBody>
      </p:sp>
      <p:sp>
        <p:nvSpPr>
          <p:cNvPr id="3" name="Content Placeholder 2"/>
          <p:cNvSpPr>
            <a:spLocks noGrp="1"/>
          </p:cNvSpPr>
          <p:nvPr>
            <p:ph idx="1"/>
          </p:nvPr>
        </p:nvSpPr>
        <p:spPr>
          <a:xfrm>
            <a:off x="457200" y="1981200"/>
            <a:ext cx="8229600" cy="2423740"/>
          </a:xfrm>
        </p:spPr>
        <p:txBody>
          <a:bodyPr>
            <a:spAutoFit/>
          </a:bodyPr>
          <a:lstStyle/>
          <a:p>
            <a:pPr marL="457200" indent="-457200">
              <a:buClr>
                <a:schemeClr val="accent5">
                  <a:lumMod val="50000"/>
                </a:schemeClr>
              </a:buClr>
              <a:buFont typeface="Verdana" pitchFamily="34" charset="0"/>
              <a:buAutoNum type="arabicPeriod" startAt="6"/>
            </a:pPr>
            <a:r>
              <a:rPr lang="en-US" altLang="en-US" dirty="0">
                <a:solidFill>
                  <a:schemeClr val="accent5">
                    <a:lumMod val="50000"/>
                  </a:schemeClr>
                </a:solidFill>
              </a:rPr>
              <a:t>What are the costs of stretching accounts payable?</a:t>
            </a:r>
          </a:p>
          <a:p>
            <a:pPr marL="457200" indent="-457200">
              <a:buClr>
                <a:schemeClr val="accent5">
                  <a:lumMod val="50000"/>
                </a:schemeClr>
              </a:buClr>
              <a:buFontTx/>
              <a:buAutoNum type="arabicPeriod" startAt="6"/>
            </a:pPr>
            <a:r>
              <a:rPr lang="en-US" altLang="en-US" dirty="0">
                <a:solidFill>
                  <a:schemeClr val="accent5">
                    <a:lumMod val="50000"/>
                  </a:schemeClr>
                </a:solidFill>
              </a:rPr>
              <a:t>What are the benefits and costs of holding inventory?</a:t>
            </a:r>
          </a:p>
          <a:p>
            <a:pPr marL="457200" indent="-457200">
              <a:buClr>
                <a:schemeClr val="accent5">
                  <a:lumMod val="50000"/>
                </a:schemeClr>
              </a:buClr>
              <a:buFontTx/>
              <a:buAutoNum type="arabicPeriod" startAt="6"/>
            </a:pPr>
            <a:r>
              <a:rPr lang="en-US" altLang="en-US" dirty="0">
                <a:solidFill>
                  <a:schemeClr val="accent5">
                    <a:lumMod val="50000"/>
                  </a:schemeClr>
                </a:solidFill>
              </a:rPr>
              <a:t>List three reasons why a firm holds cash.</a:t>
            </a:r>
          </a:p>
          <a:p>
            <a:pPr marL="457200" indent="-457200">
              <a:buClr>
                <a:schemeClr val="accent5">
                  <a:lumMod val="50000"/>
                </a:schemeClr>
              </a:buClr>
              <a:buFontTx/>
              <a:buAutoNum type="arabicPeriod" startAt="6"/>
            </a:pPr>
            <a:r>
              <a:rPr lang="en-US" altLang="en-US" dirty="0">
                <a:solidFill>
                  <a:schemeClr val="accent5">
                    <a:lumMod val="50000"/>
                  </a:schemeClr>
                </a:solidFill>
              </a:rPr>
              <a:t>What trade-off does a firm face when choosing how to invest its cash?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14400"/>
            <a:ext cx="3962400" cy="430887"/>
          </a:xfrm>
        </p:spPr>
        <p:txBody>
          <a:bodyPr wrap="square">
            <a:spAutoFit/>
          </a:bodyPr>
          <a:lstStyle/>
          <a:p>
            <a:r>
              <a:rPr lang="en-US" altLang="en-US" dirty="0">
                <a:solidFill>
                  <a:schemeClr val="accent5">
                    <a:lumMod val="50000"/>
                  </a:schemeClr>
                </a:solidFill>
              </a:rPr>
              <a:t>The Cash Cycle </a:t>
            </a:r>
            <a:r>
              <a:rPr lang="en-US" altLang="en-US" sz="2000" dirty="0">
                <a:solidFill>
                  <a:schemeClr val="accent5">
                    <a:lumMod val="50000"/>
                  </a:schemeClr>
                </a:solidFill>
              </a:rPr>
              <a:t>(1 of</a:t>
            </a:r>
            <a:r>
              <a:rPr lang="en-US" altLang="en-US" sz="2000" baseline="0" dirty="0">
                <a:solidFill>
                  <a:schemeClr val="accent5">
                    <a:lumMod val="50000"/>
                  </a:schemeClr>
                </a:solidFill>
              </a:rPr>
              <a:t> 3)</a:t>
            </a:r>
            <a:endParaRPr lang="en-US" sz="2000" dirty="0">
              <a:solidFill>
                <a:schemeClr val="accent5">
                  <a:lumMod val="50000"/>
                </a:schemeClr>
              </a:solidFill>
            </a:endParaRPr>
          </a:p>
        </p:txBody>
      </p:sp>
      <p:sp>
        <p:nvSpPr>
          <p:cNvPr id="3" name="Content Placeholder 2"/>
          <p:cNvSpPr>
            <a:spLocks noGrp="1"/>
          </p:cNvSpPr>
          <p:nvPr>
            <p:ph idx="1"/>
          </p:nvPr>
        </p:nvSpPr>
        <p:spPr>
          <a:xfrm>
            <a:off x="533400" y="1828800"/>
            <a:ext cx="8229600" cy="1923604"/>
          </a:xfrm>
        </p:spPr>
        <p:txBody>
          <a:bodyPr>
            <a:spAutoFit/>
          </a:bodyPr>
          <a:lstStyle/>
          <a:p>
            <a:pPr>
              <a:buClr>
                <a:schemeClr val="accent5">
                  <a:lumMod val="50000"/>
                </a:schemeClr>
              </a:buClr>
            </a:pPr>
            <a:r>
              <a:rPr lang="en-US" altLang="en-US" dirty="0">
                <a:solidFill>
                  <a:schemeClr val="accent5">
                    <a:lumMod val="50000"/>
                  </a:schemeClr>
                </a:solidFill>
              </a:rPr>
              <a:t>Cash Cycle</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length of time between when a firm pays cash to purchase its initial inventory and when it receives cash from the sale of the output produced from that inventory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C6EC-E265-4122-9F15-EF97069F42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5029CF-79DF-4774-9603-B33649ED431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F36E650-F5D8-415F-9718-645731D8695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75871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788313"/>
            <a:ext cx="3886200" cy="430887"/>
          </a:xfrm>
        </p:spPr>
        <p:txBody>
          <a:bodyPr wrap="square">
            <a:spAutoFit/>
          </a:bodyPr>
          <a:lstStyle/>
          <a:p>
            <a:r>
              <a:rPr lang="en-US" altLang="en-US" dirty="0">
                <a:solidFill>
                  <a:schemeClr val="accent5">
                    <a:lumMod val="50000"/>
                  </a:schemeClr>
                </a:solidFill>
              </a:rPr>
              <a:t>The Cash Cycle </a:t>
            </a:r>
            <a:r>
              <a:rPr lang="en-US" altLang="en-US" sz="2000" dirty="0">
                <a:solidFill>
                  <a:schemeClr val="accent5">
                    <a:lumMod val="50000"/>
                  </a:schemeClr>
                </a:solidFill>
              </a:rPr>
              <a:t>(2</a:t>
            </a:r>
            <a:r>
              <a:rPr lang="en-US" altLang="en-US" sz="2000" baseline="0" dirty="0">
                <a:solidFill>
                  <a:schemeClr val="accent5">
                    <a:lumMod val="50000"/>
                  </a:schemeClr>
                </a:solidFill>
              </a:rPr>
              <a:t> of 3</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199" y="1524000"/>
            <a:ext cx="5029201" cy="838200"/>
          </a:xfrm>
        </p:spPr>
        <p:txBody>
          <a:bodyPr wrap="square">
            <a:spAutoFit/>
          </a:bodyPr>
          <a:lstStyle/>
          <a:p>
            <a:pPr>
              <a:buClr>
                <a:schemeClr val="accent5">
                  <a:lumMod val="50000"/>
                </a:schemeClr>
              </a:buClr>
            </a:pPr>
            <a:r>
              <a:rPr lang="en-US" altLang="en-US" dirty="0">
                <a:solidFill>
                  <a:schemeClr val="accent5">
                    <a:lumMod val="50000"/>
                  </a:schemeClr>
                </a:solidFill>
              </a:rPr>
              <a:t>Cash Conversion Cycle (</a:t>
            </a:r>
            <a:r>
              <a:rPr lang="en-US" altLang="en-US" spc="-300" dirty="0">
                <a:solidFill>
                  <a:schemeClr val="accent5">
                    <a:lumMod val="50000"/>
                  </a:schemeClr>
                </a:solidFill>
              </a:rPr>
              <a:t>C </a:t>
            </a:r>
            <a:r>
              <a:rPr lang="en-US" altLang="en-US" spc="-300" dirty="0" err="1">
                <a:solidFill>
                  <a:schemeClr val="accent5">
                    <a:lumMod val="50000"/>
                  </a:schemeClr>
                </a:solidFill>
              </a:rPr>
              <a:t>C</a:t>
            </a:r>
            <a:r>
              <a:rPr lang="en-US" altLang="en-US" spc="-300" dirty="0">
                <a:solidFill>
                  <a:schemeClr val="accent5">
                    <a:lumMod val="50000"/>
                  </a:schemeClr>
                </a:solidFill>
              </a:rPr>
              <a:t> </a:t>
            </a:r>
            <a:r>
              <a:rPr lang="en-US" altLang="en-US" dirty="0">
                <a:solidFill>
                  <a:schemeClr val="accent5">
                    <a:lumMod val="50000"/>
                  </a:schemeClr>
                </a:solidFill>
              </a:rPr>
              <a:t>C)</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A measure of the cash cycle</a:t>
            </a:r>
            <a:endParaRPr lang="en-US" sz="2400" dirty="0">
              <a:solidFill>
                <a:schemeClr val="accent5">
                  <a:lumMod val="50000"/>
                </a:schemeClr>
              </a:solidFill>
            </a:endParaRPr>
          </a:p>
        </p:txBody>
      </p:sp>
      <p:graphicFrame>
        <p:nvGraphicFramePr>
          <p:cNvPr id="2053" name="Object 5"/>
          <p:cNvGraphicFramePr>
            <a:graphicFrameLocks noChangeAspect="1"/>
          </p:cNvGraphicFramePr>
          <p:nvPr>
            <p:extLst>
              <p:ext uri="{D42A27DB-BD31-4B8C-83A1-F6EECF244321}">
                <p14:modId xmlns:p14="http://schemas.microsoft.com/office/powerpoint/2010/main" val="3535419051"/>
              </p:ext>
            </p:extLst>
          </p:nvPr>
        </p:nvGraphicFramePr>
        <p:xfrm>
          <a:off x="541056" y="2590800"/>
          <a:ext cx="8061886" cy="668961"/>
        </p:xfrm>
        <a:graphic>
          <a:graphicData uri="http://schemas.openxmlformats.org/presentationml/2006/ole">
            <mc:AlternateContent xmlns:mc="http://schemas.openxmlformats.org/markup-compatibility/2006">
              <mc:Choice xmlns:v="urn:schemas-microsoft-com:vml" Requires="v">
                <p:oleObj spid="_x0000_s1753" name="Equation" r:id="rId3" imgW="4889160" imgH="406080" progId="Equation.DSMT4">
                  <p:embed/>
                </p:oleObj>
              </mc:Choice>
              <mc:Fallback>
                <p:oleObj name="Equation" r:id="rId3" imgW="4889160" imgH="406080" progId="Equation.DSMT4">
                  <p:embed/>
                  <p:pic>
                    <p:nvPicPr>
                      <p:cNvPr id="2053" name="Object 5"/>
                      <p:cNvPicPr>
                        <a:picLocks noChangeAspect="1" noChangeArrowheads="1"/>
                      </p:cNvPicPr>
                      <p:nvPr/>
                    </p:nvPicPr>
                    <p:blipFill>
                      <a:blip r:embed="rId4"/>
                      <a:srcRect/>
                      <a:stretch>
                        <a:fillRect/>
                      </a:stretch>
                    </p:blipFill>
                    <p:spPr bwMode="auto">
                      <a:xfrm>
                        <a:off x="541056" y="2590800"/>
                        <a:ext cx="8061886" cy="668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987630"/>
              </p:ext>
            </p:extLst>
          </p:nvPr>
        </p:nvGraphicFramePr>
        <p:xfrm>
          <a:off x="2057400" y="3289761"/>
          <a:ext cx="5534025" cy="2287587"/>
        </p:xfrm>
        <a:graphic>
          <a:graphicData uri="http://schemas.openxmlformats.org/presentationml/2006/ole">
            <mc:AlternateContent xmlns:mc="http://schemas.openxmlformats.org/markup-compatibility/2006">
              <mc:Choice xmlns:v="urn:schemas-microsoft-com:vml" Requires="v">
                <p:oleObj spid="_x0000_s1754" name="Equation" r:id="rId5" imgW="5994360" imgH="2476440" progId="Equation.DSMT4">
                  <p:embed/>
                </p:oleObj>
              </mc:Choice>
              <mc:Fallback>
                <p:oleObj name="Equation" r:id="rId5" imgW="5994360" imgH="2476440" progId="Equation.DSMT4">
                  <p:embed/>
                  <p:pic>
                    <p:nvPicPr>
                      <p:cNvPr id="6" name="Object 5"/>
                      <p:cNvPicPr>
                        <a:picLocks noChangeAspect="1" noChangeArrowheads="1"/>
                      </p:cNvPicPr>
                      <p:nvPr/>
                    </p:nvPicPr>
                    <p:blipFill>
                      <a:blip r:embed="rId6"/>
                      <a:srcRect/>
                      <a:stretch>
                        <a:fillRect/>
                      </a:stretch>
                    </p:blipFill>
                    <p:spPr bwMode="auto">
                      <a:xfrm>
                        <a:off x="2057400" y="3289761"/>
                        <a:ext cx="5534025" cy="228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0"/>
            <a:ext cx="3810000" cy="430887"/>
          </a:xfrm>
        </p:spPr>
        <p:txBody>
          <a:bodyPr wrap="square">
            <a:spAutoFit/>
          </a:bodyPr>
          <a:lstStyle/>
          <a:p>
            <a:r>
              <a:rPr lang="en-US" altLang="en-US" dirty="0">
                <a:solidFill>
                  <a:schemeClr val="accent5">
                    <a:lumMod val="50000"/>
                  </a:schemeClr>
                </a:solidFill>
              </a:rPr>
              <a:t>The Cash Cycle </a:t>
            </a:r>
            <a:r>
              <a:rPr lang="en-US" altLang="en-US" sz="2000" dirty="0">
                <a:solidFill>
                  <a:schemeClr val="accent5">
                    <a:lumMod val="50000"/>
                  </a:schemeClr>
                </a:solidFill>
              </a:rPr>
              <a:t>(3</a:t>
            </a:r>
            <a:r>
              <a:rPr lang="en-US" altLang="en-US" sz="2000" baseline="0" dirty="0">
                <a:solidFill>
                  <a:schemeClr val="accent5">
                    <a:lumMod val="50000"/>
                  </a:schemeClr>
                </a:solidFill>
              </a:rPr>
              <a:t> of 3</a:t>
            </a:r>
            <a:r>
              <a:rPr lang="en-US" altLang="en-US" sz="2000" dirty="0">
                <a:solidFill>
                  <a:schemeClr val="accent5">
                    <a:lumMod val="50000"/>
                  </a:schemeClr>
                </a:solidFill>
              </a:rPr>
              <a:t>)</a:t>
            </a:r>
            <a:endParaRPr lang="en-US" sz="2000" dirty="0">
              <a:solidFill>
                <a:schemeClr val="accent5">
                  <a:lumMod val="50000"/>
                </a:schemeClr>
              </a:solidFill>
            </a:endParaRPr>
          </a:p>
        </p:txBody>
      </p:sp>
      <p:sp>
        <p:nvSpPr>
          <p:cNvPr id="3" name="Content Placeholder 2"/>
          <p:cNvSpPr>
            <a:spLocks noGrp="1"/>
          </p:cNvSpPr>
          <p:nvPr>
            <p:ph idx="1"/>
          </p:nvPr>
        </p:nvSpPr>
        <p:spPr>
          <a:xfrm>
            <a:off x="457200" y="1828800"/>
            <a:ext cx="8229600" cy="3108543"/>
          </a:xfrm>
        </p:spPr>
        <p:txBody>
          <a:bodyPr>
            <a:spAutoFit/>
          </a:bodyPr>
          <a:lstStyle/>
          <a:p>
            <a:pPr>
              <a:buClr>
                <a:schemeClr val="accent5">
                  <a:lumMod val="50000"/>
                </a:schemeClr>
              </a:buClr>
            </a:pPr>
            <a:r>
              <a:rPr lang="en-US" altLang="en-US" dirty="0">
                <a:solidFill>
                  <a:schemeClr val="accent5">
                    <a:lumMod val="50000"/>
                  </a:schemeClr>
                </a:solidFill>
              </a:rPr>
              <a:t>Operating Cycle</a:t>
            </a:r>
          </a:p>
          <a:p>
            <a:pPr lvl="1">
              <a:buClr>
                <a:schemeClr val="accent5">
                  <a:lumMod val="50000"/>
                </a:schemeClr>
              </a:buClr>
              <a:buFont typeface="Arial" panose="020B0604020202020204" pitchFamily="34" charset="0"/>
              <a:buChar char="•"/>
            </a:pPr>
            <a:r>
              <a:rPr lang="en-US" altLang="en-US" sz="2400" dirty="0">
                <a:solidFill>
                  <a:schemeClr val="accent5">
                    <a:lumMod val="50000"/>
                  </a:schemeClr>
                </a:solidFill>
              </a:rPr>
              <a:t>The average length of time between when a firm originally purchases its inventory and when it receives the cash back from selling its product</a:t>
            </a:r>
          </a:p>
          <a:p>
            <a:pPr lvl="2">
              <a:buClr>
                <a:schemeClr val="accent5">
                  <a:lumMod val="50000"/>
                </a:schemeClr>
              </a:buClr>
              <a:buFont typeface="Arial" panose="020B0604020202020204" pitchFamily="34" charset="0"/>
              <a:buChar char="•"/>
            </a:pPr>
            <a:r>
              <a:rPr lang="en-US" altLang="en-US" sz="2400" dirty="0">
                <a:solidFill>
                  <a:schemeClr val="accent5">
                    <a:lumMod val="50000"/>
                  </a:schemeClr>
                </a:solidFill>
              </a:rPr>
              <a:t>Most firms buy their inventory on credit, which reduces the amount of time between the cash investment and the receipt of cash from that investment.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5dcfdbbc0a0971aab36b25f4b44aee6f9a5d250"/>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4837</TotalTime>
  <Words>4463</Words>
  <Application>Microsoft Office PowerPoint</Application>
  <PresentationFormat>On-screen Show (4:3)</PresentationFormat>
  <Paragraphs>606</Paragraphs>
  <Slides>70</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7" baseType="lpstr">
      <vt:lpstr>Arial</vt:lpstr>
      <vt:lpstr>GaramondMTPro-Regular</vt:lpstr>
      <vt:lpstr>PearsonMATHPRO02</vt:lpstr>
      <vt:lpstr>Verdana</vt:lpstr>
      <vt:lpstr>Wingdings</vt:lpstr>
      <vt:lpstr>508 Lecture</vt:lpstr>
      <vt:lpstr>Equation</vt:lpstr>
      <vt:lpstr>PowerPoint Presentation</vt:lpstr>
      <vt:lpstr>Corporate Finance</vt:lpstr>
      <vt:lpstr>Chapter Outline</vt:lpstr>
      <vt:lpstr>Learning Objectives (1 of 2)</vt:lpstr>
      <vt:lpstr>Learning Objectives (2 of 2)</vt:lpstr>
      <vt:lpstr>26.1 Overview of Working Capital</vt:lpstr>
      <vt:lpstr>The Cash Cycle (1 of 3)</vt:lpstr>
      <vt:lpstr>The Cash Cycle (2 of 3)</vt:lpstr>
      <vt:lpstr>The Cash Cycle (3 of 3)</vt:lpstr>
      <vt:lpstr>Figure 26.1 The Cash and Operating Cycles for a Firm</vt:lpstr>
      <vt:lpstr>Table 26.1 Working Capital in Various Industries (2018) (1 of 2)</vt:lpstr>
      <vt:lpstr>Table 26.1 Working Capital in Various Industries (2018) (2 of 2)</vt:lpstr>
      <vt:lpstr>Firm Value and Working Capital</vt:lpstr>
      <vt:lpstr>Textbook Example 26.1 (1 of 3)</vt:lpstr>
      <vt:lpstr>Textbook Example 26.1 (2 of 3)</vt:lpstr>
      <vt:lpstr>Textbook Example 26.1 (3 of 3)</vt:lpstr>
      <vt:lpstr>Alternative Example 26.1 (1 of 3)</vt:lpstr>
      <vt:lpstr>Alternative Example 26.1 (2 of 3)</vt:lpstr>
      <vt:lpstr>Alternative Example 26.1 (3 of 3)</vt:lpstr>
      <vt:lpstr>26.2 Trade Credit</vt:lpstr>
      <vt:lpstr>Trade Credit Terms (1 of 2)</vt:lpstr>
      <vt:lpstr>Trade Credit Terms (2 of 2)</vt:lpstr>
      <vt:lpstr>Trade Credit and Market Frictions (1 of 6)</vt:lpstr>
      <vt:lpstr>Trade Credit and Market Frictions (2 of 6)</vt:lpstr>
      <vt:lpstr>Trade Credit and Market Frictions (3 of 6)</vt:lpstr>
      <vt:lpstr>Textbook Example 26.2 (1 of 2)</vt:lpstr>
      <vt:lpstr>Textbook Example 26.2 (2 of 2)</vt:lpstr>
      <vt:lpstr>Alternative Example 26.2 (1 of 2)</vt:lpstr>
      <vt:lpstr>Alternative Example 26.2 (2 of 2)</vt:lpstr>
      <vt:lpstr>Trade Credit and Market Frictions (4 of 6)</vt:lpstr>
      <vt:lpstr>Trade Credit and Market Frictions (5 of 6)</vt:lpstr>
      <vt:lpstr>Trade Credit and Market Frictions (6 of 6)</vt:lpstr>
      <vt:lpstr>Managing Float (1 of 6) </vt:lpstr>
      <vt:lpstr>Managing Float (2 of 6)</vt:lpstr>
      <vt:lpstr>Managing Float (3 of 6)</vt:lpstr>
      <vt:lpstr>Managing Float (4 of 6)</vt:lpstr>
      <vt:lpstr>Managing Float (5 of 6)</vt:lpstr>
      <vt:lpstr>Managing Float (6 of 6)</vt:lpstr>
      <vt:lpstr>26.3 Receivables Management</vt:lpstr>
      <vt:lpstr>Monitoring Accounts Receivable (1 of 2)</vt:lpstr>
      <vt:lpstr>Monitoring Accounts Receivable (2 of 2)</vt:lpstr>
      <vt:lpstr>Table 26.2 Aging Schedules</vt:lpstr>
      <vt:lpstr>Textbook Example 26.3 (1 of 2)</vt:lpstr>
      <vt:lpstr>Textbook Example 26.3 (2 of 2)</vt:lpstr>
      <vt:lpstr>Alternative Example 26.3 (1 of 5)</vt:lpstr>
      <vt:lpstr>Alternative Example 26.3 (2 of 5)</vt:lpstr>
      <vt:lpstr>Alternative Example 26.3 (3 of 5)</vt:lpstr>
      <vt:lpstr>Alternative Example 26.3 (4 of 5)</vt:lpstr>
      <vt:lpstr>Alternative Example 26.3 (5 of 5)</vt:lpstr>
      <vt:lpstr>Monitoring Accounts Receivable</vt:lpstr>
      <vt:lpstr>26.4 Payables Management</vt:lpstr>
      <vt:lpstr>Determining Accounts Payable Days Outstanding</vt:lpstr>
      <vt:lpstr>Textbook Example 26.4 (1 of 2)</vt:lpstr>
      <vt:lpstr>Textbook Example 26.4 (2 of 2)</vt:lpstr>
      <vt:lpstr>Stretching Accounts Payable</vt:lpstr>
      <vt:lpstr>Textbook Example 26.5 (1 of 2)</vt:lpstr>
      <vt:lpstr>Textbook Example 26.5 (2 of 2)</vt:lpstr>
      <vt:lpstr>Alternative Example 26.5 (1 of 2)</vt:lpstr>
      <vt:lpstr>Alternative Example 26.5 (2 of 2)</vt:lpstr>
      <vt:lpstr>26.5 Inventory Management (1 of 2)</vt:lpstr>
      <vt:lpstr>26.5 Inventory Management (2 of 2)</vt:lpstr>
      <vt:lpstr>26.6 Cash Management</vt:lpstr>
      <vt:lpstr>Alternative Investments</vt:lpstr>
      <vt:lpstr>Table 26.3 Money Market Investment Options (1 of 4) </vt:lpstr>
      <vt:lpstr>Table 26.3 Money Market Investment Options (2 of 4)</vt:lpstr>
      <vt:lpstr>Table 26.3 Money Market Investment Options (3 of 4)</vt:lpstr>
      <vt:lpstr>Table 26.3 Money Market Investment Options (4 of 4)</vt:lpstr>
      <vt:lpstr>Chapter Quiz (1 of 2)</vt:lpstr>
      <vt:lpstr>Chapter Quiz (2 of 2)</vt:lpstr>
      <vt:lpstr>PowerPoint Presentation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Finance, Fifth Edition, Chapter 26, Working Capital Management</dc:title>
  <dc:subject>Business</dc:subject>
  <dc:creator>Berk/DeMarzo</dc:creator>
  <cp:keywords>Corporate Finance</cp:keywords>
  <cp:lastModifiedBy>Nour Fathy</cp:lastModifiedBy>
  <cp:revision>1255</cp:revision>
  <dcterms:created xsi:type="dcterms:W3CDTF">2014-07-14T20:04:21Z</dcterms:created>
  <dcterms:modified xsi:type="dcterms:W3CDTF">2025-02-10T14:28:02Z</dcterms:modified>
</cp:coreProperties>
</file>