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146850544" r:id="rId2"/>
    <p:sldId id="2146850292" r:id="rId3"/>
    <p:sldId id="2146850293" r:id="rId4"/>
    <p:sldId id="2146850410" r:id="rId5"/>
    <p:sldId id="2146850375" r:id="rId6"/>
    <p:sldId id="2146850303" r:id="rId7"/>
    <p:sldId id="2146848846" r:id="rId8"/>
    <p:sldId id="2146850376" r:id="rId9"/>
    <p:sldId id="2146850377" r:id="rId10"/>
    <p:sldId id="2146850378" r:id="rId11"/>
    <p:sldId id="2146850379" r:id="rId12"/>
    <p:sldId id="2146850381" r:id="rId13"/>
    <p:sldId id="2146850380" r:id="rId14"/>
    <p:sldId id="2146850382" r:id="rId15"/>
    <p:sldId id="2146850384" r:id="rId16"/>
    <p:sldId id="2146850385" r:id="rId17"/>
    <p:sldId id="2146850386" r:id="rId18"/>
    <p:sldId id="2146850002" r:id="rId19"/>
    <p:sldId id="2146850305" r:id="rId20"/>
    <p:sldId id="2146850306" r:id="rId21"/>
    <p:sldId id="2146850307" r:id="rId22"/>
    <p:sldId id="282" r:id="rId23"/>
    <p:sldId id="777" r:id="rId24"/>
    <p:sldId id="2146850003" r:id="rId25"/>
    <p:sldId id="284" r:id="rId26"/>
    <p:sldId id="285" r:id="rId27"/>
    <p:sldId id="2146850308" r:id="rId28"/>
    <p:sldId id="288" r:id="rId29"/>
    <p:sldId id="289" r:id="rId30"/>
    <p:sldId id="2146850409" r:id="rId31"/>
    <p:sldId id="290" r:id="rId32"/>
    <p:sldId id="2146850310" r:id="rId33"/>
    <p:sldId id="2146849199" r:id="rId34"/>
    <p:sldId id="2146848833" r:id="rId35"/>
    <p:sldId id="2146849989" r:id="rId36"/>
    <p:sldId id="2146848547" r:id="rId37"/>
    <p:sldId id="2146848538" r:id="rId38"/>
    <p:sldId id="2146848539" r:id="rId39"/>
    <p:sldId id="2146850313" r:id="rId40"/>
    <p:sldId id="2146848541" r:id="rId41"/>
    <p:sldId id="2146849990" r:id="rId42"/>
    <p:sldId id="2146848543" r:id="rId43"/>
    <p:sldId id="2146850543" r:id="rId44"/>
    <p:sldId id="2146848545" r:id="rId45"/>
    <p:sldId id="2146850099" r:id="rId46"/>
    <p:sldId id="2146850098" r:id="rId47"/>
    <p:sldId id="2146850100" r:id="rId48"/>
    <p:sldId id="2146849236" r:id="rId49"/>
    <p:sldId id="2146848546" r:id="rId50"/>
    <p:sldId id="2146848274" r:id="rId51"/>
    <p:sldId id="2146850411" r:id="rId52"/>
    <p:sldId id="2146850316" r:id="rId53"/>
    <p:sldId id="291" r:id="rId54"/>
    <p:sldId id="2146850367" r:id="rId55"/>
    <p:sldId id="2146849464" r:id="rId56"/>
    <p:sldId id="2146848824" r:id="rId57"/>
    <p:sldId id="2146848527" r:id="rId58"/>
    <p:sldId id="2146849991" r:id="rId59"/>
    <p:sldId id="2146850370" r:id="rId60"/>
    <p:sldId id="2146848528" r:id="rId61"/>
    <p:sldId id="283" r:id="rId62"/>
    <p:sldId id="2146848529" r:id="rId63"/>
    <p:sldId id="2146848271" r:id="rId64"/>
    <p:sldId id="2146848530" r:id="rId65"/>
    <p:sldId id="2146848532" r:id="rId66"/>
    <p:sldId id="2146849365" r:id="rId67"/>
    <p:sldId id="2146849785" r:id="rId68"/>
    <p:sldId id="2146850369" r:id="rId69"/>
    <p:sldId id="647"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A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42B91B-0CE1-4D3C-AB21-B63BA0AD5684}" type="doc">
      <dgm:prSet loTypeId="urn:microsoft.com/office/officeart/2005/8/layout/vList2" loCatId="list" qsTypeId="urn:microsoft.com/office/officeart/2005/8/quickstyle/simple2" qsCatId="simple" csTypeId="urn:microsoft.com/office/officeart/2005/8/colors/colorful5" csCatId="colorful" phldr="1"/>
      <dgm:spPr/>
      <dgm:t>
        <a:bodyPr/>
        <a:lstStyle/>
        <a:p>
          <a:endParaRPr lang="en-US"/>
        </a:p>
      </dgm:t>
    </dgm:pt>
    <dgm:pt modelId="{9D835142-4F1D-40B7-9099-C4243481852A}">
      <dgm:prSet custT="1"/>
      <dgm:spPr/>
      <dgm:t>
        <a:bodyPr/>
        <a:lstStyle/>
        <a:p>
          <a:pPr marL="228600" lvl="1" indent="-228600" algn="l" defTabSz="1066800">
            <a:lnSpc>
              <a:spcPct val="90000"/>
            </a:lnSpc>
            <a:spcBef>
              <a:spcPct val="0"/>
            </a:spcBef>
            <a:spcAft>
              <a:spcPct val="20000"/>
            </a:spcAft>
            <a:buChar char="•"/>
          </a:pPr>
          <a:r>
            <a:rPr lang="en-US" sz="1200" kern="1200" dirty="0">
              <a:solidFill>
                <a:prstClr val="black">
                  <a:hueOff val="0"/>
                  <a:satOff val="0"/>
                  <a:lumOff val="0"/>
                  <a:alphaOff val="0"/>
                </a:prstClr>
              </a:solidFill>
              <a:latin typeface="Calibri" panose="020F0502020204030204"/>
              <a:ea typeface="+mn-ea"/>
              <a:cs typeface="+mn-cs"/>
            </a:rPr>
            <a:t>Macroenvironment analysis |PESTEL|</a:t>
          </a:r>
        </a:p>
      </dgm:t>
    </dgm:pt>
    <dgm:pt modelId="{0B2E9A99-2D28-4245-BAC6-8714A75D7213}" type="parTrans" cxnId="{83BDC2DC-4F4B-4FCD-8FAB-0C2B43F90B9D}">
      <dgm:prSet/>
      <dgm:spPr/>
      <dgm:t>
        <a:bodyPr/>
        <a:lstStyle/>
        <a:p>
          <a:endParaRPr lang="en-US"/>
        </a:p>
      </dgm:t>
    </dgm:pt>
    <dgm:pt modelId="{45250521-2C86-47CF-873D-92C6A3C9545C}" type="sibTrans" cxnId="{83BDC2DC-4F4B-4FCD-8FAB-0C2B43F90B9D}">
      <dgm:prSet/>
      <dgm:spPr/>
      <dgm:t>
        <a:bodyPr/>
        <a:lstStyle/>
        <a:p>
          <a:endParaRPr lang="en-US"/>
        </a:p>
      </dgm:t>
    </dgm:pt>
    <dgm:pt modelId="{554480FB-5E92-493C-88BB-AA3F7896DA07}">
      <dgm:prSet custT="1"/>
      <dgm:spPr/>
      <dgm:t>
        <a:bodyPr/>
        <a:lstStyle/>
        <a:p>
          <a:r>
            <a:rPr lang="en-US" sz="2400" kern="1200" dirty="0"/>
            <a:t>Integration of internal and external analyses|</a:t>
          </a:r>
          <a:r>
            <a:rPr lang="en-US" sz="700" kern="1200" dirty="0"/>
            <a:t> </a:t>
          </a:r>
          <a:r>
            <a:rPr lang="en-US" sz="2400" kern="1200" dirty="0">
              <a:solidFill>
                <a:prstClr val="white"/>
              </a:solidFill>
              <a:latin typeface="Impact" panose="020B0806030902050204"/>
              <a:ea typeface="+mn-ea"/>
              <a:cs typeface="+mn-cs"/>
            </a:rPr>
            <a:t>SWOT</a:t>
          </a:r>
          <a:r>
            <a:rPr lang="en-US" sz="700" kern="1200" dirty="0"/>
            <a:t> </a:t>
          </a:r>
          <a:r>
            <a:rPr lang="en-US" sz="2400" kern="1200" dirty="0"/>
            <a:t>Analysis</a:t>
          </a:r>
          <a:endParaRPr lang="en-US" sz="700" kern="1200" dirty="0"/>
        </a:p>
      </dgm:t>
    </dgm:pt>
    <dgm:pt modelId="{4D11D107-DC48-447F-B6B1-348249EE7CA4}" type="parTrans" cxnId="{D15E3E1A-FA73-483D-BF59-3369CD7DB2CF}">
      <dgm:prSet/>
      <dgm:spPr/>
      <dgm:t>
        <a:bodyPr/>
        <a:lstStyle/>
        <a:p>
          <a:endParaRPr lang="en-US"/>
        </a:p>
      </dgm:t>
    </dgm:pt>
    <dgm:pt modelId="{78BDCDCA-4268-41E1-8F47-08AD6962C751}" type="sibTrans" cxnId="{D15E3E1A-FA73-483D-BF59-3369CD7DB2CF}">
      <dgm:prSet/>
      <dgm:spPr/>
      <dgm:t>
        <a:bodyPr/>
        <a:lstStyle/>
        <a:p>
          <a:endParaRPr lang="en-US"/>
        </a:p>
      </dgm:t>
    </dgm:pt>
    <dgm:pt modelId="{26D1820D-ED34-4E0B-8B10-314FA778A321}">
      <dgm:prSet custT="1"/>
      <dgm:spPr/>
      <dgm:t>
        <a:bodyPr/>
        <a:lstStyle/>
        <a:p>
          <a:pPr marL="228600" lvl="1" indent="-228600" algn="l" defTabSz="1066800">
            <a:lnSpc>
              <a:spcPct val="90000"/>
            </a:lnSpc>
            <a:spcBef>
              <a:spcPct val="0"/>
            </a:spcBef>
            <a:spcAft>
              <a:spcPct val="20000"/>
            </a:spcAft>
            <a:buChar char="•"/>
          </a:pPr>
          <a:r>
            <a:rPr lang="en-US" sz="1200" kern="1200" dirty="0">
              <a:solidFill>
                <a:prstClr val="black">
                  <a:hueOff val="0"/>
                  <a:satOff val="0"/>
                  <a:lumOff val="0"/>
                  <a:alphaOff val="0"/>
                </a:prstClr>
              </a:solidFill>
              <a:latin typeface="Calibri" panose="020F0502020204030204"/>
              <a:ea typeface="+mn-ea"/>
              <a:cs typeface="+mn-cs"/>
            </a:rPr>
            <a:t>Microenvironmental analysis |Porter 5 forces|</a:t>
          </a:r>
        </a:p>
      </dgm:t>
    </dgm:pt>
    <dgm:pt modelId="{5D22807D-A7A9-4496-9F20-D2940A0782D9}" type="parTrans" cxnId="{E70F38D5-7D53-4FDC-B82D-ED4AD1DBA2CF}">
      <dgm:prSet/>
      <dgm:spPr/>
      <dgm:t>
        <a:bodyPr/>
        <a:lstStyle/>
        <a:p>
          <a:endParaRPr lang="en-US"/>
        </a:p>
      </dgm:t>
    </dgm:pt>
    <dgm:pt modelId="{EECDD628-777E-4E80-8268-B9CF7DB27674}" type="sibTrans" cxnId="{E70F38D5-7D53-4FDC-B82D-ED4AD1DBA2CF}">
      <dgm:prSet/>
      <dgm:spPr/>
      <dgm:t>
        <a:bodyPr/>
        <a:lstStyle/>
        <a:p>
          <a:endParaRPr lang="en-US"/>
        </a:p>
      </dgm:t>
    </dgm:pt>
    <dgm:pt modelId="{8632DE3D-BF64-44AB-B8CE-9F87F5F0F9A6}">
      <dgm:prSet custT="1"/>
      <dgm:spPr/>
      <dgm:t>
        <a:bodyPr/>
        <a:lstStyle/>
        <a:p>
          <a:r>
            <a:rPr lang="en-US" sz="1800" dirty="0"/>
            <a:t>Internal </a:t>
          </a:r>
          <a:r>
            <a:rPr lang="en-US" altLang="en-US" sz="1800" dirty="0">
              <a:latin typeface="+mj-lt"/>
            </a:rPr>
            <a:t>Marketing </a:t>
          </a:r>
          <a:r>
            <a:rPr lang="en-US" sz="1800" dirty="0"/>
            <a:t>environment |business portfolio analysis |</a:t>
          </a:r>
        </a:p>
      </dgm:t>
    </dgm:pt>
    <dgm:pt modelId="{10188569-3BEE-458F-B2A2-2B60A200FDF1}" type="parTrans" cxnId="{10EC4505-7C13-48E2-9E23-9B7A22925AEF}">
      <dgm:prSet/>
      <dgm:spPr/>
      <dgm:t>
        <a:bodyPr/>
        <a:lstStyle/>
        <a:p>
          <a:endParaRPr lang="en-US"/>
        </a:p>
      </dgm:t>
    </dgm:pt>
    <dgm:pt modelId="{FFB76A7D-6DD0-4A54-95C9-7829B0444A5E}" type="sibTrans" cxnId="{10EC4505-7C13-48E2-9E23-9B7A22925AEF}">
      <dgm:prSet/>
      <dgm:spPr/>
      <dgm:t>
        <a:bodyPr/>
        <a:lstStyle/>
        <a:p>
          <a:endParaRPr lang="en-US"/>
        </a:p>
      </dgm:t>
    </dgm:pt>
    <dgm:pt modelId="{B79B4D79-2B96-8B44-9AFD-F36CB2CFB149}">
      <dgm:prSet custT="1"/>
      <dgm:spPr/>
      <dgm:t>
        <a:bodyPr/>
        <a:lstStyle/>
        <a:p>
          <a:r>
            <a:rPr lang="en-US" sz="1600" dirty="0"/>
            <a:t>PLC |product life cycle|</a:t>
          </a:r>
        </a:p>
      </dgm:t>
    </dgm:pt>
    <dgm:pt modelId="{6570CA07-E0DB-4649-BB95-70E75D7E8E80}" type="parTrans" cxnId="{3C63DD6D-5972-BB46-B8FD-E28140057404}">
      <dgm:prSet/>
      <dgm:spPr/>
      <dgm:t>
        <a:bodyPr/>
        <a:lstStyle/>
        <a:p>
          <a:endParaRPr lang="en-US"/>
        </a:p>
      </dgm:t>
    </dgm:pt>
    <dgm:pt modelId="{3D13594A-C0E1-144A-9DC1-C815EED8359D}" type="sibTrans" cxnId="{3C63DD6D-5972-BB46-B8FD-E28140057404}">
      <dgm:prSet/>
      <dgm:spPr/>
      <dgm:t>
        <a:bodyPr/>
        <a:lstStyle/>
        <a:p>
          <a:endParaRPr lang="en-US"/>
        </a:p>
      </dgm:t>
    </dgm:pt>
    <dgm:pt modelId="{C3E26AEC-6BDC-2248-A3FA-6635A15BDF65}">
      <dgm:prSet custT="1"/>
      <dgm:spPr/>
      <dgm:t>
        <a:bodyPr/>
        <a:lstStyle/>
        <a:p>
          <a:r>
            <a:rPr lang="en-US" sz="1600" dirty="0"/>
            <a:t>BCG |Growth share matrix|</a:t>
          </a:r>
        </a:p>
      </dgm:t>
    </dgm:pt>
    <dgm:pt modelId="{FF0C479F-0AD4-6A4E-ACA9-3238C7CAE089}" type="parTrans" cxnId="{197D5D81-2CCE-3947-96F5-70058A9E61DF}">
      <dgm:prSet/>
      <dgm:spPr/>
      <dgm:t>
        <a:bodyPr/>
        <a:lstStyle/>
        <a:p>
          <a:endParaRPr lang="en-US"/>
        </a:p>
      </dgm:t>
    </dgm:pt>
    <dgm:pt modelId="{36831632-5B0F-E141-865C-8A37E38245E5}" type="sibTrans" cxnId="{197D5D81-2CCE-3947-96F5-70058A9E61DF}">
      <dgm:prSet/>
      <dgm:spPr/>
      <dgm:t>
        <a:bodyPr/>
        <a:lstStyle/>
        <a:p>
          <a:endParaRPr lang="en-US"/>
        </a:p>
      </dgm:t>
    </dgm:pt>
    <dgm:pt modelId="{AA7A8FED-8C1D-D447-ABFD-F6F08E6D0535}">
      <dgm:prSet custT="1"/>
      <dgm:spPr/>
      <dgm:t>
        <a:bodyPr/>
        <a:lstStyle/>
        <a:p>
          <a:r>
            <a:rPr lang="en-US" altLang="en-US" sz="1600" dirty="0">
              <a:latin typeface="+mj-lt"/>
            </a:rPr>
            <a:t>E</a:t>
          </a:r>
          <a:r>
            <a:rPr lang="en-US" sz="1600" dirty="0"/>
            <a:t>xternal </a:t>
          </a:r>
          <a:r>
            <a:rPr lang="en-US" altLang="en-US" sz="1600" dirty="0">
              <a:latin typeface="+mj-lt"/>
            </a:rPr>
            <a:t>Marketing Environment </a:t>
          </a:r>
          <a:r>
            <a:rPr lang="en-US" sz="1600" dirty="0"/>
            <a:t> Analysis. </a:t>
          </a:r>
        </a:p>
      </dgm:t>
    </dgm:pt>
    <dgm:pt modelId="{1E67AB43-3BA8-F74C-AECE-D54B91722AD9}" type="parTrans" cxnId="{336FCC3A-0A1C-DD47-A3E1-18DE8B2E1432}">
      <dgm:prSet/>
      <dgm:spPr/>
      <dgm:t>
        <a:bodyPr/>
        <a:lstStyle/>
        <a:p>
          <a:endParaRPr lang="en-US"/>
        </a:p>
      </dgm:t>
    </dgm:pt>
    <dgm:pt modelId="{52A2456F-3ECB-3942-949D-4B2137F27A71}" type="sibTrans" cxnId="{336FCC3A-0A1C-DD47-A3E1-18DE8B2E1432}">
      <dgm:prSet/>
      <dgm:spPr/>
      <dgm:t>
        <a:bodyPr/>
        <a:lstStyle/>
        <a:p>
          <a:endParaRPr lang="en-US"/>
        </a:p>
      </dgm:t>
    </dgm:pt>
    <dgm:pt modelId="{D241D699-D9BF-4E0D-86B0-CC1994057CDC}" type="pres">
      <dgm:prSet presAssocID="{6342B91B-0CE1-4D3C-AB21-B63BA0AD5684}" presName="linear" presStyleCnt="0">
        <dgm:presLayoutVars>
          <dgm:animLvl val="lvl"/>
          <dgm:resizeHandles val="exact"/>
        </dgm:presLayoutVars>
      </dgm:prSet>
      <dgm:spPr/>
    </dgm:pt>
    <dgm:pt modelId="{08FC531F-43F6-AA48-AB3B-6F4F1CCE841E}" type="pres">
      <dgm:prSet presAssocID="{AA7A8FED-8C1D-D447-ABFD-F6F08E6D0535}" presName="parentText" presStyleLbl="node1" presStyleIdx="0" presStyleCnt="3">
        <dgm:presLayoutVars>
          <dgm:chMax val="0"/>
          <dgm:bulletEnabled val="1"/>
        </dgm:presLayoutVars>
      </dgm:prSet>
      <dgm:spPr/>
    </dgm:pt>
    <dgm:pt modelId="{A456815E-2C7F-8149-8F4D-EF349045E7A0}" type="pres">
      <dgm:prSet presAssocID="{AA7A8FED-8C1D-D447-ABFD-F6F08E6D0535}" presName="childText" presStyleLbl="revTx" presStyleIdx="0" presStyleCnt="2">
        <dgm:presLayoutVars>
          <dgm:bulletEnabled val="1"/>
        </dgm:presLayoutVars>
      </dgm:prSet>
      <dgm:spPr/>
    </dgm:pt>
    <dgm:pt modelId="{20362A1A-D917-45B3-A830-2DE440CF2242}" type="pres">
      <dgm:prSet presAssocID="{8632DE3D-BF64-44AB-B8CE-9F87F5F0F9A6}" presName="parentText" presStyleLbl="node1" presStyleIdx="1" presStyleCnt="3">
        <dgm:presLayoutVars>
          <dgm:chMax val="0"/>
          <dgm:bulletEnabled val="1"/>
        </dgm:presLayoutVars>
      </dgm:prSet>
      <dgm:spPr/>
    </dgm:pt>
    <dgm:pt modelId="{BA7F2752-3777-DA44-8C01-3A68CEA4D7F4}" type="pres">
      <dgm:prSet presAssocID="{8632DE3D-BF64-44AB-B8CE-9F87F5F0F9A6}" presName="childText" presStyleLbl="revTx" presStyleIdx="1" presStyleCnt="2">
        <dgm:presLayoutVars>
          <dgm:bulletEnabled val="1"/>
        </dgm:presLayoutVars>
      </dgm:prSet>
      <dgm:spPr/>
    </dgm:pt>
    <dgm:pt modelId="{F00E0C1A-1277-45A5-AC84-246FD1A1A749}" type="pres">
      <dgm:prSet presAssocID="{554480FB-5E92-493C-88BB-AA3F7896DA07}" presName="parentText" presStyleLbl="node1" presStyleIdx="2" presStyleCnt="3">
        <dgm:presLayoutVars>
          <dgm:chMax val="0"/>
          <dgm:bulletEnabled val="1"/>
        </dgm:presLayoutVars>
      </dgm:prSet>
      <dgm:spPr/>
    </dgm:pt>
  </dgm:ptLst>
  <dgm:cxnLst>
    <dgm:cxn modelId="{10EC4505-7C13-48E2-9E23-9B7A22925AEF}" srcId="{6342B91B-0CE1-4D3C-AB21-B63BA0AD5684}" destId="{8632DE3D-BF64-44AB-B8CE-9F87F5F0F9A6}" srcOrd="1" destOrd="0" parTransId="{10188569-3BEE-458F-B2A2-2B60A200FDF1}" sibTransId="{FFB76A7D-6DD0-4A54-95C9-7829B0444A5E}"/>
    <dgm:cxn modelId="{C7CDAE11-3578-5547-A795-507EA2045EF8}" type="presOf" srcId="{9D835142-4F1D-40B7-9099-C4243481852A}" destId="{A456815E-2C7F-8149-8F4D-EF349045E7A0}" srcOrd="0" destOrd="1" presId="urn:microsoft.com/office/officeart/2005/8/layout/vList2"/>
    <dgm:cxn modelId="{D15E3E1A-FA73-483D-BF59-3369CD7DB2CF}" srcId="{6342B91B-0CE1-4D3C-AB21-B63BA0AD5684}" destId="{554480FB-5E92-493C-88BB-AA3F7896DA07}" srcOrd="2" destOrd="0" parTransId="{4D11D107-DC48-447F-B6B1-348249EE7CA4}" sibTransId="{78BDCDCA-4268-41E1-8F47-08AD6962C751}"/>
    <dgm:cxn modelId="{336FCC3A-0A1C-DD47-A3E1-18DE8B2E1432}" srcId="{6342B91B-0CE1-4D3C-AB21-B63BA0AD5684}" destId="{AA7A8FED-8C1D-D447-ABFD-F6F08E6D0535}" srcOrd="0" destOrd="0" parTransId="{1E67AB43-3BA8-F74C-AECE-D54B91722AD9}" sibTransId="{52A2456F-3ECB-3942-949D-4B2137F27A71}"/>
    <dgm:cxn modelId="{29F7B75B-0614-6C4D-A3E2-CEAA6A5B8984}" type="presOf" srcId="{26D1820D-ED34-4E0B-8B10-314FA778A321}" destId="{A456815E-2C7F-8149-8F4D-EF349045E7A0}" srcOrd="0" destOrd="0" presId="urn:microsoft.com/office/officeart/2005/8/layout/vList2"/>
    <dgm:cxn modelId="{A8F2A469-FA29-7B42-B7B8-558EB904CE8D}" type="presOf" srcId="{554480FB-5E92-493C-88BB-AA3F7896DA07}" destId="{F00E0C1A-1277-45A5-AC84-246FD1A1A749}" srcOrd="0" destOrd="0" presId="urn:microsoft.com/office/officeart/2005/8/layout/vList2"/>
    <dgm:cxn modelId="{3C63DD6D-5972-BB46-B8FD-E28140057404}" srcId="{8632DE3D-BF64-44AB-B8CE-9F87F5F0F9A6}" destId="{B79B4D79-2B96-8B44-9AFD-F36CB2CFB149}" srcOrd="0" destOrd="0" parTransId="{6570CA07-E0DB-4649-BB95-70E75D7E8E80}" sibTransId="{3D13594A-C0E1-144A-9DC1-C815EED8359D}"/>
    <dgm:cxn modelId="{197D5D81-2CCE-3947-96F5-70058A9E61DF}" srcId="{8632DE3D-BF64-44AB-B8CE-9F87F5F0F9A6}" destId="{C3E26AEC-6BDC-2248-A3FA-6635A15BDF65}" srcOrd="1" destOrd="0" parTransId="{FF0C479F-0AD4-6A4E-ACA9-3238C7CAE089}" sibTransId="{36831632-5B0F-E141-865C-8A37E38245E5}"/>
    <dgm:cxn modelId="{BDC45183-0536-4C4A-9D72-5F8E68E1F18E}" type="presOf" srcId="{8632DE3D-BF64-44AB-B8CE-9F87F5F0F9A6}" destId="{20362A1A-D917-45B3-A830-2DE440CF2242}" srcOrd="0" destOrd="0" presId="urn:microsoft.com/office/officeart/2005/8/layout/vList2"/>
    <dgm:cxn modelId="{2D0B0C9C-BBA5-7D4C-92B5-927F9078E95A}" type="presOf" srcId="{AA7A8FED-8C1D-D447-ABFD-F6F08E6D0535}" destId="{08FC531F-43F6-AA48-AB3B-6F4F1CCE841E}" srcOrd="0" destOrd="0" presId="urn:microsoft.com/office/officeart/2005/8/layout/vList2"/>
    <dgm:cxn modelId="{2B3293AE-96F5-2545-B1F2-47C4A46B6FE1}" type="presOf" srcId="{C3E26AEC-6BDC-2248-A3FA-6635A15BDF65}" destId="{BA7F2752-3777-DA44-8C01-3A68CEA4D7F4}" srcOrd="0" destOrd="1" presId="urn:microsoft.com/office/officeart/2005/8/layout/vList2"/>
    <dgm:cxn modelId="{0EA561C5-9877-5145-BD03-59AEE4CF2C73}" type="presOf" srcId="{B79B4D79-2B96-8B44-9AFD-F36CB2CFB149}" destId="{BA7F2752-3777-DA44-8C01-3A68CEA4D7F4}" srcOrd="0" destOrd="0" presId="urn:microsoft.com/office/officeart/2005/8/layout/vList2"/>
    <dgm:cxn modelId="{E70F38D5-7D53-4FDC-B82D-ED4AD1DBA2CF}" srcId="{AA7A8FED-8C1D-D447-ABFD-F6F08E6D0535}" destId="{26D1820D-ED34-4E0B-8B10-314FA778A321}" srcOrd="0" destOrd="0" parTransId="{5D22807D-A7A9-4496-9F20-D2940A0782D9}" sibTransId="{EECDD628-777E-4E80-8268-B9CF7DB27674}"/>
    <dgm:cxn modelId="{83BDC2DC-4F4B-4FCD-8FAB-0C2B43F90B9D}" srcId="{AA7A8FED-8C1D-D447-ABFD-F6F08E6D0535}" destId="{9D835142-4F1D-40B7-9099-C4243481852A}" srcOrd="1" destOrd="0" parTransId="{0B2E9A99-2D28-4245-BAC6-8714A75D7213}" sibTransId="{45250521-2C86-47CF-873D-92C6A3C9545C}"/>
    <dgm:cxn modelId="{EC1824F5-4922-4741-81E2-995DA5CC6C5C}" type="presOf" srcId="{6342B91B-0CE1-4D3C-AB21-B63BA0AD5684}" destId="{D241D699-D9BF-4E0D-86B0-CC1994057CDC}" srcOrd="0" destOrd="0" presId="urn:microsoft.com/office/officeart/2005/8/layout/vList2"/>
    <dgm:cxn modelId="{53E00503-D8F3-4D49-939B-D943BF8E23C9}" type="presParOf" srcId="{D241D699-D9BF-4E0D-86B0-CC1994057CDC}" destId="{08FC531F-43F6-AA48-AB3B-6F4F1CCE841E}" srcOrd="0" destOrd="0" presId="urn:microsoft.com/office/officeart/2005/8/layout/vList2"/>
    <dgm:cxn modelId="{1F891C2D-41CB-FB49-B94C-7E92E706D123}" type="presParOf" srcId="{D241D699-D9BF-4E0D-86B0-CC1994057CDC}" destId="{A456815E-2C7F-8149-8F4D-EF349045E7A0}" srcOrd="1" destOrd="0" presId="urn:microsoft.com/office/officeart/2005/8/layout/vList2"/>
    <dgm:cxn modelId="{3BF68B5B-B413-7448-A603-5EFCCCF24A74}" type="presParOf" srcId="{D241D699-D9BF-4E0D-86B0-CC1994057CDC}" destId="{20362A1A-D917-45B3-A830-2DE440CF2242}" srcOrd="2" destOrd="0" presId="urn:microsoft.com/office/officeart/2005/8/layout/vList2"/>
    <dgm:cxn modelId="{876C5894-17E9-1C40-BEB3-B7C94291C3FB}" type="presParOf" srcId="{D241D699-D9BF-4E0D-86B0-CC1994057CDC}" destId="{BA7F2752-3777-DA44-8C01-3A68CEA4D7F4}" srcOrd="3" destOrd="0" presId="urn:microsoft.com/office/officeart/2005/8/layout/vList2"/>
    <dgm:cxn modelId="{58B1A163-CAE7-8644-802F-5051EEA865E5}" type="presParOf" srcId="{D241D699-D9BF-4E0D-86B0-CC1994057CDC}" destId="{F00E0C1A-1277-45A5-AC84-246FD1A1A74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42B91B-0CE1-4D3C-AB21-B63BA0AD5684}" type="doc">
      <dgm:prSet loTypeId="urn:microsoft.com/office/officeart/2005/8/layout/vList2" loCatId="list" qsTypeId="urn:microsoft.com/office/officeart/2005/8/quickstyle/simple2" qsCatId="simple" csTypeId="urn:microsoft.com/office/officeart/2005/8/colors/colorful5" csCatId="colorful" phldr="1"/>
      <dgm:spPr/>
      <dgm:t>
        <a:bodyPr/>
        <a:lstStyle/>
        <a:p>
          <a:endParaRPr lang="en-US"/>
        </a:p>
      </dgm:t>
    </dgm:pt>
    <dgm:pt modelId="{AA7A8FED-8C1D-D447-ABFD-F6F08E6D0535}">
      <dgm:prSet/>
      <dgm:spPr/>
      <dgm:t>
        <a:bodyPr/>
        <a:lstStyle/>
        <a:p>
          <a:r>
            <a:rPr lang="en-US" dirty="0">
              <a:solidFill>
                <a:schemeClr val="bg1"/>
              </a:solidFill>
            </a:rPr>
            <a:t>External Environment</a:t>
          </a:r>
        </a:p>
      </dgm:t>
    </dgm:pt>
    <dgm:pt modelId="{1E67AB43-3BA8-F74C-AECE-D54B91722AD9}" type="parTrans" cxnId="{336FCC3A-0A1C-DD47-A3E1-18DE8B2E1432}">
      <dgm:prSet/>
      <dgm:spPr/>
      <dgm:t>
        <a:bodyPr/>
        <a:lstStyle/>
        <a:p>
          <a:endParaRPr lang="en-US">
            <a:solidFill>
              <a:schemeClr val="accent5">
                <a:lumMod val="75000"/>
              </a:schemeClr>
            </a:solidFill>
          </a:endParaRPr>
        </a:p>
      </dgm:t>
    </dgm:pt>
    <dgm:pt modelId="{52A2456F-3ECB-3942-949D-4B2137F27A71}" type="sibTrans" cxnId="{336FCC3A-0A1C-DD47-A3E1-18DE8B2E1432}">
      <dgm:prSet/>
      <dgm:spPr/>
      <dgm:t>
        <a:bodyPr/>
        <a:lstStyle/>
        <a:p>
          <a:endParaRPr lang="en-US">
            <a:solidFill>
              <a:schemeClr val="accent5">
                <a:lumMod val="75000"/>
              </a:schemeClr>
            </a:solidFill>
          </a:endParaRPr>
        </a:p>
      </dgm:t>
    </dgm:pt>
    <dgm:pt modelId="{D2477F58-8E78-7F4F-9EEE-1BED671EA131}">
      <dgm:prSet custT="1"/>
      <dgm:spPr/>
      <dgm:t>
        <a:bodyPr/>
        <a:lstStyle/>
        <a:p>
          <a:r>
            <a:rPr lang="en-US" sz="3600" kern="1200" dirty="0">
              <a:solidFill>
                <a:schemeClr val="accent5">
                  <a:lumMod val="75000"/>
                </a:schemeClr>
              </a:solidFill>
              <a:latin typeface="Impact" panose="020B0806030902050204"/>
              <a:ea typeface="+mn-ea"/>
              <a:cs typeface="+mn-cs"/>
            </a:rPr>
            <a:t>Microenvironmental analysis </a:t>
          </a:r>
        </a:p>
      </dgm:t>
    </dgm:pt>
    <dgm:pt modelId="{F08A8E7D-FBE7-AA4A-9B82-210CAB2C1A08}" type="parTrans" cxnId="{94779CD1-8A90-8945-9AAF-D3ADA246F431}">
      <dgm:prSet/>
      <dgm:spPr/>
      <dgm:t>
        <a:bodyPr/>
        <a:lstStyle/>
        <a:p>
          <a:endParaRPr lang="en-US">
            <a:solidFill>
              <a:schemeClr val="accent5">
                <a:lumMod val="75000"/>
              </a:schemeClr>
            </a:solidFill>
          </a:endParaRPr>
        </a:p>
      </dgm:t>
    </dgm:pt>
    <dgm:pt modelId="{F8C55B96-1385-5042-8685-157FBD52B4B5}" type="sibTrans" cxnId="{94779CD1-8A90-8945-9AAF-D3ADA246F431}">
      <dgm:prSet/>
      <dgm:spPr/>
      <dgm:t>
        <a:bodyPr/>
        <a:lstStyle/>
        <a:p>
          <a:endParaRPr lang="en-US">
            <a:solidFill>
              <a:schemeClr val="accent5">
                <a:lumMod val="75000"/>
              </a:schemeClr>
            </a:solidFill>
          </a:endParaRPr>
        </a:p>
      </dgm:t>
    </dgm:pt>
    <dgm:pt modelId="{AB40B6FD-38F7-E148-B621-167E10824166}">
      <dgm:prSet/>
      <dgm:spPr/>
      <dgm:t>
        <a:bodyPr/>
        <a:lstStyle/>
        <a:p>
          <a:r>
            <a:rPr lang="en-US" dirty="0">
              <a:solidFill>
                <a:schemeClr val="accent5">
                  <a:lumMod val="75000"/>
                </a:schemeClr>
              </a:solidFill>
              <a:latin typeface="Impact" panose="020B0806030902050204"/>
              <a:ea typeface="+mn-ea"/>
              <a:cs typeface="+mn-cs"/>
            </a:rPr>
            <a:t>|Porter 5 forces|</a:t>
          </a:r>
        </a:p>
      </dgm:t>
    </dgm:pt>
    <dgm:pt modelId="{0F12D2EA-700C-2E40-B381-5E1E2D6CF7C4}" type="parTrans" cxnId="{644CCE61-BC40-424D-B3DA-BC2D47B8658D}">
      <dgm:prSet/>
      <dgm:spPr/>
      <dgm:t>
        <a:bodyPr/>
        <a:lstStyle/>
        <a:p>
          <a:endParaRPr lang="en-US">
            <a:solidFill>
              <a:schemeClr val="accent5">
                <a:lumMod val="75000"/>
              </a:schemeClr>
            </a:solidFill>
          </a:endParaRPr>
        </a:p>
      </dgm:t>
    </dgm:pt>
    <dgm:pt modelId="{1F19C26A-318A-BC45-9DCE-F1197EBDF7A2}" type="sibTrans" cxnId="{644CCE61-BC40-424D-B3DA-BC2D47B8658D}">
      <dgm:prSet/>
      <dgm:spPr/>
      <dgm:t>
        <a:bodyPr/>
        <a:lstStyle/>
        <a:p>
          <a:endParaRPr lang="en-US">
            <a:solidFill>
              <a:schemeClr val="accent5">
                <a:lumMod val="75000"/>
              </a:schemeClr>
            </a:solidFill>
          </a:endParaRPr>
        </a:p>
      </dgm:t>
    </dgm:pt>
    <dgm:pt modelId="{D241D699-D9BF-4E0D-86B0-CC1994057CDC}" type="pres">
      <dgm:prSet presAssocID="{6342B91B-0CE1-4D3C-AB21-B63BA0AD5684}" presName="linear" presStyleCnt="0">
        <dgm:presLayoutVars>
          <dgm:animLvl val="lvl"/>
          <dgm:resizeHandles val="exact"/>
        </dgm:presLayoutVars>
      </dgm:prSet>
      <dgm:spPr/>
    </dgm:pt>
    <dgm:pt modelId="{08FC531F-43F6-AA48-AB3B-6F4F1CCE841E}" type="pres">
      <dgm:prSet presAssocID="{AA7A8FED-8C1D-D447-ABFD-F6F08E6D0535}" presName="parentText" presStyleLbl="node1" presStyleIdx="0" presStyleCnt="1" custLinFactY="-38219" custLinFactNeighborX="4027" custLinFactNeighborY="-100000">
        <dgm:presLayoutVars>
          <dgm:chMax val="0"/>
          <dgm:bulletEnabled val="1"/>
        </dgm:presLayoutVars>
      </dgm:prSet>
      <dgm:spPr/>
    </dgm:pt>
    <dgm:pt modelId="{26411FF9-FF83-D64E-9FFE-84C2B52E07C8}" type="pres">
      <dgm:prSet presAssocID="{AA7A8FED-8C1D-D447-ABFD-F6F08E6D0535}" presName="childText" presStyleLbl="revTx" presStyleIdx="0" presStyleCnt="1">
        <dgm:presLayoutVars>
          <dgm:bulletEnabled val="1"/>
        </dgm:presLayoutVars>
      </dgm:prSet>
      <dgm:spPr/>
    </dgm:pt>
  </dgm:ptLst>
  <dgm:cxnLst>
    <dgm:cxn modelId="{336FCC3A-0A1C-DD47-A3E1-18DE8B2E1432}" srcId="{6342B91B-0CE1-4D3C-AB21-B63BA0AD5684}" destId="{AA7A8FED-8C1D-D447-ABFD-F6F08E6D0535}" srcOrd="0" destOrd="0" parTransId="{1E67AB43-3BA8-F74C-AECE-D54B91722AD9}" sibTransId="{52A2456F-3ECB-3942-949D-4B2137F27A71}"/>
    <dgm:cxn modelId="{644CCE61-BC40-424D-B3DA-BC2D47B8658D}" srcId="{D2477F58-8E78-7F4F-9EEE-1BED671EA131}" destId="{AB40B6FD-38F7-E148-B621-167E10824166}" srcOrd="0" destOrd="0" parTransId="{0F12D2EA-700C-2E40-B381-5E1E2D6CF7C4}" sibTransId="{1F19C26A-318A-BC45-9DCE-F1197EBDF7A2}"/>
    <dgm:cxn modelId="{4C4211A9-3899-BD4F-B4AF-0D78810BF70E}" type="presOf" srcId="{AB40B6FD-38F7-E148-B621-167E10824166}" destId="{26411FF9-FF83-D64E-9FFE-84C2B52E07C8}" srcOrd="0" destOrd="1" presId="urn:microsoft.com/office/officeart/2005/8/layout/vList2"/>
    <dgm:cxn modelId="{94779CD1-8A90-8945-9AAF-D3ADA246F431}" srcId="{AA7A8FED-8C1D-D447-ABFD-F6F08E6D0535}" destId="{D2477F58-8E78-7F4F-9EEE-1BED671EA131}" srcOrd="0" destOrd="0" parTransId="{F08A8E7D-FBE7-AA4A-9B82-210CAB2C1A08}" sibTransId="{F8C55B96-1385-5042-8685-157FBD52B4B5}"/>
    <dgm:cxn modelId="{0C9A5DD9-96BA-8743-BCDC-696A7B9BA788}" type="presOf" srcId="{D2477F58-8E78-7F4F-9EEE-1BED671EA131}" destId="{26411FF9-FF83-D64E-9FFE-84C2B52E07C8}" srcOrd="0" destOrd="0" presId="urn:microsoft.com/office/officeart/2005/8/layout/vList2"/>
    <dgm:cxn modelId="{758FC9DD-5C3E-4946-B445-9390EFB9CB99}" type="presOf" srcId="{AA7A8FED-8C1D-D447-ABFD-F6F08E6D0535}" destId="{08FC531F-43F6-AA48-AB3B-6F4F1CCE841E}" srcOrd="0" destOrd="0" presId="urn:microsoft.com/office/officeart/2005/8/layout/vList2"/>
    <dgm:cxn modelId="{EC1824F5-4922-4741-81E2-995DA5CC6C5C}" type="presOf" srcId="{6342B91B-0CE1-4D3C-AB21-B63BA0AD5684}" destId="{D241D699-D9BF-4E0D-86B0-CC1994057CDC}" srcOrd="0" destOrd="0" presId="urn:microsoft.com/office/officeart/2005/8/layout/vList2"/>
    <dgm:cxn modelId="{C03BD7B3-EA5B-FB4E-AA2B-906DCFA426C9}" type="presParOf" srcId="{D241D699-D9BF-4E0D-86B0-CC1994057CDC}" destId="{08FC531F-43F6-AA48-AB3B-6F4F1CCE841E}" srcOrd="0" destOrd="0" presId="urn:microsoft.com/office/officeart/2005/8/layout/vList2"/>
    <dgm:cxn modelId="{3253A118-CD2D-C249-BC37-A0871F40171F}" type="presParOf" srcId="{D241D699-D9BF-4E0D-86B0-CC1994057CDC}" destId="{26411FF9-FF83-D64E-9FFE-84C2B52E07C8}"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42B91B-0CE1-4D3C-AB21-B63BA0AD5684}" type="doc">
      <dgm:prSet loTypeId="urn:microsoft.com/office/officeart/2005/8/layout/vList2" loCatId="list" qsTypeId="urn:microsoft.com/office/officeart/2005/8/quickstyle/simple2" qsCatId="simple" csTypeId="urn:microsoft.com/office/officeart/2005/8/colors/colorful5" csCatId="colorful" phldr="1"/>
      <dgm:spPr/>
      <dgm:t>
        <a:bodyPr/>
        <a:lstStyle/>
        <a:p>
          <a:endParaRPr lang="en-US"/>
        </a:p>
      </dgm:t>
    </dgm:pt>
    <dgm:pt modelId="{AA7A8FED-8C1D-D447-ABFD-F6F08E6D0535}">
      <dgm:prSet/>
      <dgm:spPr/>
      <dgm:t>
        <a:bodyPr/>
        <a:lstStyle/>
        <a:p>
          <a:r>
            <a:rPr lang="en-US" altLang="en-US" dirty="0">
              <a:latin typeface="+mj-lt"/>
            </a:rPr>
            <a:t>Marketing Environment</a:t>
          </a:r>
          <a:endParaRPr lang="en-US" dirty="0"/>
        </a:p>
      </dgm:t>
    </dgm:pt>
    <dgm:pt modelId="{1E67AB43-3BA8-F74C-AECE-D54B91722AD9}" type="parTrans" cxnId="{336FCC3A-0A1C-DD47-A3E1-18DE8B2E1432}">
      <dgm:prSet/>
      <dgm:spPr/>
      <dgm:t>
        <a:bodyPr/>
        <a:lstStyle/>
        <a:p>
          <a:endParaRPr lang="en-US"/>
        </a:p>
      </dgm:t>
    </dgm:pt>
    <dgm:pt modelId="{52A2456F-3ECB-3942-949D-4B2137F27A71}" type="sibTrans" cxnId="{336FCC3A-0A1C-DD47-A3E1-18DE8B2E1432}">
      <dgm:prSet/>
      <dgm:spPr/>
      <dgm:t>
        <a:bodyPr/>
        <a:lstStyle/>
        <a:p>
          <a:endParaRPr lang="en-US"/>
        </a:p>
      </dgm:t>
    </dgm:pt>
    <dgm:pt modelId="{D2477F58-8E78-7F4F-9EEE-1BED671EA131}">
      <dgm:prSet custT="1"/>
      <dgm:spPr/>
      <dgm:t>
        <a:bodyPr/>
        <a:lstStyle/>
        <a:p>
          <a:r>
            <a:rPr lang="en-US" altLang="en-US" sz="3600" kern="1200" dirty="0">
              <a:solidFill>
                <a:schemeClr val="accent5">
                  <a:lumMod val="50000"/>
                </a:schemeClr>
              </a:solidFill>
              <a:latin typeface="Impact" panose="020B0806030902050204"/>
              <a:ea typeface="+mn-ea"/>
              <a:cs typeface="+mn-cs"/>
            </a:rPr>
            <a:t>Macroenvironment analysis </a:t>
          </a:r>
          <a:endParaRPr lang="en-US" sz="3600" kern="1200" dirty="0">
            <a:solidFill>
              <a:schemeClr val="accent5">
                <a:lumMod val="50000"/>
              </a:schemeClr>
            </a:solidFill>
            <a:latin typeface="Impact" panose="020B0806030902050204"/>
            <a:ea typeface="+mn-ea"/>
            <a:cs typeface="+mn-cs"/>
          </a:endParaRPr>
        </a:p>
      </dgm:t>
    </dgm:pt>
    <dgm:pt modelId="{F08A8E7D-FBE7-AA4A-9B82-210CAB2C1A08}" type="parTrans" cxnId="{94779CD1-8A90-8945-9AAF-D3ADA246F431}">
      <dgm:prSet/>
      <dgm:spPr/>
      <dgm:t>
        <a:bodyPr/>
        <a:lstStyle/>
        <a:p>
          <a:endParaRPr lang="en-US"/>
        </a:p>
      </dgm:t>
    </dgm:pt>
    <dgm:pt modelId="{F8C55B96-1385-5042-8685-157FBD52B4B5}" type="sibTrans" cxnId="{94779CD1-8A90-8945-9AAF-D3ADA246F431}">
      <dgm:prSet/>
      <dgm:spPr/>
      <dgm:t>
        <a:bodyPr/>
        <a:lstStyle/>
        <a:p>
          <a:endParaRPr lang="en-US"/>
        </a:p>
      </dgm:t>
    </dgm:pt>
    <dgm:pt modelId="{F704A464-9738-4F44-9387-B763CFBAC936}">
      <dgm:prSet custT="1"/>
      <dgm:spPr/>
      <dgm:t>
        <a:bodyPr/>
        <a:lstStyle/>
        <a:p>
          <a:pPr rtl="0"/>
          <a:r>
            <a:rPr lang="en-US" sz="3600" kern="1200" dirty="0">
              <a:solidFill>
                <a:schemeClr val="accent5">
                  <a:lumMod val="50000"/>
                </a:schemeClr>
              </a:solidFill>
              <a:latin typeface="Impact" panose="020B0806030902050204"/>
              <a:ea typeface="+mn-ea"/>
              <a:cs typeface="+mn-cs"/>
            </a:rPr>
            <a:t>|PESTEL|</a:t>
          </a:r>
        </a:p>
      </dgm:t>
    </dgm:pt>
    <dgm:pt modelId="{3DE7B1ED-3A51-AA4B-A4F2-939FB81E9D9E}" type="parTrans" cxnId="{B4F48830-F8D8-B343-BFC8-37B68A5B3661}">
      <dgm:prSet/>
      <dgm:spPr/>
      <dgm:t>
        <a:bodyPr/>
        <a:lstStyle/>
        <a:p>
          <a:endParaRPr lang="en-US"/>
        </a:p>
      </dgm:t>
    </dgm:pt>
    <dgm:pt modelId="{6EAB3C54-8DBA-B64A-8ECC-FB319470C50B}" type="sibTrans" cxnId="{B4F48830-F8D8-B343-BFC8-37B68A5B3661}">
      <dgm:prSet/>
      <dgm:spPr/>
      <dgm:t>
        <a:bodyPr/>
        <a:lstStyle/>
        <a:p>
          <a:endParaRPr lang="en-US"/>
        </a:p>
      </dgm:t>
    </dgm:pt>
    <dgm:pt modelId="{D241D699-D9BF-4E0D-86B0-CC1994057CDC}" type="pres">
      <dgm:prSet presAssocID="{6342B91B-0CE1-4D3C-AB21-B63BA0AD5684}" presName="linear" presStyleCnt="0">
        <dgm:presLayoutVars>
          <dgm:animLvl val="lvl"/>
          <dgm:resizeHandles val="exact"/>
        </dgm:presLayoutVars>
      </dgm:prSet>
      <dgm:spPr/>
    </dgm:pt>
    <dgm:pt modelId="{08FC531F-43F6-AA48-AB3B-6F4F1CCE841E}" type="pres">
      <dgm:prSet presAssocID="{AA7A8FED-8C1D-D447-ABFD-F6F08E6D0535}" presName="parentText" presStyleLbl="node1" presStyleIdx="0" presStyleCnt="1" custLinFactY="-38219" custLinFactNeighborX="4027" custLinFactNeighborY="-100000">
        <dgm:presLayoutVars>
          <dgm:chMax val="0"/>
          <dgm:bulletEnabled val="1"/>
        </dgm:presLayoutVars>
      </dgm:prSet>
      <dgm:spPr/>
    </dgm:pt>
    <dgm:pt modelId="{26411FF9-FF83-D64E-9FFE-84C2B52E07C8}" type="pres">
      <dgm:prSet presAssocID="{AA7A8FED-8C1D-D447-ABFD-F6F08E6D0535}" presName="childText" presStyleLbl="revTx" presStyleIdx="0" presStyleCnt="1">
        <dgm:presLayoutVars>
          <dgm:bulletEnabled val="1"/>
        </dgm:presLayoutVars>
      </dgm:prSet>
      <dgm:spPr/>
    </dgm:pt>
  </dgm:ptLst>
  <dgm:cxnLst>
    <dgm:cxn modelId="{23CD2F0F-DB78-9B47-B977-251C6DDE3583}" type="presOf" srcId="{F704A464-9738-4F44-9387-B763CFBAC936}" destId="{26411FF9-FF83-D64E-9FFE-84C2B52E07C8}" srcOrd="0" destOrd="1" presId="urn:microsoft.com/office/officeart/2005/8/layout/vList2"/>
    <dgm:cxn modelId="{B4F48830-F8D8-B343-BFC8-37B68A5B3661}" srcId="{D2477F58-8E78-7F4F-9EEE-1BED671EA131}" destId="{F704A464-9738-4F44-9387-B763CFBAC936}" srcOrd="0" destOrd="0" parTransId="{3DE7B1ED-3A51-AA4B-A4F2-939FB81E9D9E}" sibTransId="{6EAB3C54-8DBA-B64A-8ECC-FB319470C50B}"/>
    <dgm:cxn modelId="{336FCC3A-0A1C-DD47-A3E1-18DE8B2E1432}" srcId="{6342B91B-0CE1-4D3C-AB21-B63BA0AD5684}" destId="{AA7A8FED-8C1D-D447-ABFD-F6F08E6D0535}" srcOrd="0" destOrd="0" parTransId="{1E67AB43-3BA8-F74C-AECE-D54B91722AD9}" sibTransId="{52A2456F-3ECB-3942-949D-4B2137F27A71}"/>
    <dgm:cxn modelId="{94779CD1-8A90-8945-9AAF-D3ADA246F431}" srcId="{AA7A8FED-8C1D-D447-ABFD-F6F08E6D0535}" destId="{D2477F58-8E78-7F4F-9EEE-1BED671EA131}" srcOrd="0" destOrd="0" parTransId="{F08A8E7D-FBE7-AA4A-9B82-210CAB2C1A08}" sibTransId="{F8C55B96-1385-5042-8685-157FBD52B4B5}"/>
    <dgm:cxn modelId="{0C9A5DD9-96BA-8743-BCDC-696A7B9BA788}" type="presOf" srcId="{D2477F58-8E78-7F4F-9EEE-1BED671EA131}" destId="{26411FF9-FF83-D64E-9FFE-84C2B52E07C8}" srcOrd="0" destOrd="0" presId="urn:microsoft.com/office/officeart/2005/8/layout/vList2"/>
    <dgm:cxn modelId="{758FC9DD-5C3E-4946-B445-9390EFB9CB99}" type="presOf" srcId="{AA7A8FED-8C1D-D447-ABFD-F6F08E6D0535}" destId="{08FC531F-43F6-AA48-AB3B-6F4F1CCE841E}" srcOrd="0" destOrd="0" presId="urn:microsoft.com/office/officeart/2005/8/layout/vList2"/>
    <dgm:cxn modelId="{EC1824F5-4922-4741-81E2-995DA5CC6C5C}" type="presOf" srcId="{6342B91B-0CE1-4D3C-AB21-B63BA0AD5684}" destId="{D241D699-D9BF-4E0D-86B0-CC1994057CDC}" srcOrd="0" destOrd="0" presId="urn:microsoft.com/office/officeart/2005/8/layout/vList2"/>
    <dgm:cxn modelId="{C03BD7B3-EA5B-FB4E-AA2B-906DCFA426C9}" type="presParOf" srcId="{D241D699-D9BF-4E0D-86B0-CC1994057CDC}" destId="{08FC531F-43F6-AA48-AB3B-6F4F1CCE841E}" srcOrd="0" destOrd="0" presId="urn:microsoft.com/office/officeart/2005/8/layout/vList2"/>
    <dgm:cxn modelId="{3253A118-CD2D-C249-BC37-A0871F40171F}" type="presParOf" srcId="{D241D699-D9BF-4E0D-86B0-CC1994057CDC}" destId="{26411FF9-FF83-D64E-9FFE-84C2B52E07C8}"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41369A-5581-42BF-988E-63CB9B2D45C0}"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3885109C-1477-43F4-AC5C-8F3BDA542819}">
      <dgm:prSet/>
      <dgm:spPr/>
      <dgm:t>
        <a:bodyPr/>
        <a:lstStyle/>
        <a:p>
          <a:r>
            <a:rPr lang="en-US" dirty="0"/>
            <a:t>Economic growth</a:t>
          </a:r>
        </a:p>
      </dgm:t>
    </dgm:pt>
    <dgm:pt modelId="{79FED017-5B04-4F41-8B70-EC40F4FEB54B}" type="parTrans" cxnId="{87C9F40F-D068-40B6-B621-A3F880083384}">
      <dgm:prSet/>
      <dgm:spPr/>
      <dgm:t>
        <a:bodyPr/>
        <a:lstStyle/>
        <a:p>
          <a:endParaRPr lang="en-US"/>
        </a:p>
      </dgm:t>
    </dgm:pt>
    <dgm:pt modelId="{75AC3328-3F1E-4CA9-A41B-9EDB7383EB34}" type="sibTrans" cxnId="{87C9F40F-D068-40B6-B621-A3F880083384}">
      <dgm:prSet/>
      <dgm:spPr/>
      <dgm:t>
        <a:bodyPr/>
        <a:lstStyle/>
        <a:p>
          <a:endParaRPr lang="en-US"/>
        </a:p>
      </dgm:t>
    </dgm:pt>
    <dgm:pt modelId="{609911CD-67F0-4DD0-B4FB-9B5757E900AF}">
      <dgm:prSet/>
      <dgm:spPr/>
      <dgm:t>
        <a:bodyPr/>
        <a:lstStyle/>
        <a:p>
          <a:r>
            <a:rPr lang="en-US" dirty="0"/>
            <a:t>Employment</a:t>
          </a:r>
        </a:p>
      </dgm:t>
    </dgm:pt>
    <dgm:pt modelId="{21E015FC-5C0E-445E-9951-6F6E4BC6F574}" type="parTrans" cxnId="{E95D2FAA-074C-443A-9EA2-81D4CEC57592}">
      <dgm:prSet/>
      <dgm:spPr/>
      <dgm:t>
        <a:bodyPr/>
        <a:lstStyle/>
        <a:p>
          <a:endParaRPr lang="en-US"/>
        </a:p>
      </dgm:t>
    </dgm:pt>
    <dgm:pt modelId="{57571CFB-0FDE-468F-B940-07FD3ED2314E}" type="sibTrans" cxnId="{E95D2FAA-074C-443A-9EA2-81D4CEC57592}">
      <dgm:prSet/>
      <dgm:spPr/>
      <dgm:t>
        <a:bodyPr/>
        <a:lstStyle/>
        <a:p>
          <a:endParaRPr lang="en-US"/>
        </a:p>
      </dgm:t>
    </dgm:pt>
    <dgm:pt modelId="{09A814D6-4E31-494C-9883-823E33EC3225}">
      <dgm:prSet/>
      <dgm:spPr/>
      <dgm:t>
        <a:bodyPr/>
        <a:lstStyle/>
        <a:p>
          <a:r>
            <a:rPr lang="en-US" dirty="0"/>
            <a:t>Disposable income</a:t>
          </a:r>
        </a:p>
      </dgm:t>
    </dgm:pt>
    <dgm:pt modelId="{6DF5E510-15B6-4100-A965-CAE2295ABBF5}" type="parTrans" cxnId="{A91392FE-34AE-4795-8FE8-7C25145B1FB2}">
      <dgm:prSet/>
      <dgm:spPr/>
      <dgm:t>
        <a:bodyPr/>
        <a:lstStyle/>
        <a:p>
          <a:endParaRPr lang="en-US"/>
        </a:p>
      </dgm:t>
    </dgm:pt>
    <dgm:pt modelId="{B54E332F-A58F-4A0C-BAA3-5B14980AD756}" type="sibTrans" cxnId="{A91392FE-34AE-4795-8FE8-7C25145B1FB2}">
      <dgm:prSet/>
      <dgm:spPr/>
      <dgm:t>
        <a:bodyPr/>
        <a:lstStyle/>
        <a:p>
          <a:endParaRPr lang="en-US"/>
        </a:p>
      </dgm:t>
    </dgm:pt>
    <dgm:pt modelId="{8E84278A-4A68-43EB-BD5C-27B7E3249656}">
      <dgm:prSet/>
      <dgm:spPr/>
      <dgm:t>
        <a:bodyPr/>
        <a:lstStyle/>
        <a:p>
          <a:r>
            <a:rPr lang="en-US" dirty="0"/>
            <a:t>Interest rate</a:t>
          </a:r>
        </a:p>
      </dgm:t>
    </dgm:pt>
    <dgm:pt modelId="{CF187723-ADF7-46E7-97C8-41BA9E6CED15}" type="parTrans" cxnId="{A2BA8994-A802-4CED-B2AA-DB285A49D971}">
      <dgm:prSet/>
      <dgm:spPr/>
      <dgm:t>
        <a:bodyPr/>
        <a:lstStyle/>
        <a:p>
          <a:endParaRPr lang="en-US"/>
        </a:p>
      </dgm:t>
    </dgm:pt>
    <dgm:pt modelId="{3260B5C7-CC14-47BF-A775-FC1D7BDA8E6C}" type="sibTrans" cxnId="{A2BA8994-A802-4CED-B2AA-DB285A49D971}">
      <dgm:prSet/>
      <dgm:spPr/>
      <dgm:t>
        <a:bodyPr/>
        <a:lstStyle/>
        <a:p>
          <a:endParaRPr lang="en-US"/>
        </a:p>
      </dgm:t>
    </dgm:pt>
    <dgm:pt modelId="{60851EC9-6DFF-4187-81A2-021569EF9336}">
      <dgm:prSet/>
      <dgm:spPr/>
      <dgm:t>
        <a:bodyPr/>
        <a:lstStyle/>
        <a:p>
          <a:r>
            <a:rPr lang="en-US" dirty="0"/>
            <a:t>Inflation</a:t>
          </a:r>
        </a:p>
      </dgm:t>
    </dgm:pt>
    <dgm:pt modelId="{9BF893E1-9A5E-4098-9CCF-7AC5209389E6}" type="parTrans" cxnId="{8D0AE1CD-1834-4A2A-84DB-E9D434B009BB}">
      <dgm:prSet/>
      <dgm:spPr/>
      <dgm:t>
        <a:bodyPr/>
        <a:lstStyle/>
        <a:p>
          <a:endParaRPr lang="en-US"/>
        </a:p>
      </dgm:t>
    </dgm:pt>
    <dgm:pt modelId="{804C9DCF-F8E3-47FF-9922-5750A1774C97}" type="sibTrans" cxnId="{8D0AE1CD-1834-4A2A-84DB-E9D434B009BB}">
      <dgm:prSet/>
      <dgm:spPr/>
      <dgm:t>
        <a:bodyPr/>
        <a:lstStyle/>
        <a:p>
          <a:endParaRPr lang="en-US"/>
        </a:p>
      </dgm:t>
    </dgm:pt>
    <dgm:pt modelId="{F7A59144-2E7B-2E46-9668-A321ECA31645}">
      <dgm:prSet/>
      <dgm:spPr/>
      <dgm:t>
        <a:bodyPr/>
        <a:lstStyle/>
        <a:p>
          <a:r>
            <a:rPr lang="en-US" dirty="0"/>
            <a:t>FX</a:t>
          </a:r>
        </a:p>
      </dgm:t>
    </dgm:pt>
    <dgm:pt modelId="{B53ABCC4-55CD-414D-AC76-07D7BD8CD3FF}" type="parTrans" cxnId="{1274E530-8104-9849-B048-E1BA6A24076A}">
      <dgm:prSet/>
      <dgm:spPr/>
      <dgm:t>
        <a:bodyPr/>
        <a:lstStyle/>
        <a:p>
          <a:endParaRPr lang="en-US"/>
        </a:p>
      </dgm:t>
    </dgm:pt>
    <dgm:pt modelId="{E4469918-5C77-4E44-A39D-44F6EB347736}" type="sibTrans" cxnId="{1274E530-8104-9849-B048-E1BA6A24076A}">
      <dgm:prSet/>
      <dgm:spPr/>
      <dgm:t>
        <a:bodyPr/>
        <a:lstStyle/>
        <a:p>
          <a:endParaRPr lang="en-US"/>
        </a:p>
      </dgm:t>
    </dgm:pt>
    <dgm:pt modelId="{FEFC0517-FB11-42A0-8AF5-3A81C431414C}" type="pres">
      <dgm:prSet presAssocID="{C041369A-5581-42BF-988E-63CB9B2D45C0}" presName="diagram" presStyleCnt="0">
        <dgm:presLayoutVars>
          <dgm:dir/>
          <dgm:resizeHandles val="exact"/>
        </dgm:presLayoutVars>
      </dgm:prSet>
      <dgm:spPr/>
    </dgm:pt>
    <dgm:pt modelId="{763ABC64-55EF-424D-BCB3-B39FC6494E8C}" type="pres">
      <dgm:prSet presAssocID="{609911CD-67F0-4DD0-B4FB-9B5757E900AF}" presName="node" presStyleLbl="node1" presStyleIdx="0" presStyleCnt="6">
        <dgm:presLayoutVars>
          <dgm:bulletEnabled val="1"/>
        </dgm:presLayoutVars>
      </dgm:prSet>
      <dgm:spPr/>
    </dgm:pt>
    <dgm:pt modelId="{A9CDC562-CB90-4C49-B9E7-7F2949151CFC}" type="pres">
      <dgm:prSet presAssocID="{57571CFB-0FDE-468F-B940-07FD3ED2314E}" presName="sibTrans" presStyleCnt="0"/>
      <dgm:spPr/>
    </dgm:pt>
    <dgm:pt modelId="{3C4B4FB3-5120-4A22-B7B1-80D49884575D}" type="pres">
      <dgm:prSet presAssocID="{09A814D6-4E31-494C-9883-823E33EC3225}" presName="node" presStyleLbl="node1" presStyleIdx="1" presStyleCnt="6">
        <dgm:presLayoutVars>
          <dgm:bulletEnabled val="1"/>
        </dgm:presLayoutVars>
      </dgm:prSet>
      <dgm:spPr/>
    </dgm:pt>
    <dgm:pt modelId="{FBC63B59-3A65-AD4A-9AEE-664B3F3A31F1}" type="pres">
      <dgm:prSet presAssocID="{B54E332F-A58F-4A0C-BAA3-5B14980AD756}" presName="sibTrans" presStyleCnt="0"/>
      <dgm:spPr/>
    </dgm:pt>
    <dgm:pt modelId="{C7359DB3-131C-4808-9A31-6188E1F44C4E}" type="pres">
      <dgm:prSet presAssocID="{8E84278A-4A68-43EB-BD5C-27B7E3249656}" presName="node" presStyleLbl="node1" presStyleIdx="2" presStyleCnt="6">
        <dgm:presLayoutVars>
          <dgm:bulletEnabled val="1"/>
        </dgm:presLayoutVars>
      </dgm:prSet>
      <dgm:spPr/>
    </dgm:pt>
    <dgm:pt modelId="{2973B14D-1B2A-9C44-8CC5-99845BADB7A3}" type="pres">
      <dgm:prSet presAssocID="{3260B5C7-CC14-47BF-A775-FC1D7BDA8E6C}" presName="sibTrans" presStyleCnt="0"/>
      <dgm:spPr/>
    </dgm:pt>
    <dgm:pt modelId="{90FD81EE-B04F-2B48-ACC1-FF19EB02B052}" type="pres">
      <dgm:prSet presAssocID="{F7A59144-2E7B-2E46-9668-A321ECA31645}" presName="node" presStyleLbl="node1" presStyleIdx="3" presStyleCnt="6">
        <dgm:presLayoutVars>
          <dgm:bulletEnabled val="1"/>
        </dgm:presLayoutVars>
      </dgm:prSet>
      <dgm:spPr/>
    </dgm:pt>
    <dgm:pt modelId="{A21D5F82-5E8F-0146-8D84-41CABF67B8D6}" type="pres">
      <dgm:prSet presAssocID="{E4469918-5C77-4E44-A39D-44F6EB347736}" presName="sibTrans" presStyleCnt="0"/>
      <dgm:spPr/>
    </dgm:pt>
    <dgm:pt modelId="{BE5CA091-272D-4F08-A767-315DD0597CB3}" type="pres">
      <dgm:prSet presAssocID="{60851EC9-6DFF-4187-81A2-021569EF9336}" presName="node" presStyleLbl="node1" presStyleIdx="4" presStyleCnt="6">
        <dgm:presLayoutVars>
          <dgm:bulletEnabled val="1"/>
        </dgm:presLayoutVars>
      </dgm:prSet>
      <dgm:spPr/>
    </dgm:pt>
    <dgm:pt modelId="{5408C7BF-6D99-4761-9F9C-9DBAB109EBAA}" type="pres">
      <dgm:prSet presAssocID="{804C9DCF-F8E3-47FF-9922-5750A1774C97}" presName="sibTrans" presStyleCnt="0"/>
      <dgm:spPr/>
    </dgm:pt>
    <dgm:pt modelId="{A7407D64-96E7-4C4F-B83F-5C8615B32CA0}" type="pres">
      <dgm:prSet presAssocID="{3885109C-1477-43F4-AC5C-8F3BDA542819}" presName="node" presStyleLbl="node1" presStyleIdx="5" presStyleCnt="6">
        <dgm:presLayoutVars>
          <dgm:bulletEnabled val="1"/>
        </dgm:presLayoutVars>
      </dgm:prSet>
      <dgm:spPr/>
    </dgm:pt>
  </dgm:ptLst>
  <dgm:cxnLst>
    <dgm:cxn modelId="{DC709501-351B-7948-A3D8-58CCF074B9E8}" type="presOf" srcId="{09A814D6-4E31-494C-9883-823E33EC3225}" destId="{3C4B4FB3-5120-4A22-B7B1-80D49884575D}" srcOrd="0" destOrd="0" presId="urn:microsoft.com/office/officeart/2005/8/layout/default"/>
    <dgm:cxn modelId="{87C9F40F-D068-40B6-B621-A3F880083384}" srcId="{C041369A-5581-42BF-988E-63CB9B2D45C0}" destId="{3885109C-1477-43F4-AC5C-8F3BDA542819}" srcOrd="5" destOrd="0" parTransId="{79FED017-5B04-4F41-8B70-EC40F4FEB54B}" sibTransId="{75AC3328-3F1E-4CA9-A41B-9EDB7383EB34}"/>
    <dgm:cxn modelId="{DCDFA924-742F-1544-975F-49716691E69D}" type="presOf" srcId="{F7A59144-2E7B-2E46-9668-A321ECA31645}" destId="{90FD81EE-B04F-2B48-ACC1-FF19EB02B052}" srcOrd="0" destOrd="0" presId="urn:microsoft.com/office/officeart/2005/8/layout/default"/>
    <dgm:cxn modelId="{1274E530-8104-9849-B048-E1BA6A24076A}" srcId="{C041369A-5581-42BF-988E-63CB9B2D45C0}" destId="{F7A59144-2E7B-2E46-9668-A321ECA31645}" srcOrd="3" destOrd="0" parTransId="{B53ABCC4-55CD-414D-AC76-07D7BD8CD3FF}" sibTransId="{E4469918-5C77-4E44-A39D-44F6EB347736}"/>
    <dgm:cxn modelId="{BE889F6A-8F2F-1E4E-A01A-C3A82EE99EF1}" type="presOf" srcId="{8E84278A-4A68-43EB-BD5C-27B7E3249656}" destId="{C7359DB3-131C-4808-9A31-6188E1F44C4E}" srcOrd="0" destOrd="0" presId="urn:microsoft.com/office/officeart/2005/8/layout/default"/>
    <dgm:cxn modelId="{7F8EB758-C248-4327-89FF-4FCC0C4BC86A}" type="presOf" srcId="{C041369A-5581-42BF-988E-63CB9B2D45C0}" destId="{FEFC0517-FB11-42A0-8AF5-3A81C431414C}" srcOrd="0" destOrd="0" presId="urn:microsoft.com/office/officeart/2005/8/layout/default"/>
    <dgm:cxn modelId="{2FCBD381-C7AB-4A46-B638-080EF98FD776}" type="presOf" srcId="{609911CD-67F0-4DD0-B4FB-9B5757E900AF}" destId="{763ABC64-55EF-424D-BCB3-B39FC6494E8C}" srcOrd="0" destOrd="0" presId="urn:microsoft.com/office/officeart/2005/8/layout/default"/>
    <dgm:cxn modelId="{A2BA8994-A802-4CED-B2AA-DB285A49D971}" srcId="{C041369A-5581-42BF-988E-63CB9B2D45C0}" destId="{8E84278A-4A68-43EB-BD5C-27B7E3249656}" srcOrd="2" destOrd="0" parTransId="{CF187723-ADF7-46E7-97C8-41BA9E6CED15}" sibTransId="{3260B5C7-CC14-47BF-A775-FC1D7BDA8E6C}"/>
    <dgm:cxn modelId="{53E2AEA4-758F-6844-BFB3-401891E67254}" type="presOf" srcId="{60851EC9-6DFF-4187-81A2-021569EF9336}" destId="{BE5CA091-272D-4F08-A767-315DD0597CB3}" srcOrd="0" destOrd="0" presId="urn:microsoft.com/office/officeart/2005/8/layout/default"/>
    <dgm:cxn modelId="{E95D2FAA-074C-443A-9EA2-81D4CEC57592}" srcId="{C041369A-5581-42BF-988E-63CB9B2D45C0}" destId="{609911CD-67F0-4DD0-B4FB-9B5757E900AF}" srcOrd="0" destOrd="0" parTransId="{21E015FC-5C0E-445E-9951-6F6E4BC6F574}" sibTransId="{57571CFB-0FDE-468F-B940-07FD3ED2314E}"/>
    <dgm:cxn modelId="{ADB78CAF-FAE7-494B-8628-0CF7C5A0D68D}" type="presOf" srcId="{3885109C-1477-43F4-AC5C-8F3BDA542819}" destId="{A7407D64-96E7-4C4F-B83F-5C8615B32CA0}" srcOrd="0" destOrd="0" presId="urn:microsoft.com/office/officeart/2005/8/layout/default"/>
    <dgm:cxn modelId="{8D0AE1CD-1834-4A2A-84DB-E9D434B009BB}" srcId="{C041369A-5581-42BF-988E-63CB9B2D45C0}" destId="{60851EC9-6DFF-4187-81A2-021569EF9336}" srcOrd="4" destOrd="0" parTransId="{9BF893E1-9A5E-4098-9CCF-7AC5209389E6}" sibTransId="{804C9DCF-F8E3-47FF-9922-5750A1774C97}"/>
    <dgm:cxn modelId="{A91392FE-34AE-4795-8FE8-7C25145B1FB2}" srcId="{C041369A-5581-42BF-988E-63CB9B2D45C0}" destId="{09A814D6-4E31-494C-9883-823E33EC3225}" srcOrd="1" destOrd="0" parTransId="{6DF5E510-15B6-4100-A965-CAE2295ABBF5}" sibTransId="{B54E332F-A58F-4A0C-BAA3-5B14980AD756}"/>
    <dgm:cxn modelId="{D5744460-BB59-6A43-8A57-CE192BC2737C}" type="presParOf" srcId="{FEFC0517-FB11-42A0-8AF5-3A81C431414C}" destId="{763ABC64-55EF-424D-BCB3-B39FC6494E8C}" srcOrd="0" destOrd="0" presId="urn:microsoft.com/office/officeart/2005/8/layout/default"/>
    <dgm:cxn modelId="{AA5362AE-C558-CE47-8F1C-E3949DC10B17}" type="presParOf" srcId="{FEFC0517-FB11-42A0-8AF5-3A81C431414C}" destId="{A9CDC562-CB90-4C49-B9E7-7F2949151CFC}" srcOrd="1" destOrd="0" presId="urn:microsoft.com/office/officeart/2005/8/layout/default"/>
    <dgm:cxn modelId="{D3A5BA0A-7A4B-C742-A1E5-22CDC8A1CF7A}" type="presParOf" srcId="{FEFC0517-FB11-42A0-8AF5-3A81C431414C}" destId="{3C4B4FB3-5120-4A22-B7B1-80D49884575D}" srcOrd="2" destOrd="0" presId="urn:microsoft.com/office/officeart/2005/8/layout/default"/>
    <dgm:cxn modelId="{28DF2329-B1D9-C843-8AAA-C74C34A61AA0}" type="presParOf" srcId="{FEFC0517-FB11-42A0-8AF5-3A81C431414C}" destId="{FBC63B59-3A65-AD4A-9AEE-664B3F3A31F1}" srcOrd="3" destOrd="0" presId="urn:microsoft.com/office/officeart/2005/8/layout/default"/>
    <dgm:cxn modelId="{4288A466-4C84-8E4F-B4EA-E6938BD83E47}" type="presParOf" srcId="{FEFC0517-FB11-42A0-8AF5-3A81C431414C}" destId="{C7359DB3-131C-4808-9A31-6188E1F44C4E}" srcOrd="4" destOrd="0" presId="urn:microsoft.com/office/officeart/2005/8/layout/default"/>
    <dgm:cxn modelId="{629C0DD5-78C2-F34A-93C0-241FB5559FF3}" type="presParOf" srcId="{FEFC0517-FB11-42A0-8AF5-3A81C431414C}" destId="{2973B14D-1B2A-9C44-8CC5-99845BADB7A3}" srcOrd="5" destOrd="0" presId="urn:microsoft.com/office/officeart/2005/8/layout/default"/>
    <dgm:cxn modelId="{4BE949B6-0E07-CA4B-BFB0-E1A18EE2E5D9}" type="presParOf" srcId="{FEFC0517-FB11-42A0-8AF5-3A81C431414C}" destId="{90FD81EE-B04F-2B48-ACC1-FF19EB02B052}" srcOrd="6" destOrd="0" presId="urn:microsoft.com/office/officeart/2005/8/layout/default"/>
    <dgm:cxn modelId="{16F8F7A8-881E-4F4F-B994-6986D4943F6E}" type="presParOf" srcId="{FEFC0517-FB11-42A0-8AF5-3A81C431414C}" destId="{A21D5F82-5E8F-0146-8D84-41CABF67B8D6}" srcOrd="7" destOrd="0" presId="urn:microsoft.com/office/officeart/2005/8/layout/default"/>
    <dgm:cxn modelId="{CD2CEE17-D74C-734D-8A30-73EB4348E806}" type="presParOf" srcId="{FEFC0517-FB11-42A0-8AF5-3A81C431414C}" destId="{BE5CA091-272D-4F08-A767-315DD0597CB3}" srcOrd="8" destOrd="0" presId="urn:microsoft.com/office/officeart/2005/8/layout/default"/>
    <dgm:cxn modelId="{7428A59A-6724-7C41-8102-0B7D10D6DCD5}" type="presParOf" srcId="{FEFC0517-FB11-42A0-8AF5-3A81C431414C}" destId="{5408C7BF-6D99-4761-9F9C-9DBAB109EBAA}" srcOrd="9" destOrd="0" presId="urn:microsoft.com/office/officeart/2005/8/layout/default"/>
    <dgm:cxn modelId="{CE1142E2-7F24-8446-B412-4419B668A2D8}" type="presParOf" srcId="{FEFC0517-FB11-42A0-8AF5-3A81C431414C}" destId="{A7407D64-96E7-4C4F-B83F-5C8615B32CA0}" srcOrd="10" destOrd="0" presId="urn:microsoft.com/office/officeart/2005/8/layout/default"/>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2C1F90-AD40-4811-8B32-F8F6889F8FEA}"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08DBB1AC-482E-4D8E-88B2-49D3162BBE7D}">
      <dgm:prSet/>
      <dgm:spPr/>
      <dgm:t>
        <a:bodyPr/>
        <a:lstStyle/>
        <a:p>
          <a:r>
            <a:rPr lang="en-US" dirty="0"/>
            <a:t>Emerging Technologies</a:t>
          </a:r>
        </a:p>
      </dgm:t>
    </dgm:pt>
    <dgm:pt modelId="{3A03D29B-AF81-4B89-94D6-57AA5C547678}" type="parTrans" cxnId="{59728C69-9C4A-4E59-89B1-A768325D91CB}">
      <dgm:prSet/>
      <dgm:spPr/>
      <dgm:t>
        <a:bodyPr/>
        <a:lstStyle/>
        <a:p>
          <a:endParaRPr lang="en-US"/>
        </a:p>
      </dgm:t>
    </dgm:pt>
    <dgm:pt modelId="{277DEF91-BF21-4BEB-A652-41A7F33E82A5}" type="sibTrans" cxnId="{59728C69-9C4A-4E59-89B1-A768325D91CB}">
      <dgm:prSet/>
      <dgm:spPr/>
      <dgm:t>
        <a:bodyPr/>
        <a:lstStyle/>
        <a:p>
          <a:endParaRPr lang="en-US"/>
        </a:p>
      </dgm:t>
    </dgm:pt>
    <dgm:pt modelId="{E467E82F-72DA-41FF-B733-2717896CD035}">
      <dgm:prSet/>
      <dgm:spPr/>
      <dgm:t>
        <a:bodyPr/>
        <a:lstStyle/>
        <a:p>
          <a:r>
            <a:rPr lang="en-US" dirty="0"/>
            <a:t>Copyright and Patents</a:t>
          </a:r>
        </a:p>
      </dgm:t>
    </dgm:pt>
    <dgm:pt modelId="{9C40045D-7CA3-4EFC-A9FB-5EA507A0D61B}" type="parTrans" cxnId="{1482C113-05A8-491B-8922-83AD306A3E7E}">
      <dgm:prSet/>
      <dgm:spPr/>
      <dgm:t>
        <a:bodyPr/>
        <a:lstStyle/>
        <a:p>
          <a:endParaRPr lang="en-US"/>
        </a:p>
      </dgm:t>
    </dgm:pt>
    <dgm:pt modelId="{4ADBDC87-02DB-45EC-A752-83583AB4E001}" type="sibTrans" cxnId="{1482C113-05A8-491B-8922-83AD306A3E7E}">
      <dgm:prSet/>
      <dgm:spPr/>
      <dgm:t>
        <a:bodyPr/>
        <a:lstStyle/>
        <a:p>
          <a:endParaRPr lang="en-US"/>
        </a:p>
      </dgm:t>
    </dgm:pt>
    <dgm:pt modelId="{88350D4C-E72D-4252-A2E1-99E07DEC337F}">
      <dgm:prSet/>
      <dgm:spPr/>
      <dgm:t>
        <a:bodyPr/>
        <a:lstStyle/>
        <a:p>
          <a:r>
            <a:rPr lang="en-US" dirty="0"/>
            <a:t>Production and Distribution</a:t>
          </a:r>
        </a:p>
      </dgm:t>
    </dgm:pt>
    <dgm:pt modelId="{0DD2B674-5D5A-4B54-AD91-F8C86BB0D96F}" type="parTrans" cxnId="{ACBD40BD-B097-4F6F-A5C7-08DD942409AB}">
      <dgm:prSet/>
      <dgm:spPr/>
      <dgm:t>
        <a:bodyPr/>
        <a:lstStyle/>
        <a:p>
          <a:endParaRPr lang="en-US"/>
        </a:p>
      </dgm:t>
    </dgm:pt>
    <dgm:pt modelId="{B5A9645E-F880-4777-8D7F-FBB1C0B87A9F}" type="sibTrans" cxnId="{ACBD40BD-B097-4F6F-A5C7-08DD942409AB}">
      <dgm:prSet/>
      <dgm:spPr/>
      <dgm:t>
        <a:bodyPr/>
        <a:lstStyle/>
        <a:p>
          <a:endParaRPr lang="en-US"/>
        </a:p>
      </dgm:t>
    </dgm:pt>
    <dgm:pt modelId="{DF397589-8EBE-49FD-A84D-EFA3889B4044}">
      <dgm:prSet/>
      <dgm:spPr/>
      <dgm:t>
        <a:bodyPr/>
        <a:lstStyle/>
        <a:p>
          <a:r>
            <a:rPr lang="en-US" dirty="0"/>
            <a:t>Research and Development</a:t>
          </a:r>
        </a:p>
      </dgm:t>
    </dgm:pt>
    <dgm:pt modelId="{927C807F-ADA5-4F2C-B645-ABB177AC68AD}" type="parTrans" cxnId="{658C7D85-82F9-455B-917E-E348E1880E07}">
      <dgm:prSet/>
      <dgm:spPr/>
      <dgm:t>
        <a:bodyPr/>
        <a:lstStyle/>
        <a:p>
          <a:endParaRPr lang="en-US"/>
        </a:p>
      </dgm:t>
    </dgm:pt>
    <dgm:pt modelId="{42C1A41E-59AC-4683-96DD-460146641CBA}" type="sibTrans" cxnId="{658C7D85-82F9-455B-917E-E348E1880E07}">
      <dgm:prSet/>
      <dgm:spPr/>
      <dgm:t>
        <a:bodyPr/>
        <a:lstStyle/>
        <a:p>
          <a:endParaRPr lang="en-US"/>
        </a:p>
      </dgm:t>
    </dgm:pt>
    <dgm:pt modelId="{1D7F70CC-0C4E-422A-B8EE-AFD6BBF47EF1}" type="pres">
      <dgm:prSet presAssocID="{A52C1F90-AD40-4811-8B32-F8F6889F8FEA}" presName="diagram" presStyleCnt="0">
        <dgm:presLayoutVars>
          <dgm:dir/>
          <dgm:resizeHandles val="exact"/>
        </dgm:presLayoutVars>
      </dgm:prSet>
      <dgm:spPr/>
    </dgm:pt>
    <dgm:pt modelId="{DABAB6D2-41F5-4595-BA27-4A7D9CD84AA8}" type="pres">
      <dgm:prSet presAssocID="{08DBB1AC-482E-4D8E-88B2-49D3162BBE7D}" presName="node" presStyleLbl="node1" presStyleIdx="0" presStyleCnt="4">
        <dgm:presLayoutVars>
          <dgm:bulletEnabled val="1"/>
        </dgm:presLayoutVars>
      </dgm:prSet>
      <dgm:spPr/>
    </dgm:pt>
    <dgm:pt modelId="{966D0E5C-ACBB-4948-8FD3-331EF33643A1}" type="pres">
      <dgm:prSet presAssocID="{277DEF91-BF21-4BEB-A652-41A7F33E82A5}" presName="sibTrans" presStyleCnt="0"/>
      <dgm:spPr/>
    </dgm:pt>
    <dgm:pt modelId="{707F2AC2-1188-432D-8355-432464209304}" type="pres">
      <dgm:prSet presAssocID="{E467E82F-72DA-41FF-B733-2717896CD035}" presName="node" presStyleLbl="node1" presStyleIdx="1" presStyleCnt="4">
        <dgm:presLayoutVars>
          <dgm:bulletEnabled val="1"/>
        </dgm:presLayoutVars>
      </dgm:prSet>
      <dgm:spPr/>
    </dgm:pt>
    <dgm:pt modelId="{CA3650B7-4F8D-4D2A-8B84-A78C38B1ACE2}" type="pres">
      <dgm:prSet presAssocID="{4ADBDC87-02DB-45EC-A752-83583AB4E001}" presName="sibTrans" presStyleCnt="0"/>
      <dgm:spPr/>
    </dgm:pt>
    <dgm:pt modelId="{D84109CB-36E4-42AD-9848-CD7E2CE49579}" type="pres">
      <dgm:prSet presAssocID="{88350D4C-E72D-4252-A2E1-99E07DEC337F}" presName="node" presStyleLbl="node1" presStyleIdx="2" presStyleCnt="4">
        <dgm:presLayoutVars>
          <dgm:bulletEnabled val="1"/>
        </dgm:presLayoutVars>
      </dgm:prSet>
      <dgm:spPr/>
    </dgm:pt>
    <dgm:pt modelId="{B0353856-3D1A-49AF-B984-5D90D9D8059E}" type="pres">
      <dgm:prSet presAssocID="{B5A9645E-F880-4777-8D7F-FBB1C0B87A9F}" presName="sibTrans" presStyleCnt="0"/>
      <dgm:spPr/>
    </dgm:pt>
    <dgm:pt modelId="{03BF0393-38E9-4203-A5F1-B8066ACFF6FF}" type="pres">
      <dgm:prSet presAssocID="{DF397589-8EBE-49FD-A84D-EFA3889B4044}" presName="node" presStyleLbl="node1" presStyleIdx="3" presStyleCnt="4">
        <dgm:presLayoutVars>
          <dgm:bulletEnabled val="1"/>
        </dgm:presLayoutVars>
      </dgm:prSet>
      <dgm:spPr/>
    </dgm:pt>
  </dgm:ptLst>
  <dgm:cxnLst>
    <dgm:cxn modelId="{1482C113-05A8-491B-8922-83AD306A3E7E}" srcId="{A52C1F90-AD40-4811-8B32-F8F6889F8FEA}" destId="{E467E82F-72DA-41FF-B733-2717896CD035}" srcOrd="1" destOrd="0" parTransId="{9C40045D-7CA3-4EFC-A9FB-5EA507A0D61B}" sibTransId="{4ADBDC87-02DB-45EC-A752-83583AB4E001}"/>
    <dgm:cxn modelId="{D6F1333B-7A8E-47A6-8AF8-85C12C8E8BE8}" type="presOf" srcId="{88350D4C-E72D-4252-A2E1-99E07DEC337F}" destId="{D84109CB-36E4-42AD-9848-CD7E2CE49579}" srcOrd="0" destOrd="0" presId="urn:microsoft.com/office/officeart/2005/8/layout/default"/>
    <dgm:cxn modelId="{51007A5B-AA70-4221-9570-7E0F87F134EC}" type="presOf" srcId="{DF397589-8EBE-49FD-A84D-EFA3889B4044}" destId="{03BF0393-38E9-4203-A5F1-B8066ACFF6FF}" srcOrd="0" destOrd="0" presId="urn:microsoft.com/office/officeart/2005/8/layout/default"/>
    <dgm:cxn modelId="{59728C69-9C4A-4E59-89B1-A768325D91CB}" srcId="{A52C1F90-AD40-4811-8B32-F8F6889F8FEA}" destId="{08DBB1AC-482E-4D8E-88B2-49D3162BBE7D}" srcOrd="0" destOrd="0" parTransId="{3A03D29B-AF81-4B89-94D6-57AA5C547678}" sibTransId="{277DEF91-BF21-4BEB-A652-41A7F33E82A5}"/>
    <dgm:cxn modelId="{658C7D85-82F9-455B-917E-E348E1880E07}" srcId="{A52C1F90-AD40-4811-8B32-F8F6889F8FEA}" destId="{DF397589-8EBE-49FD-A84D-EFA3889B4044}" srcOrd="3" destOrd="0" parTransId="{927C807F-ADA5-4F2C-B645-ABB177AC68AD}" sibTransId="{42C1A41E-59AC-4683-96DD-460146641CBA}"/>
    <dgm:cxn modelId="{E7AF0990-A4E1-49CF-BE7A-D528154311DA}" type="presOf" srcId="{08DBB1AC-482E-4D8E-88B2-49D3162BBE7D}" destId="{DABAB6D2-41F5-4595-BA27-4A7D9CD84AA8}" srcOrd="0" destOrd="0" presId="urn:microsoft.com/office/officeart/2005/8/layout/default"/>
    <dgm:cxn modelId="{ACBD40BD-B097-4F6F-A5C7-08DD942409AB}" srcId="{A52C1F90-AD40-4811-8B32-F8F6889F8FEA}" destId="{88350D4C-E72D-4252-A2E1-99E07DEC337F}" srcOrd="2" destOrd="0" parTransId="{0DD2B674-5D5A-4B54-AD91-F8C86BB0D96F}" sibTransId="{B5A9645E-F880-4777-8D7F-FBB1C0B87A9F}"/>
    <dgm:cxn modelId="{A68DFFE6-A3E6-49BF-B7FB-95A891A78B0F}" type="presOf" srcId="{A52C1F90-AD40-4811-8B32-F8F6889F8FEA}" destId="{1D7F70CC-0C4E-422A-B8EE-AFD6BBF47EF1}" srcOrd="0" destOrd="0" presId="urn:microsoft.com/office/officeart/2005/8/layout/default"/>
    <dgm:cxn modelId="{015DFDE9-65CE-4405-B18E-31A3B1DF1407}" type="presOf" srcId="{E467E82F-72DA-41FF-B733-2717896CD035}" destId="{707F2AC2-1188-432D-8355-432464209304}" srcOrd="0" destOrd="0" presId="urn:microsoft.com/office/officeart/2005/8/layout/default"/>
    <dgm:cxn modelId="{69AED2B8-C0C6-4A31-978D-450E28E2DAF4}" type="presParOf" srcId="{1D7F70CC-0C4E-422A-B8EE-AFD6BBF47EF1}" destId="{DABAB6D2-41F5-4595-BA27-4A7D9CD84AA8}" srcOrd="0" destOrd="0" presId="urn:microsoft.com/office/officeart/2005/8/layout/default"/>
    <dgm:cxn modelId="{0D438EA8-7339-4C5D-9331-DD49DA5AD45A}" type="presParOf" srcId="{1D7F70CC-0C4E-422A-B8EE-AFD6BBF47EF1}" destId="{966D0E5C-ACBB-4948-8FD3-331EF33643A1}" srcOrd="1" destOrd="0" presId="urn:microsoft.com/office/officeart/2005/8/layout/default"/>
    <dgm:cxn modelId="{CF2D59C6-7218-4AD7-8EE6-BC4AC08484E1}" type="presParOf" srcId="{1D7F70CC-0C4E-422A-B8EE-AFD6BBF47EF1}" destId="{707F2AC2-1188-432D-8355-432464209304}" srcOrd="2" destOrd="0" presId="urn:microsoft.com/office/officeart/2005/8/layout/default"/>
    <dgm:cxn modelId="{FCC7E31D-DFA8-45CD-880A-6C34319ACDDD}" type="presParOf" srcId="{1D7F70CC-0C4E-422A-B8EE-AFD6BBF47EF1}" destId="{CA3650B7-4F8D-4D2A-8B84-A78C38B1ACE2}" srcOrd="3" destOrd="0" presId="urn:microsoft.com/office/officeart/2005/8/layout/default"/>
    <dgm:cxn modelId="{3755477E-56C9-4C18-A4BD-7E9499D37E97}" type="presParOf" srcId="{1D7F70CC-0C4E-422A-B8EE-AFD6BBF47EF1}" destId="{D84109CB-36E4-42AD-9848-CD7E2CE49579}" srcOrd="4" destOrd="0" presId="urn:microsoft.com/office/officeart/2005/8/layout/default"/>
    <dgm:cxn modelId="{EE779A89-F0D0-4AB0-A767-874990FE8868}" type="presParOf" srcId="{1D7F70CC-0C4E-422A-B8EE-AFD6BBF47EF1}" destId="{B0353856-3D1A-49AF-B984-5D90D9D8059E}" srcOrd="5" destOrd="0" presId="urn:microsoft.com/office/officeart/2005/8/layout/default"/>
    <dgm:cxn modelId="{0CE74A7C-C6FE-45C7-9DCC-21616CA67DF3}" type="presParOf" srcId="{1D7F70CC-0C4E-422A-B8EE-AFD6BBF47EF1}" destId="{03BF0393-38E9-4203-A5F1-B8066ACFF6F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2C1F90-AD40-4811-8B32-F8F6889F8FEA}"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C8C4DD8D-95C4-D94D-A152-BE3787EE264E}">
      <dgm:prSet custT="1"/>
      <dgm:spPr/>
      <dgm:t>
        <a:bodyPr/>
        <a:lstStyle/>
        <a:p>
          <a:pPr marL="0" lvl="0" indent="0" algn="ctr" defTabSz="800100">
            <a:lnSpc>
              <a:spcPct val="90000"/>
            </a:lnSpc>
            <a:spcBef>
              <a:spcPct val="0"/>
            </a:spcBef>
            <a:spcAft>
              <a:spcPct val="35000"/>
            </a:spcAft>
            <a:buFont typeface="Arial" panose="020B0604020202020204" pitchFamily="34" charset="0"/>
            <a:buNone/>
          </a:pPr>
          <a:r>
            <a:rPr lang="en-US" sz="1400" b="0" i="0" kern="1200" dirty="0">
              <a:solidFill>
                <a:prstClr val="white"/>
              </a:solidFill>
              <a:latin typeface="Gill Sans MT" panose="020B0502020104020203"/>
              <a:ea typeface="+mn-ea"/>
              <a:cs typeface="+mn-cs"/>
            </a:rPr>
            <a:t>Pollution</a:t>
          </a:r>
        </a:p>
      </dgm:t>
    </dgm:pt>
    <dgm:pt modelId="{5EAF9B7C-BCFA-7149-B558-2CA6527F46EF}" type="parTrans" cxnId="{F55BB1A7-C521-4A42-8EFA-0725391F539A}">
      <dgm:prSet/>
      <dgm:spPr/>
      <dgm:t>
        <a:bodyPr/>
        <a:lstStyle/>
        <a:p>
          <a:endParaRPr lang="en-US" sz="1050"/>
        </a:p>
      </dgm:t>
    </dgm:pt>
    <dgm:pt modelId="{F4CB7C28-8BC7-EE4F-A161-B32B8579BAEF}" type="sibTrans" cxnId="{F55BB1A7-C521-4A42-8EFA-0725391F539A}">
      <dgm:prSet/>
      <dgm:spPr/>
      <dgm:t>
        <a:bodyPr/>
        <a:lstStyle/>
        <a:p>
          <a:endParaRPr lang="en-US" sz="1050"/>
        </a:p>
      </dgm:t>
    </dgm:pt>
    <dgm:pt modelId="{C1EE6762-154E-8A4A-AD10-3E7E41A22AC3}">
      <dgm:prSet custT="1"/>
      <dgm:spPr/>
      <dgm:t>
        <a:bodyPr/>
        <a:lstStyle/>
        <a:p>
          <a:pPr>
            <a:buFont typeface="Arial" panose="020B0604020202020204" pitchFamily="34" charset="0"/>
            <a:buChar char="•"/>
          </a:pPr>
          <a:r>
            <a:rPr lang="en-US" altLang="en-US" sz="1400" b="0" i="0" kern="1200" dirty="0">
              <a:solidFill>
                <a:prstClr val="white"/>
              </a:solidFill>
              <a:latin typeface="Gill Sans MT" panose="020B0502020104020203"/>
              <a:ea typeface="+mn-ea"/>
              <a:cs typeface="+mn-cs"/>
            </a:rPr>
            <a:t>Natural resource management</a:t>
          </a:r>
          <a:endParaRPr lang="en-US" sz="1400" b="0" i="0" kern="1200" dirty="0">
            <a:solidFill>
              <a:prstClr val="white"/>
            </a:solidFill>
            <a:latin typeface="Gill Sans MT" panose="020B0502020104020203"/>
            <a:ea typeface="+mn-ea"/>
            <a:cs typeface="+mn-cs"/>
          </a:endParaRPr>
        </a:p>
      </dgm:t>
    </dgm:pt>
    <dgm:pt modelId="{FC9E65D1-4449-C64D-9957-C0CCE809DB57}" type="parTrans" cxnId="{75C94913-2B6A-8647-A905-FB490BE53D6D}">
      <dgm:prSet/>
      <dgm:spPr/>
      <dgm:t>
        <a:bodyPr/>
        <a:lstStyle/>
        <a:p>
          <a:endParaRPr lang="en-US" sz="1050"/>
        </a:p>
      </dgm:t>
    </dgm:pt>
    <dgm:pt modelId="{D0FE05DE-D9FA-A445-BD89-A73C1A9CA248}" type="sibTrans" cxnId="{75C94913-2B6A-8647-A905-FB490BE53D6D}">
      <dgm:prSet/>
      <dgm:spPr/>
      <dgm:t>
        <a:bodyPr/>
        <a:lstStyle/>
        <a:p>
          <a:endParaRPr lang="en-US" sz="1050"/>
        </a:p>
      </dgm:t>
    </dgm:pt>
    <dgm:pt modelId="{A3702D28-56C6-8842-9839-52A63E27C5EC}">
      <dgm:prSet custT="1"/>
      <dgm:spPr/>
      <dgm:t>
        <a:bodyPr/>
        <a:lstStyle/>
        <a:p>
          <a:pPr>
            <a:buFont typeface="Arial" panose="020B0604020202020204" pitchFamily="34" charset="0"/>
            <a:buChar char="•"/>
          </a:pPr>
          <a:r>
            <a:rPr lang="en-US" sz="1400" b="0" i="0" dirty="0"/>
            <a:t>Climate change</a:t>
          </a:r>
        </a:p>
      </dgm:t>
    </dgm:pt>
    <dgm:pt modelId="{FABC2930-E534-BF4C-88F0-55494A8A8924}" type="sibTrans" cxnId="{4D4C9B19-3F26-4641-89E0-C3E8C07C0713}">
      <dgm:prSet/>
      <dgm:spPr/>
      <dgm:t>
        <a:bodyPr/>
        <a:lstStyle/>
        <a:p>
          <a:endParaRPr lang="en-US" sz="1050"/>
        </a:p>
      </dgm:t>
    </dgm:pt>
    <dgm:pt modelId="{F2A0ED1B-CB7F-DE4E-8688-BE4444BC50A6}" type="parTrans" cxnId="{4D4C9B19-3F26-4641-89E0-C3E8C07C0713}">
      <dgm:prSet/>
      <dgm:spPr/>
      <dgm:t>
        <a:bodyPr/>
        <a:lstStyle/>
        <a:p>
          <a:endParaRPr lang="en-US" sz="1050"/>
        </a:p>
      </dgm:t>
    </dgm:pt>
    <dgm:pt modelId="{63386BAA-DC8D-6D4D-8C47-45660B94BED4}">
      <dgm:prSet custT="1"/>
      <dgm:spPr/>
      <dgm:t>
        <a:bodyPr/>
        <a:lstStyle/>
        <a:p>
          <a:r>
            <a:rPr lang="en-US" altLang="en-US" sz="1400" b="0" i="0" kern="1200" dirty="0">
              <a:solidFill>
                <a:prstClr val="white"/>
              </a:solidFill>
              <a:latin typeface="Gill Sans MT" panose="020B0502020104020203"/>
              <a:ea typeface="+mn-ea"/>
              <a:cs typeface="+mn-cs"/>
            </a:rPr>
            <a:t>environmental sustainability</a:t>
          </a:r>
          <a:endParaRPr lang="en-US" sz="1400" b="0" i="0" kern="1200" dirty="0">
            <a:solidFill>
              <a:prstClr val="white"/>
            </a:solidFill>
            <a:latin typeface="Gill Sans MT" panose="020B0502020104020203"/>
            <a:ea typeface="+mn-ea"/>
            <a:cs typeface="+mn-cs"/>
          </a:endParaRPr>
        </a:p>
      </dgm:t>
    </dgm:pt>
    <dgm:pt modelId="{FAB678F5-489B-404D-8D12-DF5F2920F37E}" type="parTrans" cxnId="{E3CE37BC-FF57-EF40-A859-59DABDAAC36B}">
      <dgm:prSet/>
      <dgm:spPr/>
      <dgm:t>
        <a:bodyPr/>
        <a:lstStyle/>
        <a:p>
          <a:endParaRPr lang="en-US" sz="1050"/>
        </a:p>
      </dgm:t>
    </dgm:pt>
    <dgm:pt modelId="{D1D60FB3-1F8D-0449-8FFA-0AD73A467FAC}" type="sibTrans" cxnId="{E3CE37BC-FF57-EF40-A859-59DABDAAC36B}">
      <dgm:prSet/>
      <dgm:spPr/>
      <dgm:t>
        <a:bodyPr/>
        <a:lstStyle/>
        <a:p>
          <a:endParaRPr lang="en-US" sz="1050"/>
        </a:p>
      </dgm:t>
    </dgm:pt>
    <dgm:pt modelId="{1D7F70CC-0C4E-422A-B8EE-AFD6BBF47EF1}" type="pres">
      <dgm:prSet presAssocID="{A52C1F90-AD40-4811-8B32-F8F6889F8FEA}" presName="diagram" presStyleCnt="0">
        <dgm:presLayoutVars>
          <dgm:dir/>
          <dgm:resizeHandles val="exact"/>
        </dgm:presLayoutVars>
      </dgm:prSet>
      <dgm:spPr/>
    </dgm:pt>
    <dgm:pt modelId="{3209D609-EECE-AC46-A54C-1A71B2ED9416}" type="pres">
      <dgm:prSet presAssocID="{A3702D28-56C6-8842-9839-52A63E27C5EC}" presName="node" presStyleLbl="node1" presStyleIdx="0" presStyleCnt="4">
        <dgm:presLayoutVars>
          <dgm:bulletEnabled val="1"/>
        </dgm:presLayoutVars>
      </dgm:prSet>
      <dgm:spPr/>
    </dgm:pt>
    <dgm:pt modelId="{78DF53CA-9FFD-6A4D-833B-8FDA4B462B8E}" type="pres">
      <dgm:prSet presAssocID="{FABC2930-E534-BF4C-88F0-55494A8A8924}" presName="sibTrans" presStyleCnt="0"/>
      <dgm:spPr/>
    </dgm:pt>
    <dgm:pt modelId="{CADEAD6C-FCF5-C041-A861-0D2C9E2B7C07}" type="pres">
      <dgm:prSet presAssocID="{C8C4DD8D-95C4-D94D-A152-BE3787EE264E}" presName="node" presStyleLbl="node1" presStyleIdx="1" presStyleCnt="4">
        <dgm:presLayoutVars>
          <dgm:bulletEnabled val="1"/>
        </dgm:presLayoutVars>
      </dgm:prSet>
      <dgm:spPr/>
    </dgm:pt>
    <dgm:pt modelId="{68AC9CB0-1AA9-9848-9074-EA6F871D7AB5}" type="pres">
      <dgm:prSet presAssocID="{F4CB7C28-8BC7-EE4F-A161-B32B8579BAEF}" presName="sibTrans" presStyleCnt="0"/>
      <dgm:spPr/>
    </dgm:pt>
    <dgm:pt modelId="{6772AC00-E9A3-F349-92CD-27A958782F80}" type="pres">
      <dgm:prSet presAssocID="{C1EE6762-154E-8A4A-AD10-3E7E41A22AC3}" presName="node" presStyleLbl="node1" presStyleIdx="2" presStyleCnt="4">
        <dgm:presLayoutVars>
          <dgm:bulletEnabled val="1"/>
        </dgm:presLayoutVars>
      </dgm:prSet>
      <dgm:spPr/>
    </dgm:pt>
    <dgm:pt modelId="{4EA28530-3D02-5641-B3EA-C64798C7F5B3}" type="pres">
      <dgm:prSet presAssocID="{D0FE05DE-D9FA-A445-BD89-A73C1A9CA248}" presName="sibTrans" presStyleCnt="0"/>
      <dgm:spPr/>
    </dgm:pt>
    <dgm:pt modelId="{33627804-B413-A440-BD22-93FD147D916C}" type="pres">
      <dgm:prSet presAssocID="{63386BAA-DC8D-6D4D-8C47-45660B94BED4}" presName="node" presStyleLbl="node1" presStyleIdx="3" presStyleCnt="4">
        <dgm:presLayoutVars>
          <dgm:bulletEnabled val="1"/>
        </dgm:presLayoutVars>
      </dgm:prSet>
      <dgm:spPr/>
    </dgm:pt>
  </dgm:ptLst>
  <dgm:cxnLst>
    <dgm:cxn modelId="{75C94913-2B6A-8647-A905-FB490BE53D6D}" srcId="{A52C1F90-AD40-4811-8B32-F8F6889F8FEA}" destId="{C1EE6762-154E-8A4A-AD10-3E7E41A22AC3}" srcOrd="2" destOrd="0" parTransId="{FC9E65D1-4449-C64D-9957-C0CCE809DB57}" sibTransId="{D0FE05DE-D9FA-A445-BD89-A73C1A9CA248}"/>
    <dgm:cxn modelId="{4D4C9B19-3F26-4641-89E0-C3E8C07C0713}" srcId="{A52C1F90-AD40-4811-8B32-F8F6889F8FEA}" destId="{A3702D28-56C6-8842-9839-52A63E27C5EC}" srcOrd="0" destOrd="0" parTransId="{F2A0ED1B-CB7F-DE4E-8688-BE4444BC50A6}" sibTransId="{FABC2930-E534-BF4C-88F0-55494A8A8924}"/>
    <dgm:cxn modelId="{068ACB2F-0C74-6A4F-99C1-B136FC85D926}" type="presOf" srcId="{63386BAA-DC8D-6D4D-8C47-45660B94BED4}" destId="{33627804-B413-A440-BD22-93FD147D916C}" srcOrd="0" destOrd="0" presId="urn:microsoft.com/office/officeart/2005/8/layout/default"/>
    <dgm:cxn modelId="{613F5E5C-5B94-D243-AD09-4CD2A0CE3260}" type="presOf" srcId="{A3702D28-56C6-8842-9839-52A63E27C5EC}" destId="{3209D609-EECE-AC46-A54C-1A71B2ED9416}" srcOrd="0" destOrd="0" presId="urn:microsoft.com/office/officeart/2005/8/layout/default"/>
    <dgm:cxn modelId="{5A73B196-1CD1-C249-823C-F247B4FC50E7}" type="presOf" srcId="{C1EE6762-154E-8A4A-AD10-3E7E41A22AC3}" destId="{6772AC00-E9A3-F349-92CD-27A958782F80}" srcOrd="0" destOrd="0" presId="urn:microsoft.com/office/officeart/2005/8/layout/default"/>
    <dgm:cxn modelId="{F55BB1A7-C521-4A42-8EFA-0725391F539A}" srcId="{A52C1F90-AD40-4811-8B32-F8F6889F8FEA}" destId="{C8C4DD8D-95C4-D94D-A152-BE3787EE264E}" srcOrd="1" destOrd="0" parTransId="{5EAF9B7C-BCFA-7149-B558-2CA6527F46EF}" sibTransId="{F4CB7C28-8BC7-EE4F-A161-B32B8579BAEF}"/>
    <dgm:cxn modelId="{DDAEC2AB-5E27-1E43-85CA-EE75B92B8749}" type="presOf" srcId="{C8C4DD8D-95C4-D94D-A152-BE3787EE264E}" destId="{CADEAD6C-FCF5-C041-A861-0D2C9E2B7C07}" srcOrd="0" destOrd="0" presId="urn:microsoft.com/office/officeart/2005/8/layout/default"/>
    <dgm:cxn modelId="{E3CE37BC-FF57-EF40-A859-59DABDAAC36B}" srcId="{A52C1F90-AD40-4811-8B32-F8F6889F8FEA}" destId="{63386BAA-DC8D-6D4D-8C47-45660B94BED4}" srcOrd="3" destOrd="0" parTransId="{FAB678F5-489B-404D-8D12-DF5F2920F37E}" sibTransId="{D1D60FB3-1F8D-0449-8FFA-0AD73A467FAC}"/>
    <dgm:cxn modelId="{A68DFFE6-A3E6-49BF-B7FB-95A891A78B0F}" type="presOf" srcId="{A52C1F90-AD40-4811-8B32-F8F6889F8FEA}" destId="{1D7F70CC-0C4E-422A-B8EE-AFD6BBF47EF1}" srcOrd="0" destOrd="0" presId="urn:microsoft.com/office/officeart/2005/8/layout/default"/>
    <dgm:cxn modelId="{194E77BE-DB92-204B-A103-601F45571DD1}" type="presParOf" srcId="{1D7F70CC-0C4E-422A-B8EE-AFD6BBF47EF1}" destId="{3209D609-EECE-AC46-A54C-1A71B2ED9416}" srcOrd="0" destOrd="0" presId="urn:microsoft.com/office/officeart/2005/8/layout/default"/>
    <dgm:cxn modelId="{8BAB5260-2FC3-1C45-A526-1E913C953DBC}" type="presParOf" srcId="{1D7F70CC-0C4E-422A-B8EE-AFD6BBF47EF1}" destId="{78DF53CA-9FFD-6A4D-833B-8FDA4B462B8E}" srcOrd="1" destOrd="0" presId="urn:microsoft.com/office/officeart/2005/8/layout/default"/>
    <dgm:cxn modelId="{A44A92F1-A5D7-0C46-A705-3DFE05CCC715}" type="presParOf" srcId="{1D7F70CC-0C4E-422A-B8EE-AFD6BBF47EF1}" destId="{CADEAD6C-FCF5-C041-A861-0D2C9E2B7C07}" srcOrd="2" destOrd="0" presId="urn:microsoft.com/office/officeart/2005/8/layout/default"/>
    <dgm:cxn modelId="{B36C328E-0AC8-8F4E-80E6-A754CC81DC91}" type="presParOf" srcId="{1D7F70CC-0C4E-422A-B8EE-AFD6BBF47EF1}" destId="{68AC9CB0-1AA9-9848-9074-EA6F871D7AB5}" srcOrd="3" destOrd="0" presId="urn:microsoft.com/office/officeart/2005/8/layout/default"/>
    <dgm:cxn modelId="{8E899072-4E26-A94B-8926-8DB19CDD7AFE}" type="presParOf" srcId="{1D7F70CC-0C4E-422A-B8EE-AFD6BBF47EF1}" destId="{6772AC00-E9A3-F349-92CD-27A958782F80}" srcOrd="4" destOrd="0" presId="urn:microsoft.com/office/officeart/2005/8/layout/default"/>
    <dgm:cxn modelId="{EBE52775-3580-F144-849B-0BBAAD311BD3}" type="presParOf" srcId="{1D7F70CC-0C4E-422A-B8EE-AFD6BBF47EF1}" destId="{4EA28530-3D02-5641-B3EA-C64798C7F5B3}" srcOrd="5" destOrd="0" presId="urn:microsoft.com/office/officeart/2005/8/layout/default"/>
    <dgm:cxn modelId="{2DCA228C-FDD3-BB4D-87AD-26AF54C64CFF}" type="presParOf" srcId="{1D7F70CC-0C4E-422A-B8EE-AFD6BBF47EF1}" destId="{33627804-B413-A440-BD22-93FD147D916C}"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96A0ED4-3E73-481B-9AF5-31B878953568}"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B4DF0D45-4D3A-034C-911C-CAF8184D6398}">
      <dgm:prSet custT="1"/>
      <dgm:spPr/>
      <dgm:t>
        <a:bodyPr/>
        <a:lstStyle/>
        <a:p>
          <a:r>
            <a:rPr lang="en-US" sz="1200" kern="1200" dirty="0">
              <a:solidFill>
                <a:prstClr val="white"/>
              </a:solidFill>
              <a:latin typeface="Gill Sans MT" panose="020B0502020104020203"/>
              <a:ea typeface="+mn-ea"/>
              <a:cs typeface="+mn-cs"/>
            </a:rPr>
            <a:t>Consumer Protection Laws</a:t>
          </a:r>
        </a:p>
      </dgm:t>
    </dgm:pt>
    <dgm:pt modelId="{9E8BABE8-BADA-BF48-B123-82C6C35298B5}" type="parTrans" cxnId="{654924AA-B692-2646-A3C2-104BBEF7B2CA}">
      <dgm:prSet/>
      <dgm:spPr/>
      <dgm:t>
        <a:bodyPr/>
        <a:lstStyle/>
        <a:p>
          <a:endParaRPr lang="en-US" sz="1200"/>
        </a:p>
      </dgm:t>
    </dgm:pt>
    <dgm:pt modelId="{60C1678D-F570-E043-9D3B-EB7D1F287667}" type="sibTrans" cxnId="{654924AA-B692-2646-A3C2-104BBEF7B2CA}">
      <dgm:prSet/>
      <dgm:spPr/>
      <dgm:t>
        <a:bodyPr/>
        <a:lstStyle/>
        <a:p>
          <a:endParaRPr lang="en-US" sz="1200"/>
        </a:p>
      </dgm:t>
    </dgm:pt>
    <dgm:pt modelId="{A369F0C2-106C-1146-B0D7-92AD448C2D24}">
      <dgm:prSet custT="1"/>
      <dgm:spPr/>
      <dgm:t>
        <a:bodyPr/>
        <a:lstStyle/>
        <a:p>
          <a:r>
            <a:rPr lang="en-US" sz="1200" kern="1200" dirty="0">
              <a:solidFill>
                <a:prstClr val="white"/>
              </a:solidFill>
              <a:latin typeface="Gill Sans MT" panose="020B0502020104020203"/>
              <a:ea typeface="+mn-ea"/>
              <a:cs typeface="+mn-cs"/>
            </a:rPr>
            <a:t>Anti-trust Laws</a:t>
          </a:r>
        </a:p>
      </dgm:t>
    </dgm:pt>
    <dgm:pt modelId="{DE2D475F-7D16-9944-B1D3-B5B4A3FEC311}" type="parTrans" cxnId="{20FE9A50-B806-3B4F-BC79-5E88639446B7}">
      <dgm:prSet/>
      <dgm:spPr/>
      <dgm:t>
        <a:bodyPr/>
        <a:lstStyle/>
        <a:p>
          <a:endParaRPr lang="en-US" sz="1200"/>
        </a:p>
      </dgm:t>
    </dgm:pt>
    <dgm:pt modelId="{EFC945AF-93DD-7B47-AF8B-D7F964AF5EBC}" type="sibTrans" cxnId="{20FE9A50-B806-3B4F-BC79-5E88639446B7}">
      <dgm:prSet/>
      <dgm:spPr/>
      <dgm:t>
        <a:bodyPr/>
        <a:lstStyle/>
        <a:p>
          <a:endParaRPr lang="en-US" sz="1200"/>
        </a:p>
      </dgm:t>
    </dgm:pt>
    <dgm:pt modelId="{7B584767-2F1F-4C41-8B95-BC1A33DDFDE6}">
      <dgm:prSet custT="1"/>
      <dgm:spPr/>
      <dgm:t>
        <a:bodyPr/>
        <a:lstStyle/>
        <a:p>
          <a:pPr algn="ctr"/>
          <a:r>
            <a:rPr lang="en-US" sz="1200" kern="1200" dirty="0">
              <a:solidFill>
                <a:prstClr val="white"/>
              </a:solidFill>
              <a:latin typeface="Gill Sans MT" panose="020B0502020104020203"/>
              <a:ea typeface="+mn-ea"/>
              <a:cs typeface="+mn-cs"/>
            </a:rPr>
            <a:t>Political Stability</a:t>
          </a:r>
        </a:p>
      </dgm:t>
    </dgm:pt>
    <dgm:pt modelId="{508C0B12-E662-5042-B2D6-C0A9C22D42A9}" type="parTrans" cxnId="{B425CDF5-19F7-004F-A684-70649DCF4988}">
      <dgm:prSet/>
      <dgm:spPr/>
      <dgm:t>
        <a:bodyPr/>
        <a:lstStyle/>
        <a:p>
          <a:endParaRPr lang="en-US" sz="1200"/>
        </a:p>
      </dgm:t>
    </dgm:pt>
    <dgm:pt modelId="{C4A9464A-8667-764E-9993-3A177E4C1209}" type="sibTrans" cxnId="{B425CDF5-19F7-004F-A684-70649DCF4988}">
      <dgm:prSet/>
      <dgm:spPr/>
      <dgm:t>
        <a:bodyPr/>
        <a:lstStyle/>
        <a:p>
          <a:endParaRPr lang="en-US" sz="1200"/>
        </a:p>
      </dgm:t>
    </dgm:pt>
    <dgm:pt modelId="{4B0D6E2B-DD0A-974B-9E04-3B164FE736F1}">
      <dgm:prSet custT="1"/>
      <dgm:spPr/>
      <dgm:t>
        <a:bodyPr/>
        <a:lstStyle/>
        <a:p>
          <a:pPr algn="ctr"/>
          <a:r>
            <a:rPr lang="en-US" sz="1200" kern="1200" dirty="0">
              <a:solidFill>
                <a:prstClr val="white"/>
              </a:solidFill>
              <a:latin typeface="Gill Sans MT" panose="020B0502020104020203"/>
              <a:ea typeface="+mn-ea"/>
              <a:cs typeface="+mn-cs"/>
            </a:rPr>
            <a:t>Taxation/Tariffs policy</a:t>
          </a:r>
        </a:p>
      </dgm:t>
    </dgm:pt>
    <dgm:pt modelId="{4CFF1D83-44A6-A449-9904-10C9C7431108}" type="parTrans" cxnId="{6FD103D8-B5EF-BD4A-8AA1-EF5D8F635DD1}">
      <dgm:prSet/>
      <dgm:spPr/>
      <dgm:t>
        <a:bodyPr/>
        <a:lstStyle/>
        <a:p>
          <a:endParaRPr lang="en-US" sz="2400"/>
        </a:p>
      </dgm:t>
    </dgm:pt>
    <dgm:pt modelId="{83659DB7-AF13-CA4B-AAD9-B788EF319604}" type="sibTrans" cxnId="{6FD103D8-B5EF-BD4A-8AA1-EF5D8F635DD1}">
      <dgm:prSet/>
      <dgm:spPr/>
      <dgm:t>
        <a:bodyPr/>
        <a:lstStyle/>
        <a:p>
          <a:endParaRPr lang="en-US" sz="2400"/>
        </a:p>
      </dgm:t>
    </dgm:pt>
    <dgm:pt modelId="{5DB1412D-C969-7045-A8EA-4F903BD88764}">
      <dgm:prSet custT="1"/>
      <dgm:spPr/>
      <dgm:t>
        <a:bodyPr/>
        <a:lstStyle/>
        <a:p>
          <a:pPr algn="ctr"/>
          <a:r>
            <a:rPr lang="en-US" sz="1200" kern="1200" dirty="0">
              <a:solidFill>
                <a:prstClr val="white"/>
              </a:solidFill>
              <a:latin typeface="Gill Sans MT" panose="020B0502020104020203"/>
              <a:ea typeface="+mn-ea"/>
              <a:cs typeface="+mn-cs"/>
            </a:rPr>
            <a:t>Foreign Trade policy</a:t>
          </a:r>
        </a:p>
      </dgm:t>
    </dgm:pt>
    <dgm:pt modelId="{C372D004-4576-4F48-A2E5-24A8357ACC79}" type="parTrans" cxnId="{85F78F61-2ABF-6A43-81D3-7E28BFA684A6}">
      <dgm:prSet/>
      <dgm:spPr/>
      <dgm:t>
        <a:bodyPr/>
        <a:lstStyle/>
        <a:p>
          <a:endParaRPr lang="en-US" sz="2400"/>
        </a:p>
      </dgm:t>
    </dgm:pt>
    <dgm:pt modelId="{2B56694E-2B54-FE47-B4CB-4DD0927A06A5}" type="sibTrans" cxnId="{85F78F61-2ABF-6A43-81D3-7E28BFA684A6}">
      <dgm:prSet/>
      <dgm:spPr/>
      <dgm:t>
        <a:bodyPr/>
        <a:lstStyle/>
        <a:p>
          <a:endParaRPr lang="en-US" sz="2400"/>
        </a:p>
      </dgm:t>
    </dgm:pt>
    <dgm:pt modelId="{EF9A7482-3C4E-A148-B7E2-611BB7C2C324}">
      <dgm:prSet custT="1"/>
      <dgm:spPr/>
      <dgm:t>
        <a:bodyPr/>
        <a:lstStyle/>
        <a:p>
          <a:pPr algn="ctr"/>
          <a:r>
            <a:rPr lang="en-US" sz="1200" kern="1200" dirty="0">
              <a:solidFill>
                <a:prstClr val="white"/>
              </a:solidFill>
              <a:latin typeface="Gill Sans MT" panose="020B0502020104020203"/>
              <a:ea typeface="+mn-ea"/>
              <a:cs typeface="+mn-cs"/>
            </a:rPr>
            <a:t>Pressure group </a:t>
          </a:r>
        </a:p>
      </dgm:t>
    </dgm:pt>
    <dgm:pt modelId="{80E22572-19FB-A142-BD53-6F5A5F4231E3}" type="parTrans" cxnId="{1A7A1F26-9C8A-C640-B73C-E9D8B86CB511}">
      <dgm:prSet/>
      <dgm:spPr/>
      <dgm:t>
        <a:bodyPr/>
        <a:lstStyle/>
        <a:p>
          <a:endParaRPr lang="en-US" sz="2400"/>
        </a:p>
      </dgm:t>
    </dgm:pt>
    <dgm:pt modelId="{802D4F7D-56AF-AA44-97FB-15FFCE16D17D}" type="sibTrans" cxnId="{1A7A1F26-9C8A-C640-B73C-E9D8B86CB511}">
      <dgm:prSet/>
      <dgm:spPr/>
      <dgm:t>
        <a:bodyPr/>
        <a:lstStyle/>
        <a:p>
          <a:endParaRPr lang="en-US" sz="2400"/>
        </a:p>
      </dgm:t>
    </dgm:pt>
    <dgm:pt modelId="{35F83CDE-AD2C-4B82-97D3-FAAF49946EA3}" type="pres">
      <dgm:prSet presAssocID="{896A0ED4-3E73-481B-9AF5-31B878953568}" presName="diagram" presStyleCnt="0">
        <dgm:presLayoutVars>
          <dgm:dir/>
          <dgm:resizeHandles val="exact"/>
        </dgm:presLayoutVars>
      </dgm:prSet>
      <dgm:spPr/>
    </dgm:pt>
    <dgm:pt modelId="{582C4340-B057-5440-9CF5-73C2ED68CAF5}" type="pres">
      <dgm:prSet presAssocID="{B4DF0D45-4D3A-034C-911C-CAF8184D6398}" presName="node" presStyleLbl="node1" presStyleIdx="0" presStyleCnt="6">
        <dgm:presLayoutVars>
          <dgm:bulletEnabled val="1"/>
        </dgm:presLayoutVars>
      </dgm:prSet>
      <dgm:spPr/>
    </dgm:pt>
    <dgm:pt modelId="{66E74A8F-9E9F-4647-B525-64AE5AA1089D}" type="pres">
      <dgm:prSet presAssocID="{60C1678D-F570-E043-9D3B-EB7D1F287667}" presName="sibTrans" presStyleCnt="0"/>
      <dgm:spPr/>
    </dgm:pt>
    <dgm:pt modelId="{0B7F2FC4-5582-1347-A8A7-5AB67FC5EC4A}" type="pres">
      <dgm:prSet presAssocID="{A369F0C2-106C-1146-B0D7-92AD448C2D24}" presName="node" presStyleLbl="node1" presStyleIdx="1" presStyleCnt="6">
        <dgm:presLayoutVars>
          <dgm:bulletEnabled val="1"/>
        </dgm:presLayoutVars>
      </dgm:prSet>
      <dgm:spPr/>
    </dgm:pt>
    <dgm:pt modelId="{4B9BC6E6-3D77-9444-AD07-58C8069F84CD}" type="pres">
      <dgm:prSet presAssocID="{EFC945AF-93DD-7B47-AF8B-D7F964AF5EBC}" presName="sibTrans" presStyleCnt="0"/>
      <dgm:spPr/>
    </dgm:pt>
    <dgm:pt modelId="{223D9B55-7278-914F-8CC0-8E54C0FEBEE6}" type="pres">
      <dgm:prSet presAssocID="{7B584767-2F1F-4C41-8B95-BC1A33DDFDE6}" presName="node" presStyleLbl="node1" presStyleIdx="2" presStyleCnt="6">
        <dgm:presLayoutVars>
          <dgm:bulletEnabled val="1"/>
        </dgm:presLayoutVars>
      </dgm:prSet>
      <dgm:spPr/>
    </dgm:pt>
    <dgm:pt modelId="{A4F5970E-D1D2-BD4A-88DD-C75D3A35C8F4}" type="pres">
      <dgm:prSet presAssocID="{C4A9464A-8667-764E-9993-3A177E4C1209}" presName="sibTrans" presStyleCnt="0"/>
      <dgm:spPr/>
    </dgm:pt>
    <dgm:pt modelId="{0E6BD485-F75E-5941-BCF1-42A603CF090B}" type="pres">
      <dgm:prSet presAssocID="{5DB1412D-C969-7045-A8EA-4F903BD88764}" presName="node" presStyleLbl="node1" presStyleIdx="3" presStyleCnt="6">
        <dgm:presLayoutVars>
          <dgm:bulletEnabled val="1"/>
        </dgm:presLayoutVars>
      </dgm:prSet>
      <dgm:spPr/>
    </dgm:pt>
    <dgm:pt modelId="{722B7B09-D4B7-B54C-9681-2B602FE99B51}" type="pres">
      <dgm:prSet presAssocID="{2B56694E-2B54-FE47-B4CB-4DD0927A06A5}" presName="sibTrans" presStyleCnt="0"/>
      <dgm:spPr/>
    </dgm:pt>
    <dgm:pt modelId="{42821BDF-4B77-714B-83B0-5C44D8C0ECAB}" type="pres">
      <dgm:prSet presAssocID="{4B0D6E2B-DD0A-974B-9E04-3B164FE736F1}" presName="node" presStyleLbl="node1" presStyleIdx="4" presStyleCnt="6">
        <dgm:presLayoutVars>
          <dgm:bulletEnabled val="1"/>
        </dgm:presLayoutVars>
      </dgm:prSet>
      <dgm:spPr/>
    </dgm:pt>
    <dgm:pt modelId="{F672F101-A095-E744-BC33-30B8B661D630}" type="pres">
      <dgm:prSet presAssocID="{83659DB7-AF13-CA4B-AAD9-B788EF319604}" presName="sibTrans" presStyleCnt="0"/>
      <dgm:spPr/>
    </dgm:pt>
    <dgm:pt modelId="{AC950329-E47A-854B-A0ED-CB4F98DB468D}" type="pres">
      <dgm:prSet presAssocID="{EF9A7482-3C4E-A148-B7E2-611BB7C2C324}" presName="node" presStyleLbl="node1" presStyleIdx="5" presStyleCnt="6">
        <dgm:presLayoutVars>
          <dgm:bulletEnabled val="1"/>
        </dgm:presLayoutVars>
      </dgm:prSet>
      <dgm:spPr/>
    </dgm:pt>
  </dgm:ptLst>
  <dgm:cxnLst>
    <dgm:cxn modelId="{3B11EC08-8D70-1C47-93EE-AB05107CAF5E}" type="presOf" srcId="{5DB1412D-C969-7045-A8EA-4F903BD88764}" destId="{0E6BD485-F75E-5941-BCF1-42A603CF090B}" srcOrd="0" destOrd="0" presId="urn:microsoft.com/office/officeart/2005/8/layout/default"/>
    <dgm:cxn modelId="{1A7A1F26-9C8A-C640-B73C-E9D8B86CB511}" srcId="{896A0ED4-3E73-481B-9AF5-31B878953568}" destId="{EF9A7482-3C4E-A148-B7E2-611BB7C2C324}" srcOrd="5" destOrd="0" parTransId="{80E22572-19FB-A142-BD53-6F5A5F4231E3}" sibTransId="{802D4F7D-56AF-AA44-97FB-15FFCE16D17D}"/>
    <dgm:cxn modelId="{C1C7083E-3BCB-EE42-8577-6E1414D3FAB3}" type="presOf" srcId="{7B584767-2F1F-4C41-8B95-BC1A33DDFDE6}" destId="{223D9B55-7278-914F-8CC0-8E54C0FEBEE6}" srcOrd="0" destOrd="0" presId="urn:microsoft.com/office/officeart/2005/8/layout/default"/>
    <dgm:cxn modelId="{85F78F61-2ABF-6A43-81D3-7E28BFA684A6}" srcId="{896A0ED4-3E73-481B-9AF5-31B878953568}" destId="{5DB1412D-C969-7045-A8EA-4F903BD88764}" srcOrd="3" destOrd="0" parTransId="{C372D004-4576-4F48-A2E5-24A8357ACC79}" sibTransId="{2B56694E-2B54-FE47-B4CB-4DD0927A06A5}"/>
    <dgm:cxn modelId="{A9E7D447-BD87-944A-8759-F41A17F6C29C}" type="presOf" srcId="{EF9A7482-3C4E-A148-B7E2-611BB7C2C324}" destId="{AC950329-E47A-854B-A0ED-CB4F98DB468D}" srcOrd="0" destOrd="0" presId="urn:microsoft.com/office/officeart/2005/8/layout/default"/>
    <dgm:cxn modelId="{20FE9A50-B806-3B4F-BC79-5E88639446B7}" srcId="{896A0ED4-3E73-481B-9AF5-31B878953568}" destId="{A369F0C2-106C-1146-B0D7-92AD448C2D24}" srcOrd="1" destOrd="0" parTransId="{DE2D475F-7D16-9944-B1D3-B5B4A3FEC311}" sibTransId="{EFC945AF-93DD-7B47-AF8B-D7F964AF5EBC}"/>
    <dgm:cxn modelId="{DF9D83A0-4568-444A-98CA-C5243C4ABB8D}" type="presOf" srcId="{4B0D6E2B-DD0A-974B-9E04-3B164FE736F1}" destId="{42821BDF-4B77-714B-83B0-5C44D8C0ECAB}" srcOrd="0" destOrd="0" presId="urn:microsoft.com/office/officeart/2005/8/layout/default"/>
    <dgm:cxn modelId="{654924AA-B692-2646-A3C2-104BBEF7B2CA}" srcId="{896A0ED4-3E73-481B-9AF5-31B878953568}" destId="{B4DF0D45-4D3A-034C-911C-CAF8184D6398}" srcOrd="0" destOrd="0" parTransId="{9E8BABE8-BADA-BF48-B123-82C6C35298B5}" sibTransId="{60C1678D-F570-E043-9D3B-EB7D1F287667}"/>
    <dgm:cxn modelId="{ABD686B0-3CB2-4B45-81DA-883884CD19D1}" type="presOf" srcId="{B4DF0D45-4D3A-034C-911C-CAF8184D6398}" destId="{582C4340-B057-5440-9CF5-73C2ED68CAF5}" srcOrd="0" destOrd="0" presId="urn:microsoft.com/office/officeart/2005/8/layout/default"/>
    <dgm:cxn modelId="{6FD103D8-B5EF-BD4A-8AA1-EF5D8F635DD1}" srcId="{896A0ED4-3E73-481B-9AF5-31B878953568}" destId="{4B0D6E2B-DD0A-974B-9E04-3B164FE736F1}" srcOrd="4" destOrd="0" parTransId="{4CFF1D83-44A6-A449-9904-10C9C7431108}" sibTransId="{83659DB7-AF13-CA4B-AAD9-B788EF319604}"/>
    <dgm:cxn modelId="{B425CDF5-19F7-004F-A684-70649DCF4988}" srcId="{896A0ED4-3E73-481B-9AF5-31B878953568}" destId="{7B584767-2F1F-4C41-8B95-BC1A33DDFDE6}" srcOrd="2" destOrd="0" parTransId="{508C0B12-E662-5042-B2D6-C0A9C22D42A9}" sibTransId="{C4A9464A-8667-764E-9993-3A177E4C1209}"/>
    <dgm:cxn modelId="{F7DB79FD-C79F-4639-85B5-DE4FE568A316}" type="presOf" srcId="{896A0ED4-3E73-481B-9AF5-31B878953568}" destId="{35F83CDE-AD2C-4B82-97D3-FAAF49946EA3}" srcOrd="0" destOrd="0" presId="urn:microsoft.com/office/officeart/2005/8/layout/default"/>
    <dgm:cxn modelId="{F7DBD7FE-E99A-6A4A-B702-3A304F9203E1}" type="presOf" srcId="{A369F0C2-106C-1146-B0D7-92AD448C2D24}" destId="{0B7F2FC4-5582-1347-A8A7-5AB67FC5EC4A}" srcOrd="0" destOrd="0" presId="urn:microsoft.com/office/officeart/2005/8/layout/default"/>
    <dgm:cxn modelId="{36F4B791-2F91-D746-92DE-84B6C12DB5C0}" type="presParOf" srcId="{35F83CDE-AD2C-4B82-97D3-FAAF49946EA3}" destId="{582C4340-B057-5440-9CF5-73C2ED68CAF5}" srcOrd="0" destOrd="0" presId="urn:microsoft.com/office/officeart/2005/8/layout/default"/>
    <dgm:cxn modelId="{8389CC51-1FF2-DD4E-85C4-09460D193348}" type="presParOf" srcId="{35F83CDE-AD2C-4B82-97D3-FAAF49946EA3}" destId="{66E74A8F-9E9F-4647-B525-64AE5AA1089D}" srcOrd="1" destOrd="0" presId="urn:microsoft.com/office/officeart/2005/8/layout/default"/>
    <dgm:cxn modelId="{27B87862-F269-BA42-B99B-A40C447EB709}" type="presParOf" srcId="{35F83CDE-AD2C-4B82-97D3-FAAF49946EA3}" destId="{0B7F2FC4-5582-1347-A8A7-5AB67FC5EC4A}" srcOrd="2" destOrd="0" presId="urn:microsoft.com/office/officeart/2005/8/layout/default"/>
    <dgm:cxn modelId="{CDEF7E2D-F56D-9A4C-8747-C7C0DD7D4E8D}" type="presParOf" srcId="{35F83CDE-AD2C-4B82-97D3-FAAF49946EA3}" destId="{4B9BC6E6-3D77-9444-AD07-58C8069F84CD}" srcOrd="3" destOrd="0" presId="urn:microsoft.com/office/officeart/2005/8/layout/default"/>
    <dgm:cxn modelId="{3ACCCFFB-76FF-174D-940C-78267E62F6AC}" type="presParOf" srcId="{35F83CDE-AD2C-4B82-97D3-FAAF49946EA3}" destId="{223D9B55-7278-914F-8CC0-8E54C0FEBEE6}" srcOrd="4" destOrd="0" presId="urn:microsoft.com/office/officeart/2005/8/layout/default"/>
    <dgm:cxn modelId="{D6C3822A-D081-FA4B-8A63-740568798913}" type="presParOf" srcId="{35F83CDE-AD2C-4B82-97D3-FAAF49946EA3}" destId="{A4F5970E-D1D2-BD4A-88DD-C75D3A35C8F4}" srcOrd="5" destOrd="0" presId="urn:microsoft.com/office/officeart/2005/8/layout/default"/>
    <dgm:cxn modelId="{3C451BFA-0DD6-4F4C-A186-3DDD64F4B6BF}" type="presParOf" srcId="{35F83CDE-AD2C-4B82-97D3-FAAF49946EA3}" destId="{0E6BD485-F75E-5941-BCF1-42A603CF090B}" srcOrd="6" destOrd="0" presId="urn:microsoft.com/office/officeart/2005/8/layout/default"/>
    <dgm:cxn modelId="{3A6615AB-231E-6D48-9390-2995B4C19587}" type="presParOf" srcId="{35F83CDE-AD2C-4B82-97D3-FAAF49946EA3}" destId="{722B7B09-D4B7-B54C-9681-2B602FE99B51}" srcOrd="7" destOrd="0" presId="urn:microsoft.com/office/officeart/2005/8/layout/default"/>
    <dgm:cxn modelId="{B50E31A1-31CC-CD48-B35B-A9DBBB16DDC1}" type="presParOf" srcId="{35F83CDE-AD2C-4B82-97D3-FAAF49946EA3}" destId="{42821BDF-4B77-714B-83B0-5C44D8C0ECAB}" srcOrd="8" destOrd="0" presId="urn:microsoft.com/office/officeart/2005/8/layout/default"/>
    <dgm:cxn modelId="{12C1EC3C-7F79-7B42-8AE1-6DCE6690A8E2}" type="presParOf" srcId="{35F83CDE-AD2C-4B82-97D3-FAAF49946EA3}" destId="{F672F101-A095-E744-BC33-30B8B661D630}" srcOrd="9" destOrd="0" presId="urn:microsoft.com/office/officeart/2005/8/layout/default"/>
    <dgm:cxn modelId="{8DE0F333-DA49-4942-B093-97A9579F5177}" type="presParOf" srcId="{35F83CDE-AD2C-4B82-97D3-FAAF49946EA3}" destId="{AC950329-E47A-854B-A0ED-CB4F98DB468D}"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C531F-43F6-AA48-AB3B-6F4F1CCE841E}">
      <dsp:nvSpPr>
        <dsp:cNvPr id="0" name=""/>
        <dsp:cNvSpPr/>
      </dsp:nvSpPr>
      <dsp:spPr>
        <a:xfrm>
          <a:off x="0" y="6091"/>
          <a:ext cx="6596065" cy="981045"/>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altLang="en-US" sz="1600" kern="1200" dirty="0">
              <a:latin typeface="+mj-lt"/>
            </a:rPr>
            <a:t>E</a:t>
          </a:r>
          <a:r>
            <a:rPr lang="en-US" sz="1600" kern="1200" dirty="0"/>
            <a:t>xternal </a:t>
          </a:r>
          <a:r>
            <a:rPr lang="en-US" altLang="en-US" sz="1600" kern="1200" dirty="0">
              <a:latin typeface="+mj-lt"/>
            </a:rPr>
            <a:t>Marketing Environment </a:t>
          </a:r>
          <a:r>
            <a:rPr lang="en-US" sz="1600" kern="1200" dirty="0"/>
            <a:t> Analysis. </a:t>
          </a:r>
        </a:p>
      </dsp:txBody>
      <dsp:txXfrm>
        <a:off x="47891" y="53982"/>
        <a:ext cx="6500283" cy="885263"/>
      </dsp:txXfrm>
    </dsp:sp>
    <dsp:sp modelId="{A456815E-2C7F-8149-8F4D-EF349045E7A0}">
      <dsp:nvSpPr>
        <dsp:cNvPr id="0" name=""/>
        <dsp:cNvSpPr/>
      </dsp:nvSpPr>
      <dsp:spPr>
        <a:xfrm>
          <a:off x="0" y="987136"/>
          <a:ext cx="6596065" cy="64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425" tIns="15240" rIns="85344" bIns="15240" numCol="1" spcCol="1270" anchor="t" anchorCtr="0">
          <a:noAutofit/>
        </a:bodyPr>
        <a:lstStyle/>
        <a:p>
          <a:pPr marL="228600" lvl="1" indent="-228600" algn="l" defTabSz="1066800">
            <a:lnSpc>
              <a:spcPct val="90000"/>
            </a:lnSpc>
            <a:spcBef>
              <a:spcPct val="0"/>
            </a:spcBef>
            <a:spcAft>
              <a:spcPct val="20000"/>
            </a:spcAft>
            <a:buChar char="•"/>
          </a:pPr>
          <a:r>
            <a:rPr lang="en-US" sz="1200" kern="1200" dirty="0">
              <a:solidFill>
                <a:prstClr val="black">
                  <a:hueOff val="0"/>
                  <a:satOff val="0"/>
                  <a:lumOff val="0"/>
                  <a:alphaOff val="0"/>
                </a:prstClr>
              </a:solidFill>
              <a:latin typeface="Calibri" panose="020F0502020204030204"/>
              <a:ea typeface="+mn-ea"/>
              <a:cs typeface="+mn-cs"/>
            </a:rPr>
            <a:t>Microenvironmental analysis |Porter 5 forces|</a:t>
          </a:r>
        </a:p>
        <a:p>
          <a:pPr marL="228600" lvl="1" indent="-228600" algn="l" defTabSz="1066800">
            <a:lnSpc>
              <a:spcPct val="90000"/>
            </a:lnSpc>
            <a:spcBef>
              <a:spcPct val="0"/>
            </a:spcBef>
            <a:spcAft>
              <a:spcPct val="20000"/>
            </a:spcAft>
            <a:buChar char="•"/>
          </a:pPr>
          <a:r>
            <a:rPr lang="en-US" sz="1200" kern="1200" dirty="0">
              <a:solidFill>
                <a:prstClr val="black">
                  <a:hueOff val="0"/>
                  <a:satOff val="0"/>
                  <a:lumOff val="0"/>
                  <a:alphaOff val="0"/>
                </a:prstClr>
              </a:solidFill>
              <a:latin typeface="Calibri" panose="020F0502020204030204"/>
              <a:ea typeface="+mn-ea"/>
              <a:cs typeface="+mn-cs"/>
            </a:rPr>
            <a:t>Macroenvironment analysis |PESTEL|</a:t>
          </a:r>
        </a:p>
      </dsp:txBody>
      <dsp:txXfrm>
        <a:off x="0" y="987136"/>
        <a:ext cx="6596065" cy="645840"/>
      </dsp:txXfrm>
    </dsp:sp>
    <dsp:sp modelId="{20362A1A-D917-45B3-A830-2DE440CF2242}">
      <dsp:nvSpPr>
        <dsp:cNvPr id="0" name=""/>
        <dsp:cNvSpPr/>
      </dsp:nvSpPr>
      <dsp:spPr>
        <a:xfrm>
          <a:off x="0" y="1632976"/>
          <a:ext cx="6596065" cy="981045"/>
        </a:xfrm>
        <a:prstGeom prst="roundRect">
          <a:avLst/>
        </a:prstGeom>
        <a:solidFill>
          <a:schemeClr val="accent5">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Internal </a:t>
          </a:r>
          <a:r>
            <a:rPr lang="en-US" altLang="en-US" sz="1800" kern="1200" dirty="0">
              <a:latin typeface="+mj-lt"/>
            </a:rPr>
            <a:t>Marketing </a:t>
          </a:r>
          <a:r>
            <a:rPr lang="en-US" sz="1800" kern="1200" dirty="0"/>
            <a:t>environment |business portfolio analysis |</a:t>
          </a:r>
        </a:p>
      </dsp:txBody>
      <dsp:txXfrm>
        <a:off x="47891" y="1680867"/>
        <a:ext cx="6500283" cy="885263"/>
      </dsp:txXfrm>
    </dsp:sp>
    <dsp:sp modelId="{BA7F2752-3777-DA44-8C01-3A68CEA4D7F4}">
      <dsp:nvSpPr>
        <dsp:cNvPr id="0" name=""/>
        <dsp:cNvSpPr/>
      </dsp:nvSpPr>
      <dsp:spPr>
        <a:xfrm>
          <a:off x="0" y="2614021"/>
          <a:ext cx="6596065" cy="64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425"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PLC |product life cycle|</a:t>
          </a:r>
        </a:p>
        <a:p>
          <a:pPr marL="171450" lvl="1" indent="-171450" algn="l" defTabSz="711200">
            <a:lnSpc>
              <a:spcPct val="90000"/>
            </a:lnSpc>
            <a:spcBef>
              <a:spcPct val="0"/>
            </a:spcBef>
            <a:spcAft>
              <a:spcPct val="20000"/>
            </a:spcAft>
            <a:buChar char="•"/>
          </a:pPr>
          <a:r>
            <a:rPr lang="en-US" sz="1600" kern="1200" dirty="0"/>
            <a:t>BCG |Growth share matrix|</a:t>
          </a:r>
        </a:p>
      </dsp:txBody>
      <dsp:txXfrm>
        <a:off x="0" y="2614021"/>
        <a:ext cx="6596065" cy="645840"/>
      </dsp:txXfrm>
    </dsp:sp>
    <dsp:sp modelId="{F00E0C1A-1277-45A5-AC84-246FD1A1A749}">
      <dsp:nvSpPr>
        <dsp:cNvPr id="0" name=""/>
        <dsp:cNvSpPr/>
      </dsp:nvSpPr>
      <dsp:spPr>
        <a:xfrm>
          <a:off x="0" y="3259861"/>
          <a:ext cx="6596065" cy="981045"/>
        </a:xfrm>
        <a:prstGeom prst="round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Integration of internal and external analyses|</a:t>
          </a:r>
          <a:r>
            <a:rPr lang="en-US" sz="700" kern="1200" dirty="0"/>
            <a:t> </a:t>
          </a:r>
          <a:r>
            <a:rPr lang="en-US" sz="2400" kern="1200" dirty="0">
              <a:solidFill>
                <a:prstClr val="white"/>
              </a:solidFill>
              <a:latin typeface="Impact" panose="020B0806030902050204"/>
              <a:ea typeface="+mn-ea"/>
              <a:cs typeface="+mn-cs"/>
            </a:rPr>
            <a:t>SWOT</a:t>
          </a:r>
          <a:r>
            <a:rPr lang="en-US" sz="700" kern="1200" dirty="0"/>
            <a:t> </a:t>
          </a:r>
          <a:r>
            <a:rPr lang="en-US" sz="2400" kern="1200" dirty="0"/>
            <a:t>Analysis</a:t>
          </a:r>
          <a:endParaRPr lang="en-US" sz="700" kern="1200" dirty="0"/>
        </a:p>
      </dsp:txBody>
      <dsp:txXfrm>
        <a:off x="47891" y="3307752"/>
        <a:ext cx="6500283" cy="8852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C531F-43F6-AA48-AB3B-6F4F1CCE841E}">
      <dsp:nvSpPr>
        <dsp:cNvPr id="0" name=""/>
        <dsp:cNvSpPr/>
      </dsp:nvSpPr>
      <dsp:spPr>
        <a:xfrm>
          <a:off x="0" y="0"/>
          <a:ext cx="5872163" cy="110331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kern="1200" dirty="0">
              <a:solidFill>
                <a:schemeClr val="bg1"/>
              </a:solidFill>
            </a:rPr>
            <a:t>External Environment</a:t>
          </a:r>
        </a:p>
      </dsp:txBody>
      <dsp:txXfrm>
        <a:off x="53859" y="53859"/>
        <a:ext cx="5764445" cy="995592"/>
      </dsp:txXfrm>
    </dsp:sp>
    <dsp:sp modelId="{26411FF9-FF83-D64E-9FFE-84C2B52E07C8}">
      <dsp:nvSpPr>
        <dsp:cNvPr id="0" name=""/>
        <dsp:cNvSpPr/>
      </dsp:nvSpPr>
      <dsp:spPr>
        <a:xfrm>
          <a:off x="0" y="1119757"/>
          <a:ext cx="5872163" cy="1713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441" tIns="45720" rIns="256032" bIns="45720" numCol="1" spcCol="1270" anchor="t" anchorCtr="0">
          <a:noAutofit/>
        </a:bodyPr>
        <a:lstStyle/>
        <a:p>
          <a:pPr marL="285750" lvl="1" indent="-285750" algn="l" defTabSz="1600200">
            <a:lnSpc>
              <a:spcPct val="90000"/>
            </a:lnSpc>
            <a:spcBef>
              <a:spcPct val="0"/>
            </a:spcBef>
            <a:spcAft>
              <a:spcPct val="20000"/>
            </a:spcAft>
            <a:buChar char="•"/>
          </a:pPr>
          <a:r>
            <a:rPr lang="en-US" sz="3600" kern="1200" dirty="0">
              <a:solidFill>
                <a:schemeClr val="accent5">
                  <a:lumMod val="75000"/>
                </a:schemeClr>
              </a:solidFill>
              <a:latin typeface="Impact" panose="020B0806030902050204"/>
              <a:ea typeface="+mn-ea"/>
              <a:cs typeface="+mn-cs"/>
            </a:rPr>
            <a:t>Microenvironmental analysis </a:t>
          </a:r>
        </a:p>
        <a:p>
          <a:pPr marL="571500" lvl="2" indent="-285750" algn="l" defTabSz="1600200">
            <a:lnSpc>
              <a:spcPct val="90000"/>
            </a:lnSpc>
            <a:spcBef>
              <a:spcPct val="0"/>
            </a:spcBef>
            <a:spcAft>
              <a:spcPct val="20000"/>
            </a:spcAft>
            <a:buChar char="•"/>
          </a:pPr>
          <a:r>
            <a:rPr lang="en-US" sz="3600" kern="1200" dirty="0">
              <a:solidFill>
                <a:schemeClr val="accent5">
                  <a:lumMod val="75000"/>
                </a:schemeClr>
              </a:solidFill>
              <a:latin typeface="Impact" panose="020B0806030902050204"/>
              <a:ea typeface="+mn-ea"/>
              <a:cs typeface="+mn-cs"/>
            </a:rPr>
            <a:t>|Porter 5 forces|</a:t>
          </a:r>
        </a:p>
      </dsp:txBody>
      <dsp:txXfrm>
        <a:off x="0" y="1119757"/>
        <a:ext cx="5872163" cy="17139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C531F-43F6-AA48-AB3B-6F4F1CCE841E}">
      <dsp:nvSpPr>
        <dsp:cNvPr id="0" name=""/>
        <dsp:cNvSpPr/>
      </dsp:nvSpPr>
      <dsp:spPr>
        <a:xfrm>
          <a:off x="0" y="0"/>
          <a:ext cx="5872163" cy="105534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altLang="en-US" sz="4400" kern="1200" dirty="0">
              <a:latin typeface="+mj-lt"/>
            </a:rPr>
            <a:t>Marketing Environment</a:t>
          </a:r>
          <a:endParaRPr lang="en-US" sz="4400" kern="1200" dirty="0"/>
        </a:p>
      </dsp:txBody>
      <dsp:txXfrm>
        <a:off x="51517" y="51517"/>
        <a:ext cx="5769129" cy="952306"/>
      </dsp:txXfrm>
    </dsp:sp>
    <dsp:sp modelId="{26411FF9-FF83-D64E-9FFE-84C2B52E07C8}">
      <dsp:nvSpPr>
        <dsp:cNvPr id="0" name=""/>
        <dsp:cNvSpPr/>
      </dsp:nvSpPr>
      <dsp:spPr>
        <a:xfrm>
          <a:off x="0" y="1087492"/>
          <a:ext cx="5872163" cy="1730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441" tIns="45720" rIns="256032" bIns="45720" numCol="1" spcCol="1270" anchor="t" anchorCtr="0">
          <a:noAutofit/>
        </a:bodyPr>
        <a:lstStyle/>
        <a:p>
          <a:pPr marL="285750" lvl="1" indent="-285750" algn="l" defTabSz="1600200">
            <a:lnSpc>
              <a:spcPct val="90000"/>
            </a:lnSpc>
            <a:spcBef>
              <a:spcPct val="0"/>
            </a:spcBef>
            <a:spcAft>
              <a:spcPct val="20000"/>
            </a:spcAft>
            <a:buChar char="•"/>
          </a:pPr>
          <a:r>
            <a:rPr lang="en-US" altLang="en-US" sz="3600" kern="1200" dirty="0">
              <a:solidFill>
                <a:schemeClr val="accent5">
                  <a:lumMod val="50000"/>
                </a:schemeClr>
              </a:solidFill>
              <a:latin typeface="Impact" panose="020B0806030902050204"/>
              <a:ea typeface="+mn-ea"/>
              <a:cs typeface="+mn-cs"/>
            </a:rPr>
            <a:t>Macroenvironment analysis </a:t>
          </a:r>
          <a:endParaRPr lang="en-US" sz="3600" kern="1200" dirty="0">
            <a:solidFill>
              <a:schemeClr val="accent5">
                <a:lumMod val="50000"/>
              </a:schemeClr>
            </a:solidFill>
            <a:latin typeface="Impact" panose="020B0806030902050204"/>
            <a:ea typeface="+mn-ea"/>
            <a:cs typeface="+mn-cs"/>
          </a:endParaRPr>
        </a:p>
        <a:p>
          <a:pPr marL="571500" lvl="2" indent="-285750" algn="l" defTabSz="1600200" rtl="0">
            <a:lnSpc>
              <a:spcPct val="90000"/>
            </a:lnSpc>
            <a:spcBef>
              <a:spcPct val="0"/>
            </a:spcBef>
            <a:spcAft>
              <a:spcPct val="20000"/>
            </a:spcAft>
            <a:buChar char="•"/>
          </a:pPr>
          <a:r>
            <a:rPr lang="en-US" sz="3600" kern="1200" dirty="0">
              <a:solidFill>
                <a:schemeClr val="accent5">
                  <a:lumMod val="50000"/>
                </a:schemeClr>
              </a:solidFill>
              <a:latin typeface="Impact" panose="020B0806030902050204"/>
              <a:ea typeface="+mn-ea"/>
              <a:cs typeface="+mn-cs"/>
            </a:rPr>
            <a:t>|PESTEL|</a:t>
          </a:r>
        </a:p>
      </dsp:txBody>
      <dsp:txXfrm>
        <a:off x="0" y="1087492"/>
        <a:ext cx="5872163" cy="17305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ABC64-55EF-424D-BCB3-B39FC6494E8C}">
      <dsp:nvSpPr>
        <dsp:cNvPr id="0" name=""/>
        <dsp:cNvSpPr/>
      </dsp:nvSpPr>
      <dsp:spPr>
        <a:xfrm>
          <a:off x="59363" y="1740"/>
          <a:ext cx="1028215" cy="61692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Employment</a:t>
          </a:r>
        </a:p>
      </dsp:txBody>
      <dsp:txXfrm>
        <a:off x="59363" y="1740"/>
        <a:ext cx="1028215" cy="616929"/>
      </dsp:txXfrm>
    </dsp:sp>
    <dsp:sp modelId="{3C4B4FB3-5120-4A22-B7B1-80D49884575D}">
      <dsp:nvSpPr>
        <dsp:cNvPr id="0" name=""/>
        <dsp:cNvSpPr/>
      </dsp:nvSpPr>
      <dsp:spPr>
        <a:xfrm>
          <a:off x="59363" y="721490"/>
          <a:ext cx="1028215" cy="616929"/>
        </a:xfrm>
        <a:prstGeom prst="rect">
          <a:avLst/>
        </a:prstGeom>
        <a:gradFill rotWithShape="0">
          <a:gsLst>
            <a:gs pos="0">
              <a:schemeClr val="accent2">
                <a:hueOff val="-291073"/>
                <a:satOff val="-16786"/>
                <a:lumOff val="1726"/>
                <a:alphaOff val="0"/>
                <a:satMod val="103000"/>
                <a:lumMod val="102000"/>
                <a:tint val="94000"/>
              </a:schemeClr>
            </a:gs>
            <a:gs pos="50000">
              <a:schemeClr val="accent2">
                <a:hueOff val="-291073"/>
                <a:satOff val="-16786"/>
                <a:lumOff val="1726"/>
                <a:alphaOff val="0"/>
                <a:satMod val="110000"/>
                <a:lumMod val="100000"/>
                <a:shade val="100000"/>
              </a:schemeClr>
            </a:gs>
            <a:gs pos="100000">
              <a:schemeClr val="accent2">
                <a:hueOff val="-291073"/>
                <a:satOff val="-16786"/>
                <a:lumOff val="172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Disposable income</a:t>
          </a:r>
        </a:p>
      </dsp:txBody>
      <dsp:txXfrm>
        <a:off x="59363" y="721490"/>
        <a:ext cx="1028215" cy="616929"/>
      </dsp:txXfrm>
    </dsp:sp>
    <dsp:sp modelId="{C7359DB3-131C-4808-9A31-6188E1F44C4E}">
      <dsp:nvSpPr>
        <dsp:cNvPr id="0" name=""/>
        <dsp:cNvSpPr/>
      </dsp:nvSpPr>
      <dsp:spPr>
        <a:xfrm>
          <a:off x="59363" y="1441241"/>
          <a:ext cx="1028215" cy="616929"/>
        </a:xfrm>
        <a:prstGeom prst="rect">
          <a:avLst/>
        </a:prstGeom>
        <a:gradFill rotWithShape="0">
          <a:gsLst>
            <a:gs pos="0">
              <a:schemeClr val="accent2">
                <a:hueOff val="-582145"/>
                <a:satOff val="-33571"/>
                <a:lumOff val="3451"/>
                <a:alphaOff val="0"/>
                <a:satMod val="103000"/>
                <a:lumMod val="102000"/>
                <a:tint val="94000"/>
              </a:schemeClr>
            </a:gs>
            <a:gs pos="50000">
              <a:schemeClr val="accent2">
                <a:hueOff val="-582145"/>
                <a:satOff val="-33571"/>
                <a:lumOff val="3451"/>
                <a:alphaOff val="0"/>
                <a:satMod val="110000"/>
                <a:lumMod val="100000"/>
                <a:shade val="100000"/>
              </a:schemeClr>
            </a:gs>
            <a:gs pos="100000">
              <a:schemeClr val="accent2">
                <a:hueOff val="-582145"/>
                <a:satOff val="-33571"/>
                <a:lumOff val="345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Interest rate</a:t>
          </a:r>
        </a:p>
      </dsp:txBody>
      <dsp:txXfrm>
        <a:off x="59363" y="1441241"/>
        <a:ext cx="1028215" cy="616929"/>
      </dsp:txXfrm>
    </dsp:sp>
    <dsp:sp modelId="{90FD81EE-B04F-2B48-ACC1-FF19EB02B052}">
      <dsp:nvSpPr>
        <dsp:cNvPr id="0" name=""/>
        <dsp:cNvSpPr/>
      </dsp:nvSpPr>
      <dsp:spPr>
        <a:xfrm>
          <a:off x="59363" y="2160992"/>
          <a:ext cx="1028215" cy="616929"/>
        </a:xfrm>
        <a:prstGeom prst="rect">
          <a:avLst/>
        </a:prstGeom>
        <a:gradFill rotWithShape="0">
          <a:gsLst>
            <a:gs pos="0">
              <a:schemeClr val="accent2">
                <a:hueOff val="-873218"/>
                <a:satOff val="-50357"/>
                <a:lumOff val="5177"/>
                <a:alphaOff val="0"/>
                <a:satMod val="103000"/>
                <a:lumMod val="102000"/>
                <a:tint val="94000"/>
              </a:schemeClr>
            </a:gs>
            <a:gs pos="50000">
              <a:schemeClr val="accent2">
                <a:hueOff val="-873218"/>
                <a:satOff val="-50357"/>
                <a:lumOff val="5177"/>
                <a:alphaOff val="0"/>
                <a:satMod val="110000"/>
                <a:lumMod val="100000"/>
                <a:shade val="100000"/>
              </a:schemeClr>
            </a:gs>
            <a:gs pos="100000">
              <a:schemeClr val="accent2">
                <a:hueOff val="-873218"/>
                <a:satOff val="-50357"/>
                <a:lumOff val="517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FX</a:t>
          </a:r>
        </a:p>
      </dsp:txBody>
      <dsp:txXfrm>
        <a:off x="59363" y="2160992"/>
        <a:ext cx="1028215" cy="616929"/>
      </dsp:txXfrm>
    </dsp:sp>
    <dsp:sp modelId="{BE5CA091-272D-4F08-A767-315DD0597CB3}">
      <dsp:nvSpPr>
        <dsp:cNvPr id="0" name=""/>
        <dsp:cNvSpPr/>
      </dsp:nvSpPr>
      <dsp:spPr>
        <a:xfrm>
          <a:off x="59363" y="2880743"/>
          <a:ext cx="1028215" cy="616929"/>
        </a:xfrm>
        <a:prstGeom prst="rect">
          <a:avLst/>
        </a:prstGeom>
        <a:gradFill rotWithShape="0">
          <a:gsLst>
            <a:gs pos="0">
              <a:schemeClr val="accent2">
                <a:hueOff val="-1164290"/>
                <a:satOff val="-67142"/>
                <a:lumOff val="6902"/>
                <a:alphaOff val="0"/>
                <a:satMod val="103000"/>
                <a:lumMod val="102000"/>
                <a:tint val="94000"/>
              </a:schemeClr>
            </a:gs>
            <a:gs pos="50000">
              <a:schemeClr val="accent2">
                <a:hueOff val="-1164290"/>
                <a:satOff val="-67142"/>
                <a:lumOff val="6902"/>
                <a:alphaOff val="0"/>
                <a:satMod val="110000"/>
                <a:lumMod val="100000"/>
                <a:shade val="100000"/>
              </a:schemeClr>
            </a:gs>
            <a:gs pos="100000">
              <a:schemeClr val="accent2">
                <a:hueOff val="-1164290"/>
                <a:satOff val="-67142"/>
                <a:lumOff val="69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Inflation</a:t>
          </a:r>
        </a:p>
      </dsp:txBody>
      <dsp:txXfrm>
        <a:off x="59363" y="2880743"/>
        <a:ext cx="1028215" cy="616929"/>
      </dsp:txXfrm>
    </dsp:sp>
    <dsp:sp modelId="{A7407D64-96E7-4C4F-B83F-5C8615B32CA0}">
      <dsp:nvSpPr>
        <dsp:cNvPr id="0" name=""/>
        <dsp:cNvSpPr/>
      </dsp:nvSpPr>
      <dsp:spPr>
        <a:xfrm>
          <a:off x="59363" y="3600494"/>
          <a:ext cx="1028215" cy="616929"/>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Economic growth</a:t>
          </a:r>
        </a:p>
      </dsp:txBody>
      <dsp:txXfrm>
        <a:off x="59363" y="3600494"/>
        <a:ext cx="1028215" cy="6169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BAB6D2-41F5-4595-BA27-4A7D9CD84AA8}">
      <dsp:nvSpPr>
        <dsp:cNvPr id="0" name=""/>
        <dsp:cNvSpPr/>
      </dsp:nvSpPr>
      <dsp:spPr>
        <a:xfrm>
          <a:off x="245151" y="967"/>
          <a:ext cx="1073778" cy="64426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Emerging Technologies</a:t>
          </a:r>
        </a:p>
      </dsp:txBody>
      <dsp:txXfrm>
        <a:off x="245151" y="967"/>
        <a:ext cx="1073778" cy="644266"/>
      </dsp:txXfrm>
    </dsp:sp>
    <dsp:sp modelId="{707F2AC2-1188-432D-8355-432464209304}">
      <dsp:nvSpPr>
        <dsp:cNvPr id="0" name=""/>
        <dsp:cNvSpPr/>
      </dsp:nvSpPr>
      <dsp:spPr>
        <a:xfrm>
          <a:off x="245151" y="752612"/>
          <a:ext cx="1073778" cy="644266"/>
        </a:xfrm>
        <a:prstGeom prst="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Copyright and Patents</a:t>
          </a:r>
        </a:p>
      </dsp:txBody>
      <dsp:txXfrm>
        <a:off x="245151" y="752612"/>
        <a:ext cx="1073778" cy="644266"/>
      </dsp:txXfrm>
    </dsp:sp>
    <dsp:sp modelId="{D84109CB-36E4-42AD-9848-CD7E2CE49579}">
      <dsp:nvSpPr>
        <dsp:cNvPr id="0" name=""/>
        <dsp:cNvSpPr/>
      </dsp:nvSpPr>
      <dsp:spPr>
        <a:xfrm>
          <a:off x="245151" y="1504256"/>
          <a:ext cx="1073778" cy="644266"/>
        </a:xfrm>
        <a:prstGeom prst="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Production and Distribution</a:t>
          </a:r>
        </a:p>
      </dsp:txBody>
      <dsp:txXfrm>
        <a:off x="245151" y="1504256"/>
        <a:ext cx="1073778" cy="644266"/>
      </dsp:txXfrm>
    </dsp:sp>
    <dsp:sp modelId="{03BF0393-38E9-4203-A5F1-B8066ACFF6FF}">
      <dsp:nvSpPr>
        <dsp:cNvPr id="0" name=""/>
        <dsp:cNvSpPr/>
      </dsp:nvSpPr>
      <dsp:spPr>
        <a:xfrm>
          <a:off x="245151" y="2255901"/>
          <a:ext cx="1073778" cy="644266"/>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Research and Development</a:t>
          </a:r>
        </a:p>
      </dsp:txBody>
      <dsp:txXfrm>
        <a:off x="245151" y="2255901"/>
        <a:ext cx="1073778" cy="6442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09D609-EECE-AC46-A54C-1A71B2ED9416}">
      <dsp:nvSpPr>
        <dsp:cNvPr id="0" name=""/>
        <dsp:cNvSpPr/>
      </dsp:nvSpPr>
      <dsp:spPr>
        <a:xfrm>
          <a:off x="541" y="658208"/>
          <a:ext cx="1107069" cy="66424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0" i="0" kern="1200" dirty="0"/>
            <a:t>Climate change</a:t>
          </a:r>
        </a:p>
      </dsp:txBody>
      <dsp:txXfrm>
        <a:off x="541" y="658208"/>
        <a:ext cx="1107069" cy="664241"/>
      </dsp:txXfrm>
    </dsp:sp>
    <dsp:sp modelId="{CADEAD6C-FCF5-C041-A861-0D2C9E2B7C07}">
      <dsp:nvSpPr>
        <dsp:cNvPr id="0" name=""/>
        <dsp:cNvSpPr/>
      </dsp:nvSpPr>
      <dsp:spPr>
        <a:xfrm>
          <a:off x="541" y="1433157"/>
          <a:ext cx="1107069" cy="664241"/>
        </a:xfrm>
        <a:prstGeom prst="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400" b="0" i="0" kern="1200" dirty="0">
              <a:solidFill>
                <a:prstClr val="white"/>
              </a:solidFill>
              <a:latin typeface="Gill Sans MT" panose="020B0502020104020203"/>
              <a:ea typeface="+mn-ea"/>
              <a:cs typeface="+mn-cs"/>
            </a:rPr>
            <a:t>Pollution</a:t>
          </a:r>
        </a:p>
      </dsp:txBody>
      <dsp:txXfrm>
        <a:off x="541" y="1433157"/>
        <a:ext cx="1107069" cy="664241"/>
      </dsp:txXfrm>
    </dsp:sp>
    <dsp:sp modelId="{6772AC00-E9A3-F349-92CD-27A958782F80}">
      <dsp:nvSpPr>
        <dsp:cNvPr id="0" name=""/>
        <dsp:cNvSpPr/>
      </dsp:nvSpPr>
      <dsp:spPr>
        <a:xfrm>
          <a:off x="541" y="2208106"/>
          <a:ext cx="1107069" cy="664241"/>
        </a:xfrm>
        <a:prstGeom prst="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altLang="en-US" sz="1400" b="0" i="0" kern="1200" dirty="0">
              <a:solidFill>
                <a:prstClr val="white"/>
              </a:solidFill>
              <a:latin typeface="Gill Sans MT" panose="020B0502020104020203"/>
              <a:ea typeface="+mn-ea"/>
              <a:cs typeface="+mn-cs"/>
            </a:rPr>
            <a:t>Natural resource management</a:t>
          </a:r>
          <a:endParaRPr lang="en-US" sz="1400" b="0" i="0" kern="1200" dirty="0">
            <a:solidFill>
              <a:prstClr val="white"/>
            </a:solidFill>
            <a:latin typeface="Gill Sans MT" panose="020B0502020104020203"/>
            <a:ea typeface="+mn-ea"/>
            <a:cs typeface="+mn-cs"/>
          </a:endParaRPr>
        </a:p>
      </dsp:txBody>
      <dsp:txXfrm>
        <a:off x="541" y="2208106"/>
        <a:ext cx="1107069" cy="664241"/>
      </dsp:txXfrm>
    </dsp:sp>
    <dsp:sp modelId="{33627804-B413-A440-BD22-93FD147D916C}">
      <dsp:nvSpPr>
        <dsp:cNvPr id="0" name=""/>
        <dsp:cNvSpPr/>
      </dsp:nvSpPr>
      <dsp:spPr>
        <a:xfrm>
          <a:off x="541" y="2983055"/>
          <a:ext cx="1107069" cy="664241"/>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en-US" sz="1400" b="0" i="0" kern="1200" dirty="0">
              <a:solidFill>
                <a:prstClr val="white"/>
              </a:solidFill>
              <a:latin typeface="Gill Sans MT" panose="020B0502020104020203"/>
              <a:ea typeface="+mn-ea"/>
              <a:cs typeface="+mn-cs"/>
            </a:rPr>
            <a:t>environmental sustainability</a:t>
          </a:r>
          <a:endParaRPr lang="en-US" sz="1400" b="0" i="0" kern="1200" dirty="0">
            <a:solidFill>
              <a:prstClr val="white"/>
            </a:solidFill>
            <a:latin typeface="Gill Sans MT" panose="020B0502020104020203"/>
            <a:ea typeface="+mn-ea"/>
            <a:cs typeface="+mn-cs"/>
          </a:endParaRPr>
        </a:p>
      </dsp:txBody>
      <dsp:txXfrm>
        <a:off x="541" y="2983055"/>
        <a:ext cx="1107069" cy="66424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C4340-B057-5440-9CF5-73C2ED68CAF5}">
      <dsp:nvSpPr>
        <dsp:cNvPr id="0" name=""/>
        <dsp:cNvSpPr/>
      </dsp:nvSpPr>
      <dsp:spPr>
        <a:xfrm>
          <a:off x="145584" y="592"/>
          <a:ext cx="842505" cy="50550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prstClr val="white"/>
              </a:solidFill>
              <a:latin typeface="Gill Sans MT" panose="020B0502020104020203"/>
              <a:ea typeface="+mn-ea"/>
              <a:cs typeface="+mn-cs"/>
            </a:rPr>
            <a:t>Consumer Protection Laws</a:t>
          </a:r>
        </a:p>
      </dsp:txBody>
      <dsp:txXfrm>
        <a:off x="145584" y="592"/>
        <a:ext cx="842505" cy="505503"/>
      </dsp:txXfrm>
    </dsp:sp>
    <dsp:sp modelId="{0B7F2FC4-5582-1347-A8A7-5AB67FC5EC4A}">
      <dsp:nvSpPr>
        <dsp:cNvPr id="0" name=""/>
        <dsp:cNvSpPr/>
      </dsp:nvSpPr>
      <dsp:spPr>
        <a:xfrm>
          <a:off x="145584" y="590346"/>
          <a:ext cx="842505" cy="505503"/>
        </a:xfrm>
        <a:prstGeom prst="rect">
          <a:avLst/>
        </a:prstGeom>
        <a:gradFill rotWithShape="0">
          <a:gsLst>
            <a:gs pos="0">
              <a:schemeClr val="accent2">
                <a:hueOff val="-291073"/>
                <a:satOff val="-16786"/>
                <a:lumOff val="1726"/>
                <a:alphaOff val="0"/>
                <a:satMod val="103000"/>
                <a:lumMod val="102000"/>
                <a:tint val="94000"/>
              </a:schemeClr>
            </a:gs>
            <a:gs pos="50000">
              <a:schemeClr val="accent2">
                <a:hueOff val="-291073"/>
                <a:satOff val="-16786"/>
                <a:lumOff val="1726"/>
                <a:alphaOff val="0"/>
                <a:satMod val="110000"/>
                <a:lumMod val="100000"/>
                <a:shade val="100000"/>
              </a:schemeClr>
            </a:gs>
            <a:gs pos="100000">
              <a:schemeClr val="accent2">
                <a:hueOff val="-291073"/>
                <a:satOff val="-16786"/>
                <a:lumOff val="172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prstClr val="white"/>
              </a:solidFill>
              <a:latin typeface="Gill Sans MT" panose="020B0502020104020203"/>
              <a:ea typeface="+mn-ea"/>
              <a:cs typeface="+mn-cs"/>
            </a:rPr>
            <a:t>Anti-trust Laws</a:t>
          </a:r>
        </a:p>
      </dsp:txBody>
      <dsp:txXfrm>
        <a:off x="145584" y="590346"/>
        <a:ext cx="842505" cy="505503"/>
      </dsp:txXfrm>
    </dsp:sp>
    <dsp:sp modelId="{223D9B55-7278-914F-8CC0-8E54C0FEBEE6}">
      <dsp:nvSpPr>
        <dsp:cNvPr id="0" name=""/>
        <dsp:cNvSpPr/>
      </dsp:nvSpPr>
      <dsp:spPr>
        <a:xfrm>
          <a:off x="145584" y="1180100"/>
          <a:ext cx="842505" cy="505503"/>
        </a:xfrm>
        <a:prstGeom prst="rect">
          <a:avLst/>
        </a:prstGeom>
        <a:gradFill rotWithShape="0">
          <a:gsLst>
            <a:gs pos="0">
              <a:schemeClr val="accent2">
                <a:hueOff val="-582145"/>
                <a:satOff val="-33571"/>
                <a:lumOff val="3451"/>
                <a:alphaOff val="0"/>
                <a:satMod val="103000"/>
                <a:lumMod val="102000"/>
                <a:tint val="94000"/>
              </a:schemeClr>
            </a:gs>
            <a:gs pos="50000">
              <a:schemeClr val="accent2">
                <a:hueOff val="-582145"/>
                <a:satOff val="-33571"/>
                <a:lumOff val="3451"/>
                <a:alphaOff val="0"/>
                <a:satMod val="110000"/>
                <a:lumMod val="100000"/>
                <a:shade val="100000"/>
              </a:schemeClr>
            </a:gs>
            <a:gs pos="100000">
              <a:schemeClr val="accent2">
                <a:hueOff val="-582145"/>
                <a:satOff val="-33571"/>
                <a:lumOff val="345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prstClr val="white"/>
              </a:solidFill>
              <a:latin typeface="Gill Sans MT" panose="020B0502020104020203"/>
              <a:ea typeface="+mn-ea"/>
              <a:cs typeface="+mn-cs"/>
            </a:rPr>
            <a:t>Political Stability</a:t>
          </a:r>
        </a:p>
      </dsp:txBody>
      <dsp:txXfrm>
        <a:off x="145584" y="1180100"/>
        <a:ext cx="842505" cy="505503"/>
      </dsp:txXfrm>
    </dsp:sp>
    <dsp:sp modelId="{0E6BD485-F75E-5941-BCF1-42A603CF090B}">
      <dsp:nvSpPr>
        <dsp:cNvPr id="0" name=""/>
        <dsp:cNvSpPr/>
      </dsp:nvSpPr>
      <dsp:spPr>
        <a:xfrm>
          <a:off x="145584" y="1769854"/>
          <a:ext cx="842505" cy="505503"/>
        </a:xfrm>
        <a:prstGeom prst="rect">
          <a:avLst/>
        </a:prstGeom>
        <a:gradFill rotWithShape="0">
          <a:gsLst>
            <a:gs pos="0">
              <a:schemeClr val="accent2">
                <a:hueOff val="-873218"/>
                <a:satOff val="-50357"/>
                <a:lumOff val="5177"/>
                <a:alphaOff val="0"/>
                <a:satMod val="103000"/>
                <a:lumMod val="102000"/>
                <a:tint val="94000"/>
              </a:schemeClr>
            </a:gs>
            <a:gs pos="50000">
              <a:schemeClr val="accent2">
                <a:hueOff val="-873218"/>
                <a:satOff val="-50357"/>
                <a:lumOff val="5177"/>
                <a:alphaOff val="0"/>
                <a:satMod val="110000"/>
                <a:lumMod val="100000"/>
                <a:shade val="100000"/>
              </a:schemeClr>
            </a:gs>
            <a:gs pos="100000">
              <a:schemeClr val="accent2">
                <a:hueOff val="-873218"/>
                <a:satOff val="-50357"/>
                <a:lumOff val="517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prstClr val="white"/>
              </a:solidFill>
              <a:latin typeface="Gill Sans MT" panose="020B0502020104020203"/>
              <a:ea typeface="+mn-ea"/>
              <a:cs typeface="+mn-cs"/>
            </a:rPr>
            <a:t>Foreign Trade policy</a:t>
          </a:r>
        </a:p>
      </dsp:txBody>
      <dsp:txXfrm>
        <a:off x="145584" y="1769854"/>
        <a:ext cx="842505" cy="505503"/>
      </dsp:txXfrm>
    </dsp:sp>
    <dsp:sp modelId="{42821BDF-4B77-714B-83B0-5C44D8C0ECAB}">
      <dsp:nvSpPr>
        <dsp:cNvPr id="0" name=""/>
        <dsp:cNvSpPr/>
      </dsp:nvSpPr>
      <dsp:spPr>
        <a:xfrm>
          <a:off x="145584" y="2359608"/>
          <a:ext cx="842505" cy="505503"/>
        </a:xfrm>
        <a:prstGeom prst="rect">
          <a:avLst/>
        </a:prstGeom>
        <a:gradFill rotWithShape="0">
          <a:gsLst>
            <a:gs pos="0">
              <a:schemeClr val="accent2">
                <a:hueOff val="-1164290"/>
                <a:satOff val="-67142"/>
                <a:lumOff val="6902"/>
                <a:alphaOff val="0"/>
                <a:satMod val="103000"/>
                <a:lumMod val="102000"/>
                <a:tint val="94000"/>
              </a:schemeClr>
            </a:gs>
            <a:gs pos="50000">
              <a:schemeClr val="accent2">
                <a:hueOff val="-1164290"/>
                <a:satOff val="-67142"/>
                <a:lumOff val="6902"/>
                <a:alphaOff val="0"/>
                <a:satMod val="110000"/>
                <a:lumMod val="100000"/>
                <a:shade val="100000"/>
              </a:schemeClr>
            </a:gs>
            <a:gs pos="100000">
              <a:schemeClr val="accent2">
                <a:hueOff val="-1164290"/>
                <a:satOff val="-67142"/>
                <a:lumOff val="69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prstClr val="white"/>
              </a:solidFill>
              <a:latin typeface="Gill Sans MT" panose="020B0502020104020203"/>
              <a:ea typeface="+mn-ea"/>
              <a:cs typeface="+mn-cs"/>
            </a:rPr>
            <a:t>Taxation/Tariffs policy</a:t>
          </a:r>
        </a:p>
      </dsp:txBody>
      <dsp:txXfrm>
        <a:off x="145584" y="2359608"/>
        <a:ext cx="842505" cy="505503"/>
      </dsp:txXfrm>
    </dsp:sp>
    <dsp:sp modelId="{AC950329-E47A-854B-A0ED-CB4F98DB468D}">
      <dsp:nvSpPr>
        <dsp:cNvPr id="0" name=""/>
        <dsp:cNvSpPr/>
      </dsp:nvSpPr>
      <dsp:spPr>
        <a:xfrm>
          <a:off x="145584" y="2949362"/>
          <a:ext cx="842505" cy="505503"/>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prstClr val="white"/>
              </a:solidFill>
              <a:latin typeface="Gill Sans MT" panose="020B0502020104020203"/>
              <a:ea typeface="+mn-ea"/>
              <a:cs typeface="+mn-cs"/>
            </a:rPr>
            <a:t>Pressure group </a:t>
          </a:r>
        </a:p>
      </dsp:txBody>
      <dsp:txXfrm>
        <a:off x="145584" y="2949362"/>
        <a:ext cx="842505" cy="50550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A6FE4-1AC1-463D-8B55-CEE580B4B015}" type="datetimeFigureOut">
              <a:rPr lang="en-US" smtClean="0"/>
              <a:t>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E3365E-489C-40BA-AB67-48C69D054ED7}" type="slidenum">
              <a:rPr lang="en-US" smtClean="0"/>
              <a:t>‹#›</a:t>
            </a:fld>
            <a:endParaRPr lang="en-US"/>
          </a:p>
        </p:txBody>
      </p:sp>
    </p:spTree>
    <p:extLst>
      <p:ext uri="{BB962C8B-B14F-4D97-AF65-F5344CB8AC3E}">
        <p14:creationId xmlns:p14="http://schemas.microsoft.com/office/powerpoint/2010/main" val="3522788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defTabSz="914400" rtl="0" eaLnBrk="1" latinLnBrk="0" hangingPunct="1">
              <a:spcBef>
                <a:spcPts val="0"/>
              </a:spcBef>
              <a:spcAft>
                <a:spcPts val="0"/>
              </a:spcAft>
              <a:buNone/>
            </a:pPr>
            <a:endParaRPr dirty="0"/>
          </a:p>
        </p:txBody>
      </p:sp>
      <p:sp>
        <p:nvSpPr>
          <p:cNvPr id="95" name="Google Shape;9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281d7fb39e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2281d7fb39e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8" name="Google Shape;398;g2281d7fb39e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054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4" name="Google Shape;37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market offering includes much more than just physical goods or services. Consumers decide which events to experience, which tourist destinations to visit, which hotels to stay in, and which restaurants to patronize. To the consumer these are all products.</a:t>
            </a:r>
            <a:endParaRPr/>
          </a:p>
        </p:txBody>
      </p:sp>
      <p:sp>
        <p:nvSpPr>
          <p:cNvPr id="375" name="Google Shape;37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403" name="Google Shape;40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411" name="Google Shape;41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2" name="Google Shape;43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683421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7" name="Google Shape;43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2" name="Google Shape;44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Marketing occurs when people decide to satisfy their needs and wants through exchange relationships. </a:t>
            </a:r>
            <a:r>
              <a:rPr lang="en-US" b="1">
                <a:latin typeface="Arial"/>
                <a:ea typeface="Arial"/>
                <a:cs typeface="Arial"/>
                <a:sym typeface="Arial"/>
              </a:rPr>
              <a:t>Exchange</a:t>
            </a:r>
            <a:r>
              <a:rPr lang="en-US">
                <a:latin typeface="Arial"/>
                <a:ea typeface="Arial"/>
                <a:cs typeface="Arial"/>
                <a:sym typeface="Arial"/>
              </a:rPr>
              <a:t> is the act of obtaining a desired object from someone by offering something in return.</a:t>
            </a:r>
            <a:endParaRPr/>
          </a:p>
          <a:p>
            <a:pPr marL="0" lvl="0" indent="0" algn="l" rtl="0">
              <a:lnSpc>
                <a:spcPct val="100000"/>
              </a:lnSpc>
              <a:spcBef>
                <a:spcPts val="0"/>
              </a:spcBef>
              <a:spcAft>
                <a:spcPts val="0"/>
              </a:spcAft>
              <a:buSzPts val="1400"/>
              <a:buNone/>
            </a:pPr>
            <a:r>
              <a:rPr lang="en-US">
                <a:latin typeface="Arial"/>
                <a:ea typeface="Arial"/>
                <a:cs typeface="Arial"/>
                <a:sym typeface="Arial"/>
              </a:rPr>
              <a:t> </a:t>
            </a:r>
            <a:endParaRPr/>
          </a:p>
          <a:p>
            <a:pPr marL="0" lvl="0" indent="0" algn="l" rtl="0">
              <a:lnSpc>
                <a:spcPct val="100000"/>
              </a:lnSpc>
              <a:spcBef>
                <a:spcPts val="0"/>
              </a:spcBef>
              <a:spcAft>
                <a:spcPts val="0"/>
              </a:spcAft>
              <a:buSzPts val="1400"/>
              <a:buNone/>
            </a:pPr>
            <a:r>
              <a:rPr lang="en-US">
                <a:latin typeface="Arial"/>
                <a:ea typeface="Arial"/>
                <a:cs typeface="Arial"/>
                <a:sym typeface="Arial"/>
              </a:rPr>
              <a:t>Marketing consists of actions taken to create, maintain, and grow desirable exchange relationships with target audiences involving a product, service, idea, or other object. Companies want to build strong relationships by consistently delivering superior customer value.</a:t>
            </a:r>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360"/>
              </a:spcBef>
              <a:spcAft>
                <a:spcPts val="0"/>
              </a:spcAft>
              <a:buSzPts val="1400"/>
              <a:buNone/>
            </a:pPr>
            <a:r>
              <a:rPr lang="en-US">
                <a:latin typeface="Arial"/>
                <a:ea typeface="Arial"/>
                <a:cs typeface="Arial"/>
                <a:sym typeface="Arial"/>
              </a:rPr>
              <a:t>In the broadest sense, the marketer tries to bring about a response to some market offering. The response may be more than simply buying or trading products and services. For example, a political candidate wants votes; a church wants membership; an orchestra wants an audience; and a social action group wants idea acceptance.</a:t>
            </a:r>
            <a:endParaRPr/>
          </a:p>
          <a:p>
            <a:pPr marL="0" lvl="0" indent="0" algn="l" rtl="0">
              <a:lnSpc>
                <a:spcPct val="100000"/>
              </a:lnSpc>
              <a:spcBef>
                <a:spcPts val="360"/>
              </a:spcBef>
              <a:spcAft>
                <a:spcPts val="0"/>
              </a:spcAft>
              <a:buSzPts val="1400"/>
              <a:buNone/>
            </a:pPr>
            <a:endParaRPr>
              <a:solidFill>
                <a:srgbClr val="008000"/>
              </a:solidFill>
              <a:latin typeface="Arial"/>
              <a:ea typeface="Arial"/>
              <a:cs typeface="Arial"/>
              <a:sym typeface="Arial"/>
            </a:endParaRPr>
          </a:p>
        </p:txBody>
      </p:sp>
      <p:sp>
        <p:nvSpPr>
          <p:cNvPr id="451" name="Google Shape;45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26</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2" name="Google Shape;712;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008000"/>
                </a:solidFill>
                <a:latin typeface="Arial"/>
                <a:ea typeface="Arial"/>
                <a:cs typeface="Arial"/>
                <a:sym typeface="Arial"/>
              </a:rPr>
              <a:t>Companies must find the game plan for long-run survival and growth that makes the most sense given its specific situation, opportunities, objectives, and resources. This is the focus of </a:t>
            </a:r>
            <a:r>
              <a:rPr lang="en-US" b="1">
                <a:solidFill>
                  <a:srgbClr val="008000"/>
                </a:solidFill>
                <a:latin typeface="Arial"/>
                <a:ea typeface="Arial"/>
                <a:cs typeface="Arial"/>
                <a:sym typeface="Arial"/>
              </a:rPr>
              <a:t>strategic planning</a:t>
            </a:r>
            <a:r>
              <a:rPr lang="en-US"/>
              <a:t>—</a:t>
            </a:r>
            <a:r>
              <a:rPr lang="en-US">
                <a:solidFill>
                  <a:srgbClr val="008000"/>
                </a:solidFill>
                <a:latin typeface="Arial"/>
                <a:ea typeface="Arial"/>
                <a:cs typeface="Arial"/>
                <a:sym typeface="Arial"/>
              </a:rPr>
              <a:t>the process of developing and maintaining a strategic fit between the organization’s goals, capabilities and its changing marketing opportunities. </a:t>
            </a:r>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a:solidFill>
                  <a:srgbClr val="008000"/>
                </a:solidFill>
                <a:latin typeface="Arial"/>
                <a:ea typeface="Arial"/>
                <a:cs typeface="Arial"/>
                <a:sym typeface="Arial"/>
              </a:rPr>
              <a:t>Strategic planning sets the stage for the rest of planning in the firm. Companies prepare annual plans, long-range plans, and strategic plans. The annual and long-range plans deal with the company’s current businesses and how to keep them going. In contrast, the strategic plan involves adapting the firm to take advantage of opportunities in its constantly changing environment.</a:t>
            </a:r>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713" name="Google Shape;713;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33006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1" name="Google Shape;46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9" name="Google Shape;47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9" name="Google Shape;48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99" name="Google Shape;49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Verdana"/>
              <a:buNone/>
            </a:pPr>
            <a:r>
              <a:rPr lang="en-US">
                <a:solidFill>
                  <a:schemeClr val="dk1"/>
                </a:solidFill>
                <a:latin typeface="Verdana"/>
                <a:ea typeface="Verdana"/>
                <a:cs typeface="Verdana"/>
                <a:sym typeface="Verdana"/>
              </a:rPr>
              <a:t>Strategic Marketing is a systematic process that enables organizational to achieving vision mission and goals </a:t>
            </a:r>
            <a:endParaRPr/>
          </a:p>
          <a:p>
            <a:pPr marL="0" marR="0" lvl="0" indent="0" algn="l" rtl="0">
              <a:lnSpc>
                <a:spcPct val="100000"/>
              </a:lnSpc>
              <a:spcBef>
                <a:spcPts val="0"/>
              </a:spcBef>
              <a:spcAft>
                <a:spcPts val="0"/>
              </a:spcAft>
              <a:buClr>
                <a:schemeClr val="dk1"/>
              </a:buClr>
              <a:buSzPts val="1200"/>
              <a:buFont typeface="Verdana"/>
              <a:buNone/>
            </a:pPr>
            <a:r>
              <a:rPr lang="en-US">
                <a:solidFill>
                  <a:schemeClr val="dk1"/>
                </a:solidFill>
                <a:latin typeface="Verdana"/>
                <a:ea typeface="Verdana"/>
                <a:cs typeface="Verdana"/>
                <a:sym typeface="Verdana"/>
              </a:rPr>
              <a:t>Continuous process of assessing , determining the needs and wants of target markets and delivering desired satisfactions more </a:t>
            </a:r>
            <a:r>
              <a:rPr lang="en-US" b="1">
                <a:solidFill>
                  <a:schemeClr val="dk1"/>
                </a:solidFill>
                <a:latin typeface="Verdana"/>
                <a:ea typeface="Verdana"/>
                <a:cs typeface="Verdana"/>
                <a:sym typeface="Verdana"/>
              </a:rPr>
              <a:t>effectively</a:t>
            </a:r>
            <a:r>
              <a:rPr lang="en-US">
                <a:solidFill>
                  <a:schemeClr val="dk1"/>
                </a:solidFill>
                <a:latin typeface="Verdana"/>
                <a:ea typeface="Verdana"/>
                <a:cs typeface="Verdana"/>
                <a:sym typeface="Verdana"/>
              </a:rPr>
              <a:t> and </a:t>
            </a:r>
            <a:r>
              <a:rPr lang="en-US" b="1">
                <a:solidFill>
                  <a:schemeClr val="dk1"/>
                </a:solidFill>
                <a:latin typeface="Verdana"/>
                <a:ea typeface="Verdana"/>
                <a:cs typeface="Verdana"/>
                <a:sym typeface="Verdana"/>
              </a:rPr>
              <a:t>efficiently </a:t>
            </a:r>
            <a:r>
              <a:rPr lang="en-US">
                <a:solidFill>
                  <a:schemeClr val="dk1"/>
                </a:solidFill>
                <a:latin typeface="Verdana"/>
                <a:ea typeface="Verdana"/>
                <a:cs typeface="Verdana"/>
                <a:sym typeface="Verdana"/>
              </a:rPr>
              <a:t>than competitors.</a:t>
            </a:r>
            <a:endParaRPr/>
          </a:p>
          <a:p>
            <a:pPr marL="0" lvl="0" indent="0" algn="l" rtl="0">
              <a:lnSpc>
                <a:spcPct val="100000"/>
              </a:lnSpc>
              <a:spcBef>
                <a:spcPts val="0"/>
              </a:spcBef>
              <a:spcAft>
                <a:spcPts val="0"/>
              </a:spcAft>
              <a:buSzPts val="1400"/>
              <a:buNone/>
            </a:pPr>
            <a:endParaRPr/>
          </a:p>
        </p:txBody>
      </p:sp>
      <p:sp>
        <p:nvSpPr>
          <p:cNvPr id="500" name="Google Shape;500;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31</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440752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346274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This figure shows the </a:t>
            </a:r>
            <a:r>
              <a:rPr lang="en-IN" sz="1200" b="0" i="0" u="none" strike="noStrike" kern="1200" baseline="0" dirty="0">
                <a:solidFill>
                  <a:schemeClr val="tx1"/>
                </a:solidFill>
                <a:latin typeface="+mn-lt"/>
                <a:ea typeface="+mn-ea"/>
                <a:cs typeface="+mn-cs"/>
              </a:rPr>
              <a:t>major actors in the marketer’s microenvironment.</a:t>
            </a:r>
            <a:r>
              <a:rPr lang="en-US" altLang="en-US" dirty="0">
                <a:solidFill>
                  <a:srgbClr val="FF0000"/>
                </a:solidFill>
                <a:latin typeface="Arial" panose="020B0604020202020204" pitchFamily="34" charset="0"/>
              </a:rPr>
              <a:t>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Each of these actors are discussed in greater detail in the following slides.</a:t>
            </a:r>
            <a:r>
              <a:rPr lang="en-US" altLang="en-US" baseline="0" dirty="0">
                <a:solidFill>
                  <a:srgbClr val="008000"/>
                </a:solidFill>
                <a:latin typeface="Arial" panose="020B0604020202020204" pitchFamily="34" charset="0"/>
              </a:rPr>
              <a:t> </a:t>
            </a:r>
            <a:endParaRPr lang="en-US" altLang="en-US" dirty="0">
              <a:solidFill>
                <a:srgbClr val="008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2118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i="0" dirty="0">
                <a:latin typeface="Arial" panose="020B0604020202020204" pitchFamily="34" charset="0"/>
              </a:rPr>
              <a:t>Consumer markets consist</a:t>
            </a:r>
            <a:r>
              <a:rPr lang="en-US" altLang="en-US" i="0" baseline="0" dirty="0">
                <a:latin typeface="Arial" panose="020B0604020202020204" pitchFamily="34" charset="0"/>
              </a:rPr>
              <a:t> of </a:t>
            </a:r>
            <a:r>
              <a:rPr lang="en-US" altLang="en-US" dirty="0">
                <a:latin typeface="Arial" panose="020B0604020202020204" pitchFamily="34" charset="0"/>
              </a:rPr>
              <a:t>individuals and households that buy goods and services for personal consumption. </a:t>
            </a:r>
          </a:p>
          <a:p>
            <a:endParaRPr lang="en-US" altLang="en-US" dirty="0">
              <a:latin typeface="Arial" panose="020B0604020202020204" pitchFamily="34" charset="0"/>
            </a:endParaRPr>
          </a:p>
          <a:p>
            <a:r>
              <a:rPr lang="en-US" altLang="en-US" i="0" dirty="0">
                <a:latin typeface="Arial" panose="020B0604020202020204" pitchFamily="34" charset="0"/>
              </a:rPr>
              <a:t>Business markets </a:t>
            </a:r>
            <a:r>
              <a:rPr lang="en-US" altLang="en-US" dirty="0">
                <a:latin typeface="Arial" panose="020B0604020202020204" pitchFamily="34" charset="0"/>
              </a:rPr>
              <a:t>buy goods and services for further processing or use in their production process. </a:t>
            </a:r>
          </a:p>
          <a:p>
            <a:endParaRPr lang="en-US" altLang="en-US" dirty="0">
              <a:latin typeface="Arial" panose="020B0604020202020204" pitchFamily="34" charset="0"/>
            </a:endParaRPr>
          </a:p>
          <a:p>
            <a:r>
              <a:rPr lang="en-US" altLang="en-US" i="0" dirty="0">
                <a:latin typeface="Arial" panose="020B0604020202020204" pitchFamily="34" charset="0"/>
              </a:rPr>
              <a:t>Reseller markets</a:t>
            </a:r>
            <a:r>
              <a:rPr lang="en-US" altLang="en-US" dirty="0">
                <a:latin typeface="Arial" panose="020B0604020202020204" pitchFamily="34" charset="0"/>
              </a:rPr>
              <a:t> buy goods and services to resell at a profit.</a:t>
            </a:r>
          </a:p>
          <a:p>
            <a:r>
              <a:rPr lang="en-US" altLang="en-US" dirty="0">
                <a:latin typeface="Arial" panose="020B0604020202020204" pitchFamily="34" charset="0"/>
              </a:rPr>
              <a:t> </a:t>
            </a:r>
          </a:p>
          <a:p>
            <a:r>
              <a:rPr lang="en-US" altLang="en-US" i="0" dirty="0">
                <a:latin typeface="Arial" panose="020B0604020202020204" pitchFamily="34" charset="0"/>
              </a:rPr>
              <a:t>Government markets</a:t>
            </a:r>
            <a:r>
              <a:rPr lang="en-US" altLang="en-US" dirty="0">
                <a:latin typeface="Arial" panose="020B0604020202020204" pitchFamily="34" charset="0"/>
              </a:rPr>
              <a:t> consist</a:t>
            </a:r>
            <a:r>
              <a:rPr lang="en-US" altLang="en-US" baseline="0" dirty="0">
                <a:latin typeface="Arial" panose="020B0604020202020204" pitchFamily="34" charset="0"/>
              </a:rPr>
              <a:t> </a:t>
            </a:r>
            <a:r>
              <a:rPr lang="en-US" altLang="en-US" dirty="0">
                <a:latin typeface="Arial" panose="020B0604020202020204" pitchFamily="34" charset="0"/>
              </a:rPr>
              <a:t>of government agencies that buy goods and services to produce public services. </a:t>
            </a:r>
          </a:p>
          <a:p>
            <a:endParaRPr lang="en-US" altLang="en-US" dirty="0">
              <a:latin typeface="Arial" panose="020B0604020202020204" pitchFamily="34" charset="0"/>
            </a:endParaRPr>
          </a:p>
          <a:p>
            <a:r>
              <a:rPr lang="en-US" altLang="en-US" i="0" dirty="0">
                <a:latin typeface="Arial" panose="020B0604020202020204" pitchFamily="34" charset="0"/>
              </a:rPr>
              <a:t>International markets</a:t>
            </a:r>
            <a:r>
              <a:rPr lang="en-US" altLang="en-US" i="1" baseline="0" dirty="0">
                <a:latin typeface="Arial" panose="020B0604020202020204" pitchFamily="34" charset="0"/>
              </a:rPr>
              <a:t> </a:t>
            </a:r>
            <a:r>
              <a:rPr lang="en-US" altLang="en-US" i="0" baseline="0" dirty="0">
                <a:latin typeface="Arial" panose="020B0604020202020204" pitchFamily="34" charset="0"/>
              </a:rPr>
              <a:t>consist of </a:t>
            </a:r>
            <a:r>
              <a:rPr lang="en-US" altLang="en-US" dirty="0">
                <a:latin typeface="Arial" panose="020B0604020202020204" pitchFamily="34" charset="0"/>
              </a:rPr>
              <a:t>buyers in other countries, including consumers, producers, resellers, and governments.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1141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S PGothic" panose="020B0600070205080204" pitchFamily="34" charset="-128"/>
                <a:cs typeface="ＭＳ Ｐゴシック" charset="0"/>
              </a:rPr>
              <a:t>In designing marketing plans, marketing management takes other company groups into account—groups such as top management, finance, research and development (R&amp;D), purchasing, operations, human resources, and accounting. All of these interrelated groups form the internal environment. </a:t>
            </a:r>
          </a:p>
          <a:p>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With marketing taking the lead, all—from manufacturing and finance to legal and human resources—share the responsibility for understanding customer needs and creating customer value.</a:t>
            </a: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Departments</a:t>
            </a:r>
          </a:p>
          <a:p>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Marshal</a:t>
            </a:r>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6295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S PGothic" panose="020B0600070205080204" pitchFamily="34" charset="-128"/>
                <a:cs typeface="ＭＳ Ｐゴシック" charset="0"/>
              </a:rPr>
              <a:t>Suppliers form an important link in the company’s overall customer value delivery network. They provide the resources needed by the company to produce its goods and services. </a:t>
            </a:r>
          </a:p>
          <a:p>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Supplier problems can seriously affect marketing. Marketing managers must watch supply availability and costs. Supply shortages or delays can cost sales in the short run and damage customer satisfaction in the long run. Rising supply costs may force price increases that can harm the company’s sales volume.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19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7" name="Google Shape;28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Char char="•"/>
            </a:pPr>
            <a:r>
              <a:rPr lang="en-US"/>
              <a:t>The Marketing Process</a:t>
            </a:r>
            <a:endParaRPr/>
          </a:p>
          <a:p>
            <a:pPr marL="457200" lvl="1" indent="-76200" algn="l" rtl="0">
              <a:lnSpc>
                <a:spcPct val="100000"/>
              </a:lnSpc>
              <a:spcBef>
                <a:spcPts val="0"/>
              </a:spcBef>
              <a:spcAft>
                <a:spcPts val="0"/>
              </a:spcAft>
              <a:buClr>
                <a:schemeClr val="dk1"/>
              </a:buClr>
              <a:buSzPts val="1200"/>
              <a:buFont typeface="Calibri"/>
              <a:buChar char="•"/>
            </a:pPr>
            <a:r>
              <a:rPr lang="en-US"/>
              <a:t>In the first four steps, companies work to understand consumers, create customer value, and build strong customer relationships</a:t>
            </a:r>
            <a:endParaRPr/>
          </a:p>
          <a:p>
            <a:pPr marL="457200" lvl="1" indent="-76200" algn="l" rtl="0">
              <a:lnSpc>
                <a:spcPct val="100000"/>
              </a:lnSpc>
              <a:spcBef>
                <a:spcPts val="0"/>
              </a:spcBef>
              <a:spcAft>
                <a:spcPts val="0"/>
              </a:spcAft>
              <a:buClr>
                <a:schemeClr val="dk1"/>
              </a:buClr>
              <a:buSzPts val="1200"/>
              <a:buFont typeface="Calibri"/>
              <a:buChar char="•"/>
            </a:pPr>
            <a:r>
              <a:rPr lang="en-US"/>
              <a:t>In the final step, companies reap the rewards of creating superior customer value</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Char char="•"/>
            </a:pPr>
            <a:r>
              <a:rPr lang="en-US"/>
              <a:t>By creating value for customers, companies are able capture value from customers in the form of sales, profits, and long-term customer equity</a:t>
            </a:r>
            <a:endParaRPr/>
          </a:p>
        </p:txBody>
      </p:sp>
      <p:sp>
        <p:nvSpPr>
          <p:cNvPr id="288" name="Google Shape;28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4184011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IKEA’s mission is to create a better everyday life for customers by offering trendy but simple and practical home furnishings at prices so low that as many people as possible can afford them. But before it can sell the billions of dollars’ worth of products its customers covet, IKEA must first develop a robust and reliable network of supplier–partners who can help it design and make all those products.</a:t>
            </a:r>
            <a:endParaRPr lang="ar-SA" sz="1200" b="0" i="0" u="none" strike="noStrike" kern="1200" baseline="0" dirty="0">
              <a:solidFill>
                <a:schemeClr val="tx1"/>
              </a:solidFill>
              <a:latin typeface="+mn-lt"/>
              <a:ea typeface="+mn-ea"/>
              <a:cs typeface="+mn-cs"/>
            </a:endParaRPr>
          </a:p>
          <a:p>
            <a:r>
              <a:rPr lang="ar-SA" sz="1200" b="0" i="0" u="none" strike="noStrike" kern="1200" baseline="0" dirty="0" err="1">
                <a:solidFill>
                  <a:schemeClr val="tx1"/>
                </a:solidFill>
                <a:latin typeface="+mn-lt"/>
                <a:ea typeface="+mn-ea"/>
                <a:cs typeface="+mn-cs"/>
              </a:rPr>
              <a:t>ڑ</a:t>
            </a:r>
            <a:r>
              <a:rPr lang="ar-SA" b="0" i="0" u="none" strike="noStrike" dirty="0" err="1">
                <a:solidFill>
                  <a:srgbClr val="000000"/>
                </a:solidFill>
                <a:effectLst/>
                <a:latin typeface="Segoe UI Web (Arabic)"/>
              </a:rPr>
              <a:t>تتمثل</a:t>
            </a:r>
            <a:r>
              <a:rPr lang="ar-SA" b="0" i="0" u="none" strike="noStrike" dirty="0">
                <a:solidFill>
                  <a:srgbClr val="000000"/>
                </a:solidFill>
                <a:effectLst/>
                <a:latin typeface="Segoe UI Web (Arabic)"/>
              </a:rPr>
              <a:t> مهمة ايكيا في خلق حياة يومية أفضل للعملاء من خلال تقديم مفروشات منزلية عصرية ولكنها بسيطة وعملية بأسعار منخفضة للغاية بحيث يستطيع أكبر عدد ممكن من الناس تحمل تكاليفها. ولكن قبل أن تتمكن من بيع منتجات بقيمة مليارات الدولارات يطمح إليها عملاؤها، يجب على ايكيا أولا تطوير شبكة قوية وموثوقة من الموردين والشركاء الذين</a:t>
            </a:r>
          </a:p>
          <a:p>
            <a:pPr marL="0" marR="0" lvl="0" indent="0" algn="l" defTabSz="914400" rtl="0" eaLnBrk="1" fontAlgn="auto" latinLnBrk="0" hangingPunct="1">
              <a:lnSpc>
                <a:spcPct val="100000"/>
              </a:lnSpc>
              <a:spcBef>
                <a:spcPts val="0"/>
              </a:spcBef>
              <a:spcAft>
                <a:spcPts val="0"/>
              </a:spcAft>
              <a:buClrTx/>
              <a:buSzTx/>
              <a:buFontTx/>
              <a:buNone/>
              <a:tabLst/>
              <a:defRPr/>
            </a:pPr>
            <a:r>
              <a:rPr lang="ar-SA" b="0" i="0" u="none" strike="noStrike" dirty="0">
                <a:solidFill>
                  <a:srgbClr val="000000"/>
                </a:solidFill>
                <a:effectLst/>
                <a:latin typeface="Segoe UI Web (Arabic)"/>
              </a:rPr>
              <a:t>يمكنهم مساعدتها في تصميم وصنع كل هذه المنتجات.</a:t>
            </a:r>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r>
              <a:rPr lang="ar-SA" b="0" i="0" u="none" strike="noStrike" dirty="0">
                <a:solidFill>
                  <a:srgbClr val="000000"/>
                </a:solidFill>
                <a:effectLst/>
                <a:latin typeface="Segoe UI Web (Arabic)"/>
              </a:rPr>
              <a:t> </a:t>
            </a:r>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8695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0" i="1" dirty="0">
                <a:latin typeface="Arial" panose="020B0604020202020204" pitchFamily="34" charset="0"/>
              </a:rPr>
              <a:t>Resellers</a:t>
            </a:r>
            <a:r>
              <a:rPr lang="en-US" altLang="en-US" i="0" dirty="0">
                <a:latin typeface="Arial" panose="020B0604020202020204" pitchFamily="34" charset="0"/>
              </a:rPr>
              <a:t> are distribution channel firms that help the company find customers or make sales to them. These include wholesalers and retailers. </a:t>
            </a:r>
          </a:p>
          <a:p>
            <a:r>
              <a:rPr lang="en-US" altLang="en-US" i="0" dirty="0">
                <a:latin typeface="Arial" panose="020B0604020202020204" pitchFamily="34" charset="0"/>
              </a:rPr>
              <a:t> </a:t>
            </a:r>
          </a:p>
          <a:p>
            <a:r>
              <a:rPr lang="en-US" altLang="en-US" b="0" i="1" dirty="0">
                <a:latin typeface="Arial" panose="020B0604020202020204" pitchFamily="34" charset="0"/>
              </a:rPr>
              <a:t>Physical distribution firms </a:t>
            </a:r>
            <a:r>
              <a:rPr lang="en-US" altLang="en-US" i="0" dirty="0">
                <a:latin typeface="Arial" panose="020B0604020202020204" pitchFamily="34" charset="0"/>
              </a:rPr>
              <a:t>help the company stock and move goods from their points of origin to their destinations. </a:t>
            </a:r>
          </a:p>
          <a:p>
            <a:r>
              <a:rPr lang="en-US" altLang="en-US" i="0" dirty="0">
                <a:latin typeface="Arial" panose="020B0604020202020204" pitchFamily="34" charset="0"/>
              </a:rPr>
              <a:t> </a:t>
            </a:r>
          </a:p>
          <a:p>
            <a:r>
              <a:rPr lang="en-US" altLang="en-US" b="0" i="1" dirty="0">
                <a:latin typeface="Arial" panose="020B0604020202020204" pitchFamily="34" charset="0"/>
              </a:rPr>
              <a:t>Marketing services agencies </a:t>
            </a:r>
            <a:r>
              <a:rPr lang="en-US" altLang="en-US" i="0" dirty="0">
                <a:latin typeface="Arial" panose="020B0604020202020204" pitchFamily="34" charset="0"/>
              </a:rPr>
              <a:t>are the marketing research firms, advertising agencies, media firms, and marketing consulting firms that help the company target and promote its products to the right markets. </a:t>
            </a:r>
          </a:p>
          <a:p>
            <a:r>
              <a:rPr lang="en-US" altLang="en-US" i="0" dirty="0">
                <a:latin typeface="Arial" panose="020B0604020202020204" pitchFamily="34" charset="0"/>
              </a:rPr>
              <a:t> </a:t>
            </a:r>
          </a:p>
          <a:p>
            <a:r>
              <a:rPr lang="en-US" altLang="en-US" b="0" i="1" dirty="0">
                <a:latin typeface="Arial" panose="020B0604020202020204" pitchFamily="34" charset="0"/>
              </a:rPr>
              <a:t>Financial intermediaries </a:t>
            </a:r>
            <a:r>
              <a:rPr lang="en-US" altLang="en-US" i="0" dirty="0">
                <a:latin typeface="Arial" panose="020B0604020202020204" pitchFamily="34" charset="0"/>
              </a:rPr>
              <a:t>include </a:t>
            </a:r>
            <a:r>
              <a:rPr lang="en-US" altLang="en-US" dirty="0">
                <a:latin typeface="Arial" panose="020B0604020202020204" pitchFamily="34" charset="0"/>
              </a:rPr>
              <a:t>banks, credit companies, insurance companies, and other businesses that help finance transactions or insure against the risks associated with the buying and selling of goods.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2519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6208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5"/>
          </p:nvPr>
        </p:nvSpPr>
        <p:spPr/>
        <p:txBody>
          <a:bodyPr/>
          <a:lstStyle/>
          <a:p>
            <a:fld id="{1E4D9A97-F17E-8544-8637-AED64C7DFAC3}" type="slidenum">
              <a:rPr lang="ar-SA" smtClean="0"/>
              <a:t>43</a:t>
            </a:fld>
            <a:endParaRPr lang="ar-SA"/>
          </a:p>
        </p:txBody>
      </p:sp>
    </p:spTree>
    <p:extLst>
      <p:ext uri="{BB962C8B-B14F-4D97-AF65-F5344CB8AC3E}">
        <p14:creationId xmlns:p14="http://schemas.microsoft.com/office/powerpoint/2010/main" val="10292464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S PGothic" panose="020B0600070205080204" pitchFamily="34" charset="-128"/>
                <a:cs typeface="ＭＳ Ｐゴシック" charset="0"/>
              </a:rPr>
              <a:t>The marketing concept states that, to be successful, a company must provide greater customer value and satisfaction than its competitors do. Thus, marketers must do more than simply adapt to the needs of target consumers. They also must gain strategic advantage by positioning their offerings strongly against competitors’ offerings in the minds of consumers. </a:t>
            </a:r>
          </a:p>
          <a:p>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No single competitive marketing strategy is best for all companies. Each firm should consider its own size and industry position compared with those of its competitors. Large firms with dominant positions in an industry can use certain strategies that smaller firms cannot afford. However, small firms can also develop winning strategies. </a:t>
            </a:r>
            <a:endParaRPr lang="en-US" altLang="en-US" dirty="0">
              <a:solidFill>
                <a:srgbClr val="008000"/>
              </a:solidFill>
              <a:latin typeface="Arial" panose="020B0604020202020204" pitchFamily="34" charset="0"/>
            </a:endParaRPr>
          </a:p>
          <a:p>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36089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i="0" dirty="0">
                <a:latin typeface="Arial" panose="020B0604020202020204" pitchFamily="34" charset="0"/>
              </a:rPr>
              <a:t>Financial publics </a:t>
            </a:r>
            <a:r>
              <a:rPr lang="en-US" altLang="en-US" dirty="0">
                <a:latin typeface="Arial" panose="020B0604020202020204" pitchFamily="34" charset="0"/>
              </a:rPr>
              <a:t>influence the company’s ability to obtain funds. </a:t>
            </a:r>
          </a:p>
          <a:p>
            <a:endParaRPr lang="en-US" altLang="en-US" dirty="0">
              <a:latin typeface="Arial" panose="020B0604020202020204" pitchFamily="34" charset="0"/>
            </a:endParaRPr>
          </a:p>
          <a:p>
            <a:r>
              <a:rPr lang="en-US" altLang="en-US" i="0" dirty="0">
                <a:latin typeface="Arial" panose="020B0604020202020204" pitchFamily="34" charset="0"/>
              </a:rPr>
              <a:t>Media publics </a:t>
            </a:r>
            <a:r>
              <a:rPr lang="en-US" altLang="en-US" dirty="0">
                <a:latin typeface="Arial" panose="020B0604020202020204" pitchFamily="34" charset="0"/>
              </a:rPr>
              <a:t>carry news, features, and editorial opinions. </a:t>
            </a:r>
          </a:p>
          <a:p>
            <a:endParaRPr lang="en-US" altLang="en-US" dirty="0">
              <a:latin typeface="Arial" panose="020B0604020202020204" pitchFamily="34" charset="0"/>
            </a:endParaRPr>
          </a:p>
          <a:p>
            <a:r>
              <a:rPr lang="en-US" altLang="en-US" i="0" dirty="0">
                <a:latin typeface="Arial" panose="020B0604020202020204" pitchFamily="34" charset="0"/>
              </a:rPr>
              <a:t>Government publics:</a:t>
            </a:r>
            <a:r>
              <a:rPr lang="en-US" altLang="en-US" i="0" baseline="0" dirty="0">
                <a:latin typeface="Arial" panose="020B0604020202020204" pitchFamily="34" charset="0"/>
              </a:rPr>
              <a:t> </a:t>
            </a:r>
            <a:r>
              <a:rPr lang="en-US" altLang="en-US" dirty="0">
                <a:latin typeface="Arial" panose="020B0604020202020204" pitchFamily="34" charset="0"/>
              </a:rPr>
              <a:t>Management must take government developments into account. </a:t>
            </a:r>
          </a:p>
          <a:p>
            <a:endParaRPr lang="en-US" altLang="en-US" dirty="0">
              <a:latin typeface="Arial" panose="020B0604020202020204" pitchFamily="34" charset="0"/>
            </a:endParaRPr>
          </a:p>
          <a:p>
            <a:r>
              <a:rPr lang="en-US" altLang="en-US" i="0" dirty="0">
                <a:latin typeface="Arial" panose="020B0604020202020204" pitchFamily="34" charset="0"/>
              </a:rPr>
              <a:t>Citizen-action publics:</a:t>
            </a:r>
            <a:r>
              <a:rPr lang="en-US" altLang="en-US" dirty="0">
                <a:latin typeface="Arial" panose="020B0604020202020204" pitchFamily="34" charset="0"/>
              </a:rPr>
              <a:t> A company’s marketing decisions may be questioned by consumer organizations, environmental groups, etc.</a:t>
            </a:r>
          </a:p>
          <a:p>
            <a:endParaRPr lang="en-US" altLang="en-US" dirty="0">
              <a:latin typeface="Arial" panose="020B0604020202020204" pitchFamily="34" charset="0"/>
            </a:endParaRPr>
          </a:p>
          <a:p>
            <a:r>
              <a:rPr lang="en-US" altLang="en-US" i="0" dirty="0">
                <a:latin typeface="Arial" panose="020B0604020202020204" pitchFamily="34" charset="0"/>
              </a:rPr>
              <a:t>Local publics </a:t>
            </a:r>
            <a:r>
              <a:rPr lang="en-US" altLang="en-US" dirty="0">
                <a:latin typeface="Arial" panose="020B0604020202020204" pitchFamily="34" charset="0"/>
              </a:rPr>
              <a:t>include neighborhood residents and community organizations. </a:t>
            </a:r>
          </a:p>
          <a:p>
            <a:endParaRPr lang="en-US" altLang="en-US" dirty="0">
              <a:latin typeface="Arial" panose="020B0604020202020204" pitchFamily="34" charset="0"/>
            </a:endParaRPr>
          </a:p>
          <a:p>
            <a:r>
              <a:rPr lang="en-US" altLang="en-US" i="0" dirty="0">
                <a:latin typeface="Arial" panose="020B0604020202020204" pitchFamily="34" charset="0"/>
              </a:rPr>
              <a:t>General public:</a:t>
            </a:r>
            <a:r>
              <a:rPr lang="en-US" altLang="en-US" dirty="0">
                <a:latin typeface="Arial" panose="020B0604020202020204" pitchFamily="34" charset="0"/>
              </a:rPr>
              <a:t> The general public’s image of the company affects its buying. </a:t>
            </a:r>
          </a:p>
          <a:p>
            <a:endParaRPr lang="en-US" altLang="en-US" dirty="0">
              <a:latin typeface="Arial" panose="020B0604020202020204" pitchFamily="34" charset="0"/>
            </a:endParaRPr>
          </a:p>
          <a:p>
            <a:r>
              <a:rPr lang="en-US" altLang="en-US" i="0" dirty="0">
                <a:latin typeface="Arial" panose="020B0604020202020204" pitchFamily="34" charset="0"/>
              </a:rPr>
              <a:t>Internal</a:t>
            </a:r>
            <a:r>
              <a:rPr lang="en-US" altLang="en-US" i="0" baseline="0" dirty="0">
                <a:latin typeface="Arial" panose="020B0604020202020204" pitchFamily="34" charset="0"/>
              </a:rPr>
              <a:t> </a:t>
            </a:r>
            <a:r>
              <a:rPr lang="en-US" altLang="en-US" i="0" dirty="0">
                <a:latin typeface="Arial" panose="020B0604020202020204" pitchFamily="34" charset="0"/>
              </a:rPr>
              <a:t>publics </a:t>
            </a:r>
            <a:r>
              <a:rPr lang="en-US" altLang="en-US" dirty="0">
                <a:latin typeface="Arial" panose="020B0604020202020204" pitchFamily="34" charset="0"/>
              </a:rPr>
              <a:t>include workers, managers, volunteers, and the board of directors.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8686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r>
              <a:rPr lang="en-US" dirty="0"/>
              <a:t>Purple substitute</a:t>
            </a:r>
          </a:p>
          <a:p>
            <a:pPr marL="0" algn="r" defTabSz="914400" rtl="1" eaLnBrk="1" latinLnBrk="0" hangingPunct="1"/>
            <a:r>
              <a:rPr lang="en-US" dirty="0"/>
              <a:t>Red completion</a:t>
            </a:r>
          </a:p>
          <a:p>
            <a:pPr marL="0" algn="r" defTabSz="914400" rtl="1" eaLnBrk="1" latinLnBrk="0" hangingPunct="1"/>
            <a:r>
              <a:rPr lang="en-US" dirty="0"/>
              <a:t>Blue </a:t>
            </a:r>
            <a:r>
              <a:rPr lang="en-US" dirty="0" err="1"/>
              <a:t>pyers</a:t>
            </a:r>
            <a:endParaRPr lang="en-US" dirty="0"/>
          </a:p>
          <a:p>
            <a:pPr marL="0" algn="r" defTabSz="914400" rtl="1" eaLnBrk="1" latinLnBrk="0" hangingPunct="1"/>
            <a:r>
              <a:rPr lang="en-US" dirty="0"/>
              <a:t>Grey new </a:t>
            </a:r>
            <a:r>
              <a:rPr lang="en-US" dirty="0" err="1"/>
              <a:t>entrans</a:t>
            </a:r>
            <a:endParaRPr lang="en-US" dirty="0"/>
          </a:p>
          <a:p>
            <a:pPr marL="0" algn="r" defTabSz="914400" rtl="1" eaLnBrk="1" latinLnBrk="0" hangingPunct="1"/>
            <a:r>
              <a:rPr lang="en-US" dirty="0"/>
              <a:t>Green supplier </a:t>
            </a:r>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E6D1D-3ADA-144F-9176-E289304D7579}"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1521338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2310681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This figure shows the six major forces in the company’s macroenvironment.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Each of these forces are discussed in greater detail in the following slides.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53638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rPr>
              <a:t>Demography</a:t>
            </a:r>
            <a:r>
              <a:rPr lang="en-US" altLang="en-US" dirty="0">
                <a:solidFill>
                  <a:srgbClr val="008000"/>
                </a:solidFill>
                <a:latin typeface="Arial" panose="020B0604020202020204" pitchFamily="34" charset="0"/>
              </a:rPr>
              <a:t> is the study of human populations in terms of size, density, location, age, gender, race, occupation, and other statistics. Marketers analyze several important factors that affect the marketing environment.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first factor is the changing age and family structures. The U.S. population contains several generational groups. These include the Baby Boomers, Generation X, Generation Y or Millennials, and Generation Z. These are discussed in more detail</a:t>
            </a:r>
            <a:r>
              <a:rPr lang="en-US" altLang="en-US" baseline="0" dirty="0">
                <a:solidFill>
                  <a:srgbClr val="008000"/>
                </a:solidFill>
                <a:latin typeface="Arial" panose="020B0604020202020204" pitchFamily="34" charset="0"/>
              </a:rPr>
              <a:t> on the next slide.</a:t>
            </a:r>
            <a:endParaRPr lang="en-US" altLang="en-US" dirty="0">
              <a:solidFill>
                <a:srgbClr val="008000"/>
              </a:solidFill>
              <a:latin typeface="Arial" panose="020B0604020202020204" pitchFamily="34" charset="0"/>
            </a:endParaRP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second factor is the changing American household. More people are divorcing or separating, choosing not to marry, marrying later, or marrying without intending to have children. Marketers must increasingly consider the special needs of nontraditional households because they are now growing more rapidly than traditional households. Each group has distinctive needs and buying habits.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third factor is geographic shifts in population. Population shifts interest marketers because people in different regions buy differently. For example, people in the Midwest buy more winter clothing than people in the Southeast.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And the final factor is increasing diversity. Marketers face increasingly diverse </a:t>
            </a:r>
            <a:r>
              <a:rPr lang="en-US" altLang="en-US" dirty="0" err="1">
                <a:solidFill>
                  <a:srgbClr val="008000"/>
                </a:solidFill>
                <a:latin typeface="Arial" panose="020B0604020202020204" pitchFamily="34" charset="0"/>
              </a:rPr>
              <a:t>marke</a:t>
            </a:r>
            <a:endParaRPr lang="en-US" altLang="en-US" dirty="0">
              <a:solidFill>
                <a:srgbClr val="008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err="1">
                <a:solidFill>
                  <a:srgbClr val="008000"/>
                </a:solidFill>
                <a:latin typeface="Arial" panose="020B0604020202020204" pitchFamily="34" charset="0"/>
              </a:rPr>
              <a:t>ts</a:t>
            </a:r>
            <a:r>
              <a:rPr lang="en-US" altLang="en-US" dirty="0">
                <a:solidFill>
                  <a:srgbClr val="008000"/>
                </a:solidFill>
                <a:latin typeface="Arial" panose="020B0604020202020204" pitchFamily="34" charset="0"/>
              </a:rPr>
              <a:t> as their operations become more international in scope. Some major companies also explicitly target gay and lesbian consumers.</a:t>
            </a:r>
          </a:p>
          <a:p>
            <a:pPr marL="0" marR="0" lvl="0" indent="0" algn="l" defTabSz="914400" rtl="0" eaLnBrk="1" fontAlgn="auto" latinLnBrk="0" hangingPunct="1">
              <a:lnSpc>
                <a:spcPct val="100000"/>
              </a:lnSpc>
              <a:spcBef>
                <a:spcPts val="0"/>
              </a:spcBef>
              <a:spcAft>
                <a:spcPts val="0"/>
              </a:spcAft>
              <a:buClrTx/>
              <a:buSzTx/>
              <a:buFontTx/>
              <a:buNone/>
              <a:tabLst/>
              <a:defRPr/>
            </a:pPr>
            <a:r>
              <a:rPr lang="en-SA" dirty="0"/>
              <a:t> https://www.youtube.com/watch?v=XVpZA2bect8</a:t>
            </a:r>
          </a:p>
          <a:p>
            <a:endParaRPr lang="en-US" altLang="en-US" dirty="0">
              <a:solidFill>
                <a:srgbClr val="008000"/>
              </a:solidFill>
              <a:latin typeface="Arial" panose="020B0604020202020204" pitchFamily="34" charset="0"/>
            </a:endParaRPr>
          </a:p>
          <a:p>
            <a:endParaRPr lang="en-US" altLang="en-US" dirty="0">
              <a:solidFill>
                <a:srgbClr val="008000"/>
              </a:solidFill>
              <a:latin typeface="Arial" panose="020B0604020202020204" pitchFamily="34" charset="0"/>
            </a:endParaRPr>
          </a:p>
          <a:p>
            <a:endParaRPr lang="en-US" altLang="en-US" dirty="0">
              <a:solidFill>
                <a:srgbClr val="008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805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3" name="Google Shape;31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14" name="Google Shape;31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2011395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6950349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The </a:t>
            </a:r>
            <a:r>
              <a:rPr lang="en-US" altLang="en-US" b="1" dirty="0">
                <a:solidFill>
                  <a:srgbClr val="008000"/>
                </a:solidFill>
                <a:latin typeface="Arial" panose="020B0604020202020204" pitchFamily="34" charset="0"/>
              </a:rPr>
              <a:t>economic environment </a:t>
            </a:r>
            <a:r>
              <a:rPr lang="en-US" altLang="en-US" dirty="0">
                <a:solidFill>
                  <a:srgbClr val="008000"/>
                </a:solidFill>
                <a:latin typeface="Arial" panose="020B0604020202020204" pitchFamily="34" charset="0"/>
              </a:rPr>
              <a:t>consists of economic factors that affect consumer purchasing power and spending patterns.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Economic factors can have a dramatic effect on consumer spending and buying behavior.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Consumers have now adopted a back-to-basics sensibility in their lifestyles and spending patterns that will likely persist for years to come. They are buying less and looking for greater value in the things they do buy. In turn, </a:t>
            </a:r>
            <a:r>
              <a:rPr lang="en-US" sz="1200" b="1" i="0" u="none" strike="noStrike" kern="1200" baseline="0" dirty="0">
                <a:solidFill>
                  <a:schemeClr val="tx1"/>
                </a:solidFill>
                <a:latin typeface="Arial" charset="0"/>
                <a:ea typeface="MS PGothic" panose="020B0600070205080204" pitchFamily="34" charset="-128"/>
                <a:cs typeface="ＭＳ Ｐゴシック" charset="0"/>
              </a:rPr>
              <a:t>value marketing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has become the watchword for many marketers. </a:t>
            </a:r>
            <a:r>
              <a:rPr lang="en-US" altLang="en-US" dirty="0">
                <a:solidFill>
                  <a:srgbClr val="008000"/>
                </a:solidFill>
                <a:latin typeface="Arial" panose="020B0604020202020204" pitchFamily="34" charset="0"/>
              </a:rPr>
              <a:t>Marketers in all industries are looking for ways to offer today’s frugal buyers greater value.</a:t>
            </a:r>
          </a:p>
          <a:p>
            <a:endParaRPr lang="en-US" altLang="en-US" dirty="0">
              <a:solidFill>
                <a:srgbClr val="008000"/>
              </a:solidFill>
              <a:latin typeface="Arial" panose="020B0604020202020204" pitchFamily="34" charset="0"/>
            </a:endParaRP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Marketers should pay attention to </a:t>
            </a:r>
            <a:r>
              <a:rPr lang="en-US" sz="1200" b="1" i="0" u="none" strike="noStrike" kern="1200" baseline="0" dirty="0">
                <a:solidFill>
                  <a:schemeClr val="tx1"/>
                </a:solidFill>
                <a:latin typeface="Arial" charset="0"/>
                <a:ea typeface="MS PGothic" panose="020B0600070205080204" pitchFamily="34" charset="-128"/>
                <a:cs typeface="ＭＳ Ｐゴシック" charset="0"/>
              </a:rPr>
              <a:t>income distribution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as well as income levels. Over the past several decades, the rich have grown richer, the middle class has shrunk, and the poor have remained poor. </a:t>
            </a:r>
            <a:r>
              <a:rPr lang="en-US" altLang="en-US" dirty="0">
                <a:solidFill>
                  <a:srgbClr val="008000"/>
                </a:solidFill>
                <a:latin typeface="Arial" panose="020B0604020202020204" pitchFamily="34" charset="0"/>
              </a:rPr>
              <a:t>This distribution of income has created a tiered market. Many companies aggressively target the affluent, while other firms target those with more modest means. Still other companies tailor their marketing offers across a range of markets, from the affluent to the less affluent.</a:t>
            </a:r>
          </a:p>
          <a:p>
            <a:r>
              <a:rPr lang="en-US" sz="1200" b="0" i="0" kern="1200" dirty="0">
                <a:solidFill>
                  <a:schemeClr val="tx1"/>
                </a:solidFill>
                <a:effectLst/>
                <a:latin typeface="+mn-lt"/>
                <a:ea typeface="+mn-ea"/>
                <a:cs typeface="+mn-cs"/>
              </a:rPr>
              <a:t>Disposable income is total personal income minus current income taxes. In national accounts definitions, personal income minus personal current taxes equals disposable personal income.</a:t>
            </a:r>
            <a:endParaRPr lang="en-US" altLang="en-US" dirty="0">
              <a:solidFill>
                <a:srgbClr val="008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2533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b="1" i="0" dirty="0">
                <a:solidFill>
                  <a:srgbClr val="202124"/>
                </a:solidFill>
                <a:effectLst/>
                <a:latin typeface="arial" panose="020B0604020202020204" pitchFamily="34" charset="0"/>
              </a:rPr>
              <a:t>Radio Frequency Identification</a:t>
            </a:r>
            <a:r>
              <a:rPr lang="en-US" b="0" i="0" dirty="0">
                <a:solidFill>
                  <a:srgbClr val="202124"/>
                </a:solidFill>
                <a:effectLst/>
                <a:latin typeface="arial" panose="020B0604020202020204" pitchFamily="34" charset="0"/>
              </a:rPr>
              <a:t> (RFID) refers to a wireless system comprised of two components: tags and readers. The reader is a device that has one or more antennas that emit radio waves and receive signals back from the RFID tag</a:t>
            </a:r>
            <a:endParaRPr dirty="0"/>
          </a:p>
        </p:txBody>
      </p:sp>
    </p:spTree>
    <p:extLst>
      <p:ext uri="{BB962C8B-B14F-4D97-AF65-F5344CB8AC3E}">
        <p14:creationId xmlns:p14="http://schemas.microsoft.com/office/powerpoint/2010/main" val="35503686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The </a:t>
            </a:r>
            <a:r>
              <a:rPr lang="en-US" altLang="en-US" b="1" dirty="0">
                <a:solidFill>
                  <a:srgbClr val="008000"/>
                </a:solidFill>
                <a:latin typeface="Arial" panose="020B0604020202020204" pitchFamily="34" charset="0"/>
              </a:rPr>
              <a:t>natural environment </a:t>
            </a:r>
            <a:r>
              <a:rPr lang="en-US" altLang="en-US" dirty="0">
                <a:solidFill>
                  <a:srgbClr val="008000"/>
                </a:solidFill>
                <a:latin typeface="Arial" panose="020B0604020202020204" pitchFamily="34" charset="0"/>
              </a:rPr>
              <a:t>involves the physical environment and the natural resources that are needed as inputs by marketers or that are affected by marketing activities. Marketers should be aware of several trends </a:t>
            </a:r>
            <a:r>
              <a:rPr lang="en-US" altLang="en-US" b="0" dirty="0">
                <a:solidFill>
                  <a:srgbClr val="008000"/>
                </a:solidFill>
                <a:latin typeface="Arial" panose="020B0604020202020204" pitchFamily="34" charset="0"/>
              </a:rPr>
              <a:t>in the natural environment. </a:t>
            </a:r>
          </a:p>
          <a:p>
            <a:endParaRPr lang="en-US" altLang="en-US" b="0"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first involves growing shortages of raw materials. Firms making products that require scarce resources face large cost increases, even if the materials remain available. The second trend is increased pollution. The third trend is increased government intervention in natural resource management. The governments of different countries vary in their concern and efforts to promote a clean environment.</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Today, enlightened companies adopt practices that support </a:t>
            </a:r>
            <a:r>
              <a:rPr lang="en-US" altLang="en-US" b="1" dirty="0">
                <a:solidFill>
                  <a:srgbClr val="008000"/>
                </a:solidFill>
                <a:latin typeface="Arial" panose="020B0604020202020204" pitchFamily="34" charset="0"/>
              </a:rPr>
              <a:t>environmental sustainability</a:t>
            </a:r>
            <a:r>
              <a:rPr lang="en-US" altLang="en-US" dirty="0">
                <a:solidFill>
                  <a:srgbClr val="008000"/>
                </a:solidFill>
                <a:latin typeface="Arial" panose="020B0604020202020204" pitchFamily="34" charset="0"/>
              </a:rPr>
              <a:t>. This refers to the effort to create a world economy that the planet can support indefinitely.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8149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8733022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https://</a:t>
            </a:r>
            <a:r>
              <a:rPr lang="en-US" sz="1200" dirty="0" err="1">
                <a:solidFill>
                  <a:srgbClr val="0070C0"/>
                </a:solidFill>
              </a:rPr>
              <a:t>pestleanalysis.com</a:t>
            </a:r>
            <a:r>
              <a:rPr lang="en-US" sz="1200" dirty="0">
                <a:solidFill>
                  <a:srgbClr val="0070C0"/>
                </a:solidFill>
              </a:rPr>
              <a:t>/examples-of-pestle-analysis/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1-E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2-Tech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3- 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4-Econmuy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5-social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6-ergal</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dirty="0">
                <a:solidFill>
                  <a:srgbClr val="0070C0"/>
                </a:solidFill>
              </a:rPr>
            </a:br>
            <a:endParaRPr lang="en-US" sz="1200" dirty="0">
              <a:solidFill>
                <a:srgbClr val="0070C0"/>
              </a:solidFill>
            </a:endParaRP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609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A U.S. consumer needs food but may want a Chicago-style “deep-dish” pizza and a craft beer. A person in Afghanistan needs food but may want rice, lamb, and carrots. Our wants are shaped by our society. Many people want a Mercedes; only a few c</a:t>
            </a: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an buy one. Companies must measure not only how many people want their product, but also how many are willing and able to buy it.</a:t>
            </a:r>
            <a:endParaRPr/>
          </a:p>
        </p:txBody>
      </p:sp>
      <p:sp>
        <p:nvSpPr>
          <p:cNvPr id="323" name="Google Shape;32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94577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400"/>
              <a:buNone/>
            </a:pPr>
            <a:r>
              <a:rPr lang="en-US"/>
              <a:t>As a first step, marketers need to understand customer needs and wants and the marketplace within which they operate.</a:t>
            </a:r>
            <a:endParaRPr/>
          </a:p>
          <a:p>
            <a:pPr marL="0" lvl="0" indent="0" algn="l" rtl="0">
              <a:lnSpc>
                <a:spcPct val="90000"/>
              </a:lnSpc>
              <a:spcBef>
                <a:spcPts val="0"/>
              </a:spcBef>
              <a:spcAft>
                <a:spcPts val="0"/>
              </a:spcAft>
              <a:buSzPts val="1400"/>
              <a:buNone/>
            </a:pPr>
            <a:endParaRPr/>
          </a:p>
          <a:p>
            <a:pPr marL="0" lvl="0" indent="0" algn="l" rtl="0">
              <a:lnSpc>
                <a:spcPct val="90000"/>
              </a:lnSpc>
              <a:spcBef>
                <a:spcPts val="0"/>
              </a:spcBef>
              <a:spcAft>
                <a:spcPts val="0"/>
              </a:spcAft>
              <a:buSzPts val="1400"/>
              <a:buNone/>
            </a:pPr>
            <a:r>
              <a:rPr lang="en-US"/>
              <a:t>Needs</a:t>
            </a:r>
            <a:endParaRPr/>
          </a:p>
          <a:p>
            <a:pPr marL="0" lvl="0" indent="0" algn="l" rtl="0">
              <a:lnSpc>
                <a:spcPct val="90000"/>
              </a:lnSpc>
              <a:spcBef>
                <a:spcPts val="0"/>
              </a:spcBef>
              <a:spcAft>
                <a:spcPts val="0"/>
              </a:spcAft>
              <a:buSzPts val="1400"/>
              <a:buNone/>
            </a:pPr>
            <a:r>
              <a:rPr lang="en-US"/>
              <a:t>A human need is a state of felt deprivation</a:t>
            </a:r>
            <a:endParaRPr/>
          </a:p>
          <a:p>
            <a:pPr marL="0" lvl="0" indent="0" algn="l" rtl="0">
              <a:lnSpc>
                <a:spcPct val="90000"/>
              </a:lnSpc>
              <a:spcBef>
                <a:spcPts val="0"/>
              </a:spcBef>
              <a:spcAft>
                <a:spcPts val="0"/>
              </a:spcAft>
              <a:buSzPts val="1400"/>
              <a:buNone/>
            </a:pPr>
            <a:r>
              <a:rPr lang="en-US"/>
              <a:t>Included are:</a:t>
            </a:r>
            <a:endParaRPr/>
          </a:p>
          <a:p>
            <a:pPr marL="0" lvl="0" indent="0" algn="l" rtl="0">
              <a:lnSpc>
                <a:spcPct val="90000"/>
              </a:lnSpc>
              <a:spcBef>
                <a:spcPts val="0"/>
              </a:spcBef>
              <a:spcAft>
                <a:spcPts val="0"/>
              </a:spcAft>
              <a:buSzPts val="1400"/>
              <a:buNone/>
            </a:pPr>
            <a:r>
              <a:rPr lang="en-US"/>
              <a:t>The basic physical needs for food, clothing, warmth, and safety</a:t>
            </a:r>
            <a:endParaRPr/>
          </a:p>
          <a:p>
            <a:pPr marL="0" lvl="0" indent="0" algn="l" rtl="0">
              <a:lnSpc>
                <a:spcPct val="90000"/>
              </a:lnSpc>
              <a:spcBef>
                <a:spcPts val="0"/>
              </a:spcBef>
              <a:spcAft>
                <a:spcPts val="0"/>
              </a:spcAft>
              <a:buSzPts val="1400"/>
              <a:buNone/>
            </a:pPr>
            <a:r>
              <a:rPr lang="en-US"/>
              <a:t>Social needs for belonging, affection, fun, and relaxation</a:t>
            </a:r>
            <a:endParaRPr/>
          </a:p>
          <a:p>
            <a:pPr marL="0" lvl="0" indent="0" algn="l" rtl="0">
              <a:lnSpc>
                <a:spcPct val="90000"/>
              </a:lnSpc>
              <a:spcBef>
                <a:spcPts val="0"/>
              </a:spcBef>
              <a:spcAft>
                <a:spcPts val="0"/>
              </a:spcAft>
              <a:buSzPts val="1400"/>
              <a:buNone/>
            </a:pPr>
            <a:r>
              <a:rPr lang="en-US"/>
              <a:t>Esteem needs for prestige, recognition, and fame</a:t>
            </a:r>
            <a:endParaRPr/>
          </a:p>
          <a:p>
            <a:pPr marL="0" lvl="0" indent="0" algn="l" rtl="0">
              <a:lnSpc>
                <a:spcPct val="90000"/>
              </a:lnSpc>
              <a:spcBef>
                <a:spcPts val="0"/>
              </a:spcBef>
              <a:spcAft>
                <a:spcPts val="0"/>
              </a:spcAft>
              <a:buSzPts val="1400"/>
              <a:buNone/>
            </a:pPr>
            <a:r>
              <a:rPr lang="en-US"/>
              <a:t>Individual needs for knowledge and self-expression</a:t>
            </a:r>
            <a:endParaRPr/>
          </a:p>
          <a:p>
            <a:pPr marL="0" lvl="0" indent="0" algn="l" rtl="0">
              <a:lnSpc>
                <a:spcPct val="90000"/>
              </a:lnSpc>
              <a:spcBef>
                <a:spcPts val="0"/>
              </a:spcBef>
              <a:spcAft>
                <a:spcPts val="0"/>
              </a:spcAft>
              <a:buSzPts val="1400"/>
              <a:buNone/>
            </a:pPr>
            <a:endParaRPr/>
          </a:p>
          <a:p>
            <a:pPr marL="0" lvl="0" indent="0" algn="l" rtl="0">
              <a:lnSpc>
                <a:spcPct val="90000"/>
              </a:lnSpc>
              <a:spcBef>
                <a:spcPts val="0"/>
              </a:spcBef>
              <a:spcAft>
                <a:spcPts val="0"/>
              </a:spcAft>
              <a:buSzPts val="1400"/>
              <a:buNone/>
            </a:pPr>
            <a:r>
              <a:rPr lang="en-US"/>
              <a:t>Wants</a:t>
            </a:r>
            <a:endParaRPr/>
          </a:p>
          <a:p>
            <a:pPr marL="0" lvl="0" indent="0" algn="l" rtl="0">
              <a:lnSpc>
                <a:spcPct val="90000"/>
              </a:lnSpc>
              <a:spcBef>
                <a:spcPts val="0"/>
              </a:spcBef>
              <a:spcAft>
                <a:spcPts val="0"/>
              </a:spcAft>
              <a:buSzPts val="1400"/>
              <a:buNone/>
            </a:pPr>
            <a:r>
              <a:rPr lang="en-US"/>
              <a:t>The form human needs take as they are shaped by culture and individual personality</a:t>
            </a:r>
            <a:endParaRPr/>
          </a:p>
          <a:p>
            <a:pPr marL="0" lvl="0" indent="0" algn="l" rtl="0">
              <a:lnSpc>
                <a:spcPct val="90000"/>
              </a:lnSpc>
              <a:spcBef>
                <a:spcPts val="0"/>
              </a:spcBef>
              <a:spcAft>
                <a:spcPts val="0"/>
              </a:spcAft>
              <a:buSzPts val="1400"/>
              <a:buNone/>
            </a:pPr>
            <a:r>
              <a:rPr lang="en-US"/>
              <a:t>As a society evolves, the wants of its members expand</a:t>
            </a:r>
            <a:endParaRPr/>
          </a:p>
          <a:p>
            <a:pPr marL="0" lvl="0" indent="0" algn="l" rtl="0">
              <a:lnSpc>
                <a:spcPct val="90000"/>
              </a:lnSpc>
              <a:spcBef>
                <a:spcPts val="0"/>
              </a:spcBef>
              <a:spcAft>
                <a:spcPts val="0"/>
              </a:spcAft>
              <a:buSzPts val="1400"/>
              <a:buNone/>
            </a:pPr>
            <a:r>
              <a:rPr lang="en-US"/>
              <a:t>Be careful not to confuse wants with needs</a:t>
            </a:r>
            <a:endParaRPr/>
          </a:p>
          <a:p>
            <a:pPr marL="0" lvl="0" indent="0" algn="l" rtl="0">
              <a:lnSpc>
                <a:spcPct val="90000"/>
              </a:lnSpc>
              <a:spcBef>
                <a:spcPts val="0"/>
              </a:spcBef>
              <a:spcAft>
                <a:spcPts val="0"/>
              </a:spcAft>
              <a:buSzPts val="1400"/>
              <a:buNone/>
            </a:pPr>
            <a:r>
              <a:rPr lang="en-US"/>
              <a:t>For example: a manufacturer of drill bits may think that customers need a drill bit, but what the customers really need is a hole (aka "marketing myopia")</a:t>
            </a:r>
            <a:endParaRPr/>
          </a:p>
          <a:p>
            <a:pPr marL="0" lvl="0" indent="0" algn="l" rtl="0">
              <a:lnSpc>
                <a:spcPct val="90000"/>
              </a:lnSpc>
              <a:spcBef>
                <a:spcPts val="0"/>
              </a:spcBef>
              <a:spcAft>
                <a:spcPts val="0"/>
              </a:spcAft>
              <a:buSzPts val="1400"/>
              <a:buNone/>
            </a:pPr>
            <a:endParaRPr/>
          </a:p>
          <a:p>
            <a:pPr marL="0" lvl="0" indent="0" algn="l" rtl="0">
              <a:lnSpc>
                <a:spcPct val="90000"/>
              </a:lnSpc>
              <a:spcBef>
                <a:spcPts val="0"/>
              </a:spcBef>
              <a:spcAft>
                <a:spcPts val="0"/>
              </a:spcAft>
              <a:buSzPts val="1400"/>
              <a:buNone/>
            </a:pPr>
            <a:r>
              <a:rPr lang="en-US"/>
              <a:t>Demands</a:t>
            </a:r>
            <a:endParaRPr/>
          </a:p>
          <a:p>
            <a:pPr marL="0" lvl="0" indent="0" algn="l" rtl="0">
              <a:lnSpc>
                <a:spcPct val="90000"/>
              </a:lnSpc>
              <a:spcBef>
                <a:spcPts val="0"/>
              </a:spcBef>
              <a:spcAft>
                <a:spcPts val="0"/>
              </a:spcAft>
              <a:buSzPts val="1400"/>
              <a:buNone/>
            </a:pPr>
            <a:r>
              <a:rPr lang="en-US"/>
              <a:t>People have almost unlimited wants, but limited resources</a:t>
            </a:r>
            <a:endParaRPr/>
          </a:p>
          <a:p>
            <a:pPr marL="0" lvl="0" indent="0" algn="l" rtl="0">
              <a:lnSpc>
                <a:spcPct val="90000"/>
              </a:lnSpc>
              <a:spcBef>
                <a:spcPts val="0"/>
              </a:spcBef>
              <a:spcAft>
                <a:spcPts val="0"/>
              </a:spcAft>
              <a:buSzPts val="1400"/>
              <a:buNone/>
            </a:pPr>
            <a:r>
              <a:rPr lang="en-US"/>
              <a:t>Therefore, wants become demands when backed by buying power</a:t>
            </a:r>
            <a:endParaRPr/>
          </a:p>
          <a:p>
            <a:pPr marL="0" lvl="0" indent="0" algn="l" rtl="0">
              <a:lnSpc>
                <a:spcPct val="90000"/>
              </a:lnSpc>
              <a:spcBef>
                <a:spcPts val="0"/>
              </a:spcBef>
              <a:spcAft>
                <a:spcPts val="0"/>
              </a:spcAft>
              <a:buSzPts val="1400"/>
              <a:buNone/>
            </a:pPr>
            <a:endParaRPr/>
          </a:p>
        </p:txBody>
      </p:sp>
      <p:sp>
        <p:nvSpPr>
          <p:cNvPr id="331" name="Google Shape;33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6642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400"/>
              <a:buNone/>
            </a:pPr>
            <a:r>
              <a:rPr lang="en-US"/>
              <a:t>As a first step, marketers need to understand customer needs and wants and the marketplace within which they operate.</a:t>
            </a:r>
            <a:endParaRPr/>
          </a:p>
          <a:p>
            <a:pPr marL="0" lvl="0" indent="0" algn="l" rtl="0">
              <a:lnSpc>
                <a:spcPct val="90000"/>
              </a:lnSpc>
              <a:spcBef>
                <a:spcPts val="0"/>
              </a:spcBef>
              <a:spcAft>
                <a:spcPts val="0"/>
              </a:spcAft>
              <a:buSzPts val="1400"/>
              <a:buNone/>
            </a:pPr>
            <a:endParaRPr/>
          </a:p>
          <a:p>
            <a:pPr marL="0" lvl="0" indent="0" algn="l" rtl="0">
              <a:lnSpc>
                <a:spcPct val="90000"/>
              </a:lnSpc>
              <a:spcBef>
                <a:spcPts val="0"/>
              </a:spcBef>
              <a:spcAft>
                <a:spcPts val="0"/>
              </a:spcAft>
              <a:buSzPts val="1400"/>
              <a:buNone/>
            </a:pPr>
            <a:r>
              <a:rPr lang="en-US"/>
              <a:t>Needs</a:t>
            </a:r>
            <a:endParaRPr/>
          </a:p>
          <a:p>
            <a:pPr marL="0" lvl="0" indent="0" algn="l" rtl="0">
              <a:lnSpc>
                <a:spcPct val="90000"/>
              </a:lnSpc>
              <a:spcBef>
                <a:spcPts val="0"/>
              </a:spcBef>
              <a:spcAft>
                <a:spcPts val="0"/>
              </a:spcAft>
              <a:buSzPts val="1400"/>
              <a:buNone/>
            </a:pPr>
            <a:r>
              <a:rPr lang="en-US"/>
              <a:t>A human need is a state of felt deprivation</a:t>
            </a:r>
            <a:endParaRPr/>
          </a:p>
          <a:p>
            <a:pPr marL="0" lvl="0" indent="0" algn="l" rtl="0">
              <a:lnSpc>
                <a:spcPct val="90000"/>
              </a:lnSpc>
              <a:spcBef>
                <a:spcPts val="0"/>
              </a:spcBef>
              <a:spcAft>
                <a:spcPts val="0"/>
              </a:spcAft>
              <a:buSzPts val="1400"/>
              <a:buNone/>
            </a:pPr>
            <a:r>
              <a:rPr lang="en-US"/>
              <a:t>Included are:</a:t>
            </a:r>
            <a:endParaRPr/>
          </a:p>
          <a:p>
            <a:pPr marL="0" lvl="0" indent="0" algn="l" rtl="0">
              <a:lnSpc>
                <a:spcPct val="90000"/>
              </a:lnSpc>
              <a:spcBef>
                <a:spcPts val="0"/>
              </a:spcBef>
              <a:spcAft>
                <a:spcPts val="0"/>
              </a:spcAft>
              <a:buSzPts val="1400"/>
              <a:buNone/>
            </a:pPr>
            <a:r>
              <a:rPr lang="en-US"/>
              <a:t>The basic physical needs for food, clothing, warmth, and safety</a:t>
            </a:r>
            <a:endParaRPr/>
          </a:p>
          <a:p>
            <a:pPr marL="0" lvl="0" indent="0" algn="l" rtl="0">
              <a:lnSpc>
                <a:spcPct val="90000"/>
              </a:lnSpc>
              <a:spcBef>
                <a:spcPts val="0"/>
              </a:spcBef>
              <a:spcAft>
                <a:spcPts val="0"/>
              </a:spcAft>
              <a:buSzPts val="1400"/>
              <a:buNone/>
            </a:pPr>
            <a:r>
              <a:rPr lang="en-US"/>
              <a:t>Social needs for belonging, affection, fun, and relaxation</a:t>
            </a:r>
            <a:endParaRPr/>
          </a:p>
          <a:p>
            <a:pPr marL="0" lvl="0" indent="0" algn="l" rtl="0">
              <a:lnSpc>
                <a:spcPct val="90000"/>
              </a:lnSpc>
              <a:spcBef>
                <a:spcPts val="0"/>
              </a:spcBef>
              <a:spcAft>
                <a:spcPts val="0"/>
              </a:spcAft>
              <a:buSzPts val="1400"/>
              <a:buNone/>
            </a:pPr>
            <a:r>
              <a:rPr lang="en-US"/>
              <a:t>Esteem needs for prestige, recognition, and fame</a:t>
            </a:r>
            <a:endParaRPr/>
          </a:p>
          <a:p>
            <a:pPr marL="0" lvl="0" indent="0" algn="l" rtl="0">
              <a:lnSpc>
                <a:spcPct val="90000"/>
              </a:lnSpc>
              <a:spcBef>
                <a:spcPts val="0"/>
              </a:spcBef>
              <a:spcAft>
                <a:spcPts val="0"/>
              </a:spcAft>
              <a:buSzPts val="1400"/>
              <a:buNone/>
            </a:pPr>
            <a:r>
              <a:rPr lang="en-US"/>
              <a:t>Individual needs for knowledge and self-expression</a:t>
            </a:r>
            <a:endParaRPr/>
          </a:p>
          <a:p>
            <a:pPr marL="0" lvl="0" indent="0" algn="l" rtl="0">
              <a:lnSpc>
                <a:spcPct val="90000"/>
              </a:lnSpc>
              <a:spcBef>
                <a:spcPts val="0"/>
              </a:spcBef>
              <a:spcAft>
                <a:spcPts val="0"/>
              </a:spcAft>
              <a:buSzPts val="1400"/>
              <a:buNone/>
            </a:pPr>
            <a:endParaRPr/>
          </a:p>
          <a:p>
            <a:pPr marL="0" lvl="0" indent="0" algn="l" rtl="0">
              <a:lnSpc>
                <a:spcPct val="90000"/>
              </a:lnSpc>
              <a:spcBef>
                <a:spcPts val="0"/>
              </a:spcBef>
              <a:spcAft>
                <a:spcPts val="0"/>
              </a:spcAft>
              <a:buSzPts val="1400"/>
              <a:buNone/>
            </a:pPr>
            <a:r>
              <a:rPr lang="en-US"/>
              <a:t>Wants</a:t>
            </a:r>
            <a:endParaRPr/>
          </a:p>
          <a:p>
            <a:pPr marL="0" lvl="0" indent="0" algn="l" rtl="0">
              <a:lnSpc>
                <a:spcPct val="90000"/>
              </a:lnSpc>
              <a:spcBef>
                <a:spcPts val="0"/>
              </a:spcBef>
              <a:spcAft>
                <a:spcPts val="0"/>
              </a:spcAft>
              <a:buSzPts val="1400"/>
              <a:buNone/>
            </a:pPr>
            <a:r>
              <a:rPr lang="en-US"/>
              <a:t>The form human needs take as they are shaped by culture and individual personality</a:t>
            </a:r>
            <a:endParaRPr/>
          </a:p>
          <a:p>
            <a:pPr marL="0" lvl="0" indent="0" algn="l" rtl="0">
              <a:lnSpc>
                <a:spcPct val="90000"/>
              </a:lnSpc>
              <a:spcBef>
                <a:spcPts val="0"/>
              </a:spcBef>
              <a:spcAft>
                <a:spcPts val="0"/>
              </a:spcAft>
              <a:buSzPts val="1400"/>
              <a:buNone/>
            </a:pPr>
            <a:r>
              <a:rPr lang="en-US"/>
              <a:t>As a society evolves, the wants of its members expand</a:t>
            </a:r>
            <a:endParaRPr/>
          </a:p>
          <a:p>
            <a:pPr marL="0" lvl="0" indent="0" algn="l" rtl="0">
              <a:lnSpc>
                <a:spcPct val="90000"/>
              </a:lnSpc>
              <a:spcBef>
                <a:spcPts val="0"/>
              </a:spcBef>
              <a:spcAft>
                <a:spcPts val="0"/>
              </a:spcAft>
              <a:buSzPts val="1400"/>
              <a:buNone/>
            </a:pPr>
            <a:r>
              <a:rPr lang="en-US"/>
              <a:t>Be careful not to confuse wants with needs</a:t>
            </a:r>
            <a:endParaRPr/>
          </a:p>
          <a:p>
            <a:pPr marL="0" lvl="0" indent="0" algn="l" rtl="0">
              <a:lnSpc>
                <a:spcPct val="90000"/>
              </a:lnSpc>
              <a:spcBef>
                <a:spcPts val="0"/>
              </a:spcBef>
              <a:spcAft>
                <a:spcPts val="0"/>
              </a:spcAft>
              <a:buSzPts val="1400"/>
              <a:buNone/>
            </a:pPr>
            <a:r>
              <a:rPr lang="en-US"/>
              <a:t>For example: a manufacturer of drill bits may think that customers need a drill bit, but what the customers really need is a hole (aka "marketing myopia")</a:t>
            </a:r>
            <a:endParaRPr/>
          </a:p>
          <a:p>
            <a:pPr marL="0" lvl="0" indent="0" algn="l" rtl="0">
              <a:lnSpc>
                <a:spcPct val="90000"/>
              </a:lnSpc>
              <a:spcBef>
                <a:spcPts val="0"/>
              </a:spcBef>
              <a:spcAft>
                <a:spcPts val="0"/>
              </a:spcAft>
              <a:buSzPts val="1400"/>
              <a:buNone/>
            </a:pPr>
            <a:endParaRPr/>
          </a:p>
          <a:p>
            <a:pPr marL="0" lvl="0" indent="0" algn="l" rtl="0">
              <a:lnSpc>
                <a:spcPct val="90000"/>
              </a:lnSpc>
              <a:spcBef>
                <a:spcPts val="0"/>
              </a:spcBef>
              <a:spcAft>
                <a:spcPts val="0"/>
              </a:spcAft>
              <a:buSzPts val="1400"/>
              <a:buNone/>
            </a:pPr>
            <a:r>
              <a:rPr lang="en-US"/>
              <a:t>Demands</a:t>
            </a:r>
            <a:endParaRPr/>
          </a:p>
          <a:p>
            <a:pPr marL="0" lvl="0" indent="0" algn="l" rtl="0">
              <a:lnSpc>
                <a:spcPct val="90000"/>
              </a:lnSpc>
              <a:spcBef>
                <a:spcPts val="0"/>
              </a:spcBef>
              <a:spcAft>
                <a:spcPts val="0"/>
              </a:spcAft>
              <a:buSzPts val="1400"/>
              <a:buNone/>
            </a:pPr>
            <a:r>
              <a:rPr lang="en-US"/>
              <a:t>People have almost unlimited wants, but limited resources</a:t>
            </a:r>
            <a:endParaRPr/>
          </a:p>
          <a:p>
            <a:pPr marL="0" lvl="0" indent="0" algn="l" rtl="0">
              <a:lnSpc>
                <a:spcPct val="90000"/>
              </a:lnSpc>
              <a:spcBef>
                <a:spcPts val="0"/>
              </a:spcBef>
              <a:spcAft>
                <a:spcPts val="0"/>
              </a:spcAft>
              <a:buSzPts val="1400"/>
              <a:buNone/>
            </a:pPr>
            <a:r>
              <a:rPr lang="en-US"/>
              <a:t>Therefore, wants become demands when backed by buying power</a:t>
            </a:r>
            <a:endParaRPr/>
          </a:p>
          <a:p>
            <a:pPr marL="0" lvl="0" indent="0" algn="l" rtl="0">
              <a:lnSpc>
                <a:spcPct val="90000"/>
              </a:lnSpc>
              <a:spcBef>
                <a:spcPts val="0"/>
              </a:spcBef>
              <a:spcAft>
                <a:spcPts val="0"/>
              </a:spcAft>
              <a:buSzPts val="1400"/>
              <a:buNone/>
            </a:pPr>
            <a:endParaRPr/>
          </a:p>
        </p:txBody>
      </p:sp>
      <p:sp>
        <p:nvSpPr>
          <p:cNvPr id="364" name="Google Shape;36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7595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6254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281d7fb39e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g2281d7fb39e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g2281d7fb39e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272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220E3-8EDC-48A4-987E-14E5EFB8CAFD}"/>
              </a:ext>
            </a:extLst>
          </p:cNvPr>
          <p:cNvSpPr>
            <a:spLocks noGrp="1"/>
          </p:cNvSpPr>
          <p:nvPr>
            <p:ph type="ctrTitle"/>
          </p:nvPr>
        </p:nvSpPr>
        <p:spPr>
          <a:xfrm>
            <a:off x="1524000" y="1122363"/>
            <a:ext cx="9144000" cy="2387600"/>
          </a:xfrm>
        </p:spPr>
        <p:txBody>
          <a:bodyPr anchor="b"/>
          <a:lstStyle>
            <a:lvl1pPr algn="ctr">
              <a:defRPr sz="6000">
                <a:solidFill>
                  <a:schemeClr val="accent5">
                    <a:lumMod val="50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53D10385-81B5-46B5-8622-F250C4CB9D87}"/>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C01AED-620C-412F-AEF3-F169EB737A75}"/>
              </a:ext>
            </a:extLst>
          </p:cNvPr>
          <p:cNvSpPr>
            <a:spLocks noGrp="1"/>
          </p:cNvSpPr>
          <p:nvPr>
            <p:ph type="dt" sz="half" idx="10"/>
          </p:nvPr>
        </p:nvSpPr>
        <p:spPr/>
        <p:txBody>
          <a:bodyPr/>
          <a:lstStyle>
            <a:lvl1pPr>
              <a:defRPr>
                <a:solidFill>
                  <a:schemeClr val="accent5">
                    <a:lumMod val="50000"/>
                  </a:schemeClr>
                </a:solidFill>
              </a:defRPr>
            </a:lvl1pPr>
          </a:lstStyle>
          <a:p>
            <a:fld id="{D29B10AB-E61B-4924-8AF6-D96933F36B39}" type="datetimeFigureOut">
              <a:rPr lang="en-US" smtClean="0"/>
              <a:pPr/>
              <a:t>2/4/2026</a:t>
            </a:fld>
            <a:endParaRPr lang="en-US"/>
          </a:p>
        </p:txBody>
      </p:sp>
      <p:sp>
        <p:nvSpPr>
          <p:cNvPr id="5" name="Footer Placeholder 4">
            <a:extLst>
              <a:ext uri="{FF2B5EF4-FFF2-40B4-BE49-F238E27FC236}">
                <a16:creationId xmlns:a16="http://schemas.microsoft.com/office/drawing/2014/main" id="{767A9BDE-7C55-4A46-9E9A-2D1163041216}"/>
              </a:ext>
            </a:extLst>
          </p:cNvPr>
          <p:cNvSpPr>
            <a:spLocks noGrp="1"/>
          </p:cNvSpPr>
          <p:nvPr>
            <p:ph type="ftr" sz="quarter" idx="11"/>
          </p:nvPr>
        </p:nvSpPr>
        <p:spPr/>
        <p:txBody>
          <a:bodyPr/>
          <a:lstStyle>
            <a:lvl1pPr>
              <a:defRPr>
                <a:solidFill>
                  <a:schemeClr val="accent5">
                    <a:lumMod val="50000"/>
                  </a:schemeClr>
                </a:solidFill>
              </a:defRPr>
            </a:lvl1pPr>
          </a:lstStyle>
          <a:p>
            <a:endParaRPr lang="en-US"/>
          </a:p>
        </p:txBody>
      </p:sp>
      <p:sp>
        <p:nvSpPr>
          <p:cNvPr id="6" name="Slide Number Placeholder 5">
            <a:extLst>
              <a:ext uri="{FF2B5EF4-FFF2-40B4-BE49-F238E27FC236}">
                <a16:creationId xmlns:a16="http://schemas.microsoft.com/office/drawing/2014/main" id="{0BB26375-422A-4AC0-9A73-5EBC38B97A0F}"/>
              </a:ext>
            </a:extLst>
          </p:cNvPr>
          <p:cNvSpPr>
            <a:spLocks noGrp="1"/>
          </p:cNvSpPr>
          <p:nvPr>
            <p:ph type="sldNum" sz="quarter" idx="12"/>
          </p:nvPr>
        </p:nvSpPr>
        <p:spPr/>
        <p:txBody>
          <a:bodyPr/>
          <a:lstStyle>
            <a:lvl1pPr>
              <a:defRPr>
                <a:solidFill>
                  <a:schemeClr val="accent5">
                    <a:lumMod val="50000"/>
                  </a:schemeClr>
                </a:solidFill>
              </a:defRPr>
            </a:lvl1pPr>
          </a:lstStyle>
          <a:p>
            <a:fld id="{E90763F0-C524-42BC-8FA3-353D36F91F53}" type="slidenum">
              <a:rPr lang="en-US" smtClean="0"/>
              <a:pPr/>
              <a:t>‹#›</a:t>
            </a:fld>
            <a:endParaRPr lang="en-US"/>
          </a:p>
        </p:txBody>
      </p:sp>
    </p:spTree>
    <p:extLst>
      <p:ext uri="{BB962C8B-B14F-4D97-AF65-F5344CB8AC3E}">
        <p14:creationId xmlns:p14="http://schemas.microsoft.com/office/powerpoint/2010/main" val="1045993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87942-2A1A-4B9D-9FF7-019CFA944A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A84DF9-BA7B-40F5-A5C9-E464D3AC77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0E0384-19E0-4420-A5BA-2C80B99B9F3C}"/>
              </a:ext>
            </a:extLst>
          </p:cNvPr>
          <p:cNvSpPr>
            <a:spLocks noGrp="1"/>
          </p:cNvSpPr>
          <p:nvPr>
            <p:ph type="dt" sz="half" idx="10"/>
          </p:nvPr>
        </p:nvSpPr>
        <p:spPr/>
        <p:txBody>
          <a:bodyPr/>
          <a:lstStyle/>
          <a:p>
            <a:fld id="{D29B10AB-E61B-4924-8AF6-D96933F36B39}" type="datetimeFigureOut">
              <a:rPr lang="en-US" smtClean="0"/>
              <a:t>2/4/2026</a:t>
            </a:fld>
            <a:endParaRPr lang="en-US"/>
          </a:p>
        </p:txBody>
      </p:sp>
      <p:sp>
        <p:nvSpPr>
          <p:cNvPr id="5" name="Footer Placeholder 4">
            <a:extLst>
              <a:ext uri="{FF2B5EF4-FFF2-40B4-BE49-F238E27FC236}">
                <a16:creationId xmlns:a16="http://schemas.microsoft.com/office/drawing/2014/main" id="{009EF589-DFF4-489C-B6F7-4483DAD37C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3DF954-91B3-438D-925D-69610FF178FA}"/>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1734913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F466F3-485C-4E92-89FE-CE4066D069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A910D7-C597-4B22-A46C-9C7FF4614C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BF468E-B64F-438C-ABDD-EB1DE0FB5CCC}"/>
              </a:ext>
            </a:extLst>
          </p:cNvPr>
          <p:cNvSpPr>
            <a:spLocks noGrp="1"/>
          </p:cNvSpPr>
          <p:nvPr>
            <p:ph type="dt" sz="half" idx="10"/>
          </p:nvPr>
        </p:nvSpPr>
        <p:spPr/>
        <p:txBody>
          <a:bodyPr/>
          <a:lstStyle/>
          <a:p>
            <a:fld id="{D29B10AB-E61B-4924-8AF6-D96933F36B39}" type="datetimeFigureOut">
              <a:rPr lang="en-US" smtClean="0"/>
              <a:t>2/4/2026</a:t>
            </a:fld>
            <a:endParaRPr lang="en-US"/>
          </a:p>
        </p:txBody>
      </p:sp>
      <p:sp>
        <p:nvSpPr>
          <p:cNvPr id="5" name="Footer Placeholder 4">
            <a:extLst>
              <a:ext uri="{FF2B5EF4-FFF2-40B4-BE49-F238E27FC236}">
                <a16:creationId xmlns:a16="http://schemas.microsoft.com/office/drawing/2014/main" id="{B6C9822D-8E24-4C2D-ACF5-E98E81CCFD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25EFF0-2B30-4C04-8161-B060A7B1C3C6}"/>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1771316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earning Objectives">
  <p:cSld name="Learning Objectives">
    <p:spTree>
      <p:nvGrpSpPr>
        <p:cNvPr id="1" name="Shape 21"/>
        <p:cNvGrpSpPr/>
        <p:nvPr/>
      </p:nvGrpSpPr>
      <p:grpSpPr>
        <a:xfrm>
          <a:off x="0" y="0"/>
          <a:ext cx="0" cy="0"/>
          <a:chOff x="0" y="0"/>
          <a:chExt cx="0" cy="0"/>
        </a:xfrm>
      </p:grpSpPr>
      <p:sp>
        <p:nvSpPr>
          <p:cNvPr id="22" name="Google Shape;22;p6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342900" lvl="0" indent="-190500" algn="l">
              <a:lnSpc>
                <a:spcPct val="90000"/>
              </a:lnSpc>
              <a:spcBef>
                <a:spcPts val="750"/>
              </a:spcBef>
              <a:spcAft>
                <a:spcPts val="0"/>
              </a:spcAft>
              <a:buClr>
                <a:srgbClr val="007FA3"/>
              </a:buClr>
              <a:buSzPts val="400"/>
              <a:buChar char="•"/>
              <a:defRPr sz="1200"/>
            </a:lvl1pPr>
            <a:lvl2pPr marL="685800" lvl="1" indent="-247650" algn="l">
              <a:lnSpc>
                <a:spcPct val="90000"/>
              </a:lnSpc>
              <a:spcBef>
                <a:spcPts val="375"/>
              </a:spcBef>
              <a:spcAft>
                <a:spcPts val="0"/>
              </a:spcAft>
              <a:buClr>
                <a:srgbClr val="007FA3"/>
              </a:buClr>
              <a:buSzPts val="1600"/>
              <a:buChar char="•"/>
              <a:defRPr sz="1200"/>
            </a:lvl2pPr>
            <a:lvl3pPr marL="1028700" lvl="2" indent="-247650" algn="l">
              <a:lnSpc>
                <a:spcPct val="90000"/>
              </a:lnSpc>
              <a:spcBef>
                <a:spcPts val="375"/>
              </a:spcBef>
              <a:spcAft>
                <a:spcPts val="0"/>
              </a:spcAft>
              <a:buClr>
                <a:srgbClr val="007FA3"/>
              </a:buClr>
              <a:buSzPts val="1600"/>
              <a:buChar char="•"/>
              <a:defRPr sz="1200"/>
            </a:lvl3pPr>
            <a:lvl4pPr marL="1371600" lvl="3" indent="-247650" algn="l">
              <a:lnSpc>
                <a:spcPct val="90000"/>
              </a:lnSpc>
              <a:spcBef>
                <a:spcPts val="375"/>
              </a:spcBef>
              <a:spcAft>
                <a:spcPts val="0"/>
              </a:spcAft>
              <a:buClr>
                <a:srgbClr val="007FA3"/>
              </a:buClr>
              <a:buSzPts val="1600"/>
              <a:buChar char="•"/>
              <a:defRPr sz="1200"/>
            </a:lvl4pPr>
            <a:lvl5pPr marL="1714500" lvl="4" indent="-247650" algn="l">
              <a:lnSpc>
                <a:spcPct val="90000"/>
              </a:lnSpc>
              <a:spcBef>
                <a:spcPts val="375"/>
              </a:spcBef>
              <a:spcAft>
                <a:spcPts val="0"/>
              </a:spcAft>
              <a:buClr>
                <a:srgbClr val="007FA3"/>
              </a:buClr>
              <a:buSzPts val="1600"/>
              <a:buChar char="•"/>
              <a:defRPr sz="1200"/>
            </a:lvl5pPr>
            <a:lvl6pPr marL="2057400" lvl="5" indent="-247650" algn="l">
              <a:lnSpc>
                <a:spcPct val="90000"/>
              </a:lnSpc>
              <a:spcBef>
                <a:spcPts val="375"/>
              </a:spcBef>
              <a:spcAft>
                <a:spcPts val="0"/>
              </a:spcAft>
              <a:buClr>
                <a:srgbClr val="007FA3"/>
              </a:buClr>
              <a:buSzPts val="1600"/>
              <a:buChar char="•"/>
              <a:defRPr sz="1200"/>
            </a:lvl6pPr>
            <a:lvl7pPr marL="2400300" lvl="6" indent="-247650" algn="l">
              <a:lnSpc>
                <a:spcPct val="90000"/>
              </a:lnSpc>
              <a:spcBef>
                <a:spcPts val="375"/>
              </a:spcBef>
              <a:spcAft>
                <a:spcPts val="0"/>
              </a:spcAft>
              <a:buClr>
                <a:srgbClr val="007FA3"/>
              </a:buClr>
              <a:buSzPts val="1600"/>
              <a:buChar char="•"/>
              <a:defRPr sz="1200"/>
            </a:lvl7pPr>
            <a:lvl8pPr marL="2743200" lvl="7" indent="-247650" algn="l">
              <a:lnSpc>
                <a:spcPct val="90000"/>
              </a:lnSpc>
              <a:spcBef>
                <a:spcPts val="375"/>
              </a:spcBef>
              <a:spcAft>
                <a:spcPts val="0"/>
              </a:spcAft>
              <a:buClr>
                <a:srgbClr val="007FA3"/>
              </a:buClr>
              <a:buSzPts val="1600"/>
              <a:buChar char="•"/>
              <a:defRPr sz="1200"/>
            </a:lvl8pPr>
            <a:lvl9pPr marL="3086100" lvl="8" indent="-247650" algn="l">
              <a:lnSpc>
                <a:spcPct val="90000"/>
              </a:lnSpc>
              <a:spcBef>
                <a:spcPts val="375"/>
              </a:spcBef>
              <a:spcAft>
                <a:spcPts val="0"/>
              </a:spcAft>
              <a:buClr>
                <a:srgbClr val="007FA3"/>
              </a:buClr>
              <a:buSzPts val="1600"/>
              <a:buChar char="•"/>
              <a:defRPr sz="1200"/>
            </a:lvl9pPr>
          </a:lstStyle>
          <a:p>
            <a:endParaRPr/>
          </a:p>
        </p:txBody>
      </p:sp>
      <p:sp>
        <p:nvSpPr>
          <p:cNvPr id="24" name="Google Shape;24;p62"/>
          <p:cNvSpPr txBox="1">
            <a:spLocks noGrp="1"/>
          </p:cNvSpPr>
          <p:nvPr>
            <p:ph type="ftr" idx="11"/>
          </p:nvPr>
        </p:nvSpPr>
        <p:spPr>
          <a:xfrm>
            <a:off x="125292" y="6172203"/>
            <a:ext cx="11460480" cy="23546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defTabSz="685800">
              <a:defRPr/>
            </a:pPr>
            <a:endParaRPr lang="en-EG" sz="900">
              <a:solidFill>
                <a:prstClr val="black">
                  <a:tint val="75000"/>
                </a:prstClr>
              </a:solidFill>
            </a:endParaRPr>
          </a:p>
        </p:txBody>
      </p:sp>
      <p:sp>
        <p:nvSpPr>
          <p:cNvPr id="25" name="Google Shape;25;p6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defTabSz="685800">
              <a:defRPr/>
            </a:pPr>
            <a:endParaRPr lang="en-EG" sz="900">
              <a:solidFill>
                <a:prstClr val="black">
                  <a:tint val="75000"/>
                </a:prstClr>
              </a:solidFill>
            </a:endParaRPr>
          </a:p>
        </p:txBody>
      </p:sp>
      <p:sp>
        <p:nvSpPr>
          <p:cNvPr id="26" name="Google Shape;26;p6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1pPr>
            <a:lvl2pPr marL="0" marR="0" lvl="1"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2pPr>
            <a:lvl3pPr marL="0" marR="0" lvl="2"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3pPr>
            <a:lvl4pPr marL="0" marR="0" lvl="3"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4pPr>
            <a:lvl5pPr marL="0" marR="0" lvl="4"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5pPr>
            <a:lvl6pPr marL="0" marR="0" lvl="5"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6pPr>
            <a:lvl7pPr marL="0" marR="0" lvl="6"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7pPr>
            <a:lvl8pPr marL="0" marR="0" lvl="7"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8pPr>
            <a:lvl9pPr marL="0" marR="0" lvl="8"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9pPr>
          </a:lstStyle>
          <a:p>
            <a:pPr defTabSz="685800">
              <a:defRPr/>
            </a:pPr>
            <a:fld id="{00000000-1234-1234-1234-123412341234}" type="slidenum">
              <a:rPr lang="en-US" smtClean="0"/>
              <a:pPr defTabSz="685800">
                <a:defRPr/>
              </a:pPr>
              <a:t>‹#›</a:t>
            </a:fld>
            <a:endParaRPr lang="en-US"/>
          </a:p>
        </p:txBody>
      </p:sp>
    </p:spTree>
    <p:extLst>
      <p:ext uri="{BB962C8B-B14F-4D97-AF65-F5344CB8AC3E}">
        <p14:creationId xmlns:p14="http://schemas.microsoft.com/office/powerpoint/2010/main" val="2168907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chemeClr val="accent5">
                  <a:lumMod val="50000"/>
                </a:schemeClr>
              </a:buClr>
              <a:buSzPct val="25000"/>
              <a:defRPr sz="1600"/>
            </a:lvl1pPr>
            <a:lvl2pPr marL="569913" indent="-285750">
              <a:buClr>
                <a:schemeClr val="accent5">
                  <a:lumMod val="50000"/>
                </a:schemeClr>
              </a:buClr>
              <a:defRPr sz="1600"/>
            </a:lvl2pPr>
            <a:lvl3pPr>
              <a:buClr>
                <a:schemeClr val="accent5">
                  <a:lumMod val="50000"/>
                </a:schemeClr>
              </a:buClr>
              <a:defRPr sz="1600"/>
            </a:lvl3pPr>
            <a:lvl4pPr>
              <a:buClr>
                <a:schemeClr val="accent5">
                  <a:lumMod val="50000"/>
                </a:schemeClr>
              </a:buClr>
              <a:defRPr sz="1600"/>
            </a:lvl4pPr>
            <a:lvl5pPr>
              <a:buClr>
                <a:schemeClr val="accent5">
                  <a:lumMod val="50000"/>
                </a:schemeClr>
              </a:buClr>
              <a:defRPr sz="1600"/>
            </a:lvl5pPr>
            <a:lvl6pPr>
              <a:buClr>
                <a:schemeClr val="accent5">
                  <a:lumMod val="50000"/>
                </a:schemeClr>
              </a:buClr>
              <a:defRPr sz="1600"/>
            </a:lvl6pPr>
            <a:lvl7pPr>
              <a:buClr>
                <a:schemeClr val="accent5">
                  <a:lumMod val="50000"/>
                </a:schemeClr>
              </a:buClr>
              <a:defRPr sz="1600"/>
            </a:lvl7pPr>
            <a:lvl8pPr>
              <a:buClr>
                <a:schemeClr val="accent5">
                  <a:lumMod val="50000"/>
                </a:schemeClr>
              </a:buClr>
              <a:defRPr sz="1600"/>
            </a:lvl8pPr>
            <a:lvl9pPr>
              <a:buClr>
                <a:schemeClr val="accent5">
                  <a:lumMod val="50000"/>
                </a:schemeClr>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3077558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1E845-579A-4662-A4E7-09497F3AA6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D2042D-525A-49E3-91C4-AC5605B718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563038-9B06-46F5-916B-E8A8F6C3DA2C}"/>
              </a:ext>
            </a:extLst>
          </p:cNvPr>
          <p:cNvSpPr>
            <a:spLocks noGrp="1"/>
          </p:cNvSpPr>
          <p:nvPr>
            <p:ph type="dt" sz="half" idx="10"/>
          </p:nvPr>
        </p:nvSpPr>
        <p:spPr/>
        <p:txBody>
          <a:bodyPr/>
          <a:lstStyle/>
          <a:p>
            <a:fld id="{D29B10AB-E61B-4924-8AF6-D96933F36B39}" type="datetimeFigureOut">
              <a:rPr lang="en-US" smtClean="0"/>
              <a:t>2/4/2026</a:t>
            </a:fld>
            <a:endParaRPr lang="en-US"/>
          </a:p>
        </p:txBody>
      </p:sp>
      <p:sp>
        <p:nvSpPr>
          <p:cNvPr id="5" name="Footer Placeholder 4">
            <a:extLst>
              <a:ext uri="{FF2B5EF4-FFF2-40B4-BE49-F238E27FC236}">
                <a16:creationId xmlns:a16="http://schemas.microsoft.com/office/drawing/2014/main" id="{FD18A2B6-8A3C-4505-8468-E2A0A7BBA4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9F3A72-479B-4ACB-8761-E9151787B0F5}"/>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416758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7FD8-057E-41CE-848D-66C6B20A8C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8ACEB6-8275-45F1-9CA3-9E0B642372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BC43A8-53BC-42F9-9F6A-06214159AFD1}"/>
              </a:ext>
            </a:extLst>
          </p:cNvPr>
          <p:cNvSpPr>
            <a:spLocks noGrp="1"/>
          </p:cNvSpPr>
          <p:nvPr>
            <p:ph type="dt" sz="half" idx="10"/>
          </p:nvPr>
        </p:nvSpPr>
        <p:spPr/>
        <p:txBody>
          <a:bodyPr/>
          <a:lstStyle/>
          <a:p>
            <a:fld id="{D29B10AB-E61B-4924-8AF6-D96933F36B39}" type="datetimeFigureOut">
              <a:rPr lang="en-US" smtClean="0"/>
              <a:t>2/4/2026</a:t>
            </a:fld>
            <a:endParaRPr lang="en-US"/>
          </a:p>
        </p:txBody>
      </p:sp>
      <p:sp>
        <p:nvSpPr>
          <p:cNvPr id="5" name="Footer Placeholder 4">
            <a:extLst>
              <a:ext uri="{FF2B5EF4-FFF2-40B4-BE49-F238E27FC236}">
                <a16:creationId xmlns:a16="http://schemas.microsoft.com/office/drawing/2014/main" id="{82876930-2F10-4918-BE39-22DBB3344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873259-CC83-4158-A2D0-64571B6AD835}"/>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3985090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6BB0C-72A5-4203-81DF-B2D9A2FCCE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600342-C4B1-4EF7-85A1-C4464E94DA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2D47AF-CE9D-44FF-95D4-6C734C8B68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B2DAAC-678D-41B8-93B4-00A972555B29}"/>
              </a:ext>
            </a:extLst>
          </p:cNvPr>
          <p:cNvSpPr>
            <a:spLocks noGrp="1"/>
          </p:cNvSpPr>
          <p:nvPr>
            <p:ph type="dt" sz="half" idx="10"/>
          </p:nvPr>
        </p:nvSpPr>
        <p:spPr/>
        <p:txBody>
          <a:bodyPr/>
          <a:lstStyle/>
          <a:p>
            <a:fld id="{D29B10AB-E61B-4924-8AF6-D96933F36B39}" type="datetimeFigureOut">
              <a:rPr lang="en-US" smtClean="0"/>
              <a:t>2/4/2026</a:t>
            </a:fld>
            <a:endParaRPr lang="en-US"/>
          </a:p>
        </p:txBody>
      </p:sp>
      <p:sp>
        <p:nvSpPr>
          <p:cNvPr id="6" name="Footer Placeholder 5">
            <a:extLst>
              <a:ext uri="{FF2B5EF4-FFF2-40B4-BE49-F238E27FC236}">
                <a16:creationId xmlns:a16="http://schemas.microsoft.com/office/drawing/2014/main" id="{5199D9AA-1FC7-46E3-AA6F-59D7B6C85F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898625-CC55-41D1-8866-82F179A6F075}"/>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1876095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79371-E8D7-4586-B3AE-6D894F246F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11D6A9-1746-4FD6-B517-F543382ADE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563089-9A2D-481E-A536-CDF57E9186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F5DCB1-5D66-493E-82EF-16C3F915D8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7EE20D-E058-485A-898F-05EA9EEFF0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168972-E1EE-4630-8ED4-F489A73AFE70}"/>
              </a:ext>
            </a:extLst>
          </p:cNvPr>
          <p:cNvSpPr>
            <a:spLocks noGrp="1"/>
          </p:cNvSpPr>
          <p:nvPr>
            <p:ph type="dt" sz="half" idx="10"/>
          </p:nvPr>
        </p:nvSpPr>
        <p:spPr/>
        <p:txBody>
          <a:bodyPr/>
          <a:lstStyle/>
          <a:p>
            <a:fld id="{D29B10AB-E61B-4924-8AF6-D96933F36B39}" type="datetimeFigureOut">
              <a:rPr lang="en-US" smtClean="0"/>
              <a:t>2/4/2026</a:t>
            </a:fld>
            <a:endParaRPr lang="en-US"/>
          </a:p>
        </p:txBody>
      </p:sp>
      <p:sp>
        <p:nvSpPr>
          <p:cNvPr id="8" name="Footer Placeholder 7">
            <a:extLst>
              <a:ext uri="{FF2B5EF4-FFF2-40B4-BE49-F238E27FC236}">
                <a16:creationId xmlns:a16="http://schemas.microsoft.com/office/drawing/2014/main" id="{70386943-F620-4539-B614-6B8590ADA1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9D7214-2AF1-4E30-A66F-E8BF82C9ABF2}"/>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3764445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884A6-B254-4C21-B838-879522D2F6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BF6F01-3C7F-40C2-BBC3-2D2FFEBAD21C}"/>
              </a:ext>
            </a:extLst>
          </p:cNvPr>
          <p:cNvSpPr>
            <a:spLocks noGrp="1"/>
          </p:cNvSpPr>
          <p:nvPr>
            <p:ph type="dt" sz="half" idx="10"/>
          </p:nvPr>
        </p:nvSpPr>
        <p:spPr/>
        <p:txBody>
          <a:bodyPr/>
          <a:lstStyle/>
          <a:p>
            <a:fld id="{D29B10AB-E61B-4924-8AF6-D96933F36B39}" type="datetimeFigureOut">
              <a:rPr lang="en-US" smtClean="0"/>
              <a:t>2/4/2026</a:t>
            </a:fld>
            <a:endParaRPr lang="en-US"/>
          </a:p>
        </p:txBody>
      </p:sp>
      <p:sp>
        <p:nvSpPr>
          <p:cNvPr id="4" name="Footer Placeholder 3">
            <a:extLst>
              <a:ext uri="{FF2B5EF4-FFF2-40B4-BE49-F238E27FC236}">
                <a16:creationId xmlns:a16="http://schemas.microsoft.com/office/drawing/2014/main" id="{3A1A6637-99C3-42A1-8950-F50BBC95D2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8B4D5B-6DC5-40E9-8C94-C8158A462CA8}"/>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1911461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1CD447-2BF2-49C6-8531-300BDEB861BF}"/>
              </a:ext>
            </a:extLst>
          </p:cNvPr>
          <p:cNvSpPr>
            <a:spLocks noGrp="1"/>
          </p:cNvSpPr>
          <p:nvPr>
            <p:ph type="dt" sz="half" idx="10"/>
          </p:nvPr>
        </p:nvSpPr>
        <p:spPr/>
        <p:txBody>
          <a:bodyPr/>
          <a:lstStyle/>
          <a:p>
            <a:fld id="{D29B10AB-E61B-4924-8AF6-D96933F36B39}" type="datetimeFigureOut">
              <a:rPr lang="en-US" smtClean="0"/>
              <a:t>2/4/2026</a:t>
            </a:fld>
            <a:endParaRPr lang="en-US"/>
          </a:p>
        </p:txBody>
      </p:sp>
      <p:sp>
        <p:nvSpPr>
          <p:cNvPr id="3" name="Footer Placeholder 2">
            <a:extLst>
              <a:ext uri="{FF2B5EF4-FFF2-40B4-BE49-F238E27FC236}">
                <a16:creationId xmlns:a16="http://schemas.microsoft.com/office/drawing/2014/main" id="{50156066-4A81-44C3-B579-A8FE50BEA4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1FA10D-55C0-4F81-A357-ECD39C8F45BE}"/>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3770466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B722A-BC4E-4FA1-93E4-091159CDA9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0E18BC-376E-499F-BBAB-3A7000DD7B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2A37DC-C7DB-48CC-97B4-2026243861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42223F-C95B-4415-BBC9-5448C08EDF3F}"/>
              </a:ext>
            </a:extLst>
          </p:cNvPr>
          <p:cNvSpPr>
            <a:spLocks noGrp="1"/>
          </p:cNvSpPr>
          <p:nvPr>
            <p:ph type="dt" sz="half" idx="10"/>
          </p:nvPr>
        </p:nvSpPr>
        <p:spPr/>
        <p:txBody>
          <a:bodyPr/>
          <a:lstStyle/>
          <a:p>
            <a:fld id="{D29B10AB-E61B-4924-8AF6-D96933F36B39}" type="datetimeFigureOut">
              <a:rPr lang="en-US" smtClean="0"/>
              <a:t>2/4/2026</a:t>
            </a:fld>
            <a:endParaRPr lang="en-US"/>
          </a:p>
        </p:txBody>
      </p:sp>
      <p:sp>
        <p:nvSpPr>
          <p:cNvPr id="6" name="Footer Placeholder 5">
            <a:extLst>
              <a:ext uri="{FF2B5EF4-FFF2-40B4-BE49-F238E27FC236}">
                <a16:creationId xmlns:a16="http://schemas.microsoft.com/office/drawing/2014/main" id="{B202BDE0-37D0-468F-A9C0-67B8DF40FB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1D843D-97CE-482C-80D7-58F544323B66}"/>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1552583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02F87-68AE-45CA-99EF-22E564A5AB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089A5A-F279-407A-B7C5-05A2194EFD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507B2C-4183-4452-923E-7E56DFD89B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C4C3D5-6DEC-4B03-8158-6FE048432B98}"/>
              </a:ext>
            </a:extLst>
          </p:cNvPr>
          <p:cNvSpPr>
            <a:spLocks noGrp="1"/>
          </p:cNvSpPr>
          <p:nvPr>
            <p:ph type="dt" sz="half" idx="10"/>
          </p:nvPr>
        </p:nvSpPr>
        <p:spPr/>
        <p:txBody>
          <a:bodyPr/>
          <a:lstStyle/>
          <a:p>
            <a:fld id="{D29B10AB-E61B-4924-8AF6-D96933F36B39}" type="datetimeFigureOut">
              <a:rPr lang="en-US" smtClean="0"/>
              <a:t>2/4/2026</a:t>
            </a:fld>
            <a:endParaRPr lang="en-US"/>
          </a:p>
        </p:txBody>
      </p:sp>
      <p:sp>
        <p:nvSpPr>
          <p:cNvPr id="6" name="Footer Placeholder 5">
            <a:extLst>
              <a:ext uri="{FF2B5EF4-FFF2-40B4-BE49-F238E27FC236}">
                <a16:creationId xmlns:a16="http://schemas.microsoft.com/office/drawing/2014/main" id="{D271AB95-BC90-4506-AB27-2A9B318205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82220A-5FFC-46DB-A1E1-B4DB8A49FF09}"/>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1813683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655B65-A64D-4CF0-9CF5-D9C58A1C41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8FC3A2-FF85-4256-A65E-719851E1FC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44F6DD-BDBC-4D14-82A3-5690F1205F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B10AB-E61B-4924-8AF6-D96933F36B39}" type="datetimeFigureOut">
              <a:rPr lang="en-US" smtClean="0"/>
              <a:t>2/4/2026</a:t>
            </a:fld>
            <a:endParaRPr lang="en-US"/>
          </a:p>
        </p:txBody>
      </p:sp>
      <p:sp>
        <p:nvSpPr>
          <p:cNvPr id="5" name="Footer Placeholder 4">
            <a:extLst>
              <a:ext uri="{FF2B5EF4-FFF2-40B4-BE49-F238E27FC236}">
                <a16:creationId xmlns:a16="http://schemas.microsoft.com/office/drawing/2014/main" id="{908EF175-ACD7-4FFD-A2B1-417E3DCFB3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3C39D4-32E9-40A3-94F5-D6C73DC93C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0763F0-C524-42BC-8FA3-353D36F91F53}" type="slidenum">
              <a:rPr lang="en-US" smtClean="0"/>
              <a:t>‹#›</a:t>
            </a:fld>
            <a:endParaRPr lang="en-US"/>
          </a:p>
        </p:txBody>
      </p:sp>
      <p:pic>
        <p:nvPicPr>
          <p:cNvPr id="9" name="Picture 8">
            <a:extLst>
              <a:ext uri="{FF2B5EF4-FFF2-40B4-BE49-F238E27FC236}">
                <a16:creationId xmlns:a16="http://schemas.microsoft.com/office/drawing/2014/main" id="{D08DE1C9-066A-4CB7-8B4B-8C188D5705E3}"/>
              </a:ext>
            </a:extLst>
          </p:cNvPr>
          <p:cNvPicPr>
            <a:picLocks noChangeAspect="1"/>
          </p:cNvPicPr>
          <p:nvPr userDrawn="1"/>
        </p:nvPicPr>
        <p:blipFill>
          <a:blip r:embed="rId15"/>
          <a:stretch>
            <a:fillRect/>
          </a:stretch>
        </p:blipFill>
        <p:spPr>
          <a:xfrm>
            <a:off x="0" y="0"/>
            <a:ext cx="12192000" cy="6858000"/>
          </a:xfrm>
          <a:prstGeom prst="rect">
            <a:avLst/>
          </a:prstGeom>
        </p:spPr>
      </p:pic>
    </p:spTree>
    <p:extLst>
      <p:ext uri="{BB962C8B-B14F-4D97-AF65-F5344CB8AC3E}">
        <p14:creationId xmlns:p14="http://schemas.microsoft.com/office/powerpoint/2010/main" val="3506815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hyperlink" Target="https://en.wikipedia.org/wiki/Business_Week" TargetMode="External"/><Relationship Id="rId3" Type="http://schemas.openxmlformats.org/officeDocument/2006/relationships/image" Target="../media/image30.jpg"/><Relationship Id="rId7" Type="http://schemas.openxmlformats.org/officeDocument/2006/relationships/hyperlink" Target="https://en.wikipedia.org/wiki/The_Dip"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en.wikipedia.org/wiki/Purple_Cow:_Transform_Your_Business_by_Being_Remarkable" TargetMode="External"/><Relationship Id="rId5" Type="http://schemas.openxmlformats.org/officeDocument/2006/relationships/hyperlink" Target="https://en.wikipedia.org/wiki/Forbes" TargetMode="External"/><Relationship Id="rId10" Type="http://schemas.openxmlformats.org/officeDocument/2006/relationships/image" Target="../media/image31.jpeg"/><Relationship Id="rId4" Type="http://schemas.openxmlformats.org/officeDocument/2006/relationships/hyperlink" Target="https://en.wikipedia.org/wiki/Dot-com_company" TargetMode="External"/><Relationship Id="rId9" Type="http://schemas.openxmlformats.org/officeDocument/2006/relationships/hyperlink" Target="https://en.wikipedia.org/wiki/New_York_Time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emf"/><Relationship Id="rId4" Type="http://schemas.openxmlformats.org/officeDocument/2006/relationships/image" Target="../media/image43.jp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jp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jpeg"/></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s>
</file>

<file path=ppt/slides/_rels/slide4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9.jp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50.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2.xml"/><Relationship Id="rId5" Type="http://schemas.openxmlformats.org/officeDocument/2006/relationships/image" Target="../media/image102.emf"/><Relationship Id="rId4" Type="http://schemas.openxmlformats.org/officeDocument/2006/relationships/image" Target="../media/image107.jpeg"/></Relationships>
</file>

<file path=ppt/slides/_rels/slide5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2.xml"/><Relationship Id="rId5" Type="http://schemas.openxmlformats.org/officeDocument/2006/relationships/image" Target="../media/image102.emf"/><Relationship Id="rId4" Type="http://schemas.openxmlformats.org/officeDocument/2006/relationships/image" Target="../media/image107.jpeg"/></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6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62.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19.jpeg"/></Relationships>
</file>

<file path=ppt/slides/_rels/slide63.xml.rels><?xml version="1.0" encoding="UTF-8" standalone="yes"?>
<Relationships xmlns="http://schemas.openxmlformats.org/package/2006/relationships"><Relationship Id="rId8" Type="http://schemas.openxmlformats.org/officeDocument/2006/relationships/image" Target="../media/image120.emf"/><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21.png"/><Relationship Id="rId7" Type="http://schemas.openxmlformats.org/officeDocument/2006/relationships/diagramColors" Target="../diagrams/colors6.xm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122.png"/></Relationships>
</file>

<file path=ppt/slides/_rels/slide65.xml.rels><?xml version="1.0" encoding="UTF-8" standalone="yes"?>
<Relationships xmlns="http://schemas.openxmlformats.org/package/2006/relationships"><Relationship Id="rId8" Type="http://schemas.openxmlformats.org/officeDocument/2006/relationships/image" Target="../media/image123.emf"/><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6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6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 Id="rId5" Type="http://schemas.openxmlformats.org/officeDocument/2006/relationships/image" Target="../media/image21.emf"/><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7.xml"/><Relationship Id="rId5" Type="http://schemas.openxmlformats.org/officeDocument/2006/relationships/image" Target="../media/image25.emf"/><Relationship Id="rId4" Type="http://schemas.openxmlformats.org/officeDocument/2006/relationships/image" Target="../media/image24.emf"/></Relationships>
</file>

<file path=ppt/slides/_rels/slide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E6C2D-7A08-45A0-8DC4-4A6EA289A8F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430EA8F-0068-4B9C-B60D-C1E69DE829B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57F988A-4FBD-470C-991C-159E642BFCEF}"/>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02F1D5B-276D-428B-B0B3-D5BB7D5BD294}"/>
              </a:ext>
            </a:extLst>
          </p:cNvPr>
          <p:cNvSpPr txBox="1"/>
          <p:nvPr/>
        </p:nvSpPr>
        <p:spPr>
          <a:xfrm>
            <a:off x="3696787" y="2541119"/>
            <a:ext cx="4632960" cy="461665"/>
          </a:xfrm>
          <a:prstGeom prst="rect">
            <a:avLst/>
          </a:prstGeom>
          <a:noFill/>
        </p:spPr>
        <p:txBody>
          <a:bodyPr wrap="square">
            <a:spAutoFit/>
          </a:bodyPr>
          <a:lstStyle/>
          <a:p>
            <a:pPr algn="ctr"/>
            <a:r>
              <a:rPr lang="en-US" sz="2400" dirty="0">
                <a:solidFill>
                  <a:schemeClr val="bg1"/>
                </a:solidFill>
                <a:latin typeface="Aharoni" panose="02010803020104030203" pitchFamily="2" charset="-79"/>
                <a:cs typeface="Aharoni" panose="02010803020104030203" pitchFamily="2" charset="-79"/>
              </a:rPr>
              <a:t>Strategic Marketing</a:t>
            </a:r>
          </a:p>
        </p:txBody>
      </p:sp>
      <p:sp>
        <p:nvSpPr>
          <p:cNvPr id="7" name="TextBox 6">
            <a:extLst>
              <a:ext uri="{FF2B5EF4-FFF2-40B4-BE49-F238E27FC236}">
                <a16:creationId xmlns:a16="http://schemas.microsoft.com/office/drawing/2014/main" id="{5CFA9B9C-4AB3-410B-A262-4E2D5F28E011}"/>
              </a:ext>
            </a:extLst>
          </p:cNvPr>
          <p:cNvSpPr txBox="1"/>
          <p:nvPr/>
        </p:nvSpPr>
        <p:spPr>
          <a:xfrm>
            <a:off x="3696787" y="3663126"/>
            <a:ext cx="4572000" cy="400110"/>
          </a:xfrm>
          <a:prstGeom prst="rect">
            <a:avLst/>
          </a:prstGeom>
          <a:noFill/>
        </p:spPr>
        <p:txBody>
          <a:bodyPr wrap="square">
            <a:spAutoFit/>
          </a:bodyPr>
          <a:lstStyle/>
          <a:p>
            <a:pPr algn="ctr"/>
            <a:r>
              <a:rPr lang="en-US" sz="2000" dirty="0">
                <a:solidFill>
                  <a:schemeClr val="bg1"/>
                </a:solidFill>
                <a:latin typeface="Arial Black" panose="020B0A04020102020204" pitchFamily="34" charset="0"/>
              </a:rPr>
              <a:t>Lecture 2</a:t>
            </a:r>
          </a:p>
        </p:txBody>
      </p:sp>
    </p:spTree>
    <p:extLst>
      <p:ext uri="{BB962C8B-B14F-4D97-AF65-F5344CB8AC3E}">
        <p14:creationId xmlns:p14="http://schemas.microsoft.com/office/powerpoint/2010/main" val="390975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3"/>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0000"/>
              </a:solidFill>
              <a:latin typeface="Rockwell"/>
              <a:ea typeface="Rockwell"/>
              <a:cs typeface="Rockwell"/>
              <a:sym typeface="Rockwell"/>
            </a:endParaRPr>
          </a:p>
        </p:txBody>
      </p:sp>
      <p:grpSp>
        <p:nvGrpSpPr>
          <p:cNvPr id="292" name="Google Shape;292;p13"/>
          <p:cNvGrpSpPr/>
          <p:nvPr/>
        </p:nvGrpSpPr>
        <p:grpSpPr>
          <a:xfrm>
            <a:off x="1747633" y="1550445"/>
            <a:ext cx="8702774" cy="1514475"/>
            <a:chOff x="110067" y="1282700"/>
            <a:chExt cx="11519030" cy="1718733"/>
          </a:xfrm>
        </p:grpSpPr>
        <p:pic>
          <p:nvPicPr>
            <p:cNvPr id="293" name="Google Shape;293;p13"/>
            <p:cNvPicPr preferRelativeResize="0"/>
            <p:nvPr/>
          </p:nvPicPr>
          <p:blipFill rotWithShape="1">
            <a:blip r:embed="rId3">
              <a:alphaModFix/>
            </a:blip>
            <a:srcRect r="1852" b="53291"/>
            <a:stretch/>
          </p:blipFill>
          <p:spPr>
            <a:xfrm>
              <a:off x="110067" y="1356570"/>
              <a:ext cx="6663266" cy="1644863"/>
            </a:xfrm>
            <a:prstGeom prst="rect">
              <a:avLst/>
            </a:prstGeom>
            <a:noFill/>
            <a:ln>
              <a:noFill/>
            </a:ln>
          </p:spPr>
        </p:pic>
        <p:pic>
          <p:nvPicPr>
            <p:cNvPr id="294" name="Google Shape;294;p13"/>
            <p:cNvPicPr preferRelativeResize="0"/>
            <p:nvPr/>
          </p:nvPicPr>
          <p:blipFill rotWithShape="1">
            <a:blip r:embed="rId3">
              <a:alphaModFix/>
            </a:blip>
            <a:srcRect l="48252" t="58035" r="13269" b="2060"/>
            <a:stretch/>
          </p:blipFill>
          <p:spPr>
            <a:xfrm>
              <a:off x="6858002" y="1464309"/>
              <a:ext cx="2708552" cy="1457113"/>
            </a:xfrm>
            <a:prstGeom prst="rect">
              <a:avLst/>
            </a:prstGeom>
            <a:noFill/>
            <a:ln>
              <a:noFill/>
            </a:ln>
          </p:spPr>
        </p:pic>
        <p:pic>
          <p:nvPicPr>
            <p:cNvPr id="295" name="Google Shape;295;p13"/>
            <p:cNvPicPr preferRelativeResize="0"/>
            <p:nvPr/>
          </p:nvPicPr>
          <p:blipFill rotWithShape="1">
            <a:blip r:embed="rId3">
              <a:alphaModFix/>
            </a:blip>
            <a:srcRect l="15045" t="51230" r="54538" b="3569"/>
            <a:stretch/>
          </p:blipFill>
          <p:spPr>
            <a:xfrm>
              <a:off x="9399298" y="1282700"/>
              <a:ext cx="2229799" cy="1718733"/>
            </a:xfrm>
            <a:prstGeom prst="rect">
              <a:avLst/>
            </a:prstGeom>
            <a:noFill/>
            <a:ln>
              <a:noFill/>
            </a:ln>
          </p:spPr>
        </p:pic>
      </p:grpSp>
      <p:pic>
        <p:nvPicPr>
          <p:cNvPr id="296" name="Google Shape;296;p13"/>
          <p:cNvPicPr preferRelativeResize="0"/>
          <p:nvPr/>
        </p:nvPicPr>
        <p:blipFill rotWithShape="1">
          <a:blip r:embed="rId4">
            <a:alphaModFix/>
          </a:blip>
          <a:srcRect t="45389" r="1537"/>
          <a:stretch/>
        </p:blipFill>
        <p:spPr>
          <a:xfrm>
            <a:off x="1562351" y="3388599"/>
            <a:ext cx="8639273" cy="1534047"/>
          </a:xfrm>
          <a:prstGeom prst="rect">
            <a:avLst/>
          </a:prstGeom>
          <a:noFill/>
          <a:ln>
            <a:noFill/>
          </a:ln>
        </p:spPr>
      </p:pic>
      <p:cxnSp>
        <p:nvCxnSpPr>
          <p:cNvPr id="297" name="Google Shape;297;p13"/>
          <p:cNvCxnSpPr/>
          <p:nvPr/>
        </p:nvCxnSpPr>
        <p:spPr>
          <a:xfrm>
            <a:off x="8540750" y="1819275"/>
            <a:ext cx="0" cy="1289050"/>
          </a:xfrm>
          <a:prstGeom prst="straightConnector1">
            <a:avLst/>
          </a:prstGeom>
          <a:noFill/>
          <a:ln w="76200" cap="flat" cmpd="sng">
            <a:solidFill>
              <a:schemeClr val="dk1"/>
            </a:solidFill>
            <a:prstDash val="dot"/>
            <a:miter lim="800000"/>
            <a:headEnd type="none" w="sm" len="sm"/>
            <a:tailEnd type="none" w="sm" len="sm"/>
          </a:ln>
        </p:spPr>
      </p:cxnSp>
      <p:sp>
        <p:nvSpPr>
          <p:cNvPr id="298" name="Google Shape;298;p13"/>
          <p:cNvSpPr/>
          <p:nvPr/>
        </p:nvSpPr>
        <p:spPr>
          <a:xfrm>
            <a:off x="2971803"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299" name="Google Shape;299;p13"/>
          <p:cNvSpPr/>
          <p:nvPr/>
        </p:nvSpPr>
        <p:spPr>
          <a:xfrm>
            <a:off x="469265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300" name="Google Shape;300;p13"/>
          <p:cNvSpPr/>
          <p:nvPr/>
        </p:nvSpPr>
        <p:spPr>
          <a:xfrm>
            <a:off x="641350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301" name="Google Shape;301;p13"/>
          <p:cNvSpPr/>
          <p:nvPr/>
        </p:nvSpPr>
        <p:spPr>
          <a:xfrm>
            <a:off x="8134351"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302" name="Google Shape;302;p13"/>
          <p:cNvSpPr/>
          <p:nvPr/>
        </p:nvSpPr>
        <p:spPr>
          <a:xfrm>
            <a:off x="1562350"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1</a:t>
            </a:r>
            <a:endParaRPr sz="1050">
              <a:solidFill>
                <a:srgbClr val="000000"/>
              </a:solidFill>
              <a:latin typeface="Arial"/>
              <a:ea typeface="Arial"/>
              <a:cs typeface="Arial"/>
              <a:sym typeface="Arial"/>
            </a:endParaRPr>
          </a:p>
        </p:txBody>
      </p:sp>
      <p:sp>
        <p:nvSpPr>
          <p:cNvPr id="303" name="Google Shape;303;p13"/>
          <p:cNvSpPr/>
          <p:nvPr/>
        </p:nvSpPr>
        <p:spPr>
          <a:xfrm>
            <a:off x="3059632"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2</a:t>
            </a:r>
            <a:endParaRPr sz="1050">
              <a:solidFill>
                <a:srgbClr val="000000"/>
              </a:solidFill>
              <a:latin typeface="Arial"/>
              <a:ea typeface="Arial"/>
              <a:cs typeface="Arial"/>
              <a:sym typeface="Arial"/>
            </a:endParaRPr>
          </a:p>
        </p:txBody>
      </p:sp>
      <p:sp>
        <p:nvSpPr>
          <p:cNvPr id="304" name="Google Shape;304;p13"/>
          <p:cNvSpPr/>
          <p:nvPr/>
        </p:nvSpPr>
        <p:spPr>
          <a:xfrm>
            <a:off x="4854001" y="1996559"/>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3</a:t>
            </a:r>
            <a:endParaRPr sz="1050">
              <a:solidFill>
                <a:srgbClr val="000000"/>
              </a:solidFill>
              <a:latin typeface="Arial"/>
              <a:ea typeface="Arial"/>
              <a:cs typeface="Arial"/>
              <a:sym typeface="Arial"/>
            </a:endParaRPr>
          </a:p>
        </p:txBody>
      </p:sp>
      <p:sp>
        <p:nvSpPr>
          <p:cNvPr id="305" name="Google Shape;305;p13"/>
          <p:cNvSpPr/>
          <p:nvPr/>
        </p:nvSpPr>
        <p:spPr>
          <a:xfrm>
            <a:off x="6624187" y="1972286"/>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4</a:t>
            </a:r>
            <a:endParaRPr sz="1050">
              <a:solidFill>
                <a:srgbClr val="000000"/>
              </a:solidFill>
              <a:latin typeface="Arial"/>
              <a:ea typeface="Arial"/>
              <a:cs typeface="Arial"/>
              <a:sym typeface="Arial"/>
            </a:endParaRPr>
          </a:p>
        </p:txBody>
      </p:sp>
      <p:sp>
        <p:nvSpPr>
          <p:cNvPr id="306" name="Google Shape;306;p13"/>
          <p:cNvSpPr txBox="1"/>
          <p:nvPr/>
        </p:nvSpPr>
        <p:spPr>
          <a:xfrm>
            <a:off x="1909393" y="4642920"/>
            <a:ext cx="1415306" cy="692467"/>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Needs and wants</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Marketplace</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Market offering  </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Strategic marketing analysis </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Big data and MIS </a:t>
            </a:r>
            <a:endParaRPr sz="1050">
              <a:solidFill>
                <a:srgbClr val="000000"/>
              </a:solidFill>
              <a:latin typeface="Arial"/>
              <a:ea typeface="Arial"/>
              <a:cs typeface="Arial"/>
              <a:sym typeface="Arial"/>
            </a:endParaRPr>
          </a:p>
        </p:txBody>
      </p:sp>
      <p:sp>
        <p:nvSpPr>
          <p:cNvPr id="307" name="Google Shape;307;p13"/>
          <p:cNvSpPr txBox="1"/>
          <p:nvPr/>
        </p:nvSpPr>
        <p:spPr>
          <a:xfrm>
            <a:off x="3607132" y="4643370"/>
            <a:ext cx="1415306" cy="796726"/>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Grand marketing strategies competitive and growth  </a:t>
            </a:r>
            <a:endParaRPr sz="1050">
              <a:solidFill>
                <a:srgbClr val="000000"/>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STP strategies</a:t>
            </a:r>
            <a:endParaRPr sz="1050">
              <a:solidFill>
                <a:srgbClr val="000000"/>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Differentiation and branding </a:t>
            </a:r>
            <a:endParaRPr sz="1050">
              <a:solidFill>
                <a:srgbClr val="000000"/>
              </a:solidFill>
              <a:latin typeface="Arial"/>
              <a:ea typeface="Arial"/>
              <a:cs typeface="Arial"/>
              <a:sym typeface="Arial"/>
            </a:endParaRPr>
          </a:p>
        </p:txBody>
      </p:sp>
      <p:sp>
        <p:nvSpPr>
          <p:cNvPr id="308" name="Google Shape;308;p13"/>
          <p:cNvSpPr txBox="1"/>
          <p:nvPr/>
        </p:nvSpPr>
        <p:spPr>
          <a:xfrm>
            <a:off x="5317326" y="5019611"/>
            <a:ext cx="1193932" cy="31172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Marketing MIX</a:t>
            </a:r>
            <a:endParaRPr sz="1050">
              <a:solidFill>
                <a:srgbClr val="000000"/>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4Ps</a:t>
            </a:r>
            <a:endParaRPr sz="1050">
              <a:solidFill>
                <a:srgbClr val="000000"/>
              </a:solidFill>
              <a:latin typeface="Arial"/>
              <a:ea typeface="Arial"/>
              <a:cs typeface="Arial"/>
              <a:sym typeface="Arial"/>
            </a:endParaRPr>
          </a:p>
        </p:txBody>
      </p:sp>
      <p:sp>
        <p:nvSpPr>
          <p:cNvPr id="309" name="Google Shape;309;p13"/>
          <p:cNvSpPr txBox="1"/>
          <p:nvPr/>
        </p:nvSpPr>
        <p:spPr>
          <a:xfrm>
            <a:off x="6963518" y="4648921"/>
            <a:ext cx="3066918" cy="55396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400"/>
              <a:buFont typeface="Arial"/>
              <a:buChar char="•"/>
              <a:defRPr/>
            </a:pPr>
            <a:r>
              <a:rPr lang="en-US" sz="1050">
                <a:solidFill>
                  <a:srgbClr val="000000"/>
                </a:solidFill>
                <a:latin typeface="Rockwell"/>
                <a:ea typeface="Rockwell"/>
                <a:cs typeface="Rockwell"/>
                <a:sym typeface="Rockwell"/>
              </a:rPr>
              <a:t>CRM tools and systems</a:t>
            </a:r>
            <a:endParaRPr sz="1050">
              <a:solidFill>
                <a:srgbClr val="000000"/>
              </a:solidFill>
              <a:latin typeface="Arial"/>
              <a:ea typeface="Arial"/>
              <a:cs typeface="Arial"/>
              <a:sym typeface="Arial"/>
            </a:endParaRPr>
          </a:p>
          <a:p>
            <a:pPr marL="214303" indent="-214303" defTabSz="685800">
              <a:buClr>
                <a:srgbClr val="000000"/>
              </a:buClr>
              <a:buSzPts val="1400"/>
              <a:buFont typeface="Arial"/>
              <a:buChar char="•"/>
              <a:defRPr/>
            </a:pPr>
            <a:r>
              <a:rPr lang="en-US" sz="1050">
                <a:solidFill>
                  <a:srgbClr val="000000"/>
                </a:solidFill>
                <a:latin typeface="Rockwell"/>
                <a:ea typeface="Rockwell"/>
                <a:cs typeface="Rockwell"/>
                <a:sym typeface="Rockwell"/>
              </a:rPr>
              <a:t>CUSTOMER RELATIONSHIP GROUPS</a:t>
            </a:r>
            <a:endParaRPr sz="1050">
              <a:solidFill>
                <a:srgbClr val="000000"/>
              </a:solidFill>
              <a:latin typeface="Arial"/>
              <a:ea typeface="Arial"/>
              <a:cs typeface="Arial"/>
              <a:sym typeface="Arial"/>
            </a:endParaRPr>
          </a:p>
          <a:p>
            <a:pPr marL="214303" indent="-214303" defTabSz="685800">
              <a:buClr>
                <a:srgbClr val="000000"/>
              </a:buClr>
              <a:buSzPts val="1400"/>
              <a:buFont typeface="Arial"/>
              <a:buChar char="•"/>
              <a:defRPr/>
            </a:pPr>
            <a:r>
              <a:rPr lang="en-US" sz="1050">
                <a:solidFill>
                  <a:srgbClr val="000000"/>
                </a:solidFill>
                <a:latin typeface="Rockwell"/>
                <a:ea typeface="Rockwell"/>
                <a:cs typeface="Rockwell"/>
                <a:sym typeface="Rockwell"/>
              </a:rPr>
              <a:t>Marketing control</a:t>
            </a:r>
            <a:endParaRPr sz="1050">
              <a:solidFill>
                <a:srgbClr val="000000"/>
              </a:solidFill>
              <a:latin typeface="Arial"/>
              <a:ea typeface="Arial"/>
              <a:cs typeface="Arial"/>
              <a:sym typeface="Arial"/>
            </a:endParaRPr>
          </a:p>
        </p:txBody>
      </p:sp>
      <p:sp>
        <p:nvSpPr>
          <p:cNvPr id="310" name="Google Shape;310;p13"/>
          <p:cNvSpPr txBox="1"/>
          <p:nvPr/>
        </p:nvSpPr>
        <p:spPr>
          <a:xfrm>
            <a:off x="10091638" y="3384237"/>
            <a:ext cx="502404" cy="126954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defTabSz="685800">
              <a:buClr>
                <a:srgbClr val="000000"/>
              </a:buClr>
              <a:buSzPts val="800"/>
              <a:defRPr/>
            </a:pPr>
            <a:r>
              <a:rPr lang="en-US" sz="600" dirty="0">
                <a:solidFill>
                  <a:srgbClr val="000000"/>
                </a:solidFill>
                <a:latin typeface="Rockwell"/>
                <a:ea typeface="Rockwell"/>
                <a:cs typeface="Rockwell"/>
                <a:sym typeface="Rockwell"/>
              </a:rPr>
              <a:t>- consumer buyer </a:t>
            </a:r>
            <a:r>
              <a:rPr lang="en-US" sz="600" dirty="0" err="1">
                <a:solidFill>
                  <a:srgbClr val="000000"/>
                </a:solidFill>
                <a:latin typeface="Rockwell"/>
                <a:ea typeface="Rockwell"/>
                <a:cs typeface="Rockwell"/>
                <a:sym typeface="Rockwell"/>
              </a:rPr>
              <a:t>behaviour</a:t>
            </a:r>
            <a:r>
              <a:rPr lang="en-US" sz="600" dirty="0">
                <a:solidFill>
                  <a:srgbClr val="000000"/>
                </a:solidFill>
                <a:latin typeface="Rockwell"/>
                <a:ea typeface="Rockwell"/>
                <a:cs typeface="Rockwell"/>
                <a:sym typeface="Rockwell"/>
              </a:rPr>
              <a:t> and consumer markets</a:t>
            </a:r>
            <a:endParaRPr sz="1050" dirty="0">
              <a:solidFill>
                <a:srgbClr val="000000"/>
              </a:solidFill>
              <a:latin typeface="Arial"/>
              <a:ea typeface="Arial"/>
              <a:cs typeface="Arial"/>
              <a:sym typeface="Arial"/>
            </a:endParaRPr>
          </a:p>
          <a:p>
            <a:pPr defTabSz="685800">
              <a:buClr>
                <a:srgbClr val="000000"/>
              </a:buClr>
              <a:buSzPts val="800"/>
              <a:defRPr/>
            </a:pPr>
            <a:r>
              <a:rPr lang="en-US" sz="600" dirty="0">
                <a:solidFill>
                  <a:srgbClr val="000000"/>
                </a:solidFill>
                <a:latin typeface="Rockwell"/>
                <a:ea typeface="Rockwell"/>
                <a:cs typeface="Rockwell"/>
                <a:sym typeface="Rockwell"/>
              </a:rPr>
              <a:t>- Business Buyer </a:t>
            </a:r>
            <a:r>
              <a:rPr lang="en-US" sz="600" dirty="0" err="1">
                <a:solidFill>
                  <a:srgbClr val="000000"/>
                </a:solidFill>
                <a:latin typeface="Rockwell"/>
                <a:ea typeface="Rockwell"/>
                <a:cs typeface="Rockwell"/>
                <a:sym typeface="Rockwell"/>
              </a:rPr>
              <a:t>Behaviour</a:t>
            </a:r>
            <a:r>
              <a:rPr lang="en-US" sz="600" dirty="0">
                <a:solidFill>
                  <a:srgbClr val="000000"/>
                </a:solidFill>
                <a:latin typeface="Rockwell"/>
                <a:ea typeface="Rockwell"/>
                <a:cs typeface="Rockwell"/>
                <a:sym typeface="Rockwell"/>
              </a:rPr>
              <a:t> and Business Markets</a:t>
            </a:r>
            <a:endParaRPr sz="105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18002887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06"/>
                                        </p:tgtEl>
                                        <p:attrNameLst>
                                          <p:attrName>style.visibility</p:attrName>
                                        </p:attrNameLst>
                                      </p:cBhvr>
                                      <p:to>
                                        <p:strVal val="visible"/>
                                      </p:to>
                                    </p:set>
                                    <p:anim calcmode="lin" valueType="num">
                                      <p:cBhvr additive="base">
                                        <p:cTn id="11" dur="500"/>
                                        <p:tgtEl>
                                          <p:spTgt spid="30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07"/>
                                        </p:tgtEl>
                                        <p:attrNameLst>
                                          <p:attrName>style.visibility</p:attrName>
                                        </p:attrNameLst>
                                      </p:cBhvr>
                                      <p:to>
                                        <p:strVal val="visible"/>
                                      </p:to>
                                    </p:set>
                                    <p:anim calcmode="lin" valueType="num">
                                      <p:cBhvr additive="base">
                                        <p:cTn id="16" dur="500"/>
                                        <p:tgtEl>
                                          <p:spTgt spid="30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8"/>
                                        </p:tgtEl>
                                        <p:attrNameLst>
                                          <p:attrName>style.visibility</p:attrName>
                                        </p:attrNameLst>
                                      </p:cBhvr>
                                      <p:to>
                                        <p:strVal val="visible"/>
                                      </p:to>
                                    </p:set>
                                    <p:anim calcmode="lin" valueType="num">
                                      <p:cBhvr additive="base">
                                        <p:cTn id="21" dur="500"/>
                                        <p:tgtEl>
                                          <p:spTgt spid="30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09"/>
                                        </p:tgtEl>
                                        <p:attrNameLst>
                                          <p:attrName>style.visibility</p:attrName>
                                        </p:attrNameLst>
                                      </p:cBhvr>
                                      <p:to>
                                        <p:strVal val="visible"/>
                                      </p:to>
                                    </p:set>
                                    <p:anim calcmode="lin" valueType="num">
                                      <p:cBhvr additive="base">
                                        <p:cTn id="26" dur="500"/>
                                        <p:tgtEl>
                                          <p:spTgt spid="30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0"/>
                                        </p:tgtEl>
                                        <p:attrNameLst>
                                          <p:attrName>style.visibility</p:attrName>
                                        </p:attrNameLst>
                                      </p:cBhvr>
                                      <p:to>
                                        <p:strVal val="visible"/>
                                      </p:to>
                                    </p:set>
                                    <p:anim calcmode="lin" valueType="num">
                                      <p:cBhvr additive="base">
                                        <p:cTn id="31" dur="500"/>
                                        <p:tgtEl>
                                          <p:spTgt spid="3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14"/>
          <p:cNvSpPr txBox="1">
            <a:spLocks noGrp="1"/>
          </p:cNvSpPr>
          <p:nvPr>
            <p:ph type="title" idx="4294967295"/>
          </p:nvPr>
        </p:nvSpPr>
        <p:spPr>
          <a:xfrm>
            <a:off x="1524003" y="4756551"/>
            <a:ext cx="7077075" cy="592931"/>
          </a:xfrm>
          <a:prstGeom prst="rect">
            <a:avLst/>
          </a:prstGeom>
          <a:noFill/>
          <a:ln>
            <a:noFill/>
          </a:ln>
        </p:spPr>
        <p:txBody>
          <a:bodyPr spcFirstLastPara="1" vert="horz" wrap="square" lIns="171450" tIns="171450" rIns="171450" bIns="0" rtlCol="0" anchor="ctr" anchorCtr="0">
            <a:normAutofit fontScale="90000"/>
          </a:bodyPr>
          <a:lstStyle/>
          <a:p>
            <a:pPr>
              <a:lnSpc>
                <a:spcPct val="80000"/>
              </a:lnSpc>
              <a:spcBef>
                <a:spcPts val="0"/>
              </a:spcBef>
              <a:buClr>
                <a:schemeClr val="lt1"/>
              </a:buClr>
              <a:buSzPct val="100000"/>
            </a:pPr>
            <a:r>
              <a:rPr lang="en-US">
                <a:solidFill>
                  <a:schemeClr val="lt1"/>
                </a:solidFill>
              </a:rPr>
              <a:t>1- Understanding customer needs/wants.</a:t>
            </a:r>
            <a:endParaRPr/>
          </a:p>
        </p:txBody>
      </p:sp>
      <p:pic>
        <p:nvPicPr>
          <p:cNvPr id="317" name="Google Shape;317;p14" descr="Seth Godin Quotes - ShortQuotes.cc"/>
          <p:cNvPicPr preferRelativeResize="0"/>
          <p:nvPr/>
        </p:nvPicPr>
        <p:blipFill rotWithShape="1">
          <a:blip r:embed="rId3">
            <a:alphaModFix/>
          </a:blip>
          <a:srcRect/>
          <a:stretch/>
        </p:blipFill>
        <p:spPr>
          <a:xfrm>
            <a:off x="6954375" y="1447800"/>
            <a:ext cx="2898410" cy="2307861"/>
          </a:xfrm>
          <a:prstGeom prst="rect">
            <a:avLst/>
          </a:prstGeom>
          <a:noFill/>
          <a:ln>
            <a:noFill/>
          </a:ln>
        </p:spPr>
      </p:pic>
      <p:sp>
        <p:nvSpPr>
          <p:cNvPr id="319" name="Google Shape;319;p14"/>
          <p:cNvSpPr txBox="1"/>
          <p:nvPr/>
        </p:nvSpPr>
        <p:spPr>
          <a:xfrm>
            <a:off x="7010400" y="4114191"/>
            <a:ext cx="2898410" cy="1685046"/>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68569" tIns="34275" rIns="68569" bIns="34275" anchor="t" anchorCtr="0">
            <a:spAutoFit/>
          </a:bodyPr>
          <a:lstStyle/>
          <a:p>
            <a:pPr defTabSz="685800">
              <a:buClr>
                <a:srgbClr val="000000"/>
              </a:buClr>
              <a:buSzPts val="1800"/>
              <a:defRPr/>
            </a:pPr>
            <a:r>
              <a:rPr lang="en-US" sz="1050" b="1" dirty="0">
                <a:solidFill>
                  <a:srgbClr val="202122"/>
                </a:solidFill>
                <a:latin typeface="Arial"/>
                <a:ea typeface="Arial"/>
                <a:cs typeface="Arial"/>
                <a:sym typeface="Arial"/>
              </a:rPr>
              <a:t>Seth W. Godin</a:t>
            </a:r>
            <a:r>
              <a:rPr lang="en-US" sz="1050" dirty="0">
                <a:solidFill>
                  <a:srgbClr val="202122"/>
                </a:solidFill>
                <a:latin typeface="Arial"/>
                <a:ea typeface="Arial"/>
                <a:cs typeface="Arial"/>
                <a:sym typeface="Arial"/>
              </a:rPr>
              <a:t> is an American author and former </a:t>
            </a:r>
            <a:r>
              <a:rPr lang="en-US" sz="1050" u="sng" dirty="0">
                <a:solidFill>
                  <a:srgbClr val="0645AD"/>
                </a:solidFill>
                <a:latin typeface="Arial"/>
                <a:ea typeface="Arial"/>
                <a:cs typeface="Arial"/>
                <a:sym typeface="Arial"/>
                <a:hlinkClick r:id="rId4">
                  <a:extLst>
                    <a:ext uri="{A12FA001-AC4F-418D-AE19-62706E023703}">
                      <ahyp:hlinkClr xmlns:ahyp="http://schemas.microsoft.com/office/drawing/2018/hyperlinkcolor" val="tx"/>
                    </a:ext>
                  </a:extLst>
                </a:hlinkClick>
              </a:rPr>
              <a:t>dot com</a:t>
            </a:r>
            <a:r>
              <a:rPr lang="en-US" sz="1050" dirty="0">
                <a:solidFill>
                  <a:srgbClr val="202122"/>
                </a:solidFill>
                <a:latin typeface="Arial"/>
                <a:ea typeface="Arial"/>
                <a:cs typeface="Arial"/>
                <a:sym typeface="Arial"/>
              </a:rPr>
              <a:t> business executive.</a:t>
            </a:r>
            <a:endParaRPr sz="825" dirty="0">
              <a:solidFill>
                <a:srgbClr val="000000"/>
              </a:solidFill>
              <a:latin typeface="Arial"/>
              <a:ea typeface="Arial"/>
              <a:cs typeface="Arial"/>
              <a:sym typeface="Arial"/>
            </a:endParaRPr>
          </a:p>
          <a:p>
            <a:pPr defTabSz="685800">
              <a:buClr>
                <a:srgbClr val="000000"/>
              </a:buClr>
              <a:buSzPts val="1800"/>
              <a:defRPr/>
            </a:pPr>
            <a:r>
              <a:rPr lang="en-US" sz="1050" dirty="0">
                <a:solidFill>
                  <a:srgbClr val="000000"/>
                </a:solidFill>
                <a:latin typeface="Rockwell"/>
                <a:ea typeface="Rockwell"/>
                <a:cs typeface="Rockwell"/>
                <a:sym typeface="Rockwell"/>
              </a:rPr>
              <a:t>Godin is the author of many books.</a:t>
            </a:r>
            <a:endParaRPr sz="825" dirty="0">
              <a:solidFill>
                <a:srgbClr val="000000"/>
              </a:solidFill>
              <a:latin typeface="Arial"/>
              <a:ea typeface="Arial"/>
              <a:cs typeface="Arial"/>
              <a:sym typeface="Arial"/>
            </a:endParaRPr>
          </a:p>
          <a:p>
            <a:pPr defTabSz="685800">
              <a:buClr>
                <a:srgbClr val="000000"/>
              </a:buClr>
              <a:buSzPts val="1800"/>
              <a:defRPr/>
            </a:pPr>
            <a:r>
              <a:rPr lang="en-US" sz="1050" u="sng" dirty="0">
                <a:solidFill>
                  <a:srgbClr val="000000"/>
                </a:solidFill>
                <a:latin typeface="Rockwell"/>
                <a:ea typeface="Rockwell"/>
                <a:cs typeface="Rockwell"/>
                <a:sym typeface="Rockwell"/>
              </a:rPr>
              <a:t> </a:t>
            </a:r>
            <a:r>
              <a:rPr lang="en-US" sz="1050" i="1" u="sng" dirty="0">
                <a:solidFill>
                  <a:srgbClr val="C00000"/>
                </a:solidFill>
                <a:latin typeface="Rockwell"/>
                <a:ea typeface="Rockwell"/>
                <a:cs typeface="Rockwell"/>
                <a:sym typeface="Rockwell"/>
              </a:rPr>
              <a:t>Free Prize Inside</a:t>
            </a:r>
            <a:r>
              <a:rPr lang="en-US" sz="1050" i="1" dirty="0">
                <a:solidFill>
                  <a:srgbClr val="000000"/>
                </a:solidFill>
                <a:latin typeface="Rockwell"/>
                <a:ea typeface="Rockwell"/>
                <a:cs typeface="Rockwell"/>
                <a:sym typeface="Rockwell"/>
              </a:rPr>
              <a:t> </a:t>
            </a:r>
            <a:r>
              <a:rPr lang="en-US" sz="1050" dirty="0">
                <a:solidFill>
                  <a:srgbClr val="000000"/>
                </a:solidFill>
                <a:latin typeface="Rockwell"/>
                <a:ea typeface="Rockwell"/>
                <a:cs typeface="Rockwell"/>
                <a:sym typeface="Rockwell"/>
              </a:rPr>
              <a:t>was a </a:t>
            </a:r>
            <a:r>
              <a:rPr lang="en-US" sz="1050" i="1" u="sng" dirty="0">
                <a:solidFill>
                  <a:srgbClr val="000000"/>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Forbes</a:t>
            </a:r>
            <a:r>
              <a:rPr lang="en-US" sz="1050" dirty="0">
                <a:solidFill>
                  <a:srgbClr val="000000"/>
                </a:solidFill>
                <a:latin typeface="Rockwell"/>
                <a:ea typeface="Rockwell"/>
                <a:cs typeface="Rockwell"/>
                <a:sym typeface="Rockwell"/>
              </a:rPr>
              <a:t> Business Book of the Year in 2004</a:t>
            </a:r>
            <a:endParaRPr sz="825" dirty="0">
              <a:solidFill>
                <a:srgbClr val="000000"/>
              </a:solidFill>
              <a:latin typeface="Arial"/>
              <a:ea typeface="Arial"/>
              <a:cs typeface="Arial"/>
              <a:sym typeface="Arial"/>
            </a:endParaRPr>
          </a:p>
          <a:p>
            <a:pPr defTabSz="685800">
              <a:buClr>
                <a:srgbClr val="000000"/>
              </a:buClr>
              <a:buSzPts val="1800"/>
              <a:defRPr/>
            </a:pPr>
            <a:r>
              <a:rPr lang="en-US" sz="1050" dirty="0">
                <a:solidFill>
                  <a:srgbClr val="000000"/>
                </a:solidFill>
                <a:latin typeface="Rockwell"/>
                <a:ea typeface="Rockwell"/>
                <a:cs typeface="Rockwell"/>
                <a:sym typeface="Rockwell"/>
              </a:rPr>
              <a:t> </a:t>
            </a:r>
            <a:r>
              <a:rPr lang="en-US" sz="1050" i="1" u="sng" dirty="0">
                <a:solidFill>
                  <a:srgbClr val="C00000"/>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Purple Cow</a:t>
            </a:r>
            <a:r>
              <a:rPr lang="en-US" sz="1050" i="1" dirty="0">
                <a:solidFill>
                  <a:srgbClr val="C00000"/>
                </a:solidFill>
                <a:latin typeface="Rockwell"/>
                <a:ea typeface="Rockwell"/>
                <a:cs typeface="Rockwell"/>
                <a:sym typeface="Rockwell"/>
              </a:rPr>
              <a:t> </a:t>
            </a:r>
            <a:r>
              <a:rPr lang="en-US" sz="1050" dirty="0">
                <a:solidFill>
                  <a:srgbClr val="000000"/>
                </a:solidFill>
                <a:latin typeface="Rockwell"/>
                <a:ea typeface="Rockwell"/>
                <a:cs typeface="Rockwell"/>
                <a:sym typeface="Rockwell"/>
              </a:rPr>
              <a:t>sold over 150,000 copies in more than 23 print runs in its first two years</a:t>
            </a:r>
            <a:endParaRPr sz="825" dirty="0">
              <a:solidFill>
                <a:srgbClr val="000000"/>
              </a:solidFill>
              <a:latin typeface="Arial"/>
              <a:ea typeface="Arial"/>
              <a:cs typeface="Arial"/>
              <a:sym typeface="Arial"/>
            </a:endParaRPr>
          </a:p>
          <a:p>
            <a:pPr defTabSz="685800">
              <a:buClr>
                <a:srgbClr val="000000"/>
              </a:buClr>
              <a:buSzPts val="1800"/>
              <a:defRPr/>
            </a:pPr>
            <a:r>
              <a:rPr lang="en-US" sz="1050" u="sng" dirty="0">
                <a:solidFill>
                  <a:srgbClr val="C00000"/>
                </a:solidFill>
                <a:latin typeface="Rockwell"/>
                <a:ea typeface="Rockwell"/>
                <a:cs typeface="Rockwell"/>
                <a:sym typeface="Rockwell"/>
                <a:hlinkClick r:id="rId7">
                  <a:extLst>
                    <a:ext uri="{A12FA001-AC4F-418D-AE19-62706E023703}">
                      <ahyp:hlinkClr xmlns:ahyp="http://schemas.microsoft.com/office/drawing/2018/hyperlinkcolor" val="tx"/>
                    </a:ext>
                  </a:extLst>
                </a:hlinkClick>
              </a:rPr>
              <a:t>The Dip</a:t>
            </a:r>
            <a:r>
              <a:rPr lang="en-US" sz="1050" u="sng" dirty="0">
                <a:solidFill>
                  <a:srgbClr val="C00000"/>
                </a:solidFill>
                <a:latin typeface="Rockwell"/>
                <a:ea typeface="Rockwell"/>
                <a:cs typeface="Rockwell"/>
                <a:sym typeface="Rockwell"/>
              </a:rPr>
              <a:t> </a:t>
            </a:r>
            <a:r>
              <a:rPr lang="en-US" sz="1050" dirty="0">
                <a:solidFill>
                  <a:srgbClr val="000000"/>
                </a:solidFill>
                <a:latin typeface="Rockwell"/>
                <a:ea typeface="Rockwell"/>
                <a:cs typeface="Rockwell"/>
                <a:sym typeface="Rockwell"/>
              </a:rPr>
              <a:t>was</a:t>
            </a:r>
            <a:r>
              <a:rPr lang="en-US" sz="1050" dirty="0">
                <a:solidFill>
                  <a:srgbClr val="C00000"/>
                </a:solidFill>
                <a:latin typeface="Rockwell"/>
                <a:ea typeface="Rockwell"/>
                <a:cs typeface="Rockwell"/>
                <a:sym typeface="Rockwell"/>
              </a:rPr>
              <a:t> </a:t>
            </a:r>
            <a:r>
              <a:rPr lang="en-US" sz="1050" dirty="0">
                <a:solidFill>
                  <a:srgbClr val="000000"/>
                </a:solidFill>
                <a:latin typeface="Rockwell"/>
                <a:ea typeface="Rockwell"/>
                <a:cs typeface="Rockwell"/>
                <a:sym typeface="Rockwell"/>
              </a:rPr>
              <a:t>a </a:t>
            </a:r>
            <a:r>
              <a:rPr lang="en-US" sz="1050" i="1" u="sng" dirty="0">
                <a:solidFill>
                  <a:srgbClr val="000000"/>
                </a:solidFill>
                <a:latin typeface="Rockwell"/>
                <a:ea typeface="Rockwell"/>
                <a:cs typeface="Rockwell"/>
                <a:sym typeface="Rockwell"/>
                <a:hlinkClick r:id="rId8">
                  <a:extLst>
                    <a:ext uri="{A12FA001-AC4F-418D-AE19-62706E023703}">
                      <ahyp:hlinkClr xmlns:ahyp="http://schemas.microsoft.com/office/drawing/2018/hyperlinkcolor" val="tx"/>
                    </a:ext>
                  </a:extLst>
                </a:hlinkClick>
              </a:rPr>
              <a:t>Business Week</a:t>
            </a:r>
            <a:r>
              <a:rPr lang="en-US" sz="1050" dirty="0">
                <a:solidFill>
                  <a:srgbClr val="000000"/>
                </a:solidFill>
                <a:latin typeface="Rockwell"/>
                <a:ea typeface="Rockwell"/>
                <a:cs typeface="Rockwell"/>
                <a:sym typeface="Rockwell"/>
              </a:rPr>
              <a:t> and </a:t>
            </a:r>
            <a:r>
              <a:rPr lang="en-US" sz="1050" i="1" u="sng" dirty="0">
                <a:solidFill>
                  <a:srgbClr val="000000"/>
                </a:solidFill>
                <a:latin typeface="Rockwell"/>
                <a:ea typeface="Rockwell"/>
                <a:cs typeface="Rockwell"/>
                <a:sym typeface="Rockwell"/>
                <a:hlinkClick r:id="rId9">
                  <a:extLst>
                    <a:ext uri="{A12FA001-AC4F-418D-AE19-62706E023703}">
                      <ahyp:hlinkClr xmlns:ahyp="http://schemas.microsoft.com/office/drawing/2018/hyperlinkcolor" val="tx"/>
                    </a:ext>
                  </a:extLst>
                </a:hlinkClick>
              </a:rPr>
              <a:t>New York Times</a:t>
            </a:r>
            <a:r>
              <a:rPr lang="en-US" sz="1050" dirty="0">
                <a:solidFill>
                  <a:srgbClr val="000000"/>
                </a:solidFill>
                <a:latin typeface="Rockwell"/>
                <a:ea typeface="Rockwell"/>
                <a:cs typeface="Rockwell"/>
                <a:sym typeface="Rockwell"/>
              </a:rPr>
              <a:t> bestseller.</a:t>
            </a:r>
            <a:endParaRPr sz="825" dirty="0">
              <a:solidFill>
                <a:srgbClr val="000000"/>
              </a:solidFill>
              <a:latin typeface="Arial"/>
              <a:ea typeface="Arial"/>
              <a:cs typeface="Arial"/>
              <a:sym typeface="Arial"/>
            </a:endParaRPr>
          </a:p>
          <a:p>
            <a:pPr defTabSz="685800">
              <a:buClr>
                <a:srgbClr val="000000"/>
              </a:buClr>
              <a:buSzPts val="1800"/>
              <a:defRPr/>
            </a:pPr>
            <a:r>
              <a:rPr lang="en-US" sz="1050" dirty="0">
                <a:solidFill>
                  <a:srgbClr val="000000"/>
                </a:solidFill>
                <a:latin typeface="Rockwell"/>
                <a:ea typeface="Rockwell"/>
                <a:cs typeface="Rockwell"/>
                <a:sym typeface="Rockwell"/>
              </a:rPr>
              <a:t> </a:t>
            </a:r>
            <a:endParaRPr sz="1050" dirty="0">
              <a:solidFill>
                <a:srgbClr val="000000"/>
              </a:solidFill>
              <a:latin typeface="Rockwell"/>
              <a:ea typeface="Rockwell"/>
              <a:cs typeface="Rockwell"/>
              <a:sym typeface="Rockwell"/>
            </a:endParaRPr>
          </a:p>
        </p:txBody>
      </p:sp>
      <p:sp>
        <p:nvSpPr>
          <p:cNvPr id="7" name="TextBox 6">
            <a:extLst>
              <a:ext uri="{FF2B5EF4-FFF2-40B4-BE49-F238E27FC236}">
                <a16:creationId xmlns:a16="http://schemas.microsoft.com/office/drawing/2014/main" id="{68D6DA02-8E79-73FC-7929-0E535D752D2C}"/>
              </a:ext>
            </a:extLst>
          </p:cNvPr>
          <p:cNvSpPr txBox="1"/>
          <p:nvPr/>
        </p:nvSpPr>
        <p:spPr>
          <a:xfrm>
            <a:off x="2209801" y="1558642"/>
            <a:ext cx="1719101" cy="5078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defTabSz="685800">
              <a:defRPr/>
            </a:pPr>
            <a:r>
              <a:rPr lang="en-US" sz="1350" b="1" dirty="0">
                <a:solidFill>
                  <a:prstClr val="black"/>
                </a:solidFill>
                <a:latin typeface="Plantin"/>
              </a:rPr>
              <a:t> Analyzing customer needs &amp; marketplace </a:t>
            </a:r>
          </a:p>
        </p:txBody>
      </p:sp>
      <p:pic>
        <p:nvPicPr>
          <p:cNvPr id="9" name="Picture 8">
            <a:extLst>
              <a:ext uri="{FF2B5EF4-FFF2-40B4-BE49-F238E27FC236}">
                <a16:creationId xmlns:a16="http://schemas.microsoft.com/office/drawing/2014/main" id="{B1179AD2-5960-1CDD-2881-C1E9830B1108}"/>
              </a:ext>
            </a:extLst>
          </p:cNvPr>
          <p:cNvPicPr>
            <a:picLocks noChangeAspect="1"/>
          </p:cNvPicPr>
          <p:nvPr/>
        </p:nvPicPr>
        <p:blipFill>
          <a:blip r:embed="rId10"/>
          <a:stretch>
            <a:fillRect/>
          </a:stretch>
        </p:blipFill>
        <p:spPr>
          <a:xfrm>
            <a:off x="2424514" y="2479877"/>
            <a:ext cx="3502490" cy="1740411"/>
          </a:xfrm>
          <a:prstGeom prst="rect">
            <a:avLst/>
          </a:prstGeom>
        </p:spPr>
      </p:pic>
      <p:sp>
        <p:nvSpPr>
          <p:cNvPr id="10" name="Google Shape;333;p16">
            <a:extLst>
              <a:ext uri="{FF2B5EF4-FFF2-40B4-BE49-F238E27FC236}">
                <a16:creationId xmlns:a16="http://schemas.microsoft.com/office/drawing/2014/main" id="{98731455-7097-35B5-4CEF-2FE4943DA1F3}"/>
              </a:ext>
            </a:extLst>
          </p:cNvPr>
          <p:cNvSpPr txBox="1"/>
          <p:nvPr/>
        </p:nvSpPr>
        <p:spPr>
          <a:xfrm>
            <a:off x="1752601" y="4670043"/>
            <a:ext cx="4846319" cy="1257300"/>
          </a:xfrm>
          <a:prstGeom prst="rect">
            <a:avLst/>
          </a:prstGeom>
          <a:solidFill>
            <a:schemeClr val="lt1"/>
          </a:solidFill>
          <a:ln w="9525" cap="flat" cmpd="sng">
            <a:solidFill>
              <a:srgbClr val="124C37"/>
            </a:solidFill>
            <a:prstDash val="solid"/>
            <a:round/>
            <a:headEnd type="none" w="sm" len="sm"/>
            <a:tailEnd type="none" w="sm" len="sm"/>
          </a:ln>
        </p:spPr>
        <p:txBody>
          <a:bodyPr spcFirstLastPara="1" wrap="square" lIns="68569" tIns="34275" rIns="68569" bIns="34275" anchor="ctr" anchorCtr="0">
            <a:noAutofit/>
          </a:bodyPr>
          <a:lstStyle/>
          <a:p>
            <a:pPr lvl="0">
              <a:lnSpc>
                <a:spcPct val="90000"/>
              </a:lnSpc>
              <a:buClr>
                <a:srgbClr val="B80E0F"/>
              </a:buClr>
              <a:buSzPts val="4400"/>
              <a:defRPr/>
            </a:pPr>
            <a:r>
              <a:rPr lang="en-US" sz="3300" dirty="0">
                <a:solidFill>
                  <a:srgbClr val="B80E0F"/>
                </a:solidFill>
                <a:latin typeface="Impact"/>
                <a:ea typeface="Impact"/>
                <a:cs typeface="Impact"/>
                <a:sym typeface="Impact"/>
              </a:rPr>
              <a:t>Customer S’ NEEDS, WANTS, DEMANDS, AND MARKETING OFFERINGS ?</a:t>
            </a:r>
            <a:endParaRPr sz="3300" dirty="0">
              <a:solidFill>
                <a:srgbClr val="B80E0F"/>
              </a:solidFill>
              <a:latin typeface="Impact"/>
              <a:ea typeface="Impact"/>
              <a:cs typeface="Impact"/>
              <a:sym typeface="Impact"/>
            </a:endParaRPr>
          </a:p>
        </p:txBody>
      </p:sp>
    </p:spTree>
    <p:extLst>
      <p:ext uri="{BB962C8B-B14F-4D97-AF65-F5344CB8AC3E}">
        <p14:creationId xmlns:p14="http://schemas.microsoft.com/office/powerpoint/2010/main" val="176234160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17"/>
                                        </p:tgtEl>
                                        <p:attrNameLst>
                                          <p:attrName>style.visibility</p:attrName>
                                        </p:attrNameLst>
                                      </p:cBhvr>
                                      <p:to>
                                        <p:strVal val="visible"/>
                                      </p:to>
                                    </p:set>
                                    <p:animEffect transition="in" filter="fade">
                                      <p:cBhvr>
                                        <p:cTn id="18" dur="500"/>
                                        <p:tgtEl>
                                          <p:spTgt spid="3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19"/>
                                        </p:tgtEl>
                                        <p:attrNameLst>
                                          <p:attrName>style.visibility</p:attrName>
                                        </p:attrNameLst>
                                      </p:cBhvr>
                                      <p:to>
                                        <p:strVal val="visible"/>
                                      </p:to>
                                    </p:set>
                                    <p:animEffect transition="in" filter="fade">
                                      <p:cBhvr>
                                        <p:cTn id="23" dur="500"/>
                                        <p:tgtEl>
                                          <p:spTgt spid="31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5"/>
          <p:cNvSpPr txBox="1">
            <a:spLocks noGrp="1"/>
          </p:cNvSpPr>
          <p:nvPr>
            <p:ph type="title"/>
          </p:nvPr>
        </p:nvSpPr>
        <p:spPr>
          <a:xfrm>
            <a:off x="6253605" y="1276805"/>
            <a:ext cx="4256793" cy="1257452"/>
          </a:xfrm>
          <a:prstGeom prst="rect">
            <a:avLst/>
          </a:prstGeom>
          <a:noFill/>
          <a:ln>
            <a:noFill/>
          </a:ln>
        </p:spPr>
        <p:txBody>
          <a:bodyPr spcFirstLastPara="1" vert="horz" wrap="square" lIns="68569" tIns="34275" rIns="68569" bIns="34275" rtlCol="0" anchor="ctr" anchorCtr="0">
            <a:normAutofit/>
          </a:bodyPr>
          <a:lstStyle/>
          <a:p>
            <a:pPr algn="r" rtl="1">
              <a:buClr>
                <a:srgbClr val="0070C0"/>
              </a:buClr>
              <a:buSzPts val="3600"/>
            </a:pPr>
            <a:r>
              <a:rPr lang="en-US" sz="2700" dirty="0" err="1">
                <a:solidFill>
                  <a:srgbClr val="003A1A"/>
                </a:solidFill>
              </a:rPr>
              <a:t>المفاهيم</a:t>
            </a:r>
            <a:r>
              <a:rPr lang="en-US" sz="2700" dirty="0">
                <a:solidFill>
                  <a:srgbClr val="003A1A"/>
                </a:solidFill>
              </a:rPr>
              <a:t> </a:t>
            </a:r>
            <a:r>
              <a:rPr lang="en-US" sz="2700" dirty="0" err="1">
                <a:solidFill>
                  <a:srgbClr val="003A1A"/>
                </a:solidFill>
              </a:rPr>
              <a:t>الأساسية</a:t>
            </a:r>
            <a:r>
              <a:rPr lang="en-US" sz="2700" dirty="0">
                <a:solidFill>
                  <a:srgbClr val="003A1A"/>
                </a:solidFill>
              </a:rPr>
              <a:t> </a:t>
            </a:r>
            <a:r>
              <a:rPr lang="en-US" sz="2700" dirty="0" err="1">
                <a:solidFill>
                  <a:srgbClr val="003A1A"/>
                </a:solidFill>
              </a:rPr>
              <a:t>للتسويق</a:t>
            </a:r>
            <a:br>
              <a:rPr lang="en-US" sz="2700" dirty="0">
                <a:solidFill>
                  <a:srgbClr val="003A1A"/>
                </a:solidFill>
              </a:rPr>
            </a:br>
            <a:endParaRPr sz="2700" dirty="0">
              <a:solidFill>
                <a:srgbClr val="003A1A"/>
              </a:solidFill>
            </a:endParaRPr>
          </a:p>
        </p:txBody>
      </p:sp>
      <p:pic>
        <p:nvPicPr>
          <p:cNvPr id="326" name="Google Shape;326;p15" descr="رغبات العملاء و طلبهم لإشباع حاجة الجوع يتثمل في التشكيلة الواسعة من الوجبات المختلفة التي يرغب العملاء فيها بناء على ميولهم و ثقافتهم (رغبة) و كذا (الطلب) لها من خلال القدرة الشرائية لاقتنائها"/>
          <p:cNvPicPr preferRelativeResize="0"/>
          <p:nvPr/>
        </p:nvPicPr>
        <p:blipFill rotWithShape="1">
          <a:blip r:embed="rId3">
            <a:alphaModFix/>
          </a:blip>
          <a:srcRect l="-87" r="-300"/>
          <a:stretch/>
        </p:blipFill>
        <p:spPr>
          <a:xfrm>
            <a:off x="1875226" y="2971800"/>
            <a:ext cx="3832294" cy="1257300"/>
          </a:xfrm>
          <a:prstGeom prst="rect">
            <a:avLst/>
          </a:prstGeom>
          <a:noFill/>
          <a:ln>
            <a:noFill/>
          </a:ln>
        </p:spPr>
      </p:pic>
      <p:sp>
        <p:nvSpPr>
          <p:cNvPr id="327" name="Google Shape;327;p15"/>
          <p:cNvSpPr txBox="1">
            <a:spLocks noGrp="1"/>
          </p:cNvSpPr>
          <p:nvPr>
            <p:ph type="body" idx="1"/>
          </p:nvPr>
        </p:nvSpPr>
        <p:spPr>
          <a:xfrm>
            <a:off x="6627192" y="1920556"/>
            <a:ext cx="3715449" cy="3783931"/>
          </a:xfrm>
          <a:prstGeom prst="rect">
            <a:avLst/>
          </a:prstGeom>
          <a:noFill/>
          <a:ln>
            <a:noFill/>
          </a:ln>
        </p:spPr>
        <p:txBody>
          <a:bodyPr spcFirstLastPara="1" vert="horz" wrap="square" lIns="68569" tIns="34275" rIns="68569" bIns="34275" rtlCol="0" anchor="t" anchorCtr="0">
            <a:normAutofit fontScale="77500" lnSpcReduction="20000"/>
          </a:bodyPr>
          <a:lstStyle/>
          <a:p>
            <a:pPr marL="20250" indent="0" algn="r" rtl="1">
              <a:lnSpc>
                <a:spcPct val="170000"/>
              </a:lnSpc>
              <a:spcBef>
                <a:spcPts val="0"/>
              </a:spcBef>
              <a:buSzPct val="100000"/>
              <a:buNone/>
            </a:pPr>
            <a:r>
              <a:rPr lang="en-US" sz="1500" b="1" dirty="0" err="1">
                <a:solidFill>
                  <a:srgbClr val="003A1A"/>
                </a:solidFill>
              </a:rPr>
              <a:t>فهم</a:t>
            </a:r>
            <a:r>
              <a:rPr lang="en-US" sz="1500" b="1" dirty="0">
                <a:solidFill>
                  <a:srgbClr val="003A1A"/>
                </a:solidFill>
              </a:rPr>
              <a:t> </a:t>
            </a:r>
            <a:r>
              <a:rPr lang="en-US" sz="1500" b="1" dirty="0" err="1">
                <a:solidFill>
                  <a:srgbClr val="003A1A"/>
                </a:solidFill>
              </a:rPr>
              <a:t>السوق</a:t>
            </a:r>
            <a:r>
              <a:rPr lang="en-US" sz="1500" b="1" dirty="0">
                <a:solidFill>
                  <a:srgbClr val="003A1A"/>
                </a:solidFill>
              </a:rPr>
              <a:t> </a:t>
            </a:r>
            <a:r>
              <a:rPr lang="en-US" sz="1500" b="1" dirty="0" err="1">
                <a:solidFill>
                  <a:srgbClr val="003A1A"/>
                </a:solidFill>
              </a:rPr>
              <a:t>واحتياجات</a:t>
            </a:r>
            <a:r>
              <a:rPr lang="en-US" sz="1500" b="1" dirty="0">
                <a:solidFill>
                  <a:srgbClr val="003A1A"/>
                </a:solidFill>
              </a:rPr>
              <a:t> </a:t>
            </a:r>
            <a:r>
              <a:rPr lang="en-US" sz="1500" b="1" dirty="0" err="1">
                <a:solidFill>
                  <a:srgbClr val="003A1A"/>
                </a:solidFill>
              </a:rPr>
              <a:t>العملاء</a:t>
            </a:r>
            <a:r>
              <a:rPr lang="en-US" sz="1500" b="1" dirty="0">
                <a:solidFill>
                  <a:srgbClr val="003A1A"/>
                </a:solidFill>
              </a:rPr>
              <a:t> </a:t>
            </a:r>
            <a:r>
              <a:rPr lang="en-US" sz="1500" b="1" dirty="0" err="1">
                <a:solidFill>
                  <a:srgbClr val="003A1A"/>
                </a:solidFill>
              </a:rPr>
              <a:t>ورغباتهم</a:t>
            </a:r>
            <a:endParaRPr dirty="0">
              <a:solidFill>
                <a:srgbClr val="003A1A"/>
              </a:solidFill>
            </a:endParaRPr>
          </a:p>
          <a:p>
            <a:pPr marL="191700" indent="-171450" algn="r" rtl="1">
              <a:lnSpc>
                <a:spcPct val="170000"/>
              </a:lnSpc>
              <a:buClr>
                <a:schemeClr val="accent5">
                  <a:lumMod val="50000"/>
                </a:schemeClr>
              </a:buClr>
              <a:buSzPct val="100000"/>
            </a:pPr>
            <a:r>
              <a:rPr lang="en-US" sz="1500" dirty="0" err="1">
                <a:solidFill>
                  <a:srgbClr val="003A1A"/>
                </a:solidFill>
              </a:rPr>
              <a:t>العملاء</a:t>
            </a:r>
            <a:r>
              <a:rPr lang="en-US" sz="1500" dirty="0">
                <a:solidFill>
                  <a:srgbClr val="003A1A"/>
                </a:solidFill>
              </a:rPr>
              <a:t> </a:t>
            </a:r>
            <a:r>
              <a:rPr lang="en-US" sz="1500" dirty="0" err="1">
                <a:solidFill>
                  <a:srgbClr val="003A1A"/>
                </a:solidFill>
              </a:rPr>
              <a:t>يبحثون</a:t>
            </a:r>
            <a:r>
              <a:rPr lang="en-US" sz="1500" dirty="0">
                <a:solidFill>
                  <a:srgbClr val="003A1A"/>
                </a:solidFill>
              </a:rPr>
              <a:t> </a:t>
            </a:r>
            <a:r>
              <a:rPr lang="en-US" sz="1500" dirty="0" err="1">
                <a:solidFill>
                  <a:srgbClr val="003A1A"/>
                </a:solidFill>
              </a:rPr>
              <a:t>عن</a:t>
            </a:r>
            <a:r>
              <a:rPr lang="en-US" sz="1500" dirty="0">
                <a:solidFill>
                  <a:srgbClr val="003A1A"/>
                </a:solidFill>
              </a:rPr>
              <a:t> </a:t>
            </a:r>
            <a:r>
              <a:rPr lang="en-US" sz="1500" dirty="0" err="1">
                <a:solidFill>
                  <a:srgbClr val="003A1A"/>
                </a:solidFill>
              </a:rPr>
              <a:t>الحلول</a:t>
            </a:r>
            <a:r>
              <a:rPr lang="en-US" sz="1500" dirty="0">
                <a:solidFill>
                  <a:srgbClr val="003A1A"/>
                </a:solidFill>
              </a:rPr>
              <a:t>، </a:t>
            </a:r>
            <a:r>
              <a:rPr lang="en-US" sz="1500" dirty="0" err="1">
                <a:solidFill>
                  <a:srgbClr val="003A1A"/>
                </a:solidFill>
              </a:rPr>
              <a:t>وليس</a:t>
            </a:r>
            <a:r>
              <a:rPr lang="en-US" sz="1500" dirty="0">
                <a:solidFill>
                  <a:srgbClr val="003A1A"/>
                </a:solidFill>
              </a:rPr>
              <a:t> </a:t>
            </a:r>
            <a:r>
              <a:rPr lang="en-US" sz="1500" dirty="0" err="1">
                <a:solidFill>
                  <a:srgbClr val="003A1A"/>
                </a:solidFill>
              </a:rPr>
              <a:t>عن</a:t>
            </a:r>
            <a:r>
              <a:rPr lang="en-US" sz="1500" dirty="0">
                <a:solidFill>
                  <a:srgbClr val="003A1A"/>
                </a:solidFill>
              </a:rPr>
              <a:t> </a:t>
            </a:r>
            <a:r>
              <a:rPr lang="en-US" sz="1500" dirty="0" err="1">
                <a:solidFill>
                  <a:srgbClr val="003A1A"/>
                </a:solidFill>
              </a:rPr>
              <a:t>المنتجات</a:t>
            </a:r>
            <a:endParaRPr sz="1500" b="1" dirty="0">
              <a:solidFill>
                <a:srgbClr val="003A1A"/>
              </a:solidFill>
            </a:endParaRPr>
          </a:p>
          <a:p>
            <a:pPr marL="191700" indent="-171450" algn="r" rtl="1">
              <a:lnSpc>
                <a:spcPct val="170000"/>
              </a:lnSpc>
              <a:buClr>
                <a:schemeClr val="accent5">
                  <a:lumMod val="50000"/>
                </a:schemeClr>
              </a:buClr>
              <a:buSzPct val="100000"/>
            </a:pPr>
            <a:r>
              <a:rPr lang="en-US" sz="1500" b="1" dirty="0" err="1">
                <a:solidFill>
                  <a:srgbClr val="003A1A"/>
                </a:solidFill>
              </a:rPr>
              <a:t>الاحتياجات</a:t>
            </a:r>
            <a:r>
              <a:rPr lang="en-US" sz="1500" b="1" dirty="0">
                <a:solidFill>
                  <a:srgbClr val="003A1A"/>
                </a:solidFill>
              </a:rPr>
              <a:t>: </a:t>
            </a:r>
            <a:r>
              <a:rPr lang="en-US" sz="1500" dirty="0" err="1">
                <a:solidFill>
                  <a:srgbClr val="003A1A"/>
                </a:solidFill>
              </a:rPr>
              <a:t>الاحتياجات</a:t>
            </a:r>
            <a:r>
              <a:rPr lang="en-US" sz="1500" dirty="0">
                <a:solidFill>
                  <a:srgbClr val="003A1A"/>
                </a:solidFill>
              </a:rPr>
              <a:t> </a:t>
            </a:r>
            <a:r>
              <a:rPr lang="en-US" sz="1500" dirty="0" err="1">
                <a:solidFill>
                  <a:srgbClr val="003A1A"/>
                </a:solidFill>
              </a:rPr>
              <a:t>الإنسانية</a:t>
            </a:r>
            <a:r>
              <a:rPr lang="en-US" sz="1500" dirty="0">
                <a:solidFill>
                  <a:srgbClr val="003A1A"/>
                </a:solidFill>
              </a:rPr>
              <a:t> </a:t>
            </a:r>
            <a:r>
              <a:rPr lang="en-US" sz="1500" dirty="0" err="1">
                <a:solidFill>
                  <a:srgbClr val="003A1A"/>
                </a:solidFill>
              </a:rPr>
              <a:t>الأساسية</a:t>
            </a:r>
            <a:r>
              <a:rPr lang="en-US" sz="1500" dirty="0">
                <a:solidFill>
                  <a:srgbClr val="003A1A"/>
                </a:solidFill>
              </a:rPr>
              <a:t> </a:t>
            </a:r>
            <a:r>
              <a:rPr lang="en-US" sz="1500" dirty="0" err="1">
                <a:solidFill>
                  <a:srgbClr val="003A1A"/>
                </a:solidFill>
              </a:rPr>
              <a:t>والمتمثلة</a:t>
            </a:r>
            <a:r>
              <a:rPr lang="en-US" sz="1500" dirty="0">
                <a:solidFill>
                  <a:srgbClr val="003A1A"/>
                </a:solidFill>
              </a:rPr>
              <a:t> </a:t>
            </a:r>
            <a:r>
              <a:rPr lang="en-US" sz="1500" dirty="0" err="1">
                <a:solidFill>
                  <a:srgbClr val="003A1A"/>
                </a:solidFill>
              </a:rPr>
              <a:t>في</a:t>
            </a:r>
            <a:r>
              <a:rPr lang="en-US" sz="1500" dirty="0">
                <a:solidFill>
                  <a:srgbClr val="003A1A"/>
                </a:solidFill>
              </a:rPr>
              <a:t> </a:t>
            </a:r>
            <a:r>
              <a:rPr lang="en-US" sz="1500" dirty="0" err="1">
                <a:solidFill>
                  <a:srgbClr val="003A1A"/>
                </a:solidFill>
              </a:rPr>
              <a:t>الهواء</a:t>
            </a:r>
            <a:r>
              <a:rPr lang="en-US" sz="1500" dirty="0">
                <a:solidFill>
                  <a:srgbClr val="003A1A"/>
                </a:solidFill>
              </a:rPr>
              <a:t> </a:t>
            </a:r>
            <a:r>
              <a:rPr lang="en-US" sz="1500" dirty="0" err="1">
                <a:solidFill>
                  <a:srgbClr val="003A1A"/>
                </a:solidFill>
              </a:rPr>
              <a:t>والغذاء</a:t>
            </a:r>
            <a:r>
              <a:rPr lang="en-US" sz="1500" dirty="0">
                <a:solidFill>
                  <a:srgbClr val="003A1A"/>
                </a:solidFill>
              </a:rPr>
              <a:t> </a:t>
            </a:r>
            <a:r>
              <a:rPr lang="en-US" sz="1500" dirty="0" err="1">
                <a:solidFill>
                  <a:srgbClr val="003A1A"/>
                </a:solidFill>
              </a:rPr>
              <a:t>والمياه</a:t>
            </a:r>
            <a:r>
              <a:rPr lang="en-US" sz="1500" dirty="0">
                <a:solidFill>
                  <a:srgbClr val="003A1A"/>
                </a:solidFill>
              </a:rPr>
              <a:t> </a:t>
            </a:r>
            <a:r>
              <a:rPr lang="en-US" sz="1500" dirty="0" err="1">
                <a:solidFill>
                  <a:srgbClr val="003A1A"/>
                </a:solidFill>
              </a:rPr>
              <a:t>والملبس</a:t>
            </a:r>
            <a:r>
              <a:rPr lang="en-US" sz="1500" dirty="0">
                <a:solidFill>
                  <a:srgbClr val="003A1A"/>
                </a:solidFill>
              </a:rPr>
              <a:t> </a:t>
            </a:r>
            <a:r>
              <a:rPr lang="en-US" sz="1500" dirty="0" err="1">
                <a:solidFill>
                  <a:srgbClr val="003A1A"/>
                </a:solidFill>
              </a:rPr>
              <a:t>والمأوى</a:t>
            </a:r>
            <a:r>
              <a:rPr lang="en-US" sz="1500" dirty="0">
                <a:solidFill>
                  <a:srgbClr val="003A1A"/>
                </a:solidFill>
              </a:rPr>
              <a:t>.</a:t>
            </a:r>
            <a:endParaRPr sz="1500" b="1" dirty="0">
              <a:solidFill>
                <a:srgbClr val="003A1A"/>
              </a:solidFill>
            </a:endParaRPr>
          </a:p>
          <a:p>
            <a:pPr marL="191700" indent="-171450" algn="r" rtl="1">
              <a:lnSpc>
                <a:spcPct val="170000"/>
              </a:lnSpc>
              <a:buClr>
                <a:schemeClr val="accent5">
                  <a:lumMod val="50000"/>
                </a:schemeClr>
              </a:buClr>
              <a:buSzPct val="100000"/>
            </a:pPr>
            <a:r>
              <a:rPr lang="en-US" sz="1500" b="1" dirty="0" err="1">
                <a:solidFill>
                  <a:srgbClr val="003A1A"/>
                </a:solidFill>
              </a:rPr>
              <a:t>الرغبات</a:t>
            </a:r>
            <a:r>
              <a:rPr lang="en-US" sz="1500" b="1" dirty="0">
                <a:solidFill>
                  <a:srgbClr val="003A1A"/>
                </a:solidFill>
              </a:rPr>
              <a:t>: </a:t>
            </a:r>
            <a:r>
              <a:rPr lang="en-US" sz="1500" dirty="0" err="1">
                <a:solidFill>
                  <a:srgbClr val="003A1A"/>
                </a:solidFill>
              </a:rPr>
              <a:t>هي</a:t>
            </a:r>
            <a:r>
              <a:rPr lang="en-US" sz="1500" dirty="0">
                <a:solidFill>
                  <a:srgbClr val="003A1A"/>
                </a:solidFill>
              </a:rPr>
              <a:t> </a:t>
            </a:r>
            <a:r>
              <a:rPr lang="en-US" sz="1500" dirty="0" err="1">
                <a:solidFill>
                  <a:srgbClr val="003A1A"/>
                </a:solidFill>
              </a:rPr>
              <a:t>منتجات</a:t>
            </a:r>
            <a:r>
              <a:rPr lang="en-US" sz="1500" dirty="0">
                <a:solidFill>
                  <a:srgbClr val="003A1A"/>
                </a:solidFill>
              </a:rPr>
              <a:t> </a:t>
            </a:r>
            <a:r>
              <a:rPr lang="en-US" sz="1500" dirty="0" err="1">
                <a:solidFill>
                  <a:srgbClr val="003A1A"/>
                </a:solidFill>
              </a:rPr>
              <a:t>محددة</a:t>
            </a:r>
            <a:r>
              <a:rPr lang="en-US" sz="1500" dirty="0">
                <a:solidFill>
                  <a:srgbClr val="003A1A"/>
                </a:solidFill>
              </a:rPr>
              <a:t> </a:t>
            </a:r>
            <a:r>
              <a:rPr lang="en-US" sz="1500" dirty="0" err="1">
                <a:solidFill>
                  <a:srgbClr val="003A1A"/>
                </a:solidFill>
              </a:rPr>
              <a:t>قد</a:t>
            </a:r>
            <a:r>
              <a:rPr lang="en-US" sz="1500" dirty="0">
                <a:solidFill>
                  <a:srgbClr val="003A1A"/>
                </a:solidFill>
              </a:rPr>
              <a:t> </a:t>
            </a:r>
            <a:r>
              <a:rPr lang="en-US" sz="1500" dirty="0" err="1">
                <a:solidFill>
                  <a:srgbClr val="003A1A"/>
                </a:solidFill>
              </a:rPr>
              <a:t>تشبع</a:t>
            </a:r>
            <a:r>
              <a:rPr lang="en-US" sz="1500" dirty="0">
                <a:solidFill>
                  <a:srgbClr val="003A1A"/>
                </a:solidFill>
              </a:rPr>
              <a:t> </a:t>
            </a:r>
            <a:r>
              <a:rPr lang="en-US" sz="1500" dirty="0" err="1">
                <a:solidFill>
                  <a:srgbClr val="003A1A"/>
                </a:solidFill>
              </a:rPr>
              <a:t>الاحتياجات</a:t>
            </a:r>
            <a:r>
              <a:rPr lang="en-US" sz="1500" dirty="0">
                <a:solidFill>
                  <a:srgbClr val="003A1A"/>
                </a:solidFill>
              </a:rPr>
              <a:t> </a:t>
            </a:r>
            <a:r>
              <a:rPr lang="en-US" sz="1500" dirty="0" err="1">
                <a:solidFill>
                  <a:srgbClr val="003A1A"/>
                </a:solidFill>
              </a:rPr>
              <a:t>بناء</a:t>
            </a:r>
            <a:r>
              <a:rPr lang="en-US" sz="1500" dirty="0">
                <a:solidFill>
                  <a:srgbClr val="003A1A"/>
                </a:solidFill>
              </a:rPr>
              <a:t> </a:t>
            </a:r>
            <a:r>
              <a:rPr lang="en-US" sz="1500" dirty="0" err="1">
                <a:solidFill>
                  <a:srgbClr val="003A1A"/>
                </a:solidFill>
              </a:rPr>
              <a:t>علي</a:t>
            </a:r>
            <a:r>
              <a:rPr lang="en-US" sz="1500" dirty="0">
                <a:solidFill>
                  <a:srgbClr val="003A1A"/>
                </a:solidFill>
              </a:rPr>
              <a:t> </a:t>
            </a:r>
            <a:r>
              <a:rPr lang="en-US" sz="1500" dirty="0" err="1">
                <a:solidFill>
                  <a:srgbClr val="003A1A"/>
                </a:solidFill>
              </a:rPr>
              <a:t>مجتمعنا</a:t>
            </a:r>
            <a:endParaRPr sz="1500" b="1" dirty="0">
              <a:solidFill>
                <a:srgbClr val="003A1A"/>
              </a:solidFill>
            </a:endParaRPr>
          </a:p>
          <a:p>
            <a:pPr marL="191700" indent="-171450" algn="r" rtl="1">
              <a:lnSpc>
                <a:spcPct val="170000"/>
              </a:lnSpc>
              <a:buClr>
                <a:schemeClr val="accent5">
                  <a:lumMod val="50000"/>
                </a:schemeClr>
              </a:buClr>
              <a:buSzPct val="100000"/>
            </a:pPr>
            <a:r>
              <a:rPr lang="en-US" sz="1500" b="1" dirty="0" err="1">
                <a:solidFill>
                  <a:srgbClr val="003A1A"/>
                </a:solidFill>
              </a:rPr>
              <a:t>الطلبات</a:t>
            </a:r>
            <a:r>
              <a:rPr lang="en-US" sz="1500" b="1" dirty="0">
                <a:solidFill>
                  <a:srgbClr val="003A1A"/>
                </a:solidFill>
              </a:rPr>
              <a:t>: </a:t>
            </a:r>
            <a:r>
              <a:rPr lang="en-US" sz="1500" dirty="0" err="1">
                <a:solidFill>
                  <a:srgbClr val="003A1A"/>
                </a:solidFill>
              </a:rPr>
              <a:t>هي</a:t>
            </a:r>
            <a:r>
              <a:rPr lang="en-US" sz="1500" dirty="0">
                <a:solidFill>
                  <a:srgbClr val="003A1A"/>
                </a:solidFill>
              </a:rPr>
              <a:t> </a:t>
            </a:r>
            <a:r>
              <a:rPr lang="en-US" sz="1500" dirty="0" err="1">
                <a:solidFill>
                  <a:srgbClr val="003A1A"/>
                </a:solidFill>
              </a:rPr>
              <a:t>الرغبة</a:t>
            </a:r>
            <a:r>
              <a:rPr lang="en-US" sz="1500" dirty="0">
                <a:solidFill>
                  <a:srgbClr val="003A1A"/>
                </a:solidFill>
              </a:rPr>
              <a:t> </a:t>
            </a:r>
            <a:r>
              <a:rPr lang="en-US" sz="1500" dirty="0" err="1">
                <a:solidFill>
                  <a:srgbClr val="003A1A"/>
                </a:solidFill>
              </a:rPr>
              <a:t>لشراء</a:t>
            </a:r>
            <a:r>
              <a:rPr lang="en-US" sz="1500" dirty="0">
                <a:solidFill>
                  <a:srgbClr val="003A1A"/>
                </a:solidFill>
              </a:rPr>
              <a:t> </a:t>
            </a:r>
            <a:r>
              <a:rPr lang="en-US" sz="1500" dirty="0" err="1">
                <a:solidFill>
                  <a:srgbClr val="003A1A"/>
                </a:solidFill>
              </a:rPr>
              <a:t>منتجات</a:t>
            </a:r>
            <a:r>
              <a:rPr lang="en-US" sz="1500" dirty="0">
                <a:solidFill>
                  <a:srgbClr val="003A1A"/>
                </a:solidFill>
              </a:rPr>
              <a:t> </a:t>
            </a:r>
            <a:r>
              <a:rPr lang="en-US" sz="1500" dirty="0" err="1">
                <a:solidFill>
                  <a:srgbClr val="003A1A"/>
                </a:solidFill>
              </a:rPr>
              <a:t>معينة</a:t>
            </a:r>
            <a:r>
              <a:rPr lang="en-US" sz="1500" dirty="0">
                <a:solidFill>
                  <a:srgbClr val="003A1A"/>
                </a:solidFill>
              </a:rPr>
              <a:t> </a:t>
            </a:r>
            <a:r>
              <a:rPr lang="en-US" sz="1500" dirty="0" err="1">
                <a:solidFill>
                  <a:srgbClr val="003A1A"/>
                </a:solidFill>
              </a:rPr>
              <a:t>مع</a:t>
            </a:r>
            <a:r>
              <a:rPr lang="en-US" sz="1500" dirty="0">
                <a:solidFill>
                  <a:srgbClr val="003A1A"/>
                </a:solidFill>
              </a:rPr>
              <a:t> </a:t>
            </a:r>
            <a:r>
              <a:rPr lang="en-US" sz="1500" dirty="0" err="1">
                <a:solidFill>
                  <a:srgbClr val="003A1A"/>
                </a:solidFill>
              </a:rPr>
              <a:t>وجود</a:t>
            </a:r>
            <a:r>
              <a:rPr lang="en-US" sz="1500" dirty="0">
                <a:solidFill>
                  <a:srgbClr val="003A1A"/>
                </a:solidFill>
              </a:rPr>
              <a:t> </a:t>
            </a:r>
            <a:r>
              <a:rPr lang="en-US" sz="1500" dirty="0" err="1">
                <a:solidFill>
                  <a:srgbClr val="003A1A"/>
                </a:solidFill>
              </a:rPr>
              <a:t>القدرة</a:t>
            </a:r>
            <a:r>
              <a:rPr lang="en-US" sz="1500" dirty="0">
                <a:solidFill>
                  <a:srgbClr val="003A1A"/>
                </a:solidFill>
              </a:rPr>
              <a:t> </a:t>
            </a:r>
            <a:r>
              <a:rPr lang="en-US" sz="1500" dirty="0" err="1">
                <a:solidFill>
                  <a:srgbClr val="003A1A"/>
                </a:solidFill>
              </a:rPr>
              <a:t>على</a:t>
            </a:r>
            <a:r>
              <a:rPr lang="en-US" sz="1500" dirty="0">
                <a:solidFill>
                  <a:srgbClr val="003A1A"/>
                </a:solidFill>
              </a:rPr>
              <a:t> </a:t>
            </a:r>
            <a:r>
              <a:rPr lang="en-US" sz="1500" dirty="0" err="1">
                <a:solidFill>
                  <a:srgbClr val="003A1A"/>
                </a:solidFill>
              </a:rPr>
              <a:t>الشراء</a:t>
            </a:r>
            <a:endParaRPr dirty="0">
              <a:solidFill>
                <a:srgbClr val="003A1A"/>
              </a:solidFill>
            </a:endParaRPr>
          </a:p>
          <a:p>
            <a:pPr marL="191700" indent="-171450" algn="r" rtl="1">
              <a:lnSpc>
                <a:spcPct val="170000"/>
              </a:lnSpc>
              <a:buClr>
                <a:schemeClr val="accent5">
                  <a:lumMod val="50000"/>
                </a:schemeClr>
              </a:buClr>
              <a:buSzPct val="100000"/>
            </a:pPr>
            <a:r>
              <a:rPr lang="ar-SA" sz="1500" b="1" dirty="0">
                <a:solidFill>
                  <a:srgbClr val="003A1A"/>
                </a:solidFill>
              </a:rPr>
              <a:t>عروض التسويق</a:t>
            </a:r>
            <a:r>
              <a:rPr lang="ar-SA" sz="1500" dirty="0">
                <a:solidFill>
                  <a:srgbClr val="003A1A"/>
                </a:solidFill>
              </a:rPr>
              <a:t>: هي منتجات تلبي احتياجات العملاء</a:t>
            </a:r>
          </a:p>
          <a:p>
            <a:pPr marL="191700" indent="-171450" algn="r" rtl="1">
              <a:lnSpc>
                <a:spcPct val="170000"/>
              </a:lnSpc>
              <a:buClr>
                <a:schemeClr val="accent5">
                  <a:lumMod val="50000"/>
                </a:schemeClr>
              </a:buClr>
              <a:buSzPct val="100000"/>
            </a:pPr>
            <a:r>
              <a:rPr lang="en-US" sz="1500" dirty="0" err="1">
                <a:solidFill>
                  <a:srgbClr val="003A1A"/>
                </a:solidFill>
              </a:rPr>
              <a:t>كثير</a:t>
            </a:r>
            <a:r>
              <a:rPr lang="en-US" sz="1500" dirty="0">
                <a:solidFill>
                  <a:srgbClr val="003A1A"/>
                </a:solidFill>
              </a:rPr>
              <a:t> </a:t>
            </a:r>
            <a:r>
              <a:rPr lang="en-US" sz="1500" dirty="0" err="1">
                <a:solidFill>
                  <a:srgbClr val="003A1A"/>
                </a:solidFill>
              </a:rPr>
              <a:t>من</a:t>
            </a:r>
            <a:r>
              <a:rPr lang="en-US" sz="1500" dirty="0">
                <a:solidFill>
                  <a:srgbClr val="003A1A"/>
                </a:solidFill>
              </a:rPr>
              <a:t> </a:t>
            </a:r>
            <a:r>
              <a:rPr lang="en-US" sz="1500" dirty="0" err="1">
                <a:solidFill>
                  <a:srgbClr val="003A1A"/>
                </a:solidFill>
              </a:rPr>
              <a:t>الناس</a:t>
            </a:r>
            <a:r>
              <a:rPr lang="en-US" sz="1500" dirty="0">
                <a:solidFill>
                  <a:srgbClr val="003A1A"/>
                </a:solidFill>
              </a:rPr>
              <a:t> </a:t>
            </a:r>
            <a:r>
              <a:rPr lang="en-US" sz="1500" dirty="0" err="1">
                <a:solidFill>
                  <a:srgbClr val="003A1A"/>
                </a:solidFill>
              </a:rPr>
              <a:t>يريدون</a:t>
            </a:r>
            <a:r>
              <a:rPr lang="en-US" sz="1500" dirty="0">
                <a:solidFill>
                  <a:srgbClr val="003A1A"/>
                </a:solidFill>
              </a:rPr>
              <a:t> </a:t>
            </a:r>
            <a:r>
              <a:rPr lang="en-US" sz="1500" dirty="0" err="1">
                <a:solidFill>
                  <a:srgbClr val="003A1A"/>
                </a:solidFill>
              </a:rPr>
              <a:t>سيارة</a:t>
            </a:r>
            <a:r>
              <a:rPr lang="en-US" sz="1500" dirty="0">
                <a:solidFill>
                  <a:srgbClr val="003A1A"/>
                </a:solidFill>
              </a:rPr>
              <a:t> </a:t>
            </a:r>
            <a:r>
              <a:rPr lang="en-US" sz="1500" dirty="0" err="1">
                <a:solidFill>
                  <a:srgbClr val="003A1A"/>
                </a:solidFill>
              </a:rPr>
              <a:t>مرسيدس</a:t>
            </a:r>
            <a:r>
              <a:rPr lang="en-US" sz="1500" dirty="0">
                <a:solidFill>
                  <a:srgbClr val="003A1A"/>
                </a:solidFill>
              </a:rPr>
              <a:t>. </a:t>
            </a:r>
            <a:r>
              <a:rPr lang="en-US" sz="1500" dirty="0" err="1">
                <a:solidFill>
                  <a:srgbClr val="003A1A"/>
                </a:solidFill>
              </a:rPr>
              <a:t>فقط</a:t>
            </a:r>
            <a:r>
              <a:rPr lang="en-US" sz="1500" dirty="0">
                <a:solidFill>
                  <a:srgbClr val="003A1A"/>
                </a:solidFill>
              </a:rPr>
              <a:t> </a:t>
            </a:r>
            <a:r>
              <a:rPr lang="en-US" sz="1500" dirty="0" err="1">
                <a:solidFill>
                  <a:srgbClr val="003A1A"/>
                </a:solidFill>
              </a:rPr>
              <a:t>عدد</a:t>
            </a:r>
            <a:r>
              <a:rPr lang="en-US" sz="1500" dirty="0">
                <a:solidFill>
                  <a:srgbClr val="003A1A"/>
                </a:solidFill>
              </a:rPr>
              <a:t> </a:t>
            </a:r>
            <a:r>
              <a:rPr lang="en-US" sz="1500" dirty="0" err="1">
                <a:solidFill>
                  <a:srgbClr val="003A1A"/>
                </a:solidFill>
              </a:rPr>
              <a:t>قليل</a:t>
            </a:r>
            <a:r>
              <a:rPr lang="en-US" sz="1500" dirty="0">
                <a:solidFill>
                  <a:srgbClr val="003A1A"/>
                </a:solidFill>
              </a:rPr>
              <a:t> </a:t>
            </a:r>
            <a:r>
              <a:rPr lang="en-US" sz="1500" dirty="0" err="1">
                <a:solidFill>
                  <a:srgbClr val="003A1A"/>
                </a:solidFill>
              </a:rPr>
              <a:t>يمكنهم</a:t>
            </a:r>
            <a:r>
              <a:rPr lang="en-US" sz="1500" dirty="0">
                <a:solidFill>
                  <a:srgbClr val="003A1A"/>
                </a:solidFill>
              </a:rPr>
              <a:t> </a:t>
            </a:r>
            <a:r>
              <a:rPr lang="en-US" sz="1500" dirty="0" err="1">
                <a:solidFill>
                  <a:srgbClr val="003A1A"/>
                </a:solidFill>
              </a:rPr>
              <a:t>شراء</a:t>
            </a:r>
            <a:r>
              <a:rPr lang="en-US" sz="1500" dirty="0">
                <a:solidFill>
                  <a:srgbClr val="003A1A"/>
                </a:solidFill>
              </a:rPr>
              <a:t> </a:t>
            </a:r>
            <a:r>
              <a:rPr lang="en-US" sz="1500" dirty="0" err="1">
                <a:solidFill>
                  <a:srgbClr val="003A1A"/>
                </a:solidFill>
              </a:rPr>
              <a:t>واحدة</a:t>
            </a:r>
            <a:r>
              <a:rPr lang="en-US" sz="1500" dirty="0">
                <a:solidFill>
                  <a:srgbClr val="003A1A"/>
                </a:solidFill>
              </a:rPr>
              <a:t>. </a:t>
            </a:r>
            <a:r>
              <a:rPr lang="en-US" sz="1500" dirty="0" err="1">
                <a:solidFill>
                  <a:srgbClr val="003A1A"/>
                </a:solidFill>
              </a:rPr>
              <a:t>يجب</a:t>
            </a:r>
            <a:r>
              <a:rPr lang="en-US" sz="1500" dirty="0">
                <a:solidFill>
                  <a:srgbClr val="003A1A"/>
                </a:solidFill>
              </a:rPr>
              <a:t> </a:t>
            </a:r>
            <a:r>
              <a:rPr lang="en-US" sz="1500" dirty="0" err="1">
                <a:solidFill>
                  <a:srgbClr val="003A1A"/>
                </a:solidFill>
              </a:rPr>
              <a:t>على</a:t>
            </a:r>
            <a:r>
              <a:rPr lang="en-US" sz="1500" dirty="0">
                <a:solidFill>
                  <a:srgbClr val="003A1A"/>
                </a:solidFill>
              </a:rPr>
              <a:t> </a:t>
            </a:r>
            <a:r>
              <a:rPr lang="en-US" sz="1500" dirty="0" err="1">
                <a:solidFill>
                  <a:srgbClr val="003A1A"/>
                </a:solidFill>
              </a:rPr>
              <a:t>الشركات</a:t>
            </a:r>
            <a:r>
              <a:rPr lang="en-US" sz="1500" dirty="0">
                <a:solidFill>
                  <a:srgbClr val="003A1A"/>
                </a:solidFill>
              </a:rPr>
              <a:t> </a:t>
            </a:r>
            <a:r>
              <a:rPr lang="en-US" sz="1500" dirty="0" err="1">
                <a:solidFill>
                  <a:srgbClr val="003A1A"/>
                </a:solidFill>
              </a:rPr>
              <a:t>قياس</a:t>
            </a:r>
            <a:r>
              <a:rPr lang="en-US" sz="1500" dirty="0">
                <a:solidFill>
                  <a:srgbClr val="003A1A"/>
                </a:solidFill>
              </a:rPr>
              <a:t> </a:t>
            </a:r>
            <a:r>
              <a:rPr lang="en-US" sz="1500" dirty="0" err="1">
                <a:solidFill>
                  <a:srgbClr val="003A1A"/>
                </a:solidFill>
              </a:rPr>
              <a:t>عدد</a:t>
            </a:r>
            <a:r>
              <a:rPr lang="en-US" sz="1500" dirty="0">
                <a:solidFill>
                  <a:srgbClr val="003A1A"/>
                </a:solidFill>
              </a:rPr>
              <a:t> </a:t>
            </a:r>
            <a:r>
              <a:rPr lang="en-US" sz="1500" dirty="0" err="1">
                <a:solidFill>
                  <a:srgbClr val="003A1A"/>
                </a:solidFill>
              </a:rPr>
              <a:t>الأشخاص</a:t>
            </a:r>
            <a:r>
              <a:rPr lang="en-US" sz="1500" dirty="0">
                <a:solidFill>
                  <a:srgbClr val="003A1A"/>
                </a:solidFill>
              </a:rPr>
              <a:t> </a:t>
            </a:r>
            <a:r>
              <a:rPr lang="en-US" sz="1500" dirty="0" err="1">
                <a:solidFill>
                  <a:srgbClr val="003A1A"/>
                </a:solidFill>
              </a:rPr>
              <a:t>الذين</a:t>
            </a:r>
            <a:r>
              <a:rPr lang="en-US" sz="1500" dirty="0">
                <a:solidFill>
                  <a:srgbClr val="003A1A"/>
                </a:solidFill>
              </a:rPr>
              <a:t> </a:t>
            </a:r>
            <a:r>
              <a:rPr lang="en-US" sz="1500" dirty="0" err="1">
                <a:solidFill>
                  <a:srgbClr val="003A1A"/>
                </a:solidFill>
              </a:rPr>
              <a:t>يريدون</a:t>
            </a:r>
            <a:r>
              <a:rPr lang="en-US" sz="1500" dirty="0">
                <a:solidFill>
                  <a:srgbClr val="003A1A"/>
                </a:solidFill>
              </a:rPr>
              <a:t> </a:t>
            </a:r>
            <a:r>
              <a:rPr lang="en-US" sz="1500" dirty="0" err="1">
                <a:solidFill>
                  <a:srgbClr val="003A1A"/>
                </a:solidFill>
              </a:rPr>
              <a:t>منتجهم</a:t>
            </a:r>
            <a:r>
              <a:rPr lang="en-US" sz="1500" dirty="0">
                <a:solidFill>
                  <a:srgbClr val="003A1A"/>
                </a:solidFill>
              </a:rPr>
              <a:t> ، </a:t>
            </a:r>
            <a:r>
              <a:rPr lang="en-US" sz="1500" dirty="0" err="1">
                <a:solidFill>
                  <a:srgbClr val="003A1A"/>
                </a:solidFill>
              </a:rPr>
              <a:t>ولكن</a:t>
            </a:r>
            <a:r>
              <a:rPr lang="en-US" sz="1500" dirty="0">
                <a:solidFill>
                  <a:srgbClr val="003A1A"/>
                </a:solidFill>
              </a:rPr>
              <a:t> </a:t>
            </a:r>
            <a:r>
              <a:rPr lang="en-US" sz="1500" dirty="0" err="1">
                <a:solidFill>
                  <a:srgbClr val="003A1A"/>
                </a:solidFill>
              </a:rPr>
              <a:t>أيضا</a:t>
            </a:r>
            <a:r>
              <a:rPr lang="en-US" sz="1500" dirty="0">
                <a:solidFill>
                  <a:srgbClr val="003A1A"/>
                </a:solidFill>
              </a:rPr>
              <a:t> </a:t>
            </a:r>
            <a:r>
              <a:rPr lang="en-US" sz="1500" dirty="0" err="1">
                <a:solidFill>
                  <a:srgbClr val="003A1A"/>
                </a:solidFill>
              </a:rPr>
              <a:t>عدد</a:t>
            </a:r>
            <a:r>
              <a:rPr lang="en-US" sz="1500" dirty="0">
                <a:solidFill>
                  <a:srgbClr val="003A1A"/>
                </a:solidFill>
              </a:rPr>
              <a:t> </a:t>
            </a:r>
            <a:r>
              <a:rPr lang="en-US" sz="1500" dirty="0" err="1">
                <a:solidFill>
                  <a:srgbClr val="003A1A"/>
                </a:solidFill>
              </a:rPr>
              <a:t>الأشخاص</a:t>
            </a:r>
            <a:r>
              <a:rPr lang="en-US" sz="1500" dirty="0">
                <a:solidFill>
                  <a:srgbClr val="003A1A"/>
                </a:solidFill>
              </a:rPr>
              <a:t> </a:t>
            </a:r>
            <a:r>
              <a:rPr lang="en-US" sz="1500" dirty="0" err="1">
                <a:solidFill>
                  <a:srgbClr val="003A1A"/>
                </a:solidFill>
              </a:rPr>
              <a:t>الراغبين</a:t>
            </a:r>
            <a:r>
              <a:rPr lang="en-US" sz="1500" dirty="0">
                <a:solidFill>
                  <a:srgbClr val="003A1A"/>
                </a:solidFill>
              </a:rPr>
              <a:t> </a:t>
            </a:r>
            <a:r>
              <a:rPr lang="en-US" sz="1500" dirty="0" err="1">
                <a:solidFill>
                  <a:srgbClr val="003A1A"/>
                </a:solidFill>
              </a:rPr>
              <a:t>والقادرين</a:t>
            </a:r>
            <a:r>
              <a:rPr lang="en-US" sz="1500" dirty="0">
                <a:solidFill>
                  <a:srgbClr val="003A1A"/>
                </a:solidFill>
              </a:rPr>
              <a:t> </a:t>
            </a:r>
            <a:r>
              <a:rPr lang="en-US" sz="1500" dirty="0" err="1">
                <a:solidFill>
                  <a:srgbClr val="003A1A"/>
                </a:solidFill>
              </a:rPr>
              <a:t>على</a:t>
            </a:r>
            <a:r>
              <a:rPr lang="en-US" sz="1500" dirty="0">
                <a:solidFill>
                  <a:srgbClr val="003A1A"/>
                </a:solidFill>
              </a:rPr>
              <a:t> </a:t>
            </a:r>
            <a:r>
              <a:rPr lang="en-US" sz="1500" dirty="0" err="1">
                <a:solidFill>
                  <a:srgbClr val="003A1A"/>
                </a:solidFill>
              </a:rPr>
              <a:t>شرائه</a:t>
            </a:r>
            <a:r>
              <a:rPr lang="en-US" sz="1500" dirty="0">
                <a:solidFill>
                  <a:srgbClr val="003A1A"/>
                </a:solidFill>
              </a:rPr>
              <a:t>.</a:t>
            </a:r>
            <a:endParaRPr dirty="0">
              <a:solidFill>
                <a:srgbClr val="003A1A"/>
              </a:solidFill>
            </a:endParaRPr>
          </a:p>
          <a:p>
            <a:pPr marL="191700" indent="-97631" algn="r" rtl="1">
              <a:lnSpc>
                <a:spcPct val="170000"/>
              </a:lnSpc>
              <a:buSzPct val="100000"/>
              <a:buNone/>
            </a:pPr>
            <a:endParaRPr sz="1500" dirty="0">
              <a:solidFill>
                <a:srgbClr val="003A1A"/>
              </a:solidFill>
            </a:endParaRPr>
          </a:p>
        </p:txBody>
      </p:sp>
      <p:pic>
        <p:nvPicPr>
          <p:cNvPr id="328" name="Google Shape;328;p15" descr="سيارات مرسيدس-بنز و AMG الجديدة لسنة 2022 - عالم السيارات"/>
          <p:cNvPicPr preferRelativeResize="0"/>
          <p:nvPr/>
        </p:nvPicPr>
        <p:blipFill rotWithShape="1">
          <a:blip r:embed="rId4">
            <a:alphaModFix/>
          </a:blip>
          <a:srcRect t="11982" r="-2030"/>
          <a:stretch/>
        </p:blipFill>
        <p:spPr>
          <a:xfrm>
            <a:off x="1852156" y="4532237"/>
            <a:ext cx="3739560" cy="1458411"/>
          </a:xfrm>
          <a:prstGeom prst="rect">
            <a:avLst/>
          </a:prstGeom>
          <a:noFill/>
          <a:ln>
            <a:noFill/>
          </a:ln>
        </p:spPr>
      </p:pic>
      <p:sp>
        <p:nvSpPr>
          <p:cNvPr id="2" name="Google Shape;333;p16">
            <a:extLst>
              <a:ext uri="{FF2B5EF4-FFF2-40B4-BE49-F238E27FC236}">
                <a16:creationId xmlns:a16="http://schemas.microsoft.com/office/drawing/2014/main" id="{B0223C16-E4A0-8F78-B1A5-00123BC100A8}"/>
              </a:ext>
            </a:extLst>
          </p:cNvPr>
          <p:cNvSpPr txBox="1"/>
          <p:nvPr/>
        </p:nvSpPr>
        <p:spPr>
          <a:xfrm>
            <a:off x="1612417" y="1404514"/>
            <a:ext cx="4846319" cy="1257300"/>
          </a:xfrm>
          <a:prstGeom prst="rect">
            <a:avLst/>
          </a:prstGeom>
          <a:solidFill>
            <a:schemeClr val="lt1"/>
          </a:solidFill>
          <a:ln w="9525" cap="flat" cmpd="sng">
            <a:solidFill>
              <a:srgbClr val="124C37"/>
            </a:solidFill>
            <a:prstDash val="solid"/>
            <a:round/>
            <a:headEnd type="none" w="sm" len="sm"/>
            <a:tailEnd type="none" w="sm" len="sm"/>
          </a:ln>
        </p:spPr>
        <p:txBody>
          <a:bodyPr spcFirstLastPara="1" wrap="square" lIns="68569" tIns="34275" rIns="68569" bIns="34275" anchor="ctr" anchorCtr="0">
            <a:noAutofit/>
          </a:bodyPr>
          <a:lstStyle/>
          <a:p>
            <a:pPr lvl="0">
              <a:lnSpc>
                <a:spcPct val="90000"/>
              </a:lnSpc>
              <a:buClr>
                <a:srgbClr val="B80E0F"/>
              </a:buClr>
              <a:buSzPts val="4400"/>
              <a:defRPr/>
            </a:pPr>
            <a:r>
              <a:rPr lang="en-US" sz="3000" dirty="0">
                <a:solidFill>
                  <a:srgbClr val="003A1A"/>
                </a:solidFill>
                <a:latin typeface="Impact"/>
                <a:ea typeface="Impact"/>
                <a:cs typeface="Impact"/>
                <a:sym typeface="Impact"/>
              </a:rPr>
              <a:t>Customer S’ NEEDS, WANTS, DEMANDS, AND MARKETING OFFERINGS ?</a:t>
            </a:r>
            <a:endParaRPr sz="3000" dirty="0">
              <a:solidFill>
                <a:srgbClr val="003A1A"/>
              </a:solidFill>
              <a:latin typeface="Impact"/>
              <a:ea typeface="Impact"/>
              <a:cs typeface="Impact"/>
              <a:sym typeface="Impact"/>
            </a:endParaRPr>
          </a:p>
        </p:txBody>
      </p:sp>
    </p:spTree>
    <p:extLst>
      <p:ext uri="{BB962C8B-B14F-4D97-AF65-F5344CB8AC3E}">
        <p14:creationId xmlns:p14="http://schemas.microsoft.com/office/powerpoint/2010/main" val="109504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7">
                                            <p:txEl>
                                              <p:pRg st="0" end="0"/>
                                            </p:txEl>
                                          </p:spTgt>
                                        </p:tgtEl>
                                        <p:attrNameLst>
                                          <p:attrName>style.visibility</p:attrName>
                                        </p:attrNameLst>
                                      </p:cBhvr>
                                      <p:to>
                                        <p:strVal val="visible"/>
                                      </p:to>
                                    </p:set>
                                    <p:animEffect transition="in" filter="blinds(horizontal)">
                                      <p:cBhvr>
                                        <p:cTn id="7" dur="500"/>
                                        <p:tgtEl>
                                          <p:spTgt spid="3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27">
                                            <p:txEl>
                                              <p:pRg st="1" end="1"/>
                                            </p:txEl>
                                          </p:spTgt>
                                        </p:tgtEl>
                                        <p:attrNameLst>
                                          <p:attrName>style.visibility</p:attrName>
                                        </p:attrNameLst>
                                      </p:cBhvr>
                                      <p:to>
                                        <p:strVal val="visible"/>
                                      </p:to>
                                    </p:set>
                                    <p:animEffect transition="in" filter="blinds(horizontal)">
                                      <p:cBhvr>
                                        <p:cTn id="12" dur="500"/>
                                        <p:tgtEl>
                                          <p:spTgt spid="3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27">
                                            <p:txEl>
                                              <p:pRg st="2" end="2"/>
                                            </p:txEl>
                                          </p:spTgt>
                                        </p:tgtEl>
                                        <p:attrNameLst>
                                          <p:attrName>style.visibility</p:attrName>
                                        </p:attrNameLst>
                                      </p:cBhvr>
                                      <p:to>
                                        <p:strVal val="visible"/>
                                      </p:to>
                                    </p:set>
                                    <p:animEffect transition="in" filter="blinds(horizontal)">
                                      <p:cBhvr>
                                        <p:cTn id="17" dur="500"/>
                                        <p:tgtEl>
                                          <p:spTgt spid="3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27">
                                            <p:txEl>
                                              <p:pRg st="3" end="3"/>
                                            </p:txEl>
                                          </p:spTgt>
                                        </p:tgtEl>
                                        <p:attrNameLst>
                                          <p:attrName>style.visibility</p:attrName>
                                        </p:attrNameLst>
                                      </p:cBhvr>
                                      <p:to>
                                        <p:strVal val="visible"/>
                                      </p:to>
                                    </p:set>
                                    <p:animEffect transition="in" filter="blinds(horizontal)">
                                      <p:cBhvr>
                                        <p:cTn id="22" dur="500"/>
                                        <p:tgtEl>
                                          <p:spTgt spid="3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26"/>
                                        </p:tgtEl>
                                        <p:attrNameLst>
                                          <p:attrName>style.visibility</p:attrName>
                                        </p:attrNameLst>
                                      </p:cBhvr>
                                      <p:to>
                                        <p:strVal val="visible"/>
                                      </p:to>
                                    </p:set>
                                    <p:anim calcmode="lin" valueType="num">
                                      <p:cBhvr additive="base">
                                        <p:cTn id="27" dur="500"/>
                                        <p:tgtEl>
                                          <p:spTgt spid="32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27">
                                            <p:txEl>
                                              <p:pRg st="4" end="4"/>
                                            </p:txEl>
                                          </p:spTgt>
                                        </p:tgtEl>
                                        <p:attrNameLst>
                                          <p:attrName>style.visibility</p:attrName>
                                        </p:attrNameLst>
                                      </p:cBhvr>
                                      <p:to>
                                        <p:strVal val="visible"/>
                                      </p:to>
                                    </p:set>
                                    <p:animEffect transition="in" filter="blinds(horizontal)">
                                      <p:cBhvr>
                                        <p:cTn id="32" dur="500"/>
                                        <p:tgtEl>
                                          <p:spTgt spid="32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27">
                                            <p:txEl>
                                              <p:pRg st="5" end="5"/>
                                            </p:txEl>
                                          </p:spTgt>
                                        </p:tgtEl>
                                        <p:attrNameLst>
                                          <p:attrName>style.visibility</p:attrName>
                                        </p:attrNameLst>
                                      </p:cBhvr>
                                      <p:to>
                                        <p:strVal val="visible"/>
                                      </p:to>
                                    </p:set>
                                    <p:animEffect transition="in" filter="blinds(horizontal)">
                                      <p:cBhvr>
                                        <p:cTn id="37" dur="500"/>
                                        <p:tgtEl>
                                          <p:spTgt spid="32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27">
                                            <p:txEl>
                                              <p:pRg st="6" end="6"/>
                                            </p:txEl>
                                          </p:spTgt>
                                        </p:tgtEl>
                                        <p:attrNameLst>
                                          <p:attrName>style.visibility</p:attrName>
                                        </p:attrNameLst>
                                      </p:cBhvr>
                                      <p:to>
                                        <p:strVal val="visible"/>
                                      </p:to>
                                    </p:set>
                                    <p:animEffect transition="in" filter="blinds(horizontal)">
                                      <p:cBhvr>
                                        <p:cTn id="42" dur="500"/>
                                        <p:tgtEl>
                                          <p:spTgt spid="327">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6"/>
          <p:cNvSpPr txBox="1"/>
          <p:nvPr/>
        </p:nvSpPr>
        <p:spPr>
          <a:xfrm>
            <a:off x="1708967" y="1433513"/>
            <a:ext cx="8479609" cy="436853"/>
          </a:xfrm>
          <a:prstGeom prst="rect">
            <a:avLst/>
          </a:prstGeom>
          <a:solidFill>
            <a:schemeClr val="bg1"/>
          </a:solidFill>
          <a:ln w="9525" cap="flat" cmpd="sng">
            <a:noFill/>
            <a:prstDash val="solid"/>
            <a:round/>
            <a:headEnd type="none" w="sm" len="sm"/>
            <a:tailEnd type="none" w="sm" len="sm"/>
          </a:ln>
        </p:spPr>
        <p:txBody>
          <a:bodyPr spcFirstLastPara="1" wrap="square" lIns="68569" tIns="34275" rIns="68569" bIns="34275" anchor="ctr" anchorCtr="0">
            <a:noAutofit/>
          </a:bodyPr>
          <a:lstStyle/>
          <a:p>
            <a:pPr defTabSz="685800">
              <a:lnSpc>
                <a:spcPct val="90000"/>
              </a:lnSpc>
              <a:buClr>
                <a:srgbClr val="B80E0F"/>
              </a:buClr>
              <a:buSzPts val="4400"/>
              <a:defRPr/>
            </a:pPr>
            <a:r>
              <a:rPr lang="en-US" sz="3300" dirty="0">
                <a:solidFill>
                  <a:srgbClr val="003A1A"/>
                </a:solidFill>
                <a:latin typeface="Impact"/>
                <a:ea typeface="Impact"/>
                <a:cs typeface="Impact"/>
                <a:sym typeface="Impact"/>
              </a:rPr>
              <a:t>CONSUMERS’ </a:t>
            </a:r>
            <a:r>
              <a:rPr lang="en-US" sz="2700" dirty="0">
                <a:solidFill>
                  <a:srgbClr val="003A1A"/>
                </a:solidFill>
                <a:latin typeface="Impact"/>
                <a:ea typeface="Impact"/>
                <a:cs typeface="Impact"/>
                <a:sym typeface="Impact"/>
              </a:rPr>
              <a:t>NEEDS, WANTS, AND DEMANDS?</a:t>
            </a:r>
            <a:endParaRPr sz="3300" dirty="0">
              <a:solidFill>
                <a:srgbClr val="003A1A"/>
              </a:solidFill>
              <a:latin typeface="Impact"/>
              <a:ea typeface="Impact"/>
              <a:cs typeface="Impact"/>
              <a:sym typeface="Impact"/>
            </a:endParaRPr>
          </a:p>
        </p:txBody>
      </p:sp>
      <p:grpSp>
        <p:nvGrpSpPr>
          <p:cNvPr id="334" name="Google Shape;334;p16"/>
          <p:cNvGrpSpPr/>
          <p:nvPr/>
        </p:nvGrpSpPr>
        <p:grpSpPr>
          <a:xfrm>
            <a:off x="1640956" y="2631368"/>
            <a:ext cx="5850968" cy="2589731"/>
            <a:chOff x="2347913" y="1937005"/>
            <a:chExt cx="7801291" cy="4532628"/>
          </a:xfrm>
        </p:grpSpPr>
        <p:sp>
          <p:nvSpPr>
            <p:cNvPr id="335" name="Google Shape;335;p16"/>
            <p:cNvSpPr/>
            <p:nvPr/>
          </p:nvSpPr>
          <p:spPr>
            <a:xfrm>
              <a:off x="6248400" y="1966976"/>
              <a:ext cx="0" cy="4502150"/>
            </a:xfrm>
            <a:custGeom>
              <a:avLst/>
              <a:gdLst/>
              <a:ahLst/>
              <a:cxnLst/>
              <a:rect l="l" t="t" r="r" b="b"/>
              <a:pathLst>
                <a:path w="120000" h="4502150" extrusionOk="0">
                  <a:moveTo>
                    <a:pt x="0" y="0"/>
                  </a:moveTo>
                  <a:lnTo>
                    <a:pt x="0" y="4502086"/>
                  </a:lnTo>
                </a:path>
              </a:pathLst>
            </a:custGeom>
            <a:noFill/>
            <a:ln w="12700" cap="flat" cmpd="sng">
              <a:solidFill>
                <a:srgbClr val="336666"/>
              </a:solidFill>
              <a:prstDash val="solid"/>
              <a:round/>
              <a:headEnd type="none" w="sm" len="sm"/>
              <a:tailEnd type="none" w="sm" len="sm"/>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36" name="Google Shape;336;p16"/>
            <p:cNvSpPr/>
            <p:nvPr/>
          </p:nvSpPr>
          <p:spPr>
            <a:xfrm>
              <a:off x="2347913" y="3532123"/>
              <a:ext cx="7800975" cy="0"/>
            </a:xfrm>
            <a:custGeom>
              <a:avLst/>
              <a:gdLst/>
              <a:ahLst/>
              <a:cxnLst/>
              <a:rect l="l" t="t" r="r" b="b"/>
              <a:pathLst>
                <a:path w="7800975" h="120000" extrusionOk="0">
                  <a:moveTo>
                    <a:pt x="0" y="0"/>
                  </a:moveTo>
                  <a:lnTo>
                    <a:pt x="7800911" y="0"/>
                  </a:lnTo>
                </a:path>
              </a:pathLst>
            </a:custGeom>
            <a:noFill/>
            <a:ln w="12700" cap="flat" cmpd="sng">
              <a:solidFill>
                <a:srgbClr val="336666"/>
              </a:solidFill>
              <a:prstDash val="solid"/>
              <a:round/>
              <a:headEnd type="none" w="sm" len="sm"/>
              <a:tailEnd type="none" w="sm" len="sm"/>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37" name="Google Shape;337;p16"/>
            <p:cNvSpPr/>
            <p:nvPr/>
          </p:nvSpPr>
          <p:spPr>
            <a:xfrm>
              <a:off x="2347913" y="5083175"/>
              <a:ext cx="7800975" cy="0"/>
            </a:xfrm>
            <a:custGeom>
              <a:avLst/>
              <a:gdLst/>
              <a:ahLst/>
              <a:cxnLst/>
              <a:rect l="l" t="t" r="r" b="b"/>
              <a:pathLst>
                <a:path w="7800975" h="120000" extrusionOk="0">
                  <a:moveTo>
                    <a:pt x="0" y="0"/>
                  </a:moveTo>
                  <a:lnTo>
                    <a:pt x="7800911" y="0"/>
                  </a:lnTo>
                </a:path>
              </a:pathLst>
            </a:custGeom>
            <a:noFill/>
            <a:ln w="12700" cap="flat" cmpd="sng">
              <a:solidFill>
                <a:srgbClr val="336666"/>
              </a:solidFill>
              <a:prstDash val="solid"/>
              <a:round/>
              <a:headEnd type="none" w="sm" len="sm"/>
              <a:tailEnd type="none" w="sm" len="sm"/>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38" name="Google Shape;338;p16"/>
            <p:cNvSpPr/>
            <p:nvPr/>
          </p:nvSpPr>
          <p:spPr>
            <a:xfrm>
              <a:off x="2362200" y="1974851"/>
              <a:ext cx="0" cy="1551305"/>
            </a:xfrm>
            <a:custGeom>
              <a:avLst/>
              <a:gdLst/>
              <a:ahLst/>
              <a:cxnLst/>
              <a:rect l="l" t="t" r="r" b="b"/>
              <a:pathLst>
                <a:path w="120000" h="1551304" extrusionOk="0">
                  <a:moveTo>
                    <a:pt x="0" y="0"/>
                  </a:moveTo>
                  <a:lnTo>
                    <a:pt x="0" y="1550924"/>
                  </a:lnTo>
                </a:path>
              </a:pathLst>
            </a:custGeom>
            <a:noFill/>
            <a:ln w="12700" cap="flat" cmpd="sng">
              <a:solidFill>
                <a:srgbClr val="336666"/>
              </a:solidFill>
              <a:prstDash val="solid"/>
              <a:round/>
              <a:headEnd type="none" w="sm" len="sm"/>
              <a:tailEnd type="none" w="sm" len="sm"/>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39" name="Google Shape;339;p16"/>
            <p:cNvSpPr/>
            <p:nvPr/>
          </p:nvSpPr>
          <p:spPr>
            <a:xfrm>
              <a:off x="2362200" y="3525773"/>
              <a:ext cx="0" cy="2943860"/>
            </a:xfrm>
            <a:custGeom>
              <a:avLst/>
              <a:gdLst/>
              <a:ahLst/>
              <a:cxnLst/>
              <a:rect l="l" t="t" r="r" b="b"/>
              <a:pathLst>
                <a:path w="120000" h="2943860" extrusionOk="0">
                  <a:moveTo>
                    <a:pt x="0" y="0"/>
                  </a:moveTo>
                  <a:lnTo>
                    <a:pt x="0" y="2943288"/>
                  </a:lnTo>
                </a:path>
              </a:pathLst>
            </a:custGeom>
            <a:noFill/>
            <a:ln w="28575" cap="flat" cmpd="sng">
              <a:solidFill>
                <a:srgbClr val="336666"/>
              </a:solidFill>
              <a:prstDash val="solid"/>
              <a:round/>
              <a:headEnd type="none" w="sm" len="sm"/>
              <a:tailEnd type="none" w="sm" len="sm"/>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40" name="Google Shape;340;p16"/>
            <p:cNvSpPr/>
            <p:nvPr/>
          </p:nvSpPr>
          <p:spPr>
            <a:xfrm>
              <a:off x="10134600" y="1966976"/>
              <a:ext cx="0" cy="4502150"/>
            </a:xfrm>
            <a:custGeom>
              <a:avLst/>
              <a:gdLst/>
              <a:ahLst/>
              <a:cxnLst/>
              <a:rect l="l" t="t" r="r" b="b"/>
              <a:pathLst>
                <a:path w="120000" h="4502150" extrusionOk="0">
                  <a:moveTo>
                    <a:pt x="0" y="0"/>
                  </a:moveTo>
                  <a:lnTo>
                    <a:pt x="0" y="4502086"/>
                  </a:lnTo>
                </a:path>
              </a:pathLst>
            </a:custGeom>
            <a:noFill/>
            <a:ln w="28575" cap="flat" cmpd="sng">
              <a:solidFill>
                <a:srgbClr val="336666"/>
              </a:solidFill>
              <a:prstDash val="solid"/>
              <a:round/>
              <a:headEnd type="none" w="sm" len="sm"/>
              <a:tailEnd type="none" w="sm" len="sm"/>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41" name="Google Shape;341;p16"/>
            <p:cNvSpPr/>
            <p:nvPr/>
          </p:nvSpPr>
          <p:spPr>
            <a:xfrm>
              <a:off x="2355850" y="1981200"/>
              <a:ext cx="3886200" cy="0"/>
            </a:xfrm>
            <a:custGeom>
              <a:avLst/>
              <a:gdLst/>
              <a:ahLst/>
              <a:cxnLst/>
              <a:rect l="l" t="t" r="r" b="b"/>
              <a:pathLst>
                <a:path w="3886200" h="120000" extrusionOk="0">
                  <a:moveTo>
                    <a:pt x="0" y="0"/>
                  </a:moveTo>
                  <a:lnTo>
                    <a:pt x="3886200" y="0"/>
                  </a:lnTo>
                </a:path>
              </a:pathLst>
            </a:custGeom>
            <a:noFill/>
            <a:ln w="12700" cap="flat" cmpd="sng">
              <a:solidFill>
                <a:srgbClr val="336666"/>
              </a:solidFill>
              <a:prstDash val="solid"/>
              <a:round/>
              <a:headEnd type="none" w="sm" len="sm"/>
              <a:tailEnd type="none" w="sm" len="sm"/>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42" name="Google Shape;342;p16"/>
            <p:cNvSpPr/>
            <p:nvPr/>
          </p:nvSpPr>
          <p:spPr>
            <a:xfrm>
              <a:off x="6242050" y="1981200"/>
              <a:ext cx="3907154" cy="0"/>
            </a:xfrm>
            <a:custGeom>
              <a:avLst/>
              <a:gdLst/>
              <a:ahLst/>
              <a:cxnLst/>
              <a:rect l="l" t="t" r="r" b="b"/>
              <a:pathLst>
                <a:path w="3907154" h="120000" extrusionOk="0">
                  <a:moveTo>
                    <a:pt x="0" y="0"/>
                  </a:moveTo>
                  <a:lnTo>
                    <a:pt x="3906774" y="0"/>
                  </a:lnTo>
                </a:path>
              </a:pathLst>
            </a:custGeom>
            <a:noFill/>
            <a:ln w="28575" cap="flat" cmpd="sng">
              <a:solidFill>
                <a:srgbClr val="336666"/>
              </a:solidFill>
              <a:prstDash val="solid"/>
              <a:round/>
              <a:headEnd type="none" w="sm" len="sm"/>
              <a:tailEnd type="none" w="sm" len="sm"/>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43" name="Google Shape;343;p16"/>
            <p:cNvSpPr/>
            <p:nvPr/>
          </p:nvSpPr>
          <p:spPr>
            <a:xfrm>
              <a:off x="2347913" y="6454775"/>
              <a:ext cx="7800975" cy="0"/>
            </a:xfrm>
            <a:custGeom>
              <a:avLst/>
              <a:gdLst/>
              <a:ahLst/>
              <a:cxnLst/>
              <a:rect l="l" t="t" r="r" b="b"/>
              <a:pathLst>
                <a:path w="7800975" h="120000" extrusionOk="0">
                  <a:moveTo>
                    <a:pt x="0" y="0"/>
                  </a:moveTo>
                  <a:lnTo>
                    <a:pt x="7800911" y="0"/>
                  </a:lnTo>
                </a:path>
              </a:pathLst>
            </a:custGeom>
            <a:noFill/>
            <a:ln w="28575" cap="flat" cmpd="sng">
              <a:solidFill>
                <a:srgbClr val="336666"/>
              </a:solidFill>
              <a:prstDash val="solid"/>
              <a:round/>
              <a:headEnd type="none" w="sm" len="sm"/>
              <a:tailEnd type="none" w="sm" len="sm"/>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44" name="Google Shape;344;p16"/>
            <p:cNvSpPr/>
            <p:nvPr/>
          </p:nvSpPr>
          <p:spPr>
            <a:xfrm>
              <a:off x="6166103" y="1937005"/>
              <a:ext cx="1257300" cy="62331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45" name="Google Shape;345;p16"/>
            <p:cNvSpPr/>
            <p:nvPr/>
          </p:nvSpPr>
          <p:spPr>
            <a:xfrm>
              <a:off x="6166103" y="3486912"/>
              <a:ext cx="1153668" cy="623315"/>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46" name="Google Shape;346;p16"/>
            <p:cNvSpPr/>
            <p:nvPr/>
          </p:nvSpPr>
          <p:spPr>
            <a:xfrm>
              <a:off x="6166103" y="5038344"/>
              <a:ext cx="1566672" cy="623316"/>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47" name="Google Shape;347;p16"/>
            <p:cNvSpPr txBox="1"/>
            <p:nvPr/>
          </p:nvSpPr>
          <p:spPr>
            <a:xfrm>
              <a:off x="6328027" y="2060136"/>
              <a:ext cx="3752599" cy="3447553"/>
            </a:xfrm>
            <a:prstGeom prst="rect">
              <a:avLst/>
            </a:prstGeom>
            <a:noFill/>
            <a:ln>
              <a:noFill/>
            </a:ln>
          </p:spPr>
          <p:txBody>
            <a:bodyPr spcFirstLastPara="1" wrap="square" lIns="0" tIns="0" rIns="0" bIns="0" anchor="t" anchorCtr="0">
              <a:spAutoFit/>
            </a:bodyPr>
            <a:lstStyle/>
            <a:p>
              <a:pPr marL="9525" marR="110484" defTabSz="685800">
                <a:buClr>
                  <a:srgbClr val="000000"/>
                </a:buClr>
                <a:buSzPts val="1800"/>
                <a:defRPr/>
              </a:pPr>
              <a:r>
                <a:rPr lang="en-US" sz="1350" dirty="0">
                  <a:solidFill>
                    <a:srgbClr val="003A1A"/>
                  </a:solidFill>
                  <a:latin typeface="Arial"/>
                  <a:ea typeface="Arial"/>
                  <a:cs typeface="Arial"/>
                  <a:sym typeface="Arial"/>
                </a:rPr>
                <a:t>Needs - state of felt deprivation including physical, social, and individual needs </a:t>
              </a:r>
              <a:r>
                <a:rPr lang="en-US" sz="1350" dirty="0" err="1">
                  <a:solidFill>
                    <a:srgbClr val="003A1A"/>
                  </a:solidFill>
                  <a:latin typeface="Arial"/>
                  <a:ea typeface="Arial"/>
                  <a:cs typeface="Arial"/>
                  <a:sym typeface="Arial"/>
                </a:rPr>
                <a:t>i.e</a:t>
              </a:r>
              <a:r>
                <a:rPr lang="en-US" sz="1350" dirty="0">
                  <a:solidFill>
                    <a:srgbClr val="003A1A"/>
                  </a:solidFill>
                  <a:latin typeface="Arial"/>
                  <a:ea typeface="Arial"/>
                  <a:cs typeface="Arial"/>
                  <a:sym typeface="Arial"/>
                </a:rPr>
                <a:t> </a:t>
              </a:r>
              <a:r>
                <a:rPr lang="en-US" sz="1350" b="1" dirty="0">
                  <a:solidFill>
                    <a:srgbClr val="003A1A"/>
                  </a:solidFill>
                  <a:latin typeface="Arial"/>
                  <a:ea typeface="Arial"/>
                  <a:cs typeface="Arial"/>
                  <a:sym typeface="Arial"/>
                </a:rPr>
                <a:t>hunger</a:t>
              </a:r>
              <a:endParaRPr sz="1350" b="1" dirty="0">
                <a:solidFill>
                  <a:srgbClr val="003A1A"/>
                </a:solidFill>
                <a:latin typeface="Arial"/>
                <a:ea typeface="Arial"/>
                <a:cs typeface="Arial"/>
                <a:sym typeface="Arial"/>
              </a:endParaRPr>
            </a:p>
            <a:p>
              <a:pPr marL="9525" marR="127153" defTabSz="685800">
                <a:spcBef>
                  <a:spcPts val="1238"/>
                </a:spcBef>
                <a:buClr>
                  <a:srgbClr val="000000"/>
                </a:buClr>
                <a:buSzPts val="1800"/>
                <a:defRPr/>
              </a:pPr>
              <a:r>
                <a:rPr lang="en-US" sz="1350" dirty="0">
                  <a:solidFill>
                    <a:srgbClr val="003A1A"/>
                  </a:solidFill>
                  <a:latin typeface="Arial"/>
                  <a:ea typeface="Arial"/>
                  <a:cs typeface="Arial"/>
                  <a:sym typeface="Arial"/>
                </a:rPr>
                <a:t>Wants - form that a human need takes as shaped by culture and individual personality i.e. </a:t>
              </a:r>
              <a:r>
                <a:rPr lang="en-US" sz="1350" b="1" dirty="0">
                  <a:solidFill>
                    <a:srgbClr val="003A1A"/>
                  </a:solidFill>
                  <a:latin typeface="Arial"/>
                  <a:ea typeface="Arial"/>
                  <a:cs typeface="Arial"/>
                  <a:sym typeface="Arial"/>
                </a:rPr>
                <a:t>bread</a:t>
              </a:r>
              <a:endParaRPr sz="1050" dirty="0">
                <a:solidFill>
                  <a:srgbClr val="003A1A"/>
                </a:solidFill>
                <a:latin typeface="Arial"/>
                <a:ea typeface="Arial"/>
                <a:cs typeface="Arial"/>
                <a:sym typeface="Arial"/>
              </a:endParaRPr>
            </a:p>
            <a:p>
              <a:pPr marL="9525" marR="3810" defTabSz="685800">
                <a:spcBef>
                  <a:spcPts val="1238"/>
                </a:spcBef>
                <a:buClr>
                  <a:srgbClr val="000000"/>
                </a:buClr>
                <a:buSzPts val="1800"/>
                <a:defRPr/>
              </a:pPr>
              <a:r>
                <a:rPr lang="en-US" sz="1350" dirty="0">
                  <a:solidFill>
                    <a:srgbClr val="003A1A"/>
                  </a:solidFill>
                  <a:latin typeface="Arial"/>
                  <a:ea typeface="Arial"/>
                  <a:cs typeface="Arial"/>
                  <a:sym typeface="Arial"/>
                </a:rPr>
                <a:t>Demands - human wants backed by buying power i.e. </a:t>
              </a:r>
              <a:r>
                <a:rPr lang="en-US" sz="1350" b="1" dirty="0">
                  <a:solidFill>
                    <a:srgbClr val="003A1A"/>
                  </a:solidFill>
                  <a:latin typeface="Arial"/>
                  <a:ea typeface="Arial"/>
                  <a:cs typeface="Arial"/>
                  <a:sym typeface="Arial"/>
                </a:rPr>
                <a:t>money= ordering</a:t>
              </a:r>
              <a:endParaRPr sz="1350" b="1" dirty="0">
                <a:solidFill>
                  <a:srgbClr val="003A1A"/>
                </a:solidFill>
                <a:latin typeface="Arial"/>
                <a:ea typeface="Arial"/>
                <a:cs typeface="Arial"/>
                <a:sym typeface="Arial"/>
              </a:endParaRPr>
            </a:p>
          </p:txBody>
        </p:sp>
        <p:sp>
          <p:nvSpPr>
            <p:cNvPr id="348" name="Google Shape;348;p16"/>
            <p:cNvSpPr/>
            <p:nvPr/>
          </p:nvSpPr>
          <p:spPr>
            <a:xfrm>
              <a:off x="3320685" y="5083175"/>
              <a:ext cx="1570833" cy="114453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49" name="Google Shape;349;p16"/>
            <p:cNvSpPr/>
            <p:nvPr/>
          </p:nvSpPr>
          <p:spPr>
            <a:xfrm>
              <a:off x="3130394" y="3643803"/>
              <a:ext cx="2116204" cy="1233245"/>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50" name="Google Shape;350;p16"/>
            <p:cNvSpPr/>
            <p:nvPr/>
          </p:nvSpPr>
          <p:spPr>
            <a:xfrm>
              <a:off x="3019079" y="2227135"/>
              <a:ext cx="2371801" cy="1348785"/>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51" name="Google Shape;351;p16"/>
            <p:cNvSpPr/>
            <p:nvPr/>
          </p:nvSpPr>
          <p:spPr>
            <a:xfrm>
              <a:off x="3064983" y="3249442"/>
              <a:ext cx="2176780" cy="228600"/>
            </a:xfrm>
            <a:custGeom>
              <a:avLst/>
              <a:gdLst/>
              <a:ahLst/>
              <a:cxnLst/>
              <a:rect l="l" t="t" r="r" b="b"/>
              <a:pathLst>
                <a:path w="2176779" h="228600" extrusionOk="0">
                  <a:moveTo>
                    <a:pt x="2031896" y="125841"/>
                  </a:moveTo>
                  <a:lnTo>
                    <a:pt x="155373" y="125841"/>
                  </a:lnTo>
                  <a:lnTo>
                    <a:pt x="183619" y="126755"/>
                  </a:lnTo>
                  <a:lnTo>
                    <a:pt x="214229" y="126755"/>
                  </a:lnTo>
                  <a:lnTo>
                    <a:pt x="277794" y="128583"/>
                  </a:lnTo>
                  <a:lnTo>
                    <a:pt x="311924" y="130410"/>
                  </a:lnTo>
                  <a:lnTo>
                    <a:pt x="346070" y="131324"/>
                  </a:lnTo>
                  <a:lnTo>
                    <a:pt x="381374" y="134053"/>
                  </a:lnTo>
                  <a:lnTo>
                    <a:pt x="452013" y="138610"/>
                  </a:lnTo>
                  <a:lnTo>
                    <a:pt x="522636" y="145907"/>
                  </a:lnTo>
                  <a:lnTo>
                    <a:pt x="590896" y="155033"/>
                  </a:lnTo>
                  <a:lnTo>
                    <a:pt x="656825" y="165974"/>
                  </a:lnTo>
                  <a:lnTo>
                    <a:pt x="718027" y="180570"/>
                  </a:lnTo>
                  <a:lnTo>
                    <a:pt x="772172" y="196980"/>
                  </a:lnTo>
                  <a:lnTo>
                    <a:pt x="818086" y="217047"/>
                  </a:lnTo>
                  <a:lnTo>
                    <a:pt x="836911" y="227987"/>
                  </a:lnTo>
                  <a:lnTo>
                    <a:pt x="885172" y="227987"/>
                  </a:lnTo>
                  <a:lnTo>
                    <a:pt x="911071" y="227073"/>
                  </a:lnTo>
                  <a:lnTo>
                    <a:pt x="941680" y="227073"/>
                  </a:lnTo>
                  <a:lnTo>
                    <a:pt x="1058217" y="224332"/>
                  </a:lnTo>
                  <a:lnTo>
                    <a:pt x="1203000" y="218861"/>
                  </a:lnTo>
                  <a:lnTo>
                    <a:pt x="1366608" y="210662"/>
                  </a:lnTo>
                  <a:lnTo>
                    <a:pt x="1424290" y="207007"/>
                  </a:lnTo>
                  <a:lnTo>
                    <a:pt x="1598476" y="193325"/>
                  </a:lnTo>
                  <a:lnTo>
                    <a:pt x="1656174" y="186954"/>
                  </a:lnTo>
                  <a:lnTo>
                    <a:pt x="1712731" y="181471"/>
                  </a:lnTo>
                  <a:lnTo>
                    <a:pt x="1822097" y="166887"/>
                  </a:lnTo>
                  <a:lnTo>
                    <a:pt x="1873927" y="158676"/>
                  </a:lnTo>
                  <a:lnTo>
                    <a:pt x="1924616" y="149563"/>
                  </a:lnTo>
                  <a:lnTo>
                    <a:pt x="1971557" y="140437"/>
                  </a:lnTo>
                  <a:lnTo>
                    <a:pt x="2015238" y="130410"/>
                  </a:lnTo>
                  <a:lnTo>
                    <a:pt x="2031896" y="125841"/>
                  </a:lnTo>
                  <a:close/>
                </a:path>
                <a:path w="2176779" h="228600" extrusionOk="0">
                  <a:moveTo>
                    <a:pt x="1305406" y="0"/>
                  </a:moveTo>
                  <a:lnTo>
                    <a:pt x="1220652" y="0"/>
                  </a:lnTo>
                  <a:lnTo>
                    <a:pt x="1132361" y="1814"/>
                  </a:lnTo>
                  <a:lnTo>
                    <a:pt x="1040549" y="4556"/>
                  </a:lnTo>
                  <a:lnTo>
                    <a:pt x="947564" y="8199"/>
                  </a:lnTo>
                  <a:lnTo>
                    <a:pt x="750983" y="21881"/>
                  </a:lnTo>
                  <a:lnTo>
                    <a:pt x="649751" y="31006"/>
                  </a:lnTo>
                  <a:lnTo>
                    <a:pt x="546172" y="41947"/>
                  </a:lnTo>
                  <a:lnTo>
                    <a:pt x="441419" y="54715"/>
                  </a:lnTo>
                  <a:lnTo>
                    <a:pt x="333113" y="69311"/>
                  </a:lnTo>
                  <a:lnTo>
                    <a:pt x="223649" y="86636"/>
                  </a:lnTo>
                  <a:lnTo>
                    <a:pt x="112996" y="105788"/>
                  </a:lnTo>
                  <a:lnTo>
                    <a:pt x="0" y="127669"/>
                  </a:lnTo>
                  <a:lnTo>
                    <a:pt x="7063" y="127669"/>
                  </a:lnTo>
                  <a:lnTo>
                    <a:pt x="16479" y="126755"/>
                  </a:lnTo>
                  <a:lnTo>
                    <a:pt x="61210" y="126755"/>
                  </a:lnTo>
                  <a:lnTo>
                    <a:pt x="81214" y="125841"/>
                  </a:lnTo>
                  <a:lnTo>
                    <a:pt x="2031896" y="125841"/>
                  </a:lnTo>
                  <a:lnTo>
                    <a:pt x="2055170" y="119457"/>
                  </a:lnTo>
                  <a:lnTo>
                    <a:pt x="2092821" y="107603"/>
                  </a:lnTo>
                  <a:lnTo>
                    <a:pt x="2124604" y="94835"/>
                  </a:lnTo>
                  <a:lnTo>
                    <a:pt x="2152964" y="81165"/>
                  </a:lnTo>
                  <a:lnTo>
                    <a:pt x="2176434" y="66569"/>
                  </a:lnTo>
                  <a:lnTo>
                    <a:pt x="2174152" y="65656"/>
                  </a:lnTo>
                  <a:lnTo>
                    <a:pt x="2165840" y="64742"/>
                  </a:lnTo>
                  <a:lnTo>
                    <a:pt x="2151660" y="62013"/>
                  </a:lnTo>
                  <a:lnTo>
                    <a:pt x="2108142" y="55629"/>
                  </a:lnTo>
                  <a:lnTo>
                    <a:pt x="2078804" y="51060"/>
                  </a:lnTo>
                  <a:lnTo>
                    <a:pt x="2006926" y="41033"/>
                  </a:lnTo>
                  <a:lnTo>
                    <a:pt x="1963408" y="36476"/>
                  </a:lnTo>
                  <a:lnTo>
                    <a:pt x="1915163" y="31006"/>
                  </a:lnTo>
                  <a:lnTo>
                    <a:pt x="1863333" y="25536"/>
                  </a:lnTo>
                  <a:lnTo>
                    <a:pt x="1746796" y="16410"/>
                  </a:lnTo>
                  <a:lnTo>
                    <a:pt x="1682089" y="11854"/>
                  </a:lnTo>
                  <a:lnTo>
                    <a:pt x="1541919" y="4556"/>
                  </a:lnTo>
                  <a:lnTo>
                    <a:pt x="1466667" y="1814"/>
                  </a:lnTo>
                  <a:lnTo>
                    <a:pt x="1305406" y="0"/>
                  </a:lnTo>
                  <a:close/>
                </a:path>
              </a:pathLst>
            </a:custGeom>
            <a:solidFill>
              <a:srgbClr val="FFFFFF"/>
            </a:solidFill>
            <a:ln>
              <a:noFill/>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52" name="Google Shape;352;p16"/>
            <p:cNvSpPr/>
            <p:nvPr/>
          </p:nvSpPr>
          <p:spPr>
            <a:xfrm>
              <a:off x="3042620" y="3240316"/>
              <a:ext cx="2231722" cy="293656"/>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53" name="Google Shape;353;p16"/>
            <p:cNvSpPr/>
            <p:nvPr/>
          </p:nvSpPr>
          <p:spPr>
            <a:xfrm>
              <a:off x="3145024" y="3231203"/>
              <a:ext cx="2032000" cy="99060"/>
            </a:xfrm>
            <a:custGeom>
              <a:avLst/>
              <a:gdLst/>
              <a:ahLst/>
              <a:cxnLst/>
              <a:rect l="l" t="t" r="r" b="b"/>
              <a:pathLst>
                <a:path w="2032000" h="99060" extrusionOk="0">
                  <a:moveTo>
                    <a:pt x="1390147" y="0"/>
                  </a:moveTo>
                  <a:lnTo>
                    <a:pt x="1219481" y="0"/>
                  </a:lnTo>
                  <a:lnTo>
                    <a:pt x="1134727" y="1814"/>
                  </a:lnTo>
                  <a:lnTo>
                    <a:pt x="967582" y="7285"/>
                  </a:lnTo>
                  <a:lnTo>
                    <a:pt x="727451" y="20967"/>
                  </a:lnTo>
                  <a:lnTo>
                    <a:pt x="652118" y="27351"/>
                  </a:lnTo>
                  <a:lnTo>
                    <a:pt x="577958" y="32821"/>
                  </a:lnTo>
                  <a:lnTo>
                    <a:pt x="376667" y="51974"/>
                  </a:lnTo>
                  <a:lnTo>
                    <a:pt x="260146" y="64742"/>
                  </a:lnTo>
                  <a:lnTo>
                    <a:pt x="209522" y="71126"/>
                  </a:lnTo>
                  <a:lnTo>
                    <a:pt x="162434" y="76596"/>
                  </a:lnTo>
                  <a:lnTo>
                    <a:pt x="85927" y="86636"/>
                  </a:lnTo>
                  <a:lnTo>
                    <a:pt x="55318" y="90278"/>
                  </a:lnTo>
                  <a:lnTo>
                    <a:pt x="14131" y="96662"/>
                  </a:lnTo>
                  <a:lnTo>
                    <a:pt x="3536" y="97576"/>
                  </a:lnTo>
                  <a:lnTo>
                    <a:pt x="0" y="98490"/>
                  </a:lnTo>
                  <a:lnTo>
                    <a:pt x="196580" y="73867"/>
                  </a:lnTo>
                  <a:lnTo>
                    <a:pt x="294276" y="63828"/>
                  </a:lnTo>
                  <a:lnTo>
                    <a:pt x="390798" y="54715"/>
                  </a:lnTo>
                  <a:lnTo>
                    <a:pt x="486146" y="46503"/>
                  </a:lnTo>
                  <a:lnTo>
                    <a:pt x="579131" y="40119"/>
                  </a:lnTo>
                  <a:lnTo>
                    <a:pt x="672133" y="34649"/>
                  </a:lnTo>
                  <a:lnTo>
                    <a:pt x="762754" y="30092"/>
                  </a:lnTo>
                  <a:lnTo>
                    <a:pt x="852219" y="26437"/>
                  </a:lnTo>
                  <a:lnTo>
                    <a:pt x="939320" y="23708"/>
                  </a:lnTo>
                  <a:lnTo>
                    <a:pt x="1024074" y="21881"/>
                  </a:lnTo>
                  <a:lnTo>
                    <a:pt x="1106481" y="20967"/>
                  </a:lnTo>
                  <a:lnTo>
                    <a:pt x="1767717" y="20967"/>
                  </a:lnTo>
                  <a:lnTo>
                    <a:pt x="1723312" y="16410"/>
                  </a:lnTo>
                  <a:lnTo>
                    <a:pt x="1641981" y="10026"/>
                  </a:lnTo>
                  <a:lnTo>
                    <a:pt x="1558531" y="5470"/>
                  </a:lnTo>
                  <a:lnTo>
                    <a:pt x="1390147" y="0"/>
                  </a:lnTo>
                  <a:close/>
                </a:path>
                <a:path w="2032000" h="99060" extrusionOk="0">
                  <a:moveTo>
                    <a:pt x="1767717" y="20967"/>
                  </a:moveTo>
                  <a:lnTo>
                    <a:pt x="1265379" y="20967"/>
                  </a:lnTo>
                  <a:lnTo>
                    <a:pt x="1339539" y="21881"/>
                  </a:lnTo>
                  <a:lnTo>
                    <a:pt x="1546632" y="27351"/>
                  </a:lnTo>
                  <a:lnTo>
                    <a:pt x="1609057" y="30092"/>
                  </a:lnTo>
                  <a:lnTo>
                    <a:pt x="1666755" y="31920"/>
                  </a:lnTo>
                  <a:lnTo>
                    <a:pt x="1722171" y="35563"/>
                  </a:lnTo>
                  <a:lnTo>
                    <a:pt x="1819802" y="41033"/>
                  </a:lnTo>
                  <a:lnTo>
                    <a:pt x="1900970" y="46503"/>
                  </a:lnTo>
                  <a:lnTo>
                    <a:pt x="1935198" y="49245"/>
                  </a:lnTo>
                  <a:lnTo>
                    <a:pt x="1963395" y="51974"/>
                  </a:lnTo>
                  <a:lnTo>
                    <a:pt x="1988169" y="53801"/>
                  </a:lnTo>
                  <a:lnTo>
                    <a:pt x="2006913" y="55629"/>
                  </a:lnTo>
                  <a:lnTo>
                    <a:pt x="2019952" y="57444"/>
                  </a:lnTo>
                  <a:lnTo>
                    <a:pt x="2029242" y="58358"/>
                  </a:lnTo>
                  <a:lnTo>
                    <a:pt x="2031687" y="58358"/>
                  </a:lnTo>
                  <a:lnTo>
                    <a:pt x="1958668" y="44676"/>
                  </a:lnTo>
                  <a:lnTo>
                    <a:pt x="1882226" y="33735"/>
                  </a:lnTo>
                  <a:lnTo>
                    <a:pt x="1803340" y="24622"/>
                  </a:lnTo>
                  <a:lnTo>
                    <a:pt x="1767717" y="20967"/>
                  </a:lnTo>
                  <a:close/>
                </a:path>
              </a:pathLst>
            </a:custGeom>
            <a:solidFill>
              <a:srgbClr val="000000"/>
            </a:solidFill>
            <a:ln>
              <a:noFill/>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54" name="Google Shape;354;p16"/>
            <p:cNvSpPr/>
            <p:nvPr/>
          </p:nvSpPr>
          <p:spPr>
            <a:xfrm>
              <a:off x="3959577" y="2943931"/>
              <a:ext cx="1074682" cy="445948"/>
            </a:xfrm>
            <a:prstGeom prst="rect">
              <a:avLst/>
            </a:prstGeom>
            <a:blipFill rotWithShape="1">
              <a:blip r:embed="rId10">
                <a:alphaModFix/>
              </a:blip>
              <a:stretch>
                <a:fillRect/>
              </a:stretch>
            </a:blipFill>
            <a:ln>
              <a:noFill/>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55" name="Google Shape;355;p16"/>
            <p:cNvSpPr/>
            <p:nvPr/>
          </p:nvSpPr>
          <p:spPr>
            <a:xfrm>
              <a:off x="3086172" y="3262210"/>
              <a:ext cx="354330" cy="35560"/>
            </a:xfrm>
            <a:custGeom>
              <a:avLst/>
              <a:gdLst/>
              <a:ahLst/>
              <a:cxnLst/>
              <a:rect l="l" t="t" r="r" b="b"/>
              <a:pathLst>
                <a:path w="354330" h="35560" extrusionOk="0">
                  <a:moveTo>
                    <a:pt x="234244" y="0"/>
                  </a:moveTo>
                  <a:lnTo>
                    <a:pt x="204808" y="0"/>
                  </a:lnTo>
                  <a:lnTo>
                    <a:pt x="175388" y="1814"/>
                  </a:lnTo>
                  <a:lnTo>
                    <a:pt x="120070" y="8199"/>
                  </a:lnTo>
                  <a:lnTo>
                    <a:pt x="71809" y="17324"/>
                  </a:lnTo>
                  <a:lnTo>
                    <a:pt x="51794" y="21881"/>
                  </a:lnTo>
                  <a:lnTo>
                    <a:pt x="34136" y="25536"/>
                  </a:lnTo>
                  <a:lnTo>
                    <a:pt x="20010" y="30092"/>
                  </a:lnTo>
                  <a:lnTo>
                    <a:pt x="2353" y="34649"/>
                  </a:lnTo>
                  <a:lnTo>
                    <a:pt x="0" y="35563"/>
                  </a:lnTo>
                  <a:lnTo>
                    <a:pt x="22365" y="32821"/>
                  </a:lnTo>
                  <a:lnTo>
                    <a:pt x="103592" y="27351"/>
                  </a:lnTo>
                  <a:lnTo>
                    <a:pt x="133011" y="26437"/>
                  </a:lnTo>
                  <a:lnTo>
                    <a:pt x="162431" y="24622"/>
                  </a:lnTo>
                  <a:lnTo>
                    <a:pt x="295446" y="20053"/>
                  </a:lnTo>
                  <a:lnTo>
                    <a:pt x="315461" y="20053"/>
                  </a:lnTo>
                  <a:lnTo>
                    <a:pt x="331939" y="19152"/>
                  </a:lnTo>
                  <a:lnTo>
                    <a:pt x="354301" y="19152"/>
                  </a:lnTo>
                  <a:lnTo>
                    <a:pt x="324882" y="10940"/>
                  </a:lnTo>
                  <a:lnTo>
                    <a:pt x="295446" y="5470"/>
                  </a:lnTo>
                  <a:lnTo>
                    <a:pt x="264853" y="1814"/>
                  </a:lnTo>
                  <a:lnTo>
                    <a:pt x="234244" y="0"/>
                  </a:lnTo>
                  <a:close/>
                </a:path>
              </a:pathLst>
            </a:custGeom>
            <a:solidFill>
              <a:srgbClr val="000000"/>
            </a:solidFill>
            <a:ln>
              <a:noFill/>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grpSp>
      <p:sp>
        <p:nvSpPr>
          <p:cNvPr id="356" name="Google Shape;356;p16"/>
          <p:cNvSpPr txBox="1"/>
          <p:nvPr/>
        </p:nvSpPr>
        <p:spPr>
          <a:xfrm>
            <a:off x="8256217" y="2217001"/>
            <a:ext cx="954943" cy="484718"/>
          </a:xfrm>
          <a:prstGeom prst="rect">
            <a:avLst/>
          </a:prstGeom>
          <a:noFill/>
          <a:ln>
            <a:noFill/>
          </a:ln>
        </p:spPr>
        <p:txBody>
          <a:bodyPr spcFirstLastPara="1" wrap="square" lIns="68569" tIns="34275" rIns="68569" bIns="34275" anchor="t" anchorCtr="0">
            <a:spAutoFit/>
          </a:bodyPr>
          <a:lstStyle/>
          <a:p>
            <a:pPr algn="ctr">
              <a:buClr>
                <a:srgbClr val="000000"/>
              </a:buClr>
              <a:buSzPts val="1800"/>
              <a:defRPr/>
            </a:pPr>
            <a:r>
              <a:rPr lang="en-US" sz="1350" dirty="0">
                <a:solidFill>
                  <a:srgbClr val="003A1A"/>
                </a:solidFill>
                <a:latin typeface="Impact"/>
                <a:ea typeface="Impact"/>
                <a:cs typeface="Impact"/>
                <a:sym typeface="Impact"/>
              </a:rPr>
              <a:t>Feeling of deprivation </a:t>
            </a:r>
            <a:endParaRPr sz="1050" dirty="0">
              <a:solidFill>
                <a:srgbClr val="003A1A"/>
              </a:solidFill>
              <a:latin typeface="Arial"/>
              <a:ea typeface="Arial"/>
              <a:cs typeface="Arial"/>
              <a:sym typeface="Arial"/>
            </a:endParaRPr>
          </a:p>
        </p:txBody>
      </p:sp>
      <p:sp>
        <p:nvSpPr>
          <p:cNvPr id="357" name="Google Shape;357;p16"/>
          <p:cNvSpPr txBox="1"/>
          <p:nvPr/>
        </p:nvSpPr>
        <p:spPr>
          <a:xfrm>
            <a:off x="8199047" y="3382862"/>
            <a:ext cx="1408078" cy="276969"/>
          </a:xfrm>
          <a:prstGeom prst="rect">
            <a:avLst/>
          </a:prstGeom>
          <a:noFill/>
          <a:ln>
            <a:noFill/>
          </a:ln>
        </p:spPr>
        <p:txBody>
          <a:bodyPr spcFirstLastPara="1" wrap="square" lIns="68569" tIns="34275" rIns="68569" bIns="34275" anchor="t" anchorCtr="0">
            <a:spAutoFit/>
          </a:bodyPr>
          <a:lstStyle/>
          <a:p>
            <a:pPr defTabSz="685800">
              <a:buClr>
                <a:srgbClr val="000000"/>
              </a:buClr>
              <a:buSzPts val="1800"/>
              <a:defRPr/>
            </a:pPr>
            <a:r>
              <a:rPr lang="en-US" sz="1350" dirty="0">
                <a:solidFill>
                  <a:srgbClr val="003A1A"/>
                </a:solidFill>
                <a:latin typeface="Impact"/>
                <a:ea typeface="Impact"/>
                <a:cs typeface="Impact"/>
                <a:sym typeface="Impact"/>
              </a:rPr>
              <a:t>Definitive  Desire  </a:t>
            </a:r>
            <a:endParaRPr sz="1050" dirty="0">
              <a:solidFill>
                <a:srgbClr val="003A1A"/>
              </a:solidFill>
              <a:latin typeface="Arial"/>
              <a:ea typeface="Arial"/>
              <a:cs typeface="Arial"/>
              <a:sym typeface="Arial"/>
            </a:endParaRPr>
          </a:p>
        </p:txBody>
      </p:sp>
      <p:sp>
        <p:nvSpPr>
          <p:cNvPr id="358" name="Google Shape;358;p16"/>
          <p:cNvSpPr txBox="1"/>
          <p:nvPr/>
        </p:nvSpPr>
        <p:spPr>
          <a:xfrm>
            <a:off x="8199048" y="4428550"/>
            <a:ext cx="1408077" cy="276969"/>
          </a:xfrm>
          <a:prstGeom prst="rect">
            <a:avLst/>
          </a:prstGeom>
          <a:noFill/>
          <a:ln>
            <a:noFill/>
          </a:ln>
        </p:spPr>
        <p:txBody>
          <a:bodyPr spcFirstLastPara="1" wrap="square" lIns="68569" tIns="34275" rIns="68569" bIns="34275" anchor="t" anchorCtr="0">
            <a:spAutoFit/>
          </a:bodyPr>
          <a:lstStyle/>
          <a:p>
            <a:pPr defTabSz="685800">
              <a:buClr>
                <a:srgbClr val="000000"/>
              </a:buClr>
              <a:buSzPts val="1800"/>
              <a:defRPr/>
            </a:pPr>
            <a:r>
              <a:rPr lang="en-US" sz="1350">
                <a:solidFill>
                  <a:srgbClr val="003A1A"/>
                </a:solidFill>
                <a:latin typeface="Impact"/>
                <a:ea typeface="Impact"/>
                <a:cs typeface="Impact"/>
                <a:sym typeface="Impact"/>
              </a:rPr>
              <a:t>ability to act   </a:t>
            </a:r>
            <a:endParaRPr sz="1050">
              <a:solidFill>
                <a:srgbClr val="003A1A"/>
              </a:solidFill>
              <a:latin typeface="Arial"/>
              <a:ea typeface="Arial"/>
              <a:cs typeface="Arial"/>
              <a:sym typeface="Arial"/>
            </a:endParaRPr>
          </a:p>
        </p:txBody>
      </p:sp>
      <p:sp>
        <p:nvSpPr>
          <p:cNvPr id="359" name="Google Shape;359;p16"/>
          <p:cNvSpPr/>
          <p:nvPr/>
        </p:nvSpPr>
        <p:spPr>
          <a:xfrm rot="10800000">
            <a:off x="7536814" y="2100584"/>
            <a:ext cx="2415179" cy="1266395"/>
          </a:xfrm>
          <a:prstGeom prst="triangle">
            <a:avLst>
              <a:gd name="adj" fmla="val 50000"/>
            </a:avLst>
          </a:prstGeom>
          <a:noFill/>
          <a:ln w="12700" cap="flat" cmpd="sng">
            <a:solidFill>
              <a:srgbClr val="FF0000"/>
            </a:solidFill>
            <a:prstDash val="lgDashDot"/>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3A1A"/>
              </a:solidFill>
              <a:latin typeface="Impact"/>
              <a:ea typeface="Impact"/>
              <a:cs typeface="Impact"/>
              <a:sym typeface="Impact"/>
            </a:endParaRPr>
          </a:p>
        </p:txBody>
      </p:sp>
      <p:sp>
        <p:nvSpPr>
          <p:cNvPr id="360" name="Google Shape;360;p16"/>
          <p:cNvSpPr/>
          <p:nvPr/>
        </p:nvSpPr>
        <p:spPr>
          <a:xfrm rot="10800000">
            <a:off x="7536814" y="3162155"/>
            <a:ext cx="2415179" cy="1058190"/>
          </a:xfrm>
          <a:prstGeom prst="triangle">
            <a:avLst>
              <a:gd name="adj" fmla="val 50000"/>
            </a:avLst>
          </a:prstGeom>
          <a:noFill/>
          <a:ln w="12700" cap="flat" cmpd="sng">
            <a:solidFill>
              <a:srgbClr val="FF0000"/>
            </a:solidFill>
            <a:prstDash val="lgDashDot"/>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3A1A"/>
              </a:solidFill>
              <a:latin typeface="Impact"/>
              <a:ea typeface="Impact"/>
              <a:cs typeface="Impact"/>
              <a:sym typeface="Impact"/>
            </a:endParaRPr>
          </a:p>
        </p:txBody>
      </p:sp>
      <p:sp>
        <p:nvSpPr>
          <p:cNvPr id="361" name="Google Shape;361;p16"/>
          <p:cNvSpPr/>
          <p:nvPr/>
        </p:nvSpPr>
        <p:spPr>
          <a:xfrm rot="10800000">
            <a:off x="7549006" y="4040118"/>
            <a:ext cx="2415179" cy="1172490"/>
          </a:xfrm>
          <a:prstGeom prst="triangle">
            <a:avLst>
              <a:gd name="adj" fmla="val 50000"/>
            </a:avLst>
          </a:prstGeom>
          <a:noFill/>
          <a:ln w="12700" cap="flat" cmpd="sng">
            <a:solidFill>
              <a:srgbClr val="FF0000"/>
            </a:solidFill>
            <a:prstDash val="lgDashDot"/>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3A1A"/>
              </a:solidFill>
              <a:latin typeface="Impact"/>
              <a:ea typeface="Impact"/>
              <a:cs typeface="Impact"/>
              <a:sym typeface="Impact"/>
            </a:endParaRPr>
          </a:p>
        </p:txBody>
      </p:sp>
    </p:spTree>
    <p:extLst>
      <p:ext uri="{BB962C8B-B14F-4D97-AF65-F5344CB8AC3E}">
        <p14:creationId xmlns:p14="http://schemas.microsoft.com/office/powerpoint/2010/main" val="276536301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356"/>
                                        </p:tgtEl>
                                        <p:attrNameLst>
                                          <p:attrName>style.visibility</p:attrName>
                                        </p:attrNameLst>
                                      </p:cBhvr>
                                      <p:to>
                                        <p:strVal val="visible"/>
                                      </p:to>
                                    </p:set>
                                    <p:anim calcmode="lin" valueType="num">
                                      <p:cBhvr additive="base">
                                        <p:cTn id="19" dur="500"/>
                                        <p:tgtEl>
                                          <p:spTgt spid="356"/>
                                        </p:tgtEl>
                                        <p:attrNameLst>
                                          <p:attrName>ppt_y</p:attrName>
                                        </p:attrNameLst>
                                      </p:cBhvr>
                                      <p:tavLst>
                                        <p:tav tm="0">
                                          <p:val>
                                            <p:strVal val="#ppt_y-1"/>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359"/>
                                        </p:tgtEl>
                                        <p:attrNameLst>
                                          <p:attrName>style.visibility</p:attrName>
                                        </p:attrNameLst>
                                      </p:cBhvr>
                                      <p:to>
                                        <p:strVal val="visible"/>
                                      </p:to>
                                    </p:set>
                                    <p:anim calcmode="lin" valueType="num">
                                      <p:cBhvr additive="base">
                                        <p:cTn id="22" dur="500"/>
                                        <p:tgtEl>
                                          <p:spTgt spid="35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357"/>
                                        </p:tgtEl>
                                        <p:attrNameLst>
                                          <p:attrName>style.visibility</p:attrName>
                                        </p:attrNameLst>
                                      </p:cBhvr>
                                      <p:to>
                                        <p:strVal val="visible"/>
                                      </p:to>
                                    </p:set>
                                    <p:anim calcmode="lin" valueType="num">
                                      <p:cBhvr additive="base">
                                        <p:cTn id="27" dur="500"/>
                                        <p:tgtEl>
                                          <p:spTgt spid="357"/>
                                        </p:tgtEl>
                                        <p:attrNameLst>
                                          <p:attrName>ppt_y</p:attrName>
                                        </p:attrNameLst>
                                      </p:cBhvr>
                                      <p:tavLst>
                                        <p:tav tm="0">
                                          <p:val>
                                            <p:strVal val="#ppt_y-1"/>
                                          </p:val>
                                        </p:tav>
                                        <p:tav tm="100000">
                                          <p:val>
                                            <p:strVal val="#ppt_y"/>
                                          </p:val>
                                        </p:tav>
                                      </p:tavLst>
                                    </p:anim>
                                  </p:childTnLst>
                                </p:cTn>
                              </p:par>
                              <p:par>
                                <p:cTn id="28" presetID="2" presetClass="entr" presetSubtype="1" fill="hold" nodeType="withEffect">
                                  <p:stCondLst>
                                    <p:cond delay="0"/>
                                  </p:stCondLst>
                                  <p:childTnLst>
                                    <p:set>
                                      <p:cBhvr>
                                        <p:cTn id="29" dur="1" fill="hold">
                                          <p:stCondLst>
                                            <p:cond delay="0"/>
                                          </p:stCondLst>
                                        </p:cTn>
                                        <p:tgtEl>
                                          <p:spTgt spid="360"/>
                                        </p:tgtEl>
                                        <p:attrNameLst>
                                          <p:attrName>style.visibility</p:attrName>
                                        </p:attrNameLst>
                                      </p:cBhvr>
                                      <p:to>
                                        <p:strVal val="visible"/>
                                      </p:to>
                                    </p:set>
                                    <p:anim calcmode="lin" valueType="num">
                                      <p:cBhvr additive="base">
                                        <p:cTn id="30" dur="500"/>
                                        <p:tgtEl>
                                          <p:spTgt spid="36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358"/>
                                        </p:tgtEl>
                                        <p:attrNameLst>
                                          <p:attrName>style.visibility</p:attrName>
                                        </p:attrNameLst>
                                      </p:cBhvr>
                                      <p:to>
                                        <p:strVal val="visible"/>
                                      </p:to>
                                    </p:set>
                                    <p:anim calcmode="lin" valueType="num">
                                      <p:cBhvr additive="base">
                                        <p:cTn id="35" dur="500"/>
                                        <p:tgtEl>
                                          <p:spTgt spid="358"/>
                                        </p:tgtEl>
                                        <p:attrNameLst>
                                          <p:attrName>ppt_y</p:attrName>
                                        </p:attrNameLst>
                                      </p:cBhvr>
                                      <p:tavLst>
                                        <p:tav tm="0">
                                          <p:val>
                                            <p:strVal val="#ppt_y-1"/>
                                          </p:val>
                                        </p:tav>
                                        <p:tav tm="100000">
                                          <p:val>
                                            <p:strVal val="#ppt_y"/>
                                          </p:val>
                                        </p:tav>
                                      </p:tavLst>
                                    </p:anim>
                                  </p:childTnLst>
                                </p:cTn>
                              </p:par>
                              <p:par>
                                <p:cTn id="36" presetID="2" presetClass="entr" presetSubtype="1" fill="hold" nodeType="withEffect">
                                  <p:stCondLst>
                                    <p:cond delay="0"/>
                                  </p:stCondLst>
                                  <p:childTnLst>
                                    <p:set>
                                      <p:cBhvr>
                                        <p:cTn id="37" dur="1" fill="hold">
                                          <p:stCondLst>
                                            <p:cond delay="0"/>
                                          </p:stCondLst>
                                        </p:cTn>
                                        <p:tgtEl>
                                          <p:spTgt spid="361"/>
                                        </p:tgtEl>
                                        <p:attrNameLst>
                                          <p:attrName>style.visibility</p:attrName>
                                        </p:attrNameLst>
                                      </p:cBhvr>
                                      <p:to>
                                        <p:strVal val="visible"/>
                                      </p:to>
                                    </p:set>
                                    <p:anim calcmode="lin" valueType="num">
                                      <p:cBhvr additive="base">
                                        <p:cTn id="38" dur="500"/>
                                        <p:tgtEl>
                                          <p:spTgt spid="3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17" descr="الباحثون السوريون - إنت مو إنت وأنت جوعان!"/>
          <p:cNvPicPr preferRelativeResize="0"/>
          <p:nvPr/>
        </p:nvPicPr>
        <p:blipFill rotWithShape="1">
          <a:blip r:embed="rId3"/>
          <a:srcRect t="11011" r="16715" b="6308"/>
          <a:stretch/>
        </p:blipFill>
        <p:spPr>
          <a:xfrm>
            <a:off x="1891279" y="1213756"/>
            <a:ext cx="2413000" cy="2395501"/>
          </a:xfrm>
          <a:prstGeom prst="rect">
            <a:avLst/>
          </a:prstGeom>
          <a:noFill/>
        </p:spPr>
      </p:pic>
      <p:pic>
        <p:nvPicPr>
          <p:cNvPr id="370" name="Google Shape;370;p17" descr="Snickers teams up with Jürgen Klopp for football ad | Product News |  Convenience Store"/>
          <p:cNvPicPr preferRelativeResize="0"/>
          <p:nvPr/>
        </p:nvPicPr>
        <p:blipFill rotWithShape="1">
          <a:blip r:embed="rId4"/>
          <a:stretch/>
        </p:blipFill>
        <p:spPr>
          <a:xfrm>
            <a:off x="5689805" y="1187581"/>
            <a:ext cx="1520129" cy="794390"/>
          </a:xfrm>
          <a:prstGeom prst="rect">
            <a:avLst/>
          </a:prstGeom>
          <a:noFill/>
        </p:spPr>
      </p:pic>
      <p:pic>
        <p:nvPicPr>
          <p:cNvPr id="2" name="Picture 1">
            <a:extLst>
              <a:ext uri="{FF2B5EF4-FFF2-40B4-BE49-F238E27FC236}">
                <a16:creationId xmlns:a16="http://schemas.microsoft.com/office/drawing/2014/main" id="{6EFB4A48-F334-89B3-7904-A61ED6C5C080}"/>
              </a:ext>
            </a:extLst>
          </p:cNvPr>
          <p:cNvPicPr>
            <a:picLocks noChangeAspect="1"/>
          </p:cNvPicPr>
          <p:nvPr/>
        </p:nvPicPr>
        <p:blipFill>
          <a:blip r:embed="rId5"/>
          <a:stretch>
            <a:fillRect/>
          </a:stretch>
        </p:blipFill>
        <p:spPr>
          <a:xfrm>
            <a:off x="4914900" y="2729372"/>
            <a:ext cx="1873270" cy="2380832"/>
          </a:xfrm>
          <a:prstGeom prst="rect">
            <a:avLst/>
          </a:prstGeom>
          <a:solidFill>
            <a:schemeClr val="bg1"/>
          </a:solidFill>
        </p:spPr>
      </p:pic>
      <p:pic>
        <p:nvPicPr>
          <p:cNvPr id="369" name="Google Shape;369;p17" descr="Snickers: Snickers • Ads of the World™ | Part of The Clio Network"/>
          <p:cNvPicPr preferRelativeResize="0"/>
          <p:nvPr/>
        </p:nvPicPr>
        <p:blipFill rotWithShape="1">
          <a:blip r:embed="rId6"/>
          <a:stretch/>
        </p:blipFill>
        <p:spPr>
          <a:xfrm>
            <a:off x="8401830" y="1109534"/>
            <a:ext cx="1864286" cy="1319663"/>
          </a:xfrm>
          <a:prstGeom prst="rect">
            <a:avLst/>
          </a:prstGeom>
          <a:noFill/>
        </p:spPr>
      </p:pic>
      <p:pic>
        <p:nvPicPr>
          <p:cNvPr id="367" name="Google Shape;367;p17" descr="انت مو انت وانت جوعان"/>
          <p:cNvPicPr preferRelativeResize="0"/>
          <p:nvPr/>
        </p:nvPicPr>
        <p:blipFill rotWithShape="1">
          <a:blip r:embed="rId7"/>
          <a:srcRect t="11759" r="-1783"/>
          <a:stretch/>
        </p:blipFill>
        <p:spPr>
          <a:xfrm>
            <a:off x="2489322" y="4623893"/>
            <a:ext cx="1449014" cy="940957"/>
          </a:xfrm>
          <a:prstGeom prst="rect">
            <a:avLst/>
          </a:prstGeom>
          <a:noFill/>
        </p:spPr>
      </p:pic>
      <p:pic>
        <p:nvPicPr>
          <p:cNvPr id="368" name="Google Shape;368;p17"/>
          <p:cNvPicPr preferRelativeResize="0"/>
          <p:nvPr/>
        </p:nvPicPr>
        <p:blipFill rotWithShape="1">
          <a:blip r:embed="rId8"/>
          <a:srcRect l="-5957" r="-2558" b="12734"/>
          <a:stretch/>
        </p:blipFill>
        <p:spPr>
          <a:xfrm>
            <a:off x="7758079" y="3591912"/>
            <a:ext cx="2250817" cy="1810071"/>
          </a:xfrm>
          <a:prstGeom prst="rect">
            <a:avLst/>
          </a:prstGeom>
          <a:noFill/>
        </p:spPr>
      </p:pic>
    </p:spTree>
    <p:extLst>
      <p:ext uri="{BB962C8B-B14F-4D97-AF65-F5344CB8AC3E}">
        <p14:creationId xmlns:p14="http://schemas.microsoft.com/office/powerpoint/2010/main" val="219468473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6"/>
                                        </p:tgtEl>
                                        <p:attrNameLst>
                                          <p:attrName>style.visibility</p:attrName>
                                        </p:attrNameLst>
                                      </p:cBhvr>
                                      <p:to>
                                        <p:strVal val="visible"/>
                                      </p:to>
                                    </p:set>
                                    <p:anim calcmode="lin" valueType="num">
                                      <p:cBhvr additive="base">
                                        <p:cTn id="7" dur="500"/>
                                        <p:tgtEl>
                                          <p:spTgt spid="366"/>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367"/>
                                        </p:tgtEl>
                                        <p:attrNameLst>
                                          <p:attrName>style.visibility</p:attrName>
                                        </p:attrNameLst>
                                      </p:cBhvr>
                                      <p:to>
                                        <p:strVal val="visible"/>
                                      </p:to>
                                    </p:set>
                                    <p:anim calcmode="lin" valueType="num">
                                      <p:cBhvr additive="base">
                                        <p:cTn id="10" dur="500"/>
                                        <p:tgtEl>
                                          <p:spTgt spid="367"/>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68"/>
                                        </p:tgtEl>
                                        <p:attrNameLst>
                                          <p:attrName>style.visibility</p:attrName>
                                        </p:attrNameLst>
                                      </p:cBhvr>
                                      <p:to>
                                        <p:strVal val="visible"/>
                                      </p:to>
                                    </p:set>
                                    <p:anim calcmode="lin" valueType="num">
                                      <p:cBhvr additive="base">
                                        <p:cTn id="13" dur="500"/>
                                        <p:tgtEl>
                                          <p:spTgt spid="368"/>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69"/>
                                        </p:tgtEl>
                                        <p:attrNameLst>
                                          <p:attrName>style.visibility</p:attrName>
                                        </p:attrNameLst>
                                      </p:cBhvr>
                                      <p:to>
                                        <p:strVal val="visible"/>
                                      </p:to>
                                    </p:set>
                                    <p:anim calcmode="lin" valueType="num">
                                      <p:cBhvr additive="base">
                                        <p:cTn id="16" dur="500"/>
                                        <p:tgtEl>
                                          <p:spTgt spid="369"/>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70"/>
                                        </p:tgtEl>
                                        <p:attrNameLst>
                                          <p:attrName>style.visibility</p:attrName>
                                        </p:attrNameLst>
                                      </p:cBhvr>
                                      <p:to>
                                        <p:strVal val="visible"/>
                                      </p:to>
                                    </p:set>
                                    <p:anim calcmode="lin" valueType="num">
                                      <p:cBhvr additive="base">
                                        <p:cTn id="19" dur="500"/>
                                        <p:tgtEl>
                                          <p:spTgt spid="3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19"/>
          <p:cNvSpPr txBox="1">
            <a:spLocks noGrp="1"/>
          </p:cNvSpPr>
          <p:nvPr>
            <p:ph type="title" idx="4294967295"/>
          </p:nvPr>
        </p:nvSpPr>
        <p:spPr>
          <a:xfrm>
            <a:off x="8041879" y="1219200"/>
            <a:ext cx="2146697" cy="86439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vert="horz" wrap="square" lIns="68569" tIns="34275" rIns="68569" bIns="34275" rtlCol="0" anchor="ctr" anchorCtr="0">
            <a:normAutofit fontScale="90000"/>
          </a:bodyPr>
          <a:lstStyle/>
          <a:p>
            <a:pPr>
              <a:spcBef>
                <a:spcPts val="0"/>
              </a:spcBef>
              <a:buClr>
                <a:srgbClr val="0070C0"/>
              </a:buClr>
              <a:buSzPts val="4400"/>
            </a:pPr>
            <a:r>
              <a:rPr lang="en-US" sz="3300" dirty="0">
                <a:solidFill>
                  <a:srgbClr val="0070C0"/>
                </a:solidFill>
                <a:latin typeface="Arial"/>
                <a:ea typeface="Arial"/>
                <a:cs typeface="Arial"/>
                <a:sym typeface="Arial"/>
              </a:rPr>
              <a:t>Activity # 1 </a:t>
            </a:r>
            <a:endParaRPr dirty="0"/>
          </a:p>
        </p:txBody>
      </p:sp>
      <p:pic>
        <p:nvPicPr>
          <p:cNvPr id="387" name="Google Shape;387;p19" descr="Off School - good quality, fun activities and learning opportunities"/>
          <p:cNvPicPr preferRelativeResize="0">
            <a:picLocks noGrp="1"/>
          </p:cNvPicPr>
          <p:nvPr>
            <p:ph type="body" idx="4294967295"/>
          </p:nvPr>
        </p:nvPicPr>
        <p:blipFill rotWithShape="1">
          <a:blip r:embed="rId3">
            <a:alphaModFix/>
          </a:blip>
          <a:srcRect/>
          <a:stretch/>
        </p:blipFill>
        <p:spPr>
          <a:xfrm>
            <a:off x="8219303" y="2255865"/>
            <a:ext cx="2146697" cy="2597944"/>
          </a:xfrm>
          <a:prstGeom prst="rect">
            <a:avLst/>
          </a:prstGeom>
          <a:noFill/>
          <a:ln>
            <a:noFill/>
          </a:ln>
        </p:spPr>
      </p:pic>
      <p:pic>
        <p:nvPicPr>
          <p:cNvPr id="388" name="Google Shape;388;p19" descr="Story Box Library | Search Results"/>
          <p:cNvPicPr preferRelativeResize="0"/>
          <p:nvPr/>
        </p:nvPicPr>
        <p:blipFill rotWithShape="1">
          <a:blip r:embed="rId4">
            <a:alphaModFix/>
          </a:blip>
          <a:srcRect/>
          <a:stretch/>
        </p:blipFill>
        <p:spPr>
          <a:xfrm>
            <a:off x="1774071" y="1793954"/>
            <a:ext cx="5306887" cy="3116264"/>
          </a:xfrm>
          <a:prstGeom prst="rect">
            <a:avLst/>
          </a:prstGeom>
          <a:noFill/>
          <a:ln>
            <a:noFill/>
          </a:ln>
        </p:spPr>
      </p:pic>
    </p:spTree>
    <p:extLst>
      <p:ext uri="{BB962C8B-B14F-4D97-AF65-F5344CB8AC3E}">
        <p14:creationId xmlns:p14="http://schemas.microsoft.com/office/powerpoint/2010/main" val="3734968534"/>
      </p:ext>
    </p:extLst>
  </p:cSld>
  <p:clrMapOvr>
    <a:masterClrMapping/>
  </p:clrMapOvr>
  <p:transition>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g2281d7fb39e_0_2"/>
          <p:cNvPicPr preferRelativeResize="0"/>
          <p:nvPr/>
        </p:nvPicPr>
        <p:blipFill rotWithShape="1">
          <a:blip r:embed="rId3">
            <a:alphaModFix/>
          </a:blip>
          <a:srcRect/>
          <a:stretch/>
        </p:blipFill>
        <p:spPr>
          <a:xfrm>
            <a:off x="1638301" y="1596165"/>
            <a:ext cx="8915399" cy="3665671"/>
          </a:xfrm>
          <a:prstGeom prst="rect">
            <a:avLst/>
          </a:prstGeom>
          <a:noFill/>
          <a:ln>
            <a:noFill/>
          </a:ln>
        </p:spPr>
      </p:pic>
    </p:spTree>
    <p:extLst>
      <p:ext uri="{BB962C8B-B14F-4D97-AF65-F5344CB8AC3E}">
        <p14:creationId xmlns:p14="http://schemas.microsoft.com/office/powerpoint/2010/main" val="2585638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g2281d7fb39e_0_7"/>
          <p:cNvPicPr preferRelativeResize="0"/>
          <p:nvPr/>
        </p:nvPicPr>
        <p:blipFill rotWithShape="1">
          <a:blip r:embed="rId3">
            <a:alphaModFix/>
          </a:blip>
          <a:srcRect/>
          <a:stretch/>
        </p:blipFill>
        <p:spPr>
          <a:xfrm>
            <a:off x="1638301" y="1627277"/>
            <a:ext cx="8915399" cy="3655781"/>
          </a:xfrm>
          <a:prstGeom prst="rect">
            <a:avLst/>
          </a:prstGeom>
          <a:noFill/>
          <a:ln>
            <a:noFill/>
          </a:ln>
        </p:spPr>
      </p:pic>
      <p:pic>
        <p:nvPicPr>
          <p:cNvPr id="2" name="Picture 1">
            <a:extLst>
              <a:ext uri="{FF2B5EF4-FFF2-40B4-BE49-F238E27FC236}">
                <a16:creationId xmlns:a16="http://schemas.microsoft.com/office/drawing/2014/main" id="{6A5D7C4E-990A-B585-AA59-79F87565E6DB}"/>
              </a:ext>
            </a:extLst>
          </p:cNvPr>
          <p:cNvPicPr>
            <a:picLocks noChangeAspect="1"/>
          </p:cNvPicPr>
          <p:nvPr/>
        </p:nvPicPr>
        <p:blipFill rotWithShape="1">
          <a:blip r:embed="rId4"/>
          <a:srcRect l="69185" b="54424"/>
          <a:stretch/>
        </p:blipFill>
        <p:spPr>
          <a:xfrm>
            <a:off x="9364980" y="1742048"/>
            <a:ext cx="1113332" cy="677303"/>
          </a:xfrm>
          <a:prstGeom prst="rect">
            <a:avLst/>
          </a:prstGeom>
        </p:spPr>
      </p:pic>
    </p:spTree>
    <p:extLst>
      <p:ext uri="{BB962C8B-B14F-4D97-AF65-F5344CB8AC3E}">
        <p14:creationId xmlns:p14="http://schemas.microsoft.com/office/powerpoint/2010/main" val="1325789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18"/>
          <p:cNvSpPr txBox="1"/>
          <p:nvPr/>
        </p:nvSpPr>
        <p:spPr>
          <a:xfrm>
            <a:off x="5611358" y="4491751"/>
            <a:ext cx="4559025" cy="1315715"/>
          </a:xfrm>
          <a:prstGeom prst="rect">
            <a:avLst/>
          </a:prstGeom>
          <a:ln/>
        </p:spPr>
        <p:style>
          <a:lnRef idx="2">
            <a:schemeClr val="accent4"/>
          </a:lnRef>
          <a:fillRef idx="1">
            <a:schemeClr val="lt1"/>
          </a:fillRef>
          <a:effectRef idx="0">
            <a:schemeClr val="accent4"/>
          </a:effectRef>
          <a:fontRef idx="minor">
            <a:schemeClr val="dk1"/>
          </a:fontRef>
        </p:style>
        <p:txBody>
          <a:bodyPr spcFirstLastPara="1" wrap="square" lIns="68569" tIns="34275" rIns="68569" bIns="34275" anchor="t" anchorCtr="0">
            <a:spAutoFit/>
          </a:bodyPr>
          <a:lstStyle/>
          <a:p>
            <a:pPr marL="214313" indent="-214313" defTabSz="685800">
              <a:buClr>
                <a:srgbClr val="000000"/>
              </a:buClr>
              <a:buSzPts val="1800"/>
              <a:buFont typeface="Arial" panose="020B0604020202020204" pitchFamily="34" charset="0"/>
              <a:buChar char="•"/>
              <a:defRPr/>
            </a:pPr>
            <a:r>
              <a:rPr lang="en-US" sz="1350" dirty="0">
                <a:solidFill>
                  <a:srgbClr val="003A1A"/>
                </a:solidFill>
                <a:latin typeface="Arial"/>
                <a:ea typeface="Arial"/>
                <a:cs typeface="Arial"/>
                <a:sym typeface="Arial"/>
              </a:rPr>
              <a:t>consumers are aware of the product and its capabilities</a:t>
            </a:r>
          </a:p>
          <a:p>
            <a:pPr marL="214313" indent="-214313" defTabSz="685800">
              <a:buClr>
                <a:srgbClr val="000000"/>
              </a:buClr>
              <a:buSzPts val="1800"/>
              <a:buFont typeface="Arial" panose="020B0604020202020204" pitchFamily="34" charset="0"/>
              <a:buChar char="•"/>
              <a:defRPr/>
            </a:pPr>
            <a:r>
              <a:rPr lang="en-US" sz="1350" dirty="0">
                <a:solidFill>
                  <a:srgbClr val="003A1A"/>
                </a:solidFill>
                <a:latin typeface="Arial"/>
                <a:ea typeface="Arial"/>
                <a:cs typeface="Arial"/>
                <a:sym typeface="Arial"/>
              </a:rPr>
              <a:t>consumers acknowledge that product could solve their need </a:t>
            </a:r>
          </a:p>
          <a:p>
            <a:pPr marL="214313" indent="-214313" defTabSz="685800">
              <a:buClr>
                <a:srgbClr val="000000"/>
              </a:buClr>
              <a:buSzPts val="1800"/>
              <a:buFont typeface="Arial" panose="020B0604020202020204" pitchFamily="34" charset="0"/>
              <a:buChar char="•"/>
              <a:defRPr/>
            </a:pPr>
            <a:r>
              <a:rPr lang="en-US" sz="1350" dirty="0">
                <a:solidFill>
                  <a:srgbClr val="003A1A"/>
                </a:solidFill>
                <a:latin typeface="Arial"/>
                <a:ea typeface="Arial"/>
                <a:cs typeface="Arial"/>
                <a:sym typeface="Arial"/>
              </a:rPr>
              <a:t>consumers, see product as the best available solution, proceed to buy it, and become satisfied with the result of the purchase.</a:t>
            </a:r>
            <a:endParaRPr sz="1050" dirty="0">
              <a:solidFill>
                <a:srgbClr val="003A1A"/>
              </a:solidFill>
              <a:latin typeface="Arial"/>
              <a:ea typeface="Arial"/>
              <a:cs typeface="Arial"/>
              <a:sym typeface="Arial"/>
            </a:endParaRPr>
          </a:p>
        </p:txBody>
      </p:sp>
      <p:sp>
        <p:nvSpPr>
          <p:cNvPr id="378" name="Google Shape;378;p18"/>
          <p:cNvSpPr txBox="1">
            <a:spLocks noGrp="1"/>
          </p:cNvSpPr>
          <p:nvPr>
            <p:ph type="title" idx="4294967295"/>
          </p:nvPr>
        </p:nvSpPr>
        <p:spPr>
          <a:xfrm>
            <a:off x="1736239" y="1285849"/>
            <a:ext cx="7723973" cy="431009"/>
          </a:xfrm>
          <a:prstGeom prst="rect">
            <a:avLst/>
          </a:prstGeom>
          <a:solidFill>
            <a:schemeClr val="lt1"/>
          </a:solidFill>
          <a:ln w="9525" cap="flat" cmpd="sng">
            <a:noFill/>
            <a:prstDash val="solid"/>
            <a:round/>
            <a:headEnd type="none" w="sm" len="sm"/>
            <a:tailEnd type="none" w="sm" len="sm"/>
          </a:ln>
        </p:spPr>
        <p:txBody>
          <a:bodyPr spcFirstLastPara="1" vert="horz" wrap="square" lIns="68569" tIns="34275" rIns="68569" bIns="34275" rtlCol="0" anchor="ctr" anchorCtr="0">
            <a:noAutofit/>
          </a:bodyPr>
          <a:lstStyle/>
          <a:p>
            <a:pPr>
              <a:spcBef>
                <a:spcPts val="0"/>
              </a:spcBef>
              <a:buClr>
                <a:srgbClr val="B80E0F"/>
              </a:buClr>
              <a:buSzPts val="3600"/>
            </a:pPr>
            <a:r>
              <a:rPr lang="en-US" sz="2700" dirty="0">
                <a:solidFill>
                  <a:srgbClr val="003A1A"/>
                </a:solidFill>
                <a:latin typeface="Impact"/>
                <a:ea typeface="Impact"/>
                <a:cs typeface="Impact"/>
                <a:sym typeface="Impact"/>
              </a:rPr>
              <a:t>MARKETING OFFERINGS</a:t>
            </a:r>
            <a:endParaRPr dirty="0">
              <a:solidFill>
                <a:srgbClr val="003A1A"/>
              </a:solidFill>
            </a:endParaRPr>
          </a:p>
        </p:txBody>
      </p:sp>
      <p:sp>
        <p:nvSpPr>
          <p:cNvPr id="379" name="Google Shape;379;p18"/>
          <p:cNvSpPr txBox="1">
            <a:spLocks noGrp="1"/>
          </p:cNvSpPr>
          <p:nvPr>
            <p:ph type="body" idx="4294967295"/>
          </p:nvPr>
        </p:nvSpPr>
        <p:spPr>
          <a:xfrm>
            <a:off x="1524004" y="2049069"/>
            <a:ext cx="3232547" cy="3445669"/>
          </a:xfrm>
          <a:prstGeom prst="rect">
            <a:avLst/>
          </a:prstGeom>
          <a:noFill/>
          <a:ln>
            <a:noFill/>
          </a:ln>
        </p:spPr>
        <p:txBody>
          <a:bodyPr spcFirstLastPara="1" vert="horz" wrap="square" lIns="68569" tIns="34275" rIns="68569" bIns="34275" rtlCol="0" anchor="t" anchorCtr="0">
            <a:normAutofit/>
          </a:bodyPr>
          <a:lstStyle/>
          <a:p>
            <a:pPr marL="257162" indent="-257162">
              <a:lnSpc>
                <a:spcPct val="150000"/>
              </a:lnSpc>
              <a:spcBef>
                <a:spcPts val="0"/>
              </a:spcBef>
              <a:buSzPts val="1600"/>
              <a:buFont typeface="Calibri"/>
              <a:buAutoNum type="arabicPeriod"/>
            </a:pPr>
            <a:r>
              <a:rPr lang="en-US" sz="1200" b="1" dirty="0">
                <a:solidFill>
                  <a:srgbClr val="003A1A"/>
                </a:solidFill>
                <a:latin typeface="Verdana"/>
                <a:ea typeface="Verdana"/>
                <a:cs typeface="Verdana"/>
                <a:sym typeface="Verdana"/>
              </a:rPr>
              <a:t>Product that fulfills </a:t>
            </a:r>
            <a:r>
              <a:rPr lang="en-US" sz="1200" dirty="0">
                <a:solidFill>
                  <a:srgbClr val="003A1A"/>
                </a:solidFill>
                <a:latin typeface="Verdana"/>
                <a:ea typeface="Verdana"/>
                <a:cs typeface="Verdana"/>
                <a:sym typeface="Verdana"/>
              </a:rPr>
              <a:t>Customer needs </a:t>
            </a:r>
            <a:endParaRPr dirty="0">
              <a:solidFill>
                <a:srgbClr val="003A1A"/>
              </a:solidFill>
            </a:endParaRPr>
          </a:p>
          <a:p>
            <a:pPr marL="257162" indent="-257162">
              <a:lnSpc>
                <a:spcPct val="150000"/>
              </a:lnSpc>
              <a:spcBef>
                <a:spcPts val="750"/>
              </a:spcBef>
              <a:buSzPts val="1600"/>
              <a:buFont typeface="Calibri"/>
              <a:buAutoNum type="arabicPeriod"/>
            </a:pPr>
            <a:r>
              <a:rPr lang="en-US" sz="1200" b="1" dirty="0">
                <a:solidFill>
                  <a:srgbClr val="003A1A"/>
                </a:solidFill>
                <a:latin typeface="Verdana"/>
                <a:ea typeface="Verdana"/>
                <a:cs typeface="Verdana"/>
                <a:sym typeface="Verdana"/>
              </a:rPr>
              <a:t>products</a:t>
            </a:r>
            <a:r>
              <a:rPr lang="en-US" sz="1200" dirty="0">
                <a:solidFill>
                  <a:srgbClr val="003A1A"/>
                </a:solidFill>
                <a:latin typeface="Verdana"/>
                <a:ea typeface="Verdana"/>
                <a:cs typeface="Verdana"/>
                <a:sym typeface="Verdana"/>
              </a:rPr>
              <a:t> could be  </a:t>
            </a:r>
            <a:r>
              <a:rPr lang="en-US" sz="1200" b="1" dirty="0">
                <a:solidFill>
                  <a:srgbClr val="003A1A"/>
                </a:solidFill>
                <a:latin typeface="Verdana"/>
                <a:ea typeface="Verdana"/>
                <a:cs typeface="Verdana"/>
                <a:sym typeface="Verdana"/>
              </a:rPr>
              <a:t>goods (commodities) or services </a:t>
            </a:r>
            <a:r>
              <a:rPr lang="en-US" sz="1200" dirty="0">
                <a:solidFill>
                  <a:srgbClr val="003A1A"/>
                </a:solidFill>
                <a:latin typeface="Verdana"/>
                <a:ea typeface="Verdana"/>
                <a:cs typeface="Verdana"/>
                <a:sym typeface="Verdana"/>
              </a:rPr>
              <a:t>could be  Events, Persons, Places, Organizations, and or Ideas.</a:t>
            </a:r>
            <a:endParaRPr dirty="0">
              <a:solidFill>
                <a:srgbClr val="003A1A"/>
              </a:solidFill>
            </a:endParaRPr>
          </a:p>
          <a:p>
            <a:pPr marL="257162" indent="-257162">
              <a:lnSpc>
                <a:spcPct val="150000"/>
              </a:lnSpc>
              <a:spcBef>
                <a:spcPts val="750"/>
              </a:spcBef>
              <a:buSzPts val="1600"/>
              <a:buFont typeface="Calibri"/>
              <a:buAutoNum type="arabicPeriod"/>
            </a:pPr>
            <a:r>
              <a:rPr lang="en-US" sz="1200" dirty="0">
                <a:solidFill>
                  <a:srgbClr val="003A1A"/>
                </a:solidFill>
                <a:latin typeface="Verdana"/>
                <a:ea typeface="Verdana"/>
                <a:cs typeface="Verdana"/>
                <a:sym typeface="Verdana"/>
              </a:rPr>
              <a:t>Sometimes customer needs are fulfilled through </a:t>
            </a:r>
            <a:r>
              <a:rPr lang="en-US" sz="1200" b="1" dirty="0">
                <a:solidFill>
                  <a:srgbClr val="003A1A"/>
                </a:solidFill>
                <a:latin typeface="Verdana"/>
                <a:ea typeface="Verdana"/>
                <a:cs typeface="Verdana"/>
                <a:sym typeface="Verdana"/>
              </a:rPr>
              <a:t>Hybrid</a:t>
            </a:r>
            <a:r>
              <a:rPr lang="en-US" sz="1200" dirty="0">
                <a:solidFill>
                  <a:srgbClr val="003A1A"/>
                </a:solidFill>
                <a:latin typeface="Verdana"/>
                <a:ea typeface="Verdana"/>
                <a:cs typeface="Verdana"/>
                <a:sym typeface="Verdana"/>
              </a:rPr>
              <a:t>, </a:t>
            </a:r>
            <a:r>
              <a:rPr lang="en-US" sz="1200" b="1" dirty="0">
                <a:solidFill>
                  <a:srgbClr val="003A1A"/>
                </a:solidFill>
                <a:latin typeface="Verdana"/>
                <a:ea typeface="Verdana"/>
                <a:cs typeface="Verdana"/>
                <a:sym typeface="Verdana"/>
              </a:rPr>
              <a:t>products </a:t>
            </a:r>
            <a:r>
              <a:rPr lang="en-US" sz="1200" dirty="0">
                <a:solidFill>
                  <a:srgbClr val="003A1A"/>
                </a:solidFill>
                <a:latin typeface="Verdana"/>
                <a:ea typeface="Verdana"/>
                <a:cs typeface="Verdana"/>
                <a:sym typeface="Verdana"/>
              </a:rPr>
              <a:t> combination of </a:t>
            </a:r>
            <a:r>
              <a:rPr lang="en-US" sz="1200" b="1" dirty="0">
                <a:solidFill>
                  <a:srgbClr val="003A1A"/>
                </a:solidFill>
                <a:latin typeface="Verdana"/>
                <a:ea typeface="Verdana"/>
                <a:cs typeface="Verdana"/>
                <a:sym typeface="Verdana"/>
              </a:rPr>
              <a:t>tangible </a:t>
            </a:r>
            <a:r>
              <a:rPr lang="en-US" sz="1200" dirty="0">
                <a:solidFill>
                  <a:srgbClr val="003A1A"/>
                </a:solidFill>
                <a:latin typeface="Verdana"/>
                <a:ea typeface="Verdana"/>
                <a:cs typeface="Verdana"/>
                <a:sym typeface="Verdana"/>
              </a:rPr>
              <a:t>goods  and </a:t>
            </a:r>
            <a:r>
              <a:rPr lang="en-US" sz="1200" b="1" dirty="0">
                <a:solidFill>
                  <a:srgbClr val="003A1A"/>
                </a:solidFill>
                <a:latin typeface="Verdana"/>
                <a:ea typeface="Verdana"/>
                <a:cs typeface="Verdana"/>
                <a:sym typeface="Verdana"/>
              </a:rPr>
              <a:t>intangible</a:t>
            </a:r>
            <a:r>
              <a:rPr lang="en-US" sz="1200" dirty="0">
                <a:solidFill>
                  <a:srgbClr val="003A1A"/>
                </a:solidFill>
                <a:latin typeface="Verdana"/>
                <a:ea typeface="Verdana"/>
                <a:cs typeface="Verdana"/>
                <a:sym typeface="Verdana"/>
              </a:rPr>
              <a:t> services. </a:t>
            </a:r>
            <a:r>
              <a:rPr lang="en-US" sz="1200" b="1" dirty="0">
                <a:solidFill>
                  <a:srgbClr val="003A1A"/>
                </a:solidFill>
                <a:latin typeface="Verdana"/>
                <a:ea typeface="Verdana"/>
                <a:cs typeface="Verdana"/>
                <a:sym typeface="Verdana"/>
              </a:rPr>
              <a:t>such as a </a:t>
            </a:r>
            <a:r>
              <a:rPr lang="en-US" sz="1200" dirty="0">
                <a:solidFill>
                  <a:srgbClr val="003A1A"/>
                </a:solidFill>
                <a:latin typeface="Verdana"/>
                <a:ea typeface="Verdana"/>
                <a:cs typeface="Verdana"/>
                <a:sym typeface="Verdana"/>
              </a:rPr>
              <a:t>cell phones, with an internet Services,</a:t>
            </a:r>
            <a:endParaRPr lang="en-US" dirty="0">
              <a:solidFill>
                <a:srgbClr val="003A1A"/>
              </a:solidFill>
              <a:sym typeface="Verdana"/>
            </a:endParaRPr>
          </a:p>
          <a:p>
            <a:pPr marL="257162" indent="-180962">
              <a:lnSpc>
                <a:spcPct val="150000"/>
              </a:lnSpc>
              <a:spcBef>
                <a:spcPts val="750"/>
              </a:spcBef>
              <a:buClr>
                <a:schemeClr val="dk1"/>
              </a:buClr>
              <a:buSzPts val="1600"/>
              <a:buNone/>
            </a:pPr>
            <a:endParaRPr sz="1200" dirty="0">
              <a:solidFill>
                <a:srgbClr val="003A1A"/>
              </a:solidFill>
              <a:latin typeface="Verdana"/>
              <a:ea typeface="Verdana"/>
              <a:cs typeface="Verdana"/>
              <a:sym typeface="Verdana"/>
            </a:endParaRPr>
          </a:p>
        </p:txBody>
      </p:sp>
      <p:sp>
        <p:nvSpPr>
          <p:cNvPr id="380" name="Google Shape;380;p18" descr="ftp://chet047:p1FQVJ@chetftp.pearsoned.com/Kotler/6e%20Files%20from%20Author/Chap%201/C1_R3A5680%20Panama%20Canal%20Gamboa.jpg"/>
          <p:cNvSpPr/>
          <p:nvPr/>
        </p:nvSpPr>
        <p:spPr>
          <a:xfrm>
            <a:off x="2783681" y="748906"/>
            <a:ext cx="228600" cy="228601"/>
          </a:xfrm>
          <a:prstGeom prst="rect">
            <a:avLst/>
          </a:prstGeom>
          <a:noFill/>
          <a:ln>
            <a:noFill/>
          </a:ln>
        </p:spPr>
        <p:txBody>
          <a:bodyPr spcFirstLastPara="1" wrap="square" lIns="68569" tIns="34275" rIns="68569" bIns="34275" anchor="t" anchorCtr="0">
            <a:noAutofit/>
          </a:bodyPr>
          <a:lstStyle/>
          <a:p>
            <a:pPr defTabSz="685800">
              <a:buClr>
                <a:srgbClr val="000000"/>
              </a:buClr>
              <a:buSzPts val="2400"/>
              <a:defRPr/>
            </a:pPr>
            <a:endParaRPr>
              <a:solidFill>
                <a:srgbClr val="003A1A"/>
              </a:solidFill>
              <a:latin typeface="Arial"/>
              <a:ea typeface="Arial"/>
              <a:cs typeface="Arial"/>
              <a:sym typeface="Arial"/>
            </a:endParaRPr>
          </a:p>
        </p:txBody>
      </p:sp>
      <p:pic>
        <p:nvPicPr>
          <p:cNvPr id="381" name="Google Shape;381;p18"/>
          <p:cNvPicPr preferRelativeResize="0"/>
          <p:nvPr/>
        </p:nvPicPr>
        <p:blipFill rotWithShape="1">
          <a:blip r:embed="rId3">
            <a:alphaModFix/>
          </a:blip>
          <a:srcRect r="2286" b="5728"/>
          <a:stretch/>
        </p:blipFill>
        <p:spPr>
          <a:xfrm>
            <a:off x="5624490" y="2424492"/>
            <a:ext cx="4559025" cy="2067258"/>
          </a:xfrm>
          <a:prstGeom prst="rect">
            <a:avLst/>
          </a:prstGeom>
          <a:noFill/>
          <a:ln>
            <a:noFill/>
          </a:ln>
        </p:spPr>
      </p:pic>
      <p:sp>
        <p:nvSpPr>
          <p:cNvPr id="3" name="TextBox 2">
            <a:extLst>
              <a:ext uri="{FF2B5EF4-FFF2-40B4-BE49-F238E27FC236}">
                <a16:creationId xmlns:a16="http://schemas.microsoft.com/office/drawing/2014/main" id="{0918FD56-8382-439D-50E1-970C472BA831}"/>
              </a:ext>
            </a:extLst>
          </p:cNvPr>
          <p:cNvSpPr txBox="1"/>
          <p:nvPr/>
        </p:nvSpPr>
        <p:spPr>
          <a:xfrm>
            <a:off x="5598224" y="2017225"/>
            <a:ext cx="4585290" cy="276969"/>
          </a:xfrm>
          <a:prstGeom prst="rect">
            <a:avLst/>
          </a:prstGeom>
          <a:ln/>
        </p:spPr>
        <p:style>
          <a:lnRef idx="2">
            <a:schemeClr val="accent4"/>
          </a:lnRef>
          <a:fillRef idx="1">
            <a:schemeClr val="lt1"/>
          </a:fillRef>
          <a:effectRef idx="0">
            <a:schemeClr val="accent4"/>
          </a:effectRef>
          <a:fontRef idx="minor">
            <a:schemeClr val="dk1"/>
          </a:fontRef>
        </p:style>
        <p:txBody>
          <a:bodyPr spcFirstLastPara="1" wrap="square" lIns="68569" tIns="34275" rIns="68569" bIns="34275" anchor="t" anchorCtr="0">
            <a:spAutoFit/>
          </a:bodyPr>
          <a:lstStyle>
            <a:defPPr>
              <a:defRPr lang="en-SA"/>
            </a:defPPr>
            <a:lvl1pPr marL="285750" lvl="0" indent="-285750">
              <a:buClr>
                <a:srgbClr val="000000"/>
              </a:buClr>
              <a:buSzPts val="1800"/>
              <a:buFont typeface="Arial" panose="020B0604020202020204" pitchFamily="34" charset="0"/>
              <a:buChar char="•"/>
              <a:defRPr>
                <a:solidFill>
                  <a:srgbClr val="000000"/>
                </a:solidFill>
                <a:latin typeface="Arial"/>
                <a:ea typeface="Arial"/>
                <a:cs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indent="0" algn="ctr" defTabSz="685800">
              <a:buNone/>
              <a:defRPr/>
            </a:pPr>
            <a:r>
              <a:rPr lang="en-US" sz="1350" dirty="0">
                <a:solidFill>
                  <a:srgbClr val="003A1A"/>
                </a:solidFill>
                <a:sym typeface="Verdana"/>
              </a:rPr>
              <a:t>The successful </a:t>
            </a:r>
            <a:r>
              <a:rPr lang="en-US" sz="1350" dirty="0">
                <a:solidFill>
                  <a:srgbClr val="003A1A"/>
                </a:solidFill>
                <a:sym typeface="Arial"/>
              </a:rPr>
              <a:t>marketing offering </a:t>
            </a: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81"/>
                                        </p:tgtEl>
                                        <p:attrNameLst>
                                          <p:attrName>style.visibility</p:attrName>
                                        </p:attrNameLst>
                                      </p:cBhvr>
                                      <p:to>
                                        <p:strVal val="visible"/>
                                      </p:to>
                                    </p:set>
                                    <p:anim calcmode="lin" valueType="num">
                                      <p:cBhvr additive="base">
                                        <p:cTn id="11" dur="500"/>
                                        <p:tgtEl>
                                          <p:spTgt spid="381"/>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77"/>
                                        </p:tgtEl>
                                        <p:attrNameLst>
                                          <p:attrName>style.visibility</p:attrName>
                                        </p:attrNameLst>
                                      </p:cBhvr>
                                      <p:to>
                                        <p:strVal val="visible"/>
                                      </p:to>
                                    </p:set>
                                    <p:anim calcmode="lin" valueType="num">
                                      <p:cBhvr additive="base">
                                        <p:cTn id="16" dur="500"/>
                                        <p:tgtEl>
                                          <p:spTgt spid="3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20"/>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406" name="Google Shape;406;p20"/>
          <p:cNvSpPr txBox="1"/>
          <p:nvPr/>
        </p:nvSpPr>
        <p:spPr>
          <a:xfrm>
            <a:off x="1556303" y="1707861"/>
            <a:ext cx="4077504" cy="344481"/>
          </a:xfrm>
          <a:prstGeom prst="rect">
            <a:avLst/>
          </a:prstGeom>
          <a:solidFill>
            <a:schemeClr val="lt1"/>
          </a:solidFill>
          <a:ln w="9525" cap="flat" cmpd="sng">
            <a:noFill/>
            <a:prstDash val="solid"/>
            <a:round/>
            <a:headEnd type="none" w="sm" len="sm"/>
            <a:tailEnd type="none" w="sm" len="sm"/>
          </a:ln>
        </p:spPr>
        <p:txBody>
          <a:bodyPr spcFirstLastPara="1" wrap="square" lIns="68569" tIns="34275" rIns="68569" bIns="34275" anchor="ctr" anchorCtr="0">
            <a:noAutofit/>
          </a:bodyPr>
          <a:lstStyle/>
          <a:p>
            <a:pPr defTabSz="685800">
              <a:lnSpc>
                <a:spcPct val="90000"/>
              </a:lnSpc>
              <a:buClr>
                <a:srgbClr val="B80E0F"/>
              </a:buClr>
              <a:buSzPts val="4000"/>
              <a:defRPr/>
            </a:pPr>
            <a:r>
              <a:rPr lang="en-US" sz="3000" dirty="0">
                <a:solidFill>
                  <a:srgbClr val="003A1A"/>
                </a:solidFill>
                <a:latin typeface="Impact"/>
                <a:ea typeface="Impact"/>
                <a:cs typeface="Impact"/>
                <a:sym typeface="Impact"/>
              </a:rPr>
              <a:t> GOODS</a:t>
            </a:r>
            <a:endParaRPr sz="3000" dirty="0">
              <a:solidFill>
                <a:srgbClr val="003A1A"/>
              </a:solidFill>
              <a:latin typeface="Impact"/>
              <a:ea typeface="Impact"/>
              <a:cs typeface="Impact"/>
              <a:sym typeface="Impact"/>
            </a:endParaRPr>
          </a:p>
        </p:txBody>
      </p:sp>
      <p:sp>
        <p:nvSpPr>
          <p:cNvPr id="407" name="Google Shape;407;p20"/>
          <p:cNvSpPr txBox="1"/>
          <p:nvPr/>
        </p:nvSpPr>
        <p:spPr>
          <a:xfrm>
            <a:off x="1747631" y="2425379"/>
            <a:ext cx="4077504" cy="1462516"/>
          </a:xfrm>
          <a:prstGeom prst="rect">
            <a:avLst/>
          </a:prstGeom>
          <a:noFill/>
          <a:ln>
            <a:noFill/>
          </a:ln>
        </p:spPr>
        <p:txBody>
          <a:bodyPr spcFirstLastPara="1" wrap="square" lIns="0" tIns="0" rIns="0" bIns="0" anchor="t" anchorCtr="0">
            <a:spAutoFit/>
          </a:bodyPr>
          <a:lstStyle/>
          <a:p>
            <a:pPr marL="266687" marR="3810" indent="-257162" defTabSz="685800">
              <a:lnSpc>
                <a:spcPct val="87843"/>
              </a:lnSpc>
              <a:buClr>
                <a:srgbClr val="336666"/>
              </a:buClr>
              <a:buSzPts val="1938"/>
              <a:buFont typeface="Noto Sans Symbols"/>
              <a:buChar char="🞆"/>
              <a:defRPr/>
            </a:pPr>
            <a:r>
              <a:rPr lang="en-US" sz="2100" b="1" dirty="0">
                <a:solidFill>
                  <a:srgbClr val="003A1A"/>
                </a:solidFill>
                <a:latin typeface="Arial"/>
                <a:ea typeface="Arial"/>
                <a:cs typeface="Arial"/>
                <a:sym typeface="Arial"/>
              </a:rPr>
              <a:t>Goods</a:t>
            </a:r>
            <a:r>
              <a:rPr lang="en-US" sz="2100" dirty="0">
                <a:solidFill>
                  <a:srgbClr val="003A1A"/>
                </a:solidFill>
                <a:latin typeface="Arial"/>
                <a:ea typeface="Arial"/>
                <a:cs typeface="Arial"/>
                <a:sym typeface="Arial"/>
              </a:rPr>
              <a:t> is anything</a:t>
            </a:r>
            <a:r>
              <a:rPr lang="en-US" sz="2400" b="1" dirty="0">
                <a:solidFill>
                  <a:srgbClr val="003A1A"/>
                </a:solidFill>
                <a:latin typeface="Verdana"/>
                <a:ea typeface="Verdana"/>
                <a:cs typeface="Verdana"/>
                <a:sym typeface="Verdana"/>
              </a:rPr>
              <a:t> </a:t>
            </a:r>
            <a:r>
              <a:rPr lang="en-US" sz="2100" b="1" dirty="0">
                <a:solidFill>
                  <a:srgbClr val="003A1A"/>
                </a:solidFill>
                <a:latin typeface="Arial"/>
                <a:ea typeface="Arial"/>
                <a:cs typeface="Arial"/>
                <a:sym typeface="Arial"/>
              </a:rPr>
              <a:t>tangible</a:t>
            </a:r>
            <a:r>
              <a:rPr lang="en-US" sz="2100" dirty="0">
                <a:solidFill>
                  <a:srgbClr val="003A1A"/>
                </a:solidFill>
                <a:latin typeface="Arial"/>
                <a:ea typeface="Arial"/>
                <a:cs typeface="Arial"/>
                <a:sym typeface="Arial"/>
              </a:rPr>
              <a:t> that can be offered to a market to  satisfy a want or need, and it is accompanied by use, consumption, and  ownership.</a:t>
            </a:r>
            <a:endParaRPr sz="2100" dirty="0">
              <a:solidFill>
                <a:srgbClr val="003A1A"/>
              </a:solidFill>
              <a:latin typeface="Arial"/>
              <a:ea typeface="Arial"/>
              <a:cs typeface="Arial"/>
              <a:sym typeface="Arial"/>
            </a:endParaRPr>
          </a:p>
        </p:txBody>
      </p:sp>
      <p:pic>
        <p:nvPicPr>
          <p:cNvPr id="408" name="Google Shape;408;p20"/>
          <p:cNvPicPr preferRelativeResize="0"/>
          <p:nvPr/>
        </p:nvPicPr>
        <p:blipFill rotWithShape="1">
          <a:blip r:embed="rId3">
            <a:alphaModFix/>
          </a:blip>
          <a:srcRect/>
          <a:stretch/>
        </p:blipFill>
        <p:spPr>
          <a:xfrm>
            <a:off x="6170248" y="2314008"/>
            <a:ext cx="3936206" cy="272618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 descr="page2image14993040"/>
          <p:cNvPicPr preferRelativeResize="0"/>
          <p:nvPr/>
        </p:nvPicPr>
        <p:blipFill rotWithShape="1">
          <a:blip r:embed="rId3">
            <a:alphaModFix/>
          </a:blip>
          <a:srcRect/>
          <a:stretch/>
        </p:blipFill>
        <p:spPr>
          <a:xfrm>
            <a:off x="7510462" y="2395499"/>
            <a:ext cx="3157538" cy="3268596"/>
          </a:xfrm>
          <a:prstGeom prst="rect">
            <a:avLst/>
          </a:prstGeom>
          <a:noFill/>
          <a:ln>
            <a:noFill/>
          </a:ln>
        </p:spPr>
      </p:pic>
      <p:sp>
        <p:nvSpPr>
          <p:cNvPr id="98" name="Google Shape;98;p1"/>
          <p:cNvSpPr txBox="1"/>
          <p:nvPr/>
        </p:nvSpPr>
        <p:spPr>
          <a:xfrm>
            <a:off x="2856819" y="935101"/>
            <a:ext cx="9307286" cy="2729925"/>
          </a:xfrm>
          <a:prstGeom prst="rect">
            <a:avLst/>
          </a:prstGeom>
          <a:noFill/>
          <a:ln>
            <a:noFill/>
          </a:ln>
        </p:spPr>
        <p:txBody>
          <a:bodyPr spcFirstLastPara="1" wrap="square" lIns="68569" tIns="34275" rIns="68569" bIns="34275" anchor="t" anchorCtr="0">
            <a:noAutofit/>
          </a:bodyPr>
          <a:lstStyle/>
          <a:p>
            <a:pPr defTabSz="685800">
              <a:buClr>
                <a:srgbClr val="0070C0"/>
              </a:buClr>
              <a:buSzPts val="7200"/>
              <a:defRPr/>
            </a:pPr>
            <a:r>
              <a:rPr lang="en-US" sz="4400" b="1" dirty="0">
                <a:solidFill>
                  <a:srgbClr val="003A1A"/>
                </a:solidFill>
                <a:latin typeface="Arial"/>
                <a:ea typeface="Arial"/>
                <a:cs typeface="Arial"/>
                <a:sym typeface="Arial"/>
              </a:rPr>
              <a:t>Strategic marketing</a:t>
            </a:r>
            <a:endParaRPr sz="1100" dirty="0">
              <a:solidFill>
                <a:srgbClr val="003A1A"/>
              </a:solidFill>
              <a:latin typeface="Calibri" panose="020F0502020204030204"/>
            </a:endParaRPr>
          </a:p>
          <a:p>
            <a:pPr defTabSz="685800">
              <a:spcBef>
                <a:spcPts val="750"/>
              </a:spcBef>
              <a:buClr>
                <a:srgbClr val="0070C0"/>
              </a:buClr>
              <a:buSzPts val="7200"/>
              <a:defRPr/>
            </a:pPr>
            <a:r>
              <a:rPr lang="en-US" sz="4400" b="1" dirty="0">
                <a:solidFill>
                  <a:srgbClr val="003A1A"/>
                </a:solidFill>
                <a:latin typeface="Arial"/>
                <a:ea typeface="Arial"/>
                <a:cs typeface="Arial"/>
                <a:sym typeface="Arial"/>
              </a:rPr>
              <a:t>Lecture # 2</a:t>
            </a:r>
            <a:endParaRPr sz="1100" dirty="0">
              <a:solidFill>
                <a:srgbClr val="003A1A"/>
              </a:solidFill>
              <a:latin typeface="Calibri" panose="020F0502020204030204"/>
            </a:endParaRPr>
          </a:p>
        </p:txBody>
      </p:sp>
      <p:pic>
        <p:nvPicPr>
          <p:cNvPr id="99" name="Google Shape;99;p1"/>
          <p:cNvPicPr preferRelativeResize="0"/>
          <p:nvPr/>
        </p:nvPicPr>
        <p:blipFill>
          <a:blip r:embed="rId4">
            <a:alphaModFix/>
          </a:blip>
          <a:stretch>
            <a:fillRect/>
          </a:stretch>
        </p:blipFill>
        <p:spPr>
          <a:xfrm>
            <a:off x="4953001" y="2732154"/>
            <a:ext cx="2762795" cy="3190746"/>
          </a:xfrm>
          <a:prstGeom prst="rect">
            <a:avLst/>
          </a:prstGeom>
          <a:noFill/>
          <a:ln>
            <a:noFill/>
          </a:ln>
        </p:spPr>
      </p:pic>
      <p:sp>
        <p:nvSpPr>
          <p:cNvPr id="2" name="Title 1">
            <a:extLst>
              <a:ext uri="{FF2B5EF4-FFF2-40B4-BE49-F238E27FC236}">
                <a16:creationId xmlns:a16="http://schemas.microsoft.com/office/drawing/2014/main" id="{6C134F61-343B-A25C-EA16-FFAC2C0CB739}"/>
              </a:ext>
            </a:extLst>
          </p:cNvPr>
          <p:cNvSpPr txBox="1">
            <a:spLocks/>
          </p:cNvSpPr>
          <p:nvPr/>
        </p:nvSpPr>
        <p:spPr>
          <a:xfrm>
            <a:off x="1752600" y="2732154"/>
            <a:ext cx="2928938" cy="3268596"/>
          </a:xfrm>
          <a:prstGeom prst="rect">
            <a:avLst/>
          </a:prstGeom>
          <a:solidFill>
            <a:schemeClr val="accent6">
              <a:lumMod val="75000"/>
            </a:schemeClr>
          </a:solidFill>
        </p:spPr>
        <p:txBody>
          <a:bodyPr vert="horz" lIns="68580" tIns="34290" rIns="68580" bIns="34290" rtlCol="0" anchor="ctr">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rtl="1">
              <a:defRPr/>
            </a:pPr>
            <a:r>
              <a:rPr lang="ar-SA" sz="4050" dirty="0">
                <a:solidFill>
                  <a:prstClr val="white"/>
                </a:solidFill>
                <a:latin typeface="Segoe UI Web (Arabic)"/>
              </a:rPr>
              <a:t> مساء الخير وأتمنى أن يكون الجميع بخير</a:t>
            </a:r>
            <a:br>
              <a:rPr lang="ar-SA" sz="4050" dirty="0">
                <a:solidFill>
                  <a:prstClr val="white"/>
                </a:solidFill>
                <a:latin typeface="Segoe UI Web (Arabic)"/>
              </a:rPr>
            </a:br>
            <a:r>
              <a:rPr lang="ar-SA" sz="4050" dirty="0">
                <a:solidFill>
                  <a:prstClr val="white"/>
                </a:solidFill>
                <a:latin typeface="Segoe UI Web (Arabic)"/>
              </a:rPr>
              <a:t> سنبدأ الساعة </a:t>
            </a:r>
            <a:r>
              <a:rPr lang="en-US" sz="4050" dirty="0">
                <a:solidFill>
                  <a:prstClr val="white"/>
                </a:solidFill>
                <a:latin typeface="Segoe UI Web (Arabic)"/>
              </a:rPr>
              <a:t> 6:10</a:t>
            </a:r>
            <a:r>
              <a:rPr lang="ar-SA" sz="4050" dirty="0">
                <a:solidFill>
                  <a:prstClr val="white"/>
                </a:solidFill>
                <a:latin typeface="Segoe UI Web (Arabic)"/>
              </a:rPr>
              <a:t>مساء بتوقيت القاهرة</a:t>
            </a:r>
            <a:br>
              <a:rPr lang="ar-SA" sz="4050" dirty="0">
                <a:solidFill>
                  <a:prstClr val="white"/>
                </a:solidFill>
                <a:latin typeface="Segoe UI Web (Arabic)"/>
              </a:rPr>
            </a:br>
            <a:r>
              <a:rPr lang="ar-SA" sz="4050" dirty="0">
                <a:solidFill>
                  <a:prstClr val="white"/>
                </a:solidFill>
                <a:latin typeface="Segoe UI Web (Arabic)"/>
              </a:rPr>
              <a:t>مع خالص الشكر</a:t>
            </a:r>
            <a:br>
              <a:rPr lang="ar-SA" sz="4050" dirty="0">
                <a:solidFill>
                  <a:prstClr val="white"/>
                </a:solidFill>
                <a:latin typeface="Segoe UI Web (Arabic)"/>
              </a:rPr>
            </a:br>
            <a:r>
              <a:rPr lang="ar-SA" sz="4050" dirty="0">
                <a:solidFill>
                  <a:prstClr val="white"/>
                </a:solidFill>
                <a:latin typeface="Segoe UI Web (Arabic)"/>
              </a:rPr>
              <a:t> د. علي يحيى </a:t>
            </a:r>
            <a:endParaRPr lang="ar-SA" sz="4050" dirty="0">
              <a:solidFill>
                <a:prstClr val="white"/>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21"/>
          <p:cNvSpPr txBox="1"/>
          <p:nvPr/>
        </p:nvSpPr>
        <p:spPr>
          <a:xfrm>
            <a:off x="1825630" y="167517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414" name="Google Shape;414;p21"/>
          <p:cNvSpPr txBox="1"/>
          <p:nvPr/>
        </p:nvSpPr>
        <p:spPr>
          <a:xfrm>
            <a:off x="1870274" y="1686362"/>
            <a:ext cx="4718807" cy="442420"/>
          </a:xfrm>
          <a:prstGeom prst="rect">
            <a:avLst/>
          </a:prstGeom>
          <a:solidFill>
            <a:schemeClr val="lt1"/>
          </a:solidFill>
          <a:ln w="9525" cap="flat" cmpd="sng">
            <a:noFill/>
            <a:prstDash val="solid"/>
            <a:round/>
            <a:headEnd type="none" w="sm" len="sm"/>
            <a:tailEnd type="none" w="sm" len="sm"/>
          </a:ln>
        </p:spPr>
        <p:txBody>
          <a:bodyPr spcFirstLastPara="1" wrap="square" lIns="68569" tIns="34275" rIns="68569" bIns="34275" anchor="ctr" anchorCtr="0">
            <a:noAutofit/>
          </a:bodyPr>
          <a:lstStyle/>
          <a:p>
            <a:pPr defTabSz="685800">
              <a:lnSpc>
                <a:spcPct val="90000"/>
              </a:lnSpc>
              <a:buClr>
                <a:srgbClr val="B80E0F"/>
              </a:buClr>
              <a:buSzPts val="4400"/>
              <a:defRPr/>
            </a:pPr>
            <a:r>
              <a:rPr lang="en-US" sz="3300" dirty="0">
                <a:solidFill>
                  <a:srgbClr val="003A1A"/>
                </a:solidFill>
                <a:latin typeface="Impact"/>
                <a:ea typeface="Impact"/>
                <a:cs typeface="Impact"/>
                <a:sym typeface="Impact"/>
              </a:rPr>
              <a:t>SERVICES </a:t>
            </a:r>
            <a:endParaRPr sz="3300" dirty="0">
              <a:solidFill>
                <a:srgbClr val="003A1A"/>
              </a:solidFill>
              <a:latin typeface="Impact"/>
              <a:ea typeface="Impact"/>
              <a:cs typeface="Impact"/>
              <a:sym typeface="Impact"/>
            </a:endParaRPr>
          </a:p>
        </p:txBody>
      </p:sp>
      <p:sp>
        <p:nvSpPr>
          <p:cNvPr id="415" name="Google Shape;415;p21"/>
          <p:cNvSpPr txBox="1"/>
          <p:nvPr/>
        </p:nvSpPr>
        <p:spPr>
          <a:xfrm>
            <a:off x="2174957" y="2520944"/>
            <a:ext cx="5831042" cy="2600712"/>
          </a:xfrm>
          <a:prstGeom prst="rect">
            <a:avLst/>
          </a:prstGeom>
          <a:noFill/>
          <a:ln>
            <a:noFill/>
          </a:ln>
        </p:spPr>
        <p:txBody>
          <a:bodyPr spcFirstLastPara="1" wrap="square" lIns="0" tIns="0" rIns="0" bIns="0" anchor="t" anchorCtr="0">
            <a:spAutoFit/>
          </a:bodyPr>
          <a:lstStyle/>
          <a:p>
            <a:pPr marL="266687" marR="3810" indent="-257162" defTabSz="685800">
              <a:buClr>
                <a:srgbClr val="336666"/>
              </a:buClr>
              <a:buSzPts val="1800"/>
              <a:buFont typeface="Noto Sans Symbols"/>
              <a:buChar char="🞆"/>
              <a:defRPr/>
            </a:pPr>
            <a:r>
              <a:rPr lang="en-US" sz="1950" dirty="0">
                <a:solidFill>
                  <a:srgbClr val="003A1A"/>
                </a:solidFill>
                <a:latin typeface="Arial"/>
                <a:ea typeface="Arial"/>
                <a:cs typeface="Arial"/>
                <a:sym typeface="Arial"/>
              </a:rPr>
              <a:t> </a:t>
            </a:r>
            <a:r>
              <a:rPr lang="en-US" sz="2100" b="1" dirty="0">
                <a:solidFill>
                  <a:srgbClr val="003A1A"/>
                </a:solidFill>
                <a:latin typeface="Arial"/>
                <a:ea typeface="Arial"/>
                <a:cs typeface="Arial"/>
                <a:sym typeface="Arial"/>
              </a:rPr>
              <a:t>SERVICE</a:t>
            </a:r>
            <a:r>
              <a:rPr lang="en-US" sz="1950" dirty="0">
                <a:solidFill>
                  <a:srgbClr val="003A1A"/>
                </a:solidFill>
                <a:latin typeface="Arial"/>
                <a:ea typeface="Arial"/>
                <a:cs typeface="Arial"/>
                <a:sym typeface="Arial"/>
              </a:rPr>
              <a:t> is anything </a:t>
            </a:r>
            <a:r>
              <a:rPr lang="en-US" sz="2100" b="1" dirty="0">
                <a:solidFill>
                  <a:srgbClr val="003A1A"/>
                </a:solidFill>
                <a:latin typeface="Arial"/>
                <a:ea typeface="Arial"/>
                <a:cs typeface="Arial"/>
                <a:sym typeface="Arial"/>
              </a:rPr>
              <a:t>intangible</a:t>
            </a:r>
            <a:r>
              <a:rPr lang="en-US" sz="1950" dirty="0">
                <a:solidFill>
                  <a:srgbClr val="003A1A"/>
                </a:solidFill>
                <a:latin typeface="Arial"/>
                <a:ea typeface="Arial"/>
                <a:cs typeface="Arial"/>
                <a:sym typeface="Arial"/>
              </a:rPr>
              <a:t> that can be offered to satisfy a want or need and do not result in the ownership.</a:t>
            </a:r>
            <a:endParaRPr sz="1950" dirty="0">
              <a:solidFill>
                <a:srgbClr val="003A1A"/>
              </a:solidFill>
              <a:latin typeface="Arial"/>
              <a:ea typeface="Arial"/>
              <a:cs typeface="Arial"/>
              <a:sym typeface="Arial"/>
            </a:endParaRPr>
          </a:p>
          <a:p>
            <a:pPr marL="266687" indent="-257162" defTabSz="685800">
              <a:spcBef>
                <a:spcPts val="469"/>
              </a:spcBef>
              <a:buClr>
                <a:srgbClr val="336666"/>
              </a:buClr>
              <a:buSzPts val="1800"/>
              <a:buFont typeface="Noto Sans Symbols"/>
              <a:buChar char="🞆"/>
              <a:defRPr/>
            </a:pPr>
            <a:r>
              <a:rPr lang="en-US" sz="1950" dirty="0">
                <a:solidFill>
                  <a:srgbClr val="003A1A"/>
                </a:solidFill>
                <a:latin typeface="Arial"/>
                <a:ea typeface="Arial"/>
                <a:cs typeface="Arial"/>
                <a:sym typeface="Arial"/>
              </a:rPr>
              <a:t>Examples include:</a:t>
            </a:r>
            <a:endParaRPr sz="1050" dirty="0">
              <a:solidFill>
                <a:srgbClr val="003A1A"/>
              </a:solidFill>
              <a:latin typeface="Arial"/>
              <a:ea typeface="Arial"/>
              <a:cs typeface="Arial"/>
              <a:sym typeface="Arial"/>
            </a:endParaRPr>
          </a:p>
          <a:p>
            <a:pPr marL="567186" lvl="1" indent="-214778" defTabSz="685800">
              <a:spcBef>
                <a:spcPts val="435"/>
              </a:spcBef>
              <a:buClr>
                <a:srgbClr val="99CCCC"/>
              </a:buClr>
              <a:buSzPts val="1800"/>
              <a:buFont typeface="Noto Sans Symbols"/>
              <a:buChar char="●"/>
              <a:defRPr/>
            </a:pPr>
            <a:r>
              <a:rPr lang="en-US" dirty="0">
                <a:solidFill>
                  <a:srgbClr val="003A1A"/>
                </a:solidFill>
                <a:latin typeface="Arial"/>
                <a:ea typeface="Arial"/>
                <a:cs typeface="Arial"/>
                <a:sym typeface="Arial"/>
              </a:rPr>
              <a:t>Hospital </a:t>
            </a:r>
            <a:endParaRPr dirty="0">
              <a:solidFill>
                <a:srgbClr val="003A1A"/>
              </a:solidFill>
              <a:latin typeface="Arial"/>
              <a:ea typeface="Arial"/>
              <a:cs typeface="Arial"/>
              <a:sym typeface="Arial"/>
            </a:endParaRPr>
          </a:p>
          <a:p>
            <a:pPr marL="567186" lvl="1" indent="-214778" defTabSz="685800">
              <a:spcBef>
                <a:spcPts val="431"/>
              </a:spcBef>
              <a:buClr>
                <a:srgbClr val="99CCCC"/>
              </a:buClr>
              <a:buSzPts val="1800"/>
              <a:buFont typeface="Noto Sans Symbols"/>
              <a:buChar char="●"/>
              <a:defRPr/>
            </a:pPr>
            <a:r>
              <a:rPr lang="en-US" dirty="0">
                <a:solidFill>
                  <a:srgbClr val="003A1A"/>
                </a:solidFill>
                <a:latin typeface="Arial"/>
                <a:ea typeface="Arial"/>
                <a:cs typeface="Arial"/>
                <a:sym typeface="Arial"/>
              </a:rPr>
              <a:t>Insurance </a:t>
            </a:r>
            <a:endParaRPr dirty="0">
              <a:solidFill>
                <a:srgbClr val="003A1A"/>
              </a:solidFill>
              <a:latin typeface="Arial"/>
              <a:ea typeface="Arial"/>
              <a:cs typeface="Arial"/>
              <a:sym typeface="Arial"/>
            </a:endParaRPr>
          </a:p>
          <a:p>
            <a:pPr marL="567186" lvl="1" indent="-214778" defTabSz="685800">
              <a:spcBef>
                <a:spcPts val="435"/>
              </a:spcBef>
              <a:buClr>
                <a:srgbClr val="99CCCC"/>
              </a:buClr>
              <a:buSzPts val="1800"/>
              <a:buFont typeface="Noto Sans Symbols"/>
              <a:buChar char="●"/>
              <a:defRPr/>
            </a:pPr>
            <a:r>
              <a:rPr lang="en-US" dirty="0">
                <a:solidFill>
                  <a:srgbClr val="003A1A"/>
                </a:solidFill>
                <a:latin typeface="Arial"/>
                <a:ea typeface="Arial"/>
                <a:cs typeface="Arial"/>
                <a:sym typeface="Arial"/>
              </a:rPr>
              <a:t>Internet </a:t>
            </a:r>
            <a:endParaRPr dirty="0">
              <a:solidFill>
                <a:srgbClr val="003A1A"/>
              </a:solidFill>
              <a:latin typeface="Arial"/>
              <a:ea typeface="Arial"/>
              <a:cs typeface="Arial"/>
              <a:sym typeface="Arial"/>
            </a:endParaRPr>
          </a:p>
          <a:p>
            <a:pPr marL="567186" lvl="1" indent="-214778" defTabSz="685800">
              <a:spcBef>
                <a:spcPts val="431"/>
              </a:spcBef>
              <a:buClr>
                <a:srgbClr val="99CCCC"/>
              </a:buClr>
              <a:buSzPts val="1800"/>
              <a:buFont typeface="Noto Sans Symbols"/>
              <a:buChar char="●"/>
              <a:defRPr/>
            </a:pPr>
            <a:r>
              <a:rPr lang="en-US" dirty="0">
                <a:solidFill>
                  <a:srgbClr val="003A1A"/>
                </a:solidFill>
                <a:latin typeface="Arial"/>
                <a:ea typeface="Arial"/>
                <a:cs typeface="Arial"/>
                <a:sym typeface="Arial"/>
              </a:rPr>
              <a:t>Barber shop </a:t>
            </a:r>
            <a:endParaRPr dirty="0">
              <a:solidFill>
                <a:srgbClr val="003A1A"/>
              </a:solidFill>
              <a:latin typeface="Arial"/>
              <a:ea typeface="Arial"/>
              <a:cs typeface="Arial"/>
              <a:sym typeface="Arial"/>
            </a:endParaRPr>
          </a:p>
        </p:txBody>
      </p:sp>
      <p:pic>
        <p:nvPicPr>
          <p:cNvPr id="416" name="Google Shape;416;p21"/>
          <p:cNvPicPr preferRelativeResize="0"/>
          <p:nvPr/>
        </p:nvPicPr>
        <p:blipFill rotWithShape="1">
          <a:blip r:embed="rId3">
            <a:alphaModFix/>
          </a:blip>
          <a:srcRect l="50000"/>
          <a:stretch/>
        </p:blipFill>
        <p:spPr>
          <a:xfrm>
            <a:off x="8487851" y="1200372"/>
            <a:ext cx="1833876" cy="39212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19"/>
          <p:cNvSpPr txBox="1">
            <a:spLocks noGrp="1"/>
          </p:cNvSpPr>
          <p:nvPr>
            <p:ph type="title" idx="4294967295"/>
          </p:nvPr>
        </p:nvSpPr>
        <p:spPr>
          <a:xfrm>
            <a:off x="7848601" y="1295400"/>
            <a:ext cx="2146697" cy="86439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vert="horz" wrap="square" lIns="68569" tIns="34275" rIns="68569" bIns="34275" rtlCol="0" anchor="ctr" anchorCtr="0">
            <a:normAutofit/>
          </a:bodyPr>
          <a:lstStyle/>
          <a:p>
            <a:pPr>
              <a:spcBef>
                <a:spcPts val="0"/>
              </a:spcBef>
              <a:buClr>
                <a:srgbClr val="0070C0"/>
              </a:buClr>
              <a:buSzPts val="4400"/>
            </a:pPr>
            <a:r>
              <a:rPr lang="en-US" sz="3300" dirty="0">
                <a:solidFill>
                  <a:srgbClr val="0070C0"/>
                </a:solidFill>
                <a:latin typeface="Arial"/>
                <a:ea typeface="Arial"/>
                <a:cs typeface="Arial"/>
                <a:sym typeface="Arial"/>
              </a:rPr>
              <a:t>Activity #2</a:t>
            </a:r>
            <a:endParaRPr dirty="0"/>
          </a:p>
        </p:txBody>
      </p:sp>
      <p:pic>
        <p:nvPicPr>
          <p:cNvPr id="387" name="Google Shape;387;p19" descr="Off School - good quality, fun activities and learning opportunities"/>
          <p:cNvPicPr preferRelativeResize="0">
            <a:picLocks noGrp="1"/>
          </p:cNvPicPr>
          <p:nvPr>
            <p:ph type="body" idx="4294967295"/>
          </p:nvPr>
        </p:nvPicPr>
        <p:blipFill rotWithShape="1">
          <a:blip r:embed="rId3">
            <a:alphaModFix/>
          </a:blip>
          <a:srcRect/>
          <a:stretch/>
        </p:blipFill>
        <p:spPr>
          <a:xfrm>
            <a:off x="8219303" y="2255865"/>
            <a:ext cx="2146697" cy="2597944"/>
          </a:xfrm>
          <a:prstGeom prst="rect">
            <a:avLst/>
          </a:prstGeom>
          <a:noFill/>
          <a:ln>
            <a:noFill/>
          </a:ln>
        </p:spPr>
      </p:pic>
      <p:pic>
        <p:nvPicPr>
          <p:cNvPr id="388" name="Google Shape;388;p19" descr="Story Box Library | Search Results"/>
          <p:cNvPicPr preferRelativeResize="0"/>
          <p:nvPr/>
        </p:nvPicPr>
        <p:blipFill rotWithShape="1">
          <a:blip r:embed="rId4">
            <a:alphaModFix/>
          </a:blip>
          <a:srcRect/>
          <a:stretch/>
        </p:blipFill>
        <p:spPr>
          <a:xfrm>
            <a:off x="1774071" y="1793954"/>
            <a:ext cx="5306887" cy="3116264"/>
          </a:xfrm>
          <a:prstGeom prst="rect">
            <a:avLst/>
          </a:prstGeom>
          <a:noFill/>
          <a:ln>
            <a:noFill/>
          </a:ln>
        </p:spPr>
      </p:pic>
    </p:spTree>
  </p:cSld>
  <p:clrMapOvr>
    <a:masterClrMapping/>
  </p:clrMapOvr>
  <p:transition>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22"/>
          <p:cNvPicPr preferRelativeResize="0"/>
          <p:nvPr/>
        </p:nvPicPr>
        <p:blipFill rotWithShape="1">
          <a:blip r:embed="rId3">
            <a:alphaModFix/>
          </a:blip>
          <a:srcRect r="2210" b="12336"/>
          <a:stretch/>
        </p:blipFill>
        <p:spPr>
          <a:xfrm>
            <a:off x="1602205" y="1524001"/>
            <a:ext cx="8987590" cy="3970421"/>
          </a:xfrm>
          <a:prstGeom prst="rect">
            <a:avLst/>
          </a:prstGeom>
          <a:noFill/>
          <a:ln>
            <a:noFill/>
          </a:ln>
        </p:spPr>
      </p:pic>
    </p:spTree>
  </p:cSld>
  <p:clrMapOvr>
    <a:masterClrMapping/>
  </p:clrMapOvr>
  <p:transition>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9EADA24-2F67-10F7-DA2F-65F1264AF46E}"/>
              </a:ext>
            </a:extLst>
          </p:cNvPr>
          <p:cNvSpPr txBox="1"/>
          <p:nvPr/>
        </p:nvSpPr>
        <p:spPr>
          <a:xfrm>
            <a:off x="1747632" y="1625047"/>
            <a:ext cx="8855765" cy="300082"/>
          </a:xfrm>
          <a:prstGeom prst="rect">
            <a:avLst/>
          </a:prstGeom>
          <a:solidFill>
            <a:schemeClr val="bg1"/>
          </a:solidFill>
        </p:spPr>
        <p:txBody>
          <a:bodyPr wrap="square" rtlCol="0">
            <a:spAutoFit/>
          </a:bodyPr>
          <a:lstStyle/>
          <a:p>
            <a:pPr defTabSz="685800">
              <a:defRPr/>
            </a:pPr>
            <a:endParaRPr lang="en-SA" sz="1350" dirty="0">
              <a:solidFill>
                <a:prstClr val="black"/>
              </a:solidFill>
              <a:latin typeface="Calibri" panose="020F0502020204030204"/>
            </a:endParaRPr>
          </a:p>
        </p:txBody>
      </p:sp>
      <p:sp>
        <p:nvSpPr>
          <p:cNvPr id="2" name="object 2"/>
          <p:cNvSpPr txBox="1"/>
          <p:nvPr/>
        </p:nvSpPr>
        <p:spPr>
          <a:xfrm>
            <a:off x="1524002" y="1250343"/>
            <a:ext cx="9079127" cy="859592"/>
          </a:xfrm>
          <a:prstGeom prst="rect">
            <a:avLst/>
          </a:prstGeom>
          <a:solidFill>
            <a:schemeClr val="bg1"/>
          </a:solidFill>
          <a:ln>
            <a:solidFill>
              <a:srgbClr val="124C37"/>
            </a:solidFill>
          </a:ln>
        </p:spPr>
        <p:txBody>
          <a:bodyPr vert="horz" lIns="68580" tIns="34290" rIns="68580" bIns="34290" rtlCol="0" anchor="ctr">
            <a:noAutofit/>
          </a:bodyPr>
          <a:lstStyle>
            <a:defPPr>
              <a:defRPr lang="en-US"/>
            </a:defPPr>
            <a:lvl1pPr>
              <a:lnSpc>
                <a:spcPct val="90000"/>
              </a:lnSpc>
              <a:spcBef>
                <a:spcPct val="0"/>
              </a:spcBef>
              <a:buNone/>
              <a:defRPr sz="5400" cap="all">
                <a:solidFill>
                  <a:srgbClr val="B80E0F"/>
                </a:solidFill>
                <a:latin typeface="Impact" panose="020B0806030902050204"/>
              </a:defRPr>
            </a:lvl1pPr>
          </a:lstStyle>
          <a:p>
            <a:pPr defTabSz="685800">
              <a:defRPr/>
            </a:pPr>
            <a:r>
              <a:rPr lang="en-US" sz="4050" dirty="0"/>
              <a:t>The goods &amp; </a:t>
            </a:r>
            <a:r>
              <a:rPr sz="4050" dirty="0"/>
              <a:t>Services </a:t>
            </a:r>
            <a:r>
              <a:rPr lang="en-US" sz="4050" dirty="0"/>
              <a:t>continuum </a:t>
            </a:r>
            <a:endParaRPr sz="4050" dirty="0"/>
          </a:p>
        </p:txBody>
      </p:sp>
      <p:sp>
        <p:nvSpPr>
          <p:cNvPr id="3" name="object 3"/>
          <p:cNvSpPr/>
          <p:nvPr/>
        </p:nvSpPr>
        <p:spPr>
          <a:xfrm>
            <a:off x="1588874" y="2024963"/>
            <a:ext cx="8774424" cy="1999830"/>
          </a:xfrm>
          <a:prstGeom prst="rect">
            <a:avLst/>
          </a:prstGeom>
          <a:blipFill>
            <a:blip r:embed="rId3" cstate="print"/>
            <a:stretch>
              <a:fillRect/>
            </a:stretch>
          </a:blipFill>
        </p:spPr>
        <p:txBody>
          <a:bodyPr wrap="square" lIns="0" tIns="0" rIns="0" bIns="0" rtlCol="0"/>
          <a:lstStyle/>
          <a:p>
            <a:pPr defTabSz="342900">
              <a:defRPr/>
            </a:pPr>
            <a:endParaRPr sz="1350" dirty="0">
              <a:solidFill>
                <a:prstClr val="white"/>
              </a:solidFill>
              <a:latin typeface="Century Gothic" panose="020B0502020202020204"/>
            </a:endParaRPr>
          </a:p>
        </p:txBody>
      </p:sp>
      <p:sp>
        <p:nvSpPr>
          <p:cNvPr id="4" name="object 4"/>
          <p:cNvSpPr txBox="1"/>
          <p:nvPr/>
        </p:nvSpPr>
        <p:spPr>
          <a:xfrm>
            <a:off x="2071132" y="2562045"/>
            <a:ext cx="854869" cy="692497"/>
          </a:xfrm>
          <a:prstGeom prst="rect">
            <a:avLst/>
          </a:prstGeom>
        </p:spPr>
        <p:txBody>
          <a:bodyPr vert="horz" wrap="square" lIns="0" tIns="0" rIns="0" bIns="0" rtlCol="0">
            <a:spAutoFit/>
          </a:bodyPr>
          <a:lstStyle/>
          <a:p>
            <a:pPr marL="9525" marR="3810" defTabSz="342900">
              <a:defRPr/>
            </a:pPr>
            <a:r>
              <a:rPr sz="1500" b="1" spc="-4" dirty="0">
                <a:solidFill>
                  <a:prstClr val="white"/>
                </a:solidFill>
                <a:latin typeface="Tahoma"/>
                <a:cs typeface="Tahoma"/>
              </a:rPr>
              <a:t>Pu</a:t>
            </a:r>
            <a:r>
              <a:rPr sz="1500" b="1" spc="-8" dirty="0">
                <a:solidFill>
                  <a:prstClr val="white"/>
                </a:solidFill>
                <a:latin typeface="Tahoma"/>
                <a:cs typeface="Tahoma"/>
              </a:rPr>
              <a:t>r</a:t>
            </a:r>
            <a:r>
              <a:rPr sz="1500" b="1" dirty="0">
                <a:solidFill>
                  <a:prstClr val="white"/>
                </a:solidFill>
                <a:latin typeface="Tahoma"/>
                <a:cs typeface="Tahoma"/>
              </a:rPr>
              <a:t>e </a:t>
            </a:r>
            <a:r>
              <a:rPr sz="1500" b="1" spc="-210" dirty="0">
                <a:solidFill>
                  <a:prstClr val="white"/>
                </a:solidFill>
                <a:latin typeface="Tahoma"/>
                <a:cs typeface="Tahoma"/>
              </a:rPr>
              <a:t>T</a:t>
            </a:r>
            <a:r>
              <a:rPr sz="1500" b="1" spc="-11" dirty="0">
                <a:solidFill>
                  <a:prstClr val="white"/>
                </a:solidFill>
                <a:latin typeface="Tahoma"/>
                <a:cs typeface="Tahoma"/>
              </a:rPr>
              <a:t>an</a:t>
            </a:r>
            <a:r>
              <a:rPr sz="1500" b="1" spc="-8" dirty="0">
                <a:solidFill>
                  <a:prstClr val="white"/>
                </a:solidFill>
                <a:latin typeface="Tahoma"/>
                <a:cs typeface="Tahoma"/>
              </a:rPr>
              <a:t>gible </a:t>
            </a:r>
            <a:r>
              <a:rPr sz="1500" b="1" spc="-4" dirty="0">
                <a:solidFill>
                  <a:prstClr val="white"/>
                </a:solidFill>
                <a:latin typeface="Tahoma"/>
                <a:cs typeface="Tahoma"/>
              </a:rPr>
              <a:t>Good</a:t>
            </a:r>
            <a:endParaRPr sz="1500" b="1" dirty="0">
              <a:solidFill>
                <a:prstClr val="white"/>
              </a:solidFill>
              <a:latin typeface="Tahoma"/>
              <a:cs typeface="Tahoma"/>
            </a:endParaRPr>
          </a:p>
        </p:txBody>
      </p:sp>
      <p:sp>
        <p:nvSpPr>
          <p:cNvPr id="5" name="object 5"/>
          <p:cNvSpPr txBox="1"/>
          <p:nvPr/>
        </p:nvSpPr>
        <p:spPr>
          <a:xfrm>
            <a:off x="8400574" y="2734192"/>
            <a:ext cx="1436660" cy="230832"/>
          </a:xfrm>
          <a:prstGeom prst="rect">
            <a:avLst/>
          </a:prstGeom>
        </p:spPr>
        <p:txBody>
          <a:bodyPr vert="horz" wrap="square" lIns="0" tIns="0" rIns="0" bIns="0" rtlCol="0">
            <a:spAutoFit/>
          </a:bodyPr>
          <a:lstStyle/>
          <a:p>
            <a:pPr marL="9525" defTabSz="342900">
              <a:defRPr/>
            </a:pPr>
            <a:r>
              <a:rPr sz="1500" b="1" spc="-4" dirty="0">
                <a:solidFill>
                  <a:prstClr val="white"/>
                </a:solidFill>
                <a:latin typeface="Tahoma"/>
                <a:cs typeface="Tahoma"/>
              </a:rPr>
              <a:t>Pu</a:t>
            </a:r>
            <a:r>
              <a:rPr sz="1500" b="1" spc="-8" dirty="0">
                <a:solidFill>
                  <a:prstClr val="white"/>
                </a:solidFill>
                <a:latin typeface="Tahoma"/>
                <a:cs typeface="Tahoma"/>
              </a:rPr>
              <a:t>r</a:t>
            </a:r>
            <a:r>
              <a:rPr sz="1500" b="1" dirty="0">
                <a:solidFill>
                  <a:prstClr val="white"/>
                </a:solidFill>
                <a:latin typeface="Tahoma"/>
                <a:cs typeface="Tahoma"/>
              </a:rPr>
              <a:t>e</a:t>
            </a:r>
            <a:r>
              <a:rPr lang="en-US" sz="1500" b="1" dirty="0">
                <a:solidFill>
                  <a:prstClr val="white"/>
                </a:solidFill>
                <a:latin typeface="Tahoma"/>
                <a:cs typeface="Tahoma"/>
              </a:rPr>
              <a:t> </a:t>
            </a:r>
            <a:r>
              <a:rPr lang="en-US" sz="1500" b="1" spc="-8" dirty="0">
                <a:solidFill>
                  <a:prstClr val="white"/>
                </a:solidFill>
                <a:latin typeface="Tahoma"/>
                <a:cs typeface="Tahoma"/>
              </a:rPr>
              <a:t>Service </a:t>
            </a:r>
            <a:endParaRPr sz="1500" b="1" spc="-8" dirty="0">
              <a:solidFill>
                <a:prstClr val="white"/>
              </a:solidFill>
              <a:latin typeface="Tahoma"/>
              <a:cs typeface="Tahoma"/>
            </a:endParaRPr>
          </a:p>
        </p:txBody>
      </p:sp>
      <p:sp>
        <p:nvSpPr>
          <p:cNvPr id="6" name="object 6"/>
          <p:cNvSpPr txBox="1"/>
          <p:nvPr/>
        </p:nvSpPr>
        <p:spPr>
          <a:xfrm>
            <a:off x="6612921" y="3039211"/>
            <a:ext cx="1643628" cy="461665"/>
          </a:xfrm>
          <a:prstGeom prst="rect">
            <a:avLst/>
          </a:prstGeom>
        </p:spPr>
        <p:txBody>
          <a:bodyPr vert="horz" wrap="square" lIns="0" tIns="0" rIns="0" bIns="0" rtlCol="0">
            <a:spAutoFit/>
          </a:bodyPr>
          <a:lstStyle/>
          <a:p>
            <a:pPr marL="9525" marR="3810" defTabSz="342900">
              <a:defRPr/>
            </a:pPr>
            <a:r>
              <a:rPr sz="1500" b="1" dirty="0">
                <a:solidFill>
                  <a:prstClr val="white"/>
                </a:solidFill>
                <a:latin typeface="Tahoma"/>
                <a:cs typeface="Tahoma"/>
              </a:rPr>
              <a:t>A</a:t>
            </a:r>
            <a:r>
              <a:rPr sz="1500" b="1" spc="-15" dirty="0">
                <a:solidFill>
                  <a:prstClr val="white"/>
                </a:solidFill>
                <a:latin typeface="Tahoma"/>
                <a:cs typeface="Tahoma"/>
              </a:rPr>
              <a:t>ccom</a:t>
            </a:r>
            <a:r>
              <a:rPr sz="1500" b="1" spc="-8" dirty="0">
                <a:solidFill>
                  <a:prstClr val="white"/>
                </a:solidFill>
                <a:latin typeface="Tahoma"/>
                <a:cs typeface="Tahoma"/>
              </a:rPr>
              <a:t>p</a:t>
            </a:r>
            <a:r>
              <a:rPr sz="1500" b="1" spc="-11" dirty="0">
                <a:solidFill>
                  <a:prstClr val="white"/>
                </a:solidFill>
                <a:latin typeface="Tahoma"/>
                <a:cs typeface="Tahoma"/>
              </a:rPr>
              <a:t>a</a:t>
            </a:r>
            <a:r>
              <a:rPr sz="1500" b="1" spc="-26" dirty="0">
                <a:solidFill>
                  <a:prstClr val="white"/>
                </a:solidFill>
                <a:latin typeface="Tahoma"/>
                <a:cs typeface="Tahoma"/>
              </a:rPr>
              <a:t>n</a:t>
            </a:r>
            <a:r>
              <a:rPr sz="1500" b="1" spc="-15" dirty="0">
                <a:solidFill>
                  <a:prstClr val="white"/>
                </a:solidFill>
                <a:latin typeface="Tahoma"/>
                <a:cs typeface="Tahoma"/>
              </a:rPr>
              <a:t>y</a:t>
            </a:r>
            <a:r>
              <a:rPr sz="1500" b="1" spc="-4" dirty="0">
                <a:solidFill>
                  <a:prstClr val="white"/>
                </a:solidFill>
                <a:latin typeface="Tahoma"/>
                <a:cs typeface="Tahoma"/>
              </a:rPr>
              <a:t>i</a:t>
            </a:r>
            <a:r>
              <a:rPr sz="1500" b="1" spc="-11" dirty="0">
                <a:solidFill>
                  <a:prstClr val="white"/>
                </a:solidFill>
                <a:latin typeface="Tahoma"/>
                <a:cs typeface="Tahoma"/>
              </a:rPr>
              <a:t>n</a:t>
            </a:r>
            <a:r>
              <a:rPr sz="1500" b="1" spc="-225" dirty="0">
                <a:solidFill>
                  <a:prstClr val="white"/>
                </a:solidFill>
                <a:latin typeface="Tahoma"/>
                <a:cs typeface="Tahoma"/>
              </a:rPr>
              <a:t>g</a:t>
            </a:r>
            <a:r>
              <a:rPr lang="en-US" sz="1500" b="1" spc="-225" dirty="0">
                <a:solidFill>
                  <a:prstClr val="white"/>
                </a:solidFill>
                <a:latin typeface="Tahoma"/>
                <a:cs typeface="Tahoma"/>
              </a:rPr>
              <a:t>   </a:t>
            </a:r>
            <a:r>
              <a:rPr sz="1500" b="1" spc="-11" dirty="0">
                <a:solidFill>
                  <a:prstClr val="white"/>
                </a:solidFill>
                <a:latin typeface="Tahoma"/>
                <a:cs typeface="Tahoma"/>
              </a:rPr>
              <a:t>Min</a:t>
            </a:r>
            <a:r>
              <a:rPr sz="1500" b="1" spc="-8" dirty="0">
                <a:solidFill>
                  <a:prstClr val="white"/>
                </a:solidFill>
                <a:latin typeface="Tahoma"/>
                <a:cs typeface="Tahoma"/>
              </a:rPr>
              <a:t>o</a:t>
            </a:r>
            <a:r>
              <a:rPr sz="1500" b="1" dirty="0">
                <a:solidFill>
                  <a:prstClr val="white"/>
                </a:solidFill>
                <a:latin typeface="Tahoma"/>
                <a:cs typeface="Tahoma"/>
              </a:rPr>
              <a:t>r</a:t>
            </a:r>
            <a:r>
              <a:rPr sz="1500" b="1" spc="-15" dirty="0">
                <a:solidFill>
                  <a:prstClr val="white"/>
                </a:solidFill>
                <a:latin typeface="Tahoma"/>
                <a:cs typeface="Tahoma"/>
              </a:rPr>
              <a:t> </a:t>
            </a:r>
            <a:r>
              <a:rPr sz="1500" b="1" spc="-4" dirty="0">
                <a:solidFill>
                  <a:prstClr val="white"/>
                </a:solidFill>
                <a:latin typeface="Tahoma"/>
                <a:cs typeface="Tahoma"/>
              </a:rPr>
              <a:t>Goo</a:t>
            </a:r>
            <a:r>
              <a:rPr sz="1500" b="1" spc="8" dirty="0">
                <a:solidFill>
                  <a:prstClr val="white"/>
                </a:solidFill>
                <a:latin typeface="Tahoma"/>
                <a:cs typeface="Tahoma"/>
              </a:rPr>
              <a:t>d</a:t>
            </a:r>
            <a:r>
              <a:rPr sz="1500" b="1" dirty="0">
                <a:solidFill>
                  <a:prstClr val="white"/>
                </a:solidFill>
                <a:latin typeface="Tahoma"/>
                <a:cs typeface="Tahoma"/>
              </a:rPr>
              <a:t>s</a:t>
            </a:r>
          </a:p>
        </p:txBody>
      </p:sp>
      <p:sp>
        <p:nvSpPr>
          <p:cNvPr id="8" name="object 8"/>
          <p:cNvSpPr txBox="1"/>
          <p:nvPr/>
        </p:nvSpPr>
        <p:spPr>
          <a:xfrm>
            <a:off x="3418606" y="2662572"/>
            <a:ext cx="1449704" cy="230832"/>
          </a:xfrm>
          <a:prstGeom prst="rect">
            <a:avLst/>
          </a:prstGeom>
        </p:spPr>
        <p:txBody>
          <a:bodyPr vert="horz" wrap="square" lIns="0" tIns="0" rIns="0" bIns="0" rtlCol="0">
            <a:spAutoFit/>
          </a:bodyPr>
          <a:lstStyle/>
          <a:p>
            <a:pPr marL="9525" defTabSz="342900">
              <a:defRPr/>
            </a:pPr>
            <a:r>
              <a:rPr sz="1500" b="1" spc="-210" dirty="0">
                <a:solidFill>
                  <a:prstClr val="white"/>
                </a:solidFill>
                <a:latin typeface="Tahoma"/>
                <a:cs typeface="Tahoma"/>
              </a:rPr>
              <a:t>T</a:t>
            </a:r>
            <a:r>
              <a:rPr sz="1500" b="1" spc="-11" dirty="0">
                <a:solidFill>
                  <a:prstClr val="white"/>
                </a:solidFill>
                <a:latin typeface="Tahoma"/>
                <a:cs typeface="Tahoma"/>
              </a:rPr>
              <a:t>an</a:t>
            </a:r>
            <a:r>
              <a:rPr sz="1500" b="1" spc="-8" dirty="0">
                <a:solidFill>
                  <a:prstClr val="white"/>
                </a:solidFill>
                <a:latin typeface="Tahoma"/>
                <a:cs typeface="Tahoma"/>
              </a:rPr>
              <a:t>gible</a:t>
            </a:r>
            <a:r>
              <a:rPr sz="1500" b="1" spc="-26" dirty="0">
                <a:solidFill>
                  <a:prstClr val="white"/>
                </a:solidFill>
                <a:latin typeface="Tahoma"/>
                <a:cs typeface="Tahoma"/>
              </a:rPr>
              <a:t> </a:t>
            </a:r>
            <a:r>
              <a:rPr sz="1500" b="1" spc="-4" dirty="0">
                <a:solidFill>
                  <a:prstClr val="white"/>
                </a:solidFill>
                <a:latin typeface="Tahoma"/>
                <a:cs typeface="Tahoma"/>
              </a:rPr>
              <a:t>Good</a:t>
            </a:r>
            <a:endParaRPr sz="1500" b="1" dirty="0">
              <a:solidFill>
                <a:prstClr val="white"/>
              </a:solidFill>
              <a:latin typeface="Tahoma"/>
              <a:cs typeface="Tahoma"/>
            </a:endParaRPr>
          </a:p>
        </p:txBody>
      </p:sp>
      <p:sp>
        <p:nvSpPr>
          <p:cNvPr id="9" name="object 9"/>
          <p:cNvSpPr txBox="1"/>
          <p:nvPr/>
        </p:nvSpPr>
        <p:spPr>
          <a:xfrm>
            <a:off x="3983547" y="2867759"/>
            <a:ext cx="481965" cy="230832"/>
          </a:xfrm>
          <a:prstGeom prst="rect">
            <a:avLst/>
          </a:prstGeom>
        </p:spPr>
        <p:txBody>
          <a:bodyPr vert="horz" wrap="square" lIns="0" tIns="0" rIns="0" bIns="0" rtlCol="0">
            <a:spAutoFit/>
          </a:bodyPr>
          <a:lstStyle/>
          <a:p>
            <a:pPr marL="9525" defTabSz="342900">
              <a:defRPr/>
            </a:pPr>
            <a:r>
              <a:rPr sz="1500" b="1" spc="-11" dirty="0">
                <a:solidFill>
                  <a:prstClr val="white"/>
                </a:solidFill>
                <a:latin typeface="Tahoma"/>
                <a:cs typeface="Tahoma"/>
              </a:rPr>
              <a:t>With</a:t>
            </a:r>
            <a:endParaRPr sz="1500" b="1" dirty="0">
              <a:solidFill>
                <a:prstClr val="white"/>
              </a:solidFill>
              <a:latin typeface="Tahoma"/>
              <a:cs typeface="Tahoma"/>
            </a:endParaRPr>
          </a:p>
        </p:txBody>
      </p:sp>
      <p:sp>
        <p:nvSpPr>
          <p:cNvPr id="10" name="object 10"/>
          <p:cNvSpPr txBox="1"/>
          <p:nvPr/>
        </p:nvSpPr>
        <p:spPr>
          <a:xfrm>
            <a:off x="3516437" y="3262042"/>
            <a:ext cx="2506248" cy="461665"/>
          </a:xfrm>
          <a:prstGeom prst="rect">
            <a:avLst/>
          </a:prstGeom>
        </p:spPr>
        <p:txBody>
          <a:bodyPr vert="horz" wrap="square" lIns="0" tIns="0" rIns="0" bIns="0" rtlCol="0">
            <a:spAutoFit/>
          </a:bodyPr>
          <a:lstStyle/>
          <a:p>
            <a:pPr marL="9525" defTabSz="342900">
              <a:defRPr/>
            </a:pPr>
            <a:r>
              <a:rPr sz="1500" b="1" dirty="0">
                <a:solidFill>
                  <a:prstClr val="white"/>
                </a:solidFill>
                <a:latin typeface="Tahoma"/>
                <a:cs typeface="Tahoma"/>
              </a:rPr>
              <a:t>A</a:t>
            </a:r>
            <a:r>
              <a:rPr sz="1500" b="1" spc="-15" dirty="0">
                <a:solidFill>
                  <a:prstClr val="white"/>
                </a:solidFill>
                <a:latin typeface="Tahoma"/>
                <a:cs typeface="Tahoma"/>
              </a:rPr>
              <a:t>ccom</a:t>
            </a:r>
            <a:r>
              <a:rPr sz="1500" b="1" spc="-8" dirty="0">
                <a:solidFill>
                  <a:prstClr val="white"/>
                </a:solidFill>
                <a:latin typeface="Tahoma"/>
                <a:cs typeface="Tahoma"/>
              </a:rPr>
              <a:t>p</a:t>
            </a:r>
            <a:r>
              <a:rPr sz="1500" b="1" spc="-11" dirty="0">
                <a:solidFill>
                  <a:prstClr val="white"/>
                </a:solidFill>
                <a:latin typeface="Tahoma"/>
                <a:cs typeface="Tahoma"/>
              </a:rPr>
              <a:t>a</a:t>
            </a:r>
            <a:r>
              <a:rPr sz="1500" b="1" spc="-26" dirty="0">
                <a:solidFill>
                  <a:prstClr val="white"/>
                </a:solidFill>
                <a:latin typeface="Tahoma"/>
                <a:cs typeface="Tahoma"/>
              </a:rPr>
              <a:t>n</a:t>
            </a:r>
            <a:r>
              <a:rPr sz="1500" b="1" spc="-15" dirty="0">
                <a:solidFill>
                  <a:prstClr val="white"/>
                </a:solidFill>
                <a:latin typeface="Tahoma"/>
                <a:cs typeface="Tahoma"/>
              </a:rPr>
              <a:t>y</a:t>
            </a:r>
            <a:r>
              <a:rPr sz="1500" b="1" spc="-4" dirty="0">
                <a:solidFill>
                  <a:prstClr val="white"/>
                </a:solidFill>
                <a:latin typeface="Tahoma"/>
                <a:cs typeface="Tahoma"/>
              </a:rPr>
              <a:t>i</a:t>
            </a:r>
            <a:r>
              <a:rPr sz="1500" b="1" spc="-11" dirty="0">
                <a:solidFill>
                  <a:prstClr val="white"/>
                </a:solidFill>
                <a:latin typeface="Tahoma"/>
                <a:cs typeface="Tahoma"/>
              </a:rPr>
              <a:t>n</a:t>
            </a:r>
            <a:r>
              <a:rPr sz="1500" b="1" spc="-675" dirty="0">
                <a:solidFill>
                  <a:prstClr val="white"/>
                </a:solidFill>
                <a:latin typeface="Tahoma"/>
                <a:cs typeface="Tahoma"/>
              </a:rPr>
              <a:t>g</a:t>
            </a:r>
            <a:endParaRPr sz="2400" b="1" baseline="11574" dirty="0">
              <a:solidFill>
                <a:prstClr val="white"/>
              </a:solidFill>
              <a:latin typeface="Tahoma"/>
              <a:cs typeface="Tahoma"/>
            </a:endParaRPr>
          </a:p>
          <a:p>
            <a:pPr marL="9525" defTabSz="342900">
              <a:defRPr/>
            </a:pPr>
            <a:r>
              <a:rPr sz="1500" b="1" spc="-4" dirty="0">
                <a:solidFill>
                  <a:prstClr val="white"/>
                </a:solidFill>
                <a:latin typeface="Tahoma"/>
                <a:cs typeface="Tahoma"/>
              </a:rPr>
              <a:t>S</a:t>
            </a:r>
            <a:r>
              <a:rPr sz="1500" b="1" spc="-11" dirty="0">
                <a:solidFill>
                  <a:prstClr val="white"/>
                </a:solidFill>
                <a:latin typeface="Tahoma"/>
                <a:cs typeface="Tahoma"/>
              </a:rPr>
              <a:t>e</a:t>
            </a:r>
            <a:r>
              <a:rPr sz="1500" b="1" spc="-4" dirty="0">
                <a:solidFill>
                  <a:prstClr val="white"/>
                </a:solidFill>
                <a:latin typeface="Tahoma"/>
                <a:cs typeface="Tahoma"/>
              </a:rPr>
              <a:t>rvices</a:t>
            </a:r>
            <a:endParaRPr sz="1500" b="1" dirty="0">
              <a:solidFill>
                <a:prstClr val="white"/>
              </a:solidFill>
              <a:latin typeface="Tahoma"/>
              <a:cs typeface="Tahoma"/>
            </a:endParaRPr>
          </a:p>
        </p:txBody>
      </p:sp>
      <p:sp>
        <p:nvSpPr>
          <p:cNvPr id="12" name="object 12"/>
          <p:cNvSpPr txBox="1"/>
          <p:nvPr/>
        </p:nvSpPr>
        <p:spPr>
          <a:xfrm>
            <a:off x="5355432" y="2822039"/>
            <a:ext cx="675323" cy="230832"/>
          </a:xfrm>
          <a:prstGeom prst="rect">
            <a:avLst/>
          </a:prstGeom>
        </p:spPr>
        <p:txBody>
          <a:bodyPr vert="horz" wrap="square" lIns="0" tIns="0" rIns="0" bIns="0" rtlCol="0">
            <a:spAutoFit/>
          </a:bodyPr>
          <a:lstStyle/>
          <a:p>
            <a:pPr marL="9525" defTabSz="342900">
              <a:defRPr/>
            </a:pPr>
            <a:r>
              <a:rPr sz="1500" b="1" spc="-4" dirty="0">
                <a:solidFill>
                  <a:prstClr val="white"/>
                </a:solidFill>
                <a:latin typeface="Tahoma"/>
                <a:cs typeface="Tahoma"/>
              </a:rPr>
              <a:t>Hy</a:t>
            </a:r>
            <a:r>
              <a:rPr sz="1500" b="1" spc="4" dirty="0">
                <a:solidFill>
                  <a:prstClr val="white"/>
                </a:solidFill>
                <a:latin typeface="Tahoma"/>
                <a:cs typeface="Tahoma"/>
              </a:rPr>
              <a:t>b</a:t>
            </a:r>
            <a:r>
              <a:rPr sz="1500" b="1" spc="-11" dirty="0">
                <a:solidFill>
                  <a:prstClr val="white"/>
                </a:solidFill>
                <a:latin typeface="Tahoma"/>
                <a:cs typeface="Tahoma"/>
              </a:rPr>
              <a:t>rid</a:t>
            </a:r>
            <a:endParaRPr sz="1500" b="1" dirty="0">
              <a:solidFill>
                <a:prstClr val="white"/>
              </a:solidFill>
              <a:latin typeface="Tahoma"/>
              <a:cs typeface="Tahoma"/>
            </a:endParaRPr>
          </a:p>
        </p:txBody>
      </p:sp>
      <p:sp>
        <p:nvSpPr>
          <p:cNvPr id="14" name="object 14"/>
          <p:cNvSpPr txBox="1"/>
          <p:nvPr/>
        </p:nvSpPr>
        <p:spPr>
          <a:xfrm>
            <a:off x="6651900" y="2547157"/>
            <a:ext cx="740569" cy="461665"/>
          </a:xfrm>
          <a:prstGeom prst="rect">
            <a:avLst/>
          </a:prstGeom>
        </p:spPr>
        <p:txBody>
          <a:bodyPr vert="horz" wrap="square" lIns="0" tIns="0" rIns="0" bIns="0" rtlCol="0">
            <a:spAutoFit/>
          </a:bodyPr>
          <a:lstStyle/>
          <a:p>
            <a:pPr marL="9525" marR="3810" defTabSz="342900">
              <a:defRPr/>
            </a:pPr>
            <a:r>
              <a:rPr sz="1500" b="1" spc="-4" dirty="0">
                <a:solidFill>
                  <a:prstClr val="white"/>
                </a:solidFill>
                <a:latin typeface="Tahoma"/>
                <a:cs typeface="Tahoma"/>
              </a:rPr>
              <a:t>S</a:t>
            </a:r>
            <a:r>
              <a:rPr sz="1500" b="1" spc="-8" dirty="0">
                <a:solidFill>
                  <a:prstClr val="white"/>
                </a:solidFill>
                <a:latin typeface="Tahoma"/>
                <a:cs typeface="Tahoma"/>
              </a:rPr>
              <a:t>e</a:t>
            </a:r>
            <a:r>
              <a:rPr sz="1500" b="1" spc="-15" dirty="0">
                <a:solidFill>
                  <a:prstClr val="white"/>
                </a:solidFill>
                <a:latin typeface="Tahoma"/>
                <a:cs typeface="Tahoma"/>
              </a:rPr>
              <a:t>rv</a:t>
            </a:r>
            <a:r>
              <a:rPr sz="1500" b="1" spc="-4" dirty="0">
                <a:solidFill>
                  <a:prstClr val="white"/>
                </a:solidFill>
                <a:latin typeface="Tahoma"/>
                <a:cs typeface="Tahoma"/>
              </a:rPr>
              <a:t>ice </a:t>
            </a:r>
            <a:r>
              <a:rPr sz="1500" b="1" spc="-11" dirty="0">
                <a:solidFill>
                  <a:prstClr val="white"/>
                </a:solidFill>
                <a:latin typeface="Tahoma"/>
                <a:cs typeface="Tahoma"/>
              </a:rPr>
              <a:t>With</a:t>
            </a:r>
            <a:endParaRPr sz="1500" b="1" dirty="0">
              <a:solidFill>
                <a:prstClr val="white"/>
              </a:solidFill>
              <a:latin typeface="Tahoma"/>
              <a:cs typeface="Tahoma"/>
            </a:endParaRPr>
          </a:p>
        </p:txBody>
      </p:sp>
      <p:pic>
        <p:nvPicPr>
          <p:cNvPr id="40" name="Picture 39">
            <a:extLst>
              <a:ext uri="{FF2B5EF4-FFF2-40B4-BE49-F238E27FC236}">
                <a16:creationId xmlns:a16="http://schemas.microsoft.com/office/drawing/2014/main" id="{81287098-E1C8-4874-AFD7-B599EE0E48B4}"/>
              </a:ext>
            </a:extLst>
          </p:cNvPr>
          <p:cNvPicPr>
            <a:picLocks noChangeAspect="1"/>
          </p:cNvPicPr>
          <p:nvPr/>
        </p:nvPicPr>
        <p:blipFill>
          <a:blip r:embed="rId4"/>
          <a:stretch>
            <a:fillRect/>
          </a:stretch>
        </p:blipFill>
        <p:spPr>
          <a:xfrm rot="20332601">
            <a:off x="5282032" y="4146174"/>
            <a:ext cx="1158156" cy="1459277"/>
          </a:xfrm>
          <a:prstGeom prst="rect">
            <a:avLst/>
          </a:prstGeom>
        </p:spPr>
      </p:pic>
      <p:pic>
        <p:nvPicPr>
          <p:cNvPr id="41" name="Picture 40">
            <a:extLst>
              <a:ext uri="{FF2B5EF4-FFF2-40B4-BE49-F238E27FC236}">
                <a16:creationId xmlns:a16="http://schemas.microsoft.com/office/drawing/2014/main" id="{1FFBE5D5-11BE-4290-BB9B-0FEE784E3903}"/>
              </a:ext>
            </a:extLst>
          </p:cNvPr>
          <p:cNvPicPr>
            <a:picLocks noChangeAspect="1"/>
          </p:cNvPicPr>
          <p:nvPr/>
        </p:nvPicPr>
        <p:blipFill>
          <a:blip r:embed="rId5"/>
          <a:stretch>
            <a:fillRect/>
          </a:stretch>
        </p:blipFill>
        <p:spPr>
          <a:xfrm rot="20406030">
            <a:off x="1745497" y="3490588"/>
            <a:ext cx="1729261" cy="1200150"/>
          </a:xfrm>
          <a:prstGeom prst="rect">
            <a:avLst/>
          </a:prstGeom>
        </p:spPr>
      </p:pic>
      <p:pic>
        <p:nvPicPr>
          <p:cNvPr id="42" name="Picture 41">
            <a:extLst>
              <a:ext uri="{FF2B5EF4-FFF2-40B4-BE49-F238E27FC236}">
                <a16:creationId xmlns:a16="http://schemas.microsoft.com/office/drawing/2014/main" id="{320798DF-4A66-4D26-9F33-F9A007738CF1}"/>
              </a:ext>
            </a:extLst>
          </p:cNvPr>
          <p:cNvPicPr>
            <a:picLocks noChangeAspect="1"/>
          </p:cNvPicPr>
          <p:nvPr/>
        </p:nvPicPr>
        <p:blipFill>
          <a:blip r:embed="rId6"/>
          <a:stretch>
            <a:fillRect/>
          </a:stretch>
        </p:blipFill>
        <p:spPr>
          <a:xfrm rot="1849992">
            <a:off x="6527086" y="4318120"/>
            <a:ext cx="1964531" cy="1307306"/>
          </a:xfrm>
          <a:prstGeom prst="rect">
            <a:avLst/>
          </a:prstGeom>
        </p:spPr>
      </p:pic>
      <p:pic>
        <p:nvPicPr>
          <p:cNvPr id="44" name="Picture 43">
            <a:extLst>
              <a:ext uri="{FF2B5EF4-FFF2-40B4-BE49-F238E27FC236}">
                <a16:creationId xmlns:a16="http://schemas.microsoft.com/office/drawing/2014/main" id="{8DEF407E-A729-40E0-BF13-236541E8F0B4}"/>
              </a:ext>
            </a:extLst>
          </p:cNvPr>
          <p:cNvPicPr>
            <a:picLocks noChangeAspect="1"/>
          </p:cNvPicPr>
          <p:nvPr/>
        </p:nvPicPr>
        <p:blipFill>
          <a:blip r:embed="rId7"/>
          <a:stretch>
            <a:fillRect/>
          </a:stretch>
        </p:blipFill>
        <p:spPr>
          <a:xfrm rot="20705536">
            <a:off x="2766698" y="4206394"/>
            <a:ext cx="2238359" cy="1307306"/>
          </a:xfrm>
          <a:prstGeom prst="rect">
            <a:avLst/>
          </a:prstGeom>
        </p:spPr>
      </p:pic>
      <p:pic>
        <p:nvPicPr>
          <p:cNvPr id="43" name="Picture 42">
            <a:extLst>
              <a:ext uri="{FF2B5EF4-FFF2-40B4-BE49-F238E27FC236}">
                <a16:creationId xmlns:a16="http://schemas.microsoft.com/office/drawing/2014/main" id="{EBDDA6E6-D568-498E-B84D-B5DDE3C889E0}"/>
              </a:ext>
            </a:extLst>
          </p:cNvPr>
          <p:cNvPicPr>
            <a:picLocks noChangeAspect="1"/>
          </p:cNvPicPr>
          <p:nvPr/>
        </p:nvPicPr>
        <p:blipFill>
          <a:blip r:embed="rId8"/>
          <a:stretch>
            <a:fillRect/>
          </a:stretch>
        </p:blipFill>
        <p:spPr>
          <a:xfrm rot="19253255">
            <a:off x="8750984" y="3358177"/>
            <a:ext cx="1835944" cy="1400175"/>
          </a:xfrm>
          <a:prstGeom prst="rect">
            <a:avLst/>
          </a:prstGeom>
        </p:spPr>
      </p:pic>
    </p:spTree>
    <p:extLst>
      <p:ext uri="{BB962C8B-B14F-4D97-AF65-F5344CB8AC3E}">
        <p14:creationId xmlns:p14="http://schemas.microsoft.com/office/powerpoint/2010/main" val="168877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23"/>
          <p:cNvSpPr txBox="1"/>
          <p:nvPr/>
        </p:nvSpPr>
        <p:spPr>
          <a:xfrm>
            <a:off x="3810001" y="2471061"/>
            <a:ext cx="6097313" cy="1915879"/>
          </a:xfrm>
          <a:prstGeom prst="rect">
            <a:avLst/>
          </a:prstGeom>
          <a:noFill/>
          <a:ln>
            <a:noFill/>
          </a:ln>
        </p:spPr>
        <p:txBody>
          <a:bodyPr spcFirstLastPara="1" wrap="square" lIns="68569" tIns="34275" rIns="68569" bIns="34275" anchor="t" anchorCtr="0">
            <a:spAutoFit/>
          </a:bodyPr>
          <a:lstStyle/>
          <a:p>
            <a:pPr defTabSz="685800">
              <a:buClr>
                <a:srgbClr val="000000"/>
              </a:buClr>
              <a:buSzPts val="6600"/>
              <a:defRPr/>
            </a:pPr>
            <a:r>
              <a:rPr lang="en-US" sz="4950" dirty="0">
                <a:solidFill>
                  <a:srgbClr val="003A1A"/>
                </a:solidFill>
                <a:latin typeface="Impact"/>
                <a:ea typeface="Impact"/>
                <a:cs typeface="Impact"/>
                <a:sym typeface="Impact"/>
              </a:rPr>
              <a:t>UNDERSTANDING MARKETPLACE</a:t>
            </a:r>
            <a:endParaRPr sz="1050" dirty="0">
              <a:solidFill>
                <a:srgbClr val="003A1A"/>
              </a:solidFill>
              <a:latin typeface="Arial"/>
              <a:ea typeface="Arial"/>
              <a:cs typeface="Arial"/>
              <a:sym typeface="Arial"/>
            </a:endParaRPr>
          </a:p>
          <a:p>
            <a:pPr defTabSz="685800">
              <a:buClr>
                <a:srgbClr val="000000"/>
              </a:buClr>
              <a:buSzPts val="2800"/>
              <a:defRPr/>
            </a:pPr>
            <a:endParaRPr sz="2100" dirty="0">
              <a:solidFill>
                <a:srgbClr val="003A1A"/>
              </a:solidFill>
              <a:latin typeface="Rockwell"/>
              <a:ea typeface="Rockwell"/>
              <a:cs typeface="Rockwell"/>
              <a:sym typeface="Rockwe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24"/>
          <p:cNvPicPr preferRelativeResize="0"/>
          <p:nvPr/>
        </p:nvPicPr>
        <p:blipFill rotWithShape="1">
          <a:blip r:embed="rId3">
            <a:alphaModFix/>
          </a:blip>
          <a:srcRect/>
          <a:stretch/>
        </p:blipFill>
        <p:spPr>
          <a:xfrm>
            <a:off x="5984204" y="1696854"/>
            <a:ext cx="4434359" cy="3183756"/>
          </a:xfrm>
          <a:prstGeom prst="rect">
            <a:avLst/>
          </a:prstGeom>
          <a:noFill/>
          <a:ln>
            <a:noFill/>
          </a:ln>
        </p:spPr>
      </p:pic>
      <p:sp>
        <p:nvSpPr>
          <p:cNvPr id="445" name="Google Shape;445;p24"/>
          <p:cNvSpPr txBox="1">
            <a:spLocks noGrp="1"/>
          </p:cNvSpPr>
          <p:nvPr>
            <p:ph type="title" idx="4294967295"/>
          </p:nvPr>
        </p:nvSpPr>
        <p:spPr>
          <a:xfrm>
            <a:off x="1626669" y="1602942"/>
            <a:ext cx="3821906" cy="4501754"/>
          </a:xfrm>
          <a:prstGeom prst="rect">
            <a:avLst/>
          </a:prstGeom>
          <a:noFill/>
          <a:ln>
            <a:noFill/>
          </a:ln>
        </p:spPr>
        <p:txBody>
          <a:bodyPr spcFirstLastPara="1" vert="horz" wrap="square" lIns="68569" tIns="34275" rIns="68569" bIns="34275" rtlCol="0" anchor="ctr" anchorCtr="0">
            <a:noAutofit/>
          </a:bodyPr>
          <a:lstStyle/>
          <a:p>
            <a:pPr>
              <a:spcBef>
                <a:spcPts val="0"/>
              </a:spcBef>
              <a:buClr>
                <a:srgbClr val="C00000"/>
              </a:buClr>
              <a:buSzPts val="2800"/>
            </a:pPr>
            <a:br>
              <a:rPr lang="en-US" sz="2100" dirty="0">
                <a:solidFill>
                  <a:srgbClr val="003A1A"/>
                </a:solidFill>
                <a:latin typeface="Verdana"/>
                <a:ea typeface="Verdana"/>
                <a:cs typeface="Verdana"/>
                <a:sym typeface="Verdana"/>
              </a:rPr>
            </a:br>
            <a:r>
              <a:rPr lang="en-US" sz="2100" dirty="0">
                <a:solidFill>
                  <a:srgbClr val="003A1A"/>
                </a:solidFill>
                <a:latin typeface="Verdana"/>
                <a:ea typeface="Verdana"/>
                <a:cs typeface="Verdana"/>
                <a:sym typeface="Verdana"/>
              </a:rPr>
              <a:t>Does the Marketing Offerings are a one-way communication !</a:t>
            </a:r>
            <a:br>
              <a:rPr lang="en-US" sz="2100" dirty="0">
                <a:solidFill>
                  <a:srgbClr val="003A1A"/>
                </a:solidFill>
                <a:latin typeface="Verdana"/>
                <a:ea typeface="Verdana"/>
                <a:cs typeface="Verdana"/>
                <a:sym typeface="Verdana"/>
              </a:rPr>
            </a:br>
            <a:br>
              <a:rPr lang="en-US" sz="2100" dirty="0">
                <a:solidFill>
                  <a:srgbClr val="003A1A"/>
                </a:solidFill>
                <a:latin typeface="Verdana"/>
                <a:ea typeface="Verdana"/>
                <a:cs typeface="Verdana"/>
                <a:sym typeface="Verdana"/>
              </a:rPr>
            </a:br>
            <a:r>
              <a:rPr lang="en-US" sz="2100" dirty="0">
                <a:solidFill>
                  <a:srgbClr val="003A1A"/>
                </a:solidFill>
                <a:latin typeface="Verdana"/>
                <a:ea typeface="Verdana"/>
                <a:cs typeface="Verdana"/>
                <a:sym typeface="Verdana"/>
              </a:rPr>
              <a:t>exchange?</a:t>
            </a:r>
            <a:br>
              <a:rPr lang="en-US" sz="2100" dirty="0">
                <a:solidFill>
                  <a:srgbClr val="003A1A"/>
                </a:solidFill>
                <a:latin typeface="Verdana"/>
                <a:ea typeface="Verdana"/>
                <a:cs typeface="Verdana"/>
                <a:sym typeface="Verdana"/>
              </a:rPr>
            </a:br>
            <a:r>
              <a:rPr lang="en-US" sz="2100" dirty="0">
                <a:solidFill>
                  <a:srgbClr val="003A1A"/>
                </a:solidFill>
                <a:latin typeface="Verdana"/>
                <a:ea typeface="Verdana"/>
                <a:cs typeface="Verdana"/>
                <a:sym typeface="Verdana"/>
              </a:rPr>
              <a:t> </a:t>
            </a:r>
            <a:br>
              <a:rPr lang="en-US" sz="2100" dirty="0">
                <a:solidFill>
                  <a:srgbClr val="003A1A"/>
                </a:solidFill>
                <a:latin typeface="Verdana"/>
                <a:ea typeface="Verdana"/>
                <a:cs typeface="Verdana"/>
                <a:sym typeface="Verdana"/>
              </a:rPr>
            </a:br>
            <a:r>
              <a:rPr lang="en-US" sz="2100" dirty="0">
                <a:solidFill>
                  <a:srgbClr val="003A1A"/>
                </a:solidFill>
                <a:latin typeface="Verdana"/>
                <a:ea typeface="Verdana"/>
                <a:cs typeface="Verdana"/>
                <a:sym typeface="Verdana"/>
              </a:rPr>
              <a:t>relationship?</a:t>
            </a:r>
            <a:br>
              <a:rPr lang="en-US" sz="2100" dirty="0">
                <a:solidFill>
                  <a:srgbClr val="003A1A"/>
                </a:solidFill>
                <a:latin typeface="Verdana"/>
                <a:ea typeface="Verdana"/>
                <a:cs typeface="Verdana"/>
                <a:sym typeface="Verdana"/>
              </a:rPr>
            </a:br>
            <a:br>
              <a:rPr lang="en-US" sz="2100" dirty="0">
                <a:solidFill>
                  <a:srgbClr val="003A1A"/>
                </a:solidFill>
                <a:latin typeface="Verdana"/>
                <a:ea typeface="Verdana"/>
                <a:cs typeface="Verdana"/>
                <a:sym typeface="Verdana"/>
              </a:rPr>
            </a:br>
            <a:r>
              <a:rPr lang="en-US" sz="2100" dirty="0">
                <a:solidFill>
                  <a:srgbClr val="003A1A"/>
                </a:solidFill>
                <a:latin typeface="Verdana"/>
                <a:ea typeface="Verdana"/>
                <a:cs typeface="Verdana"/>
                <a:sym typeface="Verdana"/>
              </a:rPr>
              <a:t>Where does this happen?</a:t>
            </a:r>
            <a:br>
              <a:rPr lang="en-US" sz="2100" dirty="0">
                <a:solidFill>
                  <a:srgbClr val="003A1A"/>
                </a:solidFill>
                <a:latin typeface="Verdana"/>
                <a:ea typeface="Verdana"/>
                <a:cs typeface="Verdana"/>
                <a:sym typeface="Verdana"/>
              </a:rPr>
            </a:br>
            <a:br>
              <a:rPr lang="en-US" sz="2100" dirty="0">
                <a:solidFill>
                  <a:srgbClr val="003A1A"/>
                </a:solidFill>
                <a:latin typeface="Verdana"/>
                <a:ea typeface="Verdana"/>
                <a:cs typeface="Verdana"/>
                <a:sym typeface="Verdana"/>
              </a:rPr>
            </a:br>
            <a:endParaRPr sz="2100" dirty="0">
              <a:solidFill>
                <a:srgbClr val="003A1A"/>
              </a:solidFill>
              <a:latin typeface="Verdana"/>
              <a:ea typeface="Verdana"/>
              <a:cs typeface="Verdana"/>
              <a:sym typeface="Verdana"/>
            </a:endParaRPr>
          </a:p>
        </p:txBody>
      </p:sp>
      <p:sp>
        <p:nvSpPr>
          <p:cNvPr id="446" name="Google Shape;446;p24"/>
          <p:cNvSpPr txBox="1"/>
          <p:nvPr/>
        </p:nvSpPr>
        <p:spPr>
          <a:xfrm>
            <a:off x="1602201" y="1061854"/>
            <a:ext cx="4126160" cy="541088"/>
          </a:xfrm>
          <a:prstGeom prst="rect">
            <a:avLst/>
          </a:prstGeom>
          <a:solidFill>
            <a:schemeClr val="lt1"/>
          </a:solidFill>
          <a:ln w="9525" cap="flat" cmpd="sng">
            <a:noFill/>
            <a:prstDash val="solid"/>
            <a:round/>
            <a:headEnd type="none" w="sm" len="sm"/>
            <a:tailEnd type="none" w="sm" len="sm"/>
          </a:ln>
        </p:spPr>
        <p:txBody>
          <a:bodyPr spcFirstLastPara="1" wrap="square" lIns="68569" tIns="34275" rIns="68569" bIns="34275" anchor="ctr" anchorCtr="0">
            <a:noAutofit/>
          </a:bodyPr>
          <a:lstStyle/>
          <a:p>
            <a:pPr defTabSz="685800">
              <a:lnSpc>
                <a:spcPct val="90000"/>
              </a:lnSpc>
              <a:buClr>
                <a:srgbClr val="B80E0F"/>
              </a:buClr>
              <a:buSzPts val="3600"/>
              <a:defRPr/>
            </a:pPr>
            <a:r>
              <a:rPr lang="en-US" sz="2700" dirty="0">
                <a:solidFill>
                  <a:srgbClr val="003A1A"/>
                </a:solidFill>
                <a:latin typeface="Impact"/>
                <a:ea typeface="Impact"/>
                <a:cs typeface="Impact"/>
                <a:sym typeface="Impact"/>
              </a:rPr>
              <a:t>UNDERSTANDING </a:t>
            </a:r>
            <a:r>
              <a:rPr lang="en-US" sz="2100" dirty="0">
                <a:solidFill>
                  <a:srgbClr val="003A1A"/>
                </a:solidFill>
                <a:latin typeface="Impact"/>
                <a:ea typeface="Impact"/>
                <a:cs typeface="Impact"/>
                <a:sym typeface="Impact"/>
              </a:rPr>
              <a:t>MARKETPLACE</a:t>
            </a:r>
            <a:r>
              <a:rPr lang="en-US" sz="2700" dirty="0">
                <a:solidFill>
                  <a:srgbClr val="003A1A"/>
                </a:solidFill>
                <a:latin typeface="Impact"/>
                <a:ea typeface="Impact"/>
                <a:cs typeface="Impact"/>
                <a:sym typeface="Impact"/>
              </a:rPr>
              <a:t>.</a:t>
            </a:r>
            <a:endParaRPr sz="1050" dirty="0">
              <a:solidFill>
                <a:srgbClr val="003A1A"/>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25"/>
          <p:cNvSpPr txBox="1"/>
          <p:nvPr/>
        </p:nvSpPr>
        <p:spPr>
          <a:xfrm>
            <a:off x="1623260" y="1624282"/>
            <a:ext cx="8915400"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454" name="Google Shape;454;p25"/>
          <p:cNvSpPr txBox="1">
            <a:spLocks noGrp="1"/>
          </p:cNvSpPr>
          <p:nvPr>
            <p:ph type="body" idx="4294967295"/>
          </p:nvPr>
        </p:nvSpPr>
        <p:spPr>
          <a:xfrm>
            <a:off x="1524001" y="2268779"/>
            <a:ext cx="2950535" cy="3445669"/>
          </a:xfrm>
          <a:prstGeom prst="rect">
            <a:avLst/>
          </a:prstGeom>
          <a:noFill/>
          <a:ln>
            <a:noFill/>
          </a:ln>
        </p:spPr>
        <p:txBody>
          <a:bodyPr spcFirstLastPara="1" vert="horz" wrap="square" lIns="68569" tIns="34275" rIns="68569" bIns="34275" rtlCol="0" anchor="t" anchorCtr="0">
            <a:normAutofit fontScale="70000" lnSpcReduction="20000"/>
          </a:bodyPr>
          <a:lstStyle/>
          <a:p>
            <a:pPr marL="171450" indent="-171450">
              <a:spcBef>
                <a:spcPts val="0"/>
              </a:spcBef>
              <a:buClr>
                <a:schemeClr val="dk1"/>
              </a:buClr>
              <a:buSzPct val="100000"/>
            </a:pPr>
            <a:r>
              <a:rPr lang="en-US" dirty="0">
                <a:solidFill>
                  <a:srgbClr val="003A1A"/>
                </a:solidFill>
                <a:sym typeface="Arial"/>
              </a:rPr>
              <a:t>Marketing consists of actions taken to create, maintain, and grow desirable relationships with target market  </a:t>
            </a:r>
            <a:r>
              <a:rPr lang="en-US" dirty="0">
                <a:solidFill>
                  <a:srgbClr val="003A1A"/>
                </a:solidFill>
              </a:rPr>
              <a:t>.</a:t>
            </a:r>
            <a:endParaRPr dirty="0">
              <a:solidFill>
                <a:srgbClr val="003A1A"/>
              </a:solidFill>
            </a:endParaRPr>
          </a:p>
          <a:p>
            <a:pPr marL="171450" indent="-171450">
              <a:spcBef>
                <a:spcPts val="750"/>
              </a:spcBef>
              <a:buClr>
                <a:schemeClr val="dk1"/>
              </a:buClr>
              <a:buSzPct val="100000"/>
            </a:pPr>
            <a:r>
              <a:rPr lang="en-US" dirty="0">
                <a:solidFill>
                  <a:srgbClr val="003A1A"/>
                </a:solidFill>
              </a:rPr>
              <a:t>Exchange is the act of obtaining a desired object by offering something in return.</a:t>
            </a:r>
            <a:endParaRPr dirty="0">
              <a:solidFill>
                <a:srgbClr val="003A1A"/>
              </a:solidFill>
            </a:endParaRPr>
          </a:p>
          <a:p>
            <a:pPr marL="0" indent="0">
              <a:spcBef>
                <a:spcPts val="750"/>
              </a:spcBef>
              <a:buClr>
                <a:schemeClr val="dk1"/>
              </a:buClr>
              <a:buSzPct val="100000"/>
              <a:buNone/>
            </a:pPr>
            <a:endParaRPr sz="1200" dirty="0">
              <a:solidFill>
                <a:srgbClr val="003A1A"/>
              </a:solidFill>
            </a:endParaRPr>
          </a:p>
          <a:p>
            <a:pPr marL="171450" indent="-171450">
              <a:spcBef>
                <a:spcPts val="750"/>
              </a:spcBef>
              <a:buClr>
                <a:schemeClr val="dk1"/>
              </a:buClr>
              <a:buSzPct val="100000"/>
            </a:pPr>
            <a:r>
              <a:rPr lang="en-US" dirty="0">
                <a:solidFill>
                  <a:srgbClr val="003A1A"/>
                </a:solidFill>
              </a:rPr>
              <a:t>All the above interactions took place in the </a:t>
            </a:r>
            <a:r>
              <a:rPr lang="en-US" sz="1800" b="1" dirty="0">
                <a:solidFill>
                  <a:srgbClr val="003A1A"/>
                </a:solidFill>
              </a:rPr>
              <a:t>marketplace</a:t>
            </a:r>
            <a:r>
              <a:rPr lang="en-US" sz="1200" b="1" dirty="0">
                <a:solidFill>
                  <a:srgbClr val="003A1A"/>
                </a:solidFill>
              </a:rPr>
              <a:t> </a:t>
            </a:r>
            <a:endParaRPr dirty="0">
              <a:solidFill>
                <a:srgbClr val="003A1A"/>
              </a:solidFill>
            </a:endParaRPr>
          </a:p>
          <a:p>
            <a:pPr marL="171450" indent="-48101">
              <a:spcBef>
                <a:spcPts val="750"/>
              </a:spcBef>
              <a:buClr>
                <a:schemeClr val="dk1"/>
              </a:buClr>
              <a:buSzPct val="100000"/>
              <a:buNone/>
            </a:pPr>
            <a:endParaRPr dirty="0">
              <a:solidFill>
                <a:srgbClr val="003A1A"/>
              </a:solidFill>
            </a:endParaRPr>
          </a:p>
        </p:txBody>
      </p:sp>
      <p:sp>
        <p:nvSpPr>
          <p:cNvPr id="455" name="Google Shape;455;p25"/>
          <p:cNvSpPr txBox="1">
            <a:spLocks noGrp="1"/>
          </p:cNvSpPr>
          <p:nvPr>
            <p:ph type="title" idx="4294967295"/>
          </p:nvPr>
        </p:nvSpPr>
        <p:spPr>
          <a:xfrm>
            <a:off x="1623261" y="977114"/>
            <a:ext cx="7004273" cy="411360"/>
          </a:xfrm>
          <a:prstGeom prst="rect">
            <a:avLst/>
          </a:prstGeom>
          <a:solidFill>
            <a:schemeClr val="bg1"/>
          </a:solidFill>
          <a:ln w="9525" cap="flat" cmpd="sng">
            <a:noFill/>
            <a:prstDash val="solid"/>
            <a:round/>
            <a:headEnd type="none" w="sm" len="sm"/>
            <a:tailEnd type="none" w="sm" len="sm"/>
          </a:ln>
        </p:spPr>
        <p:txBody>
          <a:bodyPr spcFirstLastPara="1" vert="horz" wrap="square" lIns="68569" tIns="34275" rIns="68569" bIns="34275" rtlCol="0" anchor="ctr" anchorCtr="0">
            <a:noAutofit/>
          </a:bodyPr>
          <a:lstStyle/>
          <a:p>
            <a:pPr>
              <a:spcBef>
                <a:spcPts val="0"/>
              </a:spcBef>
              <a:buClr>
                <a:srgbClr val="B80E0F"/>
              </a:buClr>
              <a:buSzPts val="1600"/>
            </a:pPr>
            <a:r>
              <a:rPr lang="en-US" sz="1200" dirty="0">
                <a:solidFill>
                  <a:srgbClr val="003A1A"/>
                </a:solidFill>
                <a:latin typeface="Impact"/>
                <a:ea typeface="Impact"/>
                <a:cs typeface="Impact"/>
                <a:sym typeface="Impact"/>
              </a:rPr>
              <a:t>MARKETING IS ALL ABOUT EXCHANGE RELATIONSHIPS WITH TARGET AUDIENCES </a:t>
            </a:r>
            <a:endParaRPr sz="1200" dirty="0">
              <a:solidFill>
                <a:srgbClr val="003A1A"/>
              </a:solidFill>
              <a:latin typeface="Impact"/>
              <a:ea typeface="Impact"/>
              <a:cs typeface="Impact"/>
              <a:sym typeface="Impact"/>
            </a:endParaRPr>
          </a:p>
        </p:txBody>
      </p:sp>
      <p:sp>
        <p:nvSpPr>
          <p:cNvPr id="456" name="Google Shape;456;p25"/>
          <p:cNvSpPr txBox="1"/>
          <p:nvPr/>
        </p:nvSpPr>
        <p:spPr>
          <a:xfrm>
            <a:off x="12613106" y="3853114"/>
            <a:ext cx="138548" cy="276969"/>
          </a:xfrm>
          <a:prstGeom prst="rect">
            <a:avLst/>
          </a:prstGeom>
          <a:no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pic>
        <p:nvPicPr>
          <p:cNvPr id="457" name="Google Shape;457;p25"/>
          <p:cNvPicPr preferRelativeResize="0"/>
          <p:nvPr/>
        </p:nvPicPr>
        <p:blipFill rotWithShape="1">
          <a:blip r:embed="rId3">
            <a:alphaModFix/>
          </a:blip>
          <a:srcRect l="1" t="20180" r="-323" b="4867"/>
          <a:stretch/>
        </p:blipFill>
        <p:spPr>
          <a:xfrm>
            <a:off x="4715562" y="2448090"/>
            <a:ext cx="5314585" cy="2725067"/>
          </a:xfrm>
          <a:prstGeom prst="roundRect">
            <a:avLst>
              <a:gd name="adj" fmla="val 4167"/>
            </a:avLst>
          </a:prstGeom>
          <a:solidFill>
            <a:srgbClr val="FFFFFF"/>
          </a:solidFill>
          <a:ln w="76200" cap="sq" cmpd="sng">
            <a:solidFill>
              <a:srgbClr val="292929"/>
            </a:solidFill>
            <a:prstDash val="solid"/>
            <a:miter lim="800000"/>
            <a:headEnd type="none" w="sm" len="sm"/>
            <a:tailEnd type="none" w="sm" len="sm"/>
          </a:ln>
          <a:effectLst>
            <a:reflection stA="28000" endPos="28000" dist="5000" dir="5400000" sy="-100000" algn="bl" rotWithShape="0"/>
          </a:effectLst>
        </p:spPr>
      </p:pic>
      <p:pic>
        <p:nvPicPr>
          <p:cNvPr id="458" name="Google Shape;458;p25"/>
          <p:cNvPicPr preferRelativeResize="0"/>
          <p:nvPr/>
        </p:nvPicPr>
        <p:blipFill rotWithShape="1">
          <a:blip r:embed="rId4">
            <a:alphaModFix/>
          </a:blip>
          <a:srcRect l="7960" t="4001" r="1513" b="77802"/>
          <a:stretch/>
        </p:blipFill>
        <p:spPr>
          <a:xfrm>
            <a:off x="4715562" y="1523954"/>
            <a:ext cx="5218333" cy="690029"/>
          </a:xfrm>
          <a:prstGeom prst="roundRect">
            <a:avLst>
              <a:gd name="adj" fmla="val 4167"/>
            </a:avLst>
          </a:prstGeom>
          <a:solidFill>
            <a:srgbClr val="FFFFFF"/>
          </a:solidFill>
          <a:ln w="76200" cap="sq" cmpd="sng">
            <a:solidFill>
              <a:srgbClr val="292929"/>
            </a:solidFill>
            <a:prstDash val="solid"/>
            <a:miter lim="800000"/>
            <a:headEnd type="none" w="sm" len="sm"/>
            <a:tailEnd type="none" w="sm" len="sm"/>
          </a:ln>
          <a:effectLst>
            <a:reflection stA="2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26"/>
          <p:cNvSpPr txBox="1"/>
          <p:nvPr/>
        </p:nvSpPr>
        <p:spPr>
          <a:xfrm>
            <a:off x="1623260" y="1624282"/>
            <a:ext cx="8915400"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464" name="Google Shape;464;p26"/>
          <p:cNvSpPr txBox="1">
            <a:spLocks noGrp="1"/>
          </p:cNvSpPr>
          <p:nvPr>
            <p:ph type="title" idx="4294967295"/>
          </p:nvPr>
        </p:nvSpPr>
        <p:spPr>
          <a:xfrm>
            <a:off x="1623260" y="1266724"/>
            <a:ext cx="8945480" cy="509901"/>
          </a:xfrm>
          <a:prstGeom prst="rect">
            <a:avLst/>
          </a:prstGeom>
          <a:solidFill>
            <a:schemeClr val="lt1"/>
          </a:solidFill>
          <a:ln w="9525" cap="flat" cmpd="sng">
            <a:noFill/>
            <a:prstDash val="solid"/>
            <a:round/>
            <a:headEnd type="none" w="sm" len="sm"/>
            <a:tailEnd type="none" w="sm" len="sm"/>
          </a:ln>
        </p:spPr>
        <p:txBody>
          <a:bodyPr spcFirstLastPara="1" vert="horz" wrap="square" lIns="68569" tIns="34275" rIns="68569" bIns="34275" rtlCol="0" anchor="ctr" anchorCtr="0">
            <a:noAutofit/>
          </a:bodyPr>
          <a:lstStyle/>
          <a:p>
            <a:pPr>
              <a:spcBef>
                <a:spcPts val="0"/>
              </a:spcBef>
              <a:buClr>
                <a:srgbClr val="B80E0F"/>
              </a:buClr>
              <a:buSzPts val="4800"/>
            </a:pPr>
            <a:r>
              <a:rPr lang="en-US" sz="3600" dirty="0">
                <a:solidFill>
                  <a:srgbClr val="003A1A"/>
                </a:solidFill>
                <a:latin typeface="Impact"/>
                <a:ea typeface="Impact"/>
                <a:cs typeface="Impact"/>
                <a:sym typeface="Impact"/>
              </a:rPr>
              <a:t>WHAT IS THE MARKETPLACE?</a:t>
            </a:r>
            <a:endParaRPr dirty="0">
              <a:solidFill>
                <a:srgbClr val="003A1A"/>
              </a:solidFill>
            </a:endParaRPr>
          </a:p>
        </p:txBody>
      </p:sp>
      <p:sp>
        <p:nvSpPr>
          <p:cNvPr id="465" name="Google Shape;465;p26"/>
          <p:cNvSpPr txBox="1">
            <a:spLocks noGrp="1"/>
          </p:cNvSpPr>
          <p:nvPr>
            <p:ph type="body" idx="4294967295"/>
          </p:nvPr>
        </p:nvSpPr>
        <p:spPr>
          <a:xfrm>
            <a:off x="1524001" y="2108600"/>
            <a:ext cx="3030278" cy="3756586"/>
          </a:xfrm>
          <a:prstGeom prst="rect">
            <a:avLst/>
          </a:prstGeom>
          <a:noFill/>
          <a:ln>
            <a:noFill/>
          </a:ln>
        </p:spPr>
        <p:txBody>
          <a:bodyPr spcFirstLastPara="1" vert="horz" wrap="square" lIns="68569" tIns="34275" rIns="68569" bIns="34275" rtlCol="0" anchor="t" anchorCtr="0">
            <a:normAutofit fontScale="92500"/>
          </a:bodyPr>
          <a:lstStyle/>
          <a:p>
            <a:pPr marL="171450" indent="-48101">
              <a:spcBef>
                <a:spcPts val="0"/>
              </a:spcBef>
              <a:buClr>
                <a:schemeClr val="dk1"/>
              </a:buClr>
              <a:buSzPct val="100000"/>
              <a:buNone/>
            </a:pPr>
            <a:endParaRPr b="0" i="0" dirty="0">
              <a:solidFill>
                <a:srgbClr val="003A1A"/>
              </a:solidFill>
              <a:latin typeface="arial"/>
              <a:ea typeface="arial"/>
              <a:cs typeface="arial"/>
              <a:sym typeface="arial"/>
            </a:endParaRPr>
          </a:p>
          <a:p>
            <a:pPr marL="0" indent="0">
              <a:spcBef>
                <a:spcPts val="750"/>
              </a:spcBef>
              <a:buClr>
                <a:schemeClr val="dk1"/>
              </a:buClr>
              <a:buSzPct val="100000"/>
              <a:buNone/>
            </a:pPr>
            <a:r>
              <a:rPr lang="en-US" dirty="0">
                <a:solidFill>
                  <a:srgbClr val="003A1A"/>
                </a:solidFill>
                <a:sym typeface="arial"/>
              </a:rPr>
              <a:t>A </a:t>
            </a:r>
            <a:r>
              <a:rPr lang="en-US" b="1" dirty="0">
                <a:solidFill>
                  <a:srgbClr val="003A1A"/>
                </a:solidFill>
                <a:sym typeface="arial"/>
              </a:rPr>
              <a:t>marketplace</a:t>
            </a:r>
            <a:r>
              <a:rPr lang="en-US" dirty="0">
                <a:solidFill>
                  <a:srgbClr val="003A1A"/>
                </a:solidFill>
                <a:sym typeface="arial"/>
              </a:rPr>
              <a:t> is any location, whether in person or online, that facilitates the exchange of goods between buyers and sellers where transactions happen in both directions.</a:t>
            </a:r>
            <a:endParaRPr dirty="0">
              <a:solidFill>
                <a:srgbClr val="003A1A"/>
              </a:solidFill>
            </a:endParaRPr>
          </a:p>
          <a:p>
            <a:pPr marL="171450" indent="-48101">
              <a:spcBef>
                <a:spcPts val="750"/>
              </a:spcBef>
              <a:buClr>
                <a:schemeClr val="dk1"/>
              </a:buClr>
              <a:buSzPct val="100000"/>
              <a:buNone/>
            </a:pPr>
            <a:endParaRPr dirty="0">
              <a:solidFill>
                <a:srgbClr val="003A1A"/>
              </a:solidFill>
            </a:endParaRPr>
          </a:p>
        </p:txBody>
      </p:sp>
      <p:pic>
        <p:nvPicPr>
          <p:cNvPr id="466" name="Google Shape;466;p26"/>
          <p:cNvPicPr preferRelativeResize="0"/>
          <p:nvPr/>
        </p:nvPicPr>
        <p:blipFill rotWithShape="1">
          <a:blip r:embed="rId3">
            <a:alphaModFix/>
          </a:blip>
          <a:srcRect/>
          <a:stretch/>
        </p:blipFill>
        <p:spPr>
          <a:xfrm>
            <a:off x="4912752" y="2241669"/>
            <a:ext cx="5082310" cy="1777148"/>
          </a:xfrm>
          <a:prstGeom prst="rect">
            <a:avLst/>
          </a:prstGeom>
          <a:noFill/>
          <a:ln>
            <a:noFill/>
          </a:ln>
        </p:spPr>
      </p:pic>
      <p:pic>
        <p:nvPicPr>
          <p:cNvPr id="467" name="Google Shape;467;p26" descr="Shopping malls - Noticias, Investigaciones y Análisis - The Conversation -  página 1"/>
          <p:cNvPicPr preferRelativeResize="0"/>
          <p:nvPr/>
        </p:nvPicPr>
        <p:blipFill rotWithShape="1">
          <a:blip r:embed="rId4">
            <a:alphaModFix/>
          </a:blip>
          <a:srcRect/>
          <a:stretch/>
        </p:blipFill>
        <p:spPr>
          <a:xfrm>
            <a:off x="4912751" y="4121425"/>
            <a:ext cx="2385522" cy="1520477"/>
          </a:xfrm>
          <a:prstGeom prst="rect">
            <a:avLst/>
          </a:prstGeom>
          <a:noFill/>
          <a:ln>
            <a:noFill/>
          </a:ln>
        </p:spPr>
      </p:pic>
      <p:pic>
        <p:nvPicPr>
          <p:cNvPr id="468" name="Google Shape;468;p26"/>
          <p:cNvPicPr preferRelativeResize="0"/>
          <p:nvPr/>
        </p:nvPicPr>
        <p:blipFill rotWithShape="1">
          <a:blip r:embed="rId5">
            <a:alphaModFix/>
          </a:blip>
          <a:srcRect/>
          <a:stretch/>
        </p:blipFill>
        <p:spPr>
          <a:xfrm>
            <a:off x="7403427" y="4121425"/>
            <a:ext cx="2646310" cy="152047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7"/>
                                        </p:tgtEl>
                                        <p:attrNameLst>
                                          <p:attrName>style.visibility</p:attrName>
                                        </p:attrNameLst>
                                      </p:cBhvr>
                                      <p:to>
                                        <p:strVal val="visible"/>
                                      </p:to>
                                    </p:set>
                                    <p:anim calcmode="lin" valueType="num">
                                      <p:cBhvr additive="base">
                                        <p:cTn id="7" dur="500"/>
                                        <p:tgtEl>
                                          <p:spTgt spid="46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68"/>
                                        </p:tgtEl>
                                        <p:attrNameLst>
                                          <p:attrName>style.visibility</p:attrName>
                                        </p:attrNameLst>
                                      </p:cBhvr>
                                      <p:to>
                                        <p:strVal val="visible"/>
                                      </p:to>
                                    </p:set>
                                    <p:anim calcmode="lin" valueType="num">
                                      <p:cBhvr additive="base">
                                        <p:cTn id="12" dur="500"/>
                                        <p:tgtEl>
                                          <p:spTgt spid="4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28"/>
          <p:cNvSpPr txBox="1"/>
          <p:nvPr/>
        </p:nvSpPr>
        <p:spPr>
          <a:xfrm>
            <a:off x="1696478" y="1624365"/>
            <a:ext cx="8915400"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482" name="Google Shape;482;p28"/>
          <p:cNvSpPr/>
          <p:nvPr/>
        </p:nvSpPr>
        <p:spPr>
          <a:xfrm>
            <a:off x="1850676" y="2094276"/>
            <a:ext cx="4829001" cy="2636165"/>
          </a:xfrm>
          <a:prstGeom prst="roundRect">
            <a:avLst>
              <a:gd name="adj" fmla="val 16667"/>
            </a:avLst>
          </a:prstGeom>
          <a:solidFill>
            <a:srgbClr val="FFC000"/>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3A1A"/>
              </a:solidFill>
              <a:latin typeface="Impact"/>
              <a:ea typeface="Impact"/>
              <a:cs typeface="Impact"/>
              <a:sym typeface="Impact"/>
            </a:endParaRPr>
          </a:p>
        </p:txBody>
      </p:sp>
      <p:pic>
        <p:nvPicPr>
          <p:cNvPr id="483" name="Google Shape;483;p28"/>
          <p:cNvPicPr preferRelativeResize="0"/>
          <p:nvPr/>
        </p:nvPicPr>
        <p:blipFill rotWithShape="1">
          <a:blip r:embed="rId3">
            <a:alphaModFix/>
          </a:blip>
          <a:srcRect/>
          <a:stretch/>
        </p:blipFill>
        <p:spPr>
          <a:xfrm>
            <a:off x="2237542" y="2349257"/>
            <a:ext cx="4055270" cy="2126201"/>
          </a:xfrm>
          <a:prstGeom prst="rect">
            <a:avLst/>
          </a:prstGeom>
          <a:noFill/>
          <a:ln>
            <a:noFill/>
          </a:ln>
        </p:spPr>
      </p:pic>
      <p:sp>
        <p:nvSpPr>
          <p:cNvPr id="484" name="Google Shape;484;p28"/>
          <p:cNvSpPr txBox="1">
            <a:spLocks noGrp="1"/>
          </p:cNvSpPr>
          <p:nvPr>
            <p:ph type="title" idx="4294967295"/>
          </p:nvPr>
        </p:nvSpPr>
        <p:spPr>
          <a:xfrm>
            <a:off x="5336798" y="1153869"/>
            <a:ext cx="5158725" cy="507265"/>
          </a:xfrm>
          <a:prstGeom prst="rect">
            <a:avLst/>
          </a:prstGeom>
          <a:solidFill>
            <a:schemeClr val="lt1"/>
          </a:solidFill>
          <a:ln>
            <a:noFill/>
          </a:ln>
        </p:spPr>
        <p:txBody>
          <a:bodyPr spcFirstLastPara="1" vert="horz" wrap="square" lIns="68569" tIns="34275" rIns="68569" bIns="34275" rtlCol="0" anchor="ctr" anchorCtr="0">
            <a:normAutofit/>
          </a:bodyPr>
          <a:lstStyle/>
          <a:p>
            <a:pPr>
              <a:spcBef>
                <a:spcPts val="0"/>
              </a:spcBef>
              <a:buClr>
                <a:srgbClr val="B80E0F"/>
              </a:buClr>
              <a:buSzPts val="2800"/>
            </a:pPr>
            <a:r>
              <a:rPr lang="en-US" sz="2100" dirty="0">
                <a:solidFill>
                  <a:srgbClr val="003A1A"/>
                </a:solidFill>
                <a:latin typeface="Impact"/>
                <a:ea typeface="Impact"/>
                <a:cs typeface="Impact"/>
                <a:sym typeface="Impact"/>
              </a:rPr>
              <a:t>WHAT IS THE MARKETING MICROENVIRONMENT </a:t>
            </a:r>
            <a:endParaRPr sz="2100" dirty="0">
              <a:solidFill>
                <a:srgbClr val="003A1A"/>
              </a:solidFill>
              <a:latin typeface="Impact"/>
              <a:ea typeface="Impact"/>
              <a:cs typeface="Impact"/>
              <a:sym typeface="Impact"/>
            </a:endParaRPr>
          </a:p>
        </p:txBody>
      </p:sp>
      <p:sp>
        <p:nvSpPr>
          <p:cNvPr id="485" name="Google Shape;485;p28"/>
          <p:cNvSpPr txBox="1"/>
          <p:nvPr/>
        </p:nvSpPr>
        <p:spPr>
          <a:xfrm>
            <a:off x="1922429" y="4730439"/>
            <a:ext cx="7708602" cy="530884"/>
          </a:xfrm>
          <a:prstGeom prst="rect">
            <a:avLst/>
          </a:prstGeom>
          <a:noFill/>
          <a:ln>
            <a:noFill/>
          </a:ln>
        </p:spPr>
        <p:txBody>
          <a:bodyPr spcFirstLastPara="1" wrap="square" lIns="68569" tIns="34275" rIns="68569" bIns="34275" anchor="t" anchorCtr="0">
            <a:spAutoFit/>
          </a:bodyPr>
          <a:lstStyle/>
          <a:p>
            <a:pPr marL="257162" indent="-257162" defTabSz="685800">
              <a:buClr>
                <a:schemeClr val="accent5">
                  <a:lumMod val="50000"/>
                </a:schemeClr>
              </a:buClr>
              <a:buSzPts val="2000"/>
              <a:buFont typeface="Arial"/>
              <a:buChar char="•"/>
              <a:defRPr/>
            </a:pPr>
            <a:r>
              <a:rPr lang="en-US" sz="1500" dirty="0">
                <a:solidFill>
                  <a:srgbClr val="003A1A"/>
                </a:solidFill>
                <a:latin typeface="Impact"/>
                <a:ea typeface="Impact"/>
                <a:cs typeface="Impact"/>
                <a:sym typeface="Impact"/>
              </a:rPr>
              <a:t>Intermediaries = Distributors~ subagents ~wholesalers ~Broker</a:t>
            </a:r>
            <a:endParaRPr sz="1050" dirty="0">
              <a:solidFill>
                <a:srgbClr val="003A1A"/>
              </a:solidFill>
              <a:latin typeface="Arial"/>
              <a:ea typeface="Arial"/>
              <a:cs typeface="Arial"/>
              <a:sym typeface="Arial"/>
            </a:endParaRPr>
          </a:p>
          <a:p>
            <a:pPr marL="257162" indent="-257162" defTabSz="685800">
              <a:buClr>
                <a:schemeClr val="accent5">
                  <a:lumMod val="50000"/>
                </a:schemeClr>
              </a:buClr>
              <a:buSzPts val="2000"/>
              <a:buFont typeface="Arial"/>
              <a:buChar char="•"/>
              <a:defRPr/>
            </a:pPr>
            <a:r>
              <a:rPr lang="en-US" sz="1500" dirty="0">
                <a:solidFill>
                  <a:srgbClr val="003A1A"/>
                </a:solidFill>
                <a:latin typeface="Impact"/>
                <a:ea typeface="Impact"/>
                <a:cs typeface="Impact"/>
                <a:sym typeface="Impact"/>
              </a:rPr>
              <a:t>Public = PBULIC RELATION</a:t>
            </a:r>
            <a:endParaRPr sz="1050" dirty="0">
              <a:solidFill>
                <a:srgbClr val="003A1A"/>
              </a:solidFill>
              <a:latin typeface="Arial"/>
              <a:ea typeface="Arial"/>
              <a:cs typeface="Arial"/>
              <a:sym typeface="Arial"/>
            </a:endParaRPr>
          </a:p>
        </p:txBody>
      </p:sp>
      <p:pic>
        <p:nvPicPr>
          <p:cNvPr id="486" name="Google Shape;486;p28"/>
          <p:cNvPicPr preferRelativeResize="0"/>
          <p:nvPr/>
        </p:nvPicPr>
        <p:blipFill rotWithShape="1">
          <a:blip r:embed="rId4">
            <a:alphaModFix/>
          </a:blip>
          <a:srcRect/>
          <a:stretch/>
        </p:blipFill>
        <p:spPr>
          <a:xfrm>
            <a:off x="7491571" y="2112123"/>
            <a:ext cx="2634335" cy="26004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29"/>
          <p:cNvSpPr/>
          <p:nvPr/>
        </p:nvSpPr>
        <p:spPr>
          <a:xfrm>
            <a:off x="1590583" y="1945875"/>
            <a:ext cx="5526575" cy="2547711"/>
          </a:xfrm>
          <a:prstGeom prst="roundRect">
            <a:avLst>
              <a:gd name="adj" fmla="val 16667"/>
            </a:avLst>
          </a:prstGeom>
          <a:solidFill>
            <a:srgbClr val="FF0000"/>
          </a:solidFill>
          <a:ln>
            <a:noFill/>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3A1A"/>
              </a:solidFill>
              <a:highlight>
                <a:srgbClr val="FFFF00"/>
              </a:highlight>
              <a:latin typeface="Impact"/>
              <a:ea typeface="Impact"/>
              <a:cs typeface="Impact"/>
              <a:sym typeface="Impact"/>
            </a:endParaRPr>
          </a:p>
        </p:txBody>
      </p:sp>
      <p:sp>
        <p:nvSpPr>
          <p:cNvPr id="492" name="Google Shape;492;p29"/>
          <p:cNvSpPr/>
          <p:nvPr/>
        </p:nvSpPr>
        <p:spPr>
          <a:xfrm>
            <a:off x="1850676" y="2094275"/>
            <a:ext cx="4829001" cy="2137814"/>
          </a:xfrm>
          <a:prstGeom prst="roundRect">
            <a:avLst>
              <a:gd name="adj" fmla="val 16667"/>
            </a:avLst>
          </a:prstGeom>
          <a:solidFill>
            <a:srgbClr val="FFC000"/>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3A1A"/>
              </a:solidFill>
              <a:latin typeface="Impact"/>
              <a:ea typeface="Impact"/>
              <a:cs typeface="Impact"/>
              <a:sym typeface="Impact"/>
            </a:endParaRPr>
          </a:p>
        </p:txBody>
      </p:sp>
      <p:pic>
        <p:nvPicPr>
          <p:cNvPr id="493" name="Google Shape;493;p29"/>
          <p:cNvPicPr preferRelativeResize="0"/>
          <p:nvPr/>
        </p:nvPicPr>
        <p:blipFill rotWithShape="1">
          <a:blip r:embed="rId3">
            <a:alphaModFix/>
          </a:blip>
          <a:srcRect/>
          <a:stretch/>
        </p:blipFill>
        <p:spPr>
          <a:xfrm>
            <a:off x="2190934" y="2395862"/>
            <a:ext cx="4055270" cy="1556927"/>
          </a:xfrm>
          <a:prstGeom prst="rect">
            <a:avLst/>
          </a:prstGeom>
          <a:noFill/>
          <a:ln>
            <a:noFill/>
          </a:ln>
        </p:spPr>
      </p:pic>
      <p:sp>
        <p:nvSpPr>
          <p:cNvPr id="494" name="Google Shape;494;p29"/>
          <p:cNvSpPr txBox="1"/>
          <p:nvPr/>
        </p:nvSpPr>
        <p:spPr>
          <a:xfrm>
            <a:off x="1524003" y="4977136"/>
            <a:ext cx="8633363" cy="253885"/>
          </a:xfrm>
          <a:prstGeom prst="rect">
            <a:avLst/>
          </a:prstGeom>
          <a:noFill/>
          <a:ln>
            <a:noFill/>
          </a:ln>
        </p:spPr>
        <p:txBody>
          <a:bodyPr spcFirstLastPara="1" wrap="square" lIns="68569" tIns="34275" rIns="68569" bIns="34275" anchor="t" anchorCtr="0">
            <a:spAutoFit/>
          </a:bodyPr>
          <a:lstStyle/>
          <a:p>
            <a:pPr defTabSz="685800">
              <a:buClr>
                <a:srgbClr val="000000"/>
              </a:buClr>
              <a:buSzPts val="1600"/>
              <a:defRPr/>
            </a:pPr>
            <a:r>
              <a:rPr lang="en-US" sz="1200" dirty="0">
                <a:solidFill>
                  <a:srgbClr val="003A1A"/>
                </a:solidFill>
                <a:latin typeface="Impact"/>
                <a:ea typeface="Impact"/>
                <a:cs typeface="Impact"/>
                <a:sym typeface="Impact"/>
              </a:rPr>
              <a:t>PESTLE analysis= Macroenvironmental analysis =  Political, Economic, Social, Technological, Legal and Environmental </a:t>
            </a:r>
            <a:endParaRPr sz="1050" dirty="0">
              <a:solidFill>
                <a:srgbClr val="003A1A"/>
              </a:solidFill>
              <a:latin typeface="Arial"/>
              <a:ea typeface="Arial"/>
              <a:cs typeface="Arial"/>
              <a:sym typeface="Arial"/>
            </a:endParaRPr>
          </a:p>
        </p:txBody>
      </p:sp>
      <p:sp>
        <p:nvSpPr>
          <p:cNvPr id="495" name="Google Shape;495;p29"/>
          <p:cNvSpPr txBox="1">
            <a:spLocks noGrp="1"/>
          </p:cNvSpPr>
          <p:nvPr>
            <p:ph type="title" idx="4294967295"/>
          </p:nvPr>
        </p:nvSpPr>
        <p:spPr>
          <a:xfrm>
            <a:off x="4984460" y="1310719"/>
            <a:ext cx="5619575" cy="370820"/>
          </a:xfrm>
          <a:prstGeom prst="rect">
            <a:avLst/>
          </a:prstGeom>
          <a:solidFill>
            <a:schemeClr val="lt1"/>
          </a:solidFill>
          <a:ln>
            <a:noFill/>
          </a:ln>
        </p:spPr>
        <p:txBody>
          <a:bodyPr spcFirstLastPara="1" vert="horz" wrap="square" lIns="68569" tIns="34275" rIns="68569" bIns="34275" rtlCol="0" anchor="ctr" anchorCtr="0">
            <a:normAutofit/>
          </a:bodyPr>
          <a:lstStyle/>
          <a:p>
            <a:pPr>
              <a:spcBef>
                <a:spcPts val="0"/>
              </a:spcBef>
              <a:buClr>
                <a:srgbClr val="B80E0F"/>
              </a:buClr>
              <a:buSzPts val="2000"/>
            </a:pPr>
            <a:r>
              <a:rPr lang="en-US" sz="1500">
                <a:solidFill>
                  <a:srgbClr val="003A1A"/>
                </a:solidFill>
                <a:latin typeface="Impact"/>
                <a:ea typeface="Impact"/>
                <a:cs typeface="Impact"/>
                <a:sym typeface="Impact"/>
              </a:rPr>
              <a:t>WHAT IS THE MARKETING MACROENVIRONMENT </a:t>
            </a:r>
            <a:endParaRPr sz="1500">
              <a:solidFill>
                <a:srgbClr val="003A1A"/>
              </a:solidFill>
              <a:latin typeface="Impact"/>
              <a:ea typeface="Impact"/>
              <a:cs typeface="Impact"/>
              <a:sym typeface="Impact"/>
            </a:endParaRPr>
          </a:p>
        </p:txBody>
      </p:sp>
      <p:pic>
        <p:nvPicPr>
          <p:cNvPr id="496" name="Google Shape;496;p29"/>
          <p:cNvPicPr preferRelativeResize="0"/>
          <p:nvPr/>
        </p:nvPicPr>
        <p:blipFill rotWithShape="1">
          <a:blip r:embed="rId4">
            <a:alphaModFix/>
          </a:blip>
          <a:srcRect/>
          <a:stretch/>
        </p:blipFill>
        <p:spPr>
          <a:xfrm>
            <a:off x="7117158" y="1795840"/>
            <a:ext cx="3092553" cy="30669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Quick Recap: Make Sure to not Miss out on Significant Information! –  Hamrobazar Blog">
            <a:extLst>
              <a:ext uri="{FF2B5EF4-FFF2-40B4-BE49-F238E27FC236}">
                <a16:creationId xmlns:a16="http://schemas.microsoft.com/office/drawing/2014/main" id="{D05981C7-0C96-C06F-EC9E-85FD8BD14AC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06600" y="1661406"/>
            <a:ext cx="3968750" cy="35351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C3362EE-ED8F-B3EF-DA00-4C2F218BE55E}"/>
              </a:ext>
            </a:extLst>
          </p:cNvPr>
          <p:cNvPicPr>
            <a:picLocks noChangeAspect="1"/>
          </p:cNvPicPr>
          <p:nvPr/>
        </p:nvPicPr>
        <p:blipFill>
          <a:blip r:embed="rId3"/>
          <a:stretch>
            <a:fillRect/>
          </a:stretch>
        </p:blipFill>
        <p:spPr>
          <a:xfrm>
            <a:off x="5975350" y="1661406"/>
            <a:ext cx="4518956" cy="3535188"/>
          </a:xfrm>
          <a:prstGeom prst="rect">
            <a:avLst/>
          </a:prstGeom>
        </p:spPr>
      </p:pic>
      <p:sp>
        <p:nvSpPr>
          <p:cNvPr id="5" name="TextBox 4">
            <a:extLst>
              <a:ext uri="{FF2B5EF4-FFF2-40B4-BE49-F238E27FC236}">
                <a16:creationId xmlns:a16="http://schemas.microsoft.com/office/drawing/2014/main" id="{BF5FBFCD-5EEE-6A46-5ED6-6D4F594B481E}"/>
              </a:ext>
            </a:extLst>
          </p:cNvPr>
          <p:cNvSpPr txBox="1"/>
          <p:nvPr/>
        </p:nvSpPr>
        <p:spPr>
          <a:xfrm>
            <a:off x="5617972" y="1222826"/>
            <a:ext cx="4567428" cy="461665"/>
          </a:xfrm>
          <a:prstGeom prst="rect">
            <a:avLst/>
          </a:prstGeom>
          <a:noFill/>
        </p:spPr>
        <p:txBody>
          <a:bodyPr wrap="square">
            <a:spAutoFit/>
          </a:bodyPr>
          <a:lstStyle/>
          <a:p>
            <a:pPr algn="ctr" defTabSz="685800">
              <a:defRPr/>
            </a:pPr>
            <a:r>
              <a:rPr lang="en-US" sz="2400" b="1" dirty="0">
                <a:solidFill>
                  <a:srgbClr val="003A1A"/>
                </a:solidFill>
                <a:latin typeface="Abadi" panose="020B0604020104020204" pitchFamily="34" charset="0"/>
              </a:rPr>
              <a:t>Quick recap on previous lecture </a:t>
            </a:r>
          </a:p>
        </p:txBody>
      </p:sp>
    </p:spTree>
    <p:extLst>
      <p:ext uri="{BB962C8B-B14F-4D97-AF65-F5344CB8AC3E}">
        <p14:creationId xmlns:p14="http://schemas.microsoft.com/office/powerpoint/2010/main" val="719001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1;p29">
            <a:extLst>
              <a:ext uri="{FF2B5EF4-FFF2-40B4-BE49-F238E27FC236}">
                <a16:creationId xmlns:a16="http://schemas.microsoft.com/office/drawing/2014/main" id="{C41FB7DE-FD9E-1F74-787A-00205F6852B5}"/>
              </a:ext>
            </a:extLst>
          </p:cNvPr>
          <p:cNvSpPr/>
          <p:nvPr/>
        </p:nvSpPr>
        <p:spPr>
          <a:xfrm>
            <a:off x="5210176" y="1924050"/>
            <a:ext cx="5274734" cy="3150968"/>
          </a:xfrm>
          <a:prstGeom prst="roundRect">
            <a:avLst>
              <a:gd name="adj" fmla="val 16667"/>
            </a:avLst>
          </a:prstGeom>
          <a:solidFill>
            <a:srgbClr val="FF0000"/>
          </a:solidFill>
          <a:ln>
            <a:noFill/>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3A1A"/>
              </a:solidFill>
              <a:highlight>
                <a:srgbClr val="FFFF00"/>
              </a:highlight>
              <a:latin typeface="Impact"/>
              <a:ea typeface="Impact"/>
              <a:cs typeface="Impact"/>
              <a:sym typeface="Impact"/>
            </a:endParaRPr>
          </a:p>
        </p:txBody>
      </p:sp>
      <p:sp>
        <p:nvSpPr>
          <p:cNvPr id="5" name="Google Shape;492;p29">
            <a:extLst>
              <a:ext uri="{FF2B5EF4-FFF2-40B4-BE49-F238E27FC236}">
                <a16:creationId xmlns:a16="http://schemas.microsoft.com/office/drawing/2014/main" id="{894F836F-7EC7-766A-F28E-633E6E0F51D8}"/>
              </a:ext>
            </a:extLst>
          </p:cNvPr>
          <p:cNvSpPr/>
          <p:nvPr/>
        </p:nvSpPr>
        <p:spPr>
          <a:xfrm>
            <a:off x="5543068" y="2106245"/>
            <a:ext cx="4608948" cy="2644015"/>
          </a:xfrm>
          <a:prstGeom prst="roundRect">
            <a:avLst>
              <a:gd name="adj" fmla="val 16667"/>
            </a:avLst>
          </a:prstGeom>
          <a:solidFill>
            <a:srgbClr val="FFC000"/>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3A1A"/>
              </a:solidFill>
              <a:latin typeface="Impact"/>
              <a:ea typeface="Impact"/>
              <a:cs typeface="Impact"/>
              <a:sym typeface="Impact"/>
            </a:endParaRPr>
          </a:p>
        </p:txBody>
      </p:sp>
      <p:pic>
        <p:nvPicPr>
          <p:cNvPr id="2" name="Picture 1">
            <a:extLst>
              <a:ext uri="{FF2B5EF4-FFF2-40B4-BE49-F238E27FC236}">
                <a16:creationId xmlns:a16="http://schemas.microsoft.com/office/drawing/2014/main" id="{EC33E14A-F353-1E6D-23EB-F92116DAEDCD}"/>
              </a:ext>
            </a:extLst>
          </p:cNvPr>
          <p:cNvPicPr>
            <a:picLocks noChangeAspect="1"/>
          </p:cNvPicPr>
          <p:nvPr/>
        </p:nvPicPr>
        <p:blipFill rotWithShape="1">
          <a:blip r:embed="rId2"/>
          <a:srcRect t="23469" r="5669" b="2044"/>
          <a:stretch/>
        </p:blipFill>
        <p:spPr>
          <a:xfrm>
            <a:off x="5737331" y="2532291"/>
            <a:ext cx="4037735" cy="1793421"/>
          </a:xfrm>
          <a:prstGeom prst="rect">
            <a:avLst/>
          </a:prstGeom>
        </p:spPr>
      </p:pic>
      <p:sp>
        <p:nvSpPr>
          <p:cNvPr id="3" name="Google Shape;476;p27">
            <a:extLst>
              <a:ext uri="{FF2B5EF4-FFF2-40B4-BE49-F238E27FC236}">
                <a16:creationId xmlns:a16="http://schemas.microsoft.com/office/drawing/2014/main" id="{0229F6B8-F9F5-B056-F556-03AC666259E1}"/>
              </a:ext>
            </a:extLst>
          </p:cNvPr>
          <p:cNvSpPr txBox="1"/>
          <p:nvPr/>
        </p:nvSpPr>
        <p:spPr>
          <a:xfrm>
            <a:off x="2186934" y="1214081"/>
            <a:ext cx="6712268" cy="526698"/>
          </a:xfrm>
          <a:prstGeom prst="rect">
            <a:avLst/>
          </a:prstGeom>
          <a:ln>
            <a:noFill/>
          </a:ln>
        </p:spPr>
        <p:txBody>
          <a:bodyPr spcFirstLastPara="1" vert="horz" lIns="68580" tIns="34290" rIns="68580" bIns="34290" rtlCol="0" anchor="b" anchorCtr="0">
            <a:normAutofit fontScale="92500" lnSpcReduction="10000"/>
          </a:bodyPr>
          <a:lstStyle/>
          <a:p>
            <a:pPr algn="ctr" defTabSz="685800">
              <a:lnSpc>
                <a:spcPct val="90000"/>
              </a:lnSpc>
              <a:spcBef>
                <a:spcPct val="0"/>
              </a:spcBef>
              <a:spcAft>
                <a:spcPts val="450"/>
              </a:spcAft>
              <a:buClr>
                <a:srgbClr val="000000"/>
              </a:buClr>
              <a:buSzPts val="2800"/>
              <a:defRPr/>
            </a:pPr>
            <a:r>
              <a:rPr lang="en-US" sz="3300" dirty="0">
                <a:solidFill>
                  <a:srgbClr val="003A1A"/>
                </a:solidFill>
                <a:latin typeface="Impact"/>
                <a:ea typeface="Impact"/>
                <a:cs typeface="Impact"/>
                <a:sym typeface="Impact"/>
              </a:rPr>
              <a:t>WHAT </a:t>
            </a:r>
            <a:r>
              <a:rPr lang="en-US" sz="3300" dirty="0">
                <a:solidFill>
                  <a:srgbClr val="003A1A"/>
                </a:solidFill>
                <a:latin typeface="Impact"/>
                <a:sym typeface="Impact"/>
              </a:rPr>
              <a:t>IS THE  MARKETING ENVIRONMENT </a:t>
            </a:r>
            <a:r>
              <a:rPr lang="en-US" sz="3300" dirty="0">
                <a:solidFill>
                  <a:srgbClr val="003A1A"/>
                </a:solidFill>
                <a:latin typeface="Calibri Light" panose="020F0302020204030204"/>
                <a:sym typeface="Impact"/>
              </a:rPr>
              <a:t>?</a:t>
            </a:r>
            <a:endParaRPr lang="en-US" sz="3300" dirty="0">
              <a:solidFill>
                <a:srgbClr val="003A1A"/>
              </a:solidFill>
              <a:latin typeface="Calibri Light" panose="020F0302020204030204"/>
              <a:sym typeface="Calibri"/>
            </a:endParaRPr>
          </a:p>
        </p:txBody>
      </p:sp>
      <p:pic>
        <p:nvPicPr>
          <p:cNvPr id="6" name="Picture 5">
            <a:extLst>
              <a:ext uri="{FF2B5EF4-FFF2-40B4-BE49-F238E27FC236}">
                <a16:creationId xmlns:a16="http://schemas.microsoft.com/office/drawing/2014/main" id="{771D8F70-35FC-F5C0-9C4E-210A572514F3}"/>
              </a:ext>
            </a:extLst>
          </p:cNvPr>
          <p:cNvPicPr>
            <a:picLocks noChangeAspect="1"/>
          </p:cNvPicPr>
          <p:nvPr/>
        </p:nvPicPr>
        <p:blipFill>
          <a:blip r:embed="rId3"/>
          <a:stretch>
            <a:fillRect/>
          </a:stretch>
        </p:blipFill>
        <p:spPr>
          <a:xfrm>
            <a:off x="1524001" y="2106245"/>
            <a:ext cx="3686175" cy="3050795"/>
          </a:xfrm>
          <a:prstGeom prst="rect">
            <a:avLst/>
          </a:prstGeom>
        </p:spPr>
      </p:pic>
    </p:spTree>
    <p:extLst>
      <p:ext uri="{BB962C8B-B14F-4D97-AF65-F5344CB8AC3E}">
        <p14:creationId xmlns:p14="http://schemas.microsoft.com/office/powerpoint/2010/main" val="36342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30"/>
          <p:cNvSpPr txBox="1">
            <a:spLocks noGrp="1"/>
          </p:cNvSpPr>
          <p:nvPr>
            <p:ph type="title" idx="4294967295"/>
          </p:nvPr>
        </p:nvSpPr>
        <p:spPr>
          <a:xfrm>
            <a:off x="1667540" y="4562742"/>
            <a:ext cx="8856923" cy="1398814"/>
          </a:xfrm>
          <a:prstGeom prst="rect">
            <a:avLst/>
          </a:prstGeom>
          <a:solidFill>
            <a:schemeClr val="lt1"/>
          </a:solidFill>
          <a:ln>
            <a:noFill/>
          </a:ln>
        </p:spPr>
        <p:txBody>
          <a:bodyPr spcFirstLastPara="1" vert="horz" wrap="square" lIns="68569" tIns="34275" rIns="68569" bIns="34275" rtlCol="0" anchor="t" anchorCtr="0">
            <a:spAutoFit/>
          </a:bodyPr>
          <a:lstStyle/>
          <a:p>
            <a:pPr>
              <a:spcBef>
                <a:spcPts val="0"/>
              </a:spcBef>
              <a:buClr>
                <a:srgbClr val="C00000"/>
              </a:buClr>
              <a:buSzPts val="3200"/>
            </a:pPr>
            <a:r>
              <a:rPr lang="en-US" sz="2400" dirty="0">
                <a:solidFill>
                  <a:srgbClr val="003A1A"/>
                </a:solidFill>
              </a:rPr>
              <a:t>- Firms operate within an unpredictable and dynamic Marketing environment.</a:t>
            </a:r>
            <a:br>
              <a:rPr lang="en-US" sz="2400" dirty="0">
                <a:solidFill>
                  <a:srgbClr val="003A1A"/>
                </a:solidFill>
              </a:rPr>
            </a:br>
            <a:r>
              <a:rPr lang="en-US" sz="2400" dirty="0">
                <a:solidFill>
                  <a:srgbClr val="003A1A"/>
                </a:solidFill>
              </a:rPr>
              <a:t>- This dynamic has an  impact on organization,  customers, and the exchange and or relationship.</a:t>
            </a:r>
            <a:endParaRPr sz="2400" dirty="0">
              <a:solidFill>
                <a:srgbClr val="003A1A"/>
              </a:solidFill>
            </a:endParaRPr>
          </a:p>
        </p:txBody>
      </p:sp>
      <p:sp>
        <p:nvSpPr>
          <p:cNvPr id="504" name="Google Shape;504;p30"/>
          <p:cNvSpPr txBox="1"/>
          <p:nvPr/>
        </p:nvSpPr>
        <p:spPr>
          <a:xfrm>
            <a:off x="1751215" y="1031728"/>
            <a:ext cx="8773246" cy="560569"/>
          </a:xfrm>
          <a:prstGeom prst="rect">
            <a:avLst/>
          </a:prstGeom>
          <a:solidFill>
            <a:schemeClr val="lt1"/>
          </a:solidFill>
          <a:ln>
            <a:noFill/>
          </a:ln>
        </p:spPr>
        <p:txBody>
          <a:bodyPr spcFirstLastPara="1" wrap="square" lIns="68569" tIns="34275" rIns="68569" bIns="34275" anchor="ctr" anchorCtr="0">
            <a:normAutofit fontScale="97500"/>
          </a:bodyPr>
          <a:lstStyle/>
          <a:p>
            <a:pPr algn="ctr" defTabSz="685800">
              <a:lnSpc>
                <a:spcPct val="90000"/>
              </a:lnSpc>
              <a:buClr>
                <a:srgbClr val="B80E0F"/>
              </a:buClr>
              <a:buSzPct val="100000"/>
              <a:defRPr/>
            </a:pPr>
            <a:r>
              <a:rPr lang="en-US" sz="2400" dirty="0">
                <a:solidFill>
                  <a:srgbClr val="003A1A"/>
                </a:solidFill>
                <a:latin typeface="Impact"/>
                <a:ea typeface="Impact"/>
                <a:cs typeface="Impact"/>
                <a:sym typeface="Impact"/>
              </a:rPr>
              <a:t>WHY IT IS IMPORTANT TO STUDY THE MARKETING ENVIRONMENT?</a:t>
            </a:r>
            <a:endParaRPr sz="2400" dirty="0">
              <a:solidFill>
                <a:srgbClr val="003A1A"/>
              </a:solidFill>
              <a:latin typeface="Impact"/>
              <a:ea typeface="Impact"/>
              <a:cs typeface="Impact"/>
              <a:sym typeface="Impact"/>
            </a:endParaRPr>
          </a:p>
        </p:txBody>
      </p:sp>
      <p:pic>
        <p:nvPicPr>
          <p:cNvPr id="2" name="Picture 1">
            <a:extLst>
              <a:ext uri="{FF2B5EF4-FFF2-40B4-BE49-F238E27FC236}">
                <a16:creationId xmlns:a16="http://schemas.microsoft.com/office/drawing/2014/main" id="{78827C8A-CE7C-6960-FFC9-E36DE6B7E8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39" r="7699" b="-1"/>
          <a:stretch/>
        </p:blipFill>
        <p:spPr bwMode="auto">
          <a:xfrm>
            <a:off x="6933127" y="2228655"/>
            <a:ext cx="3640016" cy="224636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A23A17CA-14E2-9009-6807-3CB706737322}"/>
              </a:ext>
            </a:extLst>
          </p:cNvPr>
          <p:cNvSpPr>
            <a:spLocks noGrp="1"/>
          </p:cNvSpPr>
          <p:nvPr/>
        </p:nvSpPr>
        <p:spPr>
          <a:xfrm>
            <a:off x="1667539" y="2228655"/>
            <a:ext cx="4583906" cy="1963240"/>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defTabSz="685800">
              <a:spcBef>
                <a:spcPts val="750"/>
              </a:spcBef>
              <a:buNone/>
              <a:defRPr/>
            </a:pPr>
            <a:r>
              <a:rPr lang="en-US" sz="2400" dirty="0">
                <a:solidFill>
                  <a:srgbClr val="003A1A"/>
                </a:solidFill>
                <a:latin typeface="Calibri" panose="020F0502020204030204"/>
              </a:rPr>
              <a:t>The only thing that is constant </a:t>
            </a:r>
          </a:p>
          <a:p>
            <a:pPr marL="0" indent="0" algn="ctr" defTabSz="685800">
              <a:spcBef>
                <a:spcPts val="750"/>
              </a:spcBef>
              <a:buNone/>
              <a:defRPr/>
            </a:pPr>
            <a:r>
              <a:rPr lang="en-US" sz="2400" dirty="0">
                <a:solidFill>
                  <a:srgbClr val="003A1A"/>
                </a:solidFill>
                <a:latin typeface="Calibri" panose="020F0502020204030204"/>
              </a:rPr>
              <a:t>is that things will change.</a:t>
            </a:r>
          </a:p>
          <a:p>
            <a:pPr marL="0" indent="0" algn="ctr" defTabSz="685800">
              <a:spcBef>
                <a:spcPts val="750"/>
              </a:spcBef>
              <a:buNone/>
              <a:defRPr/>
            </a:pPr>
            <a:r>
              <a:rPr lang="en-US" sz="2400" dirty="0">
                <a:solidFill>
                  <a:srgbClr val="003A1A"/>
                </a:solidFill>
                <a:latin typeface="Calibri" panose="020F0502020204030204"/>
              </a:rPr>
              <a:t>" No man ever steps in the same river twice, for it's not the same river and he's not the same man.  </a:t>
            </a:r>
            <a:endParaRPr lang="en-SA" sz="2400" dirty="0">
              <a:solidFill>
                <a:srgbClr val="003A1A"/>
              </a:solidFill>
              <a:latin typeface="Calibri" panose="020F0502020204030204"/>
            </a:endParaRPr>
          </a:p>
        </p:txBody>
      </p:sp>
      <p:sp>
        <p:nvSpPr>
          <p:cNvPr id="5" name="TextBox 5">
            <a:extLst>
              <a:ext uri="{FF2B5EF4-FFF2-40B4-BE49-F238E27FC236}">
                <a16:creationId xmlns:a16="http://schemas.microsoft.com/office/drawing/2014/main" id="{3C164F37-D2B1-6B72-A522-0132FCFD98FC}"/>
              </a:ext>
            </a:extLst>
          </p:cNvPr>
          <p:cNvSpPr txBox="1"/>
          <p:nvPr/>
        </p:nvSpPr>
        <p:spPr>
          <a:xfrm>
            <a:off x="7495511" y="3990276"/>
            <a:ext cx="3028950" cy="5078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SA"/>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defTabSz="685766">
              <a:defRPr/>
            </a:pPr>
            <a:r>
              <a:rPr lang="en-US" sz="1350" b="1" dirty="0">
                <a:solidFill>
                  <a:srgbClr val="003A1A"/>
                </a:solidFill>
                <a:latin typeface="Calibri" panose="020F0502020204030204"/>
              </a:rPr>
              <a:t>Heraclitus</a:t>
            </a:r>
            <a:r>
              <a:rPr lang="en-US" sz="1350" dirty="0">
                <a:solidFill>
                  <a:srgbClr val="003A1A"/>
                </a:solidFill>
                <a:latin typeface="Calibri" panose="020F0502020204030204"/>
              </a:rPr>
              <a:t>, an ancient Greek, philosopher  535 BC- 475 BC</a:t>
            </a:r>
            <a:endParaRPr lang="en-SA" sz="1350" dirty="0">
              <a:solidFill>
                <a:srgbClr val="003A1A"/>
              </a:solidFill>
              <a:latin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a:extLst>
              <a:ext uri="{FF2B5EF4-FFF2-40B4-BE49-F238E27FC236}">
                <a16:creationId xmlns:a16="http://schemas.microsoft.com/office/drawing/2014/main" id="{723F56FA-39B2-43A8-87F7-E5DF59749864}"/>
              </a:ext>
            </a:extLst>
          </p:cNvPr>
          <p:cNvGraphicFramePr/>
          <p:nvPr/>
        </p:nvGraphicFramePr>
        <p:xfrm>
          <a:off x="3886201" y="1371603"/>
          <a:ext cx="6596065" cy="4246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bject 6"/>
          <p:cNvSpPr txBox="1"/>
          <p:nvPr/>
        </p:nvSpPr>
        <p:spPr>
          <a:xfrm>
            <a:off x="1569914" y="1721977"/>
            <a:ext cx="2258615" cy="3635225"/>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chor="ctr">
            <a:normAutofit/>
          </a:bodyPr>
          <a:lstStyle/>
          <a:p>
            <a:pPr marL="9525" algn="ctr" defTabSz="685766">
              <a:lnSpc>
                <a:spcPct val="90000"/>
              </a:lnSpc>
              <a:spcBef>
                <a:spcPct val="0"/>
              </a:spcBef>
              <a:spcAft>
                <a:spcPts val="450"/>
              </a:spcAft>
              <a:defRPr/>
            </a:pPr>
            <a:r>
              <a:rPr lang="en-US" sz="2700" b="1" dirty="0">
                <a:solidFill>
                  <a:schemeClr val="accent5">
                    <a:lumMod val="75000"/>
                  </a:schemeClr>
                </a:solidFill>
                <a:latin typeface="Calibri" panose="020F0502020204030204"/>
              </a:rPr>
              <a:t>Strategic Marketing</a:t>
            </a:r>
          </a:p>
          <a:p>
            <a:pPr marL="9525" algn="ctr" defTabSz="685766">
              <a:lnSpc>
                <a:spcPct val="90000"/>
              </a:lnSpc>
              <a:spcBef>
                <a:spcPct val="0"/>
              </a:spcBef>
              <a:spcAft>
                <a:spcPts val="450"/>
              </a:spcAft>
              <a:defRPr/>
            </a:pPr>
            <a:r>
              <a:rPr lang="en-US" sz="2700" b="1" dirty="0">
                <a:solidFill>
                  <a:schemeClr val="accent5">
                    <a:lumMod val="75000"/>
                  </a:schemeClr>
                </a:solidFill>
                <a:latin typeface="Calibri" panose="020F0502020204030204"/>
              </a:rPr>
              <a:t>Environment Analysis</a:t>
            </a:r>
            <a:endParaRPr lang="en-US" sz="2700" b="1" cap="all" dirty="0">
              <a:solidFill>
                <a:schemeClr val="accent5">
                  <a:lumMod val="75000"/>
                </a:schemeClr>
              </a:solidFill>
              <a:latin typeface="Abadi" panose="020B0604020104020204" pitchFamily="34" charset="0"/>
            </a:endParaRPr>
          </a:p>
        </p:txBody>
      </p:sp>
      <p:sp>
        <p:nvSpPr>
          <p:cNvPr id="2" name="TextBox 1">
            <a:extLst>
              <a:ext uri="{FF2B5EF4-FFF2-40B4-BE49-F238E27FC236}">
                <a16:creationId xmlns:a16="http://schemas.microsoft.com/office/drawing/2014/main" id="{00631127-5498-AAEB-63AD-8A8B0640E47F}"/>
              </a:ext>
            </a:extLst>
          </p:cNvPr>
          <p:cNvSpPr txBox="1"/>
          <p:nvPr/>
        </p:nvSpPr>
        <p:spPr>
          <a:xfrm>
            <a:off x="3886200" y="1428969"/>
            <a:ext cx="282450" cy="3231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685766">
              <a:defRPr/>
            </a:pPr>
            <a:r>
              <a:rPr lang="en-SA" sz="1500" dirty="0">
                <a:solidFill>
                  <a:prstClr val="white"/>
                </a:solidFill>
                <a:latin typeface="Calibri" panose="020F0502020204030204"/>
              </a:rPr>
              <a:t>1</a:t>
            </a:r>
          </a:p>
        </p:txBody>
      </p:sp>
      <p:sp>
        <p:nvSpPr>
          <p:cNvPr id="3" name="TextBox 2">
            <a:extLst>
              <a:ext uri="{FF2B5EF4-FFF2-40B4-BE49-F238E27FC236}">
                <a16:creationId xmlns:a16="http://schemas.microsoft.com/office/drawing/2014/main" id="{CC95B007-A0FE-909C-C4EF-65470F595658}"/>
              </a:ext>
            </a:extLst>
          </p:cNvPr>
          <p:cNvSpPr txBox="1"/>
          <p:nvPr/>
        </p:nvSpPr>
        <p:spPr>
          <a:xfrm>
            <a:off x="3979434" y="3060078"/>
            <a:ext cx="282450" cy="3231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685766">
              <a:defRPr/>
            </a:pPr>
            <a:r>
              <a:rPr lang="en-SA" sz="1500" dirty="0">
                <a:solidFill>
                  <a:prstClr val="white"/>
                </a:solidFill>
                <a:latin typeface="Calibri" panose="020F0502020204030204"/>
              </a:rPr>
              <a:t>2</a:t>
            </a:r>
          </a:p>
        </p:txBody>
      </p:sp>
      <p:sp>
        <p:nvSpPr>
          <p:cNvPr id="4" name="TextBox 3">
            <a:extLst>
              <a:ext uri="{FF2B5EF4-FFF2-40B4-BE49-F238E27FC236}">
                <a16:creationId xmlns:a16="http://schemas.microsoft.com/office/drawing/2014/main" id="{0F7A8ED3-E64A-008D-0D9D-7EF15529D6A9}"/>
              </a:ext>
            </a:extLst>
          </p:cNvPr>
          <p:cNvSpPr txBox="1"/>
          <p:nvPr/>
        </p:nvSpPr>
        <p:spPr>
          <a:xfrm>
            <a:off x="3979434" y="4477436"/>
            <a:ext cx="282450" cy="3231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defTabSz="685766">
              <a:defRPr/>
            </a:pPr>
            <a:r>
              <a:rPr lang="en-SA" sz="1500" dirty="0">
                <a:solidFill>
                  <a:prstClr val="white"/>
                </a:solidFill>
                <a:latin typeface="Calibri" panose="020F0502020204030204"/>
              </a:rPr>
              <a:t>3</a:t>
            </a:r>
          </a:p>
        </p:txBody>
      </p:sp>
      <p:sp>
        <p:nvSpPr>
          <p:cNvPr id="5" name="Rounded Rectangle 4">
            <a:extLst>
              <a:ext uri="{FF2B5EF4-FFF2-40B4-BE49-F238E27FC236}">
                <a16:creationId xmlns:a16="http://schemas.microsoft.com/office/drawing/2014/main" id="{26BD521B-E51A-E64E-E527-87F78E5863D9}"/>
              </a:ext>
            </a:extLst>
          </p:cNvPr>
          <p:cNvSpPr/>
          <p:nvPr/>
        </p:nvSpPr>
        <p:spPr>
          <a:xfrm>
            <a:off x="3817090" y="1239399"/>
            <a:ext cx="6596065" cy="1688474"/>
          </a:xfrm>
          <a:prstGeom prst="round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3493075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1709738" y="1764133"/>
            <a:ext cx="2864268" cy="3424489"/>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chor="ctr">
            <a:normAutofit/>
          </a:bodyPr>
          <a:lstStyle>
            <a:defPPr>
              <a:defRPr lang="en-SA"/>
            </a:defPPr>
            <a:lvl1pPr marL="12700" marR="0" lvl="0" indent="0" algn="ctr" fontAlgn="auto">
              <a:lnSpc>
                <a:spcPct val="90000"/>
              </a:lnSpc>
              <a:spcBef>
                <a:spcPct val="0"/>
              </a:spcBef>
              <a:spcAft>
                <a:spcPts val="600"/>
              </a:spcAft>
              <a:buClrTx/>
              <a:buSzTx/>
              <a:buFontTx/>
              <a:buNone/>
              <a:tabLst/>
              <a:defRPr kumimoji="0" sz="3600" b="1" i="0" strike="noStrike" cap="all" spc="-5" normalizeH="0" baseline="0">
                <a:ln>
                  <a:noFill/>
                </a:ln>
                <a:solidFill>
                  <a:prstClr val="black"/>
                </a:solidFill>
                <a:effectLst/>
                <a:uLnTx/>
                <a:uFillTx/>
                <a:latin typeface="Abadi" panose="020B0604020104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9525" defTabSz="685766">
              <a:spcAft>
                <a:spcPts val="450"/>
              </a:spcAft>
              <a:defRPr/>
            </a:pPr>
            <a:r>
              <a:rPr lang="en-US" sz="2700" spc="-4" dirty="0">
                <a:solidFill>
                  <a:schemeClr val="accent5">
                    <a:lumMod val="75000"/>
                  </a:schemeClr>
                </a:solidFill>
              </a:rPr>
              <a:t>Analyzing the Marketing Environment</a:t>
            </a:r>
          </a:p>
        </p:txBody>
      </p:sp>
      <p:graphicFrame>
        <p:nvGraphicFramePr>
          <p:cNvPr id="8" name="object 2">
            <a:extLst>
              <a:ext uri="{FF2B5EF4-FFF2-40B4-BE49-F238E27FC236}">
                <a16:creationId xmlns:a16="http://schemas.microsoft.com/office/drawing/2014/main" id="{723F56FA-39B2-43A8-87F7-E5DF59749864}"/>
              </a:ext>
            </a:extLst>
          </p:cNvPr>
          <p:cNvGraphicFramePr/>
          <p:nvPr/>
        </p:nvGraphicFramePr>
        <p:xfrm>
          <a:off x="4681918" y="2338455"/>
          <a:ext cx="5872163" cy="28501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14D10C11-4BC0-DDA4-F6B5-84EAFD7A2E21}"/>
              </a:ext>
            </a:extLst>
          </p:cNvPr>
          <p:cNvSpPr txBox="1"/>
          <p:nvPr/>
        </p:nvSpPr>
        <p:spPr>
          <a:xfrm>
            <a:off x="4681915" y="1939997"/>
            <a:ext cx="428322" cy="3231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685766">
              <a:defRPr/>
            </a:pPr>
            <a:r>
              <a:rPr lang="en-SA" sz="1500" dirty="0">
                <a:solidFill>
                  <a:prstClr val="white"/>
                </a:solidFill>
                <a:latin typeface="Calibri" panose="020F0502020204030204"/>
              </a:rPr>
              <a:t>1.1</a:t>
            </a:r>
          </a:p>
        </p:txBody>
      </p:sp>
    </p:spTree>
    <p:extLst>
      <p:ext uri="{BB962C8B-B14F-4D97-AF65-F5344CB8AC3E}">
        <p14:creationId xmlns:p14="http://schemas.microsoft.com/office/powerpoint/2010/main" val="74436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4EFC53A-1B60-B79A-6125-FF672D4B0416}"/>
              </a:ext>
            </a:extLst>
          </p:cNvPr>
          <p:cNvSpPr txBox="1">
            <a:spLocks/>
          </p:cNvSpPr>
          <p:nvPr/>
        </p:nvSpPr>
        <p:spPr>
          <a:xfrm>
            <a:off x="2240981" y="4252079"/>
            <a:ext cx="7861586" cy="330664"/>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chor="b">
            <a:noAutofit/>
          </a:bodyPr>
          <a:lstStyle>
            <a:lvl1pPr algn="ctr">
              <a:lnSpc>
                <a:spcPct val="90000"/>
              </a:lnSpc>
              <a:spcBef>
                <a:spcPct val="0"/>
              </a:spcBef>
              <a:buNone/>
              <a:defRPr sz="2000" b="1" spc="800">
                <a:solidFill>
                  <a:srgbClr val="2A1A00"/>
                </a:solidFill>
                <a:latin typeface="Calibri" panose="020F0502020204030204" pitchFamily="34" charset="0"/>
                <a:ea typeface="+mj-ea"/>
                <a:cs typeface="Calibri" panose="020F050202020403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685766">
              <a:defRPr/>
            </a:pPr>
            <a:r>
              <a:rPr lang="en-US" altLang="en-US" sz="1500" spc="600" dirty="0"/>
              <a:t>Major Forces in the Company’s Microenvironment</a:t>
            </a:r>
            <a:endParaRPr lang="en-US" sz="1500" spc="600" dirty="0"/>
          </a:p>
        </p:txBody>
      </p:sp>
      <p:pic>
        <p:nvPicPr>
          <p:cNvPr id="2" name="Picture 1">
            <a:extLst>
              <a:ext uri="{FF2B5EF4-FFF2-40B4-BE49-F238E27FC236}">
                <a16:creationId xmlns:a16="http://schemas.microsoft.com/office/drawing/2014/main" id="{3632DC7D-05F1-42F9-7B2C-8493B893C2EE}"/>
              </a:ext>
            </a:extLst>
          </p:cNvPr>
          <p:cNvPicPr>
            <a:picLocks noChangeAspect="1"/>
          </p:cNvPicPr>
          <p:nvPr/>
        </p:nvPicPr>
        <p:blipFill rotWithShape="1">
          <a:blip r:embed="rId3">
            <a:extLst>
              <a:ext uri="{28A0092B-C50C-407E-A947-70E740481C1C}">
                <a14:useLocalDpi xmlns:a14="http://schemas.microsoft.com/office/drawing/2010/main" val="0"/>
              </a:ext>
            </a:extLst>
          </a:blip>
          <a:srcRect t="3527"/>
          <a:stretch/>
        </p:blipFill>
        <p:spPr>
          <a:xfrm>
            <a:off x="2161101" y="1652009"/>
            <a:ext cx="8133919" cy="2600070"/>
          </a:xfrm>
          <a:prstGeom prst="rect">
            <a:avLst/>
          </a:prstGeom>
        </p:spPr>
      </p:pic>
      <p:sp>
        <p:nvSpPr>
          <p:cNvPr id="10" name="TextBox 9">
            <a:extLst>
              <a:ext uri="{FF2B5EF4-FFF2-40B4-BE49-F238E27FC236}">
                <a16:creationId xmlns:a16="http://schemas.microsoft.com/office/drawing/2014/main" id="{09F6F38B-22DC-2011-506D-635FB852927E}"/>
              </a:ext>
            </a:extLst>
          </p:cNvPr>
          <p:cNvSpPr txBox="1"/>
          <p:nvPr/>
        </p:nvSpPr>
        <p:spPr>
          <a:xfrm>
            <a:off x="2161101" y="4582745"/>
            <a:ext cx="7941467"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defTabSz="685766">
              <a:defRPr/>
            </a:pPr>
            <a:r>
              <a:rPr lang="en-US" altLang="en-US" b="1" dirty="0">
                <a:solidFill>
                  <a:schemeClr val="accent5">
                    <a:lumMod val="50000"/>
                  </a:schemeClr>
                </a:solidFill>
                <a:latin typeface="Calibri" panose="020F0502020204030204"/>
              </a:rPr>
              <a:t>forces that affect marketing management’s ability to build and maintain successful relationships with target customers</a:t>
            </a:r>
          </a:p>
        </p:txBody>
      </p:sp>
    </p:spTree>
    <p:extLst>
      <p:ext uri="{BB962C8B-B14F-4D97-AF65-F5344CB8AC3E}">
        <p14:creationId xmlns:p14="http://schemas.microsoft.com/office/powerpoint/2010/main" val="68735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BD720-80DA-4E8A-BB7D-6A201D44AD49}"/>
              </a:ext>
            </a:extLst>
          </p:cNvPr>
          <p:cNvPicPr>
            <a:picLocks noChangeAspect="1"/>
          </p:cNvPicPr>
          <p:nvPr/>
        </p:nvPicPr>
        <p:blipFill>
          <a:blip r:embed="rId2"/>
          <a:stretch>
            <a:fillRect/>
          </a:stretch>
        </p:blipFill>
        <p:spPr>
          <a:xfrm>
            <a:off x="5152687" y="2123160"/>
            <a:ext cx="5250656" cy="2611680"/>
          </a:xfrm>
          <a:prstGeom prst="rect">
            <a:avLst/>
          </a:prstGeom>
        </p:spPr>
      </p:pic>
      <p:sp>
        <p:nvSpPr>
          <p:cNvPr id="4" name="TextBox 3">
            <a:extLst>
              <a:ext uri="{FF2B5EF4-FFF2-40B4-BE49-F238E27FC236}">
                <a16:creationId xmlns:a16="http://schemas.microsoft.com/office/drawing/2014/main" id="{ED8CC4DC-BA16-4084-A129-B3D161C5D39D}"/>
              </a:ext>
            </a:extLst>
          </p:cNvPr>
          <p:cNvSpPr txBox="1"/>
          <p:nvPr/>
        </p:nvSpPr>
        <p:spPr>
          <a:xfrm>
            <a:off x="1703441" y="2123161"/>
            <a:ext cx="3199478" cy="3000488"/>
          </a:xfrm>
          <a:prstGeom prst="rect">
            <a:avLst/>
          </a:prstGeom>
          <a:ln>
            <a:solidFill>
              <a:schemeClr val="accent5">
                <a:lumMod val="50000"/>
              </a:schemeClr>
            </a:solidFill>
          </a:ln>
        </p:spPr>
        <p:style>
          <a:lnRef idx="2">
            <a:schemeClr val="accent1"/>
          </a:lnRef>
          <a:fillRef idx="1">
            <a:schemeClr val="lt1"/>
          </a:fillRef>
          <a:effectRef idx="0">
            <a:schemeClr val="accent1"/>
          </a:effectRef>
          <a:fontRef idx="minor">
            <a:schemeClr val="dk1"/>
          </a:fontRef>
        </p:style>
        <p:txBody>
          <a:bodyPr vert="horz" lIns="68580" tIns="34290" rIns="68580" bIns="34290" rtlCol="0">
            <a:normAutofit/>
          </a:bodyPr>
          <a:lstStyle/>
          <a:p>
            <a:pPr indent="-171450" algn="r" defTabSz="685800" rtl="1">
              <a:lnSpc>
                <a:spcPct val="90000"/>
              </a:lnSpc>
              <a:spcAft>
                <a:spcPts val="450"/>
              </a:spcAft>
              <a:buFont typeface="Arial" panose="020B0604020202020204" pitchFamily="34" charset="0"/>
              <a:buChar char="•"/>
              <a:defRPr/>
            </a:pPr>
            <a:endParaRPr lang="ar-SA" sz="1500" dirty="0">
              <a:solidFill>
                <a:srgbClr val="003A1A"/>
              </a:solidFill>
              <a:latin typeface="Calibri" panose="020F0502020204030204"/>
              <a:cs typeface="Arial" panose="020B0604020202020204" pitchFamily="34" charset="0"/>
            </a:endParaRPr>
          </a:p>
          <a:p>
            <a:pPr indent="-171450" algn="r" defTabSz="685800" rtl="1">
              <a:lnSpc>
                <a:spcPct val="90000"/>
              </a:lnSpc>
              <a:spcAft>
                <a:spcPts val="450"/>
              </a:spcAft>
              <a:buFont typeface="Arial" panose="020B0604020202020204" pitchFamily="34" charset="0"/>
              <a:buChar char="•"/>
              <a:defRPr/>
            </a:pPr>
            <a:r>
              <a:rPr lang="ar-SA" sz="1500" dirty="0">
                <a:solidFill>
                  <a:srgbClr val="003A1A"/>
                </a:solidFill>
                <a:latin typeface="Calibri" panose="020F0502020204030204"/>
                <a:cs typeface="Arial" panose="020B0604020202020204" pitchFamily="34" charset="0"/>
              </a:rPr>
              <a:t>القوى التي تؤثر على قدرة  مهمه إدارة التسويق وعلي قدره المنظمة في بناء علاقات ناجحة مع العملاء المستهدفين والحفاظ عليها</a:t>
            </a:r>
          </a:p>
          <a:p>
            <a:pPr indent="-171450" algn="r" defTabSz="685800" rtl="1">
              <a:lnSpc>
                <a:spcPct val="90000"/>
              </a:lnSpc>
              <a:spcAft>
                <a:spcPts val="450"/>
              </a:spcAft>
              <a:buFont typeface="Arial" panose="020B0604020202020204" pitchFamily="34" charset="0"/>
              <a:buChar char="•"/>
              <a:defRPr/>
            </a:pPr>
            <a:endParaRPr lang="en-US" sz="1500" dirty="0">
              <a:solidFill>
                <a:srgbClr val="003A1A"/>
              </a:solidFill>
              <a:latin typeface="Calibri" panose="020F0502020204030204"/>
            </a:endParaRPr>
          </a:p>
          <a:p>
            <a:pPr indent="-171450" algn="r" defTabSz="685800" rtl="1">
              <a:lnSpc>
                <a:spcPct val="90000"/>
              </a:lnSpc>
              <a:spcAft>
                <a:spcPts val="450"/>
              </a:spcAft>
              <a:buFont typeface="Arial" panose="020B0604020202020204" pitchFamily="34" charset="0"/>
              <a:buChar char="•"/>
              <a:defRPr/>
            </a:pPr>
            <a:r>
              <a:rPr lang="ar-SA" sz="1500" dirty="0">
                <a:solidFill>
                  <a:srgbClr val="003A1A"/>
                </a:solidFill>
                <a:latin typeface="Calibri" panose="020F0502020204030204"/>
                <a:cs typeface="Arial" panose="020B0604020202020204" pitchFamily="34" charset="0"/>
              </a:rPr>
              <a:t>لا يمكن لمديري التسويق القيام بذلك بمفردهم و يتطلب نجاح التسويق بناء علاقات مع أقسام الشركة الأخرى، والمجهزين ، ووسطاء التسويق، والمنافسين، ومختلف الجماهير والزبائن ، والتي تتحد لتشكيل شبكة تسليم القيمة للشركة.</a:t>
            </a:r>
            <a:endParaRPr lang="ar-SA" altLang="en-US" sz="1500" b="1" dirty="0">
              <a:solidFill>
                <a:srgbClr val="003A1A"/>
              </a:solidFill>
              <a:latin typeface="Calibri" panose="020F0502020204030204"/>
              <a:cs typeface="Arial" panose="020B0604020202020204" pitchFamily="34" charset="0"/>
            </a:endParaRPr>
          </a:p>
        </p:txBody>
      </p:sp>
      <p:sp>
        <p:nvSpPr>
          <p:cNvPr id="5" name="TextBox 4">
            <a:extLst>
              <a:ext uri="{FF2B5EF4-FFF2-40B4-BE49-F238E27FC236}">
                <a16:creationId xmlns:a16="http://schemas.microsoft.com/office/drawing/2014/main" id="{30A65C4B-8772-44FD-895D-DE9A2F43E5DB}"/>
              </a:ext>
            </a:extLst>
          </p:cNvPr>
          <p:cNvSpPr txBox="1"/>
          <p:nvPr/>
        </p:nvSpPr>
        <p:spPr>
          <a:xfrm>
            <a:off x="1714158" y="1642565"/>
            <a:ext cx="2792277" cy="415498"/>
          </a:xfrm>
          <a:prstGeom prst="rect">
            <a:avLst/>
          </a:prstGeom>
          <a:noFill/>
        </p:spPr>
        <p:txBody>
          <a:bodyPr wrap="square">
            <a:spAutoFit/>
          </a:bodyPr>
          <a:lstStyle/>
          <a:p>
            <a:pPr algn="ctr" defTabSz="685800">
              <a:defRPr/>
            </a:pPr>
            <a:r>
              <a:rPr lang="ar-SA" sz="2100" b="1" dirty="0">
                <a:solidFill>
                  <a:srgbClr val="003A1A"/>
                </a:solidFill>
                <a:latin typeface="Calibri" panose="020F0502020204030204"/>
                <a:cs typeface="Arial" panose="020B0604020202020204" pitchFamily="34" charset="0"/>
              </a:rPr>
              <a:t>البيئة الجزئية</a:t>
            </a:r>
          </a:p>
        </p:txBody>
      </p:sp>
    </p:spTree>
    <p:extLst>
      <p:ext uri="{BB962C8B-B14F-4D97-AF65-F5344CB8AC3E}">
        <p14:creationId xmlns:p14="http://schemas.microsoft.com/office/powerpoint/2010/main" val="199799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What makes B2B &amp; B2C almost similar yet different">
            <a:extLst>
              <a:ext uri="{FF2B5EF4-FFF2-40B4-BE49-F238E27FC236}">
                <a16:creationId xmlns:a16="http://schemas.microsoft.com/office/drawing/2014/main" id="{AFE1B98C-6CB5-47F2-5DB0-9DE57A892D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3818"/>
          <a:stretch/>
        </p:blipFill>
        <p:spPr bwMode="auto">
          <a:xfrm>
            <a:off x="5186270" y="1368028"/>
            <a:ext cx="5002306" cy="2012966"/>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6146" name="Picture 2" descr="Customers – Scada Egypt">
            <a:extLst>
              <a:ext uri="{FF2B5EF4-FFF2-40B4-BE49-F238E27FC236}">
                <a16:creationId xmlns:a16="http://schemas.microsoft.com/office/drawing/2014/main" id="{A6E25BC4-5A42-DB41-F8AC-B6DCB59ED8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07" t="5835" r="5506" b="13731"/>
          <a:stretch/>
        </p:blipFill>
        <p:spPr bwMode="auto">
          <a:xfrm>
            <a:off x="5530189" y="3477007"/>
            <a:ext cx="4658387" cy="2365406"/>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1860042" y="1501902"/>
            <a:ext cx="3624602" cy="932688"/>
          </a:xfrm>
        </p:spPr>
        <p:txBody>
          <a:bodyPr vert="horz" lIns="68580" tIns="34290" rIns="68580" bIns="34290" rtlCol="0" anchor="ctr">
            <a:normAutofit fontScale="90000"/>
          </a:bodyPr>
          <a:lstStyle/>
          <a:p>
            <a:r>
              <a:rPr lang="en-US" altLang="en-US" b="1" dirty="0">
                <a:solidFill>
                  <a:srgbClr val="003A1A"/>
                </a:solidFill>
              </a:rPr>
              <a:t> The  Customers</a:t>
            </a:r>
            <a:endParaRPr lang="en-US" b="1" dirty="0">
              <a:solidFill>
                <a:srgbClr val="003A1A"/>
              </a:solidFill>
            </a:endParaRPr>
          </a:p>
        </p:txBody>
      </p:sp>
      <p:sp>
        <p:nvSpPr>
          <p:cNvPr id="3" name="Content Placeholder 2"/>
          <p:cNvSpPr>
            <a:spLocks noGrp="1"/>
          </p:cNvSpPr>
          <p:nvPr>
            <p:ph idx="4294967295"/>
          </p:nvPr>
        </p:nvSpPr>
        <p:spPr>
          <a:xfrm>
            <a:off x="1860043" y="2741710"/>
            <a:ext cx="3624602" cy="2748263"/>
          </a:xfrm>
        </p:spPr>
        <p:txBody>
          <a:bodyPr vert="horz" lIns="68580" tIns="34290" rIns="68580" bIns="34290" rtlCol="0">
            <a:normAutofit fontScale="62500" lnSpcReduction="20000"/>
          </a:bodyPr>
          <a:lstStyle/>
          <a:p>
            <a:pPr marL="0" indent="0">
              <a:buNone/>
            </a:pPr>
            <a:r>
              <a:rPr lang="en-US" altLang="en-US" sz="2475" b="1" dirty="0">
                <a:solidFill>
                  <a:srgbClr val="003A1A"/>
                </a:solidFill>
              </a:rPr>
              <a:t>Types of customer markets</a:t>
            </a:r>
            <a:endParaRPr lang="en-US" altLang="en-US" sz="2475" dirty="0">
              <a:solidFill>
                <a:srgbClr val="003A1A"/>
              </a:solidFill>
            </a:endParaRPr>
          </a:p>
          <a:p>
            <a:r>
              <a:rPr lang="en-US" b="1" dirty="0">
                <a:solidFill>
                  <a:srgbClr val="003A1A"/>
                </a:solidFill>
              </a:rPr>
              <a:t>B2B</a:t>
            </a:r>
            <a:r>
              <a:rPr lang="en-US" dirty="0">
                <a:solidFill>
                  <a:srgbClr val="003A1A"/>
                </a:solidFill>
              </a:rPr>
              <a:t>, or </a:t>
            </a:r>
            <a:r>
              <a:rPr lang="en-US" b="1" dirty="0">
                <a:solidFill>
                  <a:srgbClr val="003A1A"/>
                </a:solidFill>
              </a:rPr>
              <a:t>business to business</a:t>
            </a:r>
            <a:r>
              <a:rPr lang="en-US" dirty="0">
                <a:solidFill>
                  <a:srgbClr val="003A1A"/>
                </a:solidFill>
              </a:rPr>
              <a:t>, is a form of business focused on selling products or services to </a:t>
            </a:r>
            <a:r>
              <a:rPr lang="en-US" b="1" dirty="0">
                <a:solidFill>
                  <a:srgbClr val="003A1A"/>
                </a:solidFill>
              </a:rPr>
              <a:t>other businesses</a:t>
            </a:r>
            <a:r>
              <a:rPr lang="en-US" dirty="0">
                <a:solidFill>
                  <a:srgbClr val="003A1A"/>
                </a:solidFill>
              </a:rPr>
              <a:t>, like raw materials, industrial products,  software that help companies conduct business. </a:t>
            </a:r>
          </a:p>
          <a:p>
            <a:r>
              <a:rPr lang="en-US" b="1" dirty="0">
                <a:solidFill>
                  <a:srgbClr val="003A1A"/>
                </a:solidFill>
              </a:rPr>
              <a:t>B2C</a:t>
            </a:r>
            <a:r>
              <a:rPr lang="en-US" dirty="0">
                <a:solidFill>
                  <a:srgbClr val="003A1A"/>
                </a:solidFill>
              </a:rPr>
              <a:t>, or </a:t>
            </a:r>
            <a:r>
              <a:rPr lang="en-US" b="1" dirty="0">
                <a:solidFill>
                  <a:srgbClr val="003A1A"/>
                </a:solidFill>
              </a:rPr>
              <a:t>business to consumer</a:t>
            </a:r>
            <a:r>
              <a:rPr lang="en-US" dirty="0">
                <a:solidFill>
                  <a:srgbClr val="003A1A"/>
                </a:solidFill>
              </a:rPr>
              <a:t>, is a form of business focused on selling products or services to </a:t>
            </a:r>
            <a:r>
              <a:rPr lang="en-US" b="1" dirty="0">
                <a:solidFill>
                  <a:srgbClr val="003A1A"/>
                </a:solidFill>
              </a:rPr>
              <a:t>consumers</a:t>
            </a:r>
            <a:r>
              <a:rPr lang="en-US" dirty="0">
                <a:solidFill>
                  <a:srgbClr val="003A1A"/>
                </a:solidFill>
              </a:rPr>
              <a:t>, such as supermarkets or the Apple store.</a:t>
            </a:r>
          </a:p>
        </p:txBody>
      </p:sp>
    </p:spTree>
    <p:extLst>
      <p:ext uri="{BB962C8B-B14F-4D97-AF65-F5344CB8AC3E}">
        <p14:creationId xmlns:p14="http://schemas.microsoft.com/office/powerpoint/2010/main" val="417420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11266"/>
                                        </p:tgtEl>
                                        <p:attrNameLst>
                                          <p:attrName>style.visibility</p:attrName>
                                        </p:attrNameLst>
                                      </p:cBhvr>
                                      <p:to>
                                        <p:strVal val="visible"/>
                                      </p:to>
                                    </p:set>
                                    <p:animEffect transition="in" filter="checkerboard(across)">
                                      <p:cBhvr>
                                        <p:cTn id="11"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7A5551-35D1-8B17-2AAA-49D467A28F82}"/>
              </a:ext>
            </a:extLst>
          </p:cNvPr>
          <p:cNvPicPr>
            <a:picLocks noChangeAspect="1"/>
          </p:cNvPicPr>
          <p:nvPr/>
        </p:nvPicPr>
        <p:blipFill rotWithShape="1">
          <a:blip r:embed="rId3"/>
          <a:srcRect r="24710"/>
          <a:stretch/>
        </p:blipFill>
        <p:spPr>
          <a:xfrm>
            <a:off x="8545050" y="1653653"/>
            <a:ext cx="1894350" cy="3550694"/>
          </a:xfrm>
          <a:prstGeom prst="rect">
            <a:avLst/>
          </a:prstGeom>
        </p:spPr>
      </p:pic>
      <p:sp>
        <p:nvSpPr>
          <p:cNvPr id="2" name="Title 1"/>
          <p:cNvSpPr>
            <a:spLocks noGrp="1"/>
          </p:cNvSpPr>
          <p:nvPr>
            <p:ph type="title" idx="4294967295"/>
          </p:nvPr>
        </p:nvSpPr>
        <p:spPr>
          <a:xfrm>
            <a:off x="1524000" y="1682213"/>
            <a:ext cx="3268266" cy="990600"/>
          </a:xfrm>
        </p:spPr>
        <p:txBody>
          <a:bodyPr vert="horz" lIns="68580" tIns="34290" rIns="68580" bIns="34290" rtlCol="0" anchor="t">
            <a:normAutofit/>
          </a:bodyPr>
          <a:lstStyle/>
          <a:p>
            <a:r>
              <a:rPr lang="en-US" altLang="en-US" b="1" dirty="0">
                <a:solidFill>
                  <a:srgbClr val="003A1A"/>
                </a:solidFill>
              </a:rPr>
              <a:t>The Company</a:t>
            </a:r>
            <a:endParaRPr lang="en-US" b="1" dirty="0">
              <a:solidFill>
                <a:srgbClr val="003A1A"/>
              </a:solidFill>
            </a:endParaRPr>
          </a:p>
        </p:txBody>
      </p:sp>
      <p:sp>
        <p:nvSpPr>
          <p:cNvPr id="16" name="Content Placeholder 2">
            <a:extLst>
              <a:ext uri="{FF2B5EF4-FFF2-40B4-BE49-F238E27FC236}">
                <a16:creationId xmlns:a16="http://schemas.microsoft.com/office/drawing/2014/main" id="{9E225BFD-6FC8-43B5-F118-3F2F58A344DB}"/>
              </a:ext>
            </a:extLst>
          </p:cNvPr>
          <p:cNvSpPr txBox="1">
            <a:spLocks/>
          </p:cNvSpPr>
          <p:nvPr/>
        </p:nvSpPr>
        <p:spPr>
          <a:xfrm>
            <a:off x="1524002" y="2493624"/>
            <a:ext cx="3104147" cy="2988790"/>
          </a:xfrm>
          <a:prstGeom prst="rect">
            <a:avLst/>
          </a:prstGeom>
        </p:spPr>
        <p:txBody>
          <a:bodyPr vert="horz" lIns="68580" tIns="34290" rIns="68580" bIns="3429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171442" indent="-171442" defTabSz="685766">
              <a:spcBef>
                <a:spcPts val="525"/>
              </a:spcBef>
              <a:buClr>
                <a:srgbClr val="44546A"/>
              </a:buClr>
              <a:defRPr/>
            </a:pPr>
            <a:r>
              <a:rPr lang="en-US" sz="1500" dirty="0">
                <a:solidFill>
                  <a:srgbClr val="003A1A"/>
                </a:solidFill>
                <a:latin typeface="Calibri" panose="020F0502020204030204"/>
              </a:rPr>
              <a:t>The </a:t>
            </a:r>
            <a:r>
              <a:rPr lang="en-US" altLang="en-US" sz="1500" dirty="0">
                <a:solidFill>
                  <a:srgbClr val="003A1A"/>
                </a:solidFill>
                <a:latin typeface="Calibri" panose="020F0502020204030204"/>
              </a:rPr>
              <a:t>Interrelated departments in a company form the internal environment</a:t>
            </a:r>
          </a:p>
          <a:p>
            <a:pPr marL="171442" indent="-171442" defTabSz="685766">
              <a:spcBef>
                <a:spcPts val="525"/>
              </a:spcBef>
              <a:buClr>
                <a:srgbClr val="44546A"/>
              </a:buClr>
              <a:defRPr/>
            </a:pPr>
            <a:r>
              <a:rPr lang="en-US" sz="1500" dirty="0">
                <a:solidFill>
                  <a:srgbClr val="003A1A"/>
                </a:solidFill>
                <a:latin typeface="Calibri" panose="020F0502020204030204"/>
              </a:rPr>
              <a:t>marketing management takes other company groups into account</a:t>
            </a:r>
            <a:endParaRPr lang="en-US" altLang="en-US" sz="1500" dirty="0">
              <a:solidFill>
                <a:srgbClr val="003A1A"/>
              </a:solidFill>
              <a:latin typeface="Calibri" panose="020F0502020204030204"/>
            </a:endParaRPr>
          </a:p>
          <a:p>
            <a:pPr marL="171442" indent="-171442" defTabSz="685766">
              <a:spcBef>
                <a:spcPts val="525"/>
              </a:spcBef>
              <a:buClr>
                <a:srgbClr val="44546A"/>
              </a:buClr>
              <a:defRPr/>
            </a:pPr>
            <a:r>
              <a:rPr lang="en-US" altLang="en-US" sz="1500" dirty="0">
                <a:solidFill>
                  <a:srgbClr val="003A1A"/>
                </a:solidFill>
                <a:latin typeface="Calibri" panose="020F0502020204030204"/>
              </a:rPr>
              <a:t>With marketing taking the lead, all departments share the responsibility for understanding customer needs and creating customer value</a:t>
            </a:r>
          </a:p>
        </p:txBody>
      </p:sp>
      <p:pic>
        <p:nvPicPr>
          <p:cNvPr id="3" name="Picture 6" descr="M01NF007">
            <a:extLst>
              <a:ext uri="{FF2B5EF4-FFF2-40B4-BE49-F238E27FC236}">
                <a16:creationId xmlns:a16="http://schemas.microsoft.com/office/drawing/2014/main" id="{D1F38B5A-83F2-971D-1DA1-92CF3C3DAA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621" t="4498" r="17645" b="4407"/>
          <a:stretch/>
        </p:blipFill>
        <p:spPr bwMode="auto">
          <a:xfrm>
            <a:off x="4720790" y="1682214"/>
            <a:ext cx="4026968" cy="35608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533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heckerboard(across)">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97202" y="1337310"/>
            <a:ext cx="3614166" cy="1110996"/>
          </a:xfrm>
        </p:spPr>
        <p:txBody>
          <a:bodyPr vert="horz" lIns="68580" tIns="34290" rIns="68580" bIns="34290" rtlCol="0" anchor="b">
            <a:normAutofit/>
          </a:bodyPr>
          <a:lstStyle/>
          <a:p>
            <a:r>
              <a:rPr lang="en-US" altLang="en-US" b="1" dirty="0">
                <a:solidFill>
                  <a:srgbClr val="003A1A"/>
                </a:solidFill>
              </a:rPr>
              <a:t>The Suppliers</a:t>
            </a:r>
            <a:endParaRPr lang="en-US" b="1" dirty="0">
              <a:solidFill>
                <a:srgbClr val="003A1A"/>
              </a:solidFill>
            </a:endParaRPr>
          </a:p>
        </p:txBody>
      </p:sp>
      <p:sp>
        <p:nvSpPr>
          <p:cNvPr id="4" name="TextBox 3">
            <a:extLst>
              <a:ext uri="{FF2B5EF4-FFF2-40B4-BE49-F238E27FC236}">
                <a16:creationId xmlns:a16="http://schemas.microsoft.com/office/drawing/2014/main" id="{61E5191B-D222-5770-9394-9DC8DC7D0E38}"/>
              </a:ext>
            </a:extLst>
          </p:cNvPr>
          <p:cNvSpPr txBox="1"/>
          <p:nvPr/>
        </p:nvSpPr>
        <p:spPr>
          <a:xfrm>
            <a:off x="1997202" y="2852928"/>
            <a:ext cx="3614166" cy="2660904"/>
          </a:xfrm>
          <a:prstGeom prst="rect">
            <a:avLst/>
          </a:prstGeom>
        </p:spPr>
        <p:txBody>
          <a:bodyPr vert="horz" lIns="68580" tIns="34290" rIns="68580" bIns="34290" rtlCol="0" anchor="t">
            <a:normAutofit/>
          </a:bodyPr>
          <a:lstStyle/>
          <a:p>
            <a:pPr indent="-171450" defTabSz="685800">
              <a:lnSpc>
                <a:spcPct val="90000"/>
              </a:lnSpc>
              <a:spcAft>
                <a:spcPts val="450"/>
              </a:spcAft>
              <a:buFont typeface="Arial" panose="020B0604020202020204" pitchFamily="34" charset="0"/>
              <a:buChar char="•"/>
              <a:defRPr/>
            </a:pPr>
            <a:r>
              <a:rPr lang="en-US" sz="1350" dirty="0">
                <a:solidFill>
                  <a:srgbClr val="003A1A"/>
                </a:solidFill>
                <a:latin typeface="Calibri" panose="020F0502020204030204"/>
              </a:rPr>
              <a:t>Suppliers form an important link in the company’s overall customer value delivery network. They provide the resources needed by the company to produce its goods and services. </a:t>
            </a:r>
          </a:p>
          <a:p>
            <a:pPr indent="-171450" defTabSz="685800">
              <a:lnSpc>
                <a:spcPct val="90000"/>
              </a:lnSpc>
              <a:spcAft>
                <a:spcPts val="450"/>
              </a:spcAft>
              <a:buFont typeface="Arial" panose="020B0604020202020204" pitchFamily="34" charset="0"/>
              <a:buChar char="•"/>
              <a:defRPr/>
            </a:pPr>
            <a:endParaRPr lang="en-US" sz="1350" dirty="0">
              <a:solidFill>
                <a:srgbClr val="003A1A"/>
              </a:solidFill>
              <a:latin typeface="Calibri" panose="020F0502020204030204"/>
            </a:endParaRPr>
          </a:p>
          <a:p>
            <a:pPr indent="-171450" defTabSz="685800">
              <a:lnSpc>
                <a:spcPct val="90000"/>
              </a:lnSpc>
              <a:spcAft>
                <a:spcPts val="450"/>
              </a:spcAft>
              <a:buFont typeface="Arial" panose="020B0604020202020204" pitchFamily="34" charset="0"/>
              <a:buChar char="•"/>
              <a:defRPr/>
            </a:pPr>
            <a:r>
              <a:rPr lang="en-US" sz="1350" dirty="0">
                <a:solidFill>
                  <a:srgbClr val="003A1A"/>
                </a:solidFill>
                <a:latin typeface="Calibri" panose="020F0502020204030204"/>
              </a:rPr>
              <a:t>Supplier problems can seriously affect marketing. Marketing managers must watch supply availability and costs. Supply shortages or delays can cost sales in the short run and damage customer satisfaction in the long run. Rising supply costs may force price increases that can harm the company’s sales vol</a:t>
            </a:r>
          </a:p>
        </p:txBody>
      </p:sp>
      <p:pic>
        <p:nvPicPr>
          <p:cNvPr id="12290" name="Picture 2" descr="What is Supply Chain Management? or SCM | AIMS UK">
            <a:extLst>
              <a:ext uri="{FF2B5EF4-FFF2-40B4-BE49-F238E27FC236}">
                <a16:creationId xmlns:a16="http://schemas.microsoft.com/office/drawing/2014/main" id="{AE4BA24A-DE74-82B6-269F-C693BB78A7F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25587" y="1431558"/>
            <a:ext cx="4628194" cy="3843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40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hoto of a teenage girl’s bedroom, including bed, furnishing, study table and chair, furnished by IKEA.">
            <a:extLst>
              <a:ext uri="{FF2B5EF4-FFF2-40B4-BE49-F238E27FC236}">
                <a16:creationId xmlns:a16="http://schemas.microsoft.com/office/drawing/2014/main" id="{16711DEB-7C10-F1DA-502C-B7A7209BD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1861" y="1796586"/>
            <a:ext cx="8868278" cy="3250300"/>
          </a:xfrm>
          <a:prstGeom prst="rect">
            <a:avLst/>
          </a:prstGeom>
        </p:spPr>
        <p:style>
          <a:lnRef idx="2">
            <a:schemeClr val="dk1"/>
          </a:lnRef>
          <a:fillRef idx="1">
            <a:schemeClr val="lt1"/>
          </a:fillRef>
          <a:effectRef idx="0">
            <a:schemeClr val="dk1"/>
          </a:effectRef>
          <a:fontRef idx="minor">
            <a:schemeClr val="dk1"/>
          </a:fontRef>
        </p:style>
      </p:pic>
      <p:sp>
        <p:nvSpPr>
          <p:cNvPr id="5" name="TextBox 4">
            <a:extLst>
              <a:ext uri="{FF2B5EF4-FFF2-40B4-BE49-F238E27FC236}">
                <a16:creationId xmlns:a16="http://schemas.microsoft.com/office/drawing/2014/main" id="{6B0ED9A6-6C85-A84A-C7DC-342FD89DD844}"/>
              </a:ext>
            </a:extLst>
          </p:cNvPr>
          <p:cNvSpPr txBox="1"/>
          <p:nvPr/>
        </p:nvSpPr>
        <p:spPr>
          <a:xfrm>
            <a:off x="8945553" y="1796586"/>
            <a:ext cx="1584586" cy="3250300"/>
          </a:xfrm>
          <a:prstGeom prst="rect">
            <a:avLst/>
          </a:prstGeom>
        </p:spPr>
        <p:style>
          <a:lnRef idx="2">
            <a:schemeClr val="accent2"/>
          </a:lnRef>
          <a:fillRef idx="1">
            <a:schemeClr val="lt1"/>
          </a:fillRef>
          <a:effectRef idx="0">
            <a:schemeClr val="accent2"/>
          </a:effectRef>
          <a:fontRef idx="minor">
            <a:schemeClr val="dk1"/>
          </a:fontRef>
        </p:style>
        <p:txBody>
          <a:bodyPr vert="horz" lIns="68580" tIns="34290" rIns="68580" bIns="34290" rtlCol="0">
            <a:normAutofit fontScale="62500" lnSpcReduction="20000"/>
          </a:bodyPr>
          <a:lstStyle/>
          <a:p>
            <a:pPr indent="-171450" algn="r" defTabSz="685800" rtl="1">
              <a:lnSpc>
                <a:spcPct val="150000"/>
              </a:lnSpc>
              <a:spcAft>
                <a:spcPts val="450"/>
              </a:spcAft>
              <a:buFont typeface="Arial" panose="020B0604020202020204" pitchFamily="34" charset="0"/>
              <a:buChar char="•"/>
              <a:defRPr/>
            </a:pPr>
            <a:r>
              <a:rPr lang="ar-SA" dirty="0">
                <a:solidFill>
                  <a:prstClr val="black"/>
                </a:solidFill>
                <a:latin typeface="Calibri" panose="020F0502020204030204"/>
                <a:cs typeface="Arial" panose="020B0604020202020204" pitchFamily="34" charset="0"/>
              </a:rPr>
              <a:t>تتمثل مهمة ايكيا في خلق حياة يومية أفضل للعملاء من خلال تقديم مفروشات منزلية عصرية بسيطة وعملية بأسعار مناسبه للغاية بحيث يستطيع غالبيه العملاء تحمل تكاليفها.</a:t>
            </a:r>
          </a:p>
          <a:p>
            <a:pPr indent="-171450" algn="r" defTabSz="685800" rtl="1">
              <a:lnSpc>
                <a:spcPct val="150000"/>
              </a:lnSpc>
              <a:spcAft>
                <a:spcPts val="450"/>
              </a:spcAft>
              <a:buFont typeface="Arial" panose="020B0604020202020204" pitchFamily="34" charset="0"/>
              <a:buChar char="•"/>
              <a:defRPr/>
            </a:pPr>
            <a:r>
              <a:rPr lang="ar-SA" dirty="0">
                <a:solidFill>
                  <a:prstClr val="black"/>
                </a:solidFill>
                <a:latin typeface="Calibri" panose="020F0502020204030204"/>
                <a:cs typeface="Arial" panose="020B0604020202020204" pitchFamily="34" charset="0"/>
              </a:rPr>
              <a:t> ولكي تتمكن ايكيا من بيع</a:t>
            </a:r>
            <a:endParaRPr lang="en-US" dirty="0">
              <a:solidFill>
                <a:prstClr val="black"/>
              </a:solidFill>
              <a:latin typeface="Calibri" panose="020F0502020204030204"/>
              <a:cs typeface="Arial" panose="020B0604020202020204" pitchFamily="34" charset="0"/>
            </a:endParaRPr>
          </a:p>
          <a:p>
            <a:pPr indent="-171450" algn="r" defTabSz="685800" rtl="1">
              <a:lnSpc>
                <a:spcPct val="150000"/>
              </a:lnSpc>
              <a:spcAft>
                <a:spcPts val="450"/>
              </a:spcAft>
              <a:buFont typeface="Arial" panose="020B0604020202020204" pitchFamily="34" charset="0"/>
              <a:buChar char="•"/>
              <a:defRPr/>
            </a:pPr>
            <a:r>
              <a:rPr lang="ar-SA" dirty="0">
                <a:solidFill>
                  <a:prstClr val="black"/>
                </a:solidFill>
                <a:latin typeface="Calibri" panose="020F0502020204030204"/>
                <a:cs typeface="Arial" panose="020B0604020202020204" pitchFamily="34" charset="0"/>
              </a:rPr>
              <a:t> منتجاتها عالميا  بمليارات الدولارات، يجب على ايكيا أولا تطوير شبكة قوية وموثوقة من الموردين والشركاء الذين يمكنهم مساعدتها في تصميم وصنع كل هذه المنتجات في المقام الأول </a:t>
            </a:r>
          </a:p>
        </p:txBody>
      </p:sp>
      <p:sp>
        <p:nvSpPr>
          <p:cNvPr id="9" name="Content Placeholder 2">
            <a:extLst>
              <a:ext uri="{FF2B5EF4-FFF2-40B4-BE49-F238E27FC236}">
                <a16:creationId xmlns:a16="http://schemas.microsoft.com/office/drawing/2014/main" id="{728790E5-8781-74DD-A0D3-9C99BF46FA72}"/>
              </a:ext>
            </a:extLst>
          </p:cNvPr>
          <p:cNvSpPr txBox="1">
            <a:spLocks/>
          </p:cNvSpPr>
          <p:nvPr/>
        </p:nvSpPr>
        <p:spPr>
          <a:xfrm>
            <a:off x="1661861" y="5334001"/>
            <a:ext cx="8868278" cy="607219"/>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171450" algn="ctr" defTabSz="685800" rtl="1">
              <a:lnSpc>
                <a:spcPct val="150000"/>
              </a:lnSpc>
              <a:spcBef>
                <a:spcPts val="750"/>
              </a:spcBef>
              <a:buNone/>
              <a:defRPr/>
            </a:pPr>
            <a:r>
              <a:rPr lang="ar-SA" sz="2100" b="1" dirty="0">
                <a:solidFill>
                  <a:schemeClr val="bg1"/>
                </a:solidFill>
                <a:latin typeface="Segoe UI Web (Arabic)"/>
                <a:cs typeface="Arial" panose="020B0604020202020204" pitchFamily="34" charset="0"/>
              </a:rPr>
              <a:t>تدرك شركة ايكيا لبيع المفروشات المنزلية أهمية بناء علاقات وثيقة مع شبكتها الواسعة من الموردين</a:t>
            </a:r>
            <a:endParaRPr lang="en-US" sz="3000" b="1" dirty="0">
              <a:solidFill>
                <a:schemeClr val="bg1"/>
              </a:solidFill>
              <a:latin typeface="Calibri" panose="020F0502020204030204"/>
            </a:endParaRPr>
          </a:p>
        </p:txBody>
      </p:sp>
    </p:spTree>
    <p:extLst>
      <p:ext uri="{BB962C8B-B14F-4D97-AF65-F5344CB8AC3E}">
        <p14:creationId xmlns:p14="http://schemas.microsoft.com/office/powerpoint/2010/main" val="94189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5" presetClass="entr" presetSubtype="10" fill="hold" grpId="0" nodeType="withEffect">
                                  <p:stCondLst>
                                    <p:cond delay="0"/>
                                  </p:stCondLst>
                                  <p:childTnLst>
                                    <p:set>
                                      <p:cBhvr>
                                        <p:cTn id="12" dur="1" fill="hold">
                                          <p:stCondLst>
                                            <p:cond delay="0"/>
                                          </p:stCondLst>
                                        </p:cTn>
                                        <p:tgtEl>
                                          <p:spTgt spid="5">
                                            <p:bg/>
                                          </p:spTgt>
                                        </p:tgtEl>
                                        <p:attrNameLst>
                                          <p:attrName>style.visibility</p:attrName>
                                        </p:attrNameLst>
                                      </p:cBhvr>
                                      <p:to>
                                        <p:strVal val="visible"/>
                                      </p:to>
                                    </p:set>
                                    <p:animEffect transition="in" filter="checkerboard(across)">
                                      <p:cBhvr>
                                        <p:cTn id="13" dur="500"/>
                                        <p:tgtEl>
                                          <p:spTgt spid="5">
                                            <p:bg/>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checkerboard(across)">
                                      <p:cBhvr>
                                        <p:cTn id="16" dur="500"/>
                                        <p:tgtEl>
                                          <p:spTgt spid="5">
                                            <p:txEl>
                                              <p:pRg st="0" end="0"/>
                                            </p:txEl>
                                          </p:spTgt>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checkerboard(across)">
                                      <p:cBhvr>
                                        <p:cTn id="19" dur="500"/>
                                        <p:tgtEl>
                                          <p:spTgt spid="5">
                                            <p:txEl>
                                              <p:pRg st="1" end="1"/>
                                            </p:txEl>
                                          </p:spTgt>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checkerboard(across)">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DD7225-4A1D-154E-F742-D99B1CB110BD}"/>
              </a:ext>
            </a:extLst>
          </p:cNvPr>
          <p:cNvPicPr>
            <a:picLocks noChangeAspect="1"/>
          </p:cNvPicPr>
          <p:nvPr/>
        </p:nvPicPr>
        <p:blipFill rotWithShape="1">
          <a:blip r:embed="rId2"/>
          <a:srcRect l="2702" b="-1215"/>
          <a:stretch/>
        </p:blipFill>
        <p:spPr>
          <a:xfrm>
            <a:off x="6156326" y="1401865"/>
            <a:ext cx="2471141" cy="1858388"/>
          </a:xfrm>
          <a:prstGeom prst="rect">
            <a:avLst/>
          </a:prstGeom>
        </p:spPr>
        <p:style>
          <a:lnRef idx="2">
            <a:schemeClr val="dk1"/>
          </a:lnRef>
          <a:fillRef idx="1">
            <a:schemeClr val="lt1"/>
          </a:fillRef>
          <a:effectRef idx="0">
            <a:schemeClr val="dk1"/>
          </a:effectRef>
          <a:fontRef idx="minor">
            <a:schemeClr val="dk1"/>
          </a:fontRef>
        </p:style>
      </p:pic>
      <p:pic>
        <p:nvPicPr>
          <p:cNvPr id="3" name="Picture 2">
            <a:extLst>
              <a:ext uri="{FF2B5EF4-FFF2-40B4-BE49-F238E27FC236}">
                <a16:creationId xmlns:a16="http://schemas.microsoft.com/office/drawing/2014/main" id="{7FBFE3C6-B149-ABEB-DEAB-80B1F4E383EB}"/>
              </a:ext>
            </a:extLst>
          </p:cNvPr>
          <p:cNvPicPr>
            <a:picLocks noChangeAspect="1"/>
          </p:cNvPicPr>
          <p:nvPr/>
        </p:nvPicPr>
        <p:blipFill rotWithShape="1">
          <a:blip r:embed="rId3"/>
          <a:srcRect l="2760" b="17399"/>
          <a:stretch/>
        </p:blipFill>
        <p:spPr>
          <a:xfrm>
            <a:off x="6393435" y="3650218"/>
            <a:ext cx="3779520" cy="1805918"/>
          </a:xfrm>
          <a:prstGeom prst="rect">
            <a:avLst/>
          </a:prstGeom>
        </p:spPr>
        <p:style>
          <a:lnRef idx="2">
            <a:schemeClr val="dk1"/>
          </a:lnRef>
          <a:fillRef idx="1">
            <a:schemeClr val="lt1"/>
          </a:fillRef>
          <a:effectRef idx="0">
            <a:schemeClr val="dk1"/>
          </a:effectRef>
          <a:fontRef idx="minor">
            <a:schemeClr val="dk1"/>
          </a:fontRef>
        </p:style>
      </p:pic>
      <p:pic>
        <p:nvPicPr>
          <p:cNvPr id="8" name="Picture 7">
            <a:extLst>
              <a:ext uri="{FF2B5EF4-FFF2-40B4-BE49-F238E27FC236}">
                <a16:creationId xmlns:a16="http://schemas.microsoft.com/office/drawing/2014/main" id="{06769C42-3337-7315-AC88-D1FE720001B7}"/>
              </a:ext>
            </a:extLst>
          </p:cNvPr>
          <p:cNvPicPr>
            <a:picLocks noChangeAspect="1"/>
          </p:cNvPicPr>
          <p:nvPr/>
        </p:nvPicPr>
        <p:blipFill rotWithShape="1">
          <a:blip r:embed="rId4"/>
          <a:srcRect b="28039"/>
          <a:stretch/>
        </p:blipFill>
        <p:spPr>
          <a:xfrm>
            <a:off x="2006563" y="3581731"/>
            <a:ext cx="3576104" cy="1946412"/>
          </a:xfrm>
          <a:prstGeom prst="rect">
            <a:avLst/>
          </a:prstGeom>
        </p:spPr>
        <p:style>
          <a:lnRef idx="2">
            <a:schemeClr val="dk1"/>
          </a:lnRef>
          <a:fillRef idx="1">
            <a:schemeClr val="lt1"/>
          </a:fillRef>
          <a:effectRef idx="0">
            <a:schemeClr val="dk1"/>
          </a:effectRef>
          <a:fontRef idx="minor">
            <a:schemeClr val="dk1"/>
          </a:fontRef>
        </p:style>
      </p:pic>
      <p:pic>
        <p:nvPicPr>
          <p:cNvPr id="9" name="Picture 8">
            <a:extLst>
              <a:ext uri="{FF2B5EF4-FFF2-40B4-BE49-F238E27FC236}">
                <a16:creationId xmlns:a16="http://schemas.microsoft.com/office/drawing/2014/main" id="{960F5F16-A60F-4061-8175-AE46CD7BF292}"/>
              </a:ext>
            </a:extLst>
          </p:cNvPr>
          <p:cNvPicPr>
            <a:picLocks noChangeAspect="1"/>
          </p:cNvPicPr>
          <p:nvPr/>
        </p:nvPicPr>
        <p:blipFill>
          <a:blip r:embed="rId5"/>
          <a:stretch>
            <a:fillRect/>
          </a:stretch>
        </p:blipFill>
        <p:spPr>
          <a:xfrm>
            <a:off x="1881761" y="1329859"/>
            <a:ext cx="3700907" cy="1940143"/>
          </a:xfrm>
          <a:prstGeom prst="rect">
            <a:avLst/>
          </a:prstGeom>
        </p:spPr>
        <p:style>
          <a:lnRef idx="2">
            <a:schemeClr val="dk1"/>
          </a:lnRef>
          <a:fillRef idx="1">
            <a:schemeClr val="lt1"/>
          </a:fillRef>
          <a:effectRef idx="0">
            <a:schemeClr val="dk1"/>
          </a:effectRef>
          <a:fontRef idx="minor">
            <a:schemeClr val="dk1"/>
          </a:fontRef>
        </p:style>
      </p:pic>
      <p:pic>
        <p:nvPicPr>
          <p:cNvPr id="10" name="Picture 9">
            <a:extLst>
              <a:ext uri="{FF2B5EF4-FFF2-40B4-BE49-F238E27FC236}">
                <a16:creationId xmlns:a16="http://schemas.microsoft.com/office/drawing/2014/main" id="{5F5FD09F-D131-20FF-641E-A7B9343A4999}"/>
              </a:ext>
            </a:extLst>
          </p:cNvPr>
          <p:cNvPicPr>
            <a:picLocks noChangeAspect="1"/>
          </p:cNvPicPr>
          <p:nvPr/>
        </p:nvPicPr>
        <p:blipFill>
          <a:blip r:embed="rId6"/>
          <a:stretch>
            <a:fillRect/>
          </a:stretch>
        </p:blipFill>
        <p:spPr>
          <a:xfrm>
            <a:off x="8543077" y="1320112"/>
            <a:ext cx="1767164" cy="2021894"/>
          </a:xfrm>
          <a:prstGeom prst="rect">
            <a:avLst/>
          </a:prstGeom>
        </p:spPr>
      </p:pic>
    </p:spTree>
    <p:extLst>
      <p:ext uri="{BB962C8B-B14F-4D97-AF65-F5344CB8AC3E}">
        <p14:creationId xmlns:p14="http://schemas.microsoft.com/office/powerpoint/2010/main" val="74890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05001" y="1066800"/>
            <a:ext cx="7633097" cy="1119188"/>
          </a:xfrm>
        </p:spPr>
        <p:txBody>
          <a:bodyPr vert="horz" lIns="68580" tIns="34290" rIns="68580" bIns="34290" rtlCol="0" anchor="ctr">
            <a:normAutofit/>
          </a:bodyPr>
          <a:lstStyle/>
          <a:p>
            <a:r>
              <a:rPr lang="en-US" altLang="en-US" sz="2700" dirty="0"/>
              <a:t>Marketing Intermediaries</a:t>
            </a:r>
            <a:endParaRPr lang="en-US" sz="2700" dirty="0"/>
          </a:p>
        </p:txBody>
      </p:sp>
      <p:pic>
        <p:nvPicPr>
          <p:cNvPr id="10" name="Picture 9">
            <a:extLst>
              <a:ext uri="{FF2B5EF4-FFF2-40B4-BE49-F238E27FC236}">
                <a16:creationId xmlns:a16="http://schemas.microsoft.com/office/drawing/2014/main" id="{2A1CCDC7-7AC7-54E5-27AA-1F1C203A3E57}"/>
              </a:ext>
            </a:extLst>
          </p:cNvPr>
          <p:cNvPicPr>
            <a:picLocks noChangeAspect="1"/>
          </p:cNvPicPr>
          <p:nvPr/>
        </p:nvPicPr>
        <p:blipFill rotWithShape="1">
          <a:blip r:embed="rId3"/>
          <a:srcRect l="1" t="18854" r="-524"/>
          <a:stretch/>
        </p:blipFill>
        <p:spPr>
          <a:xfrm>
            <a:off x="5721548" y="2449193"/>
            <a:ext cx="4256900" cy="3146541"/>
          </a:xfrm>
          <a:prstGeom prst="rect">
            <a:avLst/>
          </a:prstGeom>
        </p:spPr>
      </p:pic>
      <p:sp>
        <p:nvSpPr>
          <p:cNvPr id="12" name="Content Placeholder 2">
            <a:extLst>
              <a:ext uri="{FF2B5EF4-FFF2-40B4-BE49-F238E27FC236}">
                <a16:creationId xmlns:a16="http://schemas.microsoft.com/office/drawing/2014/main" id="{686C264E-8984-51FA-6BE3-53B1E96943EF}"/>
              </a:ext>
            </a:extLst>
          </p:cNvPr>
          <p:cNvSpPr txBox="1">
            <a:spLocks/>
          </p:cNvSpPr>
          <p:nvPr/>
        </p:nvSpPr>
        <p:spPr>
          <a:xfrm>
            <a:off x="1756795" y="2299357"/>
            <a:ext cx="3291613" cy="3446215"/>
          </a:xfrm>
          <a:prstGeom prst="rect">
            <a:avLst/>
          </a:prstGeom>
        </p:spPr>
        <p:txBody>
          <a:bodyPr vert="horz" lIns="68580" tIns="34290" rIns="68580" bIns="3429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171442" indent="-171442" defTabSz="685766">
              <a:spcBef>
                <a:spcPts val="525"/>
              </a:spcBef>
              <a:buClr>
                <a:srgbClr val="44546A"/>
              </a:buClr>
              <a:buSzPct val="125000"/>
              <a:tabLst>
                <a:tab pos="0" algn="l"/>
              </a:tabLst>
              <a:defRPr/>
            </a:pPr>
            <a:r>
              <a:rPr lang="en-US" altLang="en-US" sz="1500" b="1" dirty="0">
                <a:solidFill>
                  <a:schemeClr val="accent5">
                    <a:lumMod val="50000"/>
                  </a:schemeClr>
                </a:solidFill>
                <a:latin typeface="Calibri" panose="020F0502020204030204"/>
              </a:rPr>
              <a:t>Marketing intermediaries </a:t>
            </a:r>
            <a:r>
              <a:rPr lang="en-US" altLang="en-US" sz="1500" dirty="0">
                <a:solidFill>
                  <a:schemeClr val="accent5">
                    <a:lumMod val="50000"/>
                  </a:schemeClr>
                </a:solidFill>
                <a:latin typeface="Calibri" panose="020F0502020204030204"/>
              </a:rPr>
              <a:t>help the company to promote, sell, and distribute its products to final buyers.</a:t>
            </a:r>
          </a:p>
          <a:p>
            <a:pPr marL="514325" lvl="1" indent="-171442" defTabSz="685766">
              <a:spcBef>
                <a:spcPts val="525"/>
              </a:spcBef>
              <a:buClr>
                <a:srgbClr val="44546A"/>
              </a:buClr>
              <a:buSzPct val="125000"/>
              <a:tabLst>
                <a:tab pos="0" algn="l"/>
              </a:tabLst>
              <a:defRPr/>
            </a:pPr>
            <a:r>
              <a:rPr lang="en-US" altLang="en-US" sz="1500" dirty="0">
                <a:solidFill>
                  <a:schemeClr val="accent5">
                    <a:lumMod val="50000"/>
                  </a:schemeClr>
                </a:solidFill>
                <a:latin typeface="Calibri" panose="020F0502020204030204"/>
              </a:rPr>
              <a:t>Resellers </a:t>
            </a:r>
            <a:r>
              <a:rPr lang="en-US" altLang="en-US" sz="1350" i="1" dirty="0">
                <a:solidFill>
                  <a:schemeClr val="accent5">
                    <a:lumMod val="50000"/>
                  </a:schemeClr>
                </a:solidFill>
                <a:latin typeface="Arial" panose="020B0604020202020204" pitchFamily="34" charset="0"/>
              </a:rPr>
              <a:t>wholesalers and retailers</a:t>
            </a:r>
            <a:r>
              <a:rPr lang="en-US" altLang="en-US" sz="1500" dirty="0">
                <a:solidFill>
                  <a:schemeClr val="accent5">
                    <a:lumMod val="50000"/>
                  </a:schemeClr>
                </a:solidFill>
                <a:latin typeface="Arial" panose="020B0604020202020204" pitchFamily="34" charset="0"/>
              </a:rPr>
              <a:t>. </a:t>
            </a:r>
            <a:endParaRPr lang="en-US" altLang="en-US" sz="1500" dirty="0">
              <a:solidFill>
                <a:schemeClr val="accent5">
                  <a:lumMod val="50000"/>
                </a:schemeClr>
              </a:solidFill>
              <a:latin typeface="Calibri" panose="020F0502020204030204"/>
            </a:endParaRPr>
          </a:p>
          <a:p>
            <a:pPr marL="514325" lvl="1" indent="-171442" defTabSz="685766">
              <a:spcBef>
                <a:spcPts val="525"/>
              </a:spcBef>
              <a:buClr>
                <a:srgbClr val="44546A"/>
              </a:buClr>
              <a:buSzPct val="125000"/>
              <a:tabLst>
                <a:tab pos="0" algn="l"/>
              </a:tabLst>
              <a:defRPr/>
            </a:pPr>
            <a:r>
              <a:rPr lang="en-US" altLang="en-US" sz="1500" dirty="0">
                <a:solidFill>
                  <a:schemeClr val="accent5">
                    <a:lumMod val="50000"/>
                  </a:schemeClr>
                </a:solidFill>
                <a:latin typeface="Calibri" panose="020F0502020204030204"/>
              </a:rPr>
              <a:t>Marketing services agencies</a:t>
            </a:r>
            <a:r>
              <a:rPr lang="en-US" altLang="en-US" sz="1350" i="1" dirty="0">
                <a:solidFill>
                  <a:schemeClr val="accent5">
                    <a:lumMod val="50000"/>
                  </a:schemeClr>
                </a:solidFill>
                <a:latin typeface="Arial" panose="020B0604020202020204" pitchFamily="34" charset="0"/>
              </a:rPr>
              <a:t>, advertising agencies, media firms</a:t>
            </a:r>
          </a:p>
          <a:p>
            <a:pPr marL="514325" lvl="1" indent="-171442" defTabSz="685766">
              <a:spcBef>
                <a:spcPts val="525"/>
              </a:spcBef>
              <a:buClr>
                <a:srgbClr val="44546A"/>
              </a:buClr>
              <a:buSzPct val="125000"/>
              <a:tabLst>
                <a:tab pos="0" algn="l"/>
              </a:tabLst>
              <a:defRPr/>
            </a:pPr>
            <a:r>
              <a:rPr lang="en-US" altLang="en-US" sz="1500" dirty="0">
                <a:solidFill>
                  <a:schemeClr val="accent5">
                    <a:lumMod val="50000"/>
                  </a:schemeClr>
                </a:solidFill>
                <a:latin typeface="Calibri" panose="020F0502020204030204"/>
              </a:rPr>
              <a:t>Financial intermediaries; </a:t>
            </a:r>
            <a:r>
              <a:rPr lang="en-US" altLang="en-US" sz="1350" i="1" dirty="0">
                <a:solidFill>
                  <a:schemeClr val="accent5">
                    <a:lumMod val="50000"/>
                  </a:schemeClr>
                </a:solidFill>
                <a:latin typeface="Arial" panose="020B0604020202020204" pitchFamily="34" charset="0"/>
              </a:rPr>
              <a:t>banks, credit companies, insurance companies, and other businesses that help finance transactions or insure against the risks associated with the buying and selling of goods.</a:t>
            </a:r>
          </a:p>
        </p:txBody>
      </p:sp>
    </p:spTree>
    <p:extLst>
      <p:ext uri="{BB962C8B-B14F-4D97-AF65-F5344CB8AC3E}">
        <p14:creationId xmlns:p14="http://schemas.microsoft.com/office/powerpoint/2010/main" val="424275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FDD5B8-2D59-4666-898E-E4B667505F4F}"/>
              </a:ext>
            </a:extLst>
          </p:cNvPr>
          <p:cNvPicPr>
            <a:picLocks noChangeAspect="1"/>
          </p:cNvPicPr>
          <p:nvPr/>
        </p:nvPicPr>
        <p:blipFill>
          <a:blip r:embed="rId2"/>
          <a:stretch>
            <a:fillRect/>
          </a:stretch>
        </p:blipFill>
        <p:spPr>
          <a:xfrm>
            <a:off x="2209800" y="2057400"/>
            <a:ext cx="8111728" cy="3545142"/>
          </a:xfrm>
          <a:prstGeom prst="rect">
            <a:avLst/>
          </a:prstGeom>
        </p:spPr>
      </p:pic>
      <p:sp>
        <p:nvSpPr>
          <p:cNvPr id="2" name="Title 1">
            <a:extLst>
              <a:ext uri="{FF2B5EF4-FFF2-40B4-BE49-F238E27FC236}">
                <a16:creationId xmlns:a16="http://schemas.microsoft.com/office/drawing/2014/main" id="{238743D5-9685-3F5D-6FCB-2D70A54CC3C9}"/>
              </a:ext>
            </a:extLst>
          </p:cNvPr>
          <p:cNvSpPr txBox="1">
            <a:spLocks/>
          </p:cNvSpPr>
          <p:nvPr/>
        </p:nvSpPr>
        <p:spPr>
          <a:xfrm>
            <a:off x="1676401" y="990600"/>
            <a:ext cx="7633097" cy="111918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700" b="1" dirty="0">
                <a:solidFill>
                  <a:schemeClr val="accent5">
                    <a:lumMod val="50000"/>
                  </a:schemeClr>
                </a:solidFill>
              </a:rPr>
              <a:t>Marketing Intermediaries</a:t>
            </a:r>
            <a:endParaRPr lang="en-US" sz="2700" b="1" dirty="0">
              <a:solidFill>
                <a:schemeClr val="accent5">
                  <a:lumMod val="50000"/>
                </a:schemeClr>
              </a:solidFill>
            </a:endParaRPr>
          </a:p>
        </p:txBody>
      </p:sp>
    </p:spTree>
    <p:extLst>
      <p:ext uri="{BB962C8B-B14F-4D97-AF65-F5344CB8AC3E}">
        <p14:creationId xmlns:p14="http://schemas.microsoft.com/office/powerpoint/2010/main" val="42102466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12669" y="1354457"/>
            <a:ext cx="3433753" cy="870966"/>
          </a:xfrm>
        </p:spPr>
        <p:txBody>
          <a:bodyPr vert="horz" lIns="68580" tIns="34290" rIns="68580" bIns="34290" rtlCol="0" anchor="b">
            <a:normAutofit/>
          </a:bodyPr>
          <a:lstStyle/>
          <a:p>
            <a:r>
              <a:rPr lang="en-US" altLang="en-US" sz="3000" dirty="0"/>
              <a:t>Market analysis</a:t>
            </a:r>
            <a:endParaRPr lang="en-US" sz="3000" dirty="0"/>
          </a:p>
        </p:txBody>
      </p:sp>
      <p:pic>
        <p:nvPicPr>
          <p:cNvPr id="3" name="Picture 2">
            <a:extLst>
              <a:ext uri="{FF2B5EF4-FFF2-40B4-BE49-F238E27FC236}">
                <a16:creationId xmlns:a16="http://schemas.microsoft.com/office/drawing/2014/main" id="{0BE5447B-6359-B598-9AB0-5D57BE385A04}"/>
              </a:ext>
            </a:extLst>
          </p:cNvPr>
          <p:cNvPicPr>
            <a:picLocks noChangeAspect="1"/>
          </p:cNvPicPr>
          <p:nvPr/>
        </p:nvPicPr>
        <p:blipFill rotWithShape="1">
          <a:blip r:embed="rId3"/>
          <a:srcRect l="1" t="238" r="-2" b="-1"/>
          <a:stretch/>
        </p:blipFill>
        <p:spPr>
          <a:xfrm>
            <a:off x="1750855" y="1828801"/>
            <a:ext cx="4040347" cy="3557845"/>
          </a:xfrm>
          <a:prstGeom prst="rect">
            <a:avLst/>
          </a:prstGeom>
        </p:spPr>
      </p:pic>
      <p:sp>
        <p:nvSpPr>
          <p:cNvPr id="16" name="TextBox 15">
            <a:extLst>
              <a:ext uri="{FF2B5EF4-FFF2-40B4-BE49-F238E27FC236}">
                <a16:creationId xmlns:a16="http://schemas.microsoft.com/office/drawing/2014/main" id="{3C3D6904-A185-DB86-4010-FCAEF1649939}"/>
              </a:ext>
            </a:extLst>
          </p:cNvPr>
          <p:cNvSpPr txBox="1"/>
          <p:nvPr/>
        </p:nvSpPr>
        <p:spPr>
          <a:xfrm>
            <a:off x="6605778" y="2400300"/>
            <a:ext cx="3429000" cy="2832354"/>
          </a:xfrm>
          <a:prstGeom prst="rect">
            <a:avLst/>
          </a:prstGeom>
        </p:spPr>
        <p:txBody>
          <a:bodyPr vert="horz" lIns="68580" tIns="34290" rIns="68580" bIns="34290" rtlCol="0">
            <a:normAutofit/>
          </a:bodyPr>
          <a:lstStyle/>
          <a:p>
            <a:pPr defTabSz="685800">
              <a:lnSpc>
                <a:spcPct val="90000"/>
              </a:lnSpc>
              <a:spcBef>
                <a:spcPts val="525"/>
              </a:spcBef>
              <a:buClr>
                <a:srgbClr val="44546A"/>
              </a:buClr>
              <a:defRPr/>
            </a:pPr>
            <a:r>
              <a:rPr lang="en-US" sz="1350" cap="all" dirty="0">
                <a:solidFill>
                  <a:schemeClr val="accent5">
                    <a:lumMod val="50000"/>
                  </a:schemeClr>
                </a:solidFill>
                <a:latin typeface="Calibri" panose="020F0502020204030204"/>
              </a:rPr>
              <a:t>A market forward-looking, aims to anticipate the future  via examine the history.</a:t>
            </a:r>
          </a:p>
          <a:p>
            <a:pPr marL="257162" indent="-171450" defTabSz="685800">
              <a:lnSpc>
                <a:spcPct val="90000"/>
              </a:lnSpc>
              <a:spcBef>
                <a:spcPts val="525"/>
              </a:spcBef>
              <a:buClr>
                <a:srgbClr val="44546A"/>
              </a:buClr>
              <a:buFont typeface="Arial" panose="020B0604020202020204" pitchFamily="34" charset="0"/>
              <a:buChar char="•"/>
              <a:defRPr/>
            </a:pPr>
            <a:r>
              <a:rPr lang="en-US" sz="1350" cap="all" dirty="0">
                <a:solidFill>
                  <a:schemeClr val="accent5">
                    <a:lumMod val="50000"/>
                  </a:schemeClr>
                </a:solidFill>
                <a:latin typeface="Calibri" panose="020F0502020204030204"/>
              </a:rPr>
              <a:t>Size</a:t>
            </a:r>
          </a:p>
          <a:p>
            <a:pPr marL="257162" indent="-171450" defTabSz="685800">
              <a:lnSpc>
                <a:spcPct val="90000"/>
              </a:lnSpc>
              <a:spcBef>
                <a:spcPts val="525"/>
              </a:spcBef>
              <a:buClr>
                <a:srgbClr val="44546A"/>
              </a:buClr>
              <a:buFont typeface="Arial" panose="020B0604020202020204" pitchFamily="34" charset="0"/>
              <a:buChar char="•"/>
              <a:defRPr/>
            </a:pPr>
            <a:r>
              <a:rPr lang="en-US" sz="1350" cap="all" dirty="0">
                <a:solidFill>
                  <a:schemeClr val="accent5">
                    <a:lumMod val="50000"/>
                  </a:schemeClr>
                </a:solidFill>
                <a:latin typeface="Calibri" panose="020F0502020204030204"/>
              </a:rPr>
              <a:t>Growth</a:t>
            </a:r>
          </a:p>
          <a:p>
            <a:pPr marL="257162" indent="-171450" defTabSz="685800">
              <a:lnSpc>
                <a:spcPct val="90000"/>
              </a:lnSpc>
              <a:spcBef>
                <a:spcPts val="525"/>
              </a:spcBef>
              <a:buClr>
                <a:srgbClr val="44546A"/>
              </a:buClr>
              <a:buFont typeface="Arial" panose="020B0604020202020204" pitchFamily="34" charset="0"/>
              <a:buChar char="•"/>
              <a:defRPr/>
            </a:pPr>
            <a:r>
              <a:rPr lang="en-US" sz="1350" cap="all" dirty="0">
                <a:solidFill>
                  <a:schemeClr val="accent5">
                    <a:lumMod val="50000"/>
                  </a:schemeClr>
                </a:solidFill>
                <a:latin typeface="Calibri" panose="020F0502020204030204"/>
              </a:rPr>
              <a:t>Tends </a:t>
            </a:r>
            <a:r>
              <a:rPr lang="en-US" sz="1350" i="1" cap="all" dirty="0">
                <a:solidFill>
                  <a:schemeClr val="accent5">
                    <a:lumMod val="50000"/>
                  </a:schemeClr>
                </a:solidFill>
                <a:latin typeface="Calibri" panose="020F0502020204030204"/>
              </a:rPr>
              <a:t>the direction </a:t>
            </a:r>
          </a:p>
          <a:p>
            <a:pPr marL="257162" indent="-171450" defTabSz="685800">
              <a:lnSpc>
                <a:spcPct val="90000"/>
              </a:lnSpc>
              <a:spcBef>
                <a:spcPts val="525"/>
              </a:spcBef>
              <a:buClr>
                <a:srgbClr val="44546A"/>
              </a:buClr>
              <a:buFont typeface="Arial" panose="020B0604020202020204" pitchFamily="34" charset="0"/>
              <a:buChar char="•"/>
              <a:defRPr/>
            </a:pPr>
            <a:r>
              <a:rPr lang="en-US" sz="1350" cap="all" dirty="0">
                <a:solidFill>
                  <a:schemeClr val="accent5">
                    <a:lumMod val="50000"/>
                  </a:schemeClr>
                </a:solidFill>
                <a:latin typeface="Calibri" panose="020F0502020204030204"/>
              </a:rPr>
              <a:t>prices </a:t>
            </a:r>
          </a:p>
          <a:p>
            <a:pPr marL="257162" indent="-171450" defTabSz="685800">
              <a:lnSpc>
                <a:spcPct val="90000"/>
              </a:lnSpc>
              <a:spcBef>
                <a:spcPts val="525"/>
              </a:spcBef>
              <a:buClr>
                <a:srgbClr val="44546A"/>
              </a:buClr>
              <a:buFont typeface="Arial" panose="020B0604020202020204" pitchFamily="34" charset="0"/>
              <a:buChar char="•"/>
              <a:defRPr/>
            </a:pPr>
            <a:r>
              <a:rPr lang="en-US" sz="1350" cap="all" dirty="0">
                <a:solidFill>
                  <a:schemeClr val="accent5">
                    <a:lumMod val="50000"/>
                  </a:schemeClr>
                </a:solidFill>
                <a:latin typeface="Calibri" panose="020F0502020204030204"/>
              </a:rPr>
              <a:t>Forecast</a:t>
            </a:r>
          </a:p>
          <a:p>
            <a:pPr marL="257162" indent="-171450" defTabSz="685800">
              <a:lnSpc>
                <a:spcPct val="90000"/>
              </a:lnSpc>
              <a:spcBef>
                <a:spcPts val="525"/>
              </a:spcBef>
              <a:buClr>
                <a:srgbClr val="44546A"/>
              </a:buClr>
              <a:buFont typeface="Arial" panose="020B0604020202020204" pitchFamily="34" charset="0"/>
              <a:buChar char="•"/>
              <a:defRPr/>
            </a:pPr>
            <a:r>
              <a:rPr lang="zh-CN" altLang="en-US" sz="1500" b="1" dirty="0">
                <a:solidFill>
                  <a:schemeClr val="accent5">
                    <a:lumMod val="50000"/>
                  </a:schemeClr>
                </a:solidFill>
                <a:latin typeface="Calibri" panose="020F0502020204030204"/>
                <a:ea typeface="等线" panose="02010600030101010101" pitchFamily="2" charset="-122"/>
              </a:rPr>
              <a:t>firm has to constantly review its product market posture and look for </a:t>
            </a:r>
            <a:r>
              <a:rPr lang="en-US" altLang="zh-CN" sz="1500" b="1" dirty="0">
                <a:solidFill>
                  <a:schemeClr val="accent5">
                    <a:lumMod val="50000"/>
                  </a:schemeClr>
                </a:solidFill>
                <a:latin typeface="Calibri" panose="020F0502020204030204"/>
                <a:ea typeface="等线" panose="02010600030101010101" pitchFamily="2" charset="-122"/>
              </a:rPr>
              <a:t>STRATEGIC WINDOWS </a:t>
            </a:r>
            <a:r>
              <a:rPr lang="zh-CN" altLang="en-US" sz="1500" b="1" dirty="0">
                <a:solidFill>
                  <a:schemeClr val="accent5">
                    <a:lumMod val="50000"/>
                  </a:schemeClr>
                </a:solidFill>
                <a:latin typeface="Calibri" panose="020F0502020204030204"/>
                <a:ea typeface="等线" panose="02010600030101010101" pitchFamily="2" charset="-122"/>
              </a:rPr>
              <a:t>. </a:t>
            </a:r>
          </a:p>
          <a:p>
            <a:pPr marL="257162" indent="-171450" defTabSz="685800">
              <a:lnSpc>
                <a:spcPct val="90000"/>
              </a:lnSpc>
              <a:spcBef>
                <a:spcPts val="525"/>
              </a:spcBef>
              <a:buClr>
                <a:srgbClr val="44546A"/>
              </a:buClr>
              <a:buFont typeface="Arial" panose="020B0604020202020204" pitchFamily="34" charset="0"/>
              <a:buChar char="•"/>
              <a:defRPr/>
            </a:pPr>
            <a:endParaRPr lang="en-US" sz="1350" cap="all" dirty="0">
              <a:solidFill>
                <a:schemeClr val="accent5">
                  <a:lumMod val="50000"/>
                </a:schemeClr>
              </a:solidFill>
              <a:latin typeface="Calibri" panose="020F0502020204030204"/>
            </a:endParaRPr>
          </a:p>
        </p:txBody>
      </p:sp>
      <p:sp>
        <p:nvSpPr>
          <p:cNvPr id="5" name="TextBox 4">
            <a:extLst>
              <a:ext uri="{FF2B5EF4-FFF2-40B4-BE49-F238E27FC236}">
                <a16:creationId xmlns:a16="http://schemas.microsoft.com/office/drawing/2014/main" id="{F2CE6499-4412-7F7D-EC55-586C8E795C16}"/>
              </a:ext>
            </a:extLst>
          </p:cNvPr>
          <p:cNvSpPr txBox="1"/>
          <p:nvPr/>
        </p:nvSpPr>
        <p:spPr>
          <a:xfrm>
            <a:off x="4025285" y="5636952"/>
            <a:ext cx="6537402" cy="300082"/>
          </a:xfrm>
          <a:prstGeom prst="rect">
            <a:avLst/>
          </a:prstGeom>
          <a:noFill/>
        </p:spPr>
        <p:txBody>
          <a:bodyPr wrap="square">
            <a:spAutoFit/>
          </a:bodyPr>
          <a:lstStyle/>
          <a:p>
            <a:pPr defTabSz="685800">
              <a:defRPr/>
            </a:pPr>
            <a:r>
              <a:rPr lang="en-US" sz="1350" dirty="0">
                <a:solidFill>
                  <a:schemeClr val="accent5">
                    <a:lumMod val="50000"/>
                  </a:schemeClr>
                </a:solidFill>
                <a:latin typeface="Calibri" panose="020F0502020204030204" pitchFamily="34" charset="0"/>
                <a:ea typeface="Calibri" panose="020F0502020204030204" pitchFamily="34" charset="0"/>
              </a:rPr>
              <a:t>Proctor, T., 2014, Strategic Marketing: An Introduction, Routledge</a:t>
            </a:r>
            <a:r>
              <a:rPr lang="en-SA" sz="1350" dirty="0">
                <a:solidFill>
                  <a:schemeClr val="accent5">
                    <a:lumMod val="50000"/>
                  </a:schemeClr>
                </a:solidFill>
                <a:latin typeface="Calibri" panose="020F0502020204030204"/>
              </a:rPr>
              <a:t> </a:t>
            </a:r>
            <a:endParaRPr lang="en-US" sz="1350" dirty="0">
              <a:solidFill>
                <a:schemeClr val="accent5">
                  <a:lumMod val="50000"/>
                </a:schemeClr>
              </a:solidFill>
              <a:latin typeface="Calibri" panose="020F0502020204030204"/>
            </a:endParaRPr>
          </a:p>
        </p:txBody>
      </p:sp>
    </p:spTree>
    <p:extLst>
      <p:ext uri="{BB962C8B-B14F-4D97-AF65-F5344CB8AC3E}">
        <p14:creationId xmlns:p14="http://schemas.microsoft.com/office/powerpoint/2010/main" val="299263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linds(horizont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D4717-3312-7B81-2C5A-6CAB2AEBEF18}"/>
              </a:ext>
            </a:extLst>
          </p:cNvPr>
          <p:cNvSpPr>
            <a:spLocks noGrp="1"/>
          </p:cNvSpPr>
          <p:nvPr>
            <p:ph type="title"/>
          </p:nvPr>
        </p:nvSpPr>
        <p:spPr>
          <a:xfrm>
            <a:off x="1524000" y="867335"/>
            <a:ext cx="2949178" cy="1200150"/>
          </a:xfrm>
        </p:spPr>
        <p:txBody>
          <a:bodyPr/>
          <a:lstStyle/>
          <a:p>
            <a:r>
              <a:rPr lang="en-US" sz="1600" dirty="0">
                <a:solidFill>
                  <a:srgbClr val="003A1A"/>
                </a:solidFill>
                <a:latin typeface="Plantin"/>
              </a:rPr>
              <a:t>NDUSTRY ANALYSIS </a:t>
            </a:r>
            <a:br>
              <a:rPr lang="en-US" dirty="0">
                <a:solidFill>
                  <a:srgbClr val="003A1A"/>
                </a:solidFill>
              </a:rPr>
            </a:br>
            <a:endParaRPr lang="ar-SA" dirty="0">
              <a:solidFill>
                <a:srgbClr val="003A1A"/>
              </a:solidFill>
            </a:endParaRPr>
          </a:p>
        </p:txBody>
      </p:sp>
      <p:sp>
        <p:nvSpPr>
          <p:cNvPr id="4" name="Text Placeholder 3">
            <a:extLst>
              <a:ext uri="{FF2B5EF4-FFF2-40B4-BE49-F238E27FC236}">
                <a16:creationId xmlns:a16="http://schemas.microsoft.com/office/drawing/2014/main" id="{3EA6FE45-226C-E115-FAAE-AEA4719C9EF4}"/>
              </a:ext>
            </a:extLst>
          </p:cNvPr>
          <p:cNvSpPr>
            <a:spLocks noGrp="1"/>
          </p:cNvSpPr>
          <p:nvPr>
            <p:ph type="body" sz="half" idx="2"/>
          </p:nvPr>
        </p:nvSpPr>
        <p:spPr>
          <a:xfrm>
            <a:off x="1828800" y="2286001"/>
            <a:ext cx="3458066" cy="2858691"/>
          </a:xfrm>
        </p:spPr>
        <p:txBody>
          <a:bodyPr>
            <a:normAutofit/>
          </a:bodyPr>
          <a:lstStyle/>
          <a:p>
            <a:r>
              <a:rPr lang="en-US" sz="800" dirty="0">
                <a:solidFill>
                  <a:srgbClr val="003A1A"/>
                </a:solidFill>
                <a:latin typeface="Plantin"/>
              </a:rPr>
              <a:t>industries, like products have life cycles. As with products, industries progress through their life cycles and as they do so the nature of competition and consumer demand changes and the opening and closure of strategic windows. </a:t>
            </a:r>
          </a:p>
          <a:p>
            <a:r>
              <a:rPr lang="en-US" sz="800" dirty="0">
                <a:solidFill>
                  <a:srgbClr val="003A1A"/>
                </a:solidFill>
                <a:latin typeface="Plantin"/>
              </a:rPr>
              <a:t>Industry dimensions</a:t>
            </a:r>
          </a:p>
          <a:p>
            <a:pPr marL="214313" indent="-214313">
              <a:buFont typeface="Arial" panose="020B0604020202020204" pitchFamily="34" charset="0"/>
              <a:buChar char="•"/>
            </a:pPr>
            <a:r>
              <a:rPr lang="en-US" sz="800" dirty="0">
                <a:solidFill>
                  <a:srgbClr val="003A1A"/>
                </a:solidFill>
                <a:latin typeface="Plantin"/>
              </a:rPr>
              <a:t>Demand variability</a:t>
            </a:r>
            <a:br>
              <a:rPr lang="en-US" sz="800" dirty="0">
                <a:solidFill>
                  <a:srgbClr val="003A1A"/>
                </a:solidFill>
                <a:latin typeface="Plantin"/>
              </a:rPr>
            </a:br>
            <a:endParaRPr lang="en-US" sz="800" dirty="0">
              <a:solidFill>
                <a:srgbClr val="003A1A"/>
              </a:solidFill>
              <a:latin typeface="Plantin"/>
            </a:endParaRPr>
          </a:p>
          <a:p>
            <a:pPr marL="214313" indent="-214313">
              <a:buFont typeface="Arial" panose="020B0604020202020204" pitchFamily="34" charset="0"/>
              <a:buChar char="•"/>
            </a:pPr>
            <a:r>
              <a:rPr lang="en-US" sz="800" dirty="0">
                <a:solidFill>
                  <a:srgbClr val="003A1A"/>
                </a:solidFill>
                <a:latin typeface="Plantin"/>
              </a:rPr>
              <a:t>Growth potential</a:t>
            </a:r>
            <a:br>
              <a:rPr lang="en-US" sz="800" dirty="0">
                <a:solidFill>
                  <a:srgbClr val="003A1A"/>
                </a:solidFill>
                <a:latin typeface="Plantin"/>
              </a:rPr>
            </a:br>
            <a:endParaRPr lang="en-US" sz="800" dirty="0">
              <a:solidFill>
                <a:srgbClr val="003A1A"/>
              </a:solidFill>
              <a:latin typeface="Plantin"/>
            </a:endParaRPr>
          </a:p>
          <a:p>
            <a:pPr marL="214313" indent="-214313">
              <a:buFont typeface="Arial" panose="020B0604020202020204" pitchFamily="34" charset="0"/>
              <a:buChar char="•"/>
            </a:pPr>
            <a:r>
              <a:rPr lang="en-US" sz="800" dirty="0">
                <a:solidFill>
                  <a:srgbClr val="003A1A"/>
                </a:solidFill>
                <a:latin typeface="Plantin"/>
              </a:rPr>
              <a:t>Profit potential</a:t>
            </a:r>
          </a:p>
          <a:p>
            <a:pPr marL="214313" indent="-214313">
              <a:buFont typeface="Arial" panose="020B0604020202020204" pitchFamily="34" charset="0"/>
              <a:buChar char="•"/>
            </a:pPr>
            <a:r>
              <a:rPr lang="en-US" sz="800" dirty="0">
                <a:solidFill>
                  <a:srgbClr val="003A1A"/>
                </a:solidFill>
                <a:latin typeface="Plantin"/>
              </a:rPr>
              <a:t>Price range of competing products </a:t>
            </a:r>
          </a:p>
          <a:p>
            <a:pPr marL="214313" indent="-214313">
              <a:buFont typeface="Arial" panose="020B0604020202020204" pitchFamily="34" charset="0"/>
              <a:buChar char="•"/>
            </a:pPr>
            <a:r>
              <a:rPr lang="en-US" sz="800" dirty="0">
                <a:solidFill>
                  <a:srgbClr val="003A1A"/>
                </a:solidFill>
                <a:latin typeface="Plantin"/>
              </a:rPr>
              <a:t>Entry barriers </a:t>
            </a:r>
          </a:p>
          <a:p>
            <a:pPr marL="214313" indent="-214313">
              <a:buFont typeface="Arial" panose="020B0604020202020204" pitchFamily="34" charset="0"/>
              <a:buChar char="•"/>
            </a:pPr>
            <a:r>
              <a:rPr lang="en-US" sz="800" dirty="0">
                <a:solidFill>
                  <a:srgbClr val="003A1A"/>
                </a:solidFill>
                <a:latin typeface="Plantin"/>
              </a:rPr>
              <a:t>Price elasticity of demand </a:t>
            </a:r>
          </a:p>
          <a:p>
            <a:pPr marL="214313" indent="-214313">
              <a:buFont typeface="Arial" panose="020B0604020202020204" pitchFamily="34" charset="0"/>
              <a:buChar char="•"/>
            </a:pPr>
            <a:r>
              <a:rPr lang="en-US" sz="800" dirty="0">
                <a:solidFill>
                  <a:srgbClr val="003A1A"/>
                </a:solidFill>
                <a:latin typeface="Plantin"/>
              </a:rPr>
              <a:t>Competitive pressure </a:t>
            </a:r>
          </a:p>
        </p:txBody>
      </p:sp>
      <p:pic>
        <p:nvPicPr>
          <p:cNvPr id="5" name="Picture 4">
            <a:extLst>
              <a:ext uri="{FF2B5EF4-FFF2-40B4-BE49-F238E27FC236}">
                <a16:creationId xmlns:a16="http://schemas.microsoft.com/office/drawing/2014/main" id="{F2E91044-9682-68CC-62DD-C9AA105F3C2C}"/>
              </a:ext>
            </a:extLst>
          </p:cNvPr>
          <p:cNvPicPr>
            <a:picLocks noChangeAspect="1"/>
          </p:cNvPicPr>
          <p:nvPr/>
        </p:nvPicPr>
        <p:blipFill>
          <a:blip r:embed="rId3"/>
          <a:stretch>
            <a:fillRect/>
          </a:stretch>
        </p:blipFill>
        <p:spPr>
          <a:xfrm>
            <a:off x="6647301" y="2809755"/>
            <a:ext cx="3390859" cy="2858692"/>
          </a:xfrm>
          <a:prstGeom prst="rect">
            <a:avLst/>
          </a:prstGeom>
        </p:spPr>
        <p:style>
          <a:lnRef idx="2">
            <a:schemeClr val="dk1"/>
          </a:lnRef>
          <a:fillRef idx="1">
            <a:schemeClr val="lt1"/>
          </a:fillRef>
          <a:effectRef idx="0">
            <a:schemeClr val="dk1"/>
          </a:effectRef>
          <a:fontRef idx="minor">
            <a:schemeClr val="dk1"/>
          </a:fontRef>
        </p:style>
      </p:pic>
      <p:sp>
        <p:nvSpPr>
          <p:cNvPr id="6" name="TextBox 5">
            <a:extLst>
              <a:ext uri="{FF2B5EF4-FFF2-40B4-BE49-F238E27FC236}">
                <a16:creationId xmlns:a16="http://schemas.microsoft.com/office/drawing/2014/main" id="{1C6EF887-6235-FD02-9F0F-91E954B2062B}"/>
              </a:ext>
            </a:extLst>
          </p:cNvPr>
          <p:cNvSpPr txBox="1"/>
          <p:nvPr/>
        </p:nvSpPr>
        <p:spPr>
          <a:xfrm>
            <a:off x="4719055" y="5668446"/>
            <a:ext cx="5884345" cy="253916"/>
          </a:xfrm>
          <a:prstGeom prst="rect">
            <a:avLst/>
          </a:prstGeom>
          <a:noFill/>
        </p:spPr>
        <p:txBody>
          <a:bodyPr wrap="square">
            <a:spAutoFit/>
          </a:bodyPr>
          <a:lstStyle/>
          <a:p>
            <a:pPr defTabSz="685800">
              <a:defRPr/>
            </a:pPr>
            <a:r>
              <a:rPr lang="en-US" sz="1050" dirty="0">
                <a:solidFill>
                  <a:srgbClr val="003A1A"/>
                </a:solidFill>
                <a:latin typeface="Calibri" panose="020F0502020204030204" pitchFamily="34" charset="0"/>
                <a:ea typeface="Calibri" panose="020F0502020204030204" pitchFamily="34" charset="0"/>
              </a:rPr>
              <a:t>Proctor, T., 2014, Strategic Marketing: An Introduction, Routledge</a:t>
            </a:r>
            <a:r>
              <a:rPr lang="en-SA" sz="1050" dirty="0">
                <a:solidFill>
                  <a:srgbClr val="003A1A"/>
                </a:solidFill>
                <a:latin typeface="Calibri"/>
              </a:rPr>
              <a:t> </a:t>
            </a:r>
            <a:endParaRPr lang="en-US" sz="1050" dirty="0">
              <a:solidFill>
                <a:srgbClr val="003A1A"/>
              </a:solidFill>
              <a:latin typeface="Calibri"/>
            </a:endParaRPr>
          </a:p>
        </p:txBody>
      </p:sp>
      <p:pic>
        <p:nvPicPr>
          <p:cNvPr id="7" name="Picture 6">
            <a:extLst>
              <a:ext uri="{FF2B5EF4-FFF2-40B4-BE49-F238E27FC236}">
                <a16:creationId xmlns:a16="http://schemas.microsoft.com/office/drawing/2014/main" id="{6A896B25-D5A4-648C-582E-79B060D79A3D}"/>
              </a:ext>
            </a:extLst>
          </p:cNvPr>
          <p:cNvPicPr>
            <a:picLocks noChangeAspect="1"/>
          </p:cNvPicPr>
          <p:nvPr/>
        </p:nvPicPr>
        <p:blipFill>
          <a:blip r:embed="rId4"/>
          <a:stretch>
            <a:fillRect/>
          </a:stretch>
        </p:blipFill>
        <p:spPr>
          <a:xfrm>
            <a:off x="6647301" y="1371601"/>
            <a:ext cx="3390859" cy="137712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9904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4728" y="1083528"/>
            <a:ext cx="7633097" cy="1119188"/>
          </a:xfrm>
        </p:spPr>
        <p:txBody>
          <a:bodyPr vert="horz" lIns="68580" tIns="34290" rIns="68580" bIns="34290" rtlCol="0" anchor="ctr">
            <a:normAutofit/>
          </a:bodyPr>
          <a:lstStyle/>
          <a:p>
            <a:r>
              <a:rPr lang="en-US" altLang="en-US" sz="2700" dirty="0">
                <a:solidFill>
                  <a:srgbClr val="003A1A"/>
                </a:solidFill>
              </a:rPr>
              <a:t>Competitors</a:t>
            </a:r>
            <a:endParaRPr lang="en-US" sz="2700" dirty="0">
              <a:solidFill>
                <a:srgbClr val="003A1A"/>
              </a:solidFill>
            </a:endParaRPr>
          </a:p>
        </p:txBody>
      </p:sp>
      <p:sp>
        <p:nvSpPr>
          <p:cNvPr id="16" name="Content Placeholder 2">
            <a:extLst>
              <a:ext uri="{FF2B5EF4-FFF2-40B4-BE49-F238E27FC236}">
                <a16:creationId xmlns:a16="http://schemas.microsoft.com/office/drawing/2014/main" id="{9E225BFD-6FC8-43B5-F118-3F2F58A344DB}"/>
              </a:ext>
            </a:extLst>
          </p:cNvPr>
          <p:cNvSpPr txBox="1">
            <a:spLocks/>
          </p:cNvSpPr>
          <p:nvPr/>
        </p:nvSpPr>
        <p:spPr>
          <a:xfrm>
            <a:off x="1620474" y="2024360"/>
            <a:ext cx="4880941" cy="3446215"/>
          </a:xfrm>
          <a:prstGeom prst="rect">
            <a:avLst/>
          </a:prstGeom>
        </p:spPr>
        <p:txBody>
          <a:bodyPr vert="horz" lIns="68580" tIns="34290" rIns="68580" bIns="3429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171442" indent="-171442" defTabSz="685766">
              <a:spcBef>
                <a:spcPts val="525"/>
              </a:spcBef>
              <a:buClr>
                <a:srgbClr val="44546A"/>
              </a:buClr>
              <a:defRPr/>
            </a:pPr>
            <a:r>
              <a:rPr lang="en-US" sz="1800" dirty="0">
                <a:solidFill>
                  <a:srgbClr val="003A1A"/>
                </a:solidFill>
                <a:latin typeface="Calibri" panose="020F0502020204030204"/>
              </a:rPr>
              <a:t>The marketing concept states that, to be successful, a company must provide greater customer value and satisfaction than its competitors do.</a:t>
            </a:r>
          </a:p>
          <a:p>
            <a:pPr marL="171442" indent="-171442" defTabSz="685766">
              <a:spcBef>
                <a:spcPts val="525"/>
              </a:spcBef>
              <a:buClr>
                <a:srgbClr val="44546A"/>
              </a:buClr>
              <a:defRPr/>
            </a:pPr>
            <a:r>
              <a:rPr lang="en-US" sz="1800" dirty="0">
                <a:solidFill>
                  <a:srgbClr val="003A1A"/>
                </a:solidFill>
                <a:latin typeface="Calibri" panose="020F0502020204030204"/>
              </a:rPr>
              <a:t>Competitive Analysis,  process of identifying key competitors; assessing their  strategies, strengths and weaknesses, and and selecting which Competitive Strategy to use to  gain strategic advantage against competitors</a:t>
            </a:r>
          </a:p>
          <a:p>
            <a:pPr marL="171442" indent="-171442" defTabSz="685766">
              <a:spcBef>
                <a:spcPts val="525"/>
              </a:spcBef>
              <a:buClr>
                <a:srgbClr val="44546A"/>
              </a:buClr>
              <a:defRPr/>
            </a:pPr>
            <a:r>
              <a:rPr lang="en-US" sz="1800" dirty="0">
                <a:solidFill>
                  <a:srgbClr val="003A1A"/>
                </a:solidFill>
                <a:latin typeface="Calibri" panose="020F0502020204030204"/>
              </a:rPr>
              <a:t>No single strategy is best for all companies</a:t>
            </a:r>
          </a:p>
          <a:p>
            <a:pPr marL="0" indent="0" defTabSz="685766">
              <a:spcBef>
                <a:spcPts val="525"/>
              </a:spcBef>
              <a:buClr>
                <a:srgbClr val="44546A"/>
              </a:buClr>
              <a:buNone/>
              <a:defRPr/>
            </a:pPr>
            <a:endParaRPr lang="en-US" sz="1800" dirty="0">
              <a:solidFill>
                <a:srgbClr val="003A1A"/>
              </a:solidFill>
              <a:latin typeface="Calibri" panose="020F0502020204030204"/>
            </a:endParaRPr>
          </a:p>
        </p:txBody>
      </p:sp>
      <p:pic>
        <p:nvPicPr>
          <p:cNvPr id="3" name="Picture 4" descr="Trivia: Airbus vs Boeing - How to tell the difference between planes? |  Mobility News | Zee News">
            <a:extLst>
              <a:ext uri="{FF2B5EF4-FFF2-40B4-BE49-F238E27FC236}">
                <a16:creationId xmlns:a16="http://schemas.microsoft.com/office/drawing/2014/main" id="{3BDCFBD7-7CC7-421E-EE04-DCE0F2DEA7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9795" y="3130369"/>
            <a:ext cx="1649154" cy="9265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6" descr="examples of price taker companies Market – PZXV">
            <a:extLst>
              <a:ext uri="{FF2B5EF4-FFF2-40B4-BE49-F238E27FC236}">
                <a16:creationId xmlns:a16="http://schemas.microsoft.com/office/drawing/2014/main" id="{6814DB1D-DE85-F754-549C-2FDC4D19B2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540" t="50000" r="12536" b="9473"/>
          <a:stretch/>
        </p:blipFill>
        <p:spPr bwMode="auto">
          <a:xfrm>
            <a:off x="6725305" y="3136284"/>
            <a:ext cx="1934767" cy="9206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4C46EFC-6A31-7756-49A7-51009F8C60A6}"/>
              </a:ext>
            </a:extLst>
          </p:cNvPr>
          <p:cNvPicPr>
            <a:picLocks noChangeAspect="1"/>
          </p:cNvPicPr>
          <p:nvPr/>
        </p:nvPicPr>
        <p:blipFill>
          <a:blip r:embed="rId5"/>
          <a:stretch>
            <a:fillRect/>
          </a:stretch>
        </p:blipFill>
        <p:spPr>
          <a:xfrm>
            <a:off x="6701868" y="1208015"/>
            <a:ext cx="3684757" cy="19282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a:extLst>
              <a:ext uri="{FF2B5EF4-FFF2-40B4-BE49-F238E27FC236}">
                <a16:creationId xmlns:a16="http://schemas.microsoft.com/office/drawing/2014/main" id="{9F621A29-53F8-485E-8CFA-30664D08E346}"/>
              </a:ext>
            </a:extLst>
          </p:cNvPr>
          <p:cNvSpPr/>
          <p:nvPr/>
        </p:nvSpPr>
        <p:spPr>
          <a:xfrm>
            <a:off x="6689544" y="1281083"/>
            <a:ext cx="1224932" cy="507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defTabSz="685766">
              <a:defRPr/>
            </a:pPr>
            <a:r>
              <a:rPr lang="en-US" sz="1350" dirty="0">
                <a:solidFill>
                  <a:srgbClr val="003A1A"/>
                </a:solidFill>
                <a:latin typeface="Minion Pro"/>
              </a:rPr>
              <a:t>One seller, Or a single firm</a:t>
            </a:r>
            <a:endParaRPr lang="en-SA" sz="1350" dirty="0">
              <a:solidFill>
                <a:srgbClr val="003A1A"/>
              </a:solidFill>
              <a:latin typeface="Minion Pro"/>
            </a:endParaRPr>
          </a:p>
        </p:txBody>
      </p:sp>
      <p:sp>
        <p:nvSpPr>
          <p:cNvPr id="9" name="Oval 8">
            <a:extLst>
              <a:ext uri="{FF2B5EF4-FFF2-40B4-BE49-F238E27FC236}">
                <a16:creationId xmlns:a16="http://schemas.microsoft.com/office/drawing/2014/main" id="{79898E95-AE6E-5FF1-2C45-BABE05760325}"/>
              </a:ext>
            </a:extLst>
          </p:cNvPr>
          <p:cNvSpPr/>
          <p:nvPr/>
        </p:nvSpPr>
        <p:spPr>
          <a:xfrm>
            <a:off x="7926800" y="2215623"/>
            <a:ext cx="1398131" cy="9147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srgbClr val="003A1A"/>
              </a:solidFill>
              <a:latin typeface="Calibri" panose="020F0502020204030204"/>
            </a:endParaRPr>
          </a:p>
        </p:txBody>
      </p:sp>
      <p:sp>
        <p:nvSpPr>
          <p:cNvPr id="6" name="Rectangle 5">
            <a:extLst>
              <a:ext uri="{FF2B5EF4-FFF2-40B4-BE49-F238E27FC236}">
                <a16:creationId xmlns:a16="http://schemas.microsoft.com/office/drawing/2014/main" id="{F7670758-9F24-AD96-21CC-6909A958E1B4}"/>
              </a:ext>
            </a:extLst>
          </p:cNvPr>
          <p:cNvSpPr/>
          <p:nvPr/>
        </p:nvSpPr>
        <p:spPr>
          <a:xfrm>
            <a:off x="9089390" y="2455658"/>
            <a:ext cx="1161725" cy="507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defTabSz="685766">
              <a:defRPr/>
            </a:pPr>
            <a:r>
              <a:rPr lang="en-US" sz="1350" dirty="0">
                <a:solidFill>
                  <a:srgbClr val="003A1A"/>
                </a:solidFill>
                <a:latin typeface="Minion Pro"/>
              </a:rPr>
              <a:t>Few firms in the market.</a:t>
            </a:r>
            <a:endParaRPr lang="en-SA" sz="1350" dirty="0">
              <a:solidFill>
                <a:srgbClr val="003A1A"/>
              </a:solidFill>
              <a:latin typeface="Minion Pro"/>
            </a:endParaRPr>
          </a:p>
        </p:txBody>
      </p:sp>
      <p:sp>
        <p:nvSpPr>
          <p:cNvPr id="8" name="Rectangle 7">
            <a:extLst>
              <a:ext uri="{FF2B5EF4-FFF2-40B4-BE49-F238E27FC236}">
                <a16:creationId xmlns:a16="http://schemas.microsoft.com/office/drawing/2014/main" id="{715C7651-12FF-9568-F377-5FF77E916956}"/>
              </a:ext>
            </a:extLst>
          </p:cNvPr>
          <p:cNvSpPr/>
          <p:nvPr/>
        </p:nvSpPr>
        <p:spPr>
          <a:xfrm>
            <a:off x="6725306" y="2455658"/>
            <a:ext cx="1437899" cy="507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defTabSz="685766">
              <a:defRPr/>
            </a:pPr>
            <a:r>
              <a:rPr lang="en-US" sz="1350" dirty="0">
                <a:solidFill>
                  <a:srgbClr val="003A1A"/>
                </a:solidFill>
                <a:latin typeface="Minion Pro"/>
              </a:rPr>
              <a:t>large number of firms.</a:t>
            </a:r>
            <a:endParaRPr lang="en-SA" sz="1350" dirty="0">
              <a:solidFill>
                <a:srgbClr val="003A1A"/>
              </a:solidFill>
              <a:latin typeface="Minion Pro"/>
            </a:endParaRPr>
          </a:p>
        </p:txBody>
      </p:sp>
      <p:pic>
        <p:nvPicPr>
          <p:cNvPr id="10" name="Picture 9">
            <a:extLst>
              <a:ext uri="{FF2B5EF4-FFF2-40B4-BE49-F238E27FC236}">
                <a16:creationId xmlns:a16="http://schemas.microsoft.com/office/drawing/2014/main" id="{383EFA3F-7ADA-8655-18BF-3C2846D87714}"/>
              </a:ext>
            </a:extLst>
          </p:cNvPr>
          <p:cNvPicPr>
            <a:picLocks noChangeAspect="1"/>
          </p:cNvPicPr>
          <p:nvPr/>
        </p:nvPicPr>
        <p:blipFill rotWithShape="1">
          <a:blip r:embed="rId6"/>
          <a:srcRect l="6015" t="49142" r="4475" b="23732"/>
          <a:stretch/>
        </p:blipFill>
        <p:spPr>
          <a:xfrm>
            <a:off x="6591138" y="4284674"/>
            <a:ext cx="4076862" cy="926576"/>
          </a:xfrm>
          <a:prstGeom prst="rect">
            <a:avLst/>
          </a:prstGeom>
        </p:spPr>
      </p:pic>
    </p:spTree>
    <p:extLst>
      <p:ext uri="{BB962C8B-B14F-4D97-AF65-F5344CB8AC3E}">
        <p14:creationId xmlns:p14="http://schemas.microsoft.com/office/powerpoint/2010/main" val="207458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
          <p:cNvSpPr txBox="1"/>
          <p:nvPr/>
        </p:nvSpPr>
        <p:spPr>
          <a:xfrm>
            <a:off x="1828800" y="1265107"/>
            <a:ext cx="5495192" cy="4623060"/>
          </a:xfrm>
          <a:prstGeom prst="rect">
            <a:avLst/>
          </a:prstGeom>
          <a:noFill/>
        </p:spPr>
        <p:txBody>
          <a:bodyPr wrap="square" lIns="0" tIns="0" rIns="0" bIns="0" rtlCol="0">
            <a:spAutoFit/>
          </a:bodyPr>
          <a:lstStyle/>
          <a:p>
            <a:pPr defTabSz="685800">
              <a:lnSpc>
                <a:spcPct val="200000"/>
              </a:lnSpc>
              <a:defRPr/>
            </a:pPr>
            <a:r>
              <a:rPr lang="en-US" sz="2700" b="1" dirty="0">
                <a:solidFill>
                  <a:srgbClr val="003A1A"/>
                </a:solidFill>
                <a:latin typeface="ArialUnicodeMS"/>
                <a:cs typeface="ArialUnicodeMS"/>
              </a:rPr>
              <a:t>Competitor Analysis</a:t>
            </a:r>
          </a:p>
          <a:p>
            <a:pPr defTabSz="685800">
              <a:lnSpc>
                <a:spcPct val="200000"/>
              </a:lnSpc>
              <a:defRPr/>
            </a:pPr>
            <a:r>
              <a:rPr lang="en-US" b="1" dirty="0">
                <a:solidFill>
                  <a:srgbClr val="003A1A"/>
                </a:solidFill>
                <a:latin typeface="ArialMT"/>
                <a:cs typeface="ArialMT"/>
              </a:rPr>
              <a:t>1- Identifying </a:t>
            </a:r>
            <a:r>
              <a:rPr b="1" dirty="0">
                <a:solidFill>
                  <a:srgbClr val="003A1A"/>
                </a:solidFill>
                <a:latin typeface="ArialMT"/>
                <a:cs typeface="ArialMT"/>
              </a:rPr>
              <a:t>competitors</a:t>
            </a:r>
            <a:endParaRPr dirty="0">
              <a:solidFill>
                <a:srgbClr val="003A1A"/>
              </a:solidFill>
              <a:latin typeface="ArialMT"/>
              <a:cs typeface="ArialMT"/>
            </a:endParaRPr>
          </a:p>
          <a:p>
            <a:pPr marL="600075" lvl="1" indent="-257175" defTabSz="685800">
              <a:lnSpc>
                <a:spcPct val="200000"/>
              </a:lnSpc>
              <a:buFont typeface="Arial" panose="020B0604020202020204" pitchFamily="34" charset="0"/>
              <a:buChar char="•"/>
              <a:defRPr/>
            </a:pPr>
            <a:r>
              <a:rPr b="1" dirty="0">
                <a:solidFill>
                  <a:srgbClr val="003A1A"/>
                </a:solidFill>
                <a:latin typeface="ArialMT"/>
              </a:rPr>
              <a:t>Similar specific-same product, technology and target market</a:t>
            </a:r>
            <a:r>
              <a:rPr lang="en-US" b="1" dirty="0">
                <a:solidFill>
                  <a:srgbClr val="003A1A"/>
                </a:solidFill>
                <a:latin typeface="ArialMT"/>
              </a:rPr>
              <a:t>, </a:t>
            </a:r>
            <a:r>
              <a:rPr dirty="0">
                <a:solidFill>
                  <a:srgbClr val="003A1A"/>
                </a:solidFill>
                <a:latin typeface="ArialMT"/>
                <a:cs typeface="ArialMT"/>
              </a:rPr>
              <a:t>e.g. Haagen daze vs. Wall’s</a:t>
            </a:r>
          </a:p>
          <a:p>
            <a:pPr marL="214313" indent="-214313" defTabSz="685800">
              <a:lnSpc>
                <a:spcPct val="200000"/>
              </a:lnSpc>
              <a:buFont typeface="Arial" panose="020B0604020202020204" pitchFamily="34" charset="0"/>
              <a:buChar char="•"/>
              <a:defRPr/>
            </a:pPr>
            <a:r>
              <a:rPr b="1" dirty="0">
                <a:solidFill>
                  <a:srgbClr val="003A1A"/>
                </a:solidFill>
                <a:latin typeface="ArialMT"/>
              </a:rPr>
              <a:t>Different specific-same need satisfied by different means</a:t>
            </a:r>
            <a:r>
              <a:rPr lang="en-US" b="1" dirty="0">
                <a:solidFill>
                  <a:srgbClr val="003A1A"/>
                </a:solidFill>
                <a:latin typeface="ArialMT"/>
              </a:rPr>
              <a:t>, </a:t>
            </a:r>
            <a:r>
              <a:rPr dirty="0">
                <a:solidFill>
                  <a:srgbClr val="003A1A"/>
                </a:solidFill>
                <a:latin typeface="ArialMT"/>
                <a:cs typeface="ArialMT"/>
              </a:rPr>
              <a:t>e.g. Eurostar vs. British airway</a:t>
            </a:r>
          </a:p>
          <a:p>
            <a:pPr marL="214313" indent="-214313" defTabSz="685800">
              <a:lnSpc>
                <a:spcPct val="200000"/>
              </a:lnSpc>
              <a:buFont typeface="Arial" panose="020B0604020202020204" pitchFamily="34" charset="0"/>
              <a:buChar char="•"/>
              <a:defRPr/>
            </a:pPr>
            <a:r>
              <a:rPr b="1" dirty="0">
                <a:solidFill>
                  <a:srgbClr val="003A1A"/>
                </a:solidFill>
                <a:latin typeface="ArialMT"/>
              </a:rPr>
              <a:t>Different general-competing for discretionary spen</a:t>
            </a:r>
            <a:r>
              <a:rPr lang="en-US" b="1" dirty="0">
                <a:solidFill>
                  <a:srgbClr val="003A1A"/>
                </a:solidFill>
                <a:latin typeface="ArialMT"/>
              </a:rPr>
              <a:t>d</a:t>
            </a:r>
            <a:r>
              <a:rPr lang="en-US" dirty="0">
                <a:solidFill>
                  <a:srgbClr val="003A1A"/>
                </a:solidFill>
                <a:latin typeface="Arial"/>
                <a:cs typeface="Arial"/>
              </a:rPr>
              <a:t> </a:t>
            </a:r>
            <a:r>
              <a:rPr lang="en-US" dirty="0">
                <a:solidFill>
                  <a:srgbClr val="003A1A"/>
                </a:solidFill>
                <a:latin typeface="ArialMT"/>
                <a:cs typeface="ArialMT"/>
              </a:rPr>
              <a:t>e.g. holiday vs. new car</a:t>
            </a:r>
            <a:endParaRPr lang="en-US" sz="2700" dirty="0">
              <a:solidFill>
                <a:srgbClr val="003A1A"/>
              </a:solidFill>
              <a:latin typeface="ArialMT"/>
              <a:cs typeface="ArialMT"/>
            </a:endParaRPr>
          </a:p>
        </p:txBody>
      </p:sp>
      <p:pic>
        <p:nvPicPr>
          <p:cNvPr id="18" name="Picture 17">
            <a:extLst>
              <a:ext uri="{FF2B5EF4-FFF2-40B4-BE49-F238E27FC236}">
                <a16:creationId xmlns:a16="http://schemas.microsoft.com/office/drawing/2014/main" id="{C598857D-1DB0-8C17-4767-56B01532CFA7}"/>
              </a:ext>
            </a:extLst>
          </p:cNvPr>
          <p:cNvPicPr>
            <a:picLocks noChangeAspect="1"/>
          </p:cNvPicPr>
          <p:nvPr/>
        </p:nvPicPr>
        <p:blipFill>
          <a:blip r:embed="rId2"/>
          <a:stretch>
            <a:fillRect/>
          </a:stretch>
        </p:blipFill>
        <p:spPr>
          <a:xfrm>
            <a:off x="8329384" y="1060809"/>
            <a:ext cx="1943390" cy="1017041"/>
          </a:xfrm>
          <a:prstGeom prst="rect">
            <a:avLst/>
          </a:prstGeom>
        </p:spPr>
      </p:pic>
      <p:pic>
        <p:nvPicPr>
          <p:cNvPr id="19" name="Picture 18">
            <a:extLst>
              <a:ext uri="{FF2B5EF4-FFF2-40B4-BE49-F238E27FC236}">
                <a16:creationId xmlns:a16="http://schemas.microsoft.com/office/drawing/2014/main" id="{89E47752-A154-681C-5B3A-D684D8F24E84}"/>
              </a:ext>
            </a:extLst>
          </p:cNvPr>
          <p:cNvPicPr>
            <a:picLocks noChangeAspect="1"/>
          </p:cNvPicPr>
          <p:nvPr/>
        </p:nvPicPr>
        <p:blipFill>
          <a:blip r:embed="rId3"/>
          <a:stretch>
            <a:fillRect/>
          </a:stretch>
        </p:blipFill>
        <p:spPr>
          <a:xfrm>
            <a:off x="8407872" y="2046148"/>
            <a:ext cx="1905000" cy="1428750"/>
          </a:xfrm>
          <a:prstGeom prst="rect">
            <a:avLst/>
          </a:prstGeom>
        </p:spPr>
      </p:pic>
      <p:grpSp>
        <p:nvGrpSpPr>
          <p:cNvPr id="20" name="Group 19">
            <a:extLst>
              <a:ext uri="{FF2B5EF4-FFF2-40B4-BE49-F238E27FC236}">
                <a16:creationId xmlns:a16="http://schemas.microsoft.com/office/drawing/2014/main" id="{F51EA174-3AAC-1F2C-6D4B-F8528BABFD48}"/>
              </a:ext>
            </a:extLst>
          </p:cNvPr>
          <p:cNvGrpSpPr/>
          <p:nvPr/>
        </p:nvGrpSpPr>
        <p:grpSpPr>
          <a:xfrm>
            <a:off x="8744012" y="3576638"/>
            <a:ext cx="1528763" cy="2195513"/>
            <a:chOff x="2838450" y="2254250"/>
            <a:chExt cx="3492500" cy="4603750"/>
          </a:xfrm>
        </p:grpSpPr>
        <p:pic>
          <p:nvPicPr>
            <p:cNvPr id="1028" name="Picture 4" descr="With costs up to £2,868 it is now cheaper to BUY a holiday car than hire  one | This is Money">
              <a:extLst>
                <a:ext uri="{FF2B5EF4-FFF2-40B4-BE49-F238E27FC236}">
                  <a16:creationId xmlns:a16="http://schemas.microsoft.com/office/drawing/2014/main" id="{C36A8EA8-CACC-AF86-2C6E-FBFDFDF8DA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8450" y="2254250"/>
              <a:ext cx="3467100" cy="2349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2021 holiday season is the best time to buy a car! Find out why.">
              <a:extLst>
                <a:ext uri="{FF2B5EF4-FFF2-40B4-BE49-F238E27FC236}">
                  <a16:creationId xmlns:a16="http://schemas.microsoft.com/office/drawing/2014/main" id="{363478DF-0BFA-3590-57E2-2E5176BB33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8450" y="4533900"/>
              <a:ext cx="3492500" cy="23241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2856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animEffect transition="in" filter="blinds(horizontal)">
                                      <p:cBhvr>
                                        <p:cTn id="7" dur="500"/>
                                        <p:tgtEl>
                                          <p:spTgt spid="1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heckerboard(across)">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animEffect transition="in" filter="dissolve">
                                      <p:cBhvr>
                                        <p:cTn id="17" dur="500"/>
                                        <p:tgtEl>
                                          <p:spTgt spid="1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heckerboard(across)">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checkerboard(across)">
                                      <p:cBhvr>
                                        <p:cTn id="27" dur="500"/>
                                        <p:tgtEl>
                                          <p:spTgt spid="1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heckerboard(across)">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6E537-6CEA-C9FB-30B2-86E6C529CB47}"/>
              </a:ext>
            </a:extLst>
          </p:cNvPr>
          <p:cNvSpPr>
            <a:spLocks noGrp="1"/>
          </p:cNvSpPr>
          <p:nvPr>
            <p:ph type="title"/>
          </p:nvPr>
        </p:nvSpPr>
        <p:spPr>
          <a:xfrm>
            <a:off x="1534486" y="1219201"/>
            <a:ext cx="8263890" cy="1075811"/>
          </a:xfrm>
        </p:spPr>
        <p:txBody>
          <a:bodyPr vert="horz" lIns="68580" tIns="34290" rIns="68580" bIns="34290" rtlCol="0" anchor="b">
            <a:normAutofit/>
          </a:bodyPr>
          <a:lstStyle/>
          <a:p>
            <a:r>
              <a:rPr lang="en-US" sz="2700" dirty="0">
                <a:solidFill>
                  <a:srgbClr val="003A1A"/>
                </a:solidFill>
                <a:latin typeface="ArialUnicodeMS"/>
                <a:ea typeface="+mn-ea"/>
                <a:cs typeface="ArialUnicodeMS"/>
              </a:rPr>
              <a:t>Competitor Analysis</a:t>
            </a:r>
            <a:br>
              <a:rPr lang="en-US" sz="2250" dirty="0">
                <a:solidFill>
                  <a:srgbClr val="003A1A"/>
                </a:solidFill>
              </a:rPr>
            </a:br>
            <a:br>
              <a:rPr lang="en-US" altLang="en-SA" sz="2250" dirty="0">
                <a:solidFill>
                  <a:srgbClr val="003A1A"/>
                </a:solidFill>
              </a:rPr>
            </a:br>
            <a:endParaRPr lang="en-US" sz="2250" dirty="0">
              <a:solidFill>
                <a:srgbClr val="003A1A"/>
              </a:solidFill>
            </a:endParaRPr>
          </a:p>
        </p:txBody>
      </p:sp>
      <p:sp>
        <p:nvSpPr>
          <p:cNvPr id="9" name="TextBox 8">
            <a:extLst>
              <a:ext uri="{FF2B5EF4-FFF2-40B4-BE49-F238E27FC236}">
                <a16:creationId xmlns:a16="http://schemas.microsoft.com/office/drawing/2014/main" id="{573ECC76-99DC-313A-CF50-8D63A3C6EFB3}"/>
              </a:ext>
            </a:extLst>
          </p:cNvPr>
          <p:cNvSpPr txBox="1"/>
          <p:nvPr/>
        </p:nvSpPr>
        <p:spPr>
          <a:xfrm>
            <a:off x="1709196" y="2410738"/>
            <a:ext cx="5279339" cy="3089379"/>
          </a:xfrm>
          <a:prstGeom prst="rect">
            <a:avLst/>
          </a:prstGeom>
        </p:spPr>
        <p:txBody>
          <a:bodyPr vert="horz" lIns="68580" tIns="34290" rIns="68580" bIns="34290" rtlCol="0" anchor="t">
            <a:normAutofit lnSpcReduction="10000"/>
          </a:bodyPr>
          <a:lstStyle/>
          <a:p>
            <a:pPr indent="-171450" defTabSz="685800">
              <a:lnSpc>
                <a:spcPct val="90000"/>
              </a:lnSpc>
              <a:spcAft>
                <a:spcPts val="450"/>
              </a:spcAft>
              <a:buFont typeface="Arial" panose="020B0604020202020204" pitchFamily="34" charset="0"/>
              <a:buChar char="•"/>
              <a:defRPr/>
            </a:pPr>
            <a:r>
              <a:rPr lang="en-US" sz="1200" dirty="0">
                <a:solidFill>
                  <a:srgbClr val="003A1A"/>
                </a:solidFill>
                <a:latin typeface="Calibri" panose="020F0502020204030204"/>
              </a:rPr>
              <a:t>Understanding  the strategies adopted by competitors. This is more than noting in which markets/segments the competition is operating and their respective market shares and financial performance. In addition, it is important to consider how competition will develop in the future and thus to ascertain the focus of the strategies that competitors are pursuing. </a:t>
            </a:r>
          </a:p>
          <a:p>
            <a:pPr indent="-171450" defTabSz="685800">
              <a:lnSpc>
                <a:spcPct val="90000"/>
              </a:lnSpc>
              <a:spcAft>
                <a:spcPts val="450"/>
              </a:spcAft>
              <a:buFont typeface="Arial" panose="020B0604020202020204" pitchFamily="34" charset="0"/>
              <a:buChar char="•"/>
              <a:defRPr/>
            </a:pPr>
            <a:r>
              <a:rPr lang="en-US" sz="1200" dirty="0">
                <a:solidFill>
                  <a:srgbClr val="003A1A"/>
                </a:solidFill>
                <a:latin typeface="Calibri" panose="020F0502020204030204"/>
              </a:rPr>
              <a:t>Firms need to monitor competition continually. The main need is for information regarding sales, market share ,profit margin ,return on investment , cash flow and  new investment </a:t>
            </a:r>
          </a:p>
          <a:p>
            <a:pPr indent="-171450" defTabSz="685800">
              <a:lnSpc>
                <a:spcPct val="90000"/>
              </a:lnSpc>
              <a:spcAft>
                <a:spcPts val="450"/>
              </a:spcAft>
              <a:buFont typeface="Arial" panose="020B0604020202020204" pitchFamily="34" charset="0"/>
              <a:buChar char="•"/>
              <a:defRPr/>
            </a:pPr>
            <a:r>
              <a:rPr lang="en-US" sz="1200" dirty="0">
                <a:solidFill>
                  <a:srgbClr val="003A1A"/>
                </a:solidFill>
                <a:latin typeface="Calibri" panose="020F0502020204030204"/>
              </a:rPr>
              <a:t>Understanding competition is central to making marketing plans and strategy. To establish a sustainable competitive advantage in the marketplace , firms regularly compare its products, prices, channels of distribution and promotional methods with those of its competitors , In so it can also identify areas where it can gain a competitive advantage. </a:t>
            </a:r>
          </a:p>
          <a:p>
            <a:pPr indent="-171450" defTabSz="685800">
              <a:lnSpc>
                <a:spcPct val="90000"/>
              </a:lnSpc>
              <a:spcAft>
                <a:spcPts val="450"/>
              </a:spcAft>
              <a:buFont typeface="Arial" panose="020B0604020202020204" pitchFamily="34" charset="0"/>
              <a:buChar char="•"/>
              <a:defRPr/>
            </a:pPr>
            <a:endParaRPr lang="en-US" sz="1200" dirty="0">
              <a:solidFill>
                <a:srgbClr val="003A1A"/>
              </a:solidFill>
              <a:latin typeface="Calibri" panose="020F0502020204030204"/>
            </a:endParaRPr>
          </a:p>
          <a:p>
            <a:pPr marL="85725" indent="-257175" defTabSz="685800">
              <a:lnSpc>
                <a:spcPct val="90000"/>
              </a:lnSpc>
              <a:spcAft>
                <a:spcPts val="450"/>
              </a:spcAft>
              <a:buFont typeface="+mj-lt"/>
              <a:buAutoNum type="arabicPeriod"/>
              <a:defRPr/>
            </a:pPr>
            <a:r>
              <a:rPr lang="en-US" sz="1200" b="1" dirty="0">
                <a:solidFill>
                  <a:srgbClr val="003A1A"/>
                </a:solidFill>
                <a:latin typeface="Calibri" panose="020F0502020204030204"/>
              </a:rPr>
              <a:t>Identifying competitors</a:t>
            </a:r>
          </a:p>
          <a:p>
            <a:pPr marL="85725" indent="-257175" defTabSz="685800">
              <a:lnSpc>
                <a:spcPct val="90000"/>
              </a:lnSpc>
              <a:spcAft>
                <a:spcPts val="450"/>
              </a:spcAft>
              <a:buFont typeface="+mj-lt"/>
              <a:buAutoNum type="arabicPeriod"/>
              <a:defRPr/>
            </a:pPr>
            <a:r>
              <a:rPr lang="en-US" sz="1200" b="1" dirty="0">
                <a:solidFill>
                  <a:srgbClr val="003A1A"/>
                </a:solidFill>
                <a:latin typeface="Calibri" panose="020F0502020204030204"/>
              </a:rPr>
              <a:t>Assessing  competitors Sources of differentiations</a:t>
            </a:r>
          </a:p>
          <a:p>
            <a:pPr marL="85725" indent="-257175" defTabSz="685800">
              <a:lnSpc>
                <a:spcPct val="90000"/>
              </a:lnSpc>
              <a:spcAft>
                <a:spcPts val="450"/>
              </a:spcAft>
              <a:buFont typeface="+mj-lt"/>
              <a:buAutoNum type="arabicPeriod"/>
              <a:defRPr/>
            </a:pPr>
            <a:r>
              <a:rPr lang="en-US" sz="1200" b="1" dirty="0">
                <a:solidFill>
                  <a:srgbClr val="003A1A"/>
                </a:solidFill>
                <a:latin typeface="Calibri" panose="020F0502020204030204"/>
              </a:rPr>
              <a:t>Strategy Typologies</a:t>
            </a:r>
          </a:p>
          <a:p>
            <a:pPr indent="-171450" defTabSz="685800">
              <a:lnSpc>
                <a:spcPct val="90000"/>
              </a:lnSpc>
              <a:spcAft>
                <a:spcPts val="450"/>
              </a:spcAft>
              <a:buFont typeface="Arial" panose="020B0604020202020204" pitchFamily="34" charset="0"/>
              <a:buChar char="•"/>
              <a:defRPr/>
            </a:pPr>
            <a:endParaRPr lang="en-US" sz="1200" dirty="0">
              <a:solidFill>
                <a:srgbClr val="003A1A"/>
              </a:solidFill>
              <a:latin typeface="Calibri" panose="020F0502020204030204"/>
            </a:endParaRPr>
          </a:p>
          <a:p>
            <a:pPr indent="-171450" defTabSz="685800">
              <a:lnSpc>
                <a:spcPct val="90000"/>
              </a:lnSpc>
              <a:spcAft>
                <a:spcPts val="450"/>
              </a:spcAft>
              <a:buFont typeface="Arial" panose="020B0604020202020204" pitchFamily="34" charset="0"/>
              <a:buChar char="•"/>
              <a:defRPr/>
            </a:pPr>
            <a:endParaRPr lang="en-US" sz="1200" dirty="0">
              <a:solidFill>
                <a:srgbClr val="003A1A"/>
              </a:solidFill>
              <a:latin typeface="Calibri" panose="020F0502020204030204"/>
            </a:endParaRPr>
          </a:p>
        </p:txBody>
      </p:sp>
      <p:pic>
        <p:nvPicPr>
          <p:cNvPr id="1026" name="Picture 2" descr="Know Your Competitors: A Comprehensive Guide to Competitor Analysis  Strategies | by Pranjalshukla | Bootcamp">
            <a:extLst>
              <a:ext uri="{FF2B5EF4-FFF2-40B4-BE49-F238E27FC236}">
                <a16:creationId xmlns:a16="http://schemas.microsoft.com/office/drawing/2014/main" id="{A304A2C2-F4F5-A066-9AD4-527A0E9CFB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824" t="-1" r="25415" b="-1"/>
          <a:stretch/>
        </p:blipFill>
        <p:spPr bwMode="auto">
          <a:xfrm>
            <a:off x="7261463" y="2427732"/>
            <a:ext cx="3221343" cy="3072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29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DBA441-E468-066C-A9C0-FBD2D82B3421}"/>
              </a:ext>
            </a:extLst>
          </p:cNvPr>
          <p:cNvPicPr>
            <a:picLocks noChangeAspect="1"/>
          </p:cNvPicPr>
          <p:nvPr/>
        </p:nvPicPr>
        <p:blipFill>
          <a:blip r:embed="rId2"/>
          <a:stretch>
            <a:fillRect/>
          </a:stretch>
        </p:blipFill>
        <p:spPr>
          <a:xfrm>
            <a:off x="5255252" y="1371601"/>
            <a:ext cx="4894763" cy="3695627"/>
          </a:xfrm>
          <a:prstGeom prst="rect">
            <a:avLst/>
          </a:prstGeom>
        </p:spPr>
      </p:pic>
      <p:sp>
        <p:nvSpPr>
          <p:cNvPr id="17" name="TextBox 1"/>
          <p:cNvSpPr txBox="1"/>
          <p:nvPr/>
        </p:nvSpPr>
        <p:spPr>
          <a:xfrm>
            <a:off x="1846385" y="1053982"/>
            <a:ext cx="3360572" cy="2931440"/>
          </a:xfrm>
          <a:prstGeom prst="rect">
            <a:avLst/>
          </a:prstGeom>
        </p:spPr>
        <p:txBody>
          <a:bodyPr vert="horz" lIns="68580" tIns="34290" rIns="68580" bIns="34290" rtlCol="0">
            <a:normAutofit/>
          </a:bodyPr>
          <a:lstStyle/>
          <a:p>
            <a:pPr defTabSz="685800">
              <a:lnSpc>
                <a:spcPct val="90000"/>
              </a:lnSpc>
              <a:defRPr/>
            </a:pPr>
            <a:r>
              <a:rPr lang="en-US" sz="2400" b="1" dirty="0">
                <a:solidFill>
                  <a:srgbClr val="003A1A"/>
                </a:solidFill>
                <a:latin typeface="ArialUnicodeMS"/>
                <a:cs typeface="ArialUnicodeMS"/>
              </a:rPr>
              <a:t>Competitor Analysis</a:t>
            </a:r>
          </a:p>
          <a:p>
            <a:pPr indent="-171450" defTabSz="685800">
              <a:lnSpc>
                <a:spcPct val="90000"/>
              </a:lnSpc>
              <a:buFont typeface="Arial" panose="020B0604020202020204" pitchFamily="34" charset="0"/>
              <a:buChar char="•"/>
              <a:defRPr/>
            </a:pPr>
            <a:endParaRPr lang="en-US" sz="1100" dirty="0">
              <a:solidFill>
                <a:srgbClr val="003A1A"/>
              </a:solidFill>
              <a:latin typeface="Calibri" panose="020F0502020204030204"/>
            </a:endParaRPr>
          </a:p>
        </p:txBody>
      </p:sp>
      <p:sp>
        <p:nvSpPr>
          <p:cNvPr id="4" name="TextBox 3">
            <a:extLst>
              <a:ext uri="{FF2B5EF4-FFF2-40B4-BE49-F238E27FC236}">
                <a16:creationId xmlns:a16="http://schemas.microsoft.com/office/drawing/2014/main" id="{28AF3BB3-FBBA-91CA-6B90-1680E7DBB12F}"/>
              </a:ext>
            </a:extLst>
          </p:cNvPr>
          <p:cNvSpPr txBox="1"/>
          <p:nvPr/>
        </p:nvSpPr>
        <p:spPr>
          <a:xfrm>
            <a:off x="1749795" y="1672959"/>
            <a:ext cx="3553750" cy="3699474"/>
          </a:xfrm>
          <a:prstGeom prst="rect">
            <a:avLst/>
          </a:prstGeom>
          <a:noFill/>
        </p:spPr>
        <p:txBody>
          <a:bodyPr wrap="square">
            <a:spAutoFit/>
          </a:bodyPr>
          <a:lstStyle/>
          <a:p>
            <a:pPr marL="85725" defTabSz="685800">
              <a:lnSpc>
                <a:spcPct val="90000"/>
              </a:lnSpc>
              <a:defRPr/>
            </a:pPr>
            <a:r>
              <a:rPr lang="en-US" b="1" dirty="0">
                <a:solidFill>
                  <a:srgbClr val="003A1A"/>
                </a:solidFill>
                <a:latin typeface="Calibri" panose="020F0502020204030204"/>
              </a:rPr>
              <a:t>2- Assessing  competitors Sources of differentiations</a:t>
            </a:r>
          </a:p>
          <a:p>
            <a:pPr marL="257175" indent="-171450" defTabSz="685800">
              <a:lnSpc>
                <a:spcPct val="90000"/>
              </a:lnSpc>
              <a:buFont typeface="Arial" panose="020B0604020202020204" pitchFamily="34" charset="0"/>
              <a:buChar char="•"/>
              <a:defRPr/>
            </a:pPr>
            <a:r>
              <a:rPr lang="en-US" dirty="0">
                <a:solidFill>
                  <a:srgbClr val="003A1A"/>
                </a:solidFill>
                <a:latin typeface="Calibri" panose="020F0502020204030204"/>
              </a:rPr>
              <a:t> </a:t>
            </a:r>
            <a:r>
              <a:rPr lang="en-US" b="1" dirty="0">
                <a:solidFill>
                  <a:srgbClr val="003A1A"/>
                </a:solidFill>
                <a:latin typeface="Calibri" panose="020F0502020204030204"/>
              </a:rPr>
              <a:t>Product</a:t>
            </a:r>
            <a:r>
              <a:rPr lang="en-US" dirty="0">
                <a:solidFill>
                  <a:srgbClr val="003A1A"/>
                </a:solidFill>
                <a:latin typeface="Calibri" panose="020F0502020204030204"/>
              </a:rPr>
              <a:t> – branding, innovation, quality , specification, design, image, patents;</a:t>
            </a:r>
          </a:p>
          <a:p>
            <a:pPr marL="257175" indent="-171450" defTabSz="685800">
              <a:lnSpc>
                <a:spcPct val="90000"/>
              </a:lnSpc>
              <a:buFont typeface="Arial" panose="020B0604020202020204" pitchFamily="34" charset="0"/>
              <a:buChar char="•"/>
              <a:defRPr/>
            </a:pPr>
            <a:r>
              <a:rPr lang="en-US" b="1" dirty="0">
                <a:solidFill>
                  <a:srgbClr val="003A1A"/>
                </a:solidFill>
                <a:latin typeface="Calibri" panose="020F0502020204030204"/>
              </a:rPr>
              <a:t>Price</a:t>
            </a:r>
            <a:r>
              <a:rPr lang="en-US" dirty="0">
                <a:solidFill>
                  <a:srgbClr val="003A1A"/>
                </a:solidFill>
                <a:latin typeface="Calibri" panose="020F0502020204030204"/>
              </a:rPr>
              <a:t> – price positions, price-value combinations</a:t>
            </a:r>
          </a:p>
          <a:p>
            <a:pPr marL="257175" indent="-171450" defTabSz="685800">
              <a:lnSpc>
                <a:spcPct val="90000"/>
              </a:lnSpc>
              <a:spcBef>
                <a:spcPts val="1640"/>
              </a:spcBef>
              <a:buFont typeface="Arial" panose="020B0604020202020204" pitchFamily="34" charset="0"/>
              <a:buChar char="•"/>
              <a:defRPr/>
            </a:pPr>
            <a:r>
              <a:rPr lang="en-US" b="1" dirty="0">
                <a:solidFill>
                  <a:srgbClr val="003A1A"/>
                </a:solidFill>
                <a:latin typeface="Calibri" panose="020F0502020204030204"/>
              </a:rPr>
              <a:t>Place </a:t>
            </a:r>
            <a:r>
              <a:rPr lang="en-US" dirty="0">
                <a:solidFill>
                  <a:srgbClr val="003A1A"/>
                </a:solidFill>
                <a:latin typeface="Calibri" panose="020F0502020204030204"/>
              </a:rPr>
              <a:t>– intensive, exclusive distributions</a:t>
            </a:r>
          </a:p>
          <a:p>
            <a:pPr marL="257175" indent="-171450" defTabSz="685800">
              <a:lnSpc>
                <a:spcPct val="90000"/>
              </a:lnSpc>
              <a:spcBef>
                <a:spcPts val="1640"/>
              </a:spcBef>
              <a:buFont typeface="Arial" panose="020B0604020202020204" pitchFamily="34" charset="0"/>
              <a:buChar char="•"/>
              <a:defRPr/>
            </a:pPr>
            <a:r>
              <a:rPr lang="en-US" b="1" dirty="0">
                <a:solidFill>
                  <a:srgbClr val="003A1A"/>
                </a:solidFill>
                <a:latin typeface="Calibri" panose="020F0502020204030204"/>
              </a:rPr>
              <a:t>Promotion </a:t>
            </a:r>
            <a:r>
              <a:rPr lang="en-US" dirty="0">
                <a:solidFill>
                  <a:srgbClr val="003A1A"/>
                </a:solidFill>
                <a:latin typeface="Calibri" panose="020F0502020204030204"/>
              </a:rPr>
              <a:t>– creativity, spending</a:t>
            </a:r>
          </a:p>
          <a:p>
            <a:pPr marL="257175" indent="-171450" defTabSz="685800">
              <a:lnSpc>
                <a:spcPct val="90000"/>
              </a:lnSpc>
              <a:spcBef>
                <a:spcPts val="1640"/>
              </a:spcBef>
              <a:buFont typeface="Arial" panose="020B0604020202020204" pitchFamily="34" charset="0"/>
              <a:buChar char="•"/>
              <a:defRPr/>
            </a:pPr>
            <a:r>
              <a:rPr lang="en-US" b="1" dirty="0">
                <a:solidFill>
                  <a:srgbClr val="003A1A"/>
                </a:solidFill>
                <a:latin typeface="Calibri" panose="020F0502020204030204"/>
              </a:rPr>
              <a:t>Service</a:t>
            </a:r>
            <a:r>
              <a:rPr lang="en-US" dirty="0">
                <a:solidFill>
                  <a:srgbClr val="003A1A"/>
                </a:solidFill>
                <a:latin typeface="Calibri" panose="020F0502020204030204"/>
              </a:rPr>
              <a:t> – strong trust with customer</a:t>
            </a:r>
          </a:p>
        </p:txBody>
      </p:sp>
    </p:spTree>
    <p:extLst>
      <p:ext uri="{BB962C8B-B14F-4D97-AF65-F5344CB8AC3E}">
        <p14:creationId xmlns:p14="http://schemas.microsoft.com/office/powerpoint/2010/main" val="141686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87033-CBF0-4802-78B4-9FC8179C618F}"/>
              </a:ext>
            </a:extLst>
          </p:cNvPr>
          <p:cNvSpPr>
            <a:spLocks noGrp="1"/>
          </p:cNvSpPr>
          <p:nvPr>
            <p:ph type="title"/>
          </p:nvPr>
        </p:nvSpPr>
        <p:spPr>
          <a:xfrm>
            <a:off x="3352800" y="914400"/>
            <a:ext cx="4830182" cy="1200150"/>
          </a:xfrm>
        </p:spPr>
        <p:txBody>
          <a:bodyPr>
            <a:normAutofit/>
          </a:bodyPr>
          <a:lstStyle/>
          <a:p>
            <a:r>
              <a:rPr lang="en-US" sz="2700" dirty="0">
                <a:solidFill>
                  <a:srgbClr val="003A1A"/>
                </a:solidFill>
                <a:latin typeface="ArialUnicodeMS"/>
                <a:cs typeface="ArialUnicodeMS"/>
              </a:rPr>
              <a:t>Competitor Analysis</a:t>
            </a:r>
            <a:br>
              <a:rPr lang="en-US" sz="2700" dirty="0">
                <a:solidFill>
                  <a:srgbClr val="003A1A"/>
                </a:solidFill>
                <a:latin typeface="ArialUnicodeMS"/>
                <a:cs typeface="ArialUnicodeMS"/>
              </a:rPr>
            </a:br>
            <a:r>
              <a:rPr lang="en-US" sz="1800" dirty="0">
                <a:solidFill>
                  <a:srgbClr val="003A1A"/>
                </a:solidFill>
                <a:latin typeface="+mn-lt"/>
                <a:ea typeface="+mn-ea"/>
                <a:cs typeface="+mn-cs"/>
              </a:rPr>
              <a:t>Strategy Typologies</a:t>
            </a:r>
          </a:p>
        </p:txBody>
      </p:sp>
      <p:pic>
        <p:nvPicPr>
          <p:cNvPr id="6" name="Content Placeholder 5">
            <a:extLst>
              <a:ext uri="{FF2B5EF4-FFF2-40B4-BE49-F238E27FC236}">
                <a16:creationId xmlns:a16="http://schemas.microsoft.com/office/drawing/2014/main" id="{1F7D556A-2B39-9CD5-1C5A-758650E3F64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863" t="1939" r="-1466" b="24921"/>
          <a:stretch/>
        </p:blipFill>
        <p:spPr>
          <a:xfrm>
            <a:off x="1982392" y="3297076"/>
            <a:ext cx="8219617" cy="2438513"/>
          </a:xfrm>
        </p:spPr>
      </p:pic>
      <p:pic>
        <p:nvPicPr>
          <p:cNvPr id="5" name="Picture 4">
            <a:extLst>
              <a:ext uri="{FF2B5EF4-FFF2-40B4-BE49-F238E27FC236}">
                <a16:creationId xmlns:a16="http://schemas.microsoft.com/office/drawing/2014/main" id="{AA3E2CDE-06E8-976E-E0BB-82B81FA97B41}"/>
              </a:ext>
            </a:extLst>
          </p:cNvPr>
          <p:cNvPicPr>
            <a:picLocks noChangeAspect="1"/>
          </p:cNvPicPr>
          <p:nvPr/>
        </p:nvPicPr>
        <p:blipFill rotWithShape="1">
          <a:blip r:embed="rId3"/>
          <a:srcRect l="4921" t="50000" r="3789" b="24245"/>
          <a:stretch/>
        </p:blipFill>
        <p:spPr>
          <a:xfrm>
            <a:off x="1982392" y="2286000"/>
            <a:ext cx="7680455" cy="1011075"/>
          </a:xfrm>
          <a:prstGeom prst="rect">
            <a:avLst/>
          </a:prstGeom>
        </p:spPr>
      </p:pic>
      <p:sp>
        <p:nvSpPr>
          <p:cNvPr id="7" name="TextBox 6">
            <a:extLst>
              <a:ext uri="{FF2B5EF4-FFF2-40B4-BE49-F238E27FC236}">
                <a16:creationId xmlns:a16="http://schemas.microsoft.com/office/drawing/2014/main" id="{2E6F206A-C6F6-FD20-EB15-242AF3C55859}"/>
              </a:ext>
            </a:extLst>
          </p:cNvPr>
          <p:cNvSpPr txBox="1"/>
          <p:nvPr/>
        </p:nvSpPr>
        <p:spPr>
          <a:xfrm>
            <a:off x="8364026" y="5181590"/>
            <a:ext cx="2070979" cy="577081"/>
          </a:xfrm>
          <a:prstGeom prst="rect">
            <a:avLst/>
          </a:prstGeom>
          <a:noFill/>
        </p:spPr>
        <p:txBody>
          <a:bodyPr wrap="square">
            <a:spAutoFit/>
          </a:bodyPr>
          <a:lstStyle/>
          <a:p>
            <a:pPr defTabSz="685800">
              <a:defRPr/>
            </a:pPr>
            <a:r>
              <a:rPr lang="en-US" sz="1050" dirty="0">
                <a:solidFill>
                  <a:srgbClr val="003A1A"/>
                </a:solidFill>
                <a:latin typeface="Calibri" panose="020F0502020204030204" pitchFamily="34" charset="0"/>
                <a:ea typeface="Calibri" panose="020F0502020204030204" pitchFamily="34" charset="0"/>
              </a:rPr>
              <a:t>Proctor, T., 2014, Strategic Marketing: An Introduction, Routledge</a:t>
            </a:r>
            <a:r>
              <a:rPr lang="en-SA" sz="1050" dirty="0">
                <a:solidFill>
                  <a:srgbClr val="003A1A"/>
                </a:solidFill>
                <a:latin typeface="Calibri" panose="020F0502020204030204"/>
              </a:rPr>
              <a:t> , page 107-109</a:t>
            </a:r>
            <a:endParaRPr lang="en-US" sz="1050" dirty="0">
              <a:solidFill>
                <a:srgbClr val="003A1A"/>
              </a:solidFill>
              <a:latin typeface="Calibri" panose="020F0502020204030204"/>
            </a:endParaRPr>
          </a:p>
        </p:txBody>
      </p:sp>
    </p:spTree>
    <p:extLst>
      <p:ext uri="{BB962C8B-B14F-4D97-AF65-F5344CB8AC3E}">
        <p14:creationId xmlns:p14="http://schemas.microsoft.com/office/powerpoint/2010/main" val="307037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618376" y="2185891"/>
            <a:ext cx="4338638" cy="3445669"/>
          </a:xfrm>
        </p:spPr>
        <p:txBody>
          <a:bodyPr vert="horz" lIns="68580" tIns="34290" rIns="68580" bIns="34290" rtlCol="0">
            <a:normAutofit lnSpcReduction="10000"/>
          </a:bodyPr>
          <a:lstStyle/>
          <a:p>
            <a:r>
              <a:rPr lang="en-US" altLang="en-US" b="1" dirty="0">
                <a:solidFill>
                  <a:srgbClr val="003A1A"/>
                </a:solidFill>
              </a:rPr>
              <a:t>Publics</a:t>
            </a:r>
            <a:r>
              <a:rPr lang="en-US" altLang="en-US" dirty="0">
                <a:solidFill>
                  <a:srgbClr val="003A1A"/>
                </a:solidFill>
              </a:rPr>
              <a:t>: any group that has an actual or potential interest in or impact on an organization’s ability to achieve its objectives</a:t>
            </a:r>
          </a:p>
          <a:p>
            <a:pPr lvl="1"/>
            <a:r>
              <a:rPr lang="en-US" altLang="en-US" sz="1350" dirty="0">
                <a:solidFill>
                  <a:srgbClr val="003A1A"/>
                </a:solidFill>
              </a:rPr>
              <a:t>Financial</a:t>
            </a:r>
          </a:p>
          <a:p>
            <a:pPr lvl="1"/>
            <a:r>
              <a:rPr lang="en-US" altLang="en-US" sz="1350" dirty="0">
                <a:solidFill>
                  <a:srgbClr val="003A1A"/>
                </a:solidFill>
              </a:rPr>
              <a:t>Media</a:t>
            </a:r>
          </a:p>
          <a:p>
            <a:pPr lvl="1"/>
            <a:r>
              <a:rPr lang="en-US" altLang="en-US" sz="1350" dirty="0">
                <a:solidFill>
                  <a:srgbClr val="003A1A"/>
                </a:solidFill>
              </a:rPr>
              <a:t>Government</a:t>
            </a:r>
          </a:p>
          <a:p>
            <a:pPr lvl="1"/>
            <a:r>
              <a:rPr lang="en-US" altLang="en-US" sz="1350" dirty="0">
                <a:solidFill>
                  <a:srgbClr val="003A1A"/>
                </a:solidFill>
              </a:rPr>
              <a:t>Citizen action</a:t>
            </a:r>
          </a:p>
          <a:p>
            <a:pPr lvl="1"/>
            <a:r>
              <a:rPr lang="en-US" altLang="en-US" sz="1350" dirty="0">
                <a:solidFill>
                  <a:srgbClr val="003A1A"/>
                </a:solidFill>
              </a:rPr>
              <a:t>Local</a:t>
            </a:r>
          </a:p>
          <a:p>
            <a:pPr lvl="1"/>
            <a:r>
              <a:rPr lang="en-US" altLang="en-US" sz="1350" dirty="0">
                <a:solidFill>
                  <a:srgbClr val="003A1A"/>
                </a:solidFill>
              </a:rPr>
              <a:t>General</a:t>
            </a:r>
          </a:p>
          <a:p>
            <a:pPr lvl="1"/>
            <a:r>
              <a:rPr lang="en-US" altLang="en-US" sz="1350" dirty="0">
                <a:solidFill>
                  <a:srgbClr val="003A1A"/>
                </a:solidFill>
              </a:rPr>
              <a:t>Internal</a:t>
            </a:r>
            <a:endParaRPr lang="en-US" sz="1350" dirty="0">
              <a:solidFill>
                <a:srgbClr val="003A1A"/>
              </a:solidFill>
            </a:endParaRPr>
          </a:p>
        </p:txBody>
      </p:sp>
      <p:sp>
        <p:nvSpPr>
          <p:cNvPr id="2" name="Title 1"/>
          <p:cNvSpPr>
            <a:spLocks noGrp="1"/>
          </p:cNvSpPr>
          <p:nvPr>
            <p:ph type="title" idx="4294967295"/>
          </p:nvPr>
        </p:nvSpPr>
        <p:spPr>
          <a:xfrm>
            <a:off x="1520505" y="1226441"/>
            <a:ext cx="5653088" cy="673894"/>
          </a:xfrm>
        </p:spPr>
        <p:txBody>
          <a:bodyPr vert="horz" lIns="68580" tIns="34290" rIns="68580" bIns="34290" rtlCol="0" anchor="b">
            <a:normAutofit/>
          </a:bodyPr>
          <a:lstStyle/>
          <a:p>
            <a:r>
              <a:rPr lang="en-US" altLang="en-US" sz="2700" dirty="0">
                <a:solidFill>
                  <a:srgbClr val="003A1A"/>
                </a:solidFill>
              </a:rPr>
              <a:t>Publics</a:t>
            </a:r>
            <a:endParaRPr lang="en-US" sz="2700" dirty="0">
              <a:solidFill>
                <a:srgbClr val="003A1A"/>
              </a:solidFill>
            </a:endParaRPr>
          </a:p>
        </p:txBody>
      </p:sp>
      <p:pic>
        <p:nvPicPr>
          <p:cNvPr id="5124" name="Picture 4" descr="Difference Between Micro and Macro Environment – StudiousGuy">
            <a:extLst>
              <a:ext uri="{FF2B5EF4-FFF2-40B4-BE49-F238E27FC236}">
                <a16:creationId xmlns:a16="http://schemas.microsoft.com/office/drawing/2014/main" id="{24D24025-CFF0-BBFE-172D-5113FEE07A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0916" y="1817814"/>
            <a:ext cx="3374231" cy="3374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13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D9F758-293A-8EC3-4A23-90BE913E8822}"/>
              </a:ext>
            </a:extLst>
          </p:cNvPr>
          <p:cNvPicPr>
            <a:picLocks noChangeAspect="1"/>
          </p:cNvPicPr>
          <p:nvPr/>
        </p:nvPicPr>
        <p:blipFill>
          <a:blip r:embed="rId2"/>
          <a:stretch>
            <a:fillRect/>
          </a:stretch>
        </p:blipFill>
        <p:spPr>
          <a:xfrm>
            <a:off x="2252962" y="1340422"/>
            <a:ext cx="3412907" cy="1920240"/>
          </a:xfrm>
          <a:prstGeom prst="rect">
            <a:avLst/>
          </a:prstGeom>
        </p:spPr>
        <p:style>
          <a:lnRef idx="2">
            <a:schemeClr val="dk1"/>
          </a:lnRef>
          <a:fillRef idx="1">
            <a:schemeClr val="lt1"/>
          </a:fillRef>
          <a:effectRef idx="0">
            <a:schemeClr val="dk1"/>
          </a:effectRef>
          <a:fontRef idx="minor">
            <a:schemeClr val="dk1"/>
          </a:fontRef>
        </p:style>
      </p:pic>
      <p:pic>
        <p:nvPicPr>
          <p:cNvPr id="5" name="Picture 4">
            <a:extLst>
              <a:ext uri="{FF2B5EF4-FFF2-40B4-BE49-F238E27FC236}">
                <a16:creationId xmlns:a16="http://schemas.microsoft.com/office/drawing/2014/main" id="{C4CBD47C-953C-410B-37E2-F5574AB076BF}"/>
              </a:ext>
            </a:extLst>
          </p:cNvPr>
          <p:cNvPicPr>
            <a:picLocks noChangeAspect="1"/>
          </p:cNvPicPr>
          <p:nvPr/>
        </p:nvPicPr>
        <p:blipFill>
          <a:blip r:embed="rId3"/>
          <a:stretch>
            <a:fillRect/>
          </a:stretch>
        </p:blipFill>
        <p:spPr>
          <a:xfrm>
            <a:off x="1982262" y="3553856"/>
            <a:ext cx="3999438" cy="1972379"/>
          </a:xfrm>
          <a:prstGeom prst="rect">
            <a:avLst/>
          </a:prstGeom>
        </p:spPr>
        <p:style>
          <a:lnRef idx="2">
            <a:schemeClr val="dk1"/>
          </a:lnRef>
          <a:fillRef idx="1">
            <a:schemeClr val="lt1"/>
          </a:fillRef>
          <a:effectRef idx="0">
            <a:schemeClr val="dk1"/>
          </a:effectRef>
          <a:fontRef idx="minor">
            <a:schemeClr val="dk1"/>
          </a:fontRef>
        </p:style>
      </p:pic>
      <p:pic>
        <p:nvPicPr>
          <p:cNvPr id="6" name="Picture 5">
            <a:extLst>
              <a:ext uri="{FF2B5EF4-FFF2-40B4-BE49-F238E27FC236}">
                <a16:creationId xmlns:a16="http://schemas.microsoft.com/office/drawing/2014/main" id="{04A3A483-71A4-61DA-B123-07E9E5F61799}"/>
              </a:ext>
            </a:extLst>
          </p:cNvPr>
          <p:cNvPicPr>
            <a:picLocks noChangeAspect="1"/>
          </p:cNvPicPr>
          <p:nvPr/>
        </p:nvPicPr>
        <p:blipFill rotWithShape="1">
          <a:blip r:embed="rId4"/>
          <a:srcRect l="43836" b="15711"/>
          <a:stretch/>
        </p:blipFill>
        <p:spPr>
          <a:xfrm>
            <a:off x="3670747" y="3553855"/>
            <a:ext cx="2211638" cy="1018106"/>
          </a:xfrm>
          <a:prstGeom prst="rect">
            <a:avLst/>
          </a:prstGeom>
        </p:spPr>
        <p:style>
          <a:lnRef idx="2">
            <a:schemeClr val="dk1"/>
          </a:lnRef>
          <a:fillRef idx="1">
            <a:schemeClr val="lt1"/>
          </a:fillRef>
          <a:effectRef idx="0">
            <a:schemeClr val="dk1"/>
          </a:effectRef>
          <a:fontRef idx="minor">
            <a:schemeClr val="dk1"/>
          </a:fontRef>
        </p:style>
      </p:pic>
      <p:pic>
        <p:nvPicPr>
          <p:cNvPr id="7" name="Picture 6">
            <a:extLst>
              <a:ext uri="{FF2B5EF4-FFF2-40B4-BE49-F238E27FC236}">
                <a16:creationId xmlns:a16="http://schemas.microsoft.com/office/drawing/2014/main" id="{77D3070F-B37D-5AD6-693D-5699A5FF8525}"/>
              </a:ext>
            </a:extLst>
          </p:cNvPr>
          <p:cNvPicPr>
            <a:picLocks noChangeAspect="1"/>
          </p:cNvPicPr>
          <p:nvPr/>
        </p:nvPicPr>
        <p:blipFill>
          <a:blip r:embed="rId5"/>
          <a:stretch>
            <a:fillRect/>
          </a:stretch>
        </p:blipFill>
        <p:spPr>
          <a:xfrm>
            <a:off x="6526829" y="3611841"/>
            <a:ext cx="3412907" cy="1920240"/>
          </a:xfrm>
          <a:prstGeom prst="rect">
            <a:avLst/>
          </a:prstGeom>
        </p:spPr>
        <p:style>
          <a:lnRef idx="2">
            <a:schemeClr val="dk1"/>
          </a:lnRef>
          <a:fillRef idx="1">
            <a:schemeClr val="lt1"/>
          </a:fillRef>
          <a:effectRef idx="0">
            <a:schemeClr val="dk1"/>
          </a:effectRef>
          <a:fontRef idx="minor">
            <a:schemeClr val="dk1"/>
          </a:fontRef>
        </p:style>
      </p:pic>
      <p:pic>
        <p:nvPicPr>
          <p:cNvPr id="9" name="Picture 8">
            <a:extLst>
              <a:ext uri="{FF2B5EF4-FFF2-40B4-BE49-F238E27FC236}">
                <a16:creationId xmlns:a16="http://schemas.microsoft.com/office/drawing/2014/main" id="{EACB93CF-1260-CDC0-7FC4-451BEDB64413}"/>
              </a:ext>
            </a:extLst>
          </p:cNvPr>
          <p:cNvPicPr>
            <a:picLocks noChangeAspect="1"/>
          </p:cNvPicPr>
          <p:nvPr/>
        </p:nvPicPr>
        <p:blipFill>
          <a:blip r:embed="rId6"/>
          <a:stretch>
            <a:fillRect/>
          </a:stretch>
        </p:blipFill>
        <p:spPr>
          <a:xfrm>
            <a:off x="6235786" y="1325920"/>
            <a:ext cx="3959774" cy="1991629"/>
          </a:xfrm>
          <a:prstGeom prst="rect">
            <a:avLst/>
          </a:prstGeom>
        </p:spPr>
      </p:pic>
    </p:spTree>
    <p:extLst>
      <p:ext uri="{BB962C8B-B14F-4D97-AF65-F5344CB8AC3E}">
        <p14:creationId xmlns:p14="http://schemas.microsoft.com/office/powerpoint/2010/main" val="12017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38EB3-8A78-48A0-87E6-B713DEB9F428}"/>
              </a:ext>
            </a:extLst>
          </p:cNvPr>
          <p:cNvSpPr>
            <a:spLocks noGrp="1"/>
          </p:cNvSpPr>
          <p:nvPr>
            <p:ph type="title" idx="4294967295"/>
          </p:nvPr>
        </p:nvSpPr>
        <p:spPr>
          <a:xfrm>
            <a:off x="1335882" y="1624014"/>
            <a:ext cx="9332119" cy="1088231"/>
          </a:xfrm>
        </p:spPr>
        <p:txBody>
          <a:bodyPr>
            <a:normAutofit/>
          </a:bodyPr>
          <a:lstStyle/>
          <a:p>
            <a:pPr algn="ctr"/>
            <a:r>
              <a:rPr lang="en-US" sz="2700" dirty="0">
                <a:solidFill>
                  <a:srgbClr val="003A1A"/>
                </a:solidFill>
              </a:rPr>
              <a:t>Porter’s Five Forces</a:t>
            </a:r>
            <a:r>
              <a:rPr lang="en-US" sz="3300" dirty="0">
                <a:solidFill>
                  <a:srgbClr val="003A1A"/>
                </a:solidFill>
                <a:latin typeface="Abadi" panose="020B0604020104020204" pitchFamily="34" charset="0"/>
              </a:rPr>
              <a:t>	</a:t>
            </a:r>
            <a:br>
              <a:rPr lang="en-US" sz="3300" dirty="0">
                <a:solidFill>
                  <a:srgbClr val="003A1A"/>
                </a:solidFill>
                <a:latin typeface="Abadi" panose="020B0604020104020204" pitchFamily="34" charset="0"/>
              </a:rPr>
            </a:br>
            <a:r>
              <a:rPr lang="en-US" sz="3300" dirty="0">
                <a:solidFill>
                  <a:srgbClr val="003A1A"/>
                </a:solidFill>
                <a:latin typeface="Abadi" panose="020B0604020104020204" pitchFamily="34" charset="0"/>
              </a:rPr>
              <a:t> </a:t>
            </a:r>
          </a:p>
        </p:txBody>
      </p:sp>
      <p:sp>
        <p:nvSpPr>
          <p:cNvPr id="9" name="Content Placeholder 8">
            <a:extLst>
              <a:ext uri="{FF2B5EF4-FFF2-40B4-BE49-F238E27FC236}">
                <a16:creationId xmlns:a16="http://schemas.microsoft.com/office/drawing/2014/main" id="{936362F9-ED20-4C9B-AA7B-8FBAD94FF71E}"/>
              </a:ext>
            </a:extLst>
          </p:cNvPr>
          <p:cNvSpPr>
            <a:spLocks noGrp="1"/>
          </p:cNvSpPr>
          <p:nvPr>
            <p:ph idx="4294967295"/>
          </p:nvPr>
        </p:nvSpPr>
        <p:spPr>
          <a:xfrm>
            <a:off x="1524000" y="2276475"/>
            <a:ext cx="3233738" cy="2305050"/>
          </a:xfrm>
        </p:spPr>
        <p:txBody>
          <a:bodyPr vert="horz" lIns="68580" tIns="34290" rIns="68580" bIns="34290" rtlCol="0" anchor="t">
            <a:normAutofit/>
          </a:bodyPr>
          <a:lstStyle/>
          <a:p>
            <a:pPr marL="0" indent="0">
              <a:buNone/>
            </a:pPr>
            <a:r>
              <a:rPr lang="en-US" b="1" u="sng" dirty="0">
                <a:solidFill>
                  <a:srgbClr val="003A1A"/>
                </a:solidFill>
                <a:latin typeface="Verdana" panose="020B0604030504040204" pitchFamily="34" charset="0"/>
                <a:ea typeface="+mj-ea"/>
                <a:cs typeface="+mj-cs"/>
              </a:rPr>
              <a:t>Michael Porter </a:t>
            </a:r>
            <a:r>
              <a:rPr lang="en-US" sz="1200" dirty="0">
                <a:solidFill>
                  <a:srgbClr val="003A1A"/>
                </a:solidFill>
                <a:latin typeface="Verdana" panose="020B0604030504040204" pitchFamily="34" charset="0"/>
                <a:ea typeface="+mj-ea"/>
                <a:cs typeface="+mj-cs"/>
              </a:rPr>
              <a:t>is a famous academic known for his theories on economics, business strategy, and competitive advantages. </a:t>
            </a:r>
          </a:p>
          <a:p>
            <a:pPr marL="0" indent="0">
              <a:buNone/>
            </a:pPr>
            <a:endParaRPr lang="en-US" sz="1200" dirty="0">
              <a:solidFill>
                <a:srgbClr val="003A1A"/>
              </a:solidFill>
              <a:latin typeface="Verdana" panose="020B0604030504040204" pitchFamily="34" charset="0"/>
              <a:ea typeface="+mj-ea"/>
              <a:cs typeface="+mj-cs"/>
            </a:endParaRPr>
          </a:p>
        </p:txBody>
      </p:sp>
      <p:pic>
        <p:nvPicPr>
          <p:cNvPr id="1026" name="Picture 2" descr="Michael Porter said, &quot;Successful companies are those that create new values  based on better responding to customer needs.&quot;">
            <a:extLst>
              <a:ext uri="{FF2B5EF4-FFF2-40B4-BE49-F238E27FC236}">
                <a16:creationId xmlns:a16="http://schemas.microsoft.com/office/drawing/2014/main" id="{3D8C95F2-787D-4885-A5FF-4A3DEB6E7D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934" y="3429000"/>
            <a:ext cx="3737208" cy="16709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C67DFEC-4CBA-2BF9-E300-644C0540D84F}"/>
              </a:ext>
            </a:extLst>
          </p:cNvPr>
          <p:cNvPicPr>
            <a:picLocks noChangeAspect="1"/>
          </p:cNvPicPr>
          <p:nvPr/>
        </p:nvPicPr>
        <p:blipFill>
          <a:blip r:embed="rId3"/>
          <a:stretch>
            <a:fillRect/>
          </a:stretch>
        </p:blipFill>
        <p:spPr>
          <a:xfrm>
            <a:off x="5459725" y="2276892"/>
            <a:ext cx="5094695" cy="2808410"/>
          </a:xfrm>
          <a:prstGeom prst="rect">
            <a:avLst/>
          </a:prstGeom>
        </p:spPr>
      </p:pic>
    </p:spTree>
    <p:extLst>
      <p:ext uri="{BB962C8B-B14F-4D97-AF65-F5344CB8AC3E}">
        <p14:creationId xmlns:p14="http://schemas.microsoft.com/office/powerpoint/2010/main" val="2183122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748874" y="1062971"/>
            <a:ext cx="8464868" cy="1227933"/>
          </a:xfrm>
          <a:prstGeom prst="rect">
            <a:avLst/>
          </a:prstGeom>
        </p:spPr>
        <p:txBody>
          <a:bodyPr vert="horz" wrap="square" lIns="0" tIns="9049" rIns="0" bIns="0" rtlCol="0" anchor="b">
            <a:spAutoFit/>
          </a:bodyPr>
          <a:lstStyle/>
          <a:p>
            <a:pPr marL="9525">
              <a:spcBef>
                <a:spcPts val="71"/>
              </a:spcBef>
            </a:pPr>
            <a:r>
              <a:rPr dirty="0">
                <a:solidFill>
                  <a:srgbClr val="003A1A"/>
                </a:solidFill>
              </a:rPr>
              <a:t>FIVE</a:t>
            </a:r>
            <a:r>
              <a:rPr dirty="0">
                <a:solidFill>
                  <a:srgbClr val="003A1A"/>
                </a:solidFill>
                <a:latin typeface="Arial"/>
                <a:cs typeface="Arial"/>
              </a:rPr>
              <a:t> </a:t>
            </a:r>
            <a:r>
              <a:rPr dirty="0">
                <a:solidFill>
                  <a:srgbClr val="003A1A"/>
                </a:solidFill>
              </a:rPr>
              <a:t>FORCES</a:t>
            </a:r>
            <a:r>
              <a:rPr dirty="0">
                <a:solidFill>
                  <a:srgbClr val="003A1A"/>
                </a:solidFill>
                <a:latin typeface="Arial"/>
                <a:cs typeface="Arial"/>
              </a:rPr>
              <a:t> </a:t>
            </a:r>
            <a:r>
              <a:rPr dirty="0">
                <a:solidFill>
                  <a:srgbClr val="003A1A"/>
                </a:solidFill>
              </a:rPr>
              <a:t>ANALYSIS</a:t>
            </a:r>
            <a:r>
              <a:rPr dirty="0">
                <a:solidFill>
                  <a:srgbClr val="003A1A"/>
                </a:solidFill>
                <a:latin typeface="Arial"/>
                <a:cs typeface="Arial"/>
              </a:rPr>
              <a:t> </a:t>
            </a:r>
            <a:r>
              <a:rPr dirty="0">
                <a:solidFill>
                  <a:srgbClr val="003A1A"/>
                </a:solidFill>
              </a:rPr>
              <a:t>(by</a:t>
            </a:r>
            <a:r>
              <a:rPr dirty="0">
                <a:solidFill>
                  <a:srgbClr val="003A1A"/>
                </a:solidFill>
                <a:latin typeface="Arial"/>
                <a:cs typeface="Arial"/>
              </a:rPr>
              <a:t> </a:t>
            </a:r>
            <a:r>
              <a:rPr dirty="0">
                <a:solidFill>
                  <a:srgbClr val="003A1A"/>
                </a:solidFill>
              </a:rPr>
              <a:t>Michael</a:t>
            </a:r>
            <a:r>
              <a:rPr dirty="0">
                <a:solidFill>
                  <a:srgbClr val="003A1A"/>
                </a:solidFill>
                <a:latin typeface="Arial"/>
                <a:cs typeface="Arial"/>
              </a:rPr>
              <a:t> </a:t>
            </a:r>
            <a:r>
              <a:rPr dirty="0">
                <a:solidFill>
                  <a:srgbClr val="003A1A"/>
                </a:solidFill>
              </a:rPr>
              <a:t>Porter)</a:t>
            </a:r>
          </a:p>
        </p:txBody>
      </p:sp>
      <p:pic>
        <p:nvPicPr>
          <p:cNvPr id="31" name="Picture 30">
            <a:extLst>
              <a:ext uri="{FF2B5EF4-FFF2-40B4-BE49-F238E27FC236}">
                <a16:creationId xmlns:a16="http://schemas.microsoft.com/office/drawing/2014/main" id="{238B26E4-4352-467A-AA74-5B205A7C15B2}"/>
              </a:ext>
            </a:extLst>
          </p:cNvPr>
          <p:cNvPicPr>
            <a:picLocks noChangeAspect="1"/>
          </p:cNvPicPr>
          <p:nvPr/>
        </p:nvPicPr>
        <p:blipFill>
          <a:blip r:embed="rId2"/>
          <a:stretch>
            <a:fillRect/>
          </a:stretch>
        </p:blipFill>
        <p:spPr>
          <a:xfrm>
            <a:off x="2606739" y="2785646"/>
            <a:ext cx="6827520" cy="2926652"/>
          </a:xfrm>
          <a:prstGeom prst="rect">
            <a:avLst/>
          </a:prstGeom>
        </p:spPr>
      </p:pic>
    </p:spTree>
    <p:extLst>
      <p:ext uri="{BB962C8B-B14F-4D97-AF65-F5344CB8AC3E}">
        <p14:creationId xmlns:p14="http://schemas.microsoft.com/office/powerpoint/2010/main" val="11972452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B33BC-6937-49B5-B7F0-8F2A9EBAE8E1}"/>
              </a:ext>
            </a:extLst>
          </p:cNvPr>
          <p:cNvSpPr>
            <a:spLocks noGrp="1"/>
          </p:cNvSpPr>
          <p:nvPr>
            <p:ph type="title" idx="4294967295"/>
          </p:nvPr>
        </p:nvSpPr>
        <p:spPr>
          <a:xfrm>
            <a:off x="1712756" y="1661655"/>
            <a:ext cx="2146697" cy="863204"/>
          </a:xfrm>
        </p:spPr>
        <p:style>
          <a:lnRef idx="2">
            <a:schemeClr val="dk1"/>
          </a:lnRef>
          <a:fillRef idx="1">
            <a:schemeClr val="lt1"/>
          </a:fillRef>
          <a:effectRef idx="0">
            <a:schemeClr val="dk1"/>
          </a:effectRef>
          <a:fontRef idx="minor">
            <a:schemeClr val="dk1"/>
          </a:fontRef>
        </p:style>
        <p:txBody>
          <a:bodyPr>
            <a:normAutofit/>
          </a:bodyPr>
          <a:lstStyle/>
          <a:p>
            <a:pPr algn="ctr"/>
            <a:r>
              <a:rPr lang="en-US" sz="3300" dirty="0">
                <a:latin typeface="Abadi" panose="020B0604020104020204" pitchFamily="34" charset="0"/>
              </a:rPr>
              <a:t>Activity #3 </a:t>
            </a:r>
          </a:p>
        </p:txBody>
      </p:sp>
      <p:pic>
        <p:nvPicPr>
          <p:cNvPr id="13318" name="Picture 6" descr="Off School - good quality, fun activities and learning opportunities">
            <a:extLst>
              <a:ext uri="{FF2B5EF4-FFF2-40B4-BE49-F238E27FC236}">
                <a16:creationId xmlns:a16="http://schemas.microsoft.com/office/drawing/2014/main" id="{3D540903-0946-9948-8C7D-350B329568D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613896" y="2670376"/>
            <a:ext cx="3905363" cy="2597944"/>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tory Box Library | Search Results">
            <a:extLst>
              <a:ext uri="{FF2B5EF4-FFF2-40B4-BE49-F238E27FC236}">
                <a16:creationId xmlns:a16="http://schemas.microsoft.com/office/drawing/2014/main" id="{C0BC4227-CEA4-724D-9113-92E12B7A850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06420" y="2303794"/>
            <a:ext cx="4918423" cy="269027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F15DD422-B5E7-7663-3BD8-D68BDABE44BA}"/>
              </a:ext>
            </a:extLst>
          </p:cNvPr>
          <p:cNvSpPr txBox="1">
            <a:spLocks/>
          </p:cNvSpPr>
          <p:nvPr/>
        </p:nvSpPr>
        <p:spPr>
          <a:xfrm>
            <a:off x="5821709" y="1157694"/>
            <a:ext cx="4211180" cy="863974"/>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defTabSz="685766">
              <a:defRPr/>
            </a:pPr>
            <a:r>
              <a:rPr lang="en-US" sz="3300" dirty="0">
                <a:solidFill>
                  <a:prstClr val="black"/>
                </a:solidFill>
                <a:latin typeface="Abadi" panose="020B0604020104020204" pitchFamily="34" charset="0"/>
              </a:rPr>
              <a:t>Practice</a:t>
            </a:r>
          </a:p>
        </p:txBody>
      </p:sp>
    </p:spTree>
    <p:extLst>
      <p:ext uri="{BB962C8B-B14F-4D97-AF65-F5344CB8AC3E}">
        <p14:creationId xmlns:p14="http://schemas.microsoft.com/office/powerpoint/2010/main" val="2209838727"/>
      </p:ext>
    </p:extLst>
  </p:cSld>
  <p:clrMapOvr>
    <a:masterClrMapping/>
  </p:clrMapOvr>
  <p:transition>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1612313" y="1114927"/>
            <a:ext cx="4874419" cy="507735"/>
          </a:xfrm>
          <a:prstGeom prst="rect">
            <a:avLst/>
          </a:prstGeom>
        </p:spPr>
        <p:txBody>
          <a:bodyPr vert="horz" wrap="square" lIns="0" tIns="9049" rIns="0" bIns="0" rtlCol="0" anchor="b">
            <a:spAutoFit/>
          </a:bodyPr>
          <a:lstStyle/>
          <a:p>
            <a:pPr marL="9525">
              <a:spcBef>
                <a:spcPts val="71"/>
              </a:spcBef>
            </a:pPr>
            <a:r>
              <a:rPr sz="3600" dirty="0"/>
              <a:t>FIVE</a:t>
            </a:r>
            <a:r>
              <a:rPr sz="3600" dirty="0">
                <a:latin typeface="Arial"/>
                <a:cs typeface="Arial"/>
              </a:rPr>
              <a:t> </a:t>
            </a:r>
            <a:r>
              <a:rPr sz="3600" dirty="0"/>
              <a:t>FORCES</a:t>
            </a:r>
            <a:r>
              <a:rPr sz="3600" dirty="0">
                <a:latin typeface="Arial"/>
                <a:cs typeface="Arial"/>
              </a:rPr>
              <a:t> </a:t>
            </a:r>
            <a:r>
              <a:rPr sz="3600" dirty="0"/>
              <a:t>ANALYSIS:</a:t>
            </a:r>
          </a:p>
        </p:txBody>
      </p:sp>
      <p:pic>
        <p:nvPicPr>
          <p:cNvPr id="7174" name="Picture 6" descr="Coffee Cafe Company Profile Porter Five Forces Analysis On Starbucks  Formats PDF">
            <a:extLst>
              <a:ext uri="{FF2B5EF4-FFF2-40B4-BE49-F238E27FC236}">
                <a16:creationId xmlns:a16="http://schemas.microsoft.com/office/drawing/2014/main" id="{3815387D-E452-FAE3-B6E5-8988AD446F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174"/>
          <a:stretch/>
        </p:blipFill>
        <p:spPr bwMode="auto">
          <a:xfrm>
            <a:off x="2038350" y="1771650"/>
            <a:ext cx="6400800" cy="371475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Best Porter's 5 Forces Examples for Students | PDF Agile">
            <a:extLst>
              <a:ext uri="{FF2B5EF4-FFF2-40B4-BE49-F238E27FC236}">
                <a16:creationId xmlns:a16="http://schemas.microsoft.com/office/drawing/2014/main" id="{E9644D86-59EB-F519-1551-A0A608192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3680" y="1771651"/>
            <a:ext cx="6435470" cy="37147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ستاربكس ريزرڤ الرياض (الأسعار + المنيو + الموقع ) - كافيهات و مطاعم الرياض">
            <a:extLst>
              <a:ext uri="{FF2B5EF4-FFF2-40B4-BE49-F238E27FC236}">
                <a16:creationId xmlns:a16="http://schemas.microsoft.com/office/drawing/2014/main" id="{22888E55-47D2-2C06-9104-2E44C72D18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4936" y="1254827"/>
            <a:ext cx="2143064" cy="1033649"/>
          </a:xfrm>
          <a:prstGeom prst="rect">
            <a:avLst/>
          </a:prstGeom>
          <a:noFill/>
          <a:extLst>
            <a:ext uri="{909E8E84-426E-40DD-AFC4-6F175D3DCCD1}">
              <a14:hiddenFill xmlns:a14="http://schemas.microsoft.com/office/drawing/2010/main">
                <a:solidFill>
                  <a:srgbClr val="FFFFFF"/>
                </a:solidFill>
              </a14:hiddenFill>
            </a:ext>
          </a:extLst>
        </p:spPr>
      </p:pic>
      <p:sp>
        <p:nvSpPr>
          <p:cNvPr id="3" name="Triangle 2">
            <a:extLst>
              <a:ext uri="{FF2B5EF4-FFF2-40B4-BE49-F238E27FC236}">
                <a16:creationId xmlns:a16="http://schemas.microsoft.com/office/drawing/2014/main" id="{1C028DBD-931E-0794-B73C-8F6504914616}"/>
              </a:ext>
            </a:extLst>
          </p:cNvPr>
          <p:cNvSpPr/>
          <p:nvPr/>
        </p:nvSpPr>
        <p:spPr>
          <a:xfrm rot="8746111">
            <a:off x="4339604" y="2498936"/>
            <a:ext cx="1043594" cy="867143"/>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ar-SA" sz="1350"/>
          </a:p>
        </p:txBody>
      </p:sp>
      <p:sp>
        <p:nvSpPr>
          <p:cNvPr id="4" name="Triangle 3">
            <a:extLst>
              <a:ext uri="{FF2B5EF4-FFF2-40B4-BE49-F238E27FC236}">
                <a16:creationId xmlns:a16="http://schemas.microsoft.com/office/drawing/2014/main" id="{AA6E1372-8572-BC1F-627D-632D3A684395}"/>
              </a:ext>
            </a:extLst>
          </p:cNvPr>
          <p:cNvSpPr/>
          <p:nvPr/>
        </p:nvSpPr>
        <p:spPr>
          <a:xfrm rot="12871874">
            <a:off x="5049580" y="2479463"/>
            <a:ext cx="1043594" cy="867143"/>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ar-SA" sz="1350"/>
          </a:p>
        </p:txBody>
      </p:sp>
      <p:sp>
        <p:nvSpPr>
          <p:cNvPr id="6" name="Triangle 5">
            <a:extLst>
              <a:ext uri="{FF2B5EF4-FFF2-40B4-BE49-F238E27FC236}">
                <a16:creationId xmlns:a16="http://schemas.microsoft.com/office/drawing/2014/main" id="{DF87DB2E-4503-DA31-0846-35D9AF888AC7}"/>
              </a:ext>
            </a:extLst>
          </p:cNvPr>
          <p:cNvSpPr/>
          <p:nvPr/>
        </p:nvSpPr>
        <p:spPr>
          <a:xfrm rot="17622654">
            <a:off x="5317097" y="3226119"/>
            <a:ext cx="1037303" cy="885790"/>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ar-SA" sz="1350"/>
          </a:p>
        </p:txBody>
      </p:sp>
      <p:sp>
        <p:nvSpPr>
          <p:cNvPr id="7" name="Triangle 6">
            <a:extLst>
              <a:ext uri="{FF2B5EF4-FFF2-40B4-BE49-F238E27FC236}">
                <a16:creationId xmlns:a16="http://schemas.microsoft.com/office/drawing/2014/main" id="{DCF8952D-1957-7E76-C468-7EF7AB53A369}"/>
              </a:ext>
            </a:extLst>
          </p:cNvPr>
          <p:cNvSpPr/>
          <p:nvPr/>
        </p:nvSpPr>
        <p:spPr>
          <a:xfrm rot="21389815">
            <a:off x="4772353" y="3723816"/>
            <a:ext cx="1037303" cy="885790"/>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ar-SA" sz="1350"/>
          </a:p>
        </p:txBody>
      </p:sp>
      <p:sp>
        <p:nvSpPr>
          <p:cNvPr id="8" name="Triangle 7">
            <a:extLst>
              <a:ext uri="{FF2B5EF4-FFF2-40B4-BE49-F238E27FC236}">
                <a16:creationId xmlns:a16="http://schemas.microsoft.com/office/drawing/2014/main" id="{0D3FDFB6-9ADD-960B-E0C0-377F94FDDFCA}"/>
              </a:ext>
            </a:extLst>
          </p:cNvPr>
          <p:cNvSpPr/>
          <p:nvPr/>
        </p:nvSpPr>
        <p:spPr>
          <a:xfrm rot="3591977">
            <a:off x="4174286" y="3244052"/>
            <a:ext cx="1037303" cy="885790"/>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ar-SA" sz="1350"/>
          </a:p>
        </p:txBody>
      </p:sp>
      <p:pic>
        <p:nvPicPr>
          <p:cNvPr id="9" name="Picture 8">
            <a:extLst>
              <a:ext uri="{FF2B5EF4-FFF2-40B4-BE49-F238E27FC236}">
                <a16:creationId xmlns:a16="http://schemas.microsoft.com/office/drawing/2014/main" id="{A2B4450F-B46C-59DC-F065-5ADFFAFE1625}"/>
              </a:ext>
            </a:extLst>
          </p:cNvPr>
          <p:cNvPicPr>
            <a:picLocks noChangeAspect="1"/>
          </p:cNvPicPr>
          <p:nvPr/>
        </p:nvPicPr>
        <p:blipFill>
          <a:blip r:embed="rId5"/>
          <a:stretch>
            <a:fillRect/>
          </a:stretch>
        </p:blipFill>
        <p:spPr>
          <a:xfrm>
            <a:off x="8534962" y="2972984"/>
            <a:ext cx="2000513" cy="1514945"/>
          </a:xfrm>
          <a:prstGeom prst="rect">
            <a:avLst/>
          </a:prstGeom>
        </p:spPr>
      </p:pic>
      <p:sp>
        <p:nvSpPr>
          <p:cNvPr id="10" name="Triangle 9">
            <a:extLst>
              <a:ext uri="{FF2B5EF4-FFF2-40B4-BE49-F238E27FC236}">
                <a16:creationId xmlns:a16="http://schemas.microsoft.com/office/drawing/2014/main" id="{253A87C0-7CDB-1530-C3A6-5EDBF11C1393}"/>
              </a:ext>
            </a:extLst>
          </p:cNvPr>
          <p:cNvSpPr/>
          <p:nvPr/>
        </p:nvSpPr>
        <p:spPr>
          <a:xfrm>
            <a:off x="1554800" y="2280512"/>
            <a:ext cx="795528" cy="68580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b="1" dirty="0">
                <a:solidFill>
                  <a:srgbClr val="C00000"/>
                </a:solidFill>
              </a:rPr>
              <a:t>1</a:t>
            </a:r>
            <a:endParaRPr lang="ar-SA" sz="2100" b="1" dirty="0">
              <a:solidFill>
                <a:srgbClr val="C00000"/>
              </a:solidFill>
            </a:endParaRPr>
          </a:p>
        </p:txBody>
      </p:sp>
      <p:sp>
        <p:nvSpPr>
          <p:cNvPr id="11" name="Triangle 10">
            <a:extLst>
              <a:ext uri="{FF2B5EF4-FFF2-40B4-BE49-F238E27FC236}">
                <a16:creationId xmlns:a16="http://schemas.microsoft.com/office/drawing/2014/main" id="{712BD993-DA02-B853-C336-668ABBE92854}"/>
              </a:ext>
            </a:extLst>
          </p:cNvPr>
          <p:cNvSpPr/>
          <p:nvPr/>
        </p:nvSpPr>
        <p:spPr>
          <a:xfrm>
            <a:off x="1555379" y="4145028"/>
            <a:ext cx="795528" cy="68580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b="1" dirty="0">
                <a:solidFill>
                  <a:srgbClr val="C00000"/>
                </a:solidFill>
              </a:rPr>
              <a:t>2</a:t>
            </a:r>
            <a:endParaRPr lang="ar-SA" sz="2100" b="1" dirty="0">
              <a:solidFill>
                <a:srgbClr val="C00000"/>
              </a:solidFill>
            </a:endParaRPr>
          </a:p>
        </p:txBody>
      </p:sp>
      <p:sp>
        <p:nvSpPr>
          <p:cNvPr id="12" name="Triangle 11">
            <a:extLst>
              <a:ext uri="{FF2B5EF4-FFF2-40B4-BE49-F238E27FC236}">
                <a16:creationId xmlns:a16="http://schemas.microsoft.com/office/drawing/2014/main" id="{0DCC16C2-CEF9-8B28-05F4-B6570477ABC5}"/>
              </a:ext>
            </a:extLst>
          </p:cNvPr>
          <p:cNvSpPr/>
          <p:nvPr/>
        </p:nvSpPr>
        <p:spPr>
          <a:xfrm>
            <a:off x="3757361" y="5143501"/>
            <a:ext cx="795528" cy="68580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b="1" dirty="0">
                <a:solidFill>
                  <a:srgbClr val="C00000"/>
                </a:solidFill>
              </a:rPr>
              <a:t>3</a:t>
            </a:r>
            <a:endParaRPr lang="ar-SA" sz="2100" b="1" dirty="0">
              <a:solidFill>
                <a:srgbClr val="C00000"/>
              </a:solidFill>
            </a:endParaRPr>
          </a:p>
        </p:txBody>
      </p:sp>
      <p:sp>
        <p:nvSpPr>
          <p:cNvPr id="13" name="Triangle 12">
            <a:extLst>
              <a:ext uri="{FF2B5EF4-FFF2-40B4-BE49-F238E27FC236}">
                <a16:creationId xmlns:a16="http://schemas.microsoft.com/office/drawing/2014/main" id="{12CB1269-1BBD-DF2E-397C-DEFF716FA0AB}"/>
              </a:ext>
            </a:extLst>
          </p:cNvPr>
          <p:cNvSpPr/>
          <p:nvPr/>
        </p:nvSpPr>
        <p:spPr>
          <a:xfrm>
            <a:off x="7552893" y="4565538"/>
            <a:ext cx="795528" cy="68580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b="1" dirty="0">
                <a:solidFill>
                  <a:srgbClr val="C00000"/>
                </a:solidFill>
              </a:rPr>
              <a:t>4</a:t>
            </a:r>
            <a:endParaRPr lang="ar-SA" sz="2100" b="1" dirty="0">
              <a:solidFill>
                <a:srgbClr val="C00000"/>
              </a:solidFill>
            </a:endParaRPr>
          </a:p>
        </p:txBody>
      </p:sp>
      <p:sp>
        <p:nvSpPr>
          <p:cNvPr id="14" name="Triangle 13">
            <a:extLst>
              <a:ext uri="{FF2B5EF4-FFF2-40B4-BE49-F238E27FC236}">
                <a16:creationId xmlns:a16="http://schemas.microsoft.com/office/drawing/2014/main" id="{5E475F65-780F-02E6-F305-37AC36BCE31C}"/>
              </a:ext>
            </a:extLst>
          </p:cNvPr>
          <p:cNvSpPr/>
          <p:nvPr/>
        </p:nvSpPr>
        <p:spPr>
          <a:xfrm>
            <a:off x="7682771" y="2864652"/>
            <a:ext cx="795528" cy="68580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b="1" dirty="0">
                <a:solidFill>
                  <a:srgbClr val="C00000"/>
                </a:solidFill>
              </a:rPr>
              <a:t>5</a:t>
            </a:r>
            <a:endParaRPr lang="ar-SA" sz="2100" b="1" dirty="0">
              <a:solidFill>
                <a:srgbClr val="C00000"/>
              </a:solidFill>
            </a:endParaRPr>
          </a:p>
        </p:txBody>
      </p:sp>
    </p:spTree>
    <p:extLst>
      <p:ext uri="{BB962C8B-B14F-4D97-AF65-F5344CB8AC3E}">
        <p14:creationId xmlns:p14="http://schemas.microsoft.com/office/powerpoint/2010/main" val="228192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2003682" y="1062483"/>
            <a:ext cx="4874419" cy="452336"/>
          </a:xfrm>
          <a:prstGeom prst="rect">
            <a:avLst/>
          </a:prstGeom>
        </p:spPr>
        <p:txBody>
          <a:bodyPr vert="horz" wrap="square" lIns="0" tIns="9049" rIns="0" bIns="0" rtlCol="0" anchor="b">
            <a:spAutoFit/>
          </a:bodyPr>
          <a:lstStyle/>
          <a:p>
            <a:pPr marL="9525">
              <a:spcBef>
                <a:spcPts val="71"/>
              </a:spcBef>
            </a:pPr>
            <a:r>
              <a:rPr sz="3200" dirty="0"/>
              <a:t>FIVE</a:t>
            </a:r>
            <a:r>
              <a:rPr sz="3200" dirty="0">
                <a:latin typeface="Arial"/>
                <a:cs typeface="Arial"/>
              </a:rPr>
              <a:t> </a:t>
            </a:r>
            <a:r>
              <a:rPr sz="3200" dirty="0"/>
              <a:t>FORCES</a:t>
            </a:r>
            <a:r>
              <a:rPr sz="3200" dirty="0">
                <a:latin typeface="Arial"/>
                <a:cs typeface="Arial"/>
              </a:rPr>
              <a:t> </a:t>
            </a:r>
            <a:r>
              <a:rPr sz="3200" dirty="0"/>
              <a:t>ANALYSIS:</a:t>
            </a:r>
          </a:p>
        </p:txBody>
      </p:sp>
      <p:pic>
        <p:nvPicPr>
          <p:cNvPr id="7174" name="Picture 6" descr="Coffee Cafe Company Profile Porter Five Forces Analysis On Starbucks  Formats PDF">
            <a:extLst>
              <a:ext uri="{FF2B5EF4-FFF2-40B4-BE49-F238E27FC236}">
                <a16:creationId xmlns:a16="http://schemas.microsoft.com/office/drawing/2014/main" id="{3815387D-E452-FAE3-B6E5-8988AD446F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174"/>
          <a:stretch/>
        </p:blipFill>
        <p:spPr bwMode="auto">
          <a:xfrm>
            <a:off x="2038350" y="1771650"/>
            <a:ext cx="6400800" cy="371475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Best Porter's 5 Forces Examples for Students | PDF Agile">
            <a:extLst>
              <a:ext uri="{FF2B5EF4-FFF2-40B4-BE49-F238E27FC236}">
                <a16:creationId xmlns:a16="http://schemas.microsoft.com/office/drawing/2014/main" id="{E9644D86-59EB-F519-1551-A0A608192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3682" y="1943101"/>
            <a:ext cx="643547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ستاربكس ريزرڤ الرياض (الأسعار + المنيو + الموقع ) - كافيهات و مطاعم الرياض">
            <a:extLst>
              <a:ext uri="{FF2B5EF4-FFF2-40B4-BE49-F238E27FC236}">
                <a16:creationId xmlns:a16="http://schemas.microsoft.com/office/drawing/2014/main" id="{22888E55-47D2-2C06-9104-2E44C72D18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4936" y="1254827"/>
            <a:ext cx="1914464" cy="10336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2B4450F-B46C-59DC-F065-5ADFFAFE1625}"/>
              </a:ext>
            </a:extLst>
          </p:cNvPr>
          <p:cNvPicPr>
            <a:picLocks noChangeAspect="1"/>
          </p:cNvPicPr>
          <p:nvPr/>
        </p:nvPicPr>
        <p:blipFill>
          <a:blip r:embed="rId5"/>
          <a:stretch>
            <a:fillRect/>
          </a:stretch>
        </p:blipFill>
        <p:spPr>
          <a:xfrm>
            <a:off x="8534962" y="2972984"/>
            <a:ext cx="2000513" cy="1514945"/>
          </a:xfrm>
          <a:prstGeom prst="rect">
            <a:avLst/>
          </a:prstGeom>
        </p:spPr>
      </p:pic>
      <p:sp>
        <p:nvSpPr>
          <p:cNvPr id="10" name="Triangle 9">
            <a:extLst>
              <a:ext uri="{FF2B5EF4-FFF2-40B4-BE49-F238E27FC236}">
                <a16:creationId xmlns:a16="http://schemas.microsoft.com/office/drawing/2014/main" id="{253A87C0-7CDB-1530-C3A6-5EDBF11C1393}"/>
              </a:ext>
            </a:extLst>
          </p:cNvPr>
          <p:cNvSpPr/>
          <p:nvPr/>
        </p:nvSpPr>
        <p:spPr>
          <a:xfrm>
            <a:off x="1554800" y="2280512"/>
            <a:ext cx="795528" cy="68580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b="1" dirty="0">
                <a:solidFill>
                  <a:srgbClr val="C00000"/>
                </a:solidFill>
              </a:rPr>
              <a:t>1</a:t>
            </a:r>
            <a:endParaRPr lang="ar-SA" sz="2100" b="1" dirty="0">
              <a:solidFill>
                <a:srgbClr val="C00000"/>
              </a:solidFill>
            </a:endParaRPr>
          </a:p>
        </p:txBody>
      </p:sp>
      <p:sp>
        <p:nvSpPr>
          <p:cNvPr id="11" name="Triangle 10">
            <a:extLst>
              <a:ext uri="{FF2B5EF4-FFF2-40B4-BE49-F238E27FC236}">
                <a16:creationId xmlns:a16="http://schemas.microsoft.com/office/drawing/2014/main" id="{712BD993-DA02-B853-C336-668ABBE92854}"/>
              </a:ext>
            </a:extLst>
          </p:cNvPr>
          <p:cNvSpPr/>
          <p:nvPr/>
        </p:nvSpPr>
        <p:spPr>
          <a:xfrm>
            <a:off x="1555379" y="4145028"/>
            <a:ext cx="795528" cy="68580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b="1" dirty="0">
                <a:solidFill>
                  <a:srgbClr val="C00000"/>
                </a:solidFill>
              </a:rPr>
              <a:t>2</a:t>
            </a:r>
            <a:endParaRPr lang="ar-SA" sz="2100" b="1" dirty="0">
              <a:solidFill>
                <a:srgbClr val="C00000"/>
              </a:solidFill>
            </a:endParaRPr>
          </a:p>
        </p:txBody>
      </p:sp>
      <p:sp>
        <p:nvSpPr>
          <p:cNvPr id="12" name="Triangle 11">
            <a:extLst>
              <a:ext uri="{FF2B5EF4-FFF2-40B4-BE49-F238E27FC236}">
                <a16:creationId xmlns:a16="http://schemas.microsoft.com/office/drawing/2014/main" id="{0DCC16C2-CEF9-8B28-05F4-B6570477ABC5}"/>
              </a:ext>
            </a:extLst>
          </p:cNvPr>
          <p:cNvSpPr/>
          <p:nvPr/>
        </p:nvSpPr>
        <p:spPr>
          <a:xfrm>
            <a:off x="3757361" y="5143501"/>
            <a:ext cx="795528" cy="68580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b="1" dirty="0">
                <a:solidFill>
                  <a:srgbClr val="C00000"/>
                </a:solidFill>
              </a:rPr>
              <a:t>3</a:t>
            </a:r>
            <a:endParaRPr lang="ar-SA" sz="2100" b="1" dirty="0">
              <a:solidFill>
                <a:srgbClr val="C00000"/>
              </a:solidFill>
            </a:endParaRPr>
          </a:p>
        </p:txBody>
      </p:sp>
      <p:sp>
        <p:nvSpPr>
          <p:cNvPr id="13" name="Triangle 12">
            <a:extLst>
              <a:ext uri="{FF2B5EF4-FFF2-40B4-BE49-F238E27FC236}">
                <a16:creationId xmlns:a16="http://schemas.microsoft.com/office/drawing/2014/main" id="{12CB1269-1BBD-DF2E-397C-DEFF716FA0AB}"/>
              </a:ext>
            </a:extLst>
          </p:cNvPr>
          <p:cNvSpPr/>
          <p:nvPr/>
        </p:nvSpPr>
        <p:spPr>
          <a:xfrm>
            <a:off x="7552893" y="4565538"/>
            <a:ext cx="795528" cy="68580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b="1" dirty="0">
                <a:solidFill>
                  <a:srgbClr val="C00000"/>
                </a:solidFill>
              </a:rPr>
              <a:t>4</a:t>
            </a:r>
            <a:endParaRPr lang="ar-SA" sz="2100" b="1" dirty="0">
              <a:solidFill>
                <a:srgbClr val="C00000"/>
              </a:solidFill>
            </a:endParaRPr>
          </a:p>
        </p:txBody>
      </p:sp>
      <p:sp>
        <p:nvSpPr>
          <p:cNvPr id="14" name="Triangle 13">
            <a:extLst>
              <a:ext uri="{FF2B5EF4-FFF2-40B4-BE49-F238E27FC236}">
                <a16:creationId xmlns:a16="http://schemas.microsoft.com/office/drawing/2014/main" id="{5E475F65-780F-02E6-F305-37AC36BCE31C}"/>
              </a:ext>
            </a:extLst>
          </p:cNvPr>
          <p:cNvSpPr/>
          <p:nvPr/>
        </p:nvSpPr>
        <p:spPr>
          <a:xfrm>
            <a:off x="7682771" y="2864652"/>
            <a:ext cx="795528" cy="68580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b="1" dirty="0">
                <a:solidFill>
                  <a:srgbClr val="C00000"/>
                </a:solidFill>
              </a:rPr>
              <a:t>5</a:t>
            </a:r>
            <a:endParaRPr lang="ar-SA" sz="2100" b="1" dirty="0">
              <a:solidFill>
                <a:srgbClr val="C00000"/>
              </a:solidFill>
            </a:endParaRPr>
          </a:p>
        </p:txBody>
      </p:sp>
    </p:spTree>
    <p:extLst>
      <p:ext uri="{BB962C8B-B14F-4D97-AF65-F5344CB8AC3E}">
        <p14:creationId xmlns:p14="http://schemas.microsoft.com/office/powerpoint/2010/main" val="189140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A1E94C-96D9-7990-246E-BBD6BD250572}"/>
              </a:ext>
            </a:extLst>
          </p:cNvPr>
          <p:cNvPicPr>
            <a:picLocks noChangeAspect="1"/>
          </p:cNvPicPr>
          <p:nvPr/>
        </p:nvPicPr>
        <p:blipFill>
          <a:blip r:embed="rId3"/>
          <a:stretch>
            <a:fillRect/>
          </a:stretch>
        </p:blipFill>
        <p:spPr>
          <a:xfrm>
            <a:off x="1910164" y="1773331"/>
            <a:ext cx="8534995" cy="3444164"/>
          </a:xfrm>
          <a:prstGeom prst="rect">
            <a:avLst/>
          </a:prstGeom>
        </p:spPr>
      </p:pic>
      <p:pic>
        <p:nvPicPr>
          <p:cNvPr id="4" name="Picture 3" descr="Apple - Home | Facebook">
            <a:extLst>
              <a:ext uri="{FF2B5EF4-FFF2-40B4-BE49-F238E27FC236}">
                <a16:creationId xmlns:a16="http://schemas.microsoft.com/office/drawing/2014/main" id="{F9A65651-8420-8F59-E45C-9D83D4FA39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364" r="30957" b="17682"/>
          <a:stretch/>
        </p:blipFill>
        <p:spPr bwMode="auto">
          <a:xfrm>
            <a:off x="1935945" y="1640507"/>
            <a:ext cx="1146538" cy="824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1724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1709738" y="1764133"/>
            <a:ext cx="2864268" cy="3424489"/>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chor="ctr">
            <a:normAutofit/>
          </a:bodyPr>
          <a:lstStyle>
            <a:defPPr>
              <a:defRPr lang="en-SA"/>
            </a:defPPr>
            <a:lvl1pPr marL="12700" marR="0" lvl="0" indent="0" algn="ctr" fontAlgn="auto">
              <a:lnSpc>
                <a:spcPct val="90000"/>
              </a:lnSpc>
              <a:spcBef>
                <a:spcPct val="0"/>
              </a:spcBef>
              <a:spcAft>
                <a:spcPts val="600"/>
              </a:spcAft>
              <a:buClrTx/>
              <a:buSzTx/>
              <a:buFontTx/>
              <a:buNone/>
              <a:tabLst/>
              <a:defRPr kumimoji="0" sz="3600" b="1" i="0" strike="noStrike" cap="all" spc="-5" normalizeH="0" baseline="0">
                <a:ln>
                  <a:noFill/>
                </a:ln>
                <a:solidFill>
                  <a:prstClr val="black"/>
                </a:solidFill>
                <a:effectLst/>
                <a:uLnTx/>
                <a:uFillTx/>
                <a:latin typeface="Abadi" panose="020B0604020104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9525" defTabSz="685766">
              <a:spcAft>
                <a:spcPts val="450"/>
              </a:spcAft>
              <a:defRPr/>
            </a:pPr>
            <a:r>
              <a:rPr lang="en-US" sz="2700" spc="-4" dirty="0">
                <a:solidFill>
                  <a:schemeClr val="accent5">
                    <a:lumMod val="50000"/>
                  </a:schemeClr>
                </a:solidFill>
              </a:rPr>
              <a:t>Analyzing the Marketing Environment</a:t>
            </a:r>
          </a:p>
        </p:txBody>
      </p:sp>
      <p:graphicFrame>
        <p:nvGraphicFramePr>
          <p:cNvPr id="8" name="object 2">
            <a:extLst>
              <a:ext uri="{FF2B5EF4-FFF2-40B4-BE49-F238E27FC236}">
                <a16:creationId xmlns:a16="http://schemas.microsoft.com/office/drawing/2014/main" id="{723F56FA-39B2-43A8-87F7-E5DF59749864}"/>
              </a:ext>
            </a:extLst>
          </p:cNvPr>
          <p:cNvGraphicFramePr/>
          <p:nvPr/>
        </p:nvGraphicFramePr>
        <p:xfrm>
          <a:off x="4681918" y="2338455"/>
          <a:ext cx="5872163" cy="28501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14D10C11-4BC0-DDA4-F6B5-84EAFD7A2E21}"/>
              </a:ext>
            </a:extLst>
          </p:cNvPr>
          <p:cNvSpPr txBox="1"/>
          <p:nvPr/>
        </p:nvSpPr>
        <p:spPr>
          <a:xfrm>
            <a:off x="4681915" y="1939997"/>
            <a:ext cx="428322" cy="3231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685766">
              <a:defRPr/>
            </a:pPr>
            <a:r>
              <a:rPr lang="en-SA" sz="1500" dirty="0">
                <a:solidFill>
                  <a:prstClr val="white"/>
                </a:solidFill>
                <a:latin typeface="Calibri" panose="020F0502020204030204"/>
              </a:rPr>
              <a:t>1.2</a:t>
            </a:r>
          </a:p>
        </p:txBody>
      </p:sp>
    </p:spTree>
    <p:extLst>
      <p:ext uri="{BB962C8B-B14F-4D97-AF65-F5344CB8AC3E}">
        <p14:creationId xmlns:p14="http://schemas.microsoft.com/office/powerpoint/2010/main" val="347095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26593" y="4285450"/>
            <a:ext cx="7739063" cy="392906"/>
          </a:xfrm>
        </p:spPr>
        <p:style>
          <a:lnRef idx="2">
            <a:schemeClr val="dk1"/>
          </a:lnRef>
          <a:fillRef idx="1">
            <a:schemeClr val="lt1"/>
          </a:fillRef>
          <a:effectRef idx="0">
            <a:schemeClr val="dk1"/>
          </a:effectRef>
          <a:fontRef idx="minor">
            <a:schemeClr val="dk1"/>
          </a:fontRef>
        </p:style>
        <p:txBody>
          <a:bodyPr vert="horz" lIns="68580" tIns="34290" rIns="68580" bIns="34290" rtlCol="0" anchor="b">
            <a:noAutofit/>
          </a:bodyPr>
          <a:lstStyle/>
          <a:p>
            <a:pPr algn="ctr"/>
            <a:r>
              <a:rPr lang="en-US" altLang="en-US" sz="1500" spc="600">
                <a:solidFill>
                  <a:srgbClr val="2A1A00"/>
                </a:solidFill>
                <a:latin typeface="Calibri" panose="020F0502020204030204" pitchFamily="34" charset="0"/>
                <a:ea typeface="+mj-ea"/>
                <a:cs typeface="Calibri" panose="020F0502020204030204" pitchFamily="34" charset="0"/>
              </a:rPr>
              <a:t>Major Forces in the Company’s Macroenvironment</a:t>
            </a:r>
            <a:endParaRPr lang="en-US" sz="1500" spc="600">
              <a:solidFill>
                <a:srgbClr val="2A1A00"/>
              </a:solidFill>
              <a:latin typeface="Calibri" panose="020F0502020204030204" pitchFamily="34" charset="0"/>
              <a:ea typeface="+mj-ea"/>
              <a:cs typeface="Calibri" panose="020F0502020204030204" pitchFamily="34" charset="0"/>
            </a:endParaRPr>
          </a:p>
        </p:txBody>
      </p:sp>
      <p:grpSp>
        <p:nvGrpSpPr>
          <p:cNvPr id="13" name="Group 12">
            <a:extLst>
              <a:ext uri="{FF2B5EF4-FFF2-40B4-BE49-F238E27FC236}">
                <a16:creationId xmlns:a16="http://schemas.microsoft.com/office/drawing/2014/main" id="{AB6E6841-D8D0-C0B1-9D02-CC84721281A0}"/>
              </a:ext>
            </a:extLst>
          </p:cNvPr>
          <p:cNvGrpSpPr/>
          <p:nvPr/>
        </p:nvGrpSpPr>
        <p:grpSpPr>
          <a:xfrm>
            <a:off x="3331305" y="1794720"/>
            <a:ext cx="5529390" cy="2489532"/>
            <a:chOff x="2409740" y="643467"/>
            <a:chExt cx="7372520" cy="3925867"/>
          </a:xfrm>
        </p:grpSpPr>
        <p:pic>
          <p:nvPicPr>
            <p:cNvPr id="3" name="Picture 2">
              <a:extLst>
                <a:ext uri="{FF2B5EF4-FFF2-40B4-BE49-F238E27FC236}">
                  <a16:creationId xmlns:a16="http://schemas.microsoft.com/office/drawing/2014/main" id="{5EA3ABA6-3C85-EB31-23F7-977FB4476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740" y="643467"/>
              <a:ext cx="7372520" cy="3925867"/>
            </a:xfrm>
            <a:prstGeom prst="rect">
              <a:avLst/>
            </a:prstGeom>
          </p:spPr>
        </p:pic>
        <p:cxnSp>
          <p:nvCxnSpPr>
            <p:cNvPr id="7" name="Straight Connector 6">
              <a:extLst>
                <a:ext uri="{FF2B5EF4-FFF2-40B4-BE49-F238E27FC236}">
                  <a16:creationId xmlns:a16="http://schemas.microsoft.com/office/drawing/2014/main" id="{E3D10A49-DB77-492C-23E6-1F204CEC0DF0}"/>
                </a:ext>
              </a:extLst>
            </p:cNvPr>
            <p:cNvCxnSpPr>
              <a:cxnSpLocks/>
            </p:cNvCxnSpPr>
            <p:nvPr/>
          </p:nvCxnSpPr>
          <p:spPr>
            <a:xfrm>
              <a:off x="2409740" y="4324522"/>
              <a:ext cx="7254960" cy="0"/>
            </a:xfrm>
            <a:prstGeom prst="line">
              <a:avLst/>
            </a:prstGeom>
            <a:ln w="396875"/>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D41A6A68-1B52-973B-CDDA-9430811E9C47}"/>
              </a:ext>
            </a:extLst>
          </p:cNvPr>
          <p:cNvSpPr txBox="1"/>
          <p:nvPr/>
        </p:nvSpPr>
        <p:spPr>
          <a:xfrm>
            <a:off x="2226595" y="4678357"/>
            <a:ext cx="7738814"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defTabSz="685766">
              <a:defRPr/>
            </a:pPr>
            <a:r>
              <a:rPr lang="en-US" altLang="en-US" b="1" dirty="0">
                <a:solidFill>
                  <a:schemeClr val="accent5">
                    <a:lumMod val="50000"/>
                  </a:schemeClr>
                </a:solidFill>
                <a:latin typeface="Calibri" panose="020F0502020204030204"/>
              </a:rPr>
              <a:t>Outside forces that affect marketing management’s ability to build and maintain successful relationships with target customers</a:t>
            </a:r>
          </a:p>
        </p:txBody>
      </p:sp>
      <p:sp>
        <p:nvSpPr>
          <p:cNvPr id="5" name="TextBox 4">
            <a:extLst>
              <a:ext uri="{FF2B5EF4-FFF2-40B4-BE49-F238E27FC236}">
                <a16:creationId xmlns:a16="http://schemas.microsoft.com/office/drawing/2014/main" id="{1D895A28-839C-35C4-85E4-CE6E28ED1832}"/>
              </a:ext>
            </a:extLst>
          </p:cNvPr>
          <p:cNvSpPr txBox="1"/>
          <p:nvPr/>
        </p:nvSpPr>
        <p:spPr>
          <a:xfrm>
            <a:off x="2226593" y="3982925"/>
            <a:ext cx="428322" cy="3231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685766">
              <a:defRPr/>
            </a:pPr>
            <a:r>
              <a:rPr lang="en-SA" sz="1500" dirty="0">
                <a:solidFill>
                  <a:prstClr val="white"/>
                </a:solidFill>
                <a:latin typeface="Calibri" panose="020F0502020204030204"/>
              </a:rPr>
              <a:t>1.1</a:t>
            </a:r>
          </a:p>
        </p:txBody>
      </p:sp>
    </p:spTree>
    <p:extLst>
      <p:ext uri="{BB962C8B-B14F-4D97-AF65-F5344CB8AC3E}">
        <p14:creationId xmlns:p14="http://schemas.microsoft.com/office/powerpoint/2010/main" val="167361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82FD82-4A2B-42A5-A371-54410470DD51}"/>
              </a:ext>
            </a:extLst>
          </p:cNvPr>
          <p:cNvPicPr>
            <a:picLocks noChangeAspect="1"/>
          </p:cNvPicPr>
          <p:nvPr/>
        </p:nvPicPr>
        <p:blipFill>
          <a:blip r:embed="rId2"/>
          <a:stretch>
            <a:fillRect/>
          </a:stretch>
        </p:blipFill>
        <p:spPr>
          <a:xfrm>
            <a:off x="5189458" y="1371487"/>
            <a:ext cx="5379244" cy="3665534"/>
          </a:xfrm>
          <a:prstGeom prst="rect">
            <a:avLst/>
          </a:prstGeom>
        </p:spPr>
      </p:pic>
      <p:sp>
        <p:nvSpPr>
          <p:cNvPr id="6" name="Title 1">
            <a:extLst>
              <a:ext uri="{FF2B5EF4-FFF2-40B4-BE49-F238E27FC236}">
                <a16:creationId xmlns:a16="http://schemas.microsoft.com/office/drawing/2014/main" id="{7D91447B-BF13-43FE-B14B-C0654C9AAFEE}"/>
              </a:ext>
            </a:extLst>
          </p:cNvPr>
          <p:cNvSpPr>
            <a:spLocks noGrp="1"/>
          </p:cNvSpPr>
          <p:nvPr>
            <p:ph type="title"/>
          </p:nvPr>
        </p:nvSpPr>
        <p:spPr>
          <a:xfrm>
            <a:off x="2010698" y="1329201"/>
            <a:ext cx="2629121" cy="1216741"/>
          </a:xfrm>
        </p:spPr>
        <p:txBody>
          <a:bodyPr vert="horz" lIns="68580" tIns="34290" rIns="68580" bIns="34290" rtlCol="0" anchor="ctr">
            <a:normAutofit/>
          </a:bodyPr>
          <a:lstStyle/>
          <a:p>
            <a:pPr algn="ctr" rtl="1"/>
            <a:r>
              <a:rPr lang="ar-EG" sz="3075" dirty="0">
                <a:cs typeface="Adobe Arabic" panose="02040503050201020203" pitchFamily="18" charset="-78"/>
              </a:rPr>
              <a:t>البيئة </a:t>
            </a:r>
            <a:r>
              <a:rPr lang="en-US" sz="3075" dirty="0">
                <a:cs typeface="Adobe Arabic" panose="02040503050201020203" pitchFamily="18" charset="-78"/>
              </a:rPr>
              <a:t> </a:t>
            </a:r>
            <a:r>
              <a:rPr lang="ar-SA" sz="3075" dirty="0">
                <a:cs typeface="Adobe Arabic" panose="02040503050201020203" pitchFamily="18" charset="-78"/>
              </a:rPr>
              <a:t>الكلية</a:t>
            </a:r>
            <a:endParaRPr lang="en-IN" sz="3075" dirty="0">
              <a:cs typeface="Adobe Arabic" panose="02040503050201020203" pitchFamily="18" charset="-78"/>
            </a:endParaRPr>
          </a:p>
        </p:txBody>
      </p:sp>
      <p:sp>
        <p:nvSpPr>
          <p:cNvPr id="7" name="Content Placeholder 2">
            <a:extLst>
              <a:ext uri="{FF2B5EF4-FFF2-40B4-BE49-F238E27FC236}">
                <a16:creationId xmlns:a16="http://schemas.microsoft.com/office/drawing/2014/main" id="{BF0630B7-00BD-4325-B408-FF4006720E59}"/>
              </a:ext>
            </a:extLst>
          </p:cNvPr>
          <p:cNvSpPr>
            <a:spLocks noGrp="1"/>
          </p:cNvSpPr>
          <p:nvPr>
            <p:ph idx="1"/>
          </p:nvPr>
        </p:nvSpPr>
        <p:spPr>
          <a:xfrm>
            <a:off x="2010699" y="2686051"/>
            <a:ext cx="2629121" cy="2524226"/>
          </a:xfrm>
          <a:solidFill>
            <a:schemeClr val="bg1"/>
          </a:solidFill>
        </p:spPr>
        <p:txBody>
          <a:bodyPr>
            <a:normAutofit/>
          </a:bodyPr>
          <a:lstStyle/>
          <a:p>
            <a:pPr algn="r" rtl="1"/>
            <a:r>
              <a:rPr lang="ar-EG" sz="1500" dirty="0">
                <a:solidFill>
                  <a:schemeClr val="accent5">
                    <a:lumMod val="50000"/>
                  </a:schemeClr>
                </a:solidFill>
                <a:latin typeface="Adobe Arabic" panose="02040503050201020203" pitchFamily="18" charset="-78"/>
                <a:cs typeface="Adobe Arabic" panose="02040503050201020203" pitchFamily="18" charset="-78"/>
              </a:rPr>
              <a:t>ست قوى رئيسية تتحكم في البيئة الكليه ستؤدي تفاعلاتهم إلى فرص وتهديدات جديدة.</a:t>
            </a:r>
            <a:endParaRPr lang="en-US" sz="1500" dirty="0">
              <a:solidFill>
                <a:schemeClr val="accent5">
                  <a:lumMod val="50000"/>
                </a:schemeClr>
              </a:solidFill>
              <a:latin typeface="Adobe Arabic" panose="02040503050201020203" pitchFamily="18" charset="-78"/>
              <a:cs typeface="Adobe Arabic" panose="02040503050201020203" pitchFamily="18" charset="-78"/>
            </a:endParaRPr>
          </a:p>
          <a:p>
            <a:pPr lvl="1" indent="-342900" algn="r" rtl="1">
              <a:buFont typeface="+mj-lt"/>
              <a:buAutoNum type="arabicPeriod"/>
            </a:pPr>
            <a:r>
              <a:rPr lang="ar-EG" sz="1500" dirty="0">
                <a:solidFill>
                  <a:schemeClr val="accent5">
                    <a:lumMod val="50000"/>
                  </a:schemeClr>
                </a:solidFill>
                <a:latin typeface="Adobe Arabic" panose="02040503050201020203" pitchFamily="18" charset="-78"/>
                <a:cs typeface="Adobe Arabic" panose="02040503050201020203" pitchFamily="18" charset="-78"/>
              </a:rPr>
              <a:t>القوى الديموغرافية.</a:t>
            </a:r>
            <a:endParaRPr lang="en-US" sz="1500" dirty="0">
              <a:solidFill>
                <a:schemeClr val="accent5">
                  <a:lumMod val="50000"/>
                </a:schemeClr>
              </a:solidFill>
              <a:latin typeface="Adobe Arabic" panose="02040503050201020203" pitchFamily="18" charset="-78"/>
              <a:cs typeface="Adobe Arabic" panose="02040503050201020203" pitchFamily="18" charset="-78"/>
            </a:endParaRPr>
          </a:p>
          <a:p>
            <a:pPr lvl="1" indent="-342900" algn="r" rtl="1">
              <a:buFont typeface="+mj-lt"/>
              <a:buAutoNum type="arabicPeriod"/>
            </a:pPr>
            <a:r>
              <a:rPr lang="ar-EG" sz="1500" dirty="0">
                <a:solidFill>
                  <a:schemeClr val="accent5">
                    <a:lumMod val="50000"/>
                  </a:schemeClr>
                </a:solidFill>
                <a:latin typeface="Adobe Arabic" panose="02040503050201020203" pitchFamily="18" charset="-78"/>
                <a:cs typeface="Adobe Arabic" panose="02040503050201020203" pitchFamily="18" charset="-78"/>
              </a:rPr>
              <a:t>القوى الاقتصادية.</a:t>
            </a:r>
            <a:endParaRPr lang="en-US" sz="1500" dirty="0">
              <a:solidFill>
                <a:schemeClr val="accent5">
                  <a:lumMod val="50000"/>
                </a:schemeClr>
              </a:solidFill>
              <a:latin typeface="Adobe Arabic" panose="02040503050201020203" pitchFamily="18" charset="-78"/>
              <a:cs typeface="Adobe Arabic" panose="02040503050201020203" pitchFamily="18" charset="-78"/>
            </a:endParaRPr>
          </a:p>
          <a:p>
            <a:pPr lvl="1" indent="-342900" algn="r" rtl="1">
              <a:buFont typeface="+mj-lt"/>
              <a:buAutoNum type="arabicPeriod"/>
            </a:pPr>
            <a:r>
              <a:rPr lang="ar-EG" sz="1500" dirty="0">
                <a:solidFill>
                  <a:schemeClr val="accent5">
                    <a:lumMod val="50000"/>
                  </a:schemeClr>
                </a:solidFill>
                <a:latin typeface="Adobe Arabic" panose="02040503050201020203" pitchFamily="18" charset="-78"/>
                <a:cs typeface="Adobe Arabic" panose="02040503050201020203" pitchFamily="18" charset="-78"/>
              </a:rPr>
              <a:t>القوى الاجتماعية الثقافية</a:t>
            </a:r>
            <a:endParaRPr lang="en-US" sz="1500" dirty="0">
              <a:solidFill>
                <a:schemeClr val="accent5">
                  <a:lumMod val="50000"/>
                </a:schemeClr>
              </a:solidFill>
              <a:latin typeface="Adobe Arabic" panose="02040503050201020203" pitchFamily="18" charset="-78"/>
              <a:cs typeface="Adobe Arabic" panose="02040503050201020203" pitchFamily="18" charset="-78"/>
            </a:endParaRPr>
          </a:p>
          <a:p>
            <a:pPr lvl="1" indent="-342900" algn="r" rtl="1">
              <a:buFont typeface="+mj-lt"/>
              <a:buAutoNum type="arabicPeriod"/>
            </a:pPr>
            <a:r>
              <a:rPr lang="ar-EG" sz="1500" dirty="0">
                <a:solidFill>
                  <a:schemeClr val="accent5">
                    <a:lumMod val="50000"/>
                  </a:schemeClr>
                </a:solidFill>
                <a:latin typeface="Adobe Arabic" panose="02040503050201020203" pitchFamily="18" charset="-78"/>
                <a:cs typeface="Adobe Arabic" panose="02040503050201020203" pitchFamily="18" charset="-78"/>
              </a:rPr>
              <a:t>القوى الطبيعية.</a:t>
            </a:r>
            <a:endParaRPr lang="en-US" sz="1500" dirty="0">
              <a:solidFill>
                <a:schemeClr val="accent5">
                  <a:lumMod val="50000"/>
                </a:schemeClr>
              </a:solidFill>
              <a:latin typeface="Adobe Arabic" panose="02040503050201020203" pitchFamily="18" charset="-78"/>
              <a:cs typeface="Adobe Arabic" panose="02040503050201020203" pitchFamily="18" charset="-78"/>
            </a:endParaRPr>
          </a:p>
          <a:p>
            <a:pPr lvl="1" indent="-342900" algn="r" rtl="1">
              <a:buFont typeface="+mj-lt"/>
              <a:buAutoNum type="arabicPeriod"/>
            </a:pPr>
            <a:r>
              <a:rPr lang="ar-EG" sz="1500" dirty="0">
                <a:solidFill>
                  <a:schemeClr val="accent5">
                    <a:lumMod val="50000"/>
                  </a:schemeClr>
                </a:solidFill>
                <a:latin typeface="Adobe Arabic" panose="02040503050201020203" pitchFamily="18" charset="-78"/>
                <a:cs typeface="Adobe Arabic" panose="02040503050201020203" pitchFamily="18" charset="-78"/>
              </a:rPr>
              <a:t>القوى التكنولوجية.</a:t>
            </a:r>
            <a:endParaRPr lang="en-US" sz="1500" dirty="0">
              <a:solidFill>
                <a:schemeClr val="accent5">
                  <a:lumMod val="50000"/>
                </a:schemeClr>
              </a:solidFill>
              <a:latin typeface="Adobe Arabic" panose="02040503050201020203" pitchFamily="18" charset="-78"/>
              <a:cs typeface="Adobe Arabic" panose="02040503050201020203" pitchFamily="18" charset="-78"/>
            </a:endParaRPr>
          </a:p>
          <a:p>
            <a:pPr lvl="1" indent="-342900" algn="r" rtl="1">
              <a:buFont typeface="+mj-lt"/>
              <a:buAutoNum type="arabicPeriod"/>
            </a:pPr>
            <a:r>
              <a:rPr lang="ar-EG" sz="1500" dirty="0">
                <a:solidFill>
                  <a:schemeClr val="accent5">
                    <a:lumMod val="50000"/>
                  </a:schemeClr>
                </a:solidFill>
                <a:latin typeface="Adobe Arabic" panose="02040503050201020203" pitchFamily="18" charset="-78"/>
                <a:cs typeface="Adobe Arabic" panose="02040503050201020203" pitchFamily="18" charset="-78"/>
              </a:rPr>
              <a:t>القوى السياسية والقانونية.</a:t>
            </a:r>
            <a:endParaRPr lang="en-US" sz="1500" dirty="0">
              <a:solidFill>
                <a:schemeClr val="accent5">
                  <a:lumMod val="5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348672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Pestle Analysis Images – Browse 74,610 Stock Photos, Vectors, and Video |  Adobe Stock">
            <a:extLst>
              <a:ext uri="{FF2B5EF4-FFF2-40B4-BE49-F238E27FC236}">
                <a16:creationId xmlns:a16="http://schemas.microsoft.com/office/drawing/2014/main" id="{6F22BA33-8A5F-65F5-0C78-BA7CF6D3C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8948" y="2004968"/>
            <a:ext cx="8753998" cy="1363749"/>
          </a:xfrm>
          <a:prstGeom prst="rect">
            <a:avLst/>
          </a:prstGeom>
          <a:noFill/>
          <a:extLst>
            <a:ext uri="{909E8E84-426E-40DD-AFC4-6F175D3DCCD1}">
              <a14:hiddenFill xmlns:a14="http://schemas.microsoft.com/office/drawing/2010/main">
                <a:solidFill>
                  <a:srgbClr val="FFFFFF"/>
                </a:solidFill>
              </a14:hiddenFill>
            </a:ext>
          </a:extLst>
        </p:spPr>
      </p:pic>
      <p:sp>
        <p:nvSpPr>
          <p:cNvPr id="29" name="object 29"/>
          <p:cNvSpPr txBox="1">
            <a:spLocks noGrp="1"/>
          </p:cNvSpPr>
          <p:nvPr>
            <p:ph type="title"/>
          </p:nvPr>
        </p:nvSpPr>
        <p:spPr>
          <a:xfrm>
            <a:off x="1838078" y="1149849"/>
            <a:ext cx="8464868" cy="618535"/>
          </a:xfrm>
          <a:prstGeom prst="rect">
            <a:avLst/>
          </a:prstGeom>
        </p:spPr>
        <p:txBody>
          <a:bodyPr vert="horz" wrap="square" lIns="0" tIns="9049" rIns="0" bIns="0" rtlCol="0" anchor="b">
            <a:spAutoFit/>
          </a:bodyPr>
          <a:lstStyle/>
          <a:p>
            <a:pPr marL="9525">
              <a:spcBef>
                <a:spcPts val="71"/>
              </a:spcBef>
            </a:pPr>
            <a:r>
              <a:rPr lang="en-GB" dirty="0">
                <a:solidFill>
                  <a:srgbClr val="C00000"/>
                </a:solidFill>
              </a:rPr>
              <a:t>PESTLE</a:t>
            </a:r>
            <a:r>
              <a:rPr lang="en-GB" dirty="0">
                <a:solidFill>
                  <a:srgbClr val="C00000"/>
                </a:solidFill>
                <a:latin typeface="Arial"/>
                <a:cs typeface="Arial"/>
              </a:rPr>
              <a:t> </a:t>
            </a:r>
            <a:r>
              <a:rPr lang="en-GB" dirty="0">
                <a:solidFill>
                  <a:srgbClr val="C00000"/>
                </a:solidFill>
              </a:rPr>
              <a:t>-</a:t>
            </a:r>
            <a:r>
              <a:rPr lang="en-GB" dirty="0">
                <a:solidFill>
                  <a:srgbClr val="C00000"/>
                </a:solidFill>
                <a:latin typeface="Arial"/>
                <a:cs typeface="Arial"/>
              </a:rPr>
              <a:t> </a:t>
            </a:r>
            <a:r>
              <a:rPr lang="en-GB" dirty="0">
                <a:solidFill>
                  <a:srgbClr val="C00000"/>
                </a:solidFill>
              </a:rPr>
              <a:t>Analysis</a:t>
            </a:r>
          </a:p>
        </p:txBody>
      </p:sp>
      <p:pic>
        <p:nvPicPr>
          <p:cNvPr id="2" name="Picture 1">
            <a:extLst>
              <a:ext uri="{FF2B5EF4-FFF2-40B4-BE49-F238E27FC236}">
                <a16:creationId xmlns:a16="http://schemas.microsoft.com/office/drawing/2014/main" id="{5C677B44-EF09-5E70-5584-E4358812D014}"/>
              </a:ext>
            </a:extLst>
          </p:cNvPr>
          <p:cNvPicPr>
            <a:picLocks noChangeAspect="1"/>
          </p:cNvPicPr>
          <p:nvPr/>
        </p:nvPicPr>
        <p:blipFill rotWithShape="1">
          <a:blip r:embed="rId3"/>
          <a:srcRect l="3357" t="15038" r="2729" b="14647"/>
          <a:stretch/>
        </p:blipFill>
        <p:spPr>
          <a:xfrm>
            <a:off x="1756285" y="3429000"/>
            <a:ext cx="8339329" cy="2511942"/>
          </a:xfrm>
          <a:prstGeom prst="rect">
            <a:avLst/>
          </a:prstGeom>
        </p:spPr>
      </p:pic>
    </p:spTree>
    <p:extLst>
      <p:ext uri="{BB962C8B-B14F-4D97-AF65-F5344CB8AC3E}">
        <p14:creationId xmlns:p14="http://schemas.microsoft.com/office/powerpoint/2010/main" val="109630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checkerboard(across)">
                                      <p:cBhvr>
                                        <p:cTn id="7" dur="500"/>
                                        <p:tgtEl>
                                          <p:spTgt spid="205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44"/>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716" name="Google Shape;716;p44"/>
          <p:cNvSpPr txBox="1">
            <a:spLocks noGrp="1"/>
          </p:cNvSpPr>
          <p:nvPr>
            <p:ph type="body" idx="4294967295"/>
          </p:nvPr>
        </p:nvSpPr>
        <p:spPr>
          <a:xfrm>
            <a:off x="1580846" y="2975641"/>
            <a:ext cx="8721395" cy="3025111"/>
          </a:xfrm>
          <a:prstGeom prst="rect">
            <a:avLst/>
          </a:prstGeom>
          <a:solidFill>
            <a:schemeClr val="bg1"/>
          </a:solidFill>
          <a:ln>
            <a:noFill/>
          </a:ln>
        </p:spPr>
        <p:txBody>
          <a:bodyPr spcFirstLastPara="1" vert="horz" wrap="square" lIns="68569" tIns="34275" rIns="68569" bIns="34275" rtlCol="0" anchor="t" anchorCtr="0">
            <a:noAutofit/>
          </a:bodyPr>
          <a:lstStyle/>
          <a:p>
            <a:pPr>
              <a:lnSpc>
                <a:spcPct val="150000"/>
              </a:lnSpc>
              <a:buFont typeface="+mj-lt"/>
              <a:buAutoNum type="arabicPeriod"/>
            </a:pPr>
            <a:r>
              <a:rPr lang="en-US" sz="1050" dirty="0">
                <a:solidFill>
                  <a:srgbClr val="003A1A"/>
                </a:solidFill>
              </a:rPr>
              <a:t>Where are we now? What is the business doing now, Identification: What is current strategy? Assumptions: What assumptions about the company’s relative position, strengths and weaknesses, competitors and industry trends must be made for the current strategy to be viable?</a:t>
            </a:r>
          </a:p>
          <a:p>
            <a:pPr>
              <a:lnSpc>
                <a:spcPct val="150000"/>
              </a:lnSpc>
              <a:buFont typeface="+mj-lt"/>
              <a:buAutoNum type="arabicPeriod"/>
            </a:pPr>
            <a:r>
              <a:rPr lang="en-US" sz="1050" dirty="0">
                <a:solidFill>
                  <a:srgbClr val="003A1A"/>
                </a:solidFill>
              </a:rPr>
              <a:t> What is happening in the environment? Industry analysis: What are the key factors influencing competitive success? What are the important industry opportunities and threats? Competitor analysis: What are the capabilities and limitations of existing and potential competitors, and what are their probable future moves? Societal analysis: What important government, social and political factors will present opportunities or threats? what are the firm’s strengths and weaknesses relative to present and future competition?</a:t>
            </a:r>
          </a:p>
          <a:p>
            <a:pPr>
              <a:lnSpc>
                <a:spcPct val="150000"/>
              </a:lnSpc>
              <a:buFont typeface="+mj-lt"/>
              <a:buAutoNum type="arabicPeriod"/>
            </a:pPr>
            <a:r>
              <a:rPr lang="en-US" sz="1050" dirty="0">
                <a:solidFill>
                  <a:srgbClr val="003A1A"/>
                </a:solidFill>
              </a:rPr>
              <a:t>What should the business be doing? Tests of assumptions and strategy: How do the assumptions embodied in the current strategy compare with the analysis indicated above? How does the strategy meet the tests indicated above? Strategic alternatives: What are the strategic alternatives given the analysis above? (Is the current strategy one of these?) Strategic choice: Which alternative best relates the company’s situation to external opportunities and threats?</a:t>
            </a:r>
          </a:p>
        </p:txBody>
      </p:sp>
      <p:sp>
        <p:nvSpPr>
          <p:cNvPr id="717" name="Google Shape;717;p44"/>
          <p:cNvSpPr txBox="1"/>
          <p:nvPr/>
        </p:nvSpPr>
        <p:spPr>
          <a:xfrm>
            <a:off x="8524542" y="1661719"/>
            <a:ext cx="2009140" cy="792416"/>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68569" tIns="34275" rIns="68569" bIns="34275" anchor="t" anchorCtr="0">
            <a:normAutofit/>
          </a:bodyPr>
          <a:lstStyle/>
          <a:p>
            <a:pPr defTabSz="685800">
              <a:lnSpc>
                <a:spcPct val="200000"/>
              </a:lnSpc>
              <a:buClr>
                <a:srgbClr val="2A1A00"/>
              </a:buClr>
              <a:buSzPct val="100000"/>
              <a:defRPr/>
            </a:pPr>
            <a:r>
              <a:rPr lang="en-US" sz="788" dirty="0">
                <a:solidFill>
                  <a:srgbClr val="003A1A"/>
                </a:solidFill>
                <a:latin typeface="Verdana"/>
                <a:ea typeface="Verdana"/>
                <a:cs typeface="Verdana"/>
                <a:sym typeface="Verdana"/>
              </a:rPr>
              <a:t>The marketing </a:t>
            </a:r>
            <a:r>
              <a:rPr lang="en-US" sz="788" b="1" dirty="0">
                <a:solidFill>
                  <a:srgbClr val="003A1A"/>
                </a:solidFill>
                <a:latin typeface="Verdana"/>
                <a:ea typeface="Verdana"/>
                <a:cs typeface="Verdana"/>
                <a:sym typeface="Verdana"/>
              </a:rPr>
              <a:t>logic/how </a:t>
            </a:r>
            <a:r>
              <a:rPr lang="en-US" sz="788" dirty="0">
                <a:solidFill>
                  <a:srgbClr val="003A1A"/>
                </a:solidFill>
                <a:latin typeface="Verdana"/>
                <a:ea typeface="Verdana"/>
                <a:cs typeface="Verdana"/>
                <a:sym typeface="Verdana"/>
              </a:rPr>
              <a:t>the company creates the customer value</a:t>
            </a:r>
            <a:endParaRPr sz="450" dirty="0">
              <a:solidFill>
                <a:srgbClr val="003A1A"/>
              </a:solidFill>
              <a:latin typeface="Arial"/>
              <a:ea typeface="Arial"/>
              <a:cs typeface="Arial"/>
              <a:sym typeface="Arial"/>
            </a:endParaRPr>
          </a:p>
        </p:txBody>
      </p:sp>
      <p:pic>
        <p:nvPicPr>
          <p:cNvPr id="718" name="Google Shape;718;p44"/>
          <p:cNvPicPr preferRelativeResize="0"/>
          <p:nvPr/>
        </p:nvPicPr>
        <p:blipFill rotWithShape="1">
          <a:blip r:embed="rId3">
            <a:alphaModFix/>
          </a:blip>
          <a:srcRect l="18958" t="39967" r="2587" b="10901"/>
          <a:stretch/>
        </p:blipFill>
        <p:spPr>
          <a:xfrm>
            <a:off x="1524001" y="1677809"/>
            <a:ext cx="6930825" cy="792416"/>
          </a:xfrm>
          <a:prstGeom prst="rect">
            <a:avLst/>
          </a:prstGeom>
          <a:solidFill>
            <a:schemeClr val="lt1"/>
          </a:solidFill>
          <a:ln w="12700" cap="flat" cmpd="sng">
            <a:solidFill>
              <a:schemeClr val="dk1"/>
            </a:solidFill>
            <a:prstDash val="solid"/>
            <a:miter lim="800000"/>
            <a:headEnd type="none" w="sm" len="sm"/>
            <a:tailEnd type="none" w="sm" len="sm"/>
          </a:ln>
        </p:spPr>
      </p:pic>
      <p:sp>
        <p:nvSpPr>
          <p:cNvPr id="719" name="Google Shape;719;p44"/>
          <p:cNvSpPr txBox="1"/>
          <p:nvPr/>
        </p:nvSpPr>
        <p:spPr>
          <a:xfrm>
            <a:off x="1524000" y="1895648"/>
            <a:ext cx="4869180" cy="276969"/>
          </a:xfrm>
          <a:prstGeom prst="rect">
            <a:avLst/>
          </a:prstGeom>
          <a:solidFill>
            <a:schemeClr val="lt2">
              <a:alpha val="87450"/>
            </a:schemeClr>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720" name="Google Shape;720;p44"/>
          <p:cNvSpPr txBox="1"/>
          <p:nvPr/>
        </p:nvSpPr>
        <p:spPr>
          <a:xfrm>
            <a:off x="1906821" y="1208822"/>
            <a:ext cx="5177958" cy="360068"/>
          </a:xfrm>
          <a:prstGeom prst="rect">
            <a:avLst/>
          </a:prstGeom>
          <a:noFill/>
          <a:ln>
            <a:noFill/>
          </a:ln>
        </p:spPr>
        <p:txBody>
          <a:bodyPr spcFirstLastPara="1" wrap="square" lIns="68569" tIns="34275" rIns="68569" bIns="34275" anchor="t" anchorCtr="0">
            <a:spAutoFit/>
          </a:bodyPr>
          <a:lstStyle/>
          <a:p>
            <a:pPr defTabSz="685800">
              <a:lnSpc>
                <a:spcPct val="90000"/>
              </a:lnSpc>
              <a:buClr>
                <a:srgbClr val="C00000"/>
              </a:buClr>
              <a:buSzPts val="2800"/>
              <a:defRPr/>
            </a:pPr>
            <a:r>
              <a:rPr lang="en-US" sz="2100" b="1" dirty="0">
                <a:solidFill>
                  <a:srgbClr val="003A1A"/>
                </a:solidFill>
                <a:latin typeface="Calibri"/>
                <a:ea typeface="Calibri"/>
                <a:cs typeface="Calibri"/>
                <a:sym typeface="Calibri"/>
              </a:rPr>
              <a:t>PLANNING MARKETING STRATEGIES</a:t>
            </a:r>
            <a:endParaRPr sz="1200" dirty="0">
              <a:solidFill>
                <a:srgbClr val="003A1A"/>
              </a:solidFill>
              <a:latin typeface="Calibri"/>
              <a:ea typeface="Calibri"/>
              <a:cs typeface="Calibri"/>
              <a:sym typeface="Calibri"/>
            </a:endParaRPr>
          </a:p>
        </p:txBody>
      </p:sp>
      <p:sp>
        <p:nvSpPr>
          <p:cNvPr id="4" name="TextBox 3">
            <a:extLst>
              <a:ext uri="{FF2B5EF4-FFF2-40B4-BE49-F238E27FC236}">
                <a16:creationId xmlns:a16="http://schemas.microsoft.com/office/drawing/2014/main" id="{BF432CA2-15B7-5584-236B-5D1DF6BD7248}"/>
              </a:ext>
            </a:extLst>
          </p:cNvPr>
          <p:cNvSpPr txBox="1"/>
          <p:nvPr/>
        </p:nvSpPr>
        <p:spPr>
          <a:xfrm>
            <a:off x="4719055" y="5668446"/>
            <a:ext cx="5884345" cy="253916"/>
          </a:xfrm>
          <a:prstGeom prst="rect">
            <a:avLst/>
          </a:prstGeom>
          <a:noFill/>
        </p:spPr>
        <p:txBody>
          <a:bodyPr wrap="square">
            <a:spAutoFit/>
          </a:bodyPr>
          <a:lstStyle/>
          <a:p>
            <a:pPr defTabSz="685800">
              <a:defRPr/>
            </a:pPr>
            <a:r>
              <a:rPr lang="en-US" sz="1050" dirty="0">
                <a:solidFill>
                  <a:srgbClr val="003A1A"/>
                </a:solidFill>
                <a:latin typeface="Calibri" panose="020F0502020204030204" pitchFamily="34" charset="0"/>
                <a:ea typeface="Calibri" panose="020F0502020204030204" pitchFamily="34" charset="0"/>
              </a:rPr>
              <a:t>Proctor, T., 2014, Strategic Marketing: An Introduction, Routledge</a:t>
            </a:r>
            <a:r>
              <a:rPr lang="en-SA" sz="1050" dirty="0">
                <a:solidFill>
                  <a:srgbClr val="003A1A"/>
                </a:solidFill>
                <a:latin typeface="Calibri"/>
              </a:rPr>
              <a:t> </a:t>
            </a:r>
            <a:endParaRPr lang="en-US" sz="1050" dirty="0">
              <a:solidFill>
                <a:srgbClr val="003A1A"/>
              </a:solidFill>
              <a:latin typeface="Calibri"/>
            </a:endParaRPr>
          </a:p>
        </p:txBody>
      </p:sp>
      <p:sp>
        <p:nvSpPr>
          <p:cNvPr id="5" name="TextBox 4">
            <a:extLst>
              <a:ext uri="{FF2B5EF4-FFF2-40B4-BE49-F238E27FC236}">
                <a16:creationId xmlns:a16="http://schemas.microsoft.com/office/drawing/2014/main" id="{49CB6A98-4436-7E0E-96D3-2016EFF9D3D7}"/>
              </a:ext>
            </a:extLst>
          </p:cNvPr>
          <p:cNvSpPr txBox="1"/>
          <p:nvPr/>
        </p:nvSpPr>
        <p:spPr>
          <a:xfrm>
            <a:off x="1663433" y="2635092"/>
            <a:ext cx="4663440" cy="299569"/>
          </a:xfrm>
          <a:prstGeom prst="rect">
            <a:avLst/>
          </a:prstGeom>
          <a:noFill/>
        </p:spPr>
        <p:txBody>
          <a:bodyPr wrap="square">
            <a:spAutoFit/>
          </a:bodyPr>
          <a:lstStyle/>
          <a:p>
            <a:pPr defTabSz="685800">
              <a:lnSpc>
                <a:spcPct val="110000"/>
              </a:lnSpc>
              <a:buClr>
                <a:srgbClr val="2A1A00"/>
              </a:buClr>
              <a:buSzPct val="100000"/>
              <a:defRPr/>
            </a:pPr>
            <a:r>
              <a:rPr lang="en-US" sz="1350" b="1" dirty="0">
                <a:solidFill>
                  <a:srgbClr val="003A1A"/>
                </a:solidFill>
                <a:latin typeface="Verdana"/>
                <a:ea typeface="Verdana"/>
                <a:cs typeface="Verdana"/>
                <a:sym typeface="Verdana"/>
              </a:rPr>
              <a:t>Marketing strategy formulation </a:t>
            </a:r>
          </a:p>
        </p:txBody>
      </p:sp>
    </p:spTree>
    <p:extLst>
      <p:ext uri="{BB962C8B-B14F-4D97-AF65-F5344CB8AC3E}">
        <p14:creationId xmlns:p14="http://schemas.microsoft.com/office/powerpoint/2010/main" val="106698308"/>
      </p:ext>
    </p:extLst>
  </p:cSld>
  <p:clrMapOvr>
    <a:masterClrMapping/>
  </p:clrMapOvr>
  <mc:AlternateContent xmlns:mc="http://schemas.openxmlformats.org/markup-compatibility/2006" xmlns:p14="http://schemas.microsoft.com/office/powerpoint/2010/main">
    <mc:Choice Requires="p14">
      <p:transition>
        <p14:flythrough dir="ou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16">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16">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16">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heckerboard(across)">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 grpId="0" animBg="1"/>
      <p:bldP spid="4"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7261E30-05EC-7080-239F-D0B05C02B1ED}"/>
              </a:ext>
            </a:extLst>
          </p:cNvPr>
          <p:cNvSpPr/>
          <p:nvPr/>
        </p:nvSpPr>
        <p:spPr>
          <a:xfrm>
            <a:off x="6096001" y="1246489"/>
            <a:ext cx="4359404" cy="402083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defRPr/>
            </a:pPr>
            <a:endParaRPr lang="ar-SA" sz="1350">
              <a:solidFill>
                <a:srgbClr val="003A1A"/>
              </a:solidFill>
              <a:latin typeface="Calibri" panose="020F0502020204030204"/>
              <a:cs typeface="Arial" panose="020B0604020202020204" pitchFamily="34" charset="0"/>
            </a:endParaRPr>
          </a:p>
        </p:txBody>
      </p:sp>
      <p:sp>
        <p:nvSpPr>
          <p:cNvPr id="2" name="Title 1"/>
          <p:cNvSpPr>
            <a:spLocks noGrp="1"/>
          </p:cNvSpPr>
          <p:nvPr>
            <p:ph type="title" idx="4294967295"/>
          </p:nvPr>
        </p:nvSpPr>
        <p:spPr>
          <a:xfrm>
            <a:off x="1524003" y="1727599"/>
            <a:ext cx="4512469" cy="1119188"/>
          </a:xfrm>
        </p:spPr>
        <p:txBody>
          <a:bodyPr vert="horz" lIns="68580" tIns="34290" rIns="68580" bIns="34290" rtlCol="0" anchor="t">
            <a:normAutofit fontScale="90000"/>
          </a:bodyPr>
          <a:lstStyle/>
          <a:p>
            <a:pPr algn="ctr"/>
            <a:r>
              <a:rPr lang="en-US" altLang="en-US" b="1" dirty="0">
                <a:solidFill>
                  <a:srgbClr val="003A1A"/>
                </a:solidFill>
              </a:rPr>
              <a:t>Demographic Forces</a:t>
            </a:r>
            <a:endParaRPr lang="en-US" b="1" dirty="0">
              <a:solidFill>
                <a:srgbClr val="003A1A"/>
              </a:solidFill>
            </a:endParaRPr>
          </a:p>
        </p:txBody>
      </p:sp>
      <p:sp>
        <p:nvSpPr>
          <p:cNvPr id="3" name="Content Placeholder 2"/>
          <p:cNvSpPr>
            <a:spLocks noGrp="1"/>
          </p:cNvSpPr>
          <p:nvPr>
            <p:ph idx="4294967295"/>
          </p:nvPr>
        </p:nvSpPr>
        <p:spPr>
          <a:xfrm>
            <a:off x="1524001" y="2571751"/>
            <a:ext cx="4511279" cy="2695575"/>
          </a:xfrm>
        </p:spPr>
        <p:txBody>
          <a:bodyPr vert="horz" lIns="68580" tIns="34290" rIns="68580" bIns="34290" rtlCol="0">
            <a:normAutofit fontScale="77500" lnSpcReduction="20000"/>
          </a:bodyPr>
          <a:lstStyle/>
          <a:p>
            <a:r>
              <a:rPr lang="en-US" altLang="en-US" b="1" dirty="0">
                <a:solidFill>
                  <a:srgbClr val="003A1A"/>
                </a:solidFill>
              </a:rPr>
              <a:t>Demography</a:t>
            </a:r>
            <a:r>
              <a:rPr lang="en-US" altLang="en-US" dirty="0">
                <a:solidFill>
                  <a:srgbClr val="003A1A"/>
                </a:solidFill>
              </a:rPr>
              <a:t> is the study of human populations in terms of size, density, location, age, gender, race, occupation, and other statistics.</a:t>
            </a:r>
          </a:p>
          <a:p>
            <a:r>
              <a:rPr lang="en-US" altLang="en-US" dirty="0">
                <a:solidFill>
                  <a:srgbClr val="003A1A"/>
                </a:solidFill>
              </a:rPr>
              <a:t>Marketers analyze:</a:t>
            </a:r>
          </a:p>
          <a:p>
            <a:pPr lvl="1"/>
            <a:r>
              <a:rPr lang="en-US" altLang="en-US" dirty="0">
                <a:solidFill>
                  <a:srgbClr val="003A1A"/>
                </a:solidFill>
              </a:rPr>
              <a:t>Changing age and family structures</a:t>
            </a:r>
          </a:p>
          <a:p>
            <a:pPr lvl="1"/>
            <a:r>
              <a:rPr lang="en-US" altLang="en-US" dirty="0">
                <a:solidFill>
                  <a:srgbClr val="003A1A"/>
                </a:solidFill>
              </a:rPr>
              <a:t>Geographic population shifts</a:t>
            </a:r>
          </a:p>
          <a:p>
            <a:pPr lvl="1"/>
            <a:r>
              <a:rPr lang="en-US" altLang="en-US" dirty="0">
                <a:solidFill>
                  <a:srgbClr val="003A1A"/>
                </a:solidFill>
              </a:rPr>
              <a:t>Educational characteristics</a:t>
            </a:r>
          </a:p>
          <a:p>
            <a:pPr lvl="1"/>
            <a:r>
              <a:rPr lang="en-US" altLang="en-US" dirty="0">
                <a:solidFill>
                  <a:srgbClr val="003A1A"/>
                </a:solidFill>
              </a:rPr>
              <a:t>Population diversity</a:t>
            </a:r>
          </a:p>
        </p:txBody>
      </p:sp>
      <p:pic>
        <p:nvPicPr>
          <p:cNvPr id="7" name="Picture 6">
            <a:extLst>
              <a:ext uri="{FF2B5EF4-FFF2-40B4-BE49-F238E27FC236}">
                <a16:creationId xmlns:a16="http://schemas.microsoft.com/office/drawing/2014/main" id="{161868BE-9FE4-BCAA-721C-CEA331388ED3}"/>
              </a:ext>
            </a:extLst>
          </p:cNvPr>
          <p:cNvPicPr>
            <a:picLocks noChangeAspect="1"/>
          </p:cNvPicPr>
          <p:nvPr/>
        </p:nvPicPr>
        <p:blipFill rotWithShape="1">
          <a:blip r:embed="rId3"/>
          <a:srcRect l="2760" t="12788" r="9588" b="10188"/>
          <a:stretch/>
        </p:blipFill>
        <p:spPr>
          <a:xfrm>
            <a:off x="6617511" y="3748448"/>
            <a:ext cx="3578539" cy="1462139"/>
          </a:xfrm>
          <a:custGeom>
            <a:avLst/>
            <a:gdLst/>
            <a:ahLst/>
            <a:cxnLst/>
            <a:rect l="l" t="t" r="r" b="b"/>
            <a:pathLst>
              <a:path w="5149751" h="3402351">
                <a:moveTo>
                  <a:pt x="189795" y="0"/>
                </a:moveTo>
                <a:lnTo>
                  <a:pt x="5149751" y="0"/>
                </a:lnTo>
                <a:lnTo>
                  <a:pt x="5149751" y="3402351"/>
                </a:lnTo>
                <a:lnTo>
                  <a:pt x="1262" y="3402351"/>
                </a:lnTo>
                <a:lnTo>
                  <a:pt x="3359" y="3360737"/>
                </a:lnTo>
                <a:lnTo>
                  <a:pt x="11757" y="3300412"/>
                </a:lnTo>
                <a:lnTo>
                  <a:pt x="23514" y="3248025"/>
                </a:lnTo>
                <a:lnTo>
                  <a:pt x="38631" y="3201987"/>
                </a:lnTo>
                <a:lnTo>
                  <a:pt x="55427" y="3160712"/>
                </a:lnTo>
                <a:lnTo>
                  <a:pt x="75582" y="3121025"/>
                </a:lnTo>
                <a:lnTo>
                  <a:pt x="95737" y="3084512"/>
                </a:lnTo>
                <a:lnTo>
                  <a:pt x="115892" y="3046412"/>
                </a:lnTo>
                <a:lnTo>
                  <a:pt x="134368" y="3009900"/>
                </a:lnTo>
                <a:lnTo>
                  <a:pt x="152844" y="2967037"/>
                </a:lnTo>
                <a:lnTo>
                  <a:pt x="167959" y="2922587"/>
                </a:lnTo>
                <a:lnTo>
                  <a:pt x="178037" y="2868612"/>
                </a:lnTo>
                <a:lnTo>
                  <a:pt x="188115" y="2809875"/>
                </a:lnTo>
                <a:lnTo>
                  <a:pt x="189795" y="2741612"/>
                </a:lnTo>
                <a:lnTo>
                  <a:pt x="188115" y="2671762"/>
                </a:lnTo>
                <a:lnTo>
                  <a:pt x="178037" y="2613025"/>
                </a:lnTo>
                <a:lnTo>
                  <a:pt x="167959" y="2560637"/>
                </a:lnTo>
                <a:lnTo>
                  <a:pt x="152844" y="2513012"/>
                </a:lnTo>
                <a:lnTo>
                  <a:pt x="134368" y="2471737"/>
                </a:lnTo>
                <a:lnTo>
                  <a:pt x="115892" y="2433637"/>
                </a:lnTo>
                <a:lnTo>
                  <a:pt x="95737" y="2395537"/>
                </a:lnTo>
                <a:lnTo>
                  <a:pt x="75582" y="2359025"/>
                </a:lnTo>
                <a:lnTo>
                  <a:pt x="55427" y="2319337"/>
                </a:lnTo>
                <a:lnTo>
                  <a:pt x="38631" y="2278062"/>
                </a:lnTo>
                <a:lnTo>
                  <a:pt x="23514" y="2232025"/>
                </a:lnTo>
                <a:lnTo>
                  <a:pt x="11757" y="2179637"/>
                </a:lnTo>
                <a:lnTo>
                  <a:pt x="3359" y="2119312"/>
                </a:lnTo>
                <a:lnTo>
                  <a:pt x="0" y="2051050"/>
                </a:lnTo>
                <a:lnTo>
                  <a:pt x="3359" y="1982787"/>
                </a:lnTo>
                <a:lnTo>
                  <a:pt x="11757" y="1922462"/>
                </a:lnTo>
                <a:lnTo>
                  <a:pt x="23514" y="1870075"/>
                </a:lnTo>
                <a:lnTo>
                  <a:pt x="38631" y="1824037"/>
                </a:lnTo>
                <a:lnTo>
                  <a:pt x="55427" y="1782762"/>
                </a:lnTo>
                <a:lnTo>
                  <a:pt x="75582" y="1743075"/>
                </a:lnTo>
                <a:lnTo>
                  <a:pt x="95737" y="1708150"/>
                </a:lnTo>
                <a:lnTo>
                  <a:pt x="115892" y="1671637"/>
                </a:lnTo>
                <a:lnTo>
                  <a:pt x="134368" y="1631950"/>
                </a:lnTo>
                <a:lnTo>
                  <a:pt x="152844" y="1589087"/>
                </a:lnTo>
                <a:lnTo>
                  <a:pt x="167959" y="1544637"/>
                </a:lnTo>
                <a:lnTo>
                  <a:pt x="178037" y="1492250"/>
                </a:lnTo>
                <a:lnTo>
                  <a:pt x="188115" y="1431925"/>
                </a:lnTo>
                <a:lnTo>
                  <a:pt x="189795" y="1363662"/>
                </a:lnTo>
                <a:lnTo>
                  <a:pt x="188115" y="1295400"/>
                </a:lnTo>
                <a:lnTo>
                  <a:pt x="178037" y="1235075"/>
                </a:lnTo>
                <a:lnTo>
                  <a:pt x="167959" y="1182687"/>
                </a:lnTo>
                <a:lnTo>
                  <a:pt x="152844" y="1136650"/>
                </a:lnTo>
                <a:lnTo>
                  <a:pt x="134368" y="1095375"/>
                </a:lnTo>
                <a:lnTo>
                  <a:pt x="115892" y="1055687"/>
                </a:lnTo>
                <a:lnTo>
                  <a:pt x="95737" y="1017587"/>
                </a:lnTo>
                <a:lnTo>
                  <a:pt x="75582" y="981075"/>
                </a:lnTo>
                <a:lnTo>
                  <a:pt x="55427" y="942975"/>
                </a:lnTo>
                <a:lnTo>
                  <a:pt x="38631" y="901700"/>
                </a:lnTo>
                <a:lnTo>
                  <a:pt x="23514" y="854075"/>
                </a:lnTo>
                <a:lnTo>
                  <a:pt x="11757" y="801687"/>
                </a:lnTo>
                <a:lnTo>
                  <a:pt x="3359" y="744537"/>
                </a:lnTo>
                <a:lnTo>
                  <a:pt x="0" y="673100"/>
                </a:lnTo>
                <a:lnTo>
                  <a:pt x="3359" y="606425"/>
                </a:lnTo>
                <a:lnTo>
                  <a:pt x="11757" y="546100"/>
                </a:lnTo>
                <a:lnTo>
                  <a:pt x="23514" y="496887"/>
                </a:lnTo>
                <a:lnTo>
                  <a:pt x="38631" y="450850"/>
                </a:lnTo>
                <a:lnTo>
                  <a:pt x="55427" y="409575"/>
                </a:lnTo>
                <a:lnTo>
                  <a:pt x="73902" y="369887"/>
                </a:lnTo>
                <a:lnTo>
                  <a:pt x="92378" y="334962"/>
                </a:lnTo>
                <a:lnTo>
                  <a:pt x="112533" y="296862"/>
                </a:lnTo>
                <a:lnTo>
                  <a:pt x="132688" y="260350"/>
                </a:lnTo>
                <a:lnTo>
                  <a:pt x="149484" y="217487"/>
                </a:lnTo>
                <a:lnTo>
                  <a:pt x="166280" y="174625"/>
                </a:lnTo>
                <a:lnTo>
                  <a:pt x="176358" y="122237"/>
                </a:lnTo>
                <a:lnTo>
                  <a:pt x="184755" y="66675"/>
                </a:lnTo>
                <a:close/>
              </a:path>
            </a:pathLst>
          </a:custGeom>
        </p:spPr>
      </p:pic>
      <p:pic>
        <p:nvPicPr>
          <p:cNvPr id="7170" name="Picture 2" descr="Macro Environment - Demographic Environment: Examples, Videos, etc.">
            <a:extLst>
              <a:ext uri="{FF2B5EF4-FFF2-40B4-BE49-F238E27FC236}">
                <a16:creationId xmlns:a16="http://schemas.microsoft.com/office/drawing/2014/main" id="{E66A788B-2440-99C3-A66A-AC74AE4518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79" t="5757" r="5279" b="-5755"/>
          <a:stretch/>
        </p:blipFill>
        <p:spPr bwMode="auto">
          <a:xfrm>
            <a:off x="6358157" y="1409132"/>
            <a:ext cx="4097249" cy="2325239"/>
          </a:xfrm>
          <a:custGeom>
            <a:avLst/>
            <a:gdLst/>
            <a:ahLst/>
            <a:cxnLst/>
            <a:rect l="l" t="t" r="r" b="b"/>
            <a:pathLst>
              <a:path w="5149751" h="3346171">
                <a:moveTo>
                  <a:pt x="5387" y="0"/>
                </a:moveTo>
                <a:lnTo>
                  <a:pt x="5149751" y="0"/>
                </a:lnTo>
                <a:lnTo>
                  <a:pt x="5149751" y="3346171"/>
                </a:lnTo>
                <a:lnTo>
                  <a:pt x="189795" y="3346171"/>
                </a:lnTo>
                <a:lnTo>
                  <a:pt x="184755" y="3279496"/>
                </a:lnTo>
                <a:lnTo>
                  <a:pt x="176358" y="3223933"/>
                </a:lnTo>
                <a:lnTo>
                  <a:pt x="166280" y="3171546"/>
                </a:lnTo>
                <a:lnTo>
                  <a:pt x="149484" y="3128683"/>
                </a:lnTo>
                <a:lnTo>
                  <a:pt x="132688" y="3085821"/>
                </a:lnTo>
                <a:lnTo>
                  <a:pt x="112533" y="3049308"/>
                </a:lnTo>
                <a:lnTo>
                  <a:pt x="92378" y="3011208"/>
                </a:lnTo>
                <a:lnTo>
                  <a:pt x="73902" y="2976283"/>
                </a:lnTo>
                <a:lnTo>
                  <a:pt x="55427" y="2936596"/>
                </a:lnTo>
                <a:lnTo>
                  <a:pt x="38631" y="2895321"/>
                </a:lnTo>
                <a:lnTo>
                  <a:pt x="23514" y="2849283"/>
                </a:lnTo>
                <a:lnTo>
                  <a:pt x="11757" y="2800071"/>
                </a:lnTo>
                <a:lnTo>
                  <a:pt x="3359" y="2739746"/>
                </a:lnTo>
                <a:lnTo>
                  <a:pt x="0" y="2671483"/>
                </a:lnTo>
                <a:lnTo>
                  <a:pt x="3359" y="2601633"/>
                </a:lnTo>
                <a:lnTo>
                  <a:pt x="11757" y="2544483"/>
                </a:lnTo>
                <a:lnTo>
                  <a:pt x="23514" y="2492096"/>
                </a:lnTo>
                <a:lnTo>
                  <a:pt x="38631" y="2444471"/>
                </a:lnTo>
                <a:lnTo>
                  <a:pt x="55427" y="2403196"/>
                </a:lnTo>
                <a:lnTo>
                  <a:pt x="75582" y="2365096"/>
                </a:lnTo>
                <a:lnTo>
                  <a:pt x="95737" y="2328583"/>
                </a:lnTo>
                <a:lnTo>
                  <a:pt x="115892" y="2290483"/>
                </a:lnTo>
                <a:lnTo>
                  <a:pt x="134368" y="2250796"/>
                </a:lnTo>
                <a:lnTo>
                  <a:pt x="152844" y="2209521"/>
                </a:lnTo>
                <a:lnTo>
                  <a:pt x="167959" y="2163483"/>
                </a:lnTo>
                <a:lnTo>
                  <a:pt x="178037" y="2111096"/>
                </a:lnTo>
                <a:lnTo>
                  <a:pt x="188115" y="2050771"/>
                </a:lnTo>
                <a:lnTo>
                  <a:pt x="189795" y="1982508"/>
                </a:lnTo>
                <a:lnTo>
                  <a:pt x="188115" y="1914246"/>
                </a:lnTo>
                <a:lnTo>
                  <a:pt x="178037" y="1853921"/>
                </a:lnTo>
                <a:lnTo>
                  <a:pt x="167959" y="1801533"/>
                </a:lnTo>
                <a:lnTo>
                  <a:pt x="152844" y="1757083"/>
                </a:lnTo>
                <a:lnTo>
                  <a:pt x="134368" y="1714221"/>
                </a:lnTo>
                <a:lnTo>
                  <a:pt x="115892" y="1674533"/>
                </a:lnTo>
                <a:lnTo>
                  <a:pt x="95737" y="1638021"/>
                </a:lnTo>
                <a:lnTo>
                  <a:pt x="75582" y="1603096"/>
                </a:lnTo>
                <a:lnTo>
                  <a:pt x="55427" y="1563408"/>
                </a:lnTo>
                <a:lnTo>
                  <a:pt x="38631" y="1522133"/>
                </a:lnTo>
                <a:lnTo>
                  <a:pt x="23514" y="1476096"/>
                </a:lnTo>
                <a:lnTo>
                  <a:pt x="11757" y="1423708"/>
                </a:lnTo>
                <a:lnTo>
                  <a:pt x="3359" y="1363383"/>
                </a:lnTo>
                <a:lnTo>
                  <a:pt x="0" y="1295121"/>
                </a:lnTo>
                <a:lnTo>
                  <a:pt x="3359" y="1226858"/>
                </a:lnTo>
                <a:lnTo>
                  <a:pt x="11757" y="1166533"/>
                </a:lnTo>
                <a:lnTo>
                  <a:pt x="23514" y="1114146"/>
                </a:lnTo>
                <a:lnTo>
                  <a:pt x="38631" y="1068108"/>
                </a:lnTo>
                <a:lnTo>
                  <a:pt x="55427" y="1025246"/>
                </a:lnTo>
                <a:lnTo>
                  <a:pt x="75582" y="987146"/>
                </a:lnTo>
                <a:lnTo>
                  <a:pt x="115892" y="912533"/>
                </a:lnTo>
                <a:lnTo>
                  <a:pt x="134368" y="874433"/>
                </a:lnTo>
                <a:lnTo>
                  <a:pt x="152844" y="831571"/>
                </a:lnTo>
                <a:lnTo>
                  <a:pt x="167959" y="785533"/>
                </a:lnTo>
                <a:lnTo>
                  <a:pt x="178037" y="733146"/>
                </a:lnTo>
                <a:lnTo>
                  <a:pt x="188115" y="674408"/>
                </a:lnTo>
                <a:lnTo>
                  <a:pt x="189795" y="604558"/>
                </a:lnTo>
                <a:lnTo>
                  <a:pt x="188115" y="536296"/>
                </a:lnTo>
                <a:lnTo>
                  <a:pt x="178037" y="475971"/>
                </a:lnTo>
                <a:lnTo>
                  <a:pt x="167959" y="423583"/>
                </a:lnTo>
                <a:lnTo>
                  <a:pt x="152844" y="379133"/>
                </a:lnTo>
                <a:lnTo>
                  <a:pt x="134368" y="336271"/>
                </a:lnTo>
                <a:lnTo>
                  <a:pt x="115892" y="299758"/>
                </a:lnTo>
                <a:lnTo>
                  <a:pt x="75582" y="225146"/>
                </a:lnTo>
                <a:lnTo>
                  <a:pt x="55427" y="185458"/>
                </a:lnTo>
                <a:lnTo>
                  <a:pt x="38631" y="144183"/>
                </a:lnTo>
                <a:lnTo>
                  <a:pt x="23514" y="98146"/>
                </a:lnTo>
                <a:lnTo>
                  <a:pt x="11757" y="4575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62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606341BB-87B8-009F-5D01-63D73A91A2C2}"/>
              </a:ext>
            </a:extLst>
          </p:cNvPr>
          <p:cNvSpPr/>
          <p:nvPr/>
        </p:nvSpPr>
        <p:spPr>
          <a:xfrm>
            <a:off x="6096001" y="1246489"/>
            <a:ext cx="4511279" cy="402083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defRPr/>
            </a:pPr>
            <a:endParaRPr lang="ar-SA" sz="1350">
              <a:solidFill>
                <a:srgbClr val="003A1A"/>
              </a:solidFill>
              <a:latin typeface="Calibri" panose="020F0502020204030204"/>
              <a:cs typeface="Arial" panose="020B0604020202020204" pitchFamily="34" charset="0"/>
            </a:endParaRPr>
          </a:p>
        </p:txBody>
      </p:sp>
      <p:sp>
        <p:nvSpPr>
          <p:cNvPr id="2" name="Rectangle 1">
            <a:extLst>
              <a:ext uri="{FF2B5EF4-FFF2-40B4-BE49-F238E27FC236}">
                <a16:creationId xmlns:a16="http://schemas.microsoft.com/office/drawing/2014/main" id="{33F7ADA6-7620-617F-A362-5F2B828A3C68}"/>
              </a:ext>
            </a:extLst>
          </p:cNvPr>
          <p:cNvSpPr/>
          <p:nvPr/>
        </p:nvSpPr>
        <p:spPr>
          <a:xfrm>
            <a:off x="1609029" y="2301296"/>
            <a:ext cx="4426251" cy="2871971"/>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oAutofit/>
          </a:bodyPr>
          <a:lstStyle/>
          <a:p>
            <a:pPr marL="257162" indent="-214303" defTabSz="685766" fontAlgn="base">
              <a:spcBef>
                <a:spcPts val="525"/>
              </a:spcBef>
              <a:spcAft>
                <a:spcPct val="0"/>
              </a:spcAft>
              <a:buClr>
                <a:srgbClr val="44546A"/>
              </a:buClr>
              <a:buFont typeface="Arial" panose="020B0604020202020204" pitchFamily="34" charset="0"/>
              <a:buChar char="•"/>
              <a:defRPr/>
            </a:pPr>
            <a:r>
              <a:rPr lang="en-US" altLang="en-US" sz="1500" dirty="0">
                <a:solidFill>
                  <a:srgbClr val="003A1A"/>
                </a:solidFill>
                <a:latin typeface="Calibri" panose="020F0502020204030204"/>
              </a:rPr>
              <a:t>Cultural Forces are the characteristics that can affect marketing decision making</a:t>
            </a:r>
          </a:p>
          <a:p>
            <a:pPr marL="214303" indent="-171442" defTabSz="685766" fontAlgn="base">
              <a:spcBef>
                <a:spcPts val="525"/>
              </a:spcBef>
              <a:spcAft>
                <a:spcPct val="0"/>
              </a:spcAft>
              <a:buClr>
                <a:srgbClr val="44546A"/>
              </a:buClr>
              <a:buFont typeface="Arial" panose="020B0604020202020204" pitchFamily="34" charset="0"/>
              <a:buChar char="•"/>
              <a:defRPr/>
            </a:pPr>
            <a:r>
              <a:rPr lang="en-US" altLang="en-US" sz="1500" dirty="0">
                <a:solidFill>
                  <a:srgbClr val="003A1A"/>
                </a:solidFill>
                <a:latin typeface="Calibri" panose="020F0502020204030204"/>
              </a:rPr>
              <a:t>Cultural Forces affect a society’s basic values, perceptions, preferences, and behaviors. shapes basic beliefs and values.</a:t>
            </a:r>
          </a:p>
          <a:p>
            <a:pPr marL="214303" indent="-171442" defTabSz="685766" fontAlgn="base">
              <a:spcBef>
                <a:spcPts val="525"/>
              </a:spcBef>
              <a:spcAft>
                <a:spcPct val="0"/>
              </a:spcAft>
              <a:buClr>
                <a:srgbClr val="44546A"/>
              </a:buClr>
              <a:buFont typeface="Arial" panose="020B0604020202020204" pitchFamily="34" charset="0"/>
              <a:buChar char="•"/>
              <a:defRPr/>
            </a:pPr>
            <a:endParaRPr lang="en-US" altLang="en-US" sz="1500" dirty="0">
              <a:solidFill>
                <a:srgbClr val="003A1A"/>
              </a:solidFill>
              <a:latin typeface="Calibri" panose="020F0502020204030204"/>
            </a:endParaRPr>
          </a:p>
          <a:p>
            <a:pPr marL="214303" indent="-171442" defTabSz="685766" fontAlgn="base">
              <a:spcBef>
                <a:spcPts val="525"/>
              </a:spcBef>
              <a:spcAft>
                <a:spcPct val="0"/>
              </a:spcAft>
              <a:buClr>
                <a:srgbClr val="44546A"/>
              </a:buClr>
              <a:buFont typeface="Arial" panose="020B0604020202020204" pitchFamily="34" charset="0"/>
              <a:buChar char="•"/>
              <a:defRPr/>
            </a:pPr>
            <a:r>
              <a:rPr lang="en-US" altLang="en-US" sz="1500" dirty="0">
                <a:solidFill>
                  <a:srgbClr val="003A1A"/>
                </a:solidFill>
                <a:latin typeface="Calibri" panose="020F0502020204030204"/>
              </a:rPr>
              <a:t>For example, most Americans believe in individual freedom, hard work, getting married, achievement, and success. These beliefs shape more specific attitudes and behaviors found in everyday life. </a:t>
            </a:r>
          </a:p>
        </p:txBody>
      </p:sp>
      <p:sp>
        <p:nvSpPr>
          <p:cNvPr id="3" name="object 3"/>
          <p:cNvSpPr txBox="1">
            <a:spLocks noGrp="1"/>
          </p:cNvSpPr>
          <p:nvPr>
            <p:ph type="title" idx="4294967295"/>
          </p:nvPr>
        </p:nvSpPr>
        <p:spPr>
          <a:xfrm>
            <a:off x="1609029" y="1100055"/>
            <a:ext cx="2938463" cy="673894"/>
          </a:xfrm>
          <a:prstGeom prst="rect">
            <a:avLst/>
          </a:prstGeom>
        </p:spPr>
        <p:txBody>
          <a:bodyPr vert="horz" lIns="68580" tIns="34290" rIns="68580" bIns="34290" rtlCol="0" anchor="t">
            <a:normAutofit fontScale="90000"/>
          </a:bodyPr>
          <a:lstStyle/>
          <a:p>
            <a:pPr algn="ctr"/>
            <a:r>
              <a:rPr lang="en-US" b="1" dirty="0">
                <a:solidFill>
                  <a:srgbClr val="003A1A"/>
                </a:solidFill>
              </a:rPr>
              <a:t>Cultural </a:t>
            </a:r>
            <a:r>
              <a:rPr lang="en-US" altLang="en-US" b="1" dirty="0">
                <a:solidFill>
                  <a:srgbClr val="003A1A"/>
                </a:solidFill>
              </a:rPr>
              <a:t>Forces</a:t>
            </a:r>
            <a:endParaRPr lang="en-US" b="1" dirty="0">
              <a:solidFill>
                <a:srgbClr val="003A1A"/>
              </a:solidFill>
            </a:endParaRPr>
          </a:p>
        </p:txBody>
      </p:sp>
      <p:grpSp>
        <p:nvGrpSpPr>
          <p:cNvPr id="6" name="Group 5">
            <a:extLst>
              <a:ext uri="{FF2B5EF4-FFF2-40B4-BE49-F238E27FC236}">
                <a16:creationId xmlns:a16="http://schemas.microsoft.com/office/drawing/2014/main" id="{4429692B-E1E0-4964-1C51-7AD7C001A48B}"/>
              </a:ext>
            </a:extLst>
          </p:cNvPr>
          <p:cNvGrpSpPr/>
          <p:nvPr/>
        </p:nvGrpSpPr>
        <p:grpSpPr>
          <a:xfrm>
            <a:off x="6321570" y="1252336"/>
            <a:ext cx="3978529" cy="2511593"/>
            <a:chOff x="6560993" y="-380250"/>
            <a:chExt cx="5304704" cy="3942870"/>
          </a:xfrm>
        </p:grpSpPr>
        <p:pic>
          <p:nvPicPr>
            <p:cNvPr id="4" name="Picture 3">
              <a:extLst>
                <a:ext uri="{FF2B5EF4-FFF2-40B4-BE49-F238E27FC236}">
                  <a16:creationId xmlns:a16="http://schemas.microsoft.com/office/drawing/2014/main" id="{E376F5F1-E313-E666-BDA3-C484A0DE8CAF}"/>
                </a:ext>
              </a:extLst>
            </p:cNvPr>
            <p:cNvPicPr>
              <a:picLocks noChangeAspect="1"/>
            </p:cNvPicPr>
            <p:nvPr/>
          </p:nvPicPr>
          <p:blipFill>
            <a:blip r:embed="rId3"/>
            <a:stretch>
              <a:fillRect/>
            </a:stretch>
          </p:blipFill>
          <p:spPr>
            <a:xfrm>
              <a:off x="6560993" y="298561"/>
              <a:ext cx="5304704" cy="3264059"/>
            </a:xfrm>
            <a:prstGeom prst="rect">
              <a:avLst/>
            </a:prstGeom>
          </p:spPr>
        </p:pic>
        <p:sp>
          <p:nvSpPr>
            <p:cNvPr id="7" name="Rectangle 6">
              <a:extLst>
                <a:ext uri="{FF2B5EF4-FFF2-40B4-BE49-F238E27FC236}">
                  <a16:creationId xmlns:a16="http://schemas.microsoft.com/office/drawing/2014/main" id="{1756464C-8B31-5E48-45F2-2E25A4B6A90F}"/>
                </a:ext>
              </a:extLst>
            </p:cNvPr>
            <p:cNvSpPr/>
            <p:nvPr/>
          </p:nvSpPr>
          <p:spPr>
            <a:xfrm>
              <a:off x="7542463" y="-380250"/>
              <a:ext cx="3997248" cy="579803"/>
            </a:xfrm>
            <a:prstGeom prst="rect">
              <a:avLst/>
            </a:prstGeom>
            <a:solidFill>
              <a:schemeClr val="bg1"/>
            </a:solidFill>
          </p:spPr>
          <p:txBody>
            <a:bodyPr wrap="none">
              <a:spAutoFit/>
            </a:bodyPr>
            <a:lstStyle/>
            <a:p>
              <a:pPr defTabSz="685766">
                <a:defRPr/>
              </a:pPr>
              <a:r>
                <a:rPr lang="en-US" b="1" dirty="0">
                  <a:solidFill>
                    <a:srgbClr val="003A1A"/>
                  </a:solidFill>
                  <a:latin typeface="Abadi" panose="020B0604020104020204" pitchFamily="34" charset="0"/>
                </a:rPr>
                <a:t>SOCIOCULTURAL ELEMENTS </a:t>
              </a:r>
              <a:endParaRPr lang="en-SA" b="1" dirty="0">
                <a:solidFill>
                  <a:srgbClr val="003A1A"/>
                </a:solidFill>
                <a:latin typeface="Abadi" panose="020B0604020104020204" pitchFamily="34" charset="0"/>
              </a:endParaRPr>
            </a:p>
          </p:txBody>
        </p:sp>
      </p:grpSp>
      <p:pic>
        <p:nvPicPr>
          <p:cNvPr id="5" name="Picture 4">
            <a:extLst>
              <a:ext uri="{FF2B5EF4-FFF2-40B4-BE49-F238E27FC236}">
                <a16:creationId xmlns:a16="http://schemas.microsoft.com/office/drawing/2014/main" id="{D3C93C8C-EC15-AFB0-7A35-C69C7C351C81}"/>
              </a:ext>
            </a:extLst>
          </p:cNvPr>
          <p:cNvPicPr>
            <a:picLocks noChangeAspect="1"/>
          </p:cNvPicPr>
          <p:nvPr/>
        </p:nvPicPr>
        <p:blipFill rotWithShape="1">
          <a:blip r:embed="rId4"/>
          <a:srcRect l="12268" t="8312" r="15402" b="5202"/>
          <a:stretch/>
        </p:blipFill>
        <p:spPr>
          <a:xfrm>
            <a:off x="6321569" y="3865878"/>
            <a:ext cx="3887771" cy="1299496"/>
          </a:xfrm>
          <a:prstGeom prst="rect">
            <a:avLst/>
          </a:prstGeom>
        </p:spPr>
      </p:pic>
    </p:spTree>
    <p:extLst>
      <p:ext uri="{BB962C8B-B14F-4D97-AF65-F5344CB8AC3E}">
        <p14:creationId xmlns:p14="http://schemas.microsoft.com/office/powerpoint/2010/main" val="130873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AD22D93F-DAC2-AF02-2D6D-007DF3E20865}"/>
              </a:ext>
            </a:extLst>
          </p:cNvPr>
          <p:cNvSpPr/>
          <p:nvPr/>
        </p:nvSpPr>
        <p:spPr>
          <a:xfrm>
            <a:off x="6156721" y="1270205"/>
            <a:ext cx="4511279" cy="475426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defRPr/>
            </a:pPr>
            <a:endParaRPr lang="ar-SA" sz="1200">
              <a:solidFill>
                <a:srgbClr val="003A1A"/>
              </a:solidFill>
              <a:latin typeface="Calibri" panose="020F0502020204030204"/>
              <a:cs typeface="Arial" panose="020B0604020202020204" pitchFamily="34" charset="0"/>
            </a:endParaRPr>
          </a:p>
        </p:txBody>
      </p:sp>
      <p:sp>
        <p:nvSpPr>
          <p:cNvPr id="2" name="Title 1"/>
          <p:cNvSpPr>
            <a:spLocks noGrp="1"/>
          </p:cNvSpPr>
          <p:nvPr>
            <p:ph type="title" idx="4294967295"/>
          </p:nvPr>
        </p:nvSpPr>
        <p:spPr>
          <a:xfrm>
            <a:off x="1584720" y="1027912"/>
            <a:ext cx="3306366" cy="484584"/>
          </a:xfrm>
        </p:spPr>
        <p:txBody>
          <a:bodyPr vert="horz" lIns="68580" tIns="34290" rIns="68580" bIns="34290" rtlCol="0" anchor="t">
            <a:normAutofit fontScale="90000"/>
          </a:bodyPr>
          <a:lstStyle/>
          <a:p>
            <a:r>
              <a:rPr lang="en-US" altLang="en-US" sz="3600" b="1" dirty="0">
                <a:solidFill>
                  <a:srgbClr val="003A1A"/>
                </a:solidFill>
              </a:rPr>
              <a:t>Economic Forces</a:t>
            </a:r>
            <a:endParaRPr lang="en-US" sz="3600" b="1" dirty="0">
              <a:solidFill>
                <a:srgbClr val="003A1A"/>
              </a:solidFill>
            </a:endParaRPr>
          </a:p>
        </p:txBody>
      </p:sp>
      <p:sp>
        <p:nvSpPr>
          <p:cNvPr id="3" name="Content Placeholder 2"/>
          <p:cNvSpPr>
            <a:spLocks noGrp="1"/>
          </p:cNvSpPr>
          <p:nvPr>
            <p:ph idx="4294967295"/>
          </p:nvPr>
        </p:nvSpPr>
        <p:spPr>
          <a:xfrm>
            <a:off x="1584722" y="1512497"/>
            <a:ext cx="4571999" cy="2611484"/>
          </a:xfrm>
        </p:spPr>
        <p:txBody>
          <a:bodyPr wrap="square">
            <a:spAutoFit/>
          </a:bodyPr>
          <a:lstStyle/>
          <a:p>
            <a:pPr marL="0" indent="0">
              <a:buNone/>
            </a:pPr>
            <a:r>
              <a:rPr lang="en-US" altLang="en-US" sz="2400" dirty="0">
                <a:solidFill>
                  <a:srgbClr val="003A1A"/>
                </a:solidFill>
                <a:latin typeface="Abadi" panose="020B0604020104020204" pitchFamily="34" charset="0"/>
              </a:rPr>
              <a:t>Economic factors affect consumer purchasing power and spending </a:t>
            </a:r>
          </a:p>
          <a:p>
            <a:pPr lvl="1"/>
            <a:r>
              <a:rPr lang="en-US" altLang="en-US" sz="1200" dirty="0">
                <a:solidFill>
                  <a:srgbClr val="003A1A"/>
                </a:solidFill>
                <a:latin typeface="Abadi" panose="020B0604020104020204" pitchFamily="34" charset="0"/>
              </a:rPr>
              <a:t>Differences in income distributions well as income levels. Over the past several decades, the rich have grown richer, the middle class has shrunk, and the poor have remained poor.</a:t>
            </a:r>
          </a:p>
          <a:p>
            <a:pPr lvl="1"/>
            <a:r>
              <a:rPr lang="en-US" altLang="en-US" sz="1200" dirty="0">
                <a:solidFill>
                  <a:srgbClr val="003A1A"/>
                </a:solidFill>
                <a:latin typeface="Abadi" panose="020B0604020104020204" pitchFamily="34" charset="0"/>
              </a:rPr>
              <a:t>Consumers are buying less and looking for greater value in the things they do buy.  </a:t>
            </a:r>
          </a:p>
          <a:p>
            <a:pPr lvl="1"/>
            <a:r>
              <a:rPr lang="en-US" altLang="en-US" sz="1200" dirty="0">
                <a:solidFill>
                  <a:srgbClr val="003A1A"/>
                </a:solidFill>
                <a:latin typeface="Abadi" panose="020B0604020104020204" pitchFamily="34" charset="0"/>
              </a:rPr>
              <a:t>Marketers should pay attention to income distribution as well as income levels to tailor their marketing offers across a range of markets, from the affluent to the less affluent.</a:t>
            </a:r>
          </a:p>
        </p:txBody>
      </p:sp>
      <p:graphicFrame>
        <p:nvGraphicFramePr>
          <p:cNvPr id="4" name="object 3">
            <a:extLst>
              <a:ext uri="{FF2B5EF4-FFF2-40B4-BE49-F238E27FC236}">
                <a16:creationId xmlns:a16="http://schemas.microsoft.com/office/drawing/2014/main" id="{32CD3CD3-E588-A6BB-64E9-0426C1E25E91}"/>
              </a:ext>
            </a:extLst>
          </p:cNvPr>
          <p:cNvGraphicFramePr/>
          <p:nvPr>
            <p:extLst>
              <p:ext uri="{D42A27DB-BD31-4B8C-83A1-F6EECF244321}">
                <p14:modId xmlns:p14="http://schemas.microsoft.com/office/powerpoint/2010/main" val="4252779008"/>
              </p:ext>
            </p:extLst>
          </p:nvPr>
        </p:nvGraphicFramePr>
        <p:xfrm>
          <a:off x="6333902" y="1568054"/>
          <a:ext cx="1146942" cy="4219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McDonald's returns to value pricing with $1 $2 $3 Dollar Menu">
            <a:extLst>
              <a:ext uri="{FF2B5EF4-FFF2-40B4-BE49-F238E27FC236}">
                <a16:creationId xmlns:a16="http://schemas.microsoft.com/office/drawing/2014/main" id="{899DCEF5-E7BD-EE00-0FB9-8DA314516D8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081" t="4161" r="-1" b="5452"/>
          <a:stretch/>
        </p:blipFill>
        <p:spPr bwMode="auto">
          <a:xfrm>
            <a:off x="7480844" y="1568054"/>
            <a:ext cx="3019853" cy="4219164"/>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extLst>
              <a:ext uri="{FF2B5EF4-FFF2-40B4-BE49-F238E27FC236}">
                <a16:creationId xmlns:a16="http://schemas.microsoft.com/office/drawing/2014/main" id="{DC013D75-046F-6715-6D50-4AB5116DDDE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4001" y="4159957"/>
            <a:ext cx="4511279" cy="1823294"/>
          </a:xfrm>
          <a:prstGeom prst="rect">
            <a:avLst/>
          </a:prstGeom>
        </p:spPr>
      </p:pic>
    </p:spTree>
    <p:extLst>
      <p:ext uri="{BB962C8B-B14F-4D97-AF65-F5344CB8AC3E}">
        <p14:creationId xmlns:p14="http://schemas.microsoft.com/office/powerpoint/2010/main" val="39921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cBhvr additive="base">
                                        <p:cTn id="20" dur="500" fill="hold"/>
                                        <p:tgtEl>
                                          <p:spTgt spid="1026"/>
                                        </p:tgtEl>
                                        <p:attrNameLst>
                                          <p:attrName>ppt_x</p:attrName>
                                        </p:attrNameLst>
                                      </p:cBhvr>
                                      <p:tavLst>
                                        <p:tav tm="0">
                                          <p:val>
                                            <p:strVal val="#ppt_x"/>
                                          </p:val>
                                        </p:tav>
                                        <p:tav tm="100000">
                                          <p:val>
                                            <p:strVal val="#ppt_x"/>
                                          </p:val>
                                        </p:tav>
                                      </p:tavLst>
                                    </p:anim>
                                    <p:anim calcmode="lin" valueType="num">
                                      <p:cBhvr additive="base">
                                        <p:cTn id="21"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7F9932ED-6F79-A1FD-A06E-1C8D54F8A884}"/>
              </a:ext>
            </a:extLst>
          </p:cNvPr>
          <p:cNvSpPr/>
          <p:nvPr/>
        </p:nvSpPr>
        <p:spPr>
          <a:xfrm>
            <a:off x="6239932" y="1284583"/>
            <a:ext cx="4319083" cy="402083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defRPr/>
            </a:pPr>
            <a:endParaRPr lang="ar-SA" sz="1200">
              <a:solidFill>
                <a:srgbClr val="003A1A"/>
              </a:solidFill>
              <a:latin typeface="Calibri" panose="020F0502020204030204"/>
              <a:cs typeface="Arial" panose="020B0604020202020204" pitchFamily="34" charset="0"/>
            </a:endParaRPr>
          </a:p>
        </p:txBody>
      </p:sp>
      <p:sp>
        <p:nvSpPr>
          <p:cNvPr id="3" name="object 3"/>
          <p:cNvSpPr txBox="1">
            <a:spLocks noGrp="1"/>
          </p:cNvSpPr>
          <p:nvPr>
            <p:ph type="title" idx="4294967295"/>
          </p:nvPr>
        </p:nvSpPr>
        <p:spPr>
          <a:xfrm>
            <a:off x="1524001" y="1665687"/>
            <a:ext cx="3718322" cy="864394"/>
          </a:xfrm>
          <a:prstGeom prst="rect">
            <a:avLst/>
          </a:prstGeom>
        </p:spPr>
        <p:txBody>
          <a:bodyPr vert="horz" lIns="68580" tIns="34290" rIns="68580" bIns="34290" rtlCol="0" anchor="t">
            <a:normAutofit fontScale="90000"/>
          </a:bodyPr>
          <a:lstStyle/>
          <a:p>
            <a:pPr algn="ctr"/>
            <a:r>
              <a:rPr lang="en-US" sz="3600" b="1" dirty="0">
                <a:solidFill>
                  <a:srgbClr val="003A1A"/>
                </a:solidFill>
              </a:rPr>
              <a:t>Technological forces</a:t>
            </a:r>
          </a:p>
        </p:txBody>
      </p:sp>
      <p:graphicFrame>
        <p:nvGraphicFramePr>
          <p:cNvPr id="8" name="TextBox 5">
            <a:extLst>
              <a:ext uri="{FF2B5EF4-FFF2-40B4-BE49-F238E27FC236}">
                <a16:creationId xmlns:a16="http://schemas.microsoft.com/office/drawing/2014/main" id="{58133F62-D7C1-4A4C-B082-E3ECCFE3DC51}"/>
              </a:ext>
            </a:extLst>
          </p:cNvPr>
          <p:cNvGraphicFramePr/>
          <p:nvPr>
            <p:extLst>
              <p:ext uri="{D42A27DB-BD31-4B8C-83A1-F6EECF244321}">
                <p14:modId xmlns:p14="http://schemas.microsoft.com/office/powerpoint/2010/main" val="1266147981"/>
              </p:ext>
            </p:extLst>
          </p:nvPr>
        </p:nvGraphicFramePr>
        <p:xfrm>
          <a:off x="4777249" y="2098191"/>
          <a:ext cx="1564081" cy="2901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2">
            <a:extLst>
              <a:ext uri="{FF2B5EF4-FFF2-40B4-BE49-F238E27FC236}">
                <a16:creationId xmlns:a16="http://schemas.microsoft.com/office/drawing/2014/main" id="{60B9FB05-1DB5-8314-B84C-23C2A05ACCC1}"/>
              </a:ext>
            </a:extLst>
          </p:cNvPr>
          <p:cNvSpPr txBox="1">
            <a:spLocks/>
          </p:cNvSpPr>
          <p:nvPr/>
        </p:nvSpPr>
        <p:spPr>
          <a:xfrm>
            <a:off x="1632988" y="2300356"/>
            <a:ext cx="3320015" cy="3130958"/>
          </a:xfrm>
          <a:prstGeom prst="rect">
            <a:avLst/>
          </a:prstGeom>
        </p:spPr>
        <p:txBody>
          <a:bodyPr vert="horz" lIns="68580" tIns="34290" rIns="68580" bIns="3429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171442" indent="-171442" defTabSz="685766">
              <a:spcBef>
                <a:spcPts val="525"/>
              </a:spcBef>
              <a:buClr>
                <a:srgbClr val="44546A"/>
              </a:buClr>
              <a:defRPr/>
            </a:pPr>
            <a:r>
              <a:rPr lang="en-US" altLang="en-US" sz="1600" dirty="0">
                <a:solidFill>
                  <a:srgbClr val="003A1A"/>
                </a:solidFill>
                <a:latin typeface="Abadi" panose="020B0604020104020204" pitchFamily="34" charset="0"/>
              </a:rPr>
              <a:t>Marketers should adopt the new </a:t>
            </a:r>
            <a:r>
              <a:rPr lang="en-US" altLang="en-US" sz="1600" dirty="0">
                <a:solidFill>
                  <a:srgbClr val="003A1A"/>
                </a:solidFill>
                <a:latin typeface="Calibri" panose="020F0502020204030204"/>
              </a:rPr>
              <a:t> Digital Technologies and capture new markets and opportunities.</a:t>
            </a:r>
          </a:p>
          <a:p>
            <a:pPr marL="514325" lvl="1" indent="-171442" defTabSz="685766">
              <a:spcBef>
                <a:spcPts val="525"/>
              </a:spcBef>
              <a:buClr>
                <a:srgbClr val="44546A"/>
              </a:buClr>
              <a:buSzPct val="125000"/>
              <a:tabLst>
                <a:tab pos="0" algn="l"/>
              </a:tabLst>
              <a:defRPr/>
            </a:pPr>
            <a:r>
              <a:rPr lang="en-US" altLang="en-US" sz="1400" dirty="0">
                <a:solidFill>
                  <a:srgbClr val="003A1A"/>
                </a:solidFill>
                <a:latin typeface="Calibri" panose="020F0502020204030204"/>
              </a:rPr>
              <a:t>Online marketing</a:t>
            </a:r>
          </a:p>
          <a:p>
            <a:pPr marL="514325" lvl="1" indent="-171442" defTabSz="685766">
              <a:spcBef>
                <a:spcPts val="525"/>
              </a:spcBef>
              <a:buClr>
                <a:srgbClr val="44546A"/>
              </a:buClr>
              <a:buSzPct val="125000"/>
              <a:tabLst>
                <a:tab pos="0" algn="l"/>
              </a:tabLst>
              <a:defRPr/>
            </a:pPr>
            <a:r>
              <a:rPr lang="en-US" altLang="en-US" sz="1400" dirty="0">
                <a:solidFill>
                  <a:srgbClr val="003A1A"/>
                </a:solidFill>
                <a:latin typeface="Calibri" panose="020F0502020204030204"/>
              </a:rPr>
              <a:t>Online retail </a:t>
            </a:r>
          </a:p>
          <a:p>
            <a:pPr marL="514325" lvl="1" indent="-171442" defTabSz="685766">
              <a:spcBef>
                <a:spcPts val="525"/>
              </a:spcBef>
              <a:buClr>
                <a:srgbClr val="44546A"/>
              </a:buClr>
              <a:buSzPct val="125000"/>
              <a:tabLst>
                <a:tab pos="0" algn="l"/>
              </a:tabLst>
              <a:defRPr/>
            </a:pPr>
            <a:r>
              <a:rPr lang="en-US" altLang="en-US" sz="1400" dirty="0">
                <a:solidFill>
                  <a:srgbClr val="003A1A"/>
                </a:solidFill>
                <a:latin typeface="Calibri" panose="020F0502020204030204"/>
              </a:rPr>
              <a:t>Radio-frequency identification (RFID) is technology to track products through various points in the distribution channel.</a:t>
            </a:r>
          </a:p>
        </p:txBody>
      </p:sp>
      <p:pic>
        <p:nvPicPr>
          <p:cNvPr id="2" name="Picture 1">
            <a:extLst>
              <a:ext uri="{FF2B5EF4-FFF2-40B4-BE49-F238E27FC236}">
                <a16:creationId xmlns:a16="http://schemas.microsoft.com/office/drawing/2014/main" id="{F2B45FF0-2AD9-56D5-EA47-CAF7D743E0C8}"/>
              </a:ext>
            </a:extLst>
          </p:cNvPr>
          <p:cNvPicPr>
            <a:picLocks noChangeAspect="1"/>
          </p:cNvPicPr>
          <p:nvPr/>
        </p:nvPicPr>
        <p:blipFill>
          <a:blip r:embed="rId8"/>
          <a:stretch>
            <a:fillRect/>
          </a:stretch>
        </p:blipFill>
        <p:spPr>
          <a:xfrm>
            <a:off x="6424962" y="1590675"/>
            <a:ext cx="3841246" cy="3408652"/>
          </a:xfrm>
          <a:prstGeom prst="rect">
            <a:avLst/>
          </a:prstGeom>
          <a:solidFill>
            <a:schemeClr val="bg1"/>
          </a:solidFill>
        </p:spPr>
      </p:pic>
    </p:spTree>
    <p:extLst>
      <p:ext uri="{BB962C8B-B14F-4D97-AF65-F5344CB8AC3E}">
        <p14:creationId xmlns:p14="http://schemas.microsoft.com/office/powerpoint/2010/main" val="142185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022C4396-04C8-7D59-BA02-D8C29BA22AA6}"/>
              </a:ext>
            </a:extLst>
          </p:cNvPr>
          <p:cNvSpPr/>
          <p:nvPr/>
        </p:nvSpPr>
        <p:spPr>
          <a:xfrm>
            <a:off x="6096001" y="1246489"/>
            <a:ext cx="4511279" cy="402083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defRPr/>
            </a:pPr>
            <a:endParaRPr lang="ar-SA" sz="1350" b="1" dirty="0">
              <a:solidFill>
                <a:srgbClr val="003A1A"/>
              </a:solidFill>
              <a:latin typeface="Calibri" panose="020F0502020204030204"/>
              <a:cs typeface="Arial" panose="020B0604020202020204" pitchFamily="34" charset="0"/>
            </a:endParaRPr>
          </a:p>
        </p:txBody>
      </p:sp>
      <p:sp>
        <p:nvSpPr>
          <p:cNvPr id="2" name="Title 1"/>
          <p:cNvSpPr>
            <a:spLocks noGrp="1"/>
          </p:cNvSpPr>
          <p:nvPr>
            <p:ph type="title" idx="4294967295"/>
          </p:nvPr>
        </p:nvSpPr>
        <p:spPr>
          <a:xfrm>
            <a:off x="1524000" y="1598434"/>
            <a:ext cx="3086100" cy="598885"/>
          </a:xfrm>
        </p:spPr>
        <p:txBody>
          <a:bodyPr vert="horz" lIns="68580" tIns="34290" rIns="68580" bIns="34290" rtlCol="0" anchor="t">
            <a:normAutofit fontScale="90000"/>
          </a:bodyPr>
          <a:lstStyle/>
          <a:p>
            <a:pPr algn="ctr"/>
            <a:r>
              <a:rPr lang="en-US" altLang="en-US" b="1" dirty="0">
                <a:solidFill>
                  <a:srgbClr val="003A1A"/>
                </a:solidFill>
              </a:rPr>
              <a:t>Natural Forces</a:t>
            </a:r>
            <a:endParaRPr lang="en-US" b="1" dirty="0">
              <a:solidFill>
                <a:srgbClr val="003A1A"/>
              </a:solidFill>
            </a:endParaRPr>
          </a:p>
        </p:txBody>
      </p:sp>
      <p:sp>
        <p:nvSpPr>
          <p:cNvPr id="3" name="Content Placeholder 2"/>
          <p:cNvSpPr>
            <a:spLocks noGrp="1"/>
          </p:cNvSpPr>
          <p:nvPr>
            <p:ph idx="4294967295"/>
          </p:nvPr>
        </p:nvSpPr>
        <p:spPr>
          <a:xfrm>
            <a:off x="1524001" y="2225281"/>
            <a:ext cx="3051572" cy="3424014"/>
          </a:xfrm>
        </p:spPr>
        <p:txBody>
          <a:bodyPr wrap="square">
            <a:spAutoFit/>
          </a:bodyPr>
          <a:lstStyle/>
          <a:p>
            <a:r>
              <a:rPr lang="en-US" altLang="en-US" sz="1500" dirty="0">
                <a:solidFill>
                  <a:srgbClr val="003A1A"/>
                </a:solidFill>
                <a:latin typeface="Abadi" panose="020B0604020104020204" pitchFamily="34" charset="0"/>
              </a:rPr>
              <a:t>Marketers should be aware of several trends in the natural environment. </a:t>
            </a:r>
          </a:p>
          <a:p>
            <a:pPr lvl="1"/>
            <a:r>
              <a:rPr lang="en-US" altLang="en-US" sz="1500" dirty="0">
                <a:solidFill>
                  <a:srgbClr val="003A1A"/>
                </a:solidFill>
                <a:latin typeface="Abadi" panose="020B0604020104020204" pitchFamily="34" charset="0"/>
              </a:rPr>
              <a:t>Shortages of raw materials</a:t>
            </a:r>
          </a:p>
          <a:p>
            <a:pPr lvl="1"/>
            <a:r>
              <a:rPr lang="en-US" altLang="en-US" sz="1500" dirty="0">
                <a:solidFill>
                  <a:srgbClr val="003A1A"/>
                </a:solidFill>
                <a:latin typeface="Abadi" panose="020B0604020104020204" pitchFamily="34" charset="0"/>
              </a:rPr>
              <a:t>Increased pollution</a:t>
            </a:r>
          </a:p>
          <a:p>
            <a:pPr lvl="1"/>
            <a:r>
              <a:rPr lang="en-US" altLang="en-US" sz="1500" dirty="0">
                <a:solidFill>
                  <a:srgbClr val="003A1A"/>
                </a:solidFill>
                <a:latin typeface="Abadi" panose="020B0604020104020204" pitchFamily="34" charset="0"/>
              </a:rPr>
              <a:t>Increased government intervention</a:t>
            </a:r>
          </a:p>
          <a:p>
            <a:r>
              <a:rPr lang="en-US" altLang="en-US" sz="1800" b="1" dirty="0">
                <a:solidFill>
                  <a:srgbClr val="003A1A"/>
                </a:solidFill>
                <a:latin typeface="Abadi" panose="020B0604020104020204" pitchFamily="34" charset="0"/>
              </a:rPr>
              <a:t>environmental sustainability</a:t>
            </a:r>
            <a:r>
              <a:rPr lang="en-US" altLang="en-US" sz="1800" dirty="0">
                <a:solidFill>
                  <a:srgbClr val="003A1A"/>
                </a:solidFill>
                <a:latin typeface="Abadi" panose="020B0604020104020204" pitchFamily="34" charset="0"/>
              </a:rPr>
              <a:t>. This refers to the effort to create a world economy that the planet can support indefinitely.</a:t>
            </a:r>
          </a:p>
        </p:txBody>
      </p:sp>
      <p:pic>
        <p:nvPicPr>
          <p:cNvPr id="3073" name="Picture 1" descr="page33image61004288">
            <a:extLst>
              <a:ext uri="{FF2B5EF4-FFF2-40B4-BE49-F238E27FC236}">
                <a16:creationId xmlns:a16="http://schemas.microsoft.com/office/drawing/2014/main" id="{F9CF6EEF-5E3F-274E-4D54-729DEF75A8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 t="7274" r="1827" b="11585"/>
          <a:stretch/>
        </p:blipFill>
        <p:spPr bwMode="auto">
          <a:xfrm>
            <a:off x="8882185" y="3956914"/>
            <a:ext cx="1468586" cy="115530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D385D22-3881-31D3-7C70-22456EC72656}"/>
              </a:ext>
            </a:extLst>
          </p:cNvPr>
          <p:cNvSpPr/>
          <p:nvPr/>
        </p:nvSpPr>
        <p:spPr>
          <a:xfrm>
            <a:off x="6502070" y="3801807"/>
            <a:ext cx="2178400" cy="1338828"/>
          </a:xfrm>
          <a:prstGeom prst="rect">
            <a:avLst/>
          </a:prstGeom>
          <a:solidFill>
            <a:schemeClr val="bg1"/>
          </a:solidFill>
        </p:spPr>
        <p:txBody>
          <a:bodyPr wrap="square">
            <a:spAutoFit/>
          </a:bodyPr>
          <a:lstStyle/>
          <a:p>
            <a:pPr defTabSz="685766">
              <a:defRPr/>
            </a:pPr>
            <a:r>
              <a:rPr lang="en-US" sz="1350" dirty="0">
                <a:solidFill>
                  <a:srgbClr val="003A1A"/>
                </a:solidFill>
                <a:latin typeface="Helvetica" pitchFamily="2" charset="0"/>
              </a:rPr>
              <a:t>Timberland is on a mission to do everything it can to reduce its impact on the planet while at the same time making better outdoor gear </a:t>
            </a:r>
            <a:endParaRPr lang="en-US" sz="1350" dirty="0">
              <a:solidFill>
                <a:srgbClr val="003A1A"/>
              </a:solidFill>
              <a:latin typeface="Calibri" panose="020F0502020204030204"/>
            </a:endParaRPr>
          </a:p>
        </p:txBody>
      </p:sp>
      <p:graphicFrame>
        <p:nvGraphicFramePr>
          <p:cNvPr id="6" name="TextBox 5">
            <a:extLst>
              <a:ext uri="{FF2B5EF4-FFF2-40B4-BE49-F238E27FC236}">
                <a16:creationId xmlns:a16="http://schemas.microsoft.com/office/drawing/2014/main" id="{F2CC5A17-C42D-3224-FAAC-ABA736B3494D}"/>
              </a:ext>
            </a:extLst>
          </p:cNvPr>
          <p:cNvGraphicFramePr/>
          <p:nvPr>
            <p:extLst>
              <p:ext uri="{D42A27DB-BD31-4B8C-83A1-F6EECF244321}">
                <p14:modId xmlns:p14="http://schemas.microsoft.com/office/powerpoint/2010/main" val="684947361"/>
              </p:ext>
            </p:extLst>
          </p:nvPr>
        </p:nvGraphicFramePr>
        <p:xfrm>
          <a:off x="4675543" y="1577443"/>
          <a:ext cx="1108152" cy="43055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a:extLst>
              <a:ext uri="{FF2B5EF4-FFF2-40B4-BE49-F238E27FC236}">
                <a16:creationId xmlns:a16="http://schemas.microsoft.com/office/drawing/2014/main" id="{C614C727-EECC-9E4E-BFFD-2605918E20CC}"/>
              </a:ext>
            </a:extLst>
          </p:cNvPr>
          <p:cNvPicPr>
            <a:picLocks noChangeAspect="1"/>
          </p:cNvPicPr>
          <p:nvPr/>
        </p:nvPicPr>
        <p:blipFill>
          <a:blip r:embed="rId9"/>
          <a:stretch>
            <a:fillRect/>
          </a:stretch>
        </p:blipFill>
        <p:spPr>
          <a:xfrm>
            <a:off x="6300355" y="1442382"/>
            <a:ext cx="4306924" cy="2359425"/>
          </a:xfrm>
          <a:prstGeom prst="rect">
            <a:avLst/>
          </a:prstGeom>
          <a:noFill/>
        </p:spPr>
      </p:pic>
    </p:spTree>
    <p:extLst>
      <p:ext uri="{BB962C8B-B14F-4D97-AF65-F5344CB8AC3E}">
        <p14:creationId xmlns:p14="http://schemas.microsoft.com/office/powerpoint/2010/main" val="330558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073"/>
                                        </p:tgtEl>
                                        <p:attrNameLst>
                                          <p:attrName>style.visibility</p:attrName>
                                        </p:attrNameLst>
                                      </p:cBhvr>
                                      <p:to>
                                        <p:strVal val="visible"/>
                                      </p:to>
                                    </p:set>
                                    <p:anim calcmode="lin" valueType="num">
                                      <p:cBhvr additive="base">
                                        <p:cTn id="34" dur="500" fill="hold"/>
                                        <p:tgtEl>
                                          <p:spTgt spid="3073"/>
                                        </p:tgtEl>
                                        <p:attrNameLst>
                                          <p:attrName>ppt_x</p:attrName>
                                        </p:attrNameLst>
                                      </p:cBhvr>
                                      <p:tavLst>
                                        <p:tav tm="0">
                                          <p:val>
                                            <p:strVal val="#ppt_x"/>
                                          </p:val>
                                        </p:tav>
                                        <p:tav tm="100000">
                                          <p:val>
                                            <p:strVal val="#ppt_x"/>
                                          </p:val>
                                        </p:tav>
                                      </p:tavLst>
                                    </p:anim>
                                    <p:anim calcmode="lin" valueType="num">
                                      <p:cBhvr additive="base">
                                        <p:cTn id="35" dur="500" fill="hold"/>
                                        <p:tgtEl>
                                          <p:spTgt spid="30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5D565B7F-09CF-7907-E5FC-92608609E5C8}"/>
              </a:ext>
            </a:extLst>
          </p:cNvPr>
          <p:cNvSpPr/>
          <p:nvPr/>
        </p:nvSpPr>
        <p:spPr>
          <a:xfrm>
            <a:off x="6096001" y="1246489"/>
            <a:ext cx="4511279" cy="402083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defRPr/>
            </a:pPr>
            <a:endParaRPr lang="ar-SA" sz="1350">
              <a:solidFill>
                <a:srgbClr val="003A1A"/>
              </a:solidFill>
              <a:latin typeface="Calibri" panose="020F0502020204030204"/>
              <a:cs typeface="Arial" panose="020B0604020202020204" pitchFamily="34" charset="0"/>
            </a:endParaRPr>
          </a:p>
        </p:txBody>
      </p:sp>
      <p:sp>
        <p:nvSpPr>
          <p:cNvPr id="2" name="object 2"/>
          <p:cNvSpPr txBox="1">
            <a:spLocks noGrp="1"/>
          </p:cNvSpPr>
          <p:nvPr>
            <p:ph type="title" idx="4294967295"/>
          </p:nvPr>
        </p:nvSpPr>
        <p:spPr>
          <a:xfrm>
            <a:off x="1524003" y="1645446"/>
            <a:ext cx="2732485" cy="864394"/>
          </a:xfrm>
          <a:prstGeom prst="rect">
            <a:avLst/>
          </a:prstGeom>
        </p:spPr>
        <p:txBody>
          <a:bodyPr vert="horz" lIns="68580" tIns="34290" rIns="68580" bIns="34290" rtlCol="0" anchor="t">
            <a:normAutofit fontScale="90000"/>
          </a:bodyPr>
          <a:lstStyle/>
          <a:p>
            <a:r>
              <a:rPr lang="en-US" b="1" dirty="0">
                <a:solidFill>
                  <a:srgbClr val="003A1A"/>
                </a:solidFill>
              </a:rPr>
              <a:t>Political </a:t>
            </a:r>
            <a:r>
              <a:rPr lang="en-US" altLang="en-US" b="1" dirty="0">
                <a:solidFill>
                  <a:srgbClr val="003A1A"/>
                </a:solidFill>
              </a:rPr>
              <a:t>Forces</a:t>
            </a:r>
            <a:endParaRPr lang="en-US" b="1" dirty="0">
              <a:solidFill>
                <a:srgbClr val="003A1A"/>
              </a:solidFill>
            </a:endParaRPr>
          </a:p>
        </p:txBody>
      </p:sp>
      <p:graphicFrame>
        <p:nvGraphicFramePr>
          <p:cNvPr id="16" name="object 3">
            <a:extLst>
              <a:ext uri="{FF2B5EF4-FFF2-40B4-BE49-F238E27FC236}">
                <a16:creationId xmlns:a16="http://schemas.microsoft.com/office/drawing/2014/main" id="{D239C0A2-9B56-45F1-B056-EA9C0AED9A1C}"/>
              </a:ext>
            </a:extLst>
          </p:cNvPr>
          <p:cNvGraphicFramePr/>
          <p:nvPr>
            <p:extLst>
              <p:ext uri="{D42A27DB-BD31-4B8C-83A1-F6EECF244321}">
                <p14:modId xmlns:p14="http://schemas.microsoft.com/office/powerpoint/2010/main" val="475361822"/>
              </p:ext>
            </p:extLst>
          </p:nvPr>
        </p:nvGraphicFramePr>
        <p:xfrm>
          <a:off x="4956148" y="1811867"/>
          <a:ext cx="1133674" cy="34554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7972C9ED-6AA6-4159-BB97-FB107DFC0C6B}"/>
              </a:ext>
            </a:extLst>
          </p:cNvPr>
          <p:cNvSpPr txBox="1"/>
          <p:nvPr/>
        </p:nvSpPr>
        <p:spPr>
          <a:xfrm>
            <a:off x="1613829" y="2289588"/>
            <a:ext cx="3437363" cy="300082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14303" indent="-214303" defTabSz="685766">
              <a:lnSpc>
                <a:spcPct val="150000"/>
              </a:lnSpc>
              <a:buFont typeface="Arial" panose="020B0604020202020204" pitchFamily="34" charset="0"/>
              <a:buChar char="•"/>
              <a:defRPr/>
            </a:pPr>
            <a:r>
              <a:rPr lang="en-US" sz="1350" dirty="0">
                <a:solidFill>
                  <a:srgbClr val="003A1A"/>
                </a:solidFill>
                <a:latin typeface="Abadi" panose="020B0604020104020204" pitchFamily="34" charset="0"/>
              </a:rPr>
              <a:t>The political factors refer to laws, government agencies, and pressure groups that influence, limit, or affect a specific strategic option , organizations and individuals in each country.</a:t>
            </a:r>
          </a:p>
          <a:p>
            <a:pPr marL="214303" indent="-214303" defTabSz="685766">
              <a:lnSpc>
                <a:spcPct val="150000"/>
              </a:lnSpc>
              <a:buFont typeface="Arial" panose="020B0604020202020204" pitchFamily="34" charset="0"/>
              <a:buChar char="•"/>
              <a:defRPr/>
            </a:pPr>
            <a:endParaRPr lang="en-US" sz="1350" dirty="0">
              <a:solidFill>
                <a:srgbClr val="003A1A"/>
              </a:solidFill>
              <a:latin typeface="Abadi" panose="020B0604020104020204" pitchFamily="34" charset="0"/>
            </a:endParaRPr>
          </a:p>
          <a:p>
            <a:pPr marL="214303" indent="-214303" defTabSz="685766">
              <a:buFont typeface="Arial" panose="020B0604020202020204" pitchFamily="34" charset="0"/>
              <a:buChar char="•"/>
              <a:defRPr/>
            </a:pPr>
            <a:r>
              <a:rPr lang="en-US" sz="1350" dirty="0">
                <a:solidFill>
                  <a:srgbClr val="003A1A"/>
                </a:solidFill>
                <a:latin typeface="Abadi" panose="020B0604020104020204" pitchFamily="34" charset="0"/>
              </a:rPr>
              <a:t>For instance, when launching a new product or looking to expand abroad, it is important to recognize political issues that may add cost, time, and effort to the project.</a:t>
            </a:r>
          </a:p>
        </p:txBody>
      </p:sp>
      <p:pic>
        <p:nvPicPr>
          <p:cNvPr id="4" name="Picture 3">
            <a:extLst>
              <a:ext uri="{FF2B5EF4-FFF2-40B4-BE49-F238E27FC236}">
                <a16:creationId xmlns:a16="http://schemas.microsoft.com/office/drawing/2014/main" id="{F28E1B8F-D7E9-AD61-62B4-05257EA2CAB9}"/>
              </a:ext>
            </a:extLst>
          </p:cNvPr>
          <p:cNvPicPr>
            <a:picLocks noChangeAspect="1"/>
          </p:cNvPicPr>
          <p:nvPr/>
        </p:nvPicPr>
        <p:blipFill>
          <a:blip r:embed="rId8"/>
          <a:stretch>
            <a:fillRect/>
          </a:stretch>
        </p:blipFill>
        <p:spPr>
          <a:xfrm>
            <a:off x="6434447" y="1590675"/>
            <a:ext cx="4052505" cy="3393102"/>
          </a:xfrm>
          <a:prstGeom prst="rect">
            <a:avLst/>
          </a:prstGeom>
        </p:spPr>
      </p:pic>
    </p:spTree>
    <p:extLst>
      <p:ext uri="{BB962C8B-B14F-4D97-AF65-F5344CB8AC3E}">
        <p14:creationId xmlns:p14="http://schemas.microsoft.com/office/powerpoint/2010/main" val="228095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B33BC-6937-49B5-B7F0-8F2A9EBAE8E1}"/>
              </a:ext>
            </a:extLst>
          </p:cNvPr>
          <p:cNvSpPr>
            <a:spLocks noGrp="1"/>
          </p:cNvSpPr>
          <p:nvPr>
            <p:ph type="title" idx="4294967295"/>
          </p:nvPr>
        </p:nvSpPr>
        <p:spPr>
          <a:xfrm>
            <a:off x="1524004" y="1869283"/>
            <a:ext cx="2146697" cy="863204"/>
          </a:xfrm>
        </p:spPr>
        <p:style>
          <a:lnRef idx="2">
            <a:schemeClr val="dk1"/>
          </a:lnRef>
          <a:fillRef idx="1">
            <a:schemeClr val="lt1"/>
          </a:fillRef>
          <a:effectRef idx="0">
            <a:schemeClr val="dk1"/>
          </a:effectRef>
          <a:fontRef idx="minor">
            <a:schemeClr val="dk1"/>
          </a:fontRef>
        </p:style>
        <p:txBody>
          <a:bodyPr>
            <a:normAutofit/>
          </a:bodyPr>
          <a:lstStyle/>
          <a:p>
            <a:pPr algn="ctr"/>
            <a:r>
              <a:rPr lang="en-US" sz="3300" dirty="0">
                <a:latin typeface="Abadi" panose="020B0604020104020204" pitchFamily="34" charset="0"/>
              </a:rPr>
              <a:t>Activity #4 </a:t>
            </a:r>
          </a:p>
        </p:txBody>
      </p:sp>
      <p:pic>
        <p:nvPicPr>
          <p:cNvPr id="13318" name="Picture 6" descr="Off School - good quality, fun activities and learning opportunities">
            <a:extLst>
              <a:ext uri="{FF2B5EF4-FFF2-40B4-BE49-F238E27FC236}">
                <a16:creationId xmlns:a16="http://schemas.microsoft.com/office/drawing/2014/main" id="{3D540903-0946-9948-8C7D-350B329568D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613895" y="2826544"/>
            <a:ext cx="4113610" cy="2421875"/>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tory Box Library | Search Results">
            <a:extLst>
              <a:ext uri="{FF2B5EF4-FFF2-40B4-BE49-F238E27FC236}">
                <a16:creationId xmlns:a16="http://schemas.microsoft.com/office/drawing/2014/main" id="{C0BC4227-CEA4-724D-9113-92E12B7A850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49579" y="2846384"/>
            <a:ext cx="4918423" cy="2402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52026"/>
      </p:ext>
    </p:extLst>
  </p:cSld>
  <p:clrMapOvr>
    <a:masterClrMapping/>
  </p:clrMapOvr>
  <p:transition>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6ED8247-0AB2-C7B6-095A-15DA0C808EE2}"/>
              </a:ext>
            </a:extLst>
          </p:cNvPr>
          <p:cNvPicPr>
            <a:picLocks noChangeAspect="1"/>
          </p:cNvPicPr>
          <p:nvPr/>
        </p:nvPicPr>
        <p:blipFill rotWithShape="1">
          <a:blip r:embed="rId3"/>
          <a:srcRect t="27803" r="1408"/>
          <a:stretch/>
        </p:blipFill>
        <p:spPr>
          <a:xfrm>
            <a:off x="6692751" y="992045"/>
            <a:ext cx="3846662" cy="4873913"/>
          </a:xfrm>
          <a:prstGeom prst="rect">
            <a:avLst/>
          </a:prstGeom>
        </p:spPr>
      </p:pic>
      <p:pic>
        <p:nvPicPr>
          <p:cNvPr id="4098" name="Picture 2" descr="Apple - Home | Facebook">
            <a:extLst>
              <a:ext uri="{FF2B5EF4-FFF2-40B4-BE49-F238E27FC236}">
                <a16:creationId xmlns:a16="http://schemas.microsoft.com/office/drawing/2014/main" id="{1366D4E3-DAEC-348C-1258-EDCFC68248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636480"/>
            <a:ext cx="3621584" cy="1591787"/>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a16="http://schemas.microsoft.com/office/drawing/2014/main" id="{9ABF9596-D59D-7B61-D682-B08887EE3CD7}"/>
              </a:ext>
            </a:extLst>
          </p:cNvPr>
          <p:cNvSpPr/>
          <p:nvPr/>
        </p:nvSpPr>
        <p:spPr>
          <a:xfrm>
            <a:off x="6751127" y="1126837"/>
            <a:ext cx="1387797" cy="43332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ar-SA" sz="1350">
              <a:solidFill>
                <a:prstClr val="white"/>
              </a:solidFill>
              <a:latin typeface="Calibri" panose="020F0502020204030204"/>
              <a:cs typeface="Arial" panose="020B0604020202020204" pitchFamily="34" charset="0"/>
            </a:endParaRPr>
          </a:p>
        </p:txBody>
      </p:sp>
      <p:sp>
        <p:nvSpPr>
          <p:cNvPr id="5" name="Rounded Rectangle 4">
            <a:extLst>
              <a:ext uri="{FF2B5EF4-FFF2-40B4-BE49-F238E27FC236}">
                <a16:creationId xmlns:a16="http://schemas.microsoft.com/office/drawing/2014/main" id="{5F674056-3A16-55B8-EA4B-4FA850CA6372}"/>
              </a:ext>
            </a:extLst>
          </p:cNvPr>
          <p:cNvSpPr/>
          <p:nvPr/>
        </p:nvSpPr>
        <p:spPr>
          <a:xfrm>
            <a:off x="6751128" y="1922731"/>
            <a:ext cx="1387797" cy="48375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ar-SA" sz="1350">
              <a:solidFill>
                <a:prstClr val="white"/>
              </a:solidFill>
              <a:latin typeface="Calibri" panose="020F0502020204030204"/>
              <a:cs typeface="Arial" panose="020B0604020202020204" pitchFamily="34" charset="0"/>
            </a:endParaRPr>
          </a:p>
        </p:txBody>
      </p:sp>
      <p:sp>
        <p:nvSpPr>
          <p:cNvPr id="6" name="Rounded Rectangle 5">
            <a:extLst>
              <a:ext uri="{FF2B5EF4-FFF2-40B4-BE49-F238E27FC236}">
                <a16:creationId xmlns:a16="http://schemas.microsoft.com/office/drawing/2014/main" id="{59E17765-ABF3-3A90-4442-BDCA357B9942}"/>
              </a:ext>
            </a:extLst>
          </p:cNvPr>
          <p:cNvSpPr/>
          <p:nvPr/>
        </p:nvSpPr>
        <p:spPr>
          <a:xfrm>
            <a:off x="6751128" y="2684971"/>
            <a:ext cx="1387797" cy="50964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ar-SA" sz="1350">
              <a:solidFill>
                <a:prstClr val="white"/>
              </a:solidFill>
              <a:latin typeface="Calibri" panose="020F0502020204030204"/>
              <a:cs typeface="Arial" panose="020B0604020202020204" pitchFamily="34" charset="0"/>
            </a:endParaRPr>
          </a:p>
        </p:txBody>
      </p:sp>
      <p:sp>
        <p:nvSpPr>
          <p:cNvPr id="7" name="Rounded Rectangle 6">
            <a:extLst>
              <a:ext uri="{FF2B5EF4-FFF2-40B4-BE49-F238E27FC236}">
                <a16:creationId xmlns:a16="http://schemas.microsoft.com/office/drawing/2014/main" id="{C79523FD-AEA9-DDE9-E32E-62112F138EEE}"/>
              </a:ext>
            </a:extLst>
          </p:cNvPr>
          <p:cNvSpPr/>
          <p:nvPr/>
        </p:nvSpPr>
        <p:spPr>
          <a:xfrm>
            <a:off x="6751128" y="3443373"/>
            <a:ext cx="1319871" cy="50964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ar-SA" sz="1350">
              <a:solidFill>
                <a:prstClr val="white"/>
              </a:solidFill>
              <a:latin typeface="Calibri" panose="020F0502020204030204"/>
              <a:cs typeface="Arial" panose="020B0604020202020204" pitchFamily="34" charset="0"/>
            </a:endParaRPr>
          </a:p>
        </p:txBody>
      </p:sp>
      <p:sp>
        <p:nvSpPr>
          <p:cNvPr id="8" name="Rounded Rectangle 7">
            <a:extLst>
              <a:ext uri="{FF2B5EF4-FFF2-40B4-BE49-F238E27FC236}">
                <a16:creationId xmlns:a16="http://schemas.microsoft.com/office/drawing/2014/main" id="{6324576D-BEB6-90A5-0DFA-FCB51F0D47DB}"/>
              </a:ext>
            </a:extLst>
          </p:cNvPr>
          <p:cNvSpPr/>
          <p:nvPr/>
        </p:nvSpPr>
        <p:spPr>
          <a:xfrm>
            <a:off x="6751126" y="4232774"/>
            <a:ext cx="1378248" cy="48375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ar-SA" sz="1350">
              <a:solidFill>
                <a:prstClr val="white"/>
              </a:solidFill>
              <a:latin typeface="Calibri" panose="020F0502020204030204"/>
              <a:cs typeface="Arial" panose="020B0604020202020204" pitchFamily="34" charset="0"/>
            </a:endParaRPr>
          </a:p>
        </p:txBody>
      </p:sp>
      <p:sp>
        <p:nvSpPr>
          <p:cNvPr id="9" name="Rounded Rectangle 8">
            <a:extLst>
              <a:ext uri="{FF2B5EF4-FFF2-40B4-BE49-F238E27FC236}">
                <a16:creationId xmlns:a16="http://schemas.microsoft.com/office/drawing/2014/main" id="{6DAA519F-E7FE-8F00-912F-75F3F9376E99}"/>
              </a:ext>
            </a:extLst>
          </p:cNvPr>
          <p:cNvSpPr/>
          <p:nvPr/>
        </p:nvSpPr>
        <p:spPr>
          <a:xfrm>
            <a:off x="6751127" y="4991175"/>
            <a:ext cx="1387797" cy="50964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ar-SA" sz="1350">
              <a:solidFill>
                <a:prstClr val="white"/>
              </a:solidFill>
              <a:latin typeface="Calibri" panose="020F0502020204030204"/>
              <a:cs typeface="Arial" panose="020B0604020202020204" pitchFamily="34" charset="0"/>
            </a:endParaRPr>
          </a:p>
        </p:txBody>
      </p:sp>
      <p:sp>
        <p:nvSpPr>
          <p:cNvPr id="11" name="Triangle 10">
            <a:extLst>
              <a:ext uri="{FF2B5EF4-FFF2-40B4-BE49-F238E27FC236}">
                <a16:creationId xmlns:a16="http://schemas.microsoft.com/office/drawing/2014/main" id="{FC0D7CDD-2FD9-DB06-19D0-BE4731CB4AAA}"/>
              </a:ext>
            </a:extLst>
          </p:cNvPr>
          <p:cNvSpPr/>
          <p:nvPr/>
        </p:nvSpPr>
        <p:spPr>
          <a:xfrm>
            <a:off x="5613779" y="1000598"/>
            <a:ext cx="795528" cy="68580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b="1" dirty="0">
                <a:solidFill>
                  <a:srgbClr val="C00000"/>
                </a:solidFill>
              </a:rPr>
              <a:t>1</a:t>
            </a:r>
            <a:endParaRPr lang="ar-SA" sz="2100" b="1" dirty="0">
              <a:solidFill>
                <a:srgbClr val="C00000"/>
              </a:solidFill>
            </a:endParaRPr>
          </a:p>
        </p:txBody>
      </p:sp>
      <p:sp>
        <p:nvSpPr>
          <p:cNvPr id="12" name="Triangle 11">
            <a:extLst>
              <a:ext uri="{FF2B5EF4-FFF2-40B4-BE49-F238E27FC236}">
                <a16:creationId xmlns:a16="http://schemas.microsoft.com/office/drawing/2014/main" id="{10F2E558-9D06-FFFC-7B89-507C3902EE43}"/>
              </a:ext>
            </a:extLst>
          </p:cNvPr>
          <p:cNvSpPr/>
          <p:nvPr/>
        </p:nvSpPr>
        <p:spPr>
          <a:xfrm>
            <a:off x="5613779" y="1788640"/>
            <a:ext cx="795528" cy="68580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b="1" dirty="0">
                <a:solidFill>
                  <a:srgbClr val="C00000"/>
                </a:solidFill>
              </a:rPr>
              <a:t>2</a:t>
            </a:r>
            <a:endParaRPr lang="ar-SA" sz="2100" b="1" dirty="0">
              <a:solidFill>
                <a:srgbClr val="C00000"/>
              </a:solidFill>
            </a:endParaRPr>
          </a:p>
        </p:txBody>
      </p:sp>
      <p:sp>
        <p:nvSpPr>
          <p:cNvPr id="13" name="Triangle 12">
            <a:extLst>
              <a:ext uri="{FF2B5EF4-FFF2-40B4-BE49-F238E27FC236}">
                <a16:creationId xmlns:a16="http://schemas.microsoft.com/office/drawing/2014/main" id="{E61D2FB8-972A-43F2-9E03-94D384DEB16C}"/>
              </a:ext>
            </a:extLst>
          </p:cNvPr>
          <p:cNvSpPr/>
          <p:nvPr/>
        </p:nvSpPr>
        <p:spPr>
          <a:xfrm>
            <a:off x="5613779" y="2596892"/>
            <a:ext cx="795528" cy="68580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b="1" dirty="0">
                <a:solidFill>
                  <a:srgbClr val="C00000"/>
                </a:solidFill>
              </a:rPr>
              <a:t>3</a:t>
            </a:r>
            <a:endParaRPr lang="ar-SA" sz="2100" b="1" dirty="0">
              <a:solidFill>
                <a:srgbClr val="C00000"/>
              </a:solidFill>
            </a:endParaRPr>
          </a:p>
        </p:txBody>
      </p:sp>
      <p:sp>
        <p:nvSpPr>
          <p:cNvPr id="14" name="Triangle 13">
            <a:extLst>
              <a:ext uri="{FF2B5EF4-FFF2-40B4-BE49-F238E27FC236}">
                <a16:creationId xmlns:a16="http://schemas.microsoft.com/office/drawing/2014/main" id="{94602095-5076-1029-BEF7-36D4D8D972B3}"/>
              </a:ext>
            </a:extLst>
          </p:cNvPr>
          <p:cNvSpPr/>
          <p:nvPr/>
        </p:nvSpPr>
        <p:spPr>
          <a:xfrm>
            <a:off x="5613779" y="3405143"/>
            <a:ext cx="795528" cy="68580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b="1" dirty="0">
                <a:solidFill>
                  <a:srgbClr val="C00000"/>
                </a:solidFill>
              </a:rPr>
              <a:t>4</a:t>
            </a:r>
            <a:endParaRPr lang="ar-SA" sz="2100" b="1" dirty="0">
              <a:solidFill>
                <a:srgbClr val="C00000"/>
              </a:solidFill>
            </a:endParaRPr>
          </a:p>
        </p:txBody>
      </p:sp>
      <p:sp>
        <p:nvSpPr>
          <p:cNvPr id="15" name="Triangle 14">
            <a:extLst>
              <a:ext uri="{FF2B5EF4-FFF2-40B4-BE49-F238E27FC236}">
                <a16:creationId xmlns:a16="http://schemas.microsoft.com/office/drawing/2014/main" id="{9BEC4ECD-6BDD-D932-EBB8-2AF9C362084E}"/>
              </a:ext>
            </a:extLst>
          </p:cNvPr>
          <p:cNvSpPr/>
          <p:nvPr/>
        </p:nvSpPr>
        <p:spPr>
          <a:xfrm>
            <a:off x="5613779" y="4131749"/>
            <a:ext cx="795528" cy="68580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b="1" dirty="0">
                <a:solidFill>
                  <a:srgbClr val="C00000"/>
                </a:solidFill>
              </a:rPr>
              <a:t>5</a:t>
            </a:r>
            <a:endParaRPr lang="ar-SA" sz="2100" b="1" dirty="0">
              <a:solidFill>
                <a:srgbClr val="C00000"/>
              </a:solidFill>
            </a:endParaRPr>
          </a:p>
        </p:txBody>
      </p:sp>
      <p:sp>
        <p:nvSpPr>
          <p:cNvPr id="16" name="Triangle 15">
            <a:extLst>
              <a:ext uri="{FF2B5EF4-FFF2-40B4-BE49-F238E27FC236}">
                <a16:creationId xmlns:a16="http://schemas.microsoft.com/office/drawing/2014/main" id="{37916B87-6999-AA88-9816-B920B41AB96C}"/>
              </a:ext>
            </a:extLst>
          </p:cNvPr>
          <p:cNvSpPr/>
          <p:nvPr/>
        </p:nvSpPr>
        <p:spPr>
          <a:xfrm>
            <a:off x="5613779" y="4858355"/>
            <a:ext cx="795528" cy="68580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b="1" dirty="0">
                <a:solidFill>
                  <a:srgbClr val="C00000"/>
                </a:solidFill>
              </a:rPr>
              <a:t>6</a:t>
            </a:r>
            <a:endParaRPr lang="ar-SA" sz="2100" b="1" dirty="0">
              <a:solidFill>
                <a:srgbClr val="C00000"/>
              </a:solidFill>
            </a:endParaRPr>
          </a:p>
        </p:txBody>
      </p:sp>
    </p:spTree>
    <p:extLst>
      <p:ext uri="{BB962C8B-B14F-4D97-AF65-F5344CB8AC3E}">
        <p14:creationId xmlns:p14="http://schemas.microsoft.com/office/powerpoint/2010/main" val="99643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9E471FA-4035-4E88-BC69-5F0E91D3C912}"/>
              </a:ext>
            </a:extLst>
          </p:cNvPr>
          <p:cNvPicPr>
            <a:picLocks noGrp="1" noChangeAspect="1"/>
          </p:cNvPicPr>
          <p:nvPr>
            <p:ph idx="4294967295"/>
          </p:nvPr>
        </p:nvPicPr>
        <p:blipFill>
          <a:blip r:embed="rId2"/>
          <a:stretch>
            <a:fillRect/>
          </a:stretch>
        </p:blipFill>
        <p:spPr>
          <a:xfrm>
            <a:off x="7842738" y="1447800"/>
            <a:ext cx="2690716" cy="4279994"/>
          </a:xfrm>
          <a:prstGeom prst="rect">
            <a:avLst/>
          </a:prstGeom>
        </p:spPr>
      </p:pic>
      <p:pic>
        <p:nvPicPr>
          <p:cNvPr id="4" name="Picture 3">
            <a:extLst>
              <a:ext uri="{FF2B5EF4-FFF2-40B4-BE49-F238E27FC236}">
                <a16:creationId xmlns:a16="http://schemas.microsoft.com/office/drawing/2014/main" id="{1A61CEA5-3330-4CA3-A1C1-823B73567DD9}"/>
              </a:ext>
            </a:extLst>
          </p:cNvPr>
          <p:cNvPicPr>
            <a:picLocks noChangeAspect="1"/>
          </p:cNvPicPr>
          <p:nvPr/>
        </p:nvPicPr>
        <p:blipFill>
          <a:blip r:embed="rId3"/>
          <a:stretch>
            <a:fillRect/>
          </a:stretch>
        </p:blipFill>
        <p:spPr>
          <a:xfrm>
            <a:off x="2553217" y="1447800"/>
            <a:ext cx="2538095" cy="4279994"/>
          </a:xfrm>
          <a:prstGeom prst="rect">
            <a:avLst/>
          </a:prstGeom>
        </p:spPr>
      </p:pic>
      <p:pic>
        <p:nvPicPr>
          <p:cNvPr id="6" name="Picture 5">
            <a:extLst>
              <a:ext uri="{FF2B5EF4-FFF2-40B4-BE49-F238E27FC236}">
                <a16:creationId xmlns:a16="http://schemas.microsoft.com/office/drawing/2014/main" id="{4986F8A3-4E99-4692-918A-2D128DD09A03}"/>
              </a:ext>
            </a:extLst>
          </p:cNvPr>
          <p:cNvPicPr>
            <a:picLocks noChangeAspect="1"/>
          </p:cNvPicPr>
          <p:nvPr/>
        </p:nvPicPr>
        <p:blipFill>
          <a:blip r:embed="rId4"/>
          <a:stretch>
            <a:fillRect/>
          </a:stretch>
        </p:blipFill>
        <p:spPr>
          <a:xfrm>
            <a:off x="5234330" y="1447800"/>
            <a:ext cx="2538095" cy="4279994"/>
          </a:xfrm>
          <a:prstGeom prst="rect">
            <a:avLst/>
          </a:prstGeom>
        </p:spPr>
      </p:pic>
      <p:sp>
        <p:nvSpPr>
          <p:cNvPr id="7" name="Title 1">
            <a:extLst>
              <a:ext uri="{FF2B5EF4-FFF2-40B4-BE49-F238E27FC236}">
                <a16:creationId xmlns:a16="http://schemas.microsoft.com/office/drawing/2014/main" id="{FB918F9C-681A-48B6-A370-3E01ACA0A2E6}"/>
              </a:ext>
            </a:extLst>
          </p:cNvPr>
          <p:cNvSpPr txBox="1">
            <a:spLocks/>
          </p:cNvSpPr>
          <p:nvPr/>
        </p:nvSpPr>
        <p:spPr>
          <a:xfrm rot="16200000">
            <a:off x="274695" y="3009623"/>
            <a:ext cx="3407033" cy="863974"/>
          </a:xfrm>
          <a:prstGeom prst="rect">
            <a:avLst/>
          </a:prstGeom>
          <a:ln>
            <a:solidFill>
              <a:srgbClr val="124C37"/>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defTabSz="685766">
              <a:defRPr/>
            </a:pPr>
            <a:r>
              <a:rPr lang="en-US" sz="3300" dirty="0">
                <a:solidFill>
                  <a:srgbClr val="B80E0F"/>
                </a:solidFill>
                <a:latin typeface="Impact" panose="020B0806030902050204"/>
              </a:rPr>
              <a:t>PESTEL Examples  </a:t>
            </a:r>
          </a:p>
        </p:txBody>
      </p:sp>
    </p:spTree>
    <p:extLst>
      <p:ext uri="{BB962C8B-B14F-4D97-AF65-F5344CB8AC3E}">
        <p14:creationId xmlns:p14="http://schemas.microsoft.com/office/powerpoint/2010/main" val="36165647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F9D4F-CCC5-4643-9EE7-9EFB0B860BE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9907F18-F11E-4604-B1D4-33120B76F971}"/>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DF1C59A5-6BA0-468A-A8AE-6A94F081DBC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07374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585D10D-2846-1416-E24F-C7C6EBE8DFA1}"/>
              </a:ext>
            </a:extLst>
          </p:cNvPr>
          <p:cNvSpPr/>
          <p:nvPr/>
        </p:nvSpPr>
        <p:spPr>
          <a:xfrm>
            <a:off x="6198782" y="1068304"/>
            <a:ext cx="34289" cy="4998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srgbClr val="003A1A"/>
              </a:solidFill>
              <a:latin typeface="Rockwell" panose="02060603020205020403"/>
            </a:endParaRPr>
          </a:p>
        </p:txBody>
      </p:sp>
      <p:sp>
        <p:nvSpPr>
          <p:cNvPr id="17" name="Rectangle 16">
            <a:extLst>
              <a:ext uri="{FF2B5EF4-FFF2-40B4-BE49-F238E27FC236}">
                <a16:creationId xmlns:a16="http://schemas.microsoft.com/office/drawing/2014/main" id="{195CD316-8D33-B209-D98A-E3007F0F6BAC}"/>
              </a:ext>
            </a:extLst>
          </p:cNvPr>
          <p:cNvSpPr/>
          <p:nvPr/>
        </p:nvSpPr>
        <p:spPr>
          <a:xfrm rot="16200000">
            <a:off x="6096390" y="-801576"/>
            <a:ext cx="57304" cy="90859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srgbClr val="003A1A"/>
              </a:solidFill>
              <a:latin typeface="Rockwell" panose="02060603020205020403"/>
            </a:endParaRPr>
          </a:p>
        </p:txBody>
      </p:sp>
      <p:pic>
        <p:nvPicPr>
          <p:cNvPr id="7" name="Picture 6">
            <a:extLst>
              <a:ext uri="{FF2B5EF4-FFF2-40B4-BE49-F238E27FC236}">
                <a16:creationId xmlns:a16="http://schemas.microsoft.com/office/drawing/2014/main" id="{B65E9EFC-646D-B844-FC26-352C2AB48125}"/>
              </a:ext>
            </a:extLst>
          </p:cNvPr>
          <p:cNvPicPr>
            <a:picLocks noChangeAspect="1"/>
          </p:cNvPicPr>
          <p:nvPr/>
        </p:nvPicPr>
        <p:blipFill rotWithShape="1">
          <a:blip r:embed="rId2"/>
          <a:srcRect l="34" t="14692" r="-315" b="16056"/>
          <a:stretch/>
        </p:blipFill>
        <p:spPr>
          <a:xfrm>
            <a:off x="1607057" y="1447800"/>
            <a:ext cx="4513919" cy="2119865"/>
          </a:xfrm>
          <a:prstGeom prst="rect">
            <a:avLst/>
          </a:prstGeom>
        </p:spPr>
      </p:pic>
      <p:pic>
        <p:nvPicPr>
          <p:cNvPr id="9" name="Picture 8">
            <a:extLst>
              <a:ext uri="{FF2B5EF4-FFF2-40B4-BE49-F238E27FC236}">
                <a16:creationId xmlns:a16="http://schemas.microsoft.com/office/drawing/2014/main" id="{B9AFF64E-AF53-42D5-4341-C164B63F376E}"/>
              </a:ext>
            </a:extLst>
          </p:cNvPr>
          <p:cNvPicPr>
            <a:picLocks noChangeAspect="1"/>
          </p:cNvPicPr>
          <p:nvPr/>
        </p:nvPicPr>
        <p:blipFill rotWithShape="1">
          <a:blip r:embed="rId3"/>
          <a:srcRect l="1134" t="13257" r="2600" b="15842"/>
          <a:stretch/>
        </p:blipFill>
        <p:spPr>
          <a:xfrm>
            <a:off x="6387526" y="1558218"/>
            <a:ext cx="4280475" cy="2066753"/>
          </a:xfrm>
          <a:prstGeom prst="rect">
            <a:avLst/>
          </a:prstGeom>
        </p:spPr>
      </p:pic>
      <p:pic>
        <p:nvPicPr>
          <p:cNvPr id="11" name="Picture 10">
            <a:extLst>
              <a:ext uri="{FF2B5EF4-FFF2-40B4-BE49-F238E27FC236}">
                <a16:creationId xmlns:a16="http://schemas.microsoft.com/office/drawing/2014/main" id="{BEBF9D37-EC4D-6B11-54EA-057028A9A655}"/>
              </a:ext>
            </a:extLst>
          </p:cNvPr>
          <p:cNvPicPr>
            <a:picLocks noChangeAspect="1"/>
          </p:cNvPicPr>
          <p:nvPr/>
        </p:nvPicPr>
        <p:blipFill rotWithShape="1">
          <a:blip r:embed="rId4"/>
          <a:srcRect l="802" t="13258" r="6363" b="14070"/>
          <a:stretch/>
        </p:blipFill>
        <p:spPr>
          <a:xfrm>
            <a:off x="1638809" y="4087018"/>
            <a:ext cx="4513919" cy="1544009"/>
          </a:xfrm>
          <a:prstGeom prst="rect">
            <a:avLst/>
          </a:prstGeom>
        </p:spPr>
      </p:pic>
      <p:pic>
        <p:nvPicPr>
          <p:cNvPr id="12" name="Picture 11">
            <a:extLst>
              <a:ext uri="{FF2B5EF4-FFF2-40B4-BE49-F238E27FC236}">
                <a16:creationId xmlns:a16="http://schemas.microsoft.com/office/drawing/2014/main" id="{F808B70B-3628-B1D0-F358-099DADDA8383}"/>
              </a:ext>
            </a:extLst>
          </p:cNvPr>
          <p:cNvPicPr>
            <a:picLocks noChangeAspect="1"/>
          </p:cNvPicPr>
          <p:nvPr/>
        </p:nvPicPr>
        <p:blipFill rotWithShape="1">
          <a:blip r:embed="rId5"/>
          <a:srcRect t="19239" r="2601" b="10789"/>
          <a:stretch/>
        </p:blipFill>
        <p:spPr>
          <a:xfrm>
            <a:off x="6313415" y="4117778"/>
            <a:ext cx="4320674" cy="1544009"/>
          </a:xfrm>
          <a:prstGeom prst="rect">
            <a:avLst/>
          </a:prstGeom>
        </p:spPr>
      </p:pic>
    </p:spTree>
    <p:extLst>
      <p:ext uri="{BB962C8B-B14F-4D97-AF65-F5344CB8AC3E}">
        <p14:creationId xmlns:p14="http://schemas.microsoft.com/office/powerpoint/2010/main" val="104513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ppt_x</p:attrName>
                                        </p:attrNameLst>
                                      </p:cBhvr>
                                      <p:tavLst>
                                        <p:tav tm="0">
                                          <p:val>
                                            <p:strVal val="#ppt_x-#ppt_w*1.125000"/>
                                          </p:val>
                                        </p:tav>
                                        <p:tav tm="100000">
                                          <p:val>
                                            <p:strVal val="#ppt_x"/>
                                          </p:val>
                                        </p:tav>
                                      </p:tavLst>
                                    </p:anim>
                                    <p:animEffect transition="in" filter="wipe(righ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ppt_x</p:attrName>
                                        </p:attrNameLst>
                                      </p:cBhvr>
                                      <p:tavLst>
                                        <p:tav tm="0">
                                          <p:val>
                                            <p:strVal val="#ppt_x-#ppt_w*1.125000"/>
                                          </p:val>
                                        </p:tav>
                                        <p:tav tm="100000">
                                          <p:val>
                                            <p:strVal val="#ppt_x"/>
                                          </p:val>
                                        </p:tav>
                                      </p:tavLst>
                                    </p:anim>
                                    <p:animEffect transition="in" filter="wipe(righ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ppt_x</p:attrName>
                                        </p:attrNameLst>
                                      </p:cBhvr>
                                      <p:tavLst>
                                        <p:tav tm="0">
                                          <p:val>
                                            <p:strVal val="#ppt_x-#ppt_w*1.125000"/>
                                          </p:val>
                                        </p:tav>
                                        <p:tav tm="100000">
                                          <p:val>
                                            <p:strVal val="#ppt_x"/>
                                          </p:val>
                                        </p:tav>
                                      </p:tavLst>
                                    </p:anim>
                                    <p:animEffect transition="in" filter="wipe(righ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A397BE-AC8A-AC34-75B9-97D40241D080}"/>
              </a:ext>
            </a:extLst>
          </p:cNvPr>
          <p:cNvSpPr/>
          <p:nvPr/>
        </p:nvSpPr>
        <p:spPr>
          <a:xfrm>
            <a:off x="6064135" y="963930"/>
            <a:ext cx="34289" cy="4998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Rockwell" panose="02060603020205020403"/>
            </a:endParaRPr>
          </a:p>
        </p:txBody>
      </p:sp>
      <p:sp>
        <p:nvSpPr>
          <p:cNvPr id="10" name="Rectangle 9">
            <a:extLst>
              <a:ext uri="{FF2B5EF4-FFF2-40B4-BE49-F238E27FC236}">
                <a16:creationId xmlns:a16="http://schemas.microsoft.com/office/drawing/2014/main" id="{2E592A25-0CD5-7099-C612-672B83BCEB9A}"/>
              </a:ext>
            </a:extLst>
          </p:cNvPr>
          <p:cNvSpPr/>
          <p:nvPr/>
        </p:nvSpPr>
        <p:spPr>
          <a:xfrm rot="16200000">
            <a:off x="6086601" y="-1098160"/>
            <a:ext cx="57304" cy="90859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Rockwell" panose="02060603020205020403"/>
            </a:endParaRPr>
          </a:p>
        </p:txBody>
      </p:sp>
      <p:pic>
        <p:nvPicPr>
          <p:cNvPr id="3" name="Picture 2">
            <a:extLst>
              <a:ext uri="{FF2B5EF4-FFF2-40B4-BE49-F238E27FC236}">
                <a16:creationId xmlns:a16="http://schemas.microsoft.com/office/drawing/2014/main" id="{9421B93E-F837-C983-1EC1-6C597F76707D}"/>
              </a:ext>
            </a:extLst>
          </p:cNvPr>
          <p:cNvPicPr>
            <a:picLocks noChangeAspect="1"/>
          </p:cNvPicPr>
          <p:nvPr/>
        </p:nvPicPr>
        <p:blipFill>
          <a:blip r:embed="rId2"/>
          <a:stretch>
            <a:fillRect/>
          </a:stretch>
        </p:blipFill>
        <p:spPr>
          <a:xfrm>
            <a:off x="1708898" y="1428905"/>
            <a:ext cx="4218713" cy="1932364"/>
          </a:xfrm>
          <a:prstGeom prst="rect">
            <a:avLst/>
          </a:prstGeom>
        </p:spPr>
        <p:style>
          <a:lnRef idx="2">
            <a:schemeClr val="dk1"/>
          </a:lnRef>
          <a:fillRef idx="1">
            <a:schemeClr val="lt1"/>
          </a:fillRef>
          <a:effectRef idx="0">
            <a:schemeClr val="dk1"/>
          </a:effectRef>
          <a:fontRef idx="minor">
            <a:schemeClr val="dk1"/>
          </a:fontRef>
        </p:style>
      </p:pic>
      <p:pic>
        <p:nvPicPr>
          <p:cNvPr id="4" name="Picture 3">
            <a:extLst>
              <a:ext uri="{FF2B5EF4-FFF2-40B4-BE49-F238E27FC236}">
                <a16:creationId xmlns:a16="http://schemas.microsoft.com/office/drawing/2014/main" id="{3F2BF2D5-AF41-DA76-778B-7475CCE6E3C5}"/>
              </a:ext>
            </a:extLst>
          </p:cNvPr>
          <p:cNvPicPr>
            <a:picLocks noChangeAspect="1"/>
          </p:cNvPicPr>
          <p:nvPr/>
        </p:nvPicPr>
        <p:blipFill>
          <a:blip r:embed="rId3"/>
          <a:stretch>
            <a:fillRect/>
          </a:stretch>
        </p:blipFill>
        <p:spPr>
          <a:xfrm>
            <a:off x="6264392" y="1428905"/>
            <a:ext cx="4227724" cy="1955644"/>
          </a:xfrm>
          <a:prstGeom prst="rect">
            <a:avLst/>
          </a:prstGeom>
        </p:spPr>
        <p:style>
          <a:lnRef idx="2">
            <a:schemeClr val="dk1"/>
          </a:lnRef>
          <a:fillRef idx="1">
            <a:schemeClr val="lt1"/>
          </a:fillRef>
          <a:effectRef idx="0">
            <a:schemeClr val="dk1"/>
          </a:effectRef>
          <a:fontRef idx="minor">
            <a:schemeClr val="dk1"/>
          </a:fontRef>
        </p:style>
      </p:pic>
      <p:pic>
        <p:nvPicPr>
          <p:cNvPr id="5" name="Picture 4">
            <a:extLst>
              <a:ext uri="{FF2B5EF4-FFF2-40B4-BE49-F238E27FC236}">
                <a16:creationId xmlns:a16="http://schemas.microsoft.com/office/drawing/2014/main" id="{F505D8A7-3A9E-82D9-BBFC-579DECDF11FA}"/>
              </a:ext>
            </a:extLst>
          </p:cNvPr>
          <p:cNvPicPr>
            <a:picLocks noChangeAspect="1"/>
          </p:cNvPicPr>
          <p:nvPr/>
        </p:nvPicPr>
        <p:blipFill>
          <a:blip r:embed="rId4"/>
          <a:stretch>
            <a:fillRect/>
          </a:stretch>
        </p:blipFill>
        <p:spPr>
          <a:xfrm>
            <a:off x="1828801" y="3531394"/>
            <a:ext cx="4132905" cy="2469356"/>
          </a:xfrm>
          <a:prstGeom prst="rect">
            <a:avLst/>
          </a:prstGeom>
        </p:spPr>
        <p:style>
          <a:lnRef idx="2">
            <a:schemeClr val="dk1"/>
          </a:lnRef>
          <a:fillRef idx="1">
            <a:schemeClr val="lt1"/>
          </a:fillRef>
          <a:effectRef idx="0">
            <a:schemeClr val="dk1"/>
          </a:effectRef>
          <a:fontRef idx="minor">
            <a:schemeClr val="dk1"/>
          </a:fontRef>
        </p:style>
      </p:pic>
      <p:pic>
        <p:nvPicPr>
          <p:cNvPr id="6" name="Picture 5">
            <a:extLst>
              <a:ext uri="{FF2B5EF4-FFF2-40B4-BE49-F238E27FC236}">
                <a16:creationId xmlns:a16="http://schemas.microsoft.com/office/drawing/2014/main" id="{CA549587-27FD-BEC9-D629-34D7C0611D38}"/>
              </a:ext>
            </a:extLst>
          </p:cNvPr>
          <p:cNvPicPr>
            <a:picLocks noChangeAspect="1"/>
          </p:cNvPicPr>
          <p:nvPr/>
        </p:nvPicPr>
        <p:blipFill>
          <a:blip r:embed="rId5"/>
          <a:stretch>
            <a:fillRect/>
          </a:stretch>
        </p:blipFill>
        <p:spPr>
          <a:xfrm>
            <a:off x="6230294" y="3531394"/>
            <a:ext cx="4252388" cy="2469356"/>
          </a:xfrm>
          <a:prstGeom prst="rect">
            <a:avLst/>
          </a:prstGeom>
        </p:spPr>
        <p:style>
          <a:lnRef idx="2">
            <a:schemeClr val="dk1"/>
          </a:lnRef>
          <a:fillRef idx="1">
            <a:schemeClr val="lt1"/>
          </a:fillRef>
          <a:effectRef idx="0">
            <a:schemeClr val="dk1"/>
          </a:effectRef>
          <a:fontRef idx="minor">
            <a:schemeClr val="dk1"/>
          </a:fontRef>
        </p:style>
      </p:pic>
      <p:sp>
        <p:nvSpPr>
          <p:cNvPr id="7" name="Rectangle 6">
            <a:extLst>
              <a:ext uri="{FF2B5EF4-FFF2-40B4-BE49-F238E27FC236}">
                <a16:creationId xmlns:a16="http://schemas.microsoft.com/office/drawing/2014/main" id="{F1F468A5-727E-43FB-C07E-992F238C5A0A}"/>
              </a:ext>
            </a:extLst>
          </p:cNvPr>
          <p:cNvSpPr/>
          <p:nvPr/>
        </p:nvSpPr>
        <p:spPr>
          <a:xfrm>
            <a:off x="2743200" y="925910"/>
            <a:ext cx="2926080" cy="2971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SA" sz="1350"/>
          </a:p>
        </p:txBody>
      </p:sp>
    </p:spTree>
    <p:extLst>
      <p:ext uri="{BB962C8B-B14F-4D97-AF65-F5344CB8AC3E}">
        <p14:creationId xmlns:p14="http://schemas.microsoft.com/office/powerpoint/2010/main" val="122465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7228BD-F889-AFE5-E592-E1CAB069B60D}"/>
              </a:ext>
            </a:extLst>
          </p:cNvPr>
          <p:cNvPicPr>
            <a:picLocks noChangeAspect="1"/>
          </p:cNvPicPr>
          <p:nvPr/>
        </p:nvPicPr>
        <p:blipFill>
          <a:blip r:embed="rId2"/>
          <a:stretch>
            <a:fillRect/>
          </a:stretch>
        </p:blipFill>
        <p:spPr>
          <a:xfrm>
            <a:off x="3086100" y="1371601"/>
            <a:ext cx="6019800" cy="2516981"/>
          </a:xfrm>
          <a:prstGeom prst="rect">
            <a:avLst/>
          </a:prstGeom>
        </p:spPr>
        <p:style>
          <a:lnRef idx="2">
            <a:schemeClr val="dk1"/>
          </a:lnRef>
          <a:fillRef idx="1">
            <a:schemeClr val="lt1"/>
          </a:fillRef>
          <a:effectRef idx="0">
            <a:schemeClr val="dk1"/>
          </a:effectRef>
          <a:fontRef idx="minor">
            <a:schemeClr val="dk1"/>
          </a:fontRef>
        </p:style>
      </p:pic>
      <p:pic>
        <p:nvPicPr>
          <p:cNvPr id="3" name="Picture 2">
            <a:extLst>
              <a:ext uri="{FF2B5EF4-FFF2-40B4-BE49-F238E27FC236}">
                <a16:creationId xmlns:a16="http://schemas.microsoft.com/office/drawing/2014/main" id="{5F838144-E955-EBAE-ACFD-6F22D165A811}"/>
              </a:ext>
            </a:extLst>
          </p:cNvPr>
          <p:cNvPicPr>
            <a:picLocks noChangeAspect="1"/>
          </p:cNvPicPr>
          <p:nvPr/>
        </p:nvPicPr>
        <p:blipFill>
          <a:blip r:embed="rId3"/>
          <a:stretch>
            <a:fillRect/>
          </a:stretch>
        </p:blipFill>
        <p:spPr>
          <a:xfrm>
            <a:off x="3429000" y="4038600"/>
            <a:ext cx="5105400" cy="196215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63642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4905</Words>
  <Application>Microsoft Office PowerPoint</Application>
  <PresentationFormat>Widescreen</PresentationFormat>
  <Paragraphs>480</Paragraphs>
  <Slides>69</Slides>
  <Notes>45</Notes>
  <HiddenSlides>1</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69</vt:i4>
      </vt:variant>
    </vt:vector>
  </HeadingPairs>
  <TitlesOfParts>
    <vt:vector size="92" baseType="lpstr">
      <vt:lpstr>Abadi</vt:lpstr>
      <vt:lpstr>Adobe Arabic</vt:lpstr>
      <vt:lpstr>Aharoni</vt:lpstr>
      <vt:lpstr>Arial</vt:lpstr>
      <vt:lpstr>Arial</vt:lpstr>
      <vt:lpstr>Arial Black</vt:lpstr>
      <vt:lpstr>ArialMT</vt:lpstr>
      <vt:lpstr>ArialUnicodeMS</vt:lpstr>
      <vt:lpstr>Calibri</vt:lpstr>
      <vt:lpstr>Calibri Light</vt:lpstr>
      <vt:lpstr>Century Gothic</vt:lpstr>
      <vt:lpstr>Gill Sans</vt:lpstr>
      <vt:lpstr>Gill Sans MT</vt:lpstr>
      <vt:lpstr>Helvetica</vt:lpstr>
      <vt:lpstr>Impact</vt:lpstr>
      <vt:lpstr>Minion Pro</vt:lpstr>
      <vt:lpstr>Noto Sans Symbols</vt:lpstr>
      <vt:lpstr>Plantin</vt:lpstr>
      <vt:lpstr>Rockwell</vt:lpstr>
      <vt:lpstr>Segoe UI Web (Arabic)</vt:lpstr>
      <vt:lpstr>Tahoma</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Understanding customer needs/wants.</vt:lpstr>
      <vt:lpstr>المفاهيم الأساسية للتسويق </vt:lpstr>
      <vt:lpstr>PowerPoint Presentation</vt:lpstr>
      <vt:lpstr>PowerPoint Presentation</vt:lpstr>
      <vt:lpstr>Activity # 1 </vt:lpstr>
      <vt:lpstr>PowerPoint Presentation</vt:lpstr>
      <vt:lpstr>PowerPoint Presentation</vt:lpstr>
      <vt:lpstr>MARKETING OFFERINGS</vt:lpstr>
      <vt:lpstr>PowerPoint Presentation</vt:lpstr>
      <vt:lpstr>PowerPoint Presentation</vt:lpstr>
      <vt:lpstr>Activity #2</vt:lpstr>
      <vt:lpstr>PowerPoint Presentation</vt:lpstr>
      <vt:lpstr>PowerPoint Presentation</vt:lpstr>
      <vt:lpstr>PowerPoint Presentation</vt:lpstr>
      <vt:lpstr> Does the Marketing Offerings are a one-way communication !  exchange?   relationship?  Where does this happen?  </vt:lpstr>
      <vt:lpstr>MARKETING IS ALL ABOUT EXCHANGE RELATIONSHIPS WITH TARGET AUDIENCES </vt:lpstr>
      <vt:lpstr>WHAT IS THE MARKETPLACE?</vt:lpstr>
      <vt:lpstr>WHAT IS THE MARKETING MICROENVIRONMENT </vt:lpstr>
      <vt:lpstr>WHAT IS THE MARKETING MACROENVIRONMENT </vt:lpstr>
      <vt:lpstr>PowerPoint Presentation</vt:lpstr>
      <vt:lpstr>- Firms operate within an unpredictable and dynamic Marketing environment. - This dynamic has an  impact on organization,  customers, and the exchange and or relationship.</vt:lpstr>
      <vt:lpstr>PowerPoint Presentation</vt:lpstr>
      <vt:lpstr>PowerPoint Presentation</vt:lpstr>
      <vt:lpstr>PowerPoint Presentation</vt:lpstr>
      <vt:lpstr>PowerPoint Presentation</vt:lpstr>
      <vt:lpstr> The  Customers</vt:lpstr>
      <vt:lpstr>The Company</vt:lpstr>
      <vt:lpstr>The Suppliers</vt:lpstr>
      <vt:lpstr>PowerPoint Presentation</vt:lpstr>
      <vt:lpstr>Marketing Intermediaries</vt:lpstr>
      <vt:lpstr>PowerPoint Presentation</vt:lpstr>
      <vt:lpstr>Market analysis</vt:lpstr>
      <vt:lpstr>NDUSTRY ANALYSIS  </vt:lpstr>
      <vt:lpstr>Competitors</vt:lpstr>
      <vt:lpstr>PowerPoint Presentation</vt:lpstr>
      <vt:lpstr>Competitor Analysis  </vt:lpstr>
      <vt:lpstr>PowerPoint Presentation</vt:lpstr>
      <vt:lpstr>Competitor Analysis Strategy Typologies</vt:lpstr>
      <vt:lpstr>Publics</vt:lpstr>
      <vt:lpstr>Porter’s Five Forces   </vt:lpstr>
      <vt:lpstr>FIVE FORCES ANALYSIS (by Michael Porter)</vt:lpstr>
      <vt:lpstr>Activity #3 </vt:lpstr>
      <vt:lpstr>FIVE FORCES ANALYSIS:</vt:lpstr>
      <vt:lpstr>FIVE FORCES ANALYSIS:</vt:lpstr>
      <vt:lpstr>PowerPoint Presentation</vt:lpstr>
      <vt:lpstr>PowerPoint Presentation</vt:lpstr>
      <vt:lpstr>Major Forces in the Company’s Macroenvironment</vt:lpstr>
      <vt:lpstr>البيئة  الكلية</vt:lpstr>
      <vt:lpstr>PESTLE - Analysis</vt:lpstr>
      <vt:lpstr>Demographic Forces</vt:lpstr>
      <vt:lpstr>Cultural Forces</vt:lpstr>
      <vt:lpstr>Economic Forces</vt:lpstr>
      <vt:lpstr>Technological forces</vt:lpstr>
      <vt:lpstr>Natural Forces</vt:lpstr>
      <vt:lpstr>Political Forces</vt:lpstr>
      <vt:lpstr>Activity #4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Nour Fathy</dc:creator>
  <cp:lastModifiedBy>Nour.Fathy</cp:lastModifiedBy>
  <cp:revision>8</cp:revision>
  <dcterms:created xsi:type="dcterms:W3CDTF">2025-10-30T10:40:57Z</dcterms:created>
  <dcterms:modified xsi:type="dcterms:W3CDTF">2026-02-04T11:27:33Z</dcterms:modified>
</cp:coreProperties>
</file>