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146851275" r:id="rId2"/>
    <p:sldId id="2146850082" r:id="rId3"/>
    <p:sldId id="2146851251" r:id="rId4"/>
    <p:sldId id="2146850476" r:id="rId5"/>
    <p:sldId id="2146849105" r:id="rId6"/>
    <p:sldId id="2146849367" r:id="rId7"/>
    <p:sldId id="2146850392" r:id="rId8"/>
    <p:sldId id="2146849121" r:id="rId9"/>
    <p:sldId id="2146849513" r:id="rId10"/>
    <p:sldId id="2146849123" r:id="rId11"/>
    <p:sldId id="2146849124" r:id="rId12"/>
    <p:sldId id="2146849125" r:id="rId13"/>
    <p:sldId id="2146849126" r:id="rId14"/>
    <p:sldId id="2146849127" r:id="rId15"/>
    <p:sldId id="2146849128" r:id="rId16"/>
    <p:sldId id="294" r:id="rId17"/>
    <p:sldId id="2146849129" r:id="rId18"/>
    <p:sldId id="2146850393" r:id="rId19"/>
    <p:sldId id="2146849131" r:id="rId20"/>
    <p:sldId id="2146849243" r:id="rId21"/>
    <p:sldId id="2146850394" r:id="rId22"/>
    <p:sldId id="2146849515" r:id="rId23"/>
    <p:sldId id="2146849517" r:id="rId24"/>
    <p:sldId id="2146850395" r:id="rId25"/>
    <p:sldId id="2146849516" r:id="rId26"/>
    <p:sldId id="571" r:id="rId27"/>
    <p:sldId id="572" r:id="rId28"/>
    <p:sldId id="2146849282" r:id="rId29"/>
    <p:sldId id="2146851215" r:id="rId30"/>
    <p:sldId id="2146851216" r:id="rId31"/>
    <p:sldId id="2146851217" r:id="rId32"/>
    <p:sldId id="2146851218" r:id="rId33"/>
    <p:sldId id="2146851219" r:id="rId34"/>
    <p:sldId id="2146851220" r:id="rId35"/>
    <p:sldId id="2146851221" r:id="rId36"/>
    <p:sldId id="2146851222" r:id="rId37"/>
    <p:sldId id="2146851223" r:id="rId38"/>
    <p:sldId id="2146851224" r:id="rId39"/>
    <p:sldId id="2146851227" r:id="rId40"/>
    <p:sldId id="2146850094" r:id="rId41"/>
    <p:sldId id="2146851228" r:id="rId42"/>
    <p:sldId id="2146851229" r:id="rId43"/>
    <p:sldId id="2146851230" r:id="rId44"/>
    <p:sldId id="2146851231" r:id="rId45"/>
    <p:sldId id="2146851232" r:id="rId46"/>
    <p:sldId id="2146851253" r:id="rId47"/>
    <p:sldId id="2146850536" r:id="rId48"/>
    <p:sldId id="2146850541" r:id="rId49"/>
    <p:sldId id="2146850537" r:id="rId50"/>
    <p:sldId id="2146851260" r:id="rId51"/>
    <p:sldId id="2146851261" r:id="rId52"/>
    <p:sldId id="2146851262" r:id="rId53"/>
    <p:sldId id="2146851263" r:id="rId54"/>
    <p:sldId id="2146851264" r:id="rId55"/>
    <p:sldId id="2146851265" r:id="rId56"/>
    <p:sldId id="2146851266" r:id="rId57"/>
    <p:sldId id="2146851267" r:id="rId58"/>
    <p:sldId id="2146851268" r:id="rId59"/>
    <p:sldId id="2146851269" r:id="rId60"/>
    <p:sldId id="2146851270" r:id="rId61"/>
    <p:sldId id="2146851271" r:id="rId62"/>
    <p:sldId id="2146851272" r:id="rId63"/>
    <p:sldId id="2146851273" r:id="rId64"/>
    <p:sldId id="2146851274" r:id="rId65"/>
    <p:sldId id="214685124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453B9-AA8E-3F49-935D-0563DAD830B4}"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5CEBBC28-A3AE-0844-8D63-E01AAC982908}">
      <dgm:prSet/>
      <dgm:spPr/>
      <dgm:t>
        <a:bodyPr/>
        <a:lstStyle/>
        <a:p>
          <a:r>
            <a:rPr lang="en-US"/>
            <a:t>Buyer Decision Process</a:t>
          </a:r>
          <a:endParaRPr lang="en-SA"/>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0F93CF40-AD41-3F4F-8E9A-C1FB6FCC4854}">
      <dgm:prSet/>
      <dgm:spPr/>
      <dgm:t>
        <a:bodyPr/>
        <a:lstStyle/>
        <a:p>
          <a:r>
            <a:rPr lang="en-US"/>
            <a:t>Model of Buyer Behavior</a:t>
          </a:r>
          <a:endParaRPr lang="en-SA"/>
        </a:p>
      </dgm:t>
    </dgm:pt>
    <dgm:pt modelId="{C1341E80-0175-9249-8A49-344ABEBD6BE3}" type="parTrans" cxnId="{F3C5350D-623B-3D4D-B7BF-4998D39AC45B}">
      <dgm:prSet/>
      <dgm:spPr/>
      <dgm:t>
        <a:bodyPr/>
        <a:lstStyle/>
        <a:p>
          <a:endParaRPr lang="en-US"/>
        </a:p>
      </dgm:t>
    </dgm:pt>
    <dgm:pt modelId="{55259567-D2C9-5F42-9A64-37705C3E4CFE}" type="sibTrans" cxnId="{F3C5350D-623B-3D4D-B7BF-4998D39AC45B}">
      <dgm:prSet/>
      <dgm:spPr/>
      <dgm:t>
        <a:bodyPr/>
        <a:lstStyle/>
        <a:p>
          <a:endParaRPr lang="en-US"/>
        </a:p>
      </dgm:t>
    </dgm:pt>
    <dgm:pt modelId="{5AD847EF-98FE-E446-B03D-34E838E0FE4C}">
      <dgm:prSet/>
      <dgm:spPr/>
      <dgm:t>
        <a:bodyPr/>
        <a:lstStyle/>
        <a:p>
          <a:r>
            <a:rPr lang="en-US"/>
            <a:t>Factors Influencing Consumer Behavior</a:t>
          </a:r>
          <a:endParaRPr lang="en-SA"/>
        </a:p>
      </dgm:t>
    </dgm:pt>
    <dgm:pt modelId="{645A881A-C2B8-1A47-9C07-2E5B82FCC158}" type="parTrans" cxnId="{958C87E3-292E-D74E-AD27-6C979A05780F}">
      <dgm:prSet/>
      <dgm:spPr/>
      <dgm:t>
        <a:bodyPr/>
        <a:lstStyle/>
        <a:p>
          <a:endParaRPr lang="en-US"/>
        </a:p>
      </dgm:t>
    </dgm:pt>
    <dgm:pt modelId="{6F17B24C-8471-2045-9753-39F0BD66B926}" type="sibTrans" cxnId="{958C87E3-292E-D74E-AD27-6C979A05780F}">
      <dgm:prSet/>
      <dgm:spPr/>
      <dgm:t>
        <a:bodyPr/>
        <a:lstStyle/>
        <a:p>
          <a:endParaRPr lang="en-US"/>
        </a:p>
      </dgm:t>
    </dgm:pt>
    <dgm:pt modelId="{26C7BBCD-63F3-C646-8100-A62DAD096002}" type="pres">
      <dgm:prSet presAssocID="{62E453B9-AA8E-3F49-935D-0563DAD830B4}" presName="Name0" presStyleCnt="0">
        <dgm:presLayoutVars>
          <dgm:dir/>
          <dgm:resizeHandles val="exact"/>
        </dgm:presLayoutVars>
      </dgm:prSet>
      <dgm:spPr/>
    </dgm:pt>
    <dgm:pt modelId="{AE5B1B94-6445-6945-AC68-DEF102C46B87}" type="pres">
      <dgm:prSet presAssocID="{5CEBBC28-A3AE-0844-8D63-E01AAC982908}" presName="node" presStyleLbl="node1" presStyleIdx="0" presStyleCnt="3">
        <dgm:presLayoutVars>
          <dgm:bulletEnabled val="1"/>
        </dgm:presLayoutVars>
      </dgm:prSet>
      <dgm:spPr/>
    </dgm:pt>
    <dgm:pt modelId="{7DD623AD-3011-E34E-8283-0630101137AB}" type="pres">
      <dgm:prSet presAssocID="{802D47E4-C20A-584B-AF31-946921835D1F}" presName="sibTrans" presStyleLbl="sibTrans2D1" presStyleIdx="0" presStyleCnt="2"/>
      <dgm:spPr/>
    </dgm:pt>
    <dgm:pt modelId="{A3E8BF57-AC62-CF41-9899-961461F89DE0}" type="pres">
      <dgm:prSet presAssocID="{802D47E4-C20A-584B-AF31-946921835D1F}" presName="connectorText" presStyleLbl="sibTrans2D1" presStyleIdx="0" presStyleCnt="2"/>
      <dgm:spPr/>
    </dgm:pt>
    <dgm:pt modelId="{804835F3-E255-1847-B180-39AA28F4FBE2}" type="pres">
      <dgm:prSet presAssocID="{0F93CF40-AD41-3F4F-8E9A-C1FB6FCC4854}" presName="node" presStyleLbl="node1" presStyleIdx="1" presStyleCnt="3">
        <dgm:presLayoutVars>
          <dgm:bulletEnabled val="1"/>
        </dgm:presLayoutVars>
      </dgm:prSet>
      <dgm:spPr/>
    </dgm:pt>
    <dgm:pt modelId="{F43C154C-0B6A-6D48-9A71-48E997C112DD}" type="pres">
      <dgm:prSet presAssocID="{55259567-D2C9-5F42-9A64-37705C3E4CFE}" presName="sibTrans" presStyleLbl="sibTrans2D1" presStyleIdx="1" presStyleCnt="2"/>
      <dgm:spPr/>
    </dgm:pt>
    <dgm:pt modelId="{E96C586F-A295-6E4F-96BD-4A2A1340B3E7}" type="pres">
      <dgm:prSet presAssocID="{55259567-D2C9-5F42-9A64-37705C3E4CFE}" presName="connectorText" presStyleLbl="sibTrans2D1" presStyleIdx="1" presStyleCnt="2"/>
      <dgm:spPr/>
    </dgm:pt>
    <dgm:pt modelId="{EAB2904E-F912-7048-86AA-CD021B46E07D}" type="pres">
      <dgm:prSet presAssocID="{5AD847EF-98FE-E446-B03D-34E838E0FE4C}" presName="node" presStyleLbl="node1" presStyleIdx="2" presStyleCnt="3">
        <dgm:presLayoutVars>
          <dgm:bulletEnabled val="1"/>
        </dgm:presLayoutVars>
      </dgm:prSet>
      <dgm:spPr/>
    </dgm:pt>
  </dgm:ptLst>
  <dgm:cxnLst>
    <dgm:cxn modelId="{F3C5350D-623B-3D4D-B7BF-4998D39AC45B}" srcId="{62E453B9-AA8E-3F49-935D-0563DAD830B4}" destId="{0F93CF40-AD41-3F4F-8E9A-C1FB6FCC4854}" srcOrd="1" destOrd="0" parTransId="{C1341E80-0175-9249-8A49-344ABEBD6BE3}" sibTransId="{55259567-D2C9-5F42-9A64-37705C3E4CFE}"/>
    <dgm:cxn modelId="{B575A731-B25B-024D-A104-0C54747F2CB7}" type="presOf" srcId="{5AD847EF-98FE-E446-B03D-34E838E0FE4C}" destId="{EAB2904E-F912-7048-86AA-CD021B46E07D}" srcOrd="0" destOrd="0" presId="urn:microsoft.com/office/officeart/2005/8/layout/process1"/>
    <dgm:cxn modelId="{EE6A393B-6828-3248-99E2-1DE4ABFB1E81}" type="presOf" srcId="{55259567-D2C9-5F42-9A64-37705C3E4CFE}" destId="{F43C154C-0B6A-6D48-9A71-48E997C112DD}" srcOrd="0" destOrd="0" presId="urn:microsoft.com/office/officeart/2005/8/layout/process1"/>
    <dgm:cxn modelId="{EA239248-DDEA-0640-B1E3-9CB93EE6A403}" type="presOf" srcId="{5CEBBC28-A3AE-0844-8D63-E01AAC982908}" destId="{AE5B1B94-6445-6945-AC68-DEF102C46B87}" srcOrd="0" destOrd="0" presId="urn:microsoft.com/office/officeart/2005/8/layout/process1"/>
    <dgm:cxn modelId="{81AAE569-151A-8940-AA37-0E0BB5FFD3ED}" type="presOf" srcId="{62E453B9-AA8E-3F49-935D-0563DAD830B4}" destId="{26C7BBCD-63F3-C646-8100-A62DAD096002}" srcOrd="0" destOrd="0" presId="urn:microsoft.com/office/officeart/2005/8/layout/process1"/>
    <dgm:cxn modelId="{FB120F73-57A4-C84F-A273-EC7B528FE8CC}" type="presOf" srcId="{802D47E4-C20A-584B-AF31-946921835D1F}" destId="{7DD623AD-3011-E34E-8283-0630101137AB}" srcOrd="0" destOrd="0" presId="urn:microsoft.com/office/officeart/2005/8/layout/process1"/>
    <dgm:cxn modelId="{29D8B79C-CA9B-9045-91D7-E7D70FE94B7D}" type="presOf" srcId="{802D47E4-C20A-584B-AF31-946921835D1F}" destId="{A3E8BF57-AC62-CF41-9899-961461F89DE0}" srcOrd="1" destOrd="0" presId="urn:microsoft.com/office/officeart/2005/8/layout/process1"/>
    <dgm:cxn modelId="{21B6ABAB-373B-A543-B400-41E0213A8436}" srcId="{62E453B9-AA8E-3F49-935D-0563DAD830B4}" destId="{5CEBBC28-A3AE-0844-8D63-E01AAC982908}" srcOrd="0" destOrd="0" parTransId="{9716AAA1-EE54-2942-A42E-F4A005479A36}" sibTransId="{802D47E4-C20A-584B-AF31-946921835D1F}"/>
    <dgm:cxn modelId="{007B9DC7-4EBC-714C-9828-FD992E373CD2}" type="presOf" srcId="{0F93CF40-AD41-3F4F-8E9A-C1FB6FCC4854}" destId="{804835F3-E255-1847-B180-39AA28F4FBE2}" srcOrd="0" destOrd="0" presId="urn:microsoft.com/office/officeart/2005/8/layout/process1"/>
    <dgm:cxn modelId="{098B13D1-8A97-5143-BF27-5202F4E9715A}" type="presOf" srcId="{55259567-D2C9-5F42-9A64-37705C3E4CFE}" destId="{E96C586F-A295-6E4F-96BD-4A2A1340B3E7}" srcOrd="1" destOrd="0" presId="urn:microsoft.com/office/officeart/2005/8/layout/process1"/>
    <dgm:cxn modelId="{958C87E3-292E-D74E-AD27-6C979A05780F}" srcId="{62E453B9-AA8E-3F49-935D-0563DAD830B4}" destId="{5AD847EF-98FE-E446-B03D-34E838E0FE4C}" srcOrd="2" destOrd="0" parTransId="{645A881A-C2B8-1A47-9C07-2E5B82FCC158}" sibTransId="{6F17B24C-8471-2045-9753-39F0BD66B926}"/>
    <dgm:cxn modelId="{36FBD4A2-C7A1-0248-9C3D-BAC06FA3E8C7}" type="presParOf" srcId="{26C7BBCD-63F3-C646-8100-A62DAD096002}" destId="{AE5B1B94-6445-6945-AC68-DEF102C46B87}" srcOrd="0" destOrd="0" presId="urn:microsoft.com/office/officeart/2005/8/layout/process1"/>
    <dgm:cxn modelId="{6E0F7C3D-6762-1D4A-8090-F87F8259CBE7}" type="presParOf" srcId="{26C7BBCD-63F3-C646-8100-A62DAD096002}" destId="{7DD623AD-3011-E34E-8283-0630101137AB}" srcOrd="1" destOrd="0" presId="urn:microsoft.com/office/officeart/2005/8/layout/process1"/>
    <dgm:cxn modelId="{79BF053C-E0F3-0540-9535-932BE60F8056}" type="presParOf" srcId="{7DD623AD-3011-E34E-8283-0630101137AB}" destId="{A3E8BF57-AC62-CF41-9899-961461F89DE0}" srcOrd="0" destOrd="0" presId="urn:microsoft.com/office/officeart/2005/8/layout/process1"/>
    <dgm:cxn modelId="{EC0A52F6-83A2-A647-84E1-A67ADAE66EF1}" type="presParOf" srcId="{26C7BBCD-63F3-C646-8100-A62DAD096002}" destId="{804835F3-E255-1847-B180-39AA28F4FBE2}" srcOrd="2" destOrd="0" presId="urn:microsoft.com/office/officeart/2005/8/layout/process1"/>
    <dgm:cxn modelId="{9E531CAE-1EAC-AA40-9FF3-D81B97CA9208}" type="presParOf" srcId="{26C7BBCD-63F3-C646-8100-A62DAD096002}" destId="{F43C154C-0B6A-6D48-9A71-48E997C112DD}" srcOrd="3" destOrd="0" presId="urn:microsoft.com/office/officeart/2005/8/layout/process1"/>
    <dgm:cxn modelId="{8D86D816-A588-3641-B884-2775CD067021}" type="presParOf" srcId="{F43C154C-0B6A-6D48-9A71-48E997C112DD}" destId="{E96C586F-A295-6E4F-96BD-4A2A1340B3E7}" srcOrd="0" destOrd="0" presId="urn:microsoft.com/office/officeart/2005/8/layout/process1"/>
    <dgm:cxn modelId="{42DA862A-CFA9-5942-BE8D-2E5FC85F5077}" type="presParOf" srcId="{26C7BBCD-63F3-C646-8100-A62DAD096002}" destId="{EAB2904E-F912-7048-86AA-CD021B46E07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453B9-AA8E-3F49-935D-0563DAD830B4}" type="doc">
      <dgm:prSet loTypeId="urn:microsoft.com/office/officeart/2005/8/layout/default" loCatId="process" qsTypeId="urn:microsoft.com/office/officeart/2005/8/quickstyle/simple1" qsCatId="simple" csTypeId="urn:microsoft.com/office/officeart/2005/8/colors/colorful1" csCatId="colorful" phldr="1"/>
      <dgm:spPr/>
      <dgm:t>
        <a:bodyPr/>
        <a:lstStyle/>
        <a:p>
          <a:endParaRPr lang="en-US"/>
        </a:p>
      </dgm:t>
    </dgm:pt>
    <dgm:pt modelId="{5CEBBC28-A3AE-0844-8D63-E01AAC982908}">
      <dgm:prSet custT="1"/>
      <dgm:spPr/>
      <dgm:t>
        <a:bodyPr/>
        <a:lstStyle/>
        <a:p>
          <a:r>
            <a:rPr lang="en-US" altLang="en-US" sz="1600" dirty="0"/>
            <a:t>Business</a:t>
          </a:r>
          <a:r>
            <a:rPr lang="en-US" altLang="en-US" sz="1600" dirty="0">
              <a:latin typeface="+mj-lt"/>
            </a:rPr>
            <a:t> </a:t>
          </a:r>
          <a:r>
            <a:rPr lang="en-US" altLang="en-US" sz="1600" dirty="0"/>
            <a:t>Market Characteristics</a:t>
          </a:r>
          <a:endParaRPr lang="en-SA" sz="1600" dirty="0"/>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9A89CA1B-7A91-CE4C-AABB-DCB766EC324D}">
      <dgm:prSet custT="1"/>
      <dgm:spPr/>
      <dgm:t>
        <a:bodyPr/>
        <a:lstStyle/>
        <a:p>
          <a:r>
            <a:rPr lang="en-US" altLang="en-US" sz="1800" kern="1200" dirty="0">
              <a:solidFill>
                <a:prstClr val="white"/>
              </a:solidFill>
              <a:latin typeface="Calibri" panose="020F0502020204030204"/>
              <a:ea typeface="+mn-ea"/>
              <a:cs typeface="+mn-cs"/>
            </a:rPr>
            <a:t>Business </a:t>
          </a:r>
          <a:r>
            <a:rPr lang="en-US" altLang="en-US" sz="1800" kern="1200" dirty="0">
              <a:solidFill>
                <a:prstClr val="white"/>
              </a:solidFill>
              <a:latin typeface="+mn-lt"/>
              <a:ea typeface="+mn-ea"/>
              <a:cs typeface="+mn-cs"/>
            </a:rPr>
            <a:t>markets buying </a:t>
          </a:r>
          <a:r>
            <a:rPr lang="en-US" altLang="en-US" sz="1800" kern="1200" dirty="0">
              <a:solidFill>
                <a:prstClr val="white"/>
              </a:solidFill>
              <a:latin typeface="Calibri" panose="020F0502020204030204"/>
              <a:ea typeface="+mn-ea"/>
              <a:cs typeface="+mn-cs"/>
            </a:rPr>
            <a:t>unit and Process </a:t>
          </a:r>
        </a:p>
      </dgm:t>
    </dgm:pt>
    <dgm:pt modelId="{67258F56-62CD-B541-A24C-8F2FAD08C2ED}" type="parTrans" cxnId="{C9A798AB-6A15-C842-B1BF-8740025A7D8A}">
      <dgm:prSet/>
      <dgm:spPr/>
      <dgm:t>
        <a:bodyPr/>
        <a:lstStyle/>
        <a:p>
          <a:endParaRPr lang="en-US"/>
        </a:p>
      </dgm:t>
    </dgm:pt>
    <dgm:pt modelId="{9D0DBBAE-952F-8D44-B501-05C894BC5CB7}" type="sibTrans" cxnId="{C9A798AB-6A15-C842-B1BF-8740025A7D8A}">
      <dgm:prSet/>
      <dgm:spPr/>
      <dgm:t>
        <a:bodyPr/>
        <a:lstStyle/>
        <a:p>
          <a:endParaRPr lang="en-US"/>
        </a:p>
      </dgm:t>
    </dgm:pt>
    <dgm:pt modelId="{A50E4C28-ABB4-EC49-B8C6-5968F5D6AB14}">
      <dgm:prSet custT="1"/>
      <dgm:spPr/>
      <dgm:t>
        <a:bodyPr/>
        <a:lstStyle/>
        <a:p>
          <a:r>
            <a:rPr lang="en-US" altLang="en-US" sz="1600" dirty="0"/>
            <a:t>Business Buyer Behavior Model</a:t>
          </a:r>
        </a:p>
      </dgm:t>
    </dgm:pt>
    <dgm:pt modelId="{341BF507-DAF4-7847-B049-7F5EDAE6DD35}" type="parTrans" cxnId="{F8B76C5B-5326-0F4A-9AC7-C91826EB1443}">
      <dgm:prSet/>
      <dgm:spPr/>
      <dgm:t>
        <a:bodyPr/>
        <a:lstStyle/>
        <a:p>
          <a:endParaRPr lang="en-US"/>
        </a:p>
      </dgm:t>
    </dgm:pt>
    <dgm:pt modelId="{26CDB525-3B09-704E-B0D2-3A7EBDFBB325}" type="sibTrans" cxnId="{F8B76C5B-5326-0F4A-9AC7-C91826EB1443}">
      <dgm:prSet/>
      <dgm:spPr/>
      <dgm:t>
        <a:bodyPr/>
        <a:lstStyle/>
        <a:p>
          <a:endParaRPr lang="en-US"/>
        </a:p>
      </dgm:t>
    </dgm:pt>
    <dgm:pt modelId="{18D38BAC-137D-C94A-AEA1-5CB3B5F8CC0C}">
      <dgm:prSet custT="1"/>
      <dgm:spPr/>
      <dgm:t>
        <a:bodyPr/>
        <a:lstStyle/>
        <a:p>
          <a:r>
            <a:rPr lang="en-US" altLang="en-US" sz="1600" dirty="0"/>
            <a:t>Major Influences on Business Buying Behavior</a:t>
          </a:r>
        </a:p>
      </dgm:t>
    </dgm:pt>
    <dgm:pt modelId="{C3B1ED1B-B298-2847-A4FE-6E545CC33CC6}" type="parTrans" cxnId="{0BE6B3F4-C9E3-D840-85B8-1F759433ABCB}">
      <dgm:prSet/>
      <dgm:spPr/>
      <dgm:t>
        <a:bodyPr/>
        <a:lstStyle/>
        <a:p>
          <a:endParaRPr lang="en-US"/>
        </a:p>
      </dgm:t>
    </dgm:pt>
    <dgm:pt modelId="{9E2EFEB5-BC3D-E143-810C-C93221F71784}" type="sibTrans" cxnId="{0BE6B3F4-C9E3-D840-85B8-1F759433ABCB}">
      <dgm:prSet/>
      <dgm:spPr/>
      <dgm:t>
        <a:bodyPr/>
        <a:lstStyle/>
        <a:p>
          <a:endParaRPr lang="en-US"/>
        </a:p>
      </dgm:t>
    </dgm:pt>
    <dgm:pt modelId="{094E4024-03E2-2D43-828C-D42E28F7E84A}">
      <dgm:prSet custT="1"/>
      <dgm:spPr/>
      <dgm:t>
        <a:bodyPr/>
        <a:lstStyle/>
        <a:p>
          <a:r>
            <a:rPr lang="en-US" altLang="en-US" sz="1600" dirty="0"/>
            <a:t>Segmenting Business Markets</a:t>
          </a:r>
          <a:endParaRPr lang="en-SA" sz="1600" dirty="0"/>
        </a:p>
      </dgm:t>
    </dgm:pt>
    <dgm:pt modelId="{AA163371-1F39-9B47-A967-3126514C7393}" type="parTrans" cxnId="{6EF52C73-5CF4-AB4C-9772-6B1B30E97DD2}">
      <dgm:prSet/>
      <dgm:spPr/>
      <dgm:t>
        <a:bodyPr/>
        <a:lstStyle/>
        <a:p>
          <a:endParaRPr lang="en-US"/>
        </a:p>
      </dgm:t>
    </dgm:pt>
    <dgm:pt modelId="{4EC4BD13-CF6C-6A4E-8580-0884CF8D3322}" type="sibTrans" cxnId="{6EF52C73-5CF4-AB4C-9772-6B1B30E97DD2}">
      <dgm:prSet/>
      <dgm:spPr/>
      <dgm:t>
        <a:bodyPr/>
        <a:lstStyle/>
        <a:p>
          <a:endParaRPr lang="en-US"/>
        </a:p>
      </dgm:t>
    </dgm:pt>
    <dgm:pt modelId="{F5A3BA7C-4A70-F844-A7F9-62FECF26B28B}" type="pres">
      <dgm:prSet presAssocID="{62E453B9-AA8E-3F49-935D-0563DAD830B4}" presName="diagram" presStyleCnt="0">
        <dgm:presLayoutVars>
          <dgm:dir/>
          <dgm:resizeHandles val="exact"/>
        </dgm:presLayoutVars>
      </dgm:prSet>
      <dgm:spPr/>
    </dgm:pt>
    <dgm:pt modelId="{00588384-B9C7-4246-A09C-23BB4CC243F4}" type="pres">
      <dgm:prSet presAssocID="{5CEBBC28-A3AE-0844-8D63-E01AAC982908}" presName="node" presStyleLbl="node1" presStyleIdx="0" presStyleCnt="5">
        <dgm:presLayoutVars>
          <dgm:bulletEnabled val="1"/>
        </dgm:presLayoutVars>
      </dgm:prSet>
      <dgm:spPr/>
    </dgm:pt>
    <dgm:pt modelId="{7DB4F012-F058-5644-8E32-E58466E6B352}" type="pres">
      <dgm:prSet presAssocID="{802D47E4-C20A-584B-AF31-946921835D1F}" presName="sibTrans" presStyleCnt="0"/>
      <dgm:spPr/>
    </dgm:pt>
    <dgm:pt modelId="{116021B9-036A-E245-ABF3-7936875AFBB0}" type="pres">
      <dgm:prSet presAssocID="{9A89CA1B-7A91-CE4C-AABB-DCB766EC324D}" presName="node" presStyleLbl="node1" presStyleIdx="1" presStyleCnt="5">
        <dgm:presLayoutVars>
          <dgm:bulletEnabled val="1"/>
        </dgm:presLayoutVars>
      </dgm:prSet>
      <dgm:spPr/>
    </dgm:pt>
    <dgm:pt modelId="{003ADB3F-EB03-AB45-AAA2-74D67BACB2A6}" type="pres">
      <dgm:prSet presAssocID="{9D0DBBAE-952F-8D44-B501-05C894BC5CB7}" presName="sibTrans" presStyleCnt="0"/>
      <dgm:spPr/>
    </dgm:pt>
    <dgm:pt modelId="{4E3252AA-3F81-EE4C-9E7E-304EFE28A4E8}" type="pres">
      <dgm:prSet presAssocID="{A50E4C28-ABB4-EC49-B8C6-5968F5D6AB14}" presName="node" presStyleLbl="node1" presStyleIdx="2" presStyleCnt="5">
        <dgm:presLayoutVars>
          <dgm:bulletEnabled val="1"/>
        </dgm:presLayoutVars>
      </dgm:prSet>
      <dgm:spPr/>
    </dgm:pt>
    <dgm:pt modelId="{0DE89121-A363-9B43-9F10-7456A9C57272}" type="pres">
      <dgm:prSet presAssocID="{26CDB525-3B09-704E-B0D2-3A7EBDFBB325}" presName="sibTrans" presStyleCnt="0"/>
      <dgm:spPr/>
    </dgm:pt>
    <dgm:pt modelId="{264E6402-06AB-6F41-A652-2C9E3B4F72D6}" type="pres">
      <dgm:prSet presAssocID="{18D38BAC-137D-C94A-AEA1-5CB3B5F8CC0C}" presName="node" presStyleLbl="node1" presStyleIdx="3" presStyleCnt="5">
        <dgm:presLayoutVars>
          <dgm:bulletEnabled val="1"/>
        </dgm:presLayoutVars>
      </dgm:prSet>
      <dgm:spPr/>
    </dgm:pt>
    <dgm:pt modelId="{A9ABEBC8-19EC-704D-8E50-9FD2DB05C882}" type="pres">
      <dgm:prSet presAssocID="{9E2EFEB5-BC3D-E143-810C-C93221F71784}" presName="sibTrans" presStyleCnt="0"/>
      <dgm:spPr/>
    </dgm:pt>
    <dgm:pt modelId="{A225F221-B8FB-B34D-BD74-488615676C63}" type="pres">
      <dgm:prSet presAssocID="{094E4024-03E2-2D43-828C-D42E28F7E84A}" presName="node" presStyleLbl="node1" presStyleIdx="4" presStyleCnt="5" custLinFactNeighborX="-34986" custLinFactNeighborY="-1935">
        <dgm:presLayoutVars>
          <dgm:bulletEnabled val="1"/>
        </dgm:presLayoutVars>
      </dgm:prSet>
      <dgm:spPr/>
    </dgm:pt>
  </dgm:ptLst>
  <dgm:cxnLst>
    <dgm:cxn modelId="{43024105-F079-D24A-AD4A-06D6A0682920}" type="presOf" srcId="{62E453B9-AA8E-3F49-935D-0563DAD830B4}" destId="{F5A3BA7C-4A70-F844-A7F9-62FECF26B28B}" srcOrd="0" destOrd="0" presId="urn:microsoft.com/office/officeart/2005/8/layout/default"/>
    <dgm:cxn modelId="{198CF22F-1CE7-2446-9190-1BEB30E6BAA3}" type="presOf" srcId="{9A89CA1B-7A91-CE4C-AABB-DCB766EC324D}" destId="{116021B9-036A-E245-ABF3-7936875AFBB0}" srcOrd="0" destOrd="0" presId="urn:microsoft.com/office/officeart/2005/8/layout/default"/>
    <dgm:cxn modelId="{3A46243C-3AA9-3B4A-8A03-50EE8129A954}" type="presOf" srcId="{A50E4C28-ABB4-EC49-B8C6-5968F5D6AB14}" destId="{4E3252AA-3F81-EE4C-9E7E-304EFE28A4E8}" srcOrd="0" destOrd="0" presId="urn:microsoft.com/office/officeart/2005/8/layout/default"/>
    <dgm:cxn modelId="{F8B76C5B-5326-0F4A-9AC7-C91826EB1443}" srcId="{62E453B9-AA8E-3F49-935D-0563DAD830B4}" destId="{A50E4C28-ABB4-EC49-B8C6-5968F5D6AB14}" srcOrd="2" destOrd="0" parTransId="{341BF507-DAF4-7847-B049-7F5EDAE6DD35}" sibTransId="{26CDB525-3B09-704E-B0D2-3A7EBDFBB325}"/>
    <dgm:cxn modelId="{0CE6604D-9C36-C34C-8744-4256D0220438}" type="presOf" srcId="{18D38BAC-137D-C94A-AEA1-5CB3B5F8CC0C}" destId="{264E6402-06AB-6F41-A652-2C9E3B4F72D6}" srcOrd="0" destOrd="0" presId="urn:microsoft.com/office/officeart/2005/8/layout/default"/>
    <dgm:cxn modelId="{6EF52C73-5CF4-AB4C-9772-6B1B30E97DD2}" srcId="{62E453B9-AA8E-3F49-935D-0563DAD830B4}" destId="{094E4024-03E2-2D43-828C-D42E28F7E84A}" srcOrd="4" destOrd="0" parTransId="{AA163371-1F39-9B47-A967-3126514C7393}" sibTransId="{4EC4BD13-CF6C-6A4E-8580-0884CF8D3322}"/>
    <dgm:cxn modelId="{717DA4A2-587F-634D-BF64-AA3D52E05C81}" type="presOf" srcId="{094E4024-03E2-2D43-828C-D42E28F7E84A}" destId="{A225F221-B8FB-B34D-BD74-488615676C63}" srcOrd="0" destOrd="0" presId="urn:microsoft.com/office/officeart/2005/8/layout/default"/>
    <dgm:cxn modelId="{C9A798AB-6A15-C842-B1BF-8740025A7D8A}" srcId="{62E453B9-AA8E-3F49-935D-0563DAD830B4}" destId="{9A89CA1B-7A91-CE4C-AABB-DCB766EC324D}" srcOrd="1" destOrd="0" parTransId="{67258F56-62CD-B541-A24C-8F2FAD08C2ED}" sibTransId="{9D0DBBAE-952F-8D44-B501-05C894BC5CB7}"/>
    <dgm:cxn modelId="{21B6ABAB-373B-A543-B400-41E0213A8436}" srcId="{62E453B9-AA8E-3F49-935D-0563DAD830B4}" destId="{5CEBBC28-A3AE-0844-8D63-E01AAC982908}" srcOrd="0" destOrd="0" parTransId="{9716AAA1-EE54-2942-A42E-F4A005479A36}" sibTransId="{802D47E4-C20A-584B-AF31-946921835D1F}"/>
    <dgm:cxn modelId="{7F84F5C7-6E9D-9A41-91B4-F117D08B04A2}" type="presOf" srcId="{5CEBBC28-A3AE-0844-8D63-E01AAC982908}" destId="{00588384-B9C7-4246-A09C-23BB4CC243F4}" srcOrd="0" destOrd="0" presId="urn:microsoft.com/office/officeart/2005/8/layout/default"/>
    <dgm:cxn modelId="{0BE6B3F4-C9E3-D840-85B8-1F759433ABCB}" srcId="{62E453B9-AA8E-3F49-935D-0563DAD830B4}" destId="{18D38BAC-137D-C94A-AEA1-5CB3B5F8CC0C}" srcOrd="3" destOrd="0" parTransId="{C3B1ED1B-B298-2847-A4FE-6E545CC33CC6}" sibTransId="{9E2EFEB5-BC3D-E143-810C-C93221F71784}"/>
    <dgm:cxn modelId="{19BBCF64-53C2-9846-8079-34031449D63E}" type="presParOf" srcId="{F5A3BA7C-4A70-F844-A7F9-62FECF26B28B}" destId="{00588384-B9C7-4246-A09C-23BB4CC243F4}" srcOrd="0" destOrd="0" presId="urn:microsoft.com/office/officeart/2005/8/layout/default"/>
    <dgm:cxn modelId="{D3B1B6F9-03BF-4340-885F-AAFA47A6E5A1}" type="presParOf" srcId="{F5A3BA7C-4A70-F844-A7F9-62FECF26B28B}" destId="{7DB4F012-F058-5644-8E32-E58466E6B352}" srcOrd="1" destOrd="0" presId="urn:microsoft.com/office/officeart/2005/8/layout/default"/>
    <dgm:cxn modelId="{F307DE52-1BC8-7748-9176-9D41380FD82C}" type="presParOf" srcId="{F5A3BA7C-4A70-F844-A7F9-62FECF26B28B}" destId="{116021B9-036A-E245-ABF3-7936875AFBB0}" srcOrd="2" destOrd="0" presId="urn:microsoft.com/office/officeart/2005/8/layout/default"/>
    <dgm:cxn modelId="{0649D0B1-994F-924F-93E2-A89194C78688}" type="presParOf" srcId="{F5A3BA7C-4A70-F844-A7F9-62FECF26B28B}" destId="{003ADB3F-EB03-AB45-AAA2-74D67BACB2A6}" srcOrd="3" destOrd="0" presId="urn:microsoft.com/office/officeart/2005/8/layout/default"/>
    <dgm:cxn modelId="{D24A3226-00A8-6F48-BB5F-226A1FEDDCAB}" type="presParOf" srcId="{F5A3BA7C-4A70-F844-A7F9-62FECF26B28B}" destId="{4E3252AA-3F81-EE4C-9E7E-304EFE28A4E8}" srcOrd="4" destOrd="0" presId="urn:microsoft.com/office/officeart/2005/8/layout/default"/>
    <dgm:cxn modelId="{91E5415A-DC8D-B042-B6C3-5E064477CEF0}" type="presParOf" srcId="{F5A3BA7C-4A70-F844-A7F9-62FECF26B28B}" destId="{0DE89121-A363-9B43-9F10-7456A9C57272}" srcOrd="5" destOrd="0" presId="urn:microsoft.com/office/officeart/2005/8/layout/default"/>
    <dgm:cxn modelId="{2906A5EB-2A54-2C47-8C36-4ED02BAC5672}" type="presParOf" srcId="{F5A3BA7C-4A70-F844-A7F9-62FECF26B28B}" destId="{264E6402-06AB-6F41-A652-2C9E3B4F72D6}" srcOrd="6" destOrd="0" presId="urn:microsoft.com/office/officeart/2005/8/layout/default"/>
    <dgm:cxn modelId="{45725DC0-40DE-FC40-BE02-1846AB5A9620}" type="presParOf" srcId="{F5A3BA7C-4A70-F844-A7F9-62FECF26B28B}" destId="{A9ABEBC8-19EC-704D-8E50-9FD2DB05C882}" srcOrd="7" destOrd="0" presId="urn:microsoft.com/office/officeart/2005/8/layout/default"/>
    <dgm:cxn modelId="{98CC51D9-8FB6-A243-BB8F-4F2D624E2159}" type="presParOf" srcId="{F5A3BA7C-4A70-F844-A7F9-62FECF26B28B}" destId="{A225F221-B8FB-B34D-BD74-488615676C6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B1B94-6445-6945-AC68-DEF102C46B87}">
      <dsp:nvSpPr>
        <dsp:cNvPr id="0" name=""/>
        <dsp:cNvSpPr/>
      </dsp:nvSpPr>
      <dsp:spPr>
        <a:xfrm>
          <a:off x="4796" y="450792"/>
          <a:ext cx="1433536" cy="123684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Buyer Decision Process</a:t>
          </a:r>
          <a:endParaRPr lang="en-SA" sz="1800" kern="1200"/>
        </a:p>
      </dsp:txBody>
      <dsp:txXfrm>
        <a:off x="41022" y="487018"/>
        <a:ext cx="1361084" cy="1164393"/>
      </dsp:txXfrm>
    </dsp:sp>
    <dsp:sp modelId="{7DD623AD-3011-E34E-8283-0630101137AB}">
      <dsp:nvSpPr>
        <dsp:cNvPr id="0" name=""/>
        <dsp:cNvSpPr/>
      </dsp:nvSpPr>
      <dsp:spPr>
        <a:xfrm>
          <a:off x="1581686" y="891456"/>
          <a:ext cx="303909" cy="3555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81686" y="962559"/>
        <a:ext cx="212736" cy="213311"/>
      </dsp:txXfrm>
    </dsp:sp>
    <dsp:sp modelId="{804835F3-E255-1847-B180-39AA28F4FBE2}">
      <dsp:nvSpPr>
        <dsp:cNvPr id="0" name=""/>
        <dsp:cNvSpPr/>
      </dsp:nvSpPr>
      <dsp:spPr>
        <a:xfrm>
          <a:off x="2011747" y="450792"/>
          <a:ext cx="1433536" cy="123684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Model of Buyer Behavior</a:t>
          </a:r>
          <a:endParaRPr lang="en-SA" sz="1800" kern="1200"/>
        </a:p>
      </dsp:txBody>
      <dsp:txXfrm>
        <a:off x="2047973" y="487018"/>
        <a:ext cx="1361084" cy="1164393"/>
      </dsp:txXfrm>
    </dsp:sp>
    <dsp:sp modelId="{F43C154C-0B6A-6D48-9A71-48E997C112DD}">
      <dsp:nvSpPr>
        <dsp:cNvPr id="0" name=""/>
        <dsp:cNvSpPr/>
      </dsp:nvSpPr>
      <dsp:spPr>
        <a:xfrm>
          <a:off x="3588638" y="891456"/>
          <a:ext cx="303909" cy="3555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88638" y="962559"/>
        <a:ext cx="212736" cy="213311"/>
      </dsp:txXfrm>
    </dsp:sp>
    <dsp:sp modelId="{EAB2904E-F912-7048-86AA-CD021B46E07D}">
      <dsp:nvSpPr>
        <dsp:cNvPr id="0" name=""/>
        <dsp:cNvSpPr/>
      </dsp:nvSpPr>
      <dsp:spPr>
        <a:xfrm>
          <a:off x="4018699" y="450792"/>
          <a:ext cx="1433536" cy="123684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Factors Influencing Consumer Behavior</a:t>
          </a:r>
          <a:endParaRPr lang="en-SA" sz="1800" kern="1200"/>
        </a:p>
      </dsp:txBody>
      <dsp:txXfrm>
        <a:off x="4054925" y="487018"/>
        <a:ext cx="1361084" cy="1164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88384-B9C7-4246-A09C-23BB4CC243F4}">
      <dsp:nvSpPr>
        <dsp:cNvPr id="0" name=""/>
        <dsp:cNvSpPr/>
      </dsp:nvSpPr>
      <dsp:spPr>
        <a:xfrm>
          <a:off x="818276" y="1463"/>
          <a:ext cx="1913498" cy="11480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Business</a:t>
          </a:r>
          <a:r>
            <a:rPr lang="en-US" altLang="en-US" sz="1600" kern="1200" dirty="0">
              <a:latin typeface="+mj-lt"/>
            </a:rPr>
            <a:t> </a:t>
          </a:r>
          <a:r>
            <a:rPr lang="en-US" altLang="en-US" sz="1600" kern="1200" dirty="0"/>
            <a:t>Market Characteristics</a:t>
          </a:r>
          <a:endParaRPr lang="en-SA" sz="1600" kern="1200" dirty="0"/>
        </a:p>
      </dsp:txBody>
      <dsp:txXfrm>
        <a:off x="818276" y="1463"/>
        <a:ext cx="1913498" cy="1148099"/>
      </dsp:txXfrm>
    </dsp:sp>
    <dsp:sp modelId="{116021B9-036A-E245-ABF3-7936875AFBB0}">
      <dsp:nvSpPr>
        <dsp:cNvPr id="0" name=""/>
        <dsp:cNvSpPr/>
      </dsp:nvSpPr>
      <dsp:spPr>
        <a:xfrm>
          <a:off x="2923124" y="1463"/>
          <a:ext cx="1913498" cy="11480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solidFill>
                <a:prstClr val="white"/>
              </a:solidFill>
              <a:latin typeface="Calibri" panose="020F0502020204030204"/>
              <a:ea typeface="+mn-ea"/>
              <a:cs typeface="+mn-cs"/>
            </a:rPr>
            <a:t>Business </a:t>
          </a:r>
          <a:r>
            <a:rPr lang="en-US" altLang="en-US" sz="1800" kern="1200" dirty="0">
              <a:solidFill>
                <a:prstClr val="white"/>
              </a:solidFill>
              <a:latin typeface="+mn-lt"/>
              <a:ea typeface="+mn-ea"/>
              <a:cs typeface="+mn-cs"/>
            </a:rPr>
            <a:t>markets buying </a:t>
          </a:r>
          <a:r>
            <a:rPr lang="en-US" altLang="en-US" sz="1800" kern="1200" dirty="0">
              <a:solidFill>
                <a:prstClr val="white"/>
              </a:solidFill>
              <a:latin typeface="Calibri" panose="020F0502020204030204"/>
              <a:ea typeface="+mn-ea"/>
              <a:cs typeface="+mn-cs"/>
            </a:rPr>
            <a:t>unit and Process </a:t>
          </a:r>
        </a:p>
      </dsp:txBody>
      <dsp:txXfrm>
        <a:off x="2923124" y="1463"/>
        <a:ext cx="1913498" cy="1148099"/>
      </dsp:txXfrm>
    </dsp:sp>
    <dsp:sp modelId="{4E3252AA-3F81-EE4C-9E7E-304EFE28A4E8}">
      <dsp:nvSpPr>
        <dsp:cNvPr id="0" name=""/>
        <dsp:cNvSpPr/>
      </dsp:nvSpPr>
      <dsp:spPr>
        <a:xfrm>
          <a:off x="818276" y="1340912"/>
          <a:ext cx="1913498" cy="11480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Business Buyer Behavior Model</a:t>
          </a:r>
        </a:p>
      </dsp:txBody>
      <dsp:txXfrm>
        <a:off x="818276" y="1340912"/>
        <a:ext cx="1913498" cy="1148099"/>
      </dsp:txXfrm>
    </dsp:sp>
    <dsp:sp modelId="{264E6402-06AB-6F41-A652-2C9E3B4F72D6}">
      <dsp:nvSpPr>
        <dsp:cNvPr id="0" name=""/>
        <dsp:cNvSpPr/>
      </dsp:nvSpPr>
      <dsp:spPr>
        <a:xfrm>
          <a:off x="2923124" y="1340912"/>
          <a:ext cx="1913498" cy="11480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Major Influences on Business Buying Behavior</a:t>
          </a:r>
        </a:p>
      </dsp:txBody>
      <dsp:txXfrm>
        <a:off x="2923124" y="1340912"/>
        <a:ext cx="1913498" cy="1148099"/>
      </dsp:txXfrm>
    </dsp:sp>
    <dsp:sp modelId="{A225F221-B8FB-B34D-BD74-488615676C63}">
      <dsp:nvSpPr>
        <dsp:cNvPr id="0" name=""/>
        <dsp:cNvSpPr/>
      </dsp:nvSpPr>
      <dsp:spPr>
        <a:xfrm>
          <a:off x="1201243" y="2658146"/>
          <a:ext cx="1913498" cy="11480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Segmenting Business Markets</a:t>
          </a:r>
          <a:endParaRPr lang="en-SA" sz="1600" kern="1200" dirty="0"/>
        </a:p>
      </dsp:txBody>
      <dsp:txXfrm>
        <a:off x="1201243" y="2658146"/>
        <a:ext cx="1913498" cy="11480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F0D53-9505-4683-8B2F-31F9FC3E18FC}"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32CF3-8A5B-434D-ABB6-1F38F54E17A0}" type="slidenum">
              <a:rPr lang="en-US" smtClean="0"/>
              <a:t>‹#›</a:t>
            </a:fld>
            <a:endParaRPr lang="en-US"/>
          </a:p>
        </p:txBody>
      </p:sp>
    </p:spTree>
    <p:extLst>
      <p:ext uri="{BB962C8B-B14F-4D97-AF65-F5344CB8AC3E}">
        <p14:creationId xmlns:p14="http://schemas.microsoft.com/office/powerpoint/2010/main" val="123251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Two factors can come between the purchase intention and the purchase decision: the attitudes of others and unexpected situational factors.</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70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Consumers alleviate cognitive dissonance by seeking affirmation ask friends to applaud choice read ads of rejected brands to confirm why they were not chosen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This figure shows that marketing and other stimuli enter the consumer’s “black box” and produce certain responses. Marketers must figure out what is in the buyer’s black box. The</a:t>
            </a:r>
            <a:r>
              <a:rPr lang="en-US" altLang="en-US">
                <a:latin typeface="Arial" panose="020B0604020202020204" pitchFamily="34" charset="0"/>
              </a:rPr>
              <a:t> </a:t>
            </a:r>
            <a:r>
              <a:rPr lang="en-US" altLang="en-US" i="1" err="1">
                <a:solidFill>
                  <a:srgbClr val="FF0000"/>
                </a:solidFill>
                <a:latin typeface="Arial" panose="020B0604020202020204" pitchFamily="34" charset="0"/>
              </a:rPr>
              <a:t>what</a:t>
            </a:r>
            <a:r>
              <a:rPr lang="en-US" altLang="en-US" err="1">
                <a:solidFill>
                  <a:srgbClr val="FF0000"/>
                </a:solidFill>
                <a:latin typeface="Arial" panose="020B0604020202020204" pitchFamily="34" charset="0"/>
              </a:rPr>
              <a:t>s</a:t>
            </a:r>
            <a:r>
              <a:rPr lang="en-US" altLang="en-US">
                <a:solidFill>
                  <a:srgbClr val="FF0000"/>
                </a:solidFill>
                <a:latin typeface="Arial" panose="020B0604020202020204" pitchFamily="34" charset="0"/>
              </a:rPr>
              <a:t>, </a:t>
            </a:r>
            <a:r>
              <a:rPr lang="en-US" altLang="en-US" i="1" err="1">
                <a:solidFill>
                  <a:srgbClr val="FF0000"/>
                </a:solidFill>
                <a:latin typeface="Arial" panose="020B0604020202020204" pitchFamily="34" charset="0"/>
              </a:rPr>
              <a:t>where</a:t>
            </a:r>
            <a:r>
              <a:rPr lang="en-US" altLang="en-US" err="1">
                <a:solidFill>
                  <a:srgbClr val="FF0000"/>
                </a:solidFill>
                <a:latin typeface="Arial" panose="020B0604020202020204" pitchFamily="34" charset="0"/>
              </a:rPr>
              <a:t>s</a:t>
            </a:r>
            <a:r>
              <a:rPr lang="en-US" altLang="en-US">
                <a:solidFill>
                  <a:srgbClr val="FF0000"/>
                </a:solidFill>
                <a:latin typeface="Arial" panose="020B0604020202020204" pitchFamily="34" charset="0"/>
              </a:rPr>
              <a:t>, and </a:t>
            </a:r>
            <a:r>
              <a:rPr lang="en-US" altLang="en-US" i="1">
                <a:solidFill>
                  <a:srgbClr val="FF0000"/>
                </a:solidFill>
                <a:latin typeface="Arial" panose="020B0604020202020204" pitchFamily="34" charset="0"/>
              </a:rPr>
              <a:t>when</a:t>
            </a:r>
            <a:r>
              <a:rPr lang="en-US" altLang="en-US">
                <a:solidFill>
                  <a:srgbClr val="FF0000"/>
                </a:solidFill>
                <a:latin typeface="Arial" panose="020B0604020202020204" pitchFamily="34" charset="0"/>
              </a:rPr>
              <a:t>s of consumer buying behavior can be measured. But it’s very difficult to figure out the </a:t>
            </a:r>
            <a:r>
              <a:rPr lang="en-US" altLang="en-US" i="1">
                <a:solidFill>
                  <a:srgbClr val="FF0000"/>
                </a:solidFill>
                <a:latin typeface="Arial" panose="020B0604020202020204" pitchFamily="34" charset="0"/>
              </a:rPr>
              <a:t>why</a:t>
            </a:r>
            <a:r>
              <a:rPr lang="en-US" altLang="en-US">
                <a:solidFill>
                  <a:srgbClr val="FF0000"/>
                </a:solidFill>
                <a:latin typeface="Arial" panose="020B0604020202020204" pitchFamily="34" charset="0"/>
              </a:rPr>
              <a:t>s of buying behavior</a:t>
            </a:r>
            <a:r>
              <a:rPr lang="en-US" altLang="en-US">
                <a:latin typeface="Arial" panose="020B0604020202020204" pitchFamily="34" charset="0"/>
              </a:rPr>
              <a:t> </a:t>
            </a:r>
            <a:r>
              <a:rPr lang="en-US" altLang="en-US">
                <a:solidFill>
                  <a:srgbClr val="FF0000"/>
                </a:solidFill>
                <a:latin typeface="Arial" panose="020B0604020202020204" pitchFamily="34" charset="0"/>
              </a:rPr>
              <a:t>(that’s why it’s called the black box). Marketers spend a lot of time and money trying to figure out what makes customers tick.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00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Consumer purchases are influenced strongly by cultural, social, personal, and psychological characteristics, as shown in this figure.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the most part, marketers cannot control such factors, but they must take them into account. The following slides will discuss these characteristics in more detail.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5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subculture</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class</a:t>
            </a:r>
            <a:r>
              <a:rPr lang="ar-SA" dirty="0">
                <a:latin typeface="Arial"/>
                <a:ea typeface="Arial"/>
                <a:cs typeface="Arial"/>
                <a:sym typeface="Arial"/>
              </a:rPr>
              <a:t> </a:t>
            </a:r>
            <a:r>
              <a:rPr lang="ar-SA" dirty="0" err="1">
                <a:latin typeface="Arial"/>
                <a:ea typeface="Arial"/>
                <a:cs typeface="Arial"/>
                <a:sym typeface="Arial"/>
              </a:rPr>
              <a:t>are</a:t>
            </a:r>
            <a:r>
              <a:rPr lang="ar-SA" dirty="0">
                <a:latin typeface="Arial"/>
                <a:ea typeface="Arial"/>
                <a:cs typeface="Arial"/>
                <a:sym typeface="Arial"/>
              </a:rPr>
              <a:t> </a:t>
            </a:r>
            <a:r>
              <a:rPr lang="ar-SA" dirty="0" err="1">
                <a:latin typeface="Arial"/>
                <a:ea typeface="Arial"/>
                <a:cs typeface="Arial"/>
                <a:sym typeface="Arial"/>
              </a:rPr>
              <a:t>particularly</a:t>
            </a:r>
            <a:r>
              <a:rPr lang="ar-SA" dirty="0">
                <a:latin typeface="Arial"/>
                <a:ea typeface="Arial"/>
                <a:cs typeface="Arial"/>
                <a:sym typeface="Arial"/>
              </a:rPr>
              <a:t> </a:t>
            </a:r>
            <a:r>
              <a:rPr lang="ar-SA" dirty="0" err="1">
                <a:latin typeface="Arial"/>
                <a:ea typeface="Arial"/>
                <a:cs typeface="Arial"/>
                <a:sym typeface="Arial"/>
              </a:rPr>
              <a:t>important</a:t>
            </a:r>
            <a:r>
              <a:rPr lang="ar-SA" dirty="0">
                <a:latin typeface="Arial"/>
                <a:ea typeface="Arial"/>
                <a:cs typeface="Arial"/>
                <a:sym typeface="Arial"/>
              </a:rPr>
              <a:t> </a:t>
            </a:r>
            <a:r>
              <a:rPr lang="ar-SA" dirty="0" err="1">
                <a:latin typeface="Arial"/>
                <a:ea typeface="Arial"/>
                <a:cs typeface="Arial"/>
                <a:sym typeface="Arial"/>
              </a:rPr>
              <a:t>influences</a:t>
            </a:r>
            <a:r>
              <a:rPr lang="ar-SA" dirty="0">
                <a:latin typeface="Arial"/>
                <a:ea typeface="Arial"/>
                <a:cs typeface="Arial"/>
                <a:sym typeface="Arial"/>
              </a:rPr>
              <a:t> </a:t>
            </a:r>
            <a:r>
              <a:rPr lang="ar-SA" dirty="0" err="1">
                <a:latin typeface="Arial"/>
                <a:ea typeface="Arial"/>
                <a:cs typeface="Arial"/>
                <a:sym typeface="Arial"/>
              </a:rPr>
              <a:t>on</a:t>
            </a:r>
            <a:r>
              <a:rPr lang="ar-SA" dirty="0">
                <a:latin typeface="Arial"/>
                <a:ea typeface="Arial"/>
                <a:cs typeface="Arial"/>
                <a:sym typeface="Arial"/>
              </a:rPr>
              <a:t> </a:t>
            </a:r>
            <a:r>
              <a:rPr lang="ar-SA" dirty="0" err="1">
                <a:latin typeface="Arial"/>
                <a:ea typeface="Arial"/>
                <a:cs typeface="Arial"/>
                <a:sym typeface="Arial"/>
              </a:rPr>
              <a:t>consumer</a:t>
            </a:r>
            <a:r>
              <a:rPr lang="ar-SA" dirty="0">
                <a:latin typeface="Arial"/>
                <a:ea typeface="Arial"/>
                <a:cs typeface="Arial"/>
                <a:sym typeface="Arial"/>
              </a:rPr>
              <a:t> </a:t>
            </a:r>
            <a:r>
              <a:rPr lang="ar-SA" dirty="0" err="1">
                <a:latin typeface="Arial"/>
                <a:ea typeface="Arial"/>
                <a:cs typeface="Arial"/>
                <a:sym typeface="Arial"/>
              </a:rPr>
              <a:t>buying</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 </a:t>
            </a: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is</a:t>
            </a:r>
            <a:r>
              <a:rPr lang="ar-SA" dirty="0">
                <a:latin typeface="Arial"/>
                <a:ea typeface="Arial"/>
                <a:cs typeface="Arial"/>
                <a:sym typeface="Arial"/>
              </a:rPr>
              <a:t> </a:t>
            </a:r>
            <a:r>
              <a:rPr lang="ar-SA" dirty="0" err="1">
                <a:latin typeface="Arial"/>
                <a:ea typeface="Arial"/>
                <a:cs typeface="Arial"/>
                <a:sym typeface="Arial"/>
              </a:rPr>
              <a:t>the</a:t>
            </a:r>
            <a:r>
              <a:rPr lang="ar-SA" dirty="0">
                <a:latin typeface="Arial"/>
                <a:ea typeface="Arial"/>
                <a:cs typeface="Arial"/>
                <a:sym typeface="Arial"/>
              </a:rPr>
              <a:t> </a:t>
            </a:r>
            <a:r>
              <a:rPr lang="ar-SA" dirty="0" err="1">
                <a:latin typeface="Arial"/>
                <a:ea typeface="Arial"/>
                <a:cs typeface="Arial"/>
                <a:sym typeface="Arial"/>
              </a:rPr>
              <a:t>fundamental</a:t>
            </a:r>
            <a:r>
              <a:rPr lang="ar-SA" dirty="0">
                <a:latin typeface="Arial"/>
                <a:ea typeface="Arial"/>
                <a:cs typeface="Arial"/>
                <a:sym typeface="Arial"/>
              </a:rPr>
              <a:t> </a:t>
            </a:r>
            <a:r>
              <a:rPr lang="ar-SA" dirty="0" err="1">
                <a:latin typeface="Arial"/>
                <a:ea typeface="Arial"/>
                <a:cs typeface="Arial"/>
                <a:sym typeface="Arial"/>
              </a:rPr>
              <a:t>determinant</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a</a:t>
            </a:r>
            <a:r>
              <a:rPr lang="ar-SA" dirty="0">
                <a:latin typeface="Arial"/>
                <a:ea typeface="Arial"/>
                <a:cs typeface="Arial"/>
                <a:sym typeface="Arial"/>
              </a:rPr>
              <a:t> </a:t>
            </a:r>
            <a:r>
              <a:rPr lang="ar-SA" dirty="0" err="1">
                <a:latin typeface="Arial"/>
                <a:ea typeface="Arial"/>
                <a:cs typeface="Arial"/>
                <a:sym typeface="Arial"/>
              </a:rPr>
              <a:t>person’s</a:t>
            </a:r>
            <a:r>
              <a:rPr lang="ar-SA" dirty="0">
                <a:latin typeface="Arial"/>
                <a:ea typeface="Arial"/>
                <a:cs typeface="Arial"/>
                <a:sym typeface="Arial"/>
              </a:rPr>
              <a:t> </a:t>
            </a:r>
            <a:r>
              <a:rPr lang="ar-SA" dirty="0" err="1">
                <a:latin typeface="Arial"/>
                <a:ea typeface="Arial"/>
                <a:cs typeface="Arial"/>
                <a:sym typeface="Arial"/>
              </a:rPr>
              <a:t>wants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err="1">
                <a:latin typeface="Arial"/>
                <a:ea typeface="Arial"/>
                <a:cs typeface="Arial"/>
                <a:sym typeface="Arial"/>
              </a:rPr>
              <a:t>Each</a:t>
            </a:r>
            <a:r>
              <a:rPr lang="ar-SA" dirty="0">
                <a:latin typeface="Arial"/>
                <a:ea typeface="Arial"/>
                <a:cs typeface="Arial"/>
                <a:sym typeface="Arial"/>
              </a:rPr>
              <a:t> </a:t>
            </a: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consists</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smaller</a:t>
            </a:r>
            <a:r>
              <a:rPr lang="ar-SA" dirty="0">
                <a:latin typeface="Arial"/>
                <a:ea typeface="Arial"/>
                <a:cs typeface="Arial"/>
                <a:sym typeface="Arial"/>
              </a:rPr>
              <a:t> </a:t>
            </a:r>
            <a:r>
              <a:rPr lang="ar-SA" dirty="0" err="1">
                <a:latin typeface="Arial"/>
                <a:ea typeface="Arial"/>
                <a:cs typeface="Arial"/>
                <a:sym typeface="Arial"/>
              </a:rPr>
              <a:t>subcultures</a:t>
            </a:r>
            <a:r>
              <a:rPr lang="ar-SA" dirty="0">
                <a:latin typeface="Arial"/>
                <a:ea typeface="Arial"/>
                <a:cs typeface="Arial"/>
                <a:sym typeface="Arial"/>
              </a:rPr>
              <a:t> </a:t>
            </a:r>
            <a:r>
              <a:rPr lang="ar-SA" dirty="0" err="1">
                <a:latin typeface="Arial"/>
                <a:ea typeface="Arial"/>
                <a:cs typeface="Arial"/>
                <a:sym typeface="Arial"/>
              </a:rPr>
              <a:t>that</a:t>
            </a:r>
            <a:r>
              <a:rPr lang="ar-SA" dirty="0">
                <a:latin typeface="Arial"/>
                <a:ea typeface="Arial"/>
                <a:cs typeface="Arial"/>
                <a:sym typeface="Arial"/>
              </a:rPr>
              <a:t> </a:t>
            </a:r>
            <a:r>
              <a:rPr lang="ar-SA" dirty="0" err="1">
                <a:latin typeface="Arial"/>
                <a:ea typeface="Arial"/>
                <a:cs typeface="Arial"/>
                <a:sym typeface="Arial"/>
              </a:rPr>
              <a:t>provide</a:t>
            </a:r>
            <a:r>
              <a:rPr lang="ar-SA" dirty="0">
                <a:latin typeface="Arial"/>
                <a:ea typeface="Arial"/>
                <a:cs typeface="Arial"/>
                <a:sym typeface="Arial"/>
              </a:rPr>
              <a:t> </a:t>
            </a:r>
            <a:r>
              <a:rPr lang="ar-SA" dirty="0" err="1">
                <a:latin typeface="Arial"/>
                <a:ea typeface="Arial"/>
                <a:cs typeface="Arial"/>
                <a:sym typeface="Arial"/>
              </a:rPr>
              <a:t>more</a:t>
            </a:r>
            <a:r>
              <a:rPr lang="ar-SA" dirty="0">
                <a:latin typeface="Arial"/>
                <a:ea typeface="Arial"/>
                <a:cs typeface="Arial"/>
                <a:sym typeface="Arial"/>
              </a:rPr>
              <a:t> </a:t>
            </a:r>
            <a:r>
              <a:rPr lang="ar-SA" dirty="0" err="1">
                <a:latin typeface="Arial"/>
                <a:ea typeface="Arial"/>
                <a:cs typeface="Arial"/>
                <a:sym typeface="Arial"/>
              </a:rPr>
              <a:t>specific</a:t>
            </a:r>
            <a:r>
              <a:rPr lang="ar-SA" dirty="0">
                <a:latin typeface="Arial"/>
                <a:ea typeface="Arial"/>
                <a:cs typeface="Arial"/>
                <a:sym typeface="Arial"/>
              </a:rPr>
              <a:t> </a:t>
            </a:r>
            <a:r>
              <a:rPr lang="ar-SA" dirty="0" err="1">
                <a:latin typeface="Arial"/>
                <a:ea typeface="Arial"/>
                <a:cs typeface="Arial"/>
                <a:sym typeface="Arial"/>
              </a:rPr>
              <a:t>identification</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socialization</a:t>
            </a:r>
            <a:r>
              <a:rPr lang="ar-SA" dirty="0">
                <a:latin typeface="Arial"/>
                <a:ea typeface="Arial"/>
                <a:cs typeface="Arial"/>
                <a:sym typeface="Arial"/>
              </a:rPr>
              <a:t> </a:t>
            </a:r>
            <a:r>
              <a:rPr lang="ar-SA" dirty="0" err="1">
                <a:latin typeface="Arial"/>
                <a:ea typeface="Arial"/>
                <a:cs typeface="Arial"/>
                <a:sym typeface="Arial"/>
              </a:rPr>
              <a:t>for</a:t>
            </a:r>
            <a:r>
              <a:rPr lang="ar-SA" dirty="0">
                <a:latin typeface="Arial"/>
                <a:ea typeface="Arial"/>
                <a:cs typeface="Arial"/>
                <a:sym typeface="Arial"/>
              </a:rPr>
              <a:t> </a:t>
            </a:r>
            <a:r>
              <a:rPr lang="ar-SA" dirty="0" err="1">
                <a:latin typeface="Arial"/>
                <a:ea typeface="Arial"/>
                <a:cs typeface="Arial"/>
                <a:sym typeface="Arial"/>
              </a:rPr>
              <a:t>their</a:t>
            </a:r>
            <a:r>
              <a:rPr lang="ar-SA" dirty="0">
                <a:latin typeface="Arial"/>
                <a:ea typeface="Arial"/>
                <a:cs typeface="Arial"/>
                <a:sym typeface="Arial"/>
              </a:rPr>
              <a:t> </a:t>
            </a:r>
            <a:r>
              <a:rPr lang="ar-SA" dirty="0" err="1">
                <a:latin typeface="Arial"/>
                <a:ea typeface="Arial"/>
                <a:cs typeface="Arial"/>
                <a:sym typeface="Arial"/>
              </a:rPr>
              <a:t>members</a:t>
            </a:r>
            <a:r>
              <a:rPr lang="ar-SA" dirty="0">
                <a:latin typeface="Arial"/>
                <a:ea typeface="Arial"/>
                <a:cs typeface="Arial"/>
                <a:sym typeface="Arial"/>
              </a:rPr>
              <a:t>. </a:t>
            </a:r>
            <a:r>
              <a:rPr lang="ar-SA" dirty="0" err="1">
                <a:latin typeface="Arial"/>
                <a:ea typeface="Arial"/>
                <a:cs typeface="Arial"/>
                <a:sym typeface="Arial"/>
              </a:rPr>
              <a:t>Subcultures</a:t>
            </a:r>
            <a:r>
              <a:rPr lang="ar-SA" dirty="0">
                <a:latin typeface="Arial"/>
                <a:ea typeface="Arial"/>
                <a:cs typeface="Arial"/>
                <a:sym typeface="Arial"/>
              </a:rPr>
              <a:t> </a:t>
            </a:r>
            <a:r>
              <a:rPr lang="ar-SA" dirty="0" err="1">
                <a:latin typeface="Arial"/>
                <a:ea typeface="Arial"/>
                <a:cs typeface="Arial"/>
                <a:sym typeface="Arial"/>
              </a:rPr>
              <a:t>include</a:t>
            </a:r>
            <a:r>
              <a:rPr lang="ar-SA" dirty="0">
                <a:latin typeface="Arial"/>
                <a:ea typeface="Arial"/>
                <a:cs typeface="Arial"/>
                <a:sym typeface="Arial"/>
              </a:rPr>
              <a:t> </a:t>
            </a:r>
            <a:r>
              <a:rPr lang="ar-SA" dirty="0" err="1">
                <a:latin typeface="Arial"/>
                <a:ea typeface="Arial"/>
                <a:cs typeface="Arial"/>
                <a:sym typeface="Arial"/>
              </a:rPr>
              <a:t>nationalities</a:t>
            </a:r>
            <a:r>
              <a:rPr lang="ar-SA" dirty="0">
                <a:latin typeface="Arial"/>
                <a:ea typeface="Arial"/>
                <a:cs typeface="Arial"/>
                <a:sym typeface="Arial"/>
              </a:rPr>
              <a:t>, </a:t>
            </a:r>
            <a:r>
              <a:rPr lang="ar-SA" dirty="0" err="1">
                <a:latin typeface="Arial"/>
                <a:ea typeface="Arial"/>
                <a:cs typeface="Arial"/>
                <a:sym typeface="Arial"/>
              </a:rPr>
              <a:t>religions</a:t>
            </a:r>
            <a:r>
              <a:rPr lang="ar-SA" dirty="0">
                <a:latin typeface="Arial"/>
                <a:ea typeface="Arial"/>
                <a:cs typeface="Arial"/>
                <a:sym typeface="Arial"/>
              </a:rPr>
              <a:t>, </a:t>
            </a:r>
            <a:r>
              <a:rPr lang="ar-SA" dirty="0" err="1">
                <a:latin typeface="Arial"/>
                <a:ea typeface="Arial"/>
                <a:cs typeface="Arial"/>
                <a:sym typeface="Arial"/>
              </a:rPr>
              <a:t>racial</a:t>
            </a:r>
            <a:r>
              <a:rPr lang="ar-SA" dirty="0">
                <a:latin typeface="Arial"/>
                <a:ea typeface="Arial"/>
                <a:cs typeface="Arial"/>
                <a:sym typeface="Arial"/>
              </a:rPr>
              <a:t> </a:t>
            </a:r>
            <a:r>
              <a:rPr lang="ar-SA" dirty="0" err="1">
                <a:latin typeface="Arial"/>
                <a:ea typeface="Arial"/>
                <a:cs typeface="Arial"/>
                <a:sym typeface="Arial"/>
              </a:rPr>
              <a:t>groups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geographic</a:t>
            </a:r>
            <a:r>
              <a:rPr lang="ar-SA" dirty="0">
                <a:latin typeface="Arial"/>
                <a:ea typeface="Arial"/>
                <a:cs typeface="Arial"/>
                <a:sym typeface="Arial"/>
              </a:rPr>
              <a:t> </a:t>
            </a:r>
            <a:r>
              <a:rPr lang="ar-SA" dirty="0" err="1">
                <a:latin typeface="Arial"/>
                <a:ea typeface="Arial"/>
                <a:cs typeface="Arial"/>
                <a:sym typeface="Arial"/>
              </a:rPr>
              <a:t>regions</a:t>
            </a:r>
            <a:r>
              <a:rPr lang="ar-SA" dirty="0">
                <a:latin typeface="Arial"/>
                <a:ea typeface="Arial"/>
                <a:cs typeface="Arial"/>
                <a:sym typeface="Arial"/>
              </a:rPr>
              <a:t>.</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err="1">
                <a:latin typeface="Arial"/>
                <a:ea typeface="Arial"/>
                <a:cs typeface="Arial"/>
                <a:sym typeface="Arial"/>
              </a:rPr>
              <a:t>Virtually</a:t>
            </a:r>
            <a:r>
              <a:rPr lang="ar-SA" dirty="0">
                <a:latin typeface="Arial"/>
                <a:ea typeface="Arial"/>
                <a:cs typeface="Arial"/>
                <a:sym typeface="Arial"/>
              </a:rPr>
              <a:t> </a:t>
            </a:r>
            <a:r>
              <a:rPr lang="ar-SA" dirty="0" err="1">
                <a:latin typeface="Arial"/>
                <a:ea typeface="Arial"/>
                <a:cs typeface="Arial"/>
                <a:sym typeface="Arial"/>
              </a:rPr>
              <a:t>all</a:t>
            </a:r>
            <a:r>
              <a:rPr lang="ar-SA" dirty="0">
                <a:latin typeface="Arial"/>
                <a:ea typeface="Arial"/>
                <a:cs typeface="Arial"/>
                <a:sym typeface="Arial"/>
              </a:rPr>
              <a:t> </a:t>
            </a:r>
            <a:r>
              <a:rPr lang="ar-SA" dirty="0" err="1">
                <a:latin typeface="Arial"/>
                <a:ea typeface="Arial"/>
                <a:cs typeface="Arial"/>
                <a:sym typeface="Arial"/>
              </a:rPr>
              <a:t>human</a:t>
            </a:r>
            <a:r>
              <a:rPr lang="ar-SA" dirty="0">
                <a:latin typeface="Arial"/>
                <a:ea typeface="Arial"/>
                <a:cs typeface="Arial"/>
                <a:sym typeface="Arial"/>
              </a:rPr>
              <a:t> </a:t>
            </a:r>
            <a:r>
              <a:rPr lang="ar-SA" dirty="0" err="1">
                <a:latin typeface="Arial"/>
                <a:ea typeface="Arial"/>
                <a:cs typeface="Arial"/>
                <a:sym typeface="Arial"/>
              </a:rPr>
              <a:t>societies</a:t>
            </a:r>
            <a:r>
              <a:rPr lang="ar-SA" dirty="0">
                <a:latin typeface="Arial"/>
                <a:ea typeface="Arial"/>
                <a:cs typeface="Arial"/>
                <a:sym typeface="Arial"/>
              </a:rPr>
              <a:t> </a:t>
            </a:r>
            <a:r>
              <a:rPr lang="ar-SA" dirty="0" err="1">
                <a:latin typeface="Arial"/>
                <a:ea typeface="Arial"/>
                <a:cs typeface="Arial"/>
                <a:sym typeface="Arial"/>
              </a:rPr>
              <a:t>exhibit</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stratification</a:t>
            </a:r>
            <a:r>
              <a:rPr lang="ar-SA" dirty="0">
                <a:latin typeface="Arial"/>
                <a:ea typeface="Arial"/>
                <a:cs typeface="Arial"/>
                <a:sym typeface="Arial"/>
              </a:rPr>
              <a:t>, </a:t>
            </a:r>
            <a:r>
              <a:rPr lang="ar-SA" dirty="0" err="1">
                <a:latin typeface="Arial"/>
                <a:ea typeface="Arial"/>
                <a:cs typeface="Arial"/>
                <a:sym typeface="Arial"/>
              </a:rPr>
              <a:t>most</a:t>
            </a:r>
            <a:r>
              <a:rPr lang="ar-SA" dirty="0">
                <a:latin typeface="Arial"/>
                <a:ea typeface="Arial"/>
                <a:cs typeface="Arial"/>
                <a:sym typeface="Arial"/>
              </a:rPr>
              <a:t> </a:t>
            </a:r>
            <a:r>
              <a:rPr lang="ar-SA" dirty="0" err="1">
                <a:latin typeface="Arial"/>
                <a:ea typeface="Arial"/>
                <a:cs typeface="Arial"/>
                <a:sym typeface="Arial"/>
              </a:rPr>
              <a:t>often</a:t>
            </a:r>
            <a:r>
              <a:rPr lang="ar-SA" dirty="0">
                <a:latin typeface="Arial"/>
                <a:ea typeface="Arial"/>
                <a:cs typeface="Arial"/>
                <a:sym typeface="Arial"/>
              </a:rPr>
              <a:t> </a:t>
            </a:r>
            <a:r>
              <a:rPr lang="ar-SA" dirty="0" err="1">
                <a:latin typeface="Arial"/>
                <a:ea typeface="Arial"/>
                <a:cs typeface="Arial"/>
                <a:sym typeface="Arial"/>
              </a:rPr>
              <a:t>in</a:t>
            </a:r>
            <a:r>
              <a:rPr lang="ar-SA" dirty="0">
                <a:latin typeface="Arial"/>
                <a:ea typeface="Arial"/>
                <a:cs typeface="Arial"/>
                <a:sym typeface="Arial"/>
              </a:rPr>
              <a:t> </a:t>
            </a:r>
            <a:r>
              <a:rPr lang="ar-SA" dirty="0" err="1">
                <a:latin typeface="Arial"/>
                <a:ea typeface="Arial"/>
                <a:cs typeface="Arial"/>
                <a:sym typeface="Arial"/>
              </a:rPr>
              <a:t>the</a:t>
            </a:r>
            <a:r>
              <a:rPr lang="ar-SA" dirty="0">
                <a:latin typeface="Arial"/>
                <a:ea typeface="Arial"/>
                <a:cs typeface="Arial"/>
                <a:sym typeface="Arial"/>
              </a:rPr>
              <a:t> </a:t>
            </a:r>
            <a:r>
              <a:rPr lang="ar-SA" dirty="0" err="1">
                <a:latin typeface="Arial"/>
                <a:ea typeface="Arial"/>
                <a:cs typeface="Arial"/>
                <a:sym typeface="Arial"/>
              </a:rPr>
              <a:t>form</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classes</a:t>
            </a:r>
            <a:r>
              <a:rPr lang="ar-SA" dirty="0">
                <a:latin typeface="Arial"/>
                <a:ea typeface="Arial"/>
                <a:cs typeface="Arial"/>
                <a:sym typeface="Arial"/>
              </a:rPr>
              <a:t>, </a:t>
            </a:r>
            <a:r>
              <a:rPr lang="ar-SA" dirty="0" err="1">
                <a:latin typeface="Arial"/>
                <a:ea typeface="Arial"/>
                <a:cs typeface="Arial"/>
                <a:sym typeface="Arial"/>
              </a:rPr>
              <a:t>relatively</a:t>
            </a:r>
            <a:r>
              <a:rPr lang="ar-SA" dirty="0">
                <a:latin typeface="Arial"/>
                <a:ea typeface="Arial"/>
                <a:cs typeface="Arial"/>
                <a:sym typeface="Arial"/>
              </a:rPr>
              <a:t> </a:t>
            </a:r>
            <a:r>
              <a:rPr lang="ar-SA" dirty="0" err="1">
                <a:latin typeface="Arial"/>
                <a:ea typeface="Arial"/>
                <a:cs typeface="Arial"/>
                <a:sym typeface="Arial"/>
              </a:rPr>
              <a:t>homogeneous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enduring</a:t>
            </a:r>
            <a:r>
              <a:rPr lang="ar-SA" dirty="0">
                <a:latin typeface="Arial"/>
                <a:ea typeface="Arial"/>
                <a:cs typeface="Arial"/>
                <a:sym typeface="Arial"/>
              </a:rPr>
              <a:t> </a:t>
            </a:r>
            <a:r>
              <a:rPr lang="ar-SA" dirty="0" err="1">
                <a:latin typeface="Arial"/>
                <a:ea typeface="Arial"/>
                <a:cs typeface="Arial"/>
                <a:sym typeface="Arial"/>
              </a:rPr>
              <a:t>divisions</a:t>
            </a:r>
            <a:r>
              <a:rPr lang="ar-SA" dirty="0">
                <a:latin typeface="Arial"/>
                <a:ea typeface="Arial"/>
                <a:cs typeface="Arial"/>
                <a:sym typeface="Arial"/>
              </a:rPr>
              <a:t> </a:t>
            </a:r>
            <a:r>
              <a:rPr lang="ar-SA" dirty="0" err="1">
                <a:latin typeface="Arial"/>
                <a:ea typeface="Arial"/>
                <a:cs typeface="Arial"/>
                <a:sym typeface="Arial"/>
              </a:rPr>
              <a:t>in</a:t>
            </a:r>
            <a:r>
              <a:rPr lang="ar-SA" dirty="0">
                <a:latin typeface="Arial"/>
                <a:ea typeface="Arial"/>
                <a:cs typeface="Arial"/>
                <a:sym typeface="Arial"/>
              </a:rPr>
              <a:t> </a:t>
            </a:r>
            <a:r>
              <a:rPr lang="ar-SA" dirty="0" err="1">
                <a:latin typeface="Arial"/>
                <a:ea typeface="Arial"/>
                <a:cs typeface="Arial"/>
                <a:sym typeface="Arial"/>
              </a:rPr>
              <a:t>a</a:t>
            </a:r>
            <a:r>
              <a:rPr lang="ar-SA" dirty="0">
                <a:latin typeface="Arial"/>
                <a:ea typeface="Arial"/>
                <a:cs typeface="Arial"/>
                <a:sym typeface="Arial"/>
              </a:rPr>
              <a:t> </a:t>
            </a:r>
            <a:r>
              <a:rPr lang="ar-SA" dirty="0" err="1">
                <a:latin typeface="Arial"/>
                <a:ea typeface="Arial"/>
                <a:cs typeface="Arial"/>
                <a:sym typeface="Arial"/>
              </a:rPr>
              <a:t>society</a:t>
            </a:r>
            <a:r>
              <a:rPr lang="ar-SA" dirty="0">
                <a:latin typeface="Arial"/>
                <a:ea typeface="Arial"/>
                <a:cs typeface="Arial"/>
                <a:sym typeface="Arial"/>
              </a:rPr>
              <a:t>, </a:t>
            </a:r>
            <a:r>
              <a:rPr lang="ar-SA" dirty="0" err="1">
                <a:latin typeface="Arial"/>
                <a:ea typeface="Arial"/>
                <a:cs typeface="Arial"/>
                <a:sym typeface="Arial"/>
              </a:rPr>
              <a:t>hierarchically</a:t>
            </a:r>
            <a:r>
              <a:rPr lang="ar-SA" dirty="0">
                <a:latin typeface="Arial"/>
                <a:ea typeface="Arial"/>
                <a:cs typeface="Arial"/>
                <a:sym typeface="Arial"/>
              </a:rPr>
              <a:t> </a:t>
            </a:r>
            <a:r>
              <a:rPr lang="ar-SA" dirty="0" err="1">
                <a:latin typeface="Arial"/>
                <a:ea typeface="Arial"/>
                <a:cs typeface="Arial"/>
                <a:sym typeface="Arial"/>
              </a:rPr>
              <a:t>ordered</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with</a:t>
            </a:r>
            <a:r>
              <a:rPr lang="ar-SA" dirty="0">
                <a:latin typeface="Arial"/>
                <a:ea typeface="Arial"/>
                <a:cs typeface="Arial"/>
                <a:sym typeface="Arial"/>
              </a:rPr>
              <a:t> </a:t>
            </a:r>
            <a:r>
              <a:rPr lang="ar-SA" dirty="0" err="1">
                <a:latin typeface="Arial"/>
                <a:ea typeface="Arial"/>
                <a:cs typeface="Arial"/>
                <a:sym typeface="Arial"/>
              </a:rPr>
              <a:t>members</a:t>
            </a:r>
            <a:r>
              <a:rPr lang="ar-SA" dirty="0">
                <a:latin typeface="Arial"/>
                <a:ea typeface="Arial"/>
                <a:cs typeface="Arial"/>
                <a:sym typeface="Arial"/>
              </a:rPr>
              <a:t> </a:t>
            </a:r>
            <a:r>
              <a:rPr lang="ar-SA" dirty="0" err="1">
                <a:latin typeface="Arial"/>
                <a:ea typeface="Arial"/>
                <a:cs typeface="Arial"/>
                <a:sym typeface="Arial"/>
              </a:rPr>
              <a:t>who</a:t>
            </a:r>
            <a:r>
              <a:rPr lang="ar-SA" dirty="0">
                <a:latin typeface="Arial"/>
                <a:ea typeface="Arial"/>
                <a:cs typeface="Arial"/>
                <a:sym typeface="Arial"/>
              </a:rPr>
              <a:t> </a:t>
            </a:r>
            <a:r>
              <a:rPr lang="ar-SA" dirty="0" err="1">
                <a:latin typeface="Arial"/>
                <a:ea typeface="Arial"/>
                <a:cs typeface="Arial"/>
                <a:sym typeface="Arial"/>
              </a:rPr>
              <a:t>share</a:t>
            </a:r>
            <a:r>
              <a:rPr lang="ar-SA" dirty="0">
                <a:latin typeface="Arial"/>
                <a:ea typeface="Arial"/>
                <a:cs typeface="Arial"/>
                <a:sym typeface="Arial"/>
              </a:rPr>
              <a:t> </a:t>
            </a:r>
            <a:r>
              <a:rPr lang="ar-SA" dirty="0" err="1">
                <a:latin typeface="Arial"/>
                <a:ea typeface="Arial"/>
                <a:cs typeface="Arial"/>
                <a:sym typeface="Arial"/>
              </a:rPr>
              <a:t>similar</a:t>
            </a:r>
            <a:r>
              <a:rPr lang="ar-SA" sz="1200" dirty="0" err="1">
                <a:solidFill>
                  <a:schemeClr val="dk1"/>
                </a:solidFill>
                <a:sym typeface="Times"/>
              </a:rPr>
              <a:t>تظهر</a:t>
            </a:r>
            <a:r>
              <a:rPr lang="ar-SA" sz="1200" dirty="0">
                <a:solidFill>
                  <a:schemeClr val="dk1"/>
                </a:solidFill>
                <a:sym typeface="Times"/>
              </a:rPr>
              <a:t> جميع المجتمعات البشرية تقريبا التقسيم الطبقي الاجتماعي ، غالبا في شكل طبقات اجتماعية ، وانقسامات متجانسة نسبيا ودائمة في المجتمع ، مرتبة هرميا ومع أعضاء يشاركونهم نفس القيم والاهتمامات والسلوك</a:t>
            </a:r>
            <a:r>
              <a:rPr lang="ar-SA" dirty="0">
                <a:latin typeface="Arial"/>
                <a:ea typeface="Arial"/>
                <a:cs typeface="Arial"/>
                <a:sym typeface="Arial"/>
              </a:rPr>
              <a:t> </a:t>
            </a:r>
            <a:r>
              <a:rPr lang="ar-SA" dirty="0" err="1">
                <a:latin typeface="Arial"/>
                <a:ea typeface="Arial"/>
                <a:cs typeface="Arial"/>
                <a:sym typeface="Arial"/>
              </a:rPr>
              <a:t>values</a:t>
            </a:r>
            <a:r>
              <a:rPr lang="ar-SA" dirty="0">
                <a:latin typeface="Arial"/>
                <a:ea typeface="Arial"/>
                <a:cs typeface="Arial"/>
                <a:sym typeface="Arial"/>
              </a:rPr>
              <a:t>, </a:t>
            </a:r>
            <a:r>
              <a:rPr lang="ar-SA" dirty="0" err="1">
                <a:latin typeface="Arial"/>
                <a:ea typeface="Arial"/>
                <a:cs typeface="Arial"/>
                <a:sym typeface="Arial"/>
              </a:rPr>
              <a:t>interests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a:t>
            </a:r>
            <a:endParaRPr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06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Arial" charset="0"/>
                <a:ea typeface="MS PGothic" panose="020B0600070205080204" pitchFamily="34" charset="-128"/>
                <a:cs typeface="ＭＳ Ｐゴシック" charset="0"/>
              </a:rPr>
              <a:t>Culture </a:t>
            </a:r>
            <a:r>
              <a:rPr lang="en-US" sz="1200" b="0" i="0" u="none" strike="noStrike" kern="1200" baseline="0">
                <a:solidFill>
                  <a:schemeClr val="tx1"/>
                </a:solidFill>
                <a:latin typeface="Arial" charset="0"/>
                <a:ea typeface="MS PGothic" panose="020B0600070205080204" pitchFamily="34" charset="-128"/>
                <a:cs typeface="ＭＳ Ｐゴシック" charset="0"/>
              </a:rPr>
              <a:t>is the most basic cause of a person’s wants and behavior. </a:t>
            </a:r>
            <a:r>
              <a:rPr lang="en-US" altLang="en-US">
                <a:solidFill>
                  <a:srgbClr val="FF0000"/>
                </a:solidFill>
                <a:latin typeface="Arial" panose="020B0604020202020204" pitchFamily="34" charset="0"/>
              </a:rPr>
              <a:t>Culture is the set of basic values, perceptions, wants, and behaviors learned by a member of society from family and other important institutions.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A </a:t>
            </a:r>
            <a:r>
              <a:rPr lang="en-US" altLang="en-US" b="1">
                <a:solidFill>
                  <a:srgbClr val="FF0000"/>
                </a:solidFill>
                <a:latin typeface="Arial" panose="020B0604020202020204" pitchFamily="34" charset="0"/>
              </a:rPr>
              <a:t>subculture</a:t>
            </a:r>
            <a:r>
              <a:rPr lang="en-US" altLang="en-US">
                <a:solidFill>
                  <a:srgbClr val="FF0000"/>
                </a:solidFill>
                <a:latin typeface="Arial" panose="020B0604020202020204" pitchFamily="34" charset="0"/>
              </a:rPr>
              <a:t> is a group of </a:t>
            </a:r>
            <a:r>
              <a:rPr lang="en-US" altLang="en-US">
                <a:latin typeface="Arial" panose="020B0604020202020204" pitchFamily="34" charset="0"/>
              </a:rPr>
              <a:t>people with shared value systems based on common life experiences and situations. </a:t>
            </a:r>
          </a:p>
          <a:p>
            <a:endParaRPr lang="en-US" altLang="en-US" b="0">
              <a:latin typeface="Arial" panose="020B0604020202020204" pitchFamily="34" charset="0"/>
            </a:endParaRPr>
          </a:p>
          <a:p>
            <a:r>
              <a:rPr lang="en-US" altLang="en-US" b="0">
                <a:latin typeface="Arial" panose="020B0604020202020204" pitchFamily="34" charset="0"/>
              </a:rPr>
              <a:t>A</a:t>
            </a:r>
            <a:r>
              <a:rPr lang="en-US" altLang="en-US" b="1">
                <a:latin typeface="Arial" panose="020B0604020202020204" pitchFamily="34" charset="0"/>
              </a:rPr>
              <a:t> total market strategy </a:t>
            </a:r>
            <a:r>
              <a:rPr lang="en-US" altLang="en-US" b="0">
                <a:latin typeface="Arial" panose="020B0604020202020204" pitchFamily="34" charset="0"/>
              </a:rPr>
              <a:t>integrates</a:t>
            </a:r>
            <a:r>
              <a:rPr lang="en-US" altLang="en-US">
                <a:latin typeface="Arial" panose="020B0604020202020204" pitchFamily="34" charset="0"/>
              </a:rPr>
              <a:t> ethnic themes and cross-cultural perspectives within a brand’s mainstream marketing, appealing to consumer similarities across subcultures rather than differences.</a:t>
            </a:r>
          </a:p>
          <a:p>
            <a:endParaRPr lang="en-US" altLang="en-US">
              <a:latin typeface="Arial" panose="020B0604020202020204" pitchFamily="34" charset="0"/>
            </a:endParaRPr>
          </a:p>
          <a:p>
            <a:r>
              <a:rPr lang="en-US" altLang="en-US" b="0">
                <a:latin typeface="Arial" panose="020B0604020202020204" pitchFamily="34" charset="0"/>
              </a:rPr>
              <a:t>A</a:t>
            </a:r>
            <a:r>
              <a:rPr lang="en-US" altLang="en-US" b="0" baseline="0">
                <a:latin typeface="Arial" panose="020B0604020202020204" pitchFamily="34" charset="0"/>
              </a:rPr>
              <a:t> </a:t>
            </a:r>
            <a:r>
              <a:rPr lang="en-US" altLang="en-US" b="1" baseline="0">
                <a:latin typeface="Arial" panose="020B0604020202020204" pitchFamily="34" charset="0"/>
              </a:rPr>
              <a:t>s</a:t>
            </a:r>
            <a:r>
              <a:rPr lang="en-US" altLang="en-US" b="1">
                <a:latin typeface="Arial" panose="020B0604020202020204" pitchFamily="34" charset="0"/>
              </a:rPr>
              <a:t>ocial class </a:t>
            </a:r>
            <a:r>
              <a:rPr lang="en-US" altLang="en-US" b="0">
                <a:latin typeface="Arial" panose="020B0604020202020204" pitchFamily="34" charset="0"/>
              </a:rPr>
              <a:t>is the relatively </a:t>
            </a:r>
            <a:r>
              <a:rPr lang="en-US" altLang="en-US">
                <a:latin typeface="Arial" panose="020B0604020202020204" pitchFamily="34" charset="0"/>
              </a:rPr>
              <a:t>permanent and ordered divisions in a society whose members share similar values, interests, and behaviors. It is measured as a combination of occupation, income, education, wealth, and other variables.</a:t>
            </a:r>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5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In addition to cultural factors, social factors such as reference groups, family, and social roles and statuses affect our buying behavior.</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 person’s reference groups are all the groups that have a direct (face-to-face) or indirect influence on their attitudes or behavior.</a:t>
            </a:r>
            <a:r>
              <a:rPr lang="ar-SA" sz="1200" dirty="0">
                <a:solidFill>
                  <a:schemeClr val="dk1"/>
                </a:solidFill>
              </a:rPr>
              <a:t> جميع المجموعات التي لها تأثير على مواقفهم أو سلوكهم </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Cliques are small groups whose members interact frequently.</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 family is the most important consumer buying organization in society, and family members constitute the most influential primary reference group.</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We each participate in many groups—family, clubs, organizations—and these are often an important source of information and help to define norms for behavior. We can define a person’s position in each group in terms of role and status. A role consists of the activities a person is expected to perform. Each role in turn connotes a status. Groups having a direct influence are called membership groups. Some of these are primary groups with whom the person interacts fairly continuously and informally, such as family, friends, neighbors, and coworkers. People also belong to secondary groups, such as religious, professional, and trade-union groups, which tend to be more formal and require less continuous interaction.</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Aspirational groups are those a person hopes to join; dissociative groups are those whose values or behavior an individual rejects.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Where reference group influence is strong, marketers must determine how to reach and influence the group’s opinion leaders. An opinion leader is the person who offers informal advice or information about a specific product or product category, such as which of several brands is best or how a particular product may be used.</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There are two families in the buyer’s life. The family of orientation consists of parents and siblings. From parents a person acquires an orientation toward religion, politics, and economics and a sense of personal ambition, self-worth, and love. A more direct influence on everyday buying behavior is the family of procreation—namely, the person’s spouse and children. In the United States, in a traditional husband–wife relationship, engagement in purchases has varied widely by product category. The wife has usually acted as the family’s main purchasing agent, especially for food, sundries, and staple clothing items. Now traditional purchasing roles are changing, and marketers would be wise to see both men and women as possible targets.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a:latin typeface="Arial"/>
                <a:ea typeface="Arial"/>
                <a:cs typeface="Arial"/>
                <a:sym typeface="Arial"/>
              </a:rPr>
              <a:t>.</a:t>
            </a:r>
            <a:endParaRPr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2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solidFill>
                  <a:srgbClr val="FF0000"/>
                </a:solidFill>
                <a:latin typeface="Arial" panose="020B0604020202020204" pitchFamily="34" charset="0"/>
                <a:cs typeface="Arial" panose="020B0604020202020204" pitchFamily="34" charset="0"/>
              </a:rPr>
              <a:t>A consumer</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behavior is also influenced by social factors. </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Groups</a:t>
            </a:r>
            <a:r>
              <a:rPr lang="en-US" altLang="en-US" sz="1200" dirty="0">
                <a:solidFill>
                  <a:srgbClr val="FF0000"/>
                </a:solidFill>
                <a:latin typeface="Arial" panose="020B0604020202020204" pitchFamily="34" charset="0"/>
                <a:cs typeface="Arial" panose="020B0604020202020204" pitchFamily="34" charset="0"/>
              </a:rPr>
              <a:t> that have a direct influence and to which a person belongs are called </a:t>
            </a:r>
            <a:r>
              <a:rPr lang="en-US" altLang="en-US" sz="1200" b="1" dirty="0">
                <a:solidFill>
                  <a:srgbClr val="FF0000"/>
                </a:solidFill>
                <a:latin typeface="Arial" panose="020B0604020202020204" pitchFamily="34" charset="0"/>
                <a:cs typeface="Arial" panose="020B0604020202020204" pitchFamily="34" charset="0"/>
              </a:rPr>
              <a:t>membership groups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Reference groups </a:t>
            </a:r>
            <a:r>
              <a:rPr lang="en-US" altLang="en-US" sz="1200" dirty="0">
                <a:solidFill>
                  <a:srgbClr val="FF0000"/>
                </a:solidFill>
                <a:latin typeface="Arial" panose="020B0604020202020204" pitchFamily="34" charset="0"/>
                <a:cs typeface="Arial" panose="020B0604020202020204" pitchFamily="34" charset="0"/>
              </a:rPr>
              <a:t>serve as direct or indirect points of comparison or reference in forming a person’</a:t>
            </a:r>
            <a:r>
              <a:rPr lang="en-US" altLang="ja-JP" sz="1200" dirty="0">
                <a:solidFill>
                  <a:srgbClr val="FF0000"/>
                </a:solidFill>
                <a:latin typeface="Arial" panose="020B0604020202020204" pitchFamily="34" charset="0"/>
                <a:cs typeface="Arial" panose="020B0604020202020204" pitchFamily="34" charset="0"/>
              </a:rPr>
              <a:t>s attitudes or behavior. An </a:t>
            </a:r>
            <a:r>
              <a:rPr lang="en-US" altLang="ja-JP" sz="1200" b="1" dirty="0">
                <a:solidFill>
                  <a:srgbClr val="FF0000"/>
                </a:solidFill>
                <a:latin typeface="Arial" panose="020B0604020202020204" pitchFamily="34" charset="0"/>
                <a:cs typeface="Arial" panose="020B0604020202020204" pitchFamily="34" charset="0"/>
              </a:rPr>
              <a:t>aspirational group </a:t>
            </a:r>
            <a:r>
              <a:rPr lang="en-US" altLang="ja-JP" sz="1200" dirty="0">
                <a:solidFill>
                  <a:srgbClr val="FF0000"/>
                </a:solidFill>
                <a:latin typeface="Arial" panose="020B0604020202020204" pitchFamily="34" charset="0"/>
                <a:cs typeface="Arial" panose="020B0604020202020204" pitchFamily="34" charset="0"/>
              </a:rPr>
              <a:t>is one to which the individual wishes to belong.</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Word-of-mouth influence </a:t>
            </a:r>
            <a:r>
              <a:rPr lang="en-US" altLang="en-US" sz="1200" dirty="0">
                <a:solidFill>
                  <a:srgbClr val="FF0000"/>
                </a:solidFill>
                <a:latin typeface="Arial" panose="020B0604020202020204" pitchFamily="34" charset="0"/>
                <a:cs typeface="Arial" panose="020B0604020202020204" pitchFamily="34" charset="0"/>
              </a:rPr>
              <a:t>refers to the impact of the personal words and recommendations of trusted friends, associates, and other consumers on buying behavior. Rather than leaving it to chance, marketers can help to create positive conversations about their brands.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0" dirty="0">
                <a:solidFill>
                  <a:srgbClr val="FF0000"/>
                </a:solidFill>
                <a:latin typeface="Arial" panose="020B0604020202020204" pitchFamily="34" charset="0"/>
                <a:cs typeface="Arial" panose="020B0604020202020204" pitchFamily="34" charset="0"/>
              </a:rPr>
              <a:t>An</a:t>
            </a:r>
            <a:r>
              <a:rPr lang="en-US" altLang="en-US" sz="1200" b="1" baseline="0" dirty="0">
                <a:solidFill>
                  <a:srgbClr val="FF0000"/>
                </a:solidFill>
                <a:latin typeface="Arial" panose="020B0604020202020204" pitchFamily="34" charset="0"/>
                <a:cs typeface="Arial" panose="020B0604020202020204" pitchFamily="34" charset="0"/>
              </a:rPr>
              <a:t> op</a:t>
            </a:r>
            <a:r>
              <a:rPr lang="en-US" altLang="en-US" sz="1200" b="1" dirty="0">
                <a:solidFill>
                  <a:srgbClr val="FF0000"/>
                </a:solidFill>
                <a:latin typeface="Arial" panose="020B0604020202020204" pitchFamily="34" charset="0"/>
                <a:cs typeface="Arial" panose="020B0604020202020204" pitchFamily="34" charset="0"/>
              </a:rPr>
              <a:t>inion leader</a:t>
            </a:r>
            <a:r>
              <a:rPr lang="en-US" altLang="en-US" sz="1200" b="1" baseline="0" dirty="0">
                <a:solidFill>
                  <a:srgbClr val="FF0000"/>
                </a:solidFill>
                <a:latin typeface="Arial" panose="020B0604020202020204" pitchFamily="34" charset="0"/>
                <a:cs typeface="Arial" panose="020B0604020202020204" pitchFamily="34" charset="0"/>
              </a:rPr>
              <a:t> </a:t>
            </a:r>
            <a:r>
              <a:rPr lang="en-US" altLang="en-US" sz="1200" b="0" baseline="0" dirty="0">
                <a:solidFill>
                  <a:srgbClr val="FF0000"/>
                </a:solidFill>
                <a:latin typeface="Arial" panose="020B0604020202020204" pitchFamily="34" charset="0"/>
                <a:cs typeface="Arial" panose="020B0604020202020204" pitchFamily="34" charset="0"/>
              </a:rPr>
              <a:t>is </a:t>
            </a:r>
            <a:r>
              <a:rPr lang="en-US" altLang="en-US" sz="1200" b="0" dirty="0">
                <a:solidFill>
                  <a:srgbClr val="FF0000"/>
                </a:solidFill>
                <a:latin typeface="Arial" panose="020B0604020202020204" pitchFamily="34" charset="0"/>
                <a:cs typeface="Arial" panose="020B0604020202020204" pitchFamily="34" charset="0"/>
              </a:rPr>
              <a:t>a </a:t>
            </a:r>
            <a:r>
              <a:rPr lang="en-US" altLang="en-US" sz="1200" dirty="0">
                <a:solidFill>
                  <a:srgbClr val="FF0000"/>
                </a:solidFill>
                <a:latin typeface="Arial" panose="020B0604020202020204" pitchFamily="34" charset="0"/>
                <a:cs typeface="Arial" panose="020B0604020202020204" pitchFamily="34" charset="0"/>
              </a:rPr>
              <a:t>person within a reference group who, because of special skills, knowledge, personality, or other characteristics, exerts social influence on others. Opinion leaders are also referred to </a:t>
            </a:r>
            <a:r>
              <a:rPr lang="en-US" altLang="en-US" sz="1200" b="0" dirty="0">
                <a:solidFill>
                  <a:srgbClr val="FF0000"/>
                </a:solidFill>
                <a:latin typeface="Arial" panose="020B0604020202020204" pitchFamily="34" charset="0"/>
                <a:cs typeface="Arial" panose="020B0604020202020204" pitchFamily="34" charset="0"/>
              </a:rPr>
              <a:t>as </a:t>
            </a:r>
            <a:r>
              <a:rPr lang="en-US" altLang="en-US" sz="1200" b="1" dirty="0" err="1">
                <a:solidFill>
                  <a:srgbClr val="FF0000"/>
                </a:solidFill>
                <a:latin typeface="Arial" panose="020B0604020202020204" pitchFamily="34" charset="0"/>
                <a:cs typeface="Arial" panose="020B0604020202020204" pitchFamily="34" charset="0"/>
              </a:rPr>
              <a:t>influentials</a:t>
            </a:r>
            <a:r>
              <a:rPr lang="en-US" altLang="en-US" sz="1200" b="1" dirty="0">
                <a:solidFill>
                  <a:srgbClr val="FF0000"/>
                </a:solidFill>
                <a:latin typeface="Arial" panose="020B0604020202020204" pitchFamily="34" charset="0"/>
                <a:cs typeface="Arial" panose="020B0604020202020204" pitchFamily="34" charset="0"/>
              </a:rPr>
              <a:t> </a:t>
            </a:r>
            <a:r>
              <a:rPr lang="en-US" altLang="en-US" sz="1200" b="0" dirty="0">
                <a:solidFill>
                  <a:srgbClr val="FF0000"/>
                </a:solidFill>
                <a:latin typeface="Arial" panose="020B0604020202020204" pitchFamily="34" charset="0"/>
                <a:cs typeface="Arial" panose="020B0604020202020204" pitchFamily="34" charset="0"/>
              </a:rPr>
              <a:t>or </a:t>
            </a:r>
            <a:r>
              <a:rPr lang="en-US" altLang="en-US" sz="1200" b="1" dirty="0">
                <a:solidFill>
                  <a:srgbClr val="FF0000"/>
                </a:solidFill>
                <a:latin typeface="Arial" panose="020B0604020202020204" pitchFamily="34" charset="0"/>
                <a:cs typeface="Arial" panose="020B0604020202020204" pitchFamily="34" charset="0"/>
              </a:rPr>
              <a:t>leading adopters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Buzz marketing </a:t>
            </a:r>
            <a:r>
              <a:rPr lang="en-US" altLang="en-US" sz="1200" dirty="0">
                <a:solidFill>
                  <a:srgbClr val="FF0000"/>
                </a:solidFill>
                <a:latin typeface="Arial" panose="020B0604020202020204" pitchFamily="34" charset="0"/>
                <a:cs typeface="Arial" panose="020B0604020202020204" pitchFamily="34" charset="0"/>
              </a:rPr>
              <a:t>involves</a:t>
            </a:r>
            <a:r>
              <a:rPr lang="en-US" altLang="en-US" sz="1200" baseline="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enlisting or even creating opinion leaders to serve as brand ambassadors who spread the word about a company</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products.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Online social networks </a:t>
            </a:r>
            <a:r>
              <a:rPr lang="en-US" altLang="en-US" sz="1200" dirty="0">
                <a:solidFill>
                  <a:srgbClr val="FF0000"/>
                </a:solidFill>
                <a:latin typeface="Arial" panose="020B0604020202020204" pitchFamily="34" charset="0"/>
                <a:cs typeface="Arial" panose="020B0604020202020204" pitchFamily="34" charset="0"/>
              </a:rPr>
              <a:t>are online communities where people socialize or exchange information and opinions.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Family</a:t>
            </a:r>
            <a:r>
              <a:rPr lang="en-US" altLang="en-US" sz="1200" b="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members can strongly influence buyer behavior. Marketers are interested in the roles and influence of the husband, wife, and children on the purchase of different products and services.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position in each group can be defined in terms of both </a:t>
            </a:r>
            <a:r>
              <a:rPr lang="en-US" altLang="ja-JP" sz="1200" b="1" dirty="0">
                <a:solidFill>
                  <a:srgbClr val="FF0000"/>
                </a:solidFill>
                <a:latin typeface="Arial" panose="020B0604020202020204" pitchFamily="34" charset="0"/>
                <a:cs typeface="Arial" panose="020B0604020202020204" pitchFamily="34" charset="0"/>
              </a:rPr>
              <a:t>role</a:t>
            </a:r>
            <a:r>
              <a:rPr lang="en-US" altLang="ja-JP" sz="1200" b="0" dirty="0">
                <a:solidFill>
                  <a:srgbClr val="FF0000"/>
                </a:solidFill>
                <a:latin typeface="Arial" panose="020B0604020202020204" pitchFamily="34" charset="0"/>
                <a:cs typeface="Arial" panose="020B0604020202020204" pitchFamily="34" charset="0"/>
              </a:rPr>
              <a:t> and </a:t>
            </a:r>
            <a:r>
              <a:rPr lang="en-US" altLang="ja-JP" sz="1200" b="1" dirty="0">
                <a:solidFill>
                  <a:srgbClr val="FF0000"/>
                </a:solidFill>
                <a:latin typeface="Arial" panose="020B0604020202020204" pitchFamily="34" charset="0"/>
                <a:cs typeface="Arial" panose="020B0604020202020204" pitchFamily="34" charset="0"/>
              </a:rPr>
              <a:t>status</a:t>
            </a:r>
            <a:r>
              <a:rPr lang="en-US" altLang="ja-JP" sz="1200" b="0" dirty="0">
                <a:solidFill>
                  <a:srgbClr val="FF0000"/>
                </a:solidFill>
                <a:latin typeface="Arial" panose="020B0604020202020204" pitchFamily="34" charset="0"/>
                <a:cs typeface="Arial" panose="020B0604020202020204" pitchFamily="34" charset="0"/>
              </a:rPr>
              <a:t>. </a:t>
            </a:r>
            <a:r>
              <a:rPr lang="en-US" altLang="ja-JP" sz="1200" dirty="0">
                <a:solidFill>
                  <a:srgbClr val="FF0000"/>
                </a:solidFill>
                <a:latin typeface="Arial" panose="020B0604020202020204" pitchFamily="34" charset="0"/>
                <a:cs typeface="Arial" panose="020B0604020202020204" pitchFamily="34" charset="0"/>
              </a:rPr>
              <a:t>People usually choose products appropriate to their roles and status.</a:t>
            </a:r>
            <a:endParaRPr lang="en-US" altLang="en-US" sz="12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5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indent="-514350" algn="r" rtl="1">
              <a:lnSpc>
                <a:spcPct val="150000"/>
              </a:lnSpc>
              <a:buSzPct val="100000"/>
              <a:buFont typeface="Arial" panose="020B0604020202020204" pitchFamily="34" charset="0"/>
              <a:buChar char="•"/>
              <a:defRPr/>
            </a:pPr>
            <a:r>
              <a:rPr lang="ar-SA" sz="1200" b="1" dirty="0">
                <a:solidFill>
                  <a:srgbClr val="C00000"/>
                </a:solidFill>
              </a:rPr>
              <a:t>السن </a:t>
            </a:r>
            <a:r>
              <a:rPr lang="ar-SA" sz="1200" b="1" dirty="0" err="1">
                <a:solidFill>
                  <a:srgbClr val="C00000"/>
                </a:solidFill>
              </a:rPr>
              <a:t>اوالمرحلة</a:t>
            </a:r>
            <a:r>
              <a:rPr lang="ar-SA" sz="1200" b="1" dirty="0">
                <a:solidFill>
                  <a:srgbClr val="C00000"/>
                </a:solidFill>
              </a:rPr>
              <a:t> العمرية.</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الوظيفة والظروف الاقتصادية.</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الشخصية ومفهوم الذات.</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القيم ونمط الحياة.</a:t>
            </a:r>
          </a:p>
          <a:p>
            <a:pPr marL="0" lvl="0" indent="0" algn="l" rtl="0">
              <a:lnSpc>
                <a:spcPct val="100000"/>
              </a:lnSpc>
              <a:spcBef>
                <a:spcPts val="0"/>
              </a:spcBef>
              <a:spcAft>
                <a:spcPts val="0"/>
              </a:spcAft>
              <a:buSzPts val="1400"/>
              <a:buNone/>
            </a:pPr>
            <a:r>
              <a:rPr lang="en-US" dirty="0">
                <a:latin typeface="Arial"/>
                <a:ea typeface="Arial"/>
                <a:cs typeface="Arial"/>
                <a:sym typeface="Arial"/>
              </a:rPr>
              <a:t>Our taste in food, clothes, furniture, and recreation is often related to our age. Consumption is also shaped by the family life cycle and the number, age, and gender of people in the household at any point in time. In addition, psychological life-cycle stages may matter. Adults experience certain passages or transformations as they go through life.</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Marketers try to identify the occupational groups that have above-average interest in their products and services and even tailor products for certain occupational groups: Computer software companies, for example, design different products for brand managers, engineers, lawyers, and physicians. As the recent prolonged recession clearly indicated, both product and brand choice are greatly affected by economic circumstances like spendable income (level, stability, and pattern over time), savings and assets (including the percentage that is liquid), debts, borrowing power, and attitudes toward spending and saving.</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By personality, we mean a set of distinguishing human psychological traits that lead to relatively consistent and</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enduring responses to environmental stimuli including buying behavior. We often describe personality in terms of such traits as self-confidence, dominance, autonomy, deference, sociability, defensiveness, and adaptability.</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Consumers often choose and use brands with a brand personality consistent with their actual self-concept (how we view ourselves), though the match may instead be based on the consumer’s ideal self-concept (how we</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would like to view ourselves) or even on others’ self-concept (how we think others see us).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People from the same subculture, social class, and occupation may adopt quite different lifestyles. A lifestyle is a person’s pattern of living in the world as expressed in activities, interests, and opinions.</a:t>
            </a:r>
            <a:endParaRPr lang="en-US"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38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a:solidFill>
                  <a:srgbClr val="FF0000"/>
                </a:solidFill>
                <a:latin typeface="Arial" panose="020B0604020202020204" pitchFamily="34" charset="0"/>
                <a:cs typeface="Arial" panose="020B0604020202020204" pitchFamily="34" charset="0"/>
              </a:rPr>
              <a:t>A buyer</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decisions also are influenced by </a:t>
            </a:r>
            <a:r>
              <a:rPr lang="en-US" altLang="ja-JP" sz="1200" b="0">
                <a:solidFill>
                  <a:srgbClr val="FF0000"/>
                </a:solidFill>
                <a:latin typeface="Arial" panose="020B0604020202020204" pitchFamily="34" charset="0"/>
                <a:cs typeface="Arial" panose="020B0604020202020204" pitchFamily="34" charset="0"/>
              </a:rPr>
              <a:t>personal characteristics of the buyer. </a:t>
            </a:r>
            <a:r>
              <a:rPr lang="en-US" altLang="en-US" sz="120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a:t>
            </a:r>
            <a:r>
              <a:rPr lang="en-US" altLang="ja-JP" sz="1200" b="1">
                <a:solidFill>
                  <a:srgbClr val="FF0000"/>
                </a:solidFill>
                <a:latin typeface="Arial" panose="020B0604020202020204" pitchFamily="34" charset="0"/>
                <a:cs typeface="Arial" panose="020B0604020202020204" pitchFamily="34" charset="0"/>
              </a:rPr>
              <a:t>occupation</a:t>
            </a:r>
            <a:r>
              <a:rPr lang="en-US" altLang="ja-JP" sz="1200">
                <a:solidFill>
                  <a:srgbClr val="FF0000"/>
                </a:solidFill>
                <a:latin typeface="Arial" panose="020B0604020202020204" pitchFamily="34" charset="0"/>
                <a:cs typeface="Arial" panose="020B0604020202020204" pitchFamily="34" charset="0"/>
              </a:rPr>
              <a:t> affects the goods and services bought. Marketers try to identify the occupational groups that have an above-average interest in their products and services. A company can specialize in making products needed by a given occupational group.</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a:solidFill>
                  <a:srgbClr val="FF0000"/>
                </a:solidFill>
                <a:latin typeface="Arial" panose="020B0604020202020204" pitchFamily="34" charset="0"/>
                <a:cs typeface="Arial" panose="020B0604020202020204" pitchFamily="34" charset="0"/>
              </a:rPr>
              <a:t>Tastes in food, clothes, furniture, and recreation are often </a:t>
            </a:r>
            <a:r>
              <a:rPr lang="en-US" altLang="en-US" sz="1200" b="1">
                <a:solidFill>
                  <a:srgbClr val="FF0000"/>
                </a:solidFill>
                <a:latin typeface="Arial" panose="020B0604020202020204" pitchFamily="34" charset="0"/>
                <a:cs typeface="Arial" panose="020B0604020202020204" pitchFamily="34" charset="0"/>
              </a:rPr>
              <a:t>age</a:t>
            </a:r>
            <a:r>
              <a:rPr lang="en-US" altLang="en-US" sz="1200">
                <a:solidFill>
                  <a:srgbClr val="FF0000"/>
                </a:solidFill>
                <a:latin typeface="Arial" panose="020B0604020202020204" pitchFamily="34" charset="0"/>
                <a:cs typeface="Arial" panose="020B0604020202020204" pitchFamily="34" charset="0"/>
              </a:rPr>
              <a:t> related. Buying is also shaped by the stage of the </a:t>
            </a:r>
            <a:r>
              <a:rPr lang="en-US" altLang="en-US" sz="1200" b="1">
                <a:solidFill>
                  <a:srgbClr val="FF0000"/>
                </a:solidFill>
                <a:latin typeface="Arial" panose="020B0604020202020204" pitchFamily="34" charset="0"/>
                <a:cs typeface="Arial" panose="020B0604020202020204" pitchFamily="34" charset="0"/>
              </a:rPr>
              <a:t>family life cycle</a:t>
            </a:r>
            <a:r>
              <a:rPr lang="en-US" altLang="en-US" sz="1200">
                <a:solidFill>
                  <a:srgbClr val="FF0000"/>
                </a:solidFill>
                <a:latin typeface="Arial" panose="020B0604020202020204" pitchFamily="34" charset="0"/>
                <a:cs typeface="Arial" panose="020B0604020202020204" pitchFamily="34" charset="0"/>
              </a:rPr>
              <a:t>. </a:t>
            </a:r>
            <a:r>
              <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rPr>
              <a:t>One of the leading life-stage segmentation systems is the Nielsen PRIZM </a:t>
            </a:r>
            <a:r>
              <a:rPr lang="en-US" sz="1400" b="0" i="0" u="none" strike="noStrike" kern="1200" baseline="0" err="1">
                <a:solidFill>
                  <a:schemeClr val="tx1"/>
                </a:solidFill>
                <a:latin typeface="Arial" panose="020B0604020202020204" pitchFamily="34" charset="0"/>
                <a:ea typeface="MS PGothic" panose="020B0600070205080204" pitchFamily="34" charset="-128"/>
                <a:cs typeface="Arial" panose="020B0604020202020204" pitchFamily="34" charset="0"/>
              </a:rPr>
              <a:t>Lifestage</a:t>
            </a:r>
            <a:r>
              <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rPr>
              <a:t> Groups system. PRIZM classifies every American household into one of 66 distinct life-stage segments, which are organized into 11 major life-stage groups.</a:t>
            </a:r>
          </a:p>
          <a:p>
            <a:pPr>
              <a:lnSpc>
                <a:spcPct val="90000"/>
              </a:lnSpc>
            </a:pPr>
            <a:endPar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90000"/>
              </a:lnSpc>
            </a:pPr>
            <a:r>
              <a:rPr lang="en-US" altLang="en-US" sz="120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a:t>
            </a:r>
            <a:r>
              <a:rPr lang="en-US" altLang="ja-JP" sz="1200" b="1">
                <a:solidFill>
                  <a:srgbClr val="FF0000"/>
                </a:solidFill>
                <a:latin typeface="Arial" panose="020B0604020202020204" pitchFamily="34" charset="0"/>
                <a:cs typeface="Arial" panose="020B0604020202020204" pitchFamily="34" charset="0"/>
              </a:rPr>
              <a:t>economic situation </a:t>
            </a:r>
            <a:r>
              <a:rPr lang="en-US" altLang="ja-JP" sz="1200">
                <a:solidFill>
                  <a:srgbClr val="FF0000"/>
                </a:solidFill>
                <a:latin typeface="Arial" panose="020B0604020202020204" pitchFamily="34" charset="0"/>
                <a:cs typeface="Arial" panose="020B0604020202020204" pitchFamily="34" charset="0"/>
              </a:rPr>
              <a:t>will affect his or her store and product choices. Marketers watch trends in spending, personal income, savings, and interest rates.</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a:solidFill>
                  <a:srgbClr val="FF0000"/>
                </a:solidFill>
                <a:latin typeface="Arial" panose="020B0604020202020204" pitchFamily="34" charset="0"/>
                <a:cs typeface="Arial" panose="020B0604020202020204" pitchFamily="34" charset="0"/>
              </a:rPr>
              <a:t>Lifestyle</a:t>
            </a:r>
            <a:r>
              <a:rPr lang="en-US" altLang="en-US" sz="1200">
                <a:solidFill>
                  <a:srgbClr val="FF0000"/>
                </a:solidFill>
                <a:latin typeface="Arial" panose="020B0604020202020204" pitchFamily="34" charset="0"/>
                <a:cs typeface="Arial" panose="020B0604020202020204" pitchFamily="34" charset="0"/>
              </a:rPr>
              <a:t> is 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pattern of living as expressed in his or her psychographics. It involves measuring consumers</a:t>
            </a:r>
            <a:r>
              <a:rPr lang="ja-JP" altLang="en-US" sz="1200">
                <a:solidFill>
                  <a:srgbClr val="FF0000"/>
                </a:solidFill>
                <a:latin typeface="Arial" panose="020B0604020202020204" pitchFamily="34" charset="0"/>
                <a:cs typeface="Arial" panose="020B0604020202020204" pitchFamily="34" charset="0"/>
              </a:rPr>
              <a:t>’ </a:t>
            </a:r>
            <a:r>
              <a:rPr lang="en-US" altLang="ja-JP" sz="1200">
                <a:solidFill>
                  <a:srgbClr val="FF0000"/>
                </a:solidFill>
                <a:latin typeface="Arial" panose="020B0604020202020204" pitchFamily="34" charset="0"/>
                <a:cs typeface="Arial" panose="020B0604020202020204" pitchFamily="34" charset="0"/>
              </a:rPr>
              <a:t>major </a:t>
            </a:r>
            <a:r>
              <a:rPr lang="en-US" altLang="ja-JP" sz="1200" b="1">
                <a:solidFill>
                  <a:srgbClr val="FF0000"/>
                </a:solidFill>
                <a:latin typeface="Arial" panose="020B0604020202020204" pitchFamily="34" charset="0"/>
                <a:cs typeface="Arial" panose="020B0604020202020204" pitchFamily="34" charset="0"/>
              </a:rPr>
              <a:t>AIO dimensions - activities, interests, and opinions</a:t>
            </a:r>
            <a:r>
              <a:rPr lang="en-US" altLang="ja-JP" sz="1200">
                <a:solidFill>
                  <a:srgbClr val="FF0000"/>
                </a:solidFill>
                <a:latin typeface="Arial" panose="020B0604020202020204" pitchFamily="34" charset="0"/>
                <a:cs typeface="Arial" panose="020B0604020202020204" pitchFamily="34" charset="0"/>
              </a:rPr>
              <a:t>. The lifestyle concept can help marketers understand changing consumer values and how they affect buyer behavior.</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a:solidFill>
                  <a:srgbClr val="FF0000"/>
                </a:solidFill>
                <a:latin typeface="Arial" panose="020B0604020202020204" pitchFamily="34" charset="0"/>
                <a:cs typeface="Arial" panose="020B0604020202020204" pitchFamily="34" charset="0"/>
              </a:rPr>
              <a:t>Personality</a:t>
            </a:r>
            <a:r>
              <a:rPr lang="en-US" altLang="en-US" sz="1200">
                <a:solidFill>
                  <a:srgbClr val="FF0000"/>
                </a:solidFill>
                <a:latin typeface="Arial" panose="020B0604020202020204" pitchFamily="34" charset="0"/>
                <a:cs typeface="Arial" panose="020B0604020202020204" pitchFamily="34" charset="0"/>
              </a:rPr>
              <a:t> refers to the unique psychological characteristics that distinguish a person or group. It can be useful in analyzing consumer behavior for certain product or brand choices. A person’s</a:t>
            </a:r>
            <a:r>
              <a:rPr lang="en-US" altLang="ja-JP" sz="1200">
                <a:solidFill>
                  <a:srgbClr val="FF0000"/>
                </a:solidFill>
                <a:latin typeface="Arial" panose="020B0604020202020204" pitchFamily="34" charset="0"/>
                <a:cs typeface="Arial" panose="020B0604020202020204" pitchFamily="34" charset="0"/>
              </a:rPr>
              <a:t> </a:t>
            </a:r>
            <a:r>
              <a:rPr lang="en-US" altLang="ja-JP" sz="1200" b="1">
                <a:solidFill>
                  <a:srgbClr val="FF0000"/>
                </a:solidFill>
                <a:latin typeface="Arial" panose="020B0604020202020204" pitchFamily="34" charset="0"/>
                <a:cs typeface="Arial" panose="020B0604020202020204" pitchFamily="34" charset="0"/>
              </a:rPr>
              <a:t>self-concept </a:t>
            </a:r>
            <a:r>
              <a:rPr lang="en-US" altLang="ja-JP" sz="1200">
                <a:solidFill>
                  <a:srgbClr val="FF0000"/>
                </a:solidFill>
                <a:latin typeface="Arial" panose="020B0604020202020204" pitchFamily="34" charset="0"/>
                <a:cs typeface="Arial" panose="020B0604020202020204" pitchFamily="34" charset="0"/>
              </a:rPr>
              <a:t>is also made use of by marketers. The idea is that people</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possessions contribute to and reflect their identities.</a:t>
            </a:r>
            <a:endParaRPr lang="en-US" altLang="en-US" sz="12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4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B7DC3945-0FAA-A06B-0F7D-5F384A42FE03}"/>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B1C66C1E-5B00-9F7C-19E9-E65140E359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DDDE0B20-3EFB-31F3-0E0F-0AD7A89C62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3AD6B171-1D31-B049-81E9-FAEEEAA5357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8990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motive </a:t>
            </a:r>
            <a:r>
              <a:rPr lang="en-US" altLang="en-US" b="0" dirty="0">
                <a:solidFill>
                  <a:srgbClr val="FF0000"/>
                </a:solidFill>
                <a:latin typeface="Arial" panose="020B0604020202020204" pitchFamily="34" charset="0"/>
              </a:rPr>
              <a:t>(or</a:t>
            </a:r>
            <a:r>
              <a:rPr lang="en-US" altLang="en-US" b="1" dirty="0">
                <a:solidFill>
                  <a:srgbClr val="FF0000"/>
                </a:solidFill>
                <a:latin typeface="Arial" panose="020B0604020202020204" pitchFamily="34" charset="0"/>
              </a:rPr>
              <a:t> drive</a:t>
            </a:r>
            <a:r>
              <a:rPr lang="en-US" altLang="en-US" b="0" dirty="0">
                <a:solidFill>
                  <a:srgbClr val="FF0000"/>
                </a:solidFill>
                <a:latin typeface="Arial" panose="020B0604020202020204" pitchFamily="34" charset="0"/>
              </a:rPr>
              <a:t>)</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is a need that is sufficiently pressing to direct a person to seek satisfaction. Many companies employ teams of psychologists, anthropologists, and other social scientists to carry out motivation research. </a:t>
            </a:r>
          </a:p>
          <a:p>
            <a:r>
              <a:rPr lang="en-US" altLang="en-US" b="1" dirty="0">
                <a:solidFill>
                  <a:srgbClr val="FF0000"/>
                </a:solidFill>
                <a:latin typeface="Arial" panose="020B0604020202020204" pitchFamily="34" charset="0"/>
              </a:rPr>
              <a:t>Perception </a:t>
            </a:r>
            <a:r>
              <a:rPr lang="en-US" altLang="en-US" dirty="0">
                <a:solidFill>
                  <a:srgbClr val="FF0000"/>
                </a:solidFill>
                <a:latin typeface="Arial" panose="020B0604020202020204" pitchFamily="34" charset="0"/>
              </a:rPr>
              <a:t>is the process by which people select, organize, and interpret information to form a meaningful picture of the world. </a:t>
            </a:r>
            <a:r>
              <a:rPr lang="en-US" altLang="en-US" b="1" dirty="0">
                <a:solidFill>
                  <a:srgbClr val="FF0000"/>
                </a:solidFill>
                <a:latin typeface="Arial" panose="020B0604020202020204" pitchFamily="34" charset="0"/>
              </a:rPr>
              <a:t>Selective distortion </a:t>
            </a:r>
            <a:r>
              <a:rPr lang="en-US" altLang="en-US" dirty="0">
                <a:solidFill>
                  <a:srgbClr val="FF0000"/>
                </a:solidFill>
                <a:latin typeface="Arial" panose="020B0604020202020204" pitchFamily="34" charset="0"/>
              </a:rPr>
              <a:t>describes the tendency of people to interpret information in a way that will support what they already believe. </a:t>
            </a:r>
            <a:r>
              <a:rPr lang="en-US" altLang="en-US" b="1" dirty="0">
                <a:solidFill>
                  <a:srgbClr val="FF0000"/>
                </a:solidFill>
                <a:latin typeface="Arial" panose="020B0604020202020204" pitchFamily="34" charset="0"/>
              </a:rPr>
              <a:t>Selective retention </a:t>
            </a:r>
            <a:r>
              <a:rPr lang="en-US" altLang="en-US" dirty="0">
                <a:solidFill>
                  <a:srgbClr val="FF0000"/>
                </a:solidFill>
                <a:latin typeface="Arial" panose="020B0604020202020204" pitchFamily="34" charset="0"/>
              </a:rPr>
              <a:t>means that consumers are likely to remember good points made about a brand they favor and forget good points made about competing brands. Some consumers worry that they will be affected by marketing messages without even knowing it—through subliminal advertising.</a:t>
            </a:r>
          </a:p>
          <a:p>
            <a:r>
              <a:rPr lang="en-US" altLang="en-US" b="1" dirty="0">
                <a:solidFill>
                  <a:srgbClr val="FF0000"/>
                </a:solidFill>
                <a:latin typeface="Arial" panose="020B0604020202020204" pitchFamily="34" charset="0"/>
              </a:rPr>
              <a:t>Learning </a:t>
            </a:r>
            <a:r>
              <a:rPr lang="en-US" altLang="en-US" dirty="0">
                <a:solidFill>
                  <a:srgbClr val="FF0000"/>
                </a:solidFill>
                <a:latin typeface="Arial" panose="020B0604020202020204" pitchFamily="34" charset="0"/>
              </a:rPr>
              <a:t>describes changes in an individual’s behavior arising from experience. The practical significance of learning theory for marketers is that they can build up demand for a product by associating it with strong drives by using motivating cues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and providing positive reinforcement.</a:t>
            </a:r>
          </a:p>
          <a:p>
            <a:r>
              <a:rPr lang="en-US" altLang="en-US" dirty="0">
                <a:solidFill>
                  <a:srgbClr val="FF0000"/>
                </a:solidFill>
                <a:latin typeface="Arial" panose="020B0604020202020204" pitchFamily="34" charset="0"/>
              </a:rPr>
              <a:t>A</a:t>
            </a:r>
            <a:r>
              <a:rPr lang="en-US" altLang="en-US" b="1" dirty="0">
                <a:solidFill>
                  <a:srgbClr val="FF0000"/>
                </a:solidFill>
                <a:latin typeface="Arial" panose="020B0604020202020204" pitchFamily="34" charset="0"/>
              </a:rPr>
              <a:t> belief </a:t>
            </a:r>
            <a:r>
              <a:rPr lang="en-US" altLang="en-US" dirty="0">
                <a:solidFill>
                  <a:srgbClr val="FF0000"/>
                </a:solidFill>
                <a:latin typeface="Arial" panose="020B0604020202020204" pitchFamily="34" charset="0"/>
              </a:rPr>
              <a:t>is a descriptive thought that a person holds about something. Marketers are interested in </a:t>
            </a:r>
            <a:r>
              <a:rPr lang="en-US" altLang="en-US" b="0" dirty="0">
                <a:solidFill>
                  <a:srgbClr val="FF0000"/>
                </a:solidFill>
                <a:latin typeface="Arial" panose="020B0604020202020204" pitchFamily="34" charset="0"/>
              </a:rPr>
              <a:t>the beliefs </a:t>
            </a:r>
            <a:r>
              <a:rPr lang="en-US" altLang="en-US" dirty="0">
                <a:solidFill>
                  <a:srgbClr val="FF0000"/>
                </a:solidFill>
                <a:latin typeface="Arial" panose="020B0604020202020204" pitchFamily="34" charset="0"/>
              </a:rPr>
              <a:t>that people formulate about specific products and services because these beliefs make up product and brand images that affect buying behavior</a:t>
            </a:r>
            <a:r>
              <a:rPr lang="en-US" altLang="en-US" b="1" dirty="0">
                <a:solidFill>
                  <a:srgbClr val="FF0000"/>
                </a:solidFill>
                <a:latin typeface="Arial" panose="020B0604020202020204" pitchFamily="34" charset="0"/>
              </a:rPr>
              <a:t>. Attitudes </a:t>
            </a:r>
            <a:r>
              <a:rPr lang="en-US" altLang="en-US" dirty="0">
                <a:solidFill>
                  <a:srgbClr val="FF0000"/>
                </a:solidFill>
                <a:latin typeface="Arial" panose="020B0604020202020204" pitchFamily="34" charset="0"/>
              </a:rPr>
              <a:t>put people into a frame of mind of liking or disliking things, of moving toward or away from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60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ar-SA" dirty="0"/>
              <a:t>. وبما </a:t>
            </a:r>
            <a:r>
              <a:rPr lang="ar-SA" dirty="0" err="1"/>
              <a:t>أف</a:t>
            </a:r>
            <a:r>
              <a:rPr lang="ar-SA" dirty="0"/>
              <a:t> </a:t>
            </a:r>
            <a:r>
              <a:rPr lang="ar-SA" dirty="0" err="1"/>
              <a:t>الاتجاىات</a:t>
            </a:r>
            <a:r>
              <a:rPr lang="ar-SA" dirty="0"/>
              <a:t> توفر </a:t>
            </a:r>
            <a:r>
              <a:rPr lang="ar-SA" dirty="0" err="1"/>
              <a:t>مف</a:t>
            </a:r>
            <a:r>
              <a:rPr lang="ar-SA" dirty="0"/>
              <a:t> الطاقة والتفكير </a:t>
            </a:r>
            <a:r>
              <a:rPr lang="ar-SA" dirty="0" err="1"/>
              <a:t>فمف</a:t>
            </a:r>
            <a:r>
              <a:rPr lang="ar-SA" dirty="0"/>
              <a:t> الصعب </a:t>
            </a:r>
            <a:r>
              <a:rPr lang="ar-SA" dirty="0" err="1"/>
              <a:t>تغييرىا</a:t>
            </a:r>
            <a:r>
              <a:rPr lang="ar-SA" dirty="0"/>
              <a:t>، </a:t>
            </a:r>
            <a:r>
              <a:rPr lang="ar-SA" dirty="0" err="1"/>
              <a:t>وأفض</a:t>
            </a:r>
            <a:r>
              <a:rPr lang="ar-SA" dirty="0"/>
              <a:t>ؿ نصيحة توجو لمشركة </a:t>
            </a:r>
            <a:r>
              <a:rPr lang="ar-SA" dirty="0" err="1"/>
              <a:t>أف</a:t>
            </a:r>
            <a:r>
              <a:rPr lang="ar-SA" dirty="0"/>
              <a:t> تجعؿ منتجاتي </a:t>
            </a:r>
            <a:r>
              <a:rPr lang="ar-SA" dirty="0" err="1"/>
              <a:t>ملبئمة</a:t>
            </a:r>
            <a:r>
              <a:rPr lang="ar-SA" dirty="0"/>
              <a:t> </a:t>
            </a:r>
            <a:r>
              <a:rPr lang="ar-SA" dirty="0" err="1"/>
              <a:t>للبتجاىات</a:t>
            </a:r>
            <a:r>
              <a:rPr lang="ar-SA" dirty="0"/>
              <a:t> لأف </a:t>
            </a:r>
            <a:r>
              <a:rPr lang="ar-SA" dirty="0" err="1"/>
              <a:t>ىذا</a:t>
            </a:r>
            <a:r>
              <a:rPr lang="ar-SA" dirty="0"/>
              <a:t> </a:t>
            </a:r>
            <a:r>
              <a:rPr lang="ar-SA" dirty="0" err="1"/>
              <a:t>أفض</a:t>
            </a:r>
            <a:r>
              <a:rPr lang="ar-SA" dirty="0"/>
              <a:t>ؿ </a:t>
            </a:r>
            <a:r>
              <a:rPr lang="ar-SA" dirty="0" err="1"/>
              <a:t>مف</a:t>
            </a:r>
            <a:r>
              <a:rPr lang="ar-SA" dirty="0"/>
              <a:t> محاولة تغيير تمؾ </a:t>
            </a:r>
            <a:r>
              <a:rPr lang="ar-SA" dirty="0" err="1"/>
              <a:t>الاتجاىات</a:t>
            </a:r>
            <a:r>
              <a:rPr lang="ar-SA" dirty="0"/>
              <a:t> </a:t>
            </a:r>
            <a:r>
              <a:rPr lang="en-US" dirty="0">
                <a:latin typeface="Arial"/>
                <a:ea typeface="Arial"/>
                <a:cs typeface="Arial"/>
                <a:sym typeface="Arial"/>
              </a:rPr>
              <a:t>Marketing and environmental stimuli enter the consumer’s consciousness, and a set of psychological processes combine with certain consumer characteristics to result in decision processes and purchase decisions. The marketer’s task is to understand what happens in the consumer’s consciousness between the arrival of the outside marketing stimuli and the ultimate purchase decisions. Five key psychological processes—motivation, perception, learning, emotions, and memory—fundamentally influence consumer responses.</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Sigmund Freud assumed the psychological forces shaping people’s behavior are largely unconscious and that a person cannot fully understand his or her own motivations.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Abraham Maslow sought to explain why people are driven by particular needs at particular times. His answer is that human needs are arranged in a hierarchy from most to least pressing—from physiological needs to safety needs, social needs, esteem needs, and self-actualization needs (see Figure 6.2). People will try to satisfy their most important need first and then move to the next.</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Frederick Herzberg developed a two-factor theory that distinguishes dissatisfiers (factors that cause dissatisfaction) from satisfiers (factors that cause satisfaction).  The absence of dissatisfiers is not enough to motivate a purchase; satisfiers must be present. For example, a computer that does not come with a warranty is a dissatisfier. Yet the presence of a product warranty does not act as a satisfier or motivator of a purchase because it is not a source of intrinsic satisfaction. Ease of use is a satisfier.</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ar-SA" dirty="0">
              <a:latin typeface="Arial"/>
              <a:ea typeface="Arial"/>
              <a:cs typeface="Arial"/>
              <a:sym typeface="Arial"/>
            </a:endParaRPr>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dirty="0">
                <a:latin typeface="Arial"/>
                <a:ea typeface="Arial"/>
                <a:cs typeface="Arial"/>
                <a:sym typeface="Arial"/>
              </a:rPr>
              <a:t>In Maslow’s theory, people will try to satisfy their most important need first and then move to the next. For example, a starving man (need 1) will not take an interest in the latest happenings in the art world (need 5), nor in the way he is viewed by others (need 3 or 4), nor even in whether he is breathing clean air (need 2), but when he has enough food and water, the next most important need will become salient.</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dirty="0">
                <a:latin typeface="Arial"/>
                <a:ea typeface="Arial"/>
                <a:cs typeface="Arial"/>
                <a:sym typeface="Arial"/>
              </a:rPr>
              <a:t>A motivated person is ready to act—how is influenced by his or her perception of the situation. In marketing, perceptions are more important than reality because they affect consumers’ actual behavior.</a:t>
            </a: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Marketers are increasingly recognizing the power of emotional appeals—especially if these are rooted in some</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functional or rational aspects of the brand. An emotion-filled brand story has been shown to trigger’s people desire to pass along things they hear about brands, through either word of mouth or online sharing. Firms are giving their communications a stronger human appeal to engage consumers in their brand stories.</a:t>
            </a: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We screen most stimuli out—a process called selective attention. Selective attention means that marketers must work hard to attract consumers’ notice. People are more likely to notice stimuli that relate to a current need. People are more likely to notice stimuli they anticipate. People are more likely to notice stimuli whose deviations are large in relationship to the normal size of the stimuli.</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Selective distortion is the tendency to interpret information in a way that fits our preconceptions. Consumers will often distort information to be consistent with prior brand and product beliefs and expectations. Selective distortion can work to the advantage of marketers with strong brands when consumers distort neutral or ambiguous brand information to make it more positive. In other words, coffee may seem to taste better, a car may seem to drive more smoothly, and the wait in a bank line may seem shorter, depending on the brand.</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Most of us don’t remember much of the information to which we’re exposed, but we do retain information that supports our attitudes and beliefs. Because of selective retention, we’re likely to remember good points about a product we like and forget good points about competing products. Subliminal perception has long fascinated armchair marketers, who argue that marketers embed covert, subliminal messages in ads or packaging. Consumers are not consciously aware of them, yet they affect behavior.</a:t>
            </a:r>
            <a:endParaRPr lang="en-US" dirty="0"/>
          </a:p>
          <a:p>
            <a:pPr marL="0" lvl="0" indent="0" algn="l" rtl="0">
              <a:lnSpc>
                <a:spcPct val="100000"/>
              </a:lnSpc>
              <a:spcBef>
                <a:spcPts val="0"/>
              </a:spcBef>
              <a:spcAft>
                <a:spcPts val="0"/>
              </a:spcAft>
              <a:buSzPts val="1400"/>
              <a:buNone/>
            </a:pP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en-US" dirty="0"/>
          </a:p>
          <a:p>
            <a:pPr marL="514350" indent="-514350" algn="r" rtl="1">
              <a:lnSpc>
                <a:spcPct val="150000"/>
              </a:lnSpc>
              <a:buSzPct val="100000"/>
              <a:buFont typeface="Arial" panose="020B0604020202020204" pitchFamily="34" charset="0"/>
              <a:buChar char="•"/>
              <a:defRPr/>
            </a:pPr>
            <a:endParaRPr lang="ar-SA"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5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Abraham Maslow sought to explain why people are driven by particular needs at particular times. Why does one person spend a lot of time and energy on personal safety and another on gaining the esteem of others? Maslow’s answer is that human needs are arranged in a hierarchy, from the most pressing at the bottom to the least pressing at the top. They include physiological</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safety</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social needs, esteem</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and self-actualization</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a:t>
            </a:r>
            <a:endParaRPr lang="en-US" altLang="en-US" b="0"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rgbClr val="FF0000"/>
                </a:solidFill>
                <a:latin typeface="Arial" panose="020B0604020202020204" pitchFamily="34" charset="0"/>
              </a:rPr>
              <a:t>The</a:t>
            </a:r>
            <a:r>
              <a:rPr lang="en-US" altLang="en-US" b="1" baseline="0" dirty="0">
                <a:solidFill>
                  <a:srgbClr val="FF0000"/>
                </a:solidFill>
                <a:latin typeface="Arial" panose="020B0604020202020204" pitchFamily="34" charset="0"/>
              </a:rPr>
              <a:t> a</a:t>
            </a:r>
            <a:r>
              <a:rPr lang="en-US" altLang="en-US" b="1" dirty="0">
                <a:solidFill>
                  <a:srgbClr val="FF0000"/>
                </a:solidFill>
                <a:latin typeface="Arial" panose="020B0604020202020204" pitchFamily="34" charset="0"/>
              </a:rPr>
              <a:t>doption process </a:t>
            </a:r>
            <a:r>
              <a:rPr lang="en-US" altLang="en-US" b="0" dirty="0">
                <a:solidFill>
                  <a:srgbClr val="FF0000"/>
                </a:solidFill>
                <a:latin typeface="Arial" panose="020B0604020202020204" pitchFamily="34" charset="0"/>
              </a:rPr>
              <a:t>is the mental process through which an individual passes from first learning about an innovation to final adoption. Consumers go through five stages in the process of adopting a new product,</a:t>
            </a:r>
            <a:r>
              <a:rPr lang="en-US" altLang="en-US" b="0"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which is a</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good, service, or idea that is perceived by some potential customers as new.</a:t>
            </a:r>
            <a:endParaRPr lang="en-US" altLang="en-US" dirty="0">
              <a:solidFill>
                <a:srgbClr val="FF0000"/>
              </a:solidFill>
              <a:latin typeface="Arial" panose="020B0604020202020204" pitchFamily="34" charset="0"/>
            </a:endParaRP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first stage is </a:t>
            </a:r>
            <a:r>
              <a:rPr lang="en-US" altLang="en-US" b="1" dirty="0">
                <a:solidFill>
                  <a:srgbClr val="FF0000"/>
                </a:solidFill>
                <a:latin typeface="Arial" panose="020B0604020202020204" pitchFamily="34" charset="0"/>
              </a:rPr>
              <a:t>awareness</a:t>
            </a:r>
            <a:r>
              <a:rPr lang="en-US" altLang="en-US" dirty="0">
                <a:solidFill>
                  <a:srgbClr val="FF0000"/>
                </a:solidFill>
                <a:latin typeface="Arial" panose="020B0604020202020204" pitchFamily="34" charset="0"/>
              </a:rPr>
              <a:t>. In this stage the consumer becomes aware of the new product but lacks information about it.</a:t>
            </a:r>
          </a:p>
          <a:p>
            <a:r>
              <a:rPr lang="en-US" altLang="en-US" dirty="0">
                <a:solidFill>
                  <a:srgbClr val="FF0000"/>
                </a:solidFill>
                <a:latin typeface="Arial" panose="020B0604020202020204" pitchFamily="34" charset="0"/>
              </a:rPr>
              <a:t>The second stage is </a:t>
            </a:r>
            <a:r>
              <a:rPr lang="en-US" altLang="en-US" b="1" dirty="0">
                <a:solidFill>
                  <a:srgbClr val="FF0000"/>
                </a:solidFill>
                <a:latin typeface="Arial" panose="020B0604020202020204" pitchFamily="34" charset="0"/>
              </a:rPr>
              <a:t>interest,</a:t>
            </a:r>
            <a:r>
              <a:rPr lang="en-US" altLang="en-US" dirty="0">
                <a:solidFill>
                  <a:srgbClr val="FF0000"/>
                </a:solidFill>
                <a:latin typeface="Arial" panose="020B0604020202020204" pitchFamily="34" charset="0"/>
              </a:rPr>
              <a:t> which involves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consumer seeking information about the new product.</a:t>
            </a:r>
          </a:p>
          <a:p>
            <a:r>
              <a:rPr lang="en-US" altLang="en-US" dirty="0">
                <a:solidFill>
                  <a:srgbClr val="FF0000"/>
                </a:solidFill>
                <a:latin typeface="Arial" panose="020B0604020202020204" pitchFamily="34" charset="0"/>
              </a:rPr>
              <a:t>The third stage is </a:t>
            </a:r>
            <a:r>
              <a:rPr lang="en-US" altLang="en-US" b="1" dirty="0">
                <a:solidFill>
                  <a:srgbClr val="FF0000"/>
                </a:solidFill>
                <a:latin typeface="Arial" panose="020B0604020202020204" pitchFamily="34" charset="0"/>
              </a:rPr>
              <a:t>evaluation</a:t>
            </a:r>
            <a:r>
              <a:rPr lang="en-US" altLang="en-US" dirty="0">
                <a:solidFill>
                  <a:srgbClr val="FF0000"/>
                </a:solidFill>
                <a:latin typeface="Arial" panose="020B0604020202020204" pitchFamily="34" charset="0"/>
              </a:rPr>
              <a:t>, where the consumer considers whether trying the new product makes sense.</a:t>
            </a:r>
          </a:p>
          <a:p>
            <a:r>
              <a:rPr lang="en-US" altLang="en-US" dirty="0">
                <a:solidFill>
                  <a:srgbClr val="FF0000"/>
                </a:solidFill>
                <a:latin typeface="Arial" panose="020B0604020202020204" pitchFamily="34" charset="0"/>
              </a:rPr>
              <a:t>The fourth stage is </a:t>
            </a:r>
            <a:r>
              <a:rPr lang="en-US" altLang="en-US" b="1" dirty="0">
                <a:solidFill>
                  <a:srgbClr val="FF0000"/>
                </a:solidFill>
                <a:latin typeface="Arial" panose="020B0604020202020204" pitchFamily="34" charset="0"/>
              </a:rPr>
              <a:t>trial</a:t>
            </a:r>
            <a:r>
              <a:rPr lang="en-US" altLang="en-US" dirty="0">
                <a:solidFill>
                  <a:srgbClr val="FF0000"/>
                </a:solidFill>
                <a:latin typeface="Arial" panose="020B0604020202020204" pitchFamily="34" charset="0"/>
              </a:rPr>
              <a:t>. In this stage, the consumer tries the new product on a small scale to improve his or her estimate of its value.</a:t>
            </a:r>
          </a:p>
          <a:p>
            <a:r>
              <a:rPr lang="en-US" altLang="en-US" dirty="0">
                <a:solidFill>
                  <a:srgbClr val="FF0000"/>
                </a:solidFill>
                <a:latin typeface="Arial" panose="020B0604020202020204" pitchFamily="34" charset="0"/>
              </a:rPr>
              <a:t>The final stage is </a:t>
            </a:r>
            <a:r>
              <a:rPr lang="en-US" altLang="en-US" b="1" dirty="0">
                <a:solidFill>
                  <a:srgbClr val="FF0000"/>
                </a:solidFill>
                <a:latin typeface="Arial" panose="020B0604020202020204" pitchFamily="34" charset="0"/>
              </a:rPr>
              <a:t>adoption</a:t>
            </a:r>
            <a:r>
              <a:rPr lang="en-US" altLang="en-US" dirty="0">
                <a:solidFill>
                  <a:srgbClr val="FF0000"/>
                </a:solidFill>
                <a:latin typeface="Arial" panose="020B0604020202020204" pitchFamily="34" charset="0"/>
              </a:rPr>
              <a:t> where the consumer decides to make full and regular use of the new product.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56286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People can be classified into the adopter categories shown in Figure 5.5. The curve illustrates that after a slow start, an increasing number of people adopt the new product. </a:t>
            </a:r>
          </a:p>
          <a:p>
            <a:endParaRPr lang="en-US" altLang="en-US" b="1"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five adopter groups have differing values. </a:t>
            </a:r>
            <a:r>
              <a:rPr lang="en-US" altLang="en-US" b="1" dirty="0">
                <a:solidFill>
                  <a:srgbClr val="FF0000"/>
                </a:solidFill>
                <a:latin typeface="Arial" panose="020B0604020202020204" pitchFamily="34" charset="0"/>
              </a:rPr>
              <a:t>Innovators</a:t>
            </a:r>
            <a:r>
              <a:rPr lang="en-US" altLang="en-US" dirty="0">
                <a:solidFill>
                  <a:srgbClr val="FF0000"/>
                </a:solidFill>
                <a:latin typeface="Arial" panose="020B0604020202020204" pitchFamily="34" charset="0"/>
              </a:rPr>
              <a:t> try new ideas at some risk. </a:t>
            </a:r>
            <a:r>
              <a:rPr lang="en-US" altLang="en-US" b="1" dirty="0">
                <a:solidFill>
                  <a:srgbClr val="FF0000"/>
                </a:solidFill>
                <a:latin typeface="Arial" panose="020B0604020202020204" pitchFamily="34" charset="0"/>
              </a:rPr>
              <a:t>Early </a:t>
            </a:r>
            <a:r>
              <a:rPr lang="en-US" altLang="en-US" b="0" dirty="0">
                <a:solidFill>
                  <a:srgbClr val="FF0000"/>
                </a:solidFill>
                <a:latin typeface="Arial" panose="020B0604020202020204" pitchFamily="34" charset="0"/>
              </a:rPr>
              <a:t>adopters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are opinion leaders in their communities and adopt new ideas early but carefully. </a:t>
            </a:r>
            <a:r>
              <a:rPr lang="en-US" altLang="en-US" b="1" dirty="0">
                <a:solidFill>
                  <a:srgbClr val="FF0000"/>
                </a:solidFill>
                <a:latin typeface="Arial" panose="020B0604020202020204" pitchFamily="34" charset="0"/>
              </a:rPr>
              <a:t>Early mainstream </a:t>
            </a:r>
            <a:r>
              <a:rPr lang="en-US" altLang="en-US" dirty="0">
                <a:solidFill>
                  <a:srgbClr val="FF0000"/>
                </a:solidFill>
                <a:latin typeface="Arial" panose="020B0604020202020204" pitchFamily="34" charset="0"/>
              </a:rPr>
              <a:t>adopters adopt new ideas before the average person. </a:t>
            </a:r>
            <a:r>
              <a:rPr lang="en-US" altLang="en-US" b="1" dirty="0">
                <a:solidFill>
                  <a:srgbClr val="FF0000"/>
                </a:solidFill>
                <a:latin typeface="Arial" panose="020B0604020202020204" pitchFamily="34" charset="0"/>
              </a:rPr>
              <a:t>Late mainstream </a:t>
            </a:r>
            <a:r>
              <a:rPr lang="en-US" altLang="en-US" dirty="0">
                <a:solidFill>
                  <a:srgbClr val="FF0000"/>
                </a:solidFill>
                <a:latin typeface="Arial" panose="020B0604020202020204" pitchFamily="34" charset="0"/>
              </a:rPr>
              <a:t>adopters adopt an innovation only after a majority of people have tried it. Finally, </a:t>
            </a:r>
            <a:r>
              <a:rPr lang="en-US" altLang="en-US" b="1" dirty="0">
                <a:solidFill>
                  <a:srgbClr val="FF0000"/>
                </a:solidFill>
                <a:latin typeface="Arial" panose="020B0604020202020204" pitchFamily="34" charset="0"/>
              </a:rPr>
              <a:t>lagging </a:t>
            </a:r>
            <a:r>
              <a:rPr lang="en-US" altLang="en-US" b="0" dirty="0">
                <a:solidFill>
                  <a:srgbClr val="FF0000"/>
                </a:solidFill>
                <a:latin typeface="Arial" panose="020B0604020202020204" pitchFamily="34" charset="0"/>
              </a:rPr>
              <a:t>adopters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adopt the innovation only when it has become something of a tradition itself.</a:t>
            </a:r>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234588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94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000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0900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Business buyer behavior </a:t>
            </a:r>
            <a:r>
              <a:rPr lang="en-US" altLang="en-US">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a:latin typeface="Arial" panose="020B0604020202020204" pitchFamily="34" charset="0"/>
            </a:endParaRPr>
          </a:p>
          <a:p>
            <a:r>
              <a:rPr lang="en-US" sz="1200" b="1" i="0" u="none" strike="noStrike" kern="1200" baseline="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The </a:t>
            </a:r>
            <a:r>
              <a:rPr lang="en-US" altLang="en-US" b="1">
                <a:latin typeface="Arial" panose="020B0604020202020204" pitchFamily="34" charset="0"/>
              </a:rPr>
              <a:t>business buying process </a:t>
            </a:r>
            <a:r>
              <a:rPr lang="en-US" altLang="en-US">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a:p>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17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Business buyer behavior </a:t>
            </a:r>
            <a:r>
              <a:rPr lang="en-US" altLang="en-US" dirty="0">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dirty="0">
              <a:latin typeface="Arial" panose="020B0604020202020204" pitchFamily="34" charset="0"/>
            </a:endParaRPr>
          </a:p>
          <a:p>
            <a:r>
              <a:rPr lang="en-US" sz="1200" b="1" i="0" u="none" strike="noStrike" kern="1200" baseline="0" dirty="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 </a:t>
            </a:r>
            <a:r>
              <a:rPr lang="en-US" altLang="en-US" b="1" dirty="0">
                <a:latin typeface="Arial" panose="020B0604020202020204" pitchFamily="34" charset="0"/>
              </a:rPr>
              <a:t>business buying process </a:t>
            </a:r>
            <a:r>
              <a:rPr lang="en-US" altLang="en-US" dirty="0">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Consumer buyer behavior </a:t>
            </a:r>
            <a:r>
              <a:rPr lang="en-US" altLang="en-US" dirty="0">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dirty="0">
                <a:solidFill>
                  <a:srgbClr val="FF0000"/>
                </a:solidFill>
                <a:latin typeface="Arial" panose="020B0604020202020204" pitchFamily="34" charset="0"/>
              </a:rPr>
              <a:t>consumer market</a:t>
            </a:r>
            <a:r>
              <a:rPr lang="en-US" altLang="en-US" dirty="0">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68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business market is huge and involves more dollars and items than do consumer markets. Business markets differ from consumer markets in terms of market structure and demand, the nature of the buying unit, and the types of decisions and the decision process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dirty="0">
                <a:solidFill>
                  <a:srgbClr val="FF0000"/>
                </a:solidFill>
                <a:latin typeface="Arial" panose="020B0604020202020204" pitchFamily="34" charset="0"/>
              </a:rPr>
              <a:t>derived demand</a:t>
            </a:r>
            <a:r>
              <a:rPr lang="en-US" altLang="en-US" dirty="0">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a:p>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484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a:solidFill>
                  <a:srgbClr val="FF0000"/>
                </a:solidFill>
                <a:latin typeface="Arial" panose="020B0604020202020204" pitchFamily="34" charset="0"/>
              </a:rPr>
              <a:t>derived demand</a:t>
            </a:r>
            <a:r>
              <a:rPr lang="en-US" altLang="en-US">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a:p>
            <a:r>
              <a:rPr lang="en-US" altLang="en-US">
                <a:solidFill>
                  <a:srgbClr val="FF0000"/>
                </a:solidFill>
                <a:latin typeface="Arial" panose="020B0604020202020204" pitchFamily="34" charset="0"/>
              </a:rPr>
              <a:t>The </a:t>
            </a:r>
            <a:r>
              <a:rPr lang="en-US" altLang="en-US" b="1">
                <a:solidFill>
                  <a:srgbClr val="FF0000"/>
                </a:solidFill>
                <a:latin typeface="Arial" panose="020B0604020202020204" pitchFamily="34" charset="0"/>
              </a:rPr>
              <a:t>buying center </a:t>
            </a:r>
            <a:r>
              <a:rPr lang="en-US" altLang="en-US">
                <a:solidFill>
                  <a:srgbClr val="FF0000"/>
                </a:solidFill>
                <a:latin typeface="Arial" panose="020B0604020202020204" pitchFamily="34" charset="0"/>
              </a:rPr>
              <a:t>consists of all the individuals and units that play a role in the purchase decision-making process. This group includes the actual users of the product or service, those who make the buying decision, those who influence the buying decision, those who do the actual buying, and those who control buying information. </a:t>
            </a:r>
          </a:p>
          <a:p>
            <a:endParaRPr lang="en-US" altLang="en-US">
              <a:solidFill>
                <a:srgbClr val="FF0000"/>
              </a:solidFill>
              <a:latin typeface="Arial" panose="020B0604020202020204" pitchFamily="34" charset="0"/>
            </a:endParaRPr>
          </a:p>
          <a:p>
            <a:pPr>
              <a:lnSpc>
                <a:spcPct val="100000"/>
              </a:lnSpc>
            </a:pPr>
            <a:r>
              <a:rPr lang="en-US" altLang="en-US" sz="1600" b="1"/>
              <a:t>Buying center</a:t>
            </a:r>
            <a:r>
              <a:rPr lang="en-US" altLang="en-US" sz="1600"/>
              <a:t>: All the individuals and units that play a role in the purchase decision-making process</a:t>
            </a:r>
          </a:p>
          <a:p>
            <a:pPr lvl="1">
              <a:lnSpc>
                <a:spcPct val="100000"/>
              </a:lnSpc>
            </a:pPr>
            <a:r>
              <a:rPr lang="en-US" altLang="en-US" sz="1600"/>
              <a:t>Actual users of the product or service</a:t>
            </a:r>
          </a:p>
          <a:p>
            <a:pPr lvl="1">
              <a:lnSpc>
                <a:spcPct val="100000"/>
              </a:lnSpc>
            </a:pPr>
            <a:r>
              <a:rPr lang="en-US" altLang="en-US" sz="1600"/>
              <a:t>People who make the buying decision</a:t>
            </a:r>
          </a:p>
          <a:p>
            <a:pPr lvl="1">
              <a:lnSpc>
                <a:spcPct val="100000"/>
              </a:lnSpc>
            </a:pPr>
            <a:r>
              <a:rPr lang="en-US" altLang="en-US" sz="1600"/>
              <a:t>People and units influencing the buying decision</a:t>
            </a:r>
          </a:p>
          <a:p>
            <a:pPr lvl="1">
              <a:lnSpc>
                <a:spcPct val="100000"/>
              </a:lnSpc>
            </a:pPr>
            <a:r>
              <a:rPr lang="en-US" altLang="en-US" sz="1600"/>
              <a:t>People who do the actual buying</a:t>
            </a:r>
          </a:p>
          <a:p>
            <a:pPr lvl="1">
              <a:lnSpc>
                <a:spcPct val="100000"/>
              </a:lnSpc>
            </a:pPr>
            <a:r>
              <a:rPr lang="en-US" altLang="en-US" sz="1600"/>
              <a:t>Individuals and units controlling the buying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a:t>
            </a:r>
            <a:r>
              <a:rPr lang="en-US" altLang="en-US" b="0">
                <a:solidFill>
                  <a:srgbClr val="FF0000"/>
                </a:solidFill>
                <a:latin typeface="Arial" panose="020B0604020202020204" pitchFamily="34" charset="0"/>
              </a:rPr>
              <a:t>buying center is </a:t>
            </a:r>
            <a:r>
              <a:rPr lang="en-US" altLang="en-US">
                <a:solidFill>
                  <a:srgbClr val="FF0000"/>
                </a:solidFill>
                <a:latin typeface="Arial" panose="020B0604020202020204" pitchFamily="34" charset="0"/>
              </a:rPr>
              <a:t>not a fixed and formally identified unit within the buying organization. It is a set of buying roles assumed by different people for different purchases. Within the organization, the size and makeup of the buying center will vary for different products and for different buying situations.</a:t>
            </a:r>
          </a:p>
          <a:p>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37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Figure 5.8 lists the eight stages of the business buying process. The buying process begins with </a:t>
            </a:r>
            <a:r>
              <a:rPr lang="en-US" altLang="en-US" b="1">
                <a:solidFill>
                  <a:srgbClr val="FF0000"/>
                </a:solidFill>
                <a:latin typeface="Arial" panose="020B0604020202020204" pitchFamily="34" charset="0"/>
              </a:rPr>
              <a:t>problem recognition</a:t>
            </a:r>
            <a:r>
              <a:rPr lang="en-US" altLang="en-US">
                <a:solidFill>
                  <a:srgbClr val="FF0000"/>
                </a:solidFill>
                <a:latin typeface="Arial" panose="020B0604020202020204" pitchFamily="34" charset="0"/>
              </a:rPr>
              <a:t>. Problem recognition can result from internal or external stimuli. Having recognized a need, the buyer next prepares a </a:t>
            </a:r>
            <a:r>
              <a:rPr lang="en-US" altLang="en-US" b="1">
                <a:solidFill>
                  <a:srgbClr val="FF0000"/>
                </a:solidFill>
                <a:latin typeface="Arial" panose="020B0604020202020204" pitchFamily="34" charset="0"/>
              </a:rPr>
              <a:t>general need description </a:t>
            </a:r>
            <a:r>
              <a:rPr lang="en-US" altLang="en-US">
                <a:solidFill>
                  <a:srgbClr val="FF0000"/>
                </a:solidFill>
                <a:latin typeface="Arial" panose="020B0604020202020204" pitchFamily="34" charset="0"/>
              </a:rPr>
              <a:t>that describes the characteristics and quantity of the needed items or solutions. Once the buying organization has defined the need, it develops the item’s technical </a:t>
            </a:r>
            <a:r>
              <a:rPr lang="en-US" altLang="en-US" b="1">
                <a:solidFill>
                  <a:srgbClr val="FF0000"/>
                </a:solidFill>
                <a:latin typeface="Arial" panose="020B0604020202020204" pitchFamily="34" charset="0"/>
              </a:rPr>
              <a:t>product specifications</a:t>
            </a:r>
            <a:r>
              <a:rPr lang="en-US" altLang="en-US">
                <a:solidFill>
                  <a:srgbClr val="FF0000"/>
                </a:solidFill>
                <a:latin typeface="Arial" panose="020B0604020202020204" pitchFamily="34" charset="0"/>
              </a:rPr>
              <a:t>, often with the help of a value analysis engineering team. </a:t>
            </a:r>
            <a:r>
              <a:rPr lang="en-US" sz="1200" b="0" i="0" u="none" strike="noStrike" kern="1200" baseline="0">
                <a:solidFill>
                  <a:schemeClr val="tx1"/>
                </a:solidFill>
                <a:latin typeface="Arial" charset="0"/>
                <a:ea typeface="MS PGothic" panose="020B0600070205080204" pitchFamily="34" charset="-128"/>
                <a:cs typeface="ＭＳ Ｐゴシック" charset="0"/>
              </a:rPr>
              <a:t>Product value analysis</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is an approach to cost reduction in which components are studied carefully to determine if they can be redesigned, standardized, or made by less costly methods of production.</a:t>
            </a:r>
          </a:p>
          <a:p>
            <a:r>
              <a:rPr lang="en-US" altLang="en-US">
                <a:solidFill>
                  <a:srgbClr val="FF0000"/>
                </a:solidFill>
                <a:latin typeface="Arial" panose="020B0604020202020204" pitchFamily="34" charset="0"/>
              </a:rPr>
              <a:t>In the next buying process step, the buyer conducts a </a:t>
            </a:r>
            <a:r>
              <a:rPr lang="en-US" altLang="en-US" b="1">
                <a:solidFill>
                  <a:srgbClr val="FF0000"/>
                </a:solidFill>
                <a:latin typeface="Arial" panose="020B0604020202020204" pitchFamily="34" charset="0"/>
              </a:rPr>
              <a:t>supplier search </a:t>
            </a:r>
            <a:r>
              <a:rPr lang="en-US" altLang="en-US">
                <a:solidFill>
                  <a:srgbClr val="FF0000"/>
                </a:solidFill>
                <a:latin typeface="Arial" panose="020B0604020202020204" pitchFamily="34" charset="0"/>
              </a:rPr>
              <a:t>to find the best vendors. In the </a:t>
            </a:r>
            <a:r>
              <a:rPr lang="en-US" altLang="en-US" b="1">
                <a:solidFill>
                  <a:srgbClr val="FF0000"/>
                </a:solidFill>
                <a:latin typeface="Arial" panose="020B0604020202020204" pitchFamily="34" charset="0"/>
              </a:rPr>
              <a:t>proposal solicitation </a:t>
            </a:r>
            <a:r>
              <a:rPr lang="en-US" altLang="en-US">
                <a:solidFill>
                  <a:srgbClr val="FF0000"/>
                </a:solidFill>
                <a:latin typeface="Arial" panose="020B0604020202020204" pitchFamily="34" charset="0"/>
              </a:rPr>
              <a:t>stage, the buyer invites qualified suppliers to submit proposals. The buyer next reviews the proposals and selects a supplier or suppliers. During </a:t>
            </a:r>
            <a:r>
              <a:rPr lang="en-US" altLang="en-US" b="1">
                <a:solidFill>
                  <a:srgbClr val="FF0000"/>
                </a:solidFill>
                <a:latin typeface="Arial" panose="020B0604020202020204" pitchFamily="34" charset="0"/>
              </a:rPr>
              <a:t>supplier selection</a:t>
            </a:r>
            <a:r>
              <a:rPr lang="en-US" altLang="en-US">
                <a:solidFill>
                  <a:srgbClr val="FF0000"/>
                </a:solidFill>
                <a:latin typeface="Arial" panose="020B0604020202020204" pitchFamily="34" charset="0"/>
              </a:rPr>
              <a:t>, the buyer will consider many supplier attributes and their relative importance. The buyer now prepares an </a:t>
            </a:r>
            <a:r>
              <a:rPr lang="en-US" altLang="en-US" b="1">
                <a:solidFill>
                  <a:srgbClr val="FF0000"/>
                </a:solidFill>
                <a:latin typeface="Arial" panose="020B0604020202020204" pitchFamily="34" charset="0"/>
              </a:rPr>
              <a:t>order-routine specification</a:t>
            </a:r>
            <a:r>
              <a:rPr lang="en-US" altLang="en-US">
                <a:solidFill>
                  <a:srgbClr val="FF0000"/>
                </a:solidFill>
                <a:latin typeface="Arial" panose="020B0604020202020204" pitchFamily="34" charset="0"/>
              </a:rPr>
              <a:t>. It includes the final order with the chosen supplier or suppliers. Many large buyers now practice vendor-managed inventory, in which they turn over ordering and inventory responsibilities to their suppliers. The final stage of the business buying process is the supplier </a:t>
            </a:r>
            <a:r>
              <a:rPr lang="en-US" altLang="en-US" b="1">
                <a:solidFill>
                  <a:srgbClr val="FF0000"/>
                </a:solidFill>
                <a:latin typeface="Arial" panose="020B0604020202020204" pitchFamily="34" charset="0"/>
              </a:rPr>
              <a:t>performance review</a:t>
            </a:r>
            <a:r>
              <a:rPr lang="en-US" altLang="en-US">
                <a:solidFill>
                  <a:srgbClr val="FF0000"/>
                </a:solidFill>
                <a:latin typeface="Arial" panose="020B0604020202020204" pitchFamily="34" charset="0"/>
              </a:rPr>
              <a:t>, in which the buyer reviews the supplier performance. </a:t>
            </a:r>
            <a:r>
              <a:rPr lang="en-US" sz="1200" b="0" i="0" u="none" strike="noStrike" kern="1200" baseline="0">
                <a:solidFill>
                  <a:schemeClr val="tx1"/>
                </a:solidFill>
                <a:latin typeface="Arial" charset="0"/>
                <a:ea typeface="MS PGothic" panose="020B0600070205080204" pitchFamily="34" charset="-128"/>
                <a:cs typeface="ＭＳ Ｐゴシック" charset="0"/>
              </a:rPr>
              <a:t>The seller’s job is to monitor the same factors used by the buyer to make sure that the seller is giving the expected satisfaction.</a:t>
            </a:r>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764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63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Figure 5.7 illustrates that business buying behavior</a:t>
            </a:r>
            <a:r>
              <a:rPr lang="en-US" altLang="en-US" baseline="0">
                <a:solidFill>
                  <a:srgbClr val="FF0000"/>
                </a:solidFill>
                <a:latin typeface="Arial" panose="020B0604020202020204" pitchFamily="34" charset="0"/>
              </a:rPr>
              <a:t> is influenced by </a:t>
            </a:r>
            <a:r>
              <a:rPr lang="en-US" altLang="en-US">
                <a:latin typeface="Arial" panose="020B0604020202020204" pitchFamily="34" charset="0"/>
              </a:rPr>
              <a:t>a complex combination of</a:t>
            </a:r>
            <a:r>
              <a:rPr lang="en-US" sz="1200" b="0" i="0" u="none" strike="noStrike" kern="1200" baseline="0">
                <a:solidFill>
                  <a:schemeClr val="tx1"/>
                </a:solidFill>
                <a:latin typeface="Arial" charset="0"/>
                <a:ea typeface="MS PGothic" panose="020B0600070205080204" pitchFamily="34" charset="-128"/>
                <a:cs typeface="ＭＳ Ｐゴシック" charset="0"/>
              </a:rPr>
              <a:t> environmental, organizational, interpersonal, and individual factors.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55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006600"/>
                </a:solidFill>
                <a:latin typeface="Arial" panose="020B0604020202020204" pitchFamily="34" charset="0"/>
              </a:rPr>
              <a:t>Consumer and business marketers use many of the same variables to segment their markets. Business buyers can be segmented geographically, demographically (industry, company</a:t>
            </a:r>
            <a:r>
              <a:rPr lang="en-US" altLang="en-US" baseline="0">
                <a:solidFill>
                  <a:srgbClr val="006600"/>
                </a:solidFill>
                <a:latin typeface="Arial" panose="020B0604020202020204" pitchFamily="34" charset="0"/>
              </a:rPr>
              <a:t> size)</a:t>
            </a:r>
            <a:r>
              <a:rPr lang="en-US" altLang="en-US">
                <a:solidFill>
                  <a:srgbClr val="006600"/>
                </a:solidFill>
                <a:latin typeface="Arial" panose="020B0604020202020204" pitchFamily="34" charset="0"/>
              </a:rPr>
              <a:t>, or by benefits sought, user status, usage rate, and loyalty status. Yet, business marketers also use some additional variables, such as customer operating characteristics, purchasing approaches, situational factors, and personal characteristics. </a:t>
            </a:r>
          </a:p>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349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06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5107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14665291-4C7B-C13C-2920-14D7DA4FEB24}"/>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4365F68C-B291-F12A-E3A7-486181BC2A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F222F26D-1F58-3D2A-F85C-29EEA7AD32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1F4301B6-FAB0-2C3C-72E8-4DF2B98B30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1852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8429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Most marketing managers are overloaded with data and often overwhelmed by it</a:t>
            </a:r>
            <a:r>
              <a:rPr lang="en-US" altLang="en-US" dirty="0">
                <a:latin typeface="Arial" panose="020B0604020202020204" pitchFamily="34" charset="0"/>
              </a:rPr>
              <a:t>. M</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FF0000"/>
                </a:solidFill>
                <a:latin typeface="Arial" panose="020B0604020202020204" pitchFamily="34" charset="0"/>
              </a:rPr>
              <a:t>The real value of marketing res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dirty="0">
                <a:solidFill>
                  <a:srgbClr val="FF0000"/>
                </a:solidFill>
                <a:latin typeface="Arial" panose="020B0604020202020204" pitchFamily="34" charset="0"/>
              </a:rPr>
              <a:t> and marketing information lies in how it is used—in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92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62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976F-5CD6-9DFB-0D81-B90E231F2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5642E-A8C4-0ADC-88B2-8B4A54988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A307C-4F93-D757-2AD4-2783E8CF7F0F}"/>
              </a:ext>
            </a:extLst>
          </p:cNvPr>
          <p:cNvSpPr>
            <a:spLocks noGrp="1"/>
          </p:cNvSpPr>
          <p:nvPr>
            <p:ph type="body" idx="1"/>
          </p:nvPr>
        </p:nvSpPr>
        <p:spPr/>
        <p:txBody>
          <a:bodyPr/>
          <a:lstStyle/>
          <a:p>
            <a:pPr marL="0" algn="r" defTabSz="914400" rtl="1" eaLnBrk="1" latinLnBrk="0" hangingPunct="1"/>
            <a:endParaRPr lang="ar-SA" dirty="0"/>
          </a:p>
        </p:txBody>
      </p:sp>
      <p:sp>
        <p:nvSpPr>
          <p:cNvPr id="4" name="Slide Number Placeholder 3">
            <a:extLst>
              <a:ext uri="{FF2B5EF4-FFF2-40B4-BE49-F238E27FC236}">
                <a16:creationId xmlns:a16="http://schemas.microsoft.com/office/drawing/2014/main" id="{D717051F-3803-E111-B8AE-E7FA1E3A91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85875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7144-A05B-85FF-54A0-5398D198D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2FE0B-52D6-1111-754D-748B5E494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48D0A-C517-9458-22D3-A0AA66F46E19}"/>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 وفى الحقيقة: تضيف ستاربكس 34 فرع </a:t>
            </a:r>
            <a:r>
              <a:rPr lang="ar-SA" sz="1200" b="1" dirty="0" err="1">
                <a:effectLst/>
                <a:latin typeface="Arial" panose="020B0604020202020204" pitchFamily="34" charset="0"/>
              </a:rPr>
              <a:t>فى</a:t>
            </a:r>
            <a:r>
              <a:rPr lang="ar-SA" sz="1200" b="1" dirty="0">
                <a:effectLst/>
                <a:latin typeface="Arial" panose="020B0604020202020204" pitchFamily="34" charset="0"/>
              </a:rPr>
              <a:t> الاسبوع</a:t>
            </a:r>
            <a:r>
              <a:rPr lang="ar-SA" sz="1200" b="1" dirty="0">
                <a:effectLst/>
                <a:latin typeface="Helvetica" pitchFamily="2" charset="0"/>
              </a:rPr>
              <a:t> </a:t>
            </a:r>
            <a:r>
              <a:rPr lang="en-US" sz="1200" b="1" dirty="0">
                <a:effectLst/>
                <a:latin typeface="Helvetica" pitchFamily="2" charset="0"/>
              </a:rPr>
              <a:t>X</a:t>
            </a:r>
            <a:r>
              <a:rPr lang="en-US" sz="1200" b="1" dirty="0">
                <a:effectLst/>
                <a:latin typeface="Arial" panose="020B0604020202020204" pitchFamily="34" charset="0"/>
              </a:rPr>
              <a:t> 152</a:t>
            </a:r>
            <a:r>
              <a:rPr lang="ar-SA" sz="1200" b="1" dirty="0">
                <a:effectLst/>
                <a:latin typeface="Arial" panose="020B0604020202020204" pitchFamily="34" charset="0"/>
              </a:rPr>
              <a:t>اسبوع كل سنة (رقم رهيب). هدفها انها تصل الى 30000 فرع على مستوى العالم</a:t>
            </a:r>
            <a:endParaRPr lang="ar-SA" dirty="0"/>
          </a:p>
        </p:txBody>
      </p:sp>
      <p:sp>
        <p:nvSpPr>
          <p:cNvPr id="4" name="Slide Number Placeholder 3">
            <a:extLst>
              <a:ext uri="{FF2B5EF4-FFF2-40B4-BE49-F238E27FC236}">
                <a16:creationId xmlns:a16="http://schemas.microsoft.com/office/drawing/2014/main" id="{60289C46-7C24-1FB4-C580-FB04B031E5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76840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1FE8-731D-5778-E3CD-D73361FC1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31D48-29ED-B3D2-77FB-EAE3D9E4C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031E-4FEF-454F-6D2D-45DCC5686E3D}"/>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69C5F846-4A18-0080-A621-E1528C6E8C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8836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CFC3-670D-3016-E98E-C7E932299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22627-3FB6-6D18-AFFD-C45FC77D0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7940D-EF9A-DD49-F778-EEB7FE037B07}"/>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8375D2D2-0680-83E4-5F63-44929378AD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53844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C58A-AA83-7D4C-1114-91BF42A08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846A6-053F-DE07-7847-6E3C31BED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27938-598B-C905-1DE9-A0CF4555C6C4}"/>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06615DF7-F8DB-F3E7-5346-7F93AF8FBB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23488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5819-6203-909A-84E4-BEB07989879C}"/>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E1B40C1C-912F-E7AB-380E-98E4B4DE6DCF}"/>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62489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60C9-5523-9351-489F-CBB249F8116B}"/>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8A2F330E-4E3B-E62F-A5E5-77FDBAF5B618}"/>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23573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28C7-73F3-0D1C-FCC4-62D9E000AE63}"/>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4472DF8D-0936-3D8B-E85D-CD303F104BAC}"/>
              </a:ext>
            </a:extLst>
          </p:cNvP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54708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D614-A3C7-19B1-CA66-DB4314C4ABD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A0A38875-E9F6-8C0D-FABA-CBFB8B04C236}"/>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0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solidFill>
                  <a:srgbClr val="FF0000"/>
                </a:solidFill>
                <a:latin typeface="Arial" panose="020B0604020202020204" pitchFamily="34" charset="0"/>
              </a:rPr>
              <a:t>Consumer buyer behavior </a:t>
            </a:r>
            <a:r>
              <a:rPr lang="en-US" altLang="en-US">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a:solidFill>
                  <a:srgbClr val="FF0000"/>
                </a:solidFill>
                <a:latin typeface="Arial" panose="020B0604020202020204" pitchFamily="34" charset="0"/>
              </a:rPr>
              <a:t>consumer market</a:t>
            </a:r>
            <a:r>
              <a:rPr lang="en-US" altLang="en-US">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76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This figure shows that the buyer decision process consists of five stages. </a:t>
            </a:r>
          </a:p>
          <a:p>
            <a:r>
              <a:rPr lang="en-US" altLang="en-US">
                <a:solidFill>
                  <a:srgbClr val="FF0000"/>
                </a:solidFill>
                <a:latin typeface="Arial" panose="020B0604020202020204" pitchFamily="34" charset="0"/>
              </a:rPr>
              <a:t>The first stage is </a:t>
            </a:r>
            <a:r>
              <a:rPr lang="en-US" altLang="en-US" b="1">
                <a:solidFill>
                  <a:srgbClr val="FF0000"/>
                </a:solidFill>
                <a:latin typeface="Arial" panose="020B0604020202020204" pitchFamily="34" charset="0"/>
              </a:rPr>
              <a:t>need recognition</a:t>
            </a:r>
            <a:r>
              <a:rPr lang="en-US" altLang="en-US">
                <a:solidFill>
                  <a:srgbClr val="FF0000"/>
                </a:solidFill>
                <a:latin typeface="Arial" panose="020B0604020202020204" pitchFamily="34" charset="0"/>
              </a:rPr>
              <a:t>. The need can be triggered by internal stimuli when one of the person’s normal needs rises to a level high enough to become a drive. A need can also be triggered by external stimuli.</a:t>
            </a:r>
          </a:p>
          <a:p>
            <a:r>
              <a:rPr lang="en-US" altLang="en-US">
                <a:solidFill>
                  <a:srgbClr val="FF0000"/>
                </a:solidFill>
                <a:latin typeface="Arial" panose="020B0604020202020204" pitchFamily="34" charset="0"/>
              </a:rPr>
              <a:t>The second stage is </a:t>
            </a:r>
            <a:r>
              <a:rPr lang="en-US" altLang="en-US" b="1">
                <a:solidFill>
                  <a:srgbClr val="FF0000"/>
                </a:solidFill>
                <a:latin typeface="Arial" panose="020B0604020202020204" pitchFamily="34" charset="0"/>
              </a:rPr>
              <a:t>information search</a:t>
            </a:r>
            <a:r>
              <a:rPr lang="en-US" altLang="en-US">
                <a:solidFill>
                  <a:srgbClr val="FF0000"/>
                </a:solidFill>
                <a:latin typeface="Arial" panose="020B0604020202020204" pitchFamily="34" charset="0"/>
              </a:rPr>
              <a:t>. Consumers can obtain information from several sources like personal, commercial, public, and experiential sources. </a:t>
            </a:r>
          </a:p>
          <a:p>
            <a:r>
              <a:rPr lang="en-US" altLang="en-US">
                <a:solidFill>
                  <a:srgbClr val="FF0000"/>
                </a:solidFill>
                <a:latin typeface="Arial" panose="020B0604020202020204" pitchFamily="34" charset="0"/>
              </a:rPr>
              <a:t>The third stage is the </a:t>
            </a:r>
            <a:r>
              <a:rPr lang="en-US" altLang="en-US" b="1">
                <a:solidFill>
                  <a:srgbClr val="FF0000"/>
                </a:solidFill>
                <a:latin typeface="Arial" panose="020B0604020202020204" pitchFamily="34" charset="0"/>
              </a:rPr>
              <a:t>evaluation of alternatives</a:t>
            </a:r>
            <a:r>
              <a:rPr lang="en-US" altLang="en-US">
                <a:solidFill>
                  <a:srgbClr val="FF0000"/>
                </a:solidFill>
                <a:latin typeface="Arial" panose="020B0604020202020204" pitchFamily="34" charset="0"/>
              </a:rPr>
              <a:t>, that is, how consumers process information to choose among alternative brands. </a:t>
            </a:r>
          </a:p>
          <a:p>
            <a:r>
              <a:rPr lang="en-US" altLang="en-US">
                <a:solidFill>
                  <a:srgbClr val="FF0000"/>
                </a:solidFill>
                <a:latin typeface="Arial" panose="020B0604020202020204" pitchFamily="34" charset="0"/>
              </a:rPr>
              <a:t>The fourth stage is the </a:t>
            </a:r>
            <a:r>
              <a:rPr lang="en-US" altLang="en-US" b="1">
                <a:solidFill>
                  <a:srgbClr val="FF0000"/>
                </a:solidFill>
                <a:latin typeface="Arial" panose="020B0604020202020204" pitchFamily="34" charset="0"/>
              </a:rPr>
              <a:t>purchase decision</a:t>
            </a:r>
            <a:r>
              <a:rPr lang="en-US" altLang="en-US">
                <a:solidFill>
                  <a:srgbClr val="FF0000"/>
                </a:solidFill>
                <a:latin typeface="Arial" panose="020B0604020202020204" pitchFamily="34" charset="0"/>
              </a:rPr>
              <a:t>. Two factors can come between the purchase intention and the purchase decision: the attitudes of others and unexpected situational factors.</a:t>
            </a:r>
          </a:p>
          <a:p>
            <a:r>
              <a:rPr lang="en-US" altLang="en-US">
                <a:solidFill>
                  <a:srgbClr val="FF0000"/>
                </a:solidFill>
                <a:latin typeface="Arial" panose="020B0604020202020204" pitchFamily="34" charset="0"/>
              </a:rPr>
              <a:t>The last stage is </a:t>
            </a:r>
            <a:r>
              <a:rPr lang="en-US" altLang="en-US" b="1">
                <a:solidFill>
                  <a:srgbClr val="FF0000"/>
                </a:solidFill>
                <a:latin typeface="Arial" panose="020B0604020202020204" pitchFamily="34" charset="0"/>
              </a:rPr>
              <a:t>postpurchase behavior</a:t>
            </a:r>
            <a:r>
              <a:rPr lang="en-US" altLang="en-US">
                <a:solidFill>
                  <a:srgbClr val="FF0000"/>
                </a:solidFill>
                <a:latin typeface="Arial" panose="020B0604020202020204" pitchFamily="34" charset="0"/>
              </a:rPr>
              <a:t>. Determining if the consumer is satisfied or dissatisfied with the purchase lies in the relationship between the consumer’s expectations and the product’s perceived performance. However, all major purchases result in </a:t>
            </a:r>
            <a:r>
              <a:rPr lang="en-US" altLang="en-US" b="1">
                <a:solidFill>
                  <a:srgbClr val="FF0000"/>
                </a:solidFill>
                <a:latin typeface="Arial" panose="020B0604020202020204" pitchFamily="34" charset="0"/>
              </a:rPr>
              <a:t>cognitive dissonance</a:t>
            </a:r>
            <a:r>
              <a:rPr lang="en-US" altLang="en-US">
                <a:solidFill>
                  <a:srgbClr val="FF0000"/>
                </a:solidFill>
                <a:latin typeface="Arial" panose="020B0604020202020204" pitchFamily="34" charset="0"/>
              </a:rPr>
              <a:t>, or discomfort caused by postpurchase conflict.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40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The need can be triggered by internal stimuli when one of the person’s normal needs rises to a level high enough to become a drive. A need can also be triggered by external stimuli</a:t>
            </a:r>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634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second stage is </a:t>
            </a:r>
            <a:r>
              <a:rPr lang="en-US" altLang="en-US" b="1">
                <a:solidFill>
                  <a:srgbClr val="FF0000"/>
                </a:solidFill>
                <a:latin typeface="Arial" panose="020B0604020202020204" pitchFamily="34" charset="0"/>
              </a:rPr>
              <a:t>information search</a:t>
            </a:r>
            <a:r>
              <a:rPr lang="en-US" altLang="en-US">
                <a:solidFill>
                  <a:srgbClr val="FF0000"/>
                </a:solidFill>
                <a:latin typeface="Arial" panose="020B0604020202020204" pitchFamily="34" charset="0"/>
              </a:rPr>
              <a:t>. Consumers can obtain information from several sources like personal, commercial, public, and experiential sources. </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075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third stage is the </a:t>
            </a:r>
            <a:r>
              <a:rPr lang="en-US" altLang="en-US" b="1">
                <a:solidFill>
                  <a:srgbClr val="FF0000"/>
                </a:solidFill>
                <a:latin typeface="Arial" panose="020B0604020202020204" pitchFamily="34" charset="0"/>
              </a:rPr>
              <a:t>evaluation of alternatives</a:t>
            </a:r>
            <a:r>
              <a:rPr lang="en-US" altLang="en-US">
                <a:solidFill>
                  <a:srgbClr val="FF0000"/>
                </a:solidFill>
                <a:latin typeface="Arial" panose="020B0604020202020204" pitchFamily="34" charset="0"/>
              </a:rPr>
              <a:t>, that is, how consumers process information to choose among alternative brands. </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35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4CDC-B3AD-4465-939B-6AFDAE232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69B32-885E-42E0-9E8D-2C8EBF1A3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6B32D-1834-4629-AE4E-31E9B617730F}"/>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170C3E8F-BA09-49C0-A674-64EB53259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7F806-4DF5-4726-8C4F-BC7741AE4E22}"/>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37164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ADA2-8CD1-403C-BA5F-86802C5E57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DF8D3-6C00-4697-A46B-67ACEBA262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B1CDD-BF97-48F7-9B76-ABC468645990}"/>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36C30F1F-1D04-42F4-B204-A70C5BC94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FED1D-95B0-4937-809C-0A3E48C0E5B5}"/>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77843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73A73-468A-4E26-BE96-736C2E8413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9FA062-7D2D-4273-8402-D52FC9A3A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FCDFB-80B0-497D-A76A-D67B75138AE8}"/>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F0C312D8-B66F-498A-BDE4-1818AA179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60119-4A3D-4E33-AEFF-84948F01C51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90126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2" name="Content Placeholder 6">
            <a:extLst>
              <a:ext uri="{FF2B5EF4-FFF2-40B4-BE49-F238E27FC236}">
                <a16:creationId xmlns:a16="http://schemas.microsoft.com/office/drawing/2014/main" id="{9150BD8D-08EA-4447-91F3-50C9F75274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358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23040" y="381000"/>
            <a:ext cx="10972800" cy="1066800"/>
          </a:xfrm>
        </p:spPr>
        <p:txBody>
          <a:bodyPr anchor="t"/>
          <a:lstStyle>
            <a:lvl1pPr algn="ctr">
              <a:defRPr sz="2800">
                <a:solidFill>
                  <a:schemeClr val="accent5">
                    <a:lumMod val="50000"/>
                  </a:schemeClr>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Tree>
    <p:extLst>
      <p:ext uri="{BB962C8B-B14F-4D97-AF65-F5344CB8AC3E}">
        <p14:creationId xmlns:p14="http://schemas.microsoft.com/office/powerpoint/2010/main" val="1390718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933735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944844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0121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9292-E593-40E9-9162-AC31E7CC3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81061-E419-42D4-9B0C-AAF325FE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FF46-07F7-4EDF-8CC7-31AE56F77610}"/>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5FF53CF7-1452-4414-88D8-A511403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62DCE-5155-4CB6-965A-97CB25B56F2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59908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F1D3-30DE-4883-94B6-EBDD6EF6B8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DFA774-80DA-4971-8D8F-CD560C149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68F464-8D95-498A-91E1-F0D834CB32C3}"/>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A9EB3E71-8C0E-4430-94D9-E05C93996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FA41F-329F-4553-9522-52C3F313BF61}"/>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89326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41BB-EC87-4FFD-BB43-5BE4E2332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76D86-9949-4630-B194-51DE16E344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A3BF5-118A-402D-ADD9-91DFD1609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1599B7-8A8E-4DF1-98F9-ED41C8C32F67}"/>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6" name="Footer Placeholder 5">
            <a:extLst>
              <a:ext uri="{FF2B5EF4-FFF2-40B4-BE49-F238E27FC236}">
                <a16:creationId xmlns:a16="http://schemas.microsoft.com/office/drawing/2014/main" id="{AF65DA77-0300-493B-A558-2952A0E2F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4D442-1F7E-4766-BEBE-0076202CACD0}"/>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377653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7704-95C9-4B1B-963B-D85E09017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85A2F-227B-45BD-891A-00A563FD5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4B9BB-66A2-4CDD-A4EE-F427D81D2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2A3EA-25DD-4075-B7EB-979154467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B28B66-9666-49E6-9A1F-EDAC2BA60E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FB57B-319A-418A-B170-05112272D94B}"/>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8" name="Footer Placeholder 7">
            <a:extLst>
              <a:ext uri="{FF2B5EF4-FFF2-40B4-BE49-F238E27FC236}">
                <a16:creationId xmlns:a16="http://schemas.microsoft.com/office/drawing/2014/main" id="{2497D472-9CCB-4D25-BB0E-AEDD4C469A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E71B8-DF57-4FB6-8E5D-6526E5705CD7}"/>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40604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F8D0-3A4B-4149-A5C0-9029D3893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003FE-5EC1-4458-867E-778024E6AC2D}"/>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4" name="Footer Placeholder 3">
            <a:extLst>
              <a:ext uri="{FF2B5EF4-FFF2-40B4-BE49-F238E27FC236}">
                <a16:creationId xmlns:a16="http://schemas.microsoft.com/office/drawing/2014/main" id="{701FB2C1-DFEB-43E4-9C73-FB4DCABEC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19EEE-9EB7-4F29-B47D-B6A4ED43E9AE}"/>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95751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8B881-B2B3-4BF5-A940-B68B803C20CC}"/>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3" name="Footer Placeholder 2">
            <a:extLst>
              <a:ext uri="{FF2B5EF4-FFF2-40B4-BE49-F238E27FC236}">
                <a16:creationId xmlns:a16="http://schemas.microsoft.com/office/drawing/2014/main" id="{7F937BC8-C287-4C43-98EE-A393B0F73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D5591-F495-4026-B8AC-0CB40BB69112}"/>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65851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1C360-6A00-42A4-8919-D6DEB5F02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24BB0-44C1-4199-AE5A-7B325EBC3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54B8D-1519-4FC8-875C-E93A613A8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C2AB8-85E8-4F0C-B898-176DEAF681F5}"/>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6" name="Footer Placeholder 5">
            <a:extLst>
              <a:ext uri="{FF2B5EF4-FFF2-40B4-BE49-F238E27FC236}">
                <a16:creationId xmlns:a16="http://schemas.microsoft.com/office/drawing/2014/main" id="{CBF6062D-F549-4F3D-8B95-3DB1A0FE1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AFA8E-7715-405B-B500-C851A4F1759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24246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AB7F-73E6-425B-87B9-C41D3BD9F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4A91FC-CE8B-446F-9F6F-3FF51FC9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136C5-077A-4C5E-B03E-169877A27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6B858-7A07-4FC9-9682-E2E8D4BE0D22}"/>
              </a:ext>
            </a:extLst>
          </p:cNvPr>
          <p:cNvSpPr>
            <a:spLocks noGrp="1"/>
          </p:cNvSpPr>
          <p:nvPr>
            <p:ph type="dt" sz="half" idx="10"/>
          </p:nvPr>
        </p:nvSpPr>
        <p:spPr/>
        <p:txBody>
          <a:bodyPr/>
          <a:lstStyle/>
          <a:p>
            <a:fld id="{B4B6F8B4-A248-4CF9-A62D-C1DE4C2F1D8F}" type="datetimeFigureOut">
              <a:rPr lang="en-US" smtClean="0"/>
              <a:t>2/4/2026</a:t>
            </a:fld>
            <a:endParaRPr lang="en-US"/>
          </a:p>
        </p:txBody>
      </p:sp>
      <p:sp>
        <p:nvSpPr>
          <p:cNvPr id="6" name="Footer Placeholder 5">
            <a:extLst>
              <a:ext uri="{FF2B5EF4-FFF2-40B4-BE49-F238E27FC236}">
                <a16:creationId xmlns:a16="http://schemas.microsoft.com/office/drawing/2014/main" id="{452D43A1-F3FB-4E49-A4BF-8FF486B0C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CB018-3C60-4E61-8BBF-E5B8AC5FB960}"/>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420003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46CBD9-D6CC-415A-8189-3CB8AB099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454934-2030-4EDA-9E39-0B2FD5911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799FA-A9BC-455D-BAD2-8078C4627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6F8B4-A248-4CF9-A62D-C1DE4C2F1D8F}" type="datetimeFigureOut">
              <a:rPr lang="en-US" smtClean="0"/>
              <a:t>2/4/2026</a:t>
            </a:fld>
            <a:endParaRPr lang="en-US"/>
          </a:p>
        </p:txBody>
      </p:sp>
      <p:sp>
        <p:nvSpPr>
          <p:cNvPr id="5" name="Footer Placeholder 4">
            <a:extLst>
              <a:ext uri="{FF2B5EF4-FFF2-40B4-BE49-F238E27FC236}">
                <a16:creationId xmlns:a16="http://schemas.microsoft.com/office/drawing/2014/main" id="{4B0E256E-BF6F-4F2C-8482-240B0DC76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A8F536-225A-46F5-B5EE-0BA0ED64A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6CE32-9CB7-4CDD-A817-54C1CDC3D3EB}" type="slidenum">
              <a:rPr lang="en-US" smtClean="0"/>
              <a:t>‹#›</a:t>
            </a:fld>
            <a:endParaRPr lang="en-US"/>
          </a:p>
        </p:txBody>
      </p:sp>
      <p:pic>
        <p:nvPicPr>
          <p:cNvPr id="9" name="Content Placeholder 6">
            <a:extLst>
              <a:ext uri="{FF2B5EF4-FFF2-40B4-BE49-F238E27FC236}">
                <a16:creationId xmlns:a16="http://schemas.microsoft.com/office/drawing/2014/main" id="{08556751-FE03-4D24-98A3-832055EF9DE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368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6.png"/><Relationship Id="rId7"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6.jpeg"/><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image" Target="../media/image41.png"/><Relationship Id="rId9"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9.emf"/><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80.jpeg"/><Relationship Id="rId4" Type="http://schemas.openxmlformats.org/officeDocument/2006/relationships/image" Target="../media/image29.emf"/></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https://www.wisdomjobs.com/tutorials/the-formulation-of-strategy.png" TargetMode="Externa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hyperlink" Target="https://en.wikipedia.org/wiki/Product_marketi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94.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99.png"/><Relationship Id="rId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101.jpeg"/><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8.jpeg"/><Relationship Id="rId4" Type="http://schemas.openxmlformats.org/officeDocument/2006/relationships/diagramLayout" Target="../diagrams/layout1.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3B70-F691-4AD3-8DDB-80E4B8DE693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4BF2D2C-AAAE-486D-A6EE-4C146705C02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8D9C960-9EBB-426B-9426-B05F49206441}"/>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EF8B24D-4459-4E14-8FFC-E65D63033F9A}"/>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2E2478ED-048B-42C3-87F0-C5BF0660DC82}"/>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856F0E7-C85F-4564-A7AF-EEDF01A6D7B1}"/>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FB4E81D1-44BE-4A0A-966C-272165FCF2A3}"/>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4</a:t>
            </a:r>
          </a:p>
        </p:txBody>
      </p:sp>
    </p:spTree>
    <p:extLst>
      <p:ext uri="{BB962C8B-B14F-4D97-AF65-F5344CB8AC3E}">
        <p14:creationId xmlns:p14="http://schemas.microsoft.com/office/powerpoint/2010/main" val="232896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rect Help-Seeking Ad | FDA">
            <a:extLst>
              <a:ext uri="{FF2B5EF4-FFF2-40B4-BE49-F238E27FC236}">
                <a16:creationId xmlns:a16="http://schemas.microsoft.com/office/drawing/2014/main" id="{E42C0E7E-BCF2-3015-CD67-B7BC5F048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23"/>
          <a:stretch/>
        </p:blipFill>
        <p:spPr bwMode="auto">
          <a:xfrm>
            <a:off x="7231924" y="1169262"/>
            <a:ext cx="3289698" cy="2521917"/>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a:extLst>
              <a:ext uri="{FF2B5EF4-FFF2-40B4-BE49-F238E27FC236}">
                <a16:creationId xmlns:a16="http://schemas.microsoft.com/office/drawing/2014/main" id="{CB074F2E-40A5-48FA-B3BB-AFB17BCF356D}"/>
              </a:ext>
            </a:extLst>
          </p:cNvPr>
          <p:cNvSpPr>
            <a:spLocks noGrp="1" noChangeArrowheads="1"/>
          </p:cNvSpPr>
          <p:nvPr>
            <p:ph type="title" idx="4294967295"/>
          </p:nvPr>
        </p:nvSpPr>
        <p:spPr>
          <a:xfrm>
            <a:off x="2240161" y="1173875"/>
            <a:ext cx="4511279" cy="1119188"/>
          </a:xfrm>
        </p:spPr>
        <p:txBody>
          <a:bodyPr vert="horz" lIns="68580" tIns="34290" rIns="68580" bIns="34290" rtlCol="0" anchor="t">
            <a:normAutofit/>
          </a:bodyPr>
          <a:lstStyle/>
          <a:p>
            <a:r>
              <a:rPr lang="en-US" altLang="en-US" b="1" dirty="0">
                <a:solidFill>
                  <a:schemeClr val="accent6">
                    <a:lumMod val="50000"/>
                  </a:schemeClr>
                </a:solidFill>
              </a:rPr>
              <a:t>Information Search</a:t>
            </a:r>
          </a:p>
        </p:txBody>
      </p:sp>
      <p:sp>
        <p:nvSpPr>
          <p:cNvPr id="53251" name="Rectangle 3">
            <a:extLst>
              <a:ext uri="{FF2B5EF4-FFF2-40B4-BE49-F238E27FC236}">
                <a16:creationId xmlns:a16="http://schemas.microsoft.com/office/drawing/2014/main" id="{70F92CBC-3AA8-4057-A71A-97AD6902DE3C}"/>
              </a:ext>
            </a:extLst>
          </p:cNvPr>
          <p:cNvSpPr>
            <a:spLocks noGrp="1" noChangeArrowheads="1"/>
          </p:cNvSpPr>
          <p:nvPr>
            <p:ph type="body" sz="half" idx="4294967295"/>
          </p:nvPr>
        </p:nvSpPr>
        <p:spPr>
          <a:xfrm>
            <a:off x="1583938" y="2212982"/>
            <a:ext cx="5025629" cy="3671888"/>
          </a:xfrm>
          <a:solidFill>
            <a:schemeClr val="bg1"/>
          </a:solidFill>
          <a:ln>
            <a:noFill/>
          </a:ln>
        </p:spPr>
        <p:txBody>
          <a:bodyPr>
            <a:normAutofit fontScale="92500" lnSpcReduction="20000"/>
          </a:bodyPr>
          <a:lstStyle/>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Consumers can obtain information from several sources like personal, commercial, public, and experiential sources </a:t>
            </a:r>
          </a:p>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considers all possible alternatives by asking relatives, pharmacist, doctor or internet search.</a:t>
            </a:r>
          </a:p>
        </p:txBody>
      </p:sp>
      <p:sp>
        <p:nvSpPr>
          <p:cNvPr id="2" name="TextBox 1">
            <a:extLst>
              <a:ext uri="{FF2B5EF4-FFF2-40B4-BE49-F238E27FC236}">
                <a16:creationId xmlns:a16="http://schemas.microsoft.com/office/drawing/2014/main" id="{BC450A2B-45AF-E079-548A-A5935C228154}"/>
              </a:ext>
            </a:extLst>
          </p:cNvPr>
          <p:cNvSpPr txBox="1"/>
          <p:nvPr/>
        </p:nvSpPr>
        <p:spPr>
          <a:xfrm>
            <a:off x="1695584" y="1506455"/>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1.2</a:t>
            </a:r>
          </a:p>
        </p:txBody>
      </p:sp>
      <p:pic>
        <p:nvPicPr>
          <p:cNvPr id="4" name="Picture 2" descr="Delta Tech مركز دلتا تك - بإمكانكم التواصل معنا عبر تطبيق الواتس اب  للاستفسار عن منتجاتنا على الرقم 0950033582 سعداء بمساعدتكم دوماً ... فريق  عمل دلتا تيك اوقات الدوام يوميا عدا يوم">
            <a:extLst>
              <a:ext uri="{FF2B5EF4-FFF2-40B4-BE49-F238E27FC236}">
                <a16:creationId xmlns:a16="http://schemas.microsoft.com/office/drawing/2014/main" id="{88519D79-C86C-0B1A-C248-6C716627D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140" y="3836194"/>
            <a:ext cx="3300482" cy="210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84008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3E61D6A-83AE-4770-926F-3C36EF0290DF}"/>
              </a:ext>
            </a:extLst>
          </p:cNvPr>
          <p:cNvSpPr>
            <a:spLocks noGrp="1" noChangeArrowheads="1"/>
          </p:cNvSpPr>
          <p:nvPr>
            <p:ph type="title" idx="4294967295"/>
          </p:nvPr>
        </p:nvSpPr>
        <p:spPr>
          <a:xfrm>
            <a:off x="2297496" y="1199039"/>
            <a:ext cx="4511279" cy="1119188"/>
          </a:xfrm>
        </p:spPr>
        <p:txBody>
          <a:bodyPr vert="horz" lIns="68580" tIns="34290" rIns="68580" bIns="34290" rtlCol="0" anchor="t">
            <a:normAutofit/>
          </a:bodyPr>
          <a:lstStyle/>
          <a:p>
            <a:r>
              <a:rPr lang="en-US" altLang="en-US" sz="2700" dirty="0">
                <a:solidFill>
                  <a:schemeClr val="accent6">
                    <a:lumMod val="50000"/>
                  </a:schemeClr>
                </a:solidFill>
              </a:rPr>
              <a:t>Evaluation of alternatives</a:t>
            </a:r>
          </a:p>
        </p:txBody>
      </p:sp>
      <p:sp>
        <p:nvSpPr>
          <p:cNvPr id="54275" name="Rectangle 3">
            <a:extLst>
              <a:ext uri="{FF2B5EF4-FFF2-40B4-BE49-F238E27FC236}">
                <a16:creationId xmlns:a16="http://schemas.microsoft.com/office/drawing/2014/main" id="{F380B7B0-22F2-4A00-B949-7A8F39715B17}"/>
              </a:ext>
            </a:extLst>
          </p:cNvPr>
          <p:cNvSpPr>
            <a:spLocks noGrp="1" noChangeArrowheads="1"/>
          </p:cNvSpPr>
          <p:nvPr>
            <p:ph type="body" sz="half" idx="4294967295"/>
          </p:nvPr>
        </p:nvSpPr>
        <p:spPr>
          <a:xfrm>
            <a:off x="1524001" y="2571751"/>
            <a:ext cx="4511279" cy="2695575"/>
          </a:xfrm>
          <a:solidFill>
            <a:schemeClr val="bg1"/>
          </a:solidFill>
          <a:ln>
            <a:noFill/>
          </a:ln>
        </p:spPr>
        <p:txBody>
          <a:bodyPr vert="horz" lIns="68580" tIns="34290" rIns="68580" bIns="34290" rtlCol="0">
            <a:normAutofit fontScale="85000" lnSpcReduction="20000"/>
          </a:bodyPr>
          <a:lstStyle/>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assesses all reasonable marketing offerings /choices based on</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previous experience</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available promotion </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consultation</a:t>
            </a:r>
          </a:p>
        </p:txBody>
      </p:sp>
      <p:pic>
        <p:nvPicPr>
          <p:cNvPr id="56324" name="Picture 1">
            <a:extLst>
              <a:ext uri="{FF2B5EF4-FFF2-40B4-BE49-F238E27FC236}">
                <a16:creationId xmlns:a16="http://schemas.microsoft.com/office/drawing/2014/main" id="{888C2316-23BE-466C-8913-A06ED0F10163}"/>
              </a:ext>
            </a:extLst>
          </p:cNvPr>
          <p:cNvPicPr>
            <a:picLocks noChangeAspect="1"/>
          </p:cNvPicPr>
          <p:nvPr/>
        </p:nvPicPr>
        <p:blipFill rotWithShape="1">
          <a:blip r:embed="rId3">
            <a:extLst>
              <a:ext uri="{28A0092B-C50C-407E-A947-70E740481C1C}">
                <a14:useLocalDpi xmlns:a14="http://schemas.microsoft.com/office/drawing/2010/main" val="0"/>
              </a:ext>
            </a:extLst>
          </a:blip>
          <a:srcRect t="29954" r="5662" b="8553"/>
          <a:stretch/>
        </p:blipFill>
        <p:spPr bwMode="auto">
          <a:xfrm>
            <a:off x="6808774" y="1572693"/>
            <a:ext cx="3643542" cy="1042639"/>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1312038-2C97-975D-FBC6-AA2AB4D2D4EA}"/>
              </a:ext>
            </a:extLst>
          </p:cNvPr>
          <p:cNvPicPr>
            <a:picLocks noChangeAspect="1"/>
          </p:cNvPicPr>
          <p:nvPr/>
        </p:nvPicPr>
        <p:blipFill rotWithShape="1">
          <a:blip r:embed="rId4"/>
          <a:srcRect r="-3" b="3377"/>
          <a:stretch/>
        </p:blipFill>
        <p:spPr>
          <a:xfrm>
            <a:off x="6808774" y="2740487"/>
            <a:ext cx="3643542" cy="3301145"/>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pic>
      <p:sp>
        <p:nvSpPr>
          <p:cNvPr id="3" name="TextBox 2">
            <a:extLst>
              <a:ext uri="{FF2B5EF4-FFF2-40B4-BE49-F238E27FC236}">
                <a16:creationId xmlns:a16="http://schemas.microsoft.com/office/drawing/2014/main" id="{DB2392B8-4B98-818B-C459-4CA83177E976}"/>
              </a:ext>
            </a:extLst>
          </p:cNvPr>
          <p:cNvSpPr txBox="1"/>
          <p:nvPr/>
        </p:nvSpPr>
        <p:spPr>
          <a:xfrm>
            <a:off x="1761395" y="1572694"/>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1.3</a:t>
            </a:r>
          </a:p>
        </p:txBody>
      </p:sp>
    </p:spTree>
    <p:extLst>
      <p:ext uri="{BB962C8B-B14F-4D97-AF65-F5344CB8AC3E}">
        <p14:creationId xmlns:p14="http://schemas.microsoft.com/office/powerpoint/2010/main" val="166830297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3">
            <a:extLst>
              <a:ext uri="{FF2B5EF4-FFF2-40B4-BE49-F238E27FC236}">
                <a16:creationId xmlns:a16="http://schemas.microsoft.com/office/drawing/2014/main" id="{1FAB3713-9D4D-49E5-9D77-003E27C03DBE}"/>
              </a:ext>
            </a:extLst>
          </p:cNvPr>
          <p:cNvPicPr>
            <a:picLocks noChangeAspect="1"/>
          </p:cNvPicPr>
          <p:nvPr/>
        </p:nvPicPr>
        <p:blipFill rotWithShape="1">
          <a:blip r:embed="rId3">
            <a:extLst>
              <a:ext uri="{28A0092B-C50C-407E-A947-70E740481C1C}">
                <a14:useLocalDpi xmlns:a14="http://schemas.microsoft.com/office/drawing/2010/main" val="0"/>
              </a:ext>
            </a:extLst>
          </a:blip>
          <a:srcRect l="35228" r="22311"/>
          <a:stretch/>
        </p:blipFill>
        <p:spPr bwMode="auto">
          <a:xfrm>
            <a:off x="7027984" y="1169262"/>
            <a:ext cx="3640016" cy="4831489"/>
          </a:xfrm>
          <a:prstGeom prst="rect">
            <a:avLst/>
          </a:prstGeom>
          <a:noFill/>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a:extLst>
              <a:ext uri="{FF2B5EF4-FFF2-40B4-BE49-F238E27FC236}">
                <a16:creationId xmlns:a16="http://schemas.microsoft.com/office/drawing/2014/main" id="{38B0414F-32B6-4177-80E8-E8B172165526}"/>
              </a:ext>
            </a:extLst>
          </p:cNvPr>
          <p:cNvSpPr>
            <a:spLocks noGrp="1"/>
          </p:cNvSpPr>
          <p:nvPr>
            <p:ph type="title" idx="4294967295"/>
          </p:nvPr>
        </p:nvSpPr>
        <p:spPr>
          <a:xfrm>
            <a:off x="2137172" y="1452563"/>
            <a:ext cx="4511279" cy="1119188"/>
          </a:xfrm>
        </p:spPr>
        <p:txBody>
          <a:bodyPr vert="horz" lIns="68580" tIns="34290" rIns="68580" bIns="34290" rtlCol="0" anchor="t">
            <a:normAutofit/>
          </a:bodyPr>
          <a:lstStyle/>
          <a:p>
            <a:r>
              <a:rPr lang="en-US" altLang="en-US" b="1" dirty="0">
                <a:solidFill>
                  <a:schemeClr val="accent6">
                    <a:lumMod val="50000"/>
                  </a:schemeClr>
                </a:solidFill>
              </a:rPr>
              <a:t>Purchase Decision</a:t>
            </a:r>
          </a:p>
        </p:txBody>
      </p:sp>
      <p:sp>
        <p:nvSpPr>
          <p:cNvPr id="3" name="Content Placeholder 2">
            <a:extLst>
              <a:ext uri="{FF2B5EF4-FFF2-40B4-BE49-F238E27FC236}">
                <a16:creationId xmlns:a16="http://schemas.microsoft.com/office/drawing/2014/main" id="{1DD7B752-B24A-44ED-80A5-911203E3357B}"/>
              </a:ext>
            </a:extLst>
          </p:cNvPr>
          <p:cNvSpPr>
            <a:spLocks noGrp="1"/>
          </p:cNvSpPr>
          <p:nvPr>
            <p:ph idx="4294967295"/>
          </p:nvPr>
        </p:nvSpPr>
        <p:spPr>
          <a:xfrm>
            <a:off x="1524001" y="2571751"/>
            <a:ext cx="4511279" cy="2695575"/>
          </a:xfrm>
          <a:solidFill>
            <a:schemeClr val="bg1"/>
          </a:solidFill>
          <a:ln>
            <a:noFill/>
          </a:ln>
        </p:spPr>
        <p:txBody>
          <a:bodyPr vert="horz" lIns="68580" tIns="34290" rIns="68580" bIns="34290" rtlCol="0">
            <a:normAutofit lnSpcReduction="10000"/>
          </a:bodyPr>
          <a:lstStyle/>
          <a:p>
            <a:pPr marL="273844" indent="-211931">
              <a:lnSpc>
                <a:spcPct val="150000"/>
              </a:lnSpc>
              <a:spcBef>
                <a:spcPts val="450"/>
              </a:spcBef>
              <a:buClr>
                <a:srgbClr val="4F81BD"/>
              </a:buClr>
              <a:buSzPct val="80000"/>
              <a:buNone/>
            </a:pPr>
            <a:r>
              <a:rPr lang="en-US" sz="2400" dirty="0">
                <a:solidFill>
                  <a:schemeClr val="accent6">
                    <a:lumMod val="50000"/>
                  </a:schemeClr>
                </a:solidFill>
                <a:latin typeface="Lucida Sans Unicode" panose="020B0602030504020204" pitchFamily="34" charset="0"/>
                <a:cs typeface="Arial" panose="020B0604020202020204" pitchFamily="34" charset="0"/>
              </a:rPr>
              <a:t>Merchandising Influences</a:t>
            </a:r>
          </a:p>
          <a:p>
            <a:pPr marL="273844" indent="-211931">
              <a:lnSpc>
                <a:spcPct val="150000"/>
              </a:lnSpc>
              <a:spcBef>
                <a:spcPts val="450"/>
              </a:spcBef>
              <a:buClr>
                <a:srgbClr val="4F81BD"/>
              </a:buClr>
              <a:buSzPct val="80000"/>
              <a:buNone/>
            </a:pPr>
            <a:r>
              <a:rPr lang="en-US" sz="2400" dirty="0">
                <a:solidFill>
                  <a:schemeClr val="accent6">
                    <a:lumMod val="50000"/>
                  </a:schemeClr>
                </a:solidFill>
                <a:latin typeface="Lucida Sans Unicode" panose="020B0602030504020204" pitchFamily="34" charset="0"/>
                <a:cs typeface="Arial" panose="020B0604020202020204" pitchFamily="34" charset="0"/>
              </a:rPr>
              <a:t>Between 25% to 30% of the planned purchase decisions are switched inside the retail.</a:t>
            </a:r>
          </a:p>
        </p:txBody>
      </p:sp>
      <p:sp>
        <p:nvSpPr>
          <p:cNvPr id="2" name="TextBox 1">
            <a:extLst>
              <a:ext uri="{FF2B5EF4-FFF2-40B4-BE49-F238E27FC236}">
                <a16:creationId xmlns:a16="http://schemas.microsoft.com/office/drawing/2014/main" id="{1B91A9BB-0DC5-959A-3642-A87C6CAEEC48}"/>
              </a:ext>
            </a:extLst>
          </p:cNvPr>
          <p:cNvSpPr txBox="1"/>
          <p:nvPr/>
        </p:nvSpPr>
        <p:spPr>
          <a:xfrm>
            <a:off x="1670378" y="1752535"/>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1.4</a:t>
            </a:r>
          </a:p>
        </p:txBody>
      </p:sp>
    </p:spTree>
    <p:extLst>
      <p:ext uri="{BB962C8B-B14F-4D97-AF65-F5344CB8AC3E}">
        <p14:creationId xmlns:p14="http://schemas.microsoft.com/office/powerpoint/2010/main" val="261528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A05F-ACD7-82D8-17AE-EA21726A50F6}"/>
              </a:ext>
            </a:extLst>
          </p:cNvPr>
          <p:cNvSpPr>
            <a:spLocks noGrp="1"/>
          </p:cNvSpPr>
          <p:nvPr>
            <p:ph type="title" idx="4294967295"/>
          </p:nvPr>
        </p:nvSpPr>
        <p:spPr>
          <a:xfrm>
            <a:off x="1583938" y="1581295"/>
            <a:ext cx="3595688" cy="346249"/>
          </a:xfrm>
        </p:spPr>
        <p:txBody>
          <a:bodyPr vert="horz" lIns="68580" tIns="34290" rIns="68580" bIns="34290" rtlCol="0" anchor="t">
            <a:normAutofit fontScale="90000"/>
          </a:bodyPr>
          <a:lstStyle/>
          <a:p>
            <a:r>
              <a:rPr lang="en-US" sz="3000" dirty="0">
                <a:solidFill>
                  <a:schemeClr val="accent6">
                    <a:lumMod val="50000"/>
                  </a:schemeClr>
                </a:solidFill>
              </a:rPr>
              <a:t>Post purchase behavior</a:t>
            </a:r>
          </a:p>
        </p:txBody>
      </p:sp>
      <p:sp>
        <p:nvSpPr>
          <p:cNvPr id="3" name="Text Placeholder 2">
            <a:extLst>
              <a:ext uri="{FF2B5EF4-FFF2-40B4-BE49-F238E27FC236}">
                <a16:creationId xmlns:a16="http://schemas.microsoft.com/office/drawing/2014/main" id="{4EFF8D9D-3BDC-A5AB-70F4-158ECA5C652B}"/>
              </a:ext>
            </a:extLst>
          </p:cNvPr>
          <p:cNvSpPr>
            <a:spLocks noGrp="1"/>
          </p:cNvSpPr>
          <p:nvPr>
            <p:ph type="body" sz="quarter" idx="4294967295"/>
          </p:nvPr>
        </p:nvSpPr>
        <p:spPr>
          <a:xfrm>
            <a:off x="1524001" y="2339579"/>
            <a:ext cx="3307556" cy="3437334"/>
          </a:xfrm>
          <a:solidFill>
            <a:schemeClr val="bg1"/>
          </a:solidFill>
          <a:ln>
            <a:noFill/>
          </a:ln>
        </p:spPr>
        <p:txBody>
          <a:bodyPr vert="horz" lIns="68580" tIns="34290" rIns="68580" bIns="34290" rtlCol="0">
            <a:normAutofit fontScale="55000" lnSpcReduction="20000"/>
          </a:bodyPr>
          <a:lstStyle/>
          <a:p>
            <a:pPr marL="273844" indent="-211931">
              <a:lnSpc>
                <a:spcPct val="150000"/>
              </a:lnSpc>
              <a:spcBef>
                <a:spcPts val="450"/>
              </a:spcBef>
              <a:buClr>
                <a:srgbClr val="4F81BD"/>
              </a:buClr>
              <a:buSzPct val="80000"/>
            </a:pPr>
            <a:r>
              <a:rPr lang="en-US" sz="2400" b="1" dirty="0">
                <a:solidFill>
                  <a:schemeClr val="accent6">
                    <a:lumMod val="50000"/>
                  </a:schemeClr>
                </a:solidFill>
                <a:latin typeface="Lucida Sans Unicode" panose="020B0602030504020204" pitchFamily="34" charset="0"/>
                <a:cs typeface="Arial" panose="020B0604020202020204" pitchFamily="34" charset="0"/>
              </a:rPr>
              <a:t>Cognitive Dissonance</a:t>
            </a:r>
            <a:r>
              <a:rPr lang="en-US" sz="2400" dirty="0">
                <a:solidFill>
                  <a:schemeClr val="accent6">
                    <a:lumMod val="50000"/>
                  </a:schemeClr>
                </a:solidFill>
                <a:latin typeface="Lucida Sans Unicode" panose="020B0602030504020204" pitchFamily="34" charset="0"/>
                <a:cs typeface="Arial" panose="020B0604020202020204" pitchFamily="34" charset="0"/>
              </a:rPr>
              <a:t>= feeling of post-purchase psychological tension or anxiety</a:t>
            </a:r>
          </a:p>
          <a:p>
            <a:pPr marL="273844" indent="-211931">
              <a:lnSpc>
                <a:spcPct val="150000"/>
              </a:lnSpc>
              <a:spcBef>
                <a:spcPts val="450"/>
              </a:spcBef>
              <a:buClr>
                <a:srgbClr val="4F81BD"/>
              </a:buClr>
              <a:buSzPct val="80000"/>
            </a:pPr>
            <a:endParaRPr lang="en-US" sz="2400" dirty="0">
              <a:solidFill>
                <a:schemeClr val="accent6">
                  <a:lumMod val="50000"/>
                </a:schemeClr>
              </a:solidFill>
              <a:latin typeface="Lucida Sans Unicode" panose="020B0602030504020204" pitchFamily="34" charset="0"/>
              <a:cs typeface="Arial" panose="020B0604020202020204" pitchFamily="34" charset="0"/>
            </a:endParaRPr>
          </a:p>
          <a:p>
            <a:pPr marL="273844" indent="-211931">
              <a:lnSpc>
                <a:spcPct val="150000"/>
              </a:lnSpc>
              <a:spcBef>
                <a:spcPts val="450"/>
              </a:spcBef>
              <a:buClr>
                <a:srgbClr val="4F81BD"/>
              </a:buClr>
              <a:buSzPct val="80000"/>
            </a:pPr>
            <a:endParaRPr lang="en-US" sz="2400" dirty="0">
              <a:solidFill>
                <a:schemeClr val="accent6">
                  <a:lumMod val="50000"/>
                </a:schemeClr>
              </a:solidFill>
              <a:latin typeface="Lucida Sans Unicode" panose="020B0602030504020204" pitchFamily="34" charset="0"/>
              <a:cs typeface="Arial" panose="020B0604020202020204" pitchFamily="34" charset="0"/>
            </a:endParaRPr>
          </a:p>
          <a:p>
            <a:pPr marL="273844" indent="-211931">
              <a:lnSpc>
                <a:spcPct val="150000"/>
              </a:lnSpc>
              <a:spcBef>
                <a:spcPts val="450"/>
              </a:spcBef>
              <a:buClr>
                <a:srgbClr val="4F81BD"/>
              </a:buClr>
              <a:buSzPct val="80000"/>
            </a:pPr>
            <a:r>
              <a:rPr lang="en-US" sz="2400" b="1" dirty="0">
                <a:solidFill>
                  <a:schemeClr val="accent6">
                    <a:lumMod val="50000"/>
                  </a:schemeClr>
                </a:solidFill>
                <a:latin typeface="Lucida Sans Unicode" panose="020B0602030504020204" pitchFamily="34" charset="0"/>
                <a:cs typeface="Arial" panose="020B0604020202020204" pitchFamily="34" charset="0"/>
              </a:rPr>
              <a:t>Companies </a:t>
            </a:r>
            <a:r>
              <a:rPr lang="en-US" sz="2400" dirty="0">
                <a:solidFill>
                  <a:schemeClr val="accent6">
                    <a:lumMod val="50000"/>
                  </a:schemeClr>
                </a:solidFill>
                <a:latin typeface="Lucida Sans Unicode" panose="020B0602030504020204" pitchFamily="34" charset="0"/>
                <a:cs typeface="Arial" panose="020B0604020202020204" pitchFamily="34" charset="0"/>
              </a:rPr>
              <a:t>follow up with phone calls or ads to reinforce or confirm buyer’s good decision, e.g. “Aren’t you really glad you bought a Buick?”</a:t>
            </a:r>
          </a:p>
        </p:txBody>
      </p:sp>
      <p:pic>
        <p:nvPicPr>
          <p:cNvPr id="5122" name="Picture 2" descr="GM Launches New Ad Campaign for Buick">
            <a:extLst>
              <a:ext uri="{FF2B5EF4-FFF2-40B4-BE49-F238E27FC236}">
                <a16:creationId xmlns:a16="http://schemas.microsoft.com/office/drawing/2014/main" id="{76863356-F2FF-8887-85B1-C9453ED4C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 r="6465" b="2"/>
          <a:stretch/>
        </p:blipFill>
        <p:spPr bwMode="auto">
          <a:xfrm>
            <a:off x="5159479" y="1705282"/>
            <a:ext cx="5456903" cy="4203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EC7E2F6-18D4-20C1-7210-46325514AD83}"/>
              </a:ext>
            </a:extLst>
          </p:cNvPr>
          <p:cNvSpPr txBox="1"/>
          <p:nvPr/>
        </p:nvSpPr>
        <p:spPr>
          <a:xfrm>
            <a:off x="953183" y="1702691"/>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1.5</a:t>
            </a:r>
          </a:p>
        </p:txBody>
      </p:sp>
    </p:spTree>
    <p:extLst>
      <p:ext uri="{BB962C8B-B14F-4D97-AF65-F5344CB8AC3E}">
        <p14:creationId xmlns:p14="http://schemas.microsoft.com/office/powerpoint/2010/main" val="38453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67200" y="1092994"/>
            <a:ext cx="6400800" cy="800100"/>
          </a:xfrm>
        </p:spPr>
        <p:txBody>
          <a:bodyPr vert="horz" lIns="68580" tIns="34290" rIns="68580" bIns="34290" rtlCol="0" anchor="t">
            <a:normAutofit/>
          </a:bodyPr>
          <a:lstStyle/>
          <a:p>
            <a:pPr algn="ctr"/>
            <a:r>
              <a:rPr lang="en-US" altLang="en-US" sz="2700">
                <a:solidFill>
                  <a:schemeClr val="accent6">
                    <a:lumMod val="50000"/>
                  </a:schemeClr>
                </a:solidFill>
              </a:rPr>
              <a:t>The Model of Buyer Behavior</a:t>
            </a:r>
            <a:endParaRPr lang="en-US" sz="2700">
              <a:solidFill>
                <a:schemeClr val="accent6">
                  <a:lumMod val="50000"/>
                </a:schemeClr>
              </a:solidFill>
            </a:endParaRPr>
          </a:p>
        </p:txBody>
      </p:sp>
      <p:pic>
        <p:nvPicPr>
          <p:cNvPr id="2050"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7" b="46532"/>
          <a:stretch/>
        </p:blipFill>
        <p:spPr bwMode="auto">
          <a:xfrm>
            <a:off x="1634468" y="1639257"/>
            <a:ext cx="8962637" cy="1484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D4E3DDED-5940-F378-C53A-E85B516EEC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57102" r="76935"/>
          <a:stretch/>
        </p:blipFill>
        <p:spPr bwMode="auto">
          <a:xfrm>
            <a:off x="1854038" y="4467785"/>
            <a:ext cx="3396005" cy="1484466"/>
          </a:xfrm>
          <a:prstGeom prst="rect">
            <a:avLst/>
          </a:prstGeom>
        </p:spPr>
      </p:pic>
      <p:sp>
        <p:nvSpPr>
          <p:cNvPr id="7" name="TextBox 6">
            <a:extLst>
              <a:ext uri="{FF2B5EF4-FFF2-40B4-BE49-F238E27FC236}">
                <a16:creationId xmlns:a16="http://schemas.microsoft.com/office/drawing/2014/main" id="{76960465-804B-48DD-1176-0EA9B9659197}"/>
              </a:ext>
            </a:extLst>
          </p:cNvPr>
          <p:cNvSpPr txBox="1"/>
          <p:nvPr/>
        </p:nvSpPr>
        <p:spPr>
          <a:xfrm>
            <a:off x="1940997" y="3145627"/>
            <a:ext cx="3222088" cy="13388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800">
              <a:defRPr/>
            </a:pPr>
            <a:r>
              <a:rPr lang="en-US" sz="1350" dirty="0">
                <a:solidFill>
                  <a:schemeClr val="accent6">
                    <a:lumMod val="50000"/>
                  </a:schemeClr>
                </a:solidFill>
                <a:latin typeface="Open Sans" panose="020B0606030504020204" pitchFamily="34" charset="0"/>
              </a:rPr>
              <a:t>Black box’ - refers to a device or system that can be viewed only in terms of its input, output, and transfer characteristics, without understanding its internal workings.</a:t>
            </a:r>
            <a:r>
              <a:rPr lang="en-US" sz="1350" dirty="0">
                <a:solidFill>
                  <a:schemeClr val="accent6">
                    <a:lumMod val="50000"/>
                  </a:schemeClr>
                </a:solidFill>
                <a:latin typeface="Calibri" panose="020F0502020204030204"/>
              </a:rPr>
              <a:t> Philip Kotler</a:t>
            </a:r>
            <a:endParaRPr lang="en-SA" sz="1350"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55E9A977-00C0-6DE3-A619-702C9222953A}"/>
              </a:ext>
            </a:extLst>
          </p:cNvPr>
          <p:cNvSpPr txBox="1"/>
          <p:nvPr/>
        </p:nvSpPr>
        <p:spPr>
          <a:xfrm>
            <a:off x="2460983" y="1075247"/>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2</a:t>
            </a:r>
          </a:p>
        </p:txBody>
      </p:sp>
      <p:pic>
        <p:nvPicPr>
          <p:cNvPr id="6" name="Picture 5">
            <a:extLst>
              <a:ext uri="{FF2B5EF4-FFF2-40B4-BE49-F238E27FC236}">
                <a16:creationId xmlns:a16="http://schemas.microsoft.com/office/drawing/2014/main" id="{01593597-B841-E1FF-16EE-FC39F8A7586F}"/>
              </a:ext>
            </a:extLst>
          </p:cNvPr>
          <p:cNvPicPr>
            <a:picLocks noChangeAspect="1"/>
          </p:cNvPicPr>
          <p:nvPr/>
        </p:nvPicPr>
        <p:blipFill rotWithShape="1">
          <a:blip r:embed="rId4"/>
          <a:srcRect l="-1181" t="302" r="-109" b="34501"/>
          <a:stretch/>
        </p:blipFill>
        <p:spPr>
          <a:xfrm>
            <a:off x="5625186" y="3402299"/>
            <a:ext cx="4701725" cy="2357696"/>
          </a:xfrm>
          <a:prstGeom prst="rect">
            <a:avLst/>
          </a:prstGeom>
        </p:spPr>
      </p:pic>
    </p:spTree>
    <p:extLst>
      <p:ext uri="{BB962C8B-B14F-4D97-AF65-F5344CB8AC3E}">
        <p14:creationId xmlns:p14="http://schemas.microsoft.com/office/powerpoint/2010/main" val="20664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4357" y="1013265"/>
            <a:ext cx="6400800" cy="800100"/>
          </a:xfrm>
        </p:spPr>
        <p:txBody>
          <a:bodyPr>
            <a:normAutofit/>
          </a:bodyPr>
          <a:lstStyle/>
          <a:p>
            <a:r>
              <a:rPr lang="en-US" altLang="en-US" sz="2700" dirty="0">
                <a:solidFill>
                  <a:schemeClr val="accent6">
                    <a:lumMod val="50000"/>
                  </a:schemeClr>
                </a:solidFill>
              </a:rPr>
              <a:t>Factors Influencing Consumer Behavior</a:t>
            </a:r>
            <a:endParaRPr lang="en-US" sz="2700" dirty="0">
              <a:solidFill>
                <a:schemeClr val="accent6">
                  <a:lumMod val="50000"/>
                </a:schemeClr>
              </a:solidFill>
            </a:endParaRPr>
          </a:p>
        </p:txBody>
      </p:sp>
      <p:pic>
        <p:nvPicPr>
          <p:cNvPr id="6" name="Picture 5"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5D39095-6C40-3A29-8B64-603EDBDFFB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77" t="65798" r="1747"/>
          <a:stretch/>
        </p:blipFill>
        <p:spPr bwMode="auto">
          <a:xfrm>
            <a:off x="1707079" y="2104686"/>
            <a:ext cx="1875235" cy="1687440"/>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C73EF4B-E29F-E0EE-CBFB-F5F8B00F87DE}"/>
              </a:ext>
            </a:extLst>
          </p:cNvPr>
          <p:cNvPicPr>
            <a:picLocks noChangeAspect="1"/>
          </p:cNvPicPr>
          <p:nvPr/>
        </p:nvPicPr>
        <p:blipFill rotWithShape="1">
          <a:blip r:embed="rId4">
            <a:extLst>
              <a:ext uri="{28A0092B-C50C-407E-A947-70E740481C1C}">
                <a14:useLocalDpi xmlns:a14="http://schemas.microsoft.com/office/drawing/2010/main" val="0"/>
              </a:ext>
            </a:extLst>
          </a:blip>
          <a:srcRect l="4229" r="7152" b="8781"/>
          <a:stretch/>
        </p:blipFill>
        <p:spPr>
          <a:xfrm>
            <a:off x="7327582" y="3864809"/>
            <a:ext cx="3026095" cy="2072489"/>
          </a:xfrm>
          <a:prstGeom prst="rect">
            <a:avLst/>
          </a:prstGeom>
        </p:spPr>
      </p:pic>
      <p:sp>
        <p:nvSpPr>
          <p:cNvPr id="10" name="TextBox 9">
            <a:extLst>
              <a:ext uri="{FF2B5EF4-FFF2-40B4-BE49-F238E27FC236}">
                <a16:creationId xmlns:a16="http://schemas.microsoft.com/office/drawing/2014/main" id="{D636FB7A-E9D9-0382-B063-965A53A1CFB7}"/>
              </a:ext>
            </a:extLst>
          </p:cNvPr>
          <p:cNvSpPr txBox="1"/>
          <p:nvPr/>
        </p:nvSpPr>
        <p:spPr>
          <a:xfrm>
            <a:off x="1654357" y="4267588"/>
            <a:ext cx="5468584"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13" indent="-214313" defTabSz="685800">
              <a:buFont typeface="Arial" panose="020B0604020202020204" pitchFamily="34" charset="0"/>
              <a:buChar char="•"/>
              <a:defRPr/>
            </a:pPr>
            <a:r>
              <a:rPr lang="en-US">
                <a:solidFill>
                  <a:schemeClr val="accent6">
                    <a:lumMod val="50000"/>
                  </a:schemeClr>
                </a:solidFill>
                <a:latin typeface="Arial"/>
                <a:cs typeface="Arial"/>
              </a:rPr>
              <a:t>Many levels of </a:t>
            </a:r>
            <a:r>
              <a:rPr lang="en-US" spc="-4">
                <a:solidFill>
                  <a:schemeClr val="accent6">
                    <a:lumMod val="50000"/>
                  </a:schemeClr>
                </a:solidFill>
                <a:latin typeface="Arial"/>
                <a:cs typeface="Arial"/>
              </a:rPr>
              <a:t>factors </a:t>
            </a:r>
            <a:r>
              <a:rPr lang="en-US" spc="-8">
                <a:solidFill>
                  <a:schemeClr val="accent6">
                    <a:lumMod val="50000"/>
                  </a:schemeClr>
                </a:solidFill>
                <a:latin typeface="Arial"/>
                <a:cs typeface="Arial"/>
              </a:rPr>
              <a:t>affect </a:t>
            </a:r>
            <a:r>
              <a:rPr lang="en-US">
                <a:solidFill>
                  <a:schemeClr val="accent6">
                    <a:lumMod val="50000"/>
                  </a:schemeClr>
                </a:solidFill>
                <a:latin typeface="Arial"/>
                <a:cs typeface="Arial"/>
              </a:rPr>
              <a:t>our  buying </a:t>
            </a:r>
            <a:r>
              <a:rPr lang="en-US" spc="-4">
                <a:solidFill>
                  <a:schemeClr val="accent6">
                    <a:lumMod val="50000"/>
                  </a:schemeClr>
                </a:solidFill>
                <a:latin typeface="Arial"/>
                <a:cs typeface="Arial"/>
              </a:rPr>
              <a:t>behavior from </a:t>
            </a:r>
            <a:r>
              <a:rPr lang="en-US">
                <a:solidFill>
                  <a:schemeClr val="accent6">
                    <a:lumMod val="50000"/>
                  </a:schemeClr>
                </a:solidFill>
                <a:latin typeface="Arial"/>
                <a:cs typeface="Arial"/>
              </a:rPr>
              <a:t>broad </a:t>
            </a:r>
            <a:r>
              <a:rPr lang="en-US" spc="-4">
                <a:solidFill>
                  <a:schemeClr val="accent6">
                    <a:lumMod val="50000"/>
                  </a:schemeClr>
                </a:solidFill>
                <a:latin typeface="Arial"/>
                <a:cs typeface="Arial"/>
              </a:rPr>
              <a:t>cultural  </a:t>
            </a:r>
            <a:r>
              <a:rPr lang="en-US">
                <a:solidFill>
                  <a:schemeClr val="accent6">
                    <a:lumMod val="50000"/>
                  </a:schemeClr>
                </a:solidFill>
                <a:latin typeface="Arial"/>
                <a:cs typeface="Arial"/>
              </a:rPr>
              <a:t>and social </a:t>
            </a:r>
            <a:r>
              <a:rPr lang="en-US" spc="-4">
                <a:solidFill>
                  <a:schemeClr val="accent6">
                    <a:lumMod val="50000"/>
                  </a:schemeClr>
                </a:solidFill>
                <a:latin typeface="Arial"/>
                <a:cs typeface="Arial"/>
              </a:rPr>
              <a:t>influences on motivations,  beliefs, </a:t>
            </a:r>
            <a:r>
              <a:rPr lang="en-US">
                <a:solidFill>
                  <a:schemeClr val="accent6">
                    <a:lumMod val="50000"/>
                  </a:schemeClr>
                </a:solidFill>
                <a:latin typeface="Arial"/>
                <a:cs typeface="Arial"/>
              </a:rPr>
              <a:t>and </a:t>
            </a:r>
            <a:r>
              <a:rPr lang="en-US" spc="-4">
                <a:solidFill>
                  <a:schemeClr val="accent6">
                    <a:lumMod val="50000"/>
                  </a:schemeClr>
                </a:solidFill>
                <a:latin typeface="Arial"/>
                <a:cs typeface="Arial"/>
              </a:rPr>
              <a:t>attitudes.</a:t>
            </a:r>
          </a:p>
          <a:p>
            <a:pPr marL="214313" indent="-214313" defTabSz="685800">
              <a:buFont typeface="Arial" panose="020B0604020202020204" pitchFamily="34" charset="0"/>
              <a:buChar char="•"/>
              <a:defRPr/>
            </a:pPr>
            <a:r>
              <a:rPr lang="en-US">
                <a:solidFill>
                  <a:schemeClr val="accent6">
                    <a:lumMod val="50000"/>
                  </a:schemeClr>
                </a:solidFill>
                <a:latin typeface="Arial" charset="0"/>
                <a:ea typeface="MS PGothic" panose="020B0600070205080204" pitchFamily="34" charset="-128"/>
                <a:cs typeface="ＭＳ Ｐゴシック" charset="0"/>
              </a:rPr>
              <a:t>marketers cannot control such factors, but they must take them into account.</a:t>
            </a:r>
            <a:endParaRPr lang="en-SA">
              <a:solidFill>
                <a:schemeClr val="accent6">
                  <a:lumMod val="50000"/>
                </a:schemeClr>
              </a:solidFill>
              <a:latin typeface="Calibri" panose="020F0502020204030204"/>
            </a:endParaRPr>
          </a:p>
        </p:txBody>
      </p:sp>
      <p:grpSp>
        <p:nvGrpSpPr>
          <p:cNvPr id="20" name="Group 19">
            <a:extLst>
              <a:ext uri="{FF2B5EF4-FFF2-40B4-BE49-F238E27FC236}">
                <a16:creationId xmlns:a16="http://schemas.microsoft.com/office/drawing/2014/main" id="{BC6E934D-96E2-7A36-7EF7-234129631769}"/>
              </a:ext>
            </a:extLst>
          </p:cNvPr>
          <p:cNvGrpSpPr/>
          <p:nvPr/>
        </p:nvGrpSpPr>
        <p:grpSpPr>
          <a:xfrm>
            <a:off x="3735883" y="1815027"/>
            <a:ext cx="3591698" cy="1825940"/>
            <a:chOff x="2949177" y="1478582"/>
            <a:chExt cx="5852301" cy="2747183"/>
          </a:xfrm>
        </p:grpSpPr>
        <p:grpSp>
          <p:nvGrpSpPr>
            <p:cNvPr id="16" name="Group 15">
              <a:extLst>
                <a:ext uri="{FF2B5EF4-FFF2-40B4-BE49-F238E27FC236}">
                  <a16:creationId xmlns:a16="http://schemas.microsoft.com/office/drawing/2014/main" id="{F49E2B7B-087E-E04D-299B-9531B012B7BE}"/>
                </a:ext>
              </a:extLst>
            </p:cNvPr>
            <p:cNvGrpSpPr/>
            <p:nvPr/>
          </p:nvGrpSpPr>
          <p:grpSpPr>
            <a:xfrm>
              <a:off x="2949177" y="1478582"/>
              <a:ext cx="5852301" cy="2556225"/>
              <a:chOff x="2949177" y="1478582"/>
              <a:chExt cx="5852301" cy="2556225"/>
            </a:xfrm>
          </p:grpSpPr>
          <p:pic>
            <p:nvPicPr>
              <p:cNvPr id="3074"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47A6FB-5531-33D8-13D5-7F4BDF534751}"/>
                  </a:ext>
                </a:extLst>
              </p:cNvPr>
              <p:cNvSpPr txBox="1"/>
              <p:nvPr/>
            </p:nvSpPr>
            <p:spPr>
              <a:xfrm>
                <a:off x="2949177" y="1478582"/>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12" name="TextBox 11">
                <a:extLst>
                  <a:ext uri="{FF2B5EF4-FFF2-40B4-BE49-F238E27FC236}">
                    <a16:creationId xmlns:a16="http://schemas.microsoft.com/office/drawing/2014/main" id="{8C48A133-1B0B-DC18-CC7C-3FF7C239B4B8}"/>
                  </a:ext>
                </a:extLst>
              </p:cNvPr>
              <p:cNvSpPr txBox="1"/>
              <p:nvPr/>
            </p:nvSpPr>
            <p:spPr>
              <a:xfrm>
                <a:off x="3757614" y="1871663"/>
                <a:ext cx="301000" cy="451483"/>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13" name="TextBox 12">
                <a:extLst>
                  <a:ext uri="{FF2B5EF4-FFF2-40B4-BE49-F238E27FC236}">
                    <a16:creationId xmlns:a16="http://schemas.microsoft.com/office/drawing/2014/main" id="{E260C766-706E-7A78-5C95-CA4A1D7C391B}"/>
                  </a:ext>
                </a:extLst>
              </p:cNvPr>
              <p:cNvSpPr txBox="1"/>
              <p:nvPr/>
            </p:nvSpPr>
            <p:spPr>
              <a:xfrm>
                <a:off x="4450699" y="1598128"/>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4" name="TextBox 13">
                <a:extLst>
                  <a:ext uri="{FF2B5EF4-FFF2-40B4-BE49-F238E27FC236}">
                    <a16:creationId xmlns:a16="http://schemas.microsoft.com/office/drawing/2014/main" id="{07C96D76-91EB-D996-010D-83AF1555FAED}"/>
                  </a:ext>
                </a:extLst>
              </p:cNvPr>
              <p:cNvSpPr txBox="1"/>
              <p:nvPr/>
            </p:nvSpPr>
            <p:spPr>
              <a:xfrm>
                <a:off x="5984034" y="1753148"/>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5" name="TextBox 14">
                <a:extLst>
                  <a:ext uri="{FF2B5EF4-FFF2-40B4-BE49-F238E27FC236}">
                    <a16:creationId xmlns:a16="http://schemas.microsoft.com/office/drawing/2014/main" id="{5BD2AA0D-115C-7303-6DF7-29146879FD8C}"/>
                  </a:ext>
                </a:extLst>
              </p:cNvPr>
              <p:cNvSpPr txBox="1"/>
              <p:nvPr/>
            </p:nvSpPr>
            <p:spPr>
              <a:xfrm>
                <a:off x="7315212" y="1974039"/>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19" name="Right Arrow 18">
              <a:extLst>
                <a:ext uri="{FF2B5EF4-FFF2-40B4-BE49-F238E27FC236}">
                  <a16:creationId xmlns:a16="http://schemas.microsoft.com/office/drawing/2014/main" id="{01F683E4-F5BD-4C25-B44C-41078621249F}"/>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
        <p:nvSpPr>
          <p:cNvPr id="3" name="TextBox 2">
            <a:extLst>
              <a:ext uri="{FF2B5EF4-FFF2-40B4-BE49-F238E27FC236}">
                <a16:creationId xmlns:a16="http://schemas.microsoft.com/office/drawing/2014/main" id="{A63DC616-CFD0-B13E-1F5E-880A44D055AA}"/>
              </a:ext>
            </a:extLst>
          </p:cNvPr>
          <p:cNvSpPr txBox="1"/>
          <p:nvPr/>
        </p:nvSpPr>
        <p:spPr>
          <a:xfrm>
            <a:off x="1177368" y="1228649"/>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dirty="0">
                <a:solidFill>
                  <a:schemeClr val="accent6">
                    <a:lumMod val="50000"/>
                  </a:schemeClr>
                </a:solidFill>
                <a:latin typeface="Gill Sans MT" panose="020B0502020104020203"/>
              </a:rPr>
              <a:t>3</a:t>
            </a:r>
          </a:p>
        </p:txBody>
      </p:sp>
      <p:pic>
        <p:nvPicPr>
          <p:cNvPr id="5" name="Picture 4">
            <a:extLst>
              <a:ext uri="{FF2B5EF4-FFF2-40B4-BE49-F238E27FC236}">
                <a16:creationId xmlns:a16="http://schemas.microsoft.com/office/drawing/2014/main" id="{FC18D5B5-62C4-D4B2-7655-64BE28491982}"/>
              </a:ext>
            </a:extLst>
          </p:cNvPr>
          <p:cNvPicPr>
            <a:picLocks noChangeAspect="1"/>
          </p:cNvPicPr>
          <p:nvPr/>
        </p:nvPicPr>
        <p:blipFill>
          <a:blip r:embed="rId6"/>
          <a:stretch>
            <a:fillRect/>
          </a:stretch>
        </p:blipFill>
        <p:spPr>
          <a:xfrm>
            <a:off x="7528188" y="1748350"/>
            <a:ext cx="2778023" cy="2043777"/>
          </a:xfrm>
          <a:prstGeom prst="rect">
            <a:avLst/>
          </a:prstGeom>
          <a:noFill/>
        </p:spPr>
      </p:pic>
    </p:spTree>
    <p:extLst>
      <p:ext uri="{BB962C8B-B14F-4D97-AF65-F5344CB8AC3E}">
        <p14:creationId xmlns:p14="http://schemas.microsoft.com/office/powerpoint/2010/main" val="21414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heckerboard(across)">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3" name="TextBox 2">
            <a:extLst>
              <a:ext uri="{FF2B5EF4-FFF2-40B4-BE49-F238E27FC236}">
                <a16:creationId xmlns:a16="http://schemas.microsoft.com/office/drawing/2014/main" id="{AC9387CF-B773-D102-86AF-3E05F2C69BCA}"/>
              </a:ext>
            </a:extLst>
          </p:cNvPr>
          <p:cNvSpPr txBox="1"/>
          <p:nvPr/>
        </p:nvSpPr>
        <p:spPr>
          <a:xfrm>
            <a:off x="6096001" y="1729540"/>
            <a:ext cx="4498463" cy="4195957"/>
          </a:xfrm>
          <a:prstGeom prst="rect">
            <a:avLst/>
          </a:prstGeom>
          <a:noFill/>
        </p:spPr>
        <p:txBody>
          <a:bodyPr wrap="square">
            <a:spAutoFit/>
          </a:bodyPr>
          <a:lstStyle/>
          <a:p>
            <a:pPr marL="385763" indent="-385763" algn="r" defTabSz="685800" rtl="1">
              <a:lnSpc>
                <a:spcPct val="150000"/>
              </a:lnSpc>
              <a:buClr>
                <a:srgbClr val="000000"/>
              </a:buClr>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تعريف الثقافة : مجموعة القيمـ الأساسية والمدركات والرغبات والسلوكيات التي يتعلمها عضو في المجتمع من الأسرة ومن مؤسسات أخرى (</a:t>
            </a:r>
            <a:r>
              <a:rPr lang="en-US" dirty="0">
                <a:solidFill>
                  <a:schemeClr val="accent6">
                    <a:lumMod val="50000"/>
                  </a:schemeClr>
                </a:solidFill>
                <a:latin typeface="Calibri" panose="020F0502020204030204"/>
              </a:rPr>
              <a:t>Kotler, Armstrong</a:t>
            </a:r>
            <a:r>
              <a:rPr lang="ar-SA" dirty="0">
                <a:solidFill>
                  <a:schemeClr val="accent6">
                    <a:lumMod val="50000"/>
                  </a:schemeClr>
                </a:solidFill>
                <a:latin typeface="Calibri" panose="020F0502020204030204"/>
                <a:cs typeface="Arial" panose="020B0604020202020204" pitchFamily="34" charset="0"/>
              </a:rPr>
              <a:t>)</a:t>
            </a:r>
            <a:endParaRPr lang="en-US" dirty="0">
              <a:solidFill>
                <a:schemeClr val="accent6">
                  <a:lumMod val="50000"/>
                </a:schemeClr>
              </a:solidFill>
              <a:latin typeface="Calibri" panose="020F0502020204030204"/>
            </a:endParaRPr>
          </a:p>
          <a:p>
            <a:pPr marL="385763" indent="-385763" algn="r" defTabSz="685800" rtl="1">
              <a:lnSpc>
                <a:spcPct val="150000"/>
              </a:lnSpc>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sym typeface="Times"/>
              </a:rPr>
              <a:t>تتكون كل ثقافة من ثقافات فرعية أصغر توفر تعريفا وتنشئة اجتماعية أكثر تحديدا لأعضائها. تشمل الثقافات الفرعية الجنسيات والأديان والمجموعات العرقية والمناطق الجغرافية.</a:t>
            </a:r>
          </a:p>
          <a:p>
            <a:pPr marL="385763" indent="-385763" algn="r" defTabSz="685800" rtl="1">
              <a:lnSpc>
                <a:spcPct val="150000"/>
              </a:lnSpc>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sym typeface="Times"/>
              </a:rPr>
              <a:t>الثقافة والثقافة الفرعية والطبقة الاجتماعية /تؤثر علي رغبات الشخص وعلى سلوكه في شراء.</a:t>
            </a:r>
          </a:p>
        </p:txBody>
      </p:sp>
      <p:sp>
        <p:nvSpPr>
          <p:cNvPr id="4" name="TextBox 3">
            <a:extLst>
              <a:ext uri="{FF2B5EF4-FFF2-40B4-BE49-F238E27FC236}">
                <a16:creationId xmlns:a16="http://schemas.microsoft.com/office/drawing/2014/main" id="{D374D5E5-CCA8-3ED0-44FD-7274A08782EA}"/>
              </a:ext>
            </a:extLst>
          </p:cNvPr>
          <p:cNvSpPr txBox="1"/>
          <p:nvPr/>
        </p:nvSpPr>
        <p:spPr>
          <a:xfrm>
            <a:off x="4839481" y="1271983"/>
            <a:ext cx="5702969"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الثقافية</a:t>
            </a:r>
            <a:r>
              <a:rPr lang="ar-SA" sz="2700" dirty="0">
                <a:solidFill>
                  <a:schemeClr val="accent6">
                    <a:lumMod val="50000"/>
                  </a:schemeClr>
                </a:solidFill>
                <a:latin typeface="Calibri" panose="020F0502020204030204"/>
                <a:cs typeface="Arial" panose="020B0604020202020204" pitchFamily="34" charset="0"/>
              </a:rPr>
              <a:t> 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pic>
        <p:nvPicPr>
          <p:cNvPr id="5" name="Picture 4">
            <a:extLst>
              <a:ext uri="{FF2B5EF4-FFF2-40B4-BE49-F238E27FC236}">
                <a16:creationId xmlns:a16="http://schemas.microsoft.com/office/drawing/2014/main" id="{99F58BC6-8A56-DE9E-1CF2-137AA445E69B}"/>
              </a:ext>
            </a:extLst>
          </p:cNvPr>
          <p:cNvPicPr>
            <a:picLocks noChangeAspect="1"/>
          </p:cNvPicPr>
          <p:nvPr/>
        </p:nvPicPr>
        <p:blipFill rotWithShape="1">
          <a:blip r:embed="rId3"/>
          <a:srcRect l="13231" t="24794" r="11882" b="36054"/>
          <a:stretch/>
        </p:blipFill>
        <p:spPr>
          <a:xfrm>
            <a:off x="1597539" y="2853235"/>
            <a:ext cx="4170109" cy="2964452"/>
          </a:xfrm>
          <a:prstGeom prst="rect">
            <a:avLst/>
          </a:prstGeom>
        </p:spPr>
      </p:pic>
      <p:pic>
        <p:nvPicPr>
          <p:cNvPr id="1026" name="Picture 2" descr="Do Americans Have a Culture?. Hallyu, is a term that refers to the… | by  akhivae | Medium">
            <a:extLst>
              <a:ext uri="{FF2B5EF4-FFF2-40B4-BE49-F238E27FC236}">
                <a16:creationId xmlns:a16="http://schemas.microsoft.com/office/drawing/2014/main" id="{51AA6699-D8DE-0BE9-DDDE-6FDCB543A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539" y="1546261"/>
            <a:ext cx="3457821" cy="1153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36C3D9-94F5-7C8A-53A4-CB343FCD5820}"/>
              </a:ext>
            </a:extLst>
          </p:cNvPr>
          <p:cNvSpPr txBox="1"/>
          <p:nvPr/>
        </p:nvSpPr>
        <p:spPr>
          <a:xfrm>
            <a:off x="5339313" y="923398"/>
            <a:ext cx="4570293" cy="323165"/>
          </a:xfrm>
          <a:prstGeom prst="rect">
            <a:avLst/>
          </a:prstGeom>
          <a:noFill/>
        </p:spPr>
        <p:txBody>
          <a:bodyPr wrap="square">
            <a:spAutoFit/>
          </a:bodyPr>
          <a:lstStyle/>
          <a:p>
            <a:pPr defTabSz="685800">
              <a:defRPr/>
            </a:pPr>
            <a:r>
              <a:rPr lang="en-US" altLang="en-US" sz="1500" b="1" dirty="0">
                <a:solidFill>
                  <a:schemeClr val="accent6">
                    <a:lumMod val="50000"/>
                  </a:schemeClr>
                </a:solidFill>
                <a:latin typeface="Arial" panose="020B0604020202020204" pitchFamily="34" charset="0"/>
              </a:rPr>
              <a:t>Cultural factors </a:t>
            </a:r>
            <a:endParaRPr lang="ar-SA" sz="1500" b="1"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6521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855609-A2CF-AA95-45DC-59A49A395DB4}"/>
              </a:ext>
            </a:extLst>
          </p:cNvPr>
          <p:cNvSpPr txBox="1"/>
          <p:nvPr/>
        </p:nvSpPr>
        <p:spPr>
          <a:xfrm>
            <a:off x="1583938" y="1040628"/>
            <a:ext cx="893768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1524000" y="1219200"/>
            <a:ext cx="3633788" cy="443198"/>
          </a:xfrm>
        </p:spPr>
        <p:txBody>
          <a:bodyPr vert="horz" wrap="square" lIns="68580" tIns="34290" rIns="68580" bIns="34290" rtlCol="0" anchor="t">
            <a:spAutoFit/>
          </a:bodyPr>
          <a:lstStyle/>
          <a:p>
            <a:pPr algn="r" rtl="1"/>
            <a:r>
              <a:rPr lang="en-US" altLang="en-US" sz="2700" dirty="0">
                <a:solidFill>
                  <a:schemeClr val="accent6">
                    <a:lumMod val="50000"/>
                  </a:schemeClr>
                </a:solidFill>
              </a:rPr>
              <a:t>Cultural Factors</a:t>
            </a:r>
            <a:endParaRPr lang="en-US" sz="2700" dirty="0">
              <a:solidFill>
                <a:schemeClr val="accent6">
                  <a:lumMod val="50000"/>
                </a:schemeClr>
              </a:solidFill>
            </a:endParaRPr>
          </a:p>
        </p:txBody>
      </p:sp>
      <p:sp>
        <p:nvSpPr>
          <p:cNvPr id="4" name="Content Placeholder 3"/>
          <p:cNvSpPr>
            <a:spLocks noGrp="1"/>
          </p:cNvSpPr>
          <p:nvPr>
            <p:ph sz="quarter" idx="4294967295"/>
          </p:nvPr>
        </p:nvSpPr>
        <p:spPr>
          <a:xfrm>
            <a:off x="1524000" y="2380060"/>
            <a:ext cx="3294460" cy="2196911"/>
          </a:xfrm>
        </p:spPr>
        <p:txBody>
          <a:bodyPr vert="horz" lIns="68580" tIns="34290" rIns="68580" bIns="34290" rtlCol="0">
            <a:normAutofit lnSpcReduction="10000"/>
          </a:bodyPr>
          <a:lstStyle/>
          <a:p>
            <a:pPr marL="0">
              <a:buNone/>
            </a:pPr>
            <a:r>
              <a:rPr lang="en-US" sz="1350" b="1" dirty="0">
                <a:solidFill>
                  <a:schemeClr val="accent6">
                    <a:lumMod val="50000"/>
                  </a:schemeClr>
                </a:solidFill>
              </a:rPr>
              <a:t>Culture</a:t>
            </a:r>
          </a:p>
          <a:p>
            <a:pPr>
              <a:lnSpc>
                <a:spcPct val="100000"/>
              </a:lnSpc>
            </a:pPr>
            <a:r>
              <a:rPr lang="en-US" sz="1350" dirty="0">
                <a:solidFill>
                  <a:schemeClr val="accent6">
                    <a:lumMod val="50000"/>
                  </a:schemeClr>
                </a:solidFill>
              </a:rPr>
              <a:t>Set of basic values, perceptions, wants, and behaviors learned by an individual from family and other important institutions</a:t>
            </a:r>
          </a:p>
          <a:p>
            <a:pPr marL="0">
              <a:buNone/>
            </a:pPr>
            <a:r>
              <a:rPr lang="en-US" sz="1350" b="1" dirty="0">
                <a:solidFill>
                  <a:schemeClr val="accent6">
                    <a:lumMod val="50000"/>
                  </a:schemeClr>
                </a:solidFill>
              </a:rPr>
              <a:t>Subculture</a:t>
            </a:r>
          </a:p>
          <a:p>
            <a:pPr>
              <a:lnSpc>
                <a:spcPct val="100000"/>
              </a:lnSpc>
            </a:pPr>
            <a:r>
              <a:rPr lang="en-US" sz="1350" dirty="0">
                <a:solidFill>
                  <a:schemeClr val="accent6">
                    <a:lumMod val="50000"/>
                  </a:schemeClr>
                </a:solidFill>
              </a:rPr>
              <a:t>Group of people with shared value systems based on common life experiences and situations</a:t>
            </a:r>
          </a:p>
          <a:p>
            <a:pPr marL="0">
              <a:buNone/>
            </a:pPr>
            <a:endParaRPr lang="en-US" sz="1350" dirty="0">
              <a:solidFill>
                <a:schemeClr val="accent6">
                  <a:lumMod val="50000"/>
                </a:schemeClr>
              </a:solidFill>
            </a:endParaRPr>
          </a:p>
        </p:txBody>
      </p:sp>
      <p:sp>
        <p:nvSpPr>
          <p:cNvPr id="10" name="TextBox 9">
            <a:extLst>
              <a:ext uri="{FF2B5EF4-FFF2-40B4-BE49-F238E27FC236}">
                <a16:creationId xmlns:a16="http://schemas.microsoft.com/office/drawing/2014/main" id="{58C93229-E7F4-F6C1-803B-57BFC58092F1}"/>
              </a:ext>
            </a:extLst>
          </p:cNvPr>
          <p:cNvSpPr txBox="1"/>
          <p:nvPr/>
        </p:nvSpPr>
        <p:spPr>
          <a:xfrm>
            <a:off x="1670531" y="4988643"/>
            <a:ext cx="4755962" cy="907025"/>
          </a:xfrm>
          <a:prstGeom prst="rect">
            <a:avLst/>
          </a:prstGeom>
          <a:solidFill>
            <a:schemeClr val="bg1"/>
          </a:solidFill>
        </p:spPr>
        <p:txBody>
          <a:bodyPr vert="horz" lIns="68580" tIns="34290" rIns="68580" bIns="34290" rtlCol="0">
            <a:normAutofit/>
          </a:bodyPr>
          <a:lstStyle>
            <a:lvl1pPr indent="-228600">
              <a:lnSpc>
                <a:spcPct val="100000"/>
              </a:lnSpc>
              <a:spcBef>
                <a:spcPts val="700"/>
              </a:spcBef>
              <a:buClr>
                <a:schemeClr val="tx2"/>
              </a:buClr>
              <a:buFont typeface="Arial" panose="020B0604020202020204" pitchFamily="34" charset="0"/>
              <a:buNone/>
              <a:defRPr b="1"/>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50" defTabSz="685800">
              <a:spcBef>
                <a:spcPts val="525"/>
              </a:spcBef>
              <a:buClr>
                <a:srgbClr val="44546A"/>
              </a:buClr>
              <a:defRPr/>
            </a:pPr>
            <a:r>
              <a:rPr lang="en-US" sz="1350" dirty="0">
                <a:solidFill>
                  <a:schemeClr val="accent6">
                    <a:lumMod val="50000"/>
                  </a:schemeClr>
                </a:solidFill>
                <a:latin typeface="Calibri" panose="020F0502020204030204"/>
              </a:rPr>
              <a:t>A successful Marketing  strategy should integrate cultural and cross-cultural perspectives within a brand’s marketing</a:t>
            </a:r>
            <a:endParaRPr lang="en-SA" sz="1350" dirty="0">
              <a:solidFill>
                <a:schemeClr val="accent6">
                  <a:lumMod val="50000"/>
                </a:schemeClr>
              </a:solidFill>
              <a:latin typeface="Calibri" panose="020F0502020204030204"/>
            </a:endParaRPr>
          </a:p>
        </p:txBody>
      </p:sp>
      <p:sp>
        <p:nvSpPr>
          <p:cNvPr id="12" name="TextBox 11">
            <a:extLst>
              <a:ext uri="{FF2B5EF4-FFF2-40B4-BE49-F238E27FC236}">
                <a16:creationId xmlns:a16="http://schemas.microsoft.com/office/drawing/2014/main" id="{9A242E6D-088D-4408-0EE4-D7BE17137FC2}"/>
              </a:ext>
            </a:extLst>
          </p:cNvPr>
          <p:cNvSpPr txBox="1"/>
          <p:nvPr/>
        </p:nvSpPr>
        <p:spPr>
          <a:xfrm>
            <a:off x="2151012" y="1235529"/>
            <a:ext cx="5004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800">
                <a:solidFill>
                  <a:schemeClr val="accent6">
                    <a:lumMod val="50000"/>
                  </a:schemeClr>
                </a:solidFill>
              </a:rPr>
              <a:t>3.1</a:t>
            </a:r>
          </a:p>
        </p:txBody>
      </p:sp>
      <p:pic>
        <p:nvPicPr>
          <p:cNvPr id="14" name="Picture 13">
            <a:extLst>
              <a:ext uri="{FF2B5EF4-FFF2-40B4-BE49-F238E27FC236}">
                <a16:creationId xmlns:a16="http://schemas.microsoft.com/office/drawing/2014/main" id="{50B95D11-FB2C-4E76-7DD2-C3EEE217E73F}"/>
              </a:ext>
            </a:extLst>
          </p:cNvPr>
          <p:cNvPicPr>
            <a:picLocks noChangeAspect="1"/>
          </p:cNvPicPr>
          <p:nvPr/>
        </p:nvPicPr>
        <p:blipFill>
          <a:blip r:embed="rId3"/>
          <a:stretch>
            <a:fillRect/>
          </a:stretch>
        </p:blipFill>
        <p:spPr>
          <a:xfrm>
            <a:off x="6426494" y="1375464"/>
            <a:ext cx="4054313" cy="1689204"/>
          </a:xfrm>
          <a:prstGeom prst="rect">
            <a:avLst/>
          </a:prstGeom>
        </p:spPr>
      </p:pic>
      <p:pic>
        <p:nvPicPr>
          <p:cNvPr id="16" name="Picture 15">
            <a:extLst>
              <a:ext uri="{FF2B5EF4-FFF2-40B4-BE49-F238E27FC236}">
                <a16:creationId xmlns:a16="http://schemas.microsoft.com/office/drawing/2014/main" id="{3EB4218F-8E70-9E09-3A75-7BE03CDF19ED}"/>
              </a:ext>
            </a:extLst>
          </p:cNvPr>
          <p:cNvPicPr>
            <a:picLocks noChangeAspect="1"/>
          </p:cNvPicPr>
          <p:nvPr/>
        </p:nvPicPr>
        <p:blipFill rotWithShape="1">
          <a:blip r:embed="rId4"/>
          <a:srcRect l="19467" t="18449" r="14478" b="7580"/>
          <a:stretch/>
        </p:blipFill>
        <p:spPr>
          <a:xfrm>
            <a:off x="6496051" y="3300412"/>
            <a:ext cx="4033933" cy="2541026"/>
          </a:xfrm>
          <a:prstGeom prst="rect">
            <a:avLst/>
          </a:prstGeom>
        </p:spPr>
      </p:pic>
    </p:spTree>
    <p:extLst>
      <p:ext uri="{BB962C8B-B14F-4D97-AF65-F5344CB8AC3E}">
        <p14:creationId xmlns:p14="http://schemas.microsoft.com/office/powerpoint/2010/main" val="13129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3" name="TextBox 2">
            <a:extLst>
              <a:ext uri="{FF2B5EF4-FFF2-40B4-BE49-F238E27FC236}">
                <a16:creationId xmlns:a16="http://schemas.microsoft.com/office/drawing/2014/main" id="{AC9387CF-B773-D102-86AF-3E05F2C69BCA}"/>
              </a:ext>
            </a:extLst>
          </p:cNvPr>
          <p:cNvSpPr txBox="1"/>
          <p:nvPr/>
        </p:nvSpPr>
        <p:spPr>
          <a:xfrm>
            <a:off x="5222411" y="1938928"/>
            <a:ext cx="5390147" cy="3481659"/>
          </a:xfrm>
          <a:prstGeom prst="rect">
            <a:avLst/>
          </a:prstGeom>
          <a:noFill/>
        </p:spPr>
        <p:txBody>
          <a:bodyPr wrap="square">
            <a:spAutoFit/>
          </a:bodyPr>
          <a:lstStyle/>
          <a:p>
            <a:pPr marL="385763" indent="-385763" algn="r" defTabSz="685800" rtl="1">
              <a:lnSpc>
                <a:spcPct val="150000"/>
              </a:lnSpc>
              <a:buSzPct val="100000"/>
              <a:buFont typeface="Arial" panose="020B0604020202020204" pitchFamily="34" charset="0"/>
              <a:buChar char="•"/>
              <a:defRPr/>
            </a:pPr>
            <a:r>
              <a:rPr lang="ar-SA" sz="1350" dirty="0">
                <a:solidFill>
                  <a:schemeClr val="accent6">
                    <a:lumMod val="50000"/>
                  </a:schemeClr>
                </a:solidFill>
                <a:latin typeface="Calibri" panose="020F0502020204030204"/>
                <a:cs typeface="Arial" panose="020B0604020202020204" pitchFamily="34" charset="0"/>
              </a:rPr>
              <a:t>تؤثر العوامل الاجتماعية مثل المجموعات المرجعية والأسرة والنوادي والمنظمات  والأدوار والحالات الاجتماعية على سلوكنا الشرائي.</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المجموعات المرجعية </a:t>
            </a:r>
            <a:r>
              <a:rPr lang="ar-SA" sz="1350" dirty="0">
                <a:solidFill>
                  <a:schemeClr val="accent6">
                    <a:lumMod val="50000"/>
                  </a:schemeClr>
                </a:solidFill>
                <a:latin typeface="Calibri" panose="020F0502020204030204"/>
                <a:cs typeface="Arial" panose="020B0604020202020204" pitchFamily="34" charset="0"/>
              </a:rPr>
              <a:t>يشارك كل منا في العديد من المجموعات وغالبا ما تكون مصدرا مهما للمعلومات وتساعد في تحديد السلوك و قرارات الشراء مثل النوادي الرياضية و المشاهير و اخري. يجب على المسوقين تحديد و الوصول إلى قادة الرأي في المجموعة والتأثير عليهم. وقائد الرأي هو الشخص الذي يقدم مشورة أو معلومات حول منتج معين أو فئة منتج ، مثل العلامات التجارية</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الأسرة</a:t>
            </a:r>
            <a:r>
              <a:rPr lang="ar-SA" sz="1350" dirty="0">
                <a:solidFill>
                  <a:schemeClr val="accent6">
                    <a:lumMod val="50000"/>
                  </a:schemeClr>
                </a:solidFill>
                <a:latin typeface="Calibri" panose="020F0502020204030204"/>
                <a:cs typeface="Arial" panose="020B0604020202020204" pitchFamily="34" charset="0"/>
              </a:rPr>
              <a:t> هي أهم منظمة شراء للمستهلكين في المجتمع ، ويشكل أفراد الأسرة المجموعة المرجعية الأساسية الأكثر تأثيرا.</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الدور والمكانة</a:t>
            </a:r>
            <a:r>
              <a:rPr lang="ar-SA" sz="1350" dirty="0">
                <a:solidFill>
                  <a:schemeClr val="accent6">
                    <a:lumMod val="50000"/>
                  </a:schemeClr>
                </a:solidFill>
                <a:latin typeface="Calibri" panose="020F0502020204030204"/>
                <a:cs typeface="Arial" panose="020B0604020202020204" pitchFamily="34" charset="0"/>
              </a:rPr>
              <a:t> يمكننا تحديد موقع الشخص في كل مجموعة من حيث الدور الذي يتوقع من الشخص القيام به..</a:t>
            </a:r>
            <a:r>
              <a:rPr lang="ar-SA" sz="900" dirty="0">
                <a:solidFill>
                  <a:schemeClr val="accent6">
                    <a:lumMod val="50000"/>
                  </a:schemeClr>
                </a:solidFill>
                <a:latin typeface="Calibri" panose="020F0502020204030204"/>
                <a:cs typeface="Arial" panose="020B0604020202020204" pitchFamily="34" charset="0"/>
              </a:rPr>
              <a:t> </a:t>
            </a:r>
          </a:p>
        </p:txBody>
      </p:sp>
      <p:pic>
        <p:nvPicPr>
          <p:cNvPr id="11" name="Picture 10">
            <a:extLst>
              <a:ext uri="{FF2B5EF4-FFF2-40B4-BE49-F238E27FC236}">
                <a16:creationId xmlns:a16="http://schemas.microsoft.com/office/drawing/2014/main" id="{F322573D-EDB6-7446-BD31-170B25DD8FDD}"/>
              </a:ext>
            </a:extLst>
          </p:cNvPr>
          <p:cNvPicPr>
            <a:picLocks noChangeAspect="1"/>
          </p:cNvPicPr>
          <p:nvPr/>
        </p:nvPicPr>
        <p:blipFill rotWithShape="1">
          <a:blip r:embed="rId3"/>
          <a:srcRect l="13772" t="20980" r="13220" b="50319"/>
          <a:stretch/>
        </p:blipFill>
        <p:spPr>
          <a:xfrm>
            <a:off x="1660614" y="1905153"/>
            <a:ext cx="3406388" cy="2362864"/>
          </a:xfrm>
          <a:prstGeom prst="rect">
            <a:avLst/>
          </a:prstGeom>
        </p:spPr>
      </p:pic>
      <p:pic>
        <p:nvPicPr>
          <p:cNvPr id="2" name="Picture 1">
            <a:extLst>
              <a:ext uri="{FF2B5EF4-FFF2-40B4-BE49-F238E27FC236}">
                <a16:creationId xmlns:a16="http://schemas.microsoft.com/office/drawing/2014/main" id="{C2BEC163-20C0-1A5A-F4BD-94B8BD9373BA}"/>
              </a:ext>
            </a:extLst>
          </p:cNvPr>
          <p:cNvPicPr>
            <a:picLocks noChangeAspect="1"/>
          </p:cNvPicPr>
          <p:nvPr/>
        </p:nvPicPr>
        <p:blipFill>
          <a:blip r:embed="rId4"/>
          <a:stretch>
            <a:fillRect/>
          </a:stretch>
        </p:blipFill>
        <p:spPr>
          <a:xfrm>
            <a:off x="1533788" y="4609981"/>
            <a:ext cx="3700655" cy="869930"/>
          </a:xfrm>
          <a:prstGeom prst="rect">
            <a:avLst/>
          </a:prstGeom>
        </p:spPr>
      </p:pic>
      <p:sp>
        <p:nvSpPr>
          <p:cNvPr id="5" name="TextBox 4">
            <a:extLst>
              <a:ext uri="{FF2B5EF4-FFF2-40B4-BE49-F238E27FC236}">
                <a16:creationId xmlns:a16="http://schemas.microsoft.com/office/drawing/2014/main" id="{183619FC-9EA1-F0B1-ED8F-F240BC542DA6}"/>
              </a:ext>
            </a:extLst>
          </p:cNvPr>
          <p:cNvSpPr txBox="1"/>
          <p:nvPr/>
        </p:nvSpPr>
        <p:spPr>
          <a:xfrm>
            <a:off x="3947063" y="1461049"/>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الاجتماعية</a:t>
            </a:r>
            <a:r>
              <a:rPr lang="ar-SA" sz="2700" dirty="0">
                <a:solidFill>
                  <a:schemeClr val="accent6">
                    <a:lumMod val="50000"/>
                  </a:schemeClr>
                </a:solidFill>
                <a:latin typeface="Calibri" panose="020F0502020204030204"/>
                <a:cs typeface="Arial" panose="020B0604020202020204" pitchFamily="34" charset="0"/>
              </a:rPr>
              <a:t> 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4" name="Title 1">
            <a:extLst>
              <a:ext uri="{FF2B5EF4-FFF2-40B4-BE49-F238E27FC236}">
                <a16:creationId xmlns:a16="http://schemas.microsoft.com/office/drawing/2014/main" id="{06E21944-4875-45C2-B409-001AC8375011}"/>
              </a:ext>
            </a:extLst>
          </p:cNvPr>
          <p:cNvSpPr txBox="1">
            <a:spLocks/>
          </p:cNvSpPr>
          <p:nvPr/>
        </p:nvSpPr>
        <p:spPr>
          <a:xfrm>
            <a:off x="1976050" y="1295400"/>
            <a:ext cx="2736056" cy="44319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rtl="1">
              <a:defRPr/>
            </a:pPr>
            <a:r>
              <a:rPr lang="en-US" altLang="en-US" sz="2700" b="1">
                <a:solidFill>
                  <a:schemeClr val="accent6">
                    <a:lumMod val="50000"/>
                  </a:schemeClr>
                </a:solidFill>
                <a:latin typeface="Calibri Light" panose="020F0302020204030204"/>
              </a:rPr>
              <a:t>Social Factors</a:t>
            </a:r>
            <a:endParaRPr lang="en-US" sz="2700" b="1" dirty="0">
              <a:solidFill>
                <a:schemeClr val="accent6">
                  <a:lumMod val="50000"/>
                </a:schemeClr>
              </a:solidFill>
              <a:latin typeface="Calibri Light" panose="020F0302020204030204"/>
            </a:endParaRPr>
          </a:p>
        </p:txBody>
      </p:sp>
    </p:spTree>
    <p:extLst>
      <p:ext uri="{BB962C8B-B14F-4D97-AF65-F5344CB8AC3E}">
        <p14:creationId xmlns:p14="http://schemas.microsoft.com/office/powerpoint/2010/main" val="23477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293BE-1B02-CA2C-9D20-D1C69E8609EE}"/>
              </a:ext>
            </a:extLst>
          </p:cNvPr>
          <p:cNvSpPr txBox="1"/>
          <p:nvPr/>
        </p:nvSpPr>
        <p:spPr>
          <a:xfrm>
            <a:off x="1583938" y="869179"/>
            <a:ext cx="8937685" cy="261610"/>
          </a:xfrm>
          <a:prstGeom prst="rect">
            <a:avLst/>
          </a:prstGeom>
          <a:solidFill>
            <a:schemeClr val="bg1"/>
          </a:solidFill>
        </p:spPr>
        <p:txBody>
          <a:bodyPr wrap="square" rtlCol="0">
            <a:spAutoFit/>
          </a:bodyPr>
          <a:lstStyle/>
          <a:p>
            <a:pPr defTabSz="685800">
              <a:defRPr/>
            </a:pPr>
            <a:endParaRPr lang="en-SA" sz="110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031493" y="1515976"/>
            <a:ext cx="2736056" cy="346249"/>
          </a:xfrm>
        </p:spPr>
        <p:txBody>
          <a:bodyPr vert="horz" wrap="square" lIns="68580" tIns="34290" rIns="68580" bIns="34290" rtlCol="0" anchor="t">
            <a:spAutoFit/>
          </a:bodyPr>
          <a:lstStyle/>
          <a:p>
            <a:pPr algn="r" rtl="1"/>
            <a:r>
              <a:rPr lang="en-US" altLang="en-US" sz="2000" dirty="0">
                <a:solidFill>
                  <a:schemeClr val="accent6">
                    <a:lumMod val="50000"/>
                  </a:schemeClr>
                </a:solidFill>
              </a:rPr>
              <a:t>Social Factors</a:t>
            </a:r>
            <a:endParaRPr lang="en-US" sz="2000" dirty="0">
              <a:solidFill>
                <a:schemeClr val="accent6">
                  <a:lumMod val="50000"/>
                </a:schemeClr>
              </a:solidFill>
            </a:endParaRPr>
          </a:p>
        </p:txBody>
      </p:sp>
      <p:sp>
        <p:nvSpPr>
          <p:cNvPr id="3" name="Content Placeholder 2"/>
          <p:cNvSpPr>
            <a:spLocks noGrp="1"/>
          </p:cNvSpPr>
          <p:nvPr>
            <p:ph idx="4294967295"/>
          </p:nvPr>
        </p:nvSpPr>
        <p:spPr>
          <a:xfrm>
            <a:off x="1583938" y="1981201"/>
            <a:ext cx="5056585" cy="3062377"/>
          </a:xfrm>
          <a:solidFill>
            <a:schemeClr val="bg1"/>
          </a:solidFill>
        </p:spPr>
        <p:txBody>
          <a:bodyPr wrap="square">
            <a:spAutoFit/>
          </a:bodyPr>
          <a:lstStyle/>
          <a:p>
            <a:pPr>
              <a:lnSpc>
                <a:spcPct val="100000"/>
              </a:lnSpc>
            </a:pPr>
            <a:r>
              <a:rPr lang="en-US" altLang="en-US" sz="1100" b="1" dirty="0">
                <a:solidFill>
                  <a:schemeClr val="accent6">
                    <a:lumMod val="50000"/>
                  </a:schemeClr>
                </a:solidFill>
              </a:rPr>
              <a:t>Groups membership groups</a:t>
            </a:r>
            <a:r>
              <a:rPr lang="en-US" altLang="en-US" sz="1100" dirty="0">
                <a:solidFill>
                  <a:schemeClr val="accent6">
                    <a:lumMod val="50000"/>
                  </a:schemeClr>
                </a:solidFill>
              </a:rPr>
              <a:t>. Reference groups An aspirational group is one to which the individual wishes to belong.</a:t>
            </a:r>
          </a:p>
          <a:p>
            <a:pPr>
              <a:lnSpc>
                <a:spcPct val="100000"/>
              </a:lnSpc>
            </a:pPr>
            <a:endParaRPr lang="en-US" alt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Word-of-mouth</a:t>
            </a:r>
            <a:r>
              <a:rPr lang="en-US" altLang="en-US" sz="1100" dirty="0">
                <a:solidFill>
                  <a:schemeClr val="accent6">
                    <a:lumMod val="50000"/>
                  </a:schemeClr>
                </a:solidFill>
              </a:rPr>
              <a:t> influence the impact of the personal words and recommendations of trusted friends, associates, and other consumers </a:t>
            </a:r>
            <a:endParaRPr 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Opinion leaders </a:t>
            </a:r>
            <a:r>
              <a:rPr lang="en-US" altLang="en-US" sz="1100" dirty="0">
                <a:solidFill>
                  <a:schemeClr val="accent6">
                    <a:lumMod val="50000"/>
                  </a:schemeClr>
                </a:solidFill>
              </a:rPr>
              <a:t>as influential or leading adopters. serve as brand ambassadors who spread the word about a company’s products.</a:t>
            </a:r>
            <a:endParaRPr 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Online social networks </a:t>
            </a:r>
            <a:r>
              <a:rPr lang="en-US" altLang="en-US" sz="1100" dirty="0">
                <a:solidFill>
                  <a:schemeClr val="accent6">
                    <a:lumMod val="50000"/>
                  </a:schemeClr>
                </a:solidFill>
              </a:rPr>
              <a:t>online communities where people socialize or exchange information </a:t>
            </a:r>
            <a:endParaRPr lang="en-US" sz="1100" dirty="0">
              <a:solidFill>
                <a:schemeClr val="accent6">
                  <a:lumMod val="50000"/>
                </a:schemeClr>
              </a:solidFill>
            </a:endParaRPr>
          </a:p>
          <a:p>
            <a:pPr>
              <a:lnSpc>
                <a:spcPct val="100000"/>
              </a:lnSpc>
            </a:pPr>
            <a:r>
              <a:rPr lang="en-US" sz="1100" b="1" dirty="0">
                <a:solidFill>
                  <a:schemeClr val="accent6">
                    <a:lumMod val="50000"/>
                  </a:schemeClr>
                </a:solidFill>
              </a:rPr>
              <a:t>Family Markete</a:t>
            </a:r>
            <a:r>
              <a:rPr lang="en-US" sz="1100" dirty="0">
                <a:solidFill>
                  <a:schemeClr val="accent6">
                    <a:lumMod val="50000"/>
                  </a:schemeClr>
                </a:solidFill>
              </a:rPr>
              <a:t>rs are interested in the roles and influence of the husband, wife, and children on the purchase of different products and services.</a:t>
            </a:r>
          </a:p>
          <a:p>
            <a:pPr>
              <a:lnSpc>
                <a:spcPct val="100000"/>
              </a:lnSpc>
            </a:pPr>
            <a:r>
              <a:rPr lang="en-US" sz="1100" b="1" dirty="0">
                <a:solidFill>
                  <a:schemeClr val="accent6">
                    <a:lumMod val="50000"/>
                  </a:schemeClr>
                </a:solidFill>
              </a:rPr>
              <a:t>Roles and status </a:t>
            </a:r>
            <a:r>
              <a:rPr lang="en-US" sz="1100" dirty="0">
                <a:solidFill>
                  <a:schemeClr val="accent6">
                    <a:lumMod val="50000"/>
                  </a:schemeClr>
                </a:solidFill>
              </a:rPr>
              <a:t>People usually choose products appropriate to their roles and status.</a:t>
            </a:r>
          </a:p>
        </p:txBody>
      </p:sp>
      <p:pic>
        <p:nvPicPr>
          <p:cNvPr id="8" name="Picture 7">
            <a:extLst>
              <a:ext uri="{FF2B5EF4-FFF2-40B4-BE49-F238E27FC236}">
                <a16:creationId xmlns:a16="http://schemas.microsoft.com/office/drawing/2014/main" id="{3DA98985-69B7-1A51-D7F6-7AEB94337CB6}"/>
              </a:ext>
            </a:extLst>
          </p:cNvPr>
          <p:cNvPicPr>
            <a:picLocks noChangeAspect="1"/>
          </p:cNvPicPr>
          <p:nvPr/>
        </p:nvPicPr>
        <p:blipFill rotWithShape="1">
          <a:blip r:embed="rId3"/>
          <a:srcRect l="48750" t="1" r="26875" b="49999"/>
          <a:stretch/>
        </p:blipFill>
        <p:spPr>
          <a:xfrm>
            <a:off x="7072459" y="3471990"/>
            <a:ext cx="3063332" cy="1675669"/>
          </a:xfrm>
          <a:prstGeom prst="rect">
            <a:avLst/>
          </a:prstGeom>
        </p:spPr>
      </p:pic>
      <p:pic>
        <p:nvPicPr>
          <p:cNvPr id="9" name="Picture 8">
            <a:extLst>
              <a:ext uri="{FF2B5EF4-FFF2-40B4-BE49-F238E27FC236}">
                <a16:creationId xmlns:a16="http://schemas.microsoft.com/office/drawing/2014/main" id="{E589F830-21E9-5BEF-E7FB-E383DFBDBFC8}"/>
              </a:ext>
            </a:extLst>
          </p:cNvPr>
          <p:cNvPicPr>
            <a:picLocks noChangeAspect="1"/>
          </p:cNvPicPr>
          <p:nvPr/>
        </p:nvPicPr>
        <p:blipFill rotWithShape="1">
          <a:blip r:embed="rId4"/>
          <a:srcRect l="35625" t="29671" r="24062" b="31868"/>
          <a:stretch/>
        </p:blipFill>
        <p:spPr>
          <a:xfrm>
            <a:off x="7197381" y="1710344"/>
            <a:ext cx="3191432" cy="1450767"/>
          </a:xfrm>
          <a:prstGeom prst="rect">
            <a:avLst/>
          </a:prstGeom>
        </p:spPr>
      </p:pic>
      <p:sp>
        <p:nvSpPr>
          <p:cNvPr id="4" name="TextBox 3">
            <a:extLst>
              <a:ext uri="{FF2B5EF4-FFF2-40B4-BE49-F238E27FC236}">
                <a16:creationId xmlns:a16="http://schemas.microsoft.com/office/drawing/2014/main" id="{373D5363-917C-EAE4-9590-1F44A8EE612A}"/>
              </a:ext>
            </a:extLst>
          </p:cNvPr>
          <p:cNvSpPr txBox="1"/>
          <p:nvPr/>
        </p:nvSpPr>
        <p:spPr>
          <a:xfrm>
            <a:off x="1321536" y="1554253"/>
            <a:ext cx="43152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400" dirty="0">
                <a:solidFill>
                  <a:schemeClr val="accent6">
                    <a:lumMod val="50000"/>
                  </a:schemeClr>
                </a:solidFill>
              </a:rPr>
              <a:t>3.2</a:t>
            </a:r>
          </a:p>
        </p:txBody>
      </p:sp>
    </p:spTree>
    <p:extLst>
      <p:ext uri="{BB962C8B-B14F-4D97-AF65-F5344CB8AC3E}">
        <p14:creationId xmlns:p14="http://schemas.microsoft.com/office/powerpoint/2010/main" val="21277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743200" y="1161923"/>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6">
                    <a:lumMod val="50000"/>
                  </a:schemeClr>
                </a:solidFill>
                <a:latin typeface="Arial"/>
                <a:ea typeface="Arial"/>
                <a:cs typeface="Arial"/>
                <a:sym typeface="Arial"/>
              </a:rPr>
              <a:t>Strategic marketing</a:t>
            </a:r>
            <a:endParaRPr sz="105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6">
                    <a:lumMod val="50000"/>
                  </a:schemeClr>
                </a:solidFill>
                <a:latin typeface="Arial"/>
                <a:ea typeface="Arial"/>
                <a:cs typeface="Arial"/>
                <a:sym typeface="Arial"/>
              </a:rPr>
              <a:t>Lecture # 4</a:t>
            </a:r>
            <a:endParaRPr sz="105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676400" y="2737886"/>
            <a:ext cx="3085688" cy="3268596"/>
          </a:xfrm>
          <a:prstGeom prst="rect">
            <a:avLst/>
          </a:prstGeom>
          <a:solidFill>
            <a:schemeClr val="accent6">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1195-67FF-1181-1286-A33B98707AD7}"/>
              </a:ext>
            </a:extLst>
          </p:cNvPr>
          <p:cNvSpPr>
            <a:spLocks noGrp="1"/>
          </p:cNvSpPr>
          <p:nvPr>
            <p:ph type="title"/>
          </p:nvPr>
        </p:nvSpPr>
        <p:spPr>
          <a:xfrm>
            <a:off x="1536883" y="1219201"/>
            <a:ext cx="4559119" cy="389515"/>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2700" dirty="0"/>
              <a:t>Family life cycle stages </a:t>
            </a:r>
          </a:p>
        </p:txBody>
      </p:sp>
      <p:pic>
        <p:nvPicPr>
          <p:cNvPr id="5" name="Content Placeholder 4">
            <a:extLst>
              <a:ext uri="{FF2B5EF4-FFF2-40B4-BE49-F238E27FC236}">
                <a16:creationId xmlns:a16="http://schemas.microsoft.com/office/drawing/2014/main" id="{8041824B-124D-574E-5F86-DB235E8F50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66" r="2145"/>
          <a:stretch/>
        </p:blipFill>
        <p:spPr>
          <a:xfrm>
            <a:off x="1644185" y="1981201"/>
            <a:ext cx="4573112" cy="4019551"/>
          </a:xfrm>
        </p:spPr>
        <p:style>
          <a:lnRef idx="2">
            <a:schemeClr val="dk1"/>
          </a:lnRef>
          <a:fillRef idx="1">
            <a:schemeClr val="lt1"/>
          </a:fillRef>
          <a:effectRef idx="0">
            <a:schemeClr val="dk1"/>
          </a:effectRef>
          <a:fontRef idx="minor">
            <a:schemeClr val="dk1"/>
          </a:fontRef>
        </p:style>
      </p:pic>
      <p:sp>
        <p:nvSpPr>
          <p:cNvPr id="3" name="Title 1">
            <a:extLst>
              <a:ext uri="{FF2B5EF4-FFF2-40B4-BE49-F238E27FC236}">
                <a16:creationId xmlns:a16="http://schemas.microsoft.com/office/drawing/2014/main" id="{D0077A63-AF74-52A9-317B-74B5DA0515CA}"/>
              </a:ext>
            </a:extLst>
          </p:cNvPr>
          <p:cNvSpPr txBox="1">
            <a:spLocks/>
          </p:cNvSpPr>
          <p:nvPr/>
        </p:nvSpPr>
        <p:spPr>
          <a:xfrm>
            <a:off x="6217297" y="1219200"/>
            <a:ext cx="4330518" cy="36561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fontScale="92500" lnSpcReduction="20000"/>
          </a:bodyPr>
          <a:lstStyle>
            <a:lvl1pPr algn="ctr">
              <a:lnSpc>
                <a:spcPct val="90000"/>
              </a:lnSpc>
              <a:spcBef>
                <a:spcPct val="0"/>
              </a:spcBef>
              <a:buNone/>
              <a:defRPr sz="36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US" sz="2700" dirty="0">
                <a:solidFill>
                  <a:prstClr val="black"/>
                </a:solidFill>
                <a:latin typeface="Calibri" panose="020F0502020204030204"/>
              </a:rPr>
              <a:t>Roles in the purchase decision </a:t>
            </a:r>
          </a:p>
        </p:txBody>
      </p:sp>
      <p:pic>
        <p:nvPicPr>
          <p:cNvPr id="4" name="Content Placeholder 4">
            <a:extLst>
              <a:ext uri="{FF2B5EF4-FFF2-40B4-BE49-F238E27FC236}">
                <a16:creationId xmlns:a16="http://schemas.microsoft.com/office/drawing/2014/main" id="{526FDB16-151E-8C42-FD80-5CF9B6461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297" y="1981200"/>
            <a:ext cx="4330518" cy="4002394"/>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31E84A29-0235-AA28-41BB-23C3DF6A8DF0}"/>
              </a:ext>
            </a:extLst>
          </p:cNvPr>
          <p:cNvSpPr txBox="1"/>
          <p:nvPr/>
        </p:nvSpPr>
        <p:spPr>
          <a:xfrm>
            <a:off x="7563136" y="5810471"/>
            <a:ext cx="3347459" cy="276999"/>
          </a:xfrm>
          <a:prstGeom prst="rect">
            <a:avLst/>
          </a:prstGeom>
          <a:noFill/>
        </p:spPr>
        <p:txBody>
          <a:bodyPr wrap="square">
            <a:spAutoFit/>
          </a:bodyPr>
          <a:lstStyle/>
          <a:p>
            <a:pPr marL="51911" defTabSz="685800">
              <a:defRPr/>
            </a:pPr>
            <a:r>
              <a:rPr lang="en-US" sz="600" dirty="0">
                <a:solidFill>
                  <a:srgbClr val="0070C0"/>
                </a:solidFill>
                <a:latin typeface="Calibri" panose="020F0502020204030204" pitchFamily="34" charset="0"/>
                <a:ea typeface="Calibri" panose="020F0502020204030204" pitchFamily="34" charset="0"/>
              </a:rPr>
              <a:t>Proctor, T., 2014, Strategic Marketing: An Introduction, Routledge</a:t>
            </a:r>
            <a:endParaRPr lang="en-SA" sz="600" dirty="0">
              <a:solidFill>
                <a:srgbClr val="0070C0"/>
              </a:solidFill>
              <a:latin typeface="Calibri" panose="020F0502020204030204" pitchFamily="34" charset="0"/>
              <a:ea typeface="Calibri" panose="020F0502020204030204" pitchFamily="34" charset="0"/>
            </a:endParaRPr>
          </a:p>
          <a:p>
            <a:pPr marL="51911" defTabSz="685800">
              <a:defRPr/>
            </a:pPr>
            <a:r>
              <a:rPr lang="en-US" sz="600" dirty="0">
                <a:solidFill>
                  <a:srgbClr val="0070C0"/>
                </a:solidFill>
                <a:latin typeface="Calibri" panose="020F0502020204030204" pitchFamily="34" charset="0"/>
                <a:ea typeface="Calibri" panose="020F0502020204030204" pitchFamily="34" charset="0"/>
              </a:rPr>
              <a:t> </a:t>
            </a:r>
            <a:endParaRPr lang="en-SA" sz="600" dirty="0">
              <a:solidFill>
                <a:srgbClr val="0070C0"/>
              </a:solid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0E1DDCBD-0A2F-58CE-B28F-0C87BA95B4EC}"/>
              </a:ext>
            </a:extLst>
          </p:cNvPr>
          <p:cNvSpPr txBox="1"/>
          <p:nvPr/>
        </p:nvSpPr>
        <p:spPr>
          <a:xfrm>
            <a:off x="4691463" y="5645924"/>
            <a:ext cx="1404539" cy="461665"/>
          </a:xfrm>
          <a:prstGeom prst="rect">
            <a:avLst/>
          </a:prstGeom>
          <a:noFill/>
        </p:spPr>
        <p:txBody>
          <a:bodyPr wrap="square">
            <a:spAutoFit/>
          </a:bodyPr>
          <a:lstStyle/>
          <a:p>
            <a:pPr marL="51911" defTabSz="685800">
              <a:defRPr/>
            </a:pPr>
            <a:r>
              <a:rPr lang="en-US" sz="600" dirty="0">
                <a:solidFill>
                  <a:srgbClr val="0070C0"/>
                </a:solidFill>
                <a:latin typeface="Calibri" panose="020F0502020204030204" pitchFamily="34" charset="0"/>
                <a:ea typeface="Calibri" panose="020F0502020204030204" pitchFamily="34" charset="0"/>
              </a:rPr>
              <a:t>Proctor, T., 2014, Strategic Marketing: An Introduction, Routledge</a:t>
            </a:r>
            <a:endParaRPr lang="en-SA" sz="600" dirty="0">
              <a:solidFill>
                <a:srgbClr val="0070C0"/>
              </a:solidFill>
              <a:latin typeface="Calibri" panose="020F0502020204030204" pitchFamily="34" charset="0"/>
              <a:ea typeface="Calibri" panose="020F0502020204030204" pitchFamily="34" charset="0"/>
            </a:endParaRPr>
          </a:p>
          <a:p>
            <a:pPr marL="51911" defTabSz="685800">
              <a:defRPr/>
            </a:pPr>
            <a:r>
              <a:rPr lang="en-US" sz="600" dirty="0">
                <a:solidFill>
                  <a:srgbClr val="0070C0"/>
                </a:solidFill>
                <a:latin typeface="Calibri" panose="020F0502020204030204" pitchFamily="34" charset="0"/>
                <a:ea typeface="Calibri" panose="020F0502020204030204" pitchFamily="34" charset="0"/>
              </a:rPr>
              <a:t> </a:t>
            </a:r>
            <a:endParaRPr lang="en-SA" sz="600"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6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TextBox 1">
            <a:extLst>
              <a:ext uri="{FF2B5EF4-FFF2-40B4-BE49-F238E27FC236}">
                <a16:creationId xmlns:a16="http://schemas.microsoft.com/office/drawing/2014/main" id="{FBCB59E4-2A06-F67D-E207-55A7692933A3}"/>
              </a:ext>
            </a:extLst>
          </p:cNvPr>
          <p:cNvSpPr txBox="1"/>
          <p:nvPr/>
        </p:nvSpPr>
        <p:spPr>
          <a:xfrm>
            <a:off x="4110566" y="1450129"/>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الشخصية </a:t>
            </a:r>
            <a:r>
              <a:rPr lang="ar-SA" sz="2700" dirty="0">
                <a:solidFill>
                  <a:schemeClr val="accent6">
                    <a:lumMod val="50000"/>
                  </a:schemeClr>
                </a:solidFill>
                <a:latin typeface="Calibri" panose="020F0502020204030204"/>
                <a:cs typeface="Arial" panose="020B0604020202020204" pitchFamily="34" charset="0"/>
              </a:rPr>
              <a:t>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3" name="TextBox 2">
            <a:extLst>
              <a:ext uri="{FF2B5EF4-FFF2-40B4-BE49-F238E27FC236}">
                <a16:creationId xmlns:a16="http://schemas.microsoft.com/office/drawing/2014/main" id="{AC9387CF-B773-D102-86AF-3E05F2C69BCA}"/>
              </a:ext>
            </a:extLst>
          </p:cNvPr>
          <p:cNvSpPr txBox="1"/>
          <p:nvPr/>
        </p:nvSpPr>
        <p:spPr>
          <a:xfrm>
            <a:off x="1585992" y="2001012"/>
            <a:ext cx="9030633" cy="677045"/>
          </a:xfrm>
          <a:prstGeom prst="rect">
            <a:avLst/>
          </a:prstGeom>
          <a:noFill/>
        </p:spPr>
        <p:txBody>
          <a:bodyPr wrap="square">
            <a:spAutoFit/>
          </a:bodyPr>
          <a:lstStyle/>
          <a:p>
            <a:pPr algn="r" defTabSz="685800" rtl="1">
              <a:lnSpc>
                <a:spcPct val="150000"/>
              </a:lnSpc>
              <a:buSzPct val="100000"/>
              <a:defRPr/>
            </a:pPr>
            <a:r>
              <a:rPr lang="ar-SA" sz="1350" dirty="0">
                <a:solidFill>
                  <a:schemeClr val="accent6">
                    <a:lumMod val="50000"/>
                  </a:schemeClr>
                </a:solidFill>
                <a:latin typeface="Calibri" panose="020F0502020204030204"/>
                <a:cs typeface="Arial" panose="020B0604020202020204" pitchFamily="34" charset="0"/>
              </a:rPr>
              <a:t>تعد العوامل الشخصية من المؤثرات  المهمة لاختيار المنتجات، وتشمل العوامل الشخصية كل من العمر ودورة حياة الفرد، والوظيفة، والحالة الاقتصادية، وأسلوب الحياة، والشخصية.</a:t>
            </a:r>
          </a:p>
        </p:txBody>
      </p:sp>
      <p:pic>
        <p:nvPicPr>
          <p:cNvPr id="5" name="Picture 4">
            <a:extLst>
              <a:ext uri="{FF2B5EF4-FFF2-40B4-BE49-F238E27FC236}">
                <a16:creationId xmlns:a16="http://schemas.microsoft.com/office/drawing/2014/main" id="{D2B45B6D-671E-48C9-C31D-A53B9A75DF34}"/>
              </a:ext>
            </a:extLst>
          </p:cNvPr>
          <p:cNvPicPr>
            <a:picLocks noChangeAspect="1"/>
          </p:cNvPicPr>
          <p:nvPr/>
        </p:nvPicPr>
        <p:blipFill>
          <a:blip r:embed="rId3"/>
          <a:stretch>
            <a:fillRect/>
          </a:stretch>
        </p:blipFill>
        <p:spPr>
          <a:xfrm>
            <a:off x="6147378" y="2636790"/>
            <a:ext cx="4458633" cy="1370617"/>
          </a:xfrm>
          <a:prstGeom prst="rect">
            <a:avLst/>
          </a:prstGeom>
        </p:spPr>
        <p:style>
          <a:lnRef idx="2">
            <a:schemeClr val="accent2"/>
          </a:lnRef>
          <a:fillRef idx="1">
            <a:schemeClr val="lt1"/>
          </a:fillRef>
          <a:effectRef idx="0">
            <a:schemeClr val="accent2"/>
          </a:effectRef>
          <a:fontRef idx="minor">
            <a:schemeClr val="dk1"/>
          </a:fontRef>
        </p:style>
      </p:pic>
      <p:pic>
        <p:nvPicPr>
          <p:cNvPr id="8" name="Picture 7">
            <a:extLst>
              <a:ext uri="{FF2B5EF4-FFF2-40B4-BE49-F238E27FC236}">
                <a16:creationId xmlns:a16="http://schemas.microsoft.com/office/drawing/2014/main" id="{98978164-125A-7847-4D33-726B8664C431}"/>
              </a:ext>
            </a:extLst>
          </p:cNvPr>
          <p:cNvPicPr>
            <a:picLocks noChangeAspect="1"/>
          </p:cNvPicPr>
          <p:nvPr/>
        </p:nvPicPr>
        <p:blipFill rotWithShape="1">
          <a:blip r:embed="rId4"/>
          <a:srcRect t="9832" r="902"/>
          <a:stretch/>
        </p:blipFill>
        <p:spPr>
          <a:xfrm>
            <a:off x="1692837" y="2636789"/>
            <a:ext cx="4340461" cy="1861239"/>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6D881734-C41A-13FB-754D-5CDC5C40FC57}"/>
              </a:ext>
            </a:extLst>
          </p:cNvPr>
          <p:cNvPicPr>
            <a:picLocks noChangeAspect="1"/>
          </p:cNvPicPr>
          <p:nvPr/>
        </p:nvPicPr>
        <p:blipFill>
          <a:blip r:embed="rId5"/>
          <a:stretch>
            <a:fillRect/>
          </a:stretch>
        </p:blipFill>
        <p:spPr>
          <a:xfrm>
            <a:off x="1723876" y="4572531"/>
            <a:ext cx="4372125" cy="1015250"/>
          </a:xfrm>
          <a:prstGeom prst="rect">
            <a:avLst/>
          </a:prstGeom>
        </p:spPr>
        <p:style>
          <a:lnRef idx="2">
            <a:schemeClr val="accent6"/>
          </a:lnRef>
          <a:fillRef idx="1">
            <a:schemeClr val="lt1"/>
          </a:fillRef>
          <a:effectRef idx="0">
            <a:schemeClr val="accent6"/>
          </a:effectRef>
          <a:fontRef idx="minor">
            <a:schemeClr val="dk1"/>
          </a:fontRef>
        </p:style>
      </p:pic>
      <p:pic>
        <p:nvPicPr>
          <p:cNvPr id="12" name="Picture 11">
            <a:extLst>
              <a:ext uri="{FF2B5EF4-FFF2-40B4-BE49-F238E27FC236}">
                <a16:creationId xmlns:a16="http://schemas.microsoft.com/office/drawing/2014/main" id="{1B8F4DF2-4D65-01BB-A472-B34E03CA305D}"/>
              </a:ext>
            </a:extLst>
          </p:cNvPr>
          <p:cNvPicPr>
            <a:picLocks noChangeAspect="1"/>
          </p:cNvPicPr>
          <p:nvPr/>
        </p:nvPicPr>
        <p:blipFill rotWithShape="1">
          <a:blip r:embed="rId6"/>
          <a:srcRect t="6371"/>
          <a:stretch/>
        </p:blipFill>
        <p:spPr>
          <a:xfrm>
            <a:off x="6158705" y="4107492"/>
            <a:ext cx="4329132" cy="1576303"/>
          </a:xfrm>
          <a:prstGeom prst="rect">
            <a:avLst/>
          </a:prstGeom>
        </p:spPr>
        <p:style>
          <a:lnRef idx="2">
            <a:schemeClr val="accent6"/>
          </a:lnRef>
          <a:fillRef idx="1">
            <a:schemeClr val="lt1"/>
          </a:fillRef>
          <a:effectRef idx="0">
            <a:schemeClr val="accent6"/>
          </a:effectRef>
          <a:fontRef idx="minor">
            <a:schemeClr val="dk1"/>
          </a:fontRef>
        </p:style>
      </p:pic>
      <p:sp>
        <p:nvSpPr>
          <p:cNvPr id="4" name="Title 1">
            <a:extLst>
              <a:ext uri="{FF2B5EF4-FFF2-40B4-BE49-F238E27FC236}">
                <a16:creationId xmlns:a16="http://schemas.microsoft.com/office/drawing/2014/main" id="{0EE42740-DD39-612A-47FF-993A91807CA1}"/>
              </a:ext>
            </a:extLst>
          </p:cNvPr>
          <p:cNvSpPr txBox="1">
            <a:spLocks/>
          </p:cNvSpPr>
          <p:nvPr/>
        </p:nvSpPr>
        <p:spPr>
          <a:xfrm>
            <a:off x="1390464" y="1447800"/>
            <a:ext cx="3325416" cy="44319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rtl="1">
              <a:defRPr/>
            </a:pPr>
            <a:r>
              <a:rPr lang="en-US" altLang="en-US" sz="2700" b="1">
                <a:solidFill>
                  <a:schemeClr val="accent6">
                    <a:lumMod val="50000"/>
                  </a:schemeClr>
                </a:solidFill>
                <a:latin typeface="Calibri Light" panose="020F0302020204030204"/>
              </a:rPr>
              <a:t>Personal Factors</a:t>
            </a:r>
            <a:endParaRPr lang="en-US" sz="2700" b="1" dirty="0">
              <a:solidFill>
                <a:schemeClr val="accent6">
                  <a:lumMod val="50000"/>
                </a:schemeClr>
              </a:solidFill>
              <a:latin typeface="Calibri Light" panose="020F0302020204030204"/>
            </a:endParaRPr>
          </a:p>
        </p:txBody>
      </p:sp>
    </p:spTree>
    <p:extLst>
      <p:ext uri="{BB962C8B-B14F-4D97-AF65-F5344CB8AC3E}">
        <p14:creationId xmlns:p14="http://schemas.microsoft.com/office/powerpoint/2010/main" val="21661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DC0B97-87FE-F625-88B5-5B3A21693453}"/>
              </a:ext>
            </a:extLst>
          </p:cNvPr>
          <p:cNvSpPr txBox="1"/>
          <p:nvPr/>
        </p:nvSpPr>
        <p:spPr>
          <a:xfrm>
            <a:off x="1572753" y="1206371"/>
            <a:ext cx="8937685" cy="261610"/>
          </a:xfrm>
          <a:prstGeom prst="rect">
            <a:avLst/>
          </a:prstGeom>
          <a:solidFill>
            <a:schemeClr val="bg1"/>
          </a:solidFill>
        </p:spPr>
        <p:txBody>
          <a:bodyPr wrap="square" rtlCol="0">
            <a:spAutoFit/>
          </a:bodyPr>
          <a:lstStyle/>
          <a:p>
            <a:pPr defTabSz="685800">
              <a:defRPr/>
            </a:pPr>
            <a:endParaRPr lang="en-SA" sz="110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90267" y="1371601"/>
            <a:ext cx="3325416" cy="346249"/>
          </a:xfrm>
        </p:spPr>
        <p:txBody>
          <a:bodyPr vert="horz" wrap="square" lIns="68580" tIns="34290" rIns="68580" bIns="34290" rtlCol="0" anchor="t">
            <a:spAutoFit/>
          </a:bodyPr>
          <a:lstStyle/>
          <a:p>
            <a:pPr algn="r" rtl="1"/>
            <a:r>
              <a:rPr lang="en-US" altLang="en-US" sz="2000" dirty="0">
                <a:solidFill>
                  <a:schemeClr val="accent6">
                    <a:lumMod val="50000"/>
                  </a:schemeClr>
                </a:solidFill>
              </a:rPr>
              <a:t>Personal Factors</a:t>
            </a:r>
            <a:endParaRPr lang="en-US" sz="2000" dirty="0">
              <a:solidFill>
                <a:schemeClr val="accent6">
                  <a:lumMod val="50000"/>
                </a:schemeClr>
              </a:solidFill>
            </a:endParaRPr>
          </a:p>
        </p:txBody>
      </p:sp>
      <p:sp>
        <p:nvSpPr>
          <p:cNvPr id="3" name="Content Placeholder 2"/>
          <p:cNvSpPr>
            <a:spLocks noGrp="1"/>
          </p:cNvSpPr>
          <p:nvPr>
            <p:ph idx="4294967295"/>
          </p:nvPr>
        </p:nvSpPr>
        <p:spPr>
          <a:xfrm>
            <a:off x="1512815" y="2168374"/>
            <a:ext cx="5067300" cy="2705805"/>
          </a:xfrm>
          <a:solidFill>
            <a:schemeClr val="bg1"/>
          </a:solidFill>
        </p:spPr>
        <p:txBody>
          <a:bodyPr wrap="square">
            <a:spAutoFit/>
          </a:bodyPr>
          <a:lstStyle/>
          <a:p>
            <a:pPr>
              <a:lnSpc>
                <a:spcPct val="150000"/>
              </a:lnSpc>
            </a:pPr>
            <a:r>
              <a:rPr lang="en-US" sz="1400" b="1">
                <a:solidFill>
                  <a:schemeClr val="accent6">
                    <a:lumMod val="50000"/>
                  </a:schemeClr>
                </a:solidFill>
              </a:rPr>
              <a:t>Personality</a:t>
            </a:r>
            <a:r>
              <a:rPr lang="en-US" sz="1400">
                <a:solidFill>
                  <a:schemeClr val="accent6">
                    <a:lumMod val="50000"/>
                  </a:schemeClr>
                </a:solidFill>
              </a:rPr>
              <a:t> and self-concept, unique psychological characteristics that distinguish a person or group</a:t>
            </a:r>
          </a:p>
          <a:p>
            <a:pPr>
              <a:lnSpc>
                <a:spcPct val="150000"/>
              </a:lnSpc>
            </a:pPr>
            <a:r>
              <a:rPr lang="en-US" sz="1400" b="1">
                <a:solidFill>
                  <a:schemeClr val="accent6">
                    <a:lumMod val="50000"/>
                  </a:schemeClr>
                </a:solidFill>
              </a:rPr>
              <a:t>Occupation</a:t>
            </a:r>
            <a:r>
              <a:rPr lang="en-US" sz="1400">
                <a:solidFill>
                  <a:schemeClr val="accent6">
                    <a:lumMod val="50000"/>
                  </a:schemeClr>
                </a:solidFill>
              </a:rPr>
              <a:t>. A person’s occupation affects the goods and services bought.</a:t>
            </a:r>
          </a:p>
          <a:p>
            <a:pPr>
              <a:lnSpc>
                <a:spcPct val="150000"/>
              </a:lnSpc>
            </a:pPr>
            <a:r>
              <a:rPr lang="en-US" sz="1400" b="1">
                <a:solidFill>
                  <a:schemeClr val="accent6">
                    <a:lumMod val="50000"/>
                  </a:schemeClr>
                </a:solidFill>
              </a:rPr>
              <a:t>Economic situation </a:t>
            </a:r>
            <a:r>
              <a:rPr lang="en-US" sz="1400">
                <a:solidFill>
                  <a:schemeClr val="accent6">
                    <a:lumMod val="50000"/>
                  </a:schemeClr>
                </a:solidFill>
              </a:rPr>
              <a:t>affect his or her store and product choices trends in spending, personal income, savings, and interest rates.</a:t>
            </a:r>
          </a:p>
          <a:p>
            <a:pPr>
              <a:lnSpc>
                <a:spcPct val="150000"/>
              </a:lnSpc>
            </a:pPr>
            <a:r>
              <a:rPr lang="en-US" sz="1400" b="1">
                <a:solidFill>
                  <a:schemeClr val="accent6">
                    <a:lumMod val="50000"/>
                  </a:schemeClr>
                </a:solidFill>
              </a:rPr>
              <a:t>Lifestyle </a:t>
            </a:r>
            <a:r>
              <a:rPr lang="en-US" sz="1200" b="1" u="sng">
                <a:solidFill>
                  <a:schemeClr val="accent6">
                    <a:lumMod val="50000"/>
                  </a:schemeClr>
                </a:solidFill>
              </a:rPr>
              <a:t>AIO</a:t>
            </a:r>
            <a:r>
              <a:rPr lang="en-US" sz="1200">
                <a:solidFill>
                  <a:schemeClr val="accent6">
                    <a:lumMod val="50000"/>
                  </a:schemeClr>
                </a:solidFill>
              </a:rPr>
              <a:t> </a:t>
            </a:r>
            <a:r>
              <a:rPr lang="en-US" sz="1400">
                <a:solidFill>
                  <a:schemeClr val="accent6">
                    <a:lumMod val="50000"/>
                  </a:schemeClr>
                </a:solidFill>
              </a:rPr>
              <a:t>dimensions - activities, interests &amp; opinions</a:t>
            </a:r>
          </a:p>
        </p:txBody>
      </p:sp>
      <p:sp>
        <p:nvSpPr>
          <p:cNvPr id="6" name="TextBox 5">
            <a:extLst>
              <a:ext uri="{FF2B5EF4-FFF2-40B4-BE49-F238E27FC236}">
                <a16:creationId xmlns:a16="http://schemas.microsoft.com/office/drawing/2014/main" id="{24AD2BFD-8AF3-50C8-00B3-4E30A2A833A2}"/>
              </a:ext>
            </a:extLst>
          </p:cNvPr>
          <p:cNvSpPr txBox="1"/>
          <p:nvPr/>
        </p:nvSpPr>
        <p:spPr>
          <a:xfrm>
            <a:off x="2071333" y="1413078"/>
            <a:ext cx="43152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400">
                <a:solidFill>
                  <a:schemeClr val="accent6">
                    <a:lumMod val="50000"/>
                  </a:schemeClr>
                </a:solidFill>
              </a:rPr>
              <a:t>3.3</a:t>
            </a:r>
          </a:p>
        </p:txBody>
      </p:sp>
      <p:sp>
        <p:nvSpPr>
          <p:cNvPr id="8" name="TextBox 7">
            <a:extLst>
              <a:ext uri="{FF2B5EF4-FFF2-40B4-BE49-F238E27FC236}">
                <a16:creationId xmlns:a16="http://schemas.microsoft.com/office/drawing/2014/main" id="{D15821B3-AE84-6489-3956-F4768916E938}"/>
              </a:ext>
            </a:extLst>
          </p:cNvPr>
          <p:cNvSpPr txBox="1"/>
          <p:nvPr/>
        </p:nvSpPr>
        <p:spPr>
          <a:xfrm>
            <a:off x="6553949" y="4575696"/>
            <a:ext cx="4102867" cy="1166153"/>
          </a:xfrm>
          <a:prstGeom prst="rect">
            <a:avLst/>
          </a:prstGeom>
          <a:solidFill>
            <a:schemeClr val="bg1"/>
          </a:solidFill>
        </p:spPr>
        <p:txBody>
          <a:bodyPr wrap="square">
            <a:spAutoFit/>
          </a:bodyPr>
          <a:lstStyle/>
          <a:p>
            <a:pPr algn="ctr" defTabSz="685800">
              <a:lnSpc>
                <a:spcPct val="150000"/>
              </a:lnSpc>
              <a:defRPr/>
            </a:pPr>
            <a:r>
              <a:rPr lang="en-US" sz="1200">
                <a:solidFill>
                  <a:schemeClr val="accent6">
                    <a:lumMod val="50000"/>
                  </a:schemeClr>
                </a:solidFill>
                <a:latin typeface="Arial" charset="0"/>
                <a:ea typeface="MS PGothic" panose="020B0600070205080204" pitchFamily="34" charset="-128"/>
                <a:cs typeface="ＭＳ Ｐゴシック" charset="0"/>
              </a:rPr>
              <a:t>Brand personality: MINI markets to personality segments of people who are “adventurous, individualistic, open-minded, creative, tech-savvy, and young at heart”—anything but “normal”—just like the car</a:t>
            </a:r>
            <a:r>
              <a:rPr lang="en-US" sz="1100">
                <a:solidFill>
                  <a:schemeClr val="accent6">
                    <a:lumMod val="50000"/>
                  </a:schemeClr>
                </a:solidFill>
                <a:latin typeface="Arial" charset="0"/>
                <a:ea typeface="MS PGothic" panose="020B0600070205080204" pitchFamily="34" charset="-128"/>
                <a:cs typeface="ＭＳ Ｐゴシック" charset="0"/>
              </a:rPr>
              <a:t>.</a:t>
            </a:r>
          </a:p>
        </p:txBody>
      </p:sp>
      <p:pic>
        <p:nvPicPr>
          <p:cNvPr id="10" name="Picture 9">
            <a:extLst>
              <a:ext uri="{FF2B5EF4-FFF2-40B4-BE49-F238E27FC236}">
                <a16:creationId xmlns:a16="http://schemas.microsoft.com/office/drawing/2014/main" id="{13C3C7E2-870F-842E-19D4-05E447F6A4C9}"/>
              </a:ext>
            </a:extLst>
          </p:cNvPr>
          <p:cNvPicPr>
            <a:picLocks noChangeAspect="1"/>
          </p:cNvPicPr>
          <p:nvPr/>
        </p:nvPicPr>
        <p:blipFill>
          <a:blip r:embed="rId3"/>
          <a:stretch>
            <a:fillRect/>
          </a:stretch>
        </p:blipFill>
        <p:spPr>
          <a:xfrm>
            <a:off x="6553948" y="1759327"/>
            <a:ext cx="4037853" cy="2622271"/>
          </a:xfrm>
          <a:prstGeom prst="rect">
            <a:avLst/>
          </a:prstGeom>
        </p:spPr>
      </p:pic>
    </p:spTree>
    <p:extLst>
      <p:ext uri="{BB962C8B-B14F-4D97-AF65-F5344CB8AC3E}">
        <p14:creationId xmlns:p14="http://schemas.microsoft.com/office/powerpoint/2010/main" val="120857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5279" y="991152"/>
            <a:ext cx="6172200" cy="424732"/>
          </a:xfrm>
        </p:spPr>
        <p:txBody>
          <a:bodyPr>
            <a:spAutoFit/>
          </a:bodyPr>
          <a:lstStyle/>
          <a:p>
            <a:r>
              <a:rPr lang="en-US" altLang="en-US" sz="2400" dirty="0">
                <a:solidFill>
                  <a:schemeClr val="accent6">
                    <a:lumMod val="50000"/>
                  </a:schemeClr>
                </a:solidFill>
              </a:rPr>
              <a:t>Psychological Factors</a:t>
            </a:r>
            <a:endParaRPr lang="en-US" sz="1400" dirty="0">
              <a:solidFill>
                <a:schemeClr val="accent6">
                  <a:lumMod val="50000"/>
                </a:schemeClr>
              </a:solidFill>
            </a:endParaRPr>
          </a:p>
        </p:txBody>
      </p:sp>
      <p:sp>
        <p:nvSpPr>
          <p:cNvPr id="3" name="Content Placeholder 2"/>
          <p:cNvSpPr>
            <a:spLocks noGrp="1"/>
          </p:cNvSpPr>
          <p:nvPr>
            <p:ph idx="4294967295"/>
          </p:nvPr>
        </p:nvSpPr>
        <p:spPr>
          <a:xfrm>
            <a:off x="1595030" y="1546989"/>
            <a:ext cx="5139929" cy="2544286"/>
          </a:xfrm>
          <a:solidFill>
            <a:schemeClr val="bg1"/>
          </a:solidFill>
        </p:spPr>
        <p:txBody>
          <a:bodyPr wrap="square">
            <a:spAutoFit/>
          </a:bodyPr>
          <a:lstStyle/>
          <a:p>
            <a:pPr>
              <a:lnSpc>
                <a:spcPct val="100000"/>
              </a:lnSpc>
            </a:pPr>
            <a:r>
              <a:rPr lang="en-US" sz="1400" b="1" dirty="0">
                <a:solidFill>
                  <a:schemeClr val="accent6">
                    <a:lumMod val="50000"/>
                  </a:schemeClr>
                </a:solidFill>
              </a:rPr>
              <a:t>Motivation</a:t>
            </a:r>
            <a:r>
              <a:rPr lang="en-US" sz="1400" dirty="0">
                <a:solidFill>
                  <a:schemeClr val="accent6">
                    <a:lumMod val="50000"/>
                  </a:schemeClr>
                </a:solidFill>
              </a:rPr>
              <a:t> (drive) is a need that is sufficiently pressing to direct a person to seek satisfaction</a:t>
            </a:r>
          </a:p>
          <a:p>
            <a:pPr>
              <a:lnSpc>
                <a:spcPct val="100000"/>
              </a:lnSpc>
            </a:pPr>
            <a:r>
              <a:rPr lang="en-US" sz="1400" b="1" dirty="0">
                <a:solidFill>
                  <a:schemeClr val="accent6">
                    <a:lumMod val="50000"/>
                  </a:schemeClr>
                </a:solidFill>
              </a:rPr>
              <a:t>Perception</a:t>
            </a:r>
            <a:r>
              <a:rPr lang="en-US" sz="1400" dirty="0">
                <a:solidFill>
                  <a:schemeClr val="accent6">
                    <a:lumMod val="50000"/>
                  </a:schemeClr>
                </a:solidFill>
              </a:rPr>
              <a:t> process by which people select, organize, and interpret information to form a meaningful picture of the world. </a:t>
            </a:r>
          </a:p>
          <a:p>
            <a:pPr>
              <a:lnSpc>
                <a:spcPct val="100000"/>
              </a:lnSpc>
            </a:pPr>
            <a:r>
              <a:rPr lang="en-US" sz="1400" b="1" dirty="0">
                <a:solidFill>
                  <a:schemeClr val="accent6">
                    <a:lumMod val="50000"/>
                  </a:schemeClr>
                </a:solidFill>
              </a:rPr>
              <a:t>Learning</a:t>
            </a:r>
            <a:r>
              <a:rPr lang="en-US" sz="1400" dirty="0">
                <a:solidFill>
                  <a:schemeClr val="accent6">
                    <a:lumMod val="50000"/>
                  </a:schemeClr>
                </a:solidFill>
              </a:rPr>
              <a:t> </a:t>
            </a:r>
            <a:r>
              <a:rPr lang="en-US" altLang="en-US" sz="1400" dirty="0">
                <a:solidFill>
                  <a:schemeClr val="accent6">
                    <a:lumMod val="50000"/>
                  </a:schemeClr>
                </a:solidFill>
              </a:rPr>
              <a:t>describes changes in an individual’s behavior arising from experience. </a:t>
            </a:r>
            <a:endParaRPr lang="en-US" sz="1400" dirty="0">
              <a:solidFill>
                <a:schemeClr val="accent6">
                  <a:lumMod val="50000"/>
                </a:schemeClr>
              </a:solidFill>
            </a:endParaRPr>
          </a:p>
          <a:p>
            <a:pPr>
              <a:lnSpc>
                <a:spcPct val="100000"/>
              </a:lnSpc>
            </a:pPr>
            <a:r>
              <a:rPr lang="en-US" sz="1400" b="1" dirty="0">
                <a:solidFill>
                  <a:schemeClr val="accent6">
                    <a:lumMod val="50000"/>
                  </a:schemeClr>
                </a:solidFill>
              </a:rPr>
              <a:t>Beliefs </a:t>
            </a:r>
            <a:r>
              <a:rPr lang="en-US" altLang="en-US" sz="1400" dirty="0">
                <a:solidFill>
                  <a:schemeClr val="accent6">
                    <a:lumMod val="50000"/>
                  </a:schemeClr>
                </a:solidFill>
              </a:rPr>
              <a:t>descriptive thought that a person holds about something</a:t>
            </a:r>
            <a:endParaRPr lang="en-US" sz="1400" dirty="0">
              <a:solidFill>
                <a:schemeClr val="accent6">
                  <a:lumMod val="50000"/>
                </a:schemeClr>
              </a:solidFill>
            </a:endParaRPr>
          </a:p>
          <a:p>
            <a:pPr>
              <a:lnSpc>
                <a:spcPct val="100000"/>
              </a:lnSpc>
            </a:pPr>
            <a:r>
              <a:rPr lang="en-US" sz="1400" b="1" dirty="0">
                <a:solidFill>
                  <a:schemeClr val="accent6">
                    <a:lumMod val="50000"/>
                  </a:schemeClr>
                </a:solidFill>
              </a:rPr>
              <a:t>Attitudes</a:t>
            </a:r>
            <a:r>
              <a:rPr lang="en-US" sz="1400" dirty="0">
                <a:solidFill>
                  <a:schemeClr val="accent6">
                    <a:lumMod val="50000"/>
                  </a:schemeClr>
                </a:solidFill>
              </a:rPr>
              <a:t> </a:t>
            </a:r>
            <a:r>
              <a:rPr lang="en-US" altLang="en-US" sz="1400" dirty="0">
                <a:solidFill>
                  <a:schemeClr val="accent6">
                    <a:lumMod val="50000"/>
                  </a:schemeClr>
                </a:solidFill>
              </a:rPr>
              <a:t>put people into a frame of mind of liking or disliking things, of moving toward or away from them</a:t>
            </a:r>
            <a:r>
              <a:rPr lang="en-US" altLang="en-US" sz="1400" dirty="0">
                <a:solidFill>
                  <a:schemeClr val="accent6">
                    <a:lumMod val="50000"/>
                  </a:schemeClr>
                </a:solidFill>
                <a:latin typeface="Arial" panose="020B0604020202020204" pitchFamily="34" charset="0"/>
              </a:rPr>
              <a:t>.</a:t>
            </a:r>
            <a:endParaRPr lang="en-US" sz="1400" b="1" dirty="0">
              <a:solidFill>
                <a:schemeClr val="accent6">
                  <a:lumMod val="50000"/>
                </a:schemeClr>
              </a:solidFill>
            </a:endParaRPr>
          </a:p>
        </p:txBody>
      </p:sp>
      <p:sp>
        <p:nvSpPr>
          <p:cNvPr id="6" name="TextBox 5">
            <a:extLst>
              <a:ext uri="{FF2B5EF4-FFF2-40B4-BE49-F238E27FC236}">
                <a16:creationId xmlns:a16="http://schemas.microsoft.com/office/drawing/2014/main" id="{0A0A7AD0-EE98-E46A-10F4-D5A328AF014D}"/>
              </a:ext>
            </a:extLst>
          </p:cNvPr>
          <p:cNvSpPr txBox="1"/>
          <p:nvPr/>
        </p:nvSpPr>
        <p:spPr>
          <a:xfrm>
            <a:off x="2055279" y="1066568"/>
            <a:ext cx="468398"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600">
                <a:solidFill>
                  <a:schemeClr val="accent6">
                    <a:lumMod val="50000"/>
                  </a:schemeClr>
                </a:solidFill>
              </a:rPr>
              <a:t>3.4</a:t>
            </a:r>
          </a:p>
        </p:txBody>
      </p:sp>
      <p:grpSp>
        <p:nvGrpSpPr>
          <p:cNvPr id="8" name="Group 7">
            <a:extLst>
              <a:ext uri="{FF2B5EF4-FFF2-40B4-BE49-F238E27FC236}">
                <a16:creationId xmlns:a16="http://schemas.microsoft.com/office/drawing/2014/main" id="{18BE9FAD-8CD9-711F-5C33-6598FF1CD7CC}"/>
              </a:ext>
            </a:extLst>
          </p:cNvPr>
          <p:cNvGrpSpPr/>
          <p:nvPr/>
        </p:nvGrpSpPr>
        <p:grpSpPr>
          <a:xfrm>
            <a:off x="6996522" y="1173249"/>
            <a:ext cx="3600449" cy="2923436"/>
            <a:chOff x="5116512" y="359761"/>
            <a:chExt cx="6656389" cy="4411490"/>
          </a:xfrm>
        </p:grpSpPr>
        <p:pic>
          <p:nvPicPr>
            <p:cNvPr id="7" name="Picture 6">
              <a:extLst>
                <a:ext uri="{FF2B5EF4-FFF2-40B4-BE49-F238E27FC236}">
                  <a16:creationId xmlns:a16="http://schemas.microsoft.com/office/drawing/2014/main" id="{6B04ED4C-C848-B820-C7DB-990B60131E77}"/>
                </a:ext>
              </a:extLst>
            </p:cNvPr>
            <p:cNvPicPr>
              <a:picLocks noChangeAspect="1"/>
            </p:cNvPicPr>
            <p:nvPr/>
          </p:nvPicPr>
          <p:blipFill rotWithShape="1">
            <a:blip r:embed="rId3"/>
            <a:srcRect r="32723" b="14812"/>
            <a:stretch/>
          </p:blipFill>
          <p:spPr>
            <a:xfrm>
              <a:off x="5125586" y="359761"/>
              <a:ext cx="6647315" cy="4392440"/>
            </a:xfrm>
            <a:prstGeom prst="rect">
              <a:avLst/>
            </a:prstGeom>
          </p:spPr>
        </p:pic>
        <p:pic>
          <p:nvPicPr>
            <p:cNvPr id="2050" name="Picture 2" descr="Wolverine | Milk advertising, Got milk ads, Good advertisements">
              <a:extLst>
                <a:ext uri="{FF2B5EF4-FFF2-40B4-BE49-F238E27FC236}">
                  <a16:creationId xmlns:a16="http://schemas.microsoft.com/office/drawing/2014/main" id="{D1E563C6-391B-A6E0-3B3D-16388150F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2" y="378811"/>
              <a:ext cx="3393375" cy="43924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0635CEF-885C-E749-AA05-CD5C96617956}"/>
              </a:ext>
            </a:extLst>
          </p:cNvPr>
          <p:cNvSpPr txBox="1"/>
          <p:nvPr/>
        </p:nvSpPr>
        <p:spPr>
          <a:xfrm>
            <a:off x="7039120" y="4198102"/>
            <a:ext cx="3595541" cy="1446550"/>
          </a:xfrm>
          <a:prstGeom prst="rect">
            <a:avLst/>
          </a:prstGeom>
          <a:solidFill>
            <a:schemeClr val="bg1"/>
          </a:solidFill>
        </p:spPr>
        <p:txBody>
          <a:bodyPr wrap="square">
            <a:spAutoFit/>
          </a:bodyPr>
          <a:lstStyle/>
          <a:p>
            <a:pPr defTabSz="685800">
              <a:defRPr/>
            </a:pPr>
            <a:r>
              <a:rPr lang="en-SA" sz="1100" dirty="0">
                <a:solidFill>
                  <a:schemeClr val="accent6">
                    <a:lumMod val="50000"/>
                  </a:schemeClr>
                </a:solidFill>
                <a:latin typeface="Calibri" panose="020F0502020204030204"/>
              </a:rPr>
              <a:t>1994, milk consumption had been in decline for 20 years. The general public perception was that milk was unhealthy, outdated, just for kids, or good only for dunking cookies.</a:t>
            </a:r>
          </a:p>
          <a:p>
            <a:pPr defTabSz="685800">
              <a:defRPr/>
            </a:pPr>
            <a:r>
              <a:rPr lang="en-SA" sz="1100" dirty="0">
                <a:solidFill>
                  <a:schemeClr val="accent6">
                    <a:lumMod val="50000"/>
                  </a:schemeClr>
                </a:solidFill>
                <a:latin typeface="Calibri" panose="020F0502020204030204"/>
              </a:rPr>
              <a:t>The national Fluid Milk Processors Education Program (MilkPEP) launched its ad campaign featuring celebrities with milk mustaches, and the tag line “Got Milk?”The campaign has been wildly popular + very successful, and is still running. </a:t>
            </a:r>
          </a:p>
        </p:txBody>
      </p:sp>
      <p:sp>
        <p:nvSpPr>
          <p:cNvPr id="9" name="TextBox 8">
            <a:extLst>
              <a:ext uri="{FF2B5EF4-FFF2-40B4-BE49-F238E27FC236}">
                <a16:creationId xmlns:a16="http://schemas.microsoft.com/office/drawing/2014/main" id="{E1A4927A-4104-6678-98B7-8C93857138BE}"/>
              </a:ext>
            </a:extLst>
          </p:cNvPr>
          <p:cNvSpPr txBox="1"/>
          <p:nvPr/>
        </p:nvSpPr>
        <p:spPr>
          <a:xfrm>
            <a:off x="1595031" y="4540117"/>
            <a:ext cx="5352067" cy="1277273"/>
          </a:xfrm>
          <a:prstGeom prst="rect">
            <a:avLst/>
          </a:prstGeom>
          <a:noFill/>
        </p:spPr>
        <p:txBody>
          <a:bodyPr wrap="square">
            <a:spAutoFit/>
          </a:bodyPr>
          <a:lstStyle/>
          <a:p>
            <a:pPr defTabSz="685800">
              <a:buSzPts val="1400"/>
              <a:defRPr/>
            </a:pPr>
            <a:r>
              <a:rPr lang="en-US" sz="1100" b="1" dirty="0">
                <a:solidFill>
                  <a:schemeClr val="accent6">
                    <a:lumMod val="50000"/>
                  </a:schemeClr>
                </a:solidFill>
                <a:latin typeface="Arial"/>
                <a:ea typeface="Arial"/>
                <a:cs typeface="Arial"/>
                <a:sym typeface="Arial"/>
              </a:rPr>
              <a:t>Sigmund Freud </a:t>
            </a:r>
            <a:r>
              <a:rPr lang="en-US" sz="1100" dirty="0">
                <a:solidFill>
                  <a:schemeClr val="accent6">
                    <a:lumMod val="50000"/>
                  </a:schemeClr>
                </a:solidFill>
                <a:latin typeface="Arial"/>
                <a:ea typeface="Arial"/>
                <a:cs typeface="Arial"/>
                <a:sym typeface="Arial"/>
              </a:rPr>
              <a:t>assumed the psychological forces shaping people’s behavior are largely unconscious and that a person cannot fully understand his or her own motivations.</a:t>
            </a:r>
          </a:p>
          <a:p>
            <a:pPr defTabSz="685800">
              <a:buSzPts val="1400"/>
              <a:defRPr/>
            </a:pPr>
            <a:endParaRPr lang="en-US" sz="1100" dirty="0">
              <a:solidFill>
                <a:schemeClr val="accent6">
                  <a:lumMod val="50000"/>
                </a:schemeClr>
              </a:solidFill>
              <a:latin typeface="Arial"/>
              <a:ea typeface="Arial"/>
              <a:cs typeface="Arial"/>
              <a:sym typeface="Arial"/>
            </a:endParaRPr>
          </a:p>
          <a:p>
            <a:pPr defTabSz="685800">
              <a:buSzPts val="1400"/>
              <a:defRPr/>
            </a:pPr>
            <a:r>
              <a:rPr lang="en-US" sz="1100" b="1" dirty="0">
                <a:solidFill>
                  <a:schemeClr val="accent6">
                    <a:lumMod val="50000"/>
                  </a:schemeClr>
                </a:solidFill>
                <a:latin typeface="Arial"/>
                <a:cs typeface="Arial"/>
                <a:sym typeface="Arial"/>
              </a:rPr>
              <a:t>Abraham Maslow</a:t>
            </a:r>
            <a:r>
              <a:rPr lang="en-US" sz="1100" dirty="0">
                <a:solidFill>
                  <a:schemeClr val="accent6">
                    <a:lumMod val="50000"/>
                  </a:schemeClr>
                </a:solidFill>
                <a:latin typeface="Arial"/>
                <a:ea typeface="Arial"/>
                <a:cs typeface="Arial"/>
                <a:sym typeface="Arial"/>
              </a:rPr>
              <a:t>. Assumed  that human needs are arranged in a hierarchy from most to least pressing—from physiological needs to safety needs, social needs, esteem needs, and self-actualization need</a:t>
            </a:r>
            <a:endParaRPr lang="ar-SA" sz="110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2597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TextBox 1">
            <a:extLst>
              <a:ext uri="{FF2B5EF4-FFF2-40B4-BE49-F238E27FC236}">
                <a16:creationId xmlns:a16="http://schemas.microsoft.com/office/drawing/2014/main" id="{FBCB59E4-2A06-F67D-E207-55A7692933A3}"/>
              </a:ext>
            </a:extLst>
          </p:cNvPr>
          <p:cNvSpPr txBox="1"/>
          <p:nvPr/>
        </p:nvSpPr>
        <p:spPr>
          <a:xfrm>
            <a:off x="4110566" y="1084733"/>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النفسية </a:t>
            </a:r>
            <a:r>
              <a:rPr lang="ar-SA" sz="2700" dirty="0">
                <a:solidFill>
                  <a:schemeClr val="accent6">
                    <a:lumMod val="50000"/>
                  </a:schemeClr>
                </a:solidFill>
                <a:latin typeface="Calibri" panose="020F0502020204030204"/>
                <a:cs typeface="Arial" panose="020B0604020202020204" pitchFamily="34" charset="0"/>
              </a:rPr>
              <a:t>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3" name="TextBox 2">
            <a:extLst>
              <a:ext uri="{FF2B5EF4-FFF2-40B4-BE49-F238E27FC236}">
                <a16:creationId xmlns:a16="http://schemas.microsoft.com/office/drawing/2014/main" id="{AC9387CF-B773-D102-86AF-3E05F2C69BCA}"/>
              </a:ext>
            </a:extLst>
          </p:cNvPr>
          <p:cNvSpPr txBox="1"/>
          <p:nvPr/>
        </p:nvSpPr>
        <p:spPr>
          <a:xfrm>
            <a:off x="1126958" y="1609946"/>
            <a:ext cx="9144000" cy="409728"/>
          </a:xfrm>
          <a:prstGeom prst="rect">
            <a:avLst/>
          </a:prstGeom>
          <a:noFill/>
        </p:spPr>
        <p:txBody>
          <a:bodyPr wrap="square">
            <a:spAutoFit/>
          </a:bodyPr>
          <a:lstStyle/>
          <a:p>
            <a:pPr algn="r" defTabSz="685800" rtl="1">
              <a:lnSpc>
                <a:spcPct val="150000"/>
              </a:lnSpc>
              <a:buSzPct val="100000"/>
              <a:defRPr/>
            </a:pPr>
            <a:r>
              <a:rPr lang="ar-SA" sz="1500" dirty="0">
                <a:solidFill>
                  <a:schemeClr val="accent6">
                    <a:lumMod val="50000"/>
                  </a:schemeClr>
                </a:solidFill>
                <a:latin typeface="Calibri" panose="020F0502020204030204"/>
                <a:cs typeface="Arial" panose="020B0604020202020204" pitchFamily="34" charset="0"/>
              </a:rPr>
              <a:t>تعد </a:t>
            </a:r>
            <a:r>
              <a:rPr lang="ar-SA" sz="1500" dirty="0">
                <a:solidFill>
                  <a:schemeClr val="accent6">
                    <a:lumMod val="50000"/>
                  </a:schemeClr>
                </a:solidFill>
                <a:latin typeface="Simplified Arabic,Bold"/>
                <a:cs typeface="Arial" panose="020B0604020202020204" pitchFamily="34" charset="0"/>
              </a:rPr>
              <a:t>العوامل النفسية</a:t>
            </a:r>
            <a:r>
              <a:rPr lang="ar-SA" sz="1500" dirty="0">
                <a:solidFill>
                  <a:schemeClr val="accent6">
                    <a:lumMod val="50000"/>
                  </a:schemeClr>
                </a:solidFill>
                <a:latin typeface="Times New Roman" panose="02020603050405020304" pitchFamily="18" charset="0"/>
                <a:cs typeface="Arial" panose="020B0604020202020204" pitchFamily="34" charset="0"/>
              </a:rPr>
              <a:t> </a:t>
            </a:r>
            <a:r>
              <a:rPr lang="ar-SA" sz="1500" dirty="0">
                <a:solidFill>
                  <a:schemeClr val="accent6">
                    <a:lumMod val="50000"/>
                  </a:schemeClr>
                </a:solidFill>
                <a:latin typeface="Calibri" panose="020F0502020204030204"/>
                <a:cs typeface="Arial" panose="020B0604020202020204" pitchFamily="34" charset="0"/>
              </a:rPr>
              <a:t>من المؤثرات  المهمة لاختيار المنتجات تتكون</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العوامل النفسية من الدوافع، و الإدراك، والتعلمـ، والاتجاهات و المعتقدات. </a:t>
            </a:r>
            <a:endParaRPr lang="ar-SA" sz="1500" dirty="0">
              <a:solidFill>
                <a:schemeClr val="accent6">
                  <a:lumMod val="50000"/>
                </a:schemeClr>
              </a:solidFill>
              <a:latin typeface="Calibri" panose="020F0502020204030204"/>
              <a:cs typeface="Arial" panose="020B0604020202020204" pitchFamily="34" charset="0"/>
            </a:endParaRPr>
          </a:p>
        </p:txBody>
      </p:sp>
      <p:sp>
        <p:nvSpPr>
          <p:cNvPr id="6" name="TextBox 5">
            <a:extLst>
              <a:ext uri="{FF2B5EF4-FFF2-40B4-BE49-F238E27FC236}">
                <a16:creationId xmlns:a16="http://schemas.microsoft.com/office/drawing/2014/main" id="{AC97ACE6-72AB-7D84-B0E7-FB0B06DA58B6}"/>
              </a:ext>
            </a:extLst>
          </p:cNvPr>
          <p:cNvSpPr txBox="1"/>
          <p:nvPr/>
        </p:nvSpPr>
        <p:spPr>
          <a:xfrm>
            <a:off x="5674896" y="2276799"/>
            <a:ext cx="4596063" cy="2723823"/>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الدافع</a:t>
            </a:r>
            <a:r>
              <a:rPr lang="ar-SA" sz="1500" dirty="0">
                <a:solidFill>
                  <a:schemeClr val="accent6">
                    <a:lumMod val="50000"/>
                  </a:schemeClr>
                </a:solidFill>
                <a:latin typeface="Calibri" panose="020F0502020204030204"/>
                <a:cs typeface="Arial" panose="020B0604020202020204" pitchFamily="34" charset="0"/>
              </a:rPr>
              <a:t> : تتحول الحاجة إلى دافع عندما تُثار إلى مستوى كافٍ يدفعنا للتصرف وهرم تسلسل للاحتياجات </a:t>
            </a:r>
            <a:r>
              <a:rPr lang="ar-SA" sz="1500" dirty="0" err="1">
                <a:solidFill>
                  <a:schemeClr val="accent6">
                    <a:lumMod val="50000"/>
                  </a:schemeClr>
                </a:solidFill>
                <a:latin typeface="Calibri" panose="020F0502020204030204"/>
                <a:cs typeface="Arial" panose="020B0604020202020204" pitchFamily="34" charset="0"/>
              </a:rPr>
              <a:t>ماسلو</a:t>
            </a:r>
            <a:r>
              <a:rPr lang="ar-SA" sz="1500" dirty="0">
                <a:solidFill>
                  <a:schemeClr val="accent6">
                    <a:lumMod val="50000"/>
                  </a:schemeClr>
                </a:solidFill>
                <a:latin typeface="Calibri" panose="020F0502020204030204"/>
                <a:cs typeface="Arial" panose="020B0604020202020204" pitchFamily="34" charset="0"/>
              </a:rPr>
              <a:t> ويتم ترتيب الدوافع في شكل تصاعدي من الاحتياجات الأقل التي لم يتم تلبيتها الي الحاجات</a:t>
            </a:r>
          </a:p>
          <a:p>
            <a:pPr marL="214313" indent="-214313" algn="r" defTabSz="685800" rtl="1">
              <a:buFont typeface="Arial" panose="020B0604020202020204" pitchFamily="34" charset="0"/>
              <a:buChar char="•"/>
              <a:defRPr/>
            </a:pPr>
            <a:endParaRPr lang="ar-SA" sz="1500" dirty="0">
              <a:solidFill>
                <a:schemeClr val="accent6">
                  <a:lumMod val="50000"/>
                </a:schemeClr>
              </a:solidFill>
              <a:latin typeface="Calibri" panose="020F0502020204030204"/>
              <a:cs typeface="Arial" panose="020B0604020202020204" pitchFamily="34" charset="0"/>
            </a:endParaRP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الإدراك</a:t>
            </a:r>
            <a:r>
              <a:rPr lang="ar-SA" sz="1500" dirty="0">
                <a:solidFill>
                  <a:schemeClr val="accent6">
                    <a:lumMod val="50000"/>
                  </a:schemeClr>
                </a:solidFill>
                <a:latin typeface="Calibri" panose="020F0502020204030204"/>
                <a:cs typeface="Arial" panose="020B0604020202020204" pitchFamily="34" charset="0"/>
              </a:rPr>
              <a:t> السلوك. العملية التي نقوم من خلالها باختيار وتنظيم وتفسير المعلومات لتكوين صورة ذات معنى.</a:t>
            </a: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التعلم </a:t>
            </a:r>
            <a:r>
              <a:rPr lang="ar-SA" sz="1500" dirty="0">
                <a:solidFill>
                  <a:schemeClr val="accent6">
                    <a:lumMod val="50000"/>
                  </a:schemeClr>
                </a:solidFill>
                <a:latin typeface="Calibri" panose="020F0502020204030204"/>
                <a:cs typeface="Arial" panose="020B0604020202020204" pitchFamily="34" charset="0"/>
              </a:rPr>
              <a:t> تحدث تغيرات في السلوك نابعة من الخبرة.</a:t>
            </a: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الاتجاهات</a:t>
            </a:r>
            <a:r>
              <a:rPr lang="ar-SA" sz="2100" dirty="0">
                <a:solidFill>
                  <a:schemeClr val="accent6">
                    <a:lumMod val="50000"/>
                  </a:schemeClr>
                </a:solidFill>
                <a:latin typeface="Simplified Arabic,Bold"/>
                <a:cs typeface="Arial" panose="020B0604020202020204" pitchFamily="34" charset="0"/>
              </a:rPr>
              <a:t> </a:t>
            </a:r>
            <a:r>
              <a:rPr lang="ar-SA" sz="1500" dirty="0">
                <a:solidFill>
                  <a:schemeClr val="accent6">
                    <a:lumMod val="50000"/>
                  </a:schemeClr>
                </a:solidFill>
                <a:latin typeface="Calibri" panose="020F0502020204030204"/>
                <a:cs typeface="Arial" panose="020B0604020202020204" pitchFamily="34" charset="0"/>
              </a:rPr>
              <a:t>هي إحساس عاطفي، وميول فعلية نحو موضوع ما او فكرة. نحو أي شيء: الدين ، السياسة، الأزياء، الموسيقى، الطعام.</a:t>
            </a:r>
          </a:p>
          <a:p>
            <a:pPr marL="214313" indent="-214313" algn="r" defTabSz="685800" rtl="1">
              <a:buFont typeface="Arial" panose="020B0604020202020204" pitchFamily="34" charset="0"/>
              <a:buChar char="•"/>
              <a:defRPr/>
            </a:pPr>
            <a:endParaRPr lang="ar-SA" sz="1500" dirty="0">
              <a:solidFill>
                <a:schemeClr val="accent6">
                  <a:lumMod val="50000"/>
                </a:schemeClr>
              </a:solidFill>
              <a:latin typeface="Calibri" panose="020F0502020204030204"/>
              <a:cs typeface="Arial" panose="020B0604020202020204" pitchFamily="34" charset="0"/>
            </a:endParaRP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المشاعر</a:t>
            </a:r>
            <a:r>
              <a:rPr lang="ar-SA" sz="1500" dirty="0">
                <a:solidFill>
                  <a:schemeClr val="accent6">
                    <a:lumMod val="50000"/>
                  </a:schemeClr>
                </a:solidFill>
                <a:latin typeface="Calibri" panose="020F0502020204030204"/>
                <a:cs typeface="Arial" panose="020B0604020202020204" pitchFamily="34" charset="0"/>
              </a:rPr>
              <a:t> يمكن أن ترتبط الكثير من المشاعر بالعلامات التجارية.</a:t>
            </a:r>
          </a:p>
        </p:txBody>
      </p:sp>
      <p:pic>
        <p:nvPicPr>
          <p:cNvPr id="16" name="Picture 15">
            <a:extLst>
              <a:ext uri="{FF2B5EF4-FFF2-40B4-BE49-F238E27FC236}">
                <a16:creationId xmlns:a16="http://schemas.microsoft.com/office/drawing/2014/main" id="{5928AB53-A5A9-3752-5D7C-301EF7BC9108}"/>
              </a:ext>
            </a:extLst>
          </p:cNvPr>
          <p:cNvPicPr>
            <a:picLocks noChangeAspect="1"/>
          </p:cNvPicPr>
          <p:nvPr/>
        </p:nvPicPr>
        <p:blipFill>
          <a:blip r:embed="rId3"/>
          <a:stretch>
            <a:fillRect/>
          </a:stretch>
        </p:blipFill>
        <p:spPr>
          <a:xfrm>
            <a:off x="984177" y="2545788"/>
            <a:ext cx="4690718" cy="2678342"/>
          </a:xfrm>
          <a:prstGeom prst="rect">
            <a:avLst/>
          </a:prstGeom>
        </p:spPr>
      </p:pic>
    </p:spTree>
    <p:extLst>
      <p:ext uri="{BB962C8B-B14F-4D97-AF65-F5344CB8AC3E}">
        <p14:creationId xmlns:p14="http://schemas.microsoft.com/office/powerpoint/2010/main" val="33618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31586" y="1046696"/>
            <a:ext cx="7846017" cy="675084"/>
          </a:xfrm>
        </p:spPr>
        <p:txBody>
          <a:bodyPr vert="horz" lIns="68580" tIns="34290" rIns="68580" bIns="34290" rtlCol="0" anchor="b">
            <a:normAutofit fontScale="90000"/>
          </a:bodyPr>
          <a:lstStyle/>
          <a:p>
            <a:pPr algn="ctr"/>
            <a:r>
              <a:rPr lang="en-US" sz="2400" dirty="0">
                <a:solidFill>
                  <a:schemeClr val="accent6">
                    <a:lumMod val="50000"/>
                  </a:schemeClr>
                </a:solidFill>
              </a:rPr>
              <a:t>Maslow’s Hierarchy of Needs in marketing </a:t>
            </a:r>
            <a:br>
              <a:rPr lang="en-US" sz="2400" dirty="0">
                <a:solidFill>
                  <a:schemeClr val="accent6">
                    <a:lumMod val="50000"/>
                  </a:schemeClr>
                </a:solidFill>
              </a:rPr>
            </a:br>
            <a:endParaRPr lang="en-US" sz="2400" dirty="0">
              <a:solidFill>
                <a:schemeClr val="accent6">
                  <a:lumMod val="50000"/>
                </a:schemeClr>
              </a:solidFill>
            </a:endParaRPr>
          </a:p>
        </p:txBody>
      </p:sp>
      <p:sp>
        <p:nvSpPr>
          <p:cNvPr id="7" name="TextBox 6">
            <a:extLst>
              <a:ext uri="{FF2B5EF4-FFF2-40B4-BE49-F238E27FC236}">
                <a16:creationId xmlns:a16="http://schemas.microsoft.com/office/drawing/2014/main" id="{8577693C-C0FB-CFAD-B3E8-5EB87E087DC0}"/>
              </a:ext>
            </a:extLst>
          </p:cNvPr>
          <p:cNvSpPr txBox="1"/>
          <p:nvPr/>
        </p:nvSpPr>
        <p:spPr>
          <a:xfrm>
            <a:off x="1798124" y="1933193"/>
            <a:ext cx="2333751" cy="3039381"/>
          </a:xfrm>
          <a:prstGeom prst="rect">
            <a:avLst/>
          </a:prstGeom>
          <a:solidFill>
            <a:schemeClr val="bg1"/>
          </a:solidFill>
        </p:spPr>
        <p:txBody>
          <a:bodyPr vert="horz" lIns="68580" tIns="34290" rIns="68580" bIns="34290" rtlCol="0">
            <a:normAutofit fontScale="92500" lnSpcReduction="20000"/>
          </a:bodyPr>
          <a:lstStyle/>
          <a:p>
            <a:pPr indent="-171450" defTabSz="685800">
              <a:lnSpc>
                <a:spcPct val="110000"/>
              </a:lnSpc>
              <a:spcBef>
                <a:spcPts val="525"/>
              </a:spcBef>
              <a:buClr>
                <a:srgbClr val="44546A"/>
              </a:buClr>
              <a:defRPr/>
            </a:pPr>
            <a:r>
              <a:rPr lang="en-US">
                <a:solidFill>
                  <a:schemeClr val="accent6">
                    <a:lumMod val="50000"/>
                  </a:schemeClr>
                </a:solidFill>
                <a:latin typeface="Calibri" panose="020F0502020204030204"/>
              </a:rPr>
              <a:t>Maslow’s answer is that human needs are arranged in a hierarchy, from the most pressing at the bottom to the least pressing at the top. They include physiological</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safety</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social needs, esteem</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and self-actualization</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a:t>
            </a:r>
          </a:p>
        </p:txBody>
      </p:sp>
      <p:pic>
        <p:nvPicPr>
          <p:cNvPr id="3" name="Picture 2">
            <a:extLst>
              <a:ext uri="{FF2B5EF4-FFF2-40B4-BE49-F238E27FC236}">
                <a16:creationId xmlns:a16="http://schemas.microsoft.com/office/drawing/2014/main" id="{B123CCD0-D3A8-84CA-2247-15ABFB901E83}"/>
              </a:ext>
            </a:extLst>
          </p:cNvPr>
          <p:cNvPicPr>
            <a:picLocks noChangeAspect="1"/>
          </p:cNvPicPr>
          <p:nvPr/>
        </p:nvPicPr>
        <p:blipFill>
          <a:blip r:embed="rId3"/>
          <a:stretch>
            <a:fillRect/>
          </a:stretch>
        </p:blipFill>
        <p:spPr>
          <a:xfrm>
            <a:off x="5928899" y="1801846"/>
            <a:ext cx="4683797" cy="3302077"/>
          </a:xfrm>
          <a:prstGeom prst="rect">
            <a:avLst/>
          </a:prstGeom>
        </p:spPr>
      </p:pic>
      <p:pic>
        <p:nvPicPr>
          <p:cNvPr id="4098" name="Picture 2">
            <a:extLst>
              <a:ext uri="{FF2B5EF4-FFF2-40B4-BE49-F238E27FC236}">
                <a16:creationId xmlns:a16="http://schemas.microsoft.com/office/drawing/2014/main" id="{8F012926-D9C7-194B-ADBE-F5200EC370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944" y="4300948"/>
            <a:ext cx="1649300" cy="805322"/>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7865C9D-5217-FAA7-9C25-12308AC4F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602" y="3458396"/>
            <a:ext cx="1610643" cy="805322"/>
          </a:xfrm>
          <a:prstGeom prst="rect">
            <a:avLst/>
          </a:prstGeom>
        </p:spPr>
        <p:style>
          <a:lnRef idx="2">
            <a:schemeClr val="dk1"/>
          </a:lnRef>
          <a:fillRef idx="1">
            <a:schemeClr val="lt1"/>
          </a:fillRef>
          <a:effectRef idx="0">
            <a:schemeClr val="dk1"/>
          </a:effectRef>
          <a:fontRef idx="minor">
            <a:schemeClr val="dk1"/>
          </a:fontRef>
        </p:style>
      </p:pic>
      <p:pic>
        <p:nvPicPr>
          <p:cNvPr id="4102" name="Picture 6">
            <a:extLst>
              <a:ext uri="{FF2B5EF4-FFF2-40B4-BE49-F238E27FC236}">
                <a16:creationId xmlns:a16="http://schemas.microsoft.com/office/drawing/2014/main" id="{2A5A7D51-055E-BF9A-2357-FD96080A15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601" y="2594282"/>
            <a:ext cx="1558688" cy="805322"/>
          </a:xfrm>
          <a:prstGeom prst="rect">
            <a:avLst/>
          </a:prstGeom>
        </p:spPr>
        <p:style>
          <a:lnRef idx="2">
            <a:schemeClr val="dk1"/>
          </a:lnRef>
          <a:fillRef idx="1">
            <a:schemeClr val="lt1"/>
          </a:fillRef>
          <a:effectRef idx="0">
            <a:schemeClr val="dk1"/>
          </a:effectRef>
          <a:fontRef idx="minor">
            <a:schemeClr val="dk1"/>
          </a:fontRef>
        </p:style>
      </p:pic>
      <p:pic>
        <p:nvPicPr>
          <p:cNvPr id="4106" name="Picture 10" descr="The Iconic Rolex Coronet – 'A Crown for Every Achievement'">
            <a:extLst>
              <a:ext uri="{FF2B5EF4-FFF2-40B4-BE49-F238E27FC236}">
                <a16:creationId xmlns:a16="http://schemas.microsoft.com/office/drawing/2014/main" id="{B4EF4816-6A1F-AF66-2C29-B8F4882828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8" t="5688" r="644" b="22849"/>
          <a:stretch/>
        </p:blipFill>
        <p:spPr bwMode="auto">
          <a:xfrm>
            <a:off x="4629945" y="1438547"/>
            <a:ext cx="2946797" cy="108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0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ppt_x"/>
                                          </p:val>
                                        </p:tav>
                                        <p:tav tm="100000">
                                          <p:val>
                                            <p:strVal val="#ppt_x"/>
                                          </p:val>
                                        </p:tav>
                                      </p:tavLst>
                                    </p:anim>
                                    <p:anim calcmode="lin" valueType="num">
                                      <p:cBhvr additive="base">
                                        <p:cTn id="20"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6"/>
                                        </p:tgtEl>
                                        <p:attrNameLst>
                                          <p:attrName>style.visibility</p:attrName>
                                        </p:attrNameLst>
                                      </p:cBhvr>
                                      <p:to>
                                        <p:strVal val="visible"/>
                                      </p:to>
                                    </p:set>
                                    <p:anim calcmode="lin" valueType="num">
                                      <p:cBhvr additive="base">
                                        <p:cTn id="25" dur="500" fill="hold"/>
                                        <p:tgtEl>
                                          <p:spTgt spid="4106"/>
                                        </p:tgtEl>
                                        <p:attrNameLst>
                                          <p:attrName>ppt_x</p:attrName>
                                        </p:attrNameLst>
                                      </p:cBhvr>
                                      <p:tavLst>
                                        <p:tav tm="0">
                                          <p:val>
                                            <p:strVal val="#ppt_x"/>
                                          </p:val>
                                        </p:tav>
                                        <p:tav tm="100000">
                                          <p:val>
                                            <p:strVal val="#ppt_x"/>
                                          </p:val>
                                        </p:tav>
                                      </p:tavLst>
                                    </p:anim>
                                    <p:anim calcmode="lin" valueType="num">
                                      <p:cBhvr additive="base">
                                        <p:cTn id="26"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017" y="1246627"/>
            <a:ext cx="5554960" cy="1311128"/>
          </a:xfrm>
        </p:spPr>
        <p:txBody>
          <a:bodyPr wrap="square">
            <a:spAutoFit/>
          </a:bodyPr>
          <a:lstStyle/>
          <a:p>
            <a:r>
              <a:rPr lang="en-US" altLang="en-US" dirty="0">
                <a:solidFill>
                  <a:schemeClr val="accent6">
                    <a:lumMod val="50000"/>
                  </a:schemeClr>
                </a:solidFill>
                <a:latin typeface="+mj-lt"/>
              </a:rPr>
              <a:t>Stages in the Adoption Process</a:t>
            </a:r>
            <a:endParaRPr lang="en-US" dirty="0">
              <a:solidFill>
                <a:schemeClr val="accent6">
                  <a:lumMod val="50000"/>
                </a:schemeClr>
              </a:solidFill>
              <a:latin typeface="+mj-lt"/>
            </a:endParaRPr>
          </a:p>
        </p:txBody>
      </p:sp>
      <p:sp>
        <p:nvSpPr>
          <p:cNvPr id="3" name="Content Placeholder 2"/>
          <p:cNvSpPr>
            <a:spLocks noGrp="1"/>
          </p:cNvSpPr>
          <p:nvPr>
            <p:ph idx="1"/>
          </p:nvPr>
        </p:nvSpPr>
        <p:spPr>
          <a:xfrm>
            <a:off x="2177505" y="2666259"/>
            <a:ext cx="8229600" cy="2405787"/>
          </a:xfrm>
        </p:spPr>
        <p:txBody>
          <a:bodyPr>
            <a:spAutoFit/>
          </a:bodyPr>
          <a:lstStyle/>
          <a:p>
            <a:pPr>
              <a:buClr>
                <a:schemeClr val="accent5">
                  <a:lumMod val="50000"/>
                </a:schemeClr>
              </a:buClr>
              <a:tabLst>
                <a:tab pos="0" algn="l"/>
              </a:tabLst>
            </a:pPr>
            <a:r>
              <a:rPr lang="en-US" sz="2600" dirty="0">
                <a:solidFill>
                  <a:schemeClr val="accent6">
                    <a:lumMod val="50000"/>
                  </a:schemeClr>
                </a:solidFill>
              </a:rPr>
              <a:t>Awareness</a:t>
            </a:r>
          </a:p>
          <a:p>
            <a:pPr>
              <a:buClr>
                <a:schemeClr val="accent5">
                  <a:lumMod val="50000"/>
                </a:schemeClr>
              </a:buClr>
              <a:tabLst>
                <a:tab pos="0" algn="l"/>
              </a:tabLst>
            </a:pPr>
            <a:r>
              <a:rPr lang="en-US" sz="2600" dirty="0">
                <a:solidFill>
                  <a:schemeClr val="accent6">
                    <a:lumMod val="50000"/>
                  </a:schemeClr>
                </a:solidFill>
              </a:rPr>
              <a:t>Interest</a:t>
            </a:r>
          </a:p>
          <a:p>
            <a:pPr>
              <a:buClr>
                <a:schemeClr val="accent5">
                  <a:lumMod val="50000"/>
                </a:schemeClr>
              </a:buClr>
              <a:tabLst>
                <a:tab pos="0" algn="l"/>
              </a:tabLst>
            </a:pPr>
            <a:r>
              <a:rPr lang="en-US" sz="2600" dirty="0">
                <a:solidFill>
                  <a:schemeClr val="accent6">
                    <a:lumMod val="50000"/>
                  </a:schemeClr>
                </a:solidFill>
              </a:rPr>
              <a:t>Evaluation</a:t>
            </a:r>
          </a:p>
          <a:p>
            <a:pPr>
              <a:buClr>
                <a:schemeClr val="accent5">
                  <a:lumMod val="50000"/>
                </a:schemeClr>
              </a:buClr>
              <a:tabLst>
                <a:tab pos="0" algn="l"/>
              </a:tabLst>
            </a:pPr>
            <a:r>
              <a:rPr lang="en-US" sz="2600" dirty="0">
                <a:solidFill>
                  <a:schemeClr val="accent6">
                    <a:lumMod val="50000"/>
                  </a:schemeClr>
                </a:solidFill>
              </a:rPr>
              <a:t>Trial</a:t>
            </a:r>
          </a:p>
          <a:p>
            <a:pPr>
              <a:buClr>
                <a:schemeClr val="accent5">
                  <a:lumMod val="50000"/>
                </a:schemeClr>
              </a:buClr>
              <a:tabLst>
                <a:tab pos="0" algn="l"/>
              </a:tabLst>
            </a:pPr>
            <a:r>
              <a:rPr lang="en-US" sz="2600" dirty="0">
                <a:solidFill>
                  <a:schemeClr val="accent6">
                    <a:lumMod val="50000"/>
                  </a:schemeClr>
                </a:solidFill>
              </a:rPr>
              <a:t>Adoption</a:t>
            </a:r>
          </a:p>
        </p:txBody>
      </p:sp>
    </p:spTree>
    <p:extLst>
      <p:ext uri="{BB962C8B-B14F-4D97-AF65-F5344CB8AC3E}">
        <p14:creationId xmlns:p14="http://schemas.microsoft.com/office/powerpoint/2010/main" val="220848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8" y="1052736"/>
            <a:ext cx="5355704" cy="1066800"/>
          </a:xfrm>
        </p:spPr>
        <p:txBody>
          <a:bodyPr/>
          <a:lstStyle/>
          <a:p>
            <a:r>
              <a:rPr lang="en-US" altLang="en-US" sz="2400" dirty="0">
                <a:solidFill>
                  <a:schemeClr val="accent6">
                    <a:lumMod val="50000"/>
                  </a:schemeClr>
                </a:solidFill>
              </a:rPr>
              <a:t>Adopter Categories Based on Relative Time of Adoption of Innovations</a:t>
            </a:r>
            <a:endParaRPr lang="en-US" sz="2400" dirty="0">
              <a:solidFill>
                <a:schemeClr val="accent6">
                  <a:lumMod val="50000"/>
                </a:schemeClr>
              </a:solidFill>
            </a:endParaRPr>
          </a:p>
        </p:txBody>
      </p:sp>
      <p:pic>
        <p:nvPicPr>
          <p:cNvPr id="8194" name="Picture 2" descr="The horizontal axis of the graph shows the time of adoption of innovation, and the vertical axis shows the percentage share of all adopters marked from o to 100 in increments of 25.&#10;The five shaded boxes starting from the origin and moving upward to the right are labelled as:&#10;• Innovators: 2.5 percent&#10;• Early adopters: 13.5 percent&#10;• Early mainstream: 34 percent&#10;• Late mainstream: 34 percent&#10;• Lagging adopters: 16 percent&#10;A line is drawn connected from the origin through the diagonal corners of all the shaded boxes. This line is a gradually upward-sloping curve.&#10;Note: New product marketers often target innovators and early adopters, who in turn influence later adopter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3" y="2780929"/>
            <a:ext cx="7938401" cy="31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3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41F8-CF96-5112-576C-7B57C71DAAB3}"/>
              </a:ext>
            </a:extLst>
          </p:cNvPr>
          <p:cNvSpPr>
            <a:spLocks noGrp="1"/>
          </p:cNvSpPr>
          <p:nvPr>
            <p:ph type="title" idx="4294967295"/>
          </p:nvPr>
        </p:nvSpPr>
        <p:spPr>
          <a:xfrm>
            <a:off x="1616279" y="2007766"/>
            <a:ext cx="9144000" cy="313135"/>
          </a:xfrm>
          <a:solidFill>
            <a:schemeClr val="bg1"/>
          </a:solidFill>
        </p:spPr>
        <p:txBody>
          <a:bodyPr anchor="b">
            <a:normAutofit fontScale="90000"/>
          </a:bodyPr>
          <a:lstStyle/>
          <a:p>
            <a:pPr algn="ctr"/>
            <a:r>
              <a:rPr lang="en-US" altLang="en-US" b="1" dirty="0">
                <a:solidFill>
                  <a:schemeClr val="accent6">
                    <a:lumMod val="50000"/>
                  </a:schemeClr>
                </a:solidFill>
              </a:rPr>
              <a:t>Summary for Factors Influencing Consumer Behavior</a:t>
            </a:r>
            <a:endParaRPr lang="en-SA" b="1" dirty="0">
              <a:solidFill>
                <a:schemeClr val="accent6">
                  <a:lumMod val="50000"/>
                </a:schemeClr>
              </a:solidFill>
            </a:endParaRPr>
          </a:p>
        </p:txBody>
      </p:sp>
      <p:pic>
        <p:nvPicPr>
          <p:cNvPr id="4" name="Content Placeholder 3">
            <a:extLst>
              <a:ext uri="{FF2B5EF4-FFF2-40B4-BE49-F238E27FC236}">
                <a16:creationId xmlns:a16="http://schemas.microsoft.com/office/drawing/2014/main" id="{BC69F2CF-60E9-9AC8-EC2F-5F723988DB83}"/>
              </a:ext>
            </a:extLst>
          </p:cNvPr>
          <p:cNvPicPr>
            <a:picLocks noChangeAspect="1"/>
          </p:cNvPicPr>
          <p:nvPr/>
        </p:nvPicPr>
        <p:blipFill rotWithShape="1">
          <a:blip r:embed="rId3"/>
          <a:srcRect l="992" t="12375"/>
          <a:stretch/>
        </p:blipFill>
        <p:spPr>
          <a:xfrm>
            <a:off x="3403833" y="3087149"/>
            <a:ext cx="5960856" cy="2787934"/>
          </a:xfrm>
          <a:prstGeom prst="rect">
            <a:avLst/>
          </a:prstGeom>
        </p:spPr>
      </p:pic>
    </p:spTree>
    <p:extLst>
      <p:ext uri="{BB962C8B-B14F-4D97-AF65-F5344CB8AC3E}">
        <p14:creationId xmlns:p14="http://schemas.microsoft.com/office/powerpoint/2010/main" val="21937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521306" y="1216821"/>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#1</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1920723851"/>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0D86DC5E-8151-2EA0-A56A-11AB4F065724}"/>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B3D8C805-C851-40ED-9D4B-9B0CB4F69313}"/>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976D7234-918C-7571-A907-7DC9024EA82E}"/>
              </a:ext>
            </a:extLst>
          </p:cNvPr>
          <p:cNvGrpSpPr/>
          <p:nvPr/>
        </p:nvGrpSpPr>
        <p:grpSpPr>
          <a:xfrm>
            <a:off x="1718203" y="1994315"/>
            <a:ext cx="8702774" cy="1342610"/>
            <a:chOff x="110067" y="1282700"/>
            <a:chExt cx="11519030" cy="1718733"/>
          </a:xfrm>
        </p:grpSpPr>
        <p:pic>
          <p:nvPicPr>
            <p:cNvPr id="293" name="Google Shape;293;p13">
              <a:extLst>
                <a:ext uri="{FF2B5EF4-FFF2-40B4-BE49-F238E27FC236}">
                  <a16:creationId xmlns:a16="http://schemas.microsoft.com/office/drawing/2014/main" id="{3BFAC958-ADD8-95B0-B049-1248E5937274}"/>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7E5DD0F-62FA-0406-55C0-45999AE1BF88}"/>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F78A8743-782E-2368-1E97-A234B8B4C17F}"/>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617C506D-A012-9025-CF86-D349EBF95FAC}"/>
              </a:ext>
            </a:extLst>
          </p:cNvPr>
          <p:cNvPicPr preferRelativeResize="0"/>
          <p:nvPr/>
        </p:nvPicPr>
        <p:blipFill rotWithShape="1">
          <a:blip r:embed="rId4">
            <a:alphaModFix/>
          </a:blip>
          <a:srcRect t="45389" r="1537"/>
          <a:stretch/>
        </p:blipFill>
        <p:spPr>
          <a:xfrm>
            <a:off x="1562351" y="3595620"/>
            <a:ext cx="8639273" cy="1236567"/>
          </a:xfrm>
          <a:prstGeom prst="rect">
            <a:avLst/>
          </a:prstGeom>
          <a:noFill/>
          <a:ln>
            <a:noFill/>
          </a:ln>
        </p:spPr>
      </p:pic>
      <p:cxnSp>
        <p:nvCxnSpPr>
          <p:cNvPr id="297" name="Google Shape;297;p13">
            <a:extLst>
              <a:ext uri="{FF2B5EF4-FFF2-40B4-BE49-F238E27FC236}">
                <a16:creationId xmlns:a16="http://schemas.microsoft.com/office/drawing/2014/main" id="{54856278-BFB5-05E5-8F05-2BD19B20FCAE}"/>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307B2B31-4DB5-3F83-658D-39B1EA26956A}"/>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5DB84C7E-1E42-D7E4-5924-D67999828DE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C349FF93-2272-2101-FFF8-D1950398537E}"/>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6EAEDB9C-283E-91B2-6521-87106162B39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A27D9445-9432-62F7-17D3-8527E0DB798D}"/>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E946F391-E335-2B5B-CD10-84E9BD6E183F}"/>
              </a:ext>
            </a:extLst>
          </p:cNvPr>
          <p:cNvSpPr/>
          <p:nvPr/>
        </p:nvSpPr>
        <p:spPr>
          <a:xfrm>
            <a:off x="2659591" y="2011702"/>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BE3C3D5B-714C-7C0B-5AE6-7515ED799228}"/>
              </a:ext>
            </a:extLst>
          </p:cNvPr>
          <p:cNvSpPr/>
          <p:nvPr/>
        </p:nvSpPr>
        <p:spPr>
          <a:xfrm>
            <a:off x="5495761" y="200412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A96F201-92D6-C705-23FB-2BAEA02BD0C6}"/>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3669CE3C-5A8E-D2E5-60DF-9FD8F5A24D39}"/>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latin typeface="Rockwell"/>
                <a:sym typeface="Rockwell"/>
              </a:rPr>
              <a:t>Marketing research</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5101BEF4-C395-BD61-A6DF-276C69C651DC}"/>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F9429D8B-F8CF-11CC-55B5-FC52874FFF3D}"/>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C574C6B0-2B5F-7DA3-8C3A-BF8DDE5A624D}"/>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CRM tools and systems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CUSTOMER RELATIONSHIP GROUPS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Marketing control</a:t>
            </a:r>
            <a:endParaRPr sz="1050" dirty="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60720A6C-2C25-A08D-D779-6CAD24320207}"/>
              </a:ext>
            </a:extLst>
          </p:cNvPr>
          <p:cNvSpPr txBox="1"/>
          <p:nvPr/>
        </p:nvSpPr>
        <p:spPr>
          <a:xfrm>
            <a:off x="10165596" y="3562638"/>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rgbClr val="000000"/>
                </a:solidFill>
                <a:latin typeface="Rockwell"/>
                <a:ea typeface="Rockwell"/>
                <a:cs typeface="Rockwell"/>
                <a:sym typeface="Rockwell"/>
              </a:rPr>
              <a:t>- consumer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consumer markets</a:t>
            </a:r>
            <a:endParaRPr sz="1050">
              <a:solidFill>
                <a:srgbClr val="000000"/>
              </a:solidFill>
              <a:latin typeface="Arial"/>
              <a:ea typeface="Arial"/>
              <a:cs typeface="Arial"/>
              <a:sym typeface="Arial"/>
            </a:endParaRPr>
          </a:p>
          <a:p>
            <a:pPr defTabSz="685800">
              <a:buClr>
                <a:srgbClr val="000000"/>
              </a:buClr>
              <a:buSzPts val="800"/>
              <a:defRPr/>
            </a:pPr>
            <a:r>
              <a:rPr lang="en-US" sz="600">
                <a:solidFill>
                  <a:srgbClr val="000000"/>
                </a:solidFill>
                <a:latin typeface="Rockwell"/>
                <a:ea typeface="Rockwell"/>
                <a:cs typeface="Rockwell"/>
                <a:sym typeface="Rockwell"/>
              </a:rPr>
              <a:t>- Business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Business Markets</a:t>
            </a:r>
            <a:endParaRPr sz="1050">
              <a:solidFill>
                <a:srgbClr val="000000"/>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33481E1D-0BB3-D0B9-BD20-323829FB0715}"/>
              </a:ext>
            </a:extLst>
          </p:cNvPr>
          <p:cNvSpPr txBox="1">
            <a:spLocks/>
          </p:cNvSpPr>
          <p:nvPr/>
        </p:nvSpPr>
        <p:spPr>
          <a:xfrm>
            <a:off x="1588602" y="1056081"/>
            <a:ext cx="9005440" cy="998942"/>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5">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672E35B4-E6F7-CB7B-11E0-7569DE71A45A}"/>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5</a:t>
            </a:r>
            <a:endParaRPr sz="105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5061ADAA-CB31-5A19-2847-621694929ECA}"/>
              </a:ext>
            </a:extLst>
          </p:cNvPr>
          <p:cNvSpPr txBox="1"/>
          <p:nvPr/>
        </p:nvSpPr>
        <p:spPr>
          <a:xfrm>
            <a:off x="5516374" y="5440097"/>
            <a:ext cx="4698656"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t>Marketing</a:t>
            </a:r>
            <a:r>
              <a:rPr lang="ar-SA" sz="1350"/>
              <a:t> </a:t>
            </a:r>
            <a:r>
              <a:rPr lang="ar-SA" sz="1350" err="1"/>
              <a:t>An</a:t>
            </a:r>
            <a:r>
              <a:rPr lang="ar-SA" sz="1350"/>
              <a:t> </a:t>
            </a:r>
            <a:r>
              <a:rPr lang="ar-SA" sz="1350" err="1"/>
              <a:t>Introduction</a:t>
            </a:r>
            <a:r>
              <a:rPr lang="ar-SA" sz="1350"/>
              <a:t> FOURTEENTH EDITION</a:t>
            </a:r>
          </a:p>
          <a:p>
            <a:r>
              <a:rPr lang="ar-SA" sz="1350" err="1">
                <a:solidFill>
                  <a:srgbClr val="C00000"/>
                </a:solidFill>
              </a:rPr>
              <a:t>Gary</a:t>
            </a:r>
            <a:r>
              <a:rPr lang="ar-SA" sz="1350">
                <a:solidFill>
                  <a:srgbClr val="C00000"/>
                </a:solidFill>
              </a:rPr>
              <a:t> </a:t>
            </a:r>
            <a:r>
              <a:rPr lang="ar-SA" sz="1350" err="1">
                <a:solidFill>
                  <a:srgbClr val="C00000"/>
                </a:solidFill>
              </a:rPr>
              <a:t>Armstrong</a:t>
            </a:r>
            <a:r>
              <a:rPr lang="ar-SA" sz="1350">
                <a:solidFill>
                  <a:srgbClr val="C00000"/>
                </a:solidFill>
              </a:rPr>
              <a:t> </a:t>
            </a:r>
            <a:r>
              <a:rPr lang="ar-SA" sz="1350" err="1">
                <a:solidFill>
                  <a:srgbClr val="C00000"/>
                </a:solidFill>
              </a:rPr>
              <a:t>Philip</a:t>
            </a:r>
            <a:r>
              <a:rPr lang="ar-SA" sz="1350">
                <a:solidFill>
                  <a:srgbClr val="C00000"/>
                </a:solidFill>
              </a:rPr>
              <a:t> </a:t>
            </a:r>
            <a:r>
              <a:rPr lang="ar-SA" sz="1350" err="1">
                <a:solidFill>
                  <a:srgbClr val="C00000"/>
                </a:solidFill>
              </a:rPr>
              <a:t>Kotler</a:t>
            </a:r>
            <a:endParaRPr lang="ar-SA" sz="1350">
              <a:solidFill>
                <a:srgbClr val="C00000"/>
              </a:solidFill>
            </a:endParaRPr>
          </a:p>
        </p:txBody>
      </p:sp>
    </p:spTree>
    <p:extLst>
      <p:ext uri="{BB962C8B-B14F-4D97-AF65-F5344CB8AC3E}">
        <p14:creationId xmlns:p14="http://schemas.microsoft.com/office/powerpoint/2010/main" val="338648129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2" name="Picture 1">
            <a:extLst>
              <a:ext uri="{FF2B5EF4-FFF2-40B4-BE49-F238E27FC236}">
                <a16:creationId xmlns:a16="http://schemas.microsoft.com/office/drawing/2014/main" id="{B5E5D553-732A-DD23-15CC-32906AC0503B}"/>
              </a:ext>
            </a:extLst>
          </p:cNvPr>
          <p:cNvPicPr>
            <a:picLocks noChangeAspect="1"/>
          </p:cNvPicPr>
          <p:nvPr/>
        </p:nvPicPr>
        <p:blipFill>
          <a:blip r:embed="rId3"/>
          <a:stretch>
            <a:fillRect/>
          </a:stretch>
        </p:blipFill>
        <p:spPr>
          <a:xfrm>
            <a:off x="7426779" y="1204016"/>
            <a:ext cx="3054028" cy="1272441"/>
          </a:xfrm>
          <a:prstGeom prst="rect">
            <a:avLst/>
          </a:prstGeom>
        </p:spPr>
      </p:pic>
      <p:pic>
        <p:nvPicPr>
          <p:cNvPr id="4" name="Picture 3">
            <a:extLst>
              <a:ext uri="{FF2B5EF4-FFF2-40B4-BE49-F238E27FC236}">
                <a16:creationId xmlns:a16="http://schemas.microsoft.com/office/drawing/2014/main" id="{A5C2D5DC-E60A-6C9D-8130-2B89913FF1DD}"/>
              </a:ext>
            </a:extLst>
          </p:cNvPr>
          <p:cNvPicPr>
            <a:picLocks noChangeAspect="1"/>
          </p:cNvPicPr>
          <p:nvPr/>
        </p:nvPicPr>
        <p:blipFill rotWithShape="1">
          <a:blip r:embed="rId4"/>
          <a:srcRect l="35625" t="29671" r="24062" b="31868"/>
          <a:stretch/>
        </p:blipFill>
        <p:spPr>
          <a:xfrm>
            <a:off x="8009323" y="2556370"/>
            <a:ext cx="2229283" cy="1013392"/>
          </a:xfrm>
          <a:prstGeom prst="rect">
            <a:avLst/>
          </a:prstGeom>
        </p:spPr>
      </p:pic>
      <p:pic>
        <p:nvPicPr>
          <p:cNvPr id="9218" name="Picture 2" descr="برنامج أحمد الشقيري &quot;سين&quot; الحلقة 26 وجميع حلقات البرنامج - وكالة صفد">
            <a:extLst>
              <a:ext uri="{FF2B5EF4-FFF2-40B4-BE49-F238E27FC236}">
                <a16:creationId xmlns:a16="http://schemas.microsoft.com/office/drawing/2014/main" id="{41BB39AF-EEDE-699B-65FB-F0108056D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380" y="3121686"/>
            <a:ext cx="2294942" cy="1285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1125F-F8AB-C559-6490-981082A6C37D}"/>
              </a:ext>
            </a:extLst>
          </p:cNvPr>
          <p:cNvPicPr>
            <a:picLocks noChangeAspect="1"/>
          </p:cNvPicPr>
          <p:nvPr/>
        </p:nvPicPr>
        <p:blipFill>
          <a:blip r:embed="rId6"/>
          <a:stretch>
            <a:fillRect/>
          </a:stretch>
        </p:blipFill>
        <p:spPr>
          <a:xfrm>
            <a:off x="8408239" y="3650034"/>
            <a:ext cx="2229283" cy="1427569"/>
          </a:xfrm>
          <a:prstGeom prst="rect">
            <a:avLst/>
          </a:prstGeom>
        </p:spPr>
      </p:pic>
      <p:pic>
        <p:nvPicPr>
          <p:cNvPr id="9" name="Picture 6">
            <a:extLst>
              <a:ext uri="{FF2B5EF4-FFF2-40B4-BE49-F238E27FC236}">
                <a16:creationId xmlns:a16="http://schemas.microsoft.com/office/drawing/2014/main" id="{5E17657A-E1F4-5DF4-1C36-04E1CF9BCD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8875" y="4685387"/>
            <a:ext cx="2027798" cy="1047696"/>
          </a:xfrm>
          <a:prstGeom prst="rect">
            <a:avLst/>
          </a:prstGeom>
        </p:spPr>
        <p:style>
          <a:lnRef idx="2">
            <a:schemeClr val="dk1"/>
          </a:lnRef>
          <a:fillRef idx="1">
            <a:schemeClr val="lt1"/>
          </a:fillRef>
          <a:effectRef idx="0">
            <a:schemeClr val="dk1"/>
          </a:effectRef>
          <a:fontRef idx="minor">
            <a:schemeClr val="dk1"/>
          </a:fontRef>
        </p:style>
      </p:pic>
      <p:pic>
        <p:nvPicPr>
          <p:cNvPr id="10" name="Picture 10" descr="The Iconic Rolex Coronet – 'A Crown for Every Achievement'">
            <a:extLst>
              <a:ext uri="{FF2B5EF4-FFF2-40B4-BE49-F238E27FC236}">
                <a16:creationId xmlns:a16="http://schemas.microsoft.com/office/drawing/2014/main" id="{48E3C5BE-9A86-EBAB-A1EE-90E1DF2F66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8" t="5688" r="644" b="22849"/>
          <a:stretch/>
        </p:blipFill>
        <p:spPr bwMode="auto">
          <a:xfrm>
            <a:off x="5486557" y="4597516"/>
            <a:ext cx="2750588" cy="1010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F086EA-26EC-52DF-DA13-F9B462D25E41}"/>
              </a:ext>
            </a:extLst>
          </p:cNvPr>
          <p:cNvSpPr txBox="1"/>
          <p:nvPr/>
        </p:nvSpPr>
        <p:spPr>
          <a:xfrm>
            <a:off x="8290677" y="5209235"/>
            <a:ext cx="2268574" cy="415498"/>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defTabSz="685800">
              <a:buClr>
                <a:srgbClr val="000000"/>
              </a:buClr>
              <a:defRPr/>
            </a:pPr>
            <a:r>
              <a:rPr lang="ar-SA" sz="2100" kern="0" dirty="0">
                <a:solidFill>
                  <a:srgbClr val="000000"/>
                </a:solidFill>
                <a:latin typeface="Segoe UI Web (Arabic)"/>
                <a:cs typeface="Arial" panose="020B0604020202020204" pitchFamily="34" charset="0"/>
                <a:sym typeface="Arial"/>
              </a:rPr>
              <a:t>غير "عادي" .</a:t>
            </a:r>
            <a:endParaRPr lang="ar-SA" sz="2100" kern="0" dirty="0">
              <a:solidFill>
                <a:srgbClr val="000000"/>
              </a:solidFill>
              <a:latin typeface="Arial"/>
              <a:cs typeface="Arial" panose="020B0604020202020204" pitchFamily="34" charset="0"/>
              <a:sym typeface="Arial"/>
            </a:endParaRPr>
          </a:p>
        </p:txBody>
      </p:sp>
      <p:pic>
        <p:nvPicPr>
          <p:cNvPr id="9220" name="Picture 4" descr="كوني دايمًا متأكدة بنسبة 100% من... - كيرفور مول Care4 Mall | Facebook">
            <a:extLst>
              <a:ext uri="{FF2B5EF4-FFF2-40B4-BE49-F238E27FC236}">
                <a16:creationId xmlns:a16="http://schemas.microsoft.com/office/drawing/2014/main" id="{732B7B9A-FAF5-1B9F-5AE7-308FA875CB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187" y="3954703"/>
            <a:ext cx="1738993" cy="1738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5ED2386-B503-32BC-894F-B00D3DBB3CE4}"/>
              </a:ext>
            </a:extLst>
          </p:cNvPr>
          <p:cNvPicPr>
            <a:picLocks noChangeAspect="1"/>
          </p:cNvPicPr>
          <p:nvPr/>
        </p:nvPicPr>
        <p:blipFill>
          <a:blip r:embed="rId10"/>
          <a:stretch>
            <a:fillRect/>
          </a:stretch>
        </p:blipFill>
        <p:spPr>
          <a:xfrm>
            <a:off x="5199989" y="1164307"/>
            <a:ext cx="1977035" cy="1738993"/>
          </a:xfrm>
          <a:prstGeom prst="rect">
            <a:avLst/>
          </a:prstGeom>
        </p:spPr>
      </p:pic>
      <p:pic>
        <p:nvPicPr>
          <p:cNvPr id="6" name="Picture 5">
            <a:extLst>
              <a:ext uri="{FF2B5EF4-FFF2-40B4-BE49-F238E27FC236}">
                <a16:creationId xmlns:a16="http://schemas.microsoft.com/office/drawing/2014/main" id="{A15DD58A-AD42-D26E-DCDA-CF03DCE398A9}"/>
              </a:ext>
            </a:extLst>
          </p:cNvPr>
          <p:cNvPicPr>
            <a:picLocks noChangeAspect="1"/>
          </p:cNvPicPr>
          <p:nvPr/>
        </p:nvPicPr>
        <p:blipFill>
          <a:blip r:embed="rId11"/>
          <a:stretch>
            <a:fillRect/>
          </a:stretch>
        </p:blipFill>
        <p:spPr>
          <a:xfrm>
            <a:off x="1568876" y="1204015"/>
            <a:ext cx="3466463" cy="2114144"/>
          </a:xfrm>
          <a:prstGeom prst="rect">
            <a:avLst/>
          </a:prstGeom>
        </p:spPr>
      </p:pic>
    </p:spTree>
    <p:extLst>
      <p:ext uri="{BB962C8B-B14F-4D97-AF65-F5344CB8AC3E}">
        <p14:creationId xmlns:p14="http://schemas.microsoft.com/office/powerpoint/2010/main" val="1161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1684736"/>
            <a:ext cx="4866085" cy="4238625"/>
          </a:xfrm>
          <a:ln>
            <a:solidFill>
              <a:schemeClr val="bg1"/>
            </a:solidFill>
          </a:ln>
        </p:spPr>
        <p:style>
          <a:lnRef idx="2">
            <a:schemeClr val="dk1"/>
          </a:lnRef>
          <a:fillRef idx="1">
            <a:schemeClr val="lt1"/>
          </a:fillRef>
          <a:effectRef idx="0">
            <a:schemeClr val="dk1"/>
          </a:effectRef>
          <a:fontRef idx="minor">
            <a:schemeClr val="dk1"/>
          </a:fontRef>
        </p:style>
        <p:txBody>
          <a:bodyPr vert="horz" lIns="68580" tIns="34290" rIns="68580" bIns="34290" rtlCol="0">
            <a:noAutofit/>
          </a:bodyPr>
          <a:lstStyle/>
          <a:p>
            <a:pPr marL="0">
              <a:buNone/>
            </a:pPr>
            <a:endParaRPr lang="en-US" sz="1800" dirty="0">
              <a:solidFill>
                <a:schemeClr val="accent6">
                  <a:lumMod val="50000"/>
                </a:schemeClr>
              </a:solidFill>
            </a:endParaRPr>
          </a:p>
          <a:p>
            <a:pPr marL="0">
              <a:buNone/>
              <a:tabLst>
                <a:tab pos="0" algn="l"/>
              </a:tabLst>
            </a:pPr>
            <a:r>
              <a:rPr lang="en-US" altLang="en-US" sz="1800" b="1" dirty="0">
                <a:solidFill>
                  <a:schemeClr val="accent6">
                    <a:lumMod val="50000"/>
                  </a:schemeClr>
                </a:solidFill>
              </a:rPr>
              <a:t>Business buyer behavior</a:t>
            </a:r>
          </a:p>
          <a:p>
            <a:pPr lvl="1">
              <a:buSzPct val="100000"/>
              <a:tabLst>
                <a:tab pos="0" algn="l"/>
              </a:tabLst>
            </a:pPr>
            <a:r>
              <a:rPr lang="en-US" altLang="en-US" sz="1600" dirty="0">
                <a:solidFill>
                  <a:schemeClr val="accent6">
                    <a:lumMod val="50000"/>
                  </a:schemeClr>
                </a:solidFill>
              </a:rPr>
              <a:t>Buying behavior of the organizations that buy goods and services for use in the production of other products and services that are sold, rented, or supplied to others. </a:t>
            </a:r>
          </a:p>
          <a:p>
            <a:pPr marL="0">
              <a:buSzPct val="100000"/>
              <a:buNone/>
              <a:tabLst>
                <a:tab pos="0" algn="l"/>
              </a:tabLst>
            </a:pPr>
            <a:r>
              <a:rPr lang="en-US" altLang="en-US" sz="1800" b="1" dirty="0">
                <a:solidFill>
                  <a:schemeClr val="accent6">
                    <a:lumMod val="50000"/>
                  </a:schemeClr>
                </a:solidFill>
              </a:rPr>
              <a:t>Business</a:t>
            </a:r>
            <a:r>
              <a:rPr lang="en-US" altLang="en-US" sz="1800" dirty="0">
                <a:solidFill>
                  <a:schemeClr val="accent6">
                    <a:lumMod val="50000"/>
                  </a:schemeClr>
                </a:solidFill>
              </a:rPr>
              <a:t> </a:t>
            </a:r>
            <a:r>
              <a:rPr lang="en-US" altLang="en-US" sz="1800" b="1" dirty="0">
                <a:solidFill>
                  <a:schemeClr val="accent6">
                    <a:lumMod val="50000"/>
                  </a:schemeClr>
                </a:solidFill>
              </a:rPr>
              <a:t>market</a:t>
            </a:r>
            <a:r>
              <a:rPr lang="en-US" altLang="en-US" sz="1800" dirty="0">
                <a:solidFill>
                  <a:schemeClr val="accent6">
                    <a:lumMod val="50000"/>
                  </a:schemeClr>
                </a:solidFill>
              </a:rPr>
              <a:t> </a:t>
            </a:r>
            <a:r>
              <a:rPr lang="en-US" sz="1800" b="1" dirty="0">
                <a:solidFill>
                  <a:schemeClr val="accent6">
                    <a:lumMod val="50000"/>
                  </a:schemeClr>
                </a:solidFill>
              </a:rPr>
              <a:t>Business-to-business (B-to-B) </a:t>
            </a:r>
            <a:endParaRPr lang="en-US" altLang="en-US" sz="1800" b="1" dirty="0">
              <a:solidFill>
                <a:schemeClr val="accent6">
                  <a:lumMod val="50000"/>
                </a:schemeClr>
              </a:solidFill>
            </a:endParaRPr>
          </a:p>
          <a:p>
            <a:pPr lvl="1"/>
            <a:r>
              <a:rPr lang="en-US" altLang="en-US" sz="1600" dirty="0">
                <a:solidFill>
                  <a:schemeClr val="accent6">
                    <a:lumMod val="50000"/>
                  </a:schemeClr>
                </a:solidFill>
              </a:rPr>
              <a:t>Where </a:t>
            </a:r>
            <a:r>
              <a:rPr lang="en-US" sz="1600" dirty="0">
                <a:solidFill>
                  <a:schemeClr val="accent6">
                    <a:lumMod val="50000"/>
                  </a:schemeClr>
                </a:solidFill>
              </a:rPr>
              <a:t>Organizations sell their products or services to businesses instead of marketing them to consumers</a:t>
            </a:r>
          </a:p>
          <a:p>
            <a:pPr lvl="1"/>
            <a:r>
              <a:rPr lang="en-US" sz="1600" dirty="0">
                <a:solidFill>
                  <a:schemeClr val="accent6">
                    <a:lumMod val="50000"/>
                  </a:schemeClr>
                </a:solidFill>
                <a:latin typeface="Arial" charset="0"/>
                <a:ea typeface="MS PGothic" panose="020B0600070205080204" pitchFamily="34" charset="-128"/>
                <a:cs typeface="ＭＳ Ｐゴシック" charset="0"/>
              </a:rPr>
              <a:t>like businesses that sell to final buyers, they must engage business customers and build profitable relationships with them by creating superior customer value.</a:t>
            </a:r>
            <a:endParaRPr lang="en-US" altLang="en-US" sz="1600" dirty="0">
              <a:solidFill>
                <a:schemeClr val="accent6">
                  <a:lumMod val="50000"/>
                </a:schemeClr>
              </a:solidFill>
              <a:latin typeface="Arial" panose="020B0604020202020204" pitchFamily="34" charset="0"/>
            </a:endParaRPr>
          </a:p>
          <a:p>
            <a:pPr lvl="1"/>
            <a:endParaRPr lang="en-US" sz="1600" dirty="0">
              <a:solidFill>
                <a:schemeClr val="accent6">
                  <a:lumMod val="50000"/>
                </a:schemeClr>
              </a:solidFill>
            </a:endParaRPr>
          </a:p>
          <a:p>
            <a:pPr lvl="1"/>
            <a:endParaRPr lang="en-US" sz="1600" dirty="0">
              <a:solidFill>
                <a:schemeClr val="accent6">
                  <a:lumMod val="50000"/>
                </a:schemeClr>
              </a:solidFill>
            </a:endParaRPr>
          </a:p>
        </p:txBody>
      </p:sp>
      <p:sp>
        <p:nvSpPr>
          <p:cNvPr id="2" name="Title 1"/>
          <p:cNvSpPr>
            <a:spLocks noGrp="1"/>
          </p:cNvSpPr>
          <p:nvPr>
            <p:ph type="title" idx="4294967295"/>
          </p:nvPr>
        </p:nvSpPr>
        <p:spPr>
          <a:xfrm>
            <a:off x="1901817" y="1113235"/>
            <a:ext cx="8938022" cy="1143000"/>
          </a:xfrm>
        </p:spPr>
        <p:txBody>
          <a:bodyPr vert="horz" lIns="68580" tIns="34290" rIns="68580" bIns="34290" rtlCol="0" anchor="t">
            <a:normAutofit/>
          </a:bodyPr>
          <a:lstStyle/>
          <a:p>
            <a:r>
              <a:rPr lang="en-US" sz="2400" dirty="0">
                <a:solidFill>
                  <a:schemeClr val="accent6">
                    <a:lumMod val="50000"/>
                  </a:schemeClr>
                </a:solidFill>
              </a:rPr>
              <a:t>Understanding Business Buyer Behavior</a:t>
            </a:r>
            <a:r>
              <a:rPr lang="en-US" altLang="en-US" sz="2400" dirty="0">
                <a:solidFill>
                  <a:schemeClr val="accent6">
                    <a:lumMod val="50000"/>
                  </a:schemeClr>
                </a:solidFill>
              </a:rPr>
              <a:t> and </a:t>
            </a:r>
            <a:r>
              <a:rPr lang="en-US" sz="2400" dirty="0">
                <a:solidFill>
                  <a:schemeClr val="accent6">
                    <a:lumMod val="50000"/>
                  </a:schemeClr>
                </a:solidFill>
              </a:rPr>
              <a:t>Business </a:t>
            </a:r>
            <a:r>
              <a:rPr lang="en-US" altLang="en-US" sz="2400" dirty="0">
                <a:solidFill>
                  <a:schemeClr val="accent6">
                    <a:lumMod val="50000"/>
                  </a:schemeClr>
                </a:solidFill>
              </a:rPr>
              <a:t>Markets</a:t>
            </a:r>
            <a:endParaRPr lang="en-US" sz="2400" dirty="0">
              <a:solidFill>
                <a:schemeClr val="accent6">
                  <a:lumMod val="50000"/>
                </a:schemeClr>
              </a:solidFill>
            </a:endParaRPr>
          </a:p>
        </p:txBody>
      </p:sp>
      <p:grpSp>
        <p:nvGrpSpPr>
          <p:cNvPr id="11" name="Group 10">
            <a:extLst>
              <a:ext uri="{FF2B5EF4-FFF2-40B4-BE49-F238E27FC236}">
                <a16:creationId xmlns:a16="http://schemas.microsoft.com/office/drawing/2014/main" id="{D6277FFA-7BCE-A5E1-5AE4-1F35BFE767A9}"/>
              </a:ext>
            </a:extLst>
          </p:cNvPr>
          <p:cNvGrpSpPr/>
          <p:nvPr/>
        </p:nvGrpSpPr>
        <p:grpSpPr>
          <a:xfrm>
            <a:off x="6370829" y="2000250"/>
            <a:ext cx="4323677" cy="3923070"/>
            <a:chOff x="7042246" y="3429000"/>
            <a:chExt cx="5149751" cy="3402351"/>
          </a:xfrm>
        </p:grpSpPr>
        <p:pic>
          <p:nvPicPr>
            <p:cNvPr id="9" name="Picture 8">
              <a:extLst>
                <a:ext uri="{FF2B5EF4-FFF2-40B4-BE49-F238E27FC236}">
                  <a16:creationId xmlns:a16="http://schemas.microsoft.com/office/drawing/2014/main" id="{A223B70E-973C-4894-B56A-B39BA990CB76}"/>
                </a:ext>
              </a:extLst>
            </p:cNvPr>
            <p:cNvPicPr>
              <a:picLocks noChangeAspect="1"/>
            </p:cNvPicPr>
            <p:nvPr/>
          </p:nvPicPr>
          <p:blipFill rotWithShape="1">
            <a:blip r:embed="rId3"/>
            <a:srcRect l="7014" r="8225"/>
            <a:stretch/>
          </p:blipFill>
          <p:spPr>
            <a:xfrm>
              <a:off x="7042246" y="3429000"/>
              <a:ext cx="5149751" cy="3402351"/>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sp>
          <p:nvSpPr>
            <p:cNvPr id="10" name="Rounded Rectangle 9">
              <a:extLst>
                <a:ext uri="{FF2B5EF4-FFF2-40B4-BE49-F238E27FC236}">
                  <a16:creationId xmlns:a16="http://schemas.microsoft.com/office/drawing/2014/main" id="{15F63896-553F-EE3F-356C-D45DD3FFF47B}"/>
                </a:ext>
              </a:extLst>
            </p:cNvPr>
            <p:cNvSpPr/>
            <p:nvPr/>
          </p:nvSpPr>
          <p:spPr>
            <a:xfrm>
              <a:off x="8915400" y="5543550"/>
              <a:ext cx="1528763" cy="11858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17892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1B4F35-FBF4-ACA5-1F7E-987D7F639977}"/>
              </a:ext>
            </a:extLst>
          </p:cNvPr>
          <p:cNvSpPr txBox="1"/>
          <p:nvPr/>
        </p:nvSpPr>
        <p:spPr>
          <a:xfrm>
            <a:off x="1691594" y="1084063"/>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graphicFrame>
        <p:nvGraphicFramePr>
          <p:cNvPr id="8" name="Diagram 7">
            <a:extLst>
              <a:ext uri="{FF2B5EF4-FFF2-40B4-BE49-F238E27FC236}">
                <a16:creationId xmlns:a16="http://schemas.microsoft.com/office/drawing/2014/main" id="{C6546761-D89D-EBF7-4D34-E3D14C9417DC}"/>
              </a:ext>
            </a:extLst>
          </p:cNvPr>
          <p:cNvGraphicFramePr/>
          <p:nvPr>
            <p:extLst>
              <p:ext uri="{D42A27DB-BD31-4B8C-83A1-F6EECF244321}">
                <p14:modId xmlns:p14="http://schemas.microsoft.com/office/powerpoint/2010/main" val="2675359688"/>
              </p:ext>
            </p:extLst>
          </p:nvPr>
        </p:nvGraphicFramePr>
        <p:xfrm>
          <a:off x="1750900" y="2360892"/>
          <a:ext cx="5654900" cy="382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60352" y="1077301"/>
            <a:ext cx="9024938" cy="1119188"/>
          </a:xfrm>
        </p:spPr>
        <p:txBody>
          <a:bodyPr vert="horz" lIns="68580" tIns="34290" rIns="68580" bIns="34290" rtlCol="0" anchor="t">
            <a:normAutofit/>
          </a:bodyPr>
          <a:lstStyle/>
          <a:p>
            <a:pPr algn="ctr"/>
            <a:r>
              <a:rPr lang="en-US" altLang="en-US" sz="3600" dirty="0">
                <a:solidFill>
                  <a:schemeClr val="accent6">
                    <a:lumMod val="50000"/>
                  </a:schemeClr>
                </a:solidFill>
              </a:rPr>
              <a:t>Business Buyer Behavior and Business Markets</a:t>
            </a:r>
            <a:endParaRPr lang="en-US" sz="3600" dirty="0">
              <a:solidFill>
                <a:schemeClr val="accent6">
                  <a:lumMod val="50000"/>
                </a:schemeClr>
              </a:solidFill>
            </a:endParaRPr>
          </a:p>
        </p:txBody>
      </p:sp>
      <p:sp>
        <p:nvSpPr>
          <p:cNvPr id="9" name="TextBox 8">
            <a:extLst>
              <a:ext uri="{FF2B5EF4-FFF2-40B4-BE49-F238E27FC236}">
                <a16:creationId xmlns:a16="http://schemas.microsoft.com/office/drawing/2014/main" id="{1C7320BB-5631-B439-F1D2-FEAD7257295E}"/>
              </a:ext>
            </a:extLst>
          </p:cNvPr>
          <p:cNvSpPr txBox="1"/>
          <p:nvPr/>
        </p:nvSpPr>
        <p:spPr>
          <a:xfrm>
            <a:off x="2596615" y="218776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4584311" y="2160148"/>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2607676" y="355409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3</a:t>
            </a:r>
          </a:p>
        </p:txBody>
      </p:sp>
      <p:pic>
        <p:nvPicPr>
          <p:cNvPr id="4" name="Picture 2" descr="business buyer behaviour">
            <a:extLst>
              <a:ext uri="{FF2B5EF4-FFF2-40B4-BE49-F238E27FC236}">
                <a16:creationId xmlns:a16="http://schemas.microsoft.com/office/drawing/2014/main" id="{69411C64-8924-FEF3-3CC8-8F42E5F825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88" r="18670" b="-2"/>
          <a:stretch/>
        </p:blipFill>
        <p:spPr bwMode="auto">
          <a:xfrm>
            <a:off x="7465105" y="2078515"/>
            <a:ext cx="3162922" cy="295115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A99D89-B3B9-EFB2-E58B-C012ABAA6070}"/>
              </a:ext>
            </a:extLst>
          </p:cNvPr>
          <p:cNvSpPr txBox="1"/>
          <p:nvPr/>
        </p:nvSpPr>
        <p:spPr>
          <a:xfrm>
            <a:off x="4688448" y="3462635"/>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4</a:t>
            </a:r>
          </a:p>
        </p:txBody>
      </p:sp>
      <p:sp>
        <p:nvSpPr>
          <p:cNvPr id="16" name="TextBox 15">
            <a:extLst>
              <a:ext uri="{FF2B5EF4-FFF2-40B4-BE49-F238E27FC236}">
                <a16:creationId xmlns:a16="http://schemas.microsoft.com/office/drawing/2014/main" id="{925D8385-07E3-5AE0-FA0E-ADA15767EA59}"/>
              </a:ext>
            </a:extLst>
          </p:cNvPr>
          <p:cNvSpPr txBox="1"/>
          <p:nvPr/>
        </p:nvSpPr>
        <p:spPr>
          <a:xfrm>
            <a:off x="2610378" y="485654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5</a:t>
            </a:r>
          </a:p>
        </p:txBody>
      </p:sp>
    </p:spTree>
    <p:extLst>
      <p:ext uri="{BB962C8B-B14F-4D97-AF65-F5344CB8AC3E}">
        <p14:creationId xmlns:p14="http://schemas.microsoft.com/office/powerpoint/2010/main" val="231027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C23266-494D-BCED-29E9-7AB19CCB2778}"/>
              </a:ext>
            </a:extLst>
          </p:cNvPr>
          <p:cNvSpPr txBox="1"/>
          <p:nvPr/>
        </p:nvSpPr>
        <p:spPr>
          <a:xfrm>
            <a:off x="1627159" y="928837"/>
            <a:ext cx="893768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12180" y="972812"/>
            <a:ext cx="7767638" cy="1229916"/>
          </a:xfrm>
        </p:spPr>
        <p:txBody>
          <a:bodyPr anchor="t">
            <a:normAutofit/>
          </a:bodyPr>
          <a:lstStyle/>
          <a:p>
            <a:r>
              <a:rPr lang="en-US" altLang="en-US" sz="3000" dirty="0">
                <a:solidFill>
                  <a:schemeClr val="accent6">
                    <a:lumMod val="50000"/>
                  </a:schemeClr>
                </a:solidFill>
              </a:rPr>
              <a:t>Business Markets characteristics</a:t>
            </a:r>
            <a:endParaRPr lang="en-US" sz="3000" dirty="0">
              <a:solidFill>
                <a:schemeClr val="accent6">
                  <a:lumMod val="50000"/>
                </a:schemeClr>
              </a:solidFill>
            </a:endParaRPr>
          </a:p>
        </p:txBody>
      </p:sp>
      <p:sp>
        <p:nvSpPr>
          <p:cNvPr id="3" name="Content Placeholder 2"/>
          <p:cNvSpPr>
            <a:spLocks noGrp="1"/>
          </p:cNvSpPr>
          <p:nvPr>
            <p:ph idx="4294967295"/>
          </p:nvPr>
        </p:nvSpPr>
        <p:spPr>
          <a:xfrm>
            <a:off x="1556004" y="1641554"/>
            <a:ext cx="5824728" cy="4186014"/>
          </a:xfrm>
          <a:solidFill>
            <a:schemeClr val="bg1"/>
          </a:solidFill>
        </p:spPr>
        <p:txBody>
          <a:bodyPr>
            <a:normAutofit/>
          </a:bodyPr>
          <a:lstStyle/>
          <a:p>
            <a:pPr marL="0" indent="0">
              <a:buNone/>
            </a:pPr>
            <a:r>
              <a:rPr lang="en-US" altLang="en-US" sz="1500" b="1" dirty="0">
                <a:solidFill>
                  <a:schemeClr val="accent6">
                    <a:lumMod val="50000"/>
                  </a:schemeClr>
                </a:solidFill>
              </a:rPr>
              <a:t>Business markets </a:t>
            </a:r>
            <a:r>
              <a:rPr lang="en-US" altLang="en-US" sz="1500" b="1" dirty="0">
                <a:solidFill>
                  <a:schemeClr val="accent6">
                    <a:lumMod val="50000"/>
                  </a:schemeClr>
                </a:solidFill>
                <a:latin typeface="Calibri" panose="020F0502020204030204" pitchFamily="34" charset="0"/>
                <a:cs typeface="Calibri" panose="020F0502020204030204" pitchFamily="34" charset="0"/>
              </a:rPr>
              <a:t>Structure and Demand</a:t>
            </a:r>
            <a:endParaRPr lang="en-SA" sz="1500" b="1" dirty="0">
              <a:solidFill>
                <a:schemeClr val="accent6">
                  <a:lumMod val="50000"/>
                </a:schemeClr>
              </a:solidFill>
            </a:endParaRPr>
          </a:p>
          <a:p>
            <a:pPr>
              <a:lnSpc>
                <a:spcPct val="100000"/>
              </a:lnSpc>
            </a:pPr>
            <a:r>
              <a:rPr lang="en-US" altLang="en-US" sz="1500" dirty="0">
                <a:solidFill>
                  <a:schemeClr val="accent6">
                    <a:lumMod val="50000"/>
                  </a:schemeClr>
                </a:solidFill>
              </a:rPr>
              <a:t>Business markets differ from consumer markets in terms of </a:t>
            </a:r>
            <a:r>
              <a:rPr lang="en-US" altLang="en-US" sz="1500" b="1" dirty="0">
                <a:solidFill>
                  <a:schemeClr val="accent6">
                    <a:lumMod val="50000"/>
                  </a:schemeClr>
                </a:solidFill>
              </a:rPr>
              <a:t>market structure </a:t>
            </a:r>
            <a:r>
              <a:rPr lang="en-US" altLang="en-US" sz="1500" dirty="0">
                <a:solidFill>
                  <a:schemeClr val="accent6">
                    <a:lumMod val="50000"/>
                  </a:schemeClr>
                </a:solidFill>
              </a:rPr>
              <a:t>and </a:t>
            </a:r>
            <a:r>
              <a:rPr lang="en-US" altLang="en-US" sz="1500" b="1" dirty="0">
                <a:solidFill>
                  <a:schemeClr val="accent6">
                    <a:lumMod val="50000"/>
                  </a:schemeClr>
                </a:solidFill>
              </a:rPr>
              <a:t>demand</a:t>
            </a:r>
            <a:r>
              <a:rPr lang="en-US" altLang="en-US" sz="1500" dirty="0">
                <a:solidFill>
                  <a:schemeClr val="accent6">
                    <a:lumMod val="50000"/>
                  </a:schemeClr>
                </a:solidFill>
              </a:rPr>
              <a:t>, the </a:t>
            </a:r>
            <a:r>
              <a:rPr lang="en-US" altLang="en-US" sz="1500" b="1" dirty="0">
                <a:solidFill>
                  <a:schemeClr val="accent6">
                    <a:lumMod val="50000"/>
                  </a:schemeClr>
                </a:solidFill>
              </a:rPr>
              <a:t>nature of the buying unit</a:t>
            </a:r>
            <a:r>
              <a:rPr lang="en-US" altLang="en-US" sz="1500" dirty="0">
                <a:solidFill>
                  <a:schemeClr val="accent6">
                    <a:lumMod val="50000"/>
                  </a:schemeClr>
                </a:solidFill>
              </a:rPr>
              <a:t>, and  </a:t>
            </a:r>
            <a:r>
              <a:rPr lang="en-US" altLang="en-US" sz="1500" b="1" dirty="0">
                <a:solidFill>
                  <a:schemeClr val="accent6">
                    <a:lumMod val="50000"/>
                  </a:schemeClr>
                </a:solidFill>
              </a:rPr>
              <a:t>the decision process</a:t>
            </a:r>
            <a:r>
              <a:rPr lang="en-US" altLang="en-US" sz="1500" dirty="0">
                <a:solidFill>
                  <a:schemeClr val="accent6">
                    <a:lumMod val="50000"/>
                  </a:schemeClr>
                </a:solidFill>
              </a:rPr>
              <a:t> involved.</a:t>
            </a:r>
          </a:p>
          <a:p>
            <a:pPr>
              <a:lnSpc>
                <a:spcPct val="100000"/>
              </a:lnSpc>
            </a:pPr>
            <a:r>
              <a:rPr lang="en-US" altLang="en-US" sz="1500" b="1" dirty="0">
                <a:solidFill>
                  <a:schemeClr val="accent6">
                    <a:lumMod val="50000"/>
                  </a:schemeClr>
                </a:solidFill>
              </a:rPr>
              <a:t>The business market is huge and involves more dollars and items than do consumer markets. </a:t>
            </a:r>
          </a:p>
          <a:p>
            <a:pPr lvl="1">
              <a:lnSpc>
                <a:spcPct val="100000"/>
              </a:lnSpc>
            </a:pPr>
            <a:r>
              <a:rPr lang="en-US" altLang="en-US" sz="1350" dirty="0">
                <a:solidFill>
                  <a:schemeClr val="accent6">
                    <a:lumMod val="50000"/>
                  </a:schemeClr>
                </a:solidFill>
              </a:rPr>
              <a:t>The business marketer normally deals with fewer but larger buyers.</a:t>
            </a:r>
          </a:p>
          <a:p>
            <a:pPr lvl="1">
              <a:lnSpc>
                <a:spcPct val="100000"/>
              </a:lnSpc>
            </a:pPr>
            <a:r>
              <a:rPr lang="en-US" altLang="en-US" sz="1350" dirty="0">
                <a:solidFill>
                  <a:schemeClr val="accent6">
                    <a:lumMod val="50000"/>
                  </a:schemeClr>
                </a:solidFill>
              </a:rPr>
              <a:t>Business buyers are Geographical concentrated </a:t>
            </a:r>
          </a:p>
          <a:p>
            <a:pPr lvl="1">
              <a:lnSpc>
                <a:spcPct val="100000"/>
              </a:lnSpc>
            </a:pPr>
            <a:r>
              <a:rPr lang="en-US" altLang="en-US" sz="1350" dirty="0">
                <a:solidFill>
                  <a:schemeClr val="accent6">
                    <a:lumMod val="50000"/>
                  </a:schemeClr>
                </a:solidFill>
              </a:rPr>
              <a:t>More complex buying decisions</a:t>
            </a:r>
          </a:p>
          <a:p>
            <a:pPr lvl="1">
              <a:lnSpc>
                <a:spcPct val="100000"/>
              </a:lnSpc>
            </a:pPr>
            <a:r>
              <a:rPr lang="en-US" altLang="en-US" sz="1350" dirty="0">
                <a:solidFill>
                  <a:schemeClr val="accent6">
                    <a:lumMod val="50000"/>
                  </a:schemeClr>
                </a:solidFill>
              </a:rPr>
              <a:t> more formalized buying process.</a:t>
            </a:r>
          </a:p>
          <a:p>
            <a:pPr lvl="1">
              <a:lnSpc>
                <a:spcPct val="100000"/>
              </a:lnSpc>
            </a:pPr>
            <a:r>
              <a:rPr lang="en-US" altLang="en-US" sz="1350" dirty="0">
                <a:solidFill>
                  <a:schemeClr val="accent6">
                    <a:lumMod val="50000"/>
                  </a:schemeClr>
                </a:solidFill>
              </a:rPr>
              <a:t>Buyer and seller more dependent on each other and usually have a long-term relationships.</a:t>
            </a:r>
          </a:p>
          <a:p>
            <a:pPr lvl="1">
              <a:lnSpc>
                <a:spcPct val="100000"/>
              </a:lnSpc>
            </a:pPr>
            <a:r>
              <a:rPr lang="en-US" altLang="en-US" sz="1350" dirty="0">
                <a:solidFill>
                  <a:schemeClr val="accent6">
                    <a:lumMod val="50000"/>
                  </a:schemeClr>
                </a:solidFill>
              </a:rPr>
              <a:t>Systematic development of networks of supplier-partners to ensure a dependable supply of products and materials</a:t>
            </a:r>
          </a:p>
          <a:p>
            <a:pPr>
              <a:lnSpc>
                <a:spcPct val="100000"/>
              </a:lnSpc>
            </a:pPr>
            <a:endParaRPr lang="en-US" altLang="en-US" sz="1500" dirty="0">
              <a:solidFill>
                <a:schemeClr val="accent6">
                  <a:lumMod val="50000"/>
                </a:schemeClr>
              </a:solidFill>
            </a:endParaRPr>
          </a:p>
        </p:txBody>
      </p:sp>
      <p:pic>
        <p:nvPicPr>
          <p:cNvPr id="10242" name="Picture 2" descr="Business Markets - Definition, Characteristics and Types | Marketing91">
            <a:extLst>
              <a:ext uri="{FF2B5EF4-FFF2-40B4-BE49-F238E27FC236}">
                <a16:creationId xmlns:a16="http://schemas.microsoft.com/office/drawing/2014/main" id="{8F55224F-BAE9-6D15-FB53-DDE48E765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680" b="1"/>
          <a:stretch/>
        </p:blipFill>
        <p:spPr bwMode="auto">
          <a:xfrm>
            <a:off x="7466207" y="2001128"/>
            <a:ext cx="3060666" cy="2855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6272D4-CC4E-9D59-C44C-76620E402992}"/>
              </a:ext>
            </a:extLst>
          </p:cNvPr>
          <p:cNvSpPr txBox="1"/>
          <p:nvPr/>
        </p:nvSpPr>
        <p:spPr>
          <a:xfrm>
            <a:off x="1826623" y="1030433"/>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spTree>
    <p:extLst>
      <p:ext uri="{BB962C8B-B14F-4D97-AF65-F5344CB8AC3E}">
        <p14:creationId xmlns:p14="http://schemas.microsoft.com/office/powerpoint/2010/main" val="5875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813D7B-64FC-B556-5985-CC005D3B91A1}"/>
              </a:ext>
            </a:extLst>
          </p:cNvPr>
          <p:cNvSpPr txBox="1"/>
          <p:nvPr/>
        </p:nvSpPr>
        <p:spPr>
          <a:xfrm>
            <a:off x="1757475" y="1066800"/>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24769" y="1028379"/>
            <a:ext cx="5047060" cy="1060847"/>
          </a:xfrm>
        </p:spPr>
        <p:txBody>
          <a:bodyPr anchor="b">
            <a:normAutofit/>
          </a:bodyPr>
          <a:lstStyle/>
          <a:p>
            <a:r>
              <a:rPr lang="en-US" altLang="en-US" sz="2700" dirty="0">
                <a:solidFill>
                  <a:schemeClr val="accent6">
                    <a:lumMod val="50000"/>
                  </a:schemeClr>
                </a:solidFill>
              </a:rPr>
              <a:t>Business markets buying unit</a:t>
            </a:r>
            <a:br>
              <a:rPr lang="en-US" altLang="en-US" sz="2700" dirty="0">
                <a:solidFill>
                  <a:schemeClr val="accent6">
                    <a:lumMod val="50000"/>
                  </a:schemeClr>
                </a:solidFill>
              </a:rPr>
            </a:br>
            <a:endParaRPr lang="en-US" sz="2700" dirty="0">
              <a:solidFill>
                <a:schemeClr val="accent6">
                  <a:lumMod val="50000"/>
                </a:schemeClr>
              </a:solidFill>
            </a:endParaRPr>
          </a:p>
        </p:txBody>
      </p:sp>
      <p:sp>
        <p:nvSpPr>
          <p:cNvPr id="3" name="Content Placeholder 2"/>
          <p:cNvSpPr>
            <a:spLocks noGrp="1"/>
          </p:cNvSpPr>
          <p:nvPr>
            <p:ph idx="4294967295"/>
          </p:nvPr>
        </p:nvSpPr>
        <p:spPr>
          <a:xfrm>
            <a:off x="1840714" y="1962142"/>
            <a:ext cx="4411266" cy="3813572"/>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spcBef>
                <a:spcPts val="450"/>
              </a:spcBef>
              <a:buNone/>
            </a:pPr>
            <a:r>
              <a:rPr lang="en-US" altLang="en-US" sz="1500" b="1" u="sng" dirty="0">
                <a:solidFill>
                  <a:schemeClr val="accent6">
                    <a:lumMod val="50000"/>
                  </a:schemeClr>
                </a:solidFill>
              </a:rPr>
              <a:t>Buying unit / Center</a:t>
            </a:r>
          </a:p>
          <a:p>
            <a:pPr marL="0" indent="0">
              <a:spcBef>
                <a:spcPts val="450"/>
              </a:spcBef>
              <a:buNone/>
            </a:pPr>
            <a:r>
              <a:rPr lang="en-US" altLang="en-US" sz="1200" dirty="0">
                <a:solidFill>
                  <a:schemeClr val="accent6">
                    <a:lumMod val="50000"/>
                  </a:schemeClr>
                </a:solidFill>
              </a:rPr>
              <a:t>The decision-making unit of a buying organization and it Includes all individuals and departments that participate in the decision making</a:t>
            </a:r>
          </a:p>
          <a:p>
            <a:pPr lvl="1">
              <a:lnSpc>
                <a:spcPct val="100000"/>
              </a:lnSpc>
            </a:pPr>
            <a:r>
              <a:rPr lang="en-US" altLang="en-US" sz="1200" dirty="0">
                <a:solidFill>
                  <a:schemeClr val="accent6">
                    <a:lumMod val="50000"/>
                  </a:schemeClr>
                </a:solidFill>
              </a:rPr>
              <a:t>Actual users of the product or service</a:t>
            </a:r>
          </a:p>
          <a:p>
            <a:pPr lvl="1">
              <a:lnSpc>
                <a:spcPct val="100000"/>
              </a:lnSpc>
            </a:pPr>
            <a:r>
              <a:rPr lang="en-US" altLang="en-US" sz="1200" dirty="0">
                <a:solidFill>
                  <a:schemeClr val="accent6">
                    <a:lumMod val="50000"/>
                  </a:schemeClr>
                </a:solidFill>
              </a:rPr>
              <a:t>People who make the buying decision</a:t>
            </a:r>
          </a:p>
          <a:p>
            <a:pPr lvl="1">
              <a:lnSpc>
                <a:spcPct val="100000"/>
              </a:lnSpc>
            </a:pPr>
            <a:r>
              <a:rPr lang="en-US" altLang="en-US" sz="1200" dirty="0">
                <a:solidFill>
                  <a:schemeClr val="accent6">
                    <a:lumMod val="50000"/>
                  </a:schemeClr>
                </a:solidFill>
              </a:rPr>
              <a:t>People and units influencing the buying decision</a:t>
            </a:r>
          </a:p>
          <a:p>
            <a:pPr lvl="1">
              <a:lnSpc>
                <a:spcPct val="100000"/>
              </a:lnSpc>
            </a:pPr>
            <a:r>
              <a:rPr lang="en-US" altLang="en-US" sz="1200" dirty="0">
                <a:solidFill>
                  <a:schemeClr val="accent6">
                    <a:lumMod val="50000"/>
                  </a:schemeClr>
                </a:solidFill>
              </a:rPr>
              <a:t>People who do the actual buying</a:t>
            </a:r>
          </a:p>
          <a:p>
            <a:pPr lvl="1">
              <a:lnSpc>
                <a:spcPct val="100000"/>
              </a:lnSpc>
            </a:pPr>
            <a:r>
              <a:rPr lang="en-US" altLang="en-US" sz="1200" dirty="0">
                <a:solidFill>
                  <a:schemeClr val="accent6">
                    <a:lumMod val="50000"/>
                  </a:schemeClr>
                </a:solidFill>
              </a:rPr>
              <a:t>Individuals and units controlling the buying information</a:t>
            </a:r>
          </a:p>
          <a:p>
            <a:pPr marL="0" lvl="1" indent="0">
              <a:lnSpc>
                <a:spcPct val="110000"/>
              </a:lnSpc>
              <a:spcBef>
                <a:spcPts val="450"/>
              </a:spcBef>
              <a:buNone/>
            </a:pPr>
            <a:endParaRPr lang="en-US" altLang="en-US" sz="1500" b="1" u="sng" dirty="0">
              <a:solidFill>
                <a:schemeClr val="accent6">
                  <a:lumMod val="50000"/>
                </a:schemeClr>
              </a:solidFill>
            </a:endParaRPr>
          </a:p>
          <a:p>
            <a:pPr marL="0" indent="0">
              <a:lnSpc>
                <a:spcPct val="110000"/>
              </a:lnSpc>
              <a:spcBef>
                <a:spcPts val="450"/>
              </a:spcBef>
              <a:buNone/>
            </a:pPr>
            <a:r>
              <a:rPr lang="en-US" altLang="en-US" sz="1500" b="1" u="sng" dirty="0">
                <a:solidFill>
                  <a:schemeClr val="accent6">
                    <a:lumMod val="50000"/>
                  </a:schemeClr>
                </a:solidFill>
              </a:rPr>
              <a:t>Nature of the business market buying unit</a:t>
            </a:r>
          </a:p>
          <a:p>
            <a:pPr lvl="1">
              <a:lnSpc>
                <a:spcPct val="100000"/>
              </a:lnSpc>
            </a:pPr>
            <a:r>
              <a:rPr lang="en-US" altLang="en-US" sz="1200" dirty="0">
                <a:solidFill>
                  <a:schemeClr val="accent6">
                    <a:lumMod val="50000"/>
                  </a:schemeClr>
                </a:solidFill>
              </a:rPr>
              <a:t>The buying center is not a fixed and formally identified unit within the buying organization. </a:t>
            </a:r>
          </a:p>
          <a:p>
            <a:pPr lvl="1">
              <a:lnSpc>
                <a:spcPct val="100000"/>
              </a:lnSpc>
            </a:pPr>
            <a:r>
              <a:rPr lang="en-US" altLang="en-US" sz="1200" dirty="0">
                <a:solidFill>
                  <a:schemeClr val="accent6">
                    <a:lumMod val="50000"/>
                  </a:schemeClr>
                </a:solidFill>
              </a:rPr>
              <a:t>It is a set of buying roles assumed by different people for different purchases </a:t>
            </a:r>
          </a:p>
          <a:p>
            <a:pPr lvl="1">
              <a:lnSpc>
                <a:spcPct val="100000"/>
              </a:lnSpc>
            </a:pPr>
            <a:r>
              <a:rPr lang="en-US" altLang="en-US" sz="1200" dirty="0">
                <a:solidFill>
                  <a:schemeClr val="accent6">
                    <a:lumMod val="50000"/>
                  </a:schemeClr>
                </a:solidFill>
              </a:rPr>
              <a:t>More decision participants </a:t>
            </a:r>
          </a:p>
          <a:p>
            <a:pPr lvl="1">
              <a:lnSpc>
                <a:spcPct val="100000"/>
              </a:lnSpc>
            </a:pPr>
            <a:r>
              <a:rPr lang="en-US" altLang="en-US" sz="1200" dirty="0">
                <a:solidFill>
                  <a:schemeClr val="accent6">
                    <a:lumMod val="50000"/>
                  </a:schemeClr>
                </a:solidFill>
              </a:rPr>
              <a:t>More professional purchasing effort</a:t>
            </a:r>
          </a:p>
          <a:p>
            <a:pPr lvl="1">
              <a:lnSpc>
                <a:spcPct val="100000"/>
              </a:lnSpc>
            </a:pPr>
            <a:r>
              <a:rPr lang="en-US" altLang="en-US" sz="1200" dirty="0">
                <a:solidFill>
                  <a:schemeClr val="accent6">
                    <a:lumMod val="50000"/>
                  </a:schemeClr>
                </a:solidFill>
              </a:rPr>
              <a:t>companies must have well-trained marketers and salespeople to deal with these well-trained buyers</a:t>
            </a:r>
          </a:p>
        </p:txBody>
      </p:sp>
      <p:sp>
        <p:nvSpPr>
          <p:cNvPr id="4" name="TextBox 3">
            <a:extLst>
              <a:ext uri="{FF2B5EF4-FFF2-40B4-BE49-F238E27FC236}">
                <a16:creationId xmlns:a16="http://schemas.microsoft.com/office/drawing/2014/main" id="{37B86576-631E-437E-322A-A803DBF845AF}"/>
              </a:ext>
            </a:extLst>
          </p:cNvPr>
          <p:cNvSpPr txBox="1"/>
          <p:nvPr/>
        </p:nvSpPr>
        <p:spPr>
          <a:xfrm>
            <a:off x="1950154" y="1248928"/>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2</a:t>
            </a:r>
          </a:p>
        </p:txBody>
      </p:sp>
      <p:grpSp>
        <p:nvGrpSpPr>
          <p:cNvPr id="7" name="Group 6">
            <a:extLst>
              <a:ext uri="{FF2B5EF4-FFF2-40B4-BE49-F238E27FC236}">
                <a16:creationId xmlns:a16="http://schemas.microsoft.com/office/drawing/2014/main" id="{2874914F-DD20-2E22-F3F0-C04DF7527D80}"/>
              </a:ext>
            </a:extLst>
          </p:cNvPr>
          <p:cNvGrpSpPr/>
          <p:nvPr/>
        </p:nvGrpSpPr>
        <p:grpSpPr>
          <a:xfrm>
            <a:off x="7271830" y="1118080"/>
            <a:ext cx="3263096" cy="4902785"/>
            <a:chOff x="6491242" y="320954"/>
            <a:chExt cx="4350795" cy="6537046"/>
          </a:xfrm>
        </p:grpSpPr>
        <p:pic>
          <p:nvPicPr>
            <p:cNvPr id="5" name="Picture 4">
              <a:extLst>
                <a:ext uri="{FF2B5EF4-FFF2-40B4-BE49-F238E27FC236}">
                  <a16:creationId xmlns:a16="http://schemas.microsoft.com/office/drawing/2014/main" id="{03FEB339-353F-D23C-7A0E-4F2524AFBCA5}"/>
                </a:ext>
              </a:extLst>
            </p:cNvPr>
            <p:cNvPicPr>
              <a:picLocks noChangeAspect="1"/>
            </p:cNvPicPr>
            <p:nvPr/>
          </p:nvPicPr>
          <p:blipFill>
            <a:blip r:embed="rId3"/>
            <a:stretch>
              <a:fillRect/>
            </a:stretch>
          </p:blipFill>
          <p:spPr>
            <a:xfrm>
              <a:off x="6491242" y="320954"/>
              <a:ext cx="4350795" cy="3250922"/>
            </a:xfrm>
            <a:prstGeom prst="rect">
              <a:avLst/>
            </a:prstGeom>
          </p:spPr>
        </p:pic>
        <p:pic>
          <p:nvPicPr>
            <p:cNvPr id="6" name="Picture 5">
              <a:extLst>
                <a:ext uri="{FF2B5EF4-FFF2-40B4-BE49-F238E27FC236}">
                  <a16:creationId xmlns:a16="http://schemas.microsoft.com/office/drawing/2014/main" id="{1F3243B9-E767-C242-7C64-A9B8119178FE}"/>
                </a:ext>
              </a:extLst>
            </p:cNvPr>
            <p:cNvPicPr>
              <a:picLocks noChangeAspect="1"/>
            </p:cNvPicPr>
            <p:nvPr/>
          </p:nvPicPr>
          <p:blipFill rotWithShape="1">
            <a:blip r:embed="rId4"/>
            <a:srcRect l="8130" t="26739" r="8936" b="4675"/>
            <a:stretch/>
          </p:blipFill>
          <p:spPr>
            <a:xfrm>
              <a:off x="6491243" y="3556916"/>
              <a:ext cx="4350794" cy="3301084"/>
            </a:xfrm>
            <a:prstGeom prst="rect">
              <a:avLst/>
            </a:prstGeom>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314587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0C2B4-FA85-3D43-4908-19E7CF5DAC16}"/>
              </a:ext>
            </a:extLst>
          </p:cNvPr>
          <p:cNvSpPr txBox="1"/>
          <p:nvPr/>
        </p:nvSpPr>
        <p:spPr>
          <a:xfrm>
            <a:off x="1676727" y="862672"/>
            <a:ext cx="8932281"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14" name="Round Diagonal Corner Rectangle 13">
            <a:extLst>
              <a:ext uri="{FF2B5EF4-FFF2-40B4-BE49-F238E27FC236}">
                <a16:creationId xmlns:a16="http://schemas.microsoft.com/office/drawing/2014/main" id="{E99082E0-BB9A-6C29-2FA6-1028776F53D6}"/>
              </a:ext>
            </a:extLst>
          </p:cNvPr>
          <p:cNvSpPr/>
          <p:nvPr/>
        </p:nvSpPr>
        <p:spPr>
          <a:xfrm rot="16200000">
            <a:off x="2565495" y="797391"/>
            <a:ext cx="4210237" cy="5755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sp>
        <p:nvSpPr>
          <p:cNvPr id="9" name="Round Diagonal Corner Rectangle 8">
            <a:extLst>
              <a:ext uri="{FF2B5EF4-FFF2-40B4-BE49-F238E27FC236}">
                <a16:creationId xmlns:a16="http://schemas.microsoft.com/office/drawing/2014/main" id="{2C450EF3-DCD8-D3BF-6638-B7E5B05DABE4}"/>
              </a:ext>
            </a:extLst>
          </p:cNvPr>
          <p:cNvSpPr/>
          <p:nvPr/>
        </p:nvSpPr>
        <p:spPr>
          <a:xfrm>
            <a:off x="7700596" y="1749897"/>
            <a:ext cx="2784029" cy="4132982"/>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457200" y="1312436"/>
            <a:ext cx="8705850" cy="690563"/>
          </a:xfrm>
        </p:spPr>
        <p:txBody>
          <a:bodyPr vert="horz" lIns="68580" tIns="34290" rIns="68580" bIns="34290" rtlCol="0" anchor="t">
            <a:noAutofit/>
          </a:bodyPr>
          <a:lstStyle/>
          <a:p>
            <a:pPr algn="ctr"/>
            <a:r>
              <a:rPr lang="en-US" altLang="en-US" sz="2400" dirty="0">
                <a:solidFill>
                  <a:schemeClr val="accent6">
                    <a:lumMod val="50000"/>
                  </a:schemeClr>
                </a:solidFill>
              </a:rPr>
              <a:t>Business Market buying</a:t>
            </a:r>
            <a:r>
              <a:rPr lang="en-US" altLang="en-US" sz="1500" dirty="0">
                <a:solidFill>
                  <a:schemeClr val="accent6">
                    <a:lumMod val="50000"/>
                  </a:schemeClr>
                </a:solidFill>
              </a:rPr>
              <a:t> </a:t>
            </a:r>
            <a:r>
              <a:rPr lang="en-US" altLang="en-US" sz="2400" dirty="0">
                <a:solidFill>
                  <a:schemeClr val="accent6">
                    <a:lumMod val="50000"/>
                  </a:schemeClr>
                </a:solidFill>
              </a:rPr>
              <a:t>Process</a:t>
            </a:r>
            <a:endParaRPr lang="en-US" sz="2400" dirty="0">
              <a:solidFill>
                <a:schemeClr val="accent6">
                  <a:lumMod val="50000"/>
                </a:schemeClr>
              </a:solidFill>
            </a:endParaRPr>
          </a:p>
        </p:txBody>
      </p:sp>
      <p:sp>
        <p:nvSpPr>
          <p:cNvPr id="6" name="TextBox 5">
            <a:extLst>
              <a:ext uri="{FF2B5EF4-FFF2-40B4-BE49-F238E27FC236}">
                <a16:creationId xmlns:a16="http://schemas.microsoft.com/office/drawing/2014/main" id="{F8B71518-1E30-8BB3-24E0-866ADD09B716}"/>
              </a:ext>
            </a:extLst>
          </p:cNvPr>
          <p:cNvSpPr txBox="1"/>
          <p:nvPr/>
        </p:nvSpPr>
        <p:spPr>
          <a:xfrm>
            <a:off x="1829933" y="1962110"/>
            <a:ext cx="5570430" cy="4585448"/>
          </a:xfrm>
          <a:prstGeom prst="rect">
            <a:avLst/>
          </a:prstGeom>
        </p:spPr>
        <p:txBody>
          <a:bodyPr vert="horz" lIns="68580" tIns="34290" rIns="68580" bIns="34290" rtlCol="0">
            <a:normAutofit/>
          </a:bodyPr>
          <a:lstStyle/>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problem recognition</a:t>
            </a:r>
            <a:r>
              <a:rPr lang="en-US" altLang="en-US" sz="1200" dirty="0">
                <a:solidFill>
                  <a:schemeClr val="accent6">
                    <a:lumMod val="50000"/>
                  </a:schemeClr>
                </a:solidFill>
                <a:latin typeface="Calibri" panose="020F0502020204030204"/>
              </a:rPr>
              <a:t>. Problem recognition can result from internal or external stimuli.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general need description </a:t>
            </a:r>
            <a:r>
              <a:rPr lang="en-US" altLang="en-US" sz="1200" dirty="0">
                <a:solidFill>
                  <a:schemeClr val="accent6">
                    <a:lumMod val="50000"/>
                  </a:schemeClr>
                </a:solidFill>
                <a:latin typeface="Calibri" panose="020F0502020204030204"/>
              </a:rPr>
              <a:t>that describes the characteristics and quantity of the needed items or solutions.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product specifications </a:t>
            </a:r>
            <a:r>
              <a:rPr lang="en-US" altLang="en-US" sz="1200" dirty="0">
                <a:solidFill>
                  <a:schemeClr val="accent6">
                    <a:lumMod val="50000"/>
                  </a:schemeClr>
                </a:solidFill>
                <a:latin typeface="Calibri" panose="020F0502020204030204"/>
              </a:rPr>
              <a:t>it develops the item’s technical, a value analysis engineering team. </a:t>
            </a:r>
            <a:r>
              <a:rPr lang="en-US" sz="1200" dirty="0">
                <a:solidFill>
                  <a:schemeClr val="accent6">
                    <a:lumMod val="50000"/>
                  </a:schemeClr>
                </a:solidFill>
                <a:latin typeface="Calibri" panose="020F0502020204030204"/>
              </a:rPr>
              <a:t>to cost reduction in which components are studied carefully to determine if they can be redesigned, standardized, or made by less costly methods of production.</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supplier search </a:t>
            </a:r>
            <a:r>
              <a:rPr lang="en-US" altLang="en-US" sz="1200" dirty="0">
                <a:solidFill>
                  <a:schemeClr val="accent6">
                    <a:lumMod val="50000"/>
                  </a:schemeClr>
                </a:solidFill>
                <a:latin typeface="Calibri" panose="020F0502020204030204"/>
              </a:rPr>
              <a:t>to find the best vendors.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proposal solicitation </a:t>
            </a:r>
            <a:r>
              <a:rPr lang="en-US" altLang="en-US" sz="1200" dirty="0">
                <a:solidFill>
                  <a:schemeClr val="accent6">
                    <a:lumMod val="50000"/>
                  </a:schemeClr>
                </a:solidFill>
                <a:latin typeface="Calibri" panose="020F0502020204030204"/>
              </a:rPr>
              <a:t>stage, the buyer invites qualified suppliers to submit proposals.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supplier selection</a:t>
            </a:r>
            <a:r>
              <a:rPr lang="en-US" altLang="en-US" sz="1200" dirty="0">
                <a:solidFill>
                  <a:schemeClr val="accent6">
                    <a:lumMod val="50000"/>
                  </a:schemeClr>
                </a:solidFill>
                <a:latin typeface="Calibri" panose="020F0502020204030204"/>
              </a:rPr>
              <a:t>, reviews the proposals and selects a supplier or suppliers. During the buyer will consider many supplier attributes and their relative importance. n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order-routine specification</a:t>
            </a:r>
            <a:r>
              <a:rPr lang="en-US" altLang="en-US" sz="1200" dirty="0">
                <a:solidFill>
                  <a:schemeClr val="accent6">
                    <a:lumMod val="50000"/>
                  </a:schemeClr>
                </a:solidFill>
                <a:latin typeface="Calibri" panose="020F0502020204030204"/>
              </a:rPr>
              <a:t>. It includes the final order with the chosen supplier or suppliers. Many large buyers now practice vendor-managed inventory.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a:t>
            </a:r>
            <a:r>
              <a:rPr lang="en-US" altLang="en-US" sz="1200" dirty="0">
                <a:solidFill>
                  <a:schemeClr val="accent6">
                    <a:lumMod val="50000"/>
                  </a:schemeClr>
                </a:solidFill>
                <a:latin typeface="Calibri" panose="020F0502020204030204"/>
              </a:rPr>
              <a:t>r </a:t>
            </a:r>
            <a:r>
              <a:rPr lang="en-US" altLang="en-US" sz="1200" b="1" dirty="0">
                <a:solidFill>
                  <a:schemeClr val="accent6">
                    <a:lumMod val="50000"/>
                  </a:schemeClr>
                </a:solidFill>
                <a:latin typeface="Calibri" panose="020F0502020204030204"/>
              </a:rPr>
              <a:t>performance review</a:t>
            </a:r>
            <a:r>
              <a:rPr lang="en-US" altLang="en-US" sz="1200" dirty="0">
                <a:solidFill>
                  <a:schemeClr val="accent6">
                    <a:lumMod val="50000"/>
                  </a:schemeClr>
                </a:solidFill>
                <a:latin typeface="Calibri" panose="020F0502020204030204"/>
              </a:rPr>
              <a:t>, in which the buyer reviews the supplier performance. </a:t>
            </a:r>
            <a:r>
              <a:rPr lang="en-US" sz="1200" dirty="0">
                <a:solidFill>
                  <a:schemeClr val="accent6">
                    <a:lumMod val="50000"/>
                  </a:schemeClr>
                </a:solidFill>
                <a:latin typeface="Calibri" panose="020F0502020204030204"/>
              </a:rPr>
              <a:t>The seller’s job is to monitor the same factors used by the buyer to make sure that the seller is giving the expected satisfaction.</a:t>
            </a:r>
            <a:endParaRPr lang="en-US" altLang="en-US" sz="1200" dirty="0">
              <a:solidFill>
                <a:schemeClr val="accent6">
                  <a:lumMod val="50000"/>
                </a:schemeClr>
              </a:solidFill>
              <a:latin typeface="Calibri" panose="020F0502020204030204"/>
            </a:endParaRPr>
          </a:p>
        </p:txBody>
      </p:sp>
      <p:pic>
        <p:nvPicPr>
          <p:cNvPr id="8" name="Picture 7">
            <a:extLst>
              <a:ext uri="{FF2B5EF4-FFF2-40B4-BE49-F238E27FC236}">
                <a16:creationId xmlns:a16="http://schemas.microsoft.com/office/drawing/2014/main" id="{86FF71FD-A25A-E539-536A-E5D8335B30AD}"/>
              </a:ext>
            </a:extLst>
          </p:cNvPr>
          <p:cNvPicPr>
            <a:picLocks noChangeAspect="1"/>
          </p:cNvPicPr>
          <p:nvPr/>
        </p:nvPicPr>
        <p:blipFill rotWithShape="1">
          <a:blip r:embed="rId3"/>
          <a:srcRect l="24769" t="17454" r="25049" b="7867"/>
          <a:stretch/>
        </p:blipFill>
        <p:spPr>
          <a:xfrm>
            <a:off x="7749169" y="2226252"/>
            <a:ext cx="2612899" cy="3553928"/>
          </a:xfrm>
          <a:prstGeom prst="rect">
            <a:avLst/>
          </a:prstGeom>
        </p:spPr>
      </p:pic>
      <p:sp>
        <p:nvSpPr>
          <p:cNvPr id="5" name="TextBox 4">
            <a:extLst>
              <a:ext uri="{FF2B5EF4-FFF2-40B4-BE49-F238E27FC236}">
                <a16:creationId xmlns:a16="http://schemas.microsoft.com/office/drawing/2014/main" id="{47727061-A247-1E84-22B0-047F8FBF3480}"/>
              </a:ext>
            </a:extLst>
          </p:cNvPr>
          <p:cNvSpPr txBox="1"/>
          <p:nvPr/>
        </p:nvSpPr>
        <p:spPr>
          <a:xfrm>
            <a:off x="1829933" y="14436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2</a:t>
            </a:r>
          </a:p>
        </p:txBody>
      </p:sp>
      <p:sp>
        <p:nvSpPr>
          <p:cNvPr id="10" name="TextBox 9">
            <a:extLst>
              <a:ext uri="{FF2B5EF4-FFF2-40B4-BE49-F238E27FC236}">
                <a16:creationId xmlns:a16="http://schemas.microsoft.com/office/drawing/2014/main" id="{274B78D4-CDBC-2FE3-BCC1-DCEC61A79E74}"/>
              </a:ext>
            </a:extLst>
          </p:cNvPr>
          <p:cNvSpPr txBox="1"/>
          <p:nvPr/>
        </p:nvSpPr>
        <p:spPr>
          <a:xfrm>
            <a:off x="7943710" y="1351269"/>
            <a:ext cx="2223814" cy="553998"/>
          </a:xfrm>
          <a:prstGeom prst="rect">
            <a:avLst/>
          </a:prstGeom>
          <a:noFill/>
        </p:spPr>
        <p:txBody>
          <a:bodyPr wrap="square">
            <a:spAutoFit/>
          </a:bodyPr>
          <a:lstStyle/>
          <a:p>
            <a:pPr algn="ctr" defTabSz="685800">
              <a:defRPr/>
            </a:pPr>
            <a:r>
              <a:rPr lang="en-US" altLang="en-US" sz="1500" b="1" dirty="0">
                <a:solidFill>
                  <a:schemeClr val="accent6">
                    <a:lumMod val="50000"/>
                  </a:schemeClr>
                </a:solidFill>
                <a:latin typeface="Calibri" panose="020F0502020204030204"/>
              </a:rPr>
              <a:t>Business Market buying Decision Process</a:t>
            </a:r>
            <a:r>
              <a:rPr lang="en-US" altLang="en-US" sz="1050" b="1" dirty="0">
                <a:solidFill>
                  <a:schemeClr val="accent6">
                    <a:lumMod val="50000"/>
                  </a:schemeClr>
                </a:solidFill>
                <a:latin typeface="Calibri Light" panose="020F0302020204030204"/>
              </a:rPr>
              <a:t> </a:t>
            </a:r>
            <a:endParaRPr lang="en-SA" sz="1500" b="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573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788DDC-F79A-7D49-0C5E-AA216B378D54}"/>
              </a:ext>
            </a:extLst>
          </p:cNvPr>
          <p:cNvSpPr txBox="1"/>
          <p:nvPr/>
        </p:nvSpPr>
        <p:spPr>
          <a:xfrm>
            <a:off x="1698238" y="983479"/>
            <a:ext cx="8918143"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111934" y="883511"/>
            <a:ext cx="6172200" cy="800100"/>
          </a:xfrm>
        </p:spPr>
        <p:txBody>
          <a:bodyPr>
            <a:normAutofit/>
          </a:bodyPr>
          <a:lstStyle/>
          <a:p>
            <a:pPr algn="ctr"/>
            <a:r>
              <a:rPr lang="en-US" altLang="en-US" sz="2700" dirty="0">
                <a:solidFill>
                  <a:schemeClr val="accent6">
                    <a:lumMod val="50000"/>
                  </a:schemeClr>
                </a:solidFill>
              </a:rPr>
              <a:t>Business Buyer Behavior Model</a:t>
            </a:r>
            <a:endParaRPr lang="en-US" sz="2700" dirty="0">
              <a:solidFill>
                <a:schemeClr val="accent6">
                  <a:lumMod val="50000"/>
                </a:schemeClr>
              </a:solidFill>
            </a:endParaRPr>
          </a:p>
        </p:txBody>
      </p:sp>
      <p:pic>
        <p:nvPicPr>
          <p:cNvPr id="9218"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53" b="3274"/>
          <a:stretch/>
        </p:blipFill>
        <p:spPr bwMode="auto">
          <a:xfrm>
            <a:off x="2509838" y="2209800"/>
            <a:ext cx="7372351" cy="1882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609CE-A914-0F80-50C7-C62FD0C79342}"/>
              </a:ext>
            </a:extLst>
          </p:cNvPr>
          <p:cNvSpPr txBox="1"/>
          <p:nvPr/>
        </p:nvSpPr>
        <p:spPr>
          <a:xfrm>
            <a:off x="1961893" y="1144149"/>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3</a:t>
            </a:r>
          </a:p>
        </p:txBody>
      </p:sp>
      <p:pic>
        <p:nvPicPr>
          <p:cNvPr id="5" name="Picture 4">
            <a:extLst>
              <a:ext uri="{FF2B5EF4-FFF2-40B4-BE49-F238E27FC236}">
                <a16:creationId xmlns:a16="http://schemas.microsoft.com/office/drawing/2014/main" id="{2FA1A782-0246-FD2D-EA0F-44E41FB4A323}"/>
              </a:ext>
            </a:extLst>
          </p:cNvPr>
          <p:cNvPicPr>
            <a:picLocks noChangeAspect="1"/>
          </p:cNvPicPr>
          <p:nvPr/>
        </p:nvPicPr>
        <p:blipFill rotWithShape="1">
          <a:blip r:embed="rId4"/>
          <a:srcRect b="25465"/>
          <a:stretch/>
        </p:blipFill>
        <p:spPr>
          <a:xfrm>
            <a:off x="2668753" y="4214000"/>
            <a:ext cx="7010305" cy="1595134"/>
          </a:xfrm>
          <a:prstGeom prst="rect">
            <a:avLst/>
          </a:prstGeom>
        </p:spPr>
      </p:pic>
    </p:spTree>
    <p:extLst>
      <p:ext uri="{BB962C8B-B14F-4D97-AF65-F5344CB8AC3E}">
        <p14:creationId xmlns:p14="http://schemas.microsoft.com/office/powerpoint/2010/main" val="24579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F43062-D3E8-B8E2-C45E-09EFFB19F31E}"/>
              </a:ext>
            </a:extLst>
          </p:cNvPr>
          <p:cNvSpPr txBox="1"/>
          <p:nvPr/>
        </p:nvSpPr>
        <p:spPr>
          <a:xfrm>
            <a:off x="1698238" y="983479"/>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3274220" y="1065611"/>
            <a:ext cx="7393781" cy="467915"/>
          </a:xfrm>
        </p:spPr>
        <p:txBody>
          <a:bodyPr>
            <a:normAutofit/>
          </a:bodyPr>
          <a:lstStyle/>
          <a:p>
            <a:pPr algn="ctr"/>
            <a:r>
              <a:rPr lang="en-US" altLang="en-US" sz="2700">
                <a:solidFill>
                  <a:schemeClr val="accent6">
                    <a:lumMod val="50000"/>
                  </a:schemeClr>
                </a:solidFill>
              </a:rPr>
              <a:t>Major Influences on Business Buying Behavior</a:t>
            </a:r>
            <a:endParaRPr lang="en-US" sz="2700">
              <a:solidFill>
                <a:schemeClr val="accent6">
                  <a:lumMod val="50000"/>
                </a:schemeClr>
              </a:solidFill>
            </a:endParaRPr>
          </a:p>
        </p:txBody>
      </p:sp>
      <p:pic>
        <p:nvPicPr>
          <p:cNvPr id="1126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b="3443"/>
          <a:stretch/>
        </p:blipFill>
        <p:spPr bwMode="auto">
          <a:xfrm>
            <a:off x="2767013" y="1533601"/>
            <a:ext cx="7232438" cy="2281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65C6EB-C212-C8B0-79F2-42DAC035A8C8}"/>
              </a:ext>
            </a:extLst>
          </p:cNvPr>
          <p:cNvSpPr txBox="1"/>
          <p:nvPr/>
        </p:nvSpPr>
        <p:spPr>
          <a:xfrm>
            <a:off x="1908314" y="111966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4</a:t>
            </a:r>
          </a:p>
        </p:txBody>
      </p:sp>
    </p:spTree>
    <p:extLst>
      <p:ext uri="{BB962C8B-B14F-4D97-AF65-F5344CB8AC3E}">
        <p14:creationId xmlns:p14="http://schemas.microsoft.com/office/powerpoint/2010/main" val="307908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7463DA-B5C8-F901-F436-865F8447F3A3}"/>
              </a:ext>
            </a:extLst>
          </p:cNvPr>
          <p:cNvSpPr txBox="1"/>
          <p:nvPr/>
        </p:nvSpPr>
        <p:spPr>
          <a:xfrm>
            <a:off x="1850639" y="1308519"/>
            <a:ext cx="8465213"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1676402" y="1131094"/>
            <a:ext cx="9176147" cy="675085"/>
          </a:xfrm>
        </p:spPr>
        <p:txBody>
          <a:bodyPr anchor="b">
            <a:normAutofit/>
          </a:bodyPr>
          <a:lstStyle/>
          <a:p>
            <a:pPr algn="ctr"/>
            <a:r>
              <a:rPr lang="en-US" altLang="en-US" sz="2400">
                <a:solidFill>
                  <a:schemeClr val="accent6">
                    <a:lumMod val="50000"/>
                  </a:schemeClr>
                </a:solidFill>
              </a:rPr>
              <a:t>Segmenting Business Markets</a:t>
            </a:r>
            <a:endParaRPr lang="en-IN" sz="2400">
              <a:solidFill>
                <a:schemeClr val="accent6">
                  <a:lumMod val="50000"/>
                </a:schemeClr>
              </a:solidFill>
            </a:endParaRPr>
          </a:p>
        </p:txBody>
      </p:sp>
      <p:sp>
        <p:nvSpPr>
          <p:cNvPr id="3" name="Content Placeholder 2"/>
          <p:cNvSpPr>
            <a:spLocks noGrp="1"/>
          </p:cNvSpPr>
          <p:nvPr>
            <p:ph idx="4294967295"/>
          </p:nvPr>
        </p:nvSpPr>
        <p:spPr>
          <a:xfrm>
            <a:off x="1676401" y="2286001"/>
            <a:ext cx="2333625" cy="3225403"/>
          </a:xfrm>
        </p:spPr>
        <p:style>
          <a:lnRef idx="2">
            <a:schemeClr val="dk1"/>
          </a:lnRef>
          <a:fillRef idx="1">
            <a:schemeClr val="lt1"/>
          </a:fillRef>
          <a:effectRef idx="0">
            <a:schemeClr val="dk1"/>
          </a:effectRef>
          <a:fontRef idx="minor">
            <a:schemeClr val="dk1"/>
          </a:fontRef>
        </p:style>
        <p:txBody>
          <a:bodyPr>
            <a:normAutofit/>
          </a:bodyPr>
          <a:lstStyle/>
          <a:p>
            <a:r>
              <a:rPr lang="en-US" altLang="en-US" sz="1200">
                <a:solidFill>
                  <a:schemeClr val="accent6">
                    <a:lumMod val="50000"/>
                  </a:schemeClr>
                </a:solidFill>
              </a:rPr>
              <a:t>Consumer and business markets use many of the same variables for segmentation.</a:t>
            </a:r>
          </a:p>
          <a:p>
            <a:r>
              <a:rPr lang="en-US" altLang="en-US" sz="1200">
                <a:solidFill>
                  <a:schemeClr val="accent6">
                    <a:lumMod val="50000"/>
                  </a:schemeClr>
                </a:solidFill>
              </a:rPr>
              <a:t>Variables used by business marketers for segmentation include</a:t>
            </a:r>
          </a:p>
          <a:p>
            <a:pPr marL="600075" lvl="1" indent="-257175">
              <a:buFont typeface="+mj-lt"/>
              <a:buAutoNum type="arabicPeriod"/>
            </a:pPr>
            <a:r>
              <a:rPr lang="en-US" altLang="en-US" sz="1200">
                <a:solidFill>
                  <a:schemeClr val="accent6">
                    <a:lumMod val="50000"/>
                  </a:schemeClr>
                </a:solidFill>
              </a:rPr>
              <a:t>Demographically (industry, company size), </a:t>
            </a:r>
          </a:p>
          <a:p>
            <a:pPr marL="600075" lvl="1" indent="-257175">
              <a:buFont typeface="+mj-lt"/>
              <a:buAutoNum type="arabicPeriod"/>
            </a:pPr>
            <a:r>
              <a:rPr lang="en-US" altLang="en-US" sz="1200">
                <a:solidFill>
                  <a:schemeClr val="accent6">
                    <a:lumMod val="50000"/>
                  </a:schemeClr>
                </a:solidFill>
              </a:rPr>
              <a:t>Operating characteristics</a:t>
            </a:r>
          </a:p>
          <a:p>
            <a:pPr marL="600075" lvl="1" indent="-257175">
              <a:buFont typeface="+mj-lt"/>
              <a:buAutoNum type="arabicPeriod"/>
            </a:pPr>
            <a:r>
              <a:rPr lang="en-US" altLang="en-US" sz="1200">
                <a:solidFill>
                  <a:schemeClr val="accent6">
                    <a:lumMod val="50000"/>
                  </a:schemeClr>
                </a:solidFill>
              </a:rPr>
              <a:t>Purchasing approaches</a:t>
            </a:r>
          </a:p>
          <a:p>
            <a:pPr marL="600075" lvl="1" indent="-257175">
              <a:buFont typeface="+mj-lt"/>
              <a:buAutoNum type="arabicPeriod"/>
            </a:pPr>
            <a:r>
              <a:rPr lang="en-US" altLang="en-US" sz="1200">
                <a:solidFill>
                  <a:schemeClr val="accent6">
                    <a:lumMod val="50000"/>
                  </a:schemeClr>
                </a:solidFill>
              </a:rPr>
              <a:t>Situational factors</a:t>
            </a:r>
          </a:p>
          <a:p>
            <a:pPr marL="600075" lvl="1" indent="-257175">
              <a:buFont typeface="+mj-lt"/>
              <a:buAutoNum type="arabicPeriod"/>
            </a:pPr>
            <a:r>
              <a:rPr lang="en-US" altLang="en-US" sz="1200">
                <a:solidFill>
                  <a:schemeClr val="accent6">
                    <a:lumMod val="50000"/>
                  </a:schemeClr>
                </a:solidFill>
              </a:rPr>
              <a:t>Personal characteristics</a:t>
            </a:r>
            <a:endParaRPr lang="en-IN" sz="1200">
              <a:solidFill>
                <a:schemeClr val="accent6">
                  <a:lumMod val="50000"/>
                </a:schemeClr>
              </a:solidFill>
            </a:endParaRPr>
          </a:p>
        </p:txBody>
      </p:sp>
      <p:pic>
        <p:nvPicPr>
          <p:cNvPr id="14340" name="Picture 4" descr="Business Market Segmentation">
            <a:extLst>
              <a:ext uri="{FF2B5EF4-FFF2-40B4-BE49-F238E27FC236}">
                <a16:creationId xmlns:a16="http://schemas.microsoft.com/office/drawing/2014/main" id="{FFB555D8-6625-5757-9DFE-65F9E90B1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8027" y="2233772"/>
            <a:ext cx="5437824" cy="3329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D4162-6487-0EF1-D55C-9913721BF1C4}"/>
              </a:ext>
            </a:extLst>
          </p:cNvPr>
          <p:cNvSpPr txBox="1"/>
          <p:nvPr/>
        </p:nvSpPr>
        <p:spPr>
          <a:xfrm>
            <a:off x="2060714" y="144470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5</a:t>
            </a:r>
          </a:p>
        </p:txBody>
      </p:sp>
    </p:spTree>
    <p:extLst>
      <p:ext uri="{BB962C8B-B14F-4D97-AF65-F5344CB8AC3E}">
        <p14:creationId xmlns:p14="http://schemas.microsoft.com/office/powerpoint/2010/main" val="3266486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8DC9F0-E54E-AE16-6FB7-0C27F432227F}"/>
              </a:ext>
            </a:extLst>
          </p:cNvPr>
          <p:cNvSpPr txBox="1"/>
          <p:nvPr/>
        </p:nvSpPr>
        <p:spPr>
          <a:xfrm>
            <a:off x="1698238" y="983479"/>
            <a:ext cx="8909826" cy="300082"/>
          </a:xfrm>
          <a:prstGeom prst="rect">
            <a:avLst/>
          </a:prstGeom>
          <a:solidFill>
            <a:schemeClr val="bg1"/>
          </a:solidFill>
        </p:spPr>
        <p:txBody>
          <a:bodyPr wrap="square" rtlCol="0">
            <a:spAutoFit/>
          </a:bodyPr>
          <a:lstStyle/>
          <a:p>
            <a:pPr defTabSz="685800">
              <a:defRPr/>
            </a:pPr>
            <a:endParaRPr lang="en-SA" sz="1350">
              <a:solidFill>
                <a:prstClr val="black"/>
              </a:solidFill>
              <a:latin typeface="Calibri" panose="020F0502020204030204"/>
            </a:endParaRPr>
          </a:p>
        </p:txBody>
      </p:sp>
      <p:sp>
        <p:nvSpPr>
          <p:cNvPr id="2" name="Title 1">
            <a:extLst>
              <a:ext uri="{FF2B5EF4-FFF2-40B4-BE49-F238E27FC236}">
                <a16:creationId xmlns:a16="http://schemas.microsoft.com/office/drawing/2014/main" id="{136B4044-0AB2-C40A-6E83-7946F4CEE53F}"/>
              </a:ext>
            </a:extLst>
          </p:cNvPr>
          <p:cNvSpPr>
            <a:spLocks noGrp="1"/>
          </p:cNvSpPr>
          <p:nvPr>
            <p:ph type="title" idx="4294967295"/>
          </p:nvPr>
        </p:nvSpPr>
        <p:spPr>
          <a:xfrm>
            <a:off x="1600200" y="1788320"/>
            <a:ext cx="2501504" cy="3281363"/>
          </a:xfr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algn="ctr"/>
            <a:r>
              <a:rPr lang="en-US" sz="2850" spc="600" dirty="0">
                <a:solidFill>
                  <a:srgbClr val="2A1A00"/>
                </a:solidFill>
              </a:rPr>
              <a:t>Summary of</a:t>
            </a:r>
            <a:br>
              <a:rPr lang="en-US" sz="2850" spc="600" dirty="0">
                <a:solidFill>
                  <a:srgbClr val="2A1A00"/>
                </a:solidFill>
              </a:rPr>
            </a:br>
            <a:r>
              <a:rPr lang="en-US" sz="2850" spc="600" dirty="0">
                <a:solidFill>
                  <a:srgbClr val="2A1A00"/>
                </a:solidFill>
              </a:rPr>
              <a:t>Consumer and Business Buyer Behavior</a:t>
            </a:r>
            <a:br>
              <a:rPr lang="en-US" sz="2850" spc="600" dirty="0">
                <a:solidFill>
                  <a:srgbClr val="2A1A00"/>
                </a:solidFill>
              </a:rPr>
            </a:br>
            <a:endParaRPr lang="en-US" sz="2850" spc="600" dirty="0">
              <a:solidFill>
                <a:srgbClr val="2A1A00"/>
              </a:solidFill>
            </a:endParaRPr>
          </a:p>
        </p:txBody>
      </p:sp>
      <p:pic>
        <p:nvPicPr>
          <p:cNvPr id="1026" name="Picture 2" descr="Business Markets and Buying Behavior - ppt video online download">
            <a:extLst>
              <a:ext uri="{FF2B5EF4-FFF2-40B4-BE49-F238E27FC236}">
                <a16:creationId xmlns:a16="http://schemas.microsoft.com/office/drawing/2014/main" id="{D450F071-D515-9731-38A0-F55D41D92B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2" t="23092" r="4385" b="3577"/>
          <a:stretch/>
        </p:blipFill>
        <p:spPr bwMode="auto">
          <a:xfrm>
            <a:off x="4585608" y="1563523"/>
            <a:ext cx="5847189" cy="35060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5969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39492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CBBA2-FA31-A09C-1B8D-EB587E9509BF}"/>
              </a:ext>
            </a:extLst>
          </p:cNvPr>
          <p:cNvSpPr>
            <a:spLocks noGrp="1"/>
          </p:cNvSpPr>
          <p:nvPr>
            <p:ph type="title"/>
          </p:nvPr>
        </p:nvSpPr>
        <p:spPr>
          <a:xfrm>
            <a:off x="1828800" y="873525"/>
            <a:ext cx="8348474" cy="829818"/>
          </a:xfrm>
        </p:spPr>
        <p:txBody>
          <a:bodyPr vert="horz" lIns="68580" tIns="34290" rIns="68580" bIns="34290" rtlCol="0" anchor="ctr">
            <a:normAutofit/>
          </a:bodyPr>
          <a:lstStyle/>
          <a:p>
            <a:r>
              <a:rPr lang="en-US" sz="1050" dirty="0">
                <a:solidFill>
                  <a:schemeClr val="accent6">
                    <a:lumMod val="50000"/>
                  </a:schemeClr>
                </a:solidFill>
              </a:rPr>
              <a:t>SIMILARITIES OF ORGANIZATIONAL BUYER BEHAVIOUR WITH CONSUMER BEHAVIOUR </a:t>
            </a:r>
            <a:endParaRPr lang="en-US" sz="3200" dirty="0">
              <a:solidFill>
                <a:schemeClr val="accent6">
                  <a:lumMod val="50000"/>
                </a:schemeClr>
              </a:solidFill>
            </a:endParaRPr>
          </a:p>
        </p:txBody>
      </p:sp>
      <p:sp>
        <p:nvSpPr>
          <p:cNvPr id="6" name="Content Placeholder 5">
            <a:extLst>
              <a:ext uri="{FF2B5EF4-FFF2-40B4-BE49-F238E27FC236}">
                <a16:creationId xmlns:a16="http://schemas.microsoft.com/office/drawing/2014/main" id="{501C61D6-BD3B-6DB5-5F49-8AC12228FB29}"/>
              </a:ext>
            </a:extLst>
          </p:cNvPr>
          <p:cNvSpPr>
            <a:spLocks noGrp="1"/>
          </p:cNvSpPr>
          <p:nvPr>
            <p:ph idx="1"/>
          </p:nvPr>
        </p:nvSpPr>
        <p:spPr>
          <a:xfrm>
            <a:off x="1752600" y="1736201"/>
            <a:ext cx="8353044" cy="3875249"/>
          </a:xfrm>
        </p:spPr>
        <p:txBody>
          <a:bodyPr vert="horz" lIns="68580" tIns="34290" rIns="68580" bIns="34290" rtlCol="0" anchor="ctr">
            <a:noAutofit/>
          </a:bodyPr>
          <a:lstStyle/>
          <a:p>
            <a:r>
              <a:rPr lang="en-US" sz="1200" dirty="0">
                <a:solidFill>
                  <a:schemeClr val="accent6">
                    <a:lumMod val="50000"/>
                  </a:schemeClr>
                </a:solidFill>
              </a:rPr>
              <a:t>Similarities with what we have outlined earlier in this chapter relating to consumer </a:t>
            </a:r>
            <a:r>
              <a:rPr lang="en-US" sz="1200" dirty="0" err="1">
                <a:solidFill>
                  <a:schemeClr val="accent6">
                    <a:lumMod val="50000"/>
                  </a:schemeClr>
                </a:solidFill>
              </a:rPr>
              <a:t>behaviour</a:t>
            </a:r>
            <a:r>
              <a:rPr lang="en-US" sz="1200" dirty="0">
                <a:solidFill>
                  <a:schemeClr val="accent6">
                    <a:lumMod val="50000"/>
                  </a:schemeClr>
                </a:solidFill>
              </a:rPr>
              <a:t> do in fact exist. As is the case of consumers making purchase decisions, there are a variety of people who actually exert an influence on the decision: </a:t>
            </a:r>
          </a:p>
          <a:p>
            <a:r>
              <a:rPr lang="en-US" sz="1200" dirty="0">
                <a:solidFill>
                  <a:schemeClr val="accent6">
                    <a:lumMod val="50000"/>
                  </a:schemeClr>
                </a:solidFill>
              </a:rPr>
              <a:t>users—who will use the product or service </a:t>
            </a:r>
          </a:p>
          <a:p>
            <a:r>
              <a:rPr lang="en-US" sz="1200" dirty="0">
                <a:solidFill>
                  <a:schemeClr val="accent6">
                    <a:lumMod val="50000"/>
                  </a:schemeClr>
                </a:solidFill>
              </a:rPr>
              <a:t>influencers—often technical persons whose expertise is requested prior </a:t>
            </a:r>
          </a:p>
          <a:p>
            <a:r>
              <a:rPr lang="en-US" sz="1200" dirty="0">
                <a:solidFill>
                  <a:schemeClr val="accent6">
                    <a:lumMod val="50000"/>
                  </a:schemeClr>
                </a:solidFill>
              </a:rPr>
              <a:t>to making decisions </a:t>
            </a:r>
          </a:p>
          <a:p>
            <a:r>
              <a:rPr lang="en-US" sz="1200" dirty="0">
                <a:solidFill>
                  <a:schemeClr val="accent6">
                    <a:lumMod val="50000"/>
                  </a:schemeClr>
                </a:solidFill>
              </a:rPr>
              <a:t>deciders—those who actually have authority to take decisions </a:t>
            </a:r>
          </a:p>
          <a:p>
            <a:r>
              <a:rPr lang="en-US" sz="1200" dirty="0">
                <a:solidFill>
                  <a:schemeClr val="accent6">
                    <a:lumMod val="50000"/>
                  </a:schemeClr>
                </a:solidFill>
              </a:rPr>
              <a:t>approvers—those who hold the purse strings </a:t>
            </a:r>
          </a:p>
          <a:p>
            <a:r>
              <a:rPr lang="en-US" sz="1200" dirty="0">
                <a:solidFill>
                  <a:schemeClr val="accent6">
                    <a:lumMod val="50000"/>
                  </a:schemeClr>
                </a:solidFill>
              </a:rPr>
              <a:t>buyers—who select the supplier and arrange the terms of purchase </a:t>
            </a:r>
          </a:p>
          <a:p>
            <a:r>
              <a:rPr lang="en-US" sz="1200" dirty="0">
                <a:solidFill>
                  <a:schemeClr val="accent6">
                    <a:lumMod val="50000"/>
                  </a:schemeClr>
                </a:solidFill>
              </a:rPr>
              <a:t>gatekeepers—who can screen out information before it ever gets into the </a:t>
            </a:r>
          </a:p>
          <a:p>
            <a:r>
              <a:rPr lang="en-US" sz="1200" dirty="0">
                <a:solidFill>
                  <a:schemeClr val="accent6">
                    <a:lumMod val="50000"/>
                  </a:schemeClr>
                </a:solidFill>
              </a:rPr>
              <a:t>decision makers’ in-trays. </a:t>
            </a:r>
          </a:p>
          <a:p>
            <a:r>
              <a:rPr lang="en-US" sz="1200" dirty="0">
                <a:solidFill>
                  <a:schemeClr val="accent6">
                    <a:lumMod val="50000"/>
                  </a:schemeClr>
                </a:solidFill>
              </a:rPr>
              <a:t>Firms marketing products should be aware of the various influential roles in decision making. Moreover, they need to identify the key influential people and to persuade them that the product will meet a felt need. </a:t>
            </a:r>
          </a:p>
        </p:txBody>
      </p:sp>
    </p:spTree>
    <p:extLst>
      <p:ext uri="{BB962C8B-B14F-4D97-AF65-F5344CB8AC3E}">
        <p14:creationId xmlns:p14="http://schemas.microsoft.com/office/powerpoint/2010/main" val="1673960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631077" y="1851347"/>
            <a:ext cx="8929846" cy="3194221"/>
          </a:xfrm>
          <a:prstGeom prst="rect">
            <a:avLst/>
          </a:prstGeom>
        </p:spPr>
      </p:pic>
    </p:spTree>
    <p:extLst>
      <p:ext uri="{BB962C8B-B14F-4D97-AF65-F5344CB8AC3E}">
        <p14:creationId xmlns:p14="http://schemas.microsoft.com/office/powerpoint/2010/main" val="881405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EA3102-9F12-DC26-B69F-DBAAAF244A90}"/>
              </a:ext>
            </a:extLst>
          </p:cNvPr>
          <p:cNvPicPr>
            <a:picLocks noChangeAspect="1"/>
          </p:cNvPicPr>
          <p:nvPr/>
        </p:nvPicPr>
        <p:blipFill rotWithShape="1">
          <a:blip r:embed="rId2"/>
          <a:srcRect l="29882" t="35926" r="13999" b="23334"/>
          <a:stretch/>
        </p:blipFill>
        <p:spPr>
          <a:xfrm>
            <a:off x="4093251" y="2131636"/>
            <a:ext cx="2982800" cy="3553928"/>
          </a:xfrm>
          <a:prstGeom prst="rect">
            <a:avLst/>
          </a:prstGeom>
        </p:spPr>
      </p:pic>
      <p:pic>
        <p:nvPicPr>
          <p:cNvPr id="11" name="Google Shape;772;p55">
            <a:extLst>
              <a:ext uri="{FF2B5EF4-FFF2-40B4-BE49-F238E27FC236}">
                <a16:creationId xmlns:a16="http://schemas.microsoft.com/office/drawing/2014/main" id="{176DD1FA-7F6B-947C-8DB9-77A55EE733DA}"/>
              </a:ext>
            </a:extLst>
          </p:cNvPr>
          <p:cNvPicPr preferRelativeResize="0"/>
          <p:nvPr/>
        </p:nvPicPr>
        <p:blipFill rotWithShape="1">
          <a:blip r:embed="rId3">
            <a:alphaModFix/>
          </a:blip>
          <a:srcRect/>
          <a:stretch/>
        </p:blipFill>
        <p:spPr>
          <a:xfrm>
            <a:off x="8041029" y="2452295"/>
            <a:ext cx="2100613" cy="3152489"/>
          </a:xfrm>
          <a:prstGeom prst="rect">
            <a:avLst/>
          </a:prstGeom>
          <a:noFill/>
          <a:ln>
            <a:noFill/>
          </a:ln>
        </p:spPr>
      </p:pic>
      <p:sp>
        <p:nvSpPr>
          <p:cNvPr id="13" name="TextBox 12">
            <a:extLst>
              <a:ext uri="{FF2B5EF4-FFF2-40B4-BE49-F238E27FC236}">
                <a16:creationId xmlns:a16="http://schemas.microsoft.com/office/drawing/2014/main" id="{43A396FA-876C-7952-68EF-2C9D98B6504E}"/>
              </a:ext>
            </a:extLst>
          </p:cNvPr>
          <p:cNvSpPr txBox="1"/>
          <p:nvPr/>
        </p:nvSpPr>
        <p:spPr>
          <a:xfrm>
            <a:off x="3716053" y="1985573"/>
            <a:ext cx="3838211" cy="369332"/>
          </a:xfrm>
          <a:prstGeom prst="rect">
            <a:avLst/>
          </a:prstGeom>
          <a:noFill/>
        </p:spPr>
        <p:txBody>
          <a:bodyPr wrap="square">
            <a:spAutoFit/>
          </a:bodyPr>
          <a:lstStyle/>
          <a:p>
            <a:pPr algn="ctr" defTabSz="685800" rtl="1">
              <a:defRPr/>
            </a:pPr>
            <a:r>
              <a:rPr lang="ar-SA" b="1" dirty="0">
                <a:solidFill>
                  <a:schemeClr val="accent6">
                    <a:lumMod val="50000"/>
                  </a:schemeClr>
                </a:solidFill>
                <a:latin typeface="Arial"/>
                <a:cs typeface="Arial"/>
                <a:sym typeface="Arial"/>
              </a:rPr>
              <a:t>عملية اتخاذ القرار بالشراء</a:t>
            </a:r>
            <a:endParaRPr lang="ar-SA" b="1"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ED2C15F0-B0ED-A4EA-FEFB-14D1FE33688E}"/>
              </a:ext>
            </a:extLst>
          </p:cNvPr>
          <p:cNvSpPr txBox="1"/>
          <p:nvPr/>
        </p:nvSpPr>
        <p:spPr>
          <a:xfrm>
            <a:off x="8387542" y="1054009"/>
            <a:ext cx="833054" cy="300082"/>
          </a:xfrm>
          <a:prstGeom prst="rect">
            <a:avLst/>
          </a:prstGeom>
          <a:noFill/>
        </p:spPr>
        <p:txBody>
          <a:bodyPr wrap="square">
            <a:spAutoFit/>
          </a:bodyPr>
          <a:lstStyle/>
          <a:p>
            <a:pPr algn="ctr" defTabSz="685800" rtl="1">
              <a:defRPr/>
            </a:pPr>
            <a:r>
              <a:rPr lang="ar-SA" sz="1350" b="1" dirty="0">
                <a:solidFill>
                  <a:schemeClr val="accent6">
                    <a:lumMod val="50000"/>
                  </a:schemeClr>
                </a:solidFill>
                <a:latin typeface="Arial"/>
                <a:ea typeface="Arial"/>
                <a:cs typeface="Arial"/>
                <a:sym typeface="Arial"/>
              </a:rPr>
              <a:t>المستهلك</a:t>
            </a:r>
            <a:endParaRPr lang="ar-SA" sz="1350" b="1" dirty="0">
              <a:solidFill>
                <a:schemeClr val="accent6">
                  <a:lumMod val="50000"/>
                </a:schemeClr>
              </a:solidFill>
              <a:latin typeface="Calibri" panose="020F0502020204030204"/>
              <a:cs typeface="Arial" panose="020B0604020202020204" pitchFamily="34" charset="0"/>
            </a:endParaRPr>
          </a:p>
        </p:txBody>
      </p:sp>
      <p:sp>
        <p:nvSpPr>
          <p:cNvPr id="17" name="TextBox 16">
            <a:extLst>
              <a:ext uri="{FF2B5EF4-FFF2-40B4-BE49-F238E27FC236}">
                <a16:creationId xmlns:a16="http://schemas.microsoft.com/office/drawing/2014/main" id="{0BF7F0AB-756F-C34B-6D82-30A4A19BA19C}"/>
              </a:ext>
            </a:extLst>
          </p:cNvPr>
          <p:cNvSpPr txBox="1"/>
          <p:nvPr/>
        </p:nvSpPr>
        <p:spPr>
          <a:xfrm>
            <a:off x="2522297" y="1211574"/>
            <a:ext cx="754400" cy="300082"/>
          </a:xfrm>
          <a:prstGeom prst="rect">
            <a:avLst/>
          </a:prstGeom>
          <a:noFill/>
        </p:spPr>
        <p:txBody>
          <a:bodyPr wrap="square">
            <a:spAutoFit/>
          </a:bodyPr>
          <a:lstStyle/>
          <a:p>
            <a:pPr algn="r" defTabSz="685800" rtl="1">
              <a:defRPr/>
            </a:pPr>
            <a:r>
              <a:rPr lang="ar-SA" sz="1350" b="1" dirty="0">
                <a:solidFill>
                  <a:schemeClr val="accent6">
                    <a:lumMod val="50000"/>
                  </a:schemeClr>
                </a:solidFill>
                <a:latin typeface="Segoe UI Web (Arabic)"/>
                <a:cs typeface="Arial" panose="020B0604020202020204" pitchFamily="34" charset="0"/>
              </a:rPr>
              <a:t>الأعمال</a:t>
            </a:r>
            <a:endParaRPr lang="ar-SA" sz="1350" b="1" dirty="0">
              <a:solidFill>
                <a:schemeClr val="accent6">
                  <a:lumMod val="50000"/>
                </a:schemeClr>
              </a:solidFill>
              <a:latin typeface="Calibri" panose="020F0502020204030204"/>
              <a:cs typeface="Arial" panose="020B0604020202020204" pitchFamily="34" charset="0"/>
            </a:endParaRPr>
          </a:p>
        </p:txBody>
      </p:sp>
      <p:pic>
        <p:nvPicPr>
          <p:cNvPr id="2" name="Picture 1"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A297AD90-3347-23B9-9758-51BE92D80B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6" t="61678" r="1488" b="7852"/>
          <a:stretch/>
        </p:blipFill>
        <p:spPr bwMode="auto">
          <a:xfrm>
            <a:off x="6850054" y="1361615"/>
            <a:ext cx="3346718" cy="7830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3CE0D4-0432-1C9B-6346-DB4A056A119D}"/>
              </a:ext>
            </a:extLst>
          </p:cNvPr>
          <p:cNvSpPr txBox="1">
            <a:spLocks/>
          </p:cNvSpPr>
          <p:nvPr/>
        </p:nvSpPr>
        <p:spPr>
          <a:xfrm>
            <a:off x="1995228" y="1001031"/>
            <a:ext cx="8705850" cy="69056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altLang="en-US" sz="1500" b="1" dirty="0">
                <a:solidFill>
                  <a:schemeClr val="accent6">
                    <a:lumMod val="50000"/>
                  </a:schemeClr>
                </a:solidFill>
                <a:latin typeface="Calibri Light" panose="020F0302020204030204"/>
              </a:rPr>
              <a:t>Buying</a:t>
            </a:r>
            <a:r>
              <a:rPr lang="en-US" altLang="en-US" sz="1050" b="1" dirty="0">
                <a:solidFill>
                  <a:schemeClr val="accent6">
                    <a:lumMod val="50000"/>
                  </a:schemeClr>
                </a:solidFill>
                <a:latin typeface="Calibri Light" panose="020F0302020204030204"/>
              </a:rPr>
              <a:t> </a:t>
            </a:r>
            <a:r>
              <a:rPr lang="en-US" altLang="en-US" sz="1500" b="1" dirty="0">
                <a:solidFill>
                  <a:schemeClr val="accent6">
                    <a:lumMod val="50000"/>
                  </a:schemeClr>
                </a:solidFill>
                <a:latin typeface="Calibri Light" panose="020F0302020204030204"/>
              </a:rPr>
              <a:t>Decisions &amp; the Decision Process</a:t>
            </a:r>
            <a:r>
              <a:rPr lang="en-US" altLang="en-US" sz="1050" b="1" dirty="0">
                <a:solidFill>
                  <a:schemeClr val="accent6">
                    <a:lumMod val="50000"/>
                  </a:schemeClr>
                </a:solidFill>
                <a:latin typeface="Calibri Light" panose="020F0302020204030204"/>
              </a:rPr>
              <a:t> </a:t>
            </a:r>
            <a:endParaRPr lang="en-US" sz="1500" b="1" dirty="0">
              <a:solidFill>
                <a:schemeClr val="accent6">
                  <a:lumMod val="50000"/>
                </a:schemeClr>
              </a:solidFill>
              <a:latin typeface="Calibri Light" panose="020F0302020204030204"/>
            </a:endParaRPr>
          </a:p>
        </p:txBody>
      </p:sp>
      <p:pic>
        <p:nvPicPr>
          <p:cNvPr id="4" name="Picture 3">
            <a:extLst>
              <a:ext uri="{FF2B5EF4-FFF2-40B4-BE49-F238E27FC236}">
                <a16:creationId xmlns:a16="http://schemas.microsoft.com/office/drawing/2014/main" id="{19B9BAFE-5A60-5633-BE7B-9EB3BBC8A90F}"/>
              </a:ext>
            </a:extLst>
          </p:cNvPr>
          <p:cNvPicPr>
            <a:picLocks noChangeAspect="1"/>
          </p:cNvPicPr>
          <p:nvPr/>
        </p:nvPicPr>
        <p:blipFill rotWithShape="1">
          <a:blip r:embed="rId5"/>
          <a:srcRect l="24769" t="17454" r="25049" b="7867"/>
          <a:stretch/>
        </p:blipFill>
        <p:spPr>
          <a:xfrm>
            <a:off x="1593048" y="2303698"/>
            <a:ext cx="2612899" cy="3553928"/>
          </a:xfrm>
          <a:prstGeom prst="rect">
            <a:avLst/>
          </a:prstGeom>
        </p:spPr>
      </p:pic>
    </p:spTree>
    <p:extLst>
      <p:ext uri="{BB962C8B-B14F-4D97-AF65-F5344CB8AC3E}">
        <p14:creationId xmlns:p14="http://schemas.microsoft.com/office/powerpoint/2010/main" val="39365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9AD775-B601-467D-EABE-8E365BD5F3F9}"/>
              </a:ext>
            </a:extLst>
          </p:cNvPr>
          <p:cNvGrpSpPr/>
          <p:nvPr/>
        </p:nvGrpSpPr>
        <p:grpSpPr>
          <a:xfrm>
            <a:off x="1908410" y="984532"/>
            <a:ext cx="6955633" cy="1998162"/>
            <a:chOff x="0" y="1716119"/>
            <a:chExt cx="13067417" cy="3577452"/>
          </a:xfrm>
        </p:grpSpPr>
        <p:pic>
          <p:nvPicPr>
            <p:cNvPr id="3" name="Picture 2">
              <a:extLst>
                <a:ext uri="{FF2B5EF4-FFF2-40B4-BE49-F238E27FC236}">
                  <a16:creationId xmlns:a16="http://schemas.microsoft.com/office/drawing/2014/main" id="{81FA6784-8534-FA92-3BEA-F3B84655E63F}"/>
                </a:ext>
              </a:extLst>
            </p:cNvPr>
            <p:cNvPicPr>
              <a:picLocks noChangeAspect="1"/>
            </p:cNvPicPr>
            <p:nvPr/>
          </p:nvPicPr>
          <p:blipFill rotWithShape="1">
            <a:blip r:embed="rId3"/>
            <a:srcRect b="25465"/>
            <a:stretch/>
          </p:blipFill>
          <p:spPr>
            <a:xfrm>
              <a:off x="0" y="1716119"/>
              <a:ext cx="6858000" cy="2855882"/>
            </a:xfrm>
            <a:prstGeom prst="rect">
              <a:avLst/>
            </a:prstGeom>
          </p:spPr>
        </p:pic>
        <p:sp>
          <p:nvSpPr>
            <p:cNvPr id="4" name="TextBox 3">
              <a:extLst>
                <a:ext uri="{FF2B5EF4-FFF2-40B4-BE49-F238E27FC236}">
                  <a16:creationId xmlns:a16="http://schemas.microsoft.com/office/drawing/2014/main" id="{6A80015F-D286-9F63-4A34-51F626EF0070}"/>
                </a:ext>
              </a:extLst>
            </p:cNvPr>
            <p:cNvSpPr txBox="1"/>
            <p:nvPr/>
          </p:nvSpPr>
          <p:spPr>
            <a:xfrm>
              <a:off x="0" y="4549675"/>
              <a:ext cx="6629400" cy="743896"/>
            </a:xfrm>
            <a:prstGeom prst="rect">
              <a:avLst/>
            </a:prstGeom>
            <a:noFill/>
          </p:spPr>
          <p:txBody>
            <a:bodyPr wrap="square">
              <a:spAutoFit/>
            </a:bodyPr>
            <a:lstStyle/>
            <a:p>
              <a:pPr algn="ctr" defTabSz="685800" rtl="1">
                <a:defRPr/>
              </a:pPr>
              <a:r>
                <a:rPr lang="ar-SA" sz="1500" b="1" dirty="0">
                  <a:solidFill>
                    <a:schemeClr val="accent5">
                      <a:lumMod val="50000"/>
                    </a:schemeClr>
                  </a:solidFill>
                  <a:latin typeface="Segoe UI Web (Arabic)"/>
                  <a:cs typeface="Arial" panose="020B0604020202020204" pitchFamily="34" charset="0"/>
                </a:rPr>
                <a:t>نموذج سلوك الشراء في مؤسسات الأعمال</a:t>
              </a:r>
              <a:r>
                <a:rPr lang="ar-SA" sz="2100" b="1" dirty="0">
                  <a:solidFill>
                    <a:schemeClr val="accent5">
                      <a:lumMod val="50000"/>
                    </a:schemeClr>
                  </a:solidFill>
                  <a:latin typeface="Segoe UI Web (Arabic)"/>
                  <a:cs typeface="Arial" panose="020B0604020202020204" pitchFamily="34" charset="0"/>
                </a:rPr>
                <a:t>.</a:t>
              </a:r>
              <a:endParaRPr lang="ar-SA" sz="2100" b="1" dirty="0">
                <a:solidFill>
                  <a:schemeClr val="accent5">
                    <a:lumMod val="50000"/>
                  </a:schemeClr>
                </a:solidFill>
                <a:latin typeface="Calibri" panose="020F0502020204030204"/>
                <a:cs typeface="Arial" panose="020B0604020202020204" pitchFamily="34" charset="0"/>
              </a:endParaRPr>
            </a:p>
          </p:txBody>
        </p:sp>
        <p:sp>
          <p:nvSpPr>
            <p:cNvPr id="18" name="TextBox 17">
              <a:extLst>
                <a:ext uri="{FF2B5EF4-FFF2-40B4-BE49-F238E27FC236}">
                  <a16:creationId xmlns:a16="http://schemas.microsoft.com/office/drawing/2014/main" id="{F10116AA-88C2-8805-5D1A-FCEB6ABEF6C4}"/>
                </a:ext>
              </a:extLst>
            </p:cNvPr>
            <p:cNvSpPr txBox="1"/>
            <p:nvPr/>
          </p:nvSpPr>
          <p:spPr>
            <a:xfrm>
              <a:off x="6438017" y="4549675"/>
              <a:ext cx="6629400" cy="743896"/>
            </a:xfrm>
            <a:prstGeom prst="rect">
              <a:avLst/>
            </a:prstGeom>
            <a:noFill/>
          </p:spPr>
          <p:txBody>
            <a:bodyPr wrap="square">
              <a:spAutoFit/>
            </a:bodyPr>
            <a:lstStyle/>
            <a:p>
              <a:pPr algn="ctr" defTabSz="685800" rtl="1">
                <a:defRPr/>
              </a:pPr>
              <a:r>
                <a:rPr lang="ar-SA" sz="1500" b="1">
                  <a:solidFill>
                    <a:schemeClr val="accent5">
                      <a:lumMod val="50000"/>
                    </a:schemeClr>
                  </a:solidFill>
                  <a:latin typeface="Segoe UI Web (Arabic)"/>
                  <a:cs typeface="Arial" panose="020B0604020202020204" pitchFamily="34" charset="0"/>
                </a:rPr>
                <a:t>نموذج سلوك الشراء في اسواق </a:t>
              </a:r>
              <a:r>
                <a:rPr lang="ar-SA" sz="1500" b="1">
                  <a:solidFill>
                    <a:schemeClr val="accent5">
                      <a:lumMod val="50000"/>
                    </a:schemeClr>
                  </a:solidFill>
                  <a:latin typeface="Arial"/>
                  <a:ea typeface="Arial"/>
                  <a:cs typeface="Arial"/>
                  <a:sym typeface="Arial"/>
                </a:rPr>
                <a:t>المستهلك</a:t>
              </a:r>
              <a:r>
                <a:rPr lang="ar-SA" sz="2100" b="1">
                  <a:solidFill>
                    <a:schemeClr val="accent5">
                      <a:lumMod val="50000"/>
                    </a:schemeClr>
                  </a:solidFill>
                  <a:latin typeface="Segoe UI Web (Arabic)"/>
                  <a:cs typeface="Arial" panose="020B0604020202020204" pitchFamily="34" charset="0"/>
                </a:rPr>
                <a:t>.</a:t>
              </a:r>
              <a:endParaRPr lang="ar-SA" sz="2100" b="1">
                <a:solidFill>
                  <a:schemeClr val="accent5">
                    <a:lumMod val="50000"/>
                  </a:schemeClr>
                </a:solidFill>
                <a:latin typeface="Calibri" panose="020F0502020204030204"/>
                <a:cs typeface="Arial" panose="020B0604020202020204" pitchFamily="34" charset="0"/>
              </a:endParaRPr>
            </a:p>
          </p:txBody>
        </p:sp>
      </p:grpSp>
      <p:pic>
        <p:nvPicPr>
          <p:cNvPr id="7" name="Picture 6">
            <a:extLst>
              <a:ext uri="{FF2B5EF4-FFF2-40B4-BE49-F238E27FC236}">
                <a16:creationId xmlns:a16="http://schemas.microsoft.com/office/drawing/2014/main" id="{55C5F838-3247-9CC0-42D3-3431B71B3BCD}"/>
              </a:ext>
            </a:extLst>
          </p:cNvPr>
          <p:cNvPicPr>
            <a:picLocks noChangeAspect="1"/>
          </p:cNvPicPr>
          <p:nvPr/>
        </p:nvPicPr>
        <p:blipFill rotWithShape="1">
          <a:blip r:embed="rId4"/>
          <a:srcRect l="109" t="-34501" r="-109" b="34501"/>
          <a:stretch/>
        </p:blipFill>
        <p:spPr>
          <a:xfrm>
            <a:off x="5609779" y="166421"/>
            <a:ext cx="3081647" cy="2400775"/>
          </a:xfrm>
          <a:prstGeom prst="rect">
            <a:avLst/>
          </a:prstGeom>
        </p:spPr>
      </p:pic>
      <p:pic>
        <p:nvPicPr>
          <p:cNvPr id="5"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a:extLst>
              <a:ext uri="{FF2B5EF4-FFF2-40B4-BE49-F238E27FC236}">
                <a16:creationId xmlns:a16="http://schemas.microsoft.com/office/drawing/2014/main" id="{A7C93DBB-3F71-0B2B-993F-E8B07F5E8A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53" b="3274"/>
          <a:stretch/>
        </p:blipFill>
        <p:spPr bwMode="auto">
          <a:xfrm>
            <a:off x="1622870" y="3628093"/>
            <a:ext cx="4473131" cy="2245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444FB0-DB5A-7EDE-C86F-5E6591B1771E}"/>
              </a:ext>
            </a:extLst>
          </p:cNvPr>
          <p:cNvSpPr txBox="1"/>
          <p:nvPr/>
        </p:nvSpPr>
        <p:spPr>
          <a:xfrm>
            <a:off x="1908409" y="3248146"/>
            <a:ext cx="4572000" cy="300082"/>
          </a:xfrm>
          <a:prstGeom prst="rect">
            <a:avLst/>
          </a:prstGeom>
          <a:noFill/>
        </p:spPr>
        <p:txBody>
          <a:bodyPr wrap="square">
            <a:spAutoFit/>
          </a:bodyPr>
          <a:lstStyle/>
          <a:p>
            <a:pPr defTabSz="685800">
              <a:defRPr/>
            </a:pPr>
            <a:r>
              <a:rPr lang="en-US" altLang="en-US" sz="1350" dirty="0">
                <a:solidFill>
                  <a:schemeClr val="accent5">
                    <a:lumMod val="50000"/>
                  </a:schemeClr>
                </a:solidFill>
                <a:latin typeface="Calibri Light" panose="020F0302020204030204"/>
              </a:rPr>
              <a:t>Business Buyer </a:t>
            </a:r>
            <a:r>
              <a:rPr lang="en-US" altLang="en-US" sz="1350" dirty="0">
                <a:solidFill>
                  <a:schemeClr val="accent5">
                    <a:lumMod val="50000"/>
                  </a:schemeClr>
                </a:solidFill>
                <a:latin typeface="Calibri" panose="020F0502020204030204"/>
              </a:rPr>
              <a:t>Behavior Model</a:t>
            </a:r>
            <a:endParaRPr lang="ar-SA" sz="1350" dirty="0">
              <a:solidFill>
                <a:schemeClr val="accent5">
                  <a:lumMod val="50000"/>
                </a:schemeClr>
              </a:solidFill>
              <a:latin typeface="Calibri" panose="020F0502020204030204"/>
              <a:cs typeface="Arial" panose="020B0604020202020204" pitchFamily="34" charset="0"/>
            </a:endParaRPr>
          </a:p>
        </p:txBody>
      </p:sp>
      <p:pic>
        <p:nvPicPr>
          <p:cNvPr id="9"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62B0C716-3790-2263-559C-B074882F1B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37" b="46532"/>
          <a:stretch/>
        </p:blipFill>
        <p:spPr bwMode="auto">
          <a:xfrm>
            <a:off x="6096001" y="3628091"/>
            <a:ext cx="4473131" cy="23483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5967C1-5D7D-7A40-F30E-503009CC6249}"/>
              </a:ext>
            </a:extLst>
          </p:cNvPr>
          <p:cNvSpPr txBox="1"/>
          <p:nvPr/>
        </p:nvSpPr>
        <p:spPr>
          <a:xfrm>
            <a:off x="6145310" y="3299620"/>
            <a:ext cx="4622292" cy="300082"/>
          </a:xfrm>
          <a:prstGeom prst="rect">
            <a:avLst/>
          </a:prstGeom>
          <a:noFill/>
        </p:spPr>
        <p:txBody>
          <a:bodyPr wrap="square">
            <a:spAutoFit/>
          </a:bodyPr>
          <a:lstStyle/>
          <a:p>
            <a:pPr defTabSz="685800">
              <a:defRPr/>
            </a:pPr>
            <a:r>
              <a:rPr lang="en-US" sz="1350" dirty="0">
                <a:solidFill>
                  <a:schemeClr val="accent5">
                    <a:lumMod val="50000"/>
                  </a:schemeClr>
                </a:solidFill>
                <a:latin typeface="Calibri" panose="020F0502020204030204"/>
              </a:rPr>
              <a:t>Model of Buyer Behavior in consumer </a:t>
            </a:r>
            <a:endParaRPr lang="en-SA"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4440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BCC462-5562-AE53-67BC-6970A582E52C}"/>
              </a:ext>
            </a:extLst>
          </p:cNvPr>
          <p:cNvPicPr>
            <a:picLocks noChangeAspect="1"/>
          </p:cNvPicPr>
          <p:nvPr/>
        </p:nvPicPr>
        <p:blipFill>
          <a:blip r:embed="rId2"/>
          <a:stretch>
            <a:fillRect/>
          </a:stretch>
        </p:blipFill>
        <p:spPr>
          <a:xfrm>
            <a:off x="6494748" y="3747576"/>
            <a:ext cx="2778023" cy="2043777"/>
          </a:xfrm>
          <a:prstGeom prst="rect">
            <a:avLst/>
          </a:prstGeom>
          <a:noFill/>
        </p:spPr>
      </p:pic>
      <p:pic>
        <p:nvPicPr>
          <p:cNvPr id="19"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32F21F74-F319-3CDC-8F8E-A724F75DA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r="15544" b="3443"/>
          <a:stretch/>
        </p:blipFill>
        <p:spPr bwMode="auto">
          <a:xfrm>
            <a:off x="1781529" y="4278335"/>
            <a:ext cx="4033941" cy="1595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24D23D-C6AE-02C1-B393-D84D154A9CA1}"/>
              </a:ext>
            </a:extLst>
          </p:cNvPr>
          <p:cNvSpPr txBox="1"/>
          <p:nvPr/>
        </p:nvSpPr>
        <p:spPr>
          <a:xfrm>
            <a:off x="1698121" y="3759889"/>
            <a:ext cx="3259777" cy="300082"/>
          </a:xfrm>
          <a:prstGeom prst="rect">
            <a:avLst/>
          </a:prstGeom>
          <a:noFill/>
        </p:spPr>
        <p:txBody>
          <a:bodyPr wrap="square">
            <a:spAutoFit/>
          </a:bodyPr>
          <a:lstStyle/>
          <a:p>
            <a:pPr algn="r" defTabSz="685800">
              <a:defRPr/>
            </a:pPr>
            <a:r>
              <a:rPr lang="ar-EG" sz="1350" b="1" kern="0">
                <a:solidFill>
                  <a:schemeClr val="accent6">
                    <a:lumMod val="50000"/>
                  </a:schemeClr>
                </a:solidFill>
                <a:latin typeface="Adobe Arabic" panose="02040503050201020203" pitchFamily="18" charset="-78"/>
                <a:cs typeface="Adobe Arabic" panose="02040503050201020203" pitchFamily="18" charset="-78"/>
              </a:rPr>
              <a:t>العوامل المؤثره علي  الشراء في أسواق الأعمال</a:t>
            </a:r>
            <a:endParaRPr lang="en-IN" sz="1350" b="1" kern="0">
              <a:solidFill>
                <a:schemeClr val="accent6">
                  <a:lumMod val="50000"/>
                </a:schemeClr>
              </a:solidFill>
              <a:latin typeface="Adobe Arabic" panose="02040503050201020203" pitchFamily="18" charset="-78"/>
              <a:cs typeface="Adobe Arabic" panose="02040503050201020203" pitchFamily="18" charset="-78"/>
            </a:endParaRPr>
          </a:p>
        </p:txBody>
      </p:sp>
      <p:grpSp>
        <p:nvGrpSpPr>
          <p:cNvPr id="2" name="Group 1">
            <a:extLst>
              <a:ext uri="{FF2B5EF4-FFF2-40B4-BE49-F238E27FC236}">
                <a16:creationId xmlns:a16="http://schemas.microsoft.com/office/drawing/2014/main" id="{841EFBB4-0D92-72C8-01DB-CC18E992891D}"/>
              </a:ext>
            </a:extLst>
          </p:cNvPr>
          <p:cNvGrpSpPr/>
          <p:nvPr/>
        </p:nvGrpSpPr>
        <p:grpSpPr>
          <a:xfrm>
            <a:off x="5998243" y="1655055"/>
            <a:ext cx="4389226" cy="2060387"/>
            <a:chOff x="2949177" y="1478582"/>
            <a:chExt cx="5852301" cy="2747183"/>
          </a:xfrm>
        </p:grpSpPr>
        <p:grpSp>
          <p:nvGrpSpPr>
            <p:cNvPr id="3" name="Group 2">
              <a:extLst>
                <a:ext uri="{FF2B5EF4-FFF2-40B4-BE49-F238E27FC236}">
                  <a16:creationId xmlns:a16="http://schemas.microsoft.com/office/drawing/2014/main" id="{657D2A2E-33A6-59EF-2BB1-25CD712ED6D3}"/>
                </a:ext>
              </a:extLst>
            </p:cNvPr>
            <p:cNvGrpSpPr/>
            <p:nvPr/>
          </p:nvGrpSpPr>
          <p:grpSpPr>
            <a:xfrm>
              <a:off x="2949177" y="1478582"/>
              <a:ext cx="5852301" cy="2556225"/>
              <a:chOff x="2949177" y="1478582"/>
              <a:chExt cx="5852301" cy="2556225"/>
            </a:xfrm>
          </p:grpSpPr>
          <p:pic>
            <p:nvPicPr>
              <p:cNvPr id="5"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24A0B4B6-280B-113A-F06D-1D6396E8E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402440-9E90-FB1C-1124-211A1FC6211E}"/>
                  </a:ext>
                </a:extLst>
              </p:cNvPr>
              <p:cNvSpPr txBox="1"/>
              <p:nvPr/>
            </p:nvSpPr>
            <p:spPr>
              <a:xfrm>
                <a:off x="2949177" y="1478582"/>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7" name="TextBox 6">
                <a:extLst>
                  <a:ext uri="{FF2B5EF4-FFF2-40B4-BE49-F238E27FC236}">
                    <a16:creationId xmlns:a16="http://schemas.microsoft.com/office/drawing/2014/main" id="{1B634BF6-5CBA-389D-556F-E37B175BCF2C}"/>
                  </a:ext>
                </a:extLst>
              </p:cNvPr>
              <p:cNvSpPr txBox="1"/>
              <p:nvPr/>
            </p:nvSpPr>
            <p:spPr>
              <a:xfrm>
                <a:off x="3757613" y="1871663"/>
                <a:ext cx="246308" cy="400109"/>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8" name="TextBox 7">
                <a:extLst>
                  <a:ext uri="{FF2B5EF4-FFF2-40B4-BE49-F238E27FC236}">
                    <a16:creationId xmlns:a16="http://schemas.microsoft.com/office/drawing/2014/main" id="{29B28E48-4857-796A-148D-92C119B94FF0}"/>
                  </a:ext>
                </a:extLst>
              </p:cNvPr>
              <p:cNvSpPr txBox="1"/>
              <p:nvPr/>
            </p:nvSpPr>
            <p:spPr>
              <a:xfrm>
                <a:off x="4450698" y="159812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0" name="TextBox 9">
                <a:extLst>
                  <a:ext uri="{FF2B5EF4-FFF2-40B4-BE49-F238E27FC236}">
                    <a16:creationId xmlns:a16="http://schemas.microsoft.com/office/drawing/2014/main" id="{329351CE-A5D2-4C80-394A-75D93BB5740D}"/>
                  </a:ext>
                </a:extLst>
              </p:cNvPr>
              <p:cNvSpPr txBox="1"/>
              <p:nvPr/>
            </p:nvSpPr>
            <p:spPr>
              <a:xfrm>
                <a:off x="5984034" y="175314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1" name="TextBox 10">
                <a:extLst>
                  <a:ext uri="{FF2B5EF4-FFF2-40B4-BE49-F238E27FC236}">
                    <a16:creationId xmlns:a16="http://schemas.microsoft.com/office/drawing/2014/main" id="{426D58AA-BD15-3D49-5B68-33D23583C89E}"/>
                  </a:ext>
                </a:extLst>
              </p:cNvPr>
              <p:cNvSpPr txBox="1"/>
              <p:nvPr/>
            </p:nvSpPr>
            <p:spPr>
              <a:xfrm>
                <a:off x="7315213" y="197403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4" name="Right Arrow 3">
              <a:extLst>
                <a:ext uri="{FF2B5EF4-FFF2-40B4-BE49-F238E27FC236}">
                  <a16:creationId xmlns:a16="http://schemas.microsoft.com/office/drawing/2014/main" id="{2FFB48A0-0283-7A99-09D2-8C0F7D7B4524}"/>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
        <p:nvSpPr>
          <p:cNvPr id="13" name="TextBox 12">
            <a:extLst>
              <a:ext uri="{FF2B5EF4-FFF2-40B4-BE49-F238E27FC236}">
                <a16:creationId xmlns:a16="http://schemas.microsoft.com/office/drawing/2014/main" id="{B46BABC0-6C29-BCE0-555B-BA914BA58628}"/>
              </a:ext>
            </a:extLst>
          </p:cNvPr>
          <p:cNvSpPr txBox="1"/>
          <p:nvPr/>
        </p:nvSpPr>
        <p:spPr>
          <a:xfrm>
            <a:off x="5815469" y="1087960"/>
            <a:ext cx="4572000" cy="300082"/>
          </a:xfrm>
          <a:prstGeom prst="rect">
            <a:avLst/>
          </a:prstGeom>
          <a:noFill/>
        </p:spPr>
        <p:txBody>
          <a:bodyPr wrap="square">
            <a:spAutoFit/>
          </a:bodyPr>
          <a:lstStyle/>
          <a:p>
            <a:pPr defTabSz="685800">
              <a:defRPr/>
            </a:pPr>
            <a:r>
              <a:rPr lang="en-US" altLang="en-US" sz="1350" b="1" dirty="0">
                <a:solidFill>
                  <a:schemeClr val="accent6">
                    <a:lumMod val="50000"/>
                  </a:schemeClr>
                </a:solidFill>
                <a:latin typeface="Calibri Light" panose="020F0302020204030204"/>
              </a:rPr>
              <a:t>Factors Influencing Consumer Behavior</a:t>
            </a:r>
            <a:endParaRPr lang="ar-SA" sz="1350"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73FE0FBA-2BC7-C0EE-520B-35788FD44EEF}"/>
              </a:ext>
            </a:extLst>
          </p:cNvPr>
          <p:cNvSpPr txBox="1"/>
          <p:nvPr/>
        </p:nvSpPr>
        <p:spPr>
          <a:xfrm>
            <a:off x="1988344" y="1083176"/>
            <a:ext cx="4572000" cy="300082"/>
          </a:xfrm>
          <a:prstGeom prst="rect">
            <a:avLst/>
          </a:prstGeom>
          <a:noFill/>
        </p:spPr>
        <p:txBody>
          <a:bodyPr wrap="square">
            <a:spAutoFit/>
          </a:bodyPr>
          <a:lstStyle/>
          <a:p>
            <a:pPr defTabSz="685800">
              <a:defRPr/>
            </a:pPr>
            <a:r>
              <a:rPr lang="en-US" altLang="en-US" sz="1350" dirty="0">
                <a:solidFill>
                  <a:schemeClr val="accent6">
                    <a:lumMod val="50000"/>
                  </a:schemeClr>
                </a:solidFill>
                <a:latin typeface="Calibri Light" panose="020F0302020204030204"/>
              </a:rPr>
              <a:t>Major Influences on Business Buying Behavior</a:t>
            </a:r>
            <a:endParaRPr lang="ar-SA" sz="1350" dirty="0">
              <a:solidFill>
                <a:schemeClr val="accent6">
                  <a:lumMod val="50000"/>
                </a:schemeClr>
              </a:solidFill>
              <a:latin typeface="Calibri" panose="020F0502020204030204"/>
              <a:cs typeface="Arial" panose="020B0604020202020204" pitchFamily="34" charset="0"/>
            </a:endParaRPr>
          </a:p>
        </p:txBody>
      </p:sp>
      <p:pic>
        <p:nvPicPr>
          <p:cNvPr id="1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9442B02C-5BD7-BF9E-6BBB-4BFED0A131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31" b="3443"/>
          <a:stretch/>
        </p:blipFill>
        <p:spPr bwMode="auto">
          <a:xfrm>
            <a:off x="1507799" y="1571056"/>
            <a:ext cx="4140675" cy="171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652AC3-B0DC-3398-9D07-543EDDBDE68F}"/>
              </a:ext>
            </a:extLst>
          </p:cNvPr>
          <p:cNvPicPr>
            <a:picLocks noChangeAspect="1"/>
          </p:cNvPicPr>
          <p:nvPr/>
        </p:nvPicPr>
        <p:blipFill>
          <a:blip r:embed="rId2"/>
          <a:stretch>
            <a:fillRect/>
          </a:stretch>
        </p:blipFill>
        <p:spPr>
          <a:xfrm>
            <a:off x="1726115" y="1598808"/>
            <a:ext cx="8813646" cy="3660387"/>
          </a:xfrm>
          <a:prstGeom prst="rect">
            <a:avLst/>
          </a:prstGeom>
        </p:spPr>
      </p:pic>
      <p:sp>
        <p:nvSpPr>
          <p:cNvPr id="2" name="Triangle 1">
            <a:extLst>
              <a:ext uri="{FF2B5EF4-FFF2-40B4-BE49-F238E27FC236}">
                <a16:creationId xmlns:a16="http://schemas.microsoft.com/office/drawing/2014/main" id="{94BD6EE2-8F42-3E93-5ECC-245B8E0C3E28}"/>
              </a:ext>
            </a:extLst>
          </p:cNvPr>
          <p:cNvSpPr/>
          <p:nvPr/>
        </p:nvSpPr>
        <p:spPr>
          <a:xfrm>
            <a:off x="9260160" y="913007"/>
            <a:ext cx="1037063" cy="685800"/>
          </a:xfrm>
          <a:prstGeom prst="triangl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Extra</a:t>
            </a:r>
            <a:endParaRPr lang="ar-SA" sz="135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63424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29A32E35-40BB-B473-7CEA-6099391C4592}"/>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2D9FD6F2-BC17-001C-1BC3-0AB07E8B2671}"/>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D9342503-EF55-1FB2-3E67-A5D541546D7E}"/>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01B1BB96-9AB9-1B83-51D6-2962A27D2D1D}"/>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5EE15996-8AFD-1FD9-FCEA-395F7A2D7005}"/>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CD3369E2-EDB6-48DA-57B4-E0DD538287DE}"/>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61C9D3F2-AAED-F8AC-EC9F-9C8A0A79DA77}"/>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9A4D636F-53F1-4357-CAB1-841E151752F3}"/>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E828708E-1F04-3FD7-2842-A05A6C1670B3}"/>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16C1B06E-8DFB-CF75-197A-553B6A99ACCD}"/>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60B16769-11D2-896C-4694-FC2BF3260061}"/>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007B358A-3D9A-FF0F-AAAC-1E1A78611805}"/>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822B9E89-D248-A189-92A6-876FE33D2C4C}"/>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27F8306C-CE99-E24A-A614-7FF580D86705}"/>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15CF013B-B2DA-F9CF-8452-B5306517C76F}"/>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34C5A8D3-6CDF-0161-7A42-39921F6C8643}"/>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3F64248D-F5DF-1104-A69C-6E7F14BB8573}"/>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EF73D2E5-158F-D583-7C7B-BA30EBEB94AE}"/>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A569CE4D-C4B2-B101-9228-184B25E60E69}"/>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E52E6D86-D256-E09F-FA37-B41492E91706}"/>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FBE0F71C-533B-8ED6-83C6-906568FD35A3}"/>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75DBB210-F5F7-1D63-4B1F-E216995F40F4}"/>
              </a:ext>
            </a:extLst>
          </p:cNvPr>
          <p:cNvSpPr txBox="1">
            <a:spLocks/>
          </p:cNvSpPr>
          <p:nvPr/>
        </p:nvSpPr>
        <p:spPr>
          <a:xfrm>
            <a:off x="1588602" y="1146541"/>
            <a:ext cx="9005440" cy="908483"/>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CB5D486A-BDE8-2D0A-FFA6-D1785429E4D9}"/>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9FC4A2AA-8254-18C8-52A4-5CD6DFE22B54}"/>
              </a:ext>
            </a:extLst>
          </p:cNvPr>
          <p:cNvSpPr txBox="1"/>
          <p:nvPr/>
        </p:nvSpPr>
        <p:spPr>
          <a:xfrm>
            <a:off x="6511258" y="5335418"/>
            <a:ext cx="4082785"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solidFill>
                  <a:schemeClr val="accent6">
                    <a:lumMod val="50000"/>
                  </a:schemeClr>
                </a:solidFill>
              </a:rPr>
              <a:t>Marketing</a:t>
            </a:r>
            <a:r>
              <a:rPr lang="ar-SA" sz="1350">
                <a:solidFill>
                  <a:schemeClr val="accent6">
                    <a:lumMod val="50000"/>
                  </a:schemeClr>
                </a:solidFill>
              </a:rPr>
              <a:t> </a:t>
            </a:r>
            <a:r>
              <a:rPr lang="ar-SA" sz="1350" err="1">
                <a:solidFill>
                  <a:schemeClr val="accent6">
                    <a:lumMod val="50000"/>
                  </a:schemeClr>
                </a:solidFill>
              </a:rPr>
              <a:t>An</a:t>
            </a:r>
            <a:r>
              <a:rPr lang="ar-SA" sz="1350">
                <a:solidFill>
                  <a:schemeClr val="accent6">
                    <a:lumMod val="50000"/>
                  </a:schemeClr>
                </a:solidFill>
              </a:rPr>
              <a:t> </a:t>
            </a:r>
            <a:r>
              <a:rPr lang="ar-SA" sz="1350" err="1">
                <a:solidFill>
                  <a:schemeClr val="accent6">
                    <a:lumMod val="50000"/>
                  </a:schemeClr>
                </a:solidFill>
              </a:rPr>
              <a:t>Introduction</a:t>
            </a:r>
            <a:r>
              <a:rPr lang="ar-SA" sz="1350">
                <a:solidFill>
                  <a:schemeClr val="accent6">
                    <a:lumMod val="50000"/>
                  </a:schemeClr>
                </a:solidFill>
              </a:rPr>
              <a:t> FOURTEENTH EDITION</a:t>
            </a:r>
          </a:p>
          <a:p>
            <a:r>
              <a:rPr lang="ar-SA" sz="1350" err="1">
                <a:solidFill>
                  <a:schemeClr val="accent6">
                    <a:lumMod val="50000"/>
                  </a:schemeClr>
                </a:solidFill>
              </a:rPr>
              <a:t>Gary</a:t>
            </a:r>
            <a:r>
              <a:rPr lang="ar-SA" sz="1350">
                <a:solidFill>
                  <a:schemeClr val="accent6">
                    <a:lumMod val="50000"/>
                  </a:schemeClr>
                </a:solidFill>
              </a:rPr>
              <a:t> </a:t>
            </a:r>
            <a:r>
              <a:rPr lang="ar-SA" sz="1350" err="1">
                <a:solidFill>
                  <a:schemeClr val="accent6">
                    <a:lumMod val="50000"/>
                  </a:schemeClr>
                </a:solidFill>
              </a:rPr>
              <a:t>Armstrong</a:t>
            </a:r>
            <a:r>
              <a:rPr lang="ar-SA" sz="1350">
                <a:solidFill>
                  <a:schemeClr val="accent6">
                    <a:lumMod val="50000"/>
                  </a:schemeClr>
                </a:solidFill>
              </a:rPr>
              <a:t> </a:t>
            </a:r>
            <a:r>
              <a:rPr lang="ar-SA" sz="1350" err="1">
                <a:solidFill>
                  <a:schemeClr val="accent6">
                    <a:lumMod val="50000"/>
                  </a:schemeClr>
                </a:solidFill>
              </a:rPr>
              <a:t>Philip</a:t>
            </a:r>
            <a:r>
              <a:rPr lang="ar-SA" sz="1350">
                <a:solidFill>
                  <a:schemeClr val="accent6">
                    <a:lumMod val="50000"/>
                  </a:schemeClr>
                </a:solidFill>
              </a:rPr>
              <a:t> </a:t>
            </a:r>
            <a:r>
              <a:rPr lang="ar-SA" sz="1350" err="1">
                <a:solidFill>
                  <a:schemeClr val="accent6">
                    <a:lumMod val="50000"/>
                  </a:schemeClr>
                </a:solidFill>
              </a:rPr>
              <a:t>Kotler</a:t>
            </a:r>
            <a:endParaRPr lang="ar-SA" sz="1350">
              <a:solidFill>
                <a:schemeClr val="accent6">
                  <a:lumMod val="50000"/>
                </a:schemeClr>
              </a:solidFill>
            </a:endParaRPr>
          </a:p>
        </p:txBody>
      </p:sp>
    </p:spTree>
    <p:extLst>
      <p:ext uri="{BB962C8B-B14F-4D97-AF65-F5344CB8AC3E}">
        <p14:creationId xmlns:p14="http://schemas.microsoft.com/office/powerpoint/2010/main" val="52655354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787196" y="1123042"/>
            <a:ext cx="5767273" cy="430343"/>
          </a:xfrm>
          <a:prstGeom prst="rect">
            <a:avLst/>
          </a:prstGeom>
        </p:spPr>
        <p:txBody>
          <a:bodyPr vert="horz" wrap="square" lIns="0" tIns="9049" rIns="0" bIns="0" rtlCol="0" anchor="b">
            <a:spAutoFit/>
          </a:bodyPr>
          <a:lstStyle/>
          <a:p>
            <a:pPr marL="9525" indent="-171450" fontAlgn="base">
              <a:lnSpc>
                <a:spcPct val="110000"/>
              </a:lnSpc>
              <a:spcBef>
                <a:spcPts val="525"/>
              </a:spcBef>
              <a:spcAft>
                <a:spcPct val="0"/>
              </a:spcAft>
              <a:buClr>
                <a:srgbClr val="44546A"/>
              </a:buClr>
              <a:defRPr/>
            </a:pPr>
            <a:r>
              <a:rPr sz="2700" b="1" dirty="0">
                <a:solidFill>
                  <a:schemeClr val="accent6">
                    <a:lumMod val="50000"/>
                  </a:schemeClr>
                </a:solidFill>
              </a:rPr>
              <a:t>Strategy is about making choices</a:t>
            </a:r>
          </a:p>
        </p:txBody>
      </p:sp>
      <p:pic>
        <p:nvPicPr>
          <p:cNvPr id="3" name="Picture 2" descr="Image result for poster boxing">
            <a:extLst>
              <a:ext uri="{FF2B5EF4-FFF2-40B4-BE49-F238E27FC236}">
                <a16:creationId xmlns:a16="http://schemas.microsoft.com/office/drawing/2014/main" id="{722868CF-40D9-0DF0-B64D-C62909E3E5D6}"/>
              </a:ext>
            </a:extLst>
          </p:cNvPr>
          <p:cNvPicPr>
            <a:picLocks noChangeAspect="1"/>
          </p:cNvPicPr>
          <p:nvPr/>
        </p:nvPicPr>
        <p:blipFill>
          <a:blip r:embed="rId2"/>
          <a:stretch>
            <a:fillRect/>
          </a:stretch>
        </p:blipFill>
        <p:spPr>
          <a:xfrm>
            <a:off x="1826708" y="2054010"/>
            <a:ext cx="2374151" cy="3731329"/>
          </a:xfrm>
          <a:prstGeom prst="rect">
            <a:avLst/>
          </a:prstGeom>
        </p:spPr>
      </p:pic>
      <p:sp>
        <p:nvSpPr>
          <p:cNvPr id="4" name="TextBox 3">
            <a:extLst>
              <a:ext uri="{FF2B5EF4-FFF2-40B4-BE49-F238E27FC236}">
                <a16:creationId xmlns:a16="http://schemas.microsoft.com/office/drawing/2014/main" id="{1E75AE77-4CEF-6CCB-5536-8FF80DE9B878}"/>
              </a:ext>
            </a:extLst>
          </p:cNvPr>
          <p:cNvSpPr txBox="1"/>
          <p:nvPr/>
        </p:nvSpPr>
        <p:spPr>
          <a:xfrm>
            <a:off x="4981037" y="1532268"/>
            <a:ext cx="611181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solidFill>
                  <a:schemeClr val="accent6">
                    <a:lumMod val="50000"/>
                  </a:schemeClr>
                </a:solidFill>
                <a:latin typeface="Segoe UI Black"/>
                <a:ea typeface="Segoe UI Black"/>
              </a:rPr>
              <a:t>​</a:t>
            </a:r>
            <a:br>
              <a:rPr lang="en-US" dirty="0">
                <a:solidFill>
                  <a:schemeClr val="accent6">
                    <a:lumMod val="50000"/>
                  </a:schemeClr>
                </a:solidFill>
                <a:latin typeface="Segoe UI Black"/>
                <a:ea typeface="Segoe UI Black"/>
              </a:rPr>
            </a:br>
            <a:r>
              <a:rPr lang="en-US" b="1" dirty="0">
                <a:solidFill>
                  <a:schemeClr val="accent6">
                    <a:lumMod val="50000"/>
                  </a:schemeClr>
                </a:solidFill>
                <a:latin typeface="Segoe UI Black"/>
              </a:rPr>
              <a:t>SPACE</a:t>
            </a:r>
            <a:r>
              <a:rPr lang="en-US" dirty="0">
                <a:solidFill>
                  <a:schemeClr val="accent6">
                    <a:lumMod val="50000"/>
                  </a:schemeClr>
                </a:solidFill>
                <a:latin typeface="+mj-lt"/>
              </a:rPr>
              <a:t> </a:t>
            </a:r>
            <a:r>
              <a:rPr lang="en-US" b="1" dirty="0">
                <a:solidFill>
                  <a:schemeClr val="accent6">
                    <a:lumMod val="50000"/>
                  </a:schemeClr>
                </a:solidFill>
                <a:latin typeface="Segoe UI Black"/>
              </a:rPr>
              <a:t>Strategic Position and Action Evaluation</a:t>
            </a:r>
            <a:r>
              <a:rPr lang="en-US" dirty="0">
                <a:solidFill>
                  <a:schemeClr val="accent6">
                    <a:lumMod val="50000"/>
                  </a:schemeClr>
                </a:solidFill>
                <a:latin typeface="Segoe UI Black"/>
                <a:ea typeface="Segoe UI Black"/>
              </a:rPr>
              <a:t>​</a:t>
            </a:r>
            <a:endParaRPr lang="en-US" sz="1350" dirty="0">
              <a:solidFill>
                <a:schemeClr val="accent6">
                  <a:lumMod val="50000"/>
                </a:schemeClr>
              </a:solidFill>
            </a:endParaRPr>
          </a:p>
        </p:txBody>
      </p:sp>
      <p:sp>
        <p:nvSpPr>
          <p:cNvPr id="5" name="Content Placeholder 2">
            <a:extLst>
              <a:ext uri="{FF2B5EF4-FFF2-40B4-BE49-F238E27FC236}">
                <a16:creationId xmlns:a16="http://schemas.microsoft.com/office/drawing/2014/main" id="{B993A242-8D6D-3683-1C74-513DC50525A4}"/>
              </a:ext>
            </a:extLst>
          </p:cNvPr>
          <p:cNvSpPr txBox="1">
            <a:spLocks/>
          </p:cNvSpPr>
          <p:nvPr/>
        </p:nvSpPr>
        <p:spPr>
          <a:xfrm>
            <a:off x="4356354" y="2263381"/>
            <a:ext cx="2374151" cy="3737371"/>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6">
                    <a:lumMod val="50000"/>
                  </a:schemeClr>
                </a:solidFill>
                <a:latin typeface="+mj-lt"/>
              </a:rPr>
              <a:t>The  matrix determine the organization's strategic posture in the industry.</a:t>
            </a:r>
          </a:p>
          <a:p>
            <a:r>
              <a:rPr lang="en-US" sz="1800" dirty="0">
                <a:solidFill>
                  <a:schemeClr val="accent6">
                    <a:lumMod val="50000"/>
                  </a:schemeClr>
                </a:solidFill>
                <a:latin typeface="+mj-lt"/>
              </a:rPr>
              <a:t>The SPACE matrix is broken down to four quadrants where each quadrant suggests The firm's strategic posture which then classified broadly as:</a:t>
            </a:r>
          </a:p>
          <a:p>
            <a:endParaRPr lang="en-US" sz="1800" dirty="0">
              <a:solidFill>
                <a:schemeClr val="accent6">
                  <a:lumMod val="50000"/>
                </a:schemeClr>
              </a:solidFill>
              <a:latin typeface="+mj-lt"/>
            </a:endParaRP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aggressive,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competitive,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conservative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defensive.</a:t>
            </a:r>
          </a:p>
          <a:p>
            <a:pPr marL="0" indent="0">
              <a:buNone/>
            </a:pPr>
            <a:endParaRPr lang="ar-SA" sz="2100" dirty="0">
              <a:solidFill>
                <a:schemeClr val="accent6">
                  <a:lumMod val="50000"/>
                </a:schemeClr>
              </a:solidFill>
            </a:endParaRPr>
          </a:p>
        </p:txBody>
      </p:sp>
      <p:pic>
        <p:nvPicPr>
          <p:cNvPr id="6" name="Picture 5">
            <a:extLst>
              <a:ext uri="{FF2B5EF4-FFF2-40B4-BE49-F238E27FC236}">
                <a16:creationId xmlns:a16="http://schemas.microsoft.com/office/drawing/2014/main" id="{AED13E44-1B97-972A-731E-EF416BF8D49D}"/>
              </a:ext>
            </a:extLst>
          </p:cNvPr>
          <p:cNvPicPr>
            <a:picLocks noChangeAspect="1"/>
          </p:cNvPicPr>
          <p:nvPr/>
        </p:nvPicPr>
        <p:blipFill rotWithShape="1">
          <a:blip r:embed="rId3"/>
          <a:srcRect t="14036"/>
          <a:stretch/>
        </p:blipFill>
        <p:spPr>
          <a:xfrm>
            <a:off x="7041494" y="2370911"/>
            <a:ext cx="3498569" cy="3097529"/>
          </a:xfrm>
          <a:prstGeom prst="rect">
            <a:avLst/>
          </a:prstGeom>
        </p:spPr>
      </p:pic>
    </p:spTree>
    <p:extLst>
      <p:ext uri="{BB962C8B-B14F-4D97-AF65-F5344CB8AC3E}">
        <p14:creationId xmlns:p14="http://schemas.microsoft.com/office/powerpoint/2010/main" val="12850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16D8-02A4-48FA-D6A2-84C121C1F79D}"/>
              </a:ext>
            </a:extLst>
          </p:cNvPr>
          <p:cNvSpPr>
            <a:spLocks noGrp="1"/>
          </p:cNvSpPr>
          <p:nvPr>
            <p:ph type="title"/>
          </p:nvPr>
        </p:nvSpPr>
        <p:spPr>
          <a:xfrm>
            <a:off x="1863566" y="1219200"/>
            <a:ext cx="8464868" cy="635000"/>
          </a:xfrm>
        </p:spPr>
        <p:txBody>
          <a:bodyPr>
            <a:normAutofit fontScale="90000"/>
          </a:bodyPr>
          <a:lstStyle/>
          <a:p>
            <a:r>
              <a:rPr lang="en-US" b="1" dirty="0">
                <a:solidFill>
                  <a:schemeClr val="accent6">
                    <a:lumMod val="50000"/>
                  </a:schemeClr>
                </a:solidFill>
              </a:rPr>
              <a:t>SPACE ANALYSIS</a:t>
            </a:r>
            <a:br>
              <a:rPr lang="en-US" sz="3300" dirty="0">
                <a:solidFill>
                  <a:schemeClr val="accent6">
                    <a:lumMod val="50000"/>
                  </a:schemeClr>
                </a:solidFill>
              </a:rPr>
            </a:br>
            <a:r>
              <a:rPr lang="en-US" sz="2025" b="1" dirty="0">
                <a:solidFill>
                  <a:schemeClr val="accent6">
                    <a:lumMod val="50000"/>
                  </a:schemeClr>
                </a:solidFill>
              </a:rPr>
              <a:t>Strategic Position and Action Evaluation</a:t>
            </a:r>
            <a:endParaRPr lang="ar-SA" sz="2025" b="1" dirty="0">
              <a:solidFill>
                <a:schemeClr val="accent6">
                  <a:lumMod val="50000"/>
                </a:schemeClr>
              </a:solidFill>
            </a:endParaRPr>
          </a:p>
        </p:txBody>
      </p:sp>
      <p:sp>
        <p:nvSpPr>
          <p:cNvPr id="3" name="Content Placeholder 2">
            <a:extLst>
              <a:ext uri="{FF2B5EF4-FFF2-40B4-BE49-F238E27FC236}">
                <a16:creationId xmlns:a16="http://schemas.microsoft.com/office/drawing/2014/main" id="{90431C53-5924-CF29-8F42-8C5908B75A51}"/>
              </a:ext>
            </a:extLst>
          </p:cNvPr>
          <p:cNvSpPr>
            <a:spLocks noGrp="1"/>
          </p:cNvSpPr>
          <p:nvPr>
            <p:ph type="body" idx="4294967295"/>
          </p:nvPr>
        </p:nvSpPr>
        <p:spPr>
          <a:xfrm>
            <a:off x="1750314" y="2057402"/>
            <a:ext cx="4507050" cy="3737371"/>
          </a:xfrm>
        </p:spPr>
        <p:txBody>
          <a:bodyPr>
            <a:normAutofit lnSpcReduction="10000"/>
          </a:bodyPr>
          <a:lstStyle/>
          <a:p>
            <a:pPr indent="-171450"/>
            <a:r>
              <a:rPr lang="en-US" sz="1800" dirty="0">
                <a:solidFill>
                  <a:schemeClr val="accent6">
                    <a:lumMod val="50000"/>
                  </a:schemeClr>
                </a:solidFill>
                <a:latin typeface="+mj-lt"/>
              </a:rPr>
              <a:t>The SPACE matrix determine the organization's strategic posture in the industry.</a:t>
            </a:r>
          </a:p>
          <a:p>
            <a:pPr indent="-171450"/>
            <a:r>
              <a:rPr lang="en-US" sz="1800" dirty="0">
                <a:solidFill>
                  <a:schemeClr val="accent6">
                    <a:lumMod val="50000"/>
                  </a:schemeClr>
                </a:solidFill>
                <a:latin typeface="+mj-lt"/>
              </a:rPr>
              <a:t>The SPACE matrix is broken down to four quadrants where each quadrant suggests The firm's strategic posture which then classified broadly as:</a:t>
            </a:r>
          </a:p>
          <a:p>
            <a:pPr indent="-171450"/>
            <a:endParaRPr lang="en-US" sz="1800" dirty="0">
              <a:solidFill>
                <a:schemeClr val="accent6">
                  <a:lumMod val="50000"/>
                </a:schemeClr>
              </a:solidFill>
              <a:latin typeface="+mj-lt"/>
            </a:endParaRP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aggressive,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competitive,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conservative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defensive.</a:t>
            </a:r>
          </a:p>
          <a:p>
            <a:pPr marL="0" indent="0">
              <a:buNone/>
            </a:pPr>
            <a:endParaRPr lang="ar-SA" dirty="0">
              <a:solidFill>
                <a:schemeClr val="accent6">
                  <a:lumMod val="50000"/>
                </a:schemeClr>
              </a:solidFill>
            </a:endParaRPr>
          </a:p>
        </p:txBody>
      </p:sp>
      <p:pic>
        <p:nvPicPr>
          <p:cNvPr id="5" name="Picture 2" descr="Space Matrix PowerPoint Presentation Slides - PPT Template">
            <a:extLst>
              <a:ext uri="{FF2B5EF4-FFF2-40B4-BE49-F238E27FC236}">
                <a16:creationId xmlns:a16="http://schemas.microsoft.com/office/drawing/2014/main" id="{08A64644-B65D-188E-5E4C-9A128F674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151" y="2370119"/>
            <a:ext cx="4297004" cy="249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08E0B-1B75-684E-0A8D-00DAD2054EE4}"/>
              </a:ext>
            </a:extLst>
          </p:cNvPr>
          <p:cNvPicPr>
            <a:picLocks noChangeAspect="1"/>
          </p:cNvPicPr>
          <p:nvPr/>
        </p:nvPicPr>
        <p:blipFill rotWithShape="1">
          <a:blip r:embed="rId3"/>
          <a:srcRect l="595" t="14018" r="3920" b="-3155"/>
          <a:stretch/>
        </p:blipFill>
        <p:spPr>
          <a:xfrm>
            <a:off x="4795076" y="1169043"/>
            <a:ext cx="2151662" cy="563214"/>
          </a:xfrm>
          <a:prstGeom prst="rect">
            <a:avLst/>
          </a:prstGeom>
        </p:spPr>
      </p:pic>
      <p:sp>
        <p:nvSpPr>
          <p:cNvPr id="2" name="Title 1">
            <a:extLst>
              <a:ext uri="{FF2B5EF4-FFF2-40B4-BE49-F238E27FC236}">
                <a16:creationId xmlns:a16="http://schemas.microsoft.com/office/drawing/2014/main" id="{6B37D7F1-95A9-1E4D-D2F9-14BC33DF0D86}"/>
              </a:ext>
            </a:extLst>
          </p:cNvPr>
          <p:cNvSpPr>
            <a:spLocks noGrp="1"/>
          </p:cNvSpPr>
          <p:nvPr>
            <p:ph type="title" idx="4294967295"/>
          </p:nvPr>
        </p:nvSpPr>
        <p:spPr>
          <a:xfrm>
            <a:off x="1432875" y="759929"/>
            <a:ext cx="3734801" cy="1114425"/>
          </a:xfrm>
          <a:prstGeom prst="rect">
            <a:avLst/>
          </a:prstGeom>
        </p:spPr>
        <p:txBody>
          <a:bodyPr>
            <a:noAutofit/>
          </a:bodyPr>
          <a:lstStyle/>
          <a:p>
            <a:pPr algn="ctr"/>
            <a:r>
              <a:rPr lang="en-US" sz="2700" dirty="0">
                <a:latin typeface="Impact"/>
              </a:rPr>
              <a:t>S</a:t>
            </a:r>
            <a:r>
              <a:rPr lang="en-SA" sz="2700" dirty="0">
                <a:latin typeface="Impact"/>
              </a:rPr>
              <a:t>TARTEGIES</a:t>
            </a:r>
            <a:r>
              <a:rPr lang="en-GB" sz="2700" dirty="0">
                <a:latin typeface="Impact"/>
              </a:rPr>
              <a:t> </a:t>
            </a:r>
            <a:r>
              <a:rPr lang="en-SA" sz="2700" dirty="0">
                <a:latin typeface="Impact"/>
              </a:rPr>
              <a:t>map  </a:t>
            </a:r>
          </a:p>
        </p:txBody>
      </p:sp>
      <p:sp>
        <p:nvSpPr>
          <p:cNvPr id="6" name="Rectangle 4">
            <a:extLst>
              <a:ext uri="{FF2B5EF4-FFF2-40B4-BE49-F238E27FC236}">
                <a16:creationId xmlns:a16="http://schemas.microsoft.com/office/drawing/2014/main" id="{0A94B399-D0AF-6699-51B3-9F67CE118F58}"/>
              </a:ext>
            </a:extLst>
          </p:cNvPr>
          <p:cNvSpPr>
            <a:spLocks noChangeArrowheads="1"/>
          </p:cNvSpPr>
          <p:nvPr/>
        </p:nvSpPr>
        <p:spPr bwMode="auto">
          <a:xfrm>
            <a:off x="1524001" y="71875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66">
              <a:defRPr/>
            </a:pPr>
            <a:endParaRPr lang="en-SA" sz="1350">
              <a:solidFill>
                <a:prstClr val="black"/>
              </a:solidFill>
              <a:latin typeface="Gill Sans MT" panose="020B0502020104020203"/>
            </a:endParaRPr>
          </a:p>
        </p:txBody>
      </p:sp>
      <p:pic>
        <p:nvPicPr>
          <p:cNvPr id="3075" name="Picture 1" descr="The formulation of strategy">
            <a:extLst>
              <a:ext uri="{FF2B5EF4-FFF2-40B4-BE49-F238E27FC236}">
                <a16:creationId xmlns:a16="http://schemas.microsoft.com/office/drawing/2014/main" id="{326F2253-4729-FB97-55E7-D9F7403D18A4}"/>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3284" t="10647" r="71316" b="56802"/>
          <a:stretch>
            <a:fillRect/>
          </a:stretch>
        </p:blipFill>
        <p:spPr bwMode="auto">
          <a:xfrm>
            <a:off x="4365727" y="2003389"/>
            <a:ext cx="1132214" cy="371331"/>
          </a:xfrm>
          <a:prstGeom prst="rect">
            <a:avLst/>
          </a:prstGeom>
          <a:extLst>
            <a:ext uri="{909E8E84-426E-40DD-AFC4-6F175D3DCCD1}">
              <a14:hiddenFill xmlns:a14="http://schemas.microsoft.com/office/drawing/2010/main">
                <a:solidFill>
                  <a:srgbClr val="FFFFFF"/>
                </a:solidFill>
              </a14:hiddenFill>
            </a:ext>
          </a:extLst>
        </p:spPr>
      </p:pic>
      <p:pic>
        <p:nvPicPr>
          <p:cNvPr id="9" name="Picture 1" descr="The formulation of strategy">
            <a:extLst>
              <a:ext uri="{FF2B5EF4-FFF2-40B4-BE49-F238E27FC236}">
                <a16:creationId xmlns:a16="http://schemas.microsoft.com/office/drawing/2014/main" id="{AC1D5108-0977-8D37-698C-AB3990E67597}"/>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68293" t="11803" r="3940" b="55647"/>
          <a:stretch>
            <a:fillRect/>
          </a:stretch>
        </p:blipFill>
        <p:spPr bwMode="auto">
          <a:xfrm>
            <a:off x="7183665" y="2304102"/>
            <a:ext cx="1237786" cy="566278"/>
          </a:xfrm>
          <a:prstGeom prst="rect">
            <a:avLst/>
          </a:prstGeom>
        </p:spPr>
        <p:style>
          <a:lnRef idx="2">
            <a:schemeClr val="dk1"/>
          </a:lnRef>
          <a:fillRef idx="1">
            <a:schemeClr val="lt1"/>
          </a:fillRef>
          <a:effectRef idx="0">
            <a:schemeClr val="dk1"/>
          </a:effectRef>
          <a:fontRef idx="minor">
            <a:schemeClr val="dk1"/>
          </a:fontRef>
        </p:style>
      </p:pic>
      <p:cxnSp>
        <p:nvCxnSpPr>
          <p:cNvPr id="12" name="Straight Arrow Connector 11">
            <a:extLst>
              <a:ext uri="{FF2B5EF4-FFF2-40B4-BE49-F238E27FC236}">
                <a16:creationId xmlns:a16="http://schemas.microsoft.com/office/drawing/2014/main" id="{11F85759-72EC-DB23-C30A-BCA71FACE2B3}"/>
              </a:ext>
            </a:extLst>
          </p:cNvPr>
          <p:cNvCxnSpPr>
            <a:cxnSpLocks/>
          </p:cNvCxnSpPr>
          <p:nvPr/>
        </p:nvCxnSpPr>
        <p:spPr>
          <a:xfrm>
            <a:off x="7879096" y="1209598"/>
            <a:ext cx="0" cy="55079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67A6CBB9-7E54-456B-889E-CEA043EAB2BE}"/>
              </a:ext>
            </a:extLst>
          </p:cNvPr>
          <p:cNvCxnSpPr>
            <a:cxnSpLocks/>
          </p:cNvCxnSpPr>
          <p:nvPr/>
        </p:nvCxnSpPr>
        <p:spPr>
          <a:xfrm>
            <a:off x="6830478" y="1233541"/>
            <a:ext cx="811948"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C7266AF9-D19D-7BCF-585D-7E380F7527F9}"/>
              </a:ext>
            </a:extLst>
          </p:cNvPr>
          <p:cNvCxnSpPr>
            <a:cxnSpLocks/>
          </p:cNvCxnSpPr>
          <p:nvPr/>
        </p:nvCxnSpPr>
        <p:spPr>
          <a:xfrm flipH="1">
            <a:off x="4931834" y="1760392"/>
            <a:ext cx="1878149"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CC5715F5-C577-94D8-0653-230A799F3A3B}"/>
              </a:ext>
            </a:extLst>
          </p:cNvPr>
          <p:cNvCxnSpPr>
            <a:cxnSpLocks/>
            <a:stCxn id="3075" idx="0"/>
          </p:cNvCxnSpPr>
          <p:nvPr/>
        </p:nvCxnSpPr>
        <p:spPr>
          <a:xfrm flipH="1" flipV="1">
            <a:off x="4931834" y="1834844"/>
            <a:ext cx="1" cy="16854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16AF2FBB-4A68-3562-44AA-1511C3247EC9}"/>
              </a:ext>
            </a:extLst>
          </p:cNvPr>
          <p:cNvCxnSpPr>
            <a:cxnSpLocks/>
          </p:cNvCxnSpPr>
          <p:nvPr/>
        </p:nvCxnSpPr>
        <p:spPr>
          <a:xfrm>
            <a:off x="4931835" y="2374722"/>
            <a:ext cx="1" cy="570796"/>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A3A96D22-D455-C50C-DA2D-84A582595A18}"/>
              </a:ext>
            </a:extLst>
          </p:cNvPr>
          <p:cNvSpPr txBox="1"/>
          <p:nvPr/>
        </p:nvSpPr>
        <p:spPr>
          <a:xfrm>
            <a:off x="7387926" y="1774420"/>
            <a:ext cx="1132214" cy="2077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900" dirty="0">
                <a:solidFill>
                  <a:prstClr val="black"/>
                </a:solidFill>
                <a:latin typeface="Gill Sans MT" panose="020B0502020104020203"/>
              </a:rPr>
              <a:t>Growth strategy </a:t>
            </a:r>
          </a:p>
        </p:txBody>
      </p:sp>
      <p:cxnSp>
        <p:nvCxnSpPr>
          <p:cNvPr id="41" name="Straight Arrow Connector 40">
            <a:extLst>
              <a:ext uri="{FF2B5EF4-FFF2-40B4-BE49-F238E27FC236}">
                <a16:creationId xmlns:a16="http://schemas.microsoft.com/office/drawing/2014/main" id="{5AE0A3B1-75AD-EA63-8B66-C5B3C1747C9E}"/>
              </a:ext>
            </a:extLst>
          </p:cNvPr>
          <p:cNvCxnSpPr>
            <a:cxnSpLocks/>
          </p:cNvCxnSpPr>
          <p:nvPr/>
        </p:nvCxnSpPr>
        <p:spPr>
          <a:xfrm>
            <a:off x="7879096" y="1996195"/>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11FE5091-9043-1738-F19C-86E3B6F60683}"/>
              </a:ext>
            </a:extLst>
          </p:cNvPr>
          <p:cNvCxnSpPr>
            <a:cxnSpLocks/>
          </p:cNvCxnSpPr>
          <p:nvPr/>
        </p:nvCxnSpPr>
        <p:spPr>
          <a:xfrm>
            <a:off x="7879096" y="2851554"/>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BC774964-60F2-5480-6811-8D1CE59B47F4}"/>
              </a:ext>
            </a:extLst>
          </p:cNvPr>
          <p:cNvSpPr txBox="1"/>
          <p:nvPr/>
        </p:nvSpPr>
        <p:spPr>
          <a:xfrm>
            <a:off x="3880474" y="2172177"/>
            <a:ext cx="59921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900" cap="all" dirty="0">
                <a:solidFill>
                  <a:prstClr val="black"/>
                </a:solidFill>
                <a:latin typeface="Calibri" panose="020F0502020204030204" pitchFamily="34" charset="0"/>
                <a:cs typeface="Calibri" panose="020F0502020204030204" pitchFamily="34" charset="0"/>
              </a:rPr>
              <a:t>Porter</a:t>
            </a:r>
            <a:r>
              <a:rPr lang="en-US" sz="900" cap="all" spc="8" dirty="0">
                <a:solidFill>
                  <a:prstClr val="black"/>
                </a:solidFill>
                <a:latin typeface="Calibri" panose="020F0502020204030204" pitchFamily="34" charset="0"/>
                <a:cs typeface="Calibri" panose="020F0502020204030204" pitchFamily="34" charset="0"/>
              </a:rPr>
              <a:t>’</a:t>
            </a:r>
            <a:r>
              <a:rPr lang="en-US" sz="900" cap="all" dirty="0">
                <a:solidFill>
                  <a:prstClr val="black"/>
                </a:solidFill>
                <a:latin typeface="Calibri" panose="020F0502020204030204" pitchFamily="34" charset="0"/>
                <a:cs typeface="Calibri" panose="020F0502020204030204" pitchFamily="34" charset="0"/>
              </a:rPr>
              <a:t>s</a:t>
            </a:r>
            <a:endParaRPr lang="en-SA" sz="900">
              <a:solidFill>
                <a:prstClr val="black"/>
              </a:solidFill>
              <a:latin typeface="Calibri" panose="020F0502020204030204" pitchFamily="34" charset="0"/>
              <a:cs typeface="Calibri" panose="020F0502020204030204" pitchFamily="34" charset="0"/>
            </a:endParaRPr>
          </a:p>
        </p:txBody>
      </p:sp>
      <p:pic>
        <p:nvPicPr>
          <p:cNvPr id="1026" name="Picture 2" descr="Corporate Growth Strategies Examples -">
            <a:extLst>
              <a:ext uri="{FF2B5EF4-FFF2-40B4-BE49-F238E27FC236}">
                <a16:creationId xmlns:a16="http://schemas.microsoft.com/office/drawing/2014/main" id="{64D7D30B-4C85-0FAD-1F97-3039AE75FFEB}"/>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108" y="3131411"/>
            <a:ext cx="3772067" cy="2505791"/>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Porter's Generic Competitive Strategies - Management Weekly">
            <a:extLst>
              <a:ext uri="{FF2B5EF4-FFF2-40B4-BE49-F238E27FC236}">
                <a16:creationId xmlns:a16="http://schemas.microsoft.com/office/drawing/2014/main" id="{9276034A-8B39-2453-AFD2-895032160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4431" r="15332" b="7785"/>
          <a:stretch/>
        </p:blipFill>
        <p:spPr bwMode="auto">
          <a:xfrm>
            <a:off x="3071502" y="3001790"/>
            <a:ext cx="3171106" cy="2047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BEB620-F4AE-1A62-5BF7-E6733B310C04}"/>
              </a:ext>
            </a:extLst>
          </p:cNvPr>
          <p:cNvPicPr>
            <a:picLocks noChangeAspect="1"/>
          </p:cNvPicPr>
          <p:nvPr/>
        </p:nvPicPr>
        <p:blipFill rotWithShape="1">
          <a:blip r:embed="rId8"/>
          <a:srcRect l="20317" t="13956" r="18567" b="11834"/>
          <a:stretch/>
        </p:blipFill>
        <p:spPr>
          <a:xfrm>
            <a:off x="2920158" y="2587241"/>
            <a:ext cx="3562605" cy="3244470"/>
          </a:xfrm>
          <a:prstGeom prst="rect">
            <a:avLst/>
          </a:prstGeom>
        </p:spPr>
      </p:pic>
    </p:spTree>
    <p:extLst>
      <p:ext uri="{BB962C8B-B14F-4D97-AF65-F5344CB8AC3E}">
        <p14:creationId xmlns:p14="http://schemas.microsoft.com/office/powerpoint/2010/main" val="252815785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ppt_x"/>
                                          </p:val>
                                        </p:tav>
                                      </p:tavLst>
                                    </p:anim>
                                    <p:anim calcmode="lin" valueType="num">
                                      <p:cBhvr additive="base">
                                        <p:cTn id="44" dur="500"/>
                                        <p:tgtEl>
                                          <p:spTgt spid="4"/>
                                        </p:tgtEl>
                                        <p:attrNameLst>
                                          <p:attrName>ppt_y</p:attrName>
                                        </p:attrNameLst>
                                      </p:cBhvr>
                                      <p:tavLst>
                                        <p:tav tm="0">
                                          <p:val>
                                            <p:strVal val="ppt_y"/>
                                          </p:val>
                                        </p:tav>
                                        <p:tav tm="100000">
                                          <p:val>
                                            <p:strVal val="1+ppt_h/2"/>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80254-2AA3-E4E5-5B26-9DBDF2397160}"/>
              </a:ext>
            </a:extLst>
          </p:cNvPr>
          <p:cNvPicPr>
            <a:picLocks noChangeAspect="1"/>
          </p:cNvPicPr>
          <p:nvPr/>
        </p:nvPicPr>
        <p:blipFill rotWithShape="1">
          <a:blip r:embed="rId3"/>
          <a:srcRect l="5795" r="6213" b="-1"/>
          <a:stretch/>
        </p:blipFill>
        <p:spPr>
          <a:xfrm>
            <a:off x="5186270" y="1368028"/>
            <a:ext cx="4795931" cy="201296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9B6C5B5-696A-06CC-8877-94E12B153DD8}"/>
              </a:ext>
            </a:extLst>
          </p:cNvPr>
          <p:cNvPicPr>
            <a:picLocks noChangeAspect="1"/>
          </p:cNvPicPr>
          <p:nvPr/>
        </p:nvPicPr>
        <p:blipFill rotWithShape="1">
          <a:blip r:embed="rId4"/>
          <a:srcRect l="-13521" t="-1104" r="-3310" b="-112"/>
          <a:stretch/>
        </p:blipFill>
        <p:spPr>
          <a:xfrm>
            <a:off x="5186270"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p:cNvSpPr>
            <a:spLocks noGrp="1"/>
          </p:cNvSpPr>
          <p:nvPr>
            <p:ph type="title" idx="4294967295"/>
          </p:nvPr>
        </p:nvSpPr>
        <p:spPr>
          <a:xfrm>
            <a:off x="1860042" y="1501902"/>
            <a:ext cx="3624602" cy="932688"/>
          </a:xfrm>
        </p:spPr>
        <p:txBody>
          <a:bodyPr vert="horz" lIns="68580" tIns="34290" rIns="68580" bIns="34290" rtlCol="0" anchor="ctr">
            <a:normAutofit/>
          </a:bodyPr>
          <a:lstStyle/>
          <a:p>
            <a:pPr algn="ctr"/>
            <a:r>
              <a:rPr lang="en-US" sz="2100" dirty="0"/>
              <a:t>UNDERSTANDING CONSUMER BUYER BEHAVIOR</a:t>
            </a:r>
            <a:r>
              <a:rPr lang="en-US" altLang="en-US" sz="2100" dirty="0"/>
              <a:t> AND CONSUMER MARKETS</a:t>
            </a:r>
            <a:endParaRPr lang="en-US" sz="2100" dirty="0"/>
          </a:p>
        </p:txBody>
      </p:sp>
      <p:sp>
        <p:nvSpPr>
          <p:cNvPr id="3" name="Content Placeholder 2"/>
          <p:cNvSpPr>
            <a:spLocks noGrp="1"/>
          </p:cNvSpPr>
          <p:nvPr>
            <p:ph idx="4294967295"/>
          </p:nvPr>
        </p:nvSpPr>
        <p:spPr>
          <a:xfrm>
            <a:off x="1860043" y="2741710"/>
            <a:ext cx="3624602" cy="2748263"/>
          </a:xfrm>
        </p:spPr>
        <p:style>
          <a:lnRef idx="2">
            <a:schemeClr val="dk1"/>
          </a:lnRef>
          <a:fillRef idx="1">
            <a:schemeClr val="lt1"/>
          </a:fillRef>
          <a:effectRef idx="0">
            <a:schemeClr val="dk1"/>
          </a:effectRef>
          <a:fontRef idx="minor">
            <a:schemeClr val="dk1"/>
          </a:fontRef>
        </p:style>
        <p:txBody>
          <a:bodyPr vert="horz" lIns="68580" tIns="34290" rIns="68580" bIns="34290" rtlCol="0">
            <a:normAutofit lnSpcReduction="10000"/>
          </a:bodyPr>
          <a:lstStyle/>
          <a:p>
            <a:pPr marL="0"/>
            <a:r>
              <a:rPr lang="en-US" sz="1200" b="1" dirty="0">
                <a:solidFill>
                  <a:schemeClr val="tx1"/>
                </a:solidFill>
              </a:rPr>
              <a:t>Consumer buyer behavior</a:t>
            </a:r>
          </a:p>
          <a:p>
            <a:pPr marL="385763" lvl="1"/>
            <a:r>
              <a:rPr lang="en-US" sz="1200" dirty="0">
                <a:solidFill>
                  <a:schemeClr val="tx1"/>
                </a:solidFill>
              </a:rPr>
              <a:t>Consumer  Buying behavior  are the actions taken by a consumer to purchase &amp; use products &amp; services </a:t>
            </a:r>
          </a:p>
          <a:p>
            <a:pPr marL="385763" lvl="1"/>
            <a:r>
              <a:rPr lang="en-US" sz="1200" dirty="0">
                <a:solidFill>
                  <a:schemeClr val="tx1"/>
                </a:solidFill>
              </a:rPr>
              <a:t>Behavioral sciences help explain WHY &amp; HOW choices are made</a:t>
            </a:r>
          </a:p>
          <a:p>
            <a:pPr marL="385763" lvl="1"/>
            <a:r>
              <a:rPr lang="en-US" sz="1200" dirty="0">
                <a:solidFill>
                  <a:schemeClr val="tx1"/>
                </a:solidFill>
              </a:rPr>
              <a:t>Organizations use this knowledge to provide value to consumers, and to influence their choices. </a:t>
            </a:r>
          </a:p>
          <a:p>
            <a:pPr marL="385763" lvl="1"/>
            <a:endParaRPr lang="en-US" sz="1200" b="1" dirty="0">
              <a:solidFill>
                <a:schemeClr val="tx1"/>
              </a:solidFill>
            </a:endParaRPr>
          </a:p>
          <a:p>
            <a:pPr marL="0"/>
            <a:r>
              <a:rPr lang="en-US" sz="1200" b="1" dirty="0">
                <a:solidFill>
                  <a:schemeClr val="tx1"/>
                </a:solidFill>
              </a:rPr>
              <a:t>Consumer market</a:t>
            </a:r>
          </a:p>
          <a:p>
            <a:pPr lvl="1"/>
            <a:r>
              <a:rPr lang="en-US" sz="1200" dirty="0">
                <a:solidFill>
                  <a:schemeClr val="tx1"/>
                </a:solidFill>
              </a:rPr>
              <a:t>Where Organizations sell their products to the individuals and households that buy or acquire goods and services for personal consumption</a:t>
            </a:r>
          </a:p>
        </p:txBody>
      </p:sp>
    </p:spTree>
    <p:extLst>
      <p:ext uri="{BB962C8B-B14F-4D97-AF65-F5344CB8AC3E}">
        <p14:creationId xmlns:p14="http://schemas.microsoft.com/office/powerpoint/2010/main" val="15314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55A9-F4A3-9AC9-1FA3-40966E3FC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D9155-CAA4-4B27-7738-BC33FF87EEB5}"/>
              </a:ext>
            </a:extLst>
          </p:cNvPr>
          <p:cNvSpPr>
            <a:spLocks noGrp="1"/>
          </p:cNvSpPr>
          <p:nvPr>
            <p:ph type="title" idx="4294967295"/>
          </p:nvPr>
        </p:nvSpPr>
        <p:spPr>
          <a:xfrm>
            <a:off x="2829270" y="2037612"/>
            <a:ext cx="2538413" cy="1955006"/>
          </a:xfrm>
        </p:spPr>
        <p:txBody>
          <a:bodyPr vert="horz" lIns="68580" tIns="34290" rIns="68580" bIns="34290" rtlCol="0" anchor="b">
            <a:noAutofit/>
          </a:bodyPr>
          <a:lstStyle/>
          <a:p>
            <a:pPr marL="9525">
              <a:spcAft>
                <a:spcPts val="450"/>
              </a:spcAft>
              <a:tabLst>
                <a:tab pos="2253979" algn="l"/>
              </a:tabLst>
            </a:pPr>
            <a:r>
              <a:rPr lang="en-US" sz="2800" b="1" dirty="0">
                <a:solidFill>
                  <a:schemeClr val="accent6">
                    <a:lumMod val="50000"/>
                  </a:schemeClr>
                </a:solidFill>
                <a:latin typeface="Arial"/>
                <a:cs typeface="Arial"/>
              </a:rPr>
              <a:t>Ansoff</a:t>
            </a:r>
            <a:br>
              <a:rPr lang="en-US" sz="2800" b="1" dirty="0">
                <a:solidFill>
                  <a:schemeClr val="accent6">
                    <a:lumMod val="50000"/>
                  </a:schemeClr>
                </a:solidFill>
                <a:latin typeface="Arial"/>
                <a:cs typeface="Arial"/>
              </a:rPr>
            </a:br>
            <a:r>
              <a:rPr lang="en-US" sz="2800" b="1" dirty="0">
                <a:solidFill>
                  <a:schemeClr val="accent6">
                    <a:lumMod val="50000"/>
                  </a:schemeClr>
                </a:solidFill>
                <a:latin typeface="Arial"/>
                <a:cs typeface="Arial"/>
              </a:rPr>
              <a:t>Growth strategies *</a:t>
            </a:r>
            <a:br>
              <a:rPr lang="en-US" sz="2800" b="1" dirty="0">
                <a:solidFill>
                  <a:schemeClr val="accent6">
                    <a:lumMod val="50000"/>
                  </a:schemeClr>
                </a:solidFill>
                <a:latin typeface="Arial"/>
                <a:cs typeface="Arial"/>
              </a:rPr>
            </a:br>
            <a:br>
              <a:rPr lang="en-US" b="1" dirty="0">
                <a:solidFill>
                  <a:schemeClr val="accent6">
                    <a:lumMod val="50000"/>
                  </a:schemeClr>
                </a:solidFill>
                <a:latin typeface="Arial"/>
                <a:cs typeface="Arial"/>
              </a:rPr>
            </a:br>
            <a:br>
              <a:rPr lang="en-US" b="1" dirty="0">
                <a:solidFill>
                  <a:schemeClr val="accent6">
                    <a:lumMod val="50000"/>
                  </a:schemeClr>
                </a:solidFill>
                <a:latin typeface="Arial"/>
                <a:cs typeface="Arial"/>
              </a:rPr>
            </a:br>
            <a:endParaRPr lang="en-SA" b="1" dirty="0">
              <a:solidFill>
                <a:schemeClr val="accent6">
                  <a:lumMod val="50000"/>
                </a:schemeClr>
              </a:solidFill>
              <a:latin typeface="Arial"/>
              <a:cs typeface="Arial"/>
            </a:endParaRPr>
          </a:p>
        </p:txBody>
      </p:sp>
      <p:pic>
        <p:nvPicPr>
          <p:cNvPr id="1026" name="Picture 2">
            <a:extLst>
              <a:ext uri="{FF2B5EF4-FFF2-40B4-BE49-F238E27FC236}">
                <a16:creationId xmlns:a16="http://schemas.microsoft.com/office/drawing/2014/main" id="{7457CAAC-9B6D-1445-33EA-5BF13AB37F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3427" y="1929852"/>
            <a:ext cx="4744552" cy="3404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EFF3F61-DB85-89DE-70F3-5ACF2997215F}"/>
              </a:ext>
            </a:extLst>
          </p:cNvPr>
          <p:cNvSpPr/>
          <p:nvPr/>
        </p:nvSpPr>
        <p:spPr>
          <a:xfrm>
            <a:off x="5201002" y="1364312"/>
            <a:ext cx="630282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633932" algn="ctr" defTabSz="685766" rtl="1">
              <a:defRPr/>
            </a:pPr>
            <a:r>
              <a:rPr lang="en-US" b="1" dirty="0">
                <a:solidFill>
                  <a:schemeClr val="accent6">
                    <a:lumMod val="50000"/>
                  </a:schemeClr>
                </a:solidFill>
                <a:latin typeface="Gill Sans MT" panose="020B0502020104020203"/>
              </a:rPr>
              <a:t>* Product/Market Expansion Grid</a:t>
            </a:r>
            <a:endParaRPr lang="en-SA" b="1" dirty="0">
              <a:solidFill>
                <a:schemeClr val="accent6">
                  <a:lumMod val="50000"/>
                </a:schemeClr>
              </a:solidFill>
              <a:latin typeface="Gill Sans MT" panose="020B0502020104020203"/>
            </a:endParaRPr>
          </a:p>
        </p:txBody>
      </p:sp>
      <p:pic>
        <p:nvPicPr>
          <p:cNvPr id="15362" name="Picture 2" descr="Igor Ansoff">
            <a:extLst>
              <a:ext uri="{FF2B5EF4-FFF2-40B4-BE49-F238E27FC236}">
                <a16:creationId xmlns:a16="http://schemas.microsoft.com/office/drawing/2014/main" id="{41A8318F-4AAA-A3CA-B753-181E3D92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667" y="3072831"/>
            <a:ext cx="1273435" cy="1955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8FA3D0-1EFB-D598-263C-1B36B04CBAF7}"/>
              </a:ext>
            </a:extLst>
          </p:cNvPr>
          <p:cNvSpPr txBox="1"/>
          <p:nvPr/>
        </p:nvSpPr>
        <p:spPr>
          <a:xfrm>
            <a:off x="3218928" y="2996531"/>
            <a:ext cx="1625917"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r>
              <a:rPr lang="en-US" dirty="0">
                <a:solidFill>
                  <a:schemeClr val="accent6">
                    <a:lumMod val="50000"/>
                  </a:schemeClr>
                </a:solidFill>
                <a:latin typeface="Arial" panose="020B0604020202020204" pitchFamily="34" charset="0"/>
              </a:rPr>
              <a:t>Ansoff, in his 1957 paper, provided a definition for </a:t>
            </a:r>
            <a:r>
              <a:rPr lang="en-US" dirty="0">
                <a:solidFill>
                  <a:schemeClr val="accent6">
                    <a:lumMod val="50000"/>
                  </a:schemeClr>
                </a:solidFill>
                <a:latin typeface="Arial" panose="020B0604020202020204" pitchFamily="34" charset="0"/>
                <a:hlinkClick r:id="rId4" tooltip="Product marketing">
                  <a:extLst>
                    <a:ext uri="{A12FA001-AC4F-418D-AE19-62706E023703}">
                      <ahyp:hlinkClr xmlns:ahyp="http://schemas.microsoft.com/office/drawing/2018/hyperlinkcolor" val="tx"/>
                    </a:ext>
                  </a:extLst>
                </a:hlinkClick>
              </a:rPr>
              <a:t>product-market</a:t>
            </a:r>
            <a:r>
              <a:rPr lang="en-US" dirty="0">
                <a:solidFill>
                  <a:schemeClr val="accent6">
                    <a:lumMod val="50000"/>
                  </a:schemeClr>
                </a:solidFill>
                <a:latin typeface="Arial" panose="020B0604020202020204" pitchFamily="34" charset="0"/>
              </a:rPr>
              <a:t> </a:t>
            </a:r>
          </a:p>
          <a:p>
            <a:pPr defTabSz="685766">
              <a:defRPr/>
            </a:pPr>
            <a:r>
              <a:rPr lang="en-US" dirty="0">
                <a:solidFill>
                  <a:schemeClr val="accent6">
                    <a:lumMod val="50000"/>
                  </a:schemeClr>
                </a:solidFill>
                <a:latin typeface="Arial" panose="020B0604020202020204" pitchFamily="34" charset="0"/>
              </a:rPr>
              <a:t>strategy </a:t>
            </a:r>
            <a:endParaRPr lang="en-SA" dirty="0">
              <a:solidFill>
                <a:schemeClr val="accent6">
                  <a:lumMod val="50000"/>
                </a:schemeClr>
              </a:solidFill>
              <a:latin typeface="Gill Sans MT" panose="020B0502020104020203"/>
            </a:endParaRPr>
          </a:p>
        </p:txBody>
      </p:sp>
      <p:sp>
        <p:nvSpPr>
          <p:cNvPr id="3" name="TextBox 2">
            <a:extLst>
              <a:ext uri="{FF2B5EF4-FFF2-40B4-BE49-F238E27FC236}">
                <a16:creationId xmlns:a16="http://schemas.microsoft.com/office/drawing/2014/main" id="{AB7FBF6C-3C02-80DC-2190-9B64D29B0063}"/>
              </a:ext>
            </a:extLst>
          </p:cNvPr>
          <p:cNvSpPr txBox="1"/>
          <p:nvPr/>
        </p:nvSpPr>
        <p:spPr>
          <a:xfrm>
            <a:off x="1638371" y="1710562"/>
            <a:ext cx="503838"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Calibri" panose="020F0502020204030204"/>
              </a:rPr>
              <a:t>3</a:t>
            </a:r>
          </a:p>
        </p:txBody>
      </p:sp>
    </p:spTree>
    <p:extLst>
      <p:ext uri="{BB962C8B-B14F-4D97-AF65-F5344CB8AC3E}">
        <p14:creationId xmlns:p14="http://schemas.microsoft.com/office/powerpoint/2010/main" val="2768661891"/>
      </p:ext>
    </p:ext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C387-75F3-7624-CEAD-F9BEA9E6386B}"/>
            </a:ext>
          </a:extLst>
        </p:cNvPr>
        <p:cNvGrpSpPr/>
        <p:nvPr/>
      </p:nvGrpSpPr>
      <p:grpSpPr>
        <a:xfrm>
          <a:off x="0" y="0"/>
          <a:ext cx="0" cy="0"/>
          <a:chOff x="0" y="0"/>
          <a:chExt cx="0" cy="0"/>
        </a:xfrm>
      </p:grpSpPr>
      <p:pic>
        <p:nvPicPr>
          <p:cNvPr id="4" name="Picture 2" descr="مصفوفة أنسوف - Ansoff Matrix : كيف تنمي عملك؟">
            <a:extLst>
              <a:ext uri="{FF2B5EF4-FFF2-40B4-BE49-F238E27FC236}">
                <a16:creationId xmlns:a16="http://schemas.microsoft.com/office/drawing/2014/main" id="{BB0C3FF8-CCCD-43AB-2CF2-9153FB464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1" t="3682" r="18328" b="78997"/>
          <a:stretch/>
        </p:blipFill>
        <p:spPr bwMode="auto">
          <a:xfrm>
            <a:off x="2006603" y="1614639"/>
            <a:ext cx="3952523" cy="66769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2E5710D7-1FE6-092B-5B77-FA2A72D6AF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4363" y="1752702"/>
            <a:ext cx="3971036" cy="3352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gor Ansoff">
            <a:extLst>
              <a:ext uri="{FF2B5EF4-FFF2-40B4-BE49-F238E27FC236}">
                <a16:creationId xmlns:a16="http://schemas.microsoft.com/office/drawing/2014/main" id="{A41BAF6F-7575-29FF-F032-6759F2DFD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630" y="2282331"/>
            <a:ext cx="1273435" cy="28611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D5CFBE-4899-4F97-EAB4-FDDC39928799}"/>
              </a:ext>
            </a:extLst>
          </p:cNvPr>
          <p:cNvSpPr txBox="1"/>
          <p:nvPr/>
        </p:nvSpPr>
        <p:spPr>
          <a:xfrm>
            <a:off x="3183066" y="2304263"/>
            <a:ext cx="2900903" cy="28854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defTabSz="685800" rtl="1">
              <a:defRPr/>
            </a:pPr>
            <a:r>
              <a:rPr lang="ar-SA" sz="1200" dirty="0">
                <a:solidFill>
                  <a:srgbClr val="000000"/>
                </a:solidFill>
                <a:latin typeface="Segoe UI Web (Arabic)"/>
                <a:cs typeface="Arial" panose="020B0604020202020204" pitchFamily="34" charset="0"/>
              </a:rPr>
              <a:t>قدم أنسوف ، في رساله عام1957تعريفا إستراتيجيات النمو ووضح </a:t>
            </a:r>
            <a:r>
              <a:rPr lang="ar-SA" sz="1200" dirty="0">
                <a:solidFill>
                  <a:prstClr val="black"/>
                </a:solidFill>
                <a:latin typeface="Arial" panose="020B0604020202020204" pitchFamily="34" charset="0"/>
                <a:cs typeface="Arial" panose="020B0604020202020204" pitchFamily="34" charset="0"/>
              </a:rPr>
              <a:t>الفرق بين هذه السياسات يتركز في من الثابت ومن المتغير هل السوق </a:t>
            </a:r>
            <a:r>
              <a:rPr lang="ar-SA" sz="1200" dirty="0" err="1">
                <a:solidFill>
                  <a:prstClr val="black"/>
                </a:solidFill>
                <a:latin typeface="Arial" panose="020B0604020202020204" pitchFamily="34" charset="0"/>
                <a:cs typeface="Arial" panose="020B0604020202020204" pitchFamily="34" charset="0"/>
              </a:rPr>
              <a:t>أو</a:t>
            </a:r>
            <a:r>
              <a:rPr lang="ar-SA" sz="1200" dirty="0">
                <a:solidFill>
                  <a:prstClr val="black"/>
                </a:solidFill>
                <a:latin typeface="Arial" panose="020B0604020202020204" pitchFamily="34" charset="0"/>
                <a:cs typeface="Arial" panose="020B0604020202020204" pitchFamily="34" charset="0"/>
              </a:rPr>
              <a:t> المنتجات؟ </a:t>
            </a:r>
            <a:endParaRPr lang="ar-SA" sz="1200" dirty="0">
              <a:solidFill>
                <a:prstClr val="black"/>
              </a:solidFill>
              <a:latin typeface="Calibri" panose="020F0502020204030204"/>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اختراق السوق</a:t>
            </a:r>
            <a:r>
              <a:rPr lang="en-US" sz="1200" dirty="0">
                <a:solidFill>
                  <a:prstClr val="black"/>
                </a:solidFill>
                <a:latin typeface="Helvetica" pitchFamily="2" charset="0"/>
              </a:rPr>
              <a:t>Market penetration </a:t>
            </a:r>
            <a:r>
              <a:rPr lang="ar-SA" sz="1200" b="1" dirty="0">
                <a:solidFill>
                  <a:prstClr val="black"/>
                </a:solidFill>
                <a:latin typeface="Arial" panose="020B0604020202020204" pitchFamily="34" charset="0"/>
                <a:cs typeface="Arial" panose="020B0604020202020204" pitchFamily="34" charset="0"/>
              </a:rPr>
              <a:t> </a:t>
            </a:r>
            <a:r>
              <a:rPr lang="ar-SA" sz="1200" dirty="0">
                <a:solidFill>
                  <a:prstClr val="black"/>
                </a:solidFill>
                <a:latin typeface="Arial" panose="020B0604020202020204" pitchFamily="34" charset="0"/>
                <a:cs typeface="Arial" panose="020B0604020202020204" pitchFamily="34" charset="0"/>
              </a:rPr>
              <a:t> لو الاثنين ثابتين (بيع اكثر لنفس المنتجات في نفس السوق)</a:t>
            </a:r>
            <a:r>
              <a:rPr lang="en-US" sz="1050" dirty="0">
                <a:solidFill>
                  <a:prstClr val="black"/>
                </a:solidFill>
                <a:latin typeface="Arial" panose="020B0604020202020204" pitchFamily="34" charset="0"/>
              </a:rPr>
              <a:t>–</a:t>
            </a:r>
            <a:r>
              <a:rPr lang="en-US" sz="1200" dirty="0">
                <a:solidFill>
                  <a:prstClr val="black"/>
                </a:solidFill>
                <a:latin typeface="Arial" panose="020B0604020202020204" pitchFamily="34" charset="0"/>
              </a:rPr>
              <a:t> </a:t>
            </a:r>
            <a:endParaRPr lang="ar-SA" sz="1200" dirty="0">
              <a:solidFill>
                <a:prstClr val="black"/>
              </a:solidFill>
              <a:latin typeface="Arial" panose="020B0604020202020204" pitchFamily="34" charset="0"/>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تطوير السوق</a:t>
            </a:r>
            <a:r>
              <a:rPr lang="en-US" sz="1200" dirty="0">
                <a:solidFill>
                  <a:prstClr val="black"/>
                </a:solidFill>
                <a:latin typeface="Helvetica" pitchFamily="2" charset="0"/>
              </a:rPr>
              <a:t>Market development </a:t>
            </a:r>
            <a:r>
              <a:rPr lang="ar-SA" sz="1200" b="1" dirty="0">
                <a:solidFill>
                  <a:prstClr val="black"/>
                </a:solidFill>
                <a:latin typeface="Arial" panose="020B0604020202020204" pitchFamily="34" charset="0"/>
                <a:cs typeface="Arial" panose="020B0604020202020204" pitchFamily="34" charset="0"/>
              </a:rPr>
              <a:t> </a:t>
            </a:r>
            <a:r>
              <a:rPr lang="ar-SA" sz="1200" dirty="0">
                <a:solidFill>
                  <a:prstClr val="black"/>
                </a:solidFill>
                <a:latin typeface="Arial" panose="020B0604020202020204" pitchFamily="34" charset="0"/>
                <a:cs typeface="Arial" panose="020B0604020202020204" pitchFamily="34" charset="0"/>
              </a:rPr>
              <a:t>لو متغير واحد فقط و هو السوق</a:t>
            </a:r>
            <a:br>
              <a:rPr lang="ar-SA" sz="1200" b="1" dirty="0">
                <a:solidFill>
                  <a:prstClr val="black"/>
                </a:solidFill>
                <a:latin typeface="Arial" panose="020B0604020202020204" pitchFamily="34" charset="0"/>
                <a:cs typeface="Arial" panose="020B0604020202020204" pitchFamily="34" charset="0"/>
              </a:rPr>
            </a:br>
            <a:endParaRPr lang="ar-SA" sz="1200" dirty="0">
              <a:solidFill>
                <a:prstClr val="black"/>
              </a:solidFill>
              <a:latin typeface="Calibri" panose="020F0502020204030204"/>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وتطوير المنتج</a:t>
            </a:r>
            <a:r>
              <a:rPr lang="en-US" sz="1200" dirty="0">
                <a:solidFill>
                  <a:prstClr val="black"/>
                </a:solidFill>
                <a:latin typeface="Helvetica" pitchFamily="2" charset="0"/>
              </a:rPr>
              <a:t> Product development  </a:t>
            </a:r>
            <a:r>
              <a:rPr lang="ar-SA" sz="1200" dirty="0">
                <a:solidFill>
                  <a:prstClr val="black"/>
                </a:solidFill>
                <a:latin typeface="Arial" panose="020B0604020202020204" pitchFamily="34" charset="0"/>
                <a:cs typeface="Arial" panose="020B0604020202020204" pitchFamily="34" charset="0"/>
              </a:rPr>
              <a:t>لو متغير واحد فقط و و هو المنتج</a:t>
            </a:r>
          </a:p>
          <a:p>
            <a:pPr marL="257175" indent="-257175" algn="r" defTabSz="685800" rtl="1">
              <a:buFont typeface="+mj-lt"/>
              <a:buAutoNum type="arabicPeriod"/>
              <a:defRPr/>
            </a:pPr>
            <a:endParaRPr lang="ar-SA" sz="1200" dirty="0">
              <a:solidFill>
                <a:prstClr val="black"/>
              </a:solidFill>
              <a:latin typeface="Arial" panose="020B0604020202020204" pitchFamily="34" charset="0"/>
              <a:cs typeface="Arial" panose="020B0604020202020204" pitchFamily="34" charset="0"/>
            </a:endParaRPr>
          </a:p>
          <a:p>
            <a:pPr marL="257175" indent="-257175" algn="r" defTabSz="685800" rtl="1">
              <a:buFont typeface="+mj-lt"/>
              <a:buAutoNum type="arabicPeriod"/>
              <a:defRPr/>
            </a:pPr>
            <a:r>
              <a:rPr lang="ar-SA" sz="1350" b="1" dirty="0">
                <a:solidFill>
                  <a:prstClr val="black"/>
                </a:solidFill>
                <a:latin typeface="Arial" panose="020B0604020202020204" pitchFamily="34" charset="0"/>
                <a:cs typeface="Arial" panose="020B0604020202020204" pitchFamily="34" charset="0"/>
              </a:rPr>
              <a:t>التنوع:</a:t>
            </a:r>
            <a:r>
              <a:rPr lang="en-US" sz="1350" dirty="0">
                <a:solidFill>
                  <a:prstClr val="black"/>
                </a:solidFill>
                <a:latin typeface="Helvetica" pitchFamily="2" charset="0"/>
              </a:rPr>
              <a:t>Market diversification </a:t>
            </a:r>
            <a:br>
              <a:rPr lang="ar-SA" sz="1350" b="1" dirty="0">
                <a:solidFill>
                  <a:prstClr val="black"/>
                </a:solidFill>
                <a:latin typeface="Arial" panose="020B0604020202020204" pitchFamily="34" charset="0"/>
                <a:cs typeface="Arial" panose="020B0604020202020204" pitchFamily="34" charset="0"/>
              </a:rPr>
            </a:br>
            <a:r>
              <a:rPr lang="ar-SA" sz="1200" dirty="0">
                <a:solidFill>
                  <a:prstClr val="black"/>
                </a:solidFill>
                <a:latin typeface="Arial" panose="020B0604020202020204" pitchFamily="34" charset="0"/>
                <a:cs typeface="Arial" panose="020B0604020202020204" pitchFamily="34" charset="0"/>
              </a:rPr>
              <a:t>لو الاثنين متغيرين (منتجات ونشاط جديد في سوق جديد)</a:t>
            </a:r>
            <a:endParaRPr lang="en-SA" sz="1200" dirty="0">
              <a:solidFill>
                <a:prstClr val="black"/>
              </a:solidFill>
              <a:latin typeface="Gill Sans MT" panose="020B0502020104020203"/>
            </a:endParaRPr>
          </a:p>
        </p:txBody>
      </p:sp>
    </p:spTree>
    <p:extLst>
      <p:ext uri="{BB962C8B-B14F-4D97-AF65-F5344CB8AC3E}">
        <p14:creationId xmlns:p14="http://schemas.microsoft.com/office/powerpoint/2010/main" val="101813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EC00-FCF4-43F6-9755-26ECA1A3EC43}"/>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5A9CE985-64B0-5E0B-8F5B-7C5C8BA227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BAEDAC-5CC8-CAA3-2ADA-C747616314CA}"/>
              </a:ext>
            </a:extLst>
          </p:cNvPr>
          <p:cNvSpPr txBox="1"/>
          <p:nvPr/>
        </p:nvSpPr>
        <p:spPr>
          <a:xfrm>
            <a:off x="1524000" y="1545318"/>
            <a:ext cx="4494772" cy="3918958"/>
          </a:xfrm>
          <a:prstGeom prst="rect">
            <a:avLst/>
          </a:prstGeom>
          <a:noFill/>
        </p:spPr>
        <p:txBody>
          <a:bodyPr wrap="square">
            <a:spAutoFit/>
          </a:bodyPr>
          <a:lstStyle/>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سياسة اختراق السوق</a:t>
            </a:r>
            <a:r>
              <a:rPr lang="ar-SA" sz="1500" b="1" dirty="0">
                <a:solidFill>
                  <a:prstClr val="black"/>
                </a:solidFill>
                <a:latin typeface="Helvetica" pitchFamily="2" charset="0"/>
                <a:cs typeface="Arial" panose="020B0604020202020204" pitchFamily="34" charset="0"/>
              </a:rPr>
              <a:t> :</a:t>
            </a:r>
            <a:r>
              <a:rPr lang="en-US" sz="1500" b="1" dirty="0">
                <a:solidFill>
                  <a:prstClr val="black"/>
                </a:solidFill>
                <a:latin typeface="Helvetica" pitchFamily="2" charset="0"/>
              </a:rPr>
              <a:t>Market penetration -1 </a:t>
            </a:r>
            <a:r>
              <a:rPr lang="en-US" sz="1500" dirty="0">
                <a:solidFill>
                  <a:prstClr val="black"/>
                </a:solidFill>
                <a:latin typeface="Wingdings" pitchFamily="2" charset="2"/>
              </a:rPr>
              <a:t></a:t>
            </a:r>
            <a:r>
              <a:rPr lang="en-US" sz="1500" b="1" dirty="0">
                <a:solidFill>
                  <a:prstClr val="black"/>
                </a:solidFill>
                <a:latin typeface="Arial" panose="020B0604020202020204" pitchFamily="34" charset="0"/>
              </a:rPr>
              <a:t> </a:t>
            </a:r>
            <a:r>
              <a:rPr lang="ar-SA" sz="1500" b="1" dirty="0">
                <a:solidFill>
                  <a:prstClr val="black"/>
                </a:solidFill>
                <a:latin typeface="Arial" panose="020B0604020202020204" pitchFamily="34" charset="0"/>
                <a:cs typeface="Arial" panose="020B0604020202020204" pitchFamily="34" charset="0"/>
              </a:rPr>
              <a:t> </a:t>
            </a: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وهي سياسة نمو </a:t>
            </a:r>
            <a:r>
              <a:rPr lang="ar-SA" sz="1500" b="1" dirty="0" err="1">
                <a:solidFill>
                  <a:prstClr val="black"/>
                </a:solidFill>
                <a:latin typeface="Arial" panose="020B0604020202020204" pitchFamily="34" charset="0"/>
                <a:cs typeface="Arial" panose="020B0604020202020204" pitchFamily="34" charset="0"/>
              </a:rPr>
              <a:t>أن</a:t>
            </a:r>
            <a:r>
              <a:rPr lang="ar-SA" sz="1500" b="1" dirty="0">
                <a:solidFill>
                  <a:prstClr val="black"/>
                </a:solidFill>
                <a:latin typeface="Arial" panose="020B0604020202020204" pitchFamily="34" charset="0"/>
                <a:cs typeface="Arial" panose="020B0604020202020204" pitchFamily="34" charset="0"/>
              </a:rPr>
              <a:t> تبيع أكثر للعملاء الحالين بدون تغيير جذري في منتجاتها. </a:t>
            </a:r>
            <a:endParaRPr lang="en-US" sz="1500" b="1" dirty="0">
              <a:solidFill>
                <a:prstClr val="black"/>
              </a:solidFill>
              <a:latin typeface="Arial" panose="020B0604020202020204" pitchFamily="34" charset="0"/>
              <a:cs typeface="Arial" panose="020B0604020202020204" pitchFamily="34" charset="0"/>
            </a:endParaRP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عن طريق سياسات تشجع العملاء على استهلاك كميات اكبر – قضاء وقت اطول </a:t>
            </a:r>
            <a:r>
              <a:rPr lang="ar-SA" sz="1500" b="1" dirty="0" err="1">
                <a:solidFill>
                  <a:prstClr val="black"/>
                </a:solidFill>
                <a:latin typeface="Arial" panose="020B0604020202020204" pitchFamily="34" charset="0"/>
                <a:cs typeface="Arial" panose="020B0604020202020204" pitchFamily="34" charset="0"/>
              </a:rPr>
              <a:t>أو</a:t>
            </a:r>
            <a:r>
              <a:rPr lang="ar-SA" sz="1500" b="1" dirty="0">
                <a:solidFill>
                  <a:prstClr val="black"/>
                </a:solidFill>
                <a:latin typeface="Arial" panose="020B0604020202020204" pitchFamily="34" charset="0"/>
                <a:cs typeface="Arial" panose="020B0604020202020204" pitchFamily="34" charset="0"/>
              </a:rPr>
              <a:t> شراء اكثر في المرة الواحدة عن طريق  تحسين الدعاية - الاسعار- الخدمة - القائمة - وتصميم المحل.</a:t>
            </a: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 مثال: اضافت ادارة ستاربكس "خدمة الشباك" لفروع كثيرة، </a:t>
            </a:r>
            <a:r>
              <a:rPr lang="ar-SA" sz="1500" b="1" dirty="0" err="1">
                <a:solidFill>
                  <a:prstClr val="black"/>
                </a:solidFill>
                <a:latin typeface="Arial" panose="020B0604020202020204" pitchFamily="34" charset="0"/>
                <a:cs typeface="Arial" panose="020B0604020202020204" pitchFamily="34" charset="0"/>
              </a:rPr>
              <a:t>وأيضاً</a:t>
            </a:r>
            <a:r>
              <a:rPr lang="ar-SA" sz="1500" b="1" dirty="0">
                <a:solidFill>
                  <a:prstClr val="black"/>
                </a:solidFill>
                <a:latin typeface="Arial" panose="020B0604020202020204" pitchFamily="34" charset="0"/>
                <a:cs typeface="Arial" panose="020B0604020202020204" pitchFamily="34" charset="0"/>
              </a:rPr>
              <a:t> "كارت ستاربكس" الذي يتيح للعميل الدفع مقدما لقهوته او يهديها لأحد </a:t>
            </a:r>
            <a:r>
              <a:rPr lang="ar-SA" sz="1500" b="1" dirty="0" err="1">
                <a:solidFill>
                  <a:prstClr val="black"/>
                </a:solidFill>
                <a:latin typeface="Arial" panose="020B0604020202020204" pitchFamily="34" charset="0"/>
                <a:cs typeface="Arial" panose="020B0604020202020204" pitchFamily="34" charset="0"/>
              </a:rPr>
              <a:t>أهله</a:t>
            </a:r>
            <a:r>
              <a:rPr lang="ar-SA" sz="1500" b="1" dirty="0">
                <a:solidFill>
                  <a:prstClr val="black"/>
                </a:solidFill>
                <a:latin typeface="Arial" panose="020B0604020202020204" pitchFamily="34" charset="0"/>
                <a:cs typeface="Arial" panose="020B0604020202020204" pitchFamily="34" charset="0"/>
              </a:rPr>
              <a:t> </a:t>
            </a:r>
            <a:r>
              <a:rPr lang="ar-SA" sz="1500" b="1" dirty="0" err="1">
                <a:solidFill>
                  <a:prstClr val="black"/>
                </a:solidFill>
                <a:latin typeface="Arial" panose="020B0604020202020204" pitchFamily="34" charset="0"/>
                <a:cs typeface="Arial" panose="020B0604020202020204" pitchFamily="34" charset="0"/>
              </a:rPr>
              <a:t>أو</a:t>
            </a:r>
            <a:r>
              <a:rPr lang="ar-SA" sz="1500" b="1" dirty="0">
                <a:solidFill>
                  <a:prstClr val="black"/>
                </a:solidFill>
                <a:latin typeface="Arial" panose="020B0604020202020204" pitchFamily="34" charset="0"/>
                <a:cs typeface="Arial" panose="020B0604020202020204" pitchFamily="34" charset="0"/>
              </a:rPr>
              <a:t> أصدقاءه، واضافة خدمة الانترنت</a:t>
            </a:r>
            <a:r>
              <a:rPr lang="ar-SA" sz="1500" b="1" dirty="0">
                <a:solidFill>
                  <a:prstClr val="black"/>
                </a:solidFill>
                <a:latin typeface="Helvetica" pitchFamily="2" charset="0"/>
                <a:cs typeface="Arial" panose="020B0604020202020204" pitchFamily="34" charset="0"/>
              </a:rPr>
              <a:t> </a:t>
            </a:r>
            <a:r>
              <a:rPr lang="en-US" sz="1500" b="1" dirty="0" err="1">
                <a:solidFill>
                  <a:prstClr val="black"/>
                </a:solidFill>
                <a:latin typeface="Helvetica" pitchFamily="2" charset="0"/>
              </a:rPr>
              <a:t>wirless</a:t>
            </a:r>
            <a:r>
              <a:rPr lang="en-US" sz="1500" b="1" dirty="0">
                <a:solidFill>
                  <a:prstClr val="black"/>
                </a:solidFill>
                <a:latin typeface="Arial" panose="020B0604020202020204" pitchFamily="34" charset="0"/>
              </a:rPr>
              <a:t> </a:t>
            </a:r>
            <a:r>
              <a:rPr lang="ar-SA" sz="1500" b="1" dirty="0" err="1">
                <a:solidFill>
                  <a:prstClr val="black"/>
                </a:solidFill>
                <a:latin typeface="Arial" panose="020B0604020202020204" pitchFamily="34" charset="0"/>
                <a:cs typeface="Arial" panose="020B0604020202020204" pitchFamily="34" charset="0"/>
              </a:rPr>
              <a:t>فى</a:t>
            </a:r>
            <a:r>
              <a:rPr lang="ar-SA" sz="1500" b="1" dirty="0">
                <a:solidFill>
                  <a:prstClr val="black"/>
                </a:solidFill>
                <a:latin typeface="Arial" panose="020B0604020202020204" pitchFamily="34" charset="0"/>
                <a:cs typeface="Arial" panose="020B0604020202020204" pitchFamily="34" charset="0"/>
              </a:rPr>
              <a:t> معظم فروعها لكي تشجعهم على البقاء فترة اطول وبالتالي استهلاك كمية اكبر من المنتجات</a:t>
            </a:r>
            <a:r>
              <a:rPr lang="ar-SA" b="1" dirty="0">
                <a:solidFill>
                  <a:prstClr val="black"/>
                </a:solidFill>
                <a:latin typeface="Arial" panose="020B0604020202020204" pitchFamily="34" charset="0"/>
                <a:cs typeface="Arial" panose="020B0604020202020204" pitchFamily="34" charset="0"/>
              </a:rPr>
              <a:t>. </a:t>
            </a:r>
            <a:endParaRPr lang="ar-SA"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B2603AC0-3EC6-4968-2BFE-C52FDD17D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961" y="4168967"/>
            <a:ext cx="2143064" cy="10336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B6A1B0-87A9-C693-7D4D-C4D3FC164554}"/>
              </a:ext>
            </a:extLst>
          </p:cNvPr>
          <p:cNvSpPr/>
          <p:nvPr/>
        </p:nvSpPr>
        <p:spPr>
          <a:xfrm>
            <a:off x="7251032" y="1849162"/>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2" name="Picture 2" descr="افتتاح أكبر فرع لـ«ستاربكس» في العالم | الشرق الأوسط">
            <a:extLst>
              <a:ext uri="{FF2B5EF4-FFF2-40B4-BE49-F238E27FC236}">
                <a16:creationId xmlns:a16="http://schemas.microsoft.com/office/drawing/2014/main" id="{49AD48DA-0C8B-4AA1-4B0F-60F796130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234" y="4117849"/>
            <a:ext cx="1777022" cy="126265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312F4255-E6D0-941F-2936-7C4CE0EF0694}"/>
              </a:ext>
            </a:extLst>
          </p:cNvPr>
          <p:cNvSpPr/>
          <p:nvPr/>
        </p:nvSpPr>
        <p:spPr>
          <a:xfrm>
            <a:off x="1601228" y="1834112"/>
            <a:ext cx="4572002" cy="90604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500">
              <a:solidFill>
                <a:prstClr val="white"/>
              </a:solidFill>
              <a:latin typeface="Rockwell" panose="02060603020205020403"/>
            </a:endParaRPr>
          </a:p>
        </p:txBody>
      </p:sp>
    </p:spTree>
    <p:extLst>
      <p:ext uri="{BB962C8B-B14F-4D97-AF65-F5344CB8AC3E}">
        <p14:creationId xmlns:p14="http://schemas.microsoft.com/office/powerpoint/2010/main" val="4058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checkerboard(across)">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checkerboard(across)">
                                      <p:cBhvr>
                                        <p:cTn id="23" dur="500"/>
                                        <p:tgtEl>
                                          <p:spTgt spid="7">
                                            <p:txEl>
                                              <p:pRg st="3" end="3"/>
                                            </p:txEl>
                                          </p:spTgt>
                                        </p:tgtEl>
                                      </p:cBhvr>
                                    </p:animEffect>
                                  </p:childTnLst>
                                </p:cTn>
                              </p:par>
                              <p:par>
                                <p:cTn id="24" presetID="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458"/>
                                        </p:tgtEl>
                                        <p:attrNameLst>
                                          <p:attrName>style.visibility</p:attrName>
                                        </p:attrNameLst>
                                      </p:cBhvr>
                                      <p:to>
                                        <p:strVal val="visible"/>
                                      </p:to>
                                    </p:set>
                                    <p:anim calcmode="lin" valueType="num">
                                      <p:cBhvr additive="base">
                                        <p:cTn id="30" dur="500" fill="hold"/>
                                        <p:tgtEl>
                                          <p:spTgt spid="19458"/>
                                        </p:tgtEl>
                                        <p:attrNameLst>
                                          <p:attrName>ppt_x</p:attrName>
                                        </p:attrNameLst>
                                      </p:cBhvr>
                                      <p:tavLst>
                                        <p:tav tm="0">
                                          <p:val>
                                            <p:strVal val="#ppt_x"/>
                                          </p:val>
                                        </p:tav>
                                        <p:tav tm="100000">
                                          <p:val>
                                            <p:strVal val="#ppt_x"/>
                                          </p:val>
                                        </p:tav>
                                      </p:tavLst>
                                    </p:anim>
                                    <p:anim calcmode="lin" valueType="num">
                                      <p:cBhvr additive="base">
                                        <p:cTn id="31"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21A3D-B9EF-1413-CBEE-59213D232CEF}"/>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67F413BA-F2B8-959B-4875-E1DF891993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9A106E-191E-B3D2-4B1A-F537C0324F2D}"/>
              </a:ext>
            </a:extLst>
          </p:cNvPr>
          <p:cNvSpPr txBox="1"/>
          <p:nvPr/>
        </p:nvSpPr>
        <p:spPr>
          <a:xfrm>
            <a:off x="2174326" y="1655386"/>
            <a:ext cx="3844447" cy="4104906"/>
          </a:xfrm>
          <a:prstGeom prst="rect">
            <a:avLst/>
          </a:prstGeom>
          <a:noFill/>
        </p:spPr>
        <p:txBody>
          <a:bodyPr wrap="square">
            <a:spAutoFit/>
          </a:bodyPr>
          <a:lstStyle/>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تنمية وتطوير السوق</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Market development -2</a:t>
            </a:r>
            <a:br>
              <a:rPr lang="en-US" sz="1350" b="1" dirty="0">
                <a:solidFill>
                  <a:prstClr val="black"/>
                </a:solidFill>
                <a:latin typeface="Helvetica" pitchFamily="2" charset="0"/>
              </a:rPr>
            </a:br>
            <a:r>
              <a:rPr lang="ar-SA" sz="1350" b="1" dirty="0">
                <a:solidFill>
                  <a:prstClr val="black"/>
                </a:solidFill>
                <a:latin typeface="Arial" panose="020B0604020202020204" pitchFamily="34" charset="0"/>
                <a:cs typeface="Arial" panose="020B0604020202020204" pitchFamily="34" charset="0"/>
              </a:rPr>
              <a:t>استراتيجية للنمو بإيجاد وتطوير أسواق جديدة وقطاعات جديدة لنفس المنتجات ( ممكن اجراء تغييرات بسيطة جدا على المنتجات مثل اللون والكماليات وليس المكونات الاساسية).</a:t>
            </a: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 ستاربكس يمكن </a:t>
            </a:r>
            <a:r>
              <a:rPr lang="ar-SA" sz="1350" b="1" dirty="0" err="1">
                <a:solidFill>
                  <a:prstClr val="black"/>
                </a:solidFill>
                <a:latin typeface="Arial" panose="020B0604020202020204" pitchFamily="34" charset="0"/>
                <a:cs typeface="Arial" panose="020B0604020202020204" pitchFamily="34" charset="0"/>
              </a:rPr>
              <a:t>أن</a:t>
            </a:r>
            <a:r>
              <a:rPr lang="ar-SA" sz="1350" b="1" dirty="0">
                <a:solidFill>
                  <a:prstClr val="black"/>
                </a:solidFill>
                <a:latin typeface="Arial" panose="020B0604020202020204" pitchFamily="34" charset="0"/>
                <a:cs typeface="Arial" panose="020B0604020202020204" pitchFamily="34" charset="0"/>
              </a:rPr>
              <a:t> تراجع شرائح المجتمع المختلفة مثل الناس الكبيرة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العرقيات المختلفة ومن ثم تشجعهم على زيارة فروعها لأول مرة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أن</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يشترو</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أكثر</a:t>
            </a:r>
            <a:r>
              <a:rPr lang="ar-SA" sz="1350" b="1" dirty="0">
                <a:solidFill>
                  <a:prstClr val="black"/>
                </a:solidFill>
                <a:latin typeface="Arial" panose="020B0604020202020204" pitchFamily="34" charset="0"/>
                <a:cs typeface="Arial" panose="020B0604020202020204" pitchFamily="34" charset="0"/>
              </a:rPr>
              <a:t>، * </a:t>
            </a:r>
            <a:r>
              <a:rPr lang="ar-SA" sz="1350" b="1" dirty="0" err="1">
                <a:solidFill>
                  <a:prstClr val="black"/>
                </a:solidFill>
                <a:latin typeface="Arial" panose="020B0604020202020204" pitchFamily="34" charset="0"/>
                <a:cs typeface="Arial" panose="020B0604020202020204" pitchFamily="34" charset="0"/>
              </a:rPr>
              <a:t>أيضا</a:t>
            </a:r>
            <a:r>
              <a:rPr lang="ar-SA" sz="1350" b="1" dirty="0">
                <a:solidFill>
                  <a:prstClr val="black"/>
                </a:solidFill>
                <a:latin typeface="Arial" panose="020B0604020202020204" pitchFamily="34" charset="0"/>
                <a:cs typeface="Arial" panose="020B0604020202020204" pitchFamily="34" charset="0"/>
              </a:rPr>
              <a:t> يمكن مراجعة الاسواق الجغرافية الجديدة مثل المدن الصغيرة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امريكا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حول العالم</a:t>
            </a: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مثلاً: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1996 كان عندها 11 فرع فقط خارج امريكا الشمالية، اصبحت اليوم 3 الاف، ويصرح </a:t>
            </a:r>
            <a:r>
              <a:rPr lang="ar-SA" sz="1350" b="1" dirty="0" err="1">
                <a:solidFill>
                  <a:prstClr val="black"/>
                </a:solidFill>
                <a:latin typeface="Arial" panose="020B0604020202020204" pitchFamily="34" charset="0"/>
                <a:cs typeface="Arial" panose="020B0604020202020204" pitchFamily="34" charset="0"/>
              </a:rPr>
              <a:t>رئيس</a:t>
            </a:r>
            <a:r>
              <a:rPr lang="ar-SA" sz="1350" b="1" dirty="0">
                <a:solidFill>
                  <a:prstClr val="black"/>
                </a:solidFill>
                <a:latin typeface="Arial" panose="020B0604020202020204" pitchFamily="34" charset="0"/>
                <a:cs typeface="Arial" panose="020B0604020202020204" pitchFamily="34" charset="0"/>
              </a:rPr>
              <a:t> مجلس ادارتها </a:t>
            </a:r>
            <a:r>
              <a:rPr lang="ar-SA" sz="1350" b="1" dirty="0" err="1">
                <a:solidFill>
                  <a:prstClr val="black"/>
                </a:solidFill>
                <a:latin typeface="Arial" panose="020B0604020202020204" pitchFamily="34" charset="0"/>
                <a:cs typeface="Arial" panose="020B0604020202020204" pitchFamily="34" charset="0"/>
              </a:rPr>
              <a:t>بأن</a:t>
            </a:r>
            <a:r>
              <a:rPr lang="ar-SA" sz="1350" b="1" dirty="0">
                <a:solidFill>
                  <a:prstClr val="black"/>
                </a:solidFill>
                <a:latin typeface="Arial" panose="020B0604020202020204" pitchFamily="34" charset="0"/>
                <a:cs typeface="Arial" panose="020B0604020202020204" pitchFamily="34" charset="0"/>
              </a:rPr>
              <a:t> وجود 150 فرع حالياً في الصين مجرد بداية على السطح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الصين وانه لايزال هناك مساحة تتسع ل- 3000 فرع .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35FC6259-F337-5FCE-F090-CC0495BCA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752" y="4164452"/>
            <a:ext cx="1971614" cy="11293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F8C8950-533D-5701-E888-AAD6293D0E9B}"/>
              </a:ext>
            </a:extLst>
          </p:cNvPr>
          <p:cNvSpPr/>
          <p:nvPr/>
        </p:nvSpPr>
        <p:spPr>
          <a:xfrm>
            <a:off x="7226969" y="2721007"/>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4" name="Picture 3">
            <a:extLst>
              <a:ext uri="{FF2B5EF4-FFF2-40B4-BE49-F238E27FC236}">
                <a16:creationId xmlns:a16="http://schemas.microsoft.com/office/drawing/2014/main" id="{67BB46E4-4FB3-551F-0907-EBD6DC6564CC}"/>
              </a:ext>
            </a:extLst>
          </p:cNvPr>
          <p:cNvPicPr>
            <a:picLocks noChangeAspect="1"/>
          </p:cNvPicPr>
          <p:nvPr/>
        </p:nvPicPr>
        <p:blipFill>
          <a:blip r:embed="rId5"/>
          <a:stretch>
            <a:fillRect/>
          </a:stretch>
        </p:blipFill>
        <p:spPr>
          <a:xfrm>
            <a:off x="6178988" y="4164452"/>
            <a:ext cx="2040764" cy="1129332"/>
          </a:xfrm>
          <a:prstGeom prst="rect">
            <a:avLst/>
          </a:prstGeom>
        </p:spPr>
      </p:pic>
      <p:sp>
        <p:nvSpPr>
          <p:cNvPr id="2" name="Oval 1">
            <a:extLst>
              <a:ext uri="{FF2B5EF4-FFF2-40B4-BE49-F238E27FC236}">
                <a16:creationId xmlns:a16="http://schemas.microsoft.com/office/drawing/2014/main" id="{9B841DDC-FD77-24F7-663B-0AAEE1D56C07}"/>
              </a:ext>
            </a:extLst>
          </p:cNvPr>
          <p:cNvSpPr/>
          <p:nvPr/>
        </p:nvSpPr>
        <p:spPr>
          <a:xfrm>
            <a:off x="2174326" y="1911831"/>
            <a:ext cx="4150275" cy="111280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spTree>
    <p:extLst>
      <p:ext uri="{BB962C8B-B14F-4D97-AF65-F5344CB8AC3E}">
        <p14:creationId xmlns:p14="http://schemas.microsoft.com/office/powerpoint/2010/main" val="15715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458"/>
                                        </p:tgtEl>
                                        <p:attrNameLst>
                                          <p:attrName>style.visibility</p:attrName>
                                        </p:attrNameLst>
                                      </p:cBhvr>
                                      <p:to>
                                        <p:strVal val="visible"/>
                                      </p:to>
                                    </p:set>
                                    <p:anim calcmode="lin" valueType="num">
                                      <p:cBhvr additive="base">
                                        <p:cTn id="27" dur="500" fill="hold"/>
                                        <p:tgtEl>
                                          <p:spTgt spid="19458"/>
                                        </p:tgtEl>
                                        <p:attrNameLst>
                                          <p:attrName>ppt_x</p:attrName>
                                        </p:attrNameLst>
                                      </p:cBhvr>
                                      <p:tavLst>
                                        <p:tav tm="0">
                                          <p:val>
                                            <p:strVal val="#ppt_x"/>
                                          </p:val>
                                        </p:tav>
                                        <p:tav tm="100000">
                                          <p:val>
                                            <p:strVal val="#ppt_x"/>
                                          </p:val>
                                        </p:tav>
                                      </p:tavLst>
                                    </p:anim>
                                    <p:anim calcmode="lin" valueType="num">
                                      <p:cBhvr additive="base">
                                        <p:cTn id="2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BDB94-A488-0AA8-AD87-708463DF2E31}"/>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D9C36854-8056-A8B2-7161-6B7EF443E0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F772CE-18A9-116F-A798-FE4DE623407B}"/>
              </a:ext>
            </a:extLst>
          </p:cNvPr>
          <p:cNvSpPr txBox="1"/>
          <p:nvPr/>
        </p:nvSpPr>
        <p:spPr>
          <a:xfrm>
            <a:off x="2174326" y="1655387"/>
            <a:ext cx="3844447" cy="3481659"/>
          </a:xfrm>
          <a:prstGeom prst="rect">
            <a:avLst/>
          </a:prstGeom>
          <a:noFill/>
        </p:spPr>
        <p:txBody>
          <a:bodyPr wrap="square">
            <a:spAutoFit/>
          </a:bodyPr>
          <a:lstStyle/>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تطوير المنتجات:</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Product development -3 </a:t>
            </a:r>
            <a:r>
              <a:rPr lang="ar-SA" sz="1350" b="1" dirty="0">
                <a:solidFill>
                  <a:prstClr val="black"/>
                </a:solidFill>
                <a:latin typeface="Arial" panose="020B0604020202020204" pitchFamily="34" charset="0"/>
                <a:cs typeface="Arial" panose="020B0604020202020204" pitchFamily="34" charset="0"/>
              </a:rPr>
              <a:t>استراتيجية للنمو بتقديم منتجات معدلة جذريا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جديدة للشرائح الحالية من السوق. </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مثالا : ستاربكس اضافت منتجات قليلة السعرات الحرارية (مشروبات </a:t>
            </a:r>
            <a:r>
              <a:rPr lang="ar-SA" sz="1350" b="1" dirty="0" err="1">
                <a:solidFill>
                  <a:prstClr val="black"/>
                </a:solidFill>
                <a:latin typeface="Arial" panose="020B0604020202020204" pitchFamily="34" charset="0"/>
                <a:cs typeface="Arial" panose="020B0604020202020204" pitchFamily="34" charset="0"/>
              </a:rPr>
              <a:t>فرابوتشينو</a:t>
            </a:r>
            <a:r>
              <a:rPr lang="ar-SA" sz="1350" b="1" dirty="0">
                <a:solidFill>
                  <a:prstClr val="black"/>
                </a:solidFill>
                <a:latin typeface="Arial" panose="020B0604020202020204" pitchFamily="34" charset="0"/>
                <a:cs typeface="Arial" panose="020B0604020202020204" pitchFamily="34" charset="0"/>
              </a:rPr>
              <a:t> الخفيفة)</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 كما اضافت حديثا </a:t>
            </a:r>
            <a:r>
              <a:rPr lang="ar-SA" sz="1350" b="1" dirty="0" err="1">
                <a:solidFill>
                  <a:prstClr val="black"/>
                </a:solidFill>
                <a:latin typeface="Arial" panose="020B0604020202020204" pitchFamily="34" charset="0"/>
                <a:cs typeface="Arial" panose="020B0604020202020204" pitchFamily="34" charset="0"/>
              </a:rPr>
              <a:t>الشيكولاته</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شانتيكو</a:t>
            </a:r>
            <a:r>
              <a:rPr lang="ar-SA" sz="1350" b="1" dirty="0">
                <a:solidFill>
                  <a:prstClr val="black"/>
                </a:solidFill>
                <a:latin typeface="Arial" panose="020B0604020202020204" pitchFamily="34" charset="0"/>
                <a:cs typeface="Arial" panose="020B0604020202020204" pitchFamily="34" charset="0"/>
              </a:rPr>
              <a:t>) لجذب من </a:t>
            </a:r>
            <a:r>
              <a:rPr lang="ar-SA" sz="1350" b="1" dirty="0" err="1">
                <a:solidFill>
                  <a:prstClr val="black"/>
                </a:solidFill>
                <a:latin typeface="Arial" panose="020B0604020202020204" pitchFamily="34" charset="0"/>
                <a:cs typeface="Arial" panose="020B0604020202020204" pitchFamily="34" charset="0"/>
              </a:rPr>
              <a:t>لايحبون</a:t>
            </a:r>
            <a:r>
              <a:rPr lang="ar-SA" sz="1350" b="1" dirty="0">
                <a:solidFill>
                  <a:prstClr val="black"/>
                </a:solidFill>
                <a:latin typeface="Arial" panose="020B0604020202020204" pitchFamily="34" charset="0"/>
                <a:cs typeface="Arial" panose="020B0604020202020204" pitchFamily="34" charset="0"/>
              </a:rPr>
              <a:t> القهوة)،</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 ايضاً، عملت عبوات من القهوة وقامت بعمل شراكة مع شركة كرافت للتسويق لمخاطبة المستهلكين الذين يفضلون شرب القهوة في المنزل.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sp>
        <p:nvSpPr>
          <p:cNvPr id="8" name="Rectangle 7">
            <a:extLst>
              <a:ext uri="{FF2B5EF4-FFF2-40B4-BE49-F238E27FC236}">
                <a16:creationId xmlns:a16="http://schemas.microsoft.com/office/drawing/2014/main" id="{E0A44791-87B5-6C70-24E4-E28CEEBEDFBF}"/>
              </a:ext>
            </a:extLst>
          </p:cNvPr>
          <p:cNvSpPr/>
          <p:nvPr/>
        </p:nvSpPr>
        <p:spPr>
          <a:xfrm>
            <a:off x="8533681" y="1849162"/>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11266" name="Picture 2" descr="أفضل انواع كبسولات ستار باکس نسبريسو Starbucks Nespresso Capsules |">
            <a:extLst>
              <a:ext uri="{FF2B5EF4-FFF2-40B4-BE49-F238E27FC236}">
                <a16:creationId xmlns:a16="http://schemas.microsoft.com/office/drawing/2014/main" id="{9010939E-E23A-4793-B4A3-3B4C31D90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990" y="4138070"/>
            <a:ext cx="1870829" cy="11895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7days market - منتجات ستار باكس STARBUCKS العالمية متوفرة... | Facebook">
            <a:extLst>
              <a:ext uri="{FF2B5EF4-FFF2-40B4-BE49-F238E27FC236}">
                <a16:creationId xmlns:a16="http://schemas.microsoft.com/office/drawing/2014/main" id="{B6A980E3-49DD-FA78-88B9-97F7CFD86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3"/>
          <a:stretch/>
        </p:blipFill>
        <p:spPr bwMode="auto">
          <a:xfrm>
            <a:off x="8155557" y="4168838"/>
            <a:ext cx="1994468" cy="115881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16B8D6AE-6A2D-0EEE-1D1B-7011623098F4}"/>
              </a:ext>
            </a:extLst>
          </p:cNvPr>
          <p:cNvSpPr/>
          <p:nvPr/>
        </p:nvSpPr>
        <p:spPr>
          <a:xfrm>
            <a:off x="2174326" y="1911830"/>
            <a:ext cx="3844447" cy="77733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spTree>
    <p:extLst>
      <p:ext uri="{BB962C8B-B14F-4D97-AF65-F5344CB8AC3E}">
        <p14:creationId xmlns:p14="http://schemas.microsoft.com/office/powerpoint/2010/main" val="3553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checkerboard(across)">
                                      <p:cBhvr>
                                        <p:cTn id="21" dur="500"/>
                                        <p:tgtEl>
                                          <p:spTgt spid="7">
                                            <p:txEl>
                                              <p:pRg st="2" end="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checkerboard(across)">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268"/>
                                        </p:tgtEl>
                                        <p:attrNameLst>
                                          <p:attrName>style.visibility</p:attrName>
                                        </p:attrNameLst>
                                      </p:cBhvr>
                                      <p:to>
                                        <p:strVal val="visible"/>
                                      </p:to>
                                    </p:set>
                                    <p:anim calcmode="lin" valueType="num">
                                      <p:cBhvr additive="base">
                                        <p:cTn id="29" dur="500" fill="hold"/>
                                        <p:tgtEl>
                                          <p:spTgt spid="11268"/>
                                        </p:tgtEl>
                                        <p:attrNameLst>
                                          <p:attrName>ppt_x</p:attrName>
                                        </p:attrNameLst>
                                      </p:cBhvr>
                                      <p:tavLst>
                                        <p:tav tm="0">
                                          <p:val>
                                            <p:strVal val="#ppt_x"/>
                                          </p:val>
                                        </p:tav>
                                        <p:tav tm="100000">
                                          <p:val>
                                            <p:strVal val="#ppt_x"/>
                                          </p:val>
                                        </p:tav>
                                      </p:tavLst>
                                    </p:anim>
                                    <p:anim calcmode="lin" valueType="num">
                                      <p:cBhvr additive="base">
                                        <p:cTn id="3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266"/>
                                        </p:tgtEl>
                                        <p:attrNameLst>
                                          <p:attrName>style.visibility</p:attrName>
                                        </p:attrNameLst>
                                      </p:cBhvr>
                                      <p:to>
                                        <p:strVal val="visible"/>
                                      </p:to>
                                    </p:set>
                                    <p:animEffect transition="in" filter="blinds(horizontal)">
                                      <p:cBhvr>
                                        <p:cTn id="3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BE9B3-0C8C-35B6-D9D3-461CE9855592}"/>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315059F5-8952-F501-4BF3-3BABFAB3F0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5" y="1714501"/>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8E82F3-9A59-F943-6689-5DD633B809F9}"/>
              </a:ext>
            </a:extLst>
          </p:cNvPr>
          <p:cNvSpPr txBox="1"/>
          <p:nvPr/>
        </p:nvSpPr>
        <p:spPr>
          <a:xfrm>
            <a:off x="1655376" y="1655386"/>
            <a:ext cx="4363397" cy="4416530"/>
          </a:xfrm>
          <a:prstGeom prst="rect">
            <a:avLst/>
          </a:prstGeom>
          <a:noFill/>
        </p:spPr>
        <p:txBody>
          <a:bodyPr wrap="square">
            <a:spAutoFit/>
          </a:bodyPr>
          <a:lstStyle/>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التنويع:</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Diversification -4</a:t>
            </a:r>
            <a:br>
              <a:rPr lang="en-US" sz="1350" b="1" dirty="0">
                <a:solidFill>
                  <a:prstClr val="black"/>
                </a:solidFill>
                <a:latin typeface="Helvetica" pitchFamily="2" charset="0"/>
              </a:rPr>
            </a:br>
            <a:r>
              <a:rPr lang="ar-SA" sz="1350" b="1" dirty="0">
                <a:solidFill>
                  <a:prstClr val="black"/>
                </a:solidFill>
                <a:latin typeface="Arial" panose="020B0604020202020204" pitchFamily="34" charset="0"/>
                <a:cs typeface="Arial" panose="020B0604020202020204" pitchFamily="34" charset="0"/>
              </a:rPr>
              <a:t>سياسة نمو عن طريق </a:t>
            </a:r>
            <a:r>
              <a:rPr lang="ar-SA" sz="1350" b="1" dirty="0" err="1">
                <a:solidFill>
                  <a:prstClr val="black"/>
                </a:solidFill>
                <a:latin typeface="Arial" panose="020B0604020202020204" pitchFamily="34" charset="0"/>
                <a:cs typeface="Arial" panose="020B0604020202020204" pitchFamily="34" charset="0"/>
              </a:rPr>
              <a:t>بدأ</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شراء نشاط جديد خارج منتجات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اسواق الشركة الحالية. لاحظ: الاثنين متغيرين، المنتجات جديدة والاسواق جديدة. </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مثلاً: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1999 اشترت ستاربكس شركة موسيقى ناجحة وزادت من نجاحها واصبح لها قناة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الراديو - </a:t>
            </a:r>
            <a:r>
              <a:rPr lang="ar-SA" sz="1350" b="1" dirty="0" err="1">
                <a:solidFill>
                  <a:prstClr val="black"/>
                </a:solidFill>
                <a:latin typeface="Arial" panose="020B0604020202020204" pitchFamily="34" charset="0"/>
                <a:cs typeface="Arial" panose="020B0604020202020204" pitchFamily="34" charset="0"/>
              </a:rPr>
              <a:t>وبدأت</a:t>
            </a:r>
            <a:r>
              <a:rPr lang="ar-SA" sz="1350" b="1" dirty="0">
                <a:solidFill>
                  <a:prstClr val="black"/>
                </a:solidFill>
                <a:latin typeface="Arial" panose="020B0604020202020204" pitchFamily="34" charset="0"/>
                <a:cs typeface="Arial" panose="020B0604020202020204" pitchFamily="34" charset="0"/>
              </a:rPr>
              <a:t> تضيف ركن للموسيقى،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فروعها وتتيح للعملاء تنزيل الموسيقى على سي دي خاص بهم (موسيقى + قهوه)، وبشكل غريب وبتنوع شديد قامت بمشاركة شركة </a:t>
            </a:r>
            <a:r>
              <a:rPr lang="ar-SA" sz="1350" b="1" dirty="0" err="1">
                <a:solidFill>
                  <a:prstClr val="black"/>
                </a:solidFill>
                <a:latin typeface="Arial" panose="020B0604020202020204" pitchFamily="34" charset="0"/>
                <a:cs typeface="Arial" panose="020B0604020202020204" pitchFamily="34" charset="0"/>
              </a:rPr>
              <a:t>ليونز</a:t>
            </a:r>
            <a:r>
              <a:rPr lang="ar-SA" sz="1350" b="1" dirty="0">
                <a:solidFill>
                  <a:prstClr val="black"/>
                </a:solidFill>
                <a:latin typeface="Arial" panose="020B0604020202020204" pitchFamily="34" charset="0"/>
                <a:cs typeface="Arial" panose="020B0604020202020204" pitchFamily="34" charset="0"/>
              </a:rPr>
              <a:t> جيت في انتاج مشترك للأفلام </a:t>
            </a:r>
            <a:r>
              <a:rPr lang="ar-SA" sz="1350" b="1" dirty="0" err="1">
                <a:solidFill>
                  <a:prstClr val="black"/>
                </a:solidFill>
                <a:latin typeface="Arial" panose="020B0604020202020204" pitchFamily="34" charset="0"/>
                <a:cs typeface="Arial" panose="020B0604020202020204" pitchFamily="34" charset="0"/>
              </a:rPr>
              <a:t>وبدأت</a:t>
            </a:r>
            <a:r>
              <a:rPr lang="ar-SA" sz="1350" b="1" dirty="0">
                <a:solidFill>
                  <a:prstClr val="black"/>
                </a:solidFill>
                <a:latin typeface="Arial" panose="020B0604020202020204" pitchFamily="34" charset="0"/>
                <a:cs typeface="Arial" panose="020B0604020202020204" pitchFamily="34" charset="0"/>
              </a:rPr>
              <a:t> تسوقها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فروع ستاربكس وقامت </a:t>
            </a:r>
            <a:r>
              <a:rPr lang="ar-SA" sz="1350" b="1" dirty="0" err="1">
                <a:solidFill>
                  <a:prstClr val="black"/>
                </a:solidFill>
                <a:latin typeface="Arial" panose="020B0604020202020204" pitchFamily="34" charset="0"/>
                <a:cs typeface="Arial" panose="020B0604020202020204" pitchFamily="34" charset="0"/>
              </a:rPr>
              <a:t>بانتاج</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أول</a:t>
            </a:r>
            <a:r>
              <a:rPr lang="ar-SA" sz="1350" b="1" dirty="0">
                <a:solidFill>
                  <a:prstClr val="black"/>
                </a:solidFill>
                <a:latin typeface="Arial" panose="020B0604020202020204" pitchFamily="34" charset="0"/>
                <a:cs typeface="Arial" panose="020B0604020202020204" pitchFamily="34" charset="0"/>
              </a:rPr>
              <a:t> فيلم</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Akeelah &amp; the Bee"</a:t>
            </a:r>
            <a:r>
              <a:rPr lang="en-US" sz="1350" b="1" dirty="0">
                <a:solidFill>
                  <a:prstClr val="black"/>
                </a:solidFill>
                <a:latin typeface="Arial" panose="020B0604020202020204" pitchFamily="34" charset="0"/>
              </a:rPr>
              <a:t> </a:t>
            </a:r>
            <a:r>
              <a:rPr lang="ar-SA" sz="1350" b="1" dirty="0">
                <a:solidFill>
                  <a:prstClr val="black"/>
                </a:solidFill>
                <a:latin typeface="Arial" panose="020B0604020202020204" pitchFamily="34" charset="0"/>
                <a:cs typeface="Arial" panose="020B0604020202020204" pitchFamily="34" charset="0"/>
              </a:rPr>
              <a:t>ودعمه </a:t>
            </a:r>
            <a:r>
              <a:rPr lang="ar-SA" sz="1350" b="1" dirty="0" err="1">
                <a:solidFill>
                  <a:prstClr val="black"/>
                </a:solidFill>
                <a:latin typeface="Arial" panose="020B0604020202020204" pitchFamily="34" charset="0"/>
                <a:cs typeface="Arial" panose="020B0604020202020204" pitchFamily="34" charset="0"/>
              </a:rPr>
              <a:t>بفلايرز</a:t>
            </a:r>
            <a:r>
              <a:rPr lang="ar-SA" sz="1350" b="1" dirty="0">
                <a:solidFill>
                  <a:prstClr val="black"/>
                </a:solidFill>
                <a:latin typeface="Arial" panose="020B0604020202020204" pitchFamily="34" charset="0"/>
                <a:cs typeface="Arial" panose="020B0604020202020204" pitchFamily="34" charset="0"/>
              </a:rPr>
              <a:t> وطبعت صورة الفيلم على </a:t>
            </a:r>
            <a:r>
              <a:rPr lang="ar-SA" sz="1350" b="1" dirty="0" err="1">
                <a:solidFill>
                  <a:prstClr val="black"/>
                </a:solidFill>
                <a:latin typeface="Arial" panose="020B0604020202020204" pitchFamily="34" charset="0"/>
                <a:cs typeface="Arial" panose="020B0604020202020204" pitchFamily="34" charset="0"/>
              </a:rPr>
              <a:t>أكواب</a:t>
            </a:r>
            <a:r>
              <a:rPr lang="ar-SA" sz="1350" b="1" dirty="0">
                <a:solidFill>
                  <a:prstClr val="black"/>
                </a:solidFill>
                <a:latin typeface="Arial" panose="020B0604020202020204" pitchFamily="34" charset="0"/>
                <a:cs typeface="Arial" panose="020B0604020202020204" pitchFamily="34" charset="0"/>
              </a:rPr>
              <a:t> القهوة مما جعل المحللين يتساءلون عن علاقة القهوة </a:t>
            </a:r>
            <a:r>
              <a:rPr lang="ar-SA" sz="1350" b="1" dirty="0" err="1">
                <a:solidFill>
                  <a:prstClr val="black"/>
                </a:solidFill>
                <a:latin typeface="Arial" panose="020B0604020202020204" pitchFamily="34" charset="0"/>
                <a:cs typeface="Arial" panose="020B0604020202020204" pitchFamily="34" charset="0"/>
              </a:rPr>
              <a:t>بالافلام</a:t>
            </a:r>
            <a:r>
              <a:rPr lang="ar-SA" sz="1350" b="1" dirty="0">
                <a:solidFill>
                  <a:prstClr val="black"/>
                </a:solidFill>
                <a:latin typeface="Arial" panose="020B0604020202020204" pitchFamily="34" charset="0"/>
                <a:cs typeface="Arial" panose="020B0604020202020204" pitchFamily="34" charset="0"/>
              </a:rPr>
              <a:t>؟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B58009FF-1B98-5463-F58F-0B8075535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651" y="4161032"/>
            <a:ext cx="1342370" cy="11083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295D7FA-9DCC-A4F3-42E4-CA4AE476C224}"/>
              </a:ext>
            </a:extLst>
          </p:cNvPr>
          <p:cNvSpPr/>
          <p:nvPr/>
        </p:nvSpPr>
        <p:spPr>
          <a:xfrm>
            <a:off x="8632448" y="2804470"/>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sp>
        <p:nvSpPr>
          <p:cNvPr id="2" name="Oval 1">
            <a:extLst>
              <a:ext uri="{FF2B5EF4-FFF2-40B4-BE49-F238E27FC236}">
                <a16:creationId xmlns:a16="http://schemas.microsoft.com/office/drawing/2014/main" id="{16C7C5D8-C5B0-A626-80DC-4A3BAFFC43BD}"/>
              </a:ext>
            </a:extLst>
          </p:cNvPr>
          <p:cNvSpPr/>
          <p:nvPr/>
        </p:nvSpPr>
        <p:spPr>
          <a:xfrm>
            <a:off x="2041981" y="1714501"/>
            <a:ext cx="4282621" cy="131013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pic>
        <p:nvPicPr>
          <p:cNvPr id="1026" name="Picture 2" descr="Photos From the 'Akeelah and the Bee' Film Premiere | Ad Age">
            <a:extLst>
              <a:ext uri="{FF2B5EF4-FFF2-40B4-BE49-F238E27FC236}">
                <a16:creationId xmlns:a16="http://schemas.microsoft.com/office/drawing/2014/main" id="{407D982D-D201-670A-F9BF-5F3D347F3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097" y="4189457"/>
            <a:ext cx="1454285" cy="1089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Akeelah and the Bee (Widescreen Edition) : Keke Palmer,  Laurence Fishburne, Angela Bassett, Curtis Armstrong, Doug Atchison,  Laurence Fishburne, 2929 Productions LLC; Cinema Gypsy Productions, Inc.;  Out of the Blue Entertainment;">
            <a:extLst>
              <a:ext uri="{FF2B5EF4-FFF2-40B4-BE49-F238E27FC236}">
                <a16:creationId xmlns:a16="http://schemas.microsoft.com/office/drawing/2014/main" id="{B2427230-4148-C2AA-7D37-332D1B505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985" y="4179424"/>
            <a:ext cx="1121842" cy="120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458"/>
                                        </p:tgtEl>
                                        <p:attrNameLst>
                                          <p:attrName>style.visibility</p:attrName>
                                        </p:attrNameLst>
                                      </p:cBhvr>
                                      <p:to>
                                        <p:strVal val="visible"/>
                                      </p:to>
                                    </p:set>
                                    <p:anim calcmode="lin" valueType="num">
                                      <p:cBhvr additive="base">
                                        <p:cTn id="29" dur="500" fill="hold"/>
                                        <p:tgtEl>
                                          <p:spTgt spid="19458"/>
                                        </p:tgtEl>
                                        <p:attrNameLst>
                                          <p:attrName>ppt_x</p:attrName>
                                        </p:attrNameLst>
                                      </p:cBhvr>
                                      <p:tavLst>
                                        <p:tav tm="0">
                                          <p:val>
                                            <p:strVal val="#ppt_x"/>
                                          </p:val>
                                        </p:tav>
                                        <p:tav tm="100000">
                                          <p:val>
                                            <p:strVal val="#ppt_x"/>
                                          </p:val>
                                        </p:tav>
                                      </p:tavLst>
                                    </p:anim>
                                    <p:anim calcmode="lin" valueType="num">
                                      <p:cBhvr additive="base">
                                        <p:cTn id="30"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55F3-3180-F4C8-8DB3-B0F58FFA4E6C}"/>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E915548-83E0-25DB-1A7E-FBF451DA38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5349" y="2865232"/>
            <a:ext cx="4230303" cy="24054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740CB8C7-63C9-1A2B-3689-D8E4D8917455}"/>
              </a:ext>
            </a:extLst>
          </p:cNvPr>
          <p:cNvSpPr txBox="1">
            <a:spLocks noGrp="1"/>
          </p:cNvSpPr>
          <p:nvPr>
            <p:ph type="title" idx="4294967295"/>
          </p:nvPr>
        </p:nvSpPr>
        <p:spPr>
          <a:xfrm>
            <a:off x="1524003" y="1657351"/>
            <a:ext cx="3388519" cy="1206104"/>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Mark</a:t>
            </a:r>
            <a:r>
              <a:rPr lang="en-US" sz="1800" spc="-15" dirty="0">
                <a:solidFill>
                  <a:srgbClr val="C00000"/>
                </a:solidFill>
                <a:latin typeface="Abadi" panose="020B0604020104020204" pitchFamily="34" charset="0"/>
              </a:rPr>
              <a:t>e</a:t>
            </a:r>
            <a:r>
              <a:rPr lang="en-US" sz="1800" dirty="0">
                <a:solidFill>
                  <a:srgbClr val="C00000"/>
                </a:solidFill>
                <a:latin typeface="Abadi" panose="020B0604020104020204" pitchFamily="34" charset="0"/>
              </a:rPr>
              <a:t>t</a:t>
            </a:r>
            <a:r>
              <a:rPr lang="en-US" sz="1800" spc="-15" dirty="0">
                <a:solidFill>
                  <a:srgbClr val="C00000"/>
                </a:solidFill>
                <a:latin typeface="Abadi" panose="020B0604020104020204" pitchFamily="34" charset="0"/>
              </a:rPr>
              <a:t> </a:t>
            </a:r>
            <a:r>
              <a:rPr lang="en-US" sz="1800" dirty="0">
                <a:solidFill>
                  <a:srgbClr val="C00000"/>
                </a:solidFill>
                <a:latin typeface="Abadi" panose="020B0604020104020204" pitchFamily="34" charset="0"/>
              </a:rPr>
              <a:t>Penetration</a:t>
            </a:r>
          </a:p>
        </p:txBody>
      </p:sp>
      <p:sp>
        <p:nvSpPr>
          <p:cNvPr id="3" name="object 3">
            <a:extLst>
              <a:ext uri="{FF2B5EF4-FFF2-40B4-BE49-F238E27FC236}">
                <a16:creationId xmlns:a16="http://schemas.microsoft.com/office/drawing/2014/main" id="{F85E962E-6274-386D-786F-B2DC30B0DC61}"/>
              </a:ext>
            </a:extLst>
          </p:cNvPr>
          <p:cNvSpPr txBox="1"/>
          <p:nvPr/>
        </p:nvSpPr>
        <p:spPr>
          <a:xfrm>
            <a:off x="5149451" y="1422895"/>
            <a:ext cx="4711009" cy="1206026"/>
          </a:xfrm>
          <a:prstGeom prst="rect">
            <a:avLst/>
          </a:prstGeom>
          <a:ln>
            <a:noFill/>
          </a:ln>
        </p:spPr>
        <p:txBody>
          <a:bodyPr vert="horz" lIns="68580" tIns="34290" rIns="68580" bIns="34290" rtlCol="0" anchor="ctr">
            <a:normAutofit fontScale="77500" lnSpcReduction="20000"/>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575" b="1" cap="all" spc="-11" dirty="0">
                <a:solidFill>
                  <a:srgbClr val="C00000"/>
                </a:solidFill>
                <a:latin typeface="Abadi" panose="020B0604020104020204" pitchFamily="34" charset="0"/>
              </a:rPr>
              <a:t>making more sales to current customers without changing its products</a:t>
            </a:r>
            <a:r>
              <a:rPr lang="en-US" sz="1350" b="1" cap="all" spc="-11" dirty="0">
                <a:solidFill>
                  <a:srgbClr val="C00000"/>
                </a:solidFill>
                <a:latin typeface="Abadi" panose="020B0604020104020204" pitchFamily="34" charset="0"/>
              </a:rPr>
              <a:t>.</a:t>
            </a:r>
          </a:p>
          <a:p>
            <a:pPr marL="567186" marR="276211" lvl="1" indent="-171442" defTabSz="685766">
              <a:lnSpc>
                <a:spcPct val="120000"/>
              </a:lnSpc>
              <a:spcBef>
                <a:spcPts val="548"/>
              </a:spcBef>
              <a:buClr>
                <a:srgbClr val="F8B323"/>
              </a:buClr>
              <a:buSzPct val="160000"/>
              <a:buFont typeface="Arial" panose="020B0604020202020204" pitchFamily="34" charset="0"/>
              <a:buChar char="•"/>
              <a:tabLst>
                <a:tab pos="567662" algn="l"/>
              </a:tabLst>
              <a:defRPr/>
            </a:pPr>
            <a:r>
              <a:rPr lang="en-US" sz="1350" cap="all" spc="-11" dirty="0">
                <a:solidFill>
                  <a:prstClr val="black"/>
                </a:solidFill>
                <a:latin typeface="Abadi" panose="020B0604020104020204" pitchFamily="34" charset="0"/>
              </a:rPr>
              <a:t>How? </a:t>
            </a:r>
          </a:p>
          <a:p>
            <a:pPr marL="910068" marR="276211" lvl="2" indent="-171442" defTabSz="685766">
              <a:lnSpc>
                <a:spcPct val="120000"/>
              </a:lnSpc>
              <a:spcBef>
                <a:spcPts val="548"/>
              </a:spcBef>
              <a:buClr>
                <a:srgbClr val="F8B323"/>
              </a:buClr>
              <a:buSzPct val="160000"/>
              <a:buFont typeface="Arial" panose="020B0604020202020204" pitchFamily="34" charset="0"/>
              <a:buChar char="•"/>
              <a:tabLst>
                <a:tab pos="567662" algn="l"/>
              </a:tabLst>
              <a:defRPr/>
            </a:pPr>
            <a:r>
              <a:rPr lang="en-US" sz="1350" cap="all" spc="-11" dirty="0">
                <a:solidFill>
                  <a:prstClr val="black"/>
                </a:solidFill>
                <a:latin typeface="Abadi" panose="020B0604020104020204" pitchFamily="34" charset="0"/>
              </a:rPr>
              <a:t>For Instance; improvements in advertising, promotional prices, drive thru, home delivery, small changes to meet some market segments  etc.. </a:t>
            </a:r>
          </a:p>
        </p:txBody>
      </p:sp>
      <p:sp>
        <p:nvSpPr>
          <p:cNvPr id="9" name="Rounded Rectangle 8">
            <a:extLst>
              <a:ext uri="{FF2B5EF4-FFF2-40B4-BE49-F238E27FC236}">
                <a16:creationId xmlns:a16="http://schemas.microsoft.com/office/drawing/2014/main" id="{A3C8A129-05B3-BFC2-02FC-47E4024CA286}"/>
              </a:ext>
            </a:extLst>
          </p:cNvPr>
          <p:cNvSpPr/>
          <p:nvPr/>
        </p:nvSpPr>
        <p:spPr>
          <a:xfrm>
            <a:off x="2447193" y="4324077"/>
            <a:ext cx="1211174" cy="590845"/>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4" name="TextBox 3">
            <a:extLst>
              <a:ext uri="{FF2B5EF4-FFF2-40B4-BE49-F238E27FC236}">
                <a16:creationId xmlns:a16="http://schemas.microsoft.com/office/drawing/2014/main" id="{E1A901E8-2368-11DE-6FFC-AB14E8363D52}"/>
              </a:ext>
            </a:extLst>
          </p:cNvPr>
          <p:cNvSpPr txBox="1"/>
          <p:nvPr/>
        </p:nvSpPr>
        <p:spPr>
          <a:xfrm>
            <a:off x="1807065" y="1806618"/>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3.1</a:t>
            </a:r>
          </a:p>
        </p:txBody>
      </p:sp>
      <p:pic>
        <p:nvPicPr>
          <p:cNvPr id="3074" name="Picture 2" descr="Market penetration - intensification strategies - corporate level str…">
            <a:extLst>
              <a:ext uri="{FF2B5EF4-FFF2-40B4-BE49-F238E27FC236}">
                <a16:creationId xmlns:a16="http://schemas.microsoft.com/office/drawing/2014/main" id="{93910B5C-47C9-06BD-299C-A1DDBFDD8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53" y="2628920"/>
            <a:ext cx="2465746" cy="184931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Market penetration - intensification strategies - corporate level str…">
            <a:extLst>
              <a:ext uri="{FF2B5EF4-FFF2-40B4-BE49-F238E27FC236}">
                <a16:creationId xmlns:a16="http://schemas.microsoft.com/office/drawing/2014/main" id="{28797F74-D614-5FE0-4E9A-E6933691B6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46350" y="4364852"/>
            <a:ext cx="3498458" cy="1463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Why Are Athletes Leaving Nike | Why Nike's Biggest Athlete Sponsorship Deal  Can't be Recreated - YouTube">
            <a:extLst>
              <a:ext uri="{FF2B5EF4-FFF2-40B4-BE49-F238E27FC236}">
                <a16:creationId xmlns:a16="http://schemas.microsoft.com/office/drawing/2014/main" id="{424FD480-F4D7-8DCB-75AF-F54BF9C52F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2000" y="2755792"/>
            <a:ext cx="2076295" cy="133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3229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heckerboard(across)">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 calcmode="lin" valueType="num">
                                      <p:cBhvr additive="base">
                                        <p:cTn id="28" dur="500" fill="hold"/>
                                        <p:tgtEl>
                                          <p:spTgt spid="17410"/>
                                        </p:tgtEl>
                                        <p:attrNameLst>
                                          <p:attrName>ppt_x</p:attrName>
                                        </p:attrNameLst>
                                      </p:cBhvr>
                                      <p:tavLst>
                                        <p:tav tm="0">
                                          <p:val>
                                            <p:strVal val="#ppt_x"/>
                                          </p:val>
                                        </p:tav>
                                        <p:tav tm="100000">
                                          <p:val>
                                            <p:strVal val="#ppt_x"/>
                                          </p:val>
                                        </p:tav>
                                      </p:tavLst>
                                    </p:anim>
                                    <p:anim calcmode="lin" valueType="num">
                                      <p:cBhvr additive="base">
                                        <p:cTn id="29"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90CCD-71E5-03E4-3E84-2E8D2CE419A3}"/>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9AB75A92-77E8-504D-CCEC-48CEAC3A30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05838" y="2773772"/>
            <a:ext cx="3989275" cy="2542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79642F8B-0038-7A9E-871C-0BBF5BD373A0}"/>
              </a:ext>
            </a:extLst>
          </p:cNvPr>
          <p:cNvSpPr txBox="1">
            <a:spLocks noGrp="1"/>
          </p:cNvSpPr>
          <p:nvPr>
            <p:ph type="title" idx="4294967295"/>
          </p:nvPr>
        </p:nvSpPr>
        <p:spPr>
          <a:xfrm>
            <a:off x="1524004" y="1568057"/>
            <a:ext cx="3831431"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Market Development</a:t>
            </a:r>
          </a:p>
        </p:txBody>
      </p:sp>
      <p:sp>
        <p:nvSpPr>
          <p:cNvPr id="3" name="object 3">
            <a:extLst>
              <a:ext uri="{FF2B5EF4-FFF2-40B4-BE49-F238E27FC236}">
                <a16:creationId xmlns:a16="http://schemas.microsoft.com/office/drawing/2014/main" id="{D0EB1AC3-613E-8115-5381-2D31117388A6}"/>
              </a:ext>
            </a:extLst>
          </p:cNvPr>
          <p:cNvSpPr txBox="1"/>
          <p:nvPr/>
        </p:nvSpPr>
        <p:spPr>
          <a:xfrm>
            <a:off x="5441960" y="1412441"/>
            <a:ext cx="5327401"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200" b="1" cap="all" spc="-11" dirty="0">
                <a:solidFill>
                  <a:srgbClr val="C00000"/>
                </a:solidFill>
                <a:latin typeface="Abadi" panose="020B0604020104020204" pitchFamily="34" charset="0"/>
              </a:rPr>
              <a:t>identify and develop new markets for current products</a:t>
            </a:r>
            <a:r>
              <a:rPr lang="en-US" cap="all" spc="-11" dirty="0">
                <a:solidFill>
                  <a:prstClr val="black"/>
                </a:solidFill>
                <a:latin typeface="Abadi" panose="020B0604020104020204" pitchFamily="34" charset="0"/>
              </a:rPr>
              <a:t>.</a:t>
            </a:r>
          </a:p>
          <a:p>
            <a:pPr marL="309557" marR="276211" indent="-171442" defTabSz="685766">
              <a:spcBef>
                <a:spcPts val="548"/>
              </a:spcBef>
              <a:buClr>
                <a:srgbClr val="F8B323"/>
              </a:buClr>
              <a:buSzPct val="160000"/>
              <a:buFont typeface="Arial" panose="020B0604020202020204" pitchFamily="34" charset="0"/>
              <a:buChar char="•"/>
              <a:tabLst>
                <a:tab pos="567662" algn="l"/>
              </a:tabLst>
              <a:defRPr/>
            </a:pPr>
            <a:r>
              <a:rPr lang="en-US" sz="1050" cap="all" spc="-11" dirty="0">
                <a:solidFill>
                  <a:prstClr val="black"/>
                </a:solidFill>
                <a:latin typeface="Abadi" panose="020B0604020104020204" pitchFamily="34" charset="0"/>
              </a:rPr>
              <a:t>How?  find new consumers  or  new geographic markets </a:t>
            </a:r>
          </a:p>
        </p:txBody>
      </p:sp>
      <p:sp>
        <p:nvSpPr>
          <p:cNvPr id="9" name="Rounded Rectangle 8">
            <a:extLst>
              <a:ext uri="{FF2B5EF4-FFF2-40B4-BE49-F238E27FC236}">
                <a16:creationId xmlns:a16="http://schemas.microsoft.com/office/drawing/2014/main" id="{BE8369EA-A186-5149-203C-646463AD18A6}"/>
              </a:ext>
            </a:extLst>
          </p:cNvPr>
          <p:cNvSpPr/>
          <p:nvPr/>
        </p:nvSpPr>
        <p:spPr>
          <a:xfrm>
            <a:off x="2216234" y="3413629"/>
            <a:ext cx="1223485" cy="670214"/>
          </a:xfrm>
          <a:prstGeom prst="roundRect">
            <a:avLst/>
          </a:prstGeom>
          <a:noFill/>
          <a:ln w="666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pic>
        <p:nvPicPr>
          <p:cNvPr id="10" name="Picture 2" descr="Market penetration - intensification strategies - corporate level str…">
            <a:extLst>
              <a:ext uri="{FF2B5EF4-FFF2-40B4-BE49-F238E27FC236}">
                <a16:creationId xmlns:a16="http://schemas.microsoft.com/office/drawing/2014/main" id="{A70287BE-BABB-C7D5-A634-7171EACFB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344" y="2840831"/>
            <a:ext cx="2305877" cy="2486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Starbucks coffee beans in bags on grocery store shelves in USA, US Stock  Photo - Alamy">
            <a:extLst>
              <a:ext uri="{FF2B5EF4-FFF2-40B4-BE49-F238E27FC236}">
                <a16:creationId xmlns:a16="http://schemas.microsoft.com/office/drawing/2014/main" id="{BA5B2F2B-E436-23FF-F700-3BC186A406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3"/>
          <a:stretch/>
        </p:blipFill>
        <p:spPr bwMode="auto">
          <a:xfrm>
            <a:off x="5606541" y="2840831"/>
            <a:ext cx="1348372" cy="2486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31D47A-531D-EBE3-63E9-385F8CCC6FA7}"/>
              </a:ext>
            </a:extLst>
          </p:cNvPr>
          <p:cNvSpPr txBox="1"/>
          <p:nvPr/>
        </p:nvSpPr>
        <p:spPr>
          <a:xfrm>
            <a:off x="1610529" y="1796165"/>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3.2</a:t>
            </a:r>
          </a:p>
        </p:txBody>
      </p:sp>
      <p:pic>
        <p:nvPicPr>
          <p:cNvPr id="1030" name="Picture 6" descr="Global Marketing 4.4 Global marketing. - ppt download">
            <a:extLst>
              <a:ext uri="{FF2B5EF4-FFF2-40B4-BE49-F238E27FC236}">
                <a16:creationId xmlns:a16="http://schemas.microsoft.com/office/drawing/2014/main" id="{95443A48-2046-DBAA-1DF5-247CEBEAB5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89" t="23939" r="55083" b="11060"/>
          <a:stretch/>
        </p:blipFill>
        <p:spPr bwMode="auto">
          <a:xfrm>
            <a:off x="9294565" y="2748029"/>
            <a:ext cx="1373437" cy="254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9757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218F-F1C0-A80B-F99A-2D56CD354064}"/>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D7CD8A6C-97B5-5A42-9A42-662F15A9D0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1" y="2957969"/>
            <a:ext cx="4191818" cy="23127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488657D6-B906-649B-58D4-FAC5D5169738}"/>
              </a:ext>
            </a:extLst>
          </p:cNvPr>
          <p:cNvSpPr txBox="1">
            <a:spLocks noGrp="1"/>
          </p:cNvSpPr>
          <p:nvPr>
            <p:ph type="title" idx="4294967295"/>
          </p:nvPr>
        </p:nvSpPr>
        <p:spPr>
          <a:xfrm>
            <a:off x="1524001" y="1635919"/>
            <a:ext cx="3711179" cy="1206104"/>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Product Development</a:t>
            </a:r>
          </a:p>
        </p:txBody>
      </p:sp>
      <p:sp>
        <p:nvSpPr>
          <p:cNvPr id="3" name="object 3">
            <a:extLst>
              <a:ext uri="{FF2B5EF4-FFF2-40B4-BE49-F238E27FC236}">
                <a16:creationId xmlns:a16="http://schemas.microsoft.com/office/drawing/2014/main" id="{6B266BAA-97B9-5B48-E0C6-53169F4D5B51}"/>
              </a:ext>
            </a:extLst>
          </p:cNvPr>
          <p:cNvSpPr txBox="1"/>
          <p:nvPr/>
        </p:nvSpPr>
        <p:spPr>
          <a:xfrm>
            <a:off x="5519048" y="1587328"/>
            <a:ext cx="4972050" cy="1206026"/>
          </a:xfrm>
          <a:prstGeom prst="rect">
            <a:avLst/>
          </a:prstGeom>
          <a:ln>
            <a:noFill/>
          </a:ln>
        </p:spPr>
        <p:txBody>
          <a:bodyPr vert="horz" lIns="68580" tIns="34290" rIns="68580" bIns="34290" rtlCol="0" anchor="ctr">
            <a:normAutofit fontScale="92500" lnSpcReduction="20000"/>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425" b="1" cap="all" spc="-11" dirty="0">
                <a:solidFill>
                  <a:srgbClr val="C00000"/>
                </a:solidFill>
                <a:latin typeface="Abadi" panose="020B0604020104020204" pitchFamily="34" charset="0"/>
              </a:rPr>
              <a:t>offering a modified or new products to current markets</a:t>
            </a:r>
            <a:r>
              <a:rPr lang="en-US" sz="1350" cap="all" spc="-11" dirty="0">
                <a:solidFill>
                  <a:prstClr val="black"/>
                </a:solidFill>
                <a:latin typeface="Abadi" panose="020B0604020104020204" pitchFamily="34" charset="0"/>
              </a:rPr>
              <a:t>.</a:t>
            </a:r>
          </a:p>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350" cap="all" spc="-11" dirty="0">
                <a:solidFill>
                  <a:prstClr val="black"/>
                </a:solidFill>
                <a:latin typeface="Abadi" panose="020B0604020104020204" pitchFamily="34" charset="0"/>
              </a:rPr>
              <a:t>How?  </a:t>
            </a:r>
          </a:p>
          <a:p>
            <a:pPr marL="609570" lvl="1" indent="-171442" defTabSz="685766">
              <a:lnSpc>
                <a:spcPct val="120000"/>
              </a:lnSpc>
              <a:buClr>
                <a:srgbClr val="F8B323"/>
              </a:buClr>
              <a:buSzPct val="160000"/>
              <a:buFont typeface="Arial" panose="020B0604020202020204" pitchFamily="34" charset="0"/>
              <a:buChar char="•"/>
              <a:tabLst>
                <a:tab pos="266687" algn="l"/>
              </a:tabLst>
              <a:defRPr/>
            </a:pPr>
            <a:r>
              <a:rPr lang="en-US" sz="1350" cap="all" spc="-11" dirty="0">
                <a:solidFill>
                  <a:prstClr val="black"/>
                </a:solidFill>
                <a:latin typeface="Abadi" panose="020B0604020104020204" pitchFamily="34" charset="0"/>
              </a:rPr>
              <a:t>When organizations create a stream of innovative offerings that disrupt the competition and delight customers.</a:t>
            </a:r>
          </a:p>
        </p:txBody>
      </p:sp>
      <p:sp>
        <p:nvSpPr>
          <p:cNvPr id="4" name="TextBox 3">
            <a:extLst>
              <a:ext uri="{FF2B5EF4-FFF2-40B4-BE49-F238E27FC236}">
                <a16:creationId xmlns:a16="http://schemas.microsoft.com/office/drawing/2014/main" id="{985DB05F-8FE8-4930-6431-8ECF165D023C}"/>
              </a:ext>
            </a:extLst>
          </p:cNvPr>
          <p:cNvSpPr txBox="1"/>
          <p:nvPr/>
        </p:nvSpPr>
        <p:spPr>
          <a:xfrm>
            <a:off x="1700903" y="1895624"/>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3.3</a:t>
            </a:r>
          </a:p>
        </p:txBody>
      </p:sp>
      <p:pic>
        <p:nvPicPr>
          <p:cNvPr id="10242" name="Picture 2" descr="Apple's extended marketing mix –">
            <a:extLst>
              <a:ext uri="{FF2B5EF4-FFF2-40B4-BE49-F238E27FC236}">
                <a16:creationId xmlns:a16="http://schemas.microsoft.com/office/drawing/2014/main" id="{B198DE3C-2D22-1BD5-02C4-B4B5231901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432" y="2842161"/>
            <a:ext cx="4872248" cy="231270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48D97CB-6468-0CC8-4304-EDCCEC439FEE}"/>
              </a:ext>
            </a:extLst>
          </p:cNvPr>
          <p:cNvSpPr/>
          <p:nvPr/>
        </p:nvSpPr>
        <p:spPr>
          <a:xfrm>
            <a:off x="3725960" y="4227758"/>
            <a:ext cx="1399580" cy="793057"/>
          </a:xfrm>
          <a:prstGeom prst="round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Tree>
    <p:extLst>
      <p:ext uri="{BB962C8B-B14F-4D97-AF65-F5344CB8AC3E}">
        <p14:creationId xmlns:p14="http://schemas.microsoft.com/office/powerpoint/2010/main" val="5488398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E66B-780F-10F1-1C88-7BF0B4529D1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5F48CAFD-8C5E-1F5D-3E5F-43DCA08839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0243" y="2341558"/>
            <a:ext cx="3483554" cy="300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4990D76F-5223-1D70-8AD3-EB92540B3068}"/>
              </a:ext>
            </a:extLst>
          </p:cNvPr>
          <p:cNvSpPr txBox="1">
            <a:spLocks noGrp="1"/>
          </p:cNvSpPr>
          <p:nvPr>
            <p:ph type="title" idx="4294967295"/>
          </p:nvPr>
        </p:nvSpPr>
        <p:spPr>
          <a:xfrm>
            <a:off x="1524000" y="1515667"/>
            <a:ext cx="3987404"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Diversification</a:t>
            </a:r>
          </a:p>
        </p:txBody>
      </p:sp>
      <p:sp>
        <p:nvSpPr>
          <p:cNvPr id="3" name="object 3">
            <a:extLst>
              <a:ext uri="{FF2B5EF4-FFF2-40B4-BE49-F238E27FC236}">
                <a16:creationId xmlns:a16="http://schemas.microsoft.com/office/drawing/2014/main" id="{9FF99859-3EE4-1AF3-B961-402D16BACF2C}"/>
              </a:ext>
            </a:extLst>
          </p:cNvPr>
          <p:cNvSpPr txBox="1"/>
          <p:nvPr/>
        </p:nvSpPr>
        <p:spPr>
          <a:xfrm>
            <a:off x="5215999" y="1340077"/>
            <a:ext cx="5303162"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125" b="1" cap="all" spc="-11" dirty="0">
                <a:solidFill>
                  <a:srgbClr val="C00000"/>
                </a:solidFill>
                <a:latin typeface="Abadi" panose="020B0604020104020204" pitchFamily="34" charset="0"/>
              </a:rPr>
              <a:t>Develop , or buy new  businesses , product , division  may be related or nonrelated inside or outside current products mix  and or  markets.</a:t>
            </a:r>
          </a:p>
        </p:txBody>
      </p:sp>
      <p:pic>
        <p:nvPicPr>
          <p:cNvPr id="26628" name="Picture 4">
            <a:extLst>
              <a:ext uri="{FF2B5EF4-FFF2-40B4-BE49-F238E27FC236}">
                <a16:creationId xmlns:a16="http://schemas.microsoft.com/office/drawing/2014/main" id="{F392B9E8-DDE7-F925-976F-CE0D33B21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999" y="3037809"/>
            <a:ext cx="2705764" cy="2266428"/>
          </a:xfrm>
          <a:prstGeom prst="rect">
            <a:avLst/>
          </a:prstGeom>
          <a:solidFill>
            <a:schemeClr val="bg1"/>
          </a:solidFill>
          <a:ln>
            <a:solidFill>
              <a:schemeClr val="tx1"/>
            </a:solidFill>
          </a:ln>
        </p:spPr>
      </p:pic>
      <p:pic>
        <p:nvPicPr>
          <p:cNvPr id="26630" name="Picture 6" descr="Virgin group: Brand it like Branson | Financial Times">
            <a:extLst>
              <a:ext uri="{FF2B5EF4-FFF2-40B4-BE49-F238E27FC236}">
                <a16:creationId xmlns:a16="http://schemas.microsoft.com/office/drawing/2014/main" id="{EC67F7C5-6B54-CF98-9EBF-3ED14A9C8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127" y="3006188"/>
            <a:ext cx="2726630" cy="2266428"/>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4C21EB6C-2AF5-D5F9-E4EB-23D4832984EE}"/>
              </a:ext>
            </a:extLst>
          </p:cNvPr>
          <p:cNvSpPr txBox="1"/>
          <p:nvPr/>
        </p:nvSpPr>
        <p:spPr>
          <a:xfrm>
            <a:off x="1618657" y="177608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3.4</a:t>
            </a:r>
          </a:p>
        </p:txBody>
      </p:sp>
      <p:sp>
        <p:nvSpPr>
          <p:cNvPr id="6" name="Rounded Rectangle 5">
            <a:extLst>
              <a:ext uri="{FF2B5EF4-FFF2-40B4-BE49-F238E27FC236}">
                <a16:creationId xmlns:a16="http://schemas.microsoft.com/office/drawing/2014/main" id="{D9EDC50E-6E9E-41F4-C940-AA33DB097D65}"/>
              </a:ext>
            </a:extLst>
          </p:cNvPr>
          <p:cNvSpPr/>
          <p:nvPr/>
        </p:nvSpPr>
        <p:spPr>
          <a:xfrm>
            <a:off x="3376264" y="3195113"/>
            <a:ext cx="1152635" cy="64683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7" name="TextBox 6">
            <a:extLst>
              <a:ext uri="{FF2B5EF4-FFF2-40B4-BE49-F238E27FC236}">
                <a16:creationId xmlns:a16="http://schemas.microsoft.com/office/drawing/2014/main" id="{28FDEDD9-92C1-E28D-EF8A-F9C996BA6BC0}"/>
              </a:ext>
            </a:extLst>
          </p:cNvPr>
          <p:cNvSpPr txBox="1"/>
          <p:nvPr/>
        </p:nvSpPr>
        <p:spPr>
          <a:xfrm>
            <a:off x="6096002" y="2598681"/>
            <a:ext cx="1096647"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Related </a:t>
            </a:r>
            <a:endParaRPr lang="ar-SA" sz="2100" b="1" dirty="0">
              <a:solidFill>
                <a:srgbClr val="C00000"/>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51184DA6-AC76-D859-6B49-4852F0EABA1B}"/>
              </a:ext>
            </a:extLst>
          </p:cNvPr>
          <p:cNvSpPr txBox="1"/>
          <p:nvPr/>
        </p:nvSpPr>
        <p:spPr>
          <a:xfrm>
            <a:off x="8522801" y="2598681"/>
            <a:ext cx="1362104"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Unrelated </a:t>
            </a:r>
            <a:endParaRPr lang="ar-SA" sz="2100" b="1" dirty="0">
              <a:solidFill>
                <a:srgbClr val="C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6130186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152651" y="1796796"/>
            <a:ext cx="3042398" cy="829818"/>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Customer and Market  insights.</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1524002" y="2626615"/>
            <a:ext cx="4466063" cy="31901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spcBef>
                <a:spcPts val="750"/>
              </a:spcBef>
              <a:defRPr/>
            </a:pPr>
            <a:r>
              <a:rPr lang="en-US" sz="2100" dirty="0">
                <a:solidFill>
                  <a:schemeClr val="accent6">
                    <a:lumMod val="50000"/>
                  </a:schemeClr>
                </a:solidFill>
                <a:latin typeface="Calibri" panose="020F0502020204030204"/>
              </a:rPr>
              <a:t>It is important to understand Customer needs, but it is crucial to understand </a:t>
            </a:r>
            <a:r>
              <a:rPr lang="en-US" sz="2100" b="1" u="sng" dirty="0">
                <a:solidFill>
                  <a:schemeClr val="accent6">
                    <a:lumMod val="50000"/>
                  </a:schemeClr>
                </a:solidFill>
                <a:latin typeface="Calibri" panose="020F0502020204030204"/>
              </a:rPr>
              <a:t>CUSTOMER AND MARKET INSIGHTS </a:t>
            </a:r>
            <a:r>
              <a:rPr lang="en-US" sz="2100" dirty="0">
                <a:solidFill>
                  <a:schemeClr val="accent6">
                    <a:lumMod val="50000"/>
                  </a:schemeClr>
                </a:solidFill>
                <a:latin typeface="Calibri" panose="020F0502020204030204"/>
              </a:rPr>
              <a:t>.</a:t>
            </a:r>
          </a:p>
          <a:p>
            <a:pPr marL="171442" indent="-171442" defTabSz="685766">
              <a:spcBef>
                <a:spcPts val="750"/>
              </a:spcBef>
              <a:defRPr/>
            </a:pPr>
            <a:r>
              <a:rPr lang="en-US" sz="1125" dirty="0">
                <a:solidFill>
                  <a:schemeClr val="accent6">
                    <a:lumMod val="50000"/>
                  </a:schemeClr>
                </a:solidFill>
                <a:latin typeface="Calibri" panose="020F0502020204030204"/>
              </a:rPr>
              <a:t>It is an interpretation of consumer and market trends through having a deep understanding customers, needs, behaviors and  preferences </a:t>
            </a:r>
          </a:p>
          <a:p>
            <a:pPr marL="171442" indent="-171442" defTabSz="685766">
              <a:spcBef>
                <a:spcPts val="750"/>
              </a:spcBef>
              <a:defRPr/>
            </a:pPr>
            <a:r>
              <a:rPr lang="en-US" sz="1200" dirty="0">
                <a:solidFill>
                  <a:schemeClr val="accent6">
                    <a:lumMod val="50000"/>
                  </a:schemeClr>
                </a:solidFill>
                <a:latin typeface="Calibri" panose="020F0502020204030204"/>
              </a:rPr>
              <a:t>Marketers can communicate with customers  in a highly personalized way provide them with added value that leads to long-term relationships.</a:t>
            </a:r>
            <a:endParaRPr lang="en-US" altLang="en-US" sz="1200" dirty="0">
              <a:solidFill>
                <a:schemeClr val="accent6">
                  <a:lumMod val="50000"/>
                </a:schemeClr>
              </a:solidFill>
              <a:latin typeface="Calibri" panose="020F0502020204030204"/>
            </a:endParaRPr>
          </a:p>
          <a:p>
            <a:pPr marL="171442" indent="-171442" defTabSz="685766">
              <a:spcBef>
                <a:spcPts val="750"/>
              </a:spcBef>
              <a:defRPr/>
            </a:pPr>
            <a:r>
              <a:rPr lang="en-US" altLang="en-US" sz="1200" dirty="0">
                <a:solidFill>
                  <a:schemeClr val="accent6">
                    <a:lumMod val="50000"/>
                  </a:schemeClr>
                </a:solidFill>
                <a:latin typeface="Calibri" panose="020F0502020204030204"/>
              </a:rPr>
              <a:t>It has Became the basis for creating customer value, engagement, and relationships</a:t>
            </a:r>
            <a:r>
              <a:rPr lang="en-US" altLang="en-US" sz="1125" dirty="0">
                <a:solidFill>
                  <a:schemeClr val="accent6">
                    <a:lumMod val="50000"/>
                  </a:schemeClr>
                </a:solidFill>
                <a:latin typeface="Calibri" panose="020F0502020204030204"/>
              </a:rPr>
              <a:t>.</a:t>
            </a:r>
          </a:p>
        </p:txBody>
      </p:sp>
      <p:pic>
        <p:nvPicPr>
          <p:cNvPr id="7" name="Picture 6">
            <a:extLst>
              <a:ext uri="{FF2B5EF4-FFF2-40B4-BE49-F238E27FC236}">
                <a16:creationId xmlns:a16="http://schemas.microsoft.com/office/drawing/2014/main" id="{766FC960-4F5A-C115-50E9-D777C7DBE148}"/>
              </a:ext>
            </a:extLst>
          </p:cNvPr>
          <p:cNvPicPr>
            <a:picLocks noChangeAspect="1"/>
          </p:cNvPicPr>
          <p:nvPr/>
        </p:nvPicPr>
        <p:blipFill rotWithShape="1">
          <a:blip r:embed="rId3"/>
          <a:srcRect b="18151"/>
          <a:stretch/>
        </p:blipFill>
        <p:spPr>
          <a:xfrm>
            <a:off x="5909031" y="1442529"/>
            <a:ext cx="2155251" cy="1434021"/>
          </a:xfrm>
          <a:prstGeom prst="rect">
            <a:avLst/>
          </a:prstGeom>
        </p:spPr>
      </p:pic>
      <p:pic>
        <p:nvPicPr>
          <p:cNvPr id="3074" name="Picture 2" descr="Snickers: Snickers • Ads of the World™ | Part of The Clio Network">
            <a:extLst>
              <a:ext uri="{FF2B5EF4-FFF2-40B4-BE49-F238E27FC236}">
                <a16:creationId xmlns:a16="http://schemas.microsoft.com/office/drawing/2014/main" id="{9A314742-800C-2D38-8519-1FDFBB058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5776" y="1395259"/>
            <a:ext cx="2155251" cy="15256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اوريو #فكها #ذوقها #غرقها... - شركة البركه للتجاره والتوزيع | فيسبوك">
            <a:extLst>
              <a:ext uri="{FF2B5EF4-FFF2-40B4-BE49-F238E27FC236}">
                <a16:creationId xmlns:a16="http://schemas.microsoft.com/office/drawing/2014/main" id="{6E2107EE-FDAE-C595-9D62-22CA0AEED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031" y="2872298"/>
            <a:ext cx="1800225" cy="2326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علان جبنة باندا">
            <a:extLst>
              <a:ext uri="{FF2B5EF4-FFF2-40B4-BE49-F238E27FC236}">
                <a16:creationId xmlns:a16="http://schemas.microsoft.com/office/drawing/2014/main" id="{C7BBF826-51BC-7042-DA9A-29FD32F7F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949" y="3001614"/>
            <a:ext cx="2718939" cy="228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6CB4-4684-1631-B240-C2A62196CD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C4C846-D6BB-7E5D-E187-C6CE0010055C}"/>
              </a:ext>
            </a:extLst>
          </p:cNvPr>
          <p:cNvPicPr>
            <a:picLocks noChangeAspect="1"/>
          </p:cNvPicPr>
          <p:nvPr/>
        </p:nvPicPr>
        <p:blipFill>
          <a:blip r:embed="rId2"/>
          <a:stretch>
            <a:fillRect/>
          </a:stretch>
        </p:blipFill>
        <p:spPr>
          <a:xfrm>
            <a:off x="1523999" y="1066801"/>
            <a:ext cx="8933260" cy="4312757"/>
          </a:xfrm>
          <a:prstGeom prst="rect">
            <a:avLst/>
          </a:prstGeom>
        </p:spPr>
      </p:pic>
    </p:spTree>
    <p:extLst>
      <p:ext uri="{BB962C8B-B14F-4D97-AF65-F5344CB8AC3E}">
        <p14:creationId xmlns:p14="http://schemas.microsoft.com/office/powerpoint/2010/main" val="3114808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052C-5E27-1F46-BB0D-2D54D0C51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F35F3-7044-80B4-FACC-138937D2A1FD}"/>
              </a:ext>
            </a:extLst>
          </p:cNvPr>
          <p:cNvSpPr>
            <a:spLocks noGrp="1"/>
          </p:cNvSpPr>
          <p:nvPr>
            <p:ph type="title" idx="4294967295"/>
          </p:nvPr>
        </p:nvSpPr>
        <p:spPr>
          <a:xfrm>
            <a:off x="7508576" y="1090165"/>
            <a:ext cx="3070622" cy="991051"/>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solidFill>
                  <a:srgbClr val="C00000"/>
                </a:solidFill>
                <a:latin typeface="Abadi" panose="020B0604020104020204" pitchFamily="34" charset="0"/>
              </a:rPr>
              <a:t>Activity #2</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PRACTICE  </a:t>
            </a:r>
          </a:p>
        </p:txBody>
      </p:sp>
      <p:pic>
        <p:nvPicPr>
          <p:cNvPr id="13318" name="Picture 6" descr="Off School - good quality, fun activities and learning opportunities">
            <a:extLst>
              <a:ext uri="{FF2B5EF4-FFF2-40B4-BE49-F238E27FC236}">
                <a16:creationId xmlns:a16="http://schemas.microsoft.com/office/drawing/2014/main" id="{29FCCB47-A49B-6499-D186-ACFFF34B353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97378" y="2215755"/>
            <a:ext cx="3070622" cy="297650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9CF126F6-3F65-0578-9662-8679B254A8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4140" y="1697220"/>
            <a:ext cx="5481453" cy="324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1131"/>
      </p:ext>
    </p:extLst>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8F4E-0D58-D2D4-012C-54267C49052D}"/>
            </a:ext>
          </a:extLst>
        </p:cNvPr>
        <p:cNvGrpSpPr/>
        <p:nvPr/>
      </p:nvGrpSpPr>
      <p:grpSpPr>
        <a:xfrm>
          <a:off x="0" y="0"/>
          <a:ext cx="0" cy="0"/>
          <a:chOff x="0" y="0"/>
          <a:chExt cx="0" cy="0"/>
        </a:xfrm>
      </p:grpSpPr>
      <p:pic>
        <p:nvPicPr>
          <p:cNvPr id="4" name="Picture 2" descr="Coca-Cola: Ansoff Matrix | the Marketing Agenda">
            <a:extLst>
              <a:ext uri="{FF2B5EF4-FFF2-40B4-BE49-F238E27FC236}">
                <a16:creationId xmlns:a16="http://schemas.microsoft.com/office/drawing/2014/main" id="{7AFB12D4-FC03-DBF8-4CE3-99B4A949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4" y="1885951"/>
            <a:ext cx="6429375" cy="3400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232031-5063-F0A9-AFC7-B56BEE6E97FC}"/>
              </a:ext>
            </a:extLst>
          </p:cNvPr>
          <p:cNvSpPr/>
          <p:nvPr/>
        </p:nvSpPr>
        <p:spPr>
          <a:xfrm>
            <a:off x="6634639" y="2276872"/>
            <a:ext cx="2571750"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7" name="Rectangle 6">
            <a:extLst>
              <a:ext uri="{FF2B5EF4-FFF2-40B4-BE49-F238E27FC236}">
                <a16:creationId xmlns:a16="http://schemas.microsoft.com/office/drawing/2014/main" id="{FD10B22A-7350-E69D-80BE-D9391378C48C}"/>
              </a:ext>
            </a:extLst>
          </p:cNvPr>
          <p:cNvSpPr/>
          <p:nvPr/>
        </p:nvSpPr>
        <p:spPr>
          <a:xfrm>
            <a:off x="3872866" y="3532201"/>
            <a:ext cx="2657475"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9" name="Rectangle 8">
            <a:extLst>
              <a:ext uri="{FF2B5EF4-FFF2-40B4-BE49-F238E27FC236}">
                <a16:creationId xmlns:a16="http://schemas.microsoft.com/office/drawing/2014/main" id="{C3E86C6D-CDD9-973E-B040-EFCF66770318}"/>
              </a:ext>
            </a:extLst>
          </p:cNvPr>
          <p:cNvSpPr/>
          <p:nvPr/>
        </p:nvSpPr>
        <p:spPr>
          <a:xfrm>
            <a:off x="7857173" y="3623790"/>
            <a:ext cx="1253490" cy="4988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11" name="Title 1">
            <a:extLst>
              <a:ext uri="{FF2B5EF4-FFF2-40B4-BE49-F238E27FC236}">
                <a16:creationId xmlns:a16="http://schemas.microsoft.com/office/drawing/2014/main" id="{740E8F65-AED6-D332-B4BF-6C689AF2D857}"/>
              </a:ext>
            </a:extLst>
          </p:cNvPr>
          <p:cNvSpPr>
            <a:spLocks noGrp="1"/>
          </p:cNvSpPr>
          <p:nvPr>
            <p:ph type="title" idx="4294967295"/>
          </p:nvPr>
        </p:nvSpPr>
        <p:spPr>
          <a:xfrm>
            <a:off x="5160887" y="1262804"/>
            <a:ext cx="4932155" cy="535781"/>
          </a:xfrm>
          <a:solidFill>
            <a:schemeClr val="bg1"/>
          </a:solidFill>
          <a:ln>
            <a:noFill/>
          </a:ln>
        </p:spPr>
        <p:txBody>
          <a:bodyPr>
            <a:normAutofit fontScale="90000"/>
          </a:bodyPr>
          <a:lstStyle/>
          <a:p>
            <a:pPr algn="ctr"/>
            <a:r>
              <a:rPr lang="en-US" b="1" dirty="0">
                <a:solidFill>
                  <a:srgbClr val="C00000"/>
                </a:solidFill>
              </a:rPr>
              <a:t>W</a:t>
            </a:r>
            <a:r>
              <a:rPr lang="en-SA" b="1" dirty="0">
                <a:solidFill>
                  <a:srgbClr val="C00000"/>
                </a:solidFill>
              </a:rPr>
              <a:t>hat is the strategy here  ? </a:t>
            </a:r>
          </a:p>
        </p:txBody>
      </p:sp>
      <p:sp>
        <p:nvSpPr>
          <p:cNvPr id="12" name="Rectangle 11">
            <a:extLst>
              <a:ext uri="{FF2B5EF4-FFF2-40B4-BE49-F238E27FC236}">
                <a16:creationId xmlns:a16="http://schemas.microsoft.com/office/drawing/2014/main" id="{7731EE1A-3DB3-5193-4800-6E181D01C517}"/>
              </a:ext>
            </a:extLst>
          </p:cNvPr>
          <p:cNvSpPr/>
          <p:nvPr/>
        </p:nvSpPr>
        <p:spPr>
          <a:xfrm>
            <a:off x="3872866" y="2276873"/>
            <a:ext cx="2657475"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2" name="TextBox 1">
            <a:extLst>
              <a:ext uri="{FF2B5EF4-FFF2-40B4-BE49-F238E27FC236}">
                <a16:creationId xmlns:a16="http://schemas.microsoft.com/office/drawing/2014/main" id="{F92CA40F-21DD-9EE1-EAFE-73853D784E89}"/>
              </a:ext>
            </a:extLst>
          </p:cNvPr>
          <p:cNvSpPr txBox="1"/>
          <p:nvPr/>
        </p:nvSpPr>
        <p:spPr>
          <a:xfrm>
            <a:off x="2069524" y="2135984"/>
            <a:ext cx="811790" cy="2677656"/>
          </a:xfrm>
          <a:prstGeom prst="rect">
            <a:avLst/>
          </a:prstGeom>
          <a:solidFill>
            <a:schemeClr val="bg1"/>
          </a:solidFill>
        </p:spPr>
        <p:txBody>
          <a:bodyPr wrap="square" rtlCol="0">
            <a:spAutoFit/>
          </a:bodyPr>
          <a:lstStyle/>
          <a:p>
            <a:pPr defTabSz="685766">
              <a:defRPr/>
            </a:pPr>
            <a:r>
              <a:rPr lang="en-GB" sz="2100" dirty="0">
                <a:solidFill>
                  <a:prstClr val="white"/>
                </a:solidFill>
                <a:latin typeface="Rockwell" panose="02060603020205020403"/>
              </a:rPr>
              <a:t>What is </a:t>
            </a:r>
          </a:p>
          <a:p>
            <a:pPr defTabSz="685766">
              <a:defRPr/>
            </a:pPr>
            <a:r>
              <a:rPr lang="en-GB" sz="2100" dirty="0">
                <a:solidFill>
                  <a:prstClr val="white"/>
                </a:solidFill>
                <a:latin typeface="Rockwell" panose="02060603020205020403"/>
              </a:rPr>
              <a:t>the strategy here ?</a:t>
            </a:r>
          </a:p>
          <a:p>
            <a:pPr defTabSz="685766">
              <a:defRPr/>
            </a:pPr>
            <a:endParaRPr lang="en-GB" sz="2100" dirty="0">
              <a:solidFill>
                <a:prstClr val="white"/>
              </a:solidFill>
              <a:latin typeface="Rockwell" panose="02060603020205020403"/>
            </a:endParaRPr>
          </a:p>
        </p:txBody>
      </p:sp>
      <p:sp>
        <p:nvSpPr>
          <p:cNvPr id="3" name="Rectangle 2">
            <a:extLst>
              <a:ext uri="{FF2B5EF4-FFF2-40B4-BE49-F238E27FC236}">
                <a16:creationId xmlns:a16="http://schemas.microsoft.com/office/drawing/2014/main" id="{C87663C0-5603-9AB7-D7A4-D6362F19386D}"/>
              </a:ext>
            </a:extLst>
          </p:cNvPr>
          <p:cNvSpPr/>
          <p:nvPr/>
        </p:nvSpPr>
        <p:spPr>
          <a:xfrm>
            <a:off x="6567488" y="3693650"/>
            <a:ext cx="1253490" cy="4289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10" name="Rectangle 9">
            <a:extLst>
              <a:ext uri="{FF2B5EF4-FFF2-40B4-BE49-F238E27FC236}">
                <a16:creationId xmlns:a16="http://schemas.microsoft.com/office/drawing/2014/main" id="{C4D287CB-7452-0F22-8EB8-B6C6574682F8}"/>
              </a:ext>
            </a:extLst>
          </p:cNvPr>
          <p:cNvSpPr/>
          <p:nvPr/>
        </p:nvSpPr>
        <p:spPr>
          <a:xfrm>
            <a:off x="2917508" y="1798584"/>
            <a:ext cx="6193156" cy="33740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13" name="Rectangle 12">
            <a:extLst>
              <a:ext uri="{FF2B5EF4-FFF2-40B4-BE49-F238E27FC236}">
                <a16:creationId xmlns:a16="http://schemas.microsoft.com/office/drawing/2014/main" id="{A391CE24-964A-EB2B-C2DE-4FCA45F47FAE}"/>
              </a:ext>
            </a:extLst>
          </p:cNvPr>
          <p:cNvSpPr/>
          <p:nvPr/>
        </p:nvSpPr>
        <p:spPr>
          <a:xfrm rot="16200000">
            <a:off x="1849147" y="3179263"/>
            <a:ext cx="2948516" cy="81179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1299942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0-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0-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0-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1" fill="hold" grpId="0"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0-ppt_h/2"/>
                                          </p:val>
                                        </p:tav>
                                      </p:tavLst>
                                    </p:anim>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20306-CC89-4028-EEF9-CEFF20F1DF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A45E08-838B-5748-FE71-A6DC6A278894}"/>
              </a:ext>
            </a:extLst>
          </p:cNvPr>
          <p:cNvPicPr>
            <a:picLocks noChangeAspect="1"/>
          </p:cNvPicPr>
          <p:nvPr/>
        </p:nvPicPr>
        <p:blipFill>
          <a:blip r:embed="rId2"/>
          <a:stretch>
            <a:fillRect/>
          </a:stretch>
        </p:blipFill>
        <p:spPr>
          <a:xfrm>
            <a:off x="1896721" y="1468072"/>
            <a:ext cx="8116436" cy="3980227"/>
          </a:xfrm>
          <a:prstGeom prst="rect">
            <a:avLst/>
          </a:prstGeom>
        </p:spPr>
      </p:pic>
    </p:spTree>
    <p:extLst>
      <p:ext uri="{BB962C8B-B14F-4D97-AF65-F5344CB8AC3E}">
        <p14:creationId xmlns:p14="http://schemas.microsoft.com/office/powerpoint/2010/main" val="2931579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4F98-E36B-B50A-D715-E3B62B5853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4BF2C30-2868-1861-612F-ECD635995B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8084" y="1730803"/>
            <a:ext cx="5268530" cy="36249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F1D1FB-D233-E478-4FAC-BE4273F5D336}"/>
              </a:ext>
            </a:extLst>
          </p:cNvPr>
          <p:cNvSpPr/>
          <p:nvPr/>
        </p:nvSpPr>
        <p:spPr>
          <a:xfrm>
            <a:off x="3166700" y="1329116"/>
            <a:ext cx="4905465" cy="369332"/>
          </a:xfrm>
          <a:prstGeom prst="rect">
            <a:avLst/>
          </a:prstGeom>
          <a:noFill/>
          <a:ln>
            <a:noFill/>
          </a:ln>
        </p:spPr>
        <p:txBody>
          <a:bodyPr wrap="square">
            <a:spAutoFit/>
          </a:bodyPr>
          <a:lstStyle/>
          <a:p>
            <a:pPr marL="1634014" algn="ctr" defTabSz="685800">
              <a:defRPr/>
            </a:pPr>
            <a:r>
              <a:rPr lang="en-US" dirty="0">
                <a:solidFill>
                  <a:srgbClr val="C00000"/>
                </a:solidFill>
                <a:latin typeface="Impact" panose="020B0806030902050204"/>
              </a:rPr>
              <a:t>Product/Market Expansion Grid</a:t>
            </a:r>
            <a:endParaRPr lang="en-SA" dirty="0">
              <a:solidFill>
                <a:srgbClr val="C00000"/>
              </a:solidFill>
              <a:latin typeface="Impact" panose="020B0806030902050204"/>
            </a:endParaRPr>
          </a:p>
        </p:txBody>
      </p:sp>
      <p:pic>
        <p:nvPicPr>
          <p:cNvPr id="6" name="Picture 5">
            <a:extLst>
              <a:ext uri="{FF2B5EF4-FFF2-40B4-BE49-F238E27FC236}">
                <a16:creationId xmlns:a16="http://schemas.microsoft.com/office/drawing/2014/main" id="{721C90A8-8593-19A0-9903-A520EE85F676}"/>
              </a:ext>
            </a:extLst>
          </p:cNvPr>
          <p:cNvPicPr>
            <a:picLocks noChangeAspect="1"/>
          </p:cNvPicPr>
          <p:nvPr/>
        </p:nvPicPr>
        <p:blipFill rotWithShape="1">
          <a:blip r:embed="rId3"/>
          <a:srcRect l="16912" t="19417" r="14748" b="12427"/>
          <a:stretch/>
        </p:blipFill>
        <p:spPr>
          <a:xfrm>
            <a:off x="6769604" y="2541292"/>
            <a:ext cx="3681605" cy="2316458"/>
          </a:xfrm>
          <a:prstGeom prst="rect">
            <a:avLst/>
          </a:prstGeom>
        </p:spPr>
      </p:pic>
      <p:pic>
        <p:nvPicPr>
          <p:cNvPr id="1028" name="Picture 4" descr="Pepsi - Wikipedia">
            <a:extLst>
              <a:ext uri="{FF2B5EF4-FFF2-40B4-BE49-F238E27FC236}">
                <a16:creationId xmlns:a16="http://schemas.microsoft.com/office/drawing/2014/main" id="{8081029D-7A91-90BF-9000-DF829C238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8484" y="1148083"/>
            <a:ext cx="1224845" cy="139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7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26EC-B0DD-BCE3-3335-F4CFEA5D3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76C7A-8001-3F16-D827-4BB5B70035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64C533-21A9-4ED3-8F60-0D5C01E7ADD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1DA9305-D361-4554-85FB-5A4E0902FE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457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2993" y="1048489"/>
            <a:ext cx="8978503" cy="575072"/>
          </a:xfrm>
          <a:solidFill>
            <a:schemeClr val="bg1"/>
          </a:solidFill>
        </p:spPr>
        <p:txBody>
          <a:bodyPr vert="horz" lIns="68580" tIns="34290" rIns="68580" bIns="34290" rtlCol="0" anchor="b">
            <a:normAutofit/>
          </a:bodyPr>
          <a:lstStyle/>
          <a:p>
            <a:pPr algn="ctr"/>
            <a:r>
              <a:rPr lang="en-US" altLang="en-US" sz="2100" dirty="0">
                <a:solidFill>
                  <a:schemeClr val="accent6">
                    <a:lumMod val="50000"/>
                  </a:schemeClr>
                </a:solidFill>
                <a:latin typeface="Abadi" panose="020B0604020104020204" pitchFamily="34" charset="0"/>
              </a:rPr>
              <a:t>CONSUMER</a:t>
            </a:r>
            <a:r>
              <a:rPr lang="en-US" altLang="en-US" sz="2700" dirty="0">
                <a:solidFill>
                  <a:schemeClr val="accent6">
                    <a:lumMod val="50000"/>
                  </a:schemeClr>
                </a:solidFill>
              </a:rPr>
              <a:t> </a:t>
            </a:r>
            <a:r>
              <a:rPr lang="en-US" altLang="en-US" sz="2100" dirty="0">
                <a:solidFill>
                  <a:schemeClr val="accent6">
                    <a:lumMod val="50000"/>
                  </a:schemeClr>
                </a:solidFill>
                <a:latin typeface="Abadi" panose="020B0604020104020204" pitchFamily="34" charset="0"/>
              </a:rPr>
              <a:t>BUYER BEHAVIOR AND CONSUMER MARKETS</a:t>
            </a:r>
            <a:endParaRPr lang="en-US" sz="2100" dirty="0">
              <a:solidFill>
                <a:schemeClr val="accent6">
                  <a:lumMod val="50000"/>
                </a:schemeClr>
              </a:solidFill>
              <a:latin typeface="Abadi" panose="020B0604020104020204" pitchFamily="34" charset="0"/>
            </a:endParaRPr>
          </a:p>
        </p:txBody>
      </p:sp>
      <p:graphicFrame>
        <p:nvGraphicFramePr>
          <p:cNvPr id="8" name="Diagram 7">
            <a:extLst>
              <a:ext uri="{FF2B5EF4-FFF2-40B4-BE49-F238E27FC236}">
                <a16:creationId xmlns:a16="http://schemas.microsoft.com/office/drawing/2014/main" id="{C6546761-D89D-EBF7-4D34-E3D14C9417DC}"/>
              </a:ext>
            </a:extLst>
          </p:cNvPr>
          <p:cNvGraphicFramePr/>
          <p:nvPr>
            <p:extLst>
              <p:ext uri="{D42A27DB-BD31-4B8C-83A1-F6EECF244321}">
                <p14:modId xmlns:p14="http://schemas.microsoft.com/office/powerpoint/2010/main" val="1733850518"/>
              </p:ext>
            </p:extLst>
          </p:nvPr>
        </p:nvGraphicFramePr>
        <p:xfrm>
          <a:off x="4546230" y="1271474"/>
          <a:ext cx="5457032" cy="2138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C7320BB-5631-B439-F1D2-FEAD7257295E}"/>
              </a:ext>
            </a:extLst>
          </p:cNvPr>
          <p:cNvSpPr txBox="1"/>
          <p:nvPr/>
        </p:nvSpPr>
        <p:spPr>
          <a:xfrm>
            <a:off x="4987226" y="3268244"/>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7082368" y="3268451"/>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9061492" y="3268451"/>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3</a:t>
            </a:r>
          </a:p>
        </p:txBody>
      </p:sp>
      <p:pic>
        <p:nvPicPr>
          <p:cNvPr id="3"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8AF9F3D8-6400-A616-FDDC-0E35BF59D77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366" t="61678" r="1488" b="7852"/>
          <a:stretch/>
        </p:blipFill>
        <p:spPr bwMode="auto">
          <a:xfrm rot="19545672">
            <a:off x="3366190" y="3963305"/>
            <a:ext cx="3346718" cy="783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88785C59-9708-D24F-AA85-40CD3A2350A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537" b="46532"/>
          <a:stretch/>
        </p:blipFill>
        <p:spPr bwMode="auto">
          <a:xfrm rot="19459980">
            <a:off x="5389489" y="4232463"/>
            <a:ext cx="3423682" cy="7560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1C2448C-96FE-BFFB-C9CD-00D75897849F}"/>
              </a:ext>
            </a:extLst>
          </p:cNvPr>
          <p:cNvGrpSpPr/>
          <p:nvPr/>
        </p:nvGrpSpPr>
        <p:grpSpPr>
          <a:xfrm rot="19392551">
            <a:off x="7710636" y="3982016"/>
            <a:ext cx="2722880" cy="1336469"/>
            <a:chOff x="2949177" y="1339181"/>
            <a:chExt cx="5852301" cy="2886584"/>
          </a:xfrm>
        </p:grpSpPr>
        <p:grpSp>
          <p:nvGrpSpPr>
            <p:cNvPr id="6" name="Group 5">
              <a:extLst>
                <a:ext uri="{FF2B5EF4-FFF2-40B4-BE49-F238E27FC236}">
                  <a16:creationId xmlns:a16="http://schemas.microsoft.com/office/drawing/2014/main" id="{ECE609E0-EE9B-7F24-8B5D-E1883543A706}"/>
                </a:ext>
              </a:extLst>
            </p:cNvPr>
            <p:cNvGrpSpPr/>
            <p:nvPr/>
          </p:nvGrpSpPr>
          <p:grpSpPr>
            <a:xfrm>
              <a:off x="2949177" y="1339181"/>
              <a:ext cx="5852301" cy="2695626"/>
              <a:chOff x="2949177" y="1339181"/>
              <a:chExt cx="5852301" cy="2695626"/>
            </a:xfrm>
          </p:grpSpPr>
          <p:pic>
            <p:nvPicPr>
              <p:cNvPr id="13"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08C870F-A0C9-C322-0F69-70FB82C18E9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8DA3D10-C000-8D9D-69D4-D7FB9BD25354}"/>
                  </a:ext>
                </a:extLst>
              </p:cNvPr>
              <p:cNvSpPr txBox="1"/>
              <p:nvPr/>
            </p:nvSpPr>
            <p:spPr>
              <a:xfrm>
                <a:off x="2949177" y="1339181"/>
                <a:ext cx="300084" cy="648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15" name="TextBox 14">
                <a:extLst>
                  <a:ext uri="{FF2B5EF4-FFF2-40B4-BE49-F238E27FC236}">
                    <a16:creationId xmlns:a16="http://schemas.microsoft.com/office/drawing/2014/main" id="{D0194B17-9522-7F2E-A4F9-AD31E6A32645}"/>
                  </a:ext>
                </a:extLst>
              </p:cNvPr>
              <p:cNvSpPr txBox="1"/>
              <p:nvPr/>
            </p:nvSpPr>
            <p:spPr>
              <a:xfrm>
                <a:off x="3651457" y="1732264"/>
                <a:ext cx="397043" cy="648135"/>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16" name="TextBox 15">
                <a:extLst>
                  <a:ext uri="{FF2B5EF4-FFF2-40B4-BE49-F238E27FC236}">
                    <a16:creationId xmlns:a16="http://schemas.microsoft.com/office/drawing/2014/main" id="{9669043C-9857-63D5-5249-84A84101693C}"/>
                  </a:ext>
                </a:extLst>
              </p:cNvPr>
              <p:cNvSpPr txBox="1"/>
              <p:nvPr/>
            </p:nvSpPr>
            <p:spPr>
              <a:xfrm>
                <a:off x="4450697" y="1458729"/>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7" name="TextBox 16">
                <a:extLst>
                  <a:ext uri="{FF2B5EF4-FFF2-40B4-BE49-F238E27FC236}">
                    <a16:creationId xmlns:a16="http://schemas.microsoft.com/office/drawing/2014/main" id="{A2BE3FDD-926D-B321-81DD-5E7A14C27C0C}"/>
                  </a:ext>
                </a:extLst>
              </p:cNvPr>
              <p:cNvSpPr txBox="1"/>
              <p:nvPr/>
            </p:nvSpPr>
            <p:spPr>
              <a:xfrm>
                <a:off x="5984032" y="1613748"/>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8" name="TextBox 17">
                <a:extLst>
                  <a:ext uri="{FF2B5EF4-FFF2-40B4-BE49-F238E27FC236}">
                    <a16:creationId xmlns:a16="http://schemas.microsoft.com/office/drawing/2014/main" id="{6DC04AE1-216E-8AFB-9230-307519A32CF5}"/>
                  </a:ext>
                </a:extLst>
              </p:cNvPr>
              <p:cNvSpPr txBox="1"/>
              <p:nvPr/>
            </p:nvSpPr>
            <p:spPr>
              <a:xfrm>
                <a:off x="7315212" y="1834638"/>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12" name="Right Arrow 11">
              <a:extLst>
                <a:ext uri="{FF2B5EF4-FFF2-40B4-BE49-F238E27FC236}">
                  <a16:creationId xmlns:a16="http://schemas.microsoft.com/office/drawing/2014/main" id="{A5A0A437-E76D-47DB-C6AB-B9B2BD1DC0F9}"/>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189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6339" y="891988"/>
            <a:ext cx="7115175" cy="806054"/>
          </a:xfrm>
        </p:spPr>
        <p:txBody>
          <a:bodyPr>
            <a:normAutofit/>
          </a:bodyPr>
          <a:lstStyle/>
          <a:p>
            <a:pPr algn="ctr"/>
            <a:r>
              <a:rPr lang="en-US" altLang="en-US" sz="2700" dirty="0">
                <a:solidFill>
                  <a:schemeClr val="accent6">
                    <a:lumMod val="50000"/>
                  </a:schemeClr>
                </a:solidFill>
              </a:rPr>
              <a:t>Buyer Decision Process</a:t>
            </a:r>
            <a:endParaRPr lang="en-US" sz="2700" dirty="0">
              <a:solidFill>
                <a:schemeClr val="accent6">
                  <a:lumMod val="50000"/>
                </a:schemeClr>
              </a:solidFill>
            </a:endParaRPr>
          </a:p>
        </p:txBody>
      </p:sp>
      <p:pic>
        <p:nvPicPr>
          <p:cNvPr id="6146"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66" t="61678" r="1488" b="7852"/>
          <a:stretch/>
        </p:blipFill>
        <p:spPr bwMode="auto">
          <a:xfrm>
            <a:off x="1583938" y="1752600"/>
            <a:ext cx="8937685" cy="4642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B4B19E-FE68-F43E-7B9E-BEF74E6DC8FF}"/>
              </a:ext>
            </a:extLst>
          </p:cNvPr>
          <p:cNvSpPr txBox="1"/>
          <p:nvPr/>
        </p:nvSpPr>
        <p:spPr>
          <a:xfrm>
            <a:off x="1788251" y="2330017"/>
            <a:ext cx="6653384" cy="36590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need recognition</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The need triggered by internal or external stimuli, when one of the person’s normal needs rises to a level high enough to become a drive.</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information search</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Consumers obtain information from several sources like personal, commercial, public, and experiential sources. </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evaluation of alternatives</a:t>
            </a:r>
            <a:endParaRPr lang="en-US" altLang="en-US" sz="1200" dirty="0">
              <a:solidFill>
                <a:schemeClr val="accent6">
                  <a:lumMod val="50000"/>
                </a:schemeClr>
              </a:solidFill>
              <a:latin typeface="Arial" panose="020B0604020202020204" pitchFamily="34" charset="0"/>
            </a:endParaRP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consumers process information to choose among alternative brands. </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purchase decision</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factors can come between the purchase intention and the purchase decision</a:t>
            </a:r>
          </a:p>
          <a:p>
            <a:pPr marL="257175" indent="-257175" defTabSz="685800">
              <a:lnSpc>
                <a:spcPct val="150000"/>
              </a:lnSpc>
              <a:buFont typeface="+mj-lt"/>
              <a:buAutoNum type="arabicPeriod"/>
              <a:defRPr/>
            </a:pPr>
            <a:r>
              <a:rPr lang="en-US" altLang="en-US" sz="1200" b="1" dirty="0" err="1">
                <a:solidFill>
                  <a:schemeClr val="accent6">
                    <a:lumMod val="50000"/>
                  </a:schemeClr>
                </a:solidFill>
                <a:latin typeface="Arial" panose="020B0604020202020204" pitchFamily="34" charset="0"/>
              </a:rPr>
              <a:t>Postpurchase</a:t>
            </a:r>
            <a:r>
              <a:rPr lang="en-US" altLang="en-US" sz="1200" b="1" dirty="0">
                <a:solidFill>
                  <a:schemeClr val="accent6">
                    <a:lumMod val="50000"/>
                  </a:schemeClr>
                </a:solidFill>
                <a:latin typeface="Arial" panose="020B0604020202020204" pitchFamily="34" charset="0"/>
              </a:rPr>
              <a:t> behavior</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Determining if the consumer is satisfied or dissatisfied with the purchase lies in the relationship between the consumer’s expectations and the performance.</a:t>
            </a:r>
          </a:p>
        </p:txBody>
      </p:sp>
      <p:sp>
        <p:nvSpPr>
          <p:cNvPr id="3" name="TextBox 2">
            <a:extLst>
              <a:ext uri="{FF2B5EF4-FFF2-40B4-BE49-F238E27FC236}">
                <a16:creationId xmlns:a16="http://schemas.microsoft.com/office/drawing/2014/main" id="{1DFB9A4E-E298-9AE5-13BA-5105EA227A36}"/>
              </a:ext>
            </a:extLst>
          </p:cNvPr>
          <p:cNvSpPr txBox="1"/>
          <p:nvPr/>
        </p:nvSpPr>
        <p:spPr>
          <a:xfrm>
            <a:off x="2513692" y="109422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pic>
        <p:nvPicPr>
          <p:cNvPr id="5" name="Google Shape;772;p55">
            <a:extLst>
              <a:ext uri="{FF2B5EF4-FFF2-40B4-BE49-F238E27FC236}">
                <a16:creationId xmlns:a16="http://schemas.microsoft.com/office/drawing/2014/main" id="{C20F9194-8559-EE61-C1E9-AFCF2FEBEB7A}"/>
              </a:ext>
            </a:extLst>
          </p:cNvPr>
          <p:cNvPicPr preferRelativeResize="0"/>
          <p:nvPr/>
        </p:nvPicPr>
        <p:blipFill rotWithShape="1">
          <a:blip r:embed="rId4">
            <a:alphaModFix/>
          </a:blip>
          <a:srcRect/>
          <a:stretch/>
        </p:blipFill>
        <p:spPr>
          <a:xfrm>
            <a:off x="8567389" y="2437386"/>
            <a:ext cx="2100613" cy="3528626"/>
          </a:xfrm>
          <a:prstGeom prst="rect">
            <a:avLst/>
          </a:prstGeom>
          <a:noFill/>
          <a:ln>
            <a:noFill/>
          </a:ln>
        </p:spPr>
      </p:pic>
    </p:spTree>
    <p:extLst>
      <p:ext uri="{BB962C8B-B14F-4D97-AF65-F5344CB8AC3E}">
        <p14:creationId xmlns:p14="http://schemas.microsoft.com/office/powerpoint/2010/main" val="24173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B6338F02-EEE1-4C1E-8DCE-DD43643AFD0C}"/>
              </a:ext>
            </a:extLst>
          </p:cNvPr>
          <p:cNvSpPr txBox="1">
            <a:spLocks noChangeArrowheads="1"/>
          </p:cNvSpPr>
          <p:nvPr/>
        </p:nvSpPr>
        <p:spPr bwMode="auto">
          <a:xfrm>
            <a:off x="1683802" y="2108315"/>
            <a:ext cx="4522813" cy="3668930"/>
          </a:xfrm>
          <a:prstGeom prst="rect">
            <a:avLst/>
          </a:prstGeom>
          <a:solidFill>
            <a:schemeClr val="bg1"/>
          </a:solidFill>
          <a:ln>
            <a:noFill/>
          </a:ln>
        </p:spPr>
        <p:txBody>
          <a:bodyPr/>
          <a:lstStyle>
            <a:lvl1pPr marL="365125" indent="-28257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marL="273844" indent="-211931" defTabSz="685800">
              <a:lnSpc>
                <a:spcPct val="150000"/>
              </a:lnSpc>
              <a:spcBef>
                <a:spcPts val="450"/>
              </a:spcBef>
              <a:buClr>
                <a:srgbClr val="4F81BD"/>
              </a:buClr>
              <a:buSzPct val="80000"/>
              <a:buNone/>
              <a:defRPr/>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has an unsatisfied need by internal stimuli or triggered by external stimuli&amp; and the customer demands for a solution.</a:t>
            </a:r>
          </a:p>
        </p:txBody>
      </p:sp>
      <p:sp>
        <p:nvSpPr>
          <p:cNvPr id="50179" name="Rectangle 2">
            <a:extLst>
              <a:ext uri="{FF2B5EF4-FFF2-40B4-BE49-F238E27FC236}">
                <a16:creationId xmlns:a16="http://schemas.microsoft.com/office/drawing/2014/main" id="{A494E4BD-B784-4E1F-9097-34A7C117EE54}"/>
              </a:ext>
            </a:extLst>
          </p:cNvPr>
          <p:cNvSpPr>
            <a:spLocks noGrp="1" noChangeArrowheads="1"/>
          </p:cNvSpPr>
          <p:nvPr>
            <p:ph type="title" idx="4294967295"/>
          </p:nvPr>
        </p:nvSpPr>
        <p:spPr>
          <a:xfrm>
            <a:off x="2245984" y="1344379"/>
            <a:ext cx="2932510" cy="415528"/>
          </a:xfrm>
        </p:spPr>
        <p:txBody>
          <a:bodyPr vert="horz" lIns="68580" tIns="34290" rIns="68580" bIns="34290" rtlCol="0" anchor="t">
            <a:normAutofit fontScale="90000"/>
          </a:bodyPr>
          <a:lstStyle/>
          <a:p>
            <a:r>
              <a:rPr lang="en-US" altLang="en-US" sz="3000" dirty="0">
                <a:solidFill>
                  <a:schemeClr val="accent6">
                    <a:lumMod val="50000"/>
                  </a:schemeClr>
                </a:solidFill>
              </a:rPr>
              <a:t>Need Recognition</a:t>
            </a:r>
          </a:p>
        </p:txBody>
      </p:sp>
      <p:pic>
        <p:nvPicPr>
          <p:cNvPr id="6146" name="Picture 2" descr="Amazon.com: Supersmile Professional Whitening Toothpaste with Fluoride -  Powerful Whitening without Sensitivity - Safe and Effective on Dental  Restorations (Mandarin Mint, 4.2 Oz) : Health &amp; Household">
            <a:extLst>
              <a:ext uri="{FF2B5EF4-FFF2-40B4-BE49-F238E27FC236}">
                <a16:creationId xmlns:a16="http://schemas.microsoft.com/office/drawing/2014/main" id="{1EABB5D1-7F57-A646-E4B7-482BF260A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732" y="1426279"/>
            <a:ext cx="3824630" cy="20777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lebrity Hair Transplant - Estheticana">
            <a:extLst>
              <a:ext uri="{FF2B5EF4-FFF2-40B4-BE49-F238E27FC236}">
                <a16:creationId xmlns:a16="http://schemas.microsoft.com/office/drawing/2014/main" id="{7F392280-4827-C457-B493-8293EFFFA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126" y="3589736"/>
            <a:ext cx="3641843" cy="2387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6A0C2-F10E-10A5-4AFC-7F5470037B2C}"/>
              </a:ext>
            </a:extLst>
          </p:cNvPr>
          <p:cNvSpPr txBox="1"/>
          <p:nvPr/>
        </p:nvSpPr>
        <p:spPr>
          <a:xfrm>
            <a:off x="1741995" y="1426279"/>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1.1</a:t>
            </a:r>
          </a:p>
        </p:txBody>
      </p:sp>
    </p:spTree>
    <p:extLst>
      <p:ext uri="{BB962C8B-B14F-4D97-AF65-F5344CB8AC3E}">
        <p14:creationId xmlns:p14="http://schemas.microsoft.com/office/powerpoint/2010/main" val="2214509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8037</Words>
  <Application>Microsoft Office PowerPoint</Application>
  <PresentationFormat>Widescreen</PresentationFormat>
  <Paragraphs>568</Paragraphs>
  <Slides>65</Slides>
  <Notes>49</Notes>
  <HiddenSlides>1</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65</vt:i4>
      </vt:variant>
    </vt:vector>
  </HeadingPairs>
  <TitlesOfParts>
    <vt:vector size="84" baseType="lpstr">
      <vt:lpstr>Abadi</vt:lpstr>
      <vt:lpstr>Adobe Arabic</vt:lpstr>
      <vt:lpstr>Arial</vt:lpstr>
      <vt:lpstr>Arial Black</vt:lpstr>
      <vt:lpstr>Calibri</vt:lpstr>
      <vt:lpstr>Calibri Light</vt:lpstr>
      <vt:lpstr>Gill Sans MT</vt:lpstr>
      <vt:lpstr>Helvetica</vt:lpstr>
      <vt:lpstr>Impact</vt:lpstr>
      <vt:lpstr>Lucida Sans Unicode</vt:lpstr>
      <vt:lpstr>Open Sans</vt:lpstr>
      <vt:lpstr>Rockwell</vt:lpstr>
      <vt:lpstr>Segoe UI Black</vt:lpstr>
      <vt:lpstr>Segoe UI Web (Arabic)</vt:lpstr>
      <vt:lpstr>Simplified Arabic</vt:lpstr>
      <vt:lpstr>Simplified Arabic,Bold</vt:lpstr>
      <vt:lpstr>Times New Roman</vt:lpstr>
      <vt:lpstr>Wingdings</vt:lpstr>
      <vt:lpstr>Office Theme</vt:lpstr>
      <vt:lpstr>PowerPoint Presentation</vt:lpstr>
      <vt:lpstr>PowerPoint Presentation</vt:lpstr>
      <vt:lpstr>PowerPoint Presentation</vt:lpstr>
      <vt:lpstr>PowerPoint Presentation</vt:lpstr>
      <vt:lpstr>UNDERSTANDING CONSUMER BUYER BEHAVIOR AND CONSUMER MARKETS</vt:lpstr>
      <vt:lpstr>PowerPoint Presentation</vt:lpstr>
      <vt:lpstr>CONSUMER BUYER BEHAVIOR AND CONSUMER MARKETS</vt:lpstr>
      <vt:lpstr>Buyer Decision Process</vt:lpstr>
      <vt:lpstr>Need Recognition</vt:lpstr>
      <vt:lpstr>Information Search</vt:lpstr>
      <vt:lpstr>Evaluation of alternatives</vt:lpstr>
      <vt:lpstr>Purchase Decision</vt:lpstr>
      <vt:lpstr>Post purchase behavior</vt:lpstr>
      <vt:lpstr>The Model of Buyer Behavior</vt:lpstr>
      <vt:lpstr>Factors Influencing Consumer Behavior</vt:lpstr>
      <vt:lpstr>PowerPoint Presentation</vt:lpstr>
      <vt:lpstr>Cultural Factors</vt:lpstr>
      <vt:lpstr>PowerPoint Presentation</vt:lpstr>
      <vt:lpstr>Social Factors</vt:lpstr>
      <vt:lpstr>Family life cycle stages </vt:lpstr>
      <vt:lpstr>PowerPoint Presentation</vt:lpstr>
      <vt:lpstr>Personal Factors</vt:lpstr>
      <vt:lpstr>Psychological Factors</vt:lpstr>
      <vt:lpstr>PowerPoint Presentation</vt:lpstr>
      <vt:lpstr>Maslow’s Hierarchy of Needs in marketing  </vt:lpstr>
      <vt:lpstr>Stages in the Adoption Process</vt:lpstr>
      <vt:lpstr>Adopter Categories Based on Relative Time of Adoption of Innovations</vt:lpstr>
      <vt:lpstr>Summary for Factors Influencing Consumer Behavior</vt:lpstr>
      <vt:lpstr>Activity #1</vt:lpstr>
      <vt:lpstr>PowerPoint Presentation</vt:lpstr>
      <vt:lpstr>Understanding Business Buyer Behavior and Business Markets</vt:lpstr>
      <vt:lpstr>Business Buyer Behavior and Business Markets</vt:lpstr>
      <vt:lpstr>Business Markets characteristics</vt:lpstr>
      <vt:lpstr>Business markets buying unit </vt:lpstr>
      <vt:lpstr>Business Market buying Process</vt:lpstr>
      <vt:lpstr>Business Buyer Behavior Model</vt:lpstr>
      <vt:lpstr>Major Influences on Business Buying Behavior</vt:lpstr>
      <vt:lpstr>Segmenting Business Markets</vt:lpstr>
      <vt:lpstr>Summary of Consumer and Business Buyer Behavior </vt:lpstr>
      <vt:lpstr>SIMILARITIES OF ORGANIZATIONAL BUYER BEHAVIOUR WITH CONSUMER BEHAVIOUR </vt:lpstr>
      <vt:lpstr>PowerPoint Presentation</vt:lpstr>
      <vt:lpstr>PowerPoint Presentation</vt:lpstr>
      <vt:lpstr>PowerPoint Presentation</vt:lpstr>
      <vt:lpstr>PowerPoint Presentation</vt:lpstr>
      <vt:lpstr>PowerPoint Presentation</vt:lpstr>
      <vt:lpstr>PowerPoint Presentation</vt:lpstr>
      <vt:lpstr>Strategy is about making choices</vt:lpstr>
      <vt:lpstr>SPACE ANALYSIS Strategic Position and Action Evaluation</vt:lpstr>
      <vt:lpstr>STARTEGIES map  </vt:lpstr>
      <vt:lpstr>Ansoff Growth strategies *   </vt:lpstr>
      <vt:lpstr>PowerPoint Presentation</vt:lpstr>
      <vt:lpstr>PowerPoint Presentation</vt:lpstr>
      <vt:lpstr>PowerPoint Presentation</vt:lpstr>
      <vt:lpstr>PowerPoint Presentation</vt:lpstr>
      <vt:lpstr>PowerPoint Presentation</vt:lpstr>
      <vt:lpstr>Market Penetration</vt:lpstr>
      <vt:lpstr>Market Development</vt:lpstr>
      <vt:lpstr>Product Development</vt:lpstr>
      <vt:lpstr>Diversification</vt:lpstr>
      <vt:lpstr>PowerPoint Presentation</vt:lpstr>
      <vt:lpstr>Activity #2 PRACTICE  </vt:lpstr>
      <vt:lpstr>What is the strategy here  ?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2025-10-30T11:54:42Z</dcterms:created>
  <dcterms:modified xsi:type="dcterms:W3CDTF">2026-02-04T11:20:17Z</dcterms:modified>
</cp:coreProperties>
</file>