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07.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22.jpg" ContentType="image/jpg"/>
  <Override PartName="/ppt/media/image123.jpg" ContentType="image/jpg"/>
  <Override PartName="/ppt/media/image124.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146851277" r:id="rId2"/>
    <p:sldId id="2146851259" r:id="rId3"/>
    <p:sldId id="2146850044" r:id="rId4"/>
    <p:sldId id="2146850047" r:id="rId5"/>
    <p:sldId id="2146850539" r:id="rId6"/>
    <p:sldId id="2146851252" r:id="rId7"/>
    <p:sldId id="2146850483" r:id="rId8"/>
    <p:sldId id="2146850484" r:id="rId9"/>
    <p:sldId id="2146850485" r:id="rId10"/>
    <p:sldId id="2146850489" r:id="rId11"/>
    <p:sldId id="2146850490" r:id="rId12"/>
    <p:sldId id="2146850498" r:id="rId13"/>
    <p:sldId id="2146850499" r:id="rId14"/>
    <p:sldId id="2146850500" r:id="rId15"/>
    <p:sldId id="2146850501" r:id="rId16"/>
    <p:sldId id="2146850502" r:id="rId17"/>
    <p:sldId id="2146851276" r:id="rId18"/>
    <p:sldId id="2146851275" r:id="rId19"/>
    <p:sldId id="2146850079" r:id="rId20"/>
    <p:sldId id="2146848591" r:id="rId21"/>
    <p:sldId id="2146849913" r:id="rId22"/>
    <p:sldId id="2146851233" r:id="rId23"/>
    <p:sldId id="2146848819" r:id="rId24"/>
    <p:sldId id="2146849914" r:id="rId25"/>
    <p:sldId id="2146849415" r:id="rId26"/>
    <p:sldId id="2146849416" r:id="rId27"/>
    <p:sldId id="2146848329" r:id="rId28"/>
    <p:sldId id="2146850538" r:id="rId29"/>
    <p:sldId id="2146848331" r:id="rId30"/>
    <p:sldId id="2146848334" r:id="rId31"/>
    <p:sldId id="2146848332" r:id="rId32"/>
    <p:sldId id="2146848333" r:id="rId33"/>
    <p:sldId id="2146849398" r:id="rId34"/>
    <p:sldId id="2146848849" r:id="rId35"/>
    <p:sldId id="2146849976" r:id="rId36"/>
    <p:sldId id="2146848330" r:id="rId37"/>
    <p:sldId id="2146850103" r:id="rId38"/>
    <p:sldId id="2146849966" r:id="rId39"/>
    <p:sldId id="2146848671" r:id="rId40"/>
    <p:sldId id="2146848905" r:id="rId41"/>
    <p:sldId id="2146848906" r:id="rId42"/>
    <p:sldId id="2146849666" r:id="rId43"/>
    <p:sldId id="2146848674" r:id="rId44"/>
    <p:sldId id="2146848907" r:id="rId45"/>
    <p:sldId id="711" r:id="rId46"/>
    <p:sldId id="394" r:id="rId47"/>
    <p:sldId id="2146849292" r:id="rId48"/>
    <p:sldId id="2146848679" r:id="rId49"/>
    <p:sldId id="2146850104" r:id="rId50"/>
    <p:sldId id="2146849974" r:id="rId51"/>
    <p:sldId id="2146848680" r:id="rId52"/>
    <p:sldId id="2146850105" r:id="rId53"/>
    <p:sldId id="2146850081" r:id="rId54"/>
    <p:sldId id="214685124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BF17F5-942B-46BD-B75E-2DB08BB81F03}"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14BED4B-892F-4F76-A00B-3A022B7D121E}">
      <dgm:prSet>
        <dgm:style>
          <a:lnRef idx="2">
            <a:schemeClr val="dk1"/>
          </a:lnRef>
          <a:fillRef idx="1">
            <a:schemeClr val="lt1"/>
          </a:fillRef>
          <a:effectRef idx="0">
            <a:schemeClr val="dk1"/>
          </a:effectRef>
          <a:fontRef idx="minor">
            <a:schemeClr val="dk1"/>
          </a:fontRef>
        </dgm:style>
      </dgm:prSet>
      <dgm:spPr/>
      <dgm:t>
        <a:bodyPr/>
        <a:lstStyle/>
        <a:p>
          <a:r>
            <a:rPr lang="en-US" dirty="0">
              <a:solidFill>
                <a:schemeClr val="accent1"/>
              </a:solidFill>
              <a:latin typeface="Abadi" panose="020B0604020104020204" pitchFamily="34" charset="0"/>
            </a:rPr>
            <a:t>Michael Porter has proposed </a:t>
          </a:r>
          <a:r>
            <a:rPr lang="en-US" dirty="0">
              <a:solidFill>
                <a:srgbClr val="C00000"/>
              </a:solidFill>
              <a:latin typeface="Abadi" panose="020B0604020104020204" pitchFamily="34" charset="0"/>
            </a:rPr>
            <a:t>three</a:t>
          </a:r>
          <a:r>
            <a:rPr lang="en-US" dirty="0">
              <a:solidFill>
                <a:schemeClr val="accent1"/>
              </a:solidFill>
              <a:latin typeface="Abadi" panose="020B0604020104020204" pitchFamily="34" charset="0"/>
            </a:rPr>
            <a:t> generic /competitive strategies that provide a good starting point for strategic thinking:</a:t>
          </a:r>
        </a:p>
      </dgm:t>
    </dgm:pt>
    <dgm:pt modelId="{4F6BE1EC-1C69-435D-9B3C-737A181A04E3}" type="parTrans" cxnId="{9F74A2A3-E2C4-4009-AD2A-52C829352B74}">
      <dgm:prSet/>
      <dgm:spPr/>
      <dgm:t>
        <a:bodyPr/>
        <a:lstStyle/>
        <a:p>
          <a:endParaRPr lang="en-US"/>
        </a:p>
      </dgm:t>
    </dgm:pt>
    <dgm:pt modelId="{918E4A10-E308-4783-8A95-40DA0D477A59}" type="sibTrans" cxnId="{9F74A2A3-E2C4-4009-AD2A-52C829352B74}">
      <dgm:prSet/>
      <dgm:spPr/>
      <dgm:t>
        <a:bodyPr/>
        <a:lstStyle/>
        <a:p>
          <a:endParaRPr lang="en-US"/>
        </a:p>
      </dgm:t>
    </dgm:pt>
    <dgm:pt modelId="{145DD10F-216F-43B5-B61A-7ED43E2B5834}">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Cost leadership</a:t>
          </a:r>
          <a:endParaRPr lang="en-US" dirty="0">
            <a:solidFill>
              <a:schemeClr val="bg1"/>
            </a:solidFill>
            <a:latin typeface="Abadi" panose="020B0604020104020204" pitchFamily="34" charset="0"/>
          </a:endParaRPr>
        </a:p>
      </dgm:t>
    </dgm:pt>
    <dgm:pt modelId="{32B7CD6E-9972-46CD-882E-0358EBB94BD4}" type="parTrans" cxnId="{97749231-0C10-4565-942D-706EDB73FF5E}">
      <dgm:prSet/>
      <dgm:spPr/>
      <dgm:t>
        <a:bodyPr/>
        <a:lstStyle/>
        <a:p>
          <a:endParaRPr lang="en-US"/>
        </a:p>
      </dgm:t>
    </dgm:pt>
    <dgm:pt modelId="{B0585BB6-129D-46B0-96B6-76ADB740D6C1}" type="sibTrans" cxnId="{97749231-0C10-4565-942D-706EDB73FF5E}">
      <dgm:prSet/>
      <dgm:spPr/>
      <dgm:t>
        <a:bodyPr/>
        <a:lstStyle/>
        <a:p>
          <a:endParaRPr lang="en-US"/>
        </a:p>
      </dgm:t>
    </dgm:pt>
    <dgm:pt modelId="{433A6F4E-444D-2142-9CBE-5AF784FBFACD}">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Differentiation	</a:t>
          </a:r>
          <a:endParaRPr lang="en-US" dirty="0">
            <a:solidFill>
              <a:schemeClr val="bg1"/>
            </a:solidFill>
            <a:latin typeface="Abadi" panose="020B0604020104020204" pitchFamily="34" charset="0"/>
          </a:endParaRPr>
        </a:p>
      </dgm:t>
    </dgm:pt>
    <dgm:pt modelId="{ECED0B9F-19BB-7446-84A8-4773205B08B1}" type="parTrans" cxnId="{530DAE04-AB23-BD4A-B9C2-5D0405DBD9A3}">
      <dgm:prSet/>
      <dgm:spPr/>
      <dgm:t>
        <a:bodyPr/>
        <a:lstStyle/>
        <a:p>
          <a:endParaRPr lang="en-US"/>
        </a:p>
      </dgm:t>
    </dgm:pt>
    <dgm:pt modelId="{7A0BF4AF-2861-DD4F-8A20-F12D0BBD230D}" type="sibTrans" cxnId="{530DAE04-AB23-BD4A-B9C2-5D0405DBD9A3}">
      <dgm:prSet/>
      <dgm:spPr/>
      <dgm:t>
        <a:bodyPr/>
        <a:lstStyle/>
        <a:p>
          <a:endParaRPr lang="en-US"/>
        </a:p>
      </dgm:t>
    </dgm:pt>
    <dgm:pt modelId="{9DCF07C8-31CE-4849-95E7-E8D019708F3D}">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Focus.</a:t>
          </a:r>
          <a:endParaRPr lang="en-US" dirty="0">
            <a:solidFill>
              <a:schemeClr val="bg1"/>
            </a:solidFill>
            <a:latin typeface="Abadi" panose="020B0604020104020204" pitchFamily="34" charset="0"/>
          </a:endParaRPr>
        </a:p>
      </dgm:t>
    </dgm:pt>
    <dgm:pt modelId="{F201D185-99CF-6545-A583-3E0ADF7A2372}" type="parTrans" cxnId="{3648625E-6EAC-4B44-9C7F-4F49A01F9AC2}">
      <dgm:prSet/>
      <dgm:spPr/>
      <dgm:t>
        <a:bodyPr/>
        <a:lstStyle/>
        <a:p>
          <a:endParaRPr lang="en-US"/>
        </a:p>
      </dgm:t>
    </dgm:pt>
    <dgm:pt modelId="{BAAC5ECF-8C43-6F41-9610-247B8BE7BF38}" type="sibTrans" cxnId="{3648625E-6EAC-4B44-9C7F-4F49A01F9AC2}">
      <dgm:prSet/>
      <dgm:spPr/>
      <dgm:t>
        <a:bodyPr/>
        <a:lstStyle/>
        <a:p>
          <a:endParaRPr lang="en-US"/>
        </a:p>
      </dgm:t>
    </dgm:pt>
    <dgm:pt modelId="{FE6EA0D3-46B4-EB46-9A96-B949C7F63CEE}" type="pres">
      <dgm:prSet presAssocID="{9BBF17F5-942B-46BD-B75E-2DB08BB81F03}" presName="linear" presStyleCnt="0">
        <dgm:presLayoutVars>
          <dgm:animLvl val="lvl"/>
          <dgm:resizeHandles val="exact"/>
        </dgm:presLayoutVars>
      </dgm:prSet>
      <dgm:spPr/>
    </dgm:pt>
    <dgm:pt modelId="{F78F41E9-AEC6-394F-80D3-A7CC1B9AF382}" type="pres">
      <dgm:prSet presAssocID="{914BED4B-892F-4F76-A00B-3A022B7D121E}" presName="parentText" presStyleLbl="node1" presStyleIdx="0" presStyleCnt="1" custLinFactNeighborX="-4426" custLinFactNeighborY="1534">
        <dgm:presLayoutVars>
          <dgm:chMax val="0"/>
          <dgm:bulletEnabled val="1"/>
        </dgm:presLayoutVars>
      </dgm:prSet>
      <dgm:spPr/>
    </dgm:pt>
    <dgm:pt modelId="{2AB9CC23-C3DC-DA40-AA6F-5019678852D1}" type="pres">
      <dgm:prSet presAssocID="{914BED4B-892F-4F76-A00B-3A022B7D121E}" presName="childText" presStyleLbl="revTx" presStyleIdx="0" presStyleCnt="1" custLinFactNeighborX="5169" custLinFactNeighborY="3725">
        <dgm:presLayoutVars>
          <dgm:bulletEnabled val="1"/>
        </dgm:presLayoutVars>
      </dgm:prSet>
      <dgm:spPr/>
    </dgm:pt>
  </dgm:ptLst>
  <dgm:cxnLst>
    <dgm:cxn modelId="{530DAE04-AB23-BD4A-B9C2-5D0405DBD9A3}" srcId="{914BED4B-892F-4F76-A00B-3A022B7D121E}" destId="{433A6F4E-444D-2142-9CBE-5AF784FBFACD}" srcOrd="1" destOrd="0" parTransId="{ECED0B9F-19BB-7446-84A8-4773205B08B1}" sibTransId="{7A0BF4AF-2861-DD4F-8A20-F12D0BBD230D}"/>
    <dgm:cxn modelId="{3DA8641A-33F9-6D4F-AA6D-312F53CB5AB6}" type="presOf" srcId="{145DD10F-216F-43B5-B61A-7ED43E2B5834}" destId="{2AB9CC23-C3DC-DA40-AA6F-5019678852D1}" srcOrd="0" destOrd="0" presId="urn:microsoft.com/office/officeart/2005/8/layout/vList2"/>
    <dgm:cxn modelId="{97749231-0C10-4565-942D-706EDB73FF5E}" srcId="{914BED4B-892F-4F76-A00B-3A022B7D121E}" destId="{145DD10F-216F-43B5-B61A-7ED43E2B5834}" srcOrd="0" destOrd="0" parTransId="{32B7CD6E-9972-46CD-882E-0358EBB94BD4}" sibTransId="{B0585BB6-129D-46B0-96B6-76ADB740D6C1}"/>
    <dgm:cxn modelId="{0758B03B-EF60-CF44-A6B2-9FA86D57DF47}" type="presOf" srcId="{433A6F4E-444D-2142-9CBE-5AF784FBFACD}" destId="{2AB9CC23-C3DC-DA40-AA6F-5019678852D1}" srcOrd="0" destOrd="1" presId="urn:microsoft.com/office/officeart/2005/8/layout/vList2"/>
    <dgm:cxn modelId="{3648625E-6EAC-4B44-9C7F-4F49A01F9AC2}" srcId="{914BED4B-892F-4F76-A00B-3A022B7D121E}" destId="{9DCF07C8-31CE-4849-95E7-E8D019708F3D}" srcOrd="2" destOrd="0" parTransId="{F201D185-99CF-6545-A583-3E0ADF7A2372}" sibTransId="{BAAC5ECF-8C43-6F41-9610-247B8BE7BF38}"/>
    <dgm:cxn modelId="{9F74A2A3-E2C4-4009-AD2A-52C829352B74}" srcId="{9BBF17F5-942B-46BD-B75E-2DB08BB81F03}" destId="{914BED4B-892F-4F76-A00B-3A022B7D121E}" srcOrd="0" destOrd="0" parTransId="{4F6BE1EC-1C69-435D-9B3C-737A181A04E3}" sibTransId="{918E4A10-E308-4783-8A95-40DA0D477A59}"/>
    <dgm:cxn modelId="{596EE4CB-9477-6C4A-861A-671D012509DB}" type="presOf" srcId="{9BBF17F5-942B-46BD-B75E-2DB08BB81F03}" destId="{FE6EA0D3-46B4-EB46-9A96-B949C7F63CEE}" srcOrd="0" destOrd="0" presId="urn:microsoft.com/office/officeart/2005/8/layout/vList2"/>
    <dgm:cxn modelId="{EBE5E1CC-C4A4-E141-8AD3-72555B54A08E}" type="presOf" srcId="{9DCF07C8-31CE-4849-95E7-E8D019708F3D}" destId="{2AB9CC23-C3DC-DA40-AA6F-5019678852D1}" srcOrd="0" destOrd="2" presId="urn:microsoft.com/office/officeart/2005/8/layout/vList2"/>
    <dgm:cxn modelId="{F0BE46FE-70E3-2944-A8E6-631287BA8391}" type="presOf" srcId="{914BED4B-892F-4F76-A00B-3A022B7D121E}" destId="{F78F41E9-AEC6-394F-80D3-A7CC1B9AF382}" srcOrd="0" destOrd="0" presId="urn:microsoft.com/office/officeart/2005/8/layout/vList2"/>
    <dgm:cxn modelId="{9BDE5E3D-4C0D-694F-9595-68EAEC096DE2}" type="presParOf" srcId="{FE6EA0D3-46B4-EB46-9A96-B949C7F63CEE}" destId="{F78F41E9-AEC6-394F-80D3-A7CC1B9AF382}" srcOrd="0" destOrd="0" presId="urn:microsoft.com/office/officeart/2005/8/layout/vList2"/>
    <dgm:cxn modelId="{EE6CC2F5-82FC-254E-976A-0A0D4191158A}" type="presParOf" srcId="{FE6EA0D3-46B4-EB46-9A96-B949C7F63CEE}" destId="{2AB9CC23-C3DC-DA40-AA6F-5019678852D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F41E9-AEC6-394F-80D3-A7CC1B9AF382}">
      <dsp:nvSpPr>
        <dsp:cNvPr id="0" name=""/>
        <dsp:cNvSpPr/>
      </dsp:nvSpPr>
      <dsp:spPr>
        <a:xfrm>
          <a:off x="0" y="91820"/>
          <a:ext cx="4840340" cy="237510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accent1"/>
              </a:solidFill>
              <a:latin typeface="Abadi" panose="020B0604020104020204" pitchFamily="34" charset="0"/>
            </a:rPr>
            <a:t>Michael Porter has proposed </a:t>
          </a:r>
          <a:r>
            <a:rPr lang="en-US" sz="2900" kern="1200" dirty="0">
              <a:solidFill>
                <a:srgbClr val="C00000"/>
              </a:solidFill>
              <a:latin typeface="Abadi" panose="020B0604020104020204" pitchFamily="34" charset="0"/>
            </a:rPr>
            <a:t>three</a:t>
          </a:r>
          <a:r>
            <a:rPr lang="en-US" sz="2900" kern="1200" dirty="0">
              <a:solidFill>
                <a:schemeClr val="accent1"/>
              </a:solidFill>
              <a:latin typeface="Abadi" panose="020B0604020104020204" pitchFamily="34" charset="0"/>
            </a:rPr>
            <a:t> generic /competitive strategies that provide a good starting point for strategic thinking:</a:t>
          </a:r>
        </a:p>
      </dsp:txBody>
      <dsp:txXfrm>
        <a:off x="115943" y="207763"/>
        <a:ext cx="4608454" cy="2143214"/>
      </dsp:txXfrm>
    </dsp:sp>
    <dsp:sp modelId="{2AB9CC23-C3DC-DA40-AA6F-5019678852D1}">
      <dsp:nvSpPr>
        <dsp:cNvPr id="0" name=""/>
        <dsp:cNvSpPr/>
      </dsp:nvSpPr>
      <dsp:spPr>
        <a:xfrm>
          <a:off x="0" y="2524670"/>
          <a:ext cx="4840340" cy="1110554"/>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53681" tIns="36830" rIns="206248" bIns="36830" numCol="1" spcCol="1270" anchor="t" anchorCtr="0">
          <a:noAutofit/>
        </a:bodyPr>
        <a:lstStyle/>
        <a:p>
          <a:pPr marL="228600" lvl="1" indent="-228600" algn="l" defTabSz="1022350">
            <a:lnSpc>
              <a:spcPct val="90000"/>
            </a:lnSpc>
            <a:spcBef>
              <a:spcPct val="0"/>
            </a:spcBef>
            <a:spcAft>
              <a:spcPct val="20000"/>
            </a:spcAft>
            <a:buFont typeface="+mj-lt"/>
            <a:buAutoNum type="arabicPeriod"/>
          </a:pPr>
          <a:r>
            <a:rPr lang="en-US" sz="2300" b="1" kern="1200" dirty="0">
              <a:solidFill>
                <a:schemeClr val="bg1"/>
              </a:solidFill>
              <a:latin typeface="Abadi" panose="020B0604020104020204" pitchFamily="34" charset="0"/>
            </a:rPr>
            <a:t>Cost leadership</a:t>
          </a:r>
          <a:endParaRPr lang="en-US" sz="2300" kern="1200" dirty="0">
            <a:solidFill>
              <a:schemeClr val="bg1"/>
            </a:solidFill>
            <a:latin typeface="Abadi" panose="020B0604020104020204" pitchFamily="34" charset="0"/>
          </a:endParaRPr>
        </a:p>
        <a:p>
          <a:pPr marL="228600" lvl="1" indent="-228600" algn="l" defTabSz="1022350">
            <a:lnSpc>
              <a:spcPct val="90000"/>
            </a:lnSpc>
            <a:spcBef>
              <a:spcPct val="0"/>
            </a:spcBef>
            <a:spcAft>
              <a:spcPct val="20000"/>
            </a:spcAft>
            <a:buFont typeface="+mj-lt"/>
            <a:buAutoNum type="arabicPeriod"/>
          </a:pPr>
          <a:r>
            <a:rPr lang="en-US" sz="2300" b="1" kern="1200" dirty="0">
              <a:solidFill>
                <a:schemeClr val="bg1"/>
              </a:solidFill>
              <a:latin typeface="Abadi" panose="020B0604020104020204" pitchFamily="34" charset="0"/>
            </a:rPr>
            <a:t>Differentiation	</a:t>
          </a:r>
          <a:endParaRPr lang="en-US" sz="2300" kern="1200" dirty="0">
            <a:solidFill>
              <a:schemeClr val="bg1"/>
            </a:solidFill>
            <a:latin typeface="Abadi" panose="020B0604020104020204" pitchFamily="34" charset="0"/>
          </a:endParaRPr>
        </a:p>
        <a:p>
          <a:pPr marL="228600" lvl="1" indent="-228600" algn="l" defTabSz="1022350">
            <a:lnSpc>
              <a:spcPct val="90000"/>
            </a:lnSpc>
            <a:spcBef>
              <a:spcPct val="0"/>
            </a:spcBef>
            <a:spcAft>
              <a:spcPct val="20000"/>
            </a:spcAft>
            <a:buFont typeface="+mj-lt"/>
            <a:buAutoNum type="arabicPeriod"/>
          </a:pPr>
          <a:r>
            <a:rPr lang="en-US" sz="2300" b="1" kern="1200" dirty="0">
              <a:solidFill>
                <a:schemeClr val="bg1"/>
              </a:solidFill>
              <a:latin typeface="Abadi" panose="020B0604020104020204" pitchFamily="34" charset="0"/>
            </a:rPr>
            <a:t>Focus.</a:t>
          </a:r>
          <a:endParaRPr lang="en-US" sz="2300" kern="1200" dirty="0">
            <a:solidFill>
              <a:schemeClr val="bg1"/>
            </a:solidFill>
            <a:latin typeface="Abadi" panose="020B0604020104020204" pitchFamily="34" charset="0"/>
          </a:endParaRPr>
        </a:p>
      </dsp:txBody>
      <dsp:txXfrm>
        <a:off x="0" y="2524670"/>
        <a:ext cx="4840340" cy="11105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109B5-4C38-4C44-9CA6-253218518F31}"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7E40E-C670-4B2D-99D9-AB103C88E66B}" type="slidenum">
              <a:rPr lang="en-US" smtClean="0"/>
              <a:t>‹#›</a:t>
            </a:fld>
            <a:endParaRPr lang="en-US"/>
          </a:p>
        </p:txBody>
      </p:sp>
    </p:spTree>
    <p:extLst>
      <p:ext uri="{BB962C8B-B14F-4D97-AF65-F5344CB8AC3E}">
        <p14:creationId xmlns:p14="http://schemas.microsoft.com/office/powerpoint/2010/main" val="48766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B767F17-038D-0F29-9560-383589E73DB5}"/>
            </a:ext>
          </a:extLst>
        </p:cNvPr>
        <p:cNvGrpSpPr/>
        <p:nvPr/>
      </p:nvGrpSpPr>
      <p:grpSpPr>
        <a:xfrm>
          <a:off x="0" y="0"/>
          <a:ext cx="0" cy="0"/>
          <a:chOff x="0" y="0"/>
          <a:chExt cx="0" cy="0"/>
        </a:xfrm>
      </p:grpSpPr>
      <p:sp>
        <p:nvSpPr>
          <p:cNvPr id="93" name="Google Shape;93;p1:notes">
            <a:extLst>
              <a:ext uri="{FF2B5EF4-FFF2-40B4-BE49-F238E27FC236}">
                <a16:creationId xmlns:a16="http://schemas.microsoft.com/office/drawing/2014/main" id="{731A9B62-4C7B-5F33-D64A-C2C79F1AB0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a:extLst>
              <a:ext uri="{FF2B5EF4-FFF2-40B4-BE49-F238E27FC236}">
                <a16:creationId xmlns:a16="http://schemas.microsoft.com/office/drawing/2014/main" id="{436DD7E5-88B9-2203-D118-3DB011A9C00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a:extLst>
              <a:ext uri="{FF2B5EF4-FFF2-40B4-BE49-F238E27FC236}">
                <a16:creationId xmlns:a16="http://schemas.microsoft.com/office/drawing/2014/main" id="{558B90AB-DAEB-13A3-066A-EB2BAFD0915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959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b="0" i="0" u="none" strike="noStrike" dirty="0">
                <a:solidFill>
                  <a:srgbClr val="000000"/>
                </a:solidFill>
                <a:effectLst/>
                <a:latin typeface="Segoe UI Web (Arabic)"/>
              </a:rPr>
              <a:t>اقترح مايكل </a:t>
            </a:r>
            <a:r>
              <a:rPr lang="ar-SA" b="0" i="0" u="none" strike="noStrike" dirty="0" err="1">
                <a:solidFill>
                  <a:srgbClr val="000000"/>
                </a:solidFill>
                <a:effectLst/>
                <a:latin typeface="Segoe UI Web (Arabic)"/>
              </a:rPr>
              <a:t>بورتر</a:t>
            </a:r>
            <a:r>
              <a:rPr lang="ar-SA" b="0" i="0" u="none" strike="noStrike" dirty="0">
                <a:solidFill>
                  <a:srgbClr val="000000"/>
                </a:solidFill>
                <a:effectLst/>
                <a:latin typeface="Segoe UI Web (Arabic)"/>
              </a:rPr>
              <a:t> ثلاث استراتيجيات عامة توفر نقطة انطلاق جيدة للتفكير الاستراتيجي: قيادة التكلفة الإجمالية ، والتمايز ، والتركيز. مع قيادة التكلفة الإجمالية ، تعمل الشركات على تحقيق أقل تكاليف الإنتاج والتوزيع حتى تتمكن من خفض سعر المنافسين والفوز بحصة في السوق. مع التمايز ، تركز الأعمال على تحقيق أداء متفوق في مجال مهم لمصلحة العملاء يقدره جزء كبير من السوق. مع التركيز ، يركز العمل على واحد أو أكثر من قطاعات السوق الضيقة ، ويتعرف عليها عن كثب ، ويسعى إما إلى قيادة التكلفة أو التمايز داخل القطاع المستهدف. وفقا </a:t>
            </a:r>
            <a:r>
              <a:rPr lang="ar-SA" b="0" i="0" u="none" strike="noStrike" dirty="0" err="1">
                <a:solidFill>
                  <a:srgbClr val="000000"/>
                </a:solidFill>
                <a:effectLst/>
                <a:latin typeface="Segoe UI Web (Arabic)"/>
              </a:rPr>
              <a:t>لبورتر</a:t>
            </a:r>
            <a:r>
              <a:rPr lang="ar-SA" b="0" i="0" u="none" strike="noStrike" dirty="0">
                <a:solidFill>
                  <a:srgbClr val="000000"/>
                </a:solidFill>
                <a:effectLst/>
                <a:latin typeface="Segoe UI Web (Arabic)"/>
              </a:rPr>
              <a:t> ، فإن الشركات المتنافسة التي توجه نفس الاستراتيجية إلى نفس السوق المستهدفة تشكل مجموعة استراتيجية. الشركة التي تنفذ الاستراتيجية بشكل أفضل ستحقق أكبر قدر من الأرباح</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09360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8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3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704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88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8505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826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01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63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50396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85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6600"/>
                </a:solidFill>
                <a:latin typeface="Arial" panose="020B0604020202020204" pitchFamily="34" charset="0"/>
              </a:rPr>
              <a:t>This table outlines variables that might be used in segmenting consumer markets. Each of these variables are discussed in the forthcoming slides. </a:t>
            </a:r>
          </a:p>
          <a:p>
            <a:r>
              <a:rPr lang="en-US" sz="1800" i="1" dirty="0" err="1">
                <a:effectLst/>
                <a:latin typeface="Plantin"/>
              </a:rPr>
              <a:t>emographics</a:t>
            </a:r>
            <a:r>
              <a:rPr lang="en-US" sz="1800" i="1" dirty="0">
                <a:effectLst/>
                <a:latin typeface="Plantin"/>
              </a:rPr>
              <a:t>, </a:t>
            </a:r>
            <a:r>
              <a:rPr lang="en-US" sz="1800" dirty="0">
                <a:effectLst/>
                <a:latin typeface="Plantin"/>
              </a:rPr>
              <a:t>or social statistics, includes: age, sex, family, life cycle, job type/socio-economic and group income level. </a:t>
            </a:r>
            <a:endParaRPr lang="en-US" dirty="0"/>
          </a:p>
          <a:p>
            <a:r>
              <a:rPr lang="en-US" sz="1800" i="1" dirty="0">
                <a:effectLst/>
                <a:latin typeface="Plantin"/>
              </a:rPr>
              <a:t>Geodemographics </a:t>
            </a:r>
            <a:r>
              <a:rPr lang="en-US" sz="1800" dirty="0">
                <a:effectLst/>
                <a:latin typeface="Plantin"/>
              </a:rPr>
              <a:t>mixes geographic and demographic data to create categories of house types and locations, for example, people who live in detached houses in exclusive suburbs. </a:t>
            </a:r>
            <a:endParaRPr lang="en-US" dirty="0"/>
          </a:p>
          <a:p>
            <a:r>
              <a:rPr lang="en-US" sz="1800" i="1" dirty="0">
                <a:effectLst/>
                <a:latin typeface="Plantin"/>
              </a:rPr>
              <a:t>Psychographics </a:t>
            </a:r>
            <a:r>
              <a:rPr lang="en-US" sz="1800" dirty="0">
                <a:effectLst/>
                <a:latin typeface="Plantin"/>
              </a:rPr>
              <a:t>attempts to segment according to psychological profiles of people in terms of their life-styles, attitudes and personalities, for example, active go getters. </a:t>
            </a:r>
            <a:endParaRPr lang="en-US" dirty="0"/>
          </a:p>
          <a:p>
            <a:r>
              <a:rPr lang="en-US" sz="1800" i="1" dirty="0" err="1">
                <a:effectLst/>
                <a:latin typeface="Plantin"/>
              </a:rPr>
              <a:t>Behavioural</a:t>
            </a:r>
            <a:r>
              <a:rPr lang="en-US" sz="1800" i="1" dirty="0">
                <a:effectLst/>
                <a:latin typeface="Plantin"/>
              </a:rPr>
              <a:t> </a:t>
            </a:r>
            <a:r>
              <a:rPr lang="en-US" sz="1800" dirty="0">
                <a:effectLst/>
                <a:latin typeface="Plantin"/>
              </a:rPr>
              <a:t>segments address </a:t>
            </a:r>
            <a:r>
              <a:rPr lang="en-US" sz="1800" dirty="0" err="1">
                <a:effectLst/>
                <a:latin typeface="Plantin"/>
              </a:rPr>
              <a:t>behaviour</a:t>
            </a:r>
            <a:r>
              <a:rPr lang="en-US" sz="1800" dirty="0">
                <a:effectLst/>
                <a:latin typeface="Plantin"/>
              </a:rPr>
              <a:t> patterns which include: usage (e.g. heavy or light users) and uses, the way a product or service is used, in other words, the benefit enjoyed. </a:t>
            </a:r>
            <a:endParaRPr lang="en-US" dirty="0"/>
          </a:p>
          <a:p>
            <a:r>
              <a:rPr lang="en-US" sz="1800" b="1" dirty="0">
                <a:effectLst/>
                <a:latin typeface="Plantin"/>
              </a:rPr>
              <a:t>SEGEMENTATION AND TARGETING </a:t>
            </a:r>
            <a:endParaRPr lang="en-US" dirty="0"/>
          </a:p>
          <a:p>
            <a:pPr>
              <a:buFont typeface="+mj-lt"/>
              <a:buAutoNum type="arabicPeriod"/>
            </a:pPr>
            <a:r>
              <a:rPr lang="en-US" sz="1800" dirty="0">
                <a:effectLst/>
                <a:latin typeface="Plantin"/>
              </a:rPr>
              <a:t>(a)  Find the key characteristic/s that break a market into relevant ‘actionable’ segments. </a:t>
            </a:r>
            <a:endParaRPr lang="en-US" dirty="0">
              <a:effectLst/>
            </a:endParaRPr>
          </a:p>
          <a:p>
            <a:pPr>
              <a:buFont typeface="+mj-lt"/>
              <a:buAutoNum type="arabicPeriod"/>
            </a:pPr>
            <a:r>
              <a:rPr lang="en-US" sz="1800" dirty="0">
                <a:effectLst/>
                <a:latin typeface="Plantin"/>
              </a:rPr>
              <a:t>(b)  Identify and quantify which customers fall into which segments. </a:t>
            </a:r>
            <a:endParaRPr lang="en-US" dirty="0">
              <a:effectLst/>
            </a:endParaRPr>
          </a:p>
          <a:p>
            <a:pPr>
              <a:buFont typeface="+mj-lt"/>
              <a:buAutoNum type="arabicPeriod"/>
            </a:pPr>
            <a:r>
              <a:rPr lang="en-US" sz="1800" dirty="0">
                <a:effectLst/>
                <a:latin typeface="Plantin"/>
              </a:rPr>
              <a:t>(c)  Target the best segments most likely to give the best results. </a:t>
            </a:r>
            <a:endParaRPr lang="en-US" dirty="0">
              <a:effectLst/>
            </a:endParaRPr>
          </a:p>
          <a:p>
            <a:r>
              <a:rPr lang="en-US" sz="1800" dirty="0">
                <a:effectLst/>
                <a:latin typeface="Plantin"/>
              </a:rPr>
              <a:t>Identifying what each segment wants, what it can afford and whether it is loyal to a particular competitor and how it might respond to an offer is vital information for the marketer. Careful segmentation and accurate targeting keeps a firm close to the market, reduces waste, finds the best customers and helps to keep them satisfied. </a:t>
            </a:r>
            <a:endParaRPr lang="en-US" dirty="0"/>
          </a:p>
          <a:p>
            <a:r>
              <a:rPr lang="en-US" sz="1800" dirty="0">
                <a:effectLst/>
                <a:latin typeface="Plantin"/>
              </a:rPr>
              <a:t>One can segment consumer markets using many different variables including: </a:t>
            </a:r>
            <a:endParaRPr lang="en-US" dirty="0"/>
          </a:p>
          <a:p>
            <a:r>
              <a:rPr lang="en-US" sz="1800" i="1" dirty="0">
                <a:effectLst/>
                <a:latin typeface="Plantin"/>
              </a:rPr>
              <a:t>Geographic </a:t>
            </a:r>
            <a:r>
              <a:rPr lang="en-US" sz="1800" dirty="0">
                <a:effectLst/>
                <a:latin typeface="Plantin"/>
              </a:rPr>
              <a:t>segments mean location and this can include: streets, towns, cities, regions, countries, continents, trading blocks like the European Union and NAFTA. </a:t>
            </a:r>
            <a:endParaRPr lang="en-US" dirty="0"/>
          </a:p>
          <a:p>
            <a:r>
              <a:rPr lang="en-US" sz="1800" i="1" dirty="0">
                <a:effectLst/>
                <a:latin typeface="Plantin"/>
              </a:rPr>
              <a:t>Demographics, </a:t>
            </a:r>
            <a:r>
              <a:rPr lang="en-US" sz="1800" dirty="0">
                <a:effectLst/>
                <a:latin typeface="Plantin"/>
              </a:rPr>
              <a:t>or social statistics, includes: age, sex, family, life cycle, job type/socio-economic and group income level. </a:t>
            </a:r>
            <a:endParaRPr lang="en-US" dirty="0"/>
          </a:p>
          <a:p>
            <a:r>
              <a:rPr lang="en-US" sz="1800" i="1" dirty="0">
                <a:effectLst/>
                <a:latin typeface="Plantin"/>
              </a:rPr>
              <a:t>Geodemographics </a:t>
            </a:r>
            <a:r>
              <a:rPr lang="en-US" sz="1800" dirty="0">
                <a:effectLst/>
                <a:latin typeface="Plantin"/>
              </a:rPr>
              <a:t>mixes geographic and demographic data to create categories of house types and locations, for example, people who live in detached houses in exclusive suburbs. </a:t>
            </a:r>
            <a:endParaRPr lang="en-US" dirty="0"/>
          </a:p>
          <a:p>
            <a:r>
              <a:rPr lang="en-US" sz="1800" i="1" dirty="0">
                <a:effectLst/>
                <a:latin typeface="Plantin"/>
              </a:rPr>
              <a:t>Psychographics </a:t>
            </a:r>
            <a:r>
              <a:rPr lang="en-US" sz="1800" dirty="0">
                <a:effectLst/>
                <a:latin typeface="Plantin"/>
              </a:rPr>
              <a:t>attempts to segment according to psychological profiles of people in terms of their life-styles, attitudes and personalities, for example, active go getters. </a:t>
            </a:r>
            <a:endParaRPr lang="en-US" dirty="0"/>
          </a:p>
          <a:p>
            <a:r>
              <a:rPr lang="en-US" sz="1800" i="1" dirty="0" err="1">
                <a:effectLst/>
                <a:latin typeface="Plantin"/>
              </a:rPr>
              <a:t>Behavioural</a:t>
            </a:r>
            <a:r>
              <a:rPr lang="en-US" sz="1800" i="1" dirty="0">
                <a:effectLst/>
                <a:latin typeface="Plantin"/>
              </a:rPr>
              <a:t> </a:t>
            </a:r>
            <a:r>
              <a:rPr lang="en-US" sz="1800" dirty="0">
                <a:effectLst/>
                <a:latin typeface="Plantin"/>
              </a:rPr>
              <a:t>segments address </a:t>
            </a:r>
            <a:r>
              <a:rPr lang="en-US" sz="1800" dirty="0" err="1">
                <a:effectLst/>
                <a:latin typeface="Plantin"/>
              </a:rPr>
              <a:t>behaviour</a:t>
            </a:r>
            <a:r>
              <a:rPr lang="en-US" sz="1800" dirty="0">
                <a:effectLst/>
                <a:latin typeface="Plantin"/>
              </a:rPr>
              <a:t> patterns which include: usage (e.g. heavy or light users) and uses, the way a product or service is used, in other words, the benefit enjoyed. </a:t>
            </a:r>
            <a:endParaRPr lang="en-US" dirty="0"/>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529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Market segmentation divides a market into well-defined slices. A market segment consists of a group of customers who share a similar set of needs and wants. The marketer</a:t>
            </a:r>
            <a:r>
              <a:rPr lang="en-US" altLang="en-US" dirty="0">
                <a:latin typeface="Arial" panose="020B0604020202020204" pitchFamily="34" charset="0"/>
              </a:rPr>
              <a:t>’</a:t>
            </a:r>
            <a:r>
              <a:rPr lang="en-US" dirty="0">
                <a:latin typeface="Arial" panose="020B0604020202020204" pitchFamily="34" charset="0"/>
              </a:rPr>
              <a:t>s task is to identify the appropriate number and nature of market segments and decide which one(s) to target. The major segmentation variables—geographic, demographic, psychographic, and behavioral segmentation—are summarized in Table 9.1 </a:t>
            </a:r>
            <a:r>
              <a:rPr lang="en-US" sz="1200" kern="1200" dirty="0">
                <a:solidFill>
                  <a:schemeClr val="tx1"/>
                </a:solidFill>
                <a:effectLst/>
                <a:latin typeface="+mn-lt"/>
                <a:ea typeface="+mn-ea"/>
                <a:cs typeface="+mn-cs"/>
              </a:rPr>
              <a:t>(see Table 9.1 on slides 4-6)</a:t>
            </a:r>
            <a:r>
              <a:rPr lang="en-US" dirty="0">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17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Geographic segmentation </a:t>
            </a:r>
            <a:r>
              <a:rPr lang="en-US" altLang="en-US" dirty="0">
                <a:solidFill>
                  <a:srgbClr val="008000"/>
                </a:solidFill>
                <a:latin typeface="Arial" panose="020B0604020202020204" pitchFamily="34" charset="0"/>
              </a:rPr>
              <a:t>calls for dividing the market into different geographical units, such as nations, regions, states, counties, cities, or even neighborhoods.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many large retailers—from Target and Walmart to Kohl’s and Staples—are now opening smaller format stores designed to fit the needs of densely packed urban neighborhoods not suited to their typical large suburban superstores.</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Demographic segmentation </a:t>
            </a:r>
            <a:r>
              <a:rPr lang="en-US" altLang="en-US" dirty="0">
                <a:solidFill>
                  <a:srgbClr val="008000"/>
                </a:solidFill>
                <a:latin typeface="Arial" panose="020B0604020202020204" pitchFamily="34" charset="0"/>
              </a:rPr>
              <a:t>divides the market into segments based on variables such as age, life-cycle stage, gender, income, occupation, education, religion, ethnicity, and generation. Demographic factors are the most popular bases for segmenting customer groups. These factors are discussed in detail in the following slide.</a:t>
            </a:r>
          </a:p>
          <a:p>
            <a:r>
              <a:rPr lang="en-US" altLang="en-US" dirty="0">
                <a:solidFill>
                  <a:srgbClr val="008000"/>
                </a:solidFill>
                <a:latin typeface="Arial" panose="020B0604020202020204" pitchFamily="34" charset="0"/>
              </a:rPr>
              <a:t>Some companies use </a:t>
            </a:r>
            <a:r>
              <a:rPr lang="en-US" altLang="en-US" b="1" dirty="0">
                <a:solidFill>
                  <a:srgbClr val="008000"/>
                </a:solidFill>
                <a:latin typeface="Arial" panose="020B0604020202020204" pitchFamily="34" charset="0"/>
              </a:rPr>
              <a:t>age and life-cycle segmentation</a:t>
            </a:r>
            <a:r>
              <a:rPr lang="en-US" altLang="en-US" dirty="0">
                <a:solidFill>
                  <a:srgbClr val="008000"/>
                </a:solidFill>
                <a:latin typeface="Arial" panose="020B0604020202020204" pitchFamily="34" charset="0"/>
              </a:rPr>
              <a:t>, offering different products or using different marketing approaches for different age and life-cycle groups.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Kraft’s Oscar Mayer brand markets Lunchables, convenient prepackaged lunches for children. To extend the substantial success of Lunchables, however, Oscar Mayer later introduced Lunchables Uploaded for teenagers and an adult version, P3 (Portable Protein Pack).</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Gender segmentation </a:t>
            </a:r>
            <a:r>
              <a:rPr lang="en-US" altLang="en-US" dirty="0">
                <a:solidFill>
                  <a:srgbClr val="008000"/>
                </a:solidFill>
                <a:latin typeface="Arial" panose="020B0604020202020204" pitchFamily="34" charset="0"/>
              </a:rPr>
              <a:t>divides a market into different segments based on gender, and </a:t>
            </a:r>
            <a:r>
              <a:rPr lang="en-US" sz="1200" kern="1200" dirty="0">
                <a:solidFill>
                  <a:schemeClr val="tx1"/>
                </a:solidFill>
                <a:effectLst/>
                <a:latin typeface="Arial" charset="0"/>
                <a:ea typeface="MS PGothic" panose="020B0600070205080204" pitchFamily="34" charset="-128"/>
                <a:cs typeface="ＭＳ Ｐゴシック" charset="0"/>
              </a:rPr>
              <a:t>has long been used in marketing clothing, cosmetics, toiletries, toys, and magazines</a:t>
            </a:r>
            <a:r>
              <a:rPr lang="en-US" altLang="en-US" dirty="0">
                <a:solidFill>
                  <a:srgbClr val="008000"/>
                </a:solidFill>
                <a:latin typeface="Arial" panose="020B0604020202020204" pitchFamily="34" charset="0"/>
              </a:rPr>
              <a:t> For example, the men’s personal care industry has exploded, and many cosmetics brands that previously catered mostly to women, now successfully market men’s lines.</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Income segmentation </a:t>
            </a:r>
            <a:r>
              <a:rPr lang="en-US" altLang="en-US" dirty="0">
                <a:solidFill>
                  <a:srgbClr val="008000"/>
                </a:solidFill>
                <a:latin typeface="Arial" panose="020B0604020202020204" pitchFamily="34" charset="0"/>
              </a:rPr>
              <a:t>involves dividing a market into different income segments.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many retailers—such as the Dollar General, Family Dollar, and Dollar Tree store </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chains—successfully target low- and middle-income groups. The core market for such stores is represented by families with incomes under $30,000.</a:t>
            </a:r>
            <a:r>
              <a:rPr lang="en-US" altLang="en-US" dirty="0">
                <a:solidFill>
                  <a:srgbClr val="008000"/>
                </a:solidFill>
                <a:latin typeface="Arial" panose="020B0604020202020204" pitchFamily="34" charset="0"/>
              </a:rPr>
              <a:t> With their low-income strategies, dollar stores are now the fastest-growing retailers in the 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6600"/>
                </a:solidFill>
                <a:latin typeface="Arial" panose="020B0604020202020204" pitchFamily="34" charset="0"/>
              </a:rPr>
              <a:t>Psychographic segmentation </a:t>
            </a:r>
            <a:r>
              <a:rPr lang="en-US" altLang="en-US" dirty="0">
                <a:solidFill>
                  <a:srgbClr val="006600"/>
                </a:solidFill>
                <a:latin typeface="Arial" panose="020B0604020202020204" pitchFamily="34" charset="0"/>
              </a:rPr>
              <a:t>divides buyers into different segments based on social class, lifestyle, or personality characteristics. People in the same demographic group can have very different psychographic characteristics.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Lifestyle </a:t>
            </a:r>
            <a:r>
              <a:rPr lang="en-US" sz="1200" b="1" u="sng" dirty="0">
                <a:solidFill>
                  <a:srgbClr val="000000"/>
                </a:solidFill>
              </a:rPr>
              <a:t>AIO</a:t>
            </a:r>
            <a:r>
              <a:rPr lang="en-US" sz="1200" dirty="0">
                <a:solidFill>
                  <a:srgbClr val="000000"/>
                </a:solidFill>
              </a:rPr>
              <a:t> dimensions - activities, interests, and opinions</a:t>
            </a:r>
            <a:endParaRPr lang="en-US" sz="1200" dirty="0"/>
          </a:p>
          <a:p>
            <a:endParaRPr lang="en-IN" dirty="0"/>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Occasion segmentation </a:t>
            </a:r>
            <a:r>
              <a:rPr lang="en-US" altLang="en-US" dirty="0">
                <a:solidFill>
                  <a:srgbClr val="008000"/>
                </a:solidFill>
                <a:latin typeface="Arial" panose="020B0604020202020204" pitchFamily="34" charset="0"/>
              </a:rPr>
              <a:t>divides the market into segments according to occasions when buyers get the idea to buy, actually make their purchase, or use the purchased item. This segmentation can help firms build up product usage.  C</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ompanies try to boost consumption by promoting usage during nontraditional occasions. For example, most consumers drink orange juice in the morning, but orange growers have promoted drinking orange juice as a cool, healthful refresher at other times of the day</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187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To be useful, the size, purchasing power, and profiles of market segments should be </a:t>
            </a:r>
            <a:r>
              <a:rPr lang="en-US" altLang="en-US" b="1" dirty="0">
                <a:solidFill>
                  <a:srgbClr val="008000"/>
                </a:solidFill>
                <a:latin typeface="Arial" panose="020B0604020202020204" pitchFamily="34" charset="0"/>
              </a:rPr>
              <a:t>measurable. T</a:t>
            </a:r>
            <a:r>
              <a:rPr lang="en-US" altLang="en-US" dirty="0">
                <a:solidFill>
                  <a:srgbClr val="008000"/>
                </a:solidFill>
                <a:latin typeface="Arial" panose="020B0604020202020204" pitchFamily="34" charset="0"/>
              </a:rPr>
              <a:t>he market segments must be </a:t>
            </a:r>
            <a:r>
              <a:rPr lang="en-US" altLang="en-US" b="1" dirty="0">
                <a:solidFill>
                  <a:srgbClr val="008000"/>
                </a:solidFill>
                <a:latin typeface="Arial" panose="020B0604020202020204" pitchFamily="34" charset="0"/>
              </a:rPr>
              <a:t>accessible </a:t>
            </a:r>
            <a:r>
              <a:rPr lang="en-US" altLang="en-US" dirty="0">
                <a:solidFill>
                  <a:srgbClr val="008000"/>
                </a:solidFill>
                <a:latin typeface="Arial" panose="020B0604020202020204" pitchFamily="34" charset="0"/>
              </a:rPr>
              <a:t>– effectively reached and served. The market segments should be </a:t>
            </a:r>
            <a:r>
              <a:rPr lang="en-US" altLang="en-US" b="1" dirty="0">
                <a:solidFill>
                  <a:srgbClr val="008000"/>
                </a:solidFill>
                <a:latin typeface="Arial" panose="020B0604020202020204" pitchFamily="34" charset="0"/>
              </a:rPr>
              <a:t>substantial</a:t>
            </a:r>
            <a:r>
              <a:rPr lang="en-US" altLang="en-US" b="0" baseline="0" dirty="0">
                <a:solidFill>
                  <a:srgbClr val="008000"/>
                </a:solidFill>
                <a:latin typeface="Arial" panose="020B0604020202020204" pitchFamily="34" charset="0"/>
              </a:rPr>
              <a:t> – large </a:t>
            </a:r>
            <a:r>
              <a:rPr lang="en-US" altLang="en-US" dirty="0">
                <a:solidFill>
                  <a:srgbClr val="008000"/>
                </a:solidFill>
                <a:latin typeface="Arial" panose="020B0604020202020204" pitchFamily="34" charset="0"/>
              </a:rPr>
              <a:t>or profitable enough to serve. They should be </a:t>
            </a:r>
            <a:r>
              <a:rPr lang="en-US" altLang="en-US" b="1" dirty="0">
                <a:solidFill>
                  <a:srgbClr val="008000"/>
                </a:solidFill>
                <a:latin typeface="Arial" panose="020B0604020202020204" pitchFamily="34" charset="0"/>
              </a:rPr>
              <a:t>differentiable</a:t>
            </a:r>
            <a:r>
              <a:rPr lang="en-US" altLang="en-US" b="0" dirty="0">
                <a:solidFill>
                  <a:srgbClr val="008000"/>
                </a:solidFill>
                <a:latin typeface="Arial" panose="020B0604020202020204" pitchFamily="34" charset="0"/>
              </a:rPr>
              <a:t>, which means they are conceptually distinguishable</a:t>
            </a:r>
            <a:r>
              <a:rPr lang="en-US" altLang="en-US" dirty="0">
                <a:solidFill>
                  <a:srgbClr val="008000"/>
                </a:solidFill>
                <a:latin typeface="Arial" panose="020B0604020202020204" pitchFamily="34" charset="0"/>
              </a:rPr>
              <a:t> and respond differently to different marketing mix elements and programs. Finally, the segments should be </a:t>
            </a:r>
            <a:r>
              <a:rPr lang="en-US" altLang="en-US" b="1" dirty="0">
                <a:solidFill>
                  <a:srgbClr val="008000"/>
                </a:solidFill>
                <a:latin typeface="Arial" panose="020B0604020202020204" pitchFamily="34" charset="0"/>
              </a:rPr>
              <a:t>actionable</a:t>
            </a:r>
            <a:r>
              <a:rPr lang="en-US" altLang="en-US" dirty="0">
                <a:solidFill>
                  <a:srgbClr val="008000"/>
                </a:solidFill>
                <a:latin typeface="Arial" panose="020B0604020202020204" pitchFamily="34" charset="0"/>
              </a:rPr>
              <a:t>, which means that effective programs can be designed for attracting and serving the segments.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12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600" lvl="1" indent="-255600" algn="r" rtl="1">
              <a:spcBef>
                <a:spcPts val="1500"/>
              </a:spcBef>
              <a:buClr>
                <a:schemeClr val="bg2"/>
              </a:buClr>
              <a:buFont typeface="Arial" panose="020B0604020202020204" pitchFamily="34" charset="0"/>
              <a:buChar char="•"/>
              <a:tabLst>
                <a:tab pos="400050" algn="l"/>
              </a:tabLst>
            </a:pPr>
            <a:r>
              <a:rPr lang="en-US" dirty="0">
                <a:latin typeface="Arial" panose="020B0604020202020204" pitchFamily="34" charset="0"/>
              </a:rPr>
              <a:t>To be useful, market segments must rate favorably on five key criteria:</a:t>
            </a:r>
            <a:r>
              <a:rPr lang="ar-EG" sz="1200" dirty="0">
                <a:latin typeface="Adobe Arabic" panose="02040503050201020203" pitchFamily="18" charset="-78"/>
                <a:cs typeface="Adobe Arabic" panose="02040503050201020203" pitchFamily="18" charset="-78"/>
              </a:rPr>
              <a:t>قابلة للتقييم.</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معايير جوهرية.</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يمكن تحقيقها.</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قابلة للتمييز.</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فعالة</a:t>
            </a:r>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Measurable. The size, purchasing power, and characteristics of the segments can be measured.</a:t>
            </a:r>
          </a:p>
          <a:p>
            <a:endParaRPr lang="en-US" dirty="0">
              <a:latin typeface="Arial" panose="020B0604020202020204" pitchFamily="34" charset="0"/>
            </a:endParaRPr>
          </a:p>
          <a:p>
            <a:r>
              <a:rPr lang="en-US" dirty="0">
                <a:latin typeface="Arial" panose="020B0604020202020204" pitchFamily="34" charset="0"/>
              </a:rPr>
              <a:t>Substantial. The segments are large and profitable enough to serve. A segment should be the largest possible homogeneous group worth going after with a tailored marketing program. It would not pay, for example, for an automobile manufacturer to develop cars for people who are under four feet tall.</a:t>
            </a:r>
          </a:p>
          <a:p>
            <a:endParaRPr lang="en-US" dirty="0">
              <a:latin typeface="Arial" panose="020B0604020202020204" pitchFamily="34" charset="0"/>
            </a:endParaRPr>
          </a:p>
          <a:p>
            <a:r>
              <a:rPr lang="en-US" dirty="0">
                <a:latin typeface="Arial" panose="020B0604020202020204" pitchFamily="34" charset="0"/>
              </a:rPr>
              <a:t>Accessible. The segments can be effectively reached and served.</a:t>
            </a:r>
          </a:p>
          <a:p>
            <a:endParaRPr lang="en-US" dirty="0">
              <a:latin typeface="Arial" panose="020B0604020202020204" pitchFamily="34" charset="0"/>
            </a:endParaRPr>
          </a:p>
          <a:p>
            <a:r>
              <a:rPr lang="en-US" dirty="0">
                <a:latin typeface="Arial" panose="020B0604020202020204" pitchFamily="34" charset="0"/>
              </a:rPr>
              <a:t>Differentiable. The segments are conceptually distinguishable and respond differently to different marketing mix elements and programs. If married and single women respond similarly to a sale on perfume, they do not constitute separate segments.</a:t>
            </a:r>
          </a:p>
          <a:p>
            <a:endParaRPr lang="en-US" dirty="0">
              <a:latin typeface="Arial" panose="020B0604020202020204" pitchFamily="34" charset="0"/>
            </a:endParaRPr>
          </a:p>
          <a:p>
            <a:r>
              <a:rPr lang="en-US" dirty="0">
                <a:latin typeface="Arial" panose="020B0604020202020204" pitchFamily="34" charset="0"/>
              </a:rPr>
              <a:t>Actionable. Effective programs can be formulated for attracting and serving the segments.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10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Marketers rarely limit their segmentation analysis to only one or a few variables. Rather, they often </a:t>
            </a:r>
            <a:r>
              <a:rPr lang="en-US" altLang="en-US" b="0" dirty="0">
                <a:solidFill>
                  <a:srgbClr val="008000"/>
                </a:solidFill>
                <a:latin typeface="Arial" panose="020B0604020202020204" pitchFamily="34" charset="0"/>
              </a:rPr>
              <a:t>use multiple segmentation bases in an effort to identify smaller, better-defined target groups. </a:t>
            </a:r>
          </a:p>
          <a:p>
            <a:endParaRPr lang="en-US" altLang="en-US" b="0" dirty="0">
              <a:solidFill>
                <a:srgbClr val="008000"/>
              </a:solidFill>
              <a:latin typeface="Arial" panose="020B0604020202020204" pitchFamily="34"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One of the leading consumer segmentation systems is Experian’s Mosaic USA system. It classifies U.S. households into one of 71 lifestyle segments and 19 levels of affluence, based on specific consumer demographics, interests, behaviors, and passions. For example, the Birkenstocks and </a:t>
            </a:r>
            <a:r>
              <a:rPr lang="en-US" sz="1200" b="0" i="0" u="none" strike="noStrike" kern="1200" baseline="0" dirty="0" err="1">
                <a:solidFill>
                  <a:schemeClr val="tx1"/>
                </a:solidFill>
                <a:latin typeface="Arial" charset="0"/>
                <a:ea typeface="MS PGothic" panose="020B0600070205080204" pitchFamily="34" charset="-128"/>
                <a:cs typeface="ＭＳ Ｐゴシック" charset="0"/>
              </a:rPr>
              <a:t>Beemers</a:t>
            </a:r>
            <a:r>
              <a:rPr lang="en-US" sz="1200" b="0" i="0" u="none" strike="noStrike" kern="1200" baseline="0" dirty="0">
                <a:solidFill>
                  <a:schemeClr val="tx1"/>
                </a:solidFill>
                <a:latin typeface="Arial" charset="0"/>
                <a:ea typeface="MS PGothic" panose="020B0600070205080204" pitchFamily="34" charset="-128"/>
                <a:cs typeface="ＭＳ Ｐゴシック" charset="0"/>
              </a:rPr>
              <a:t> group is located in the Middle Class Melting Pot level of affluence and consists of 40- to 65-year-olds who have achieved financial security and left the urban rat race for rustic and artsy communities located near small cities.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Such segmentation helps companies identify and better understand key customer segments, reach them more efficiently, and tailor market offerings and messages to their specific needs.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751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lgn="r" defTabSz="914400" rtl="1" eaLnBrk="1" latinLnBrk="0" hangingPunct="1"/>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575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95FDD43-D882-4045-9D74-5970051CFC5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F4D02B4-DB1D-1C44-8A01-F519C10896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Demographic characteristics must be known to assess the size of the market and to reach it efficiently</a:t>
            </a:r>
          </a:p>
          <a:p>
            <a:pPr lvl="1">
              <a:buFontTx/>
              <a:buChar char="•"/>
            </a:pPr>
            <a:r>
              <a:rPr lang="en-US" altLang="en-US" dirty="0"/>
              <a:t>Age and Life-Cycle Stage</a:t>
            </a:r>
          </a:p>
          <a:p>
            <a:pPr lvl="2">
              <a:buFontTx/>
              <a:buChar char="•"/>
            </a:pPr>
            <a:r>
              <a:rPr lang="en-US" altLang="en-US" dirty="0"/>
              <a:t>Consumer preferences change with age</a:t>
            </a:r>
          </a:p>
          <a:p>
            <a:pPr lvl="2">
              <a:buFontTx/>
              <a:buChar char="•"/>
            </a:pPr>
            <a:r>
              <a:rPr lang="en-US" altLang="en-US" dirty="0"/>
              <a:t>However, marketers must be careful to guard against stereotypes when using age and life-cycle segmentation</a:t>
            </a:r>
          </a:p>
          <a:p>
            <a:pPr>
              <a:buFontTx/>
              <a:buChar char="•"/>
            </a:pPr>
            <a:endParaRPr lang="en-US" altLang="en-US" dirty="0"/>
          </a:p>
          <a:p>
            <a:pPr lvl="1">
              <a:buFontTx/>
              <a:buChar char="•"/>
            </a:pPr>
            <a:r>
              <a:rPr lang="en-US" altLang="en-US" dirty="0"/>
              <a:t>Gender</a:t>
            </a:r>
          </a:p>
          <a:p>
            <a:pPr lvl="2">
              <a:buFontTx/>
              <a:buChar char="•"/>
            </a:pPr>
            <a:r>
              <a:rPr lang="en-US" altLang="en-US" dirty="0"/>
              <a:t>Gender marketing is by no means simplistic</a:t>
            </a:r>
          </a:p>
          <a:p>
            <a:pPr lvl="2">
              <a:buFontTx/>
              <a:buChar char="•"/>
            </a:pPr>
            <a:r>
              <a:rPr lang="en-US" altLang="en-US" dirty="0"/>
              <a:t>Gender marketing is most effective when combined with lifestyle and demographic information</a:t>
            </a:r>
          </a:p>
          <a:p>
            <a:pPr>
              <a:buFontTx/>
              <a:buChar char="•"/>
            </a:pPr>
            <a:endParaRPr lang="en-US" altLang="en-US" dirty="0"/>
          </a:p>
          <a:p>
            <a:pPr lvl="1">
              <a:buFontTx/>
              <a:buChar char="•"/>
            </a:pPr>
            <a:r>
              <a:rPr lang="en-US" altLang="en-US" dirty="0"/>
              <a:t>Income  segmentation </a:t>
            </a:r>
          </a:p>
          <a:p>
            <a:pPr lvl="2">
              <a:buFontTx/>
              <a:buChar char="•"/>
            </a:pPr>
            <a:r>
              <a:rPr lang="en-US" altLang="en-US" dirty="0"/>
              <a:t>Income does not always predict which customers will buy a given product or service</a:t>
            </a:r>
          </a:p>
        </p:txBody>
      </p:sp>
      <p:sp>
        <p:nvSpPr>
          <p:cNvPr id="35844" name="Slide Number Placeholder 3">
            <a:extLst>
              <a:ext uri="{FF2B5EF4-FFF2-40B4-BE49-F238E27FC236}">
                <a16:creationId xmlns:a16="http://schemas.microsoft.com/office/drawing/2014/main" id="{8C5D5BC2-EE2D-9047-8810-BEEDD3D95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C85A73-7201-0349-8139-80185A5E14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75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1A205E8F-1BDE-195B-068B-005F6BF5BC6E}"/>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5FE796BB-F074-3BC5-3B31-4705D96C46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04768EDA-D6DF-D58F-DE0B-823BA33A5C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443B6D96-841C-7EE7-1FA7-9C0062C230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83480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95FDD43-D882-4045-9D74-5970051CFC5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F4D02B4-DB1D-1C44-8A01-F519C10896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Demographic characteristics must be known to assess the size of the market and to reach it efficiently</a:t>
            </a:r>
          </a:p>
          <a:p>
            <a:pPr lvl="1">
              <a:buFontTx/>
              <a:buChar char="•"/>
            </a:pPr>
            <a:r>
              <a:rPr lang="en-US" altLang="en-US" dirty="0"/>
              <a:t>Age and Life-Cycle Stage</a:t>
            </a:r>
          </a:p>
          <a:p>
            <a:pPr lvl="2">
              <a:buFontTx/>
              <a:buChar char="•"/>
            </a:pPr>
            <a:r>
              <a:rPr lang="en-US" altLang="en-US" dirty="0"/>
              <a:t>Consumer preferences change with age</a:t>
            </a:r>
          </a:p>
          <a:p>
            <a:pPr lvl="2">
              <a:buFontTx/>
              <a:buChar char="•"/>
            </a:pPr>
            <a:r>
              <a:rPr lang="en-US" altLang="en-US" dirty="0"/>
              <a:t>However, marketers must be careful to guard against stereotypes when using age and life-cycle segmentation</a:t>
            </a:r>
          </a:p>
          <a:p>
            <a:pPr>
              <a:buFontTx/>
              <a:buChar char="•"/>
            </a:pPr>
            <a:endParaRPr lang="en-US" altLang="en-US" dirty="0"/>
          </a:p>
          <a:p>
            <a:pPr lvl="1">
              <a:buFontTx/>
              <a:buChar char="•"/>
            </a:pPr>
            <a:r>
              <a:rPr lang="en-US" altLang="en-US" dirty="0"/>
              <a:t>Gender</a:t>
            </a:r>
          </a:p>
          <a:p>
            <a:pPr lvl="2">
              <a:buFontTx/>
              <a:buChar char="•"/>
            </a:pPr>
            <a:r>
              <a:rPr lang="en-US" altLang="en-US" dirty="0"/>
              <a:t>Gender marketing is by no means simplistic</a:t>
            </a:r>
          </a:p>
          <a:p>
            <a:pPr lvl="2">
              <a:buFontTx/>
              <a:buChar char="•"/>
            </a:pPr>
            <a:r>
              <a:rPr lang="en-US" altLang="en-US" dirty="0"/>
              <a:t>Gender marketing is most effective when combined with lifestyle and demographic information</a:t>
            </a:r>
          </a:p>
          <a:p>
            <a:pPr>
              <a:buFontTx/>
              <a:buChar char="•"/>
            </a:pPr>
            <a:endParaRPr lang="en-US" altLang="en-US" dirty="0"/>
          </a:p>
          <a:p>
            <a:pPr lvl="1">
              <a:buFontTx/>
              <a:buChar char="•"/>
            </a:pPr>
            <a:r>
              <a:rPr lang="en-US" altLang="en-US" dirty="0"/>
              <a:t>Income  segmentation </a:t>
            </a:r>
          </a:p>
          <a:p>
            <a:pPr lvl="2">
              <a:buFontTx/>
              <a:buChar char="•"/>
            </a:pPr>
            <a:r>
              <a:rPr lang="en-US" altLang="en-US" dirty="0"/>
              <a:t>Income does not always predict which customers will buy a given product or service</a:t>
            </a:r>
          </a:p>
        </p:txBody>
      </p:sp>
      <p:sp>
        <p:nvSpPr>
          <p:cNvPr id="35844" name="Slide Number Placeholder 3">
            <a:extLst>
              <a:ext uri="{FF2B5EF4-FFF2-40B4-BE49-F238E27FC236}">
                <a16:creationId xmlns:a16="http://schemas.microsoft.com/office/drawing/2014/main" id="{8C5D5BC2-EE2D-9047-8810-BEEDD3D95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C85A73-7201-0349-8139-80185A5E14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1140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9456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8652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514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AFF9-39A6-4C67-AEDF-88DCA5FFF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7CE2F-BBDA-40B3-217B-F91E8C35510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E023852-F8D0-A9C8-B967-B393C4168552}"/>
              </a:ext>
            </a:extLst>
          </p:cNvPr>
          <p:cNvSpPr>
            <a:spLocks noGrp="1"/>
          </p:cNvSpPr>
          <p:nvPr>
            <p:ph type="body" idx="1"/>
          </p:nvPr>
        </p:nvSpPr>
        <p:spPr/>
        <p:txBody>
          <a:bodyPr/>
          <a:lstStyle/>
          <a:p>
            <a:endParaRPr lang="en-SA" dirty="0"/>
          </a:p>
        </p:txBody>
      </p:sp>
      <p:sp>
        <p:nvSpPr>
          <p:cNvPr id="4" name="Slide Number Placeholder 3">
            <a:extLst>
              <a:ext uri="{FF2B5EF4-FFF2-40B4-BE49-F238E27FC236}">
                <a16:creationId xmlns:a16="http://schemas.microsoft.com/office/drawing/2014/main" id="{8E440FF4-E8E2-D375-3E40-342A1F1206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5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A40E7-17B6-9DE4-6D79-F823672A0764}"/>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850EEA4E-6185-97FD-0E72-3495283AECC7}"/>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36246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7591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222C-BEFE-4E56-9430-000C7FE65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08FBC-056B-4107-B1D3-1C6DCFA69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25F9F1-7FE7-427F-AA60-3AD155531155}"/>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5" name="Footer Placeholder 4">
            <a:extLst>
              <a:ext uri="{FF2B5EF4-FFF2-40B4-BE49-F238E27FC236}">
                <a16:creationId xmlns:a16="http://schemas.microsoft.com/office/drawing/2014/main" id="{88C2F2F6-6D47-453D-B9D6-0088D5E5A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47E5B-FBE1-4CDA-9BC2-53D179C56D13}"/>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56098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6C96-2A0E-4286-BA0C-6AD79039C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96D50-828A-4DD1-BB6B-3EF36AB99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A20E1-890B-4CE5-B155-F463F7CF510D}"/>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5" name="Footer Placeholder 4">
            <a:extLst>
              <a:ext uri="{FF2B5EF4-FFF2-40B4-BE49-F238E27FC236}">
                <a16:creationId xmlns:a16="http://schemas.microsoft.com/office/drawing/2014/main" id="{8BDF1DC5-B026-45DB-857B-6F3ED2FF4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D930F-149E-439C-ADF5-3D85B4F9E45C}"/>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201786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D17A10-F1DE-4362-9B91-8FFE2D14B7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9847DA-5B76-4752-A266-66844DC8B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BE93B-B9E0-4357-BF37-C751A977CC75}"/>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5" name="Footer Placeholder 4">
            <a:extLst>
              <a:ext uri="{FF2B5EF4-FFF2-40B4-BE49-F238E27FC236}">
                <a16:creationId xmlns:a16="http://schemas.microsoft.com/office/drawing/2014/main" id="{D627D2FE-6EBE-4618-BD5F-A00FC370A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5D2B7-C461-487B-A086-A3774550D935}"/>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1062692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3" name="Picture 2">
            <a:extLst>
              <a:ext uri="{FF2B5EF4-FFF2-40B4-BE49-F238E27FC236}">
                <a16:creationId xmlns:a16="http://schemas.microsoft.com/office/drawing/2014/main" id="{7F78BD17-AA16-40FA-B6BD-8FEA6F4975C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31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988485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21739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8993-9AB2-4206-8F99-CF8008465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38E89-02A7-47A6-B722-57D10BB7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8EC38-4BA1-4287-B07A-E808D27CA2CC}"/>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5" name="Footer Placeholder 4">
            <a:extLst>
              <a:ext uri="{FF2B5EF4-FFF2-40B4-BE49-F238E27FC236}">
                <a16:creationId xmlns:a16="http://schemas.microsoft.com/office/drawing/2014/main" id="{5E37B067-7937-4338-BF50-63FF9BB54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1BA34-BDFB-4414-89B7-748AB9F9D080}"/>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418714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3C0A5-D3E5-42EB-A347-B4CAEE45C2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23119F-4AC8-41E1-8B7E-7A26992C5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0C3A1C-6668-44FF-9946-8447043C34CD}"/>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5" name="Footer Placeholder 4">
            <a:extLst>
              <a:ext uri="{FF2B5EF4-FFF2-40B4-BE49-F238E27FC236}">
                <a16:creationId xmlns:a16="http://schemas.microsoft.com/office/drawing/2014/main" id="{168A2DDC-1138-4330-981C-314065B59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D6046-2C73-4614-8F52-08EC2A53B7A8}"/>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296824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F434-BC68-44CD-B217-4618B09F4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26D18-22C9-490A-B48A-060681754A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2B70AB-EDAD-42CC-B4A0-C94FEBF2BE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139938-AB93-4027-97A2-9914296AE3BC}"/>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6" name="Footer Placeholder 5">
            <a:extLst>
              <a:ext uri="{FF2B5EF4-FFF2-40B4-BE49-F238E27FC236}">
                <a16:creationId xmlns:a16="http://schemas.microsoft.com/office/drawing/2014/main" id="{0BEB1D67-3E02-4AF2-BDF5-4D6E55F62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A5BF8-5BEB-4E2B-945A-1B25F62049E5}"/>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12247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DCCF-1CA3-4F99-9662-8A9396A9E1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5EEF91-DBF0-49D0-A351-079D389FC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3EA4E1-C818-4969-80A3-C41033067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D0EC7-8005-41E6-970F-9580CFE17B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76F875-FC4B-446C-8ABB-1752FC96A1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C86599-16DD-49B0-B4BE-19E87EC4EF84}"/>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8" name="Footer Placeholder 7">
            <a:extLst>
              <a:ext uri="{FF2B5EF4-FFF2-40B4-BE49-F238E27FC236}">
                <a16:creationId xmlns:a16="http://schemas.microsoft.com/office/drawing/2014/main" id="{EDDC39FD-BF04-4BE9-9159-5964D97DAB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47233C-7C1C-40D1-B0BC-9F29B6914DBA}"/>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22746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02B7-818B-4266-9455-6659E2EB91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6D8300-DCD4-4282-9980-45D1359FCD80}"/>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4" name="Footer Placeholder 3">
            <a:extLst>
              <a:ext uri="{FF2B5EF4-FFF2-40B4-BE49-F238E27FC236}">
                <a16:creationId xmlns:a16="http://schemas.microsoft.com/office/drawing/2014/main" id="{51CABF6D-F38F-4885-BE5B-91F30791C1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7A54B1-8CAD-4797-9E5B-3EB6B6E7D51F}"/>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107526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A4A5B-7F9E-4C54-BC9F-EE4FB7903BF6}"/>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3" name="Footer Placeholder 2">
            <a:extLst>
              <a:ext uri="{FF2B5EF4-FFF2-40B4-BE49-F238E27FC236}">
                <a16:creationId xmlns:a16="http://schemas.microsoft.com/office/drawing/2014/main" id="{13133F37-9955-40BB-A897-9DF03C70AD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C7FD6-0EDE-4050-A846-3DADAB0B91CA}"/>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25652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31BB-C2AF-42C8-B819-DDAE3596A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C3F755-6384-4772-98F4-FDE51100D2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1DE46D-AE77-4F7C-9EA9-6459A5F48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D816B-07ED-4577-8029-2C43BDBA96C1}"/>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6" name="Footer Placeholder 5">
            <a:extLst>
              <a:ext uri="{FF2B5EF4-FFF2-40B4-BE49-F238E27FC236}">
                <a16:creationId xmlns:a16="http://schemas.microsoft.com/office/drawing/2014/main" id="{530891F6-05FC-4A3D-984D-FA60C351BA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5406B-03AA-42B8-8718-63FD2E3A6FD2}"/>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609402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1210-8B81-4920-BF41-6DB1DE701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08D180-E1E9-46B3-A45C-3B1CED51F6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97388-83AB-4DAD-92B8-A71243924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8D92A5-59D8-4836-93CE-7E2F720464FF}"/>
              </a:ext>
            </a:extLst>
          </p:cNvPr>
          <p:cNvSpPr>
            <a:spLocks noGrp="1"/>
          </p:cNvSpPr>
          <p:nvPr>
            <p:ph type="dt" sz="half" idx="10"/>
          </p:nvPr>
        </p:nvSpPr>
        <p:spPr/>
        <p:txBody>
          <a:bodyPr/>
          <a:lstStyle/>
          <a:p>
            <a:fld id="{9DA36429-37D0-488C-8B6A-9AE9CF7C3E41}" type="datetimeFigureOut">
              <a:rPr lang="en-US" smtClean="0"/>
              <a:t>2/4/2026</a:t>
            </a:fld>
            <a:endParaRPr lang="en-US"/>
          </a:p>
        </p:txBody>
      </p:sp>
      <p:sp>
        <p:nvSpPr>
          <p:cNvPr id="6" name="Footer Placeholder 5">
            <a:extLst>
              <a:ext uri="{FF2B5EF4-FFF2-40B4-BE49-F238E27FC236}">
                <a16:creationId xmlns:a16="http://schemas.microsoft.com/office/drawing/2014/main" id="{ECFA75A6-845A-4E6F-B461-7C72E38C3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DB673-078D-4F5E-A114-9B4A3E777428}"/>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41250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AB097-6817-4083-BD05-818B01F46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DA92DF-E8D4-4572-BDDA-E8C3513E04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E9325-CA58-4DA3-8DA7-95230CA9B0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36429-37D0-488C-8B6A-9AE9CF7C3E41}" type="datetimeFigureOut">
              <a:rPr lang="en-US" smtClean="0"/>
              <a:t>2/4/2026</a:t>
            </a:fld>
            <a:endParaRPr lang="en-US"/>
          </a:p>
        </p:txBody>
      </p:sp>
      <p:sp>
        <p:nvSpPr>
          <p:cNvPr id="5" name="Footer Placeholder 4">
            <a:extLst>
              <a:ext uri="{FF2B5EF4-FFF2-40B4-BE49-F238E27FC236}">
                <a16:creationId xmlns:a16="http://schemas.microsoft.com/office/drawing/2014/main" id="{5680E2A3-FBBE-40B9-BB74-B25D6FBE82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FFE00F-4595-431E-A326-27BA3897C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D40B9-4065-4496-B6BF-3F8A4D4F60EC}" type="slidenum">
              <a:rPr lang="en-US" smtClean="0"/>
              <a:t>‹#›</a:t>
            </a:fld>
            <a:endParaRPr lang="en-US"/>
          </a:p>
        </p:txBody>
      </p:sp>
      <p:pic>
        <p:nvPicPr>
          <p:cNvPr id="9" name="Picture 8">
            <a:extLst>
              <a:ext uri="{FF2B5EF4-FFF2-40B4-BE49-F238E27FC236}">
                <a16:creationId xmlns:a16="http://schemas.microsoft.com/office/drawing/2014/main" id="{FC48A1F7-E057-4241-91EC-A47932EFBEB0}"/>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432226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https://www.wisdomjobs.com/tutorials/the-formulation-of-strategy.png" TargetMode="Externa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2.emf"/><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4.png"/><Relationship Id="rId9" Type="http://schemas.openxmlformats.org/officeDocument/2006/relationships/image" Target="../media/image89.emf"/></Relationships>
</file>

<file path=ppt/slides/_rels/slide3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3.png"/><Relationship Id="rId7" Type="http://schemas.openxmlformats.org/officeDocument/2006/relationships/image" Target="../media/image87.jpeg"/><Relationship Id="rId12"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image" Target="../media/image90.jpeg"/><Relationship Id="rId5" Type="http://schemas.openxmlformats.org/officeDocument/2006/relationships/image" Target="../media/image85.png"/><Relationship Id="rId10" Type="http://schemas.openxmlformats.org/officeDocument/2006/relationships/image" Target="../media/image95.emf"/><Relationship Id="rId4" Type="http://schemas.openxmlformats.org/officeDocument/2006/relationships/image" Target="../media/image84.png"/><Relationship Id="rId9" Type="http://schemas.openxmlformats.org/officeDocument/2006/relationships/image" Target="../media/image88.jpeg"/></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8.emf"/><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jpg"/><Relationship Id="rId7" Type="http://schemas.openxmlformats.org/officeDocument/2006/relationships/image" Target="../media/image10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3.png"/><Relationship Id="rId4" Type="http://schemas.openxmlformats.org/officeDocument/2006/relationships/image" Target="../media/image108.jpeg"/><Relationship Id="rId9"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9.emf"/><Relationship Id="rId5" Type="http://schemas.openxmlformats.org/officeDocument/2006/relationships/image" Target="../media/image118.emf"/><Relationship Id="rId4" Type="http://schemas.openxmlformats.org/officeDocument/2006/relationships/image" Target="../media/image117.emf"/></Relationships>
</file>

<file path=ppt/slides/_rels/slide4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png"/><Relationship Id="rId3" Type="http://schemas.openxmlformats.org/officeDocument/2006/relationships/image" Target="../media/image122.jpg"/><Relationship Id="rId7" Type="http://schemas.openxmlformats.org/officeDocument/2006/relationships/image" Target="../media/image126.jpeg"/><Relationship Id="rId12" Type="http://schemas.openxmlformats.org/officeDocument/2006/relationships/image" Target="../media/image13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g"/><Relationship Id="rId15" Type="http://schemas.openxmlformats.org/officeDocument/2006/relationships/image" Target="../media/image133.jpeg"/><Relationship Id="rId10" Type="http://schemas.openxmlformats.org/officeDocument/2006/relationships/image" Target="../media/image129.jpeg"/><Relationship Id="rId4" Type="http://schemas.openxmlformats.org/officeDocument/2006/relationships/image" Target="../media/image123.jpg"/><Relationship Id="rId9" Type="http://schemas.openxmlformats.org/officeDocument/2006/relationships/image" Target="../media/image128.jpeg"/><Relationship Id="rId14" Type="http://schemas.microsoft.com/office/2007/relationships/hdphoto" Target="../media/hdphoto1.wdp"/></Relationships>
</file>

<file path=ppt/slides/_rels/slide52.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2.png"/><Relationship Id="rId3" Type="http://schemas.openxmlformats.org/officeDocument/2006/relationships/image" Target="../media/image122.jpg"/><Relationship Id="rId7" Type="http://schemas.openxmlformats.org/officeDocument/2006/relationships/image" Target="../media/image126.jpeg"/><Relationship Id="rId12" Type="http://schemas.openxmlformats.org/officeDocument/2006/relationships/image" Target="../media/image13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g"/><Relationship Id="rId15" Type="http://schemas.openxmlformats.org/officeDocument/2006/relationships/image" Target="../media/image133.jpeg"/><Relationship Id="rId10" Type="http://schemas.openxmlformats.org/officeDocument/2006/relationships/image" Target="../media/image129.jpeg"/><Relationship Id="rId4" Type="http://schemas.openxmlformats.org/officeDocument/2006/relationships/image" Target="../media/image123.jpg"/><Relationship Id="rId9" Type="http://schemas.openxmlformats.org/officeDocument/2006/relationships/image" Target="../media/image128.jpeg"/><Relationship Id="rId1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138.jpeg"/><Relationship Id="rId4" Type="http://schemas.openxmlformats.org/officeDocument/2006/relationships/image" Target="../media/image137.jpeg"/></Relationships>
</file>

<file path=ppt/slides/_rels/slide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AD6B-AEBD-4910-A128-BD147A26401D}"/>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9B9F0DB3-53BC-4950-884B-51F01B250D10}"/>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1DB2E6ED-EEF9-47B4-B122-61DE7988045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BF5AAF79-A952-4BEA-8C8F-D1CE2D245B40}"/>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39AF6FEC-22E7-4B00-8515-CC021A3B77A4}"/>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623A8C6-3C26-4E09-92AB-B0D82BDBD146}"/>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D934003A-2A5B-4F66-A0F7-A05E158EEE9B}"/>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5</a:t>
            </a:r>
          </a:p>
        </p:txBody>
      </p:sp>
    </p:spTree>
    <p:extLst>
      <p:ext uri="{BB962C8B-B14F-4D97-AF65-F5344CB8AC3E}">
        <p14:creationId xmlns:p14="http://schemas.microsoft.com/office/powerpoint/2010/main" val="138370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63CEFB-CF0B-3575-DAD2-6C6747618554}"/>
              </a:ext>
            </a:extLst>
          </p:cNvPr>
          <p:cNvPicPr>
            <a:picLocks noChangeAspect="1"/>
          </p:cNvPicPr>
          <p:nvPr/>
        </p:nvPicPr>
        <p:blipFill>
          <a:blip r:embed="rId2"/>
          <a:stretch>
            <a:fillRect/>
          </a:stretch>
        </p:blipFill>
        <p:spPr>
          <a:xfrm>
            <a:off x="2039060" y="3597338"/>
            <a:ext cx="3839315" cy="1920240"/>
          </a:xfrm>
          <a:prstGeom prst="rect">
            <a:avLst/>
          </a:prstGeom>
        </p:spPr>
      </p:pic>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3"/>
          <a:stretch>
            <a:fillRect/>
          </a:stretch>
        </p:blipFill>
        <p:spPr>
          <a:xfrm>
            <a:off x="6278753" y="1340422"/>
            <a:ext cx="3807357" cy="1920240"/>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4"/>
          <a:stretch>
            <a:fillRect/>
          </a:stretch>
        </p:blipFill>
        <p:spPr>
          <a:xfrm>
            <a:off x="1971940" y="1340422"/>
            <a:ext cx="3412907" cy="1920240"/>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78752" y="3597339"/>
            <a:ext cx="3909060" cy="1920240"/>
          </a:xfrm>
          <a:prstGeom prst="rect">
            <a:avLst/>
          </a:prstGeom>
        </p:spPr>
      </p:pic>
    </p:spTree>
    <p:extLst>
      <p:ext uri="{BB962C8B-B14F-4D97-AF65-F5344CB8AC3E}">
        <p14:creationId xmlns:p14="http://schemas.microsoft.com/office/powerpoint/2010/main" val="211206837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9A892-9BC8-EA25-9737-17B5987FA778}"/>
              </a:ext>
            </a:extLst>
          </p:cNvPr>
          <p:cNvPicPr>
            <a:picLocks noChangeAspect="1"/>
          </p:cNvPicPr>
          <p:nvPr/>
        </p:nvPicPr>
        <p:blipFill>
          <a:blip r:embed="rId2"/>
          <a:stretch>
            <a:fillRect/>
          </a:stretch>
        </p:blipFill>
        <p:spPr>
          <a:xfrm>
            <a:off x="1770887" y="1117855"/>
            <a:ext cx="4102991" cy="2307932"/>
          </a:xfrm>
          <a:prstGeom prst="rect">
            <a:avLst/>
          </a:prstGeom>
        </p:spPr>
      </p:pic>
      <p:pic>
        <p:nvPicPr>
          <p:cNvPr id="7" name="Picture 6">
            <a:extLst>
              <a:ext uri="{FF2B5EF4-FFF2-40B4-BE49-F238E27FC236}">
                <a16:creationId xmlns:a16="http://schemas.microsoft.com/office/drawing/2014/main" id="{DD580574-6448-B463-6CDB-6E6BB451E6B0}"/>
              </a:ext>
            </a:extLst>
          </p:cNvPr>
          <p:cNvPicPr>
            <a:picLocks noChangeAspect="1"/>
          </p:cNvPicPr>
          <p:nvPr/>
        </p:nvPicPr>
        <p:blipFill rotWithShape="1">
          <a:blip r:embed="rId3"/>
          <a:srcRect r="237" b="5337"/>
          <a:stretch/>
        </p:blipFill>
        <p:spPr>
          <a:xfrm>
            <a:off x="5980177" y="1117854"/>
            <a:ext cx="4330064" cy="2311146"/>
          </a:xfrm>
          <a:prstGeom prst="rect">
            <a:avLst/>
          </a:prstGeom>
        </p:spPr>
      </p:pic>
      <p:pic>
        <p:nvPicPr>
          <p:cNvPr id="11" name="Picture 10">
            <a:extLst>
              <a:ext uri="{FF2B5EF4-FFF2-40B4-BE49-F238E27FC236}">
                <a16:creationId xmlns:a16="http://schemas.microsoft.com/office/drawing/2014/main" id="{E684FB26-A4AE-9CB0-F27A-1A15C061B23D}"/>
              </a:ext>
            </a:extLst>
          </p:cNvPr>
          <p:cNvPicPr>
            <a:picLocks noChangeAspect="1"/>
          </p:cNvPicPr>
          <p:nvPr/>
        </p:nvPicPr>
        <p:blipFill>
          <a:blip r:embed="rId4"/>
          <a:stretch>
            <a:fillRect/>
          </a:stretch>
        </p:blipFill>
        <p:spPr>
          <a:xfrm>
            <a:off x="6066665" y="3528442"/>
            <a:ext cx="4243577" cy="2387012"/>
          </a:xfrm>
          <a:prstGeom prst="rect">
            <a:avLst/>
          </a:prstGeom>
        </p:spPr>
      </p:pic>
    </p:spTree>
    <p:extLst>
      <p:ext uri="{BB962C8B-B14F-4D97-AF65-F5344CB8AC3E}">
        <p14:creationId xmlns:p14="http://schemas.microsoft.com/office/powerpoint/2010/main" val="135282511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EA3102-9F12-DC26-B69F-DBAAAF244A90}"/>
              </a:ext>
            </a:extLst>
          </p:cNvPr>
          <p:cNvPicPr>
            <a:picLocks noChangeAspect="1"/>
          </p:cNvPicPr>
          <p:nvPr/>
        </p:nvPicPr>
        <p:blipFill rotWithShape="1">
          <a:blip r:embed="rId2"/>
          <a:srcRect l="29882" t="35926" r="13999" b="23334"/>
          <a:stretch/>
        </p:blipFill>
        <p:spPr>
          <a:xfrm>
            <a:off x="4093251" y="2223915"/>
            <a:ext cx="2982800" cy="3553928"/>
          </a:xfrm>
          <a:prstGeom prst="rect">
            <a:avLst/>
          </a:prstGeom>
        </p:spPr>
      </p:pic>
      <p:pic>
        <p:nvPicPr>
          <p:cNvPr id="11" name="Google Shape;772;p55">
            <a:extLst>
              <a:ext uri="{FF2B5EF4-FFF2-40B4-BE49-F238E27FC236}">
                <a16:creationId xmlns:a16="http://schemas.microsoft.com/office/drawing/2014/main" id="{176DD1FA-7F6B-947C-8DB9-77A55EE733DA}"/>
              </a:ext>
            </a:extLst>
          </p:cNvPr>
          <p:cNvPicPr preferRelativeResize="0"/>
          <p:nvPr/>
        </p:nvPicPr>
        <p:blipFill rotWithShape="1">
          <a:blip r:embed="rId3">
            <a:alphaModFix/>
          </a:blip>
          <a:srcRect/>
          <a:stretch/>
        </p:blipFill>
        <p:spPr>
          <a:xfrm>
            <a:off x="8041029" y="2544574"/>
            <a:ext cx="2100613" cy="3152489"/>
          </a:xfrm>
          <a:prstGeom prst="rect">
            <a:avLst/>
          </a:prstGeom>
          <a:noFill/>
          <a:ln>
            <a:noFill/>
          </a:ln>
        </p:spPr>
      </p:pic>
      <p:sp>
        <p:nvSpPr>
          <p:cNvPr id="13" name="TextBox 12">
            <a:extLst>
              <a:ext uri="{FF2B5EF4-FFF2-40B4-BE49-F238E27FC236}">
                <a16:creationId xmlns:a16="http://schemas.microsoft.com/office/drawing/2014/main" id="{43A396FA-876C-7952-68EF-2C9D98B6504E}"/>
              </a:ext>
            </a:extLst>
          </p:cNvPr>
          <p:cNvSpPr txBox="1"/>
          <p:nvPr/>
        </p:nvSpPr>
        <p:spPr>
          <a:xfrm>
            <a:off x="3716053" y="2077852"/>
            <a:ext cx="3838211" cy="369332"/>
          </a:xfrm>
          <a:prstGeom prst="rect">
            <a:avLst/>
          </a:prstGeom>
          <a:noFill/>
        </p:spPr>
        <p:txBody>
          <a:bodyPr wrap="square">
            <a:spAutoFit/>
          </a:bodyPr>
          <a:lstStyle/>
          <a:p>
            <a:pPr algn="ctr" defTabSz="685800" rtl="1">
              <a:defRPr/>
            </a:pPr>
            <a:r>
              <a:rPr lang="ar-SA" b="1" dirty="0">
                <a:solidFill>
                  <a:schemeClr val="accent6">
                    <a:lumMod val="50000"/>
                  </a:schemeClr>
                </a:solidFill>
                <a:latin typeface="Arial"/>
                <a:cs typeface="Arial"/>
                <a:sym typeface="Arial"/>
              </a:rPr>
              <a:t>عملية اتخاذ القرار بالشراء</a:t>
            </a:r>
            <a:endParaRPr lang="ar-SA" b="1" dirty="0">
              <a:solidFill>
                <a:schemeClr val="accent6">
                  <a:lumMod val="50000"/>
                </a:schemeClr>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ED2C15F0-B0ED-A4EA-FEFB-14D1FE33688E}"/>
              </a:ext>
            </a:extLst>
          </p:cNvPr>
          <p:cNvSpPr txBox="1"/>
          <p:nvPr/>
        </p:nvSpPr>
        <p:spPr>
          <a:xfrm>
            <a:off x="8387542" y="1146288"/>
            <a:ext cx="833054" cy="300082"/>
          </a:xfrm>
          <a:prstGeom prst="rect">
            <a:avLst/>
          </a:prstGeom>
          <a:noFill/>
        </p:spPr>
        <p:txBody>
          <a:bodyPr wrap="square">
            <a:spAutoFit/>
          </a:bodyPr>
          <a:lstStyle/>
          <a:p>
            <a:pPr algn="ctr" defTabSz="685800" rtl="1">
              <a:defRPr/>
            </a:pPr>
            <a:r>
              <a:rPr lang="ar-SA" sz="1350" b="1" dirty="0">
                <a:solidFill>
                  <a:schemeClr val="accent6">
                    <a:lumMod val="50000"/>
                  </a:schemeClr>
                </a:solidFill>
                <a:latin typeface="Arial"/>
                <a:ea typeface="Arial"/>
                <a:cs typeface="Arial"/>
                <a:sym typeface="Arial"/>
              </a:rPr>
              <a:t>المستهلك</a:t>
            </a:r>
            <a:endParaRPr lang="ar-SA" sz="1350" b="1" dirty="0">
              <a:solidFill>
                <a:schemeClr val="accent6">
                  <a:lumMod val="50000"/>
                </a:schemeClr>
              </a:solidFill>
              <a:latin typeface="Calibri" panose="020F0502020204030204"/>
              <a:cs typeface="Arial" panose="020B0604020202020204" pitchFamily="34" charset="0"/>
            </a:endParaRPr>
          </a:p>
        </p:txBody>
      </p:sp>
      <p:sp>
        <p:nvSpPr>
          <p:cNvPr id="17" name="TextBox 16">
            <a:extLst>
              <a:ext uri="{FF2B5EF4-FFF2-40B4-BE49-F238E27FC236}">
                <a16:creationId xmlns:a16="http://schemas.microsoft.com/office/drawing/2014/main" id="{0BF7F0AB-756F-C34B-6D82-30A4A19BA19C}"/>
              </a:ext>
            </a:extLst>
          </p:cNvPr>
          <p:cNvSpPr txBox="1"/>
          <p:nvPr/>
        </p:nvSpPr>
        <p:spPr>
          <a:xfrm>
            <a:off x="2472468" y="1070066"/>
            <a:ext cx="754400" cy="300082"/>
          </a:xfrm>
          <a:prstGeom prst="rect">
            <a:avLst/>
          </a:prstGeom>
          <a:noFill/>
        </p:spPr>
        <p:txBody>
          <a:bodyPr wrap="square">
            <a:spAutoFit/>
          </a:bodyPr>
          <a:lstStyle/>
          <a:p>
            <a:pPr algn="r" defTabSz="685800" rtl="1">
              <a:defRPr/>
            </a:pPr>
            <a:r>
              <a:rPr lang="ar-SA" sz="1350" b="1" dirty="0">
                <a:solidFill>
                  <a:schemeClr val="accent6">
                    <a:lumMod val="50000"/>
                  </a:schemeClr>
                </a:solidFill>
                <a:latin typeface="Segoe UI Web (Arabic)"/>
                <a:cs typeface="Arial" panose="020B0604020202020204" pitchFamily="34" charset="0"/>
              </a:rPr>
              <a:t>الأعمال</a:t>
            </a:r>
            <a:endParaRPr lang="ar-SA" sz="1350" b="1" dirty="0">
              <a:solidFill>
                <a:schemeClr val="accent6">
                  <a:lumMod val="50000"/>
                </a:schemeClr>
              </a:solidFill>
              <a:latin typeface="Calibri" panose="020F0502020204030204"/>
              <a:cs typeface="Arial" panose="020B0604020202020204" pitchFamily="34" charset="0"/>
            </a:endParaRPr>
          </a:p>
        </p:txBody>
      </p:sp>
      <p:pic>
        <p:nvPicPr>
          <p:cNvPr id="2" name="Picture 1"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a:extLst>
              <a:ext uri="{FF2B5EF4-FFF2-40B4-BE49-F238E27FC236}">
                <a16:creationId xmlns:a16="http://schemas.microsoft.com/office/drawing/2014/main" id="{A297AD90-3347-23B9-9758-51BE92D80B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66" t="61678" r="1488" b="7852"/>
          <a:stretch/>
        </p:blipFill>
        <p:spPr bwMode="auto">
          <a:xfrm>
            <a:off x="6850054" y="1453894"/>
            <a:ext cx="3346718" cy="7830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33CE0D4-0432-1C9B-6346-DB4A056A119D}"/>
              </a:ext>
            </a:extLst>
          </p:cNvPr>
          <p:cNvSpPr txBox="1">
            <a:spLocks/>
          </p:cNvSpPr>
          <p:nvPr/>
        </p:nvSpPr>
        <p:spPr>
          <a:xfrm>
            <a:off x="1995228" y="1093310"/>
            <a:ext cx="8705850" cy="69056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altLang="en-US" sz="1500" b="1" dirty="0">
                <a:solidFill>
                  <a:schemeClr val="accent6">
                    <a:lumMod val="50000"/>
                  </a:schemeClr>
                </a:solidFill>
                <a:latin typeface="Calibri Light" panose="020F0302020204030204"/>
              </a:rPr>
              <a:t>Buying</a:t>
            </a:r>
            <a:r>
              <a:rPr lang="en-US" altLang="en-US" sz="1050" b="1" dirty="0">
                <a:solidFill>
                  <a:schemeClr val="accent6">
                    <a:lumMod val="50000"/>
                  </a:schemeClr>
                </a:solidFill>
                <a:latin typeface="Calibri Light" panose="020F0302020204030204"/>
              </a:rPr>
              <a:t> </a:t>
            </a:r>
            <a:r>
              <a:rPr lang="en-US" altLang="en-US" sz="1500" b="1" dirty="0">
                <a:solidFill>
                  <a:schemeClr val="accent6">
                    <a:lumMod val="50000"/>
                  </a:schemeClr>
                </a:solidFill>
                <a:latin typeface="Calibri Light" panose="020F0302020204030204"/>
              </a:rPr>
              <a:t>Decisions &amp; the Decision Process</a:t>
            </a:r>
            <a:r>
              <a:rPr lang="en-US" altLang="en-US" sz="1050" b="1" dirty="0">
                <a:solidFill>
                  <a:schemeClr val="accent6">
                    <a:lumMod val="50000"/>
                  </a:schemeClr>
                </a:solidFill>
                <a:latin typeface="Calibri Light" panose="020F0302020204030204"/>
              </a:rPr>
              <a:t> </a:t>
            </a:r>
            <a:endParaRPr lang="en-US" sz="1500" b="1" dirty="0">
              <a:solidFill>
                <a:schemeClr val="accent6">
                  <a:lumMod val="50000"/>
                </a:schemeClr>
              </a:solidFill>
              <a:latin typeface="Calibri Light" panose="020F0302020204030204"/>
            </a:endParaRPr>
          </a:p>
        </p:txBody>
      </p:sp>
      <p:pic>
        <p:nvPicPr>
          <p:cNvPr id="4" name="Picture 3">
            <a:extLst>
              <a:ext uri="{FF2B5EF4-FFF2-40B4-BE49-F238E27FC236}">
                <a16:creationId xmlns:a16="http://schemas.microsoft.com/office/drawing/2014/main" id="{19B9BAFE-5A60-5633-BE7B-9EB3BBC8A90F}"/>
              </a:ext>
            </a:extLst>
          </p:cNvPr>
          <p:cNvPicPr>
            <a:picLocks noChangeAspect="1"/>
          </p:cNvPicPr>
          <p:nvPr/>
        </p:nvPicPr>
        <p:blipFill rotWithShape="1">
          <a:blip r:embed="rId5"/>
          <a:srcRect l="24769" t="17454" r="25049" b="7867"/>
          <a:stretch/>
        </p:blipFill>
        <p:spPr>
          <a:xfrm>
            <a:off x="1626658" y="2223916"/>
            <a:ext cx="2612899" cy="3553928"/>
          </a:xfrm>
          <a:prstGeom prst="rect">
            <a:avLst/>
          </a:prstGeom>
        </p:spPr>
      </p:pic>
    </p:spTree>
    <p:extLst>
      <p:ext uri="{BB962C8B-B14F-4D97-AF65-F5344CB8AC3E}">
        <p14:creationId xmlns:p14="http://schemas.microsoft.com/office/powerpoint/2010/main" val="336235574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9AD775-B601-467D-EABE-8E365BD5F3F9}"/>
              </a:ext>
            </a:extLst>
          </p:cNvPr>
          <p:cNvGrpSpPr/>
          <p:nvPr/>
        </p:nvGrpSpPr>
        <p:grpSpPr>
          <a:xfrm>
            <a:off x="1816131" y="984531"/>
            <a:ext cx="6955633" cy="1998162"/>
            <a:chOff x="0" y="1716119"/>
            <a:chExt cx="13067417" cy="3577452"/>
          </a:xfrm>
        </p:grpSpPr>
        <p:pic>
          <p:nvPicPr>
            <p:cNvPr id="3" name="Picture 2">
              <a:extLst>
                <a:ext uri="{FF2B5EF4-FFF2-40B4-BE49-F238E27FC236}">
                  <a16:creationId xmlns:a16="http://schemas.microsoft.com/office/drawing/2014/main" id="{81FA6784-8534-FA92-3BEA-F3B84655E63F}"/>
                </a:ext>
              </a:extLst>
            </p:cNvPr>
            <p:cNvPicPr>
              <a:picLocks noChangeAspect="1"/>
            </p:cNvPicPr>
            <p:nvPr/>
          </p:nvPicPr>
          <p:blipFill rotWithShape="1">
            <a:blip r:embed="rId3"/>
            <a:srcRect b="25465"/>
            <a:stretch/>
          </p:blipFill>
          <p:spPr>
            <a:xfrm>
              <a:off x="0" y="1716119"/>
              <a:ext cx="6858000" cy="2855882"/>
            </a:xfrm>
            <a:prstGeom prst="rect">
              <a:avLst/>
            </a:prstGeom>
          </p:spPr>
        </p:pic>
        <p:sp>
          <p:nvSpPr>
            <p:cNvPr id="4" name="TextBox 3">
              <a:extLst>
                <a:ext uri="{FF2B5EF4-FFF2-40B4-BE49-F238E27FC236}">
                  <a16:creationId xmlns:a16="http://schemas.microsoft.com/office/drawing/2014/main" id="{6A80015F-D286-9F63-4A34-51F626EF0070}"/>
                </a:ext>
              </a:extLst>
            </p:cNvPr>
            <p:cNvSpPr txBox="1"/>
            <p:nvPr/>
          </p:nvSpPr>
          <p:spPr>
            <a:xfrm>
              <a:off x="0" y="4549675"/>
              <a:ext cx="6629400" cy="743896"/>
            </a:xfrm>
            <a:prstGeom prst="rect">
              <a:avLst/>
            </a:prstGeom>
            <a:noFill/>
          </p:spPr>
          <p:txBody>
            <a:bodyPr wrap="square">
              <a:spAutoFit/>
            </a:bodyPr>
            <a:lstStyle/>
            <a:p>
              <a:pPr algn="ctr" defTabSz="685800" rtl="1">
                <a:defRPr/>
              </a:pPr>
              <a:r>
                <a:rPr lang="ar-SA" sz="1500" b="1">
                  <a:solidFill>
                    <a:srgbClr val="C00000"/>
                  </a:solidFill>
                  <a:latin typeface="Segoe UI Web (Arabic)"/>
                  <a:cs typeface="Arial" panose="020B0604020202020204" pitchFamily="34" charset="0"/>
                </a:rPr>
                <a:t>نموذج سلوك الشراء في مؤسسات الأعمال</a:t>
              </a:r>
              <a:r>
                <a:rPr lang="ar-SA" sz="2100" b="1">
                  <a:solidFill>
                    <a:srgbClr val="C00000"/>
                  </a:solidFill>
                  <a:latin typeface="Segoe UI Web (Arabic)"/>
                  <a:cs typeface="Arial" panose="020B0604020202020204" pitchFamily="34" charset="0"/>
                </a:rPr>
                <a:t>.</a:t>
              </a:r>
              <a:endParaRPr lang="ar-SA" sz="2100" b="1">
                <a:solidFill>
                  <a:srgbClr val="C00000"/>
                </a:solidFill>
                <a:latin typeface="Calibri" panose="020F0502020204030204"/>
                <a:cs typeface="Arial" panose="020B0604020202020204" pitchFamily="34" charset="0"/>
              </a:endParaRPr>
            </a:p>
          </p:txBody>
        </p:sp>
        <p:sp>
          <p:nvSpPr>
            <p:cNvPr id="18" name="TextBox 17">
              <a:extLst>
                <a:ext uri="{FF2B5EF4-FFF2-40B4-BE49-F238E27FC236}">
                  <a16:creationId xmlns:a16="http://schemas.microsoft.com/office/drawing/2014/main" id="{F10116AA-88C2-8805-5D1A-FCEB6ABEF6C4}"/>
                </a:ext>
              </a:extLst>
            </p:cNvPr>
            <p:cNvSpPr txBox="1"/>
            <p:nvPr/>
          </p:nvSpPr>
          <p:spPr>
            <a:xfrm>
              <a:off x="6438017" y="4549675"/>
              <a:ext cx="6629400" cy="743896"/>
            </a:xfrm>
            <a:prstGeom prst="rect">
              <a:avLst/>
            </a:prstGeom>
            <a:noFill/>
          </p:spPr>
          <p:txBody>
            <a:bodyPr wrap="square">
              <a:spAutoFit/>
            </a:bodyPr>
            <a:lstStyle/>
            <a:p>
              <a:pPr algn="ctr" defTabSz="685800" rtl="1">
                <a:defRPr/>
              </a:pPr>
              <a:r>
                <a:rPr lang="ar-SA" sz="1500" b="1">
                  <a:solidFill>
                    <a:srgbClr val="C00000"/>
                  </a:solidFill>
                  <a:latin typeface="Segoe UI Web (Arabic)"/>
                  <a:cs typeface="Arial" panose="020B0604020202020204" pitchFamily="34" charset="0"/>
                </a:rPr>
                <a:t>نموذج سلوك الشراء في اسواق </a:t>
              </a:r>
              <a:r>
                <a:rPr lang="ar-SA" sz="1500" b="1">
                  <a:solidFill>
                    <a:srgbClr val="C00000"/>
                  </a:solidFill>
                  <a:latin typeface="Arial"/>
                  <a:ea typeface="Arial"/>
                  <a:cs typeface="Arial"/>
                  <a:sym typeface="Arial"/>
                </a:rPr>
                <a:t>المستهلك</a:t>
              </a:r>
              <a:r>
                <a:rPr lang="ar-SA" sz="2100" b="1">
                  <a:solidFill>
                    <a:srgbClr val="C00000"/>
                  </a:solidFill>
                  <a:latin typeface="Segoe UI Web (Arabic)"/>
                  <a:cs typeface="Arial" panose="020B0604020202020204" pitchFamily="34" charset="0"/>
                </a:rPr>
                <a:t>.</a:t>
              </a:r>
              <a:endParaRPr lang="ar-SA" sz="2100" b="1">
                <a:solidFill>
                  <a:srgbClr val="C00000"/>
                </a:solidFill>
                <a:latin typeface="Calibri" panose="020F0502020204030204"/>
                <a:cs typeface="Arial" panose="020B0604020202020204" pitchFamily="34" charset="0"/>
              </a:endParaRPr>
            </a:p>
          </p:txBody>
        </p:sp>
      </p:grpSp>
      <p:pic>
        <p:nvPicPr>
          <p:cNvPr id="7" name="Picture 6">
            <a:extLst>
              <a:ext uri="{FF2B5EF4-FFF2-40B4-BE49-F238E27FC236}">
                <a16:creationId xmlns:a16="http://schemas.microsoft.com/office/drawing/2014/main" id="{55C5F838-3247-9CC0-42D3-3431B71B3BCD}"/>
              </a:ext>
            </a:extLst>
          </p:cNvPr>
          <p:cNvPicPr>
            <a:picLocks noChangeAspect="1"/>
          </p:cNvPicPr>
          <p:nvPr/>
        </p:nvPicPr>
        <p:blipFill rotWithShape="1">
          <a:blip r:embed="rId4"/>
          <a:srcRect l="109" t="-34501" r="-109" b="34501"/>
          <a:stretch/>
        </p:blipFill>
        <p:spPr>
          <a:xfrm>
            <a:off x="5811798" y="323157"/>
            <a:ext cx="3081647" cy="2400775"/>
          </a:xfrm>
          <a:prstGeom prst="rect">
            <a:avLst/>
          </a:prstGeom>
        </p:spPr>
      </p:pic>
      <p:pic>
        <p:nvPicPr>
          <p:cNvPr id="5" name="Picture 2" descr="The details are as follows:&#10;• The environment:&#10;• Marketing stimuli&#10;• Product&#10;• Price&#10;• Place&#10;• Promotion&#10;• Other stimuli&#10;• Economic &#10;• Technological&#10;• Political&#10;• Cultural&#10;• Competitive&#10;• The buying organization: organizational influences:&#10;• The buying center: interpersonal and individual influences&#10;• Buying decision process&#10;• Buyer responses:&#10;• Product or service choice&#10;• Supplier choice&#10;• Order quantities&#10;• Delivery terms and times&#10;• Service terms&#10;• Payment&#10;Note: In some ways, business markets are similar to consumer markets—this model looks a lot like the model of consumer buyer behavior presented in Figure 5.1. But there are some major differences, especially in the nature of the buying unit, the types of decisions made, and the decision process.&#10;">
            <a:extLst>
              <a:ext uri="{FF2B5EF4-FFF2-40B4-BE49-F238E27FC236}">
                <a16:creationId xmlns:a16="http://schemas.microsoft.com/office/drawing/2014/main" id="{A7C93DBB-3F71-0B2B-993F-E8B07F5E8A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53" b="3274"/>
          <a:stretch/>
        </p:blipFill>
        <p:spPr bwMode="auto">
          <a:xfrm>
            <a:off x="1622870" y="3628093"/>
            <a:ext cx="4473131" cy="2245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444FB0-DB5A-7EDE-C86F-5E6591B1771E}"/>
              </a:ext>
            </a:extLst>
          </p:cNvPr>
          <p:cNvSpPr txBox="1"/>
          <p:nvPr/>
        </p:nvSpPr>
        <p:spPr>
          <a:xfrm>
            <a:off x="1908409" y="3248146"/>
            <a:ext cx="4572000" cy="300082"/>
          </a:xfrm>
          <a:prstGeom prst="rect">
            <a:avLst/>
          </a:prstGeom>
          <a:noFill/>
        </p:spPr>
        <p:txBody>
          <a:bodyPr wrap="square">
            <a:spAutoFit/>
          </a:bodyPr>
          <a:lstStyle/>
          <a:p>
            <a:pPr defTabSz="685800">
              <a:defRPr/>
            </a:pPr>
            <a:r>
              <a:rPr lang="en-US" altLang="en-US" sz="1350" dirty="0">
                <a:solidFill>
                  <a:srgbClr val="C00000"/>
                </a:solidFill>
                <a:latin typeface="Calibri Light" panose="020F0302020204030204"/>
              </a:rPr>
              <a:t>Business Buyer </a:t>
            </a:r>
            <a:r>
              <a:rPr lang="en-US" altLang="en-US" sz="1350" dirty="0">
                <a:solidFill>
                  <a:srgbClr val="C00000"/>
                </a:solidFill>
                <a:latin typeface="Calibri" panose="020F0502020204030204"/>
              </a:rPr>
              <a:t>Behavior Model</a:t>
            </a:r>
            <a:endParaRPr lang="ar-SA" sz="1350" dirty="0">
              <a:solidFill>
                <a:prstClr val="black"/>
              </a:solidFill>
              <a:latin typeface="Calibri" panose="020F0502020204030204"/>
              <a:cs typeface="Arial" panose="020B0604020202020204" pitchFamily="34" charset="0"/>
            </a:endParaRPr>
          </a:p>
        </p:txBody>
      </p:sp>
      <p:pic>
        <p:nvPicPr>
          <p:cNvPr id="9"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62B0C716-3790-2263-559C-B074882F1B6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37" b="46532"/>
          <a:stretch/>
        </p:blipFill>
        <p:spPr bwMode="auto">
          <a:xfrm>
            <a:off x="6096000" y="3628091"/>
            <a:ext cx="4671602" cy="23483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5967C1-5D7D-7A40-F30E-503009CC6249}"/>
              </a:ext>
            </a:extLst>
          </p:cNvPr>
          <p:cNvSpPr txBox="1"/>
          <p:nvPr/>
        </p:nvSpPr>
        <p:spPr>
          <a:xfrm>
            <a:off x="6145310" y="3299620"/>
            <a:ext cx="4622292" cy="300082"/>
          </a:xfrm>
          <a:prstGeom prst="rect">
            <a:avLst/>
          </a:prstGeom>
          <a:noFill/>
        </p:spPr>
        <p:txBody>
          <a:bodyPr wrap="square">
            <a:spAutoFit/>
          </a:bodyPr>
          <a:lstStyle/>
          <a:p>
            <a:pPr defTabSz="685800">
              <a:defRPr/>
            </a:pPr>
            <a:r>
              <a:rPr lang="en-US" sz="1350" dirty="0">
                <a:solidFill>
                  <a:srgbClr val="C00000"/>
                </a:solidFill>
                <a:latin typeface="Calibri" panose="020F0502020204030204"/>
              </a:rPr>
              <a:t>Model of Buyer Behavior in consumer </a:t>
            </a:r>
            <a:endParaRPr lang="en-SA" sz="1350" dirty="0">
              <a:solidFill>
                <a:srgbClr val="C00000"/>
              </a:solidFill>
              <a:latin typeface="Calibri" panose="020F0502020204030204"/>
            </a:endParaRPr>
          </a:p>
        </p:txBody>
      </p:sp>
    </p:spTree>
    <p:extLst>
      <p:ext uri="{BB962C8B-B14F-4D97-AF65-F5344CB8AC3E}">
        <p14:creationId xmlns:p14="http://schemas.microsoft.com/office/powerpoint/2010/main" val="118844788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BCC462-5562-AE53-67BC-6970A582E52C}"/>
              </a:ext>
            </a:extLst>
          </p:cNvPr>
          <p:cNvPicPr>
            <a:picLocks noChangeAspect="1"/>
          </p:cNvPicPr>
          <p:nvPr/>
        </p:nvPicPr>
        <p:blipFill>
          <a:blip r:embed="rId2"/>
          <a:stretch>
            <a:fillRect/>
          </a:stretch>
        </p:blipFill>
        <p:spPr>
          <a:xfrm>
            <a:off x="6494748" y="3747576"/>
            <a:ext cx="2778023" cy="2043777"/>
          </a:xfrm>
          <a:prstGeom prst="rect">
            <a:avLst/>
          </a:prstGeom>
          <a:noFill/>
        </p:spPr>
      </p:pic>
      <p:pic>
        <p:nvPicPr>
          <p:cNvPr id="19"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32F21F74-F319-3CDC-8F8E-A724F75DA9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1" r="15544" b="3443"/>
          <a:stretch/>
        </p:blipFill>
        <p:spPr bwMode="auto">
          <a:xfrm>
            <a:off x="1781529" y="4278335"/>
            <a:ext cx="4033941" cy="15951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624D23D-C6AE-02C1-B393-D84D154A9CA1}"/>
              </a:ext>
            </a:extLst>
          </p:cNvPr>
          <p:cNvSpPr txBox="1"/>
          <p:nvPr/>
        </p:nvSpPr>
        <p:spPr>
          <a:xfrm>
            <a:off x="1698121" y="3759889"/>
            <a:ext cx="3259777" cy="300082"/>
          </a:xfrm>
          <a:prstGeom prst="rect">
            <a:avLst/>
          </a:prstGeom>
          <a:noFill/>
        </p:spPr>
        <p:txBody>
          <a:bodyPr wrap="square">
            <a:spAutoFit/>
          </a:bodyPr>
          <a:lstStyle/>
          <a:p>
            <a:pPr algn="r" defTabSz="685800">
              <a:defRPr/>
            </a:pPr>
            <a:r>
              <a:rPr lang="ar-EG" sz="1350" b="1" kern="0">
                <a:solidFill>
                  <a:srgbClr val="C00000"/>
                </a:solidFill>
                <a:latin typeface="Adobe Arabic" panose="02040503050201020203" pitchFamily="18" charset="-78"/>
                <a:cs typeface="Adobe Arabic" panose="02040503050201020203" pitchFamily="18" charset="-78"/>
              </a:rPr>
              <a:t>العوامل المؤثره علي  الشراء في أسواق الأعمال</a:t>
            </a:r>
            <a:endParaRPr lang="en-IN" sz="1350" b="1" kern="0">
              <a:solidFill>
                <a:srgbClr val="C00000"/>
              </a:solidFill>
              <a:latin typeface="Adobe Arabic" panose="02040503050201020203" pitchFamily="18" charset="-78"/>
              <a:cs typeface="Adobe Arabic" panose="02040503050201020203" pitchFamily="18" charset="-78"/>
            </a:endParaRPr>
          </a:p>
        </p:txBody>
      </p:sp>
      <p:grpSp>
        <p:nvGrpSpPr>
          <p:cNvPr id="2" name="Group 1">
            <a:extLst>
              <a:ext uri="{FF2B5EF4-FFF2-40B4-BE49-F238E27FC236}">
                <a16:creationId xmlns:a16="http://schemas.microsoft.com/office/drawing/2014/main" id="{841EFBB4-0D92-72C8-01DB-CC18E992891D}"/>
              </a:ext>
            </a:extLst>
          </p:cNvPr>
          <p:cNvGrpSpPr/>
          <p:nvPr/>
        </p:nvGrpSpPr>
        <p:grpSpPr>
          <a:xfrm>
            <a:off x="5998243" y="1655055"/>
            <a:ext cx="4389226" cy="2060387"/>
            <a:chOff x="2949177" y="1478582"/>
            <a:chExt cx="5852301" cy="2747183"/>
          </a:xfrm>
        </p:grpSpPr>
        <p:grpSp>
          <p:nvGrpSpPr>
            <p:cNvPr id="3" name="Group 2">
              <a:extLst>
                <a:ext uri="{FF2B5EF4-FFF2-40B4-BE49-F238E27FC236}">
                  <a16:creationId xmlns:a16="http://schemas.microsoft.com/office/drawing/2014/main" id="{657D2A2E-33A6-59EF-2BB1-25CD712ED6D3}"/>
                </a:ext>
              </a:extLst>
            </p:cNvPr>
            <p:cNvGrpSpPr/>
            <p:nvPr/>
          </p:nvGrpSpPr>
          <p:grpSpPr>
            <a:xfrm>
              <a:off x="2949177" y="1478582"/>
              <a:ext cx="5852301" cy="2556225"/>
              <a:chOff x="2949177" y="1478582"/>
              <a:chExt cx="5852301" cy="2556225"/>
            </a:xfrm>
          </p:grpSpPr>
          <p:pic>
            <p:nvPicPr>
              <p:cNvPr id="5"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24A0B4B6-280B-113A-F06D-1D6396E8E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402440-9E90-FB1C-1124-211A1FC6211E}"/>
                  </a:ext>
                </a:extLst>
              </p:cNvPr>
              <p:cNvSpPr txBox="1"/>
              <p:nvPr/>
            </p:nvSpPr>
            <p:spPr>
              <a:xfrm>
                <a:off x="2949177" y="1478582"/>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1</a:t>
                </a:r>
              </a:p>
            </p:txBody>
          </p:sp>
          <p:sp>
            <p:nvSpPr>
              <p:cNvPr id="7" name="TextBox 6">
                <a:extLst>
                  <a:ext uri="{FF2B5EF4-FFF2-40B4-BE49-F238E27FC236}">
                    <a16:creationId xmlns:a16="http://schemas.microsoft.com/office/drawing/2014/main" id="{1B634BF6-5CBA-389D-556F-E37B175BCF2C}"/>
                  </a:ext>
                </a:extLst>
              </p:cNvPr>
              <p:cNvSpPr txBox="1"/>
              <p:nvPr/>
            </p:nvSpPr>
            <p:spPr>
              <a:xfrm>
                <a:off x="3757613" y="1871663"/>
                <a:ext cx="246308" cy="400109"/>
              </a:xfrm>
              <a:prstGeom prst="rect">
                <a:avLst/>
              </a:prstGeom>
              <a:noFill/>
            </p:spPr>
            <p:txBody>
              <a:bodyPr wrap="none" rtlCol="0">
                <a:spAutoFit/>
              </a:bodyPr>
              <a:lstStyle/>
              <a:p>
                <a:pPr defTabSz="685800">
                  <a:defRPr/>
                </a:pPr>
                <a:endParaRPr lang="en-SA" sz="1350">
                  <a:solidFill>
                    <a:prstClr val="black"/>
                  </a:solidFill>
                  <a:latin typeface="Calibri" panose="020F0502020204030204"/>
                </a:endParaRPr>
              </a:p>
            </p:txBody>
          </p:sp>
          <p:sp>
            <p:nvSpPr>
              <p:cNvPr id="8" name="TextBox 7">
                <a:extLst>
                  <a:ext uri="{FF2B5EF4-FFF2-40B4-BE49-F238E27FC236}">
                    <a16:creationId xmlns:a16="http://schemas.microsoft.com/office/drawing/2014/main" id="{29B28E48-4857-796A-148D-92C119B94FF0}"/>
                  </a:ext>
                </a:extLst>
              </p:cNvPr>
              <p:cNvSpPr txBox="1"/>
              <p:nvPr/>
            </p:nvSpPr>
            <p:spPr>
              <a:xfrm>
                <a:off x="4450698" y="159812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2</a:t>
                </a:r>
              </a:p>
            </p:txBody>
          </p:sp>
          <p:sp>
            <p:nvSpPr>
              <p:cNvPr id="10" name="TextBox 9">
                <a:extLst>
                  <a:ext uri="{FF2B5EF4-FFF2-40B4-BE49-F238E27FC236}">
                    <a16:creationId xmlns:a16="http://schemas.microsoft.com/office/drawing/2014/main" id="{329351CE-A5D2-4C80-394A-75D93BB5740D}"/>
                  </a:ext>
                </a:extLst>
              </p:cNvPr>
              <p:cNvSpPr txBox="1"/>
              <p:nvPr/>
            </p:nvSpPr>
            <p:spPr>
              <a:xfrm>
                <a:off x="5984034" y="175314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3</a:t>
                </a:r>
              </a:p>
            </p:txBody>
          </p:sp>
          <p:sp>
            <p:nvSpPr>
              <p:cNvPr id="11" name="TextBox 10">
                <a:extLst>
                  <a:ext uri="{FF2B5EF4-FFF2-40B4-BE49-F238E27FC236}">
                    <a16:creationId xmlns:a16="http://schemas.microsoft.com/office/drawing/2014/main" id="{426D58AA-BD15-3D49-5B68-33D23583C89E}"/>
                  </a:ext>
                </a:extLst>
              </p:cNvPr>
              <p:cNvSpPr txBox="1"/>
              <p:nvPr/>
            </p:nvSpPr>
            <p:spPr>
              <a:xfrm>
                <a:off x="7315213" y="197403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4</a:t>
                </a:r>
              </a:p>
            </p:txBody>
          </p:sp>
        </p:grpSp>
        <p:sp>
          <p:nvSpPr>
            <p:cNvPr id="4" name="Right Arrow 3">
              <a:extLst>
                <a:ext uri="{FF2B5EF4-FFF2-40B4-BE49-F238E27FC236}">
                  <a16:creationId xmlns:a16="http://schemas.microsoft.com/office/drawing/2014/main" id="{2FFB48A0-0283-7A99-09D2-8C0F7D7B4524}"/>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latin typeface="Calibri" panose="020F0502020204030204"/>
              </a:endParaRPr>
            </a:p>
          </p:txBody>
        </p:sp>
      </p:grpSp>
      <p:sp>
        <p:nvSpPr>
          <p:cNvPr id="13" name="TextBox 12">
            <a:extLst>
              <a:ext uri="{FF2B5EF4-FFF2-40B4-BE49-F238E27FC236}">
                <a16:creationId xmlns:a16="http://schemas.microsoft.com/office/drawing/2014/main" id="{B46BABC0-6C29-BCE0-555B-BA914BA58628}"/>
              </a:ext>
            </a:extLst>
          </p:cNvPr>
          <p:cNvSpPr txBox="1"/>
          <p:nvPr/>
        </p:nvSpPr>
        <p:spPr>
          <a:xfrm>
            <a:off x="5815469" y="1087960"/>
            <a:ext cx="4572000" cy="300082"/>
          </a:xfrm>
          <a:prstGeom prst="rect">
            <a:avLst/>
          </a:prstGeom>
          <a:noFill/>
        </p:spPr>
        <p:txBody>
          <a:bodyPr wrap="square">
            <a:spAutoFit/>
          </a:bodyPr>
          <a:lstStyle/>
          <a:p>
            <a:pPr defTabSz="685800">
              <a:defRPr/>
            </a:pPr>
            <a:r>
              <a:rPr lang="en-US" altLang="en-US" sz="1350" b="1" dirty="0">
                <a:solidFill>
                  <a:srgbClr val="0070C0"/>
                </a:solidFill>
                <a:latin typeface="Calibri Light" panose="020F0302020204030204"/>
              </a:rPr>
              <a:t>Factors Influencing Consumer Behavior</a:t>
            </a:r>
            <a:endParaRPr lang="ar-SA" sz="1350" dirty="0">
              <a:solidFill>
                <a:prstClr val="black"/>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73FE0FBA-2BC7-C0EE-520B-35788FD44EEF}"/>
              </a:ext>
            </a:extLst>
          </p:cNvPr>
          <p:cNvSpPr txBox="1"/>
          <p:nvPr/>
        </p:nvSpPr>
        <p:spPr>
          <a:xfrm>
            <a:off x="1988344" y="1083176"/>
            <a:ext cx="4572000" cy="300082"/>
          </a:xfrm>
          <a:prstGeom prst="rect">
            <a:avLst/>
          </a:prstGeom>
          <a:noFill/>
        </p:spPr>
        <p:txBody>
          <a:bodyPr wrap="square">
            <a:spAutoFit/>
          </a:bodyPr>
          <a:lstStyle/>
          <a:p>
            <a:pPr defTabSz="685800">
              <a:defRPr/>
            </a:pPr>
            <a:r>
              <a:rPr lang="en-US" altLang="en-US" sz="1350" dirty="0">
                <a:solidFill>
                  <a:srgbClr val="C00000"/>
                </a:solidFill>
                <a:latin typeface="Calibri Light" panose="020F0302020204030204"/>
              </a:rPr>
              <a:t>Major Influences on Business Buying Behavior</a:t>
            </a:r>
            <a:endParaRPr lang="ar-SA" sz="1350" dirty="0">
              <a:solidFill>
                <a:prstClr val="black"/>
              </a:solidFill>
              <a:latin typeface="Calibri" panose="020F0502020204030204"/>
              <a:cs typeface="Arial" panose="020B0604020202020204" pitchFamily="34" charset="0"/>
            </a:endParaRPr>
          </a:p>
        </p:txBody>
      </p:sp>
      <p:pic>
        <p:nvPicPr>
          <p:cNvPr id="16"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9442B02C-5BD7-BF9E-6BBB-4BFED0A131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31" b="3443"/>
          <a:stretch/>
        </p:blipFill>
        <p:spPr bwMode="auto">
          <a:xfrm>
            <a:off x="1507799" y="1571056"/>
            <a:ext cx="4140675" cy="171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85592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9E6F58A5-15E5-7D58-58E6-232A2E3C50A0}"/>
              </a:ext>
            </a:extLst>
          </p:cNvPr>
          <p:cNvSpPr txBox="1"/>
          <p:nvPr/>
        </p:nvSpPr>
        <p:spPr>
          <a:xfrm>
            <a:off x="6281196" y="2057496"/>
            <a:ext cx="3880413" cy="2662396"/>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defPPr>
              <a:defRPr lang="en-US"/>
            </a:defPPr>
            <a:lvl1pPr marL="228600" marR="1118235"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1pPr>
            <a:lvl2pPr marL="228600" marR="5080" lvl="1"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2pPr>
            <a:lvl3pPr marL="685800" marR="1118235" lvl="2"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3pPr>
          </a:lstStyle>
          <a:p>
            <a:pPr marL="0" marR="838634" indent="0" defTabSz="685766">
              <a:spcBef>
                <a:spcPts val="525"/>
              </a:spcBef>
              <a:buClr>
                <a:srgbClr val="44546A"/>
              </a:buClr>
              <a:buNone/>
              <a:defRPr/>
            </a:pPr>
            <a:r>
              <a:rPr lang="en-US" sz="1125" dirty="0">
                <a:solidFill>
                  <a:prstClr val="white"/>
                </a:solidFill>
                <a:latin typeface="Calibri" panose="020F0502020204030204"/>
              </a:rPr>
              <a:t>To Forecast future trends &amp; anticipate future customer need</a:t>
            </a:r>
          </a:p>
          <a:p>
            <a:pPr marL="0" marR="838634" indent="0" defTabSz="685766">
              <a:spcBef>
                <a:spcPts val="525"/>
              </a:spcBef>
              <a:buClr>
                <a:srgbClr val="44546A"/>
              </a:buClr>
              <a:buNone/>
              <a:defRPr/>
            </a:pPr>
            <a:r>
              <a:rPr lang="en-US" sz="1125" dirty="0">
                <a:solidFill>
                  <a:prstClr val="white"/>
                </a:solidFill>
                <a:latin typeface="Calibri" panose="020F0502020204030204"/>
              </a:rPr>
              <a:t>To have an always update on the vast changes : </a:t>
            </a:r>
          </a:p>
          <a:p>
            <a:pPr marL="342884" marR="838634" lvl="2" indent="0" defTabSz="685766">
              <a:spcBef>
                <a:spcPts val="525"/>
              </a:spcBef>
              <a:buClr>
                <a:srgbClr val="44546A"/>
              </a:buClr>
              <a:buNone/>
              <a:defRPr/>
            </a:pPr>
            <a:r>
              <a:rPr sz="1125" dirty="0">
                <a:solidFill>
                  <a:prstClr val="white"/>
                </a:solidFill>
                <a:latin typeface="Calibri" panose="020F0502020204030204"/>
              </a:rPr>
              <a:t>Changes in technology</a:t>
            </a:r>
          </a:p>
          <a:p>
            <a:pPr marL="342884" marR="838634" lvl="2" indent="0" defTabSz="685766">
              <a:spcBef>
                <a:spcPts val="525"/>
              </a:spcBef>
              <a:buClr>
                <a:srgbClr val="44546A"/>
              </a:buClr>
              <a:buNone/>
              <a:defRPr/>
            </a:pPr>
            <a:r>
              <a:rPr sz="1125" dirty="0">
                <a:solidFill>
                  <a:prstClr val="white"/>
                </a:solidFill>
                <a:latin typeface="Calibri" panose="020F0502020204030204"/>
              </a:rPr>
              <a:t>Changes in consumer tastes </a:t>
            </a:r>
            <a:endParaRPr lang="en-US" sz="1125" dirty="0">
              <a:solidFill>
                <a:prstClr val="white"/>
              </a:solidFill>
              <a:latin typeface="Calibri" panose="020F0502020204030204"/>
            </a:endParaRPr>
          </a:p>
          <a:p>
            <a:pPr marL="342884" marR="838634" lvl="2" indent="0" defTabSz="685766">
              <a:spcBef>
                <a:spcPts val="525"/>
              </a:spcBef>
              <a:buClr>
                <a:srgbClr val="44546A"/>
              </a:buClr>
              <a:buNone/>
              <a:defRPr/>
            </a:pPr>
            <a:r>
              <a:rPr lang="en-US" sz="1125" dirty="0">
                <a:solidFill>
                  <a:prstClr val="white"/>
                </a:solidFill>
                <a:latin typeface="Calibri" panose="020F0502020204030204"/>
              </a:rPr>
              <a:t>Changes in </a:t>
            </a:r>
            <a:r>
              <a:rPr sz="1125" dirty="0">
                <a:solidFill>
                  <a:prstClr val="white"/>
                </a:solidFill>
                <a:latin typeface="Calibri" panose="020F0502020204030204"/>
              </a:rPr>
              <a:t>Market demand</a:t>
            </a:r>
          </a:p>
          <a:p>
            <a:pPr marL="342884" marR="838634" lvl="2" indent="0" defTabSz="685766">
              <a:spcBef>
                <a:spcPts val="525"/>
              </a:spcBef>
              <a:buClr>
                <a:srgbClr val="44546A"/>
              </a:buClr>
              <a:buNone/>
              <a:defRPr/>
            </a:pPr>
            <a:r>
              <a:rPr sz="1125" dirty="0">
                <a:solidFill>
                  <a:prstClr val="white"/>
                </a:solidFill>
                <a:latin typeface="Calibri" panose="020F0502020204030204"/>
              </a:rPr>
              <a:t>Changes in the product ranges of competitors </a:t>
            </a:r>
            <a:endParaRPr lang="en-US" sz="1125" dirty="0">
              <a:solidFill>
                <a:prstClr val="white"/>
              </a:solidFill>
              <a:latin typeface="Calibri" panose="020F0502020204030204"/>
            </a:endParaRPr>
          </a:p>
          <a:p>
            <a:pPr marL="342884" marR="838634" lvl="2" indent="0" defTabSz="685766">
              <a:spcBef>
                <a:spcPts val="525"/>
              </a:spcBef>
              <a:buClr>
                <a:srgbClr val="44546A"/>
              </a:buClr>
              <a:buNone/>
              <a:defRPr/>
            </a:pPr>
            <a:r>
              <a:rPr sz="1125" dirty="0">
                <a:solidFill>
                  <a:prstClr val="white"/>
                </a:solidFill>
                <a:latin typeface="Calibri" panose="020F0502020204030204"/>
              </a:rPr>
              <a:t>Changes in economic conditions</a:t>
            </a:r>
            <a:endParaRPr lang="en-US" sz="1125" dirty="0">
              <a:solidFill>
                <a:prstClr val="white"/>
              </a:solidFill>
              <a:latin typeface="Calibri" panose="020F0502020204030204"/>
            </a:endParaRPr>
          </a:p>
          <a:p>
            <a:pPr marL="0" marR="3810" lvl="1" indent="0" defTabSz="685766">
              <a:spcBef>
                <a:spcPts val="525"/>
              </a:spcBef>
              <a:buClr>
                <a:srgbClr val="44546A"/>
              </a:buClr>
              <a:buNone/>
              <a:defRPr/>
            </a:pPr>
            <a:r>
              <a:rPr sz="1125" dirty="0">
                <a:solidFill>
                  <a:prstClr val="white"/>
                </a:solidFill>
                <a:latin typeface="Calibri" panose="020F0502020204030204"/>
              </a:rPr>
              <a:t> </a:t>
            </a:r>
            <a:r>
              <a:rPr lang="en-US" sz="1125" dirty="0">
                <a:solidFill>
                  <a:prstClr val="white"/>
                </a:solidFill>
                <a:latin typeface="Calibri" panose="020F0502020204030204"/>
              </a:rPr>
              <a:t>Changes </a:t>
            </a:r>
            <a:r>
              <a:rPr sz="1125" dirty="0">
                <a:solidFill>
                  <a:prstClr val="white"/>
                </a:solidFill>
                <a:latin typeface="Calibri" panose="020F0502020204030204"/>
              </a:rPr>
              <a:t>Distribution channels</a:t>
            </a:r>
            <a:endParaRPr lang="en-US" sz="1125" dirty="0">
              <a:solidFill>
                <a:prstClr val="white"/>
              </a:solidFill>
              <a:latin typeface="Calibri" panose="020F0502020204030204"/>
            </a:endParaRPr>
          </a:p>
          <a:p>
            <a:pPr marL="0" marR="838634" indent="0" defTabSz="685766">
              <a:spcBef>
                <a:spcPts val="525"/>
              </a:spcBef>
              <a:buClr>
                <a:srgbClr val="44546A"/>
              </a:buClr>
              <a:buNone/>
              <a:defRPr/>
            </a:pPr>
            <a:r>
              <a:rPr lang="en-US" sz="1125" dirty="0">
                <a:solidFill>
                  <a:prstClr val="white"/>
                </a:solidFill>
                <a:latin typeface="Calibri" panose="020F0502020204030204"/>
              </a:rPr>
              <a:t>To Reduce the risk of new product business failure:</a:t>
            </a:r>
          </a:p>
          <a:p>
            <a:pPr marL="0" marR="838634" indent="0" defTabSz="685766">
              <a:spcBef>
                <a:spcPts val="525"/>
              </a:spcBef>
              <a:buClr>
                <a:srgbClr val="44546A"/>
              </a:buClr>
              <a:buNone/>
              <a:defRPr/>
            </a:pPr>
            <a:endParaRPr lang="en-US" sz="1125" dirty="0">
              <a:solidFill>
                <a:prstClr val="white"/>
              </a:solidFill>
              <a:latin typeface="Calibri" panose="020F0502020204030204"/>
            </a:endParaRPr>
          </a:p>
        </p:txBody>
      </p:sp>
      <p:sp>
        <p:nvSpPr>
          <p:cNvPr id="12" name="object 5">
            <a:extLst>
              <a:ext uri="{FF2B5EF4-FFF2-40B4-BE49-F238E27FC236}">
                <a16:creationId xmlns:a16="http://schemas.microsoft.com/office/drawing/2014/main" id="{7CF7F152-B737-4E45-880C-0CB1AB981285}"/>
              </a:ext>
            </a:extLst>
          </p:cNvPr>
          <p:cNvSpPr txBox="1"/>
          <p:nvPr/>
        </p:nvSpPr>
        <p:spPr>
          <a:xfrm>
            <a:off x="2223758" y="1111152"/>
            <a:ext cx="8114874" cy="495585"/>
          </a:xfrm>
          <a:prstGeom prst="rect">
            <a:avLst/>
          </a:prstGeom>
        </p:spPr>
        <p:txBody>
          <a:bodyPr vert="horz" lIns="68580" tIns="34290" rIns="68580" bIns="34290" rtlCol="0" anchor="t">
            <a:spAutoFit/>
          </a:bodyPr>
          <a:lstStyle>
            <a:lvl1pPr defTabSz="914400">
              <a:lnSpc>
                <a:spcPct val="90000"/>
              </a:lnSpc>
              <a:spcBef>
                <a:spcPct val="0"/>
              </a:spcBef>
              <a:buNone/>
              <a:defRPr sz="3600" cap="all" spc="200" baseline="0">
                <a:solidFill>
                  <a:schemeClr val="tx2"/>
                </a:solidFill>
                <a:latin typeface="+mj-lt"/>
                <a:ea typeface="+mj-ea"/>
                <a:cs typeface="+mj-cs"/>
              </a:defRPr>
            </a:lvl1pPr>
          </a:lstStyle>
          <a:p>
            <a:pPr defTabSz="685766">
              <a:defRPr/>
            </a:pPr>
            <a:r>
              <a:rPr lang="en-US" sz="3000" b="1" spc="150" dirty="0">
                <a:solidFill>
                  <a:srgbClr val="C00000"/>
                </a:solidFill>
                <a:latin typeface="Abadi" panose="020B0604020104020204" pitchFamily="34" charset="0"/>
              </a:rPr>
              <a:t>The need for Marketing</a:t>
            </a:r>
            <a:r>
              <a:rPr sz="3000" b="1" spc="150" dirty="0">
                <a:solidFill>
                  <a:srgbClr val="C00000"/>
                </a:solidFill>
                <a:latin typeface="Abadi" panose="020B0604020104020204" pitchFamily="34" charset="0"/>
              </a:rPr>
              <a:t> Research</a:t>
            </a:r>
          </a:p>
        </p:txBody>
      </p:sp>
      <p:sp>
        <p:nvSpPr>
          <p:cNvPr id="13" name="object 9">
            <a:extLst>
              <a:ext uri="{FF2B5EF4-FFF2-40B4-BE49-F238E27FC236}">
                <a16:creationId xmlns:a16="http://schemas.microsoft.com/office/drawing/2014/main" id="{7647B269-2BF8-BD80-FE28-4B87DCB0528E}"/>
              </a:ext>
            </a:extLst>
          </p:cNvPr>
          <p:cNvSpPr txBox="1"/>
          <p:nvPr/>
        </p:nvSpPr>
        <p:spPr>
          <a:xfrm>
            <a:off x="2361022" y="2085243"/>
            <a:ext cx="3734978" cy="2610266"/>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171442" marR="838634" indent="-171442" defTabSz="685766">
              <a:lnSpc>
                <a:spcPct val="110000"/>
              </a:lnSpc>
              <a:spcBef>
                <a:spcPts val="525"/>
              </a:spcBef>
              <a:buClr>
                <a:srgbClr val="44546A"/>
              </a:buClr>
              <a:buFont typeface="Arial" panose="020B0604020202020204" pitchFamily="34" charset="0"/>
              <a:buChar char="•"/>
              <a:defRPr/>
            </a:pPr>
            <a:r>
              <a:rPr lang="en-US" sz="1200" dirty="0">
                <a:solidFill>
                  <a:prstClr val="black"/>
                </a:solidFill>
                <a:latin typeface="Calibri" panose="020F0502020204030204"/>
              </a:rPr>
              <a:t>To Forecast future trends &amp; anticipate future customer need</a:t>
            </a:r>
          </a:p>
          <a:p>
            <a:pPr marL="171442" marR="838634" indent="-171442" defTabSz="685766">
              <a:lnSpc>
                <a:spcPct val="110000"/>
              </a:lnSpc>
              <a:spcBef>
                <a:spcPts val="525"/>
              </a:spcBef>
              <a:buClr>
                <a:srgbClr val="44546A"/>
              </a:buClr>
              <a:buFont typeface="Arial" panose="020B0604020202020204" pitchFamily="34" charset="0"/>
              <a:buChar char="•"/>
              <a:defRPr/>
            </a:pPr>
            <a:r>
              <a:rPr lang="en-US" sz="1200" dirty="0">
                <a:solidFill>
                  <a:prstClr val="black"/>
                </a:solidFill>
                <a:latin typeface="Calibri" panose="020F0502020204030204"/>
              </a:rPr>
              <a:t>To have an always update on the vast changes : </a:t>
            </a:r>
          </a:p>
          <a:p>
            <a:pPr marL="514325" marR="838634"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technology</a:t>
            </a:r>
          </a:p>
          <a:p>
            <a:pPr marL="514325" marR="1389152"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consumer tastes </a:t>
            </a:r>
            <a:endParaRPr lang="en-US" sz="1050" dirty="0">
              <a:solidFill>
                <a:prstClr val="black"/>
              </a:solidFill>
              <a:latin typeface="Calibri" panose="020F0502020204030204"/>
            </a:endParaRPr>
          </a:p>
          <a:p>
            <a:pPr marL="514325" marR="1389152" lvl="2" indent="-171442" defTabSz="685766">
              <a:lnSpc>
                <a:spcPct val="110000"/>
              </a:lnSpc>
              <a:spcBef>
                <a:spcPts val="525"/>
              </a:spcBef>
              <a:buClr>
                <a:srgbClr val="44546A"/>
              </a:buClr>
              <a:buFont typeface="Arial" panose="020B0604020202020204" pitchFamily="34" charset="0"/>
              <a:buChar char="•"/>
              <a:defRPr/>
            </a:pPr>
            <a:r>
              <a:rPr lang="en-US" sz="1050" dirty="0">
                <a:solidFill>
                  <a:prstClr val="black"/>
                </a:solidFill>
                <a:latin typeface="Calibri" panose="020F0502020204030204"/>
              </a:rPr>
              <a:t>Changes in </a:t>
            </a:r>
            <a:r>
              <a:rPr sz="1050" dirty="0">
                <a:solidFill>
                  <a:prstClr val="black"/>
                </a:solidFill>
                <a:latin typeface="Calibri" panose="020F0502020204030204"/>
              </a:rPr>
              <a:t>Market demand</a:t>
            </a:r>
          </a:p>
          <a:p>
            <a:pPr marL="514325" marR="3810"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the product ranges of competitors </a:t>
            </a:r>
            <a:endParaRPr lang="en-US" sz="1050" dirty="0">
              <a:solidFill>
                <a:prstClr val="black"/>
              </a:solidFill>
              <a:latin typeface="Calibri" panose="020F0502020204030204"/>
            </a:endParaRPr>
          </a:p>
          <a:p>
            <a:pPr marL="514325" marR="3810"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economic conditions</a:t>
            </a:r>
            <a:endParaRPr lang="en-US" sz="1050" dirty="0">
              <a:solidFill>
                <a:prstClr val="black"/>
              </a:solidFill>
              <a:latin typeface="Calibri" panose="020F0502020204030204"/>
            </a:endParaRPr>
          </a:p>
          <a:p>
            <a:pPr marL="171442" marR="3810" lvl="1" indent="-171442" defTabSz="685766">
              <a:lnSpc>
                <a:spcPct val="110000"/>
              </a:lnSpc>
              <a:spcBef>
                <a:spcPts val="525"/>
              </a:spcBef>
              <a:buClr>
                <a:srgbClr val="44546A"/>
              </a:buClr>
              <a:buFont typeface="Arial" panose="020B0604020202020204" pitchFamily="34" charset="0"/>
              <a:buChar char="•"/>
              <a:defRPr/>
            </a:pPr>
            <a:r>
              <a:rPr sz="1200" dirty="0">
                <a:solidFill>
                  <a:prstClr val="black"/>
                </a:solidFill>
                <a:latin typeface="Calibri" panose="020F0502020204030204"/>
              </a:rPr>
              <a:t> </a:t>
            </a:r>
            <a:r>
              <a:rPr lang="en-US" sz="1200" dirty="0">
                <a:solidFill>
                  <a:prstClr val="black"/>
                </a:solidFill>
                <a:latin typeface="Calibri" panose="020F0502020204030204"/>
              </a:rPr>
              <a:t>Changes </a:t>
            </a:r>
            <a:r>
              <a:rPr sz="1200" dirty="0">
                <a:solidFill>
                  <a:prstClr val="black"/>
                </a:solidFill>
                <a:latin typeface="Calibri" panose="020F0502020204030204"/>
              </a:rPr>
              <a:t>Distribution channels</a:t>
            </a:r>
            <a:endParaRPr lang="en-US" sz="1200" dirty="0">
              <a:solidFill>
                <a:prstClr val="black"/>
              </a:solidFill>
              <a:latin typeface="Calibri" panose="020F0502020204030204"/>
            </a:endParaRPr>
          </a:p>
          <a:p>
            <a:pPr marL="171442" marR="3810" indent="-171442" defTabSz="685766">
              <a:lnSpc>
                <a:spcPct val="110000"/>
              </a:lnSpc>
              <a:spcBef>
                <a:spcPts val="525"/>
              </a:spcBef>
              <a:buClr>
                <a:srgbClr val="44546A"/>
              </a:buClr>
              <a:buFont typeface="Arial" panose="020B0604020202020204" pitchFamily="34" charset="0"/>
              <a:buChar char="•"/>
              <a:defRPr/>
            </a:pPr>
            <a:r>
              <a:rPr lang="en-US" sz="1200" dirty="0">
                <a:solidFill>
                  <a:prstClr val="black"/>
                </a:solidFill>
                <a:latin typeface="Calibri" panose="020F0502020204030204"/>
              </a:rPr>
              <a:t>To Reduce the risk of new product business failure</a:t>
            </a:r>
          </a:p>
        </p:txBody>
      </p:sp>
      <p:pic>
        <p:nvPicPr>
          <p:cNvPr id="15" name="Picture 14">
            <a:extLst>
              <a:ext uri="{FF2B5EF4-FFF2-40B4-BE49-F238E27FC236}">
                <a16:creationId xmlns:a16="http://schemas.microsoft.com/office/drawing/2014/main" id="{6F34123F-CF6C-83E9-DE3D-D127CC143EAF}"/>
              </a:ext>
            </a:extLst>
          </p:cNvPr>
          <p:cNvPicPr>
            <a:picLocks noChangeAspect="1"/>
          </p:cNvPicPr>
          <p:nvPr/>
        </p:nvPicPr>
        <p:blipFill>
          <a:blip r:embed="rId3"/>
          <a:stretch>
            <a:fillRect/>
          </a:stretch>
        </p:blipFill>
        <p:spPr>
          <a:xfrm>
            <a:off x="6385369" y="2281483"/>
            <a:ext cx="3538208" cy="2352995"/>
          </a:xfrm>
          <a:prstGeom prst="rect">
            <a:avLst/>
          </a:prstGeom>
        </p:spPr>
      </p:pic>
    </p:spTree>
    <p:extLst>
      <p:ext uri="{BB962C8B-B14F-4D97-AF65-F5344CB8AC3E}">
        <p14:creationId xmlns:p14="http://schemas.microsoft.com/office/powerpoint/2010/main" val="358276551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97B82-08FA-7729-F309-5FBB7281E69D}"/>
              </a:ext>
            </a:extLst>
          </p:cNvPr>
          <p:cNvPicPr>
            <a:picLocks noChangeAspect="1"/>
          </p:cNvPicPr>
          <p:nvPr/>
        </p:nvPicPr>
        <p:blipFill>
          <a:blip r:embed="rId2"/>
          <a:stretch>
            <a:fillRect/>
          </a:stretch>
        </p:blipFill>
        <p:spPr>
          <a:xfrm>
            <a:off x="4838700" y="1442906"/>
            <a:ext cx="5829300" cy="4691194"/>
          </a:xfrm>
          <a:prstGeom prst="rect">
            <a:avLst/>
          </a:prstGeom>
        </p:spPr>
      </p:pic>
      <p:pic>
        <p:nvPicPr>
          <p:cNvPr id="3" name="Picture 2">
            <a:extLst>
              <a:ext uri="{FF2B5EF4-FFF2-40B4-BE49-F238E27FC236}">
                <a16:creationId xmlns:a16="http://schemas.microsoft.com/office/drawing/2014/main" id="{295D5552-F765-FA43-315D-D5112C8D0B47}"/>
              </a:ext>
            </a:extLst>
          </p:cNvPr>
          <p:cNvPicPr>
            <a:picLocks noChangeAspect="1"/>
          </p:cNvPicPr>
          <p:nvPr/>
        </p:nvPicPr>
        <p:blipFill rotWithShape="1">
          <a:blip r:embed="rId3"/>
          <a:srcRect l="9302" r="4514"/>
          <a:stretch/>
        </p:blipFill>
        <p:spPr>
          <a:xfrm>
            <a:off x="1610390" y="857250"/>
            <a:ext cx="3228311" cy="5143500"/>
          </a:xfrm>
          <a:prstGeom prst="rect">
            <a:avLst/>
          </a:prstGeom>
        </p:spPr>
      </p:pic>
    </p:spTree>
    <p:extLst>
      <p:ext uri="{BB962C8B-B14F-4D97-AF65-F5344CB8AC3E}">
        <p14:creationId xmlns:p14="http://schemas.microsoft.com/office/powerpoint/2010/main" val="149295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43F56-5509-B0AA-9B60-3F12EF1C8E8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900E6F-EE18-D5FD-EC43-EA8C53DDEF32}"/>
              </a:ext>
            </a:extLst>
          </p:cNvPr>
          <p:cNvPicPr>
            <a:picLocks noChangeAspect="1"/>
          </p:cNvPicPr>
          <p:nvPr/>
        </p:nvPicPr>
        <p:blipFill rotWithShape="1">
          <a:blip r:embed="rId3"/>
          <a:srcRect l="595" t="14018" r="3920" b="-3155"/>
          <a:stretch/>
        </p:blipFill>
        <p:spPr>
          <a:xfrm>
            <a:off x="5257270" y="1257650"/>
            <a:ext cx="2151662" cy="1239048"/>
          </a:xfrm>
          <a:prstGeom prst="rect">
            <a:avLst/>
          </a:prstGeom>
        </p:spPr>
      </p:pic>
      <p:sp>
        <p:nvSpPr>
          <p:cNvPr id="2" name="Title 1">
            <a:extLst>
              <a:ext uri="{FF2B5EF4-FFF2-40B4-BE49-F238E27FC236}">
                <a16:creationId xmlns:a16="http://schemas.microsoft.com/office/drawing/2014/main" id="{3064D6D6-F9D8-9987-BDD3-5AC67F3A5568}"/>
              </a:ext>
            </a:extLst>
          </p:cNvPr>
          <p:cNvSpPr>
            <a:spLocks noGrp="1"/>
          </p:cNvSpPr>
          <p:nvPr>
            <p:ph type="title" idx="4294967295"/>
          </p:nvPr>
        </p:nvSpPr>
        <p:spPr>
          <a:xfrm>
            <a:off x="1522469" y="951493"/>
            <a:ext cx="3734801" cy="1114425"/>
          </a:xfrm>
          <a:prstGeom prst="rect">
            <a:avLst/>
          </a:prstGeom>
        </p:spPr>
        <p:txBody>
          <a:bodyPr>
            <a:noAutofit/>
          </a:bodyPr>
          <a:lstStyle/>
          <a:p>
            <a:pPr algn="ctr"/>
            <a:r>
              <a:rPr lang="en-US" sz="2700" dirty="0">
                <a:latin typeface="Impact"/>
              </a:rPr>
              <a:t>S</a:t>
            </a:r>
            <a:r>
              <a:rPr lang="en-SA" sz="2700" dirty="0">
                <a:latin typeface="Impact"/>
              </a:rPr>
              <a:t>TARTEGIES</a:t>
            </a:r>
            <a:r>
              <a:rPr lang="en-GB" sz="2700" dirty="0">
                <a:latin typeface="Impact"/>
              </a:rPr>
              <a:t> </a:t>
            </a:r>
            <a:r>
              <a:rPr lang="en-SA" sz="2700" dirty="0">
                <a:latin typeface="Impact"/>
              </a:rPr>
              <a:t>map  </a:t>
            </a:r>
          </a:p>
        </p:txBody>
      </p:sp>
      <p:sp>
        <p:nvSpPr>
          <p:cNvPr id="6" name="Rectangle 4">
            <a:extLst>
              <a:ext uri="{FF2B5EF4-FFF2-40B4-BE49-F238E27FC236}">
                <a16:creationId xmlns:a16="http://schemas.microsoft.com/office/drawing/2014/main" id="{9D43EBAA-E6C2-4E74-5A69-D532A4EDF1F3}"/>
              </a:ext>
            </a:extLst>
          </p:cNvPr>
          <p:cNvSpPr>
            <a:spLocks noChangeArrowheads="1"/>
          </p:cNvSpPr>
          <p:nvPr/>
        </p:nvSpPr>
        <p:spPr bwMode="auto">
          <a:xfrm>
            <a:off x="1524001" y="71875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66">
              <a:defRPr/>
            </a:pPr>
            <a:endParaRPr lang="en-SA" sz="1350">
              <a:solidFill>
                <a:prstClr val="black"/>
              </a:solidFill>
              <a:latin typeface="Gill Sans MT" panose="020B0502020104020203"/>
            </a:endParaRPr>
          </a:p>
        </p:txBody>
      </p:sp>
      <p:pic>
        <p:nvPicPr>
          <p:cNvPr id="3075" name="Picture 1" descr="The formulation of strategy">
            <a:extLst>
              <a:ext uri="{FF2B5EF4-FFF2-40B4-BE49-F238E27FC236}">
                <a16:creationId xmlns:a16="http://schemas.microsoft.com/office/drawing/2014/main" id="{DCE72B5A-23D6-97A2-5170-3AB232E75818}"/>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3284" t="10647" r="71316" b="56802"/>
          <a:stretch>
            <a:fillRect/>
          </a:stretch>
        </p:blipFill>
        <p:spPr bwMode="auto">
          <a:xfrm>
            <a:off x="4365727" y="1808442"/>
            <a:ext cx="1132214" cy="566278"/>
          </a:xfrm>
          <a:prstGeom prst="rect">
            <a:avLst/>
          </a:prstGeom>
          <a:extLst>
            <a:ext uri="{909E8E84-426E-40DD-AFC4-6F175D3DCCD1}">
              <a14:hiddenFill xmlns:a14="http://schemas.microsoft.com/office/drawing/2010/main">
                <a:solidFill>
                  <a:srgbClr val="FFFFFF"/>
                </a:solidFill>
              </a14:hiddenFill>
            </a:ext>
          </a:extLst>
        </p:spPr>
      </p:pic>
      <p:pic>
        <p:nvPicPr>
          <p:cNvPr id="9" name="Picture 1" descr="The formulation of strategy">
            <a:extLst>
              <a:ext uri="{FF2B5EF4-FFF2-40B4-BE49-F238E27FC236}">
                <a16:creationId xmlns:a16="http://schemas.microsoft.com/office/drawing/2014/main" id="{988482EF-5CEB-F4F7-8A5F-613068BF9FF4}"/>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68293" t="11803" r="3940" b="55647"/>
          <a:stretch>
            <a:fillRect/>
          </a:stretch>
        </p:blipFill>
        <p:spPr bwMode="auto">
          <a:xfrm>
            <a:off x="7183665" y="2304102"/>
            <a:ext cx="1237786" cy="566278"/>
          </a:xfrm>
          <a:prstGeom prst="rect">
            <a:avLst/>
          </a:prstGeom>
        </p:spPr>
        <p:style>
          <a:lnRef idx="2">
            <a:schemeClr val="dk1"/>
          </a:lnRef>
          <a:fillRef idx="1">
            <a:schemeClr val="lt1"/>
          </a:fillRef>
          <a:effectRef idx="0">
            <a:schemeClr val="dk1"/>
          </a:effectRef>
          <a:fontRef idx="minor">
            <a:schemeClr val="dk1"/>
          </a:fontRef>
        </p:style>
      </p:pic>
      <p:cxnSp>
        <p:nvCxnSpPr>
          <p:cNvPr id="12" name="Straight Arrow Connector 11">
            <a:extLst>
              <a:ext uri="{FF2B5EF4-FFF2-40B4-BE49-F238E27FC236}">
                <a16:creationId xmlns:a16="http://schemas.microsoft.com/office/drawing/2014/main" id="{8B7CF592-D380-B259-5044-4454F06B302C}"/>
              </a:ext>
            </a:extLst>
          </p:cNvPr>
          <p:cNvCxnSpPr>
            <a:cxnSpLocks/>
          </p:cNvCxnSpPr>
          <p:nvPr/>
        </p:nvCxnSpPr>
        <p:spPr>
          <a:xfrm>
            <a:off x="7776897" y="1257651"/>
            <a:ext cx="0" cy="55079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954279FB-03D4-C57A-FD3B-A8B8C42E2897}"/>
              </a:ext>
            </a:extLst>
          </p:cNvPr>
          <p:cNvCxnSpPr>
            <a:cxnSpLocks/>
          </p:cNvCxnSpPr>
          <p:nvPr/>
        </p:nvCxnSpPr>
        <p:spPr>
          <a:xfrm>
            <a:off x="6830478" y="1233541"/>
            <a:ext cx="811948"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7D968407-B125-17C2-5153-4D4C6AB75EA1}"/>
              </a:ext>
            </a:extLst>
          </p:cNvPr>
          <p:cNvCxnSpPr>
            <a:cxnSpLocks/>
          </p:cNvCxnSpPr>
          <p:nvPr/>
        </p:nvCxnSpPr>
        <p:spPr>
          <a:xfrm flipH="1">
            <a:off x="4931834" y="1760392"/>
            <a:ext cx="1878149"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ACEE6220-15F1-0145-92E2-BC935B581DBE}"/>
              </a:ext>
            </a:extLst>
          </p:cNvPr>
          <p:cNvCxnSpPr>
            <a:cxnSpLocks/>
            <a:stCxn id="3075" idx="0"/>
          </p:cNvCxnSpPr>
          <p:nvPr/>
        </p:nvCxnSpPr>
        <p:spPr>
          <a:xfrm flipH="1">
            <a:off x="4931833" y="1808443"/>
            <a:ext cx="2" cy="2640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F5EB4A79-F4B8-1EF7-833D-B9C5FC5E35C1}"/>
              </a:ext>
            </a:extLst>
          </p:cNvPr>
          <p:cNvCxnSpPr>
            <a:cxnSpLocks/>
          </p:cNvCxnSpPr>
          <p:nvPr/>
        </p:nvCxnSpPr>
        <p:spPr>
          <a:xfrm>
            <a:off x="4931835" y="2374722"/>
            <a:ext cx="1" cy="570796"/>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5AC9839D-58D6-5A1D-9922-D4B56F0015E9}"/>
              </a:ext>
            </a:extLst>
          </p:cNvPr>
          <p:cNvSpPr txBox="1"/>
          <p:nvPr/>
        </p:nvSpPr>
        <p:spPr>
          <a:xfrm>
            <a:off x="7260169" y="1760393"/>
            <a:ext cx="1132214" cy="2077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sz="900" dirty="0">
                <a:solidFill>
                  <a:prstClr val="black"/>
                </a:solidFill>
                <a:latin typeface="Gill Sans MT" panose="020B0502020104020203"/>
              </a:rPr>
              <a:t>Growth strategy </a:t>
            </a:r>
          </a:p>
        </p:txBody>
      </p:sp>
      <p:cxnSp>
        <p:nvCxnSpPr>
          <p:cNvPr id="41" name="Straight Arrow Connector 40">
            <a:extLst>
              <a:ext uri="{FF2B5EF4-FFF2-40B4-BE49-F238E27FC236}">
                <a16:creationId xmlns:a16="http://schemas.microsoft.com/office/drawing/2014/main" id="{73DD95B5-40D8-D6E8-19CC-C8386037558F}"/>
              </a:ext>
            </a:extLst>
          </p:cNvPr>
          <p:cNvCxnSpPr>
            <a:cxnSpLocks/>
          </p:cNvCxnSpPr>
          <p:nvPr/>
        </p:nvCxnSpPr>
        <p:spPr>
          <a:xfrm>
            <a:off x="7879096" y="1996195"/>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0762DBF8-23E3-82B7-E057-5B3C8CFB4560}"/>
              </a:ext>
            </a:extLst>
          </p:cNvPr>
          <p:cNvCxnSpPr>
            <a:cxnSpLocks/>
          </p:cNvCxnSpPr>
          <p:nvPr/>
        </p:nvCxnSpPr>
        <p:spPr>
          <a:xfrm>
            <a:off x="7879096" y="2851554"/>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5" name="TextBox 44">
            <a:extLst>
              <a:ext uri="{FF2B5EF4-FFF2-40B4-BE49-F238E27FC236}">
                <a16:creationId xmlns:a16="http://schemas.microsoft.com/office/drawing/2014/main" id="{AB85C2C5-07BD-7214-07AA-B1BDED967CCF}"/>
              </a:ext>
            </a:extLst>
          </p:cNvPr>
          <p:cNvSpPr txBox="1"/>
          <p:nvPr/>
        </p:nvSpPr>
        <p:spPr>
          <a:xfrm>
            <a:off x="3880474" y="2172177"/>
            <a:ext cx="59921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900" cap="all" dirty="0">
                <a:solidFill>
                  <a:prstClr val="black"/>
                </a:solidFill>
                <a:latin typeface="Calibri" panose="020F0502020204030204" pitchFamily="34" charset="0"/>
                <a:cs typeface="Calibri" panose="020F0502020204030204" pitchFamily="34" charset="0"/>
              </a:rPr>
              <a:t>Porter</a:t>
            </a:r>
            <a:r>
              <a:rPr lang="en-US" sz="900" cap="all" spc="8" dirty="0">
                <a:solidFill>
                  <a:prstClr val="black"/>
                </a:solidFill>
                <a:latin typeface="Calibri" panose="020F0502020204030204" pitchFamily="34" charset="0"/>
                <a:cs typeface="Calibri" panose="020F0502020204030204" pitchFamily="34" charset="0"/>
              </a:rPr>
              <a:t>’</a:t>
            </a:r>
            <a:r>
              <a:rPr lang="en-US" sz="900" cap="all" dirty="0">
                <a:solidFill>
                  <a:prstClr val="black"/>
                </a:solidFill>
                <a:latin typeface="Calibri" panose="020F0502020204030204" pitchFamily="34" charset="0"/>
                <a:cs typeface="Calibri" panose="020F0502020204030204" pitchFamily="34" charset="0"/>
              </a:rPr>
              <a:t>s</a:t>
            </a:r>
            <a:endParaRPr lang="en-SA" sz="900">
              <a:solidFill>
                <a:prstClr val="black"/>
              </a:solidFill>
              <a:latin typeface="Calibri" panose="020F0502020204030204" pitchFamily="34" charset="0"/>
              <a:cs typeface="Calibri" panose="020F0502020204030204" pitchFamily="34" charset="0"/>
            </a:endParaRPr>
          </a:p>
        </p:txBody>
      </p:sp>
      <p:pic>
        <p:nvPicPr>
          <p:cNvPr id="1026" name="Picture 2" descr="Corporate Growth Strategies Examples -">
            <a:extLst>
              <a:ext uri="{FF2B5EF4-FFF2-40B4-BE49-F238E27FC236}">
                <a16:creationId xmlns:a16="http://schemas.microsoft.com/office/drawing/2014/main" id="{A51CB49D-4E00-358E-5F96-9F008BE8E6C0}"/>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108" y="3131411"/>
            <a:ext cx="3772067" cy="2505791"/>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Porter's Generic Competitive Strategies - Management Weekly">
            <a:extLst>
              <a:ext uri="{FF2B5EF4-FFF2-40B4-BE49-F238E27FC236}">
                <a16:creationId xmlns:a16="http://schemas.microsoft.com/office/drawing/2014/main" id="{0A633F71-17AE-1006-81C4-6F41BDBA81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27" t="14431" r="15332" b="7785"/>
          <a:stretch/>
        </p:blipFill>
        <p:spPr bwMode="auto">
          <a:xfrm>
            <a:off x="3071502" y="3001790"/>
            <a:ext cx="3171106" cy="20477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94FB33-8CD4-54B7-3CA4-DFCD8B56D577}"/>
              </a:ext>
            </a:extLst>
          </p:cNvPr>
          <p:cNvPicPr>
            <a:picLocks noChangeAspect="1"/>
          </p:cNvPicPr>
          <p:nvPr/>
        </p:nvPicPr>
        <p:blipFill rotWithShape="1">
          <a:blip r:embed="rId8"/>
          <a:srcRect l="20317" t="13956" r="18567" b="11834"/>
          <a:stretch/>
        </p:blipFill>
        <p:spPr>
          <a:xfrm>
            <a:off x="2920158" y="2587241"/>
            <a:ext cx="3562605" cy="3244470"/>
          </a:xfrm>
          <a:prstGeom prst="rect">
            <a:avLst/>
          </a:prstGeom>
        </p:spPr>
      </p:pic>
    </p:spTree>
    <p:extLst>
      <p:ext uri="{BB962C8B-B14F-4D97-AF65-F5344CB8AC3E}">
        <p14:creationId xmlns:p14="http://schemas.microsoft.com/office/powerpoint/2010/main" val="381996389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4"/>
                                        </p:tgtEl>
                                        <p:attrNameLst>
                                          <p:attrName>ppt_x</p:attrName>
                                        </p:attrNameLst>
                                      </p:cBhvr>
                                      <p:tavLst>
                                        <p:tav tm="0">
                                          <p:val>
                                            <p:strVal val="ppt_x"/>
                                          </p:val>
                                        </p:tav>
                                        <p:tav tm="100000">
                                          <p:val>
                                            <p:strVal val="ppt_x"/>
                                          </p:val>
                                        </p:tav>
                                      </p:tavLst>
                                    </p:anim>
                                    <p:anim calcmode="lin" valueType="num">
                                      <p:cBhvr additive="base">
                                        <p:cTn id="44" dur="500"/>
                                        <p:tgtEl>
                                          <p:spTgt spid="4"/>
                                        </p:tgtEl>
                                        <p:attrNameLst>
                                          <p:attrName>ppt_y</p:attrName>
                                        </p:attrNameLst>
                                      </p:cBhvr>
                                      <p:tavLst>
                                        <p:tav tm="0">
                                          <p:val>
                                            <p:strVal val="ppt_y"/>
                                          </p:val>
                                        </p:tav>
                                        <p:tav tm="100000">
                                          <p:val>
                                            <p:strVal val="1+ppt_h/2"/>
                                          </p:val>
                                        </p:tav>
                                      </p:tavLst>
                                    </p:anim>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CF84B-B35A-46E5-1713-7252E41480BD}"/>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4EB66B04-8DEF-A4E1-431F-7D237D02CE1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0243" y="2341558"/>
            <a:ext cx="3483554" cy="3000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E53BDB55-146C-C0CC-DE9B-12E09AFD370E}"/>
              </a:ext>
            </a:extLst>
          </p:cNvPr>
          <p:cNvSpPr txBox="1">
            <a:spLocks noGrp="1"/>
          </p:cNvSpPr>
          <p:nvPr>
            <p:ph type="title" idx="4294967295"/>
          </p:nvPr>
        </p:nvSpPr>
        <p:spPr>
          <a:xfrm>
            <a:off x="1524000" y="1515667"/>
            <a:ext cx="3987404" cy="1206103"/>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Diversification</a:t>
            </a:r>
          </a:p>
        </p:txBody>
      </p:sp>
      <p:sp>
        <p:nvSpPr>
          <p:cNvPr id="3" name="object 3">
            <a:extLst>
              <a:ext uri="{FF2B5EF4-FFF2-40B4-BE49-F238E27FC236}">
                <a16:creationId xmlns:a16="http://schemas.microsoft.com/office/drawing/2014/main" id="{BEF4A7F4-A7E8-1E8C-4272-396FC90D09D2}"/>
              </a:ext>
            </a:extLst>
          </p:cNvPr>
          <p:cNvSpPr txBox="1"/>
          <p:nvPr/>
        </p:nvSpPr>
        <p:spPr>
          <a:xfrm>
            <a:off x="5215999" y="1340077"/>
            <a:ext cx="5303162" cy="1206026"/>
          </a:xfrm>
          <a:prstGeom prst="rect">
            <a:avLst/>
          </a:prstGeom>
          <a:ln>
            <a:noFill/>
          </a:ln>
        </p:spPr>
        <p:txBody>
          <a:bodyPr vert="horz" lIns="68580" tIns="34290" rIns="68580" bIns="34290" rtlCol="0" anchor="ctr">
            <a:normAutofit/>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125" b="1" cap="all" spc="-11" dirty="0">
                <a:solidFill>
                  <a:schemeClr val="accent5">
                    <a:lumMod val="50000"/>
                  </a:schemeClr>
                </a:solidFill>
                <a:latin typeface="Abadi" panose="020B0604020104020204" pitchFamily="34" charset="0"/>
              </a:rPr>
              <a:t>Develop , or buy new  businesses , product , division  may be related or nonrelated inside or outside current products mix  and or  markets.</a:t>
            </a:r>
          </a:p>
        </p:txBody>
      </p:sp>
      <p:pic>
        <p:nvPicPr>
          <p:cNvPr id="26628" name="Picture 4">
            <a:extLst>
              <a:ext uri="{FF2B5EF4-FFF2-40B4-BE49-F238E27FC236}">
                <a16:creationId xmlns:a16="http://schemas.microsoft.com/office/drawing/2014/main" id="{20D37221-0129-3EAE-3BDF-69B29F5450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999" y="3037809"/>
            <a:ext cx="2705764" cy="2266428"/>
          </a:xfrm>
          <a:prstGeom prst="rect">
            <a:avLst/>
          </a:prstGeom>
          <a:solidFill>
            <a:schemeClr val="bg1"/>
          </a:solidFill>
          <a:ln>
            <a:solidFill>
              <a:schemeClr val="tx1"/>
            </a:solidFill>
          </a:ln>
        </p:spPr>
      </p:pic>
      <p:pic>
        <p:nvPicPr>
          <p:cNvPr id="26630" name="Picture 6" descr="Virgin group: Brand it like Branson | Financial Times">
            <a:extLst>
              <a:ext uri="{FF2B5EF4-FFF2-40B4-BE49-F238E27FC236}">
                <a16:creationId xmlns:a16="http://schemas.microsoft.com/office/drawing/2014/main" id="{74C47AB5-8F56-9481-5F9E-E7E59431B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127" y="3006188"/>
            <a:ext cx="2726630" cy="2266428"/>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17776BCA-5AAD-CA97-FB55-E61A87BBF177}"/>
              </a:ext>
            </a:extLst>
          </p:cNvPr>
          <p:cNvSpPr txBox="1"/>
          <p:nvPr/>
        </p:nvSpPr>
        <p:spPr>
          <a:xfrm>
            <a:off x="1618657" y="1776081"/>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3.4</a:t>
            </a:r>
          </a:p>
        </p:txBody>
      </p:sp>
      <p:sp>
        <p:nvSpPr>
          <p:cNvPr id="6" name="Rounded Rectangle 5">
            <a:extLst>
              <a:ext uri="{FF2B5EF4-FFF2-40B4-BE49-F238E27FC236}">
                <a16:creationId xmlns:a16="http://schemas.microsoft.com/office/drawing/2014/main" id="{BEE668D7-559B-D369-4BC6-1D5E25567207}"/>
              </a:ext>
            </a:extLst>
          </p:cNvPr>
          <p:cNvSpPr/>
          <p:nvPr/>
        </p:nvSpPr>
        <p:spPr>
          <a:xfrm>
            <a:off x="3376264" y="3195113"/>
            <a:ext cx="1152635" cy="64683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7" name="TextBox 6">
            <a:extLst>
              <a:ext uri="{FF2B5EF4-FFF2-40B4-BE49-F238E27FC236}">
                <a16:creationId xmlns:a16="http://schemas.microsoft.com/office/drawing/2014/main" id="{10229760-91A5-6108-9D2D-9B35390BCF17}"/>
              </a:ext>
            </a:extLst>
          </p:cNvPr>
          <p:cNvSpPr txBox="1"/>
          <p:nvPr/>
        </p:nvSpPr>
        <p:spPr>
          <a:xfrm>
            <a:off x="6096002" y="2598681"/>
            <a:ext cx="1096647"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Related </a:t>
            </a:r>
            <a:endParaRPr lang="ar-SA" sz="2100" b="1" dirty="0">
              <a:solidFill>
                <a:srgbClr val="C00000"/>
              </a:solidFill>
              <a:latin typeface="Calibri" panose="020F0502020204030204"/>
              <a:cs typeface="Arial" panose="020B0604020202020204" pitchFamily="34" charset="0"/>
            </a:endParaRPr>
          </a:p>
        </p:txBody>
      </p:sp>
      <p:sp>
        <p:nvSpPr>
          <p:cNvPr id="8" name="TextBox 7">
            <a:extLst>
              <a:ext uri="{FF2B5EF4-FFF2-40B4-BE49-F238E27FC236}">
                <a16:creationId xmlns:a16="http://schemas.microsoft.com/office/drawing/2014/main" id="{46A756F4-95A4-8D94-2BDB-A7C5BB4C1B86}"/>
              </a:ext>
            </a:extLst>
          </p:cNvPr>
          <p:cNvSpPr txBox="1"/>
          <p:nvPr/>
        </p:nvSpPr>
        <p:spPr>
          <a:xfrm>
            <a:off x="8522801" y="2598681"/>
            <a:ext cx="1362104"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Unrelated </a:t>
            </a:r>
            <a:endParaRPr lang="ar-SA" sz="2100" b="1" dirty="0">
              <a:solidFill>
                <a:srgbClr val="C00000"/>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180222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524001" y="1219200"/>
            <a:ext cx="8682717" cy="4697440"/>
          </a:xfrm>
          <a:prstGeom prst="rect">
            <a:avLst/>
          </a:prstGeom>
          <a:noFill/>
        </p:spPr>
        <p:txBody>
          <a:bodyPr wrap="square">
            <a:spAutoFit/>
          </a:bodyPr>
          <a:lstStyle/>
          <a:p>
            <a:pPr defTabSz="685800">
              <a:defRPr/>
            </a:pPr>
            <a:r>
              <a:rPr lang="en-US" sz="3300" dirty="0">
                <a:solidFill>
                  <a:schemeClr val="accent6">
                    <a:lumMod val="50000"/>
                  </a:schemeClr>
                </a:solidFill>
                <a:latin typeface="Calibri"/>
              </a:rPr>
              <a:t>Strategic Marketing Assignment</a:t>
            </a:r>
          </a:p>
          <a:p>
            <a:pPr defTabSz="685800">
              <a:defRPr/>
            </a:pPr>
            <a:r>
              <a:rPr lang="en-US" sz="1200" dirty="0">
                <a:solidFill>
                  <a:schemeClr val="accent6">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200" dirty="0">
                <a:solidFill>
                  <a:schemeClr val="accent6">
                    <a:lumMod val="50000"/>
                  </a:schemeClr>
                </a:solidFill>
                <a:latin typeface="Arial" panose="020B0604020202020204" pitchFamily="34" charset="0"/>
              </a:rPr>
              <a:t>The company is currently successful but is going through a period of </a:t>
            </a:r>
            <a:r>
              <a:rPr lang="en-US" sz="1200" dirty="0">
                <a:solidFill>
                  <a:schemeClr val="accent6">
                    <a:lumMod val="50000"/>
                  </a:schemeClr>
                </a:solidFill>
                <a:highlight>
                  <a:srgbClr val="FFFF00"/>
                </a:highlight>
                <a:latin typeface="Arial" panose="020B0604020202020204" pitchFamily="34" charset="0"/>
              </a:rPr>
              <a:t>intense</a:t>
            </a:r>
            <a:r>
              <a:rPr lang="en-US" sz="1200" dirty="0">
                <a:solidFill>
                  <a:schemeClr val="accent6">
                    <a:lumMod val="50000"/>
                  </a:schemeClr>
                </a:solidFill>
                <a:latin typeface="Arial" panose="020B0604020202020204" pitchFamily="34" charset="0"/>
              </a:rPr>
              <a:t> </a:t>
            </a:r>
            <a:r>
              <a:rPr lang="en-US" sz="1200" dirty="0">
                <a:solidFill>
                  <a:schemeClr val="accent6">
                    <a:lumMod val="50000"/>
                  </a:schemeClr>
                </a:solidFill>
                <a:highlight>
                  <a:srgbClr val="FFFF00"/>
                </a:highlight>
                <a:latin typeface="Arial" panose="020B0604020202020204" pitchFamily="34" charset="0"/>
              </a:rPr>
              <a:t>change</a:t>
            </a:r>
            <a:r>
              <a:rPr lang="en-US" sz="1200" dirty="0">
                <a:solidFill>
                  <a:schemeClr val="accent6">
                    <a:lumMod val="50000"/>
                  </a:schemeClr>
                </a:solidFill>
                <a:latin typeface="Arial" panose="020B0604020202020204" pitchFamily="34" charset="0"/>
              </a:rPr>
              <a:t>. There are </a:t>
            </a:r>
            <a:r>
              <a:rPr lang="en-US" sz="1200" dirty="0">
                <a:solidFill>
                  <a:schemeClr val="accent6">
                    <a:lumMod val="50000"/>
                  </a:schemeClr>
                </a:solidFill>
                <a:highlight>
                  <a:srgbClr val="FFFF00"/>
                </a:highlight>
                <a:latin typeface="Arial" panose="020B0604020202020204" pitchFamily="34" charset="0"/>
              </a:rPr>
              <a:t>new competitors entering the market</a:t>
            </a:r>
            <a:r>
              <a:rPr lang="en-US" sz="1200" dirty="0">
                <a:solidFill>
                  <a:schemeClr val="accent6">
                    <a:lumMod val="50000"/>
                  </a:schemeClr>
                </a:solidFill>
                <a:latin typeface="Arial" panose="020B0604020202020204" pitchFamily="34" charset="0"/>
              </a:rPr>
              <a:t>, whilst </a:t>
            </a:r>
            <a:r>
              <a:rPr lang="en-US" sz="1200" dirty="0">
                <a:solidFill>
                  <a:schemeClr val="accent6">
                    <a:lumMod val="50000"/>
                  </a:schemeClr>
                </a:solidFill>
                <a:highlight>
                  <a:srgbClr val="FFFF00"/>
                </a:highlight>
                <a:latin typeface="Arial" panose="020B0604020202020204" pitchFamily="34" charset="0"/>
              </a:rPr>
              <a:t>new technologies are changing both production</a:t>
            </a:r>
            <a:r>
              <a:rPr lang="en-US" sz="1200" dirty="0">
                <a:solidFill>
                  <a:schemeClr val="accent6">
                    <a:lumMod val="50000"/>
                  </a:schemeClr>
                </a:solidFill>
                <a:latin typeface="Arial" panose="020B0604020202020204" pitchFamily="34" charset="0"/>
              </a:rPr>
              <a:t> capabilities and </a:t>
            </a:r>
            <a:r>
              <a:rPr lang="en-US" sz="1200" dirty="0">
                <a:solidFill>
                  <a:schemeClr val="accent6">
                    <a:lumMod val="50000"/>
                  </a:schemeClr>
                </a:solidFill>
                <a:highlight>
                  <a:srgbClr val="FFFF00"/>
                </a:highlight>
                <a:latin typeface="Arial" panose="020B0604020202020204" pitchFamily="34" charset="0"/>
              </a:rPr>
              <a:t>consumer preferences</a:t>
            </a:r>
            <a:r>
              <a:rPr lang="en-US" sz="1200" dirty="0">
                <a:solidFill>
                  <a:schemeClr val="accent6">
                    <a:lumMod val="50000"/>
                  </a:schemeClr>
                </a:solidFill>
                <a:latin typeface="Arial" panose="020B0604020202020204" pitchFamily="34" charset="0"/>
              </a:rPr>
              <a:t>.</a:t>
            </a:r>
          </a:p>
          <a:p>
            <a:pPr defTabSz="685800">
              <a:defRPr/>
            </a:pPr>
            <a:endParaRPr lang="en-US" sz="1200" b="1" dirty="0">
              <a:solidFill>
                <a:schemeClr val="accent6">
                  <a:lumMod val="50000"/>
                </a:schemeClr>
              </a:solidFill>
              <a:latin typeface="Arial" panose="020B0604020202020204" pitchFamily="34" charset="0"/>
            </a:endParaRPr>
          </a:p>
          <a:p>
            <a:pPr defTabSz="685800">
              <a:defRPr/>
            </a:pPr>
            <a:r>
              <a:rPr lang="en-US" sz="1050" b="1" dirty="0">
                <a:solidFill>
                  <a:schemeClr val="accent6">
                    <a:lumMod val="50000"/>
                  </a:schemeClr>
                </a:solidFill>
                <a:latin typeface="Arial" panose="020B0604020202020204" pitchFamily="34" charset="0"/>
              </a:rPr>
              <a:t>Task 1</a:t>
            </a:r>
            <a:endParaRPr lang="en-US" sz="1050" dirty="0">
              <a:solidFill>
                <a:schemeClr val="accent6">
                  <a:lumMod val="50000"/>
                </a:schemeClr>
              </a:solidFill>
              <a:latin typeface="Arial" panose="020B0604020202020204" pitchFamily="34" charset="0"/>
            </a:endParaRPr>
          </a:p>
          <a:p>
            <a:pPr defTabSz="685800">
              <a:defRPr/>
            </a:pPr>
            <a:r>
              <a:rPr lang="en-US" sz="825" dirty="0">
                <a:solidFill>
                  <a:schemeClr val="accent6">
                    <a:lumMod val="50000"/>
                  </a:schemeClr>
                </a:solidFill>
                <a:latin typeface="Arial" panose="020B0604020202020204" pitchFamily="34" charset="0"/>
              </a:rPr>
              <a:t>prepare a presentation with accompanying </a:t>
            </a:r>
            <a:r>
              <a:rPr lang="en-US" sz="825" dirty="0" err="1">
                <a:solidFill>
                  <a:schemeClr val="accent6">
                    <a:lumMod val="50000"/>
                  </a:schemeClr>
                </a:solidFill>
                <a:latin typeface="Arial" panose="020B0604020202020204" pitchFamily="34" charset="0"/>
              </a:rPr>
              <a:t>notes.The</a:t>
            </a:r>
            <a:r>
              <a:rPr lang="en-US" sz="825" dirty="0">
                <a:solidFill>
                  <a:schemeClr val="accent6">
                    <a:lumMod val="50000"/>
                  </a:schemeClr>
                </a:solidFill>
                <a:latin typeface="Arial" panose="020B0604020202020204" pitchFamily="34" charset="0"/>
              </a:rPr>
              <a:t> content of the presentation and notes should:</a:t>
            </a:r>
          </a:p>
          <a:p>
            <a:pPr defTabSz="685800">
              <a:defRPr/>
            </a:pPr>
            <a:r>
              <a:rPr lang="en-US" sz="825" dirty="0">
                <a:solidFill>
                  <a:schemeClr val="accent6">
                    <a:lumMod val="50000"/>
                  </a:schemeClr>
                </a:solidFill>
                <a:latin typeface="Helvetica" pitchFamily="2" charset="0"/>
              </a:rPr>
              <a:t>•</a:t>
            </a:r>
            <a:r>
              <a:rPr lang="en-US" sz="825" dirty="0">
                <a:solidFill>
                  <a:schemeClr val="accent6">
                    <a:lumMod val="50000"/>
                  </a:schemeClr>
                </a:solidFill>
                <a:latin typeface="Arial" panose="020B0604020202020204" pitchFamily="34" charset="0"/>
              </a:rPr>
              <a:t> </a:t>
            </a:r>
            <a:r>
              <a:rPr lang="en-US" sz="825" dirty="0" err="1">
                <a:solidFill>
                  <a:schemeClr val="accent6">
                    <a:lumMod val="50000"/>
                  </a:schemeClr>
                </a:solidFill>
                <a:latin typeface="Arial" panose="020B0604020202020204" pitchFamily="34" charset="0"/>
              </a:rPr>
              <a:t>Analyse</a:t>
            </a:r>
            <a:r>
              <a:rPr lang="en-US" sz="825" dirty="0">
                <a:solidFill>
                  <a:schemeClr val="accent6">
                    <a:lumMod val="50000"/>
                  </a:schemeClr>
                </a:solidFill>
                <a:latin typeface="Arial" panose="020B0604020202020204" pitchFamily="34" charset="0"/>
              </a:rPr>
              <a:t> the relationship between corporate and marketing strategies</a:t>
            </a:r>
          </a:p>
          <a:p>
            <a:pPr defTabSz="685800">
              <a:defRPr/>
            </a:pPr>
            <a:r>
              <a:rPr lang="en-US" sz="825" dirty="0">
                <a:solidFill>
                  <a:schemeClr val="accent6">
                    <a:lumMod val="50000"/>
                  </a:schemeClr>
                </a:solidFill>
                <a:latin typeface="Helvetica" pitchFamily="2" charset="0"/>
              </a:rPr>
              <a:t>•</a:t>
            </a:r>
            <a:r>
              <a:rPr lang="en-US" sz="825" dirty="0">
                <a:solidFill>
                  <a:schemeClr val="accent6">
                    <a:lumMod val="50000"/>
                  </a:schemeClr>
                </a:solidFill>
                <a:latin typeface="Arial" panose="020B0604020202020204" pitchFamily="34" charset="0"/>
              </a:rPr>
              <a:t> Explain how marketing strategies can contribute to competitive advantage</a:t>
            </a:r>
          </a:p>
          <a:p>
            <a:pPr defTabSz="685800">
              <a:defRPr/>
            </a:pPr>
            <a:r>
              <a:rPr lang="en-US" sz="825" b="1" dirty="0">
                <a:solidFill>
                  <a:schemeClr val="accent6">
                    <a:lumMod val="50000"/>
                  </a:schemeClr>
                </a:solidFill>
                <a:latin typeface="Arial" panose="020B0604020202020204" pitchFamily="34" charset="0"/>
              </a:rPr>
              <a:t>Extension activities</a:t>
            </a:r>
            <a:endParaRPr lang="en-US" sz="825" dirty="0">
              <a:solidFill>
                <a:schemeClr val="accent6">
                  <a:lumMod val="50000"/>
                </a:schemeClr>
              </a:solidFill>
              <a:latin typeface="Arial" panose="020B0604020202020204" pitchFamily="34" charset="0"/>
            </a:endParaRPr>
          </a:p>
          <a:p>
            <a:pPr defTabSz="685800">
              <a:defRPr/>
            </a:pPr>
            <a:r>
              <a:rPr lang="en-US" sz="825" dirty="0">
                <a:solidFill>
                  <a:schemeClr val="accent6">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825" dirty="0">
                <a:solidFill>
                  <a:schemeClr val="accent6">
                    <a:lumMod val="50000"/>
                  </a:schemeClr>
                </a:solidFill>
                <a:latin typeface="Arial" panose="020B0604020202020204" pitchFamily="34" charset="0"/>
              </a:rPr>
              <a:t>formulation of marketing strategy.</a:t>
            </a:r>
          </a:p>
          <a:p>
            <a:pPr defTabSz="685800">
              <a:defRPr/>
            </a:pPr>
            <a:endParaRPr lang="en-US" sz="525" b="1" dirty="0">
              <a:solidFill>
                <a:schemeClr val="accent6">
                  <a:lumMod val="50000"/>
                </a:schemeClr>
              </a:solidFill>
              <a:latin typeface="Arial" panose="020B0604020202020204" pitchFamily="34" charset="0"/>
            </a:endParaRPr>
          </a:p>
          <a:p>
            <a:pPr defTabSz="685800">
              <a:defRPr/>
            </a:pPr>
            <a:r>
              <a:rPr lang="en-US" sz="1050" b="1" dirty="0">
                <a:solidFill>
                  <a:schemeClr val="accent6">
                    <a:lumMod val="50000"/>
                  </a:schemeClr>
                </a:solidFill>
                <a:latin typeface="Arial" panose="020B0604020202020204" pitchFamily="34" charset="0"/>
              </a:rPr>
              <a:t>Task 2</a:t>
            </a:r>
          </a:p>
          <a:p>
            <a:pPr defTabSz="685800">
              <a:defRPr/>
            </a:pPr>
            <a:r>
              <a:rPr lang="en-US" sz="825" dirty="0">
                <a:solidFill>
                  <a:schemeClr val="accent6">
                    <a:lumMod val="50000"/>
                  </a:schemeClr>
                </a:solidFill>
                <a:latin typeface="Arial" panose="020B0604020202020204" pitchFamily="34" charset="0"/>
              </a:rPr>
              <a:t> prepare a handout to be used by future participants in the</a:t>
            </a:r>
          </a:p>
          <a:p>
            <a:pPr defTabSz="685800">
              <a:defRPr/>
            </a:pPr>
            <a:r>
              <a:rPr lang="en-US" sz="825" dirty="0">
                <a:solidFill>
                  <a:schemeClr val="accent6">
                    <a:lumMod val="50000"/>
                  </a:schemeClr>
                </a:solidFill>
                <a:latin typeface="Arial" panose="020B0604020202020204" pitchFamily="34" charset="0"/>
              </a:rPr>
              <a:t>FLDP. on Strategic Marketing; Your contribution to the handout should:</a:t>
            </a:r>
          </a:p>
          <a:p>
            <a:pPr defTabSz="685800">
              <a:defRPr/>
            </a:pPr>
            <a:r>
              <a:rPr lang="en-US" sz="825" dirty="0">
                <a:solidFill>
                  <a:schemeClr val="accent6">
                    <a:lumMod val="50000"/>
                  </a:schemeClr>
                </a:solidFill>
                <a:latin typeface="Arial" panose="020B0604020202020204" pitchFamily="34" charset="0"/>
              </a:rPr>
              <a:t>• </a:t>
            </a:r>
            <a:r>
              <a:rPr lang="en-US" sz="825" dirty="0">
                <a:solidFill>
                  <a:schemeClr val="accent6">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825" dirty="0">
                <a:solidFill>
                  <a:schemeClr val="accent6">
                    <a:lumMod val="50000"/>
                  </a:schemeClr>
                </a:solidFill>
                <a:latin typeface="Helvetica" pitchFamily="2" charset="0"/>
              </a:rPr>
              <a:t>• Evaluate the role of relationship marketing in customer behavior analysis</a:t>
            </a:r>
          </a:p>
          <a:p>
            <a:pPr defTabSz="685800">
              <a:defRPr/>
            </a:pPr>
            <a:r>
              <a:rPr lang="en-US" sz="825" b="1" dirty="0">
                <a:solidFill>
                  <a:schemeClr val="accent6">
                    <a:lumMod val="50000"/>
                  </a:schemeClr>
                </a:solidFill>
                <a:latin typeface="Arial" panose="020B0604020202020204" pitchFamily="34" charset="0"/>
              </a:rPr>
              <a:t>Extension activities</a:t>
            </a:r>
          </a:p>
          <a:p>
            <a:pPr defTabSz="685800">
              <a:defRPr/>
            </a:pPr>
            <a:r>
              <a:rPr lang="en-US" sz="825" dirty="0">
                <a:solidFill>
                  <a:schemeClr val="accent6">
                    <a:lumMod val="50000"/>
                  </a:schemeClr>
                </a:solidFill>
                <a:latin typeface="Arial" panose="020B0604020202020204" pitchFamily="34" charset="0"/>
              </a:rPr>
              <a:t>you must also analyze the influences on, and the psychology of, consumer behavior.</a:t>
            </a:r>
          </a:p>
          <a:p>
            <a:pPr defTabSz="685800">
              <a:defRPr/>
            </a:pPr>
            <a:endParaRPr lang="en-US" sz="825" dirty="0">
              <a:solidFill>
                <a:schemeClr val="accent6">
                  <a:lumMod val="50000"/>
                </a:schemeClr>
              </a:solidFill>
              <a:latin typeface="Arial" panose="020B0604020202020204" pitchFamily="34" charset="0"/>
            </a:endParaRPr>
          </a:p>
          <a:p>
            <a:pPr defTabSz="685800">
              <a:defRPr/>
            </a:pPr>
            <a:r>
              <a:rPr lang="en-US" sz="1050" b="1" dirty="0">
                <a:solidFill>
                  <a:schemeClr val="accent6">
                    <a:lumMod val="50000"/>
                  </a:schemeClr>
                </a:solidFill>
                <a:latin typeface="Arial" panose="020B0604020202020204" pitchFamily="34" charset="0"/>
              </a:rPr>
              <a:t>Task 3</a:t>
            </a:r>
          </a:p>
          <a:p>
            <a:pPr defTabSz="685800">
              <a:defRPr/>
            </a:pPr>
            <a:r>
              <a:rPr lang="en-US" sz="825" dirty="0">
                <a:solidFill>
                  <a:schemeClr val="accent6">
                    <a:lumMod val="50000"/>
                  </a:schemeClr>
                </a:solidFill>
                <a:latin typeface="Arial" panose="020B0604020202020204" pitchFamily="34" charset="0"/>
              </a:rPr>
              <a:t>You are required to develop a</a:t>
            </a:r>
          </a:p>
          <a:p>
            <a:pPr defTabSz="685800">
              <a:defRPr/>
            </a:pPr>
            <a:r>
              <a:rPr lang="en-US" sz="825" dirty="0">
                <a:solidFill>
                  <a:schemeClr val="accent6">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825" dirty="0">
                <a:solidFill>
                  <a:schemeClr val="accent6">
                    <a:lumMod val="50000"/>
                  </a:schemeClr>
                </a:solidFill>
                <a:latin typeface="Arial" panose="020B0604020202020204" pitchFamily="34" charset="0"/>
              </a:rPr>
              <a:t>For the selected and named </a:t>
            </a:r>
            <a:r>
              <a:rPr lang="en-US" sz="825" dirty="0" err="1">
                <a:solidFill>
                  <a:schemeClr val="accent6">
                    <a:lumMod val="50000"/>
                  </a:schemeClr>
                </a:solidFill>
                <a:latin typeface="Arial" panose="020B0604020202020204" pitchFamily="34" charset="0"/>
              </a:rPr>
              <a:t>organisation</a:t>
            </a:r>
            <a:r>
              <a:rPr lang="en-US" sz="825" dirty="0">
                <a:solidFill>
                  <a:schemeClr val="accent6">
                    <a:lumMod val="50000"/>
                  </a:schemeClr>
                </a:solidFill>
                <a:latin typeface="Arial" panose="020B0604020202020204" pitchFamily="34" charset="0"/>
              </a:rPr>
              <a:t> you must:</a:t>
            </a:r>
          </a:p>
          <a:p>
            <a:pPr defTabSz="685800">
              <a:defRPr/>
            </a:pPr>
            <a:r>
              <a:rPr lang="en-US" sz="825" dirty="0">
                <a:solidFill>
                  <a:schemeClr val="accent6">
                    <a:lumMod val="50000"/>
                  </a:schemeClr>
                </a:solidFill>
                <a:latin typeface="Arial" panose="020B0604020202020204" pitchFamily="34" charset="0"/>
              </a:rPr>
              <a:t>• </a:t>
            </a:r>
            <a:r>
              <a:rPr lang="en-US" sz="825" dirty="0">
                <a:solidFill>
                  <a:schemeClr val="accent6">
                    <a:lumMod val="50000"/>
                  </a:schemeClr>
                </a:solidFill>
                <a:latin typeface="Helvetica" pitchFamily="2" charset="0"/>
              </a:rPr>
              <a:t>Analyze the key considerations in creating a marketing strategy</a:t>
            </a:r>
          </a:p>
          <a:p>
            <a:pPr defTabSz="685800">
              <a:defRPr/>
            </a:pPr>
            <a:r>
              <a:rPr lang="en-US" sz="825" dirty="0">
                <a:solidFill>
                  <a:schemeClr val="accent6">
                    <a:lumMod val="50000"/>
                  </a:schemeClr>
                </a:solidFill>
                <a:latin typeface="Helvetica" pitchFamily="2" charset="0"/>
              </a:rPr>
              <a:t>• Explain how the marketing strategy should address competitive forces</a:t>
            </a:r>
          </a:p>
          <a:p>
            <a:pPr defTabSz="685800">
              <a:defRPr/>
            </a:pPr>
            <a:r>
              <a:rPr lang="en-US" sz="825" dirty="0">
                <a:solidFill>
                  <a:schemeClr val="accent6">
                    <a:lumMod val="50000"/>
                  </a:schemeClr>
                </a:solidFill>
                <a:latin typeface="Helvetica" pitchFamily="2" charset="0"/>
              </a:rPr>
              <a:t>• Develop a strategic marketing plan for your named organization using an appropriate</a:t>
            </a:r>
          </a:p>
          <a:p>
            <a:pPr defTabSz="685800">
              <a:defRPr/>
            </a:pPr>
            <a:r>
              <a:rPr lang="en-US" sz="825" dirty="0">
                <a:solidFill>
                  <a:schemeClr val="accent6">
                    <a:lumMod val="50000"/>
                  </a:schemeClr>
                </a:solidFill>
                <a:latin typeface="Helvetica" pitchFamily="2" charset="0"/>
              </a:rPr>
              <a:t>format (include KPIs that will support monitoring)</a:t>
            </a:r>
          </a:p>
          <a:p>
            <a:pPr defTabSz="685800">
              <a:defRPr/>
            </a:pPr>
            <a:r>
              <a:rPr lang="en-US" sz="825" dirty="0">
                <a:solidFill>
                  <a:schemeClr val="accent6">
                    <a:lumMod val="50000"/>
                  </a:schemeClr>
                </a:solidFill>
                <a:latin typeface="Helvetica" pitchFamily="2" charset="0"/>
              </a:rPr>
              <a:t>• Develop a risk register and associated contingency plans</a:t>
            </a:r>
            <a:endParaRPr lang="en-US" sz="900" dirty="0">
              <a:solidFill>
                <a:schemeClr val="accent6">
                  <a:lumMod val="50000"/>
                </a:schemeClr>
              </a:solidFill>
              <a:latin typeface="Helvetica" pitchFamily="2" charset="0"/>
            </a:endParaRPr>
          </a:p>
        </p:txBody>
      </p:sp>
    </p:spTree>
    <p:extLst>
      <p:ext uri="{BB962C8B-B14F-4D97-AF65-F5344CB8AC3E}">
        <p14:creationId xmlns:p14="http://schemas.microsoft.com/office/powerpoint/2010/main" val="42554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916130FD-B61D-502B-A4ED-5BC82AC394F2}"/>
            </a:ext>
          </a:extLst>
        </p:cNvPr>
        <p:cNvGrpSpPr/>
        <p:nvPr/>
      </p:nvGrpSpPr>
      <p:grpSpPr>
        <a:xfrm>
          <a:off x="0" y="0"/>
          <a:ext cx="0" cy="0"/>
          <a:chOff x="0" y="0"/>
          <a:chExt cx="0" cy="0"/>
        </a:xfrm>
      </p:grpSpPr>
      <p:pic>
        <p:nvPicPr>
          <p:cNvPr id="97" name="Google Shape;97;p1" descr="page2image14993040">
            <a:extLst>
              <a:ext uri="{FF2B5EF4-FFF2-40B4-BE49-F238E27FC236}">
                <a16:creationId xmlns:a16="http://schemas.microsoft.com/office/drawing/2014/main" id="{F308CF19-E32A-FEB2-98CF-4D0E1104C4CB}"/>
              </a:ext>
            </a:extLst>
          </p:cNvPr>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a:extLst>
              <a:ext uri="{FF2B5EF4-FFF2-40B4-BE49-F238E27FC236}">
                <a16:creationId xmlns:a16="http://schemas.microsoft.com/office/drawing/2014/main" id="{8EC83964-F999-7162-CA10-5EBAA06C8AEA}"/>
              </a:ext>
            </a:extLst>
          </p:cNvPr>
          <p:cNvSpPr txBox="1"/>
          <p:nvPr/>
        </p:nvSpPr>
        <p:spPr>
          <a:xfrm>
            <a:off x="2514600" y="1206217"/>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3600" b="1" dirty="0">
                <a:solidFill>
                  <a:schemeClr val="accent6">
                    <a:lumMod val="50000"/>
                  </a:schemeClr>
                </a:solidFill>
                <a:latin typeface="Arial"/>
                <a:ea typeface="Arial"/>
                <a:cs typeface="Arial"/>
                <a:sym typeface="Arial"/>
              </a:rPr>
              <a:t>Strategic marketing</a:t>
            </a:r>
            <a:endParaRPr sz="10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3600" b="1" dirty="0">
                <a:solidFill>
                  <a:schemeClr val="accent6">
                    <a:lumMod val="50000"/>
                  </a:schemeClr>
                </a:solidFill>
                <a:latin typeface="Arial"/>
                <a:ea typeface="Arial"/>
                <a:cs typeface="Arial"/>
                <a:sym typeface="Arial"/>
              </a:rPr>
              <a:t>Lecture # 5</a:t>
            </a:r>
            <a:endParaRPr sz="1000" dirty="0">
              <a:solidFill>
                <a:schemeClr val="accent6">
                  <a:lumMod val="50000"/>
                </a:schemeClr>
              </a:solidFill>
              <a:latin typeface="Calibri" panose="020F0502020204030204"/>
            </a:endParaRPr>
          </a:p>
        </p:txBody>
      </p:sp>
      <p:pic>
        <p:nvPicPr>
          <p:cNvPr id="99" name="Google Shape;99;p1">
            <a:extLst>
              <a:ext uri="{FF2B5EF4-FFF2-40B4-BE49-F238E27FC236}">
                <a16:creationId xmlns:a16="http://schemas.microsoft.com/office/drawing/2014/main" id="{E18FD704-27C8-6A0F-A34D-EA3BB4981443}"/>
              </a:ext>
            </a:extLst>
          </p:cNvPr>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1DAA5120-009C-FE3B-D7E4-CFE5557AEF0C}"/>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359310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1587327"/>
            <a:ext cx="3935556" cy="2643273"/>
          </a:xfrm>
          <a:prstGeom prst="rect">
            <a:avLst/>
          </a:prstGeom>
          <a:solidFill>
            <a:schemeClr val="bg1"/>
          </a:solidFill>
        </p:spPr>
        <p:txBody>
          <a:bodyPr vert="horz" lIns="68580" tIns="34290" rIns="68580" bIns="34290" rtlCol="0" anchor="ctr">
            <a:normAutofit/>
          </a:bodyPr>
          <a:lstStyle/>
          <a:p>
            <a:pPr marL="9525" defTabSz="685766">
              <a:lnSpc>
                <a:spcPct val="90000"/>
              </a:lnSpc>
              <a:spcBef>
                <a:spcPct val="0"/>
              </a:spcBef>
              <a:spcAft>
                <a:spcPts val="450"/>
              </a:spcAft>
              <a:tabLst>
                <a:tab pos="3011178" algn="l"/>
              </a:tabLst>
              <a:defRPr/>
            </a:pPr>
            <a:r>
              <a:rPr lang="en-US" sz="3600" cap="all" dirty="0">
                <a:solidFill>
                  <a:srgbClr val="C00000"/>
                </a:solidFill>
                <a:latin typeface="Impact" panose="020B0806030902050204"/>
              </a:rPr>
              <a:t>Porter</a:t>
            </a:r>
            <a:r>
              <a:rPr lang="en-US" sz="3600" cap="all" spc="8" dirty="0">
                <a:solidFill>
                  <a:srgbClr val="C00000"/>
                </a:solidFill>
                <a:latin typeface="Impact" panose="020B0806030902050204"/>
              </a:rPr>
              <a:t>’</a:t>
            </a:r>
            <a:r>
              <a:rPr lang="en-US" sz="3600" cap="all" dirty="0">
                <a:solidFill>
                  <a:srgbClr val="C00000"/>
                </a:solidFill>
                <a:latin typeface="Impact" panose="020B0806030902050204"/>
              </a:rPr>
              <a:t>s</a:t>
            </a:r>
            <a:r>
              <a:rPr lang="en-US" sz="3600" cap="all" spc="-15" dirty="0">
                <a:solidFill>
                  <a:srgbClr val="C00000"/>
                </a:solidFill>
                <a:latin typeface="Impact" panose="020B0806030902050204"/>
              </a:rPr>
              <a:t> </a:t>
            </a:r>
            <a:r>
              <a:rPr lang="en-US" sz="3600" cap="all" dirty="0">
                <a:solidFill>
                  <a:srgbClr val="C00000"/>
                </a:solidFill>
                <a:latin typeface="Impact" panose="020B0806030902050204"/>
              </a:rPr>
              <a:t>Gene</a:t>
            </a:r>
            <a:r>
              <a:rPr lang="en-US" sz="3600" cap="all" spc="8" dirty="0">
                <a:solidFill>
                  <a:srgbClr val="C00000"/>
                </a:solidFill>
                <a:latin typeface="Impact" panose="020B0806030902050204"/>
              </a:rPr>
              <a:t>r</a:t>
            </a:r>
            <a:r>
              <a:rPr lang="en-US" sz="3600" cap="all" dirty="0">
                <a:solidFill>
                  <a:srgbClr val="C00000"/>
                </a:solidFill>
                <a:latin typeface="Impact" panose="020B0806030902050204"/>
              </a:rPr>
              <a:t>ic</a:t>
            </a:r>
          </a:p>
          <a:p>
            <a:pPr marL="9525" defTabSz="685766">
              <a:lnSpc>
                <a:spcPct val="90000"/>
              </a:lnSpc>
              <a:spcBef>
                <a:spcPct val="0"/>
              </a:spcBef>
              <a:spcAft>
                <a:spcPts val="450"/>
              </a:spcAft>
              <a:tabLst>
                <a:tab pos="3011178" algn="l"/>
              </a:tabLst>
              <a:defRPr/>
            </a:pPr>
            <a:r>
              <a:rPr lang="en-US" sz="3600" cap="all" spc="-15" dirty="0">
                <a:solidFill>
                  <a:srgbClr val="C00000"/>
                </a:solidFill>
                <a:latin typeface="Impact" panose="020B0806030902050204"/>
              </a:rPr>
              <a:t>S</a:t>
            </a:r>
            <a:r>
              <a:rPr lang="en-US" sz="3600" cap="all" dirty="0">
                <a:solidFill>
                  <a:srgbClr val="C00000"/>
                </a:solidFill>
                <a:latin typeface="Impact" panose="020B0806030902050204"/>
              </a:rPr>
              <a:t>trate</a:t>
            </a:r>
            <a:r>
              <a:rPr lang="en-US" sz="3600" cap="all" spc="4" dirty="0">
                <a:solidFill>
                  <a:srgbClr val="C00000"/>
                </a:solidFill>
                <a:latin typeface="Impact" panose="020B0806030902050204"/>
              </a:rPr>
              <a:t>g</a:t>
            </a:r>
            <a:r>
              <a:rPr lang="en-US" sz="3600" cap="all" dirty="0">
                <a:solidFill>
                  <a:srgbClr val="C00000"/>
                </a:solidFill>
                <a:latin typeface="Impact" panose="020B0806030902050204"/>
              </a:rPr>
              <a:t>ies</a:t>
            </a:r>
          </a:p>
        </p:txBody>
      </p:sp>
      <p:graphicFrame>
        <p:nvGraphicFramePr>
          <p:cNvPr id="5" name="object 3">
            <a:extLst>
              <a:ext uri="{FF2B5EF4-FFF2-40B4-BE49-F238E27FC236}">
                <a16:creationId xmlns:a16="http://schemas.microsoft.com/office/drawing/2014/main" id="{D5C004DA-0A9C-4268-A0C9-E0F0A756D54D}"/>
              </a:ext>
            </a:extLst>
          </p:cNvPr>
          <p:cNvGraphicFramePr/>
          <p:nvPr/>
        </p:nvGraphicFramePr>
        <p:xfrm>
          <a:off x="5348848" y="1432439"/>
          <a:ext cx="4840340" cy="363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Michael Porter said, &quot;Successful companies are those that create new values  based on better responding to customer needs.&quot;">
            <a:extLst>
              <a:ext uri="{FF2B5EF4-FFF2-40B4-BE49-F238E27FC236}">
                <a16:creationId xmlns:a16="http://schemas.microsoft.com/office/drawing/2014/main" id="{ACFC52AF-28FB-1CD6-5E08-1610322C8B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7163" y="3429003"/>
            <a:ext cx="3277322" cy="1638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F6B3BF-9027-27FC-EDE8-A88A766F1B7A}"/>
              </a:ext>
            </a:extLst>
          </p:cNvPr>
          <p:cNvSpPr txBox="1"/>
          <p:nvPr/>
        </p:nvSpPr>
        <p:spPr>
          <a:xfrm>
            <a:off x="1677163" y="1713165"/>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Rockwell" panose="02060603020205020403"/>
              </a:rPr>
              <a:t>4</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2003811" y="1116999"/>
            <a:ext cx="2983382"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6202" y="2495912"/>
            <a:ext cx="4027430" cy="27829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1769621" y="2312643"/>
            <a:ext cx="3885338" cy="3165738"/>
          </a:xfrm>
          <a:prstGeom prst="rect">
            <a:avLst/>
          </a:prstGeom>
          <a:noFill/>
        </p:spPr>
        <p:txBody>
          <a:bodyPr wrap="square" rtlCol="0">
            <a:spAutoFit/>
          </a:bodyPr>
          <a:lstStyle/>
          <a:p>
            <a:pPr marL="171450" lvl="1" algn="r" defTabSz="685800" rtl="1">
              <a:lnSpc>
                <a:spcPct val="150000"/>
              </a:lnSpc>
              <a:defRPr/>
            </a:pPr>
            <a:r>
              <a:rPr lang="ar-SA" sz="1500" b="1" dirty="0">
                <a:solidFill>
                  <a:schemeClr val="accent6">
                    <a:lumMod val="50000"/>
                  </a:schemeClr>
                </a:solidFill>
                <a:latin typeface="Calibri" panose="020F0502020204030204"/>
                <a:cs typeface="Arial" panose="020B0604020202020204" pitchFamily="34" charset="0"/>
              </a:rPr>
              <a:t> </a:t>
            </a:r>
            <a:r>
              <a:rPr lang="ar-SA" sz="1050" b="1" dirty="0">
                <a:solidFill>
                  <a:schemeClr val="accent6">
                    <a:lumMod val="50000"/>
                  </a:schemeClr>
                </a:solidFill>
                <a:latin typeface="Segoe UI Web (Arabic)"/>
                <a:cs typeface="Arial" panose="020B0604020202020204" pitchFamily="34" charset="0"/>
              </a:rPr>
              <a:t>اقترح</a:t>
            </a:r>
            <a:r>
              <a:rPr lang="ar-SA" sz="1500" b="1" dirty="0">
                <a:solidFill>
                  <a:schemeClr val="accent6">
                    <a:lumMod val="50000"/>
                  </a:schemeClr>
                </a:solidFill>
                <a:latin typeface="Calibri" panose="020F0502020204030204"/>
                <a:cs typeface="Arial" panose="020B0604020202020204" pitchFamily="34" charset="0"/>
              </a:rPr>
              <a:t> مايكل </a:t>
            </a:r>
            <a:r>
              <a:rPr lang="ar-SA" sz="1500" b="1" dirty="0" err="1">
                <a:solidFill>
                  <a:schemeClr val="accent6">
                    <a:lumMod val="50000"/>
                  </a:schemeClr>
                </a:solidFill>
                <a:latin typeface="Calibri" panose="020F0502020204030204"/>
                <a:cs typeface="Arial" panose="020B0604020202020204" pitchFamily="34" charset="0"/>
              </a:rPr>
              <a:t>بورتر</a:t>
            </a:r>
            <a:r>
              <a:rPr lang="ar-SA" sz="1500" b="1" dirty="0">
                <a:solidFill>
                  <a:schemeClr val="accent6">
                    <a:lumMod val="50000"/>
                  </a:schemeClr>
                </a:solidFill>
                <a:latin typeface="Calibri" panose="020F0502020204030204"/>
                <a:cs typeface="Arial" panose="020B0604020202020204" pitchFamily="34" charset="0"/>
              </a:rPr>
              <a:t> ثلاث استراتيجيات تحقق ميزة تنافسيه وهي </a:t>
            </a:r>
          </a:p>
          <a:p>
            <a:pPr marL="514350" lvl="1" indent="-342900" algn="r" defTabSz="685800" rtl="1">
              <a:lnSpc>
                <a:spcPct val="150000"/>
              </a:lnSpc>
              <a:buFont typeface="+mj-lt"/>
              <a:buAutoNum type="arabicPeriod"/>
              <a:defRPr/>
            </a:pPr>
            <a:r>
              <a:rPr lang="ar-SA" sz="1500" b="1" dirty="0">
                <a:solidFill>
                  <a:schemeClr val="accent6">
                    <a:lumMod val="50000"/>
                  </a:schemeClr>
                </a:solidFill>
                <a:latin typeface="Calibri" panose="020F0502020204030204"/>
                <a:cs typeface="Arial" panose="020B0604020202020204" pitchFamily="34" charset="0"/>
              </a:rPr>
              <a:t> استراتيجية الريادة في  التكلفة وقد تستهدف قطاعات واسعه او صناعة بأكملها </a:t>
            </a:r>
          </a:p>
          <a:p>
            <a:pPr marL="514350" lvl="1" indent="-342900" algn="r" defTabSz="685800" rtl="1">
              <a:lnSpc>
                <a:spcPct val="150000"/>
              </a:lnSpc>
              <a:buFont typeface="+mj-lt"/>
              <a:buAutoNum type="arabicPeriod"/>
              <a:defRPr/>
            </a:pPr>
            <a:r>
              <a:rPr lang="ar-SA" sz="1500" b="1" dirty="0">
                <a:solidFill>
                  <a:schemeClr val="accent6">
                    <a:lumMod val="50000"/>
                  </a:schemeClr>
                </a:solidFill>
                <a:latin typeface="Calibri" panose="020F0502020204030204"/>
                <a:cs typeface="Arial" panose="020B0604020202020204" pitchFamily="34" charset="0"/>
              </a:rPr>
              <a:t> استراتيجية التمييز أو التمايز وقد تستهدف قطاعات واسعه او صناعة بأكملها </a:t>
            </a:r>
          </a:p>
          <a:p>
            <a:pPr marL="514350" lvl="1" indent="-342900" algn="r" defTabSz="685800" rtl="1">
              <a:lnSpc>
                <a:spcPct val="150000"/>
              </a:lnSpc>
              <a:buFont typeface="+mj-lt"/>
              <a:buAutoNum type="arabicPeriod"/>
              <a:defRPr/>
            </a:pPr>
            <a:r>
              <a:rPr lang="ar-SA" sz="1500" b="1" dirty="0">
                <a:solidFill>
                  <a:schemeClr val="accent6">
                    <a:lumMod val="50000"/>
                  </a:schemeClr>
                </a:solidFill>
                <a:latin typeface="Calibri" panose="020F0502020204030204"/>
                <a:cs typeface="Arial" panose="020B0604020202020204" pitchFamily="34" charset="0"/>
              </a:rPr>
              <a:t> استراتيجية التركيز وهي تستهدف قطاع معين او الصناعة معينه.</a:t>
            </a:r>
          </a:p>
          <a:p>
            <a:pPr algn="r" defTabSz="685800" rtl="1">
              <a:lnSpc>
                <a:spcPct val="150000"/>
              </a:lnSpc>
              <a:defRPr/>
            </a:pPr>
            <a:endParaRPr lang="ar-SA" sz="1500" b="1" dirty="0">
              <a:solidFill>
                <a:schemeClr val="accent6">
                  <a:lumMod val="50000"/>
                </a:schemeClr>
              </a:solidFill>
              <a:latin typeface="Calibri" panose="020F0502020204030204"/>
              <a:cs typeface="Arial" panose="020B0604020202020204" pitchFamily="34" charset="0"/>
            </a:endParaRPr>
          </a:p>
        </p:txBody>
      </p:sp>
      <p:pic>
        <p:nvPicPr>
          <p:cNvPr id="10" name="Picture 2" descr="Michael Porter said, &quot;Successful companies are those that create new values  based on better responding to customer needs.&quot;">
            <a:extLst>
              <a:ext uri="{FF2B5EF4-FFF2-40B4-BE49-F238E27FC236}">
                <a16:creationId xmlns:a16="http://schemas.microsoft.com/office/drawing/2014/main" id="{F561DA82-9AD3-3516-0E0B-5A03CAF68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960" y="1182103"/>
            <a:ext cx="4439253" cy="131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48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553767"/>
            <a:ext cx="2333625" cy="1625203"/>
          </a:xfrm>
        </p:spPr>
        <p:txBody>
          <a:bodyPr anchor="b">
            <a:noAutofit/>
          </a:bodyPr>
          <a:lstStyle/>
          <a:p>
            <a:pPr algn="ctr"/>
            <a:r>
              <a:rPr lang="en-US" sz="3000" dirty="0">
                <a:solidFill>
                  <a:schemeClr val="accent6">
                    <a:lumMod val="50000"/>
                  </a:schemeClr>
                </a:solidFill>
              </a:rPr>
              <a:t>Understand </a:t>
            </a:r>
            <a:r>
              <a:rPr lang="en-US" altLang="en-US" sz="3000" dirty="0">
                <a:solidFill>
                  <a:schemeClr val="accent6">
                    <a:lumMod val="50000"/>
                  </a:schemeClr>
                </a:solidFill>
              </a:rPr>
              <a:t>Competitive Advantages</a:t>
            </a:r>
            <a:endParaRPr lang="en-IN" sz="3000" dirty="0">
              <a:solidFill>
                <a:schemeClr val="accent6">
                  <a:lumMod val="50000"/>
                </a:schemeClr>
              </a:solidFill>
            </a:endParaRPr>
          </a:p>
        </p:txBody>
      </p:sp>
      <p:sp>
        <p:nvSpPr>
          <p:cNvPr id="3" name="Content Placeholder 2"/>
          <p:cNvSpPr>
            <a:spLocks noGrp="1"/>
          </p:cNvSpPr>
          <p:nvPr>
            <p:ph idx="4294967295"/>
          </p:nvPr>
        </p:nvSpPr>
        <p:spPr>
          <a:xfrm>
            <a:off x="1524001" y="3595688"/>
            <a:ext cx="3159303" cy="1708547"/>
          </a:xfrm>
        </p:spPr>
        <p:txBody>
          <a:bodyPr>
            <a:normAutofit lnSpcReduction="10000"/>
          </a:bodyPr>
          <a:lstStyle/>
          <a:p>
            <a:pPr>
              <a:defRPr/>
            </a:pPr>
            <a:r>
              <a:rPr lang="en-US" sz="1350" b="1" dirty="0">
                <a:solidFill>
                  <a:schemeClr val="accent6">
                    <a:lumMod val="50000"/>
                  </a:schemeClr>
                </a:solidFill>
              </a:rPr>
              <a:t>Competitive advantage</a:t>
            </a:r>
            <a:r>
              <a:rPr lang="en-US" sz="1350" dirty="0">
                <a:solidFill>
                  <a:schemeClr val="accent6">
                    <a:lumMod val="50000"/>
                  </a:schemeClr>
                </a:solidFill>
              </a:rPr>
              <a:t>: refers to an advantage over competitors gained by offering greater customer value, </a:t>
            </a:r>
            <a:r>
              <a:rPr lang="ar-SA" sz="1350" dirty="0">
                <a:solidFill>
                  <a:schemeClr val="accent6">
                    <a:lumMod val="50000"/>
                  </a:schemeClr>
                </a:solidFill>
              </a:rPr>
              <a:t> </a:t>
            </a:r>
            <a:r>
              <a:rPr lang="en-US" sz="1350" dirty="0">
                <a:solidFill>
                  <a:schemeClr val="accent6">
                    <a:lumMod val="50000"/>
                  </a:schemeClr>
                </a:solidFill>
              </a:rPr>
              <a:t>through</a:t>
            </a:r>
            <a:r>
              <a:rPr lang="ar-SA" sz="1350" dirty="0">
                <a:solidFill>
                  <a:schemeClr val="accent6">
                    <a:lumMod val="50000"/>
                  </a:schemeClr>
                </a:solidFill>
              </a:rPr>
              <a:t> </a:t>
            </a:r>
            <a:r>
              <a:rPr lang="en-US" sz="1350" dirty="0">
                <a:solidFill>
                  <a:schemeClr val="accent6">
                    <a:lumMod val="50000"/>
                  </a:schemeClr>
                </a:solidFill>
              </a:rPr>
              <a:t>:</a:t>
            </a:r>
          </a:p>
          <a:p>
            <a:pPr lvl="1">
              <a:defRPr/>
            </a:pPr>
            <a:r>
              <a:rPr lang="en-US" sz="1350" dirty="0">
                <a:solidFill>
                  <a:schemeClr val="accent6">
                    <a:lumMod val="50000"/>
                  </a:schemeClr>
                </a:solidFill>
              </a:rPr>
              <a:t> Providing high quality </a:t>
            </a:r>
          </a:p>
          <a:p>
            <a:pPr lvl="1">
              <a:defRPr/>
            </a:pPr>
            <a:r>
              <a:rPr lang="en-US" sz="1350" dirty="0">
                <a:solidFill>
                  <a:schemeClr val="accent6">
                    <a:lumMod val="50000"/>
                  </a:schemeClr>
                </a:solidFill>
              </a:rPr>
              <a:t>Providing  benefits that justify higher prices</a:t>
            </a:r>
          </a:p>
          <a:p>
            <a:pPr lvl="1">
              <a:defRPr/>
            </a:pPr>
            <a:r>
              <a:rPr lang="en-US" sz="1350" dirty="0">
                <a:solidFill>
                  <a:schemeClr val="accent6">
                    <a:lumMod val="50000"/>
                  </a:schemeClr>
                </a:solidFill>
              </a:rPr>
              <a:t>Having lower prices</a:t>
            </a:r>
          </a:p>
          <a:p>
            <a:pPr marL="342900" lvl="1" indent="0">
              <a:buNone/>
              <a:defRPr/>
            </a:pPr>
            <a:endParaRPr lang="en-US" sz="1350" dirty="0">
              <a:solidFill>
                <a:schemeClr val="accent6">
                  <a:lumMod val="50000"/>
                </a:schemeClr>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AF17080B-C6D1-7AB2-6991-0F897AF1E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3386" y="3360707"/>
            <a:ext cx="3264614" cy="2050565"/>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extLst>
              <a:ext uri="{FF2B5EF4-FFF2-40B4-BE49-F238E27FC236}">
                <a16:creationId xmlns:a16="http://schemas.microsoft.com/office/drawing/2014/main" id="{793489DC-6665-86B8-25AF-A7BDF7369B60}"/>
              </a:ext>
            </a:extLst>
          </p:cNvPr>
          <p:cNvSpPr/>
          <p:nvPr/>
        </p:nvSpPr>
        <p:spPr>
          <a:xfrm>
            <a:off x="5118032" y="3994380"/>
            <a:ext cx="2914247" cy="36347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panose="020F0502020204030204"/>
              <a:cs typeface="Arial" panose="020B0604020202020204" pitchFamily="34" charset="0"/>
            </a:endParaRPr>
          </a:p>
        </p:txBody>
      </p:sp>
      <p:sp>
        <p:nvSpPr>
          <p:cNvPr id="8" name="TextBox 7">
            <a:extLst>
              <a:ext uri="{FF2B5EF4-FFF2-40B4-BE49-F238E27FC236}">
                <a16:creationId xmlns:a16="http://schemas.microsoft.com/office/drawing/2014/main" id="{1AF94947-1E16-761D-5FD7-1C683382E367}"/>
              </a:ext>
            </a:extLst>
          </p:cNvPr>
          <p:cNvSpPr txBox="1"/>
          <p:nvPr/>
        </p:nvSpPr>
        <p:spPr>
          <a:xfrm>
            <a:off x="5115463" y="4357855"/>
            <a:ext cx="2290495" cy="923330"/>
          </a:xfrm>
          <a:prstGeom prst="rect">
            <a:avLst/>
          </a:prstGeom>
          <a:gradFill>
            <a:gsLst>
              <a:gs pos="57000">
                <a:schemeClr val="accent6">
                  <a:lumMod val="60000"/>
                  <a:lumOff val="40000"/>
                </a:schemeClr>
              </a:gs>
              <a:gs pos="100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txBody>
          <a:bodyPr wrap="square">
            <a:spAutoFit/>
          </a:bodyPr>
          <a:lstStyle/>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Competitive Advantage</a:t>
            </a:r>
          </a:p>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unique Selling Proposition </a:t>
            </a:r>
          </a:p>
        </p:txBody>
      </p:sp>
      <p:pic>
        <p:nvPicPr>
          <p:cNvPr id="3074" name="Picture 2" descr="The USP Of A Property: What Does It Mean And How Can You Use It? – S-Ehrlich">
            <a:extLst>
              <a:ext uri="{FF2B5EF4-FFF2-40B4-BE49-F238E27FC236}">
                <a16:creationId xmlns:a16="http://schemas.microsoft.com/office/drawing/2014/main" id="{BE536990-0BEE-9774-DCB1-2F73150DFF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7" t="5693" r="5450" b="13542"/>
          <a:stretch/>
        </p:blipFill>
        <p:spPr bwMode="auto">
          <a:xfrm>
            <a:off x="5410201" y="1236085"/>
            <a:ext cx="4541177" cy="226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5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39FB-084A-77BA-282D-AEECA4D10D16}"/>
              </a:ext>
            </a:extLst>
          </p:cNvPr>
          <p:cNvSpPr txBox="1"/>
          <p:nvPr/>
        </p:nvSpPr>
        <p:spPr>
          <a:xfrm>
            <a:off x="1747632" y="1625047"/>
            <a:ext cx="8855765"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pic>
        <p:nvPicPr>
          <p:cNvPr id="16387" name="Picture 3" descr="Green Prius Ad">
            <a:extLst>
              <a:ext uri="{FF2B5EF4-FFF2-40B4-BE49-F238E27FC236}">
                <a16:creationId xmlns:a16="http://schemas.microsoft.com/office/drawing/2014/main" id="{4A847E6C-6599-2ADE-11DC-A5F7E0615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3" t="3881" r="11926" b="17470"/>
          <a:stretch/>
        </p:blipFill>
        <p:spPr bwMode="auto">
          <a:xfrm>
            <a:off x="7431803" y="3300917"/>
            <a:ext cx="3091758" cy="25449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B73584-BC35-098F-F176-E8E2219B9E8B}"/>
              </a:ext>
            </a:extLst>
          </p:cNvPr>
          <p:cNvSpPr>
            <a:spLocks noChangeArrowheads="1"/>
          </p:cNvSpPr>
          <p:nvPr/>
        </p:nvSpPr>
        <p:spPr bwMode="auto">
          <a:xfrm>
            <a:off x="2106605" y="1533783"/>
            <a:ext cx="4865912" cy="41053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71450" algn="ctr" defTabSz="685800" eaLnBrk="1" hangingPunct="1">
              <a:lnSpc>
                <a:spcPct val="110000"/>
              </a:lnSpc>
              <a:spcBef>
                <a:spcPts val="525"/>
              </a:spcBef>
              <a:buClr>
                <a:srgbClr val="44546A"/>
              </a:buClr>
              <a:defRPr/>
            </a:pPr>
            <a:r>
              <a:rPr lang="en-US" altLang="en-SA" sz="3600" b="1" cap="all" spc="150">
                <a:solidFill>
                  <a:schemeClr val="accent6">
                    <a:lumMod val="50000"/>
                  </a:schemeClr>
                </a:solidFill>
                <a:latin typeface="Calibri Light" panose="020F0302020204030204"/>
              </a:rPr>
              <a:t>TESLA. </a:t>
            </a:r>
          </a:p>
          <a:p>
            <a:pPr indent="-171450" defTabSz="685800" eaLnBrk="1" hangingPunct="1">
              <a:lnSpc>
                <a:spcPct val="110000"/>
              </a:lnSpc>
              <a:spcBef>
                <a:spcPts val="525"/>
              </a:spcBef>
              <a:buClr>
                <a:srgbClr val="44546A"/>
              </a:buClr>
              <a:defRPr/>
            </a:pPr>
            <a:r>
              <a:rPr lang="en-US" altLang="en-SA" sz="2400">
                <a:solidFill>
                  <a:schemeClr val="accent6">
                    <a:lumMod val="50000"/>
                  </a:schemeClr>
                </a:solidFill>
                <a:latin typeface="Calibri" panose="020F0502020204030204"/>
              </a:rPr>
              <a:t>Tesla decided to break into the electric vehicle (EV) marketplace with a luxury sports model. At this time, the electric vehicle market valued economy over form and function. Tesla decided not to compete with the Chevy Volt or Toyota hybrids and instead go after the high-end market.</a:t>
            </a:r>
          </a:p>
          <a:p>
            <a:pPr indent="-171450" defTabSz="685800" eaLnBrk="1" hangingPunct="1">
              <a:lnSpc>
                <a:spcPct val="110000"/>
              </a:lnSpc>
              <a:spcBef>
                <a:spcPts val="525"/>
              </a:spcBef>
              <a:buClr>
                <a:srgbClr val="44546A"/>
              </a:buClr>
              <a:defRPr/>
            </a:pPr>
            <a:r>
              <a:rPr lang="en-US" altLang="en-SA" sz="2400">
                <a:solidFill>
                  <a:schemeClr val="accent6">
                    <a:lumMod val="50000"/>
                  </a:schemeClr>
                </a:solidFill>
                <a:latin typeface="Calibri" panose="020F0502020204030204"/>
              </a:rPr>
              <a:t>           </a:t>
            </a:r>
          </a:p>
          <a:p>
            <a:pPr indent="-171450" defTabSz="685800" eaLnBrk="1" hangingPunct="1">
              <a:lnSpc>
                <a:spcPct val="110000"/>
              </a:lnSpc>
              <a:spcBef>
                <a:spcPts val="525"/>
              </a:spcBef>
              <a:buClr>
                <a:srgbClr val="44546A"/>
              </a:buClr>
              <a:defRPr/>
            </a:pPr>
            <a:r>
              <a:rPr lang="en-US" altLang="en-SA" sz="2400">
                <a:solidFill>
                  <a:schemeClr val="accent6">
                    <a:lumMod val="50000"/>
                  </a:schemeClr>
                </a:solidFill>
                <a:latin typeface="Calibri" panose="020F0502020204030204"/>
              </a:rPr>
              <a:t>          </a:t>
            </a:r>
          </a:p>
          <a:p>
            <a:pPr indent="-171450" defTabSz="685800" eaLnBrk="1" hangingPunct="1">
              <a:lnSpc>
                <a:spcPct val="110000"/>
              </a:lnSpc>
              <a:spcBef>
                <a:spcPts val="525"/>
              </a:spcBef>
              <a:buClr>
                <a:srgbClr val="44546A"/>
              </a:buClr>
              <a:defRPr/>
            </a:pPr>
            <a:br>
              <a:rPr lang="en-US" altLang="en-SA" sz="2400">
                <a:solidFill>
                  <a:schemeClr val="accent6">
                    <a:lumMod val="50000"/>
                  </a:schemeClr>
                </a:solidFill>
                <a:latin typeface="Calibri" panose="020F0502020204030204"/>
              </a:rPr>
            </a:br>
            <a:endParaRPr lang="en-US" altLang="en-SA" sz="2400">
              <a:solidFill>
                <a:schemeClr val="accent6">
                  <a:lumMod val="50000"/>
                </a:schemeClr>
              </a:solidFill>
              <a:latin typeface="Calibri" panose="020F0502020204030204"/>
            </a:endParaRPr>
          </a:p>
        </p:txBody>
      </p:sp>
      <p:pic>
        <p:nvPicPr>
          <p:cNvPr id="3" name="Picture 2" descr="Tesla Branding">
            <a:extLst>
              <a:ext uri="{FF2B5EF4-FFF2-40B4-BE49-F238E27FC236}">
                <a16:creationId xmlns:a16="http://schemas.microsoft.com/office/drawing/2014/main" id="{441D6C93-6EFA-ACEC-AC4F-0A7235332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803" y="1276102"/>
            <a:ext cx="3091758" cy="19519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que selling Proposition from the customer's perspective – What is USP –  Karim Elganainy | كريم الجنايني">
            <a:extLst>
              <a:ext uri="{FF2B5EF4-FFF2-40B4-BE49-F238E27FC236}">
                <a16:creationId xmlns:a16="http://schemas.microsoft.com/office/drawing/2014/main" id="{25267BA8-9BA5-CF29-DCD6-278E01BE11B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4001" y="1276101"/>
            <a:ext cx="2120928" cy="93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76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1524000" y="1010991"/>
            <a:ext cx="4521242"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br>
              <a:rPr lang="ar-SA" dirty="0">
                <a:solidFill>
                  <a:schemeClr val="accent6">
                    <a:lumMod val="50000"/>
                  </a:schemeClr>
                </a:solidFill>
                <a:latin typeface="+mn-lt"/>
                <a:ea typeface="+mn-ea"/>
                <a:cs typeface="+mn-cs"/>
              </a:rPr>
            </a:br>
            <a:r>
              <a:rPr lang="ar-SA" dirty="0">
                <a:solidFill>
                  <a:schemeClr val="accent6">
                    <a:lumMod val="50000"/>
                  </a:schemeClr>
                </a:solidFill>
                <a:latin typeface="+mn-lt"/>
                <a:ea typeface="+mn-ea"/>
                <a:cs typeface="+mn-cs"/>
              </a:rPr>
              <a:t> ١-</a:t>
            </a:r>
            <a:r>
              <a:rPr lang="ar-SA" sz="3300" dirty="0">
                <a:solidFill>
                  <a:schemeClr val="accent6">
                    <a:lumMod val="50000"/>
                  </a:schemeClr>
                </a:solidFill>
              </a:rPr>
              <a:t> الريادة في  التكلفة </a:t>
            </a:r>
            <a:endParaRPr lang="ar-SA" dirty="0">
              <a:solidFill>
                <a:schemeClr val="accent6">
                  <a:lumMod val="50000"/>
                </a:schemeClr>
              </a:solidFill>
              <a:latin typeface="+mn-lt"/>
              <a:ea typeface="+mn-ea"/>
              <a:cs typeface="+mn-cs"/>
            </a:endParaRP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9012" y="3549373"/>
            <a:ext cx="4788347" cy="22047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1644643" y="2447781"/>
            <a:ext cx="4123196" cy="3647152"/>
          </a:xfrm>
          <a:prstGeom prst="rect">
            <a:avLst/>
          </a:prstGeom>
          <a:noFill/>
        </p:spPr>
        <p:txBody>
          <a:bodyPr wrap="square" rtlCol="0">
            <a:spAutoFit/>
          </a:bodyPr>
          <a:lstStyle/>
          <a:p>
            <a:pPr marL="85725" indent="-257175" algn="r" defTabSz="685800" rtl="1">
              <a:buFont typeface="Arial" panose="020B0604020202020204" pitchFamily="34" charset="0"/>
              <a:buChar char="•"/>
              <a:defRPr/>
            </a:pPr>
            <a:r>
              <a:rPr lang="ar-SA" sz="2100" dirty="0">
                <a:solidFill>
                  <a:schemeClr val="accent6">
                    <a:lumMod val="50000"/>
                  </a:schemeClr>
                </a:solidFill>
                <a:latin typeface="Calibri" panose="020F0502020204030204"/>
                <a:cs typeface="Arial" panose="020B0604020202020204" pitchFamily="34" charset="0"/>
              </a:rPr>
              <a:t> استراتيجية الريادة في  التكلفة تعتمد علي تقديم المنج بسعر اقل من  المنافسين وقد تستهدف قطاعات واسعه او صناعة بأكملها</a:t>
            </a:r>
          </a:p>
          <a:p>
            <a:pPr marL="257175" indent="-257175" algn="r" defTabSz="685800" rtl="1">
              <a:buFont typeface="Arial" panose="020B0604020202020204" pitchFamily="34" charset="0"/>
              <a:buChar char="•"/>
              <a:defRPr/>
            </a:pPr>
            <a:r>
              <a:rPr lang="ar-SA" sz="2100" dirty="0">
                <a:solidFill>
                  <a:schemeClr val="accent6">
                    <a:lumMod val="50000"/>
                  </a:schemeClr>
                </a:solidFill>
                <a:latin typeface="Calibri" panose="020F0502020204030204"/>
                <a:cs typeface="Arial" panose="020B0604020202020204" pitchFamily="34" charset="0"/>
              </a:rPr>
              <a:t>أصبحت شركه </a:t>
            </a:r>
            <a:r>
              <a:rPr lang="ar-SA" sz="2100" dirty="0" err="1">
                <a:solidFill>
                  <a:schemeClr val="accent6">
                    <a:lumMod val="50000"/>
                  </a:schemeClr>
                </a:solidFill>
                <a:latin typeface="Calibri" panose="020F0502020204030204"/>
                <a:cs typeface="Arial" panose="020B0604020202020204" pitchFamily="34" charset="0"/>
              </a:rPr>
              <a:t>تشانجان</a:t>
            </a:r>
            <a:r>
              <a:rPr lang="ar-SA" sz="2100" dirty="0">
                <a:solidFill>
                  <a:schemeClr val="accent6">
                    <a:lumMod val="50000"/>
                  </a:schemeClr>
                </a:solidFill>
                <a:latin typeface="Calibri" panose="020F0502020204030204"/>
                <a:cs typeface="Arial" panose="020B0604020202020204" pitchFamily="34" charset="0"/>
              </a:rPr>
              <a:t> الصانعة الصينية  للسيارات محل إعجاب الكثيرين بعد تطور مستوى جودة صناعتها عبر الأعوام كي توفر لنا بمرور الوقت بعض أفضل السيارات من حيث القيمة مقابل السعر، ولذلك تستخدم استراتيجية الريادة في التكلفة في طرح سيارات اقتصادية وبسعار مناسبه للجميع </a:t>
            </a:r>
          </a:p>
        </p:txBody>
      </p:sp>
      <p:sp>
        <p:nvSpPr>
          <p:cNvPr id="4" name="AutoShape 2" descr="اسعار سيارات شانجان">
            <a:extLst>
              <a:ext uri="{FF2B5EF4-FFF2-40B4-BE49-F238E27FC236}">
                <a16:creationId xmlns:a16="http://schemas.microsoft.com/office/drawing/2014/main" id="{A546CE9A-F031-D2DC-89B9-82CC2E8A1EEA}"/>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r" defTabSz="685800" rtl="1">
              <a:defRPr/>
            </a:pPr>
            <a:endParaRPr lang="ar-SA" sz="1350">
              <a:solidFill>
                <a:schemeClr val="accent6">
                  <a:lumMod val="50000"/>
                </a:schemeClr>
              </a:solidFill>
              <a:latin typeface="Calibri" panose="020F0502020204030204"/>
              <a:cs typeface="Arial" panose="020B0604020202020204" pitchFamily="34" charset="0"/>
            </a:endParaRPr>
          </a:p>
        </p:txBody>
      </p:sp>
      <p:pic>
        <p:nvPicPr>
          <p:cNvPr id="7" name="Picture 6">
            <a:extLst>
              <a:ext uri="{FF2B5EF4-FFF2-40B4-BE49-F238E27FC236}">
                <a16:creationId xmlns:a16="http://schemas.microsoft.com/office/drawing/2014/main" id="{28E1D077-5288-E039-3906-80B2B86F52E3}"/>
              </a:ext>
            </a:extLst>
          </p:cNvPr>
          <p:cNvPicPr>
            <a:picLocks noChangeAspect="1"/>
          </p:cNvPicPr>
          <p:nvPr/>
        </p:nvPicPr>
        <p:blipFill>
          <a:blip r:embed="rId4"/>
          <a:stretch>
            <a:fillRect/>
          </a:stretch>
        </p:blipFill>
        <p:spPr>
          <a:xfrm>
            <a:off x="6458113" y="1295400"/>
            <a:ext cx="4123196" cy="1832734"/>
          </a:xfrm>
          <a:prstGeom prst="rect">
            <a:avLst/>
          </a:prstGeom>
        </p:spPr>
      </p:pic>
      <p:sp>
        <p:nvSpPr>
          <p:cNvPr id="2" name="Rectangle 1">
            <a:extLst>
              <a:ext uri="{FF2B5EF4-FFF2-40B4-BE49-F238E27FC236}">
                <a16:creationId xmlns:a16="http://schemas.microsoft.com/office/drawing/2014/main" id="{CAC7DD48-037A-19F1-F390-EB7363281848}"/>
              </a:ext>
            </a:extLst>
          </p:cNvPr>
          <p:cNvSpPr/>
          <p:nvPr/>
        </p:nvSpPr>
        <p:spPr>
          <a:xfrm>
            <a:off x="7427724" y="4111288"/>
            <a:ext cx="1130969" cy="720972"/>
          </a:xfrm>
          <a:prstGeom prst="rect">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632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1646948" y="1618193"/>
            <a:ext cx="4449053"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br>
              <a:rPr lang="ar-SA" dirty="0">
                <a:solidFill>
                  <a:schemeClr val="accent6">
                    <a:lumMod val="50000"/>
                  </a:schemeClr>
                </a:solidFill>
                <a:latin typeface="+mn-lt"/>
                <a:ea typeface="+mn-ea"/>
                <a:cs typeface="+mn-cs"/>
              </a:rPr>
            </a:br>
            <a:r>
              <a:rPr lang="ar-SA" dirty="0">
                <a:solidFill>
                  <a:schemeClr val="accent6">
                    <a:lumMod val="50000"/>
                  </a:schemeClr>
                </a:solidFill>
                <a:latin typeface="+mn-lt"/>
                <a:ea typeface="+mn-ea"/>
                <a:cs typeface="+mn-cs"/>
              </a:rPr>
              <a:t>٢- استراتيجية التمييز</a:t>
            </a: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4600" y="3118439"/>
            <a:ext cx="3840998" cy="2106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2135157" y="2737292"/>
            <a:ext cx="3635229" cy="2585323"/>
          </a:xfrm>
          <a:prstGeom prst="rect">
            <a:avLst/>
          </a:prstGeom>
          <a:noFill/>
        </p:spPr>
        <p:txBody>
          <a:bodyPr wrap="square" rtlCol="0">
            <a:spAutoFit/>
          </a:bodyPr>
          <a:lstStyle/>
          <a:p>
            <a:pPr marL="428625" lvl="1" indent="-257175"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 تستخدم استراتيجية التمييز  عندما تمللك الشركة منتجات فريده من نوعها متميزة في جودتها وشهرتها وعلامتها التجارية</a:t>
            </a:r>
          </a:p>
          <a:p>
            <a:pPr marL="428625" lvl="1" indent="-257175"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مرسيدس تستخدم استراتيجية التمييز ، وهو ما يعرف بالصناعة بانه شي فريد من نوعه ، فهي تميز سياراتها بانها بالفخامة وايضا بعلامتها المميزة . ولا تخدم كل المشترين ولكن القادرون والذين   يرغبون في هذه العلامة</a:t>
            </a:r>
          </a:p>
        </p:txBody>
      </p:sp>
      <p:pic>
        <p:nvPicPr>
          <p:cNvPr id="34818" name="Picture 2" descr="مرسيدس C200 2023 الجيل الخامس الجديد | المرسال">
            <a:extLst>
              <a:ext uri="{FF2B5EF4-FFF2-40B4-BE49-F238E27FC236}">
                <a16:creationId xmlns:a16="http://schemas.microsoft.com/office/drawing/2014/main" id="{9A9D52FF-C38A-434E-769A-7849926A7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137" y="1135358"/>
            <a:ext cx="2676525" cy="1704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080D9B-F474-D899-9878-E4C0862E81C2}"/>
              </a:ext>
            </a:extLst>
          </p:cNvPr>
          <p:cNvSpPr/>
          <p:nvPr/>
        </p:nvSpPr>
        <p:spPr>
          <a:xfrm>
            <a:off x="8925877" y="3640846"/>
            <a:ext cx="1130969" cy="600286"/>
          </a:xfrm>
          <a:prstGeom prst="rect">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8009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1907484" y="1741924"/>
            <a:ext cx="4120461"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br>
              <a:rPr lang="ar-SA" dirty="0">
                <a:solidFill>
                  <a:schemeClr val="accent6">
                    <a:lumMod val="50000"/>
                  </a:schemeClr>
                </a:solidFill>
                <a:latin typeface="+mn-lt"/>
                <a:ea typeface="+mn-ea"/>
                <a:cs typeface="+mn-cs"/>
              </a:rPr>
            </a:br>
            <a:r>
              <a:rPr lang="ar-SA" dirty="0">
                <a:solidFill>
                  <a:schemeClr val="accent6">
                    <a:lumMod val="50000"/>
                  </a:schemeClr>
                </a:solidFill>
                <a:latin typeface="+mn-lt"/>
                <a:ea typeface="+mn-ea"/>
                <a:cs typeface="+mn-cs"/>
              </a:rPr>
              <a:t>٣-</a:t>
            </a:r>
            <a:r>
              <a:rPr lang="ar-SA" sz="3300" dirty="0">
                <a:solidFill>
                  <a:schemeClr val="accent6">
                    <a:lumMod val="50000"/>
                  </a:schemeClr>
                </a:solidFill>
              </a:rPr>
              <a:t>استراتيجية التركيز</a:t>
            </a:r>
            <a:endParaRPr lang="ar-SA" dirty="0">
              <a:solidFill>
                <a:schemeClr val="accent6">
                  <a:lumMod val="50000"/>
                </a:schemeClr>
              </a:solidFill>
              <a:latin typeface="+mn-lt"/>
              <a:ea typeface="+mn-ea"/>
              <a:cs typeface="+mn-cs"/>
            </a:endParaRP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67990" y="2910624"/>
            <a:ext cx="3856768" cy="22852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2483513" y="2910622"/>
            <a:ext cx="2704767" cy="2308324"/>
          </a:xfrm>
          <a:prstGeom prst="rect">
            <a:avLst/>
          </a:prstGeom>
          <a:noFill/>
        </p:spPr>
        <p:txBody>
          <a:bodyPr wrap="square" rtlCol="0">
            <a:spAutoFit/>
          </a:bodyPr>
          <a:lstStyle/>
          <a:p>
            <a:pPr marL="514350" lvl="1" indent="-342900"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استراتيجية التركيز وهي تستهدف قطاع معين او الصناعة وتعتمد الشركة علي تفردها في فهم السوق والمستهلك واحتياجاته و</a:t>
            </a:r>
          </a:p>
          <a:p>
            <a:pPr marL="342900" indent="-342900"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 مثلا </a:t>
            </a:r>
            <a:r>
              <a:rPr lang="ar-SA" dirty="0" err="1">
                <a:solidFill>
                  <a:schemeClr val="accent6">
                    <a:lumMod val="50000"/>
                  </a:schemeClr>
                </a:solidFill>
                <a:latin typeface="Calibri" panose="020F0502020204030204"/>
                <a:cs typeface="Arial" panose="020B0604020202020204" pitchFamily="34" charset="0"/>
              </a:rPr>
              <a:t>كتربلير</a:t>
            </a:r>
            <a:r>
              <a:rPr lang="ar-SA" dirty="0">
                <a:solidFill>
                  <a:schemeClr val="accent6">
                    <a:lumMod val="50000"/>
                  </a:schemeClr>
                </a:solidFill>
                <a:latin typeface="Calibri" panose="020F0502020204030204"/>
                <a:cs typeface="Arial" panose="020B0604020202020204" pitchFamily="34" charset="0"/>
              </a:rPr>
              <a:t> تستهدف سوق معين / قطاع معين في الصناعة وهو المعدات الثقيلة</a:t>
            </a:r>
          </a:p>
        </p:txBody>
      </p:sp>
      <p:pic>
        <p:nvPicPr>
          <p:cNvPr id="35842" name="Picture 2" descr="من العيار لثقيل كاتربيلر 797 B">
            <a:extLst>
              <a:ext uri="{FF2B5EF4-FFF2-40B4-BE49-F238E27FC236}">
                <a16:creationId xmlns:a16="http://schemas.microsoft.com/office/drawing/2014/main" id="{9B9A32DB-4676-7F19-9DFD-5FACF3576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852" y="1281363"/>
            <a:ext cx="2031273" cy="1298362"/>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كاتربيلر&quot; ترى نقص العمال يفاقم عقبات سلاسل التوريد - اقتصاد الشرق مع بلومبرغ">
            <a:extLst>
              <a:ext uri="{FF2B5EF4-FFF2-40B4-BE49-F238E27FC236}">
                <a16:creationId xmlns:a16="http://schemas.microsoft.com/office/drawing/2014/main" id="{922ECE42-CC73-0EA0-9FC4-6B110BF29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7991" y="1281364"/>
            <a:ext cx="1950861" cy="12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09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2383-A713-3A42-8CE9-8E61C345EC50}"/>
              </a:ext>
            </a:extLst>
          </p:cNvPr>
          <p:cNvSpPr>
            <a:spLocks noGrp="1"/>
          </p:cNvSpPr>
          <p:nvPr>
            <p:ph type="title" idx="4294967295"/>
          </p:nvPr>
        </p:nvSpPr>
        <p:spPr>
          <a:xfrm>
            <a:off x="5814970" y="1178129"/>
            <a:ext cx="4406546" cy="301818"/>
          </a:xfrm>
          <a:solidFill>
            <a:schemeClr val="bg1"/>
          </a:solidFill>
        </p:spPr>
        <p:txBody>
          <a:bodyPr>
            <a:noAutofit/>
          </a:bodyPr>
          <a:lstStyle/>
          <a:p>
            <a:pPr algn="r"/>
            <a:r>
              <a:rPr lang="en-US" sz="1500" dirty="0">
                <a:solidFill>
                  <a:schemeClr val="accent6">
                    <a:lumMod val="50000"/>
                  </a:schemeClr>
                </a:solidFill>
                <a:latin typeface="Abadi" panose="020B0604020104020204" pitchFamily="34" charset="0"/>
              </a:rPr>
              <a:t> Porter's Generic Strategies:  Cost Leadership.</a:t>
            </a:r>
            <a:endParaRPr lang="en-SA" sz="15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pic>
        <p:nvPicPr>
          <p:cNvPr id="34818" name="Picture 2" descr="Top 7 Brilliant Cost Leadership Examples (in 2021) - toolbox-marketing.ru">
            <a:extLst>
              <a:ext uri="{FF2B5EF4-FFF2-40B4-BE49-F238E27FC236}">
                <a16:creationId xmlns:a16="http://schemas.microsoft.com/office/drawing/2014/main" id="{70E498B9-43C9-0749-9CBC-ABE7B48098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7" t="9257" r="26338" b="-6327"/>
          <a:stretch/>
        </p:blipFill>
        <p:spPr bwMode="auto">
          <a:xfrm>
            <a:off x="7536433" y="1727031"/>
            <a:ext cx="2703032" cy="169826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yundai motor: Hyundai to rely on rural markets, premium products to stay  ahead, Auto News, ET Auto">
            <a:extLst>
              <a:ext uri="{FF2B5EF4-FFF2-40B4-BE49-F238E27FC236}">
                <a16:creationId xmlns:a16="http://schemas.microsoft.com/office/drawing/2014/main" id="{6046BED4-5838-F640-B7E4-456939DCA8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142" y="3343279"/>
            <a:ext cx="1623698" cy="1577327"/>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South Korea's Hyundai Motor plans to invest $16bn in EV push | Arab News">
            <a:extLst>
              <a:ext uri="{FF2B5EF4-FFF2-40B4-BE49-F238E27FC236}">
                <a16:creationId xmlns:a16="http://schemas.microsoft.com/office/drawing/2014/main" id="{6A729458-AA35-E043-9F86-D7855F54F9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964" t="-1" r="8218" b="-1148"/>
          <a:stretch/>
        </p:blipFill>
        <p:spPr bwMode="auto">
          <a:xfrm>
            <a:off x="7536433" y="3343279"/>
            <a:ext cx="1073708" cy="1577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24DC61-0A15-EC66-0765-0B779ABB9DA7}"/>
              </a:ext>
            </a:extLst>
          </p:cNvPr>
          <p:cNvSpPr txBox="1"/>
          <p:nvPr/>
        </p:nvSpPr>
        <p:spPr>
          <a:xfrm>
            <a:off x="1632472" y="1753741"/>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4.1</a:t>
            </a:r>
          </a:p>
        </p:txBody>
      </p:sp>
    </p:spTree>
    <p:extLst>
      <p:ext uri="{BB962C8B-B14F-4D97-AF65-F5344CB8AC3E}">
        <p14:creationId xmlns:p14="http://schemas.microsoft.com/office/powerpoint/2010/main" val="37727689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524728" y="5011398"/>
            <a:ext cx="3426699" cy="90210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6238077" y="4075076"/>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24" name="Round Diagonal Corner Rectangle 23">
            <a:extLst>
              <a:ext uri="{FF2B5EF4-FFF2-40B4-BE49-F238E27FC236}">
                <a16:creationId xmlns:a16="http://schemas.microsoft.com/office/drawing/2014/main" id="{EC7A131F-1E1A-58B8-1451-2F49F20FB2BB}"/>
              </a:ext>
            </a:extLst>
          </p:cNvPr>
          <p:cNvSpPr/>
          <p:nvPr/>
        </p:nvSpPr>
        <p:spPr>
          <a:xfrm>
            <a:off x="1733451" y="2510128"/>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766">
              <a:defRPr/>
            </a:pPr>
            <a:r>
              <a:rPr lang="en-US" sz="1200" b="1" dirty="0">
                <a:solidFill>
                  <a:schemeClr val="accent6">
                    <a:lumMod val="50000"/>
                  </a:schemeClr>
                </a:solidFill>
                <a:latin typeface="Calibri"/>
                <a:cs typeface="Calibri"/>
              </a:rPr>
              <a:t>Ge</a:t>
            </a:r>
            <a:r>
              <a:rPr lang="en-US" sz="1200" b="1" spc="-8" dirty="0">
                <a:solidFill>
                  <a:schemeClr val="accent6">
                    <a:lumMod val="50000"/>
                  </a:schemeClr>
                </a:solidFill>
                <a:latin typeface="Calibri"/>
                <a:cs typeface="Calibri"/>
              </a:rPr>
              <a:t>ne</a:t>
            </a:r>
            <a:r>
              <a:rPr lang="en-US" sz="1200" b="1" spc="-34" dirty="0">
                <a:solidFill>
                  <a:schemeClr val="accent6">
                    <a:lumMod val="50000"/>
                  </a:schemeClr>
                </a:solidFill>
                <a:latin typeface="Calibri"/>
                <a:cs typeface="Calibri"/>
              </a:rPr>
              <a:t>r</a:t>
            </a:r>
            <a:r>
              <a:rPr lang="en-US" sz="1200" b="1" spc="-8" dirty="0">
                <a:solidFill>
                  <a:schemeClr val="accent6">
                    <a:lumMod val="50000"/>
                  </a:schemeClr>
                </a:solidFill>
                <a:latin typeface="Calibri"/>
                <a:cs typeface="Calibri"/>
              </a:rPr>
              <a:t>al </a:t>
            </a:r>
            <a:r>
              <a:rPr lang="en-US" sz="1200" b="1" dirty="0">
                <a:solidFill>
                  <a:schemeClr val="accent6">
                    <a:lumMod val="50000"/>
                  </a:schemeClr>
                </a:solidFill>
                <a:latin typeface="Calibri"/>
                <a:cs typeface="Calibri"/>
              </a:rPr>
              <a:t>Mar</a:t>
            </a:r>
            <a:r>
              <a:rPr lang="en-US" sz="1200" b="1" spc="-41" dirty="0">
                <a:solidFill>
                  <a:schemeClr val="accent6">
                    <a:lumMod val="50000"/>
                  </a:schemeClr>
                </a:solidFill>
                <a:latin typeface="Calibri"/>
                <a:cs typeface="Calibri"/>
              </a:rPr>
              <a:t>k</a:t>
            </a:r>
            <a:r>
              <a:rPr lang="en-US" sz="1200" b="1" spc="-8" dirty="0">
                <a:solidFill>
                  <a:schemeClr val="accent6">
                    <a:lumMod val="50000"/>
                  </a:schemeClr>
                </a:solidFill>
                <a:latin typeface="Calibri"/>
                <a:cs typeface="Calibri"/>
              </a:rPr>
              <a:t>et</a:t>
            </a:r>
            <a:r>
              <a:rPr lang="en-US" sz="1200" b="1" spc="-11" dirty="0">
                <a:solidFill>
                  <a:schemeClr val="accent6">
                    <a:lumMod val="50000"/>
                  </a:schemeClr>
                </a:solidFill>
                <a:latin typeface="Calibri"/>
                <a:cs typeface="Calibri"/>
              </a:rPr>
              <a:t>i</a:t>
            </a:r>
            <a:r>
              <a:rPr lang="en-US" sz="1200" b="1" spc="-8" dirty="0">
                <a:solidFill>
                  <a:schemeClr val="accent6">
                    <a:lumMod val="50000"/>
                  </a:schemeClr>
                </a:solidFill>
                <a:latin typeface="Calibri"/>
                <a:cs typeface="Calibri"/>
              </a:rPr>
              <a:t>n</a:t>
            </a:r>
            <a:r>
              <a:rPr lang="en-US" sz="1200" b="1" dirty="0">
                <a:solidFill>
                  <a:schemeClr val="accent6">
                    <a:lumMod val="50000"/>
                  </a:schemeClr>
                </a:solidFill>
                <a:latin typeface="Calibri"/>
                <a:cs typeface="Calibri"/>
              </a:rPr>
              <a:t>g</a:t>
            </a:r>
            <a:r>
              <a:rPr lang="en-US" sz="1200" b="1" spc="-11" dirty="0">
                <a:solidFill>
                  <a:schemeClr val="accent6">
                    <a:lumMod val="50000"/>
                  </a:schemeClr>
                </a:solidFill>
                <a:latin typeface="Calibri"/>
                <a:cs typeface="Calibri"/>
              </a:rPr>
              <a:t> </a:t>
            </a:r>
            <a:r>
              <a:rPr lang="en-US" sz="1200" b="1" spc="-8" dirty="0">
                <a:solidFill>
                  <a:schemeClr val="accent6">
                    <a:lumMod val="50000"/>
                  </a:schemeClr>
                </a:solidFill>
                <a:latin typeface="Calibri"/>
                <a:cs typeface="Calibri"/>
              </a:rPr>
              <a:t>St</a:t>
            </a:r>
            <a:r>
              <a:rPr lang="en-US" sz="1200" b="1" spc="-38" dirty="0">
                <a:solidFill>
                  <a:schemeClr val="accent6">
                    <a:lumMod val="50000"/>
                  </a:schemeClr>
                </a:solidFill>
                <a:latin typeface="Calibri"/>
                <a:cs typeface="Calibri"/>
              </a:rPr>
              <a:t>r</a:t>
            </a:r>
            <a:r>
              <a:rPr lang="en-US" sz="1200" b="1" spc="-19" dirty="0">
                <a:solidFill>
                  <a:schemeClr val="accent6">
                    <a:lumMod val="50000"/>
                  </a:schemeClr>
                </a:solidFill>
                <a:latin typeface="Calibri"/>
                <a:cs typeface="Calibri"/>
              </a:rPr>
              <a:t>a</a:t>
            </a:r>
            <a:r>
              <a:rPr lang="en-US" sz="1200" b="1" spc="-26" dirty="0">
                <a:solidFill>
                  <a:schemeClr val="accent6">
                    <a:lumMod val="50000"/>
                  </a:schemeClr>
                </a:solidFill>
                <a:latin typeface="Calibri"/>
                <a:cs typeface="Calibri"/>
              </a:rPr>
              <a:t>t</a:t>
            </a:r>
            <a:r>
              <a:rPr lang="en-US" sz="1200" b="1" spc="-8" dirty="0">
                <a:solidFill>
                  <a:schemeClr val="accent6">
                    <a:lumMod val="50000"/>
                  </a:schemeClr>
                </a:solidFill>
                <a:latin typeface="Calibri"/>
                <a:cs typeface="Calibri"/>
              </a:rPr>
              <a:t>e</a:t>
            </a:r>
            <a:r>
              <a:rPr lang="en-US" sz="1200" b="1" spc="-4" dirty="0">
                <a:solidFill>
                  <a:schemeClr val="accent6">
                    <a:lumMod val="50000"/>
                  </a:schemeClr>
                </a:solidFill>
                <a:latin typeface="Calibri"/>
                <a:cs typeface="Calibri"/>
              </a:rPr>
              <a:t>gi</a:t>
            </a:r>
            <a:r>
              <a:rPr lang="en-US" sz="1200" b="1" spc="-8" dirty="0">
                <a:solidFill>
                  <a:schemeClr val="accent6">
                    <a:lumMod val="50000"/>
                  </a:schemeClr>
                </a:solidFill>
                <a:latin typeface="Calibri"/>
                <a:cs typeface="Calibri"/>
              </a:rPr>
              <a:t>es, </a:t>
            </a:r>
            <a:r>
              <a:rPr lang="en-US" sz="1200" spc="-11" dirty="0">
                <a:solidFill>
                  <a:schemeClr val="accent6">
                    <a:lumMod val="50000"/>
                  </a:schemeClr>
                </a:solidFill>
                <a:latin typeface="Calibri"/>
                <a:cs typeface="Calibri"/>
              </a:rPr>
              <a:t>d</a:t>
            </a:r>
            <a:r>
              <a:rPr lang="en-US" sz="1200" spc="-4" dirty="0">
                <a:solidFill>
                  <a:schemeClr val="accent6">
                    <a:lumMod val="50000"/>
                  </a:schemeClr>
                </a:solidFill>
                <a:latin typeface="Calibri"/>
                <a:cs typeface="Calibri"/>
              </a:rPr>
              <a:t>e</a:t>
            </a:r>
            <a:r>
              <a:rPr lang="en-US" sz="1200" spc="-11" dirty="0">
                <a:solidFill>
                  <a:schemeClr val="accent6">
                    <a:lumMod val="50000"/>
                  </a:schemeClr>
                </a:solidFill>
                <a:latin typeface="Calibri"/>
                <a:cs typeface="Calibri"/>
              </a:rPr>
              <a:t>scr</a:t>
            </a:r>
            <a:r>
              <a:rPr lang="en-US" sz="1200" spc="-4" dirty="0">
                <a:solidFill>
                  <a:schemeClr val="accent6">
                    <a:lumMod val="50000"/>
                  </a:schemeClr>
                </a:solidFill>
                <a:latin typeface="Calibri"/>
                <a:cs typeface="Calibri"/>
              </a:rPr>
              <a:t>i</a:t>
            </a:r>
            <a:r>
              <a:rPr lang="en-US" sz="1200" spc="-11" dirty="0">
                <a:solidFill>
                  <a:schemeClr val="accent6">
                    <a:lumMod val="50000"/>
                  </a:schemeClr>
                </a:solidFill>
                <a:latin typeface="Calibri"/>
                <a:cs typeface="Calibri"/>
              </a:rPr>
              <a:t>b</a:t>
            </a:r>
            <a:r>
              <a:rPr lang="en-US" sz="1200" spc="-4" dirty="0">
                <a:solidFill>
                  <a:schemeClr val="accent6">
                    <a:lumMod val="50000"/>
                  </a:schemeClr>
                </a:solidFill>
                <a:latin typeface="Calibri"/>
                <a:cs typeface="Calibri"/>
              </a:rPr>
              <a:t>e</a:t>
            </a:r>
            <a:r>
              <a:rPr lang="en-US" sz="1200" dirty="0">
                <a:solidFill>
                  <a:schemeClr val="accent6">
                    <a:lumMod val="50000"/>
                  </a:schemeClr>
                </a:solidFill>
                <a:latin typeface="Calibri"/>
                <a:cs typeface="Calibri"/>
              </a:rPr>
              <a:t>s </a:t>
            </a:r>
            <a:r>
              <a:rPr lang="en-US" sz="1200" spc="-4" dirty="0">
                <a:solidFill>
                  <a:schemeClr val="accent6">
                    <a:lumMod val="50000"/>
                  </a:schemeClr>
                </a:solidFill>
                <a:latin typeface="Calibri"/>
                <a:cs typeface="Calibri"/>
              </a:rPr>
              <a:t>h</a:t>
            </a:r>
            <a:r>
              <a:rPr lang="en-US" sz="1200" spc="-8" dirty="0">
                <a:solidFill>
                  <a:schemeClr val="accent6">
                    <a:lumMod val="50000"/>
                  </a:schemeClr>
                </a:solidFill>
                <a:latin typeface="Calibri"/>
                <a:cs typeface="Calibri"/>
              </a:rPr>
              <a:t>o</a:t>
            </a:r>
            <a:r>
              <a:rPr lang="en-US" sz="1200" spc="-11" dirty="0">
                <a:solidFill>
                  <a:schemeClr val="accent6">
                    <a:lumMod val="50000"/>
                  </a:schemeClr>
                </a:solidFill>
                <a:latin typeface="Calibri"/>
                <a:cs typeface="Calibri"/>
              </a:rPr>
              <a:t>w</a:t>
            </a:r>
            <a:r>
              <a:rPr lang="en-US" sz="1200" dirty="0">
                <a:solidFill>
                  <a:schemeClr val="accent6">
                    <a:lumMod val="50000"/>
                  </a:schemeClr>
                </a:solidFill>
                <a:latin typeface="Calibri"/>
                <a:cs typeface="Calibri"/>
              </a:rPr>
              <a:t> </a:t>
            </a:r>
            <a:r>
              <a:rPr lang="en-US" sz="1200" spc="-8" dirty="0">
                <a:solidFill>
                  <a:schemeClr val="accent6">
                    <a:lumMod val="50000"/>
                  </a:schemeClr>
                </a:solidFill>
                <a:latin typeface="Calibri"/>
                <a:cs typeface="Calibri"/>
              </a:rPr>
              <a:t>mar</a:t>
            </a:r>
            <a:r>
              <a:rPr lang="en-US" sz="1200" spc="-56" dirty="0">
                <a:solidFill>
                  <a:schemeClr val="accent6">
                    <a:lumMod val="50000"/>
                  </a:schemeClr>
                </a:solidFill>
                <a:latin typeface="Calibri"/>
                <a:cs typeface="Calibri"/>
              </a:rPr>
              <a:t>k</a:t>
            </a:r>
            <a:r>
              <a:rPr lang="en-US" sz="1200" spc="-15" dirty="0">
                <a:solidFill>
                  <a:schemeClr val="accent6">
                    <a:lumMod val="50000"/>
                  </a:schemeClr>
                </a:solidFill>
                <a:latin typeface="Calibri"/>
                <a:cs typeface="Calibri"/>
              </a:rPr>
              <a:t>e</a:t>
            </a:r>
            <a:r>
              <a:rPr lang="en-US" sz="1200" dirty="0">
                <a:solidFill>
                  <a:schemeClr val="accent6">
                    <a:lumMod val="50000"/>
                  </a:schemeClr>
                </a:solidFill>
                <a:latin typeface="Calibri"/>
                <a:cs typeface="Calibri"/>
              </a:rPr>
              <a:t>t</a:t>
            </a:r>
            <a:r>
              <a:rPr lang="en-US" sz="1200" spc="-8" dirty="0">
                <a:solidFill>
                  <a:schemeClr val="accent6">
                    <a:lumMod val="50000"/>
                  </a:schemeClr>
                </a:solidFill>
                <a:latin typeface="Calibri"/>
                <a:cs typeface="Calibri"/>
              </a:rPr>
              <a:t>i</a:t>
            </a:r>
            <a:r>
              <a:rPr lang="en-US" sz="1200" spc="-4" dirty="0">
                <a:solidFill>
                  <a:schemeClr val="accent6">
                    <a:lumMod val="50000"/>
                  </a:schemeClr>
                </a:solidFill>
                <a:latin typeface="Calibri"/>
                <a:cs typeface="Calibri"/>
              </a:rPr>
              <a:t>n</a:t>
            </a:r>
            <a:r>
              <a:rPr lang="en-US" sz="1200" dirty="0">
                <a:solidFill>
                  <a:schemeClr val="accent6">
                    <a:lumMod val="50000"/>
                  </a:schemeClr>
                </a:solidFill>
                <a:latin typeface="Calibri"/>
                <a:cs typeface="Calibri"/>
              </a:rPr>
              <a:t>g</a:t>
            </a:r>
            <a:r>
              <a:rPr lang="en-US" sz="1200" spc="11" dirty="0">
                <a:solidFill>
                  <a:schemeClr val="accent6">
                    <a:lumMod val="50000"/>
                  </a:schemeClr>
                </a:solidFill>
                <a:latin typeface="Calibri"/>
                <a:cs typeface="Calibri"/>
              </a:rPr>
              <a:t> </a:t>
            </a:r>
            <a:r>
              <a:rPr lang="en-US" sz="1200" dirty="0">
                <a:solidFill>
                  <a:schemeClr val="accent6">
                    <a:lumMod val="50000"/>
                  </a:schemeClr>
                </a:solidFill>
                <a:latin typeface="Calibri"/>
                <a:cs typeface="Calibri"/>
              </a:rPr>
              <a:t>w</a:t>
            </a:r>
            <a:r>
              <a:rPr lang="en-US" sz="1200" spc="-8" dirty="0">
                <a:solidFill>
                  <a:schemeClr val="accent6">
                    <a:lumMod val="50000"/>
                  </a:schemeClr>
                </a:solidFill>
                <a:latin typeface="Calibri"/>
                <a:cs typeface="Calibri"/>
              </a:rPr>
              <a:t>i</a:t>
            </a:r>
            <a:r>
              <a:rPr lang="en-US" sz="1200" spc="-4" dirty="0">
                <a:solidFill>
                  <a:schemeClr val="accent6">
                    <a:lumMod val="50000"/>
                  </a:schemeClr>
                </a:solidFill>
                <a:latin typeface="Calibri"/>
                <a:cs typeface="Calibri"/>
              </a:rPr>
              <a:t>l</a:t>
            </a:r>
            <a:r>
              <a:rPr lang="en-US" sz="1200" dirty="0">
                <a:solidFill>
                  <a:schemeClr val="accent6">
                    <a:lumMod val="50000"/>
                  </a:schemeClr>
                </a:solidFill>
                <a:latin typeface="Calibri"/>
                <a:cs typeface="Calibri"/>
              </a:rPr>
              <a:t>l ach</a:t>
            </a:r>
            <a:r>
              <a:rPr lang="en-US" sz="1200" spc="-8" dirty="0">
                <a:solidFill>
                  <a:schemeClr val="accent6">
                    <a:lumMod val="50000"/>
                  </a:schemeClr>
                </a:solidFill>
                <a:latin typeface="Calibri"/>
                <a:cs typeface="Calibri"/>
              </a:rPr>
              <a:t>i</a:t>
            </a:r>
            <a:r>
              <a:rPr lang="en-US" sz="1200" spc="-15" dirty="0">
                <a:solidFill>
                  <a:schemeClr val="accent6">
                    <a:lumMod val="50000"/>
                  </a:schemeClr>
                </a:solidFill>
                <a:latin typeface="Calibri"/>
                <a:cs typeface="Calibri"/>
              </a:rPr>
              <a:t>ev</a:t>
            </a:r>
            <a:r>
              <a:rPr lang="en-US" sz="1200" spc="-8" dirty="0">
                <a:solidFill>
                  <a:schemeClr val="accent6">
                    <a:lumMod val="50000"/>
                  </a:schemeClr>
                </a:solidFill>
                <a:latin typeface="Calibri"/>
                <a:cs typeface="Calibri"/>
              </a:rPr>
              <a:t>e general</a:t>
            </a:r>
            <a:r>
              <a:rPr lang="en-US" sz="1200" spc="-4" dirty="0">
                <a:solidFill>
                  <a:schemeClr val="accent6">
                    <a:lumMod val="50000"/>
                  </a:schemeClr>
                </a:solidFill>
                <a:latin typeface="Calibri"/>
                <a:cs typeface="Calibri"/>
              </a:rPr>
              <a:t> o</a:t>
            </a:r>
            <a:r>
              <a:rPr lang="en-US" sz="1200" dirty="0">
                <a:solidFill>
                  <a:schemeClr val="accent6">
                    <a:lumMod val="50000"/>
                  </a:schemeClr>
                </a:solidFill>
                <a:latin typeface="Calibri"/>
                <a:cs typeface="Calibri"/>
              </a:rPr>
              <a:t>b</a:t>
            </a:r>
            <a:r>
              <a:rPr lang="en-US" sz="1200" spc="-8" dirty="0">
                <a:solidFill>
                  <a:schemeClr val="accent6">
                    <a:lumMod val="50000"/>
                  </a:schemeClr>
                </a:solidFill>
                <a:latin typeface="Calibri"/>
                <a:cs typeface="Calibri"/>
              </a:rPr>
              <a:t>je</a:t>
            </a:r>
            <a:r>
              <a:rPr lang="en-US" sz="1200" spc="-15" dirty="0">
                <a:solidFill>
                  <a:schemeClr val="accent6">
                    <a:lumMod val="50000"/>
                  </a:schemeClr>
                </a:solidFill>
                <a:latin typeface="Calibri"/>
                <a:cs typeface="Calibri"/>
              </a:rPr>
              <a:t>c</a:t>
            </a:r>
            <a:r>
              <a:rPr lang="en-US" sz="1200" dirty="0">
                <a:solidFill>
                  <a:schemeClr val="accent6">
                    <a:lumMod val="50000"/>
                  </a:schemeClr>
                </a:solidFill>
                <a:latin typeface="Calibri"/>
                <a:cs typeface="Calibri"/>
              </a:rPr>
              <a:t>t</a:t>
            </a:r>
            <a:r>
              <a:rPr lang="en-US" sz="1200" spc="-8" dirty="0">
                <a:solidFill>
                  <a:schemeClr val="accent6">
                    <a:lumMod val="50000"/>
                  </a:schemeClr>
                </a:solidFill>
                <a:latin typeface="Calibri"/>
                <a:cs typeface="Calibri"/>
              </a:rPr>
              <a:t>i</a:t>
            </a:r>
            <a:r>
              <a:rPr lang="en-US" sz="1200" spc="-15" dirty="0">
                <a:solidFill>
                  <a:schemeClr val="accent6">
                    <a:lumMod val="50000"/>
                  </a:schemeClr>
                </a:solidFill>
                <a:latin typeface="Calibri"/>
                <a:cs typeface="Calibri"/>
              </a:rPr>
              <a:t>v</a:t>
            </a:r>
            <a:r>
              <a:rPr lang="en-US" sz="1200" spc="-8" dirty="0">
                <a:solidFill>
                  <a:schemeClr val="accent6">
                    <a:lumMod val="50000"/>
                  </a:schemeClr>
                </a:solidFill>
                <a:latin typeface="Calibri"/>
                <a:cs typeface="Calibri"/>
              </a:rPr>
              <a:t>e</a:t>
            </a:r>
            <a:r>
              <a:rPr lang="en-US" sz="1200" dirty="0">
                <a:solidFill>
                  <a:schemeClr val="accent6">
                    <a:lumMod val="50000"/>
                  </a:schemeClr>
                </a:solidFill>
                <a:latin typeface="Gill Sans MT" panose="020B0502020104020203"/>
              </a:rPr>
              <a:t> </a:t>
            </a:r>
          </a:p>
        </p:txBody>
      </p:sp>
      <p:sp>
        <p:nvSpPr>
          <p:cNvPr id="25" name="Round Diagonal Corner Rectangle 24">
            <a:extLst>
              <a:ext uri="{FF2B5EF4-FFF2-40B4-BE49-F238E27FC236}">
                <a16:creationId xmlns:a16="http://schemas.microsoft.com/office/drawing/2014/main" id="{C7C9B779-DAF9-F05D-FD93-CFF28119467B}"/>
              </a:ext>
            </a:extLst>
          </p:cNvPr>
          <p:cNvSpPr/>
          <p:nvPr/>
        </p:nvSpPr>
        <p:spPr>
          <a:xfrm>
            <a:off x="1680543" y="4346123"/>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766">
              <a:defRPr/>
            </a:pPr>
            <a:r>
              <a:rPr lang="en-US" sz="1350" b="1" dirty="0">
                <a:solidFill>
                  <a:schemeClr val="accent6">
                    <a:lumMod val="50000"/>
                  </a:schemeClr>
                </a:solidFill>
                <a:latin typeface="Calibri"/>
                <a:cs typeface="Calibri"/>
              </a:rPr>
              <a:t>Specific marketing strategies  “brand level strategies” </a:t>
            </a:r>
          </a:p>
        </p:txBody>
      </p:sp>
      <p:sp>
        <p:nvSpPr>
          <p:cNvPr id="12" name="TextBox 11">
            <a:extLst>
              <a:ext uri="{FF2B5EF4-FFF2-40B4-BE49-F238E27FC236}">
                <a16:creationId xmlns:a16="http://schemas.microsoft.com/office/drawing/2014/main" id="{5439713A-D4A9-E7E9-0160-6AB8CF149259}"/>
              </a:ext>
            </a:extLst>
          </p:cNvPr>
          <p:cNvSpPr txBox="1"/>
          <p:nvPr/>
        </p:nvSpPr>
        <p:spPr>
          <a:xfrm>
            <a:off x="3194418" y="2494118"/>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766">
              <a:defRPr/>
            </a:pPr>
            <a:r>
              <a:rPr lang="en-US" sz="1350" dirty="0">
                <a:solidFill>
                  <a:schemeClr val="accent6">
                    <a:lumMod val="50000"/>
                  </a:schemeClr>
                </a:solidFill>
                <a:sym typeface="Arial"/>
              </a:rPr>
              <a:t>Grand strategy </a:t>
            </a:r>
            <a:endParaRPr lang="en-SA" sz="1350" dirty="0">
              <a:solidFill>
                <a:schemeClr val="accent6">
                  <a:lumMod val="50000"/>
                </a:schemeClr>
              </a:solidFill>
            </a:endParaRPr>
          </a:p>
        </p:txBody>
      </p:sp>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3763210" y="3005998"/>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a:off x="3807018" y="4760173"/>
            <a:ext cx="0" cy="61228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3506299" y="4413974"/>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1350" b="1" dirty="0">
                <a:solidFill>
                  <a:schemeClr val="accent6">
                    <a:lumMod val="50000"/>
                  </a:schemeClr>
                </a:solidFill>
                <a:latin typeface="Abadi" panose="020B0604020104020204" pitchFamily="34" charset="0"/>
              </a:rPr>
              <a:t>S.T.P. </a:t>
            </a:r>
            <a:endParaRPr lang="en-SA" sz="1350" b="1" dirty="0">
              <a:solidFill>
                <a:schemeClr val="accent6">
                  <a:lumMod val="50000"/>
                </a:schemeClr>
              </a:solidFill>
              <a:latin typeface="Gill Sans MT" panose="020B0502020104020203"/>
            </a:endParaRPr>
          </a:p>
        </p:txBody>
      </p:sp>
      <p:cxnSp>
        <p:nvCxnSpPr>
          <p:cNvPr id="10" name="Straight Arrow Connector 9">
            <a:extLst>
              <a:ext uri="{FF2B5EF4-FFF2-40B4-BE49-F238E27FC236}">
                <a16:creationId xmlns:a16="http://schemas.microsoft.com/office/drawing/2014/main" id="{93355D9F-A65C-1455-2E8C-D9262CFDFC25}"/>
              </a:ext>
            </a:extLst>
          </p:cNvPr>
          <p:cNvCxnSpPr>
            <a:cxnSpLocks/>
          </p:cNvCxnSpPr>
          <p:nvPr/>
        </p:nvCxnSpPr>
        <p:spPr>
          <a:xfrm>
            <a:off x="6238076" y="3645703"/>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15" name="Right Bracket 14">
            <a:extLst>
              <a:ext uri="{FF2B5EF4-FFF2-40B4-BE49-F238E27FC236}">
                <a16:creationId xmlns:a16="http://schemas.microsoft.com/office/drawing/2014/main" id="{8245DA60-23EE-7B5E-E3DA-E4FE214A617F}"/>
              </a:ext>
            </a:extLst>
          </p:cNvPr>
          <p:cNvSpPr/>
          <p:nvPr/>
        </p:nvSpPr>
        <p:spPr>
          <a:xfrm rot="5400000">
            <a:off x="6196320" y="3397006"/>
            <a:ext cx="83517" cy="12726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3218000" y="5510862"/>
            <a:ext cx="1165294" cy="2308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766">
              <a:defRPr/>
            </a:pPr>
            <a:r>
              <a:rPr lang="en-US" sz="900" dirty="0">
                <a:solidFill>
                  <a:schemeClr val="accent6">
                    <a:lumMod val="50000"/>
                  </a:schemeClr>
                </a:solidFill>
                <a:sym typeface="Arial"/>
              </a:rPr>
              <a:t>Marketing Mix 4Ps</a:t>
            </a:r>
            <a:endParaRPr lang="en-SA" sz="900" dirty="0">
              <a:solidFill>
                <a:schemeClr val="accent6">
                  <a:lumMod val="50000"/>
                </a:schemeClr>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168938" y="3417098"/>
            <a:ext cx="2342520"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85000" lnSpcReduction="20000"/>
          </a:bodyPr>
          <a:lstStyle/>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(Where to play ) Which customers will we serve ? (segmentation and targeting) </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(How to win ) how will we create value for them?</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(differentiation and positioning)</a:t>
            </a:r>
          </a:p>
        </p:txBody>
      </p:sp>
      <p:sp>
        <p:nvSpPr>
          <p:cNvPr id="9" name="TextBox 8">
            <a:extLst>
              <a:ext uri="{FF2B5EF4-FFF2-40B4-BE49-F238E27FC236}">
                <a16:creationId xmlns:a16="http://schemas.microsoft.com/office/drawing/2014/main" id="{7C386BCD-D0F0-ABDA-011A-B183476FABF1}"/>
              </a:ext>
            </a:extLst>
          </p:cNvPr>
          <p:cNvSpPr txBox="1"/>
          <p:nvPr/>
        </p:nvSpPr>
        <p:spPr>
          <a:xfrm>
            <a:off x="8208023" y="2310935"/>
            <a:ext cx="2250527"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How to grow ?</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How to differentiate your self from other  ?</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168939" y="4556794"/>
            <a:ext cx="2432825" cy="758156"/>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77500" lnSpcReduction="20000"/>
          </a:bodyPr>
          <a:lstStyle/>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Which products and services levels ?</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Where &amp; how customer will find them?</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At which price customer will get them</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Communication and exchange ?</a:t>
            </a:r>
          </a:p>
        </p:txBody>
      </p: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640248" y="4319011"/>
            <a:ext cx="3046365" cy="44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9A42145-C1BD-D3D9-DB5F-304B236EE1BB}"/>
              </a:ext>
            </a:extLst>
          </p:cNvPr>
          <p:cNvSpPr txBox="1">
            <a:spLocks/>
          </p:cNvSpPr>
          <p:nvPr/>
        </p:nvSpPr>
        <p:spPr>
          <a:xfrm>
            <a:off x="8462211" y="985839"/>
            <a:ext cx="2139553" cy="111442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700" b="1" dirty="0">
                <a:solidFill>
                  <a:schemeClr val="accent6">
                    <a:lumMod val="50000"/>
                  </a:schemeClr>
                </a:solidFill>
                <a:latin typeface="Calibri Light" panose="020F0302020204030204"/>
              </a:rPr>
              <a:t>S</a:t>
            </a:r>
            <a:r>
              <a:rPr lang="en-SA" sz="2700" b="1" dirty="0">
                <a:solidFill>
                  <a:schemeClr val="accent6">
                    <a:lumMod val="50000"/>
                  </a:schemeClr>
                </a:solidFill>
                <a:latin typeface="Calibri Light" panose="020F0302020204030204"/>
              </a:rPr>
              <a:t>TARTEGIES</a:t>
            </a:r>
          </a:p>
          <a:p>
            <a:pPr algn="ctr" defTabSz="685800">
              <a:defRPr/>
            </a:pPr>
            <a:r>
              <a:rPr lang="en-SA" sz="2700" b="1" dirty="0">
                <a:solidFill>
                  <a:schemeClr val="accent6">
                    <a:lumMod val="50000"/>
                  </a:schemeClr>
                </a:solidFill>
                <a:latin typeface="Calibri Light" panose="020F0302020204030204"/>
              </a:rPr>
              <a:t>map </a:t>
            </a:r>
          </a:p>
        </p:txBody>
      </p:sp>
      <p:sp>
        <p:nvSpPr>
          <p:cNvPr id="18" name="Google Shape;310;p13">
            <a:extLst>
              <a:ext uri="{FF2B5EF4-FFF2-40B4-BE49-F238E27FC236}">
                <a16:creationId xmlns:a16="http://schemas.microsoft.com/office/drawing/2014/main" id="{244C5172-9FD6-3C0F-FBA7-F00D3A660560}"/>
              </a:ext>
            </a:extLst>
          </p:cNvPr>
          <p:cNvSpPr txBox="1"/>
          <p:nvPr/>
        </p:nvSpPr>
        <p:spPr>
          <a:xfrm>
            <a:off x="4718024" y="3193663"/>
            <a:ext cx="2968589" cy="392385"/>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spAutoFit/>
          </a:bodyPr>
          <a:lstStyle/>
          <a:p>
            <a:pPr algn="ctr" defTabSz="685800">
              <a:buClr>
                <a:srgbClr val="000000"/>
              </a:buClr>
              <a:buSzPts val="800"/>
              <a:defRPr/>
            </a:pPr>
            <a:r>
              <a:rPr lang="en-US" sz="1050" dirty="0">
                <a:solidFill>
                  <a:schemeClr val="accent6">
                    <a:lumMod val="50000"/>
                  </a:schemeClr>
                </a:solidFill>
                <a:latin typeface="Rockwell"/>
                <a:ea typeface="Rockwell"/>
                <a:cs typeface="Rockwell"/>
                <a:sym typeface="Rockwell"/>
              </a:rPr>
              <a:t>Customer analysis consumer buyer behavior and consumer markets</a:t>
            </a:r>
            <a:endParaRPr sz="2400" dirty="0">
              <a:solidFill>
                <a:schemeClr val="accent6">
                  <a:lumMod val="50000"/>
                </a:schemeClr>
              </a:solidFill>
              <a:latin typeface="Arial"/>
              <a:ea typeface="Arial"/>
              <a:cs typeface="Arial"/>
              <a:sym typeface="Arial"/>
            </a:endParaRPr>
          </a:p>
        </p:txBody>
      </p:sp>
      <p:cxnSp>
        <p:nvCxnSpPr>
          <p:cNvPr id="19" name="Straight Arrow Connector 18">
            <a:extLst>
              <a:ext uri="{FF2B5EF4-FFF2-40B4-BE49-F238E27FC236}">
                <a16:creationId xmlns:a16="http://schemas.microsoft.com/office/drawing/2014/main" id="{D75EB39F-F480-9754-2170-813AD7D18F26}"/>
              </a:ext>
            </a:extLst>
          </p:cNvPr>
          <p:cNvCxnSpPr>
            <a:cxnSpLocks/>
          </p:cNvCxnSpPr>
          <p:nvPr/>
        </p:nvCxnSpPr>
        <p:spPr>
          <a:xfrm>
            <a:off x="6179626" y="2689778"/>
            <a:ext cx="12050" cy="44845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E3762615-6952-68AA-C8BB-674973649DDF}"/>
              </a:ext>
            </a:extLst>
          </p:cNvPr>
          <p:cNvCxnSpPr>
            <a:cxnSpLocks/>
          </p:cNvCxnSpPr>
          <p:nvPr/>
        </p:nvCxnSpPr>
        <p:spPr>
          <a:xfrm>
            <a:off x="6175771" y="4785656"/>
            <a:ext cx="12050" cy="44845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8" name="Picture 7">
            <a:extLst>
              <a:ext uri="{FF2B5EF4-FFF2-40B4-BE49-F238E27FC236}">
                <a16:creationId xmlns:a16="http://schemas.microsoft.com/office/drawing/2014/main" id="{B72641AB-CC15-6E7B-4C17-C72D5960370D}"/>
              </a:ext>
            </a:extLst>
          </p:cNvPr>
          <p:cNvPicPr>
            <a:picLocks noChangeAspect="1"/>
          </p:cNvPicPr>
          <p:nvPr/>
        </p:nvPicPr>
        <p:blipFill>
          <a:blip r:embed="rId5"/>
          <a:stretch>
            <a:fillRect/>
          </a:stretch>
        </p:blipFill>
        <p:spPr>
          <a:xfrm>
            <a:off x="4076844" y="1219200"/>
            <a:ext cx="3556203" cy="1622843"/>
          </a:xfrm>
          <a:prstGeom prst="rect">
            <a:avLst/>
          </a:prstGeom>
        </p:spPr>
      </p:pic>
    </p:spTree>
    <p:extLst>
      <p:ext uri="{BB962C8B-B14F-4D97-AF65-F5344CB8AC3E}">
        <p14:creationId xmlns:p14="http://schemas.microsoft.com/office/powerpoint/2010/main" val="228297845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387DAA-B403-3947-8EA5-37FE280E5C1B}"/>
              </a:ext>
            </a:extLst>
          </p:cNvPr>
          <p:cNvSpPr>
            <a:spLocks noGrp="1"/>
          </p:cNvSpPr>
          <p:nvPr>
            <p:ph type="title" idx="4294967295"/>
          </p:nvPr>
        </p:nvSpPr>
        <p:spPr>
          <a:xfrm>
            <a:off x="5519257" y="1261179"/>
            <a:ext cx="4485314" cy="335156"/>
          </a:xfrm>
          <a:solidFill>
            <a:schemeClr val="bg1"/>
          </a:solidFill>
        </p:spPr>
        <p:txBody>
          <a:bodyPr vert="horz" lIns="68580" tIns="34290" rIns="68580" bIns="34290" rtlCol="0" anchor="ctr">
            <a:noAutofit/>
          </a:bodyPr>
          <a:lstStyle/>
          <a:p>
            <a:pPr algn="r"/>
            <a:r>
              <a:rPr lang="en-US" sz="1800" dirty="0">
                <a:solidFill>
                  <a:schemeClr val="accent6">
                    <a:lumMod val="50000"/>
                  </a:schemeClr>
                </a:solidFill>
                <a:latin typeface="Abadi" panose="020B0604020104020204" pitchFamily="34" charset="0"/>
              </a:rPr>
              <a:t> Porter's Generic Strategies:  Differentiation.</a:t>
            </a:r>
            <a:endParaRPr lang="en-SA" sz="18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4255483" y="2602501"/>
            <a:ext cx="2860358"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1952539" y="2503101"/>
            <a:ext cx="1886039" cy="879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7" name="Rectangle 6">
            <a:extLst>
              <a:ext uri="{FF2B5EF4-FFF2-40B4-BE49-F238E27FC236}">
                <a16:creationId xmlns:a16="http://schemas.microsoft.com/office/drawing/2014/main" id="{63FA9D6A-3F66-4E4E-84FE-1339E5FB62EC}"/>
              </a:ext>
            </a:extLst>
          </p:cNvPr>
          <p:cNvSpPr/>
          <p:nvPr/>
        </p:nvSpPr>
        <p:spPr>
          <a:xfrm>
            <a:off x="1513304" y="2460307"/>
            <a:ext cx="1294537"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pic>
        <p:nvPicPr>
          <p:cNvPr id="35844" name="Picture 4" descr="Plan for today Business strategy (30 min) Corporate strategy (40 min) - ppt  download">
            <a:extLst>
              <a:ext uri="{FF2B5EF4-FFF2-40B4-BE49-F238E27FC236}">
                <a16:creationId xmlns:a16="http://schemas.microsoft.com/office/drawing/2014/main" id="{8D36AA3E-2A03-834C-871D-AE9880D7B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17" r="4943"/>
          <a:stretch/>
        </p:blipFill>
        <p:spPr bwMode="auto">
          <a:xfrm>
            <a:off x="7552372" y="1714501"/>
            <a:ext cx="2612708" cy="1858652"/>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Product differentiation | Operations Management &amp; Business Issues in  Today's Competitive Environment">
            <a:extLst>
              <a:ext uri="{FF2B5EF4-FFF2-40B4-BE49-F238E27FC236}">
                <a16:creationId xmlns:a16="http://schemas.microsoft.com/office/drawing/2014/main" id="{C75D9303-9769-144B-87F8-0893BF100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2" t="1775" r="3506" b="8672"/>
          <a:stretch/>
        </p:blipFill>
        <p:spPr bwMode="auto">
          <a:xfrm>
            <a:off x="7552373" y="3668882"/>
            <a:ext cx="1525218" cy="1191577"/>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13 Amazing Differentiation Strategy Examples (in 2022) - mktoolboxsuite.com">
            <a:extLst>
              <a:ext uri="{FF2B5EF4-FFF2-40B4-BE49-F238E27FC236}">
                <a16:creationId xmlns:a16="http://schemas.microsoft.com/office/drawing/2014/main" id="{42A650AA-C838-5649-857A-BFAB6642AC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95" t="-1972" r="24028" b="2687"/>
          <a:stretch/>
        </p:blipFill>
        <p:spPr bwMode="auto">
          <a:xfrm>
            <a:off x="9140171" y="3643313"/>
            <a:ext cx="1035695" cy="121714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02B06B-FD37-0F66-A763-18BAD365A0FB}"/>
              </a:ext>
            </a:extLst>
          </p:cNvPr>
          <p:cNvSpPr/>
          <p:nvPr/>
        </p:nvSpPr>
        <p:spPr>
          <a:xfrm>
            <a:off x="1941930" y="4174964"/>
            <a:ext cx="4200525" cy="9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5" name="TextBox 4">
            <a:extLst>
              <a:ext uri="{FF2B5EF4-FFF2-40B4-BE49-F238E27FC236}">
                <a16:creationId xmlns:a16="http://schemas.microsoft.com/office/drawing/2014/main" id="{A34941BD-9310-8C88-8E1D-9D7783D15E97}"/>
              </a:ext>
            </a:extLst>
          </p:cNvPr>
          <p:cNvSpPr txBox="1"/>
          <p:nvPr/>
        </p:nvSpPr>
        <p:spPr>
          <a:xfrm>
            <a:off x="1621866" y="2043124"/>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4.2</a:t>
            </a:r>
          </a:p>
        </p:txBody>
      </p:sp>
    </p:spTree>
    <p:extLst>
      <p:ext uri="{BB962C8B-B14F-4D97-AF65-F5344CB8AC3E}">
        <p14:creationId xmlns:p14="http://schemas.microsoft.com/office/powerpoint/2010/main" val="22541137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828801" y="1295401"/>
            <a:ext cx="8682717" cy="4555093"/>
          </a:xfrm>
          <a:prstGeom prst="rect">
            <a:avLst/>
          </a:prstGeom>
          <a:noFill/>
        </p:spPr>
        <p:txBody>
          <a:bodyPr wrap="square">
            <a:spAutoFit/>
          </a:bodyPr>
          <a:lstStyle/>
          <a:p>
            <a:pPr defTabSz="685800">
              <a:defRPr/>
            </a:pPr>
            <a:r>
              <a:rPr lang="en-US" sz="3200" dirty="0">
                <a:solidFill>
                  <a:schemeClr val="accent6">
                    <a:lumMod val="50000"/>
                  </a:schemeClr>
                </a:solidFill>
                <a:latin typeface="Calibri Light" panose="020F0302020204030204"/>
              </a:rPr>
              <a:t>Strategic Marketing Assignment</a:t>
            </a:r>
          </a:p>
          <a:p>
            <a:pPr defTabSz="685800">
              <a:defRPr/>
            </a:pPr>
            <a:r>
              <a:rPr lang="en-US" sz="1100" dirty="0">
                <a:solidFill>
                  <a:schemeClr val="accent6">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100" dirty="0">
                <a:solidFill>
                  <a:schemeClr val="accent6">
                    <a:lumMod val="50000"/>
                  </a:schemeClr>
                </a:solidFill>
                <a:latin typeface="Arial" panose="020B0604020202020204" pitchFamily="34" charset="0"/>
              </a:rPr>
              <a:t>The company is currently successful but is going through a period of </a:t>
            </a:r>
            <a:r>
              <a:rPr lang="en-US" sz="1100" dirty="0">
                <a:solidFill>
                  <a:schemeClr val="accent6">
                    <a:lumMod val="50000"/>
                  </a:schemeClr>
                </a:solidFill>
                <a:highlight>
                  <a:srgbClr val="FFFF00"/>
                </a:highlight>
                <a:latin typeface="Arial" panose="020B0604020202020204" pitchFamily="34" charset="0"/>
              </a:rPr>
              <a:t>intense</a:t>
            </a:r>
            <a:r>
              <a:rPr lang="en-US" sz="1100" dirty="0">
                <a:solidFill>
                  <a:schemeClr val="accent6">
                    <a:lumMod val="50000"/>
                  </a:schemeClr>
                </a:solidFill>
                <a:latin typeface="Arial" panose="020B0604020202020204" pitchFamily="34" charset="0"/>
              </a:rPr>
              <a:t> </a:t>
            </a:r>
            <a:r>
              <a:rPr lang="en-US" sz="1100" dirty="0">
                <a:solidFill>
                  <a:schemeClr val="accent6">
                    <a:lumMod val="50000"/>
                  </a:schemeClr>
                </a:solidFill>
                <a:highlight>
                  <a:srgbClr val="FFFF00"/>
                </a:highlight>
                <a:latin typeface="Arial" panose="020B0604020202020204" pitchFamily="34" charset="0"/>
              </a:rPr>
              <a:t>change</a:t>
            </a:r>
            <a:r>
              <a:rPr lang="en-US" sz="1100" dirty="0">
                <a:solidFill>
                  <a:schemeClr val="accent6">
                    <a:lumMod val="50000"/>
                  </a:schemeClr>
                </a:solidFill>
                <a:latin typeface="Arial" panose="020B0604020202020204" pitchFamily="34" charset="0"/>
              </a:rPr>
              <a:t>. There are </a:t>
            </a:r>
            <a:r>
              <a:rPr lang="en-US" sz="1100" dirty="0">
                <a:solidFill>
                  <a:schemeClr val="accent6">
                    <a:lumMod val="50000"/>
                  </a:schemeClr>
                </a:solidFill>
                <a:highlight>
                  <a:srgbClr val="FFFF00"/>
                </a:highlight>
                <a:latin typeface="Arial" panose="020B0604020202020204" pitchFamily="34" charset="0"/>
              </a:rPr>
              <a:t>new competitors entering the market</a:t>
            </a:r>
            <a:r>
              <a:rPr lang="en-US" sz="1100" dirty="0">
                <a:solidFill>
                  <a:schemeClr val="accent6">
                    <a:lumMod val="50000"/>
                  </a:schemeClr>
                </a:solidFill>
                <a:latin typeface="Arial" panose="020B0604020202020204" pitchFamily="34" charset="0"/>
              </a:rPr>
              <a:t>, whilst </a:t>
            </a:r>
            <a:r>
              <a:rPr lang="en-US" sz="1100" dirty="0">
                <a:solidFill>
                  <a:schemeClr val="accent6">
                    <a:lumMod val="50000"/>
                  </a:schemeClr>
                </a:solidFill>
                <a:highlight>
                  <a:srgbClr val="FFFF00"/>
                </a:highlight>
                <a:latin typeface="Arial" panose="020B0604020202020204" pitchFamily="34" charset="0"/>
              </a:rPr>
              <a:t>new technologies are changing both production</a:t>
            </a:r>
            <a:r>
              <a:rPr lang="en-US" sz="1100" dirty="0">
                <a:solidFill>
                  <a:schemeClr val="accent6">
                    <a:lumMod val="50000"/>
                  </a:schemeClr>
                </a:solidFill>
                <a:latin typeface="Arial" panose="020B0604020202020204" pitchFamily="34" charset="0"/>
              </a:rPr>
              <a:t> capabilities and </a:t>
            </a:r>
            <a:r>
              <a:rPr lang="en-US" sz="1100" dirty="0">
                <a:solidFill>
                  <a:schemeClr val="accent6">
                    <a:lumMod val="50000"/>
                  </a:schemeClr>
                </a:solidFill>
                <a:highlight>
                  <a:srgbClr val="FFFF00"/>
                </a:highlight>
                <a:latin typeface="Arial" panose="020B0604020202020204" pitchFamily="34" charset="0"/>
              </a:rPr>
              <a:t>consumer preferences</a:t>
            </a:r>
            <a:r>
              <a:rPr lang="en-US" sz="1100" dirty="0">
                <a:solidFill>
                  <a:schemeClr val="accent6">
                    <a:lumMod val="50000"/>
                  </a:schemeClr>
                </a:solidFill>
                <a:latin typeface="Arial" panose="020B0604020202020204" pitchFamily="34" charset="0"/>
              </a:rPr>
              <a:t>.</a:t>
            </a:r>
          </a:p>
          <a:p>
            <a:pPr defTabSz="685800">
              <a:defRPr/>
            </a:pPr>
            <a:endParaRPr lang="en-US" sz="1100" b="1" dirty="0">
              <a:solidFill>
                <a:schemeClr val="accent6">
                  <a:lumMod val="50000"/>
                </a:schemeClr>
              </a:solidFill>
              <a:latin typeface="Arial" panose="020B0604020202020204" pitchFamily="34" charset="0"/>
            </a:endParaRPr>
          </a:p>
          <a:p>
            <a:pPr defTabSz="685800">
              <a:defRPr/>
            </a:pPr>
            <a:r>
              <a:rPr lang="en-US" sz="1100" b="1" dirty="0">
                <a:solidFill>
                  <a:schemeClr val="accent6">
                    <a:lumMod val="50000"/>
                  </a:schemeClr>
                </a:solidFill>
                <a:latin typeface="Arial" panose="020B0604020202020204" pitchFamily="34" charset="0"/>
              </a:rPr>
              <a:t>Task 1</a:t>
            </a:r>
            <a:endParaRPr lang="en-US" sz="1100" dirty="0">
              <a:solidFill>
                <a:schemeClr val="accent6">
                  <a:lumMod val="50000"/>
                </a:schemeClr>
              </a:solidFill>
              <a:latin typeface="Arial" panose="020B0604020202020204" pitchFamily="34" charset="0"/>
            </a:endParaRPr>
          </a:p>
          <a:p>
            <a:pPr defTabSz="685800">
              <a:defRPr/>
            </a:pPr>
            <a:r>
              <a:rPr lang="en-US" sz="800" dirty="0">
                <a:solidFill>
                  <a:schemeClr val="accent6">
                    <a:lumMod val="50000"/>
                  </a:schemeClr>
                </a:solidFill>
                <a:latin typeface="Arial" panose="020B0604020202020204" pitchFamily="34" charset="0"/>
              </a:rPr>
              <a:t>prepare a presentation with accompanying </a:t>
            </a:r>
            <a:r>
              <a:rPr lang="en-US" sz="800" dirty="0" err="1">
                <a:solidFill>
                  <a:schemeClr val="accent6">
                    <a:lumMod val="50000"/>
                  </a:schemeClr>
                </a:solidFill>
                <a:latin typeface="Arial" panose="020B0604020202020204" pitchFamily="34" charset="0"/>
              </a:rPr>
              <a:t>notes.The</a:t>
            </a:r>
            <a:r>
              <a:rPr lang="en-US" sz="800" dirty="0">
                <a:solidFill>
                  <a:schemeClr val="accent6">
                    <a:lumMod val="50000"/>
                  </a:schemeClr>
                </a:solidFill>
                <a:latin typeface="Arial" panose="020B0604020202020204" pitchFamily="34" charset="0"/>
              </a:rPr>
              <a:t> content of the presentation and notes should:</a:t>
            </a:r>
          </a:p>
          <a:p>
            <a:pPr defTabSz="685800">
              <a:defRPr/>
            </a:pPr>
            <a:r>
              <a:rPr lang="en-US" sz="800" dirty="0">
                <a:solidFill>
                  <a:schemeClr val="accent6">
                    <a:lumMod val="50000"/>
                  </a:schemeClr>
                </a:solidFill>
                <a:latin typeface="Helvetica" pitchFamily="2" charset="0"/>
              </a:rPr>
              <a:t>•</a:t>
            </a:r>
            <a:r>
              <a:rPr lang="en-US" sz="800" dirty="0">
                <a:solidFill>
                  <a:schemeClr val="accent6">
                    <a:lumMod val="50000"/>
                  </a:schemeClr>
                </a:solidFill>
                <a:latin typeface="Arial" panose="020B0604020202020204" pitchFamily="34" charset="0"/>
              </a:rPr>
              <a:t> </a:t>
            </a:r>
            <a:r>
              <a:rPr lang="en-US" sz="800" dirty="0" err="1">
                <a:solidFill>
                  <a:schemeClr val="accent6">
                    <a:lumMod val="50000"/>
                  </a:schemeClr>
                </a:solidFill>
                <a:latin typeface="Arial" panose="020B0604020202020204" pitchFamily="34" charset="0"/>
              </a:rPr>
              <a:t>Analyse</a:t>
            </a:r>
            <a:r>
              <a:rPr lang="en-US" sz="800" dirty="0">
                <a:solidFill>
                  <a:schemeClr val="accent6">
                    <a:lumMod val="50000"/>
                  </a:schemeClr>
                </a:solidFill>
                <a:latin typeface="Arial" panose="020B0604020202020204" pitchFamily="34" charset="0"/>
              </a:rPr>
              <a:t> the relationship between corporate and marketing strategies</a:t>
            </a:r>
          </a:p>
          <a:p>
            <a:pPr defTabSz="685800">
              <a:defRPr/>
            </a:pPr>
            <a:r>
              <a:rPr lang="en-US" sz="800" dirty="0">
                <a:solidFill>
                  <a:schemeClr val="accent6">
                    <a:lumMod val="50000"/>
                  </a:schemeClr>
                </a:solidFill>
                <a:latin typeface="Helvetica" pitchFamily="2" charset="0"/>
              </a:rPr>
              <a:t>•</a:t>
            </a:r>
            <a:r>
              <a:rPr lang="en-US" sz="800" dirty="0">
                <a:solidFill>
                  <a:schemeClr val="accent6">
                    <a:lumMod val="50000"/>
                  </a:schemeClr>
                </a:solidFill>
                <a:latin typeface="Arial" panose="020B0604020202020204" pitchFamily="34" charset="0"/>
              </a:rPr>
              <a:t> Explain how marketing strategies can contribute to competitive advantage</a:t>
            </a:r>
          </a:p>
          <a:p>
            <a:pPr defTabSz="685800">
              <a:defRPr/>
            </a:pPr>
            <a:r>
              <a:rPr lang="en-US" sz="800" b="1" dirty="0">
                <a:solidFill>
                  <a:schemeClr val="accent6">
                    <a:lumMod val="50000"/>
                  </a:schemeClr>
                </a:solidFill>
                <a:latin typeface="Arial" panose="020B0604020202020204" pitchFamily="34" charset="0"/>
              </a:rPr>
              <a:t>Extension activities</a:t>
            </a:r>
            <a:endParaRPr lang="en-US" sz="800" dirty="0">
              <a:solidFill>
                <a:schemeClr val="accent6">
                  <a:lumMod val="50000"/>
                </a:schemeClr>
              </a:solidFill>
              <a:latin typeface="Arial" panose="020B0604020202020204" pitchFamily="34" charset="0"/>
            </a:endParaRPr>
          </a:p>
          <a:p>
            <a:pPr defTabSz="685800">
              <a:defRPr/>
            </a:pPr>
            <a:r>
              <a:rPr lang="en-US" sz="800" dirty="0">
                <a:solidFill>
                  <a:schemeClr val="accent6">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800" dirty="0">
                <a:solidFill>
                  <a:schemeClr val="accent6">
                    <a:lumMod val="50000"/>
                  </a:schemeClr>
                </a:solidFill>
                <a:latin typeface="Arial" panose="020B0604020202020204" pitchFamily="34" charset="0"/>
              </a:rPr>
              <a:t>formulation of marketing strategy.</a:t>
            </a:r>
          </a:p>
          <a:p>
            <a:pPr defTabSz="685800">
              <a:defRPr/>
            </a:pPr>
            <a:endParaRPr lang="en-US" sz="500" b="1" dirty="0">
              <a:solidFill>
                <a:schemeClr val="accent6">
                  <a:lumMod val="50000"/>
                </a:schemeClr>
              </a:solidFill>
              <a:latin typeface="Arial" panose="020B0604020202020204" pitchFamily="34" charset="0"/>
            </a:endParaRPr>
          </a:p>
          <a:p>
            <a:pPr defTabSz="685800">
              <a:defRPr/>
            </a:pPr>
            <a:r>
              <a:rPr lang="en-US" sz="1100" b="1" dirty="0">
                <a:solidFill>
                  <a:schemeClr val="accent6">
                    <a:lumMod val="50000"/>
                  </a:schemeClr>
                </a:solidFill>
                <a:latin typeface="Arial" panose="020B0604020202020204" pitchFamily="34" charset="0"/>
              </a:rPr>
              <a:t>Task 2</a:t>
            </a:r>
          </a:p>
          <a:p>
            <a:pPr defTabSz="685800">
              <a:defRPr/>
            </a:pPr>
            <a:r>
              <a:rPr lang="en-US" sz="800" dirty="0">
                <a:solidFill>
                  <a:schemeClr val="accent6">
                    <a:lumMod val="50000"/>
                  </a:schemeClr>
                </a:solidFill>
                <a:latin typeface="Arial" panose="020B0604020202020204" pitchFamily="34" charset="0"/>
              </a:rPr>
              <a:t> prepare a handout to be used by future participants in the</a:t>
            </a:r>
          </a:p>
          <a:p>
            <a:pPr defTabSz="685800">
              <a:defRPr/>
            </a:pPr>
            <a:r>
              <a:rPr lang="en-US" sz="800" dirty="0">
                <a:solidFill>
                  <a:schemeClr val="accent6">
                    <a:lumMod val="50000"/>
                  </a:schemeClr>
                </a:solidFill>
                <a:latin typeface="Arial" panose="020B0604020202020204" pitchFamily="34" charset="0"/>
              </a:rPr>
              <a:t>FLDP. on Strategic Marketing; Your contribution to the handout should:</a:t>
            </a:r>
          </a:p>
          <a:p>
            <a:pPr defTabSz="685800">
              <a:defRPr/>
            </a:pPr>
            <a:r>
              <a:rPr lang="en-US" sz="800" dirty="0">
                <a:solidFill>
                  <a:schemeClr val="accent6">
                    <a:lumMod val="50000"/>
                  </a:schemeClr>
                </a:solidFill>
                <a:latin typeface="Arial" panose="020B0604020202020204" pitchFamily="34" charset="0"/>
              </a:rPr>
              <a:t>• </a:t>
            </a:r>
            <a:r>
              <a:rPr lang="en-US" sz="800" dirty="0">
                <a:solidFill>
                  <a:schemeClr val="accent6">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800" dirty="0">
                <a:solidFill>
                  <a:schemeClr val="accent6">
                    <a:lumMod val="50000"/>
                  </a:schemeClr>
                </a:solidFill>
                <a:latin typeface="Helvetica" pitchFamily="2" charset="0"/>
              </a:rPr>
              <a:t>• Evaluate the role of relationship marketing in customer behavior analysis</a:t>
            </a:r>
          </a:p>
          <a:p>
            <a:pPr defTabSz="685800">
              <a:defRPr/>
            </a:pPr>
            <a:r>
              <a:rPr lang="en-US" sz="800" b="1" dirty="0">
                <a:solidFill>
                  <a:schemeClr val="accent6">
                    <a:lumMod val="50000"/>
                  </a:schemeClr>
                </a:solidFill>
                <a:latin typeface="Arial" panose="020B0604020202020204" pitchFamily="34" charset="0"/>
              </a:rPr>
              <a:t>Extension activities</a:t>
            </a:r>
          </a:p>
          <a:p>
            <a:pPr defTabSz="685800">
              <a:defRPr/>
            </a:pPr>
            <a:r>
              <a:rPr lang="en-US" sz="800" dirty="0">
                <a:solidFill>
                  <a:schemeClr val="accent6">
                    <a:lumMod val="50000"/>
                  </a:schemeClr>
                </a:solidFill>
                <a:latin typeface="Arial" panose="020B0604020202020204" pitchFamily="34" charset="0"/>
              </a:rPr>
              <a:t>you must also analyze the influences on, and the psychology of, consumer behavior.</a:t>
            </a:r>
          </a:p>
          <a:p>
            <a:pPr defTabSz="685800">
              <a:defRPr/>
            </a:pPr>
            <a:endParaRPr lang="en-US" sz="800" dirty="0">
              <a:solidFill>
                <a:schemeClr val="accent6">
                  <a:lumMod val="50000"/>
                </a:schemeClr>
              </a:solidFill>
              <a:latin typeface="Arial" panose="020B0604020202020204" pitchFamily="34" charset="0"/>
            </a:endParaRPr>
          </a:p>
          <a:p>
            <a:pPr defTabSz="685800">
              <a:defRPr/>
            </a:pPr>
            <a:r>
              <a:rPr lang="en-US" sz="1100" b="1" dirty="0">
                <a:solidFill>
                  <a:schemeClr val="accent6">
                    <a:lumMod val="50000"/>
                  </a:schemeClr>
                </a:solidFill>
                <a:latin typeface="Arial" panose="020B0604020202020204" pitchFamily="34" charset="0"/>
              </a:rPr>
              <a:t>Task 3</a:t>
            </a:r>
          </a:p>
          <a:p>
            <a:pPr defTabSz="685800">
              <a:defRPr/>
            </a:pPr>
            <a:r>
              <a:rPr lang="en-US" sz="800" dirty="0">
                <a:solidFill>
                  <a:schemeClr val="accent6">
                    <a:lumMod val="50000"/>
                  </a:schemeClr>
                </a:solidFill>
                <a:latin typeface="Arial" panose="020B0604020202020204" pitchFamily="34" charset="0"/>
              </a:rPr>
              <a:t>You are required to develop a</a:t>
            </a:r>
          </a:p>
          <a:p>
            <a:pPr defTabSz="685800">
              <a:defRPr/>
            </a:pPr>
            <a:r>
              <a:rPr lang="en-US" sz="800" dirty="0">
                <a:solidFill>
                  <a:schemeClr val="accent6">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800" dirty="0">
                <a:solidFill>
                  <a:schemeClr val="accent6">
                    <a:lumMod val="50000"/>
                  </a:schemeClr>
                </a:solidFill>
                <a:latin typeface="Arial" panose="020B0604020202020204" pitchFamily="34" charset="0"/>
              </a:rPr>
              <a:t>For the selected and named </a:t>
            </a:r>
            <a:r>
              <a:rPr lang="en-US" sz="800" dirty="0" err="1">
                <a:solidFill>
                  <a:schemeClr val="accent6">
                    <a:lumMod val="50000"/>
                  </a:schemeClr>
                </a:solidFill>
                <a:latin typeface="Arial" panose="020B0604020202020204" pitchFamily="34" charset="0"/>
              </a:rPr>
              <a:t>organisation</a:t>
            </a:r>
            <a:r>
              <a:rPr lang="en-US" sz="800" dirty="0">
                <a:solidFill>
                  <a:schemeClr val="accent6">
                    <a:lumMod val="50000"/>
                  </a:schemeClr>
                </a:solidFill>
                <a:latin typeface="Arial" panose="020B0604020202020204" pitchFamily="34" charset="0"/>
              </a:rPr>
              <a:t> you must:</a:t>
            </a:r>
          </a:p>
          <a:p>
            <a:pPr defTabSz="685800">
              <a:defRPr/>
            </a:pPr>
            <a:r>
              <a:rPr lang="en-US" sz="800" dirty="0">
                <a:solidFill>
                  <a:schemeClr val="accent6">
                    <a:lumMod val="50000"/>
                  </a:schemeClr>
                </a:solidFill>
                <a:latin typeface="Arial" panose="020B0604020202020204" pitchFamily="34" charset="0"/>
              </a:rPr>
              <a:t>• </a:t>
            </a:r>
            <a:r>
              <a:rPr lang="en-US" sz="800" dirty="0">
                <a:solidFill>
                  <a:schemeClr val="accent6">
                    <a:lumMod val="50000"/>
                  </a:schemeClr>
                </a:solidFill>
                <a:latin typeface="Helvetica" pitchFamily="2" charset="0"/>
              </a:rPr>
              <a:t>Analyze the key considerations in creating a marketing strategy</a:t>
            </a:r>
          </a:p>
          <a:p>
            <a:pPr defTabSz="685800">
              <a:defRPr/>
            </a:pPr>
            <a:r>
              <a:rPr lang="en-US" sz="800" dirty="0">
                <a:solidFill>
                  <a:schemeClr val="accent6">
                    <a:lumMod val="50000"/>
                  </a:schemeClr>
                </a:solidFill>
                <a:latin typeface="Helvetica" pitchFamily="2" charset="0"/>
              </a:rPr>
              <a:t>• Explain how the marketing strategy should address competitive forces</a:t>
            </a:r>
          </a:p>
          <a:p>
            <a:pPr defTabSz="685800">
              <a:defRPr/>
            </a:pPr>
            <a:r>
              <a:rPr lang="en-US" sz="800" dirty="0">
                <a:solidFill>
                  <a:schemeClr val="accent6">
                    <a:lumMod val="50000"/>
                  </a:schemeClr>
                </a:solidFill>
                <a:latin typeface="Helvetica" pitchFamily="2" charset="0"/>
              </a:rPr>
              <a:t>• Develop a strategic marketing plan for your named organization using an appropriate</a:t>
            </a:r>
          </a:p>
          <a:p>
            <a:pPr defTabSz="685800">
              <a:defRPr/>
            </a:pPr>
            <a:r>
              <a:rPr lang="en-US" sz="800" dirty="0">
                <a:solidFill>
                  <a:schemeClr val="accent6">
                    <a:lumMod val="50000"/>
                  </a:schemeClr>
                </a:solidFill>
                <a:latin typeface="Helvetica" pitchFamily="2" charset="0"/>
              </a:rPr>
              <a:t>format (include KPIs that will support monitoring)</a:t>
            </a:r>
          </a:p>
          <a:p>
            <a:pPr defTabSz="685800">
              <a:defRPr/>
            </a:pPr>
            <a:r>
              <a:rPr lang="en-US" sz="800" dirty="0">
                <a:solidFill>
                  <a:schemeClr val="accent6">
                    <a:lumMod val="50000"/>
                  </a:schemeClr>
                </a:solidFill>
                <a:latin typeface="Helvetica" pitchFamily="2" charset="0"/>
              </a:rPr>
              <a:t>• Develop a risk register and associated contingency plans</a:t>
            </a:r>
          </a:p>
        </p:txBody>
      </p:sp>
    </p:spTree>
    <p:extLst>
      <p:ext uri="{BB962C8B-B14F-4D97-AF65-F5344CB8AC3E}">
        <p14:creationId xmlns:p14="http://schemas.microsoft.com/office/powerpoint/2010/main" val="396064702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4C0A8E-94B6-1640-86C4-A39A3B6A0577}"/>
              </a:ext>
            </a:extLst>
          </p:cNvPr>
          <p:cNvSpPr>
            <a:spLocks noGrp="1"/>
          </p:cNvSpPr>
          <p:nvPr>
            <p:ph type="title" idx="4294967295"/>
          </p:nvPr>
        </p:nvSpPr>
        <p:spPr>
          <a:xfrm>
            <a:off x="5230328" y="1178893"/>
            <a:ext cx="5217083" cy="438581"/>
          </a:xfrm>
          <a:solidFill>
            <a:schemeClr val="bg1"/>
          </a:solidFill>
        </p:spPr>
        <p:txBody>
          <a:bodyPr vert="horz" lIns="68580" tIns="34290" rIns="68580" bIns="34290" rtlCol="0" anchor="ctr">
            <a:noAutofit/>
          </a:bodyPr>
          <a:lstStyle/>
          <a:p>
            <a:pPr algn="r"/>
            <a:r>
              <a:rPr lang="en-US" sz="1800" dirty="0">
                <a:solidFill>
                  <a:schemeClr val="accent6">
                    <a:lumMod val="50000"/>
                  </a:schemeClr>
                </a:solidFill>
                <a:latin typeface="Abadi" panose="020B0604020104020204" pitchFamily="34" charset="0"/>
              </a:rPr>
              <a:t> Porter's Generic Strategies:  Cost Focus.</a:t>
            </a:r>
            <a:endParaRPr lang="en-SA" sz="18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5587411" y="2485230"/>
            <a:ext cx="1534478"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5235851" y="2528820"/>
            <a:ext cx="1886039" cy="879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7" name="Rectangle 6">
            <a:extLst>
              <a:ext uri="{FF2B5EF4-FFF2-40B4-BE49-F238E27FC236}">
                <a16:creationId xmlns:a16="http://schemas.microsoft.com/office/drawing/2014/main" id="{63FA9D6A-3F66-4E4E-84FE-1339E5FB62EC}"/>
              </a:ext>
            </a:extLst>
          </p:cNvPr>
          <p:cNvSpPr/>
          <p:nvPr/>
        </p:nvSpPr>
        <p:spPr>
          <a:xfrm>
            <a:off x="1524001" y="2528820"/>
            <a:ext cx="2623274"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pic>
        <p:nvPicPr>
          <p:cNvPr id="36868" name="Picture 4" descr="Focused Cost Leadership and Focused Differentiation – Mastering Strategic  Management – 1st Canadian Edition">
            <a:extLst>
              <a:ext uri="{FF2B5EF4-FFF2-40B4-BE49-F238E27FC236}">
                <a16:creationId xmlns:a16="http://schemas.microsoft.com/office/drawing/2014/main" id="{4EE67A32-43F0-C444-BA90-30282DAE3D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9" t="56166" r="51141" b="1910"/>
          <a:stretch/>
        </p:blipFill>
        <p:spPr bwMode="auto">
          <a:xfrm>
            <a:off x="6682198" y="1732509"/>
            <a:ext cx="3701762" cy="17952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FEAD47-31E3-EFCB-AC32-837D7316052F}"/>
              </a:ext>
            </a:extLst>
          </p:cNvPr>
          <p:cNvSpPr txBox="1"/>
          <p:nvPr/>
        </p:nvSpPr>
        <p:spPr>
          <a:xfrm>
            <a:off x="1621866" y="1829970"/>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4.3</a:t>
            </a:r>
          </a:p>
        </p:txBody>
      </p:sp>
      <p:pic>
        <p:nvPicPr>
          <p:cNvPr id="5" name="Picture 4">
            <a:extLst>
              <a:ext uri="{FF2B5EF4-FFF2-40B4-BE49-F238E27FC236}">
                <a16:creationId xmlns:a16="http://schemas.microsoft.com/office/drawing/2014/main" id="{5C91E1E1-D58B-2575-A8EA-F0DE0B37D89C}"/>
              </a:ext>
            </a:extLst>
          </p:cNvPr>
          <p:cNvPicPr>
            <a:picLocks noChangeAspect="1"/>
          </p:cNvPicPr>
          <p:nvPr/>
        </p:nvPicPr>
        <p:blipFill rotWithShape="1">
          <a:blip r:embed="rId4"/>
          <a:srcRect t="63554" r="2491" b="8645"/>
          <a:stretch/>
        </p:blipFill>
        <p:spPr>
          <a:xfrm>
            <a:off x="6667284" y="3807376"/>
            <a:ext cx="3780126" cy="8791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ectangle 8">
            <a:extLst>
              <a:ext uri="{FF2B5EF4-FFF2-40B4-BE49-F238E27FC236}">
                <a16:creationId xmlns:a16="http://schemas.microsoft.com/office/drawing/2014/main" id="{1072096E-F6DA-ADA0-74D2-B8B1768A63D6}"/>
              </a:ext>
            </a:extLst>
          </p:cNvPr>
          <p:cNvSpPr/>
          <p:nvPr/>
        </p:nvSpPr>
        <p:spPr>
          <a:xfrm>
            <a:off x="1941930" y="4174964"/>
            <a:ext cx="4200525" cy="9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26969207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8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46E220-15D9-8642-98A8-60EA6D71B851}"/>
              </a:ext>
            </a:extLst>
          </p:cNvPr>
          <p:cNvSpPr>
            <a:spLocks noGrp="1"/>
          </p:cNvSpPr>
          <p:nvPr>
            <p:ph type="title" idx="4294967295"/>
          </p:nvPr>
        </p:nvSpPr>
        <p:spPr>
          <a:xfrm>
            <a:off x="5814970" y="1190714"/>
            <a:ext cx="4656581" cy="386867"/>
          </a:xfrm>
          <a:solidFill>
            <a:schemeClr val="bg1"/>
          </a:solidFill>
        </p:spPr>
        <p:txBody>
          <a:bodyPr vert="horz" lIns="68580" tIns="34290" rIns="68580" bIns="34290" rtlCol="0" anchor="ctr">
            <a:noAutofit/>
          </a:bodyPr>
          <a:lstStyle/>
          <a:p>
            <a:pPr algn="r"/>
            <a:r>
              <a:rPr lang="en-US" sz="1500" dirty="0">
                <a:solidFill>
                  <a:schemeClr val="accent6">
                    <a:lumMod val="50000"/>
                  </a:schemeClr>
                </a:solidFill>
                <a:latin typeface="Abadi" panose="020B0604020104020204" pitchFamily="34" charset="0"/>
              </a:rPr>
              <a:t>Porter's Generic Strategies: Differentiation Focus.</a:t>
            </a:r>
            <a:endParaRPr lang="en-SA" sz="15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1524001" y="2523326"/>
            <a:ext cx="4037737" cy="2435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2071100" y="2603703"/>
            <a:ext cx="2502263" cy="8748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pic>
        <p:nvPicPr>
          <p:cNvPr id="32770" name="Picture 2" descr="Phantom Extended">
            <a:extLst>
              <a:ext uri="{FF2B5EF4-FFF2-40B4-BE49-F238E27FC236}">
                <a16:creationId xmlns:a16="http://schemas.microsoft.com/office/drawing/2014/main" id="{C55C6F34-1B71-704D-9FFA-159B777BA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494" y="1727033"/>
            <a:ext cx="2418130" cy="1354153"/>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These Are The Best Pre Owned Rolex Watches For Investment">
            <a:extLst>
              <a:ext uri="{FF2B5EF4-FFF2-40B4-BE49-F238E27FC236}">
                <a16:creationId xmlns:a16="http://schemas.microsoft.com/office/drawing/2014/main" id="{9A3C6A16-B526-F64F-BF87-DA7742E8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494" y="3230872"/>
            <a:ext cx="2495992" cy="16609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11E0AF-F419-0FA3-5AE8-F8E2EBAE03E9}"/>
              </a:ext>
            </a:extLst>
          </p:cNvPr>
          <p:cNvSpPr/>
          <p:nvPr/>
        </p:nvSpPr>
        <p:spPr>
          <a:xfrm>
            <a:off x="3312600" y="4254297"/>
            <a:ext cx="4200525" cy="98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4" name="TextBox 3">
            <a:extLst>
              <a:ext uri="{FF2B5EF4-FFF2-40B4-BE49-F238E27FC236}">
                <a16:creationId xmlns:a16="http://schemas.microsoft.com/office/drawing/2014/main" id="{88C336C7-741D-0CA8-78F9-3D4F4662C396}"/>
              </a:ext>
            </a:extLst>
          </p:cNvPr>
          <p:cNvSpPr txBox="1"/>
          <p:nvPr/>
        </p:nvSpPr>
        <p:spPr>
          <a:xfrm>
            <a:off x="1751035" y="1961107"/>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4.4</a:t>
            </a:r>
          </a:p>
        </p:txBody>
      </p:sp>
    </p:spTree>
    <p:extLst>
      <p:ext uri="{BB962C8B-B14F-4D97-AF65-F5344CB8AC3E}">
        <p14:creationId xmlns:p14="http://schemas.microsoft.com/office/powerpoint/2010/main" val="60940371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2383-A713-3A42-8CE9-8E61C345EC50}"/>
              </a:ext>
            </a:extLst>
          </p:cNvPr>
          <p:cNvSpPr>
            <a:spLocks noGrp="1"/>
          </p:cNvSpPr>
          <p:nvPr>
            <p:ph type="title" idx="4294967295"/>
          </p:nvPr>
        </p:nvSpPr>
        <p:spPr>
          <a:xfrm>
            <a:off x="5553351" y="1427847"/>
            <a:ext cx="5156597" cy="806053"/>
          </a:xfrm>
          <a:solidFill>
            <a:schemeClr val="bg1"/>
          </a:solidFill>
        </p:spPr>
        <p:txBody>
          <a:bodyPr vert="horz" lIns="68580" tIns="34290" rIns="68580" bIns="34290" rtlCol="0" anchor="ctr">
            <a:noAutofit/>
          </a:bodyPr>
          <a:lstStyle/>
          <a:p>
            <a:pPr algn="ctr"/>
            <a:r>
              <a:rPr lang="en-US" dirty="0">
                <a:solidFill>
                  <a:schemeClr val="accent6">
                    <a:lumMod val="50000"/>
                  </a:schemeClr>
                </a:solidFill>
                <a:latin typeface="Abadi" panose="020B0604020104020204" pitchFamily="34" charset="0"/>
              </a:rPr>
              <a:t>Porter’s Generic Strategies recap </a:t>
            </a: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5456907" y="2404157"/>
            <a:ext cx="5253038" cy="3075384"/>
          </a:xfrm>
          <a:prstGeom prst="rect">
            <a:avLst/>
          </a:prstGeom>
          <a:solidFill>
            <a:schemeClr val="bg1"/>
          </a:solidFill>
        </p:spPr>
      </p:pic>
      <p:pic>
        <p:nvPicPr>
          <p:cNvPr id="18" name="Picture 2" descr="Business Level Strategy Explained - Strategy Training">
            <a:extLst>
              <a:ext uri="{FF2B5EF4-FFF2-40B4-BE49-F238E27FC236}">
                <a16:creationId xmlns:a16="http://schemas.microsoft.com/office/drawing/2014/main" id="{0EEEF3F2-CF92-D345-B634-940322484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29" t="11693" r="20600" b="8249"/>
          <a:stretch/>
        </p:blipFill>
        <p:spPr bwMode="auto">
          <a:xfrm>
            <a:off x="1651375" y="2502115"/>
            <a:ext cx="3382463" cy="321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25977"/>
      </p:ext>
    </p:extLst>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508576" y="2215755"/>
            <a:ext cx="3070622" cy="280663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5265" y="1697111"/>
            <a:ext cx="5481453" cy="33252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6033A35-A229-CF99-35F9-49AC8F83655D}"/>
              </a:ext>
            </a:extLst>
          </p:cNvPr>
          <p:cNvSpPr txBox="1">
            <a:spLocks/>
          </p:cNvSpPr>
          <p:nvPr/>
        </p:nvSpPr>
        <p:spPr>
          <a:xfrm>
            <a:off x="7201770" y="1201585"/>
            <a:ext cx="3159426" cy="991051"/>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800">
              <a:defRPr/>
            </a:pPr>
            <a:r>
              <a:rPr lang="en-US" sz="3300" dirty="0">
                <a:solidFill>
                  <a:srgbClr val="C00000"/>
                </a:solidFill>
                <a:latin typeface="Abadi" panose="020B0604020104020204" pitchFamily="34" charset="0"/>
              </a:rPr>
              <a:t>Activity #</a:t>
            </a:r>
            <a:r>
              <a:rPr lang="ar-SA" sz="3300" dirty="0">
                <a:solidFill>
                  <a:srgbClr val="C00000"/>
                </a:solidFill>
                <a:latin typeface="Abadi" panose="020B0604020104020204" pitchFamily="34" charset="0"/>
                <a:cs typeface="Arial" panose="020B0604020202020204" pitchFamily="34" charset="0"/>
              </a:rPr>
              <a:t>٣</a:t>
            </a:r>
            <a:br>
              <a:rPr lang="en-US" sz="3300" dirty="0">
                <a:solidFill>
                  <a:srgbClr val="C00000"/>
                </a:solidFill>
                <a:latin typeface="Abadi" panose="020B0604020104020204" pitchFamily="34" charset="0"/>
              </a:rPr>
            </a:br>
            <a:r>
              <a:rPr lang="en-US" sz="3300" dirty="0">
                <a:solidFill>
                  <a:srgbClr val="C00000"/>
                </a:solidFill>
                <a:latin typeface="Abadi" panose="020B0604020104020204" pitchFamily="34" charset="0"/>
              </a:rPr>
              <a:t>PRACTICE  </a:t>
            </a:r>
          </a:p>
        </p:txBody>
      </p:sp>
    </p:spTree>
    <p:extLst>
      <p:ext uri="{BB962C8B-B14F-4D97-AF65-F5344CB8AC3E}">
        <p14:creationId xmlns:p14="http://schemas.microsoft.com/office/powerpoint/2010/main" val="2472951889"/>
      </p:ext>
    </p:extLst>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57EA-A087-A549-B756-CE87E613E9CC}"/>
              </a:ext>
            </a:extLst>
          </p:cNvPr>
          <p:cNvSpPr>
            <a:spLocks noGrp="1"/>
          </p:cNvSpPr>
          <p:nvPr>
            <p:ph type="title" idx="4294967295"/>
          </p:nvPr>
        </p:nvSpPr>
        <p:spPr>
          <a:xfrm>
            <a:off x="1474417" y="1656057"/>
            <a:ext cx="4048125" cy="166688"/>
          </a:xfrm>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chor="b">
            <a:noAutofit/>
          </a:bodyPr>
          <a:lstStyle/>
          <a:p>
            <a:pPr algn="ctr"/>
            <a:r>
              <a:rPr lang="en-US" sz="1800" dirty="0">
                <a:solidFill>
                  <a:srgbClr val="C00000"/>
                </a:solidFill>
              </a:rPr>
              <a:t>What is the RIGHT</a:t>
            </a:r>
            <a:br>
              <a:rPr lang="en-US" sz="1800" dirty="0">
                <a:solidFill>
                  <a:srgbClr val="C00000"/>
                </a:solidFill>
              </a:rPr>
            </a:br>
            <a:r>
              <a:rPr lang="en-US" sz="1800" dirty="0">
                <a:solidFill>
                  <a:srgbClr val="C00000"/>
                </a:solidFill>
              </a:rPr>
              <a:t>strategy ?</a:t>
            </a:r>
          </a:p>
        </p:txBody>
      </p:sp>
      <p:pic>
        <p:nvPicPr>
          <p:cNvPr id="14338" name="Picture 2" descr="Panda Supermarket Logo PNG Vector (SVG) Free Download">
            <a:extLst>
              <a:ext uri="{FF2B5EF4-FFF2-40B4-BE49-F238E27FC236}">
                <a16:creationId xmlns:a16="http://schemas.microsoft.com/office/drawing/2014/main" id="{5DA70464-9A3E-910A-EF74-3DFEFB24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702" y="2007878"/>
            <a:ext cx="2208952" cy="97193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yper one Logo PNG Vector (AI) Free Download">
            <a:extLst>
              <a:ext uri="{FF2B5EF4-FFF2-40B4-BE49-F238E27FC236}">
                <a16:creationId xmlns:a16="http://schemas.microsoft.com/office/drawing/2014/main" id="{13F9D3B7-E8BA-DA14-B3D8-9AA2EE627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742" y="3240421"/>
            <a:ext cx="2192345" cy="97193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أوميجا اس ايه - ويكيبيديا">
            <a:extLst>
              <a:ext uri="{FF2B5EF4-FFF2-40B4-BE49-F238E27FC236}">
                <a16:creationId xmlns:a16="http://schemas.microsoft.com/office/drawing/2014/main" id="{5F716C14-07E3-83FA-7CEC-2D7F2ACF0E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4235" y="3697061"/>
            <a:ext cx="1198307" cy="63416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Omega Seamaster Planet Ocean 600M SKYFALL #watch #omega | Omega, James bond  watch, Omega bond">
            <a:extLst>
              <a:ext uri="{FF2B5EF4-FFF2-40B4-BE49-F238E27FC236}">
                <a16:creationId xmlns:a16="http://schemas.microsoft.com/office/drawing/2014/main" id="{353DB61D-EE52-ECB1-7F7F-DF340011DD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51" t="30901" r="40000" b="14289"/>
          <a:stretch/>
        </p:blipFill>
        <p:spPr bwMode="auto">
          <a:xfrm>
            <a:off x="8523078" y="3429000"/>
            <a:ext cx="1291853" cy="7665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esla Model 3 Owner Review: The Good &amp; The Bad After One Year">
            <a:extLst>
              <a:ext uri="{FF2B5EF4-FFF2-40B4-BE49-F238E27FC236}">
                <a16:creationId xmlns:a16="http://schemas.microsoft.com/office/drawing/2014/main" id="{D068B753-69AE-CBDC-5C2A-1E0B9DE14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5213" y="4452298"/>
            <a:ext cx="2395479" cy="1341468"/>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itle%% %%page%% %%sep%% %%sitename%%">
            <a:extLst>
              <a:ext uri="{FF2B5EF4-FFF2-40B4-BE49-F238E27FC236}">
                <a16:creationId xmlns:a16="http://schemas.microsoft.com/office/drawing/2014/main" id="{C8633A92-D7C7-5E89-862F-69782F6283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395" y="4452298"/>
            <a:ext cx="1920295" cy="1438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F1CB64-8979-6B70-373C-3F8A91F86B81}"/>
              </a:ext>
            </a:extLst>
          </p:cNvPr>
          <p:cNvPicPr>
            <a:picLocks noChangeAspect="1"/>
          </p:cNvPicPr>
          <p:nvPr/>
        </p:nvPicPr>
        <p:blipFill rotWithShape="1">
          <a:blip r:embed="rId9"/>
          <a:srcRect l="3602" r="17044" b="3883"/>
          <a:stretch/>
        </p:blipFill>
        <p:spPr>
          <a:xfrm>
            <a:off x="5069930" y="1146091"/>
            <a:ext cx="3069374" cy="2979035"/>
          </a:xfrm>
          <a:prstGeom prst="rect">
            <a:avLst/>
          </a:prstGeom>
          <a:ln/>
        </p:spPr>
      </p:pic>
      <p:pic>
        <p:nvPicPr>
          <p:cNvPr id="14356" name="Picture 20" descr="Starbucks reports double-digit same-store sales increases for US | Nation's  Restaurant News">
            <a:extLst>
              <a:ext uri="{FF2B5EF4-FFF2-40B4-BE49-F238E27FC236}">
                <a16:creationId xmlns:a16="http://schemas.microsoft.com/office/drawing/2014/main" id="{7E8ECF0D-6E5A-60E0-51C9-2FE3C0DADB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5481" y="4607250"/>
            <a:ext cx="2504209" cy="130026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innabon Egypt (@CinnabonEgypt) / Twitter">
            <a:extLst>
              <a:ext uri="{FF2B5EF4-FFF2-40B4-BE49-F238E27FC236}">
                <a16:creationId xmlns:a16="http://schemas.microsoft.com/office/drawing/2014/main" id="{9A92DEE6-9318-2166-11D8-0081F2A1F8B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80" b="10577"/>
          <a:stretch/>
        </p:blipFill>
        <p:spPr bwMode="auto">
          <a:xfrm>
            <a:off x="9072479" y="4607251"/>
            <a:ext cx="1535256" cy="13935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5CA4D3-363E-5ED4-512A-4278F2476486}"/>
              </a:ext>
            </a:extLst>
          </p:cNvPr>
          <p:cNvPicPr>
            <a:picLocks noChangeAspect="1"/>
          </p:cNvPicPr>
          <p:nvPr/>
        </p:nvPicPr>
        <p:blipFill rotWithShape="1">
          <a:blip r:embed="rId12"/>
          <a:srcRect l="36422" t="32564" r="42939" b="43640"/>
          <a:stretch/>
        </p:blipFill>
        <p:spPr>
          <a:xfrm>
            <a:off x="8240583" y="1538288"/>
            <a:ext cx="2427418" cy="1341468"/>
          </a:xfrm>
          <a:prstGeom prst="rect">
            <a:avLst/>
          </a:prstGeom>
        </p:spPr>
      </p:pic>
    </p:spTree>
    <p:extLst>
      <p:ext uri="{BB962C8B-B14F-4D97-AF65-F5344CB8AC3E}">
        <p14:creationId xmlns:p14="http://schemas.microsoft.com/office/powerpoint/2010/main" val="35125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nda Supermarket Logo PNG Vector (SVG) Free Download">
            <a:extLst>
              <a:ext uri="{FF2B5EF4-FFF2-40B4-BE49-F238E27FC236}">
                <a16:creationId xmlns:a16="http://schemas.microsoft.com/office/drawing/2014/main" id="{5DA70464-9A3E-910A-EF74-3DFEFB24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476" y="1611914"/>
            <a:ext cx="1797941" cy="79109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yper one Logo PNG Vector (AI) Free Download">
            <a:extLst>
              <a:ext uri="{FF2B5EF4-FFF2-40B4-BE49-F238E27FC236}">
                <a16:creationId xmlns:a16="http://schemas.microsoft.com/office/drawing/2014/main" id="{13F9D3B7-E8BA-DA14-B3D8-9AA2EE627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475" y="2494877"/>
            <a:ext cx="1906576" cy="84524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أوميجا اس ايه - ويكيبيديا">
            <a:extLst>
              <a:ext uri="{FF2B5EF4-FFF2-40B4-BE49-F238E27FC236}">
                <a16:creationId xmlns:a16="http://schemas.microsoft.com/office/drawing/2014/main" id="{5F716C14-07E3-83FA-7CEC-2D7F2ACF0E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5339" y="3986018"/>
            <a:ext cx="1198307" cy="63416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Omega Seamaster Planet Ocean 600M SKYFALL #watch #omega | Omega, James bond  watch, Omega bond">
            <a:extLst>
              <a:ext uri="{FF2B5EF4-FFF2-40B4-BE49-F238E27FC236}">
                <a16:creationId xmlns:a16="http://schemas.microsoft.com/office/drawing/2014/main" id="{353DB61D-EE52-ECB1-7F7F-DF340011DD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51" t="30901" r="40000" b="14289"/>
          <a:stretch/>
        </p:blipFill>
        <p:spPr bwMode="auto">
          <a:xfrm>
            <a:off x="2272738" y="3613549"/>
            <a:ext cx="1681496" cy="99768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esla Model 3 Owner Review: The Good &amp; The Bad After One Year">
            <a:extLst>
              <a:ext uri="{FF2B5EF4-FFF2-40B4-BE49-F238E27FC236}">
                <a16:creationId xmlns:a16="http://schemas.microsoft.com/office/drawing/2014/main" id="{D068B753-69AE-CBDC-5C2A-1E0B9DE14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9121" y="4611238"/>
            <a:ext cx="2105316" cy="1178977"/>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innabon - UAE - Happiness comes in different sizes. Which size would you  choose? تأتي السعادة بأحجام مختلفة. أي حجم تختار؟ #cinnabon #coffee # cinnabon #delivery #freshlybaked | Facebook">
            <a:extLst>
              <a:ext uri="{FF2B5EF4-FFF2-40B4-BE49-F238E27FC236}">
                <a16:creationId xmlns:a16="http://schemas.microsoft.com/office/drawing/2014/main" id="{C9F866A3-20E7-C8CA-87A3-E8E4A0CE19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7329" y="4979492"/>
            <a:ext cx="1713427" cy="997688"/>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itle%% %%page%% %%sep%% %%sitename%%">
            <a:extLst>
              <a:ext uri="{FF2B5EF4-FFF2-40B4-BE49-F238E27FC236}">
                <a16:creationId xmlns:a16="http://schemas.microsoft.com/office/drawing/2014/main" id="{C8633A92-D7C7-5E89-862F-69782F6283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7329" y="3571640"/>
            <a:ext cx="1713427" cy="1283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F1CB64-8979-6B70-373C-3F8A91F86B81}"/>
              </a:ext>
            </a:extLst>
          </p:cNvPr>
          <p:cNvPicPr>
            <a:picLocks noChangeAspect="1"/>
          </p:cNvPicPr>
          <p:nvPr/>
        </p:nvPicPr>
        <p:blipFill rotWithShape="1">
          <a:blip r:embed="rId10"/>
          <a:srcRect l="3602" r="17044" b="3883"/>
          <a:stretch/>
        </p:blipFill>
        <p:spPr>
          <a:xfrm>
            <a:off x="4474641" y="2227608"/>
            <a:ext cx="3069374" cy="2979035"/>
          </a:xfrm>
          <a:prstGeom prst="rect">
            <a:avLst/>
          </a:prstGeom>
          <a:ln/>
        </p:spPr>
      </p:pic>
      <p:pic>
        <p:nvPicPr>
          <p:cNvPr id="14356" name="Picture 20" descr="Starbucks reports double-digit same-store sales increases for US | Nation's  Restaurant News">
            <a:extLst>
              <a:ext uri="{FF2B5EF4-FFF2-40B4-BE49-F238E27FC236}">
                <a16:creationId xmlns:a16="http://schemas.microsoft.com/office/drawing/2014/main" id="{7E8ECF0D-6E5A-60E0-51C9-2FE3C0DADB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1981" y="2322422"/>
            <a:ext cx="1921474" cy="997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CD649F-98F8-F066-9258-C260B106DBBD}"/>
              </a:ext>
            </a:extLst>
          </p:cNvPr>
          <p:cNvPicPr>
            <a:picLocks noChangeAspect="1"/>
          </p:cNvPicPr>
          <p:nvPr/>
        </p:nvPicPr>
        <p:blipFill rotWithShape="1">
          <a:blip r:embed="rId12"/>
          <a:srcRect l="36422" t="32564" r="42939" b="43640"/>
          <a:stretch/>
        </p:blipFill>
        <p:spPr>
          <a:xfrm>
            <a:off x="2234305" y="967783"/>
            <a:ext cx="2331145" cy="1288265"/>
          </a:xfrm>
          <a:prstGeom prst="rect">
            <a:avLst/>
          </a:prstGeom>
        </p:spPr>
      </p:pic>
    </p:spTree>
    <p:extLst>
      <p:ext uri="{BB962C8B-B14F-4D97-AF65-F5344CB8AC3E}">
        <p14:creationId xmlns:p14="http://schemas.microsoft.com/office/powerpoint/2010/main" val="243271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3.8 8 Porter&amp;amp;#39;s Generic Strategies - Differentiation Focus - YouTube">
            <a:extLst>
              <a:ext uri="{FF2B5EF4-FFF2-40B4-BE49-F238E27FC236}">
                <a16:creationId xmlns:a16="http://schemas.microsoft.com/office/drawing/2014/main" id="{40246A62-46AB-8645-876A-9606EE426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77" t="32255" r="14371" b="23427"/>
          <a:stretch/>
        </p:blipFill>
        <p:spPr bwMode="auto">
          <a:xfrm>
            <a:off x="2177254" y="2174709"/>
            <a:ext cx="7644818" cy="297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53170"/>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8E24469-5368-0625-4B95-42E417105D85}"/>
              </a:ext>
            </a:extLst>
          </p:cNvPr>
          <p:cNvSpPr txBox="1"/>
          <p:nvPr/>
        </p:nvSpPr>
        <p:spPr>
          <a:xfrm>
            <a:off x="1414896" y="989163"/>
            <a:ext cx="9253105" cy="300082"/>
          </a:xfrm>
          <a:prstGeom prst="rect">
            <a:avLst/>
          </a:prstGeom>
          <a:solidFill>
            <a:schemeClr val="bg1"/>
          </a:solidFill>
        </p:spPr>
        <p:txBody>
          <a:bodyPr wrap="square" rtlCol="0">
            <a:spAutoFit/>
          </a:bodyPr>
          <a:lstStyle/>
          <a:p>
            <a:pPr defTabSz="685800">
              <a:defRPr/>
            </a:pPr>
            <a:endParaRPr lang="en-GB" sz="1350" dirty="0">
              <a:solidFill>
                <a:schemeClr val="accent5">
                  <a:lumMod val="50000"/>
                </a:schemeClr>
              </a:solidFill>
              <a:latin typeface="Calibri" panose="020F0502020204030204"/>
            </a:endParaRPr>
          </a:p>
        </p:txBody>
      </p:sp>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sp>
        <p:nvSpPr>
          <p:cNvPr id="7" name="Right Bracket 6">
            <a:extLst>
              <a:ext uri="{FF2B5EF4-FFF2-40B4-BE49-F238E27FC236}">
                <a16:creationId xmlns:a16="http://schemas.microsoft.com/office/drawing/2014/main" id="{FDE7CB91-183D-FBB4-3CC0-1C907EB137C5}"/>
              </a:ext>
            </a:extLst>
          </p:cNvPr>
          <p:cNvSpPr/>
          <p:nvPr/>
        </p:nvSpPr>
        <p:spPr>
          <a:xfrm rot="5400000">
            <a:off x="6196319" y="2911126"/>
            <a:ext cx="83517" cy="12726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SA" sz="1350">
              <a:solidFill>
                <a:schemeClr val="accent5">
                  <a:lumMod val="50000"/>
                </a:schemeClr>
              </a:solidFill>
              <a:latin typeface="Gill Sans MT" panose="020B0502020104020203"/>
            </a:endParaRPr>
          </a:p>
        </p:txBody>
      </p:sp>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6223787" y="4759498"/>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24" name="Round Diagonal Corner Rectangle 23">
            <a:extLst>
              <a:ext uri="{FF2B5EF4-FFF2-40B4-BE49-F238E27FC236}">
                <a16:creationId xmlns:a16="http://schemas.microsoft.com/office/drawing/2014/main" id="{EC7A131F-1E1A-58B8-1451-2F49F20FB2BB}"/>
              </a:ext>
            </a:extLst>
          </p:cNvPr>
          <p:cNvSpPr/>
          <p:nvPr/>
        </p:nvSpPr>
        <p:spPr>
          <a:xfrm>
            <a:off x="1732203" y="2445643"/>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1350" b="1" dirty="0">
                <a:solidFill>
                  <a:schemeClr val="accent5">
                    <a:lumMod val="50000"/>
                  </a:schemeClr>
                </a:solidFill>
                <a:latin typeface="Calibri"/>
                <a:cs typeface="Calibri"/>
              </a:rPr>
              <a:t>Ge</a:t>
            </a:r>
            <a:r>
              <a:rPr lang="en-US" sz="1350" b="1" spc="-8" dirty="0">
                <a:solidFill>
                  <a:schemeClr val="accent5">
                    <a:lumMod val="50000"/>
                  </a:schemeClr>
                </a:solidFill>
                <a:latin typeface="Calibri"/>
                <a:cs typeface="Calibri"/>
              </a:rPr>
              <a:t>ne</a:t>
            </a:r>
            <a:r>
              <a:rPr lang="en-US" sz="1350" b="1" spc="-34" dirty="0">
                <a:solidFill>
                  <a:schemeClr val="accent5">
                    <a:lumMod val="50000"/>
                  </a:schemeClr>
                </a:solidFill>
                <a:latin typeface="Calibri"/>
                <a:cs typeface="Calibri"/>
              </a:rPr>
              <a:t>r</a:t>
            </a:r>
            <a:r>
              <a:rPr lang="en-US" sz="1350" b="1" spc="-8" dirty="0">
                <a:solidFill>
                  <a:schemeClr val="accent5">
                    <a:lumMod val="50000"/>
                  </a:schemeClr>
                </a:solidFill>
                <a:latin typeface="Calibri"/>
                <a:cs typeface="Calibri"/>
              </a:rPr>
              <a:t>al </a:t>
            </a:r>
            <a:r>
              <a:rPr lang="en-US" sz="1350" b="1" dirty="0">
                <a:solidFill>
                  <a:schemeClr val="accent5">
                    <a:lumMod val="50000"/>
                  </a:schemeClr>
                </a:solidFill>
                <a:latin typeface="Calibri"/>
                <a:cs typeface="Calibri"/>
              </a:rPr>
              <a:t>Mar</a:t>
            </a:r>
            <a:r>
              <a:rPr lang="en-US" sz="1350" b="1" spc="-41" dirty="0">
                <a:solidFill>
                  <a:schemeClr val="accent5">
                    <a:lumMod val="50000"/>
                  </a:schemeClr>
                </a:solidFill>
                <a:latin typeface="Calibri"/>
                <a:cs typeface="Calibri"/>
              </a:rPr>
              <a:t>k</a:t>
            </a:r>
            <a:r>
              <a:rPr lang="en-US" sz="1350" b="1" spc="-8" dirty="0">
                <a:solidFill>
                  <a:schemeClr val="accent5">
                    <a:lumMod val="50000"/>
                  </a:schemeClr>
                </a:solidFill>
                <a:latin typeface="Calibri"/>
                <a:cs typeface="Calibri"/>
              </a:rPr>
              <a:t>et</a:t>
            </a:r>
            <a:r>
              <a:rPr lang="en-US" sz="1350" b="1" spc="-11" dirty="0">
                <a:solidFill>
                  <a:schemeClr val="accent5">
                    <a:lumMod val="50000"/>
                  </a:schemeClr>
                </a:solidFill>
                <a:latin typeface="Calibri"/>
                <a:cs typeface="Calibri"/>
              </a:rPr>
              <a:t>i</a:t>
            </a:r>
            <a:r>
              <a:rPr lang="en-US" sz="1350" b="1" spc="-8" dirty="0">
                <a:solidFill>
                  <a:schemeClr val="accent5">
                    <a:lumMod val="50000"/>
                  </a:schemeClr>
                </a:solidFill>
                <a:latin typeface="Calibri"/>
                <a:cs typeface="Calibri"/>
              </a:rPr>
              <a:t>n</a:t>
            </a:r>
            <a:r>
              <a:rPr lang="en-US" sz="1350" b="1" dirty="0">
                <a:solidFill>
                  <a:schemeClr val="accent5">
                    <a:lumMod val="50000"/>
                  </a:schemeClr>
                </a:solidFill>
                <a:latin typeface="Calibri"/>
                <a:cs typeface="Calibri"/>
              </a:rPr>
              <a:t>g</a:t>
            </a:r>
            <a:r>
              <a:rPr lang="en-US" sz="1350" b="1" spc="-11" dirty="0">
                <a:solidFill>
                  <a:schemeClr val="accent5">
                    <a:lumMod val="50000"/>
                  </a:schemeClr>
                </a:solidFill>
                <a:latin typeface="Calibri"/>
                <a:cs typeface="Calibri"/>
              </a:rPr>
              <a:t> </a:t>
            </a:r>
            <a:r>
              <a:rPr lang="en-US" sz="1350" b="1" spc="-8" dirty="0">
                <a:solidFill>
                  <a:schemeClr val="accent5">
                    <a:lumMod val="50000"/>
                  </a:schemeClr>
                </a:solidFill>
                <a:latin typeface="Calibri"/>
                <a:cs typeface="Calibri"/>
              </a:rPr>
              <a:t>St</a:t>
            </a:r>
            <a:r>
              <a:rPr lang="en-US" sz="1350" b="1" spc="-38" dirty="0">
                <a:solidFill>
                  <a:schemeClr val="accent5">
                    <a:lumMod val="50000"/>
                  </a:schemeClr>
                </a:solidFill>
                <a:latin typeface="Calibri"/>
                <a:cs typeface="Calibri"/>
              </a:rPr>
              <a:t>r</a:t>
            </a:r>
            <a:r>
              <a:rPr lang="en-US" sz="1350" b="1" spc="-19" dirty="0">
                <a:solidFill>
                  <a:schemeClr val="accent5">
                    <a:lumMod val="50000"/>
                  </a:schemeClr>
                </a:solidFill>
                <a:latin typeface="Calibri"/>
                <a:cs typeface="Calibri"/>
              </a:rPr>
              <a:t>a</a:t>
            </a:r>
            <a:r>
              <a:rPr lang="en-US" sz="1350" b="1" spc="-26" dirty="0">
                <a:solidFill>
                  <a:schemeClr val="accent5">
                    <a:lumMod val="50000"/>
                  </a:schemeClr>
                </a:solidFill>
                <a:latin typeface="Calibri"/>
                <a:cs typeface="Calibri"/>
              </a:rPr>
              <a:t>t</a:t>
            </a:r>
            <a:r>
              <a:rPr lang="en-US" sz="1350" b="1" spc="-8" dirty="0">
                <a:solidFill>
                  <a:schemeClr val="accent5">
                    <a:lumMod val="50000"/>
                  </a:schemeClr>
                </a:solidFill>
                <a:latin typeface="Calibri"/>
                <a:cs typeface="Calibri"/>
              </a:rPr>
              <a:t>e</a:t>
            </a:r>
            <a:r>
              <a:rPr lang="en-US" sz="1350" b="1" spc="-4" dirty="0">
                <a:solidFill>
                  <a:schemeClr val="accent5">
                    <a:lumMod val="50000"/>
                  </a:schemeClr>
                </a:solidFill>
                <a:latin typeface="Calibri"/>
                <a:cs typeface="Calibri"/>
              </a:rPr>
              <a:t>gi</a:t>
            </a:r>
            <a:r>
              <a:rPr lang="en-US" sz="1350" b="1" spc="-8" dirty="0">
                <a:solidFill>
                  <a:schemeClr val="accent5">
                    <a:lumMod val="50000"/>
                  </a:schemeClr>
                </a:solidFill>
                <a:latin typeface="Calibri"/>
                <a:cs typeface="Calibri"/>
              </a:rPr>
              <a:t>es, </a:t>
            </a:r>
            <a:r>
              <a:rPr lang="en-US" sz="1350" spc="-11" dirty="0">
                <a:solidFill>
                  <a:schemeClr val="accent5">
                    <a:lumMod val="50000"/>
                  </a:schemeClr>
                </a:solidFill>
                <a:latin typeface="Calibri"/>
                <a:cs typeface="Calibri"/>
              </a:rPr>
              <a:t>d</a:t>
            </a:r>
            <a:r>
              <a:rPr lang="en-US" sz="1350" spc="-4" dirty="0">
                <a:solidFill>
                  <a:schemeClr val="accent5">
                    <a:lumMod val="50000"/>
                  </a:schemeClr>
                </a:solidFill>
                <a:latin typeface="Calibri"/>
                <a:cs typeface="Calibri"/>
              </a:rPr>
              <a:t>e</a:t>
            </a:r>
            <a:r>
              <a:rPr lang="en-US" sz="1350" spc="-11" dirty="0">
                <a:solidFill>
                  <a:schemeClr val="accent5">
                    <a:lumMod val="50000"/>
                  </a:schemeClr>
                </a:solidFill>
                <a:latin typeface="Calibri"/>
                <a:cs typeface="Calibri"/>
              </a:rPr>
              <a:t>scr</a:t>
            </a:r>
            <a:r>
              <a:rPr lang="en-US" sz="1350" spc="-4" dirty="0">
                <a:solidFill>
                  <a:schemeClr val="accent5">
                    <a:lumMod val="50000"/>
                  </a:schemeClr>
                </a:solidFill>
                <a:latin typeface="Calibri"/>
                <a:cs typeface="Calibri"/>
              </a:rPr>
              <a:t>i</a:t>
            </a:r>
            <a:r>
              <a:rPr lang="en-US" sz="1350" spc="-11" dirty="0">
                <a:solidFill>
                  <a:schemeClr val="accent5">
                    <a:lumMod val="50000"/>
                  </a:schemeClr>
                </a:solidFill>
                <a:latin typeface="Calibri"/>
                <a:cs typeface="Calibri"/>
              </a:rPr>
              <a:t>b</a:t>
            </a:r>
            <a:r>
              <a:rPr lang="en-US" sz="1350" spc="-4" dirty="0">
                <a:solidFill>
                  <a:schemeClr val="accent5">
                    <a:lumMod val="50000"/>
                  </a:schemeClr>
                </a:solidFill>
                <a:latin typeface="Calibri"/>
                <a:cs typeface="Calibri"/>
              </a:rPr>
              <a:t>e</a:t>
            </a:r>
            <a:r>
              <a:rPr lang="en-US" sz="1350" dirty="0">
                <a:solidFill>
                  <a:schemeClr val="accent5">
                    <a:lumMod val="50000"/>
                  </a:schemeClr>
                </a:solidFill>
                <a:latin typeface="Calibri"/>
                <a:cs typeface="Calibri"/>
              </a:rPr>
              <a:t>s </a:t>
            </a:r>
            <a:r>
              <a:rPr lang="en-US" sz="1350" spc="-4" dirty="0">
                <a:solidFill>
                  <a:schemeClr val="accent5">
                    <a:lumMod val="50000"/>
                  </a:schemeClr>
                </a:solidFill>
                <a:latin typeface="Calibri"/>
                <a:cs typeface="Calibri"/>
              </a:rPr>
              <a:t>h</a:t>
            </a:r>
            <a:r>
              <a:rPr lang="en-US" sz="1350" spc="-8" dirty="0">
                <a:solidFill>
                  <a:schemeClr val="accent5">
                    <a:lumMod val="50000"/>
                  </a:schemeClr>
                </a:solidFill>
                <a:latin typeface="Calibri"/>
                <a:cs typeface="Calibri"/>
              </a:rPr>
              <a:t>o</a:t>
            </a:r>
            <a:r>
              <a:rPr lang="en-US" sz="1350" spc="-11" dirty="0">
                <a:solidFill>
                  <a:schemeClr val="accent5">
                    <a:lumMod val="50000"/>
                  </a:schemeClr>
                </a:solidFill>
                <a:latin typeface="Calibri"/>
                <a:cs typeface="Calibri"/>
              </a:rPr>
              <a:t>w</a:t>
            </a:r>
            <a:r>
              <a:rPr lang="en-US" sz="1350" dirty="0">
                <a:solidFill>
                  <a:schemeClr val="accent5">
                    <a:lumMod val="50000"/>
                  </a:schemeClr>
                </a:solidFill>
                <a:latin typeface="Calibri"/>
                <a:cs typeface="Calibri"/>
              </a:rPr>
              <a:t> </a:t>
            </a:r>
            <a:r>
              <a:rPr lang="en-US" sz="1350" spc="-8" dirty="0">
                <a:solidFill>
                  <a:schemeClr val="accent5">
                    <a:lumMod val="50000"/>
                  </a:schemeClr>
                </a:solidFill>
                <a:latin typeface="Calibri"/>
                <a:cs typeface="Calibri"/>
              </a:rPr>
              <a:t>mar</a:t>
            </a:r>
            <a:r>
              <a:rPr lang="en-US" sz="1350" spc="-56" dirty="0">
                <a:solidFill>
                  <a:schemeClr val="accent5">
                    <a:lumMod val="50000"/>
                  </a:schemeClr>
                </a:solidFill>
                <a:latin typeface="Calibri"/>
                <a:cs typeface="Calibri"/>
              </a:rPr>
              <a:t>k</a:t>
            </a:r>
            <a:r>
              <a:rPr lang="en-US" sz="1350" spc="-15" dirty="0">
                <a:solidFill>
                  <a:schemeClr val="accent5">
                    <a:lumMod val="50000"/>
                  </a:schemeClr>
                </a:solidFill>
                <a:latin typeface="Calibri"/>
                <a:cs typeface="Calibri"/>
              </a:rPr>
              <a:t>e</a:t>
            </a:r>
            <a:r>
              <a:rPr lang="en-US" sz="1350" dirty="0">
                <a:solidFill>
                  <a:schemeClr val="accent5">
                    <a:lumMod val="50000"/>
                  </a:schemeClr>
                </a:solidFill>
                <a:latin typeface="Calibri"/>
                <a:cs typeface="Calibri"/>
              </a:rPr>
              <a:t>t</a:t>
            </a:r>
            <a:r>
              <a:rPr lang="en-US" sz="1350" spc="-8" dirty="0">
                <a:solidFill>
                  <a:schemeClr val="accent5">
                    <a:lumMod val="50000"/>
                  </a:schemeClr>
                </a:solidFill>
                <a:latin typeface="Calibri"/>
                <a:cs typeface="Calibri"/>
              </a:rPr>
              <a:t>i</a:t>
            </a:r>
            <a:r>
              <a:rPr lang="en-US" sz="1350" spc="-4" dirty="0">
                <a:solidFill>
                  <a:schemeClr val="accent5">
                    <a:lumMod val="50000"/>
                  </a:schemeClr>
                </a:solidFill>
                <a:latin typeface="Calibri"/>
                <a:cs typeface="Calibri"/>
              </a:rPr>
              <a:t>n</a:t>
            </a:r>
            <a:r>
              <a:rPr lang="en-US" sz="1350" dirty="0">
                <a:solidFill>
                  <a:schemeClr val="accent5">
                    <a:lumMod val="50000"/>
                  </a:schemeClr>
                </a:solidFill>
                <a:latin typeface="Calibri"/>
                <a:cs typeface="Calibri"/>
              </a:rPr>
              <a:t>g</a:t>
            </a:r>
            <a:r>
              <a:rPr lang="en-US" sz="1350" spc="11" dirty="0">
                <a:solidFill>
                  <a:schemeClr val="accent5">
                    <a:lumMod val="50000"/>
                  </a:schemeClr>
                </a:solidFill>
                <a:latin typeface="Calibri"/>
                <a:cs typeface="Calibri"/>
              </a:rPr>
              <a:t> </a:t>
            </a:r>
            <a:r>
              <a:rPr lang="en-US" sz="1350" dirty="0">
                <a:solidFill>
                  <a:schemeClr val="accent5">
                    <a:lumMod val="50000"/>
                  </a:schemeClr>
                </a:solidFill>
                <a:latin typeface="Calibri"/>
                <a:cs typeface="Calibri"/>
              </a:rPr>
              <a:t>w</a:t>
            </a:r>
            <a:r>
              <a:rPr lang="en-US" sz="1350" spc="-8" dirty="0">
                <a:solidFill>
                  <a:schemeClr val="accent5">
                    <a:lumMod val="50000"/>
                  </a:schemeClr>
                </a:solidFill>
                <a:latin typeface="Calibri"/>
                <a:cs typeface="Calibri"/>
              </a:rPr>
              <a:t>i</a:t>
            </a:r>
            <a:r>
              <a:rPr lang="en-US" sz="1350" spc="-4" dirty="0">
                <a:solidFill>
                  <a:schemeClr val="accent5">
                    <a:lumMod val="50000"/>
                  </a:schemeClr>
                </a:solidFill>
                <a:latin typeface="Calibri"/>
                <a:cs typeface="Calibri"/>
              </a:rPr>
              <a:t>l</a:t>
            </a:r>
            <a:r>
              <a:rPr lang="en-US" sz="1350" dirty="0">
                <a:solidFill>
                  <a:schemeClr val="accent5">
                    <a:lumMod val="50000"/>
                  </a:schemeClr>
                </a:solidFill>
                <a:latin typeface="Calibri"/>
                <a:cs typeface="Calibri"/>
              </a:rPr>
              <a:t>l ach</a:t>
            </a:r>
            <a:r>
              <a:rPr lang="en-US" sz="1350" spc="-8" dirty="0">
                <a:solidFill>
                  <a:schemeClr val="accent5">
                    <a:lumMod val="50000"/>
                  </a:schemeClr>
                </a:solidFill>
                <a:latin typeface="Calibri"/>
                <a:cs typeface="Calibri"/>
              </a:rPr>
              <a:t>i</a:t>
            </a:r>
            <a:r>
              <a:rPr lang="en-US" sz="1350" spc="-15" dirty="0">
                <a:solidFill>
                  <a:schemeClr val="accent5">
                    <a:lumMod val="50000"/>
                  </a:schemeClr>
                </a:solidFill>
                <a:latin typeface="Calibri"/>
                <a:cs typeface="Calibri"/>
              </a:rPr>
              <a:t>ev</a:t>
            </a:r>
            <a:r>
              <a:rPr lang="en-US" sz="1350" spc="-8" dirty="0">
                <a:solidFill>
                  <a:schemeClr val="accent5">
                    <a:lumMod val="50000"/>
                  </a:schemeClr>
                </a:solidFill>
                <a:latin typeface="Calibri"/>
                <a:cs typeface="Calibri"/>
              </a:rPr>
              <a:t>e general</a:t>
            </a:r>
            <a:r>
              <a:rPr lang="en-US" sz="1350" spc="-4" dirty="0">
                <a:solidFill>
                  <a:schemeClr val="accent5">
                    <a:lumMod val="50000"/>
                  </a:schemeClr>
                </a:solidFill>
                <a:latin typeface="Calibri"/>
                <a:cs typeface="Calibri"/>
              </a:rPr>
              <a:t> o</a:t>
            </a:r>
            <a:r>
              <a:rPr lang="en-US" sz="1350" dirty="0">
                <a:solidFill>
                  <a:schemeClr val="accent5">
                    <a:lumMod val="50000"/>
                  </a:schemeClr>
                </a:solidFill>
                <a:latin typeface="Calibri"/>
                <a:cs typeface="Calibri"/>
              </a:rPr>
              <a:t>b</a:t>
            </a:r>
            <a:r>
              <a:rPr lang="en-US" sz="1350" spc="-8" dirty="0">
                <a:solidFill>
                  <a:schemeClr val="accent5">
                    <a:lumMod val="50000"/>
                  </a:schemeClr>
                </a:solidFill>
                <a:latin typeface="Calibri"/>
                <a:cs typeface="Calibri"/>
              </a:rPr>
              <a:t>je</a:t>
            </a:r>
            <a:r>
              <a:rPr lang="en-US" sz="1350" spc="-15" dirty="0">
                <a:solidFill>
                  <a:schemeClr val="accent5">
                    <a:lumMod val="50000"/>
                  </a:schemeClr>
                </a:solidFill>
                <a:latin typeface="Calibri"/>
                <a:cs typeface="Calibri"/>
              </a:rPr>
              <a:t>c</a:t>
            </a:r>
            <a:r>
              <a:rPr lang="en-US" sz="1350" dirty="0">
                <a:solidFill>
                  <a:schemeClr val="accent5">
                    <a:lumMod val="50000"/>
                  </a:schemeClr>
                </a:solidFill>
                <a:latin typeface="Calibri"/>
                <a:cs typeface="Calibri"/>
              </a:rPr>
              <a:t>t</a:t>
            </a:r>
            <a:r>
              <a:rPr lang="en-US" sz="1350" spc="-8" dirty="0">
                <a:solidFill>
                  <a:schemeClr val="accent5">
                    <a:lumMod val="50000"/>
                  </a:schemeClr>
                </a:solidFill>
                <a:latin typeface="Calibri"/>
                <a:cs typeface="Calibri"/>
              </a:rPr>
              <a:t>i</a:t>
            </a:r>
            <a:r>
              <a:rPr lang="en-US" sz="1350" spc="-15" dirty="0">
                <a:solidFill>
                  <a:schemeClr val="accent5">
                    <a:lumMod val="50000"/>
                  </a:schemeClr>
                </a:solidFill>
                <a:latin typeface="Calibri"/>
                <a:cs typeface="Calibri"/>
              </a:rPr>
              <a:t>v</a:t>
            </a:r>
            <a:r>
              <a:rPr lang="en-US" sz="1350" spc="-8" dirty="0">
                <a:solidFill>
                  <a:schemeClr val="accent5">
                    <a:lumMod val="50000"/>
                  </a:schemeClr>
                </a:solidFill>
                <a:latin typeface="Calibri"/>
                <a:cs typeface="Calibri"/>
              </a:rPr>
              <a:t>e</a:t>
            </a:r>
            <a:r>
              <a:rPr lang="en-US" sz="1350" dirty="0">
                <a:solidFill>
                  <a:schemeClr val="accent5">
                    <a:lumMod val="50000"/>
                  </a:schemeClr>
                </a:solidFill>
                <a:latin typeface="Gill Sans MT" panose="020B0502020104020203"/>
              </a:rPr>
              <a:t> </a:t>
            </a:r>
          </a:p>
        </p:txBody>
      </p:sp>
      <p:sp>
        <p:nvSpPr>
          <p:cNvPr id="25" name="Round Diagonal Corner Rectangle 24">
            <a:extLst>
              <a:ext uri="{FF2B5EF4-FFF2-40B4-BE49-F238E27FC236}">
                <a16:creationId xmlns:a16="http://schemas.microsoft.com/office/drawing/2014/main" id="{C7C9B779-DAF9-F05D-FD93-CFF28119467B}"/>
              </a:ext>
            </a:extLst>
          </p:cNvPr>
          <p:cNvSpPr/>
          <p:nvPr/>
        </p:nvSpPr>
        <p:spPr>
          <a:xfrm>
            <a:off x="1699803" y="4552973"/>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1350" b="1" dirty="0">
                <a:solidFill>
                  <a:schemeClr val="accent5">
                    <a:lumMod val="50000"/>
                  </a:schemeClr>
                </a:solidFill>
                <a:latin typeface="Calibri"/>
                <a:cs typeface="Calibri"/>
              </a:rPr>
              <a:t>Specific marketing strategies  “brand level strategies” </a:t>
            </a:r>
          </a:p>
        </p:txBody>
      </p: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517453" y="3718954"/>
            <a:ext cx="3355181"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E5E40C74-582D-EA4E-26B8-5CFC53AF3C1D}"/>
              </a:ext>
            </a:extLst>
          </p:cNvPr>
          <p:cNvSpPr>
            <a:spLocks noGrp="1"/>
          </p:cNvSpPr>
          <p:nvPr>
            <p:ph type="title" idx="4294967295"/>
          </p:nvPr>
        </p:nvSpPr>
        <p:spPr>
          <a:xfrm>
            <a:off x="8528449" y="1050132"/>
            <a:ext cx="2139553" cy="1114425"/>
          </a:xfrm>
        </p:spPr>
        <p:txBody>
          <a:bodyPr>
            <a:noAutofit/>
          </a:bodyPr>
          <a:lstStyle/>
          <a:p>
            <a:r>
              <a:rPr lang="en-US" sz="2700" dirty="0"/>
              <a:t>Understand the S</a:t>
            </a:r>
            <a:r>
              <a:rPr lang="en-SA" sz="2700" dirty="0"/>
              <a:t>tartegy </a:t>
            </a:r>
          </a:p>
        </p:txBody>
      </p:sp>
      <p:sp>
        <p:nvSpPr>
          <p:cNvPr id="12" name="TextBox 11">
            <a:extLst>
              <a:ext uri="{FF2B5EF4-FFF2-40B4-BE49-F238E27FC236}">
                <a16:creationId xmlns:a16="http://schemas.microsoft.com/office/drawing/2014/main" id="{5439713A-D4A9-E7E9-0160-6AB8CF149259}"/>
              </a:ext>
            </a:extLst>
          </p:cNvPr>
          <p:cNvSpPr txBox="1"/>
          <p:nvPr/>
        </p:nvSpPr>
        <p:spPr>
          <a:xfrm>
            <a:off x="3194418" y="249411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schemeClr val="accent5">
                    <a:lumMod val="50000"/>
                  </a:schemeClr>
                </a:solidFill>
                <a:sym typeface="Arial"/>
              </a:rPr>
              <a:t>Grand strategy </a:t>
            </a:r>
            <a:endParaRPr lang="en-SA" sz="1350" dirty="0">
              <a:solidFill>
                <a:schemeClr val="accent5">
                  <a:lumMod val="50000"/>
                </a:schemeClr>
              </a:solidFill>
            </a:endParaRPr>
          </a:p>
        </p:txBody>
      </p:sp>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3777066" y="3045673"/>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flipH="1">
            <a:off x="3779701" y="4198017"/>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3506300" y="4191167"/>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schemeClr val="accent5">
                    <a:lumMod val="50000"/>
                  </a:schemeClr>
                </a:solidFill>
                <a:latin typeface="Abadi" panose="020B0604020104020204" pitchFamily="34" charset="0"/>
              </a:rPr>
              <a:t>S.T.P. </a:t>
            </a:r>
            <a:endParaRPr lang="en-SA" sz="1350" b="1" dirty="0">
              <a:solidFill>
                <a:schemeClr val="accent5">
                  <a:lumMod val="50000"/>
                </a:schemeClr>
              </a:solidFill>
              <a:latin typeface="Gill Sans MT" panose="020B0502020104020203"/>
            </a:endParaRPr>
          </a:p>
        </p:txBody>
      </p:sp>
      <p:cxnSp>
        <p:nvCxnSpPr>
          <p:cNvPr id="10" name="Straight Arrow Connector 9">
            <a:extLst>
              <a:ext uri="{FF2B5EF4-FFF2-40B4-BE49-F238E27FC236}">
                <a16:creationId xmlns:a16="http://schemas.microsoft.com/office/drawing/2014/main" id="{93355D9F-A65C-1455-2E8C-D9262CFDFC25}"/>
              </a:ext>
            </a:extLst>
          </p:cNvPr>
          <p:cNvCxnSpPr>
            <a:cxnSpLocks/>
          </p:cNvCxnSpPr>
          <p:nvPr/>
        </p:nvCxnSpPr>
        <p:spPr>
          <a:xfrm>
            <a:off x="6238076" y="3645701"/>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15" name="Right Bracket 14">
            <a:extLst>
              <a:ext uri="{FF2B5EF4-FFF2-40B4-BE49-F238E27FC236}">
                <a16:creationId xmlns:a16="http://schemas.microsoft.com/office/drawing/2014/main" id="{8245DA60-23EE-7B5E-E3DA-E4FE214A617F}"/>
              </a:ext>
            </a:extLst>
          </p:cNvPr>
          <p:cNvSpPr/>
          <p:nvPr/>
        </p:nvSpPr>
        <p:spPr>
          <a:xfrm rot="5400000">
            <a:off x="6182029" y="4081427"/>
            <a:ext cx="83517" cy="12726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SA" sz="1350">
              <a:solidFill>
                <a:schemeClr val="accent5">
                  <a:lumMod val="50000"/>
                </a:schemeClr>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3259061" y="5251499"/>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schemeClr val="accent5">
                    <a:lumMod val="50000"/>
                  </a:schemeClr>
                </a:solidFill>
                <a:sym typeface="Arial"/>
              </a:rPr>
              <a:t>Marketing Mix</a:t>
            </a:r>
            <a:endParaRPr lang="en-SA" sz="1350" dirty="0">
              <a:solidFill>
                <a:schemeClr val="accent5">
                  <a:lumMod val="50000"/>
                </a:schemeClr>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088408" y="3746122"/>
            <a:ext cx="2499063"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85000" lnSpcReduction="20000"/>
          </a:bodyPr>
          <a:lstStyle/>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(differentiation and positioning)</a:t>
            </a:r>
          </a:p>
        </p:txBody>
      </p:sp>
      <p:sp>
        <p:nvSpPr>
          <p:cNvPr id="9" name="TextBox 8">
            <a:extLst>
              <a:ext uri="{FF2B5EF4-FFF2-40B4-BE49-F238E27FC236}">
                <a16:creationId xmlns:a16="http://schemas.microsoft.com/office/drawing/2014/main" id="{7C386BCD-D0F0-ABDA-011A-B183476FABF1}"/>
              </a:ext>
            </a:extLst>
          </p:cNvPr>
          <p:cNvSpPr txBox="1"/>
          <p:nvPr/>
        </p:nvSpPr>
        <p:spPr>
          <a:xfrm>
            <a:off x="8088408" y="2271977"/>
            <a:ext cx="2499063"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How to grow ?</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How to differentiate your self from other  ?</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051224" y="4939811"/>
            <a:ext cx="2536247"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lnSpcReduction="10000"/>
          </a:bodyPr>
          <a:lstStyle/>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Where &amp; how customer will find them?</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Communication and exchange ?</a:t>
            </a:r>
          </a:p>
        </p:txBody>
      </p:sp>
      <p:sp>
        <p:nvSpPr>
          <p:cNvPr id="8" name="Round Diagonal Corner Rectangle 7">
            <a:extLst>
              <a:ext uri="{FF2B5EF4-FFF2-40B4-BE49-F238E27FC236}">
                <a16:creationId xmlns:a16="http://schemas.microsoft.com/office/drawing/2014/main" id="{6F816928-2807-5E5B-A552-E1944EEDCC64}"/>
              </a:ext>
            </a:extLst>
          </p:cNvPr>
          <p:cNvSpPr/>
          <p:nvPr/>
        </p:nvSpPr>
        <p:spPr>
          <a:xfrm>
            <a:off x="1764681" y="1050131"/>
            <a:ext cx="1405054" cy="1208017"/>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1350" b="1" dirty="0">
                <a:solidFill>
                  <a:schemeClr val="accent5">
                    <a:lumMod val="50000"/>
                  </a:schemeClr>
                </a:solidFill>
                <a:latin typeface="Calibri" panose="020F0502020204030204"/>
              </a:rPr>
              <a:t>Corporate strategy </a:t>
            </a:r>
            <a:r>
              <a:rPr lang="en-US" sz="1350" dirty="0">
                <a:solidFill>
                  <a:schemeClr val="accent5">
                    <a:lumMod val="50000"/>
                  </a:schemeClr>
                </a:solidFill>
                <a:latin typeface="Calibri" panose="020F0502020204030204"/>
              </a:rPr>
              <a:t>refers to the overall strategy used to guide a business.</a:t>
            </a:r>
            <a:endParaRPr lang="en-US" sz="1350" dirty="0">
              <a:solidFill>
                <a:schemeClr val="accent5">
                  <a:lumMod val="50000"/>
                </a:schemeClr>
              </a:solidFill>
              <a:latin typeface="Gill Sans MT" panose="020B0502020104020203"/>
            </a:endParaRPr>
          </a:p>
        </p:txBody>
      </p:sp>
      <p:pic>
        <p:nvPicPr>
          <p:cNvPr id="21" name="Picture 20">
            <a:extLst>
              <a:ext uri="{FF2B5EF4-FFF2-40B4-BE49-F238E27FC236}">
                <a16:creationId xmlns:a16="http://schemas.microsoft.com/office/drawing/2014/main" id="{5E4ED9D6-764B-A823-9286-66E85DFAE7F9}"/>
              </a:ext>
            </a:extLst>
          </p:cNvPr>
          <p:cNvPicPr>
            <a:picLocks noChangeAspect="1"/>
          </p:cNvPicPr>
          <p:nvPr/>
        </p:nvPicPr>
        <p:blipFill>
          <a:blip r:embed="rId5"/>
          <a:stretch>
            <a:fillRect/>
          </a:stretch>
        </p:blipFill>
        <p:spPr>
          <a:xfrm>
            <a:off x="4433536" y="1256390"/>
            <a:ext cx="3609081" cy="2137388"/>
          </a:xfrm>
          <a:prstGeom prst="rect">
            <a:avLst/>
          </a:prstGeom>
        </p:spPr>
      </p:pic>
    </p:spTree>
    <p:extLst>
      <p:ext uri="{BB962C8B-B14F-4D97-AF65-F5344CB8AC3E}">
        <p14:creationId xmlns:p14="http://schemas.microsoft.com/office/powerpoint/2010/main" val="369212436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1557078" y="1613636"/>
            <a:ext cx="1281896" cy="3630731"/>
          </a:xfrm>
          <a:prstGeom prst="rect">
            <a:avLst/>
          </a:prstGeom>
        </p:spPr>
      </p:pic>
      <p:sp>
        <p:nvSpPr>
          <p:cNvPr id="5" name="Oval 4">
            <a:extLst>
              <a:ext uri="{FF2B5EF4-FFF2-40B4-BE49-F238E27FC236}">
                <a16:creationId xmlns:a16="http://schemas.microsoft.com/office/drawing/2014/main" id="{07CEE8FB-2A20-7493-7274-E285BF803040}"/>
              </a:ext>
            </a:extLst>
          </p:cNvPr>
          <p:cNvSpPr/>
          <p:nvPr/>
        </p:nvSpPr>
        <p:spPr>
          <a:xfrm>
            <a:off x="1618884" y="3628203"/>
            <a:ext cx="941792" cy="1495518"/>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9" name="Picture 8">
            <a:extLst>
              <a:ext uri="{FF2B5EF4-FFF2-40B4-BE49-F238E27FC236}">
                <a16:creationId xmlns:a16="http://schemas.microsoft.com/office/drawing/2014/main" id="{03A98E12-0980-C2C6-7D5C-6C7EE5C971E1}"/>
              </a:ext>
            </a:extLst>
          </p:cNvPr>
          <p:cNvPicPr>
            <a:picLocks noChangeAspect="1"/>
          </p:cNvPicPr>
          <p:nvPr/>
        </p:nvPicPr>
        <p:blipFill>
          <a:blip r:embed="rId3"/>
          <a:stretch>
            <a:fillRect/>
          </a:stretch>
        </p:blipFill>
        <p:spPr>
          <a:xfrm>
            <a:off x="3291965" y="1375588"/>
            <a:ext cx="7155410" cy="2297565"/>
          </a:xfrm>
          <a:prstGeom prst="rect">
            <a:avLst/>
          </a:prstGeom>
        </p:spPr>
      </p:pic>
      <p:pic>
        <p:nvPicPr>
          <p:cNvPr id="8" name="Picture 7">
            <a:extLst>
              <a:ext uri="{FF2B5EF4-FFF2-40B4-BE49-F238E27FC236}">
                <a16:creationId xmlns:a16="http://schemas.microsoft.com/office/drawing/2014/main" id="{CAC0182B-B22F-6320-D10D-4C7AB33EE24D}"/>
              </a:ext>
            </a:extLst>
          </p:cNvPr>
          <p:cNvPicPr>
            <a:picLocks noChangeAspect="1"/>
          </p:cNvPicPr>
          <p:nvPr/>
        </p:nvPicPr>
        <p:blipFill>
          <a:blip r:embed="rId4"/>
          <a:stretch>
            <a:fillRect/>
          </a:stretch>
        </p:blipFill>
        <p:spPr>
          <a:xfrm>
            <a:off x="3291965" y="3428999"/>
            <a:ext cx="7281152" cy="1893926"/>
          </a:xfrm>
          <a:prstGeom prst="rect">
            <a:avLst/>
          </a:prstGeom>
        </p:spPr>
      </p:pic>
    </p:spTree>
    <p:extLst>
      <p:ext uri="{BB962C8B-B14F-4D97-AF65-F5344CB8AC3E}">
        <p14:creationId xmlns:p14="http://schemas.microsoft.com/office/powerpoint/2010/main" val="25747775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8EAB44-66B5-BF85-1768-799363C87F5F}"/>
              </a:ext>
            </a:extLst>
          </p:cNvPr>
          <p:cNvGrpSpPr/>
          <p:nvPr/>
        </p:nvGrpSpPr>
        <p:grpSpPr>
          <a:xfrm>
            <a:off x="1747030" y="1550324"/>
            <a:ext cx="8678308" cy="2867597"/>
            <a:chOff x="525380" y="1048358"/>
            <a:chExt cx="8704561" cy="2986161"/>
          </a:xfrm>
        </p:grpSpPr>
        <p:pic>
          <p:nvPicPr>
            <p:cNvPr id="43010" name="Picture 2" descr="Donald A. Norman quote: Market segmentation s a natural result of the vast  differences...">
              <a:extLst>
                <a:ext uri="{FF2B5EF4-FFF2-40B4-BE49-F238E27FC236}">
                  <a16:creationId xmlns:a16="http://schemas.microsoft.com/office/drawing/2014/main" id="{4C4C9345-96ED-1943-AB43-99C181973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983"/>
            <a:stretch/>
          </p:blipFill>
          <p:spPr bwMode="auto">
            <a:xfrm rot="21420000">
              <a:off x="525380" y="1048358"/>
              <a:ext cx="6610012" cy="29861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869A06-9090-BA48-8691-1CC0D1A7D342}"/>
                </a:ext>
              </a:extLst>
            </p:cNvPr>
            <p:cNvSpPr/>
            <p:nvPr/>
          </p:nvSpPr>
          <p:spPr>
            <a:xfrm rot="21368781">
              <a:off x="7149973" y="1539442"/>
              <a:ext cx="2079968" cy="16105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350" dirty="0">
                  <a:solidFill>
                    <a:schemeClr val="accent6">
                      <a:lumMod val="50000"/>
                    </a:schemeClr>
                  </a:solidFill>
                  <a:latin typeface="Abadi" panose="020B0604020104020204" pitchFamily="34" charset="0"/>
                </a:rPr>
                <a:t>The director of The Design Lab at University of California, San Diego. He is best known for </a:t>
              </a:r>
              <a:r>
                <a:rPr lang="en-US" sz="1350" b="1" dirty="0">
                  <a:solidFill>
                    <a:schemeClr val="accent6">
                      <a:lumMod val="50000"/>
                    </a:schemeClr>
                  </a:solidFill>
                  <a:latin typeface="Abadi" panose="020B0604020104020204" pitchFamily="34" charset="0"/>
                </a:rPr>
                <a:t>his books on design, especially The Design of Everyday Things</a:t>
              </a:r>
              <a:r>
                <a:rPr lang="en-US" sz="1350" dirty="0">
                  <a:solidFill>
                    <a:schemeClr val="accent6">
                      <a:lumMod val="50000"/>
                    </a:schemeClr>
                  </a:solidFill>
                  <a:latin typeface="Abadi" panose="020B0604020104020204" pitchFamily="34" charset="0"/>
                </a:rPr>
                <a:t>.</a:t>
              </a:r>
              <a:endParaRPr lang="en-SA" sz="1350" dirty="0">
                <a:solidFill>
                  <a:schemeClr val="accent6">
                    <a:lumMod val="50000"/>
                  </a:schemeClr>
                </a:solidFill>
                <a:latin typeface="Abadi" panose="020B0604020104020204" pitchFamily="34" charset="0"/>
              </a:endParaRPr>
            </a:p>
          </p:txBody>
        </p:sp>
      </p:grpSp>
      <p:sp>
        <p:nvSpPr>
          <p:cNvPr id="4" name="object 4"/>
          <p:cNvSpPr txBox="1"/>
          <p:nvPr/>
        </p:nvSpPr>
        <p:spPr>
          <a:xfrm rot="21420000">
            <a:off x="1775980" y="4494066"/>
            <a:ext cx="8747628" cy="585104"/>
          </a:xfrm>
          <a:prstGeom prst="rect">
            <a:avLst/>
          </a:prstGeom>
          <a:solidFill>
            <a:schemeClr val="bg1"/>
          </a:solidFill>
        </p:spPr>
        <p:txBody>
          <a:bodyPr vert="horz" lIns="68580" tIns="34290" rIns="68580" bIns="34290" rtlCol="0" anchor="b">
            <a:normAutofit fontScale="77500" lnSpcReduction="20000"/>
          </a:bodyPr>
          <a:lstStyle>
            <a:lvl1pPr rtl="1">
              <a:lnSpc>
                <a:spcPct val="90000"/>
              </a:lnSpc>
              <a:spcBef>
                <a:spcPct val="0"/>
              </a:spcBef>
              <a:buNone/>
              <a:defRPr sz="6600" cap="all" baseline="0">
                <a:solidFill>
                  <a:schemeClr val="accent1"/>
                </a:solidFill>
                <a:effectLst/>
                <a:latin typeface="+mj-lt"/>
                <a:ea typeface="+mj-ea"/>
                <a:cs typeface="+mj-cs"/>
              </a:defRPr>
            </a:lvl1pPr>
          </a:lstStyle>
          <a:p>
            <a:pPr defTabSz="685766" rtl="0">
              <a:spcAft>
                <a:spcPts val="450"/>
              </a:spcAft>
              <a:defRPr/>
            </a:pPr>
            <a:r>
              <a:rPr lang="en-US" sz="6000" dirty="0">
                <a:solidFill>
                  <a:schemeClr val="accent6">
                    <a:lumMod val="50000"/>
                  </a:schemeClr>
                </a:solidFill>
                <a:latin typeface="Impact" panose="020B0806030902050204"/>
              </a:rPr>
              <a:t>1-Market	Segmentation</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829536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1524002" y="2066925"/>
            <a:ext cx="4167553" cy="3446860"/>
          </a:xfrm>
        </p:spPr>
        <p:txBody>
          <a:bodyPr vert="horz" lIns="68580" tIns="34290" rIns="68580" bIns="34290" rtlCol="0">
            <a:normAutofit/>
          </a:bodyPr>
          <a:lstStyle/>
          <a:p>
            <a:pPr marL="0" indent="0">
              <a:spcBef>
                <a:spcPts val="0"/>
              </a:spcBef>
              <a:defRPr/>
            </a:pPr>
            <a:r>
              <a:rPr lang="en-US" sz="1800" dirty="0">
                <a:solidFill>
                  <a:schemeClr val="accent6">
                    <a:lumMod val="50000"/>
                  </a:schemeClr>
                </a:solidFill>
                <a:latin typeface="SourceSansPro"/>
              </a:rPr>
              <a:t> </a:t>
            </a:r>
            <a:r>
              <a:rPr lang="en-US" sz="1800" b="1" dirty="0">
                <a:solidFill>
                  <a:schemeClr val="accent6">
                    <a:lumMod val="50000"/>
                  </a:schemeClr>
                </a:solidFill>
                <a:latin typeface="SourceSansPro"/>
              </a:rPr>
              <a:t>Market segment </a:t>
            </a:r>
            <a:r>
              <a:rPr lang="en-US" sz="1800" dirty="0">
                <a:solidFill>
                  <a:schemeClr val="accent6">
                    <a:lumMod val="50000"/>
                  </a:schemeClr>
                </a:solidFill>
                <a:latin typeface="SourceSansPro"/>
              </a:rPr>
              <a:t>is a group of people who share similar characteristics and needs .</a:t>
            </a:r>
          </a:p>
          <a:p>
            <a:pPr marL="0" indent="0">
              <a:spcBef>
                <a:spcPts val="0"/>
              </a:spcBef>
              <a:defRPr/>
            </a:pPr>
            <a:endParaRPr lang="en-US" sz="1800" dirty="0">
              <a:solidFill>
                <a:schemeClr val="accent6">
                  <a:lumMod val="50000"/>
                </a:schemeClr>
              </a:solidFill>
              <a:latin typeface="SourceSansPro"/>
            </a:endParaRPr>
          </a:p>
          <a:p>
            <a:pPr marL="0" indent="0">
              <a:spcBef>
                <a:spcPts val="0"/>
              </a:spcBef>
              <a:defRPr/>
            </a:pPr>
            <a:r>
              <a:rPr lang="en-US" sz="1800" b="1" dirty="0">
                <a:solidFill>
                  <a:schemeClr val="accent6">
                    <a:lumMod val="50000"/>
                  </a:schemeClr>
                </a:solidFill>
                <a:latin typeface="SourceSansPro"/>
              </a:rPr>
              <a:t>Market segment </a:t>
            </a:r>
            <a:r>
              <a:rPr lang="en-US" sz="1800" dirty="0">
                <a:solidFill>
                  <a:schemeClr val="accent6">
                    <a:lumMod val="50000"/>
                  </a:schemeClr>
                </a:solidFill>
                <a:latin typeface="SourceSansPro"/>
              </a:rPr>
              <a:t>should have  homogeneity in main needs, uniqueness, and a predictable reaction to marketing tactics</a:t>
            </a:r>
          </a:p>
          <a:p>
            <a:pPr marL="0" indent="0">
              <a:spcBef>
                <a:spcPts val="0"/>
              </a:spcBef>
              <a:defRPr/>
            </a:pPr>
            <a:endParaRPr lang="en-US" sz="1800" dirty="0">
              <a:solidFill>
                <a:schemeClr val="accent6">
                  <a:lumMod val="50000"/>
                </a:schemeClr>
              </a:solidFill>
              <a:latin typeface="SourceSansPro"/>
            </a:endParaRPr>
          </a:p>
          <a:p>
            <a:pPr marL="0" indent="0">
              <a:spcBef>
                <a:spcPts val="0"/>
              </a:spcBef>
              <a:defRPr/>
            </a:pPr>
            <a:r>
              <a:rPr lang="en-US" sz="1800" b="1" dirty="0">
                <a:solidFill>
                  <a:schemeClr val="accent6">
                    <a:lumMod val="50000"/>
                  </a:schemeClr>
                </a:solidFill>
                <a:latin typeface="SourceSansPro"/>
              </a:rPr>
              <a:t>Marketers </a:t>
            </a:r>
            <a:r>
              <a:rPr lang="en-US" sz="1800" dirty="0">
                <a:solidFill>
                  <a:schemeClr val="accent6">
                    <a:lumMod val="50000"/>
                  </a:schemeClr>
                </a:solidFill>
                <a:latin typeface="SourceSansPro"/>
              </a:rPr>
              <a:t>use market segments to develop right value proposition for products and/or services.</a:t>
            </a:r>
          </a:p>
        </p:txBody>
      </p:sp>
      <p:sp>
        <p:nvSpPr>
          <p:cNvPr id="7" name="object 2">
            <a:extLst>
              <a:ext uri="{FF2B5EF4-FFF2-40B4-BE49-F238E27FC236}">
                <a16:creationId xmlns:a16="http://schemas.microsoft.com/office/drawing/2014/main" id="{007EDDA7-2559-F39B-FDDC-35378E15F199}"/>
              </a:ext>
            </a:extLst>
          </p:cNvPr>
          <p:cNvSpPr txBox="1"/>
          <p:nvPr/>
        </p:nvSpPr>
        <p:spPr>
          <a:xfrm>
            <a:off x="1918849" y="1036362"/>
            <a:ext cx="8354303" cy="439748"/>
          </a:xfrm>
          <a:prstGeom prst="rect">
            <a:avLst/>
          </a:prstGeom>
          <a:solidFill>
            <a:schemeClr val="bg1"/>
          </a:solidFill>
          <a:ln>
            <a:noFill/>
          </a:ln>
        </p:spPr>
        <p:txBody>
          <a:bodyPr vert="horz" lIns="68580" tIns="34290" rIns="68580" bIns="34290" rtlCol="0" anchor="ctr">
            <a:noAutofit/>
          </a:bodyPr>
          <a:lstStyle>
            <a:defPPr>
              <a:defRPr lang="en-SA"/>
            </a:defPPr>
            <a:lvl1pPr marL="12700">
              <a:lnSpc>
                <a:spcPct val="90000"/>
              </a:lnSpc>
              <a:spcBef>
                <a:spcPct val="0"/>
              </a:spcBef>
              <a:spcAft>
                <a:spcPts val="600"/>
              </a:spcAft>
              <a:tabLst>
                <a:tab pos="2860675" algn="l"/>
                <a:tab pos="4073525" algn="l"/>
              </a:tabLst>
              <a:defRPr sz="4400" cap="all">
                <a:solidFill>
                  <a:schemeClr val="accent1"/>
                </a:solidFill>
                <a:latin typeface="Abadi" panose="020B0604020104020204" pitchFamily="34" charset="0"/>
                <a:ea typeface="+mj-ea"/>
                <a:cs typeface="+mj-cs"/>
              </a:defRPr>
            </a:lvl1pPr>
          </a:lstStyle>
          <a:p>
            <a:pPr marL="9525" algn="ctr" defTabSz="685766">
              <a:spcAft>
                <a:spcPts val="450"/>
              </a:spcAft>
              <a:tabLst>
                <a:tab pos="2145398" algn="l"/>
                <a:tab pos="3054991" algn="l"/>
              </a:tabLst>
              <a:defRPr/>
            </a:pPr>
            <a:r>
              <a:rPr lang="en-US" sz="2700" b="1" dirty="0">
                <a:solidFill>
                  <a:schemeClr val="accent6">
                    <a:lumMod val="50000"/>
                  </a:schemeClr>
                </a:solidFill>
              </a:rPr>
              <a:t>1- Markets Segmentation</a:t>
            </a:r>
            <a:endParaRPr sz="2700" b="1" dirty="0">
              <a:solidFill>
                <a:schemeClr val="accent6">
                  <a:lumMod val="50000"/>
                </a:schemeClr>
              </a:solidFill>
            </a:endParaRPr>
          </a:p>
        </p:txBody>
      </p:sp>
      <p:pic>
        <p:nvPicPr>
          <p:cNvPr id="12292" name="Picture 4" descr="5 Types of Customer Segmentation for the Sports Industry - Fanview">
            <a:extLst>
              <a:ext uri="{FF2B5EF4-FFF2-40B4-BE49-F238E27FC236}">
                <a16:creationId xmlns:a16="http://schemas.microsoft.com/office/drawing/2014/main" id="{8C7A2F03-BFCE-DB5B-3C47-A2C805BA7E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245" y="1682465"/>
            <a:ext cx="3680979" cy="13075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descr="مفاهيم | تجزئة السوق">
            <a:extLst>
              <a:ext uri="{FF2B5EF4-FFF2-40B4-BE49-F238E27FC236}">
                <a16:creationId xmlns:a16="http://schemas.microsoft.com/office/drawing/2014/main" id="{23A07263-EA18-19E9-65EC-7AE58C6C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540" y="3196320"/>
            <a:ext cx="3800389" cy="1884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4815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500" fill="hold"/>
                                        <p:tgtEl>
                                          <p:spTgt spid="12292"/>
                                        </p:tgtEl>
                                        <p:attrNameLst>
                                          <p:attrName>ppt_x</p:attrName>
                                        </p:attrNameLst>
                                      </p:cBhvr>
                                      <p:tavLst>
                                        <p:tav tm="0">
                                          <p:val>
                                            <p:strVal val="#ppt_x"/>
                                          </p:val>
                                        </p:tav>
                                        <p:tav tm="100000">
                                          <p:val>
                                            <p:strVal val="#ppt_x"/>
                                          </p:val>
                                        </p:tav>
                                      </p:tavLst>
                                    </p:anim>
                                    <p:anim calcmode="lin" valueType="num">
                                      <p:cBhvr additive="base">
                                        <p:cTn id="12"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1744327" y="2071556"/>
            <a:ext cx="2738966" cy="3196206"/>
          </a:xfrm>
          <a:solidFill>
            <a:schemeClr val="bg1"/>
          </a:solidFill>
        </p:spPr>
        <p:txBody>
          <a:bodyPr vert="horz" lIns="68580" tIns="34290" rIns="68580" bIns="34290" rtlCol="0">
            <a:normAutofit fontScale="77500" lnSpcReduction="20000"/>
          </a:bodyPr>
          <a:lstStyle/>
          <a:p>
            <a:pPr fontAlgn="t">
              <a:lnSpc>
                <a:spcPct val="150000"/>
              </a:lnSpc>
            </a:pPr>
            <a:r>
              <a:rPr lang="en-US" sz="1200" dirty="0">
                <a:solidFill>
                  <a:schemeClr val="accent6">
                    <a:lumMod val="50000"/>
                  </a:schemeClr>
                </a:solidFill>
                <a:latin typeface="Calibri" panose="020F0502020204030204" pitchFamily="34" charset="0"/>
                <a:cs typeface="Calibri" panose="020F0502020204030204" pitchFamily="34" charset="0"/>
              </a:rPr>
              <a:t> </a:t>
            </a:r>
            <a:r>
              <a:rPr lang="en-IN" sz="1275" b="1" dirty="0">
                <a:solidFill>
                  <a:schemeClr val="accent6">
                    <a:lumMod val="50000"/>
                  </a:schemeClr>
                </a:solidFill>
                <a:latin typeface="Calibri" panose="020F0502020204030204" pitchFamily="34" charset="0"/>
                <a:cs typeface="Calibri" panose="020F0502020204030204" pitchFamily="34" charset="0"/>
              </a:rPr>
              <a:t>Geographic</a:t>
            </a:r>
            <a:r>
              <a:rPr lang="en-IN" sz="1350" dirty="0">
                <a:solidFill>
                  <a:schemeClr val="accent6">
                    <a:lumMod val="50000"/>
                  </a:schemeClr>
                </a:solidFill>
                <a:latin typeface="Calibri" panose="020F0502020204030204" pitchFamily="34" charset="0"/>
                <a:cs typeface="Calibri" panose="020F0502020204030204" pitchFamily="34" charset="0"/>
              </a:rPr>
              <a:t> </a:t>
            </a:r>
            <a:r>
              <a:rPr lang="en-SA" sz="1350" dirty="0">
                <a:solidFill>
                  <a:schemeClr val="accent6">
                    <a:lumMod val="50000"/>
                  </a:schemeClr>
                </a:solidFill>
                <a:latin typeface="Calibri" panose="020F0502020204030204" pitchFamily="34" charset="0"/>
                <a:cs typeface="Calibri" panose="020F0502020204030204" pitchFamily="34" charset="0"/>
              </a:rPr>
              <a:t> </a:t>
            </a:r>
            <a:r>
              <a:rPr lang="en-IN" sz="1200" i="1" dirty="0">
                <a:solidFill>
                  <a:schemeClr val="accent6">
                    <a:lumMod val="50000"/>
                  </a:schemeClr>
                </a:solidFill>
                <a:latin typeface="Calibri" panose="020F0502020204030204" pitchFamily="34" charset="0"/>
                <a:cs typeface="Calibri" panose="020F0502020204030204" pitchFamily="34" charset="0"/>
              </a:rPr>
              <a:t>Nations, regions, states, counties, cities, neighbourhoods, population density (urban, suburban, rural)and climate  </a:t>
            </a:r>
            <a:endParaRPr lang="en-SA" sz="135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275" b="1" dirty="0">
                <a:solidFill>
                  <a:schemeClr val="accent6">
                    <a:lumMod val="50000"/>
                  </a:schemeClr>
                </a:solidFill>
                <a:latin typeface="Calibri" panose="020F0502020204030204" pitchFamily="34" charset="0"/>
                <a:cs typeface="Calibri" panose="020F0502020204030204" pitchFamily="34" charset="0"/>
              </a:rPr>
              <a:t>Demographic</a:t>
            </a:r>
            <a:r>
              <a:rPr lang="en-IN" sz="1200" b="1" dirty="0">
                <a:solidFill>
                  <a:schemeClr val="accent6">
                    <a:lumMod val="50000"/>
                  </a:schemeClr>
                </a:solidFill>
                <a:latin typeface="Calibri" panose="020F0502020204030204" pitchFamily="34" charset="0"/>
                <a:cs typeface="Calibri" panose="020F0502020204030204" pitchFamily="34" charset="0"/>
              </a:rPr>
              <a:t> </a:t>
            </a:r>
            <a:r>
              <a:rPr lang="en-SA" sz="1200" b="1" dirty="0">
                <a:solidFill>
                  <a:schemeClr val="accent6">
                    <a:lumMod val="50000"/>
                  </a:schemeClr>
                </a:solidFill>
                <a:latin typeface="Calibri" panose="020F0502020204030204" pitchFamily="34" charset="0"/>
                <a:cs typeface="Calibri" panose="020F0502020204030204" pitchFamily="34" charset="0"/>
              </a:rPr>
              <a:t> </a:t>
            </a:r>
            <a:r>
              <a:rPr lang="en-IN" sz="1200" i="1" dirty="0">
                <a:solidFill>
                  <a:schemeClr val="accent6">
                    <a:lumMod val="50000"/>
                  </a:schemeClr>
                </a:solidFill>
                <a:latin typeface="Calibri" panose="020F0502020204030204" pitchFamily="34" charset="0"/>
                <a:cs typeface="Calibri" panose="020F0502020204030204" pitchFamily="34" charset="0"/>
              </a:rPr>
              <a:t>Age, life-cycle stage, gender, income, occupation, education, religion, ethnicity, generation.</a:t>
            </a:r>
            <a:endParaRPr lang="en-SA" sz="120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275" b="1" dirty="0">
                <a:solidFill>
                  <a:schemeClr val="accent6">
                    <a:lumMod val="50000"/>
                  </a:schemeClr>
                </a:solidFill>
                <a:latin typeface="Calibri" panose="020F0502020204030204" pitchFamily="34" charset="0"/>
                <a:cs typeface="Calibri" panose="020F0502020204030204" pitchFamily="34" charset="0"/>
              </a:rPr>
              <a:t>Psychographic </a:t>
            </a:r>
            <a:r>
              <a:rPr lang="en-IN" sz="1200" i="1" dirty="0">
                <a:solidFill>
                  <a:schemeClr val="accent6">
                    <a:lumMod val="50000"/>
                  </a:schemeClr>
                </a:solidFill>
                <a:latin typeface="Calibri" panose="020F0502020204030204" pitchFamily="34" charset="0"/>
                <a:cs typeface="Calibri" panose="020F0502020204030204" pitchFamily="34" charset="0"/>
              </a:rPr>
              <a:t>Social class, lifestyle, personality |AOI dimension|</a:t>
            </a:r>
            <a:endParaRPr lang="en-SA" sz="120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275" b="1" dirty="0">
                <a:solidFill>
                  <a:schemeClr val="accent6">
                    <a:lumMod val="50000"/>
                  </a:schemeClr>
                </a:solidFill>
                <a:latin typeface="Calibri" panose="020F0502020204030204" pitchFamily="34" charset="0"/>
                <a:cs typeface="Calibri" panose="020F0502020204030204" pitchFamily="34" charset="0"/>
              </a:rPr>
              <a:t>Behavioural</a:t>
            </a:r>
            <a:r>
              <a:rPr lang="en-IN" sz="1200" b="1" dirty="0">
                <a:solidFill>
                  <a:schemeClr val="accent6">
                    <a:lumMod val="50000"/>
                  </a:schemeClr>
                </a:solidFill>
                <a:latin typeface="Calibri" panose="020F0502020204030204" pitchFamily="34" charset="0"/>
                <a:cs typeface="Calibri" panose="020F0502020204030204" pitchFamily="34" charset="0"/>
              </a:rPr>
              <a:t>,  </a:t>
            </a:r>
            <a:r>
              <a:rPr lang="en-GB" sz="1200" i="1" dirty="0">
                <a:solidFill>
                  <a:schemeClr val="accent6">
                    <a:lumMod val="50000"/>
                  </a:schemeClr>
                </a:solidFill>
                <a:latin typeface="Calibri" panose="020F0502020204030204" pitchFamily="34" charset="0"/>
                <a:cs typeface="Calibri" panose="020F0502020204030204" pitchFamily="34" charset="0"/>
              </a:rPr>
              <a:t>Occasions</a:t>
            </a:r>
            <a:r>
              <a:rPr lang="en-IN" sz="1200" i="1" dirty="0">
                <a:solidFill>
                  <a:schemeClr val="accent6">
                    <a:lumMod val="50000"/>
                  </a:schemeClr>
                </a:solidFill>
                <a:latin typeface="Calibri" panose="020F0502020204030204" pitchFamily="34" charset="0"/>
                <a:cs typeface="Calibri" panose="020F0502020204030204" pitchFamily="34" charset="0"/>
              </a:rPr>
              <a:t>, benefits, user status, usage rate, loyalty status. ss behaviour patterns which include usage (e.g. heavy or light users) and uses, the way a product or service is used, in other words, the benefit enjoyed. </a:t>
            </a:r>
          </a:p>
          <a:p>
            <a:pPr fontAlgn="t">
              <a:lnSpc>
                <a:spcPct val="150000"/>
              </a:lnSpc>
            </a:pPr>
            <a:endParaRPr lang="en-SA" sz="1200" i="1" dirty="0">
              <a:solidFill>
                <a:schemeClr val="accent6">
                  <a:lumMod val="50000"/>
                </a:schemeClr>
              </a:solidFill>
              <a:latin typeface="Calibri" panose="020F0502020204030204" pitchFamily="34" charset="0"/>
              <a:cs typeface="Calibri" panose="020F0502020204030204" pitchFamily="34" charset="0"/>
            </a:endParaRPr>
          </a:p>
        </p:txBody>
      </p:sp>
      <p:sp>
        <p:nvSpPr>
          <p:cNvPr id="7" name="object 2">
            <a:extLst>
              <a:ext uri="{FF2B5EF4-FFF2-40B4-BE49-F238E27FC236}">
                <a16:creationId xmlns:a16="http://schemas.microsoft.com/office/drawing/2014/main" id="{007EDDA7-2559-F39B-FDDC-35378E15F199}"/>
              </a:ext>
            </a:extLst>
          </p:cNvPr>
          <p:cNvSpPr txBox="1"/>
          <p:nvPr/>
        </p:nvSpPr>
        <p:spPr>
          <a:xfrm>
            <a:off x="2434303" y="1654497"/>
            <a:ext cx="7554191" cy="479184"/>
          </a:xfrm>
          <a:prstGeom prst="rect">
            <a:avLst/>
          </a:prstGeom>
          <a:solidFill>
            <a:schemeClr val="bg1"/>
          </a:solidFill>
          <a:ln>
            <a:noFill/>
          </a:ln>
        </p:spPr>
        <p:txBody>
          <a:bodyPr vert="horz" lIns="68580" tIns="34290" rIns="68580" bIns="3429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marL="9525" defTabSz="685766">
              <a:spcAft>
                <a:spcPts val="450"/>
              </a:spcAft>
              <a:tabLst>
                <a:tab pos="2145398" algn="l"/>
                <a:tab pos="3054991" algn="l"/>
              </a:tabLst>
              <a:defRPr/>
            </a:pPr>
            <a:r>
              <a:rPr lang="en-US" sz="2400" dirty="0">
                <a:solidFill>
                  <a:schemeClr val="accent6">
                    <a:lumMod val="50000"/>
                  </a:schemeClr>
                </a:solidFill>
              </a:rPr>
              <a:t>Segmentation Variables for Consumer Markets</a:t>
            </a:r>
            <a:endParaRPr sz="2400" dirty="0">
              <a:solidFill>
                <a:schemeClr val="accent6">
                  <a:lumMod val="50000"/>
                </a:schemeClr>
              </a:solidFill>
            </a:endParaRPr>
          </a:p>
        </p:txBody>
      </p:sp>
      <p:pic>
        <p:nvPicPr>
          <p:cNvPr id="2" name="Picture 2" descr="Market segmentation: What it is, Types &amp;amp;amp; Examples | QuestionPro">
            <a:extLst>
              <a:ext uri="{FF2B5EF4-FFF2-40B4-BE49-F238E27FC236}">
                <a16:creationId xmlns:a16="http://schemas.microsoft.com/office/drawing/2014/main" id="{ED8B1E7D-2D4D-5479-5E9D-6D02412D9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9" t="12468" r="2789" b="5108"/>
          <a:stretch/>
        </p:blipFill>
        <p:spPr bwMode="auto">
          <a:xfrm>
            <a:off x="4766287" y="2071556"/>
            <a:ext cx="5698692" cy="319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8483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07411" y="1131094"/>
            <a:ext cx="7886700" cy="994172"/>
          </a:xfrm>
          <a:prstGeom prst="rect">
            <a:avLst/>
          </a:prstGeom>
        </p:spPr>
        <p:txBody>
          <a:bodyPr/>
          <a:lstStyle/>
          <a:p>
            <a:pPr algn="r" rtl="1"/>
            <a:r>
              <a:rPr lang="ar-EG" sz="2700" dirty="0">
                <a:solidFill>
                  <a:schemeClr val="accent6">
                    <a:lumMod val="50000"/>
                  </a:schemeClr>
                </a:solidFill>
                <a:latin typeface="Adobe Arabic" panose="02040503050201020203" pitchFamily="18" charset="-78"/>
                <a:cs typeface="Adobe Arabic" panose="02040503050201020203" pitchFamily="18" charset="-78"/>
              </a:rPr>
              <a:t>٧- أسس تجزئة</a:t>
            </a:r>
            <a:r>
              <a:rPr lang="ar-SA" sz="2700" dirty="0">
                <a:solidFill>
                  <a:schemeClr val="accent6">
                    <a:lumMod val="50000"/>
                  </a:schemeClr>
                </a:solidFill>
                <a:cs typeface="Adobe Arabic" panose="02040503050201020203" pitchFamily="18" charset="-78"/>
              </a:rPr>
              <a:t> / تقسيم</a:t>
            </a:r>
            <a:r>
              <a:rPr lang="ar-EG" sz="2700" dirty="0">
                <a:solidFill>
                  <a:schemeClr val="accent6">
                    <a:lumMod val="50000"/>
                  </a:schemeClr>
                </a:solidFill>
                <a:latin typeface="Adobe Arabic" panose="02040503050201020203" pitchFamily="18" charset="-78"/>
                <a:cs typeface="Adobe Arabic" panose="02040503050201020203" pitchFamily="18" charset="-78"/>
              </a:rPr>
              <a:t> أسواق المستهلك</a:t>
            </a:r>
            <a:endParaRPr lang="en-US" sz="2700" dirty="0">
              <a:solidFill>
                <a:schemeClr val="accent6">
                  <a:lumMod val="5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type="body" idx="4294967295"/>
          </p:nvPr>
        </p:nvSpPr>
        <p:spPr>
          <a:xfrm>
            <a:off x="5609236" y="1836045"/>
            <a:ext cx="4917329" cy="3393776"/>
          </a:xfrm>
          <a:prstGeom prst="rect">
            <a:avLst/>
          </a:prstGeom>
        </p:spPr>
        <p:txBody>
          <a:bodyPr>
            <a:noAutofit/>
          </a:bodyPr>
          <a:lstStyle/>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 </a:t>
            </a:r>
            <a:r>
              <a:rPr lang="ar-EG" sz="1350" b="1" dirty="0">
                <a:solidFill>
                  <a:schemeClr val="accent6">
                    <a:lumMod val="50000"/>
                  </a:schemeClr>
                </a:solidFill>
                <a:latin typeface="Adobe Arabic" panose="02040503050201020203" pitchFamily="18" charset="-78"/>
                <a:cs typeface="Adobe Arabic" panose="02040503050201020203" pitchFamily="18" charset="-78"/>
              </a:rPr>
              <a:t>الجغرافية</a:t>
            </a:r>
            <a:r>
              <a:rPr lang="ar-EG" sz="1350" dirty="0">
                <a:solidFill>
                  <a:schemeClr val="accent6">
                    <a:lumMod val="50000"/>
                  </a:schemeClr>
                </a:solidFill>
                <a:latin typeface="Adobe Arabic" panose="02040503050201020203" pitchFamily="18" charset="-78"/>
                <a:cs typeface="Adobe Arabic" panose="02040503050201020203" pitchFamily="18" charset="-78"/>
              </a:rPr>
              <a:t>.</a:t>
            </a:r>
            <a:r>
              <a:rPr lang="ar-SA" sz="1350" dirty="0">
                <a:solidFill>
                  <a:schemeClr val="accent6">
                    <a:lumMod val="50000"/>
                  </a:schemeClr>
                </a:solidFill>
                <a:latin typeface="Adobe Arabic" panose="02040503050201020203" pitchFamily="18" charset="-78"/>
                <a:cs typeface="Adobe Arabic" panose="02040503050201020203" pitchFamily="18" charset="-78"/>
              </a:rPr>
              <a:t> تقسم الأسواق المستهدفة حسب أماكن تواجدهم،  الجغرافية</a:t>
            </a:r>
          </a:p>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 </a:t>
            </a:r>
            <a:r>
              <a:rPr lang="ar-EG" sz="1350" b="1" dirty="0">
                <a:solidFill>
                  <a:schemeClr val="accent6">
                    <a:lumMod val="50000"/>
                  </a:schemeClr>
                </a:solidFill>
                <a:cs typeface="Adobe Arabic" panose="02040503050201020203" pitchFamily="18" charset="-78"/>
              </a:rPr>
              <a:t>الديموغرافية </a:t>
            </a:r>
            <a:r>
              <a:rPr lang="ar-SA" sz="1350" dirty="0">
                <a:solidFill>
                  <a:schemeClr val="accent6">
                    <a:lumMod val="50000"/>
                  </a:schemeClr>
                </a:solidFill>
                <a:latin typeface="Adobe Arabic" panose="02040503050201020203" pitchFamily="18" charset="-78"/>
                <a:cs typeface="Adobe Arabic" panose="02040503050201020203" pitchFamily="18" charset="-78"/>
              </a:rPr>
              <a:t>تقسم الأسواق المستهدفة حسب</a:t>
            </a:r>
            <a:r>
              <a:rPr lang="ar-SA" sz="1350" dirty="0">
                <a:solidFill>
                  <a:schemeClr val="accent6">
                    <a:lumMod val="50000"/>
                  </a:schemeClr>
                </a:solidFill>
                <a:cs typeface="Adobe Arabic" panose="02040503050201020203" pitchFamily="18" charset="-78"/>
              </a:rPr>
              <a:t> السن و النوع و الدخل والتعليم والديانة و الوظيفة و خصائص اخري تتعلق بالأفراد </a:t>
            </a:r>
          </a:p>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a:t>
            </a:r>
            <a:r>
              <a:rPr lang="ar-EG" sz="1350" b="1" dirty="0">
                <a:solidFill>
                  <a:schemeClr val="accent6">
                    <a:lumMod val="50000"/>
                  </a:schemeClr>
                </a:solidFill>
                <a:cs typeface="Adobe Arabic" panose="02040503050201020203" pitchFamily="18" charset="-78"/>
              </a:rPr>
              <a:t> النفسية</a:t>
            </a:r>
            <a:r>
              <a:rPr lang="ar-EG" sz="1350" dirty="0">
                <a:solidFill>
                  <a:schemeClr val="accent6">
                    <a:lumMod val="50000"/>
                  </a:schemeClr>
                </a:solidFill>
                <a:cs typeface="Adobe Arabic" panose="02040503050201020203" pitchFamily="18" charset="-78"/>
              </a:rPr>
              <a:t>.</a:t>
            </a:r>
            <a:r>
              <a:rPr lang="ar-SA" sz="1350" dirty="0">
                <a:solidFill>
                  <a:schemeClr val="accent6">
                    <a:lumMod val="50000"/>
                  </a:schemeClr>
                </a:solidFill>
                <a:latin typeface="Adobe Arabic" panose="02040503050201020203" pitchFamily="18" charset="-78"/>
                <a:cs typeface="Adobe Arabic" panose="02040503050201020203" pitchFamily="18" charset="-78"/>
              </a:rPr>
              <a:t> تقسم الأسواق المستهدفة حسب طبيعتهم </a:t>
            </a:r>
            <a:r>
              <a:rPr lang="ar-SA" sz="1350" dirty="0">
                <a:solidFill>
                  <a:schemeClr val="accent6">
                    <a:lumMod val="50000"/>
                  </a:schemeClr>
                </a:solidFill>
                <a:cs typeface="Adobe Arabic" panose="02040503050201020203" pitchFamily="18" charset="-78"/>
              </a:rPr>
              <a:t>و أسلوب حياتهم وشخصيتهم </a:t>
            </a:r>
          </a:p>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  </a:t>
            </a:r>
            <a:r>
              <a:rPr lang="ar-EG" sz="1350" b="1" dirty="0">
                <a:solidFill>
                  <a:schemeClr val="accent6">
                    <a:lumMod val="50000"/>
                  </a:schemeClr>
                </a:solidFill>
                <a:cs typeface="Adobe Arabic" panose="02040503050201020203" pitchFamily="18" charset="-78"/>
              </a:rPr>
              <a:t>سلوكية</a:t>
            </a:r>
            <a:r>
              <a:rPr lang="ar-EG" sz="1350" dirty="0">
                <a:solidFill>
                  <a:schemeClr val="accent6">
                    <a:lumMod val="50000"/>
                  </a:schemeClr>
                </a:solidFill>
                <a:latin typeface="Adobe Arabic" panose="02040503050201020203" pitchFamily="18" charset="-78"/>
                <a:cs typeface="Adobe Arabic" panose="02040503050201020203" pitchFamily="18" charset="-78"/>
              </a:rPr>
              <a:t>.</a:t>
            </a:r>
            <a:r>
              <a:rPr lang="ar-SA" sz="1350" dirty="0">
                <a:solidFill>
                  <a:schemeClr val="accent6">
                    <a:lumMod val="50000"/>
                  </a:schemeClr>
                </a:solidFill>
                <a:latin typeface="Adobe Arabic" panose="02040503050201020203" pitchFamily="18" charset="-78"/>
                <a:cs typeface="Adobe Arabic" panose="02040503050201020203" pitchFamily="18" charset="-78"/>
              </a:rPr>
              <a:t> تقسم الأسواق المستهدفة حسب الخصائص الشرائية درجة ولاء المشترى  او المنفعة المتوقعة من المنتجات </a:t>
            </a:r>
          </a:p>
          <a:p>
            <a:pPr algn="r" rtl="1">
              <a:lnSpc>
                <a:spcPct val="220000"/>
              </a:lnSpc>
            </a:pPr>
            <a:endParaRPr lang="ar-SA" sz="1350" dirty="0">
              <a:solidFill>
                <a:schemeClr val="accent6">
                  <a:lumMod val="50000"/>
                </a:schemeClr>
              </a:solidFill>
              <a:latin typeface="Adobe Arabic" panose="02040503050201020203" pitchFamily="18" charset="-78"/>
              <a:cs typeface="Adobe Arabic" panose="02040503050201020203" pitchFamily="18" charset="-78"/>
            </a:endParaRPr>
          </a:p>
        </p:txBody>
      </p:sp>
      <p:pic>
        <p:nvPicPr>
          <p:cNvPr id="1028" name="Picture 4" descr="مستر إعلام: تخطيط حملات إعلانية - المحاضرة الثالثة: إستراتيجية تجزئة السوق-  سلوك المستهلك للدكتورة سلوي العوادلي">
            <a:extLst>
              <a:ext uri="{FF2B5EF4-FFF2-40B4-BE49-F238E27FC236}">
                <a16:creationId xmlns:a16="http://schemas.microsoft.com/office/drawing/2014/main" id="{949B5DF9-0484-7E27-08C6-2D498ED78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37" y="1628180"/>
            <a:ext cx="3943799" cy="3707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2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ED705CD5-F37E-D142-8A2A-5525FECDA136}"/>
              </a:ext>
            </a:extLst>
          </p:cNvPr>
          <p:cNvSpPr txBox="1"/>
          <p:nvPr/>
        </p:nvSpPr>
        <p:spPr>
          <a:xfrm>
            <a:off x="2346961" y="1271346"/>
            <a:ext cx="7720698" cy="284417"/>
          </a:xfrm>
          <a:prstGeom prst="rect">
            <a:avLst/>
          </a:prstGeom>
          <a:solidFill>
            <a:schemeClr val="bg1"/>
          </a:solidFill>
          <a:ln>
            <a:noFill/>
          </a:ln>
        </p:spPr>
        <p:txBody>
          <a:bodyPr vert="horz" lIns="68580" tIns="34290" rIns="68580" bIns="3429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marL="9525" defTabSz="685766">
              <a:spcAft>
                <a:spcPts val="450"/>
              </a:spcAft>
              <a:tabLst>
                <a:tab pos="2145398" algn="l"/>
                <a:tab pos="3054991" algn="l"/>
              </a:tabLst>
              <a:defRPr/>
            </a:pPr>
            <a:r>
              <a:rPr lang="en-US" sz="1200" dirty="0">
                <a:solidFill>
                  <a:schemeClr val="accent6">
                    <a:lumMod val="50000"/>
                  </a:schemeClr>
                </a:solidFill>
              </a:rPr>
              <a:t>Segmentation Variables for Consumer Markets</a:t>
            </a:r>
          </a:p>
          <a:p>
            <a:pPr marL="9525" defTabSz="685766">
              <a:spcAft>
                <a:spcPts val="450"/>
              </a:spcAft>
              <a:tabLst>
                <a:tab pos="2145398" algn="l"/>
                <a:tab pos="3054991" algn="l"/>
              </a:tabLst>
              <a:defRPr/>
            </a:pPr>
            <a:r>
              <a:rPr lang="en-US" sz="1200" dirty="0">
                <a:solidFill>
                  <a:schemeClr val="accent6">
                    <a:lumMod val="50000"/>
                  </a:schemeClr>
                </a:solidFill>
              </a:rPr>
              <a:t>, cont.</a:t>
            </a:r>
            <a:endParaRPr sz="1200" dirty="0">
              <a:solidFill>
                <a:schemeClr val="accent6">
                  <a:lumMod val="50000"/>
                </a:schemeClr>
              </a:solidFill>
            </a:endParaRPr>
          </a:p>
        </p:txBody>
      </p:sp>
      <p:sp>
        <p:nvSpPr>
          <p:cNvPr id="10" name="object 3">
            <a:extLst>
              <a:ext uri="{FF2B5EF4-FFF2-40B4-BE49-F238E27FC236}">
                <a16:creationId xmlns:a16="http://schemas.microsoft.com/office/drawing/2014/main" id="{916895C2-68BE-204E-B2C2-36E96C43BD35}"/>
              </a:ext>
            </a:extLst>
          </p:cNvPr>
          <p:cNvSpPr/>
          <p:nvPr/>
        </p:nvSpPr>
        <p:spPr>
          <a:xfrm>
            <a:off x="8257673" y="1599721"/>
            <a:ext cx="2248115" cy="2136260"/>
          </a:xfrm>
          <a:prstGeom prst="rect">
            <a:avLst/>
          </a:prstGeom>
          <a:blipFill>
            <a:blip r:embed="rId3" cstate="print"/>
            <a:stretch>
              <a:fillRect l="-27365" t="-29942" r="-252319" b="-48"/>
            </a:stretch>
          </a:blipFill>
        </p:spPr>
        <p:txBody>
          <a:bodyPr wrap="square" lIns="0" tIns="0" rIns="0" bIns="0" rtlCol="0"/>
          <a:lstStyle/>
          <a:p>
            <a:pPr defTabSz="685766">
              <a:defRPr/>
            </a:pPr>
            <a:endParaRPr sz="1350">
              <a:solidFill>
                <a:schemeClr val="accent6">
                  <a:lumMod val="50000"/>
                </a:schemeClr>
              </a:solidFill>
              <a:latin typeface="Impact" panose="020B0806030902050204"/>
            </a:endParaRPr>
          </a:p>
        </p:txBody>
      </p:sp>
      <p:pic>
        <p:nvPicPr>
          <p:cNvPr id="46086" name="Picture 6" descr="Family size Images, Stock Photos &amp; Vectors | Shutterstock">
            <a:extLst>
              <a:ext uri="{FF2B5EF4-FFF2-40B4-BE49-F238E27FC236}">
                <a16:creationId xmlns:a16="http://schemas.microsoft.com/office/drawing/2014/main" id="{59231287-49CF-FB45-88B1-B696F78DCE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6" r="5350" b="11207"/>
          <a:stretch/>
        </p:blipFill>
        <p:spPr bwMode="auto">
          <a:xfrm>
            <a:off x="8381034" y="3689500"/>
            <a:ext cx="2248114" cy="1568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rket Segmenting, Targeting, and Positioning">
            <a:extLst>
              <a:ext uri="{FF2B5EF4-FFF2-40B4-BE49-F238E27FC236}">
                <a16:creationId xmlns:a16="http://schemas.microsoft.com/office/drawing/2014/main" id="{2C662FB8-8AB3-311E-0E40-52FFF0962D8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72" b="14433"/>
          <a:stretch/>
        </p:blipFill>
        <p:spPr bwMode="auto">
          <a:xfrm>
            <a:off x="1562852" y="4448330"/>
            <a:ext cx="1140036" cy="9104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الجمعية العامة تعتمد الإعلان الأممي لحقوق الفلاحين">
            <a:extLst>
              <a:ext uri="{FF2B5EF4-FFF2-40B4-BE49-F238E27FC236}">
                <a16:creationId xmlns:a16="http://schemas.microsoft.com/office/drawing/2014/main" id="{81A9FA15-3FB3-9A09-43D2-D29D7BD60D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6214" y="2882691"/>
            <a:ext cx="1981970" cy="806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rket segmentation: What it is, Types &amp;amp;amp; Examples | QuestionPro">
            <a:extLst>
              <a:ext uri="{FF2B5EF4-FFF2-40B4-BE49-F238E27FC236}">
                <a16:creationId xmlns:a16="http://schemas.microsoft.com/office/drawing/2014/main" id="{2906EBA2-56E0-2C1E-3B2B-2A84CC0E2C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9" t="12468" r="2789" b="5108"/>
          <a:stretch/>
        </p:blipFill>
        <p:spPr bwMode="auto">
          <a:xfrm>
            <a:off x="3845915" y="1917126"/>
            <a:ext cx="4535118" cy="3341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F0C15F-95E9-3303-1C0F-BAED93D91F04}"/>
              </a:ext>
            </a:extLst>
          </p:cNvPr>
          <p:cNvPicPr>
            <a:picLocks noChangeAspect="1"/>
          </p:cNvPicPr>
          <p:nvPr/>
        </p:nvPicPr>
        <p:blipFill>
          <a:blip r:embed="rId8"/>
          <a:stretch>
            <a:fillRect/>
          </a:stretch>
        </p:blipFill>
        <p:spPr>
          <a:xfrm>
            <a:off x="8641108" y="1737578"/>
            <a:ext cx="1926361" cy="1065734"/>
          </a:xfrm>
          <a:prstGeom prst="rect">
            <a:avLst/>
          </a:prstGeom>
        </p:spPr>
      </p:pic>
      <p:pic>
        <p:nvPicPr>
          <p:cNvPr id="1026" name="Picture 2" descr="تجربة سكوتر شاومي الكهربائي Mi Scooter 3 - YouTube">
            <a:extLst>
              <a:ext uri="{FF2B5EF4-FFF2-40B4-BE49-F238E27FC236}">
                <a16:creationId xmlns:a16="http://schemas.microsoft.com/office/drawing/2014/main" id="{1CB85FD4-813E-BAF9-1E32-822E1A08F3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0646" y="1770200"/>
            <a:ext cx="1981970" cy="11099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5723C9-0427-E380-B2BA-A4206B9C0654}"/>
              </a:ext>
            </a:extLst>
          </p:cNvPr>
          <p:cNvPicPr>
            <a:picLocks noChangeAspect="1"/>
          </p:cNvPicPr>
          <p:nvPr/>
        </p:nvPicPr>
        <p:blipFill>
          <a:blip r:embed="rId10"/>
          <a:stretch>
            <a:fillRect/>
          </a:stretch>
        </p:blipFill>
        <p:spPr>
          <a:xfrm>
            <a:off x="2542580" y="3735982"/>
            <a:ext cx="1140036" cy="912029"/>
          </a:xfrm>
          <a:prstGeom prst="rect">
            <a:avLst/>
          </a:prstGeom>
        </p:spPr>
      </p:pic>
    </p:spTree>
    <p:extLst>
      <p:ext uri="{BB962C8B-B14F-4D97-AF65-F5344CB8AC3E}">
        <p14:creationId xmlns:p14="http://schemas.microsoft.com/office/powerpoint/2010/main" val="177158662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1532389" y="2191924"/>
            <a:ext cx="3759994" cy="3426081"/>
          </a:xfrm>
          <a:solidFill>
            <a:schemeClr val="bg1"/>
          </a:solidFill>
        </p:spPr>
        <p:txBody>
          <a:bodyPr vert="horz" lIns="68580" tIns="34290" rIns="68580" bIns="34290" rtlCol="0">
            <a:normAutofit fontScale="92500" lnSpcReduction="20000"/>
          </a:bodyPr>
          <a:lstStyle/>
          <a:p>
            <a:r>
              <a:rPr lang="en-US" sz="1800" dirty="0">
                <a:solidFill>
                  <a:schemeClr val="accent6">
                    <a:lumMod val="50000"/>
                  </a:schemeClr>
                </a:solidFill>
                <a:latin typeface="Calibri" panose="020F0502020204030204" pitchFamily="34" charset="0"/>
                <a:cs typeface="Calibri" panose="020F0502020204030204" pitchFamily="34" charset="0"/>
              </a:rPr>
              <a:t> </a:t>
            </a:r>
            <a:r>
              <a:rPr lang="en-US" sz="1800" b="1" dirty="0">
                <a:solidFill>
                  <a:schemeClr val="accent6">
                    <a:lumMod val="50000"/>
                  </a:schemeClr>
                </a:solidFill>
                <a:latin typeface="Calibri" panose="020F0502020204030204" pitchFamily="34" charset="0"/>
                <a:cs typeface="Calibri" panose="020F0502020204030204" pitchFamily="34" charset="0"/>
              </a:rPr>
              <a:t>Measurable</a:t>
            </a:r>
            <a:r>
              <a:rPr lang="en-US" sz="1800" dirty="0">
                <a:solidFill>
                  <a:schemeClr val="accent6">
                    <a:lumMod val="50000"/>
                  </a:schemeClr>
                </a:solidFill>
                <a:latin typeface="Calibri" panose="020F0502020204030204" pitchFamily="34" charset="0"/>
                <a:cs typeface="Calibri" panose="020F0502020204030204" pitchFamily="34" charset="0"/>
              </a:rPr>
              <a:t> </a:t>
            </a:r>
            <a:r>
              <a:rPr lang="en-US" altLang="en-US" sz="1800" dirty="0">
                <a:solidFill>
                  <a:schemeClr val="accent6">
                    <a:lumMod val="50000"/>
                  </a:schemeClr>
                </a:solidFill>
                <a:latin typeface="Calibri" panose="020F0502020204030204" pitchFamily="34" charset="0"/>
                <a:cs typeface="Calibri" panose="020F0502020204030204" pitchFamily="34" charset="0"/>
              </a:rPr>
              <a:t>the size, purchasing power, and profiles of market segments </a:t>
            </a:r>
            <a:endParaRPr lang="en-US" sz="1800" dirty="0">
              <a:solidFill>
                <a:schemeClr val="accent6">
                  <a:lumMod val="50000"/>
                </a:schemeClr>
              </a:solidFill>
              <a:latin typeface="Calibri" panose="020F0502020204030204" pitchFamily="34" charset="0"/>
              <a:cs typeface="Calibri" panose="020F0502020204030204" pitchFamily="34" charset="0"/>
            </a:endParaRPr>
          </a:p>
          <a:p>
            <a:pPr lvl="0"/>
            <a:r>
              <a:rPr lang="en-US" sz="1800" b="1" dirty="0">
                <a:solidFill>
                  <a:schemeClr val="accent6">
                    <a:lumMod val="50000"/>
                  </a:schemeClr>
                </a:solidFill>
                <a:latin typeface="Calibri" panose="020F0502020204030204" pitchFamily="34" charset="0"/>
                <a:cs typeface="Calibri" panose="020F0502020204030204" pitchFamily="34" charset="0"/>
              </a:rPr>
              <a:t>Accessible</a:t>
            </a:r>
            <a:r>
              <a:rPr lang="en-US" sz="1800" dirty="0">
                <a:solidFill>
                  <a:schemeClr val="accent6">
                    <a:lumMod val="50000"/>
                  </a:schemeClr>
                </a:solidFill>
                <a:latin typeface="Calibri" panose="020F0502020204030204" pitchFamily="34" charset="0"/>
                <a:cs typeface="Calibri" panose="020F0502020204030204" pitchFamily="34" charset="0"/>
              </a:rPr>
              <a:t> </a:t>
            </a:r>
            <a:r>
              <a:rPr lang="en-US" altLang="en-US" sz="1800" dirty="0">
                <a:solidFill>
                  <a:schemeClr val="accent6">
                    <a:lumMod val="50000"/>
                  </a:schemeClr>
                </a:solidFill>
                <a:latin typeface="Calibri" panose="020F0502020204030204" pitchFamily="34" charset="0"/>
                <a:cs typeface="Calibri" panose="020F0502020204030204" pitchFamily="34" charset="0"/>
              </a:rPr>
              <a:t>effectively reached and served</a:t>
            </a:r>
            <a:endParaRPr lang="en-US" sz="1800" dirty="0">
              <a:solidFill>
                <a:schemeClr val="accent6">
                  <a:lumMod val="50000"/>
                </a:schemeClr>
              </a:solidFill>
              <a:latin typeface="Calibri" panose="020F0502020204030204" pitchFamily="34" charset="0"/>
              <a:cs typeface="Calibri" panose="020F0502020204030204" pitchFamily="34" charset="0"/>
            </a:endParaRPr>
          </a:p>
          <a:p>
            <a:r>
              <a:rPr lang="en-US" sz="1800" b="1" dirty="0">
                <a:solidFill>
                  <a:schemeClr val="accent6">
                    <a:lumMod val="50000"/>
                  </a:schemeClr>
                </a:solidFill>
                <a:latin typeface="Calibri" panose="020F0502020204030204" pitchFamily="34" charset="0"/>
                <a:cs typeface="Calibri" panose="020F0502020204030204" pitchFamily="34" charset="0"/>
              </a:rPr>
              <a:t>Substantial</a:t>
            </a:r>
            <a:r>
              <a:rPr lang="en-US" sz="1800" dirty="0">
                <a:solidFill>
                  <a:schemeClr val="accent6">
                    <a:lumMod val="50000"/>
                  </a:schemeClr>
                </a:solidFill>
                <a:latin typeface="Calibri" panose="020F0502020204030204" pitchFamily="34" charset="0"/>
                <a:cs typeface="Calibri" panose="020F0502020204030204" pitchFamily="34" charset="0"/>
              </a:rPr>
              <a:t>– large or profitable enough to serve</a:t>
            </a:r>
          </a:p>
          <a:p>
            <a:r>
              <a:rPr lang="en-US" sz="1800" b="1" dirty="0">
                <a:solidFill>
                  <a:schemeClr val="accent6">
                    <a:lumMod val="50000"/>
                  </a:schemeClr>
                </a:solidFill>
                <a:latin typeface="Calibri" panose="020F0502020204030204" pitchFamily="34" charset="0"/>
                <a:cs typeface="Calibri" panose="020F0502020204030204" pitchFamily="34" charset="0"/>
              </a:rPr>
              <a:t>Differentiable</a:t>
            </a:r>
            <a:r>
              <a:rPr lang="en-US" sz="1800" dirty="0">
                <a:solidFill>
                  <a:schemeClr val="accent6">
                    <a:lumMod val="50000"/>
                  </a:schemeClr>
                </a:solidFill>
                <a:latin typeface="Calibri" panose="020F0502020204030204" pitchFamily="34" charset="0"/>
                <a:cs typeface="Calibri" panose="020F0502020204030204" pitchFamily="34" charset="0"/>
              </a:rPr>
              <a:t>: are conceptually distinguishable and respond differently to different marketing mix elements and programs</a:t>
            </a:r>
          </a:p>
          <a:p>
            <a:pPr lvl="0"/>
            <a:r>
              <a:rPr lang="en-US" sz="1800" b="1" dirty="0">
                <a:solidFill>
                  <a:schemeClr val="accent6">
                    <a:lumMod val="50000"/>
                  </a:schemeClr>
                </a:solidFill>
                <a:latin typeface="Calibri" panose="020F0502020204030204" pitchFamily="34" charset="0"/>
                <a:cs typeface="Calibri" panose="020F0502020204030204" pitchFamily="34" charset="0"/>
              </a:rPr>
              <a:t>Actionable </a:t>
            </a:r>
            <a:r>
              <a:rPr lang="en-US" sz="1800" dirty="0">
                <a:solidFill>
                  <a:schemeClr val="accent6">
                    <a:lumMod val="50000"/>
                  </a:schemeClr>
                </a:solidFill>
                <a:latin typeface="Calibri" panose="020F0502020204030204" pitchFamily="34" charset="0"/>
                <a:cs typeface="Calibri" panose="020F0502020204030204" pitchFamily="34" charset="0"/>
              </a:rPr>
              <a:t>that effective programs can be designed for attracting and serving the segments.</a:t>
            </a:r>
          </a:p>
        </p:txBody>
      </p:sp>
      <p:sp>
        <p:nvSpPr>
          <p:cNvPr id="7" name="object 2">
            <a:extLst>
              <a:ext uri="{FF2B5EF4-FFF2-40B4-BE49-F238E27FC236}">
                <a16:creationId xmlns:a16="http://schemas.microsoft.com/office/drawing/2014/main" id="{007EDDA7-2559-F39B-FDDC-35378E15F199}"/>
              </a:ext>
            </a:extLst>
          </p:cNvPr>
          <p:cNvSpPr txBox="1"/>
          <p:nvPr/>
        </p:nvSpPr>
        <p:spPr>
          <a:xfrm>
            <a:off x="5519258" y="1753343"/>
            <a:ext cx="4753825" cy="438581"/>
          </a:xfrm>
          <a:prstGeom prst="rect">
            <a:avLst/>
          </a:prstGeom>
          <a:solidFill>
            <a:schemeClr val="bg1"/>
          </a:solidFill>
          <a:ln>
            <a:noFill/>
          </a:ln>
        </p:spPr>
        <p:txBody>
          <a:bodyPr vert="horz" lIns="68580" tIns="34290" rIns="68580" bIns="3429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marL="9525" defTabSz="685766">
              <a:spcAft>
                <a:spcPts val="450"/>
              </a:spcAft>
              <a:tabLst>
                <a:tab pos="2145398" algn="l"/>
                <a:tab pos="3054991" algn="l"/>
              </a:tabLst>
              <a:defRPr/>
            </a:pPr>
            <a:r>
              <a:rPr lang="en-US" sz="1500" dirty="0">
                <a:solidFill>
                  <a:schemeClr val="accent6">
                    <a:lumMod val="50000"/>
                  </a:schemeClr>
                </a:solidFill>
              </a:rPr>
              <a:t>Requirements for Effective Segmentation</a:t>
            </a:r>
            <a:endParaRPr sz="1500" dirty="0">
              <a:solidFill>
                <a:schemeClr val="accent6">
                  <a:lumMod val="50000"/>
                </a:schemeClr>
              </a:solidFill>
            </a:endParaRPr>
          </a:p>
        </p:txBody>
      </p:sp>
      <p:pic>
        <p:nvPicPr>
          <p:cNvPr id="4098" name="Picture 2" descr="The Complete Guide to STP Marketing with Examples - Yieldify">
            <a:extLst>
              <a:ext uri="{FF2B5EF4-FFF2-40B4-BE49-F238E27FC236}">
                <a16:creationId xmlns:a16="http://schemas.microsoft.com/office/drawing/2014/main" id="{16751BC5-4107-B30B-E649-BF3B94D9E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236" y="2480221"/>
            <a:ext cx="4329154" cy="319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1218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742583"/>
            <a:ext cx="7886700" cy="994172"/>
          </a:xfrm>
          <a:prstGeom prst="rect">
            <a:avLst/>
          </a:prstGeom>
        </p:spPr>
        <p:txBody>
          <a:bodyPr/>
          <a:lstStyle/>
          <a:p>
            <a:pPr algn="r" rtl="1"/>
            <a:r>
              <a:rPr lang="ar-EG" sz="2400" dirty="0">
                <a:solidFill>
                  <a:schemeClr val="accent6">
                    <a:lumMod val="50000"/>
                  </a:schemeClr>
                </a:solidFill>
                <a:latin typeface="Adobe Arabic" panose="02040503050201020203" pitchFamily="18" charset="-78"/>
                <a:cs typeface="Adobe Arabic" panose="02040503050201020203" pitchFamily="18" charset="-78"/>
              </a:rPr>
              <a:t>٦- معايير التجزئة الفعالة</a:t>
            </a:r>
            <a:endParaRPr lang="en-US" sz="1350" dirty="0">
              <a:solidFill>
                <a:schemeClr val="accent6">
                  <a:lumMod val="50000"/>
                </a:schemeClr>
              </a:solidFill>
              <a:latin typeface="Adobe Arabic" panose="02040503050201020203" pitchFamily="18" charset="-78"/>
              <a:cs typeface="Adobe Arabic" panose="02040503050201020203" pitchFamily="18" charset="-78"/>
            </a:endParaRPr>
          </a:p>
        </p:txBody>
      </p:sp>
      <p:sp>
        <p:nvSpPr>
          <p:cNvPr id="7" name="TextBox 6">
            <a:extLst>
              <a:ext uri="{FF2B5EF4-FFF2-40B4-BE49-F238E27FC236}">
                <a16:creationId xmlns:a16="http://schemas.microsoft.com/office/drawing/2014/main" id="{3602A525-2ED7-E051-80FE-EB3FBB51837F}"/>
              </a:ext>
            </a:extLst>
          </p:cNvPr>
          <p:cNvSpPr txBox="1"/>
          <p:nvPr/>
        </p:nvSpPr>
        <p:spPr>
          <a:xfrm>
            <a:off x="4521667" y="2057401"/>
            <a:ext cx="5932053" cy="3511987"/>
          </a:xfrm>
          <a:prstGeom prst="rect">
            <a:avLst/>
          </a:prstGeom>
          <a:noFill/>
        </p:spPr>
        <p:txBody>
          <a:bodyPr wrap="square">
            <a:spAutoFit/>
          </a:bodyPr>
          <a:lstStyle/>
          <a:p>
            <a:pPr algn="r" defTabSz="685800" rtl="1">
              <a:lnSpc>
                <a:spcPct val="150000"/>
              </a:lnSpc>
              <a:defRPr/>
            </a:pPr>
            <a:r>
              <a:rPr lang="ar-SA" sz="1500" dirty="0">
                <a:solidFill>
                  <a:schemeClr val="accent6">
                    <a:lumMod val="50000"/>
                  </a:schemeClr>
                </a:solidFill>
                <a:latin typeface="Calibri"/>
                <a:cs typeface="Arial" panose="020B0604020202020204" pitchFamily="34" charset="0"/>
              </a:rPr>
              <a:t>التجزئة الناجحة تعتمد على المعايير الخمسة التالية : -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قابلة للقياس : يمكن قياس حجم القطاعات السوقية من حيث حجم القوة الشرائية، وأنماطها</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Segoe UI Web (Arabic)"/>
                <a:cs typeface="Arial" panose="020B0604020202020204" pitchFamily="34" charset="0"/>
              </a:rPr>
              <a:t>كبيره (</a:t>
            </a:r>
            <a:r>
              <a:rPr lang="ar-EG" sz="1500" dirty="0">
                <a:solidFill>
                  <a:schemeClr val="accent6">
                    <a:lumMod val="50000"/>
                  </a:schemeClr>
                </a:solidFill>
                <a:latin typeface="Adobe Arabic" panose="02040503050201020203" pitchFamily="18" charset="-78"/>
                <a:cs typeface="Adobe Arabic" panose="02040503050201020203" pitchFamily="18" charset="-78"/>
              </a:rPr>
              <a:t>جوهرية)</a:t>
            </a:r>
            <a:r>
              <a:rPr lang="ar-SA" sz="1500" dirty="0">
                <a:solidFill>
                  <a:schemeClr val="accent6">
                    <a:lumMod val="50000"/>
                  </a:schemeClr>
                </a:solidFill>
                <a:latin typeface="Calibri"/>
                <a:cs typeface="Arial" panose="020B0604020202020204" pitchFamily="34" charset="0"/>
              </a:rPr>
              <a:t> : يجب ان  تكون قطاعات السوق كبيرة ،او مربحة بدرجة كافية لخدمتها ، ويجب ان يكون القطاع من مجموعة متجانسة تستحق المتابعة ببرنامج تسويقي مفصل على احتياجاتها</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سهولة الوصول </a:t>
            </a:r>
            <a:r>
              <a:rPr lang="ar-SA" sz="1500" dirty="0" err="1">
                <a:solidFill>
                  <a:schemeClr val="accent6">
                    <a:lumMod val="50000"/>
                  </a:schemeClr>
                </a:solidFill>
                <a:latin typeface="Calibri"/>
                <a:cs typeface="Arial" panose="020B0604020202020204" pitchFamily="34" charset="0"/>
              </a:rPr>
              <a:t>إليها</a:t>
            </a:r>
            <a:r>
              <a:rPr lang="ar-SA" sz="1500" dirty="0">
                <a:solidFill>
                  <a:schemeClr val="accent6">
                    <a:lumMod val="50000"/>
                  </a:schemeClr>
                </a:solidFill>
                <a:latin typeface="Calibri"/>
                <a:cs typeface="Arial" panose="020B0604020202020204" pitchFamily="34" charset="0"/>
              </a:rPr>
              <a:t> : يمكن الوصول الى قطاع سوقي ، وخدمته بفاعلية .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مميزة : يوجد.</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اختلافات حقيقية بين القطاعات</a:t>
            </a:r>
            <a:r>
              <a:rPr lang="ar-SA" sz="1500" dirty="0">
                <a:solidFill>
                  <a:schemeClr val="accent6">
                    <a:lumMod val="50000"/>
                  </a:schemeClr>
                </a:solidFill>
                <a:latin typeface="Calibri"/>
                <a:cs typeface="Arial" panose="020B0604020202020204" pitchFamily="34" charset="0"/>
              </a:rPr>
              <a:t> ، وتستجيب بصورة مختلفة لعناصر المزيج التسويقي ، وبرامجه المختلفة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 قابلية العمل : </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يجب </a:t>
            </a:r>
            <a:r>
              <a:rPr lang="ar-SA" sz="1500" dirty="0" err="1">
                <a:solidFill>
                  <a:schemeClr val="accent6">
                    <a:lumMod val="50000"/>
                  </a:schemeClr>
                </a:solidFill>
                <a:latin typeface="Simplified Arabic" panose="02020603050405020304" pitchFamily="18" charset="-78"/>
                <a:cs typeface="Simplified Arabic" panose="02020603050405020304" pitchFamily="18" charset="-78"/>
              </a:rPr>
              <a:t>أن</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تتوافق القطاعات مع إمكانية و قدرات المنظمة و</a:t>
            </a:r>
            <a:r>
              <a:rPr lang="ar-SA" sz="1500" dirty="0">
                <a:solidFill>
                  <a:schemeClr val="accent6">
                    <a:lumMod val="50000"/>
                  </a:schemeClr>
                </a:solidFill>
                <a:latin typeface="Calibri"/>
                <a:cs typeface="Arial" panose="020B0604020202020204" pitchFamily="34" charset="0"/>
              </a:rPr>
              <a:t>يمكن تصميم برنامج تسويقي فعال لجذب القطاعات ، وخدمتها . </a:t>
            </a:r>
          </a:p>
        </p:txBody>
      </p:sp>
      <p:pic>
        <p:nvPicPr>
          <p:cNvPr id="8" name="Picture 2" descr="The Complete Guide to STP Marketing with Examples - Yieldify">
            <a:extLst>
              <a:ext uri="{FF2B5EF4-FFF2-40B4-BE49-F238E27FC236}">
                <a16:creationId xmlns:a16="http://schemas.microsoft.com/office/drawing/2014/main" id="{389FF08D-0CD7-CFDD-9E83-17F7EACB76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73" r="14656" b="847"/>
          <a:stretch/>
        </p:blipFill>
        <p:spPr bwMode="auto">
          <a:xfrm>
            <a:off x="1524002" y="1699704"/>
            <a:ext cx="2924355" cy="355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94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2724" y="1303902"/>
            <a:ext cx="5299745" cy="675084"/>
          </a:xfrm>
          <a:solidFill>
            <a:schemeClr val="bg1"/>
          </a:solidFill>
          <a:ln>
            <a:noFill/>
          </a:ln>
        </p:spPr>
        <p:txBody>
          <a:bodyPr vert="horz" lIns="68580" tIns="34290" rIns="68580" bIns="34290" rtlCol="0" anchor="ctr">
            <a:noAutofit/>
          </a:bodyPr>
          <a:lstStyle/>
          <a:p>
            <a:pPr marL="9525" rtl="1">
              <a:spcAft>
                <a:spcPts val="450"/>
              </a:spcAft>
              <a:tabLst>
                <a:tab pos="2145398" algn="l"/>
                <a:tab pos="3054991" algn="l"/>
              </a:tabLst>
            </a:pPr>
            <a:r>
              <a:rPr lang="en-US" sz="2700" dirty="0">
                <a:solidFill>
                  <a:schemeClr val="accent6">
                    <a:lumMod val="50000"/>
                  </a:schemeClr>
                </a:solidFill>
                <a:latin typeface="Plantin"/>
              </a:rPr>
              <a:t>SEGMENT SYNERGIES </a:t>
            </a:r>
            <a:br>
              <a:rPr lang="en-US" sz="1050" dirty="0">
                <a:solidFill>
                  <a:schemeClr val="accent6">
                    <a:lumMod val="50000"/>
                  </a:schemeClr>
                </a:solidFill>
              </a:rPr>
            </a:br>
            <a:r>
              <a:rPr lang="en-US" altLang="en-US" sz="2700" dirty="0">
                <a:solidFill>
                  <a:schemeClr val="accent6">
                    <a:lumMod val="50000"/>
                  </a:schemeClr>
                </a:solidFill>
                <a:latin typeface="Plantin"/>
              </a:rPr>
              <a:t>Multiple Segmentation</a:t>
            </a:r>
            <a:endParaRPr lang="en-IN" sz="2700" dirty="0">
              <a:solidFill>
                <a:schemeClr val="accent6">
                  <a:lumMod val="50000"/>
                </a:schemeClr>
              </a:solidFill>
              <a:latin typeface="Plantin"/>
            </a:endParaRPr>
          </a:p>
        </p:txBody>
      </p:sp>
      <p:pic>
        <p:nvPicPr>
          <p:cNvPr id="4" name="Picture 2" descr="S-T-P Segmenting Define. - ppt download">
            <a:extLst>
              <a:ext uri="{FF2B5EF4-FFF2-40B4-BE49-F238E27FC236}">
                <a16:creationId xmlns:a16="http://schemas.microsoft.com/office/drawing/2014/main" id="{357B4962-9A91-B1CC-5FD6-A35C86B1A1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98826" y="1882730"/>
            <a:ext cx="4060120" cy="38905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F4B633-187C-9958-9D55-9D250547B171}"/>
              </a:ext>
            </a:extLst>
          </p:cNvPr>
          <p:cNvSpPr txBox="1"/>
          <p:nvPr/>
        </p:nvSpPr>
        <p:spPr>
          <a:xfrm>
            <a:off x="1744208" y="2413569"/>
            <a:ext cx="4785536" cy="3600986"/>
          </a:xfrm>
          <a:prstGeom prst="rect">
            <a:avLst/>
          </a:prstGeom>
          <a:noFill/>
        </p:spPr>
        <p:txBody>
          <a:bodyPr wrap="square">
            <a:spAutoFit/>
          </a:bodyPr>
          <a:lstStyle/>
          <a:p>
            <a:pPr defTabSz="685800">
              <a:lnSpc>
                <a:spcPct val="150000"/>
              </a:lnSpc>
              <a:buFontTx/>
              <a:buChar char="•"/>
              <a:defRPr/>
            </a:pPr>
            <a:r>
              <a:rPr lang="en-US" sz="1200" dirty="0">
                <a:solidFill>
                  <a:schemeClr val="accent6">
                    <a:lumMod val="50000"/>
                  </a:schemeClr>
                </a:solidFill>
                <a:latin typeface="Calibri" panose="020F0502020204030204" pitchFamily="34" charset="0"/>
                <a:cs typeface="Calibri" panose="020F0502020204030204" pitchFamily="34" charset="0"/>
              </a:rPr>
              <a:t>Firms which decide to serve more than one segment need to pay close attention to synergies between segments with respect to cost, performance and technology.</a:t>
            </a:r>
          </a:p>
          <a:p>
            <a:pPr defTabSz="685800">
              <a:lnSpc>
                <a:spcPct val="150000"/>
              </a:lnSpc>
              <a:buFontTx/>
              <a:buChar char="•"/>
              <a:defRPr/>
            </a:pPr>
            <a:r>
              <a:rPr lang="en-US" sz="1200" dirty="0">
                <a:solidFill>
                  <a:schemeClr val="accent6">
                    <a:lumMod val="50000"/>
                  </a:schemeClr>
                </a:solidFill>
                <a:latin typeface="Calibri" panose="020F0502020204030204" pitchFamily="34" charset="0"/>
                <a:cs typeface="Calibri" panose="020F0502020204030204" pitchFamily="34" charset="0"/>
              </a:rPr>
              <a:t>Two or more segments might provide just the opportunity for exploitation because they share common distribution channels, manufacturing facilities, </a:t>
            </a:r>
            <a:r>
              <a:rPr lang="en-US" sz="1200" dirty="0" err="1">
                <a:solidFill>
                  <a:schemeClr val="accent6">
                    <a:lumMod val="50000"/>
                  </a:schemeClr>
                </a:solidFill>
                <a:latin typeface="Calibri" panose="020F0502020204030204" pitchFamily="34" charset="0"/>
                <a:cs typeface="Calibri" panose="020F0502020204030204" pitchFamily="34" charset="0"/>
              </a:rPr>
              <a:t>etc</a:t>
            </a:r>
            <a:r>
              <a:rPr lang="en-US" sz="1200" dirty="0">
                <a:solidFill>
                  <a:schemeClr val="accent6">
                    <a:lumMod val="50000"/>
                  </a:schemeClr>
                </a:solidFill>
                <a:latin typeface="Calibri" panose="020F0502020204030204" pitchFamily="34" charset="0"/>
                <a:cs typeface="Calibri" panose="020F0502020204030204" pitchFamily="34" charset="0"/>
              </a:rPr>
              <a:t>…. </a:t>
            </a:r>
            <a:endParaRPr lang="en-US" altLang="en-SA" sz="1200" dirty="0">
              <a:solidFill>
                <a:schemeClr val="accent6">
                  <a:lumMod val="50000"/>
                </a:schemeClr>
              </a:solidFill>
              <a:latin typeface="Calibri" panose="020F0502020204030204" pitchFamily="34" charset="0"/>
              <a:cs typeface="Calibri" panose="020F0502020204030204" pitchFamily="34" charset="0"/>
            </a:endParaRPr>
          </a:p>
          <a:p>
            <a:pPr defTabSz="685800">
              <a:lnSpc>
                <a:spcPct val="150000"/>
              </a:lnSpc>
              <a:buFontTx/>
              <a:buChar char="•"/>
              <a:defRPr/>
            </a:pPr>
            <a:r>
              <a:rPr lang="en-US" altLang="en-SA" sz="1200" dirty="0">
                <a:solidFill>
                  <a:schemeClr val="accent6">
                    <a:lumMod val="50000"/>
                  </a:schemeClr>
                </a:solidFill>
                <a:latin typeface="Calibri" panose="020F0502020204030204" pitchFamily="34" charset="0"/>
                <a:cs typeface="Calibri" panose="020F0502020204030204" pitchFamily="34" charset="0"/>
              </a:rPr>
              <a:t>Marketers rarely limit their segmentation analysis to only one or a few variables.</a:t>
            </a:r>
          </a:p>
          <a:p>
            <a:pPr defTabSz="685800">
              <a:lnSpc>
                <a:spcPct val="150000"/>
              </a:lnSpc>
              <a:buFontTx/>
              <a:buChar char="•"/>
              <a:defRPr/>
            </a:pPr>
            <a:r>
              <a:rPr lang="en-US" altLang="en-SA" sz="1200" dirty="0">
                <a:solidFill>
                  <a:schemeClr val="accent6">
                    <a:lumMod val="50000"/>
                  </a:schemeClr>
                </a:solidFill>
                <a:latin typeface="Calibri" panose="020F0502020204030204" pitchFamily="34" charset="0"/>
                <a:cs typeface="Calibri" panose="020F0502020204030204" pitchFamily="34" charset="0"/>
              </a:rPr>
              <a:t>Rather, Marketers use multiple segmentation bases to identify smaller, better-defined target groups. </a:t>
            </a:r>
          </a:p>
          <a:p>
            <a:pPr defTabSz="685800">
              <a:lnSpc>
                <a:spcPct val="150000"/>
              </a:lnSpc>
              <a:buFontTx/>
              <a:buChar char="•"/>
              <a:defRPr/>
            </a:pPr>
            <a:r>
              <a:rPr lang="en-US" altLang="en-SA" sz="1200" dirty="0">
                <a:solidFill>
                  <a:schemeClr val="accent6">
                    <a:lumMod val="50000"/>
                  </a:schemeClr>
                </a:solidFill>
                <a:latin typeface="Calibri" panose="020F0502020204030204" pitchFamily="34" charset="0"/>
                <a:cs typeface="Calibri" panose="020F0502020204030204" pitchFamily="34" charset="0"/>
              </a:rPr>
              <a:t>Such multiple segmentation helps companies tailor market offerings and reach to more customers efficiently</a:t>
            </a:r>
            <a:r>
              <a:rPr lang="ar-SA" altLang="en-US" sz="1200" dirty="0">
                <a:solidFill>
                  <a:schemeClr val="accent6">
                    <a:lumMod val="50000"/>
                  </a:schemeClr>
                </a:solidFill>
                <a:latin typeface="Calibri" panose="020F0502020204030204" pitchFamily="34" charset="0"/>
                <a:cs typeface="Calibri" panose="020F0502020204030204" pitchFamily="34" charset="0"/>
              </a:rPr>
              <a:t>.</a:t>
            </a:r>
            <a:endParaRPr lang="en-US" altLang="en-US" sz="1200" dirty="0">
              <a:solidFill>
                <a:schemeClr val="accent6">
                  <a:lumMod val="50000"/>
                </a:schemeClr>
              </a:solidFill>
              <a:latin typeface="Calibri" panose="020F0502020204030204" pitchFamily="34" charset="0"/>
              <a:cs typeface="Calibri" panose="020F0502020204030204" pitchFamily="34" charset="0"/>
            </a:endParaRPr>
          </a:p>
          <a:p>
            <a:pPr defTabSz="685800">
              <a:defRPr/>
            </a:pPr>
            <a:endParaRPr lang="en-US" sz="1200" dirty="0">
              <a:solidFill>
                <a:schemeClr val="accent6">
                  <a:lumMod val="50000"/>
                </a:schemeClr>
              </a:solidFill>
              <a:latin typeface="Calibri"/>
            </a:endParaRPr>
          </a:p>
        </p:txBody>
      </p:sp>
    </p:spTree>
    <p:extLst>
      <p:ext uri="{BB962C8B-B14F-4D97-AF65-F5344CB8AC3E}">
        <p14:creationId xmlns:p14="http://schemas.microsoft.com/office/powerpoint/2010/main" val="280102975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498F4555-F52A-363F-FF12-8247CCF06C99}"/>
              </a:ext>
            </a:extLst>
          </p:cNvPr>
          <p:cNvPicPr>
            <a:picLocks noChangeAspect="1"/>
          </p:cNvPicPr>
          <p:nvPr/>
        </p:nvPicPr>
        <p:blipFill>
          <a:blip r:embed="rId3"/>
          <a:stretch>
            <a:fillRect/>
          </a:stretch>
        </p:blipFill>
        <p:spPr>
          <a:xfrm>
            <a:off x="1781802" y="1578785"/>
            <a:ext cx="4187326" cy="1762921"/>
          </a:xfrm>
          <a:prstGeom prst="rect">
            <a:avLst/>
          </a:prstGeom>
        </p:spPr>
      </p:pic>
      <p:pic>
        <p:nvPicPr>
          <p:cNvPr id="4" name="Picture 3">
            <a:extLst>
              <a:ext uri="{FF2B5EF4-FFF2-40B4-BE49-F238E27FC236}">
                <a16:creationId xmlns:a16="http://schemas.microsoft.com/office/drawing/2014/main" id="{4E1BE05B-5080-C77C-F956-0702B4E45128}"/>
              </a:ext>
            </a:extLst>
          </p:cNvPr>
          <p:cNvPicPr>
            <a:picLocks noChangeAspect="1"/>
          </p:cNvPicPr>
          <p:nvPr/>
        </p:nvPicPr>
        <p:blipFill>
          <a:blip r:embed="rId4"/>
          <a:stretch>
            <a:fillRect/>
          </a:stretch>
        </p:blipFill>
        <p:spPr>
          <a:xfrm>
            <a:off x="1777165" y="3585067"/>
            <a:ext cx="4196601" cy="2326137"/>
          </a:xfrm>
          <a:prstGeom prst="rect">
            <a:avLst/>
          </a:prstGeom>
        </p:spPr>
      </p:pic>
      <p:pic>
        <p:nvPicPr>
          <p:cNvPr id="12" name="Picture 11">
            <a:extLst>
              <a:ext uri="{FF2B5EF4-FFF2-40B4-BE49-F238E27FC236}">
                <a16:creationId xmlns:a16="http://schemas.microsoft.com/office/drawing/2014/main" id="{7DA076EA-30CF-28DF-64E7-3A6331FE5EDB}"/>
              </a:ext>
            </a:extLst>
          </p:cNvPr>
          <p:cNvPicPr>
            <a:picLocks noChangeAspect="1"/>
          </p:cNvPicPr>
          <p:nvPr/>
        </p:nvPicPr>
        <p:blipFill>
          <a:blip r:embed="rId5"/>
          <a:stretch>
            <a:fillRect/>
          </a:stretch>
        </p:blipFill>
        <p:spPr>
          <a:xfrm>
            <a:off x="6539948" y="1046055"/>
            <a:ext cx="3945173" cy="2257145"/>
          </a:xfrm>
          <a:prstGeom prst="rect">
            <a:avLst/>
          </a:prstGeom>
        </p:spPr>
      </p:pic>
      <p:sp>
        <p:nvSpPr>
          <p:cNvPr id="3" name="Rectangle 2">
            <a:extLst>
              <a:ext uri="{FF2B5EF4-FFF2-40B4-BE49-F238E27FC236}">
                <a16:creationId xmlns:a16="http://schemas.microsoft.com/office/drawing/2014/main" id="{F5602BD6-A9EF-13F6-DAB3-E509A9738475}"/>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18EB55B9-3EB4-096D-5BFA-DABD02950DAA}"/>
              </a:ext>
            </a:extLst>
          </p:cNvPr>
          <p:cNvPicPr>
            <a:picLocks noChangeAspect="1"/>
          </p:cNvPicPr>
          <p:nvPr/>
        </p:nvPicPr>
        <p:blipFill>
          <a:blip r:embed="rId6"/>
          <a:stretch>
            <a:fillRect/>
          </a:stretch>
        </p:blipFill>
        <p:spPr>
          <a:xfrm>
            <a:off x="6614161" y="3720464"/>
            <a:ext cx="3782907" cy="2127886"/>
          </a:xfrm>
          <a:prstGeom prst="rect">
            <a:avLst/>
          </a:prstGeom>
        </p:spPr>
      </p:pic>
    </p:spTree>
    <p:extLst>
      <p:ext uri="{BB962C8B-B14F-4D97-AF65-F5344CB8AC3E}">
        <p14:creationId xmlns:p14="http://schemas.microsoft.com/office/powerpoint/2010/main" val="11584652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7882280" y="1467899"/>
            <a:ext cx="2106215" cy="864394"/>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3300" dirty="0">
                <a:latin typeface="Abadi" panose="020B0604020104020204" pitchFamily="34" charset="0"/>
              </a:rPr>
              <a:t>Activity #4</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841798" y="2458130"/>
            <a:ext cx="2146697"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5795" y="1809908"/>
            <a:ext cx="5127771" cy="323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6158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2CD7-AD28-A881-F1CB-1B89A92ED76A}"/>
              </a:ext>
            </a:extLst>
          </p:cNvPr>
          <p:cNvSpPr>
            <a:spLocks noGrp="1"/>
          </p:cNvSpPr>
          <p:nvPr>
            <p:ph type="title" idx="4294967295"/>
          </p:nvPr>
        </p:nvSpPr>
        <p:spPr>
          <a:xfrm>
            <a:off x="1669702" y="1759196"/>
            <a:ext cx="8287873" cy="799993"/>
          </a:xfrm>
          <a:solidFill>
            <a:schemeClr val="bg1"/>
          </a:solidFill>
          <a:ln>
            <a:noFill/>
          </a:ln>
        </p:spPr>
        <p:txBody>
          <a:bodyPr vert="horz" lIns="68580" tIns="34290" rIns="68580" bIns="34290" rtlCol="0" anchor="ctr">
            <a:noAutofit/>
          </a:bodyPr>
          <a:lstStyle/>
          <a:p>
            <a:pPr marL="9525">
              <a:spcAft>
                <a:spcPts val="450"/>
              </a:spcAft>
              <a:tabLst>
                <a:tab pos="2145398" algn="l"/>
                <a:tab pos="3054991" algn="l"/>
              </a:tabLst>
            </a:pPr>
            <a:r>
              <a:rPr lang="en-US" sz="2700" cap="all" dirty="0">
                <a:solidFill>
                  <a:schemeClr val="accent6">
                    <a:lumMod val="50000"/>
                  </a:schemeClr>
                </a:solidFill>
                <a:latin typeface="Abadi" panose="020B0604020104020204" pitchFamily="34" charset="0"/>
              </a:rPr>
              <a:t>Mercedes Benz Definition of segmentation</a:t>
            </a:r>
            <a:endParaRPr lang="en-SA" sz="2700" cap="all" dirty="0">
              <a:solidFill>
                <a:schemeClr val="accent6">
                  <a:lumMod val="50000"/>
                </a:schemeClr>
              </a:solidFill>
              <a:latin typeface="Abadi" panose="020B0604020104020204" pitchFamily="34" charset="0"/>
            </a:endParaRPr>
          </a:p>
        </p:txBody>
      </p:sp>
      <p:sp>
        <p:nvSpPr>
          <p:cNvPr id="3" name="Rectangle 2">
            <a:extLst>
              <a:ext uri="{FF2B5EF4-FFF2-40B4-BE49-F238E27FC236}">
                <a16:creationId xmlns:a16="http://schemas.microsoft.com/office/drawing/2014/main" id="{E2E71524-D0E6-ED77-DBC8-BA5F86768A37}"/>
              </a:ext>
            </a:extLst>
          </p:cNvPr>
          <p:cNvSpPr/>
          <p:nvPr/>
        </p:nvSpPr>
        <p:spPr>
          <a:xfrm>
            <a:off x="1524001" y="2628898"/>
            <a:ext cx="5649686" cy="2492990"/>
          </a:xfrm>
          <a:prstGeom prst="rect">
            <a:avLst/>
          </a:prstGeom>
          <a:solidFill>
            <a:schemeClr val="bg1"/>
          </a:solidFill>
        </p:spPr>
        <p:txBody>
          <a:bodyPr wrap="square">
            <a:spAutoFit/>
          </a:bodyPr>
          <a:lstStyle/>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Geographic Segment</a:t>
            </a:r>
            <a:r>
              <a:rPr lang="en-US" sz="1200" dirty="0">
                <a:solidFill>
                  <a:schemeClr val="accent6">
                    <a:lumMod val="50000"/>
                  </a:schemeClr>
                </a:solidFill>
                <a:latin typeface="Carlito_q_1"/>
              </a:rPr>
              <a:t>ation Mercedes Benz, is most popular in the wealthy countries like, U.S.A., Canada, China, Western Europe, Russia, Germany, and Japan</a:t>
            </a:r>
            <a:r>
              <a:rPr lang="en-US" sz="1200" dirty="0">
                <a:solidFill>
                  <a:schemeClr val="accent6">
                    <a:lumMod val="50000"/>
                  </a:schemeClr>
                </a:solidFill>
                <a:latin typeface="OpenSymbol_g_1"/>
              </a:rPr>
              <a:t> </a:t>
            </a:r>
            <a:r>
              <a:rPr lang="en-US" sz="1200" dirty="0">
                <a:solidFill>
                  <a:schemeClr val="accent6">
                    <a:lumMod val="50000"/>
                  </a:schemeClr>
                </a:solidFill>
                <a:latin typeface="Carlito_q_1"/>
              </a:rPr>
              <a:t>Mainly urban regions of countries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Demographic Segmentation</a:t>
            </a:r>
            <a:r>
              <a:rPr lang="en-US" sz="1200" dirty="0">
                <a:solidFill>
                  <a:schemeClr val="accent6">
                    <a:lumMod val="50000"/>
                  </a:schemeClr>
                </a:solidFill>
                <a:latin typeface="Carlito_q_1"/>
              </a:rPr>
              <a:t>, Middle aged individuals with a high-income Individuals with stable jobs, males and females middle to upper class individuals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Psychographic Segmentation </a:t>
            </a:r>
            <a:r>
              <a:rPr lang="en-US" sz="1200" dirty="0">
                <a:solidFill>
                  <a:schemeClr val="accent6">
                    <a:lumMod val="50000"/>
                  </a:schemeClr>
                </a:solidFill>
                <a:latin typeface="Carlito_q_1"/>
              </a:rPr>
              <a:t>They are usually urban professionals with high statues. For example, businessmen.</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Behavioral Segmentation </a:t>
            </a:r>
            <a:r>
              <a:rPr lang="en-US" sz="1200" dirty="0">
                <a:solidFill>
                  <a:schemeClr val="accent6">
                    <a:lumMod val="50000"/>
                  </a:schemeClr>
                </a:solidFill>
                <a:latin typeface="Carlito_q_1"/>
              </a:rPr>
              <a:t>customers benefit from high-quality, exceptional service, and convenience, technologically advanced and safe vehicles buyers love the idea that Mercedes Benz vehicles are prestige and luxurious</a:t>
            </a:r>
            <a:endParaRPr lang="en-SA" sz="1200" dirty="0">
              <a:solidFill>
                <a:schemeClr val="accent6">
                  <a:lumMod val="50000"/>
                </a:schemeClr>
              </a:solidFill>
              <a:latin typeface="Gill Sans MT" panose="020B0502020104020203"/>
            </a:endParaRPr>
          </a:p>
        </p:txBody>
      </p:sp>
      <p:pic>
        <p:nvPicPr>
          <p:cNvPr id="1026" name="Picture 2" descr="New Mercedes-Benz C-Class Photos, Prices And Specs in Egypt">
            <a:extLst>
              <a:ext uri="{FF2B5EF4-FFF2-40B4-BE49-F238E27FC236}">
                <a16:creationId xmlns:a16="http://schemas.microsoft.com/office/drawing/2014/main" id="{042D0F21-7532-46A0-D3D2-23FD283AA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509" y="251139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cedes-Benz GLC SUV: inspiration">
            <a:extLst>
              <a:ext uri="{FF2B5EF4-FFF2-40B4-BE49-F238E27FC236}">
                <a16:creationId xmlns:a16="http://schemas.microsoft.com/office/drawing/2014/main" id="{642EAB87-4769-79C6-22F8-601DE540E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509" y="4251019"/>
            <a:ext cx="2857500" cy="96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0137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BCB1A63-D2E7-F0A2-8980-D22217C714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1760" y="1294298"/>
            <a:ext cx="4166955" cy="192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4EDA70-74D9-179F-10F4-9631E820905D}"/>
              </a:ext>
            </a:extLst>
          </p:cNvPr>
          <p:cNvPicPr>
            <a:picLocks noChangeAspect="1"/>
          </p:cNvPicPr>
          <p:nvPr/>
        </p:nvPicPr>
        <p:blipFill rotWithShape="1">
          <a:blip r:embed="rId3"/>
          <a:srcRect r="4268" b="13847"/>
          <a:stretch/>
        </p:blipFill>
        <p:spPr>
          <a:xfrm>
            <a:off x="6193145" y="1217296"/>
            <a:ext cx="3959177" cy="2004218"/>
          </a:xfrm>
          <a:prstGeom prst="rect">
            <a:avLst/>
          </a:prstGeom>
        </p:spPr>
      </p:pic>
      <p:pic>
        <p:nvPicPr>
          <p:cNvPr id="3" name="Picture 2">
            <a:extLst>
              <a:ext uri="{FF2B5EF4-FFF2-40B4-BE49-F238E27FC236}">
                <a16:creationId xmlns:a16="http://schemas.microsoft.com/office/drawing/2014/main" id="{DF3C4FB1-E9C3-B15A-E98F-BCC64E31452E}"/>
              </a:ext>
            </a:extLst>
          </p:cNvPr>
          <p:cNvPicPr>
            <a:picLocks noChangeAspect="1"/>
          </p:cNvPicPr>
          <p:nvPr/>
        </p:nvPicPr>
        <p:blipFill rotWithShape="1">
          <a:blip r:embed="rId4"/>
          <a:srcRect l="296" t="13886" r="11879" b="14127"/>
          <a:stretch/>
        </p:blipFill>
        <p:spPr>
          <a:xfrm>
            <a:off x="1881761" y="3203276"/>
            <a:ext cx="8142971" cy="2360429"/>
          </a:xfrm>
          <a:prstGeom prst="rect">
            <a:avLst/>
          </a:prstGeom>
        </p:spPr>
      </p:pic>
    </p:spTree>
    <p:extLst>
      <p:ext uri="{BB962C8B-B14F-4D97-AF65-F5344CB8AC3E}">
        <p14:creationId xmlns:p14="http://schemas.microsoft.com/office/powerpoint/2010/main" val="190903445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heckerboard(across)">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2CD7-AD28-A881-F1CB-1B89A92ED76A}"/>
              </a:ext>
            </a:extLst>
          </p:cNvPr>
          <p:cNvSpPr>
            <a:spLocks noGrp="1"/>
          </p:cNvSpPr>
          <p:nvPr>
            <p:ph type="title" idx="4294967295"/>
          </p:nvPr>
        </p:nvSpPr>
        <p:spPr>
          <a:xfrm>
            <a:off x="1669702" y="1759196"/>
            <a:ext cx="8287873" cy="799993"/>
          </a:xfrm>
          <a:solidFill>
            <a:schemeClr val="bg1"/>
          </a:solidFill>
          <a:ln>
            <a:noFill/>
          </a:ln>
        </p:spPr>
        <p:txBody>
          <a:bodyPr vert="horz" lIns="68580" tIns="34290" rIns="68580" bIns="34290" rtlCol="0" anchor="ctr">
            <a:noAutofit/>
          </a:bodyPr>
          <a:lstStyle/>
          <a:p>
            <a:pPr marL="9525">
              <a:spcAft>
                <a:spcPts val="450"/>
              </a:spcAft>
              <a:tabLst>
                <a:tab pos="2145398" algn="l"/>
                <a:tab pos="3054991" algn="l"/>
              </a:tabLst>
            </a:pPr>
            <a:r>
              <a:rPr lang="en-US" sz="2700" cap="all" dirty="0">
                <a:solidFill>
                  <a:schemeClr val="accent6">
                    <a:lumMod val="50000"/>
                  </a:schemeClr>
                </a:solidFill>
                <a:latin typeface="Abadi" panose="020B0604020104020204" pitchFamily="34" charset="0"/>
              </a:rPr>
              <a:t>Mercedes Benz Definition of segmentation</a:t>
            </a:r>
            <a:endParaRPr lang="en-SA" sz="2700" cap="all" dirty="0">
              <a:solidFill>
                <a:schemeClr val="accent6">
                  <a:lumMod val="50000"/>
                </a:schemeClr>
              </a:solidFill>
              <a:latin typeface="Abadi" panose="020B0604020104020204" pitchFamily="34" charset="0"/>
            </a:endParaRPr>
          </a:p>
        </p:txBody>
      </p:sp>
      <p:sp>
        <p:nvSpPr>
          <p:cNvPr id="3" name="Rectangle 2">
            <a:extLst>
              <a:ext uri="{FF2B5EF4-FFF2-40B4-BE49-F238E27FC236}">
                <a16:creationId xmlns:a16="http://schemas.microsoft.com/office/drawing/2014/main" id="{E2E71524-D0E6-ED77-DBC8-BA5F86768A37}"/>
              </a:ext>
            </a:extLst>
          </p:cNvPr>
          <p:cNvSpPr/>
          <p:nvPr/>
        </p:nvSpPr>
        <p:spPr>
          <a:xfrm>
            <a:off x="1524001" y="2628898"/>
            <a:ext cx="5649686" cy="2492990"/>
          </a:xfrm>
          <a:prstGeom prst="rect">
            <a:avLst/>
          </a:prstGeom>
          <a:solidFill>
            <a:schemeClr val="bg1"/>
          </a:solidFill>
        </p:spPr>
        <p:txBody>
          <a:bodyPr wrap="square">
            <a:spAutoFit/>
          </a:bodyPr>
          <a:lstStyle/>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Geographic Segment</a:t>
            </a:r>
            <a:r>
              <a:rPr lang="en-US" sz="1200" dirty="0">
                <a:solidFill>
                  <a:schemeClr val="accent6">
                    <a:lumMod val="50000"/>
                  </a:schemeClr>
                </a:solidFill>
                <a:latin typeface="Carlito_q_1"/>
              </a:rPr>
              <a:t>ation Mercedes Benz, is most popular in the wealthy countries like, U.S.A., Canada, China, Western Europe, Russia, Germany, and Japan</a:t>
            </a:r>
            <a:r>
              <a:rPr lang="en-US" sz="1200" dirty="0">
                <a:solidFill>
                  <a:schemeClr val="accent6">
                    <a:lumMod val="50000"/>
                  </a:schemeClr>
                </a:solidFill>
                <a:latin typeface="OpenSymbol_g_1"/>
              </a:rPr>
              <a:t> </a:t>
            </a:r>
            <a:r>
              <a:rPr lang="en-US" sz="1200" dirty="0">
                <a:solidFill>
                  <a:schemeClr val="accent6">
                    <a:lumMod val="50000"/>
                  </a:schemeClr>
                </a:solidFill>
                <a:latin typeface="Carlito_q_1"/>
              </a:rPr>
              <a:t>Mainly urban regions of countries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Demographic Segmentation</a:t>
            </a:r>
            <a:r>
              <a:rPr lang="en-US" sz="1200" dirty="0">
                <a:solidFill>
                  <a:schemeClr val="accent6">
                    <a:lumMod val="50000"/>
                  </a:schemeClr>
                </a:solidFill>
                <a:latin typeface="Carlito_q_1"/>
              </a:rPr>
              <a:t>, Middle aged individuals with a high-income Individuals with stable jobs, males and females middle to upper class individuals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Psychographic Segmentation </a:t>
            </a:r>
            <a:r>
              <a:rPr lang="en-US" sz="1200" dirty="0">
                <a:solidFill>
                  <a:schemeClr val="accent6">
                    <a:lumMod val="50000"/>
                  </a:schemeClr>
                </a:solidFill>
                <a:latin typeface="Carlito_q_1"/>
              </a:rPr>
              <a:t>They are usually urban professionals with high statues. For example, businessmen.</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Behavioral Segmentation </a:t>
            </a:r>
            <a:r>
              <a:rPr lang="en-US" sz="1200" dirty="0">
                <a:solidFill>
                  <a:schemeClr val="accent6">
                    <a:lumMod val="50000"/>
                  </a:schemeClr>
                </a:solidFill>
                <a:latin typeface="Carlito_q_1"/>
              </a:rPr>
              <a:t>customers benefit from high-quality, exceptional service, and convenience, technologically advanced and safe vehicles buyers love the idea that Mercedes Benz vehicles are prestige and luxurious</a:t>
            </a:r>
            <a:endParaRPr lang="en-SA" sz="1200" dirty="0">
              <a:solidFill>
                <a:schemeClr val="accent6">
                  <a:lumMod val="50000"/>
                </a:schemeClr>
              </a:solidFill>
              <a:latin typeface="Gill Sans MT" panose="020B0502020104020203"/>
            </a:endParaRPr>
          </a:p>
        </p:txBody>
      </p:sp>
      <p:pic>
        <p:nvPicPr>
          <p:cNvPr id="1026" name="Picture 2" descr="New Mercedes-Benz C-Class Photos, Prices And Specs in Egypt">
            <a:extLst>
              <a:ext uri="{FF2B5EF4-FFF2-40B4-BE49-F238E27FC236}">
                <a16:creationId xmlns:a16="http://schemas.microsoft.com/office/drawing/2014/main" id="{042D0F21-7532-46A0-D3D2-23FD283AA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509" y="251139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cedes-Benz GLC SUV: inspiration">
            <a:extLst>
              <a:ext uri="{FF2B5EF4-FFF2-40B4-BE49-F238E27FC236}">
                <a16:creationId xmlns:a16="http://schemas.microsoft.com/office/drawing/2014/main" id="{642EAB87-4769-79C6-22F8-601DE540E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509" y="4251019"/>
            <a:ext cx="2857500" cy="96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92074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F292B71-8328-D348-BE84-499E582E0531}"/>
              </a:ext>
            </a:extLst>
          </p:cNvPr>
          <p:cNvGrpSpPr/>
          <p:nvPr/>
        </p:nvGrpSpPr>
        <p:grpSpPr>
          <a:xfrm rot="372478">
            <a:off x="3742368" y="2854527"/>
            <a:ext cx="1115198" cy="2205512"/>
            <a:chOff x="8938055" y="156520"/>
            <a:chExt cx="2286000" cy="5404021"/>
          </a:xfrm>
        </p:grpSpPr>
        <p:sp>
          <p:nvSpPr>
            <p:cNvPr id="23" name="object 4">
              <a:extLst>
                <a:ext uri="{FF2B5EF4-FFF2-40B4-BE49-F238E27FC236}">
                  <a16:creationId xmlns:a16="http://schemas.microsoft.com/office/drawing/2014/main" id="{9365362E-2CCB-8940-9BAE-B9BF4D6140A1}"/>
                </a:ext>
              </a:extLst>
            </p:cNvPr>
            <p:cNvSpPr/>
            <p:nvPr/>
          </p:nvSpPr>
          <p:spPr>
            <a:xfrm>
              <a:off x="8938055" y="156520"/>
              <a:ext cx="2286000" cy="1393189"/>
            </a:xfrm>
            <a:prstGeom prst="rect">
              <a:avLst/>
            </a:prstGeom>
            <a:blipFill>
              <a:blip r:embed="rId3"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4" name="object 5">
              <a:extLst>
                <a:ext uri="{FF2B5EF4-FFF2-40B4-BE49-F238E27FC236}">
                  <a16:creationId xmlns:a16="http://schemas.microsoft.com/office/drawing/2014/main" id="{F31FF9E3-5D41-3F41-A61C-91C01301E51A}"/>
                </a:ext>
              </a:extLst>
            </p:cNvPr>
            <p:cNvSpPr/>
            <p:nvPr/>
          </p:nvSpPr>
          <p:spPr>
            <a:xfrm>
              <a:off x="8938055" y="1549708"/>
              <a:ext cx="2286000" cy="1879291"/>
            </a:xfrm>
            <a:prstGeom prst="rect">
              <a:avLst/>
            </a:prstGeom>
            <a:blipFill>
              <a:blip r:embed="rId4"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5" name="object 6">
              <a:extLst>
                <a:ext uri="{FF2B5EF4-FFF2-40B4-BE49-F238E27FC236}">
                  <a16:creationId xmlns:a16="http://schemas.microsoft.com/office/drawing/2014/main" id="{D9FE9960-B09F-224A-B6AD-5452825B10CF}"/>
                </a:ext>
              </a:extLst>
            </p:cNvPr>
            <p:cNvSpPr/>
            <p:nvPr/>
          </p:nvSpPr>
          <p:spPr>
            <a:xfrm>
              <a:off x="8938055" y="3428999"/>
              <a:ext cx="2286000" cy="2131542"/>
            </a:xfrm>
            <a:prstGeom prst="rect">
              <a:avLst/>
            </a:prstGeom>
            <a:blipFill>
              <a:blip r:embed="rId5"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grpSp>
      <p:pic>
        <p:nvPicPr>
          <p:cNvPr id="11266" name="Picture 2" descr="Disposable and Sustainable Baby Diaper Market Analysis till 2031">
            <a:extLst>
              <a:ext uri="{FF2B5EF4-FFF2-40B4-BE49-F238E27FC236}">
                <a16:creationId xmlns:a16="http://schemas.microsoft.com/office/drawing/2014/main" id="{D8D25ED1-850F-3A47-A5AB-52F77B99B5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1" r="31344" b="20468"/>
          <a:stretch/>
        </p:blipFill>
        <p:spPr bwMode="auto">
          <a:xfrm rot="20952229">
            <a:off x="1588743" y="1895164"/>
            <a:ext cx="2685460" cy="9450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marketers can learn from Pampers' best-in class brand management">
            <a:extLst>
              <a:ext uri="{FF2B5EF4-FFF2-40B4-BE49-F238E27FC236}">
                <a16:creationId xmlns:a16="http://schemas.microsoft.com/office/drawing/2014/main" id="{F4BCEFBD-B88D-EA4B-BD79-E314C70C76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4" t="1" r="13185" b="33623"/>
          <a:stretch/>
        </p:blipFill>
        <p:spPr bwMode="auto">
          <a:xfrm>
            <a:off x="3069698" y="2072797"/>
            <a:ext cx="1204536" cy="66687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7AC13BD9-F94C-EC47-AE27-AE667B0427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48" t="9022" r="276" b="-2909"/>
          <a:stretch/>
        </p:blipFill>
        <p:spPr bwMode="auto">
          <a:xfrm rot="923618">
            <a:off x="7712680" y="1583117"/>
            <a:ext cx="2512586" cy="129412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73BC0E6F-1DDC-F247-9296-B2A5B3DFAF9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78" t="10085" r="49924" b="2662"/>
          <a:stretch/>
        </p:blipFill>
        <p:spPr bwMode="auto">
          <a:xfrm>
            <a:off x="1716602" y="3133319"/>
            <a:ext cx="1802597" cy="214984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5EC6C436-B514-ED45-A1E8-1CA2BED450D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198" b="5045"/>
          <a:stretch/>
        </p:blipFill>
        <p:spPr bwMode="auto">
          <a:xfrm>
            <a:off x="8608490" y="3411782"/>
            <a:ext cx="1938636" cy="1777983"/>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8005697C-C952-C24C-8280-946972E82F2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386" t="39460" r="17621" b="21416"/>
          <a:stretch/>
        </p:blipFill>
        <p:spPr bwMode="auto">
          <a:xfrm>
            <a:off x="4955036" y="4067462"/>
            <a:ext cx="2456453" cy="120145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a:extLst>
              <a:ext uri="{FF2B5EF4-FFF2-40B4-BE49-F238E27FC236}">
                <a16:creationId xmlns:a16="http://schemas.microsoft.com/office/drawing/2014/main" id="{6A380861-836A-3B4F-AC53-14AF2C57FB8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387" t="12613" r="7748" b="50999"/>
          <a:stretch/>
        </p:blipFill>
        <p:spPr bwMode="auto">
          <a:xfrm>
            <a:off x="4952065" y="1204969"/>
            <a:ext cx="2721656" cy="93003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22555A5-E0D2-D111-0CE2-8F69F7285874}"/>
              </a:ext>
            </a:extLst>
          </p:cNvPr>
          <p:cNvGrpSpPr/>
          <p:nvPr/>
        </p:nvGrpSpPr>
        <p:grpSpPr>
          <a:xfrm rot="20149962">
            <a:off x="6974271" y="2593987"/>
            <a:ext cx="1646801" cy="1741478"/>
            <a:chOff x="9301798" y="706238"/>
            <a:chExt cx="2195735" cy="2321970"/>
          </a:xfrm>
        </p:grpSpPr>
        <p:pic>
          <p:nvPicPr>
            <p:cNvPr id="3" name="Picture 2" descr="How to Identify a GCC Spec Xterra - Nissan Xterra Forum in UAE - Carnity.com">
              <a:extLst>
                <a:ext uri="{FF2B5EF4-FFF2-40B4-BE49-F238E27FC236}">
                  <a16:creationId xmlns:a16="http://schemas.microsoft.com/office/drawing/2014/main" id="{F9312626-3EB0-CBC6-BCA5-0B9D1EEB815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r="18908" b="35685"/>
            <a:stretch/>
          </p:blipFill>
          <p:spPr bwMode="auto">
            <a:xfrm>
              <a:off x="9301798" y="706238"/>
              <a:ext cx="2195735" cy="23219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3DA8882-178B-8823-D7A2-D855BFA74CEC}"/>
                </a:ext>
              </a:extLst>
            </p:cNvPr>
            <p:cNvCxnSpPr/>
            <p:nvPr/>
          </p:nvCxnSpPr>
          <p:spPr>
            <a:xfrm>
              <a:off x="9577535" y="2386941"/>
              <a:ext cx="126463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pic>
        <p:nvPicPr>
          <p:cNvPr id="7" name="Picture 2" descr="Market segmentation: What it is, Types &amp;amp;amp; Examples | QuestionPro">
            <a:extLst>
              <a:ext uri="{FF2B5EF4-FFF2-40B4-BE49-F238E27FC236}">
                <a16:creationId xmlns:a16="http://schemas.microsoft.com/office/drawing/2014/main" id="{16D9F2B3-D618-0A3F-EEA7-B5006499CBF1}"/>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69" t="12468" r="2789" b="5108"/>
          <a:stretch/>
        </p:blipFill>
        <p:spPr bwMode="auto">
          <a:xfrm>
            <a:off x="4926184" y="2244327"/>
            <a:ext cx="2032742" cy="1777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751594-161C-D3C3-8D6B-1A2333D6CBDA}"/>
              </a:ext>
            </a:extLst>
          </p:cNvPr>
          <p:cNvSpPr txBox="1"/>
          <p:nvPr/>
        </p:nvSpPr>
        <p:spPr>
          <a:xfrm>
            <a:off x="9583218" y="2114476"/>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1</a:t>
            </a:r>
          </a:p>
        </p:txBody>
      </p:sp>
      <p:sp>
        <p:nvSpPr>
          <p:cNvPr id="10" name="TextBox 9">
            <a:extLst>
              <a:ext uri="{FF2B5EF4-FFF2-40B4-BE49-F238E27FC236}">
                <a16:creationId xmlns:a16="http://schemas.microsoft.com/office/drawing/2014/main" id="{0B4BF2F4-C40E-44D8-3AF3-983F331BD6F2}"/>
              </a:ext>
            </a:extLst>
          </p:cNvPr>
          <p:cNvSpPr txBox="1"/>
          <p:nvPr/>
        </p:nvSpPr>
        <p:spPr>
          <a:xfrm>
            <a:off x="9712002" y="3591799"/>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2</a:t>
            </a:r>
          </a:p>
        </p:txBody>
      </p:sp>
      <p:sp>
        <p:nvSpPr>
          <p:cNvPr id="11" name="TextBox 10">
            <a:extLst>
              <a:ext uri="{FF2B5EF4-FFF2-40B4-BE49-F238E27FC236}">
                <a16:creationId xmlns:a16="http://schemas.microsoft.com/office/drawing/2014/main" id="{30BFCD43-7516-B79A-72AB-13F6B20E46AD}"/>
              </a:ext>
            </a:extLst>
          </p:cNvPr>
          <p:cNvSpPr txBox="1"/>
          <p:nvPr/>
        </p:nvSpPr>
        <p:spPr>
          <a:xfrm>
            <a:off x="7797669" y="3297877"/>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3</a:t>
            </a:r>
          </a:p>
        </p:txBody>
      </p:sp>
      <p:sp>
        <p:nvSpPr>
          <p:cNvPr id="12" name="TextBox 11">
            <a:extLst>
              <a:ext uri="{FF2B5EF4-FFF2-40B4-BE49-F238E27FC236}">
                <a16:creationId xmlns:a16="http://schemas.microsoft.com/office/drawing/2014/main" id="{E2611473-189E-8E36-E91D-6DFF80D5E0A6}"/>
              </a:ext>
            </a:extLst>
          </p:cNvPr>
          <p:cNvSpPr txBox="1"/>
          <p:nvPr/>
        </p:nvSpPr>
        <p:spPr>
          <a:xfrm>
            <a:off x="6488745" y="4740127"/>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4</a:t>
            </a:r>
          </a:p>
        </p:txBody>
      </p:sp>
      <p:sp>
        <p:nvSpPr>
          <p:cNvPr id="13" name="TextBox 12">
            <a:extLst>
              <a:ext uri="{FF2B5EF4-FFF2-40B4-BE49-F238E27FC236}">
                <a16:creationId xmlns:a16="http://schemas.microsoft.com/office/drawing/2014/main" id="{B664B74A-7AE7-7BD6-279A-8ECD0BC4AEBB}"/>
              </a:ext>
            </a:extLst>
          </p:cNvPr>
          <p:cNvSpPr txBox="1"/>
          <p:nvPr/>
        </p:nvSpPr>
        <p:spPr>
          <a:xfrm>
            <a:off x="6312894" y="1546746"/>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5</a:t>
            </a:r>
          </a:p>
        </p:txBody>
      </p:sp>
      <p:sp>
        <p:nvSpPr>
          <p:cNvPr id="14" name="TextBox 13">
            <a:extLst>
              <a:ext uri="{FF2B5EF4-FFF2-40B4-BE49-F238E27FC236}">
                <a16:creationId xmlns:a16="http://schemas.microsoft.com/office/drawing/2014/main" id="{F0E20689-F052-698D-985C-7D5D2A51F9EE}"/>
              </a:ext>
            </a:extLst>
          </p:cNvPr>
          <p:cNvSpPr txBox="1"/>
          <p:nvPr/>
        </p:nvSpPr>
        <p:spPr>
          <a:xfrm>
            <a:off x="4087440" y="3509758"/>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7</a:t>
            </a:r>
          </a:p>
        </p:txBody>
      </p:sp>
      <p:sp>
        <p:nvSpPr>
          <p:cNvPr id="15" name="TextBox 14">
            <a:extLst>
              <a:ext uri="{FF2B5EF4-FFF2-40B4-BE49-F238E27FC236}">
                <a16:creationId xmlns:a16="http://schemas.microsoft.com/office/drawing/2014/main" id="{89FA5021-0A2B-9FDC-68A5-864D275FD349}"/>
              </a:ext>
            </a:extLst>
          </p:cNvPr>
          <p:cNvSpPr txBox="1"/>
          <p:nvPr/>
        </p:nvSpPr>
        <p:spPr>
          <a:xfrm>
            <a:off x="2080191" y="4007221"/>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8</a:t>
            </a:r>
          </a:p>
        </p:txBody>
      </p:sp>
      <p:sp>
        <p:nvSpPr>
          <p:cNvPr id="16" name="TextBox 15">
            <a:extLst>
              <a:ext uri="{FF2B5EF4-FFF2-40B4-BE49-F238E27FC236}">
                <a16:creationId xmlns:a16="http://schemas.microsoft.com/office/drawing/2014/main" id="{F4BB7C0B-55D6-33D6-CCF5-45C006B37D21}"/>
              </a:ext>
            </a:extLst>
          </p:cNvPr>
          <p:cNvSpPr txBox="1"/>
          <p:nvPr/>
        </p:nvSpPr>
        <p:spPr>
          <a:xfrm>
            <a:off x="2659120" y="2183161"/>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6</a:t>
            </a:r>
          </a:p>
        </p:txBody>
      </p:sp>
    </p:spTree>
    <p:extLst>
      <p:ext uri="{BB962C8B-B14F-4D97-AF65-F5344CB8AC3E}">
        <p14:creationId xmlns:p14="http://schemas.microsoft.com/office/powerpoint/2010/main" val="63174672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F292B71-8328-D348-BE84-499E582E0531}"/>
              </a:ext>
            </a:extLst>
          </p:cNvPr>
          <p:cNvGrpSpPr/>
          <p:nvPr/>
        </p:nvGrpSpPr>
        <p:grpSpPr>
          <a:xfrm rot="372478">
            <a:off x="3653759" y="2944820"/>
            <a:ext cx="1115198" cy="2332272"/>
            <a:chOff x="8938055" y="156520"/>
            <a:chExt cx="2286000" cy="5404021"/>
          </a:xfrm>
        </p:grpSpPr>
        <p:sp>
          <p:nvSpPr>
            <p:cNvPr id="23" name="object 4">
              <a:extLst>
                <a:ext uri="{FF2B5EF4-FFF2-40B4-BE49-F238E27FC236}">
                  <a16:creationId xmlns:a16="http://schemas.microsoft.com/office/drawing/2014/main" id="{9365362E-2CCB-8940-9BAE-B9BF4D6140A1}"/>
                </a:ext>
              </a:extLst>
            </p:cNvPr>
            <p:cNvSpPr/>
            <p:nvPr/>
          </p:nvSpPr>
          <p:spPr>
            <a:xfrm>
              <a:off x="8938055" y="156520"/>
              <a:ext cx="2286000" cy="1393189"/>
            </a:xfrm>
            <a:prstGeom prst="rect">
              <a:avLst/>
            </a:prstGeom>
            <a:blipFill>
              <a:blip r:embed="rId3"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4" name="object 5">
              <a:extLst>
                <a:ext uri="{FF2B5EF4-FFF2-40B4-BE49-F238E27FC236}">
                  <a16:creationId xmlns:a16="http://schemas.microsoft.com/office/drawing/2014/main" id="{F31FF9E3-5D41-3F41-A61C-91C01301E51A}"/>
                </a:ext>
              </a:extLst>
            </p:cNvPr>
            <p:cNvSpPr/>
            <p:nvPr/>
          </p:nvSpPr>
          <p:spPr>
            <a:xfrm>
              <a:off x="8938055" y="1549708"/>
              <a:ext cx="2286000" cy="1879291"/>
            </a:xfrm>
            <a:prstGeom prst="rect">
              <a:avLst/>
            </a:prstGeom>
            <a:blipFill>
              <a:blip r:embed="rId4"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5" name="object 6">
              <a:extLst>
                <a:ext uri="{FF2B5EF4-FFF2-40B4-BE49-F238E27FC236}">
                  <a16:creationId xmlns:a16="http://schemas.microsoft.com/office/drawing/2014/main" id="{D9FE9960-B09F-224A-B6AD-5452825B10CF}"/>
                </a:ext>
              </a:extLst>
            </p:cNvPr>
            <p:cNvSpPr/>
            <p:nvPr/>
          </p:nvSpPr>
          <p:spPr>
            <a:xfrm>
              <a:off x="8938055" y="3428999"/>
              <a:ext cx="2286000" cy="2131542"/>
            </a:xfrm>
            <a:prstGeom prst="rect">
              <a:avLst/>
            </a:prstGeom>
            <a:blipFill>
              <a:blip r:embed="rId5"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grpSp>
      <p:pic>
        <p:nvPicPr>
          <p:cNvPr id="11266" name="Picture 2" descr="Disposable and Sustainable Baby Diaper Market Analysis till 2031">
            <a:extLst>
              <a:ext uri="{FF2B5EF4-FFF2-40B4-BE49-F238E27FC236}">
                <a16:creationId xmlns:a16="http://schemas.microsoft.com/office/drawing/2014/main" id="{D8D25ED1-850F-3A47-A5AB-52F77B99B5D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81" r="31344" b="20468"/>
          <a:stretch/>
        </p:blipFill>
        <p:spPr bwMode="auto">
          <a:xfrm rot="20952229">
            <a:off x="2327359" y="1810817"/>
            <a:ext cx="1659866" cy="108733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marketers can learn from Pampers' best-in class brand management">
            <a:extLst>
              <a:ext uri="{FF2B5EF4-FFF2-40B4-BE49-F238E27FC236}">
                <a16:creationId xmlns:a16="http://schemas.microsoft.com/office/drawing/2014/main" id="{F4BCEFBD-B88D-EA4B-BD79-E314C70C76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4" t="1" r="13185" b="33623"/>
          <a:stretch/>
        </p:blipFill>
        <p:spPr bwMode="auto">
          <a:xfrm>
            <a:off x="3350612" y="2354485"/>
            <a:ext cx="1204536" cy="66687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7AC13BD9-F94C-EC47-AE27-AE667B0427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48" t="9022" r="276" b="-2909"/>
          <a:stretch/>
        </p:blipFill>
        <p:spPr bwMode="auto">
          <a:xfrm rot="923618">
            <a:off x="8184930" y="1505163"/>
            <a:ext cx="2050871" cy="143590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73BC0E6F-1DDC-F247-9296-B2A5B3DFAF9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78" t="10085" r="49924" b="2662"/>
          <a:stretch/>
        </p:blipFill>
        <p:spPr bwMode="auto">
          <a:xfrm>
            <a:off x="1716602" y="3133318"/>
            <a:ext cx="1802597" cy="215749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5EC6C436-B514-ED45-A1E8-1CA2BED450D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198" b="5045"/>
          <a:stretch/>
        </p:blipFill>
        <p:spPr bwMode="auto">
          <a:xfrm>
            <a:off x="8640809" y="3380952"/>
            <a:ext cx="1938636" cy="184376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8005697C-C952-C24C-8280-946972E82F2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386" t="39460" r="17621" b="21416"/>
          <a:stretch/>
        </p:blipFill>
        <p:spPr bwMode="auto">
          <a:xfrm>
            <a:off x="5003810" y="4282714"/>
            <a:ext cx="2456453" cy="100809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a:extLst>
              <a:ext uri="{FF2B5EF4-FFF2-40B4-BE49-F238E27FC236}">
                <a16:creationId xmlns:a16="http://schemas.microsoft.com/office/drawing/2014/main" id="{6A380861-836A-3B4F-AC53-14AF2C57FB8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387" t="12613" r="7748" b="50999"/>
          <a:stretch/>
        </p:blipFill>
        <p:spPr bwMode="auto">
          <a:xfrm>
            <a:off x="4903618" y="1325104"/>
            <a:ext cx="2188058" cy="7476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22555A5-E0D2-D111-0CE2-8F69F7285874}"/>
              </a:ext>
            </a:extLst>
          </p:cNvPr>
          <p:cNvGrpSpPr/>
          <p:nvPr/>
        </p:nvGrpSpPr>
        <p:grpSpPr>
          <a:xfrm rot="20149962">
            <a:off x="6974271" y="2593987"/>
            <a:ext cx="1646801" cy="1741478"/>
            <a:chOff x="9301798" y="706238"/>
            <a:chExt cx="2195735" cy="2321970"/>
          </a:xfrm>
        </p:grpSpPr>
        <p:pic>
          <p:nvPicPr>
            <p:cNvPr id="3" name="Picture 2" descr="How to Identify a GCC Spec Xterra - Nissan Xterra Forum in UAE - Carnity.com">
              <a:extLst>
                <a:ext uri="{FF2B5EF4-FFF2-40B4-BE49-F238E27FC236}">
                  <a16:creationId xmlns:a16="http://schemas.microsoft.com/office/drawing/2014/main" id="{F9312626-3EB0-CBC6-BCA5-0B9D1EEB815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r="18908" b="35685"/>
            <a:stretch/>
          </p:blipFill>
          <p:spPr bwMode="auto">
            <a:xfrm>
              <a:off x="9301798" y="706238"/>
              <a:ext cx="2195735" cy="23219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3DA8882-178B-8823-D7A2-D855BFA74CEC}"/>
                </a:ext>
              </a:extLst>
            </p:cNvPr>
            <p:cNvCxnSpPr/>
            <p:nvPr/>
          </p:nvCxnSpPr>
          <p:spPr>
            <a:xfrm>
              <a:off x="9577535" y="2386941"/>
              <a:ext cx="126463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pic>
        <p:nvPicPr>
          <p:cNvPr id="7" name="Picture 2" descr="Market segmentation: What it is, Types &amp;amp;amp; Examples | QuestionPro">
            <a:extLst>
              <a:ext uri="{FF2B5EF4-FFF2-40B4-BE49-F238E27FC236}">
                <a16:creationId xmlns:a16="http://schemas.microsoft.com/office/drawing/2014/main" id="{16D9F2B3-D618-0A3F-EEA7-B5006499CBF1}"/>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69" t="12468" r="2789" b="5108"/>
          <a:stretch/>
        </p:blipFill>
        <p:spPr bwMode="auto">
          <a:xfrm>
            <a:off x="4926184" y="2244327"/>
            <a:ext cx="2032742" cy="1777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751594-161C-D3C3-8D6B-1A2333D6CBDA}"/>
              </a:ext>
            </a:extLst>
          </p:cNvPr>
          <p:cNvSpPr txBox="1"/>
          <p:nvPr/>
        </p:nvSpPr>
        <p:spPr>
          <a:xfrm>
            <a:off x="8722698" y="2114475"/>
            <a:ext cx="1290831" cy="80817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1</a:t>
            </a:r>
          </a:p>
          <a:p>
            <a:pPr algn="ctr" defTabSz="685766">
              <a:defRPr/>
            </a:pPr>
            <a:r>
              <a:rPr lang="en-GB" sz="788" dirty="0">
                <a:solidFill>
                  <a:srgbClr val="C00000"/>
                </a:solidFill>
                <a:latin typeface="Calibri" panose="020F0502020204030204"/>
              </a:rPr>
              <a:t>Demographic characteristics</a:t>
            </a:r>
          </a:p>
          <a:p>
            <a:pPr algn="ctr" defTabSz="685766">
              <a:defRPr/>
            </a:pPr>
            <a:r>
              <a:rPr lang="en-GB" sz="788" dirty="0">
                <a:solidFill>
                  <a:srgbClr val="C00000"/>
                </a:solidFill>
                <a:latin typeface="Calibri" panose="020F0502020204030204"/>
              </a:rPr>
              <a:t>Gender, Age and Life-Cycle Stage</a:t>
            </a:r>
          </a:p>
        </p:txBody>
      </p:sp>
      <p:sp>
        <p:nvSpPr>
          <p:cNvPr id="12" name="TextBox 11">
            <a:extLst>
              <a:ext uri="{FF2B5EF4-FFF2-40B4-BE49-F238E27FC236}">
                <a16:creationId xmlns:a16="http://schemas.microsoft.com/office/drawing/2014/main" id="{E2611473-189E-8E36-E91D-6DFF80D5E0A6}"/>
              </a:ext>
            </a:extLst>
          </p:cNvPr>
          <p:cNvSpPr txBox="1"/>
          <p:nvPr/>
        </p:nvSpPr>
        <p:spPr>
          <a:xfrm>
            <a:off x="6488745" y="4740127"/>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endParaRPr lang="en-GB" sz="1500" dirty="0">
              <a:solidFill>
                <a:srgbClr val="C00000"/>
              </a:solidFill>
              <a:latin typeface="Calibri" panose="020F0502020204030204"/>
            </a:endParaRPr>
          </a:p>
        </p:txBody>
      </p:sp>
      <p:sp>
        <p:nvSpPr>
          <p:cNvPr id="13" name="TextBox 12">
            <a:extLst>
              <a:ext uri="{FF2B5EF4-FFF2-40B4-BE49-F238E27FC236}">
                <a16:creationId xmlns:a16="http://schemas.microsoft.com/office/drawing/2014/main" id="{B664B74A-7AE7-7BD6-279A-8ECD0BC4AEBB}"/>
              </a:ext>
            </a:extLst>
          </p:cNvPr>
          <p:cNvSpPr txBox="1"/>
          <p:nvPr/>
        </p:nvSpPr>
        <p:spPr>
          <a:xfrm>
            <a:off x="5668095" y="1507462"/>
            <a:ext cx="785030" cy="44441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5</a:t>
            </a:r>
          </a:p>
          <a:p>
            <a:pPr algn="ctr" defTabSz="685766">
              <a:defRPr/>
            </a:pPr>
            <a:r>
              <a:rPr lang="en-GB" sz="788" dirty="0">
                <a:solidFill>
                  <a:srgbClr val="C00000"/>
                </a:solidFill>
                <a:latin typeface="Calibri" panose="020F0502020204030204"/>
              </a:rPr>
              <a:t>psychographic</a:t>
            </a:r>
            <a:endParaRPr lang="en-GB" sz="1500" dirty="0">
              <a:solidFill>
                <a:srgbClr val="C00000"/>
              </a:solidFill>
              <a:latin typeface="Calibri" panose="020F0502020204030204"/>
            </a:endParaRPr>
          </a:p>
        </p:txBody>
      </p:sp>
      <p:sp>
        <p:nvSpPr>
          <p:cNvPr id="14" name="TextBox 13">
            <a:extLst>
              <a:ext uri="{FF2B5EF4-FFF2-40B4-BE49-F238E27FC236}">
                <a16:creationId xmlns:a16="http://schemas.microsoft.com/office/drawing/2014/main" id="{F0E20689-F052-698D-985C-7D5D2A51F9EE}"/>
              </a:ext>
            </a:extLst>
          </p:cNvPr>
          <p:cNvSpPr txBox="1"/>
          <p:nvPr/>
        </p:nvSpPr>
        <p:spPr>
          <a:xfrm>
            <a:off x="4048273" y="3034485"/>
            <a:ext cx="812036" cy="80817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7</a:t>
            </a:r>
          </a:p>
          <a:p>
            <a:pPr algn="ctr" defTabSz="685766">
              <a:defRPr/>
            </a:pPr>
            <a:r>
              <a:rPr lang="en-GB" sz="788" dirty="0">
                <a:solidFill>
                  <a:srgbClr val="C00000"/>
                </a:solidFill>
                <a:latin typeface="Calibri" panose="020F0502020204030204"/>
              </a:rPr>
              <a:t>Demographic characteristics</a:t>
            </a:r>
          </a:p>
          <a:p>
            <a:pPr algn="ctr" defTabSz="685766">
              <a:defRPr/>
            </a:pPr>
            <a:r>
              <a:rPr lang="en-GB" sz="788" dirty="0">
                <a:solidFill>
                  <a:srgbClr val="C00000"/>
                </a:solidFill>
                <a:latin typeface="Calibri" panose="020F0502020204030204"/>
              </a:rPr>
              <a:t>, Age and Life-Cycle Stage</a:t>
            </a:r>
          </a:p>
        </p:txBody>
      </p:sp>
      <p:sp>
        <p:nvSpPr>
          <p:cNvPr id="15" name="TextBox 14">
            <a:extLst>
              <a:ext uri="{FF2B5EF4-FFF2-40B4-BE49-F238E27FC236}">
                <a16:creationId xmlns:a16="http://schemas.microsoft.com/office/drawing/2014/main" id="{89FA5021-0A2B-9FDC-68A5-864D275FD349}"/>
              </a:ext>
            </a:extLst>
          </p:cNvPr>
          <p:cNvSpPr txBox="1"/>
          <p:nvPr/>
        </p:nvSpPr>
        <p:spPr>
          <a:xfrm>
            <a:off x="1933483" y="4007220"/>
            <a:ext cx="1471344" cy="565668"/>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8</a:t>
            </a:r>
          </a:p>
          <a:p>
            <a:pPr algn="ctr" defTabSz="685766">
              <a:defRPr/>
            </a:pPr>
            <a:r>
              <a:rPr lang="en-GB" sz="788" dirty="0">
                <a:solidFill>
                  <a:srgbClr val="C00000"/>
                </a:solidFill>
                <a:latin typeface="Calibri" panose="020F0502020204030204"/>
              </a:rPr>
              <a:t>psychographic, and demographic (high income)</a:t>
            </a:r>
            <a:endParaRPr lang="en-GB" sz="1500" dirty="0">
              <a:solidFill>
                <a:srgbClr val="C00000"/>
              </a:solidFill>
              <a:latin typeface="Calibri" panose="020F0502020204030204"/>
            </a:endParaRPr>
          </a:p>
        </p:txBody>
      </p:sp>
      <p:sp>
        <p:nvSpPr>
          <p:cNvPr id="16" name="TextBox 15">
            <a:extLst>
              <a:ext uri="{FF2B5EF4-FFF2-40B4-BE49-F238E27FC236}">
                <a16:creationId xmlns:a16="http://schemas.microsoft.com/office/drawing/2014/main" id="{F4BB7C0B-55D6-33D6-CCF5-45C006B37D21}"/>
              </a:ext>
            </a:extLst>
          </p:cNvPr>
          <p:cNvSpPr txBox="1"/>
          <p:nvPr/>
        </p:nvSpPr>
        <p:spPr>
          <a:xfrm>
            <a:off x="2355850" y="2504833"/>
            <a:ext cx="997123" cy="553998"/>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825" dirty="0">
                <a:solidFill>
                  <a:srgbClr val="C00000"/>
                </a:solidFill>
                <a:latin typeface="Calibri" panose="020F0502020204030204"/>
              </a:rPr>
              <a:t>6,</a:t>
            </a:r>
          </a:p>
          <a:p>
            <a:pPr algn="ctr" defTabSz="685766">
              <a:defRPr/>
            </a:pPr>
            <a:r>
              <a:rPr lang="en-GB" sz="450" dirty="0">
                <a:solidFill>
                  <a:srgbClr val="C00000"/>
                </a:solidFill>
                <a:latin typeface="Calibri" panose="020F0502020204030204"/>
              </a:rPr>
              <a:t>Demographic characteristics</a:t>
            </a:r>
          </a:p>
          <a:p>
            <a:pPr algn="ctr" defTabSz="685766">
              <a:defRPr/>
            </a:pPr>
            <a:r>
              <a:rPr lang="en-GB" sz="450" dirty="0">
                <a:solidFill>
                  <a:srgbClr val="C00000"/>
                </a:solidFill>
                <a:latin typeface="Calibri" panose="020F0502020204030204"/>
              </a:rPr>
              <a:t>Multiple , Age , psychographic, behavioural  and geographic</a:t>
            </a:r>
          </a:p>
          <a:p>
            <a:pPr algn="ctr" defTabSz="685766">
              <a:defRPr/>
            </a:pPr>
            <a:endParaRPr lang="en-GB" sz="825" dirty="0">
              <a:solidFill>
                <a:srgbClr val="C00000"/>
              </a:solidFill>
              <a:latin typeface="Calibri" panose="020F0502020204030204"/>
            </a:endParaRPr>
          </a:p>
        </p:txBody>
      </p:sp>
      <p:sp>
        <p:nvSpPr>
          <p:cNvPr id="6" name="TextBox 5">
            <a:extLst>
              <a:ext uri="{FF2B5EF4-FFF2-40B4-BE49-F238E27FC236}">
                <a16:creationId xmlns:a16="http://schemas.microsoft.com/office/drawing/2014/main" id="{D2752D9C-4FBC-FF52-81A4-DEF217EB32E0}"/>
              </a:ext>
            </a:extLst>
          </p:cNvPr>
          <p:cNvSpPr txBox="1"/>
          <p:nvPr/>
        </p:nvSpPr>
        <p:spPr>
          <a:xfrm>
            <a:off x="9346461" y="3187512"/>
            <a:ext cx="1290831" cy="80817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2</a:t>
            </a:r>
          </a:p>
          <a:p>
            <a:pPr algn="ctr" defTabSz="685766">
              <a:defRPr/>
            </a:pPr>
            <a:r>
              <a:rPr lang="en-GB" sz="788" dirty="0">
                <a:solidFill>
                  <a:srgbClr val="C00000"/>
                </a:solidFill>
                <a:latin typeface="Calibri" panose="020F0502020204030204"/>
              </a:rPr>
              <a:t>Demographic characteristics</a:t>
            </a:r>
          </a:p>
          <a:p>
            <a:pPr algn="ctr" defTabSz="685766">
              <a:defRPr/>
            </a:pPr>
            <a:r>
              <a:rPr lang="en-GB" sz="788" dirty="0">
                <a:solidFill>
                  <a:srgbClr val="C00000"/>
                </a:solidFill>
                <a:latin typeface="Calibri" panose="020F0502020204030204"/>
              </a:rPr>
              <a:t>Gender, Age and Life-Cycle Stage</a:t>
            </a:r>
          </a:p>
        </p:txBody>
      </p:sp>
      <p:sp>
        <p:nvSpPr>
          <p:cNvPr id="17" name="TextBox 16">
            <a:extLst>
              <a:ext uri="{FF2B5EF4-FFF2-40B4-BE49-F238E27FC236}">
                <a16:creationId xmlns:a16="http://schemas.microsoft.com/office/drawing/2014/main" id="{73DDCB48-6A43-28B5-8520-7BC91072E773}"/>
              </a:ext>
            </a:extLst>
          </p:cNvPr>
          <p:cNvSpPr txBox="1"/>
          <p:nvPr/>
        </p:nvSpPr>
        <p:spPr>
          <a:xfrm>
            <a:off x="7382523" y="3540604"/>
            <a:ext cx="1290831" cy="44441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a:rPr>
              <a:t>3</a:t>
            </a:r>
          </a:p>
          <a:p>
            <a:pPr algn="ctr" defTabSz="685766">
              <a:defRPr/>
            </a:pPr>
            <a:r>
              <a:rPr lang="en-GB" sz="788" dirty="0">
                <a:solidFill>
                  <a:srgbClr val="C00000"/>
                </a:solidFill>
                <a:latin typeface="Calibri" panose="020F0502020204030204"/>
              </a:rPr>
              <a:t>Geographic</a:t>
            </a:r>
          </a:p>
        </p:txBody>
      </p:sp>
      <p:sp>
        <p:nvSpPr>
          <p:cNvPr id="18" name="TextBox 17">
            <a:extLst>
              <a:ext uri="{FF2B5EF4-FFF2-40B4-BE49-F238E27FC236}">
                <a16:creationId xmlns:a16="http://schemas.microsoft.com/office/drawing/2014/main" id="{EBEB9FBA-24B2-27BC-9872-DE6413A78557}"/>
              </a:ext>
            </a:extLst>
          </p:cNvPr>
          <p:cNvSpPr txBox="1"/>
          <p:nvPr/>
        </p:nvSpPr>
        <p:spPr>
          <a:xfrm>
            <a:off x="5465028" y="4799322"/>
            <a:ext cx="1290831" cy="44441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a:rPr>
              <a:t>4</a:t>
            </a:r>
          </a:p>
          <a:p>
            <a:pPr algn="ctr" defTabSz="685766">
              <a:defRPr/>
            </a:pPr>
            <a:r>
              <a:rPr lang="en-GB" sz="788" dirty="0">
                <a:solidFill>
                  <a:srgbClr val="C00000"/>
                </a:solidFill>
                <a:latin typeface="Calibri" panose="020F0502020204030204"/>
              </a:rPr>
              <a:t>Behavioural </a:t>
            </a:r>
          </a:p>
        </p:txBody>
      </p:sp>
    </p:spTree>
    <p:extLst>
      <p:ext uri="{BB962C8B-B14F-4D97-AF65-F5344CB8AC3E}">
        <p14:creationId xmlns:p14="http://schemas.microsoft.com/office/powerpoint/2010/main" val="42824114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A6ADD-F2E3-ED47-5A32-FB5C847D658B}"/>
              </a:ext>
            </a:extLst>
          </p:cNvPr>
          <p:cNvPicPr>
            <a:picLocks noChangeAspect="1"/>
          </p:cNvPicPr>
          <p:nvPr/>
        </p:nvPicPr>
        <p:blipFill>
          <a:blip r:embed="rId3"/>
          <a:stretch>
            <a:fillRect/>
          </a:stretch>
        </p:blipFill>
        <p:spPr>
          <a:xfrm rot="21600000">
            <a:off x="7295906" y="1458683"/>
            <a:ext cx="2891209" cy="1619077"/>
          </a:xfrm>
          <a:prstGeom prst="rect">
            <a:avLst/>
          </a:prstGeom>
        </p:spPr>
      </p:pic>
      <p:pic>
        <p:nvPicPr>
          <p:cNvPr id="9220" name="Picture 4" descr="استراحة خمس دقائق من العمل تحسن النشاط الذهني | صحيفة الخليج">
            <a:extLst>
              <a:ext uri="{FF2B5EF4-FFF2-40B4-BE49-F238E27FC236}">
                <a16:creationId xmlns:a16="http://schemas.microsoft.com/office/drawing/2014/main" id="{FAA85BFF-65E4-BEB5-73E2-95F6E4607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95906" y="3814631"/>
            <a:ext cx="2891209" cy="15612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5772DC5-4744-6B25-29EA-598BDA166DF5}"/>
              </a:ext>
            </a:extLst>
          </p:cNvPr>
          <p:cNvGrpSpPr/>
          <p:nvPr/>
        </p:nvGrpSpPr>
        <p:grpSpPr>
          <a:xfrm>
            <a:off x="2004886" y="1382671"/>
            <a:ext cx="4807563" cy="4103204"/>
            <a:chOff x="925550" y="1434610"/>
            <a:chExt cx="4786557" cy="3988779"/>
          </a:xfrm>
        </p:grpSpPr>
        <p:pic>
          <p:nvPicPr>
            <p:cNvPr id="9218" name="Picture 2" descr="استراحة قصيرة Short Break - YouTube">
              <a:extLst>
                <a:ext uri="{FF2B5EF4-FFF2-40B4-BE49-F238E27FC236}">
                  <a16:creationId xmlns:a16="http://schemas.microsoft.com/office/drawing/2014/main" id="{1DA297DD-6CB9-6EF1-FF05-1C0E0FA51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t="6666" b="16832"/>
            <a:stretch/>
          </p:blipFill>
          <p:spPr bwMode="auto">
            <a:xfrm>
              <a:off x="925550" y="1434610"/>
              <a:ext cx="4786557" cy="3988779"/>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9A75C-0E1C-AB43-5E90-7FE2C798AF93}"/>
                </a:ext>
              </a:extLst>
            </p:cNvPr>
            <p:cNvSpPr txBox="1"/>
            <p:nvPr/>
          </p:nvSpPr>
          <p:spPr>
            <a:xfrm>
              <a:off x="1033925" y="3162798"/>
              <a:ext cx="1400304" cy="20218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40664" rtl="1">
                <a:spcAft>
                  <a:spcPts val="450"/>
                </a:spcAft>
                <a:defRPr/>
              </a:pPr>
              <a:r>
                <a:rPr lang="ar-SA" sz="1944" dirty="0">
                  <a:solidFill>
                    <a:prstClr val="black"/>
                  </a:solidFill>
                  <a:latin typeface="Calibri" panose="020F0502020204030204"/>
                  <a:cs typeface="Arial" panose="020B0604020202020204" pitchFamily="34" charset="0"/>
                </a:rPr>
                <a:t>استراحة ١٥ دقيقه</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نعود بعد</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 الاستراحة الساعة</a:t>
              </a:r>
              <a:r>
                <a:rPr lang="en-US" sz="1944" dirty="0">
                  <a:solidFill>
                    <a:prstClr val="black"/>
                  </a:solidFill>
                  <a:latin typeface="Calibri" panose="020F0502020204030204"/>
                </a:rPr>
                <a:t>7:45</a:t>
              </a:r>
              <a:endParaRPr lang="ar-SA" sz="1944" dirty="0">
                <a:solidFill>
                  <a:prstClr val="black"/>
                </a:solidFill>
                <a:latin typeface="Calibri" panose="020F0502020204030204"/>
                <a:cs typeface="Arial" panose="020B0604020202020204" pitchFamily="34" charset="0"/>
              </a:endParaRP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توقيت القاهرة</a:t>
              </a:r>
              <a:endParaRPr lang="ar-SA" dirty="0">
                <a:solidFill>
                  <a:prstClr val="black"/>
                </a:solidFill>
                <a:latin typeface="Calibri" panose="020F0502020204030204"/>
                <a:cs typeface="Arial" panose="020B0604020202020204" pitchFamily="34" charset="0"/>
              </a:endParaRPr>
            </a:p>
          </p:txBody>
        </p:sp>
      </p:grpSp>
    </p:spTree>
    <p:extLst>
      <p:ext uri="{BB962C8B-B14F-4D97-AF65-F5344CB8AC3E}">
        <p14:creationId xmlns:p14="http://schemas.microsoft.com/office/powerpoint/2010/main" val="2807287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258C-C382-C564-F7BC-85EF8AF59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27F31-5AE0-C7B0-4C42-8E6BFD61B7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1ACBAD-8683-D21C-3FF2-6D5DD04409AA}"/>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5588D624-131F-4DE2-895F-4A156041B14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215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14F20711-C92D-8027-C9F1-BD516856D609}"/>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967D8CE8-7AEF-6D78-F751-F130F401ECEC}"/>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FB4249E2-AC02-16B8-54BE-36E4A50F6EE6}"/>
              </a:ext>
            </a:extLst>
          </p:cNvPr>
          <p:cNvGrpSpPr/>
          <p:nvPr/>
        </p:nvGrpSpPr>
        <p:grpSpPr>
          <a:xfrm>
            <a:off x="1562350" y="1663991"/>
            <a:ext cx="8702774" cy="1342610"/>
            <a:chOff x="110067" y="1282700"/>
            <a:chExt cx="11519030" cy="1718733"/>
          </a:xfrm>
        </p:grpSpPr>
        <p:pic>
          <p:nvPicPr>
            <p:cNvPr id="293" name="Google Shape;293;p13">
              <a:extLst>
                <a:ext uri="{FF2B5EF4-FFF2-40B4-BE49-F238E27FC236}">
                  <a16:creationId xmlns:a16="http://schemas.microsoft.com/office/drawing/2014/main" id="{60EF9ED2-9434-635A-A9D8-D524760A385E}"/>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9D69EEF2-B280-2685-C73D-E706F019CFB7}"/>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CAE4ACC8-E03B-E8DB-969F-29C975E6F499}"/>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E969AAEC-FA7D-D7F8-40C4-63520DC4F4E9}"/>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26319174-9CF9-A346-02E4-4D10655B120B}"/>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DE027161-1FCB-B54F-7F68-9A011B598948}"/>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3336446A-976D-90B7-A81A-AAD965F54BF4}"/>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70043D5D-3939-5AFB-D08F-F947D4C21431}"/>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AB10C13E-6A61-85A1-38F1-189CC836080B}"/>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B84825C8-FCAB-8E62-9F7E-42314481457C}"/>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FEBAD889-35EA-8A29-EEDF-A433F15EB512}"/>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7942DF32-9749-F396-660E-B87A7AF37711}"/>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B2746692-F714-DA67-E9C8-403FFC7BE051}"/>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A5E0C21A-2BCB-A4A5-B838-FBE46B70F888}"/>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solidFill>
                  <a:schemeClr val="accent6">
                    <a:lumMod val="50000"/>
                  </a:schemeClr>
                </a:solidFill>
                <a:latin typeface="Rockwell"/>
                <a:sym typeface="Rockwell"/>
              </a:rPr>
              <a:t>Marketing research</a:t>
            </a:r>
            <a:endParaRPr sz="1050">
              <a:solidFill>
                <a:schemeClr val="accent6">
                  <a:lumMod val="50000"/>
                </a:schemeClr>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A1C4DB4A-EB26-33CD-39FF-B9B7AE6AC912}"/>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8A866036-9399-281A-6E1D-231420B8DC65}"/>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585A050F-CCBD-83BF-5B6A-AB33197A4592}"/>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CRM tools and systems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CUSTOMER RELATIONSHIP GROUPS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Marketing control</a:t>
            </a:r>
            <a:endParaRPr sz="1050" dirty="0">
              <a:solidFill>
                <a:schemeClr val="accent6">
                  <a:lumMod val="50000"/>
                </a:schemeClr>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BC217536-9092-A6B0-BC69-40150357225C}"/>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chemeClr val="accent6">
                    <a:lumMod val="50000"/>
                  </a:schemeClr>
                </a:solidFill>
                <a:latin typeface="Rockwell"/>
                <a:ea typeface="Rockwell"/>
                <a:cs typeface="Rockwell"/>
                <a:sym typeface="Rockwell"/>
              </a:rPr>
              <a:t>- consumer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consumer markets</a:t>
            </a:r>
            <a:endParaRPr sz="1050">
              <a:solidFill>
                <a:schemeClr val="accent6">
                  <a:lumMod val="50000"/>
                </a:schemeClr>
              </a:solidFill>
              <a:latin typeface="Arial"/>
              <a:ea typeface="Arial"/>
              <a:cs typeface="Arial"/>
              <a:sym typeface="Arial"/>
            </a:endParaRPr>
          </a:p>
          <a:p>
            <a:pPr defTabSz="685800">
              <a:buClr>
                <a:srgbClr val="000000"/>
              </a:buClr>
              <a:buSzPts val="800"/>
              <a:defRPr/>
            </a:pPr>
            <a:r>
              <a:rPr lang="en-US" sz="600">
                <a:solidFill>
                  <a:schemeClr val="accent6">
                    <a:lumMod val="50000"/>
                  </a:schemeClr>
                </a:solidFill>
                <a:latin typeface="Rockwell"/>
                <a:ea typeface="Rockwell"/>
                <a:cs typeface="Rockwell"/>
                <a:sym typeface="Rockwell"/>
              </a:rPr>
              <a:t>- Business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Business Markets</a:t>
            </a:r>
            <a:endParaRPr sz="105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CAF73D67-D5D0-2DAA-5F0C-127642469275}"/>
              </a:ext>
            </a:extLst>
          </p:cNvPr>
          <p:cNvSpPr txBox="1">
            <a:spLocks/>
          </p:cNvSpPr>
          <p:nvPr/>
        </p:nvSpPr>
        <p:spPr>
          <a:xfrm>
            <a:off x="1600754" y="1146540"/>
            <a:ext cx="9005440" cy="346206"/>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2000" dirty="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31C96327-59B2-BE5B-89B7-495A9DDCEA7E}"/>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5</a:t>
            </a:r>
            <a:endParaRPr sz="105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25C0DFD3-37D2-966B-66D7-D0FF650D068E}"/>
              </a:ext>
            </a:extLst>
          </p:cNvPr>
          <p:cNvSpPr txBox="1"/>
          <p:nvPr/>
        </p:nvSpPr>
        <p:spPr>
          <a:xfrm>
            <a:off x="6511258" y="5335418"/>
            <a:ext cx="3928143"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solidFill>
                  <a:schemeClr val="accent6">
                    <a:lumMod val="50000"/>
                  </a:schemeClr>
                </a:solidFill>
              </a:rPr>
              <a:t>Marketing</a:t>
            </a:r>
            <a:r>
              <a:rPr lang="ar-SA" sz="1350">
                <a:solidFill>
                  <a:schemeClr val="accent6">
                    <a:lumMod val="50000"/>
                  </a:schemeClr>
                </a:solidFill>
              </a:rPr>
              <a:t> </a:t>
            </a:r>
            <a:r>
              <a:rPr lang="ar-SA" sz="1350" err="1">
                <a:solidFill>
                  <a:schemeClr val="accent6">
                    <a:lumMod val="50000"/>
                  </a:schemeClr>
                </a:solidFill>
              </a:rPr>
              <a:t>An</a:t>
            </a:r>
            <a:r>
              <a:rPr lang="ar-SA" sz="1350">
                <a:solidFill>
                  <a:schemeClr val="accent6">
                    <a:lumMod val="50000"/>
                  </a:schemeClr>
                </a:solidFill>
              </a:rPr>
              <a:t> </a:t>
            </a:r>
            <a:r>
              <a:rPr lang="ar-SA" sz="1350" err="1">
                <a:solidFill>
                  <a:schemeClr val="accent6">
                    <a:lumMod val="50000"/>
                  </a:schemeClr>
                </a:solidFill>
              </a:rPr>
              <a:t>Introduction</a:t>
            </a:r>
            <a:r>
              <a:rPr lang="ar-SA" sz="1350">
                <a:solidFill>
                  <a:schemeClr val="accent6">
                    <a:lumMod val="50000"/>
                  </a:schemeClr>
                </a:solidFill>
              </a:rPr>
              <a:t> FOURTEENTH EDITION</a:t>
            </a:r>
          </a:p>
          <a:p>
            <a:r>
              <a:rPr lang="ar-SA" sz="1350" err="1">
                <a:solidFill>
                  <a:schemeClr val="accent6">
                    <a:lumMod val="50000"/>
                  </a:schemeClr>
                </a:solidFill>
              </a:rPr>
              <a:t>Gary</a:t>
            </a:r>
            <a:r>
              <a:rPr lang="ar-SA" sz="1350">
                <a:solidFill>
                  <a:schemeClr val="accent6">
                    <a:lumMod val="50000"/>
                  </a:schemeClr>
                </a:solidFill>
              </a:rPr>
              <a:t> </a:t>
            </a:r>
            <a:r>
              <a:rPr lang="ar-SA" sz="1350" err="1">
                <a:solidFill>
                  <a:schemeClr val="accent6">
                    <a:lumMod val="50000"/>
                  </a:schemeClr>
                </a:solidFill>
              </a:rPr>
              <a:t>Armstrong</a:t>
            </a:r>
            <a:r>
              <a:rPr lang="ar-SA" sz="1350">
                <a:solidFill>
                  <a:schemeClr val="accent6">
                    <a:lumMod val="50000"/>
                  </a:schemeClr>
                </a:solidFill>
              </a:rPr>
              <a:t> </a:t>
            </a:r>
            <a:r>
              <a:rPr lang="ar-SA" sz="1350" err="1">
                <a:solidFill>
                  <a:schemeClr val="accent6">
                    <a:lumMod val="50000"/>
                  </a:schemeClr>
                </a:solidFill>
              </a:rPr>
              <a:t>Philip</a:t>
            </a:r>
            <a:r>
              <a:rPr lang="ar-SA" sz="1350">
                <a:solidFill>
                  <a:schemeClr val="accent6">
                    <a:lumMod val="50000"/>
                  </a:schemeClr>
                </a:solidFill>
              </a:rPr>
              <a:t> </a:t>
            </a:r>
            <a:r>
              <a:rPr lang="ar-SA" sz="1350" err="1">
                <a:solidFill>
                  <a:schemeClr val="accent6">
                    <a:lumMod val="50000"/>
                  </a:schemeClr>
                </a:solidFill>
              </a:rPr>
              <a:t>Kotler</a:t>
            </a:r>
            <a:endParaRPr lang="ar-SA" sz="1350">
              <a:solidFill>
                <a:schemeClr val="accent6">
                  <a:lumMod val="50000"/>
                </a:schemeClr>
              </a:solidFill>
            </a:endParaRPr>
          </a:p>
        </p:txBody>
      </p:sp>
    </p:spTree>
    <p:extLst>
      <p:ext uri="{BB962C8B-B14F-4D97-AF65-F5344CB8AC3E}">
        <p14:creationId xmlns:p14="http://schemas.microsoft.com/office/powerpoint/2010/main" val="16897706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D7225-4A1D-154E-F742-D99B1CB110BD}"/>
              </a:ext>
            </a:extLst>
          </p:cNvPr>
          <p:cNvPicPr>
            <a:picLocks noChangeAspect="1"/>
          </p:cNvPicPr>
          <p:nvPr/>
        </p:nvPicPr>
        <p:blipFill rotWithShape="1">
          <a:blip r:embed="rId2"/>
          <a:srcRect l="2702" b="-1215"/>
          <a:stretch/>
        </p:blipFill>
        <p:spPr>
          <a:xfrm>
            <a:off x="6156326" y="1401865"/>
            <a:ext cx="2471141" cy="1858388"/>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7FBFE3C6-B149-ABEB-DEAB-80B1F4E383EB}"/>
              </a:ext>
            </a:extLst>
          </p:cNvPr>
          <p:cNvPicPr>
            <a:picLocks noChangeAspect="1"/>
          </p:cNvPicPr>
          <p:nvPr/>
        </p:nvPicPr>
        <p:blipFill rotWithShape="1">
          <a:blip r:embed="rId3"/>
          <a:srcRect l="2760" b="17399"/>
          <a:stretch/>
        </p:blipFill>
        <p:spPr>
          <a:xfrm>
            <a:off x="6393435" y="3650218"/>
            <a:ext cx="3779520" cy="1805918"/>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06769C42-3337-7315-AC88-D1FE720001B7}"/>
              </a:ext>
            </a:extLst>
          </p:cNvPr>
          <p:cNvPicPr>
            <a:picLocks noChangeAspect="1"/>
          </p:cNvPicPr>
          <p:nvPr/>
        </p:nvPicPr>
        <p:blipFill rotWithShape="1">
          <a:blip r:embed="rId4"/>
          <a:srcRect b="28039"/>
          <a:stretch/>
        </p:blipFill>
        <p:spPr>
          <a:xfrm>
            <a:off x="2006563" y="3581731"/>
            <a:ext cx="3576104" cy="1946412"/>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960F5F16-A60F-4061-8175-AE46CD7BF292}"/>
              </a:ext>
            </a:extLst>
          </p:cNvPr>
          <p:cNvPicPr>
            <a:picLocks noChangeAspect="1"/>
          </p:cNvPicPr>
          <p:nvPr/>
        </p:nvPicPr>
        <p:blipFill>
          <a:blip r:embed="rId5"/>
          <a:stretch>
            <a:fillRect/>
          </a:stretch>
        </p:blipFill>
        <p:spPr>
          <a:xfrm>
            <a:off x="1881761" y="1329859"/>
            <a:ext cx="3700907" cy="1940143"/>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5F5FD09F-D131-20FF-641E-A7B9343A4999}"/>
              </a:ext>
            </a:extLst>
          </p:cNvPr>
          <p:cNvPicPr>
            <a:picLocks noChangeAspect="1"/>
          </p:cNvPicPr>
          <p:nvPr/>
        </p:nvPicPr>
        <p:blipFill>
          <a:blip r:embed="rId6"/>
          <a:stretch>
            <a:fillRect/>
          </a:stretch>
        </p:blipFill>
        <p:spPr>
          <a:xfrm>
            <a:off x="8543077" y="1320112"/>
            <a:ext cx="1767164" cy="2021894"/>
          </a:xfrm>
          <a:prstGeom prst="rect">
            <a:avLst/>
          </a:prstGeom>
        </p:spPr>
      </p:pic>
    </p:spTree>
    <p:extLst>
      <p:ext uri="{BB962C8B-B14F-4D97-AF65-F5344CB8AC3E}">
        <p14:creationId xmlns:p14="http://schemas.microsoft.com/office/powerpoint/2010/main" val="2119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15788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95581" y="925830"/>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254205"/>
            <a:ext cx="4513919" cy="2313460"/>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254206"/>
            <a:ext cx="4280475" cy="2370765"/>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3857798"/>
            <a:ext cx="4513919" cy="177322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04474" y="3857798"/>
            <a:ext cx="4320674" cy="1773229"/>
          </a:xfrm>
          <a:prstGeom prst="rect">
            <a:avLst/>
          </a:prstGeom>
        </p:spPr>
      </p:pic>
    </p:spTree>
    <p:extLst>
      <p:ext uri="{BB962C8B-B14F-4D97-AF65-F5344CB8AC3E}">
        <p14:creationId xmlns:p14="http://schemas.microsoft.com/office/powerpoint/2010/main" val="416425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4428</Words>
  <Application>Microsoft Office PowerPoint</Application>
  <PresentationFormat>Widescreen</PresentationFormat>
  <Paragraphs>416</Paragraphs>
  <Slides>54</Slides>
  <Notes>31</Notes>
  <HiddenSlides>2</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54</vt:i4>
      </vt:variant>
    </vt:vector>
  </HeadingPairs>
  <TitlesOfParts>
    <vt:vector size="72" baseType="lpstr">
      <vt:lpstr>Abadi</vt:lpstr>
      <vt:lpstr>Adobe Arabic</vt:lpstr>
      <vt:lpstr>Arial</vt:lpstr>
      <vt:lpstr>Arial Black</vt:lpstr>
      <vt:lpstr>Calibri</vt:lpstr>
      <vt:lpstr>Calibri Light</vt:lpstr>
      <vt:lpstr>Carlito_q_1</vt:lpstr>
      <vt:lpstr>Gill Sans MT</vt:lpstr>
      <vt:lpstr>Helvetica</vt:lpstr>
      <vt:lpstr>Impact</vt:lpstr>
      <vt:lpstr>OpenSymbol_g_1</vt:lpstr>
      <vt:lpstr>Plantin</vt:lpstr>
      <vt:lpstr>Poppins</vt:lpstr>
      <vt:lpstr>Rockwell</vt:lpstr>
      <vt:lpstr>Segoe UI Web (Arabic)</vt:lpstr>
      <vt:lpstr>Simplified Arabic</vt:lpstr>
      <vt:lpstr>SourceSansPro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STARTEGIES map  </vt:lpstr>
      <vt:lpstr>Diversification</vt:lpstr>
      <vt:lpstr>PowerPoint Presentation</vt:lpstr>
      <vt:lpstr>PowerPoint Presentation</vt:lpstr>
      <vt:lpstr>تحقيق ميزة تنافسية</vt:lpstr>
      <vt:lpstr>Understand Competitive Advantages</vt:lpstr>
      <vt:lpstr>PowerPoint Presentation</vt:lpstr>
      <vt:lpstr>تحقيق ميزة تنافسية  ١- الريادة في  التكلفة </vt:lpstr>
      <vt:lpstr>تحقيق ميزة تنافسية ٢- استراتيجية التمييز</vt:lpstr>
      <vt:lpstr>تحقيق ميزة تنافسية ٣-استراتيجية التركيز</vt:lpstr>
      <vt:lpstr> Porter's Generic Strategies:  Cost Leadership.</vt:lpstr>
      <vt:lpstr>PowerPoint Presentation</vt:lpstr>
      <vt:lpstr> Porter's Generic Strategies:  Differentiation.</vt:lpstr>
      <vt:lpstr> Porter's Generic Strategies:  Cost Focus.</vt:lpstr>
      <vt:lpstr>Porter's Generic Strategies: Differentiation Focus.</vt:lpstr>
      <vt:lpstr>Porter’s Generic Strategies recap </vt:lpstr>
      <vt:lpstr>PowerPoint Presentation</vt:lpstr>
      <vt:lpstr>What is the RIGHT strategy ?</vt:lpstr>
      <vt:lpstr>PowerPoint Presentation</vt:lpstr>
      <vt:lpstr>PowerPoint Presentation</vt:lpstr>
      <vt:lpstr>Understand the Startegy </vt:lpstr>
      <vt:lpstr>PowerPoint Presentation</vt:lpstr>
      <vt:lpstr>PowerPoint Presentation</vt:lpstr>
      <vt:lpstr>PowerPoint Presentation</vt:lpstr>
      <vt:lpstr>PowerPoint Presentation</vt:lpstr>
      <vt:lpstr>٧- أسس تجزئة / تقسيم أسواق المستهلك</vt:lpstr>
      <vt:lpstr>PowerPoint Presentation</vt:lpstr>
      <vt:lpstr>PowerPoint Presentation</vt:lpstr>
      <vt:lpstr>٦- معايير التجزئة الفعالة</vt:lpstr>
      <vt:lpstr>SEGMENT SYNERGIES  Multiple Segmentation</vt:lpstr>
      <vt:lpstr>PowerPoint Presentation</vt:lpstr>
      <vt:lpstr>Activity #4</vt:lpstr>
      <vt:lpstr>Mercedes Benz Definition of segmentation</vt:lpstr>
      <vt:lpstr>Mercedes Benz Definition of segmentation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2025-10-30T12:06:49Z</dcterms:created>
  <dcterms:modified xsi:type="dcterms:W3CDTF">2026-02-04T11:17:05Z</dcterms:modified>
</cp:coreProperties>
</file>