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84.jpg" ContentType="image/jpg"/>
  <Override PartName="/ppt/media/image85.jpg" ContentType="image/jpg"/>
  <Override PartName="/ppt/media/image86.jpg" ContentType="image/jpg"/>
  <Override PartName="/ppt/media/image88.jpg" ContentType="image/jpg"/>
  <Override PartName="/ppt/media/image89.jpg" ContentType="image/jpg"/>
  <Override PartName="/ppt/media/image91.jpg" ContentType="image/jpg"/>
  <Override PartName="/ppt/media/image92.jpg" ContentType="image/jpg"/>
  <Override PartName="/ppt/media/image93.jpg" ContentType="image/jpg"/>
  <Override PartName="/ppt/media/image94.jpg" ContentType="image/jpg"/>
  <Override PartName="/ppt/media/image95.jpg" ContentType="image/jpg"/>
  <Override PartName="/ppt/media/image96.jpg" ContentType="image/jpg"/>
  <Override PartName="/ppt/media/image97.jpg" ContentType="image/jpg"/>
  <Override PartName="/ppt/media/image98.jpg" ContentType="image/jpg"/>
  <Override PartName="/ppt/media/image99.jpg" ContentType="image/jpg"/>
  <Override PartName="/ppt/media/image100.jpg" ContentType="image/jpg"/>
  <Override PartName="/ppt/media/image101.jpg" ContentType="image/jpg"/>
  <Override PartName="/ppt/media/image102.jpg" ContentType="image/jpg"/>
  <Override PartName="/ppt/media/image103.jpg" ContentType="image/jpg"/>
  <Override PartName="/ppt/media/image104.jpg" ContentType="image/jpg"/>
  <Override PartName="/ppt/media/image105.jpg" ContentType="image/jpg"/>
  <Override PartName="/ppt/media/image106.jpg" ContentType="image/jpg"/>
  <Override PartName="/ppt/media/image107.jpg" ContentType="image/jpg"/>
  <Override PartName="/ppt/media/image108.jpg" ContentType="image/jpg"/>
  <Override PartName="/ppt/media/image109.jpg" ContentType="image/jpg"/>
  <Override PartName="/ppt/media/image110.jpg" ContentType="image/jpg"/>
  <Override PartName="/ppt/media/image111.jpg" ContentType="image/jpg"/>
  <Override PartName="/ppt/media/image112.jpg" ContentType="image/jpg"/>
  <Override PartName="/ppt/media/image113.jpg" ContentType="image/jpg"/>
  <Override PartName="/ppt/media/image115.jpg" ContentType="image/jpg"/>
  <Override PartName="/ppt/media/image116.jpg" ContentType="image/jpg"/>
  <Override PartName="/ppt/media/image117.jpg" ContentType="image/jpg"/>
  <Override PartName="/ppt/media/image118.jpg" ContentType="image/jpg"/>
  <Override PartName="/ppt/media/image131.jpg" ContentType="image/jpg"/>
  <Override PartName="/ppt/media/image132.jpg" ContentType="image/jpg"/>
  <Override PartName="/ppt/media/image133.jpg" ContentType="image/jpg"/>
  <Override PartName="/ppt/media/image134.jpg" ContentType="image/jpg"/>
  <Override PartName="/ppt/media/image135.jpg" ContentType="image/jpg"/>
  <Override PartName="/ppt/media/image139.jpg" ContentType="image/jpg"/>
  <Override PartName="/ppt/media/image140.jpg" ContentType="image/jpg"/>
  <Override PartName="/ppt/media/image141.jpg" ContentType="image/jpg"/>
  <Override PartName="/ppt/media/image143.jpg" ContentType="image/jpg"/>
  <Override PartName="/ppt/media/image146.jpg" ContentType="image/jpg"/>
  <Override PartName="/ppt/media/image147.jpg" ContentType="image/jp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media/image199.jpg" ContentType="image/jpg"/>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146851285" r:id="rId2"/>
    <p:sldId id="2146850112" r:id="rId3"/>
    <p:sldId id="2146850519" r:id="rId4"/>
    <p:sldId id="2146850520" r:id="rId5"/>
    <p:sldId id="2146850521" r:id="rId6"/>
    <p:sldId id="2146850390" r:id="rId7"/>
    <p:sldId id="2146850141" r:id="rId8"/>
    <p:sldId id="2146850142" r:id="rId9"/>
    <p:sldId id="2146848681" r:id="rId10"/>
    <p:sldId id="2146848904" r:id="rId11"/>
    <p:sldId id="2146848682" r:id="rId12"/>
    <p:sldId id="2146848683" r:id="rId13"/>
    <p:sldId id="2146849671" r:id="rId14"/>
    <p:sldId id="2146848684" r:id="rId15"/>
    <p:sldId id="2146849672" r:id="rId16"/>
    <p:sldId id="2146848685" r:id="rId17"/>
    <p:sldId id="2146849673" r:id="rId18"/>
    <p:sldId id="2146848686" r:id="rId19"/>
    <p:sldId id="2146848687" r:id="rId20"/>
    <p:sldId id="2146851282" r:id="rId21"/>
    <p:sldId id="2146851283" r:id="rId22"/>
    <p:sldId id="2146851284" r:id="rId23"/>
    <p:sldId id="2146848910" r:id="rId24"/>
    <p:sldId id="2146848689" r:id="rId25"/>
    <p:sldId id="2146848690" r:id="rId26"/>
    <p:sldId id="2146850109" r:id="rId27"/>
    <p:sldId id="2146851280" r:id="rId28"/>
    <p:sldId id="2146848692" r:id="rId29"/>
    <p:sldId id="2146848691" r:id="rId30"/>
    <p:sldId id="2146848912" r:id="rId31"/>
    <p:sldId id="2146848913" r:id="rId32"/>
    <p:sldId id="2146848693" r:id="rId33"/>
    <p:sldId id="2146849967" r:id="rId34"/>
    <p:sldId id="2146848799" r:id="rId35"/>
    <p:sldId id="2146848800" r:id="rId36"/>
    <p:sldId id="2146849968" r:id="rId37"/>
    <p:sldId id="2146848801" r:id="rId38"/>
    <p:sldId id="2146850145" r:id="rId39"/>
    <p:sldId id="2146850544" r:id="rId40"/>
    <p:sldId id="2146851234" r:id="rId41"/>
    <p:sldId id="2146850545" r:id="rId42"/>
    <p:sldId id="2146850383" r:id="rId43"/>
    <p:sldId id="2146850418" r:id="rId44"/>
    <p:sldId id="2146850548" r:id="rId45"/>
    <p:sldId id="2146850549" r:id="rId46"/>
    <p:sldId id="2146850550" r:id="rId47"/>
    <p:sldId id="2146851235" r:id="rId48"/>
    <p:sldId id="2146848697" r:id="rId49"/>
    <p:sldId id="2146851236" r:id="rId50"/>
    <p:sldId id="2146848914" r:id="rId51"/>
    <p:sldId id="2146848696" r:id="rId52"/>
    <p:sldId id="2146848814" r:id="rId53"/>
    <p:sldId id="2146848182" r:id="rId54"/>
    <p:sldId id="2146849959" r:id="rId55"/>
    <p:sldId id="2146850148" r:id="rId56"/>
    <p:sldId id="2146849413" r:id="rId57"/>
    <p:sldId id="2146849414" r:id="rId58"/>
    <p:sldId id="2146849097" r:id="rId59"/>
    <p:sldId id="2146848469" r:id="rId60"/>
    <p:sldId id="2146848818" r:id="rId61"/>
    <p:sldId id="2146848392" r:id="rId62"/>
    <p:sldId id="2146848444" r:id="rId63"/>
    <p:sldId id="613" r:id="rId64"/>
    <p:sldId id="614" r:id="rId65"/>
    <p:sldId id="339" r:id="rId66"/>
    <p:sldId id="615" r:id="rId67"/>
    <p:sldId id="2146848823" r:id="rId68"/>
    <p:sldId id="2146849108" r:id="rId69"/>
    <p:sldId id="2146848447" r:id="rId70"/>
    <p:sldId id="376" r:id="rId71"/>
    <p:sldId id="2146850111" r:id="rId72"/>
    <p:sldId id="2146851254"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3.xml.rels><?xml version="1.0" encoding="UTF-8" standalone="yes"?>
<Relationships xmlns="http://schemas.openxmlformats.org/package/2006/relationships"><Relationship Id="rId2" Type="http://schemas.openxmlformats.org/officeDocument/2006/relationships/image" Target="../media/image191.svg"/><Relationship Id="rId1" Type="http://schemas.openxmlformats.org/officeDocument/2006/relationships/image" Target="../media/image190.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91.svg"/><Relationship Id="rId1" Type="http://schemas.openxmlformats.org/officeDocument/2006/relationships/image" Target="../media/image19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65E658-7344-0A41-928A-FF2691861649}" type="doc">
      <dgm:prSet loTypeId="urn:microsoft.com/office/officeart/2016/7/layout/BasicLinearProcessNumbered" loCatId="process" qsTypeId="urn:microsoft.com/office/officeart/2005/8/quickstyle/simple1" qsCatId="simple" csTypeId="urn:microsoft.com/office/officeart/2005/8/colors/accent1_2" csCatId="accent1" phldr="1"/>
      <dgm:spPr/>
    </dgm:pt>
    <dgm:pt modelId="{A73360BC-27A2-684B-BF13-E33EB878127F}">
      <dgm:prSet phldrT="[Tex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a:latin typeface="Abadi" panose="020B0604020104020204" pitchFamily="34" charset="0"/>
            </a:rPr>
            <a:t>Identifying which Differences attribute to Promote</a:t>
          </a:r>
          <a:endParaRPr lang="en-SA"/>
        </a:p>
        <a:p>
          <a:pPr marL="0" lvl="0" defTabSz="2711450" rtl="0">
            <a:lnSpc>
              <a:spcPct val="90000"/>
            </a:lnSpc>
            <a:spcBef>
              <a:spcPct val="0"/>
            </a:spcBef>
            <a:spcAft>
              <a:spcPct val="35000"/>
            </a:spcAft>
            <a:buNone/>
          </a:pPr>
          <a:endParaRPr lang="en-US"/>
        </a:p>
      </dgm:t>
    </dgm:pt>
    <dgm:pt modelId="{0A3D032F-BC2F-BA45-9793-B04771753132}" type="parTrans" cxnId="{4D95B20B-F83E-2B41-B27A-4238FAD8CD31}">
      <dgm:prSet/>
      <dgm:spPr/>
      <dgm:t>
        <a:bodyPr/>
        <a:lstStyle/>
        <a:p>
          <a:endParaRPr lang="en-US"/>
        </a:p>
      </dgm:t>
    </dgm:pt>
    <dgm:pt modelId="{5225AE6F-ED7F-4447-8EDF-52551548DF6A}" type="sibTrans" cxnId="{4D95B20B-F83E-2B41-B27A-4238FAD8CD31}">
      <dgm:prSet phldrT="1" phldr="0"/>
      <dgm:spPr/>
      <dgm:t>
        <a:bodyPr/>
        <a:lstStyle/>
        <a:p>
          <a:r>
            <a:rPr lang="en-US"/>
            <a:t>1</a:t>
          </a:r>
        </a:p>
      </dgm:t>
    </dgm:pt>
    <dgm:pt modelId="{37156EB9-7E26-DC4D-8369-659E7C744FA5}">
      <dgm:prSet phldrT="[Tex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a:latin typeface="Abadi" panose="020B0604020104020204" pitchFamily="34" charset="0"/>
            </a:rPr>
            <a:t>Identifying Competitive Advantages</a:t>
          </a:r>
          <a:endParaRPr lang="en-SA"/>
        </a:p>
        <a:p>
          <a:pPr marL="0" lvl="0" defTabSz="844550" rtl="0">
            <a:lnSpc>
              <a:spcPct val="90000"/>
            </a:lnSpc>
            <a:spcBef>
              <a:spcPct val="0"/>
            </a:spcBef>
            <a:spcAft>
              <a:spcPct val="35000"/>
            </a:spcAft>
            <a:buNone/>
          </a:pPr>
          <a:endParaRPr lang="en-US"/>
        </a:p>
      </dgm:t>
    </dgm:pt>
    <dgm:pt modelId="{D6BDEB83-7039-9F40-97CC-9E4B0E2776BE}" type="parTrans" cxnId="{C8673D77-F8AF-2A40-8557-55584EABDC0E}">
      <dgm:prSet/>
      <dgm:spPr/>
      <dgm:t>
        <a:bodyPr/>
        <a:lstStyle/>
        <a:p>
          <a:endParaRPr lang="en-US"/>
        </a:p>
      </dgm:t>
    </dgm:pt>
    <dgm:pt modelId="{49A2F15D-C10C-8344-A258-4CB37759FE56}" type="sibTrans" cxnId="{C8673D77-F8AF-2A40-8557-55584EABDC0E}">
      <dgm:prSet phldrT="2" phldr="0"/>
      <dgm:spPr/>
      <dgm:t>
        <a:bodyPr/>
        <a:lstStyle/>
        <a:p>
          <a:r>
            <a:rPr lang="en-US"/>
            <a:t>2</a:t>
          </a:r>
        </a:p>
      </dgm:t>
    </dgm:pt>
    <dgm:pt modelId="{6704199F-2307-6446-94F9-7EB03BD1CDA8}">
      <dgm:prSet phldrT="[Tex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dirty="0">
              <a:latin typeface="Abadi" panose="020B0604020104020204" pitchFamily="34" charset="0"/>
            </a:rPr>
            <a:t>developing the unique value proposition</a:t>
          </a:r>
          <a:endParaRPr lang="en-US" dirty="0"/>
        </a:p>
      </dgm:t>
    </dgm:pt>
    <dgm:pt modelId="{765D27CB-487B-1A4F-A8CE-A7E4D818A730}" type="parTrans" cxnId="{B890F53E-7FCD-5E47-9C38-A8E783DDDCCC}">
      <dgm:prSet/>
      <dgm:spPr/>
      <dgm:t>
        <a:bodyPr/>
        <a:lstStyle/>
        <a:p>
          <a:endParaRPr lang="en-US"/>
        </a:p>
      </dgm:t>
    </dgm:pt>
    <dgm:pt modelId="{1A438B60-77A0-FC4C-AA7A-40121DC1BCF9}" type="sibTrans" cxnId="{B890F53E-7FCD-5E47-9C38-A8E783DDDCCC}">
      <dgm:prSet phldrT="3" phldr="0"/>
      <dgm:spPr/>
      <dgm:t>
        <a:bodyPr/>
        <a:lstStyle/>
        <a:p>
          <a:r>
            <a:rPr lang="en-US"/>
            <a:t>3</a:t>
          </a:r>
        </a:p>
      </dgm:t>
    </dgm:pt>
    <dgm:pt modelId="{497E4F52-90B7-3641-91BA-BBBE08787E0F}">
      <dgm:prSet phldrT="[Tex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a:latin typeface="Abadi" panose="020B0604020104020204" pitchFamily="34" charset="0"/>
            </a:rPr>
            <a:t>Developing a Positioning Statement</a:t>
          </a:r>
          <a:endParaRPr lang="en-US"/>
        </a:p>
      </dgm:t>
    </dgm:pt>
    <dgm:pt modelId="{48C907C0-158E-E240-815D-65CC86D6ADE5}" type="parTrans" cxnId="{8903A095-1F29-D24D-8C4E-C73BFAC594A7}">
      <dgm:prSet/>
      <dgm:spPr/>
      <dgm:t>
        <a:bodyPr/>
        <a:lstStyle/>
        <a:p>
          <a:endParaRPr lang="en-US"/>
        </a:p>
      </dgm:t>
    </dgm:pt>
    <dgm:pt modelId="{BC499C65-12DD-D24A-BE23-496031E2F61C}" type="sibTrans" cxnId="{8903A095-1F29-D24D-8C4E-C73BFAC594A7}">
      <dgm:prSet phldrT="4" phldr="0"/>
      <dgm:spPr/>
      <dgm:t>
        <a:bodyPr/>
        <a:lstStyle/>
        <a:p>
          <a:pPr rtl="0"/>
          <a:r>
            <a:rPr lang="en-US"/>
            <a:t>4</a:t>
          </a:r>
        </a:p>
      </dgm:t>
    </dgm:pt>
    <dgm:pt modelId="{6B9E4BE9-BC76-0C43-BEE7-F675A7C062B8}">
      <dgm:prSet phldrT="[Tex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a:latin typeface="Abadi" panose="020B0604020104020204" pitchFamily="34" charset="0"/>
            </a:rPr>
            <a:t>Communicating and Delivering the Chosen Position</a:t>
          </a:r>
          <a:endParaRPr lang="en-SA"/>
        </a:p>
        <a:p>
          <a:pPr marL="0" lvl="0" defTabSz="844550" rtl="0">
            <a:lnSpc>
              <a:spcPct val="90000"/>
            </a:lnSpc>
            <a:spcBef>
              <a:spcPct val="0"/>
            </a:spcBef>
            <a:spcAft>
              <a:spcPct val="35000"/>
            </a:spcAft>
            <a:buNone/>
          </a:pPr>
          <a:endParaRPr lang="en-US"/>
        </a:p>
      </dgm:t>
    </dgm:pt>
    <dgm:pt modelId="{E05DB285-69DE-A245-9F3D-D4C50C273DF7}" type="parTrans" cxnId="{831E86E5-D836-1B40-B04D-14E79CC3B45B}">
      <dgm:prSet/>
      <dgm:spPr/>
      <dgm:t>
        <a:bodyPr/>
        <a:lstStyle/>
        <a:p>
          <a:endParaRPr lang="en-US"/>
        </a:p>
      </dgm:t>
    </dgm:pt>
    <dgm:pt modelId="{96120FA7-802B-7048-B018-692FCAAE5A86}" type="sibTrans" cxnId="{831E86E5-D836-1B40-B04D-14E79CC3B45B}">
      <dgm:prSet phldrT="5" phldr="0"/>
      <dgm:spPr/>
      <dgm:t>
        <a:bodyPr/>
        <a:lstStyle/>
        <a:p>
          <a:r>
            <a:rPr lang="en-US"/>
            <a:t>5</a:t>
          </a:r>
        </a:p>
      </dgm:t>
    </dgm:pt>
    <dgm:pt modelId="{01A35011-4326-9644-AEA4-CFBF00ED8A07}" type="pres">
      <dgm:prSet presAssocID="{D365E658-7344-0A41-928A-FF2691861649}" presName="Name0" presStyleCnt="0">
        <dgm:presLayoutVars>
          <dgm:animLvl val="lvl"/>
          <dgm:resizeHandles val="exact"/>
        </dgm:presLayoutVars>
      </dgm:prSet>
      <dgm:spPr/>
    </dgm:pt>
    <dgm:pt modelId="{AA53DDAD-E16E-AA4D-B322-2797EFF5D729}" type="pres">
      <dgm:prSet presAssocID="{A73360BC-27A2-684B-BF13-E33EB878127F}" presName="compositeNode" presStyleCnt="0">
        <dgm:presLayoutVars>
          <dgm:bulletEnabled val="1"/>
        </dgm:presLayoutVars>
      </dgm:prSet>
      <dgm:spPr/>
    </dgm:pt>
    <dgm:pt modelId="{44D67123-706E-E641-A9BE-88B7D0083BB1}" type="pres">
      <dgm:prSet presAssocID="{A73360BC-27A2-684B-BF13-E33EB878127F}" presName="bgRect" presStyleLbl="bgAccFollowNode1" presStyleIdx="0" presStyleCnt="5" custLinFactNeighborX="4625" custLinFactNeighborY="-551"/>
      <dgm:spPr/>
    </dgm:pt>
    <dgm:pt modelId="{33BF13ED-A905-E743-B175-C346EFA259FC}" type="pres">
      <dgm:prSet presAssocID="{5225AE6F-ED7F-4447-8EDF-52551548DF6A}" presName="sibTransNodeCircle" presStyleLbl="alignNode1" presStyleIdx="0" presStyleCnt="10">
        <dgm:presLayoutVars>
          <dgm:chMax val="0"/>
          <dgm:bulletEnabled/>
        </dgm:presLayoutVars>
      </dgm:prSet>
      <dgm:spPr/>
    </dgm:pt>
    <dgm:pt modelId="{90C71D4C-C1E1-F542-B189-ABA043547430}" type="pres">
      <dgm:prSet presAssocID="{A73360BC-27A2-684B-BF13-E33EB878127F}" presName="bottomLine" presStyleLbl="alignNode1" presStyleIdx="1" presStyleCnt="10">
        <dgm:presLayoutVars/>
      </dgm:prSet>
      <dgm:spPr/>
    </dgm:pt>
    <dgm:pt modelId="{5FBBF367-1271-9240-97A5-CAD5407582A6}" type="pres">
      <dgm:prSet presAssocID="{A73360BC-27A2-684B-BF13-E33EB878127F}" presName="nodeText" presStyleLbl="bgAccFollowNode1" presStyleIdx="0" presStyleCnt="5">
        <dgm:presLayoutVars>
          <dgm:bulletEnabled val="1"/>
        </dgm:presLayoutVars>
      </dgm:prSet>
      <dgm:spPr/>
    </dgm:pt>
    <dgm:pt modelId="{68E6B384-9F86-874B-8039-F5F6E7C663EB}" type="pres">
      <dgm:prSet presAssocID="{5225AE6F-ED7F-4447-8EDF-52551548DF6A}" presName="sibTrans" presStyleCnt="0"/>
      <dgm:spPr/>
    </dgm:pt>
    <dgm:pt modelId="{75001542-6C1C-4B45-A4F1-9DD56A504498}" type="pres">
      <dgm:prSet presAssocID="{37156EB9-7E26-DC4D-8369-659E7C744FA5}" presName="compositeNode" presStyleCnt="0">
        <dgm:presLayoutVars>
          <dgm:bulletEnabled val="1"/>
        </dgm:presLayoutVars>
      </dgm:prSet>
      <dgm:spPr/>
    </dgm:pt>
    <dgm:pt modelId="{9EA4E5F5-233A-FE49-ADC5-8F20562A79BC}" type="pres">
      <dgm:prSet presAssocID="{37156EB9-7E26-DC4D-8369-659E7C744FA5}" presName="bgRect" presStyleLbl="bgAccFollowNode1" presStyleIdx="1" presStyleCnt="5"/>
      <dgm:spPr/>
    </dgm:pt>
    <dgm:pt modelId="{022E23A2-7ABA-164E-ADC1-BE9DD145FA2D}" type="pres">
      <dgm:prSet presAssocID="{49A2F15D-C10C-8344-A258-4CB37759FE56}" presName="sibTransNodeCircle" presStyleLbl="alignNode1" presStyleIdx="2" presStyleCnt="10">
        <dgm:presLayoutVars>
          <dgm:chMax val="0"/>
          <dgm:bulletEnabled/>
        </dgm:presLayoutVars>
      </dgm:prSet>
      <dgm:spPr/>
    </dgm:pt>
    <dgm:pt modelId="{E3CF4349-7365-414D-9FE1-87B39F756AD9}" type="pres">
      <dgm:prSet presAssocID="{37156EB9-7E26-DC4D-8369-659E7C744FA5}" presName="bottomLine" presStyleLbl="alignNode1" presStyleIdx="3" presStyleCnt="10">
        <dgm:presLayoutVars/>
      </dgm:prSet>
      <dgm:spPr/>
    </dgm:pt>
    <dgm:pt modelId="{7371052A-BC14-C441-A1C7-96D0B4638700}" type="pres">
      <dgm:prSet presAssocID="{37156EB9-7E26-DC4D-8369-659E7C744FA5}" presName="nodeText" presStyleLbl="bgAccFollowNode1" presStyleIdx="1" presStyleCnt="5">
        <dgm:presLayoutVars>
          <dgm:bulletEnabled val="1"/>
        </dgm:presLayoutVars>
      </dgm:prSet>
      <dgm:spPr/>
    </dgm:pt>
    <dgm:pt modelId="{423A6278-538F-9649-976E-9EA2C80E86E8}" type="pres">
      <dgm:prSet presAssocID="{49A2F15D-C10C-8344-A258-4CB37759FE56}" presName="sibTrans" presStyleCnt="0"/>
      <dgm:spPr/>
    </dgm:pt>
    <dgm:pt modelId="{A61F1926-C1CF-E140-ADA1-BA6926E7E43B}" type="pres">
      <dgm:prSet presAssocID="{6704199F-2307-6446-94F9-7EB03BD1CDA8}" presName="compositeNode" presStyleCnt="0">
        <dgm:presLayoutVars>
          <dgm:bulletEnabled val="1"/>
        </dgm:presLayoutVars>
      </dgm:prSet>
      <dgm:spPr/>
    </dgm:pt>
    <dgm:pt modelId="{F2640D49-30AA-2B4C-AEDA-78411D4AFED9}" type="pres">
      <dgm:prSet presAssocID="{6704199F-2307-6446-94F9-7EB03BD1CDA8}" presName="bgRect" presStyleLbl="bgAccFollowNode1" presStyleIdx="2" presStyleCnt="5"/>
      <dgm:spPr/>
    </dgm:pt>
    <dgm:pt modelId="{A2AFA3E6-472A-BD41-9103-385607EE211B}" type="pres">
      <dgm:prSet presAssocID="{1A438B60-77A0-FC4C-AA7A-40121DC1BCF9}" presName="sibTransNodeCircle" presStyleLbl="alignNode1" presStyleIdx="4" presStyleCnt="10">
        <dgm:presLayoutVars>
          <dgm:chMax val="0"/>
          <dgm:bulletEnabled/>
        </dgm:presLayoutVars>
      </dgm:prSet>
      <dgm:spPr/>
    </dgm:pt>
    <dgm:pt modelId="{A48B4B64-FB9A-3D46-8DA5-F44F8095C383}" type="pres">
      <dgm:prSet presAssocID="{6704199F-2307-6446-94F9-7EB03BD1CDA8}" presName="bottomLine" presStyleLbl="alignNode1" presStyleIdx="5" presStyleCnt="10">
        <dgm:presLayoutVars/>
      </dgm:prSet>
      <dgm:spPr/>
    </dgm:pt>
    <dgm:pt modelId="{A4B625CC-9708-C544-90F6-4AA784A2671C}" type="pres">
      <dgm:prSet presAssocID="{6704199F-2307-6446-94F9-7EB03BD1CDA8}" presName="nodeText" presStyleLbl="bgAccFollowNode1" presStyleIdx="2" presStyleCnt="5">
        <dgm:presLayoutVars>
          <dgm:bulletEnabled val="1"/>
        </dgm:presLayoutVars>
      </dgm:prSet>
      <dgm:spPr/>
    </dgm:pt>
    <dgm:pt modelId="{67DA73F4-F85F-CE4A-B792-2BEBAD3D0D34}" type="pres">
      <dgm:prSet presAssocID="{1A438B60-77A0-FC4C-AA7A-40121DC1BCF9}" presName="sibTrans" presStyleCnt="0"/>
      <dgm:spPr/>
    </dgm:pt>
    <dgm:pt modelId="{8F55AD62-611A-0143-8BE6-8A0F88B5D277}" type="pres">
      <dgm:prSet presAssocID="{497E4F52-90B7-3641-91BA-BBBE08787E0F}" presName="compositeNode" presStyleCnt="0">
        <dgm:presLayoutVars>
          <dgm:bulletEnabled val="1"/>
        </dgm:presLayoutVars>
      </dgm:prSet>
      <dgm:spPr/>
    </dgm:pt>
    <dgm:pt modelId="{BB65C043-F183-F243-98B3-1CA5CCBB119C}" type="pres">
      <dgm:prSet presAssocID="{497E4F52-90B7-3641-91BA-BBBE08787E0F}" presName="bgRect" presStyleLbl="bgAccFollowNode1" presStyleIdx="3" presStyleCnt="5"/>
      <dgm:spPr/>
    </dgm:pt>
    <dgm:pt modelId="{642E4F15-28C4-6D4E-8746-74A047118582}" type="pres">
      <dgm:prSet presAssocID="{BC499C65-12DD-D24A-BE23-496031E2F61C}" presName="sibTransNodeCircle" presStyleLbl="alignNode1" presStyleIdx="6" presStyleCnt="10">
        <dgm:presLayoutVars>
          <dgm:chMax val="0"/>
          <dgm:bulletEnabled/>
        </dgm:presLayoutVars>
      </dgm:prSet>
      <dgm:spPr/>
    </dgm:pt>
    <dgm:pt modelId="{08B0A72C-5C3E-7149-8091-C59DB362F298}" type="pres">
      <dgm:prSet presAssocID="{497E4F52-90B7-3641-91BA-BBBE08787E0F}" presName="bottomLine" presStyleLbl="alignNode1" presStyleIdx="7" presStyleCnt="10">
        <dgm:presLayoutVars/>
      </dgm:prSet>
      <dgm:spPr/>
    </dgm:pt>
    <dgm:pt modelId="{92106C51-8E63-3F48-B71D-01C4CDFD094B}" type="pres">
      <dgm:prSet presAssocID="{497E4F52-90B7-3641-91BA-BBBE08787E0F}" presName="nodeText" presStyleLbl="bgAccFollowNode1" presStyleIdx="3" presStyleCnt="5">
        <dgm:presLayoutVars>
          <dgm:bulletEnabled val="1"/>
        </dgm:presLayoutVars>
      </dgm:prSet>
      <dgm:spPr/>
    </dgm:pt>
    <dgm:pt modelId="{20A138C4-DA74-1442-AA27-572A11F400B6}" type="pres">
      <dgm:prSet presAssocID="{BC499C65-12DD-D24A-BE23-496031E2F61C}" presName="sibTrans" presStyleCnt="0"/>
      <dgm:spPr/>
    </dgm:pt>
    <dgm:pt modelId="{09DE9488-215D-D548-AE3B-193721C104A4}" type="pres">
      <dgm:prSet presAssocID="{6B9E4BE9-BC76-0C43-BEE7-F675A7C062B8}" presName="compositeNode" presStyleCnt="0">
        <dgm:presLayoutVars>
          <dgm:bulletEnabled val="1"/>
        </dgm:presLayoutVars>
      </dgm:prSet>
      <dgm:spPr/>
    </dgm:pt>
    <dgm:pt modelId="{A7855907-4723-8747-81CD-439CA84029DD}" type="pres">
      <dgm:prSet presAssocID="{6B9E4BE9-BC76-0C43-BEE7-F675A7C062B8}" presName="bgRect" presStyleLbl="bgAccFollowNode1" presStyleIdx="4" presStyleCnt="5"/>
      <dgm:spPr/>
    </dgm:pt>
    <dgm:pt modelId="{5C7BADB0-07A5-7947-8161-983579DBC07D}" type="pres">
      <dgm:prSet presAssocID="{96120FA7-802B-7048-B018-692FCAAE5A86}" presName="sibTransNodeCircle" presStyleLbl="alignNode1" presStyleIdx="8" presStyleCnt="10">
        <dgm:presLayoutVars>
          <dgm:chMax val="0"/>
          <dgm:bulletEnabled/>
        </dgm:presLayoutVars>
      </dgm:prSet>
      <dgm:spPr/>
    </dgm:pt>
    <dgm:pt modelId="{892DC615-5544-4545-909F-3EC2E6F7B035}" type="pres">
      <dgm:prSet presAssocID="{6B9E4BE9-BC76-0C43-BEE7-F675A7C062B8}" presName="bottomLine" presStyleLbl="alignNode1" presStyleIdx="9" presStyleCnt="10">
        <dgm:presLayoutVars/>
      </dgm:prSet>
      <dgm:spPr/>
    </dgm:pt>
    <dgm:pt modelId="{4A0E01A4-46FF-6B41-850F-2A756B8D35B8}" type="pres">
      <dgm:prSet presAssocID="{6B9E4BE9-BC76-0C43-BEE7-F675A7C062B8}" presName="nodeText" presStyleLbl="bgAccFollowNode1" presStyleIdx="4" presStyleCnt="5">
        <dgm:presLayoutVars>
          <dgm:bulletEnabled val="1"/>
        </dgm:presLayoutVars>
      </dgm:prSet>
      <dgm:spPr/>
    </dgm:pt>
  </dgm:ptLst>
  <dgm:cxnLst>
    <dgm:cxn modelId="{DF52830A-FEFD-564D-85D1-14B1F887856D}" type="presOf" srcId="{1A438B60-77A0-FC4C-AA7A-40121DC1BCF9}" destId="{A2AFA3E6-472A-BD41-9103-385607EE211B}" srcOrd="0" destOrd="0" presId="urn:microsoft.com/office/officeart/2016/7/layout/BasicLinearProcessNumbered"/>
    <dgm:cxn modelId="{4D95B20B-F83E-2B41-B27A-4238FAD8CD31}" srcId="{D365E658-7344-0A41-928A-FF2691861649}" destId="{A73360BC-27A2-684B-BF13-E33EB878127F}" srcOrd="0" destOrd="0" parTransId="{0A3D032F-BC2F-BA45-9793-B04771753132}" sibTransId="{5225AE6F-ED7F-4447-8EDF-52551548DF6A}"/>
    <dgm:cxn modelId="{23C4E00C-0EDB-AB4E-A165-11C7746D4195}" type="presOf" srcId="{96120FA7-802B-7048-B018-692FCAAE5A86}" destId="{5C7BADB0-07A5-7947-8161-983579DBC07D}" srcOrd="0" destOrd="0" presId="urn:microsoft.com/office/officeart/2016/7/layout/BasicLinearProcessNumbered"/>
    <dgm:cxn modelId="{D5EFC714-881E-6144-9462-7DCEEC257716}" type="presOf" srcId="{6B9E4BE9-BC76-0C43-BEE7-F675A7C062B8}" destId="{4A0E01A4-46FF-6B41-850F-2A756B8D35B8}" srcOrd="1" destOrd="0" presId="urn:microsoft.com/office/officeart/2016/7/layout/BasicLinearProcessNumbered"/>
    <dgm:cxn modelId="{C327E22E-05AB-5349-AD54-13569F3229DE}" type="presOf" srcId="{A73360BC-27A2-684B-BF13-E33EB878127F}" destId="{44D67123-706E-E641-A9BE-88B7D0083BB1}" srcOrd="0" destOrd="0" presId="urn:microsoft.com/office/officeart/2016/7/layout/BasicLinearProcessNumbered"/>
    <dgm:cxn modelId="{B890F53E-7FCD-5E47-9C38-A8E783DDDCCC}" srcId="{D365E658-7344-0A41-928A-FF2691861649}" destId="{6704199F-2307-6446-94F9-7EB03BD1CDA8}" srcOrd="2" destOrd="0" parTransId="{765D27CB-487B-1A4F-A8CE-A7E4D818A730}" sibTransId="{1A438B60-77A0-FC4C-AA7A-40121DC1BCF9}"/>
    <dgm:cxn modelId="{B5D67F44-88AD-4549-8457-6076C3C73310}" type="presOf" srcId="{6704199F-2307-6446-94F9-7EB03BD1CDA8}" destId="{F2640D49-30AA-2B4C-AEDA-78411D4AFED9}" srcOrd="0" destOrd="0" presId="urn:microsoft.com/office/officeart/2016/7/layout/BasicLinearProcessNumbered"/>
    <dgm:cxn modelId="{737BEA71-B190-864D-95E4-84F829AD2F96}" type="presOf" srcId="{497E4F52-90B7-3641-91BA-BBBE08787E0F}" destId="{92106C51-8E63-3F48-B71D-01C4CDFD094B}" srcOrd="1" destOrd="0" presId="urn:microsoft.com/office/officeart/2016/7/layout/BasicLinearProcessNumbered"/>
    <dgm:cxn modelId="{C8673D77-F8AF-2A40-8557-55584EABDC0E}" srcId="{D365E658-7344-0A41-928A-FF2691861649}" destId="{37156EB9-7E26-DC4D-8369-659E7C744FA5}" srcOrd="1" destOrd="0" parTransId="{D6BDEB83-7039-9F40-97CC-9E4B0E2776BE}" sibTransId="{49A2F15D-C10C-8344-A258-4CB37759FE56}"/>
    <dgm:cxn modelId="{97BEE87C-67D0-1E4E-A634-6C8BA588AD02}" type="presOf" srcId="{A73360BC-27A2-684B-BF13-E33EB878127F}" destId="{5FBBF367-1271-9240-97A5-CAD5407582A6}" srcOrd="1" destOrd="0" presId="urn:microsoft.com/office/officeart/2016/7/layout/BasicLinearProcessNumbered"/>
    <dgm:cxn modelId="{8AFF9A80-1E60-384B-ACE6-E3A4E7E297DB}" type="presOf" srcId="{BC499C65-12DD-D24A-BE23-496031E2F61C}" destId="{642E4F15-28C4-6D4E-8746-74A047118582}" srcOrd="0" destOrd="0" presId="urn:microsoft.com/office/officeart/2016/7/layout/BasicLinearProcessNumbered"/>
    <dgm:cxn modelId="{26C35B84-A28D-4D4D-8D31-6AF704EF12A6}" type="presOf" srcId="{6B9E4BE9-BC76-0C43-BEE7-F675A7C062B8}" destId="{A7855907-4723-8747-81CD-439CA84029DD}" srcOrd="0" destOrd="0" presId="urn:microsoft.com/office/officeart/2016/7/layout/BasicLinearProcessNumbered"/>
    <dgm:cxn modelId="{8903A095-1F29-D24D-8C4E-C73BFAC594A7}" srcId="{D365E658-7344-0A41-928A-FF2691861649}" destId="{497E4F52-90B7-3641-91BA-BBBE08787E0F}" srcOrd="3" destOrd="0" parTransId="{48C907C0-158E-E240-815D-65CC86D6ADE5}" sibTransId="{BC499C65-12DD-D24A-BE23-496031E2F61C}"/>
    <dgm:cxn modelId="{F077F09A-FF44-D146-B5AB-DBFD4C6DF9E1}" type="presOf" srcId="{497E4F52-90B7-3641-91BA-BBBE08787E0F}" destId="{BB65C043-F183-F243-98B3-1CA5CCBB119C}" srcOrd="0" destOrd="0" presId="urn:microsoft.com/office/officeart/2016/7/layout/BasicLinearProcessNumbered"/>
    <dgm:cxn modelId="{A55BB6AF-533D-0B4F-BF0D-68EAFE7D7C33}" type="presOf" srcId="{37156EB9-7E26-DC4D-8369-659E7C744FA5}" destId="{9EA4E5F5-233A-FE49-ADC5-8F20562A79BC}" srcOrd="0" destOrd="0" presId="urn:microsoft.com/office/officeart/2016/7/layout/BasicLinearProcessNumbered"/>
    <dgm:cxn modelId="{CD60D7DF-106B-0744-8C95-C578A2C1EB33}" type="presOf" srcId="{D365E658-7344-0A41-928A-FF2691861649}" destId="{01A35011-4326-9644-AEA4-CFBF00ED8A07}" srcOrd="0" destOrd="0" presId="urn:microsoft.com/office/officeart/2016/7/layout/BasicLinearProcessNumbered"/>
    <dgm:cxn modelId="{D0EBB9E3-E40C-1B4E-AFFF-9205720148C8}" type="presOf" srcId="{5225AE6F-ED7F-4447-8EDF-52551548DF6A}" destId="{33BF13ED-A905-E743-B175-C346EFA259FC}" srcOrd="0" destOrd="0" presId="urn:microsoft.com/office/officeart/2016/7/layout/BasicLinearProcessNumbered"/>
    <dgm:cxn modelId="{831E86E5-D836-1B40-B04D-14E79CC3B45B}" srcId="{D365E658-7344-0A41-928A-FF2691861649}" destId="{6B9E4BE9-BC76-0C43-BEE7-F675A7C062B8}" srcOrd="4" destOrd="0" parTransId="{E05DB285-69DE-A245-9F3D-D4C50C273DF7}" sibTransId="{96120FA7-802B-7048-B018-692FCAAE5A86}"/>
    <dgm:cxn modelId="{5A0559E6-9028-7641-8F70-27F901F5BA00}" type="presOf" srcId="{6704199F-2307-6446-94F9-7EB03BD1CDA8}" destId="{A4B625CC-9708-C544-90F6-4AA784A2671C}" srcOrd="1" destOrd="0" presId="urn:microsoft.com/office/officeart/2016/7/layout/BasicLinearProcessNumbered"/>
    <dgm:cxn modelId="{FE1669EF-0F99-EB4E-B637-327FE71239B5}" type="presOf" srcId="{37156EB9-7E26-DC4D-8369-659E7C744FA5}" destId="{7371052A-BC14-C441-A1C7-96D0B4638700}" srcOrd="1" destOrd="0" presId="urn:microsoft.com/office/officeart/2016/7/layout/BasicLinearProcessNumbered"/>
    <dgm:cxn modelId="{167C00FA-0A87-E146-9C33-54B7D49969E4}" type="presOf" srcId="{49A2F15D-C10C-8344-A258-4CB37759FE56}" destId="{022E23A2-7ABA-164E-ADC1-BE9DD145FA2D}" srcOrd="0" destOrd="0" presId="urn:microsoft.com/office/officeart/2016/7/layout/BasicLinearProcessNumbered"/>
    <dgm:cxn modelId="{3E69A174-4A28-9143-BEAA-E493FE0D571F}" type="presParOf" srcId="{01A35011-4326-9644-AEA4-CFBF00ED8A07}" destId="{AA53DDAD-E16E-AA4D-B322-2797EFF5D729}" srcOrd="0" destOrd="0" presId="urn:microsoft.com/office/officeart/2016/7/layout/BasicLinearProcessNumbered"/>
    <dgm:cxn modelId="{9C9FA670-31DE-3941-88A7-3EA1FD50F8B4}" type="presParOf" srcId="{AA53DDAD-E16E-AA4D-B322-2797EFF5D729}" destId="{44D67123-706E-E641-A9BE-88B7D0083BB1}" srcOrd="0" destOrd="0" presId="urn:microsoft.com/office/officeart/2016/7/layout/BasicLinearProcessNumbered"/>
    <dgm:cxn modelId="{A433B20A-59AC-7C42-88A0-54974369F2B6}" type="presParOf" srcId="{AA53DDAD-E16E-AA4D-B322-2797EFF5D729}" destId="{33BF13ED-A905-E743-B175-C346EFA259FC}" srcOrd="1" destOrd="0" presId="urn:microsoft.com/office/officeart/2016/7/layout/BasicLinearProcessNumbered"/>
    <dgm:cxn modelId="{1B150A6A-9EFA-3B47-9889-CCE9225571D6}" type="presParOf" srcId="{AA53DDAD-E16E-AA4D-B322-2797EFF5D729}" destId="{90C71D4C-C1E1-F542-B189-ABA043547430}" srcOrd="2" destOrd="0" presId="urn:microsoft.com/office/officeart/2016/7/layout/BasicLinearProcessNumbered"/>
    <dgm:cxn modelId="{DB08AEAB-2771-054B-9E16-AB68AB1F3138}" type="presParOf" srcId="{AA53DDAD-E16E-AA4D-B322-2797EFF5D729}" destId="{5FBBF367-1271-9240-97A5-CAD5407582A6}" srcOrd="3" destOrd="0" presId="urn:microsoft.com/office/officeart/2016/7/layout/BasicLinearProcessNumbered"/>
    <dgm:cxn modelId="{E7ED4410-A282-AD4E-A524-38CF7BB7D285}" type="presParOf" srcId="{01A35011-4326-9644-AEA4-CFBF00ED8A07}" destId="{68E6B384-9F86-874B-8039-F5F6E7C663EB}" srcOrd="1" destOrd="0" presId="urn:microsoft.com/office/officeart/2016/7/layout/BasicLinearProcessNumbered"/>
    <dgm:cxn modelId="{AFE7F466-CC98-E04C-BD24-60D21247EB29}" type="presParOf" srcId="{01A35011-4326-9644-AEA4-CFBF00ED8A07}" destId="{75001542-6C1C-4B45-A4F1-9DD56A504498}" srcOrd="2" destOrd="0" presId="urn:microsoft.com/office/officeart/2016/7/layout/BasicLinearProcessNumbered"/>
    <dgm:cxn modelId="{635F4E0E-E87A-7445-85FC-ADE83A8D535B}" type="presParOf" srcId="{75001542-6C1C-4B45-A4F1-9DD56A504498}" destId="{9EA4E5F5-233A-FE49-ADC5-8F20562A79BC}" srcOrd="0" destOrd="0" presId="urn:microsoft.com/office/officeart/2016/7/layout/BasicLinearProcessNumbered"/>
    <dgm:cxn modelId="{5F8B40C5-DE52-C045-9745-934C45E740B4}" type="presParOf" srcId="{75001542-6C1C-4B45-A4F1-9DD56A504498}" destId="{022E23A2-7ABA-164E-ADC1-BE9DD145FA2D}" srcOrd="1" destOrd="0" presId="urn:microsoft.com/office/officeart/2016/7/layout/BasicLinearProcessNumbered"/>
    <dgm:cxn modelId="{C6D70056-1CF7-6744-9A4D-7E2E3F94864C}" type="presParOf" srcId="{75001542-6C1C-4B45-A4F1-9DD56A504498}" destId="{E3CF4349-7365-414D-9FE1-87B39F756AD9}" srcOrd="2" destOrd="0" presId="urn:microsoft.com/office/officeart/2016/7/layout/BasicLinearProcessNumbered"/>
    <dgm:cxn modelId="{408C30CC-DC66-1341-98A7-AAAF2912A099}" type="presParOf" srcId="{75001542-6C1C-4B45-A4F1-9DD56A504498}" destId="{7371052A-BC14-C441-A1C7-96D0B4638700}" srcOrd="3" destOrd="0" presId="urn:microsoft.com/office/officeart/2016/7/layout/BasicLinearProcessNumbered"/>
    <dgm:cxn modelId="{474E099E-F8E3-AA4B-9B7E-5559CC864500}" type="presParOf" srcId="{01A35011-4326-9644-AEA4-CFBF00ED8A07}" destId="{423A6278-538F-9649-976E-9EA2C80E86E8}" srcOrd="3" destOrd="0" presId="urn:microsoft.com/office/officeart/2016/7/layout/BasicLinearProcessNumbered"/>
    <dgm:cxn modelId="{45BB6EE6-C73E-F04C-A375-B739B387FD5F}" type="presParOf" srcId="{01A35011-4326-9644-AEA4-CFBF00ED8A07}" destId="{A61F1926-C1CF-E140-ADA1-BA6926E7E43B}" srcOrd="4" destOrd="0" presId="urn:microsoft.com/office/officeart/2016/7/layout/BasicLinearProcessNumbered"/>
    <dgm:cxn modelId="{83747AB7-BF32-EE4E-9C05-856D8C563452}" type="presParOf" srcId="{A61F1926-C1CF-E140-ADA1-BA6926E7E43B}" destId="{F2640D49-30AA-2B4C-AEDA-78411D4AFED9}" srcOrd="0" destOrd="0" presId="urn:microsoft.com/office/officeart/2016/7/layout/BasicLinearProcessNumbered"/>
    <dgm:cxn modelId="{18CE91BA-13A4-134E-8ED9-502500FB8987}" type="presParOf" srcId="{A61F1926-C1CF-E140-ADA1-BA6926E7E43B}" destId="{A2AFA3E6-472A-BD41-9103-385607EE211B}" srcOrd="1" destOrd="0" presId="urn:microsoft.com/office/officeart/2016/7/layout/BasicLinearProcessNumbered"/>
    <dgm:cxn modelId="{392477E9-FA88-EE4A-9B11-D1D6D666EFBF}" type="presParOf" srcId="{A61F1926-C1CF-E140-ADA1-BA6926E7E43B}" destId="{A48B4B64-FB9A-3D46-8DA5-F44F8095C383}" srcOrd="2" destOrd="0" presId="urn:microsoft.com/office/officeart/2016/7/layout/BasicLinearProcessNumbered"/>
    <dgm:cxn modelId="{7E234CF4-5921-A845-8ACE-EAE56AD6028F}" type="presParOf" srcId="{A61F1926-C1CF-E140-ADA1-BA6926E7E43B}" destId="{A4B625CC-9708-C544-90F6-4AA784A2671C}" srcOrd="3" destOrd="0" presId="urn:microsoft.com/office/officeart/2016/7/layout/BasicLinearProcessNumbered"/>
    <dgm:cxn modelId="{CD1B1800-FB7E-0D43-B4AC-F1FFF1018215}" type="presParOf" srcId="{01A35011-4326-9644-AEA4-CFBF00ED8A07}" destId="{67DA73F4-F85F-CE4A-B792-2BEBAD3D0D34}" srcOrd="5" destOrd="0" presId="urn:microsoft.com/office/officeart/2016/7/layout/BasicLinearProcessNumbered"/>
    <dgm:cxn modelId="{45EFDDB7-B3C6-3742-BC17-AF76E46601D9}" type="presParOf" srcId="{01A35011-4326-9644-AEA4-CFBF00ED8A07}" destId="{8F55AD62-611A-0143-8BE6-8A0F88B5D277}" srcOrd="6" destOrd="0" presId="urn:microsoft.com/office/officeart/2016/7/layout/BasicLinearProcessNumbered"/>
    <dgm:cxn modelId="{1CAC413C-0E95-634E-A429-6A4C88ECCF6E}" type="presParOf" srcId="{8F55AD62-611A-0143-8BE6-8A0F88B5D277}" destId="{BB65C043-F183-F243-98B3-1CA5CCBB119C}" srcOrd="0" destOrd="0" presId="urn:microsoft.com/office/officeart/2016/7/layout/BasicLinearProcessNumbered"/>
    <dgm:cxn modelId="{0305F78D-E0E2-294E-B7E5-196AD7733E01}" type="presParOf" srcId="{8F55AD62-611A-0143-8BE6-8A0F88B5D277}" destId="{642E4F15-28C4-6D4E-8746-74A047118582}" srcOrd="1" destOrd="0" presId="urn:microsoft.com/office/officeart/2016/7/layout/BasicLinearProcessNumbered"/>
    <dgm:cxn modelId="{C15D7869-A453-9149-BEC0-106EB98397EB}" type="presParOf" srcId="{8F55AD62-611A-0143-8BE6-8A0F88B5D277}" destId="{08B0A72C-5C3E-7149-8091-C59DB362F298}" srcOrd="2" destOrd="0" presId="urn:microsoft.com/office/officeart/2016/7/layout/BasicLinearProcessNumbered"/>
    <dgm:cxn modelId="{657D3507-0CCD-8F4A-9A31-38F59E16F11D}" type="presParOf" srcId="{8F55AD62-611A-0143-8BE6-8A0F88B5D277}" destId="{92106C51-8E63-3F48-B71D-01C4CDFD094B}" srcOrd="3" destOrd="0" presId="urn:microsoft.com/office/officeart/2016/7/layout/BasicLinearProcessNumbered"/>
    <dgm:cxn modelId="{F77048A6-D7E3-8949-9681-9D32BAC0ECDF}" type="presParOf" srcId="{01A35011-4326-9644-AEA4-CFBF00ED8A07}" destId="{20A138C4-DA74-1442-AA27-572A11F400B6}" srcOrd="7" destOrd="0" presId="urn:microsoft.com/office/officeart/2016/7/layout/BasicLinearProcessNumbered"/>
    <dgm:cxn modelId="{C9E039CE-EAE4-F04C-AC25-306A81FAD0C0}" type="presParOf" srcId="{01A35011-4326-9644-AEA4-CFBF00ED8A07}" destId="{09DE9488-215D-D548-AE3B-193721C104A4}" srcOrd="8" destOrd="0" presId="urn:microsoft.com/office/officeart/2016/7/layout/BasicLinearProcessNumbered"/>
    <dgm:cxn modelId="{CCD3C65B-D1CC-1A4E-AEA5-653112CF830A}" type="presParOf" srcId="{09DE9488-215D-D548-AE3B-193721C104A4}" destId="{A7855907-4723-8747-81CD-439CA84029DD}" srcOrd="0" destOrd="0" presId="urn:microsoft.com/office/officeart/2016/7/layout/BasicLinearProcessNumbered"/>
    <dgm:cxn modelId="{8EED641D-2FC1-AB46-97A2-2EE1384B1108}" type="presParOf" srcId="{09DE9488-215D-D548-AE3B-193721C104A4}" destId="{5C7BADB0-07A5-7947-8161-983579DBC07D}" srcOrd="1" destOrd="0" presId="urn:microsoft.com/office/officeart/2016/7/layout/BasicLinearProcessNumbered"/>
    <dgm:cxn modelId="{614BC96E-8CFE-3D4F-8F81-3066E369795B}" type="presParOf" srcId="{09DE9488-215D-D548-AE3B-193721C104A4}" destId="{892DC615-5544-4545-909F-3EC2E6F7B035}" srcOrd="2" destOrd="0" presId="urn:microsoft.com/office/officeart/2016/7/layout/BasicLinearProcessNumbered"/>
    <dgm:cxn modelId="{D981A5FC-37E2-4F49-8B22-4EA545DC34BA}" type="presParOf" srcId="{09DE9488-215D-D548-AE3B-193721C104A4}" destId="{4A0E01A4-46FF-6B41-850F-2A756B8D35B8}"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C8317F-2D32-3B40-ABF8-A155E2B7B327}" type="doc">
      <dgm:prSet loTypeId="urn:microsoft.com/office/officeart/2005/8/layout/hChevron3" loCatId="" qsTypeId="urn:microsoft.com/office/officeart/2005/8/quickstyle/simple1" qsCatId="simple" csTypeId="urn:microsoft.com/office/officeart/2005/8/colors/accent1_2" csCatId="accent1" phldr="1"/>
      <dgm:spPr/>
    </dgm:pt>
    <dgm:pt modelId="{04C0F88A-CF76-3148-B747-3202DBC31C37}">
      <dgm:prSet phldrT="[Text]" custT="1"/>
      <dgm:spPr/>
      <dgm:t>
        <a:bodyPr/>
        <a:lstStyle/>
        <a:p>
          <a:r>
            <a:rPr lang="en-US" sz="4400" dirty="0"/>
            <a:t>1</a:t>
          </a:r>
        </a:p>
      </dgm:t>
    </dgm:pt>
    <dgm:pt modelId="{ADA3F916-9250-D247-8DD5-79CC039FB3A6}" type="parTrans" cxnId="{D7BFE321-C913-D04D-A2F4-2F7B3AB55E0F}">
      <dgm:prSet/>
      <dgm:spPr/>
      <dgm:t>
        <a:bodyPr/>
        <a:lstStyle/>
        <a:p>
          <a:endParaRPr lang="en-US" sz="1100"/>
        </a:p>
      </dgm:t>
    </dgm:pt>
    <dgm:pt modelId="{9149FA32-2137-5142-B530-2E5826A3093B}" type="sibTrans" cxnId="{D7BFE321-C913-D04D-A2F4-2F7B3AB55E0F}">
      <dgm:prSet/>
      <dgm:spPr/>
      <dgm:t>
        <a:bodyPr/>
        <a:lstStyle/>
        <a:p>
          <a:endParaRPr lang="en-US" sz="1100"/>
        </a:p>
      </dgm:t>
    </dgm:pt>
    <dgm:pt modelId="{494F55E3-0AA0-884D-A88C-4F67DC25D7D4}">
      <dgm:prSet phldrT="[Text]" custT="1"/>
      <dgm:spPr/>
      <dgm:t>
        <a:bodyPr/>
        <a:lstStyle/>
        <a:p>
          <a:r>
            <a:rPr lang="en-US" sz="4400" dirty="0"/>
            <a:t>2</a:t>
          </a:r>
        </a:p>
      </dgm:t>
    </dgm:pt>
    <dgm:pt modelId="{814BA6B4-26DE-284E-8D43-7004B1B9A263}" type="parTrans" cxnId="{72D17B7B-F8CF-C94B-9AC7-9E629AB1AE15}">
      <dgm:prSet/>
      <dgm:spPr/>
      <dgm:t>
        <a:bodyPr/>
        <a:lstStyle/>
        <a:p>
          <a:endParaRPr lang="en-US" sz="1100"/>
        </a:p>
      </dgm:t>
    </dgm:pt>
    <dgm:pt modelId="{08F3B181-CF93-1E4F-99C3-868E91687680}" type="sibTrans" cxnId="{72D17B7B-F8CF-C94B-9AC7-9E629AB1AE15}">
      <dgm:prSet/>
      <dgm:spPr/>
      <dgm:t>
        <a:bodyPr/>
        <a:lstStyle/>
        <a:p>
          <a:endParaRPr lang="en-US" sz="1100"/>
        </a:p>
      </dgm:t>
    </dgm:pt>
    <dgm:pt modelId="{DB2DA9D0-C91E-5142-B7D5-7DF2C8356D7B}">
      <dgm:prSet phldrT="[Text]" custT="1"/>
      <dgm:spPr/>
      <dgm:t>
        <a:bodyPr/>
        <a:lstStyle/>
        <a:p>
          <a:r>
            <a:rPr lang="en-US" sz="4400" dirty="0"/>
            <a:t>4</a:t>
          </a:r>
        </a:p>
      </dgm:t>
    </dgm:pt>
    <dgm:pt modelId="{AAF2B46B-AB53-D049-9190-47B164BF8833}" type="parTrans" cxnId="{53E7DC12-D2A4-9849-9D32-ED744428A48D}">
      <dgm:prSet/>
      <dgm:spPr/>
      <dgm:t>
        <a:bodyPr/>
        <a:lstStyle/>
        <a:p>
          <a:endParaRPr lang="en-US" sz="1100"/>
        </a:p>
      </dgm:t>
    </dgm:pt>
    <dgm:pt modelId="{7F216CDC-0CAB-E74B-A2F1-3049C82CFD7C}" type="sibTrans" cxnId="{53E7DC12-D2A4-9849-9D32-ED744428A48D}">
      <dgm:prSet/>
      <dgm:spPr/>
      <dgm:t>
        <a:bodyPr/>
        <a:lstStyle/>
        <a:p>
          <a:endParaRPr lang="en-US" sz="1100"/>
        </a:p>
      </dgm:t>
    </dgm:pt>
    <dgm:pt modelId="{7768E22D-AE1C-AE43-BF1B-0420902C80AB}">
      <dgm:prSet phldrT="[Text]" custT="1"/>
      <dgm:spPr/>
      <dgm:t>
        <a:bodyPr/>
        <a:lstStyle/>
        <a:p>
          <a:r>
            <a:rPr lang="en-US" sz="4400" dirty="0"/>
            <a:t>3</a:t>
          </a:r>
        </a:p>
      </dgm:t>
    </dgm:pt>
    <dgm:pt modelId="{7A7EDEAC-3A8B-1844-B3D0-9F14D7A70DF2}" type="parTrans" cxnId="{18A9AE39-2507-E543-9071-F68AE40D45FC}">
      <dgm:prSet/>
      <dgm:spPr/>
      <dgm:t>
        <a:bodyPr/>
        <a:lstStyle/>
        <a:p>
          <a:endParaRPr lang="en-US" sz="1100"/>
        </a:p>
      </dgm:t>
    </dgm:pt>
    <dgm:pt modelId="{694BE469-BBC6-5D4E-B17E-625F5670367F}" type="sibTrans" cxnId="{18A9AE39-2507-E543-9071-F68AE40D45FC}">
      <dgm:prSet/>
      <dgm:spPr/>
      <dgm:t>
        <a:bodyPr/>
        <a:lstStyle/>
        <a:p>
          <a:endParaRPr lang="en-US" sz="1100"/>
        </a:p>
      </dgm:t>
    </dgm:pt>
    <dgm:pt modelId="{97485765-E9DA-C245-8D94-0AF0BD5B5710}" type="pres">
      <dgm:prSet presAssocID="{63C8317F-2D32-3B40-ABF8-A155E2B7B327}" presName="Name0" presStyleCnt="0">
        <dgm:presLayoutVars>
          <dgm:dir/>
          <dgm:resizeHandles val="exact"/>
        </dgm:presLayoutVars>
      </dgm:prSet>
      <dgm:spPr/>
    </dgm:pt>
    <dgm:pt modelId="{EBB4C76E-795B-0646-931F-F1C26CE02FFD}" type="pres">
      <dgm:prSet presAssocID="{04C0F88A-CF76-3148-B747-3202DBC31C37}" presName="parTxOnly" presStyleLbl="node1" presStyleIdx="0" presStyleCnt="4">
        <dgm:presLayoutVars>
          <dgm:bulletEnabled val="1"/>
        </dgm:presLayoutVars>
      </dgm:prSet>
      <dgm:spPr/>
    </dgm:pt>
    <dgm:pt modelId="{6145858F-9EAA-DB4B-A5FC-BACAFBFE54B5}" type="pres">
      <dgm:prSet presAssocID="{9149FA32-2137-5142-B530-2E5826A3093B}" presName="parSpace" presStyleCnt="0"/>
      <dgm:spPr/>
    </dgm:pt>
    <dgm:pt modelId="{7F3C1D21-9274-C94F-9CC2-C5CEA8DF1F21}" type="pres">
      <dgm:prSet presAssocID="{494F55E3-0AA0-884D-A88C-4F67DC25D7D4}" presName="parTxOnly" presStyleLbl="node1" presStyleIdx="1" presStyleCnt="4">
        <dgm:presLayoutVars>
          <dgm:bulletEnabled val="1"/>
        </dgm:presLayoutVars>
      </dgm:prSet>
      <dgm:spPr/>
    </dgm:pt>
    <dgm:pt modelId="{041CD160-C94B-8C47-A115-20F6B9FEDCC6}" type="pres">
      <dgm:prSet presAssocID="{08F3B181-CF93-1E4F-99C3-868E91687680}" presName="parSpace" presStyleCnt="0"/>
      <dgm:spPr/>
    </dgm:pt>
    <dgm:pt modelId="{2CB4CCE8-828D-1E49-B8B0-956DD8AB9709}" type="pres">
      <dgm:prSet presAssocID="{7768E22D-AE1C-AE43-BF1B-0420902C80AB}" presName="parTxOnly" presStyleLbl="node1" presStyleIdx="2" presStyleCnt="4">
        <dgm:presLayoutVars>
          <dgm:bulletEnabled val="1"/>
        </dgm:presLayoutVars>
      </dgm:prSet>
      <dgm:spPr/>
    </dgm:pt>
    <dgm:pt modelId="{0489D958-B45F-F942-A7CC-DB048D355E69}" type="pres">
      <dgm:prSet presAssocID="{694BE469-BBC6-5D4E-B17E-625F5670367F}" presName="parSpace" presStyleCnt="0"/>
      <dgm:spPr/>
    </dgm:pt>
    <dgm:pt modelId="{56D04CD7-67DC-C14E-AE65-D2C8F7187006}" type="pres">
      <dgm:prSet presAssocID="{DB2DA9D0-C91E-5142-B7D5-7DF2C8356D7B}" presName="parTxOnly" presStyleLbl="node1" presStyleIdx="3" presStyleCnt="4">
        <dgm:presLayoutVars>
          <dgm:bulletEnabled val="1"/>
        </dgm:presLayoutVars>
      </dgm:prSet>
      <dgm:spPr/>
    </dgm:pt>
  </dgm:ptLst>
  <dgm:cxnLst>
    <dgm:cxn modelId="{53E7DC12-D2A4-9849-9D32-ED744428A48D}" srcId="{63C8317F-2D32-3B40-ABF8-A155E2B7B327}" destId="{DB2DA9D0-C91E-5142-B7D5-7DF2C8356D7B}" srcOrd="3" destOrd="0" parTransId="{AAF2B46B-AB53-D049-9190-47B164BF8833}" sibTransId="{7F216CDC-0CAB-E74B-A2F1-3049C82CFD7C}"/>
    <dgm:cxn modelId="{D7BFE321-C913-D04D-A2F4-2F7B3AB55E0F}" srcId="{63C8317F-2D32-3B40-ABF8-A155E2B7B327}" destId="{04C0F88A-CF76-3148-B747-3202DBC31C37}" srcOrd="0" destOrd="0" parTransId="{ADA3F916-9250-D247-8DD5-79CC039FB3A6}" sibTransId="{9149FA32-2137-5142-B530-2E5826A3093B}"/>
    <dgm:cxn modelId="{A32DE234-E949-DF46-AF58-80D6AD160C04}" type="presOf" srcId="{DB2DA9D0-C91E-5142-B7D5-7DF2C8356D7B}" destId="{56D04CD7-67DC-C14E-AE65-D2C8F7187006}" srcOrd="0" destOrd="0" presId="urn:microsoft.com/office/officeart/2005/8/layout/hChevron3"/>
    <dgm:cxn modelId="{18A9AE39-2507-E543-9071-F68AE40D45FC}" srcId="{63C8317F-2D32-3B40-ABF8-A155E2B7B327}" destId="{7768E22D-AE1C-AE43-BF1B-0420902C80AB}" srcOrd="2" destOrd="0" parTransId="{7A7EDEAC-3A8B-1844-B3D0-9F14D7A70DF2}" sibTransId="{694BE469-BBC6-5D4E-B17E-625F5670367F}"/>
    <dgm:cxn modelId="{14895B3D-27F0-1D42-B1B0-325FFAA84FA9}" type="presOf" srcId="{04C0F88A-CF76-3148-B747-3202DBC31C37}" destId="{EBB4C76E-795B-0646-931F-F1C26CE02FFD}" srcOrd="0" destOrd="0" presId="urn:microsoft.com/office/officeart/2005/8/layout/hChevron3"/>
    <dgm:cxn modelId="{72D17B7B-F8CF-C94B-9AC7-9E629AB1AE15}" srcId="{63C8317F-2D32-3B40-ABF8-A155E2B7B327}" destId="{494F55E3-0AA0-884D-A88C-4F67DC25D7D4}" srcOrd="1" destOrd="0" parTransId="{814BA6B4-26DE-284E-8D43-7004B1B9A263}" sibTransId="{08F3B181-CF93-1E4F-99C3-868E91687680}"/>
    <dgm:cxn modelId="{2ED39D97-CE92-F44E-AC1D-837C211D682D}" type="presOf" srcId="{63C8317F-2D32-3B40-ABF8-A155E2B7B327}" destId="{97485765-E9DA-C245-8D94-0AF0BD5B5710}" srcOrd="0" destOrd="0" presId="urn:microsoft.com/office/officeart/2005/8/layout/hChevron3"/>
    <dgm:cxn modelId="{FB0BCCD2-2A82-9449-9A48-85BE5823D4B6}" type="presOf" srcId="{7768E22D-AE1C-AE43-BF1B-0420902C80AB}" destId="{2CB4CCE8-828D-1E49-B8B0-956DD8AB9709}" srcOrd="0" destOrd="0" presId="urn:microsoft.com/office/officeart/2005/8/layout/hChevron3"/>
    <dgm:cxn modelId="{441619F7-A401-344B-A2D3-6DB1CA97E8AF}" type="presOf" srcId="{494F55E3-0AA0-884D-A88C-4F67DC25D7D4}" destId="{7F3C1D21-9274-C94F-9CC2-C5CEA8DF1F21}" srcOrd="0" destOrd="0" presId="urn:microsoft.com/office/officeart/2005/8/layout/hChevron3"/>
    <dgm:cxn modelId="{8CB828EF-A677-704C-83AE-0730D1B13FAF}" type="presParOf" srcId="{97485765-E9DA-C245-8D94-0AF0BD5B5710}" destId="{EBB4C76E-795B-0646-931F-F1C26CE02FFD}" srcOrd="0" destOrd="0" presId="urn:microsoft.com/office/officeart/2005/8/layout/hChevron3"/>
    <dgm:cxn modelId="{C5DB7AAA-EA1C-1842-8280-B986A7D74FFE}" type="presParOf" srcId="{97485765-E9DA-C245-8D94-0AF0BD5B5710}" destId="{6145858F-9EAA-DB4B-A5FC-BACAFBFE54B5}" srcOrd="1" destOrd="0" presId="urn:microsoft.com/office/officeart/2005/8/layout/hChevron3"/>
    <dgm:cxn modelId="{DA059B0E-8E47-7C43-B7A2-D52CFF9C11C7}" type="presParOf" srcId="{97485765-E9DA-C245-8D94-0AF0BD5B5710}" destId="{7F3C1D21-9274-C94F-9CC2-C5CEA8DF1F21}" srcOrd="2" destOrd="0" presId="urn:microsoft.com/office/officeart/2005/8/layout/hChevron3"/>
    <dgm:cxn modelId="{280D983D-4326-0542-8B1C-06E194248A11}" type="presParOf" srcId="{97485765-E9DA-C245-8D94-0AF0BD5B5710}" destId="{041CD160-C94B-8C47-A115-20F6B9FEDCC6}" srcOrd="3" destOrd="0" presId="urn:microsoft.com/office/officeart/2005/8/layout/hChevron3"/>
    <dgm:cxn modelId="{B8460F5E-2D98-3548-A36C-BE48A420D665}" type="presParOf" srcId="{97485765-E9DA-C245-8D94-0AF0BD5B5710}" destId="{2CB4CCE8-828D-1E49-B8B0-956DD8AB9709}" srcOrd="4" destOrd="0" presId="urn:microsoft.com/office/officeart/2005/8/layout/hChevron3"/>
    <dgm:cxn modelId="{5E8E813F-223B-ED46-83AC-96EB1BB11A7A}" type="presParOf" srcId="{97485765-E9DA-C245-8D94-0AF0BD5B5710}" destId="{0489D958-B45F-F942-A7CC-DB048D355E69}" srcOrd="5" destOrd="0" presId="urn:microsoft.com/office/officeart/2005/8/layout/hChevron3"/>
    <dgm:cxn modelId="{4042E24C-ECAB-1E42-B1F9-5BFBB6BD696F}" type="presParOf" srcId="{97485765-E9DA-C245-8D94-0AF0BD5B5710}" destId="{56D04CD7-67DC-C14E-AE65-D2C8F718700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E390C5-53DE-4426-B7D2-51B6F1C3A5A7}"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749789E8-CF08-40D2-9B3D-8CC6153A1091}">
      <dgm:prSet/>
      <dgm:spPr/>
      <dgm:t>
        <a:bodyPr/>
        <a:lstStyle/>
        <a:p>
          <a:pPr>
            <a:lnSpc>
              <a:spcPct val="100000"/>
            </a:lnSpc>
          </a:pPr>
          <a:r>
            <a:rPr lang="en-US" b="0" i="0" baseline="0" dirty="0">
              <a:latin typeface="Abadi" panose="020B0604020104020204" pitchFamily="34" charset="0"/>
            </a:rPr>
            <a:t>Example:</a:t>
          </a:r>
          <a:r>
            <a:rPr lang="en-US" b="1" dirty="0">
              <a:latin typeface="Abadi" panose="020B0604020104020204" pitchFamily="34" charset="0"/>
            </a:rPr>
            <a:t> Heinz Ketchup different lines extension ……..</a:t>
          </a:r>
          <a:endParaRPr lang="en-US" dirty="0">
            <a:latin typeface="Abadi" panose="020B0604020104020204" pitchFamily="34" charset="0"/>
          </a:endParaRPr>
        </a:p>
      </dgm:t>
    </dgm:pt>
    <dgm:pt modelId="{AB0DE99A-9389-473B-AEF7-C06904633DC3}" type="parTrans" cxnId="{93BF533E-A304-48A9-A5CD-D7D0DD24ADCA}">
      <dgm:prSet/>
      <dgm:spPr/>
      <dgm:t>
        <a:bodyPr/>
        <a:lstStyle/>
        <a:p>
          <a:endParaRPr lang="en-US">
            <a:latin typeface="Abadi" panose="020B0604020104020204" pitchFamily="34" charset="0"/>
          </a:endParaRPr>
        </a:p>
      </dgm:t>
    </dgm:pt>
    <dgm:pt modelId="{722A1930-ED01-463F-B95C-0E0D70B1EAE0}" type="sibTrans" cxnId="{93BF533E-A304-48A9-A5CD-D7D0DD24ADCA}">
      <dgm:prSet/>
      <dgm:spPr/>
      <dgm:t>
        <a:bodyPr/>
        <a:lstStyle/>
        <a:p>
          <a:endParaRPr lang="en-US">
            <a:latin typeface="Abadi" panose="020B0604020104020204" pitchFamily="34" charset="0"/>
          </a:endParaRPr>
        </a:p>
      </dgm:t>
    </dgm:pt>
    <dgm:pt modelId="{18897D29-97CE-47BC-9AEE-50EDC9F213DC}" type="pres">
      <dgm:prSet presAssocID="{D4E390C5-53DE-4426-B7D2-51B6F1C3A5A7}" presName="root" presStyleCnt="0">
        <dgm:presLayoutVars>
          <dgm:dir/>
          <dgm:resizeHandles val="exact"/>
        </dgm:presLayoutVars>
      </dgm:prSet>
      <dgm:spPr/>
    </dgm:pt>
    <dgm:pt modelId="{52080BC0-4385-4A95-8E55-42CBA4A4A47F}" type="pres">
      <dgm:prSet presAssocID="{749789E8-CF08-40D2-9B3D-8CC6153A1091}" presName="compNode" presStyleCnt="0"/>
      <dgm:spPr/>
    </dgm:pt>
    <dgm:pt modelId="{DD4ED4A0-CBCD-47B4-A3CF-631BC9A4164E}" type="pres">
      <dgm:prSet presAssocID="{749789E8-CF08-40D2-9B3D-8CC6153A1091}" presName="bgRect" presStyleLbl="bgShp" presStyleIdx="0" presStyleCnt="1"/>
      <dgm:spPr/>
    </dgm:pt>
    <dgm:pt modelId="{14DCD83D-E7C9-40DA-98EF-0D44D6B7DA28}" type="pres">
      <dgm:prSet presAssocID="{749789E8-CF08-40D2-9B3D-8CC6153A1091}"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st Aid Kit"/>
        </a:ext>
      </dgm:extLst>
    </dgm:pt>
    <dgm:pt modelId="{AB419C7C-8E85-4D23-B5E0-2407B24CCDBE}" type="pres">
      <dgm:prSet presAssocID="{749789E8-CF08-40D2-9B3D-8CC6153A1091}" presName="spaceRect" presStyleCnt="0"/>
      <dgm:spPr/>
    </dgm:pt>
    <dgm:pt modelId="{285B461F-BEB0-42A0-9369-7C9D02716B23}" type="pres">
      <dgm:prSet presAssocID="{749789E8-CF08-40D2-9B3D-8CC6153A1091}" presName="parTx" presStyleLbl="revTx" presStyleIdx="0" presStyleCnt="1">
        <dgm:presLayoutVars>
          <dgm:chMax val="0"/>
          <dgm:chPref val="0"/>
        </dgm:presLayoutVars>
      </dgm:prSet>
      <dgm:spPr/>
    </dgm:pt>
  </dgm:ptLst>
  <dgm:cxnLst>
    <dgm:cxn modelId="{B54AD416-BE6C-3747-8DC8-A9EF4E110978}" type="presOf" srcId="{D4E390C5-53DE-4426-B7D2-51B6F1C3A5A7}" destId="{18897D29-97CE-47BC-9AEE-50EDC9F213DC}" srcOrd="0" destOrd="0" presId="urn:microsoft.com/office/officeart/2018/2/layout/IconVerticalSolidList"/>
    <dgm:cxn modelId="{93BF533E-A304-48A9-A5CD-D7D0DD24ADCA}" srcId="{D4E390C5-53DE-4426-B7D2-51B6F1C3A5A7}" destId="{749789E8-CF08-40D2-9B3D-8CC6153A1091}" srcOrd="0" destOrd="0" parTransId="{AB0DE99A-9389-473B-AEF7-C06904633DC3}" sibTransId="{722A1930-ED01-463F-B95C-0E0D70B1EAE0}"/>
    <dgm:cxn modelId="{E21AF9A0-35FC-264B-912F-E6312CA8A8CC}" type="presOf" srcId="{749789E8-CF08-40D2-9B3D-8CC6153A1091}" destId="{285B461F-BEB0-42A0-9369-7C9D02716B23}" srcOrd="0" destOrd="0" presId="urn:microsoft.com/office/officeart/2018/2/layout/IconVerticalSolidList"/>
    <dgm:cxn modelId="{B137ED07-6EA9-A646-B0A7-9E6ABEDB00E5}" type="presParOf" srcId="{18897D29-97CE-47BC-9AEE-50EDC9F213DC}" destId="{52080BC0-4385-4A95-8E55-42CBA4A4A47F}" srcOrd="0" destOrd="0" presId="urn:microsoft.com/office/officeart/2018/2/layout/IconVerticalSolidList"/>
    <dgm:cxn modelId="{B536378E-B76C-6A47-9951-BEB10FC958C7}" type="presParOf" srcId="{52080BC0-4385-4A95-8E55-42CBA4A4A47F}" destId="{DD4ED4A0-CBCD-47B4-A3CF-631BC9A4164E}" srcOrd="0" destOrd="0" presId="urn:microsoft.com/office/officeart/2018/2/layout/IconVerticalSolidList"/>
    <dgm:cxn modelId="{FEDAC8C0-92DD-4746-B140-EF84A7784766}" type="presParOf" srcId="{52080BC0-4385-4A95-8E55-42CBA4A4A47F}" destId="{14DCD83D-E7C9-40DA-98EF-0D44D6B7DA28}" srcOrd="1" destOrd="0" presId="urn:microsoft.com/office/officeart/2018/2/layout/IconVerticalSolidList"/>
    <dgm:cxn modelId="{F1F3E978-EB45-1347-8C61-D9040A29AA68}" type="presParOf" srcId="{52080BC0-4385-4A95-8E55-42CBA4A4A47F}" destId="{AB419C7C-8E85-4D23-B5E0-2407B24CCDBE}" srcOrd="2" destOrd="0" presId="urn:microsoft.com/office/officeart/2018/2/layout/IconVerticalSolidList"/>
    <dgm:cxn modelId="{224D687F-A5DC-024B-9BFE-27FD24A073B1}" type="presParOf" srcId="{52080BC0-4385-4A95-8E55-42CBA4A4A47F}" destId="{285B461F-BEB0-42A0-9369-7C9D02716B2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67123-706E-E641-A9BE-88B7D0083BB1}">
      <dsp:nvSpPr>
        <dsp:cNvPr id="0" name=""/>
        <dsp:cNvSpPr/>
      </dsp:nvSpPr>
      <dsp:spPr>
        <a:xfrm>
          <a:off x="78508" y="1401967"/>
          <a:ext cx="1632298" cy="228521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260" tIns="330200" rIns="127260" bIns="33020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kern="1200">
              <a:latin typeface="Abadi" panose="020B0604020104020204" pitchFamily="34" charset="0"/>
            </a:rPr>
            <a:t>Identifying which Differences attribute to Promote</a:t>
          </a:r>
          <a:endParaRPr lang="en-SA" sz="1200" kern="1200"/>
        </a:p>
        <a:p>
          <a:pPr marL="0" lvl="0" algn="l" defTabSz="2711450" rtl="0">
            <a:lnSpc>
              <a:spcPct val="90000"/>
            </a:lnSpc>
            <a:spcBef>
              <a:spcPct val="0"/>
            </a:spcBef>
            <a:spcAft>
              <a:spcPct val="35000"/>
            </a:spcAft>
            <a:buNone/>
          </a:pPr>
          <a:endParaRPr lang="en-US" sz="1200" kern="1200"/>
        </a:p>
      </dsp:txBody>
      <dsp:txXfrm>
        <a:off x="78508" y="2270350"/>
        <a:ext cx="1632298" cy="1371130"/>
      </dsp:txXfrm>
    </dsp:sp>
    <dsp:sp modelId="{33BF13ED-A905-E743-B175-C346EFA259FC}">
      <dsp:nvSpPr>
        <dsp:cNvPr id="0" name=""/>
        <dsp:cNvSpPr/>
      </dsp:nvSpPr>
      <dsp:spPr>
        <a:xfrm>
          <a:off x="476381" y="1643081"/>
          <a:ext cx="685565" cy="6855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449" tIns="12700" rIns="53449" bIns="12700" numCol="1" spcCol="1270" anchor="ctr" anchorCtr="0">
          <a:noAutofit/>
        </a:bodyPr>
        <a:lstStyle/>
        <a:p>
          <a:pPr marL="0" lvl="0" indent="0" algn="ctr" defTabSz="1422400">
            <a:lnSpc>
              <a:spcPct val="90000"/>
            </a:lnSpc>
            <a:spcBef>
              <a:spcPct val="0"/>
            </a:spcBef>
            <a:spcAft>
              <a:spcPct val="35000"/>
            </a:spcAft>
            <a:buNone/>
          </a:pPr>
          <a:r>
            <a:rPr lang="en-US" sz="3200" kern="1200"/>
            <a:t>1</a:t>
          </a:r>
        </a:p>
      </dsp:txBody>
      <dsp:txXfrm>
        <a:off x="576780" y="1743480"/>
        <a:ext cx="484767" cy="484767"/>
      </dsp:txXfrm>
    </dsp:sp>
    <dsp:sp modelId="{90C71D4C-C1E1-F542-B189-ABA043547430}">
      <dsp:nvSpPr>
        <dsp:cNvPr id="0" name=""/>
        <dsp:cNvSpPr/>
      </dsp:nvSpPr>
      <dsp:spPr>
        <a:xfrm>
          <a:off x="3014" y="3699705"/>
          <a:ext cx="163229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A4E5F5-233A-FE49-ADC5-8F20562A79BC}">
      <dsp:nvSpPr>
        <dsp:cNvPr id="0" name=""/>
        <dsp:cNvSpPr/>
      </dsp:nvSpPr>
      <dsp:spPr>
        <a:xfrm>
          <a:off x="1798543" y="1414559"/>
          <a:ext cx="1632298" cy="228521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260" tIns="330200" rIns="127260" bIns="33020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kern="1200">
              <a:latin typeface="Abadi" panose="020B0604020104020204" pitchFamily="34" charset="0"/>
            </a:rPr>
            <a:t>Identifying Competitive Advantages</a:t>
          </a:r>
          <a:endParaRPr lang="en-SA" sz="1200" kern="1200"/>
        </a:p>
        <a:p>
          <a:pPr marL="0" lvl="0" algn="l" defTabSz="844550" rtl="0">
            <a:lnSpc>
              <a:spcPct val="90000"/>
            </a:lnSpc>
            <a:spcBef>
              <a:spcPct val="0"/>
            </a:spcBef>
            <a:spcAft>
              <a:spcPct val="35000"/>
            </a:spcAft>
            <a:buNone/>
          </a:pPr>
          <a:endParaRPr lang="en-US" sz="1200" kern="1200"/>
        </a:p>
      </dsp:txBody>
      <dsp:txXfrm>
        <a:off x="1798543" y="2282942"/>
        <a:ext cx="1632298" cy="1371130"/>
      </dsp:txXfrm>
    </dsp:sp>
    <dsp:sp modelId="{022E23A2-7ABA-164E-ADC1-BE9DD145FA2D}">
      <dsp:nvSpPr>
        <dsp:cNvPr id="0" name=""/>
        <dsp:cNvSpPr/>
      </dsp:nvSpPr>
      <dsp:spPr>
        <a:xfrm>
          <a:off x="2271909" y="1643081"/>
          <a:ext cx="685565" cy="6855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449" tIns="12700" rIns="53449" bIns="12700" numCol="1" spcCol="1270" anchor="ctr" anchorCtr="0">
          <a:noAutofit/>
        </a:bodyPr>
        <a:lstStyle/>
        <a:p>
          <a:pPr marL="0" lvl="0" indent="0" algn="ctr" defTabSz="1422400">
            <a:lnSpc>
              <a:spcPct val="90000"/>
            </a:lnSpc>
            <a:spcBef>
              <a:spcPct val="0"/>
            </a:spcBef>
            <a:spcAft>
              <a:spcPct val="35000"/>
            </a:spcAft>
            <a:buNone/>
          </a:pPr>
          <a:r>
            <a:rPr lang="en-US" sz="3200" kern="1200"/>
            <a:t>2</a:t>
          </a:r>
        </a:p>
      </dsp:txBody>
      <dsp:txXfrm>
        <a:off x="2372308" y="1743480"/>
        <a:ext cx="484767" cy="484767"/>
      </dsp:txXfrm>
    </dsp:sp>
    <dsp:sp modelId="{E3CF4349-7365-414D-9FE1-87B39F756AD9}">
      <dsp:nvSpPr>
        <dsp:cNvPr id="0" name=""/>
        <dsp:cNvSpPr/>
      </dsp:nvSpPr>
      <dsp:spPr>
        <a:xfrm>
          <a:off x="1798543" y="3699705"/>
          <a:ext cx="163229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640D49-30AA-2B4C-AEDA-78411D4AFED9}">
      <dsp:nvSpPr>
        <dsp:cNvPr id="0" name=""/>
        <dsp:cNvSpPr/>
      </dsp:nvSpPr>
      <dsp:spPr>
        <a:xfrm>
          <a:off x="3594071" y="1414559"/>
          <a:ext cx="1632298" cy="228521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260" tIns="330200" rIns="127260" bIns="33020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kern="1200" dirty="0">
              <a:latin typeface="Abadi" panose="020B0604020104020204" pitchFamily="34" charset="0"/>
            </a:rPr>
            <a:t>developing the unique value proposition</a:t>
          </a:r>
          <a:endParaRPr lang="en-US" sz="1200" kern="1200" dirty="0"/>
        </a:p>
      </dsp:txBody>
      <dsp:txXfrm>
        <a:off x="3594071" y="2282942"/>
        <a:ext cx="1632298" cy="1371130"/>
      </dsp:txXfrm>
    </dsp:sp>
    <dsp:sp modelId="{A2AFA3E6-472A-BD41-9103-385607EE211B}">
      <dsp:nvSpPr>
        <dsp:cNvPr id="0" name=""/>
        <dsp:cNvSpPr/>
      </dsp:nvSpPr>
      <dsp:spPr>
        <a:xfrm>
          <a:off x="4067438" y="1643081"/>
          <a:ext cx="685565" cy="6855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449" tIns="12700" rIns="53449" bIns="12700" numCol="1" spcCol="1270" anchor="ctr" anchorCtr="0">
          <a:noAutofit/>
        </a:bodyPr>
        <a:lstStyle/>
        <a:p>
          <a:pPr marL="0" lvl="0" indent="0" algn="ctr" defTabSz="1422400">
            <a:lnSpc>
              <a:spcPct val="90000"/>
            </a:lnSpc>
            <a:spcBef>
              <a:spcPct val="0"/>
            </a:spcBef>
            <a:spcAft>
              <a:spcPct val="35000"/>
            </a:spcAft>
            <a:buNone/>
          </a:pPr>
          <a:r>
            <a:rPr lang="en-US" sz="3200" kern="1200"/>
            <a:t>3</a:t>
          </a:r>
        </a:p>
      </dsp:txBody>
      <dsp:txXfrm>
        <a:off x="4167837" y="1743480"/>
        <a:ext cx="484767" cy="484767"/>
      </dsp:txXfrm>
    </dsp:sp>
    <dsp:sp modelId="{A48B4B64-FB9A-3D46-8DA5-F44F8095C383}">
      <dsp:nvSpPr>
        <dsp:cNvPr id="0" name=""/>
        <dsp:cNvSpPr/>
      </dsp:nvSpPr>
      <dsp:spPr>
        <a:xfrm>
          <a:off x="3594071" y="3699705"/>
          <a:ext cx="163229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65C043-F183-F243-98B3-1CA5CCBB119C}">
      <dsp:nvSpPr>
        <dsp:cNvPr id="0" name=""/>
        <dsp:cNvSpPr/>
      </dsp:nvSpPr>
      <dsp:spPr>
        <a:xfrm>
          <a:off x="5389600" y="1414559"/>
          <a:ext cx="1632298" cy="228521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260" tIns="330200" rIns="127260" bIns="33020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kern="1200">
              <a:latin typeface="Abadi" panose="020B0604020104020204" pitchFamily="34" charset="0"/>
            </a:rPr>
            <a:t>Developing a Positioning Statement</a:t>
          </a:r>
          <a:endParaRPr lang="en-US" sz="1200" kern="1200"/>
        </a:p>
      </dsp:txBody>
      <dsp:txXfrm>
        <a:off x="5389600" y="2282942"/>
        <a:ext cx="1632298" cy="1371130"/>
      </dsp:txXfrm>
    </dsp:sp>
    <dsp:sp modelId="{642E4F15-28C4-6D4E-8746-74A047118582}">
      <dsp:nvSpPr>
        <dsp:cNvPr id="0" name=""/>
        <dsp:cNvSpPr/>
      </dsp:nvSpPr>
      <dsp:spPr>
        <a:xfrm>
          <a:off x="5862966" y="1643081"/>
          <a:ext cx="685565" cy="6855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449" tIns="12700" rIns="53449" bIns="12700" numCol="1" spcCol="1270" anchor="ctr" anchorCtr="0">
          <a:noAutofit/>
        </a:bodyPr>
        <a:lstStyle/>
        <a:p>
          <a:pPr marL="0" lvl="0" indent="0" algn="ctr" defTabSz="1422400" rtl="0">
            <a:lnSpc>
              <a:spcPct val="90000"/>
            </a:lnSpc>
            <a:spcBef>
              <a:spcPct val="0"/>
            </a:spcBef>
            <a:spcAft>
              <a:spcPct val="35000"/>
            </a:spcAft>
            <a:buNone/>
          </a:pPr>
          <a:r>
            <a:rPr lang="en-US" sz="3200" kern="1200"/>
            <a:t>4</a:t>
          </a:r>
        </a:p>
      </dsp:txBody>
      <dsp:txXfrm>
        <a:off x="5963365" y="1743480"/>
        <a:ext cx="484767" cy="484767"/>
      </dsp:txXfrm>
    </dsp:sp>
    <dsp:sp modelId="{08B0A72C-5C3E-7149-8091-C59DB362F298}">
      <dsp:nvSpPr>
        <dsp:cNvPr id="0" name=""/>
        <dsp:cNvSpPr/>
      </dsp:nvSpPr>
      <dsp:spPr>
        <a:xfrm>
          <a:off x="5389600" y="3699705"/>
          <a:ext cx="163229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855907-4723-8747-81CD-439CA84029DD}">
      <dsp:nvSpPr>
        <dsp:cNvPr id="0" name=""/>
        <dsp:cNvSpPr/>
      </dsp:nvSpPr>
      <dsp:spPr>
        <a:xfrm>
          <a:off x="7185128" y="1414559"/>
          <a:ext cx="1632298" cy="228521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260" tIns="330200" rIns="127260" bIns="33020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kern="1200">
              <a:latin typeface="Abadi" panose="020B0604020104020204" pitchFamily="34" charset="0"/>
            </a:rPr>
            <a:t>Communicating and Delivering the Chosen Position</a:t>
          </a:r>
          <a:endParaRPr lang="en-SA" sz="1200" kern="1200"/>
        </a:p>
        <a:p>
          <a:pPr marL="0" lvl="0" algn="l" defTabSz="844550" rtl="0">
            <a:lnSpc>
              <a:spcPct val="90000"/>
            </a:lnSpc>
            <a:spcBef>
              <a:spcPct val="0"/>
            </a:spcBef>
            <a:spcAft>
              <a:spcPct val="35000"/>
            </a:spcAft>
            <a:buNone/>
          </a:pPr>
          <a:endParaRPr lang="en-US" sz="1200" kern="1200"/>
        </a:p>
      </dsp:txBody>
      <dsp:txXfrm>
        <a:off x="7185128" y="2282942"/>
        <a:ext cx="1632298" cy="1371130"/>
      </dsp:txXfrm>
    </dsp:sp>
    <dsp:sp modelId="{5C7BADB0-07A5-7947-8161-983579DBC07D}">
      <dsp:nvSpPr>
        <dsp:cNvPr id="0" name=""/>
        <dsp:cNvSpPr/>
      </dsp:nvSpPr>
      <dsp:spPr>
        <a:xfrm>
          <a:off x="7658495" y="1643081"/>
          <a:ext cx="685565" cy="6855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449" tIns="12700" rIns="53449" bIns="12700" numCol="1" spcCol="1270" anchor="ctr" anchorCtr="0">
          <a:noAutofit/>
        </a:bodyPr>
        <a:lstStyle/>
        <a:p>
          <a:pPr marL="0" lvl="0" indent="0" algn="ctr" defTabSz="1422400">
            <a:lnSpc>
              <a:spcPct val="90000"/>
            </a:lnSpc>
            <a:spcBef>
              <a:spcPct val="0"/>
            </a:spcBef>
            <a:spcAft>
              <a:spcPct val="35000"/>
            </a:spcAft>
            <a:buNone/>
          </a:pPr>
          <a:r>
            <a:rPr lang="en-US" sz="3200" kern="1200"/>
            <a:t>5</a:t>
          </a:r>
        </a:p>
      </dsp:txBody>
      <dsp:txXfrm>
        <a:off x="7758894" y="1743480"/>
        <a:ext cx="484767" cy="484767"/>
      </dsp:txXfrm>
    </dsp:sp>
    <dsp:sp modelId="{892DC615-5544-4545-909F-3EC2E6F7B035}">
      <dsp:nvSpPr>
        <dsp:cNvPr id="0" name=""/>
        <dsp:cNvSpPr/>
      </dsp:nvSpPr>
      <dsp:spPr>
        <a:xfrm>
          <a:off x="7185128" y="3699705"/>
          <a:ext cx="163229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4C76E-795B-0646-931F-F1C26CE02FFD}">
      <dsp:nvSpPr>
        <dsp:cNvPr id="0" name=""/>
        <dsp:cNvSpPr/>
      </dsp:nvSpPr>
      <dsp:spPr>
        <a:xfrm>
          <a:off x="2627" y="886605"/>
          <a:ext cx="2636535" cy="105461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t>1</a:t>
          </a:r>
        </a:p>
      </dsp:txBody>
      <dsp:txXfrm>
        <a:off x="2627" y="886605"/>
        <a:ext cx="2372882" cy="1054614"/>
      </dsp:txXfrm>
    </dsp:sp>
    <dsp:sp modelId="{7F3C1D21-9274-C94F-9CC2-C5CEA8DF1F21}">
      <dsp:nvSpPr>
        <dsp:cNvPr id="0" name=""/>
        <dsp:cNvSpPr/>
      </dsp:nvSpPr>
      <dsp:spPr>
        <a:xfrm>
          <a:off x="2111856" y="886605"/>
          <a:ext cx="2636535" cy="105461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t>2</a:t>
          </a:r>
        </a:p>
      </dsp:txBody>
      <dsp:txXfrm>
        <a:off x="2639163" y="886605"/>
        <a:ext cx="1581921" cy="1054614"/>
      </dsp:txXfrm>
    </dsp:sp>
    <dsp:sp modelId="{2CB4CCE8-828D-1E49-B8B0-956DD8AB9709}">
      <dsp:nvSpPr>
        <dsp:cNvPr id="0" name=""/>
        <dsp:cNvSpPr/>
      </dsp:nvSpPr>
      <dsp:spPr>
        <a:xfrm>
          <a:off x="4221084" y="886605"/>
          <a:ext cx="2636535" cy="105461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t>3</a:t>
          </a:r>
        </a:p>
      </dsp:txBody>
      <dsp:txXfrm>
        <a:off x="4748391" y="886605"/>
        <a:ext cx="1581921" cy="1054614"/>
      </dsp:txXfrm>
    </dsp:sp>
    <dsp:sp modelId="{56D04CD7-67DC-C14E-AE65-D2C8F7187006}">
      <dsp:nvSpPr>
        <dsp:cNvPr id="0" name=""/>
        <dsp:cNvSpPr/>
      </dsp:nvSpPr>
      <dsp:spPr>
        <a:xfrm>
          <a:off x="6330313" y="886605"/>
          <a:ext cx="2636535" cy="105461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t>4</a:t>
          </a:r>
        </a:p>
      </dsp:txBody>
      <dsp:txXfrm>
        <a:off x="6857620" y="886605"/>
        <a:ext cx="1581921" cy="10546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ED4A0-CBCD-47B4-A3CF-631BC9A4164E}">
      <dsp:nvSpPr>
        <dsp:cNvPr id="0" name=""/>
        <dsp:cNvSpPr/>
      </dsp:nvSpPr>
      <dsp:spPr>
        <a:xfrm>
          <a:off x="0" y="997681"/>
          <a:ext cx="3994785" cy="855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CD83D-E7C9-40DA-98EF-0D44D6B7DA28}">
      <dsp:nvSpPr>
        <dsp:cNvPr id="0" name=""/>
        <dsp:cNvSpPr/>
      </dsp:nvSpPr>
      <dsp:spPr>
        <a:xfrm>
          <a:off x="258684" y="1190092"/>
          <a:ext cx="470335" cy="4703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5B461F-BEB0-42A0-9369-7C9D02716B23}">
      <dsp:nvSpPr>
        <dsp:cNvPr id="0" name=""/>
        <dsp:cNvSpPr/>
      </dsp:nvSpPr>
      <dsp:spPr>
        <a:xfrm>
          <a:off x="987705" y="997681"/>
          <a:ext cx="3007079" cy="85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04" tIns="90504" rIns="90504" bIns="90504" numCol="1" spcCol="1270" anchor="ctr" anchorCtr="0">
          <a:noAutofit/>
        </a:bodyPr>
        <a:lstStyle/>
        <a:p>
          <a:pPr marL="0" lvl="0" indent="0" algn="l" defTabSz="755650">
            <a:lnSpc>
              <a:spcPct val="100000"/>
            </a:lnSpc>
            <a:spcBef>
              <a:spcPct val="0"/>
            </a:spcBef>
            <a:spcAft>
              <a:spcPct val="35000"/>
            </a:spcAft>
            <a:buNone/>
          </a:pPr>
          <a:r>
            <a:rPr lang="en-US" sz="1700" b="0" i="0" kern="1200" baseline="0" dirty="0">
              <a:latin typeface="Abadi" panose="020B0604020104020204" pitchFamily="34" charset="0"/>
            </a:rPr>
            <a:t>Example:</a:t>
          </a:r>
          <a:r>
            <a:rPr lang="en-US" sz="1700" b="1" kern="1200" dirty="0">
              <a:latin typeface="Abadi" panose="020B0604020104020204" pitchFamily="34" charset="0"/>
            </a:rPr>
            <a:t> Heinz Ketchup different lines extension ……..</a:t>
          </a:r>
          <a:endParaRPr lang="en-US" sz="1700" kern="1200" dirty="0">
            <a:latin typeface="Abadi" panose="020B0604020104020204" pitchFamily="34" charset="0"/>
          </a:endParaRPr>
        </a:p>
      </dsp:txBody>
      <dsp:txXfrm>
        <a:off x="987705" y="997681"/>
        <a:ext cx="3007079" cy="855156"/>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21DB6E-C25B-46A0-956F-D96F80B9E6C5}"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AFE39-8AA7-4055-90CD-56A2E8536EC5}" type="slidenum">
              <a:rPr lang="en-US" smtClean="0"/>
              <a:t>‹#›</a:t>
            </a:fld>
            <a:endParaRPr lang="en-US"/>
          </a:p>
        </p:txBody>
      </p:sp>
    </p:spTree>
    <p:extLst>
      <p:ext uri="{BB962C8B-B14F-4D97-AF65-F5344CB8AC3E}">
        <p14:creationId xmlns:p14="http://schemas.microsoft.com/office/powerpoint/2010/main" val="2068419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image1.slideserve.com/2257086/product-line-decisions-l.jpg"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image1.slideserve.com/2257086/product-mix-decisions-l.jpg" TargetMode="External"/><Relationship Id="rId4" Type="http://schemas.openxmlformats.org/officeDocument/2006/relationships/hyperlink" Target="https://image1.slideserve.com/2257086/slide22-l.jpg"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image1.slideserve.com/2257086/product-line-decisions-l.jpg"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https://image1.slideserve.com/2257086/product-mix-decisions-l.jpg" TargetMode="External"/><Relationship Id="rId4" Type="http://schemas.openxmlformats.org/officeDocument/2006/relationships/hyperlink" Target="https://image1.slideserve.com/2257086/slide22-l.jpg"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302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There are many statistical techniques for developing market segments. Once the firm has identified its market-segment opportunities, it must decide how many and which ones to target. Marketers are increasingly combining several variables in an effort to identify smaller, better-defined target groups. Thus, a bank may not only identify a group of wealthy retired adults but within that group distinguish several segments depending on current income, assets, savings, and risk preferences. This has led some market researchers to advocate a needs-based market segmentation approach. Roger Best proposed the seven-step approach shown in Table 9.6.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190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8000"/>
                </a:solidFill>
                <a:latin typeface="Arial" panose="020B0604020202020204" pitchFamily="34" charset="0"/>
              </a:rPr>
              <a:t>Differentiated </a:t>
            </a:r>
            <a:r>
              <a:rPr lang="en-US" altLang="en-US" b="0" dirty="0">
                <a:solidFill>
                  <a:srgbClr val="008000"/>
                </a:solidFill>
                <a:latin typeface="Arial" panose="020B0604020202020204" pitchFamily="34" charset="0"/>
              </a:rPr>
              <a:t>(or</a:t>
            </a:r>
            <a:r>
              <a:rPr lang="en-US" altLang="en-US" b="1" dirty="0">
                <a:solidFill>
                  <a:srgbClr val="008000"/>
                </a:solidFill>
                <a:latin typeface="Arial" panose="020B0604020202020204" pitchFamily="34" charset="0"/>
              </a:rPr>
              <a:t> segmented marketing</a:t>
            </a:r>
            <a:r>
              <a:rPr lang="en-US" altLang="en-US" b="0" dirty="0">
                <a:solidFill>
                  <a:srgbClr val="008000"/>
                </a:solidFill>
                <a:latin typeface="Arial" panose="020B0604020202020204" pitchFamily="34" charset="0"/>
              </a:rPr>
              <a:t>) refers </a:t>
            </a:r>
            <a:r>
              <a:rPr lang="en-US" altLang="en-US" dirty="0">
                <a:solidFill>
                  <a:srgbClr val="008000"/>
                </a:solidFill>
                <a:latin typeface="Arial" panose="020B0604020202020204" pitchFamily="34" charset="0"/>
              </a:rPr>
              <a:t>to a market-coverage strategy in which a firm decides to target several market segments and designs separate offers for each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Using a </a:t>
            </a:r>
            <a:r>
              <a:rPr lang="en-US" sz="1200" b="1" i="0" u="none" strike="noStrike" kern="1200" baseline="0" dirty="0">
                <a:solidFill>
                  <a:schemeClr val="tx1"/>
                </a:solidFill>
                <a:latin typeface="+mn-lt"/>
                <a:ea typeface="+mn-ea"/>
                <a:cs typeface="+mn-cs"/>
              </a:rPr>
              <a:t>differentiated marketing </a:t>
            </a:r>
            <a:r>
              <a:rPr lang="en-US" sz="1200" b="0" i="0" u="none" strike="noStrike" kern="1200" baseline="0" dirty="0">
                <a:solidFill>
                  <a:schemeClr val="tx1"/>
                </a:solidFill>
                <a:latin typeface="+mn-lt"/>
                <a:ea typeface="+mn-ea"/>
                <a:cs typeface="+mn-cs"/>
              </a:rPr>
              <a:t>(or </a:t>
            </a:r>
            <a:r>
              <a:rPr lang="en-US" sz="1200" b="1" i="0" u="none" strike="noStrike" kern="1200" baseline="0" dirty="0">
                <a:solidFill>
                  <a:schemeClr val="tx1"/>
                </a:solidFill>
                <a:latin typeface="+mn-lt"/>
                <a:ea typeface="+mn-ea"/>
                <a:cs typeface="+mn-cs"/>
              </a:rPr>
              <a:t>segmented marketing</a:t>
            </a:r>
            <a:r>
              <a:rPr lang="en-US" sz="1200" b="0" i="0" u="none" strike="noStrike" kern="1200" baseline="0" dirty="0">
                <a:solidFill>
                  <a:schemeClr val="tx1"/>
                </a:solidFill>
                <a:latin typeface="+mn-lt"/>
                <a:ea typeface="+mn-ea"/>
                <a:cs typeface="+mn-cs"/>
              </a:rPr>
              <a:t>) strategy, a firm decides to target several market segments and designs separate offers for each. For example, P&amp;G markets at least six different laundry detergent brands in the United States (Tide, Gain, Cheer, Era, Dreft, and Bold), which compete with each other on supermarket shelves. Thanks to its differentiated approach, P&amp;G is really cleaning up in the $15 billion U.S. laundry detergent market, capturing a 61 percent market share.</a:t>
            </a:r>
            <a:endParaRPr lang="en-IN" dirty="0"/>
          </a:p>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There are many statistical techniques for developing market segments. Once the firm has identified its market-segment opportunities, it must decide how many and which ones to target. Marketers are increasingly combining several variables in an effort to identify smaller, better-defined target groups. Thus, a bank may not only identify a group of wealthy retired adults but within that group distinguish several segments depending on current income, assets, savings, and risk preferences. This has led some market researchers to advocate a needs-based market segmentation approach. Roger Best proposed the seven-step approach shown in Table 9.6.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490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b="1" dirty="0">
                <a:solidFill>
                  <a:srgbClr val="008000"/>
                </a:solidFill>
                <a:latin typeface="Arial" panose="020B0604020202020204" pitchFamily="34" charset="0"/>
              </a:rPr>
              <a:t>Concentrated </a:t>
            </a:r>
            <a:r>
              <a:rPr lang="en-US" altLang="en-US" b="0" dirty="0">
                <a:solidFill>
                  <a:srgbClr val="008000"/>
                </a:solidFill>
                <a:latin typeface="Arial" panose="020B0604020202020204" pitchFamily="34" charset="0"/>
              </a:rPr>
              <a:t>(or</a:t>
            </a:r>
            <a:r>
              <a:rPr lang="en-US" altLang="en-US" b="1" dirty="0">
                <a:solidFill>
                  <a:srgbClr val="008000"/>
                </a:solidFill>
                <a:latin typeface="Arial" panose="020B0604020202020204" pitchFamily="34" charset="0"/>
              </a:rPr>
              <a:t> niche marketing</a:t>
            </a:r>
            <a:r>
              <a:rPr lang="en-US" altLang="en-US" b="0" dirty="0">
                <a:solidFill>
                  <a:srgbClr val="008000"/>
                </a:solidFill>
                <a:latin typeface="Arial" panose="020B0604020202020204" pitchFamily="34" charset="0"/>
              </a:rPr>
              <a:t>)</a:t>
            </a:r>
            <a:r>
              <a:rPr lang="en-US" altLang="en-US" b="1"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refers to a market-coverage strategy in which a firm goes after a large share of one or a few smaller</a:t>
            </a:r>
            <a:r>
              <a:rPr lang="en-US" altLang="en-US"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segments or niches.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8000"/>
                </a:solidFill>
                <a:latin typeface="Arial" panose="020B0604020202020204" pitchFamily="34" charset="0"/>
              </a:rPr>
              <a:t>Micromarketing</a:t>
            </a:r>
            <a:r>
              <a:rPr lang="en-US" altLang="en-US" dirty="0">
                <a:solidFill>
                  <a:srgbClr val="008000"/>
                </a:solidFill>
                <a:latin typeface="Arial" panose="020B0604020202020204" pitchFamily="34" charset="0"/>
              </a:rPr>
              <a:t> </a:t>
            </a:r>
            <a:r>
              <a:rPr lang="en-US" sz="1200" kern="1200" dirty="0">
                <a:solidFill>
                  <a:schemeClr val="tx1"/>
                </a:solidFill>
                <a:effectLst/>
                <a:latin typeface="Arial" charset="0"/>
                <a:ea typeface="MS PGothic" panose="020B0600070205080204" pitchFamily="34" charset="-128"/>
                <a:cs typeface="ＭＳ Ｐゴシック" charset="0"/>
              </a:rPr>
              <a:t>is the practice of tailoring products and marketing programs to suit the tastes of specific individuals and locations. Rather than seeing a customer in every individual, micro marketers see the individual in every customer. </a:t>
            </a:r>
          </a:p>
          <a:p>
            <a:endParaRPr dirty="0"/>
          </a:p>
        </p:txBody>
      </p:sp>
    </p:spTree>
    <p:extLst>
      <p:ext uri="{BB962C8B-B14F-4D97-AF65-F5344CB8AC3E}">
        <p14:creationId xmlns:p14="http://schemas.microsoft.com/office/powerpoint/2010/main" val="1786371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solidFill>
                  <a:srgbClr val="0070C0"/>
                </a:solidFill>
              </a:rPr>
              <a:t>Affluent : </a:t>
            </a:r>
            <a:r>
              <a:rPr lang="en-US" b="0" i="0" u="none" strike="noStrike" dirty="0">
                <a:solidFill>
                  <a:srgbClr val="505050"/>
                </a:solidFill>
                <a:effectLst/>
                <a:latin typeface="Segoe UI" panose="020F0502020204030204" pitchFamily="34" charset="0"/>
              </a:rPr>
              <a:t>a group having a great deal of money; wealthy: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Plantin"/>
              </a:rPr>
              <a:t>Mass marketing strategy: </a:t>
            </a:r>
            <a:r>
              <a:rPr lang="en-US" sz="1800" dirty="0" err="1">
                <a:effectLst/>
                <a:latin typeface="Plantin"/>
              </a:rPr>
              <a:t>ering</a:t>
            </a:r>
            <a:r>
              <a:rPr lang="en-US" sz="1800" dirty="0">
                <a:effectLst/>
                <a:latin typeface="Plantin"/>
              </a:rPr>
              <a:t> one product/service concept to most of the market, across many market segments.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Plantin"/>
              </a:rPr>
              <a:t>Single segment strategy: </a:t>
            </a:r>
            <a:r>
              <a:rPr lang="en-US" sz="1800" dirty="0">
                <a:effectLst/>
                <a:latin typeface="Plantin"/>
              </a:rPr>
              <a:t>concentrating on a single segment with a product/ service concept. 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Plantin"/>
              </a:rPr>
              <a:t>Multi-segment strategy: </a:t>
            </a:r>
            <a:r>
              <a:rPr lang="en-US" sz="1800" dirty="0">
                <a:effectLst/>
                <a:latin typeface="Plantin"/>
              </a:rPr>
              <a:t>targeting a different product or service concept at each of a number of segments and develop a marketing mix strategy for each of the selected segments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br>
              <a:rPr lang="en-US"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634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rPr>
              <a:t>Future Leaders Development </a:t>
            </a:r>
            <a:r>
              <a:rPr lang="en-US" dirty="0" err="1">
                <a:solidFill>
                  <a:srgbClr val="000000"/>
                </a:solidFill>
                <a:effectLst/>
                <a:latin typeface="Arial" panose="020B0604020202020204" pitchFamily="34" charset="0"/>
              </a:rPr>
              <a:t>Programme</a:t>
            </a:r>
            <a:r>
              <a:rPr lang="en-US" dirty="0">
                <a:solidFill>
                  <a:srgbClr val="000000"/>
                </a:solidFill>
                <a:effectLst/>
                <a:latin typeface="Arial" panose="020B0604020202020204" pitchFamily="34" charset="0"/>
              </a:rPr>
              <a:t> </a:t>
            </a:r>
          </a:p>
          <a:p>
            <a:endParaRPr lang="en-US" dirty="0">
              <a:solidFill>
                <a:srgbClr val="000000"/>
              </a:solidFill>
              <a:effectLst/>
              <a:latin typeface="Arial" panose="020B0604020202020204" pitchFamily="34" charset="0"/>
            </a:endParaRPr>
          </a:p>
          <a:p>
            <a:r>
              <a:rPr lang="en-US" dirty="0" err="1">
                <a:solidFill>
                  <a:srgbClr val="000000"/>
                </a:solidFill>
                <a:effectLst/>
                <a:latin typeface="Arial" panose="020B0604020202020204" pitchFamily="34" charset="0"/>
              </a:rPr>
              <a:t>Analyse</a:t>
            </a:r>
            <a:r>
              <a:rPr lang="en-US" dirty="0">
                <a:solidFill>
                  <a:srgbClr val="000000"/>
                </a:solidFill>
                <a:effectLst/>
                <a:latin typeface="Arial" panose="020B0604020202020204" pitchFamily="34" charset="0"/>
              </a:rPr>
              <a:t> Break the subject or complex situations into separate parts and examine each part in detail; identify the main issues and show how the main ideas are related to practice and why they are important; reference to current research or theory may</a:t>
            </a:r>
          </a:p>
          <a:p>
            <a:r>
              <a:rPr lang="en-US" dirty="0">
                <a:solidFill>
                  <a:srgbClr val="000000"/>
                </a:solidFill>
                <a:effectLst/>
                <a:latin typeface="Arial" panose="020B0604020202020204" pitchFamily="34" charset="0"/>
              </a:rPr>
              <a:t>support the analysis</a:t>
            </a:r>
          </a:p>
          <a:p>
            <a:endParaRPr lang="en-US" dirty="0">
              <a:solidFill>
                <a:srgbClr val="000000"/>
              </a:solidFill>
              <a:effectLst/>
              <a:latin typeface="Arial" panose="020B0604020202020204" pitchFamily="34" charset="0"/>
            </a:endParaRPr>
          </a:p>
          <a:p>
            <a:r>
              <a:rPr lang="en-US" dirty="0">
                <a:solidFill>
                  <a:srgbClr val="000000"/>
                </a:solidFill>
                <a:effectLst/>
                <a:latin typeface="Arial" panose="020B0604020202020204" pitchFamily="34" charset="0"/>
              </a:rPr>
              <a:t>Explain Make something clear to someone by describing or revealing relevant information in more details</a:t>
            </a:r>
          </a:p>
          <a:p>
            <a:endParaRPr lang="en-US" dirty="0">
              <a:solidFill>
                <a:srgbClr val="000000"/>
              </a:solidFill>
              <a:effectLst/>
              <a:latin typeface="Arial" panose="020B0604020202020204" pitchFamily="34" charset="0"/>
            </a:endParaRPr>
          </a:p>
          <a:p>
            <a:r>
              <a:rPr lang="en-US" dirty="0">
                <a:solidFill>
                  <a:srgbClr val="000000"/>
                </a:solidFill>
                <a:effectLst/>
                <a:latin typeface="Arial" panose="020B0604020202020204" pitchFamily="34" charset="0"/>
              </a:rPr>
              <a:t>Evaluate Examine strengths and weaknesses, arguments for and against and/or similarities and differences; Judge the evidence from the different perspectives and make </a:t>
            </a:r>
            <a:r>
              <a:rPr lang="en-US" dirty="0" err="1">
                <a:solidFill>
                  <a:srgbClr val="000000"/>
                </a:solidFill>
                <a:effectLst/>
                <a:latin typeface="Arial" panose="020B0604020202020204" pitchFamily="34" charset="0"/>
              </a:rPr>
              <a:t>avalid</a:t>
            </a:r>
            <a:r>
              <a:rPr lang="en-US" dirty="0">
                <a:solidFill>
                  <a:srgbClr val="000000"/>
                </a:solidFill>
                <a:effectLst/>
                <a:latin typeface="Arial" panose="020B0604020202020204" pitchFamily="34" charset="0"/>
              </a:rPr>
              <a:t> conclusion or reasoned judgment; Apply current research or theories to</a:t>
            </a:r>
          </a:p>
          <a:p>
            <a:r>
              <a:rPr lang="en-US" dirty="0">
                <a:solidFill>
                  <a:srgbClr val="000000"/>
                </a:solidFill>
                <a:effectLst/>
                <a:latin typeface="Arial" panose="020B0604020202020204" pitchFamily="34" charset="0"/>
              </a:rPr>
              <a:t>support the evaluation when applicable</a:t>
            </a:r>
          </a:p>
          <a:p>
            <a:endParaRPr lang="en-US" dirty="0">
              <a:solidFill>
                <a:srgbClr val="000000"/>
              </a:solidFill>
              <a:effectLst/>
              <a:latin typeface="Arial" panose="020B0604020202020204" pitchFamily="34" charset="0"/>
            </a:endParaRPr>
          </a:p>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24715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0CE78-9318-CF5C-F382-D4B0ED7D58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BE043-2799-40EE-0498-4F13EC7A4B2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09793CF-FDD1-503C-4F92-C079EAD933A1}"/>
              </a:ext>
            </a:extLst>
          </p:cNvPr>
          <p:cNvSpPr>
            <a:spLocks noGrp="1"/>
          </p:cNvSpPr>
          <p:nvPr>
            <p:ph type="body" idx="1"/>
          </p:nvPr>
        </p:nvSpPr>
        <p:spPr/>
        <p:txBody>
          <a:bodyPr/>
          <a:lstStyle/>
          <a:p>
            <a:r>
              <a:rPr lang="en-US" altLang="en-US" dirty="0">
                <a:solidFill>
                  <a:srgbClr val="008000"/>
                </a:solidFill>
                <a:latin typeface="Arial" panose="020B0604020202020204" pitchFamily="34" charset="0"/>
              </a:rPr>
              <a:t>This figure shows the four major steps in designing a customer-driven</a:t>
            </a:r>
            <a:r>
              <a:rPr lang="en-US" altLang="en-US"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marketing strategy.</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the first two steps, the company selects the customers that it will serve. </a:t>
            </a:r>
            <a:r>
              <a:rPr lang="en-US" altLang="en-US" b="1" dirty="0">
                <a:solidFill>
                  <a:srgbClr val="008000"/>
                </a:solidFill>
                <a:latin typeface="Arial" panose="020B0604020202020204" pitchFamily="34" charset="0"/>
              </a:rPr>
              <a:t>Market segmentation </a:t>
            </a:r>
            <a:r>
              <a:rPr lang="en-US" altLang="en-US" dirty="0">
                <a:solidFill>
                  <a:srgbClr val="008000"/>
                </a:solidFill>
                <a:latin typeface="Arial" panose="020B0604020202020204" pitchFamily="34" charset="0"/>
              </a:rPr>
              <a:t>involves dividing a market into smaller segments of buyers with distinct needs, characteristics, or behaviors that might require separate marketing strategies or mixes. </a:t>
            </a:r>
            <a:r>
              <a:rPr lang="en-US" altLang="en-US" b="1" dirty="0">
                <a:solidFill>
                  <a:srgbClr val="008000"/>
                </a:solidFill>
                <a:latin typeface="Arial" panose="020B0604020202020204" pitchFamily="34" charset="0"/>
              </a:rPr>
              <a:t>Market targeting </a:t>
            </a:r>
            <a:r>
              <a:rPr lang="en-US" altLang="en-US" b="0" dirty="0">
                <a:solidFill>
                  <a:srgbClr val="008000"/>
                </a:solidFill>
                <a:latin typeface="Arial" panose="020B0604020202020204" pitchFamily="34" charset="0"/>
              </a:rPr>
              <a:t>(or</a:t>
            </a:r>
            <a:r>
              <a:rPr lang="en-US" altLang="en-US" b="1" baseline="0" dirty="0">
                <a:solidFill>
                  <a:srgbClr val="008000"/>
                </a:solidFill>
                <a:latin typeface="Arial" panose="020B0604020202020204" pitchFamily="34" charset="0"/>
              </a:rPr>
              <a:t> targeting</a:t>
            </a:r>
            <a:r>
              <a:rPr lang="en-US" altLang="en-US" b="0" baseline="0" dirty="0">
                <a:solidFill>
                  <a:srgbClr val="008000"/>
                </a:solidFill>
                <a:latin typeface="Arial" panose="020B0604020202020204" pitchFamily="34" charset="0"/>
              </a:rPr>
              <a:t>)</a:t>
            </a:r>
            <a:r>
              <a:rPr lang="en-US" altLang="en-US" b="1"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consists of evaluating each market segment’s attractiveness and selecting one or more market segments to enter.</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the final two steps, the company decides on a value proposition. </a:t>
            </a:r>
            <a:r>
              <a:rPr lang="en-US" altLang="en-US" b="1" dirty="0">
                <a:solidFill>
                  <a:srgbClr val="008000"/>
                </a:solidFill>
                <a:latin typeface="Arial" panose="020B0604020202020204" pitchFamily="34" charset="0"/>
              </a:rPr>
              <a:t>Differentiation</a:t>
            </a:r>
            <a:r>
              <a:rPr lang="en-US" altLang="en-US" dirty="0">
                <a:solidFill>
                  <a:srgbClr val="008000"/>
                </a:solidFill>
                <a:latin typeface="Arial" panose="020B0604020202020204" pitchFamily="34" charset="0"/>
              </a:rPr>
              <a:t> involves actually differentiating the firm’s market offering to create superior customer value. </a:t>
            </a:r>
            <a:r>
              <a:rPr lang="en-US" altLang="en-US" b="1" dirty="0">
                <a:solidFill>
                  <a:srgbClr val="008000"/>
                </a:solidFill>
                <a:latin typeface="Arial" panose="020B0604020202020204" pitchFamily="34" charset="0"/>
              </a:rPr>
              <a:t>Positioning</a:t>
            </a:r>
            <a:r>
              <a:rPr lang="en-US" altLang="en-US" dirty="0">
                <a:solidFill>
                  <a:srgbClr val="008000"/>
                </a:solidFill>
                <a:latin typeface="Arial" panose="020B0604020202020204" pitchFamily="34" charset="0"/>
              </a:rPr>
              <a:t> consists of arranging for a market offering to occupy a clear, distinctive, and desirable place, relative to competing products in the minds of target consumers.</a:t>
            </a:r>
          </a:p>
          <a:p>
            <a:endParaRPr lang="en-US" altLang="en-US" dirty="0">
              <a:solidFill>
                <a:srgbClr val="008000"/>
              </a:solidFill>
              <a:latin typeface="Arial" panose="020B0604020202020204" pitchFamily="34" charset="0"/>
            </a:endParaRPr>
          </a:p>
          <a:p>
            <a:endParaRPr lang="en-IN" dirty="0"/>
          </a:p>
        </p:txBody>
      </p:sp>
      <p:sp>
        <p:nvSpPr>
          <p:cNvPr id="4" name="Slide Number Placeholder 3">
            <a:extLst>
              <a:ext uri="{FF2B5EF4-FFF2-40B4-BE49-F238E27FC236}">
                <a16:creationId xmlns:a16="http://schemas.microsoft.com/office/drawing/2014/main" id="{B9894EEE-72FB-2991-BFF1-051EDB50428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188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lvl="0" indent="0" algn="l" rtl="0">
              <a:spcBef>
                <a:spcPts val="0"/>
              </a:spcBef>
              <a:spcAft>
                <a:spcPts val="0"/>
              </a:spcAft>
              <a:buNone/>
            </a:pPr>
            <a:r>
              <a:rPr lang="en-US" dirty="0">
                <a:solidFill>
                  <a:srgbClr val="008000"/>
                </a:solidFill>
                <a:latin typeface="Arial"/>
                <a:ea typeface="Arial"/>
                <a:cs typeface="Arial"/>
                <a:sym typeface="Arial"/>
              </a:rPr>
              <a:t>After a company has decided which market segments to enter, it must determine how to differentiate its market offering for each targeted segment and what positions it wants to occupy in those segments. </a:t>
            </a:r>
            <a:r>
              <a:rPr lang="en-US" b="1" dirty="0">
                <a:solidFill>
                  <a:srgbClr val="008000"/>
                </a:solidFill>
                <a:latin typeface="Arial"/>
                <a:ea typeface="Arial"/>
                <a:cs typeface="Arial"/>
                <a:sym typeface="Arial"/>
              </a:rPr>
              <a:t>Positioning</a:t>
            </a:r>
            <a:r>
              <a:rPr lang="en-US" dirty="0">
                <a:solidFill>
                  <a:srgbClr val="008000"/>
                </a:solidFill>
                <a:latin typeface="Arial"/>
                <a:ea typeface="Arial"/>
                <a:cs typeface="Arial"/>
                <a:sym typeface="Arial"/>
              </a:rPr>
              <a:t> is arranging for a product to occupy a clear, distinctive, and desirable place relative to competing products in the minds of target consumers.</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Effective positioning begins with </a:t>
            </a:r>
            <a:r>
              <a:rPr lang="en-US" b="1" dirty="0">
                <a:solidFill>
                  <a:srgbClr val="008000"/>
                </a:solidFill>
                <a:latin typeface="Arial"/>
                <a:ea typeface="Arial"/>
                <a:cs typeface="Arial"/>
                <a:sym typeface="Arial"/>
              </a:rPr>
              <a:t>differentiation</a:t>
            </a:r>
            <a:r>
              <a:rPr lang="en-US" dirty="0">
                <a:solidFill>
                  <a:srgbClr val="008000"/>
                </a:solidFill>
                <a:latin typeface="Arial"/>
                <a:ea typeface="Arial"/>
                <a:cs typeface="Arial"/>
                <a:sym typeface="Arial"/>
              </a:rPr>
              <a:t>. This refers to actually differentiating the market offering to create superior customer value. Once the company has chosen a desired position, it must take strong steps to deliver and communicate that position to target consumers. The company’s entire marketing program should support the chosen positioning strategy.</a:t>
            </a:r>
            <a:endParaRPr lang="en-US" dirty="0"/>
          </a:p>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310739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This figure shows the four major steps in designing a customer-driven</a:t>
            </a:r>
            <a:r>
              <a:rPr lang="en-US" altLang="en-US"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marketing strategy.</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the first two steps, the company selects the customers that it will serve. </a:t>
            </a:r>
            <a:r>
              <a:rPr lang="en-US" altLang="en-US" b="1" dirty="0">
                <a:solidFill>
                  <a:srgbClr val="008000"/>
                </a:solidFill>
                <a:latin typeface="Arial" panose="020B0604020202020204" pitchFamily="34" charset="0"/>
              </a:rPr>
              <a:t>Market segmentation </a:t>
            </a:r>
            <a:r>
              <a:rPr lang="en-US" altLang="en-US" dirty="0">
                <a:solidFill>
                  <a:srgbClr val="008000"/>
                </a:solidFill>
                <a:latin typeface="Arial" panose="020B0604020202020204" pitchFamily="34" charset="0"/>
              </a:rPr>
              <a:t>involves dividing a market into smaller segments of buyers with distinct needs, characteristics, or behaviors that might require separate marketing strategies or mixes. </a:t>
            </a:r>
            <a:r>
              <a:rPr lang="en-US" altLang="en-US" b="1" dirty="0">
                <a:solidFill>
                  <a:srgbClr val="008000"/>
                </a:solidFill>
                <a:latin typeface="Arial" panose="020B0604020202020204" pitchFamily="34" charset="0"/>
              </a:rPr>
              <a:t>Market targeting </a:t>
            </a:r>
            <a:r>
              <a:rPr lang="en-US" altLang="en-US" b="0" dirty="0">
                <a:solidFill>
                  <a:srgbClr val="008000"/>
                </a:solidFill>
                <a:latin typeface="Arial" panose="020B0604020202020204" pitchFamily="34" charset="0"/>
              </a:rPr>
              <a:t>(or</a:t>
            </a:r>
            <a:r>
              <a:rPr lang="en-US" altLang="en-US" b="1" baseline="0" dirty="0">
                <a:solidFill>
                  <a:srgbClr val="008000"/>
                </a:solidFill>
                <a:latin typeface="Arial" panose="020B0604020202020204" pitchFamily="34" charset="0"/>
              </a:rPr>
              <a:t> targeting</a:t>
            </a:r>
            <a:r>
              <a:rPr lang="en-US" altLang="en-US" b="0" baseline="0" dirty="0">
                <a:solidFill>
                  <a:srgbClr val="008000"/>
                </a:solidFill>
                <a:latin typeface="Arial" panose="020B0604020202020204" pitchFamily="34" charset="0"/>
              </a:rPr>
              <a:t>)</a:t>
            </a:r>
            <a:r>
              <a:rPr lang="en-US" altLang="en-US" b="1"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consists of evaluating each market segment’s attractiveness and selecting one or more market segments to enter.</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the final two steps, the company decides on a value proposition. </a:t>
            </a:r>
            <a:r>
              <a:rPr lang="en-US" altLang="en-US" b="1" dirty="0">
                <a:solidFill>
                  <a:srgbClr val="008000"/>
                </a:solidFill>
                <a:latin typeface="Arial" panose="020B0604020202020204" pitchFamily="34" charset="0"/>
              </a:rPr>
              <a:t>Differentiation</a:t>
            </a:r>
            <a:r>
              <a:rPr lang="en-US" altLang="en-US" dirty="0">
                <a:solidFill>
                  <a:srgbClr val="008000"/>
                </a:solidFill>
                <a:latin typeface="Arial" panose="020B0604020202020204" pitchFamily="34" charset="0"/>
              </a:rPr>
              <a:t> involves actually differentiating the firm’s market offering to create superior customer value. </a:t>
            </a:r>
            <a:r>
              <a:rPr lang="en-US" altLang="en-US" b="1" dirty="0">
                <a:solidFill>
                  <a:srgbClr val="008000"/>
                </a:solidFill>
                <a:latin typeface="Arial" panose="020B0604020202020204" pitchFamily="34" charset="0"/>
              </a:rPr>
              <a:t>Positioning</a:t>
            </a:r>
            <a:r>
              <a:rPr lang="en-US" altLang="en-US" dirty="0">
                <a:solidFill>
                  <a:srgbClr val="008000"/>
                </a:solidFill>
                <a:latin typeface="Arial" panose="020B0604020202020204" pitchFamily="34" charset="0"/>
              </a:rPr>
              <a:t> consists of arranging for a market offering to occupy a clear, distinctive, and desirable place, relative to competing products in the minds of target consumers.</a:t>
            </a:r>
          </a:p>
          <a:p>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216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lvl="0" indent="0" algn="l" rtl="0">
              <a:spcBef>
                <a:spcPts val="0"/>
              </a:spcBef>
              <a:spcAft>
                <a:spcPts val="0"/>
              </a:spcAft>
              <a:buNone/>
            </a:pPr>
            <a:r>
              <a:rPr lang="en-US" dirty="0">
                <a:solidFill>
                  <a:srgbClr val="008000"/>
                </a:solidFill>
                <a:latin typeface="Arial"/>
                <a:ea typeface="Arial"/>
                <a:cs typeface="Arial"/>
                <a:sym typeface="Arial"/>
              </a:rPr>
              <a:t>After a company has decided which market segments to enter, it must determine how to differentiate its market offering for each targeted segment and what positions it wants to occupy in those segments. </a:t>
            </a:r>
            <a:r>
              <a:rPr lang="en-US" b="1" dirty="0">
                <a:solidFill>
                  <a:srgbClr val="008000"/>
                </a:solidFill>
                <a:latin typeface="Arial"/>
                <a:ea typeface="Arial"/>
                <a:cs typeface="Arial"/>
                <a:sym typeface="Arial"/>
              </a:rPr>
              <a:t>Positioning</a:t>
            </a:r>
            <a:r>
              <a:rPr lang="en-US" dirty="0">
                <a:solidFill>
                  <a:srgbClr val="008000"/>
                </a:solidFill>
                <a:latin typeface="Arial"/>
                <a:ea typeface="Arial"/>
                <a:cs typeface="Arial"/>
                <a:sym typeface="Arial"/>
              </a:rPr>
              <a:t> is arranging for a product to occupy a clear, distinctive, and desirable place relative to competing products in the minds of target consumers.</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Effective positioning begins with </a:t>
            </a:r>
            <a:r>
              <a:rPr lang="en-US" b="1" dirty="0">
                <a:solidFill>
                  <a:srgbClr val="008000"/>
                </a:solidFill>
                <a:latin typeface="Arial"/>
                <a:ea typeface="Arial"/>
                <a:cs typeface="Arial"/>
                <a:sym typeface="Arial"/>
              </a:rPr>
              <a:t>differentiation</a:t>
            </a:r>
            <a:r>
              <a:rPr lang="en-US" dirty="0">
                <a:solidFill>
                  <a:srgbClr val="008000"/>
                </a:solidFill>
                <a:latin typeface="Arial"/>
                <a:ea typeface="Arial"/>
                <a:cs typeface="Arial"/>
                <a:sym typeface="Arial"/>
              </a:rPr>
              <a:t>. This refers to actually differentiating the market offering to create superior customer value. Once the company has chosen a desired position, it must take strong steps to deliver and communicate that position to target consumers. The company’s entire marketing program should support the chosen positioning strategy.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202124"/>
                </a:solidFill>
                <a:latin typeface="arial" panose="020B0604020202020204" pitchFamily="34" charset="0"/>
              </a:rPr>
              <a:t>The main objective of differentiation strategy is to increase competitive advantage.</a:t>
            </a:r>
            <a:endParaRPr lang="en-SA" b="1" dirty="0">
              <a:solidFill>
                <a:srgbClr val="202124"/>
              </a:solidFill>
              <a:latin typeface="arial" panose="020B0604020202020204" pitchFamily="34" charset="0"/>
            </a:endParaRPr>
          </a:p>
          <a:p>
            <a:endParaRPr dirty="0"/>
          </a:p>
        </p:txBody>
      </p:sp>
    </p:spTree>
    <p:extLst>
      <p:ext uri="{BB962C8B-B14F-4D97-AF65-F5344CB8AC3E}">
        <p14:creationId xmlns:p14="http://schemas.microsoft.com/office/powerpoint/2010/main" val="2061100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MS PGothic" panose="020B0600070205080204" pitchFamily="34" charset="-128"/>
                <a:cs typeface="ＭＳ Ｐゴシック" charset="0"/>
              </a:rPr>
              <a:t>Beyond deciding which segments of the market it will target, the company must decide  on a </a:t>
            </a:r>
            <a:r>
              <a:rPr lang="en-US" sz="1200" i="0" kern="1200" dirty="0">
                <a:solidFill>
                  <a:schemeClr val="tx1"/>
                </a:solidFill>
                <a:effectLst/>
                <a:latin typeface="Arial" charset="0"/>
                <a:ea typeface="MS PGothic" panose="020B0600070205080204" pitchFamily="34" charset="-128"/>
                <a:cs typeface="ＭＳ Ｐゴシック" charset="0"/>
              </a:rPr>
              <a:t>value proposition</a:t>
            </a:r>
            <a:r>
              <a:rPr lang="en-US" sz="1200" kern="1200" dirty="0">
                <a:solidFill>
                  <a:schemeClr val="tx1"/>
                </a:solidFill>
                <a:effectLst/>
                <a:latin typeface="Arial" charset="0"/>
                <a:ea typeface="MS PGothic" panose="020B0600070205080204" pitchFamily="34" charset="-128"/>
                <a:cs typeface="ＭＳ Ｐゴシック" charset="0"/>
              </a:rPr>
              <a:t>—how it will create differentiated value for targeted segments and what positions it wants to occupy in those segments. A </a:t>
            </a:r>
            <a:r>
              <a:rPr lang="en-US" sz="1200" b="1" kern="1200" dirty="0">
                <a:solidFill>
                  <a:schemeClr val="tx1"/>
                </a:solidFill>
                <a:effectLst/>
                <a:latin typeface="Arial" charset="0"/>
                <a:ea typeface="MS PGothic" panose="020B0600070205080204" pitchFamily="34" charset="-128"/>
                <a:cs typeface="ＭＳ Ｐゴシック" charset="0"/>
              </a:rPr>
              <a:t>product position </a:t>
            </a:r>
            <a:r>
              <a:rPr lang="en-US" sz="1200" kern="1200" dirty="0">
                <a:solidFill>
                  <a:schemeClr val="tx1"/>
                </a:solidFill>
                <a:effectLst/>
                <a:latin typeface="Arial" charset="0"/>
                <a:ea typeface="MS PGothic" panose="020B0600070205080204" pitchFamily="34" charset="-128"/>
                <a:cs typeface="ＭＳ Ｐゴシック" charset="0"/>
              </a:rPr>
              <a:t>is the way a product is </a:t>
            </a:r>
            <a:r>
              <a:rPr lang="en-US" sz="1200" i="0" kern="1200" dirty="0">
                <a:solidFill>
                  <a:schemeClr val="tx1"/>
                </a:solidFill>
                <a:effectLst/>
                <a:latin typeface="Arial" charset="0"/>
                <a:ea typeface="MS PGothic" panose="020B0600070205080204" pitchFamily="34" charset="-128"/>
                <a:cs typeface="ＭＳ Ｐゴシック" charset="0"/>
              </a:rPr>
              <a:t>defined by consumers</a:t>
            </a:r>
            <a:r>
              <a:rPr lang="en-US" sz="1200" i="1" kern="1200" dirty="0">
                <a:solidFill>
                  <a:schemeClr val="tx1"/>
                </a:solidFill>
                <a:effectLst/>
                <a:latin typeface="Arial" charset="0"/>
                <a:ea typeface="MS PGothic" panose="020B0600070205080204" pitchFamily="34" charset="-128"/>
                <a:cs typeface="ＭＳ Ｐゴシック" charset="0"/>
              </a:rPr>
              <a:t> </a:t>
            </a:r>
            <a:r>
              <a:rPr lang="en-US" sz="1200" kern="1200" dirty="0">
                <a:solidFill>
                  <a:schemeClr val="tx1"/>
                </a:solidFill>
                <a:effectLst/>
                <a:latin typeface="Arial" charset="0"/>
                <a:ea typeface="MS PGothic" panose="020B0600070205080204" pitchFamily="34" charset="-128"/>
                <a:cs typeface="ＭＳ Ｐゴシック" charset="0"/>
              </a:rPr>
              <a:t>on important attributes—the place the product occupies in consumers’ minds relative to competing products. </a:t>
            </a:r>
            <a:endParaRPr lang="en-US" altLang="en-US" dirty="0">
              <a:solidFill>
                <a:srgbClr val="008000"/>
              </a:solidFill>
              <a:latin typeface="Arial" panose="020B0604020202020204" pitchFamily="34" charset="0"/>
            </a:endParaRP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9EB5F-53F1-2042-8712-BFA2B680EE0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071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solidFill>
                  <a:srgbClr val="0070C0"/>
                </a:solidFill>
                <a:latin typeface="roboto" panose="02000000000000000000" pitchFamily="2" charset="0"/>
              </a:rPr>
              <a:t>Perceptual mapping is a visual representation of where a brand, product, or service stands among competitors. It is also known as positional mapping.</a:t>
            </a:r>
          </a:p>
          <a:p>
            <a:pPr>
              <a:lnSpc>
                <a:spcPct val="150000"/>
              </a:lnSpc>
            </a:pPr>
            <a:r>
              <a:rPr lang="en-US" sz="1200" dirty="0">
                <a:solidFill>
                  <a:srgbClr val="0070C0"/>
                </a:solidFill>
                <a:latin typeface="roboto" panose="02000000000000000000" pitchFamily="2" charset="0"/>
              </a:rPr>
              <a:t>generally, consists of two key attributes as a basis (e.g., price and quality)</a:t>
            </a:r>
          </a:p>
          <a:p>
            <a:pPr>
              <a:lnSpc>
                <a:spcPct val="150000"/>
              </a:lnSpc>
            </a:pPr>
            <a:r>
              <a:rPr lang="en-US" sz="1200" dirty="0">
                <a:solidFill>
                  <a:srgbClr val="0070C0"/>
                </a:solidFill>
                <a:latin typeface="roboto" panose="02000000000000000000" pitchFamily="2" charset="0"/>
              </a:rPr>
              <a:t>Marketers chose the attributes want to focus on, then position the brands, products, or services using these attributes</a:t>
            </a:r>
            <a:r>
              <a:rPr lang="en-US" sz="1200" dirty="0">
                <a:solidFill>
                  <a:srgbClr val="0070C0"/>
                </a:solidFill>
              </a:rPr>
              <a:t>.</a:t>
            </a:r>
            <a:endParaRPr lang="en-SA"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MS PGothic" panose="020B0600070205080204" pitchFamily="34" charset="-128"/>
                <a:cs typeface="ＭＳ Ｐゴシック" charset="0"/>
              </a:rPr>
              <a:t>Beyond deciding which segments of the market it will target, the company must decide  on a </a:t>
            </a:r>
            <a:r>
              <a:rPr lang="en-US" sz="1200" i="0" kern="1200" dirty="0">
                <a:solidFill>
                  <a:schemeClr val="tx1"/>
                </a:solidFill>
                <a:effectLst/>
                <a:latin typeface="Arial" charset="0"/>
                <a:ea typeface="MS PGothic" panose="020B0600070205080204" pitchFamily="34" charset="-128"/>
                <a:cs typeface="ＭＳ Ｐゴシック" charset="0"/>
              </a:rPr>
              <a:t>value proposition</a:t>
            </a:r>
            <a:r>
              <a:rPr lang="en-US" sz="1200" kern="1200" dirty="0">
                <a:solidFill>
                  <a:schemeClr val="tx1"/>
                </a:solidFill>
                <a:effectLst/>
                <a:latin typeface="Arial" charset="0"/>
                <a:ea typeface="MS PGothic" panose="020B0600070205080204" pitchFamily="34" charset="-128"/>
                <a:cs typeface="ＭＳ Ｐゴシック" charset="0"/>
              </a:rPr>
              <a:t>—how it will create differentiated value for targeted segments and what positions it wants to occupy in those segments. A </a:t>
            </a:r>
            <a:r>
              <a:rPr lang="en-US" sz="1200" b="1" kern="1200" dirty="0">
                <a:solidFill>
                  <a:schemeClr val="tx1"/>
                </a:solidFill>
                <a:effectLst/>
                <a:latin typeface="Arial" charset="0"/>
                <a:ea typeface="MS PGothic" panose="020B0600070205080204" pitchFamily="34" charset="-128"/>
                <a:cs typeface="ＭＳ Ｐゴシック" charset="0"/>
              </a:rPr>
              <a:t>product position </a:t>
            </a:r>
            <a:r>
              <a:rPr lang="en-US" sz="1200" kern="1200" dirty="0">
                <a:solidFill>
                  <a:schemeClr val="tx1"/>
                </a:solidFill>
                <a:effectLst/>
                <a:latin typeface="Arial" charset="0"/>
                <a:ea typeface="MS PGothic" panose="020B0600070205080204" pitchFamily="34" charset="-128"/>
                <a:cs typeface="ＭＳ Ｐゴシック" charset="0"/>
              </a:rPr>
              <a:t>is the way a product is </a:t>
            </a:r>
            <a:r>
              <a:rPr lang="en-US" sz="1200" i="0" kern="1200" dirty="0">
                <a:solidFill>
                  <a:schemeClr val="tx1"/>
                </a:solidFill>
                <a:effectLst/>
                <a:latin typeface="Arial" charset="0"/>
                <a:ea typeface="MS PGothic" panose="020B0600070205080204" pitchFamily="34" charset="-128"/>
                <a:cs typeface="ＭＳ Ｐゴシック" charset="0"/>
              </a:rPr>
              <a:t>defined by consumers</a:t>
            </a:r>
            <a:r>
              <a:rPr lang="en-US" sz="1200" i="1" kern="1200" dirty="0">
                <a:solidFill>
                  <a:schemeClr val="tx1"/>
                </a:solidFill>
                <a:effectLst/>
                <a:latin typeface="Arial" charset="0"/>
                <a:ea typeface="MS PGothic" panose="020B0600070205080204" pitchFamily="34" charset="-128"/>
                <a:cs typeface="ＭＳ Ｐゴシック" charset="0"/>
              </a:rPr>
              <a:t> </a:t>
            </a:r>
            <a:r>
              <a:rPr lang="en-US" sz="1200" kern="1200" dirty="0">
                <a:solidFill>
                  <a:schemeClr val="tx1"/>
                </a:solidFill>
                <a:effectLst/>
                <a:latin typeface="Arial" charset="0"/>
                <a:ea typeface="MS PGothic" panose="020B0600070205080204" pitchFamily="34" charset="-128"/>
                <a:cs typeface="ＭＳ Ｐゴシック" charset="0"/>
              </a:rPr>
              <a:t>on important attributes—the place the product occupies in consumers’ minds relative to competing products. </a:t>
            </a:r>
            <a:endParaRPr lang="en-US" altLang="en-US" dirty="0">
              <a:solidFill>
                <a:srgbClr val="008000"/>
              </a:solidFill>
              <a:latin typeface="Arial" panose="020B0604020202020204" pitchFamily="34" charset="0"/>
            </a:endParaRPr>
          </a:p>
          <a:p>
            <a:endParaRPr lang="ar-SA" dirty="0"/>
          </a:p>
          <a:p>
            <a:r>
              <a:rPr lang="en-US" altLang="en-US" dirty="0">
                <a:solidFill>
                  <a:srgbClr val="008000"/>
                </a:solidFill>
                <a:latin typeface="Arial" panose="020B0604020202020204" pitchFamily="34" charset="0"/>
              </a:rPr>
              <a:t>Marketers prepare perceptual positioning maps that show consumer perceptions of their brands versus those of competing products on important buying dimensions to plan their differentiation and positioning strategies.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shows a positioning map for the U.S. large luxury SUV market. The position of each circle on the map indicates the brand’s perceived positioning on two dimensions: price and orientation (luxury versus performance). The size of each circle indicates the brand’s relative market share.</a:t>
            </a:r>
          </a:p>
          <a:p>
            <a:endParaRPr lang="en-US" dirty="0"/>
          </a:p>
          <a:p>
            <a:r>
              <a:rPr lang="ar-SA" sz="1800" dirty="0">
                <a:effectLst/>
                <a:latin typeface="Tahoma" panose="020B0604030504040204" pitchFamily="34" charset="0"/>
              </a:rPr>
              <a:t>شركات بتطور </a:t>
            </a:r>
            <a:r>
              <a:rPr lang="ar-SA" sz="1800" dirty="0" err="1">
                <a:effectLst/>
                <a:latin typeface="Tahoma" panose="020B0604030504040204" pitchFamily="34" charset="0"/>
              </a:rPr>
              <a:t>خرايط</a:t>
            </a:r>
            <a:r>
              <a:rPr lang="ar-SA" sz="1800" dirty="0">
                <a:effectLst/>
                <a:latin typeface="Tahoma" panose="020B0604030504040204" pitchFamily="34" charset="0"/>
              </a:rPr>
              <a:t> الصور الذهنية – </a:t>
            </a:r>
            <a:r>
              <a:rPr lang="en-US" sz="1800" dirty="0">
                <a:effectLst/>
                <a:latin typeface="Tahoma" panose="020B0604030504040204" pitchFamily="34" charset="0"/>
              </a:rPr>
              <a:t>Positioning maps، </a:t>
            </a:r>
            <a:r>
              <a:rPr lang="ar-SA" sz="1800" dirty="0" err="1">
                <a:effectLst/>
                <a:latin typeface="Tahoma" panose="020B0604030504040204" pitchFamily="34" charset="0"/>
              </a:rPr>
              <a:t>واللى</a:t>
            </a:r>
            <a:r>
              <a:rPr lang="ar-SA" sz="1800" dirty="0">
                <a:effectLst/>
                <a:latin typeface="Tahoma" panose="020B0604030504040204" pitchFamily="34" charset="0"/>
              </a:rPr>
              <a:t> فيها </a:t>
            </a:r>
            <a:r>
              <a:rPr lang="ar-SA" sz="1800" dirty="0" err="1">
                <a:effectLst/>
                <a:latin typeface="Tahoma" panose="020B0604030504040204" pitchFamily="34" charset="0"/>
              </a:rPr>
              <a:t>بتقارن</a:t>
            </a:r>
            <a:r>
              <a:rPr lang="ar-SA" sz="1800" dirty="0">
                <a:effectLst/>
                <a:latin typeface="Tahoma" panose="020B0604030504040204" pitchFamily="34" charset="0"/>
              </a:rPr>
              <a:t> بين الشركات </a:t>
            </a:r>
            <a:r>
              <a:rPr lang="ar-SA" sz="1800" dirty="0" err="1">
                <a:effectLst/>
                <a:latin typeface="Tahoma" panose="020B0604030504040204" pitchFamily="34" charset="0"/>
              </a:rPr>
              <a:t>فى</a:t>
            </a:r>
            <a:r>
              <a:rPr lang="ar-SA" sz="1800" dirty="0">
                <a:effectLst/>
                <a:latin typeface="Tahoma" panose="020B0604030504040204" pitchFamily="34" charset="0"/>
              </a:rPr>
              <a:t> السوق، والمقارنة بتكون على </a:t>
            </a:r>
            <a:r>
              <a:rPr lang="ar-SA" sz="1800" dirty="0" err="1">
                <a:effectLst/>
                <a:latin typeface="Tahoma" panose="020B0604030504040204" pitchFamily="34" charset="0"/>
              </a:rPr>
              <a:t>أسس</a:t>
            </a:r>
            <a:r>
              <a:rPr lang="ar-SA" sz="1800" dirty="0">
                <a:effectLst/>
                <a:latin typeface="Tahoma" panose="020B0604030504040204" pitchFamily="34" charset="0"/>
              </a:rPr>
              <a:t> </a:t>
            </a:r>
            <a:r>
              <a:rPr lang="ar-SA" sz="1800" dirty="0" err="1">
                <a:effectLst/>
                <a:latin typeface="Tahoma" panose="020B0604030504040204" pitchFamily="34" charset="0"/>
              </a:rPr>
              <a:t>زى</a:t>
            </a:r>
            <a:r>
              <a:rPr lang="ar-SA" sz="1800" dirty="0">
                <a:effectLst/>
                <a:latin typeface="Tahoma" panose="020B0604030504040204" pitchFamily="34" charset="0"/>
              </a:rPr>
              <a:t> الكفاءة – الرفاهية – الامكانيات – </a:t>
            </a:r>
            <a:r>
              <a:rPr lang="ar-SA" sz="1800" dirty="0" err="1">
                <a:effectLst/>
                <a:latin typeface="Tahoma" panose="020B0604030504040204" pitchFamily="34" charset="0"/>
              </a:rPr>
              <a:t>الخصائص</a:t>
            </a:r>
            <a:r>
              <a:rPr lang="ar-SA" sz="1800" dirty="0">
                <a:effectLst/>
                <a:latin typeface="Tahoma" panose="020B0604030504040204" pitchFamily="34" charset="0"/>
              </a:rPr>
              <a:t> والمزايا - ... </a:t>
            </a:r>
            <a:r>
              <a:rPr lang="ar-SA" sz="1800" dirty="0" err="1">
                <a:effectLst/>
                <a:latin typeface="Tahoma" panose="020B0604030504040204" pitchFamily="34" charset="0"/>
              </a:rPr>
              <a:t>فى</a:t>
            </a:r>
            <a:r>
              <a:rPr lang="ar-SA" sz="1800" dirty="0">
                <a:effectLst/>
                <a:latin typeface="Tahoma" panose="020B0604030504040204" pitchFamily="34" charset="0"/>
              </a:rPr>
              <a:t> مقابل السعر، وغالباً الخريطة بيكون فيها حجم النصيب </a:t>
            </a:r>
            <a:r>
              <a:rPr lang="ar-SA" sz="1800" dirty="0" err="1">
                <a:effectLst/>
                <a:latin typeface="Tahoma" panose="020B0604030504040204" pitchFamily="34" charset="0"/>
              </a:rPr>
              <a:t>السوقى</a:t>
            </a:r>
            <a:r>
              <a:rPr lang="ar-SA" sz="1800" dirty="0">
                <a:effectLst/>
                <a:latin typeface="Tahoma" panose="020B0604030504040204" pitchFamily="34" charset="0"/>
              </a:rPr>
              <a:t> لكل شركة </a:t>
            </a:r>
            <a:r>
              <a:rPr lang="ar-SA" sz="1800" dirty="0" err="1">
                <a:effectLst/>
                <a:latin typeface="Tahoma" panose="020B0604030504040204" pitchFamily="34" charset="0"/>
              </a:rPr>
              <a:t>فى</a:t>
            </a:r>
            <a:r>
              <a:rPr lang="ar-SA" sz="1800" dirty="0">
                <a:effectLst/>
                <a:latin typeface="Tahoma" panose="020B0604030504040204" pitchFamily="34" charset="0"/>
              </a:rPr>
              <a:t> مقارنة مع الشركات المنافسة، </a:t>
            </a:r>
            <a:r>
              <a:rPr lang="ar-SA" sz="1800" dirty="0" err="1">
                <a:effectLst/>
                <a:latin typeface="Tahoma" panose="020B0604030504040204" pitchFamily="34" charset="0"/>
              </a:rPr>
              <a:t>زى</a:t>
            </a:r>
            <a:r>
              <a:rPr lang="ar-SA" sz="1800" dirty="0">
                <a:effectLst/>
                <a:latin typeface="Tahoma" panose="020B0604030504040204" pitchFamily="34" charset="0"/>
              </a:rPr>
              <a:t> ما موجود </a:t>
            </a:r>
            <a:r>
              <a:rPr lang="ar-SA" sz="1800" dirty="0" err="1">
                <a:effectLst/>
                <a:latin typeface="Tahoma" panose="020B0604030504040204" pitchFamily="34" charset="0"/>
              </a:rPr>
              <a:t>فى</a:t>
            </a:r>
            <a:r>
              <a:rPr lang="ar-SA" sz="1800" dirty="0">
                <a:effectLst/>
                <a:latin typeface="Tahoma" panose="020B0604030504040204" pitchFamily="34" charset="0"/>
              </a:rPr>
              <a:t> الشكل ده </a:t>
            </a:r>
            <a:r>
              <a:rPr lang="ar-SA" sz="1800" dirty="0" err="1">
                <a:effectLst/>
                <a:latin typeface="Tahoma" panose="020B0604030504040204" pitchFamily="34" charset="0"/>
              </a:rPr>
              <a:t>اللى</a:t>
            </a:r>
            <a:r>
              <a:rPr lang="ar-SA" sz="1800" dirty="0">
                <a:effectLst/>
                <a:latin typeface="Tahoma" panose="020B0604030504040204" pitchFamily="34" charset="0"/>
              </a:rPr>
              <a:t> </a:t>
            </a:r>
            <a:r>
              <a:rPr lang="ar-SA" sz="1800" dirty="0" err="1">
                <a:effectLst/>
                <a:latin typeface="Tahoma" panose="020B0604030504040204" pitchFamily="34" charset="0"/>
              </a:rPr>
              <a:t>بيقارن</a:t>
            </a:r>
            <a:r>
              <a:rPr lang="ar-SA" sz="1800" dirty="0">
                <a:effectLst/>
                <a:latin typeface="Tahoma" panose="020B0604030504040204" pitchFamily="34" charset="0"/>
              </a:rPr>
              <a:t> الشركات على حسب الفخامة – الكفاءة مع السعر، وحجم الشركة على الخريطة </a:t>
            </a:r>
            <a:r>
              <a:rPr lang="ar-SA" sz="1800" dirty="0" err="1">
                <a:effectLst/>
                <a:latin typeface="Tahoma" panose="020B0604030504040204" pitchFamily="34" charset="0"/>
              </a:rPr>
              <a:t>بيدل</a:t>
            </a:r>
            <a:r>
              <a:rPr lang="ar-SA" sz="1800" dirty="0">
                <a:effectLst/>
                <a:latin typeface="Tahoma" panose="020B0604030504040204" pitchFamily="34" charset="0"/>
              </a:rPr>
              <a:t> على النصيب </a:t>
            </a:r>
            <a:r>
              <a:rPr lang="ar-SA" sz="1800" dirty="0" err="1">
                <a:effectLst/>
                <a:latin typeface="Tahoma" panose="020B0604030504040204" pitchFamily="34" charset="0"/>
              </a:rPr>
              <a:t>السوقى</a:t>
            </a:r>
            <a:r>
              <a:rPr lang="ar-SA" sz="1800" dirty="0">
                <a:effectLst/>
                <a:latin typeface="Tahoma" panose="020B0604030504040204" pitchFamily="34" charset="0"/>
              </a:rPr>
              <a:t> </a:t>
            </a:r>
            <a:r>
              <a:rPr lang="ar-SA" sz="1800" dirty="0" err="1">
                <a:effectLst/>
                <a:latin typeface="Tahoma" panose="020B0604030504040204" pitchFamily="34" charset="0"/>
              </a:rPr>
              <a:t>اللى</a:t>
            </a:r>
            <a:r>
              <a:rPr lang="ar-SA" sz="1800" dirty="0">
                <a:effectLst/>
                <a:latin typeface="Tahoma" panose="020B0604030504040204" pitchFamily="34" charset="0"/>
              </a:rPr>
              <a:t> بتملكه </a:t>
            </a:r>
            <a:r>
              <a:rPr lang="ar-SA" sz="1800" dirty="0" err="1">
                <a:effectLst/>
                <a:latin typeface="Tahoma" panose="020B0604030504040204" pitchFamily="34" charset="0"/>
              </a:rPr>
              <a:t>فى</a:t>
            </a:r>
            <a:r>
              <a:rPr lang="ar-SA" sz="1800" dirty="0">
                <a:effectLst/>
                <a:latin typeface="Tahoma" panose="020B0604030504040204" pitchFamily="34" charset="0"/>
              </a:rPr>
              <a:t> </a:t>
            </a:r>
            <a:endParaRPr lang="ar-SA" dirty="0"/>
          </a:p>
          <a:p>
            <a:r>
              <a:rPr lang="ar-SA" sz="1800" dirty="0">
                <a:effectLst/>
                <a:latin typeface="Tahoma" panose="020B0604030504040204" pitchFamily="34" charset="0"/>
              </a:rPr>
              <a:t>السوق. </a:t>
            </a:r>
            <a:endParaRPr lang="ar-SA"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9EB5F-53F1-2042-8712-BFA2B680EE0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071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The differentiation and positioning task consists of three steps, which include identifying a set of differentiating competitive advantages on which to build a position, choosing the right competitive advantages, and selecting an overall positioning strategy. </a:t>
            </a:r>
            <a:r>
              <a:rPr lang="en-US" sz="1200" kern="1200" dirty="0">
                <a:solidFill>
                  <a:schemeClr val="tx1"/>
                </a:solidFill>
                <a:effectLst/>
                <a:latin typeface="Arial" charset="0"/>
                <a:ea typeface="MS PGothic" panose="020B0600070205080204" pitchFamily="34" charset="-128"/>
                <a:cs typeface="ＭＳ Ｐゴシック" charset="0"/>
              </a:rPr>
              <a:t>The company must then effectively communicate and deliver the chosen position to the market.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S PGothic" panose="020B0600070205080204" pitchFamily="34" charset="-128"/>
              <a:cs typeface="ＭＳ Ｐゴシック" charset="0"/>
            </a:endParaRPr>
          </a:p>
          <a:p>
            <a:r>
              <a:rPr lang="en-US" altLang="en-US" dirty="0">
                <a:solidFill>
                  <a:srgbClr val="008000"/>
                </a:solidFill>
                <a:latin typeface="Arial" panose="020B0604020202020204" pitchFamily="34" charset="0"/>
              </a:rPr>
              <a:t>The following slides discuss each of these steps in greater detail.</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448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Each brand difference has the potential to create company costs as well as customer benefits. A difference is worth establishing to the extent that it satisfies the criteria of being important, distinctive, superior, communicable, preemptive, affordable, and profitable.</a:t>
            </a:r>
          </a:p>
          <a:p>
            <a:endParaRPr lang="en-US" altLang="en-US" dirty="0">
              <a:solidFill>
                <a:srgbClr val="008000"/>
              </a:solidFill>
              <a:latin typeface="Arial" panose="020B0604020202020204" pitchFamily="34" charset="0"/>
            </a:endParaRP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Important. </a:t>
            </a:r>
            <a:r>
              <a:rPr lang="en-US" sz="1200" i="0" kern="1200" dirty="0">
                <a:solidFill>
                  <a:schemeClr val="tx1"/>
                </a:solidFill>
                <a:effectLst/>
                <a:latin typeface="Arial" charset="0"/>
                <a:ea typeface="MS PGothic" panose="020B0600070205080204" pitchFamily="34" charset="-128"/>
                <a:cs typeface="ＭＳ Ｐゴシック" charset="0"/>
              </a:rPr>
              <a:t>The difference delivers a highly valued benefit to target buyers.</a:t>
            </a: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Distinctive. </a:t>
            </a:r>
            <a:r>
              <a:rPr lang="en-US" sz="1200" i="0" kern="1200" dirty="0">
                <a:solidFill>
                  <a:schemeClr val="tx1"/>
                </a:solidFill>
                <a:effectLst/>
                <a:latin typeface="Arial" charset="0"/>
                <a:ea typeface="MS PGothic" panose="020B0600070205080204" pitchFamily="34" charset="-128"/>
                <a:cs typeface="ＭＳ Ｐゴシック" charset="0"/>
              </a:rPr>
              <a:t>Competitors do not offer the difference, or the company can offer it in a more distinctive way.</a:t>
            </a: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Superior. </a:t>
            </a:r>
            <a:r>
              <a:rPr lang="en-US" sz="1200" i="0" kern="1200" dirty="0">
                <a:solidFill>
                  <a:schemeClr val="tx1"/>
                </a:solidFill>
                <a:effectLst/>
                <a:latin typeface="Arial" charset="0"/>
                <a:ea typeface="MS PGothic" panose="020B0600070205080204" pitchFamily="34" charset="-128"/>
                <a:cs typeface="ＭＳ Ｐゴシック" charset="0"/>
              </a:rPr>
              <a:t>The difference is superior to other ways that customers might obtain the same benefit.</a:t>
            </a: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Communicable.  </a:t>
            </a:r>
            <a:r>
              <a:rPr lang="en-US" sz="1200" i="0" kern="1200" dirty="0">
                <a:solidFill>
                  <a:schemeClr val="tx1"/>
                </a:solidFill>
                <a:effectLst/>
                <a:latin typeface="Arial" charset="0"/>
                <a:ea typeface="MS PGothic" panose="020B0600070205080204" pitchFamily="34" charset="-128"/>
                <a:cs typeface="ＭＳ Ｐゴシック" charset="0"/>
              </a:rPr>
              <a:t>The difference is communicable and visible to buyers.</a:t>
            </a: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Preemptive.  </a:t>
            </a:r>
            <a:r>
              <a:rPr lang="en-US" sz="1200" i="0" kern="1200" dirty="0">
                <a:solidFill>
                  <a:schemeClr val="tx1"/>
                </a:solidFill>
                <a:effectLst/>
                <a:latin typeface="Arial" charset="0"/>
                <a:ea typeface="MS PGothic" panose="020B0600070205080204" pitchFamily="34" charset="-128"/>
                <a:cs typeface="ＭＳ Ｐゴシック" charset="0"/>
              </a:rPr>
              <a:t>Competitors cannot easily copy the difference.</a:t>
            </a: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Affordable.  </a:t>
            </a:r>
            <a:r>
              <a:rPr lang="en-US" sz="1200" i="0" kern="1200" dirty="0">
                <a:solidFill>
                  <a:schemeClr val="tx1"/>
                </a:solidFill>
                <a:effectLst/>
                <a:latin typeface="Arial" charset="0"/>
                <a:ea typeface="MS PGothic" panose="020B0600070205080204" pitchFamily="34" charset="-128"/>
                <a:cs typeface="ＭＳ Ｐゴシック" charset="0"/>
              </a:rPr>
              <a:t>Buyers can afford to pay for the difference.</a:t>
            </a: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Profitable. </a:t>
            </a:r>
            <a:r>
              <a:rPr lang="en-US" sz="1200" kern="1200" dirty="0">
                <a:solidFill>
                  <a:schemeClr val="tx1"/>
                </a:solidFill>
                <a:effectLst/>
                <a:latin typeface="Arial" charset="0"/>
                <a:ea typeface="MS PGothic" panose="020B0600070205080204" pitchFamily="34" charset="-128"/>
                <a:cs typeface="ＭＳ Ｐゴシック" charset="0"/>
              </a:rPr>
              <a:t>The company can introduce the difference profitably.</a:t>
            </a:r>
          </a:p>
          <a:p>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093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Competitive advantage</a:t>
            </a:r>
            <a:r>
              <a:rPr lang="en-US" altLang="en-US" dirty="0">
                <a:solidFill>
                  <a:srgbClr val="008000"/>
                </a:solidFill>
                <a:latin typeface="Arial" panose="020B0604020202020204" pitchFamily="34" charset="0"/>
              </a:rPr>
              <a:t> refers to an advantage over competitors gained by offering greater customer value, either by having lower prices or providing more benefits that justify higher prices.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To find points of differentiation, marketers must think through the customer’s entire experience with the company’s product or service. Through </a:t>
            </a:r>
            <a:r>
              <a:rPr lang="en-US" altLang="en-US" b="1" dirty="0">
                <a:solidFill>
                  <a:srgbClr val="008000"/>
                </a:solidFill>
                <a:latin typeface="Arial" panose="020B0604020202020204" pitchFamily="34" charset="0"/>
              </a:rPr>
              <a:t>product differentiation</a:t>
            </a:r>
            <a:r>
              <a:rPr lang="en-US" altLang="en-US" dirty="0">
                <a:solidFill>
                  <a:srgbClr val="008000"/>
                </a:solidFill>
                <a:latin typeface="Arial" panose="020B0604020202020204" pitchFamily="34" charset="0"/>
              </a:rPr>
              <a:t>, brands can be differentiated on features, performance, or style and design. Some companies gain </a:t>
            </a:r>
            <a:r>
              <a:rPr lang="en-US" altLang="en-US" b="1" dirty="0">
                <a:solidFill>
                  <a:srgbClr val="008000"/>
                </a:solidFill>
                <a:latin typeface="Arial" panose="020B0604020202020204" pitchFamily="34" charset="0"/>
              </a:rPr>
              <a:t>services differentiation </a:t>
            </a:r>
            <a:r>
              <a:rPr lang="en-US" altLang="en-US" dirty="0">
                <a:solidFill>
                  <a:srgbClr val="008000"/>
                </a:solidFill>
                <a:latin typeface="Arial" panose="020B0604020202020204" pitchFamily="34" charset="0"/>
              </a:rPr>
              <a:t>through speedy, convenient</a:t>
            </a:r>
            <a:r>
              <a:rPr lang="en-US" altLang="en-US" baseline="0" dirty="0">
                <a:solidFill>
                  <a:srgbClr val="008000"/>
                </a:solidFill>
                <a:latin typeface="Arial" panose="020B0604020202020204" pitchFamily="34" charset="0"/>
              </a:rPr>
              <a:t> service</a:t>
            </a:r>
            <a:r>
              <a:rPr lang="en-US" altLang="en-US" dirty="0">
                <a:solidFill>
                  <a:srgbClr val="008000"/>
                </a:solidFill>
                <a:latin typeface="Arial" panose="020B0604020202020204" pitchFamily="34" charset="0"/>
              </a:rPr>
              <a: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Firms that practice </a:t>
            </a:r>
            <a:r>
              <a:rPr lang="en-US" altLang="en-US" b="1" dirty="0">
                <a:solidFill>
                  <a:srgbClr val="008000"/>
                </a:solidFill>
                <a:latin typeface="Arial" panose="020B0604020202020204" pitchFamily="34" charset="0"/>
              </a:rPr>
              <a:t>channel differentiation </a:t>
            </a:r>
            <a:r>
              <a:rPr lang="en-US" altLang="en-US" dirty="0">
                <a:solidFill>
                  <a:srgbClr val="008000"/>
                </a:solidFill>
                <a:latin typeface="Arial" panose="020B0604020202020204" pitchFamily="34" charset="0"/>
              </a:rPr>
              <a:t>gain competitive advantage through the way they design their channel’s coverage, expertise, and performance. Companies can also gain a strong competitive advantage through </a:t>
            </a:r>
            <a:r>
              <a:rPr lang="en-US" altLang="en-US" b="1" dirty="0">
                <a:solidFill>
                  <a:srgbClr val="008000"/>
                </a:solidFill>
                <a:latin typeface="Arial" panose="020B0604020202020204" pitchFamily="34" charset="0"/>
              </a:rPr>
              <a:t>people differentiation </a:t>
            </a:r>
            <a:r>
              <a:rPr lang="en-US" altLang="en-US" dirty="0">
                <a:solidFill>
                  <a:srgbClr val="008000"/>
                </a:solidFill>
                <a:latin typeface="Arial" panose="020B0604020202020204" pitchFamily="34" charset="0"/>
              </a:rPr>
              <a:t>that is, hiring and training better people than their competitors.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Even when competing offers look the same, buyers may perceive a difference based on company or brand </a:t>
            </a:r>
            <a:r>
              <a:rPr lang="en-US" altLang="en-US" b="1" dirty="0">
                <a:solidFill>
                  <a:srgbClr val="008000"/>
                </a:solidFill>
                <a:latin typeface="Arial" panose="020B0604020202020204" pitchFamily="34" charset="0"/>
              </a:rPr>
              <a:t>image differentiation</a:t>
            </a:r>
            <a:r>
              <a:rPr lang="en-US" altLang="en-US" dirty="0">
                <a:solidFill>
                  <a:srgbClr val="008000"/>
                </a:solidFill>
                <a:latin typeface="Arial" panose="020B0604020202020204" pitchFamily="34" charset="0"/>
              </a:rPr>
              <a:t>. A company or brand image should convey a product</a:t>
            </a:r>
            <a:r>
              <a:rPr lang="ja-JP" altLang="en-US" dirty="0">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distinctive benefits and positioning.</a:t>
            </a:r>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620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Competitive advantage</a:t>
            </a:r>
            <a:r>
              <a:rPr lang="en-US" altLang="en-US" dirty="0">
                <a:solidFill>
                  <a:srgbClr val="008000"/>
                </a:solidFill>
                <a:latin typeface="Arial" panose="020B0604020202020204" pitchFamily="34" charset="0"/>
              </a:rPr>
              <a:t> refers to an advantage over competitors gained by offering greater customer value, either by having lower prices or providing more benefits that justify higher prices.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To find points of differentiation, marketers must think through the customer’s entire experience with the company’s product or service. Through </a:t>
            </a:r>
            <a:r>
              <a:rPr lang="en-US" altLang="en-US" b="1" dirty="0">
                <a:solidFill>
                  <a:srgbClr val="008000"/>
                </a:solidFill>
                <a:latin typeface="Arial" panose="020B0604020202020204" pitchFamily="34" charset="0"/>
              </a:rPr>
              <a:t>product differentiation</a:t>
            </a:r>
            <a:r>
              <a:rPr lang="en-US" altLang="en-US" dirty="0">
                <a:solidFill>
                  <a:srgbClr val="008000"/>
                </a:solidFill>
                <a:latin typeface="Arial" panose="020B0604020202020204" pitchFamily="34" charset="0"/>
              </a:rPr>
              <a:t>, brands can be differentiated on features, performance, or style and design. Some companies gain </a:t>
            </a:r>
            <a:r>
              <a:rPr lang="en-US" altLang="en-US" b="1" dirty="0">
                <a:solidFill>
                  <a:srgbClr val="008000"/>
                </a:solidFill>
                <a:latin typeface="Arial" panose="020B0604020202020204" pitchFamily="34" charset="0"/>
              </a:rPr>
              <a:t>services differentiation </a:t>
            </a:r>
            <a:r>
              <a:rPr lang="en-US" altLang="en-US" dirty="0">
                <a:solidFill>
                  <a:srgbClr val="008000"/>
                </a:solidFill>
                <a:latin typeface="Arial" panose="020B0604020202020204" pitchFamily="34" charset="0"/>
              </a:rPr>
              <a:t>through speedy, convenient</a:t>
            </a:r>
            <a:r>
              <a:rPr lang="en-US" altLang="en-US" baseline="0" dirty="0">
                <a:solidFill>
                  <a:srgbClr val="008000"/>
                </a:solidFill>
                <a:latin typeface="Arial" panose="020B0604020202020204" pitchFamily="34" charset="0"/>
              </a:rPr>
              <a:t> service</a:t>
            </a:r>
            <a:r>
              <a:rPr lang="en-US" altLang="en-US" dirty="0">
                <a:solidFill>
                  <a:srgbClr val="008000"/>
                </a:solidFill>
                <a:latin typeface="Arial" panose="020B0604020202020204" pitchFamily="34" charset="0"/>
              </a:rPr>
              <a: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Firms that practice </a:t>
            </a:r>
            <a:r>
              <a:rPr lang="en-US" altLang="en-US" b="1" dirty="0">
                <a:solidFill>
                  <a:srgbClr val="008000"/>
                </a:solidFill>
                <a:latin typeface="Arial" panose="020B0604020202020204" pitchFamily="34" charset="0"/>
              </a:rPr>
              <a:t>channel differentiation </a:t>
            </a:r>
            <a:r>
              <a:rPr lang="en-US" altLang="en-US" dirty="0">
                <a:solidFill>
                  <a:srgbClr val="008000"/>
                </a:solidFill>
                <a:latin typeface="Arial" panose="020B0604020202020204" pitchFamily="34" charset="0"/>
              </a:rPr>
              <a:t>gain competitive advantage through the way they design their channel’s coverage, expertise, and performance. Companies can also gain a strong competitive advantage through </a:t>
            </a:r>
            <a:r>
              <a:rPr lang="en-US" altLang="en-US" b="1" dirty="0">
                <a:solidFill>
                  <a:srgbClr val="008000"/>
                </a:solidFill>
                <a:latin typeface="Arial" panose="020B0604020202020204" pitchFamily="34" charset="0"/>
              </a:rPr>
              <a:t>people differentiation </a:t>
            </a:r>
            <a:r>
              <a:rPr lang="en-US" altLang="en-US" dirty="0">
                <a:solidFill>
                  <a:srgbClr val="008000"/>
                </a:solidFill>
                <a:latin typeface="Arial" panose="020B0604020202020204" pitchFamily="34" charset="0"/>
              </a:rPr>
              <a:t>that is, hiring and training better people than their competitors.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Even when competing offers look the same, buyers may perceive a difference based on company or brand </a:t>
            </a:r>
            <a:r>
              <a:rPr lang="en-US" altLang="en-US" b="1" dirty="0">
                <a:solidFill>
                  <a:srgbClr val="008000"/>
                </a:solidFill>
                <a:latin typeface="Arial" panose="020B0604020202020204" pitchFamily="34" charset="0"/>
              </a:rPr>
              <a:t>image differentiation</a:t>
            </a:r>
            <a:r>
              <a:rPr lang="en-US" altLang="en-US" dirty="0">
                <a:solidFill>
                  <a:srgbClr val="008000"/>
                </a:solidFill>
                <a:latin typeface="Arial" panose="020B0604020202020204" pitchFamily="34" charset="0"/>
              </a:rPr>
              <a:t>. A company or brand image should convey a product</a:t>
            </a:r>
            <a:r>
              <a:rPr lang="ja-JP" altLang="en-US" dirty="0">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distinctive benefits and positioning.</a:t>
            </a:r>
            <a:endParaRPr lang="en-US" altLang="en-US" dirty="0">
              <a:solidFill>
                <a:srgbClr val="008000"/>
              </a:solidFill>
              <a:latin typeface="Arial" panose="020B0604020202020204" pitchFamily="34" charset="0"/>
            </a:endParaRPr>
          </a:p>
          <a:p>
            <a:r>
              <a:rPr lang="en-US" altLang="en-US" sz="1200" dirty="0"/>
              <a:t>Identifying Possible Value Differences</a:t>
            </a:r>
            <a:r>
              <a:rPr lang="en-US" sz="1200" dirty="0">
                <a:solidFill>
                  <a:srgbClr val="000000"/>
                </a:solidFill>
              </a:rPr>
              <a:t> </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985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Competitive advantage</a:t>
            </a:r>
            <a:r>
              <a:rPr lang="en-US" altLang="en-US" dirty="0">
                <a:solidFill>
                  <a:srgbClr val="008000"/>
                </a:solidFill>
                <a:latin typeface="Arial" panose="020B0604020202020204" pitchFamily="34" charset="0"/>
              </a:rPr>
              <a:t> refers to an advantage over competitors gained by offering greater customer value, either by having lower prices or providing more benefits that justify higher prices.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To find points of differentiation, marketers must think through the customer’s entire experience with the company’s product or service. Through </a:t>
            </a:r>
            <a:r>
              <a:rPr lang="en-US" altLang="en-US" b="1" dirty="0">
                <a:solidFill>
                  <a:srgbClr val="008000"/>
                </a:solidFill>
                <a:latin typeface="Arial" panose="020B0604020202020204" pitchFamily="34" charset="0"/>
              </a:rPr>
              <a:t>product differentiation</a:t>
            </a:r>
            <a:r>
              <a:rPr lang="en-US" altLang="en-US" dirty="0">
                <a:solidFill>
                  <a:srgbClr val="008000"/>
                </a:solidFill>
                <a:latin typeface="Arial" panose="020B0604020202020204" pitchFamily="34" charset="0"/>
              </a:rPr>
              <a:t>, brands can be differentiated on features, performance, or style and design. Some companies gain </a:t>
            </a:r>
            <a:r>
              <a:rPr lang="en-US" altLang="en-US" b="1" dirty="0">
                <a:solidFill>
                  <a:srgbClr val="008000"/>
                </a:solidFill>
                <a:latin typeface="Arial" panose="020B0604020202020204" pitchFamily="34" charset="0"/>
              </a:rPr>
              <a:t>services differentiation </a:t>
            </a:r>
            <a:r>
              <a:rPr lang="en-US" altLang="en-US" dirty="0">
                <a:solidFill>
                  <a:srgbClr val="008000"/>
                </a:solidFill>
                <a:latin typeface="Arial" panose="020B0604020202020204" pitchFamily="34" charset="0"/>
              </a:rPr>
              <a:t>through speedy, convenient</a:t>
            </a:r>
            <a:r>
              <a:rPr lang="en-US" altLang="en-US" baseline="0" dirty="0">
                <a:solidFill>
                  <a:srgbClr val="008000"/>
                </a:solidFill>
                <a:latin typeface="Arial" panose="020B0604020202020204" pitchFamily="34" charset="0"/>
              </a:rPr>
              <a:t> service</a:t>
            </a:r>
            <a:r>
              <a:rPr lang="en-US" altLang="en-US" dirty="0">
                <a:solidFill>
                  <a:srgbClr val="008000"/>
                </a:solidFill>
                <a:latin typeface="Arial" panose="020B0604020202020204" pitchFamily="34" charset="0"/>
              </a:rPr>
              <a: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Firms that practice </a:t>
            </a:r>
            <a:r>
              <a:rPr lang="en-US" altLang="en-US" b="1" dirty="0">
                <a:solidFill>
                  <a:srgbClr val="008000"/>
                </a:solidFill>
                <a:latin typeface="Arial" panose="020B0604020202020204" pitchFamily="34" charset="0"/>
              </a:rPr>
              <a:t>channel differentiation </a:t>
            </a:r>
            <a:r>
              <a:rPr lang="en-US" altLang="en-US" dirty="0">
                <a:solidFill>
                  <a:srgbClr val="008000"/>
                </a:solidFill>
                <a:latin typeface="Arial" panose="020B0604020202020204" pitchFamily="34" charset="0"/>
              </a:rPr>
              <a:t>gain competitive advantage through the way they design their channel’s coverage, expertise, and performance. Companies can also gain a strong competitive advantage through </a:t>
            </a:r>
            <a:r>
              <a:rPr lang="en-US" altLang="en-US" b="1" dirty="0">
                <a:solidFill>
                  <a:srgbClr val="008000"/>
                </a:solidFill>
                <a:latin typeface="Arial" panose="020B0604020202020204" pitchFamily="34" charset="0"/>
              </a:rPr>
              <a:t>people differentiation </a:t>
            </a:r>
            <a:r>
              <a:rPr lang="en-US" altLang="en-US" dirty="0">
                <a:solidFill>
                  <a:srgbClr val="008000"/>
                </a:solidFill>
                <a:latin typeface="Arial" panose="020B0604020202020204" pitchFamily="34" charset="0"/>
              </a:rPr>
              <a:t>that is, hiring and training better people than their competitors.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Even when competing offers look the same, buyers may perceive a difference based on company or brand </a:t>
            </a:r>
            <a:r>
              <a:rPr lang="en-US" altLang="en-US" b="1" dirty="0">
                <a:solidFill>
                  <a:srgbClr val="008000"/>
                </a:solidFill>
                <a:latin typeface="Arial" panose="020B0604020202020204" pitchFamily="34" charset="0"/>
              </a:rPr>
              <a:t>image differentiation</a:t>
            </a:r>
            <a:r>
              <a:rPr lang="en-US" altLang="en-US" dirty="0">
                <a:solidFill>
                  <a:srgbClr val="008000"/>
                </a:solidFill>
                <a:latin typeface="Arial" panose="020B0604020202020204" pitchFamily="34" charset="0"/>
              </a:rPr>
              <a:t>. A company or brand image should convey a product</a:t>
            </a:r>
            <a:r>
              <a:rPr lang="ja-JP" altLang="en-US">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distinctive benefits and positioning.</a:t>
            </a:r>
            <a:endParaRPr lang="en-US" altLang="en-US" dirty="0">
              <a:solidFill>
                <a:srgbClr val="008000"/>
              </a:solidFill>
              <a:latin typeface="Arial" panose="020B0604020202020204" pitchFamily="34" charset="0"/>
            </a:endParaRPr>
          </a:p>
          <a:p>
            <a:r>
              <a:rPr lang="en-US" altLang="en-US" sz="1200" dirty="0"/>
              <a:t>Identifying Possible Value Differences</a:t>
            </a:r>
            <a:r>
              <a:rPr lang="en-US" sz="1200" dirty="0">
                <a:solidFill>
                  <a:srgbClr val="000000"/>
                </a:solidFill>
              </a:rPr>
              <a:t> </a:t>
            </a:r>
            <a:endParaRPr lang="en-I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693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The full positioning of a brand is called the brand’</a:t>
            </a:r>
            <a:r>
              <a:rPr lang="en-US" altLang="ja-JP" dirty="0">
                <a:solidFill>
                  <a:srgbClr val="008000"/>
                </a:solidFill>
                <a:latin typeface="Arial" panose="020B0604020202020204" pitchFamily="34" charset="0"/>
              </a:rPr>
              <a:t>s </a:t>
            </a:r>
            <a:r>
              <a:rPr lang="en-US" altLang="ja-JP" b="1" dirty="0">
                <a:solidFill>
                  <a:srgbClr val="008000"/>
                </a:solidFill>
                <a:latin typeface="Arial" panose="020B0604020202020204" pitchFamily="34" charset="0"/>
              </a:rPr>
              <a:t>value proposition</a:t>
            </a:r>
            <a:r>
              <a:rPr lang="en-US" altLang="ja-JP" dirty="0">
                <a:solidFill>
                  <a:srgbClr val="008000"/>
                </a:solidFill>
                <a:latin typeface="Arial" panose="020B0604020202020204" pitchFamily="34" charset="0"/>
              </a:rPr>
              <a:t>. It refers to the full mix of benefits on which a brand is differentiated and positioned.</a:t>
            </a:r>
          </a:p>
          <a:p>
            <a:endParaRPr lang="en-US" altLang="en-US" b="1"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shows possible value propositions on which a company might position its products. The five blue cells on the top and right represent winning value propositions—differentiation and positioning that give the company a competitive advantage. The purple cells at the lower left, however, represent losing value propositions. The center green cell represents at best a marginal proposition.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500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Placing a brand in a specific category suggests similarities that it might share with other products in the category. But the case for the brand’</a:t>
            </a:r>
            <a:r>
              <a:rPr lang="en-US" altLang="ja-JP" dirty="0">
                <a:solidFill>
                  <a:srgbClr val="008000"/>
                </a:solidFill>
                <a:latin typeface="Arial" panose="020B0604020202020204" pitchFamily="34" charset="0"/>
              </a:rPr>
              <a:t>s superiority is made on its points of difference.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solidFill>
                <a:srgbClr val="008000"/>
              </a:solidFill>
              <a:latin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A positioning statement refers to a statement that summarizes a company or brand positioning using this form: To (target segment and need) our (brand) is (concept) that (point of difference). </a:t>
            </a:r>
          </a:p>
          <a:p>
            <a:endParaRPr lang="en-US" altLang="en-US" dirty="0">
              <a:solidFill>
                <a:srgbClr val="008000"/>
              </a:solidFill>
              <a:latin typeface="Arial" panose="020B0604020202020204" pitchFamily="34" charset="0"/>
            </a:endParaRPr>
          </a:p>
          <a:p>
            <a:r>
              <a:rPr lang="en-US" sz="1200" kern="1200" dirty="0">
                <a:solidFill>
                  <a:schemeClr val="tx1"/>
                </a:solidFill>
                <a:effectLst/>
                <a:latin typeface="Arial" charset="0"/>
                <a:ea typeface="MS PGothic" panose="020B0600070205080204" pitchFamily="34" charset="-128"/>
                <a:cs typeface="ＭＳ Ｐゴシック" charset="0"/>
              </a:rPr>
              <a:t>An example using the popular digital information management application, Evernote, </a:t>
            </a:r>
            <a:r>
              <a:rPr lang="en-US" altLang="en-US" baseline="0" dirty="0">
                <a:solidFill>
                  <a:srgbClr val="008000"/>
                </a:solidFill>
                <a:latin typeface="Arial" panose="020B0604020202020204" pitchFamily="34" charset="0"/>
              </a:rPr>
              <a:t>is shown on the next slide.</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 positioning statement refers to a statement that summarizes a company or brand positioning using this form: To (</a:t>
            </a:r>
            <a:r>
              <a:rPr lang="en-US" altLang="en-US" b="1" dirty="0">
                <a:solidFill>
                  <a:srgbClr val="008000"/>
                </a:solidFill>
                <a:latin typeface="Arial" panose="020B0604020202020204" pitchFamily="34" charset="0"/>
              </a:rPr>
              <a:t>target segment and need</a:t>
            </a:r>
            <a:r>
              <a:rPr lang="en-US" altLang="en-US" dirty="0">
                <a:solidFill>
                  <a:srgbClr val="008000"/>
                </a:solidFill>
                <a:latin typeface="Arial" panose="020B0604020202020204" pitchFamily="34" charset="0"/>
              </a:rPr>
              <a:t>) our (</a:t>
            </a:r>
            <a:r>
              <a:rPr lang="en-US" altLang="en-US" b="1" dirty="0">
                <a:solidFill>
                  <a:srgbClr val="008000"/>
                </a:solidFill>
                <a:latin typeface="Arial" panose="020B0604020202020204" pitchFamily="34" charset="0"/>
              </a:rPr>
              <a:t>brand</a:t>
            </a:r>
            <a:r>
              <a:rPr lang="en-US" altLang="en-US" dirty="0">
                <a:solidFill>
                  <a:srgbClr val="008000"/>
                </a:solidFill>
                <a:latin typeface="Arial" panose="020B0604020202020204" pitchFamily="34" charset="0"/>
              </a:rPr>
              <a:t>) is (</a:t>
            </a:r>
            <a:r>
              <a:rPr lang="en-US" altLang="en-US" b="1" dirty="0">
                <a:solidFill>
                  <a:srgbClr val="008000"/>
                </a:solidFill>
                <a:latin typeface="Arial" panose="020B0604020202020204" pitchFamily="34" charset="0"/>
              </a:rPr>
              <a:t>concept</a:t>
            </a:r>
            <a:r>
              <a:rPr lang="en-US" altLang="en-US" dirty="0">
                <a:solidFill>
                  <a:srgbClr val="008000"/>
                </a:solidFill>
                <a:latin typeface="Arial" panose="020B0604020202020204" pitchFamily="34" charset="0"/>
              </a:rPr>
              <a:t>) that (</a:t>
            </a:r>
            <a:r>
              <a:rPr lang="en-US" altLang="en-US" b="1" dirty="0">
                <a:solidFill>
                  <a:srgbClr val="008000"/>
                </a:solidFill>
                <a:latin typeface="Arial" panose="020B0604020202020204" pitchFamily="34" charset="0"/>
              </a:rPr>
              <a:t>point of difference</a:t>
            </a:r>
            <a:r>
              <a:rPr lang="en-US" altLang="en-US" dirty="0">
                <a:solidFill>
                  <a:srgbClr val="008000"/>
                </a:solidFill>
                <a:latin typeface="Arial" panose="020B0604020202020204" pitchFamily="34" charset="0"/>
              </a:rPr>
              <a: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Here is an example using the popular digital information management application Evernote: “To busy multitaskers who need help remembering things, Evernote is a digital content management application that makes it easy to capture and remember moments and ideas from your everyday life using your computer, phone, tablet, and the Web.” </a:t>
            </a:r>
          </a:p>
          <a:p>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34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lgn="r" defTabSz="914400" rtl="1" eaLnBrk="1" latinLnBrk="0" hangingPunct="1"/>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575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Car sharing service Uber positions itself as “Everyone’s private driver.” This simple statement provides the backbone for its marketing strategy.</a:t>
            </a:r>
            <a:endParaRPr sz="1200" b="0" i="0" u="none" strike="noStrike" dirty="0">
              <a:solidFill>
                <a:schemeClr val="dk1"/>
              </a:solidFill>
              <a:latin typeface="Arial"/>
              <a:ea typeface="Arial"/>
              <a:cs typeface="Arial"/>
              <a:sym typeface="Arial"/>
            </a:endParaRPr>
          </a:p>
        </p:txBody>
      </p:sp>
      <p:sp>
        <p:nvSpPr>
          <p:cNvPr id="349" name="Google Shape;349;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S PGothic" panose="020B0600070205080204" pitchFamily="34" charset="-128"/>
                <a:cs typeface="ＭＳ Ｐゴシック" charset="0"/>
              </a:rPr>
              <a:t>Once it has chosen a position, the company must take strong steps to deliver and communicate the desired position to its target consumers.  </a:t>
            </a:r>
            <a:r>
              <a:rPr lang="en-US" altLang="en-US" dirty="0">
                <a:solidFill>
                  <a:srgbClr val="008000"/>
                </a:solidFill>
                <a:latin typeface="Arial" panose="020B0604020202020204" pitchFamily="34" charset="0"/>
              </a:rPr>
              <a:t>All the company’s marketing mix efforts must support the positioning strategy. Companies often find it easier to come up with a good positioning strategy than to implement it.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Once a company has built the desired position, it must take care to maintain the position through consistent performance and communication.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It must closely monitor and adapt the position over time to match changes in consumer needs and competitors’ strategies. A product’s position should evolve gradually as it adapts to the ever-changing marketing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srgbClr val="008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Many marketers think that companies should aggressively promote only one benefit to the target market. A company should develop a unique selling proposition (USP) for each brand and stick to it. Each brand should pick an attribute and tout itself as “number one” on that attribute. Other marketers think that companies should position themselves on more than one differentiator. Today, in a time when the mass market is fragmenting into many small segments, companies and brands are trying to broaden their positioning strategies to appeal to more segments.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220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9EB5F-53F1-2042-8712-BFA2B680EE0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265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9EB5F-53F1-2042-8712-BFA2B680EE0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747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999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digitalsynopsis.com</a:t>
            </a:r>
            <a:r>
              <a:rPr lang="en-US" dirty="0"/>
              <a:t>/advertising/generic-trademark-product-brand-names/</a:t>
            </a:r>
            <a:r>
              <a:rPr kumimoji="0" lang="en-US" sz="1200" b="0" i="0" u="none" strike="noStrike" kern="1200" cap="all" spc="-20" normalizeH="0" baseline="0" noProof="0" dirty="0">
                <a:ln>
                  <a:noFill/>
                </a:ln>
                <a:solidFill>
                  <a:prstClr val="black"/>
                </a:solidFill>
                <a:effectLst/>
                <a:uLnTx/>
                <a:uFillTx/>
                <a:latin typeface="Abadi" panose="020B0604020104020204" pitchFamily="34" charset="0"/>
                <a:ea typeface="+mn-ea"/>
                <a:cs typeface="+mn-cs"/>
              </a:rPr>
              <a:t>A</a:t>
            </a:r>
            <a:r>
              <a:rPr kumimoji="0" lang="en-US" sz="1200" b="0" i="0" u="none" strike="noStrike" kern="1200" cap="all" spc="-16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b</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ra</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n</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d</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i</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s</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a</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n</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a</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m</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e</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a:t>
            </a:r>
            <a:r>
              <a:rPr kumimoji="0" lang="en-US" sz="1200" b="0" i="0" u="none" strike="noStrike" kern="1200" cap="all" spc="-20"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a</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15" normalizeH="0" baseline="0" noProof="0" dirty="0">
                <a:ln>
                  <a:noFill/>
                </a:ln>
                <a:solidFill>
                  <a:prstClr val="black"/>
                </a:solidFill>
                <a:effectLst/>
                <a:uLnTx/>
                <a:uFillTx/>
                <a:latin typeface="Abadi" panose="020B0604020104020204" pitchFamily="34" charset="0"/>
                <a:ea typeface="+mn-ea"/>
                <a:cs typeface="+mn-cs"/>
              </a:rPr>
              <a:t>t</a:t>
            </a:r>
            <a:r>
              <a:rPr kumimoji="0" lang="en-US" sz="1200" b="0" i="0" u="none" strike="noStrike" kern="1200" cap="all" spc="-30" normalizeH="0" baseline="0" noProof="0" dirty="0">
                <a:ln>
                  <a:noFill/>
                </a:ln>
                <a:solidFill>
                  <a:prstClr val="black"/>
                </a:solidFill>
                <a:effectLst/>
                <a:uLnTx/>
                <a:uFillTx/>
                <a:latin typeface="Abadi" panose="020B0604020104020204" pitchFamily="34" charset="0"/>
                <a:ea typeface="+mn-ea"/>
                <a:cs typeface="+mn-cs"/>
              </a:rPr>
              <a:t>e</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rm</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a:t>
            </a:r>
            <a:r>
              <a:rPr kumimoji="0" lang="en-US" sz="1200" b="0" i="0" u="none" strike="noStrike" kern="1200" cap="all" spc="-20"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a</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sy</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m</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b</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o</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l</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o</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r</a:t>
            </a:r>
            <a:r>
              <a:rPr kumimoji="0" lang="en-US" sz="1200" b="0" i="0" u="none" strike="noStrike" kern="1200" cap="all" spc="-1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an</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y</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ot</a:t>
            </a:r>
            <a:r>
              <a:rPr kumimoji="0" lang="en-US" sz="1200" b="0" i="0" u="none" strike="noStrike" kern="1200" cap="all" spc="-15" normalizeH="0" baseline="0" noProof="0" dirty="0">
                <a:ln>
                  <a:noFill/>
                </a:ln>
                <a:solidFill>
                  <a:prstClr val="black"/>
                </a:solidFill>
                <a:effectLst/>
                <a:uLnTx/>
                <a:uFillTx/>
                <a:latin typeface="Abadi" panose="020B0604020104020204" pitchFamily="34" charset="0"/>
                <a:ea typeface="+mn-ea"/>
                <a:cs typeface="+mn-cs"/>
              </a:rPr>
              <a:t>h</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er </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u</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niqu</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e</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el</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e</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m</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en</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t</a:t>
            </a:r>
            <a:r>
              <a:rPr kumimoji="0" lang="en-US" sz="1200" b="0" i="0" u="none" strike="noStrike" kern="1200" cap="all" spc="-20"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25" normalizeH="0" baseline="0" noProof="0" dirty="0">
                <a:ln>
                  <a:noFill/>
                </a:ln>
                <a:solidFill>
                  <a:prstClr val="black"/>
                </a:solidFill>
                <a:effectLst/>
                <a:uLnTx/>
                <a:uFillTx/>
                <a:latin typeface="Abadi" panose="020B0604020104020204" pitchFamily="34" charset="0"/>
                <a:ea typeface="+mn-ea"/>
                <a:cs typeface="+mn-cs"/>
              </a:rPr>
              <a:t>o</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f</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a</a:t>
            </a:r>
            <a:r>
              <a:rPr kumimoji="0" lang="en-US" sz="1200" b="0" i="0" u="none" strike="noStrike" kern="1200" cap="all" spc="-20" normalizeH="0" baseline="0" noProof="0" dirty="0">
                <a:ln>
                  <a:noFill/>
                </a:ln>
                <a:solidFill>
                  <a:prstClr val="black"/>
                </a:solidFill>
                <a:effectLst/>
                <a:uLnTx/>
                <a:uFillTx/>
                <a:latin typeface="Abadi" panose="020B0604020104020204" pitchFamily="34" charset="0"/>
                <a:ea typeface="+mn-ea"/>
                <a:cs typeface="+mn-cs"/>
              </a:rPr>
              <a:t> </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pro</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d</a:t>
            </a:r>
            <a:r>
              <a:rPr kumimoji="0" lang="en-US" sz="1200" b="0" i="0" u="none" strike="noStrike" kern="1200" cap="all" spc="-25" normalizeH="0" baseline="0" noProof="0" dirty="0">
                <a:ln>
                  <a:noFill/>
                </a:ln>
                <a:solidFill>
                  <a:prstClr val="black"/>
                </a:solidFill>
                <a:effectLst/>
                <a:uLnTx/>
                <a:uFillTx/>
                <a:latin typeface="Abadi" panose="020B0604020104020204" pitchFamily="34" charset="0"/>
                <a:ea typeface="+mn-ea"/>
                <a:cs typeface="+mn-cs"/>
              </a:rPr>
              <a:t>uc</a:t>
            </a:r>
            <a:r>
              <a:rPr kumimoji="0" lang="en-US" sz="1200" b="0" i="0" u="none" strike="noStrike" kern="1200" cap="all" spc="-10" normalizeH="0" baseline="0" noProof="0" dirty="0">
                <a:ln>
                  <a:noFill/>
                </a:ln>
                <a:solidFill>
                  <a:prstClr val="black"/>
                </a:solidFill>
                <a:effectLst/>
                <a:uLnTx/>
                <a:uFillTx/>
                <a:latin typeface="Abadi" panose="020B0604020104020204" pitchFamily="34" charset="0"/>
                <a:ea typeface="+mn-ea"/>
                <a:cs typeface="+mn-cs"/>
              </a:rPr>
              <a:t>t</a:t>
            </a:r>
            <a:r>
              <a:rPr kumimoji="0" lang="en-US" sz="1200" b="0" i="0" u="none" strike="noStrike" kern="1200" cap="all" spc="-5" normalizeH="0" baseline="0" noProof="0" dirty="0">
                <a:ln>
                  <a:noFill/>
                </a:ln>
                <a:solidFill>
                  <a:prstClr val="black"/>
                </a:solidFill>
                <a:effectLst/>
                <a:uLnTx/>
                <a:uFillTx/>
                <a:latin typeface="Abadi" panose="020B0604020104020204" pitchFamily="34" charset="0"/>
                <a:ea typeface="+mn-ea"/>
                <a:cs typeface="+mn-cs"/>
              </a:rPr>
              <a:t>.</a:t>
            </a:r>
            <a:endPar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endParaRPr>
          </a:p>
          <a:p>
            <a:endParaRPr lang="en-US" dirty="0"/>
          </a:p>
          <a:p>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877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Brands are a key element in a company’</a:t>
            </a:r>
            <a:r>
              <a:rPr lang="en-US" altLang="ja-JP" dirty="0">
                <a:solidFill>
                  <a:srgbClr val="008000"/>
                </a:solidFill>
                <a:latin typeface="Arial" panose="020B0604020202020204" pitchFamily="34" charset="0"/>
              </a:rPr>
              <a:t>s relationships with consumers. Brands represent consumers’ perceptions and feelings about a product and its performance. A powerful brand has high brand equity. </a:t>
            </a:r>
            <a:r>
              <a:rPr lang="en-US" altLang="ja-JP" b="1" dirty="0">
                <a:solidFill>
                  <a:srgbClr val="008000"/>
                </a:solidFill>
                <a:latin typeface="Arial" panose="020B0604020202020204" pitchFamily="34" charset="0"/>
              </a:rPr>
              <a:t>Brand equity </a:t>
            </a:r>
            <a:r>
              <a:rPr lang="en-US" altLang="ja-JP" dirty="0">
                <a:solidFill>
                  <a:srgbClr val="008000"/>
                </a:solidFill>
                <a:latin typeface="Arial" panose="020B0604020202020204" pitchFamily="34" charset="0"/>
              </a:rPr>
              <a:t>is the differential effect that knowing the brand name has on customer response to the product and its marketing. </a:t>
            </a:r>
          </a:p>
          <a:p>
            <a:endParaRPr lang="en-US" altLang="ja-JP" dirty="0">
              <a:solidFill>
                <a:srgbClr val="008000"/>
              </a:solidFill>
              <a:latin typeface="Arial" panose="020B0604020202020204" pitchFamily="34" charset="0"/>
            </a:endParaRPr>
          </a:p>
          <a:p>
            <a:r>
              <a:rPr lang="en-US" altLang="ja-JP" dirty="0">
                <a:solidFill>
                  <a:srgbClr val="008000"/>
                </a:solidFill>
                <a:latin typeface="Arial" panose="020B0604020202020204" pitchFamily="34" charset="0"/>
              </a:rPr>
              <a:t>A brand has positive brand equity when consumers react more favorably to it than to a generic or unbranded version of the same product. It has negative brand equity if consumers react less favorably than to an unbranded version.</a:t>
            </a:r>
          </a:p>
          <a:p>
            <a:endParaRPr lang="en-US" altLang="ja-JP" dirty="0">
              <a:solidFill>
                <a:srgbClr val="008000"/>
              </a:solidFill>
              <a:latin typeface="Arial" panose="020B0604020202020204" pitchFamily="34" charset="0"/>
            </a:endParaRPr>
          </a:p>
          <a:p>
            <a:endParaRPr lang="en-IN"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468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Brands are powerful assets that must be carefully developed and managed. As this figure suggests, building strong brands involves many challenging decisions.</a:t>
            </a:r>
          </a:p>
          <a:p>
            <a:endParaRPr lang="en-US" altLang="en-US" sz="1200" b="0" i="0" u="none" strike="noStrike" kern="1200" baseline="0" dirty="0">
              <a:solidFill>
                <a:schemeClr val="tx1"/>
              </a:solidFill>
              <a:latin typeface="Arial" charset="0"/>
              <a:ea typeface="MS PGothic" panose="020B0600070205080204" pitchFamily="34" charset="-128"/>
            </a:endParaRPr>
          </a:p>
          <a:p>
            <a:r>
              <a:rPr lang="en-US" altLang="en-US" dirty="0">
                <a:solidFill>
                  <a:srgbClr val="008000"/>
                </a:solidFill>
                <a:latin typeface="Arial" panose="020B0604020202020204" pitchFamily="34" charset="0"/>
              </a:rPr>
              <a:t>This figure shows that the major brand strategy decisions involve </a:t>
            </a:r>
            <a:r>
              <a:rPr lang="en-US" altLang="en-US" b="1" dirty="0">
                <a:solidFill>
                  <a:srgbClr val="008000"/>
                </a:solidFill>
                <a:latin typeface="Arial" panose="020B0604020202020204" pitchFamily="34" charset="0"/>
              </a:rPr>
              <a:t>brand positioning</a:t>
            </a:r>
            <a:r>
              <a:rPr lang="en-US" altLang="en-US" dirty="0">
                <a:solidFill>
                  <a:srgbClr val="008000"/>
                </a:solidFill>
                <a:latin typeface="Arial" panose="020B0604020202020204" pitchFamily="34" charset="0"/>
              </a:rPr>
              <a:t>, </a:t>
            </a:r>
            <a:r>
              <a:rPr lang="en-US" altLang="en-US" b="1" dirty="0">
                <a:solidFill>
                  <a:srgbClr val="008000"/>
                </a:solidFill>
                <a:latin typeface="Arial" panose="020B0604020202020204" pitchFamily="34" charset="0"/>
              </a:rPr>
              <a:t>brand name selection</a:t>
            </a:r>
            <a:r>
              <a:rPr lang="en-US" altLang="en-US" dirty="0">
                <a:solidFill>
                  <a:srgbClr val="008000"/>
                </a:solidFill>
                <a:latin typeface="Arial" panose="020B0604020202020204" pitchFamily="34" charset="0"/>
              </a:rPr>
              <a:t>, </a:t>
            </a:r>
            <a:r>
              <a:rPr lang="en-US" altLang="en-US" b="1" dirty="0">
                <a:solidFill>
                  <a:srgbClr val="008000"/>
                </a:solidFill>
                <a:latin typeface="Arial" panose="020B0604020202020204" pitchFamily="34" charset="0"/>
              </a:rPr>
              <a:t>brand sponsorship</a:t>
            </a:r>
            <a:r>
              <a:rPr lang="en-US" altLang="en-US" dirty="0">
                <a:solidFill>
                  <a:srgbClr val="008000"/>
                </a:solidFill>
                <a:latin typeface="Arial" panose="020B0604020202020204" pitchFamily="34" charset="0"/>
              </a:rPr>
              <a:t>, and </a:t>
            </a:r>
            <a:r>
              <a:rPr lang="en-US" altLang="en-US" b="1" dirty="0">
                <a:solidFill>
                  <a:srgbClr val="008000"/>
                </a:solidFill>
                <a:latin typeface="Arial" panose="020B0604020202020204" pitchFamily="34" charset="0"/>
              </a:rPr>
              <a:t>brand development</a:t>
            </a:r>
            <a:r>
              <a:rPr lang="en-US" altLang="en-US" dirty="0">
                <a:solidFill>
                  <a:srgbClr val="008000"/>
                </a:solidFill>
                <a:latin typeface="Arial" panose="020B0604020202020204" pitchFamily="34" charset="0"/>
              </a:rPr>
              <a:t>.</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655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4989165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7B91E55-763C-FB46-A01D-39DE8D67684C}"/>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8CDF385A-9CAC-8C4E-9340-166B29574C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Marketers need to position their brands clearly in target customers</a:t>
            </a:r>
            <a:r>
              <a:rPr lang="uk-UA" altLang="en-US" dirty="0"/>
              <a:t>'</a:t>
            </a:r>
            <a:r>
              <a:rPr lang="en-US" altLang="en-US" dirty="0"/>
              <a:t> minds</a:t>
            </a:r>
          </a:p>
          <a:p>
            <a:pPr lvl="1">
              <a:buFontTx/>
              <a:buChar char="•"/>
            </a:pPr>
            <a:r>
              <a:rPr lang="en-US" altLang="en-US" dirty="0"/>
              <a:t>When positioning a brand, the marketer should establish a mission for the brand and a vision of what the brand must be and do</a:t>
            </a:r>
          </a:p>
          <a:p>
            <a:pPr lvl="2">
              <a:buFontTx/>
              <a:buChar char="•"/>
            </a:pPr>
            <a:r>
              <a:rPr lang="en-US" altLang="en-US" dirty="0"/>
              <a:t>A brand is the company</a:t>
            </a:r>
            <a:r>
              <a:rPr lang="uk-UA" altLang="en-US" dirty="0"/>
              <a:t>'</a:t>
            </a:r>
            <a:r>
              <a:rPr lang="en-US" altLang="en-US" dirty="0"/>
              <a:t>s promise to deliver a specific set of features, benefits, services, and experiences consistently to buyers</a:t>
            </a:r>
          </a:p>
          <a:p>
            <a:pPr lvl="3">
              <a:buFontTx/>
              <a:buChar char="•"/>
            </a:pPr>
            <a:r>
              <a:rPr lang="en-US" altLang="en-US" dirty="0"/>
              <a:t>The brand promise must be simple and honest</a:t>
            </a:r>
          </a:p>
          <a:p>
            <a:pPr lvl="1">
              <a:buFontTx/>
              <a:buChar char="•"/>
            </a:pPr>
            <a:endParaRPr lang="en-US" altLang="en-US" dirty="0"/>
          </a:p>
          <a:p>
            <a:pPr lvl="1">
              <a:buFontTx/>
              <a:buChar char="•"/>
            </a:pPr>
            <a:r>
              <a:rPr lang="en-US" altLang="en-US" dirty="0"/>
              <a:t>They can position brands at any of three levels:</a:t>
            </a:r>
          </a:p>
          <a:p>
            <a:pPr lvl="2">
              <a:buFontTx/>
              <a:buChar char="•"/>
            </a:pPr>
            <a:r>
              <a:rPr lang="en-US" altLang="en-US" dirty="0"/>
              <a:t>At the lowest level they can position the brand on product </a:t>
            </a:r>
            <a:r>
              <a:rPr lang="en-US" altLang="en-US" b="1" dirty="0"/>
              <a:t>attributes</a:t>
            </a:r>
          </a:p>
          <a:p>
            <a:pPr lvl="3">
              <a:buFontTx/>
              <a:buChar char="•"/>
            </a:pPr>
            <a:r>
              <a:rPr lang="en-US" altLang="en-US" dirty="0"/>
              <a:t>However, attributes are the least desirable level for brand positioning</a:t>
            </a:r>
          </a:p>
          <a:p>
            <a:pPr lvl="4">
              <a:buFontTx/>
              <a:buChar char="•"/>
            </a:pPr>
            <a:r>
              <a:rPr lang="en-US" altLang="en-US" dirty="0"/>
              <a:t>Competitors can easily copy attributes</a:t>
            </a:r>
          </a:p>
          <a:p>
            <a:pPr lvl="1">
              <a:buFontTx/>
              <a:buChar char="•"/>
            </a:pPr>
            <a:endParaRPr lang="en-US" altLang="en-US" dirty="0"/>
          </a:p>
          <a:p>
            <a:pPr lvl="2">
              <a:buFontTx/>
              <a:buChar char="•"/>
            </a:pPr>
            <a:r>
              <a:rPr lang="en-US" altLang="en-US" dirty="0"/>
              <a:t>A brand can be better positioned by associating its name with a desirable </a:t>
            </a:r>
            <a:r>
              <a:rPr lang="en-US" altLang="en-US" b="1" dirty="0"/>
              <a:t>benefit</a:t>
            </a:r>
          </a:p>
          <a:p>
            <a:pPr>
              <a:buFontTx/>
              <a:buChar char="•"/>
            </a:pPr>
            <a:endParaRPr lang="en-US" altLang="en-US" dirty="0"/>
          </a:p>
          <a:p>
            <a:pPr lvl="2">
              <a:buFontTx/>
              <a:buChar char="•"/>
            </a:pPr>
            <a:r>
              <a:rPr lang="en-US" altLang="en-US" dirty="0"/>
              <a:t>The strongest brands go beyond attribute or benefit positioning - they are positioned on strong </a:t>
            </a:r>
            <a:r>
              <a:rPr lang="en-US" altLang="en-US" b="1" dirty="0"/>
              <a:t>beliefs and values</a:t>
            </a:r>
          </a:p>
          <a:p>
            <a:pPr lvl="3">
              <a:buFontTx/>
              <a:buChar char="•"/>
            </a:pPr>
            <a:r>
              <a:rPr lang="en-US" altLang="en-US" dirty="0"/>
              <a:t>Successful brands engage customers on a deep, emotional level</a:t>
            </a:r>
          </a:p>
        </p:txBody>
      </p:sp>
      <p:sp>
        <p:nvSpPr>
          <p:cNvPr id="47108" name="Slide Number Placeholder 3">
            <a:extLst>
              <a:ext uri="{FF2B5EF4-FFF2-40B4-BE49-F238E27FC236}">
                <a16:creationId xmlns:a16="http://schemas.microsoft.com/office/drawing/2014/main" id="{70982DE8-707E-B144-8CF7-AE213951C9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C2606F-1DFC-9548-B65C-C64523AD4DC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65060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1129089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A manufacturer</a:t>
            </a:r>
            <a:r>
              <a:rPr lang="en-US" altLang="en-US"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has four sponsorship options: </a:t>
            </a: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National brands </a:t>
            </a:r>
            <a:r>
              <a:rPr lang="en-US" altLang="en-US" dirty="0">
                <a:solidFill>
                  <a:srgbClr val="008000"/>
                </a:solidFill>
                <a:latin typeface="Arial" panose="020B0604020202020204" pitchFamily="34" charset="0"/>
              </a:rPr>
              <a:t>or manufacturers’ brands are marketed under the manufacturer’s own name. The Samsung Galaxy tablet or Kellogg</a:t>
            </a:r>
            <a:r>
              <a:rPr lang="ja-JP" altLang="en-US" dirty="0">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Frosted Flakes</a:t>
            </a:r>
            <a:r>
              <a:rPr lang="en-US" altLang="ja-JP" baseline="0" dirty="0">
                <a:solidFill>
                  <a:srgbClr val="008000"/>
                </a:solidFill>
                <a:latin typeface="Arial" panose="020B0604020202020204" pitchFamily="34" charset="0"/>
              </a:rPr>
              <a:t> are examples of national brands.</a:t>
            </a:r>
            <a:endParaRPr lang="en-US" altLang="ja-JP"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 increasing numbers of retailers and wholesalers have created their own </a:t>
            </a:r>
            <a:r>
              <a:rPr lang="en-US" altLang="en-US" b="1" dirty="0">
                <a:solidFill>
                  <a:srgbClr val="008000"/>
                </a:solidFill>
                <a:latin typeface="Arial" panose="020B0604020202020204" pitchFamily="34" charset="0"/>
              </a:rPr>
              <a:t>store brands </a:t>
            </a:r>
            <a:r>
              <a:rPr lang="en-US" altLang="en-US" dirty="0">
                <a:solidFill>
                  <a:srgbClr val="008000"/>
                </a:solidFill>
                <a:latin typeface="Arial" panose="020B0604020202020204" pitchFamily="34" charset="0"/>
              </a:rPr>
              <a:t>or private brands</a:t>
            </a:r>
            <a:r>
              <a:rPr lang="en-US" altLang="ja-JP" dirty="0">
                <a:solidFill>
                  <a:srgbClr val="008000"/>
                </a:solidFill>
                <a:latin typeface="Arial" panose="020B0604020202020204" pitchFamily="34" charset="0"/>
              </a:rPr>
              <a:t> </a:t>
            </a:r>
            <a:r>
              <a:rPr lang="en-US" sz="1200" kern="1200" dirty="0">
                <a:solidFill>
                  <a:schemeClr val="tx1"/>
                </a:solidFill>
                <a:effectLst/>
                <a:latin typeface="Arial" charset="0"/>
                <a:ea typeface="MS PGothic" panose="020B0600070205080204" pitchFamily="34" charset="-128"/>
                <a:cs typeface="ＭＳ Ｐゴシック" charset="0"/>
              </a:rPr>
              <a:t>To compete with store brands, national brands must sharpen their value propositions, especially when appealing to today’s more frugal consumers. </a:t>
            </a:r>
            <a:endParaRPr lang="en-US" altLang="ja-JP"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Some companies license names or symbols previously created by other manufacturers, the names of well-known celebrities, or characters from popular movies and books. For a fee, </a:t>
            </a:r>
            <a:r>
              <a:rPr lang="en-US" altLang="en-US" b="1" dirty="0">
                <a:solidFill>
                  <a:srgbClr val="008000"/>
                </a:solidFill>
                <a:latin typeface="Arial" panose="020B0604020202020204" pitchFamily="34" charset="0"/>
              </a:rPr>
              <a:t>licensing</a:t>
            </a:r>
            <a:r>
              <a:rPr lang="en-US" altLang="en-US" dirty="0">
                <a:solidFill>
                  <a:srgbClr val="008000"/>
                </a:solidFill>
                <a:latin typeface="Arial" panose="020B0604020202020204" pitchFamily="34" charset="0"/>
              </a:rPr>
              <a:t> any of these can provide an instant and proven brand name. </a:t>
            </a:r>
            <a:r>
              <a:rPr lang="en-US" sz="1200" kern="1200" dirty="0">
                <a:solidFill>
                  <a:schemeClr val="tx1"/>
                </a:solidFill>
                <a:effectLst/>
                <a:latin typeface="Arial" charset="0"/>
                <a:ea typeface="MS PGothic" panose="020B0600070205080204" pitchFamily="34" charset="-128"/>
                <a:cs typeface="ＭＳ Ｐゴシック" charset="0"/>
              </a:rPr>
              <a:t>For example, consider the Kodak brand with its familiar red and yellow colors, which has retained its value even after the company went bankrupt and discontinued its consumer products.</a:t>
            </a:r>
          </a:p>
          <a:p>
            <a:r>
              <a:rPr lang="en-US" altLang="en-US" b="1" dirty="0">
                <a:solidFill>
                  <a:srgbClr val="008000"/>
                </a:solidFill>
                <a:latin typeface="Arial" panose="020B0604020202020204" pitchFamily="34" charset="0"/>
              </a:rPr>
              <a:t>Co-branding</a:t>
            </a:r>
            <a:r>
              <a:rPr lang="en-US" altLang="en-US" dirty="0">
                <a:solidFill>
                  <a:srgbClr val="008000"/>
                </a:solidFill>
                <a:latin typeface="Arial" panose="020B0604020202020204" pitchFamily="34" charset="0"/>
              </a:rPr>
              <a:t> occurs when two established brand names of different companies are used on the same product. Because each brand dominates in a different category, the combined brands create broader consumer appeal and greater brand equity. For example, </a:t>
            </a:r>
            <a:r>
              <a:rPr lang="en-US" sz="1200" kern="1200" dirty="0">
                <a:solidFill>
                  <a:schemeClr val="tx1"/>
                </a:solidFill>
                <a:effectLst/>
                <a:latin typeface="Arial" charset="0"/>
                <a:ea typeface="MS PGothic" panose="020B0600070205080204" pitchFamily="34" charset="-128"/>
                <a:cs typeface="ＭＳ Ｐゴシック" charset="0"/>
              </a:rPr>
              <a:t>Taco Bell and Doritos teamed up to create the Doritos Locos Taco. </a:t>
            </a:r>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7672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This figure illustrates the four choices that a company has when it comes to developing brands. </a:t>
            </a:r>
            <a:r>
              <a:rPr lang="en-US" sz="1200" kern="1200" dirty="0">
                <a:solidFill>
                  <a:schemeClr val="tx1"/>
                </a:solidFill>
                <a:effectLst/>
                <a:latin typeface="Arial" charset="0"/>
                <a:ea typeface="MS PGothic" panose="020B0600070205080204" pitchFamily="34" charset="-128"/>
                <a:cs typeface="ＭＳ Ｐゴシック" charset="0"/>
              </a:rPr>
              <a:t>It can introduce </a:t>
            </a:r>
            <a:r>
              <a:rPr lang="en-US" sz="1200" b="1" i="0" kern="1200" dirty="0">
                <a:solidFill>
                  <a:schemeClr val="tx1"/>
                </a:solidFill>
                <a:effectLst/>
                <a:latin typeface="Arial" charset="0"/>
                <a:ea typeface="MS PGothic" panose="020B0600070205080204" pitchFamily="34" charset="-128"/>
                <a:cs typeface="ＭＳ Ｐゴシック" charset="0"/>
              </a:rPr>
              <a:t>line extensions, brand extensions,  multibrands, </a:t>
            </a:r>
            <a:r>
              <a:rPr lang="en-US" sz="1200" b="0" i="0" kern="1200" dirty="0">
                <a:solidFill>
                  <a:schemeClr val="tx1"/>
                </a:solidFill>
                <a:effectLst/>
                <a:latin typeface="Arial" charset="0"/>
                <a:ea typeface="MS PGothic" panose="020B0600070205080204" pitchFamily="34" charset="-128"/>
                <a:cs typeface="ＭＳ Ｐゴシック" charset="0"/>
              </a:rPr>
              <a:t>or</a:t>
            </a:r>
            <a:r>
              <a:rPr lang="en-US" sz="1200" b="1" i="0" kern="1200" dirty="0">
                <a:solidFill>
                  <a:schemeClr val="tx1"/>
                </a:solidFill>
                <a:effectLst/>
                <a:latin typeface="Arial" charset="0"/>
                <a:ea typeface="MS PGothic" panose="020B0600070205080204" pitchFamily="34" charset="-128"/>
                <a:cs typeface="ＭＳ Ｐゴシック" charset="0"/>
              </a:rPr>
              <a:t> new brands.</a:t>
            </a: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Line extensions </a:t>
            </a:r>
            <a:r>
              <a:rPr lang="en-US" altLang="en-US" dirty="0">
                <a:solidFill>
                  <a:srgbClr val="008000"/>
                </a:solidFill>
                <a:latin typeface="Arial" panose="020B0604020202020204" pitchFamily="34" charset="0"/>
              </a:rPr>
              <a:t>occur when a company extends existing brand names to new forms, colors, sizes, ingredients, or flavors of an existing product category. A company might introduce line extensions as a low-cost, low-risk way to introduce new products. Or it might want to meet consumer desires for variety, use excess capacity, or command more shelf space from resellers.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 </a:t>
            </a:r>
            <a:r>
              <a:rPr lang="en-US" altLang="en-US" b="1" dirty="0">
                <a:solidFill>
                  <a:srgbClr val="008000"/>
                </a:solidFill>
                <a:latin typeface="Arial" panose="020B0604020202020204" pitchFamily="34" charset="0"/>
              </a:rPr>
              <a:t>brand extension </a:t>
            </a:r>
            <a:r>
              <a:rPr lang="en-US" altLang="en-US" dirty="0">
                <a:solidFill>
                  <a:srgbClr val="008000"/>
                </a:solidFill>
                <a:latin typeface="Arial" panose="020B0604020202020204" pitchFamily="34" charset="0"/>
              </a:rPr>
              <a:t>extends an existing brand name to new or modified products in a new category. It gives a new product instant recognition and faster acceptance. But an extension may also confuse the image of the main brand. </a:t>
            </a: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Multibranding</a:t>
            </a:r>
            <a:r>
              <a:rPr lang="en-US" altLang="en-US" dirty="0">
                <a:solidFill>
                  <a:srgbClr val="008000"/>
                </a:solidFill>
                <a:latin typeface="Arial" panose="020B0604020202020204" pitchFamily="34" charset="0"/>
              </a:rPr>
              <a:t> offers a way to establish different features that appeal to different customer segments, lock up more reseller shelf space, and capture a larger market share. A major drawback of </a:t>
            </a:r>
            <a:r>
              <a:rPr lang="en-US" altLang="en-US" dirty="0" err="1">
                <a:solidFill>
                  <a:srgbClr val="008000"/>
                </a:solidFill>
                <a:latin typeface="Arial" panose="020B0604020202020204" pitchFamily="34" charset="0"/>
              </a:rPr>
              <a:t>multibranding</a:t>
            </a:r>
            <a:r>
              <a:rPr lang="en-US" altLang="en-US" dirty="0">
                <a:solidFill>
                  <a:srgbClr val="008000"/>
                </a:solidFill>
                <a:latin typeface="Arial" panose="020B0604020202020204" pitchFamily="34" charset="0"/>
              </a:rPr>
              <a:t> is that each brand might obtain only a small market share, and none may be very profitable.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 company might believe that the power of its existing brand name is waning, so a </a:t>
            </a:r>
            <a:r>
              <a:rPr lang="en-US" altLang="en-US" b="1" dirty="0">
                <a:solidFill>
                  <a:srgbClr val="008000"/>
                </a:solidFill>
                <a:latin typeface="Arial" panose="020B0604020202020204" pitchFamily="34" charset="0"/>
              </a:rPr>
              <a:t>new brand </a:t>
            </a:r>
            <a:r>
              <a:rPr lang="en-US" altLang="en-US" dirty="0">
                <a:solidFill>
                  <a:srgbClr val="008000"/>
                </a:solidFill>
                <a:latin typeface="Arial" panose="020B0604020202020204" pitchFamily="34" charset="0"/>
              </a:rPr>
              <a:t>name is needed. Or, it may create a new brand name when it enters a new product category for which none of its current brand names are appropriate. </a:t>
            </a:r>
            <a:r>
              <a:rPr lang="en-US" sz="1200" kern="1200" dirty="0">
                <a:solidFill>
                  <a:schemeClr val="tx1"/>
                </a:solidFill>
                <a:effectLst/>
                <a:latin typeface="Arial" charset="0"/>
                <a:ea typeface="MS PGothic" panose="020B0600070205080204" pitchFamily="34" charset="-128"/>
                <a:cs typeface="ＭＳ Ｐゴシック" charset="0"/>
              </a:rPr>
              <a:t>For example, Toyota created the separate Lexus brand aimed at luxury car consumers and the Scion brand, targeted toward Millennial consumers.</a:t>
            </a:r>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6320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070854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 brand extension extends a current brand name to new or modified products</a:t>
            </a:r>
            <a:r>
              <a:rPr lang="en-US" baseline="0" dirty="0"/>
              <a:t> </a:t>
            </a:r>
            <a:r>
              <a:rPr lang="en-US" dirty="0"/>
              <a:t>in a new category. For example, Google-owned Nest—which began as a maker of stylish, connected, learning thermostats that can be controlled remotely by phone—has extended its line with a host of smart and stylish smart-home products, including a smoke and carbon monoxide</a:t>
            </a:r>
          </a:p>
          <a:p>
            <a:r>
              <a:rPr lang="en-US" dirty="0"/>
              <a:t>alarm, home monitoring cameras, a home security alarm system, and a video doorbell that lets you know who’s calling.</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6061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common Brand Strategies</a:t>
            </a:r>
            <a:br>
              <a:rPr lang="en-US" dirty="0"/>
            </a:br>
            <a:r>
              <a:rPr lang="en-US" sz="1200" b="0" i="0" kern="1200" dirty="0">
                <a:solidFill>
                  <a:schemeClr val="tx1"/>
                </a:solidFill>
                <a:effectLst/>
                <a:latin typeface="+mn-lt"/>
                <a:ea typeface="+mn-ea"/>
                <a:cs typeface="+mn-cs"/>
              </a:rPr>
              <a:t>Brand extension: uses an existing brand name to promote a new or improved product in a company's product </a:t>
            </a:r>
            <a:r>
              <a:rPr lang="en-US" sz="1200" b="0" i="0" kern="1200" dirty="0" err="1">
                <a:solidFill>
                  <a:schemeClr val="tx1"/>
                </a:solidFill>
                <a:effectLst/>
                <a:latin typeface="+mn-lt"/>
                <a:ea typeface="+mn-ea"/>
                <a:cs typeface="+mn-cs"/>
              </a:rPr>
              <a:t>lineExample</a:t>
            </a:r>
            <a:r>
              <a:rPr lang="en-US" sz="1200" b="0" i="0" kern="1200" dirty="0">
                <a:solidFill>
                  <a:schemeClr val="tx1"/>
                </a:solidFill>
                <a:effectLst/>
                <a:latin typeface="+mn-lt"/>
                <a:ea typeface="+mn-ea"/>
                <a:cs typeface="+mn-cs"/>
              </a:rPr>
              <a:t>: Ocean Spray extended cranberry juice line by adding </a:t>
            </a:r>
            <a:r>
              <a:rPr lang="en-US" sz="1200" b="0" i="0" kern="1200" dirty="0" err="1">
                <a:solidFill>
                  <a:schemeClr val="tx1"/>
                </a:solidFill>
                <a:effectLst/>
                <a:latin typeface="+mn-lt"/>
                <a:ea typeface="+mn-ea"/>
                <a:cs typeface="+mn-cs"/>
              </a:rPr>
              <a:t>CranApple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CranGrape</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CranCherry</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Brand licensing: companies allow other organizations to use their brand, brand mark, or trade </a:t>
            </a:r>
            <a:r>
              <a:rPr lang="en-US" sz="1200" b="0" i="0" kern="1200" dirty="0" err="1">
                <a:solidFill>
                  <a:schemeClr val="tx1"/>
                </a:solidFill>
                <a:effectLst/>
                <a:latin typeface="+mn-lt"/>
                <a:ea typeface="+mn-ea"/>
                <a:cs typeface="+mn-cs"/>
              </a:rPr>
              <a:t>charactersExample</a:t>
            </a:r>
            <a:r>
              <a:rPr lang="en-US" sz="1200" b="0" i="0" kern="1200" dirty="0">
                <a:solidFill>
                  <a:schemeClr val="tx1"/>
                </a:solidFill>
                <a:effectLst/>
                <a:latin typeface="+mn-lt"/>
                <a:ea typeface="+mn-ea"/>
                <a:cs typeface="+mn-cs"/>
              </a:rPr>
              <a:t>: NFL has licensing arrangements with Pepsi &amp; Visa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Mixed brands: offer a combo of national, private, and generic brands to sell </a:t>
            </a:r>
            <a:r>
              <a:rPr lang="en-US" sz="1200" b="0" i="0" kern="1200" dirty="0" err="1">
                <a:solidFill>
                  <a:schemeClr val="tx1"/>
                </a:solidFill>
                <a:effectLst/>
                <a:latin typeface="+mn-lt"/>
                <a:ea typeface="+mn-ea"/>
                <a:cs typeface="+mn-cs"/>
              </a:rPr>
              <a:t>productsExample</a:t>
            </a:r>
            <a:r>
              <a:rPr lang="en-US" sz="1200" b="0" i="0" kern="1200" dirty="0">
                <a:solidFill>
                  <a:schemeClr val="tx1"/>
                </a:solidFill>
                <a:effectLst/>
                <a:latin typeface="+mn-lt"/>
                <a:ea typeface="+mn-ea"/>
                <a:cs typeface="+mn-cs"/>
              </a:rPr>
              <a:t>: Michelin manufactures its own brand of tires as well as sells them at Sears under the Sears brand name.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Co-branding: combines one or more brands in the manufacture of a product or in the delivery of a service Example: Starbucks has an agreement with Barnes &amp; Noble to open coffee shops inside their bookstores</a:t>
            </a:r>
            <a:endParaRPr lang="en-SA" dirty="0"/>
          </a:p>
          <a:p>
            <a:r>
              <a:rPr lang="en-US" sz="1200" b="1" i="0" u="none" strike="noStrike" kern="1200" dirty="0">
                <a:solidFill>
                  <a:schemeClr val="tx1"/>
                </a:solidFill>
                <a:effectLst/>
                <a:latin typeface="+mn-lt"/>
                <a:ea typeface="+mn-ea"/>
                <a:cs typeface="+mn-cs"/>
                <a:hlinkClick r:id="rId3" tooltip="product line decisions"/>
              </a:rPr>
              <a:t>Product Line Decisions</a:t>
            </a:r>
            <a:r>
              <a:rPr lang="en-US" sz="1200" b="0" i="0" kern="1200" dirty="0">
                <a:solidFill>
                  <a:schemeClr val="tx1"/>
                </a:solidFill>
                <a:effectLst/>
                <a:latin typeface="+mn-lt"/>
                <a:ea typeface="+mn-ea"/>
                <a:cs typeface="+mn-cs"/>
              </a:rPr>
              <a:t> • Product Line • Group of products with variations (flavors/types/appeals). • Product Line Stretching • Downward • Upward • Both directions • Product Line Filling • Examples • Ice Tea • Pet Foods</a:t>
            </a:r>
          </a:p>
          <a:p>
            <a:r>
              <a:rPr lang="en-US" sz="1200" b="1" i="0" u="none" strike="noStrike" kern="1200" dirty="0">
                <a:solidFill>
                  <a:schemeClr val="tx1"/>
                </a:solidFill>
                <a:effectLst/>
                <a:latin typeface="+mn-lt"/>
                <a:ea typeface="+mn-ea"/>
                <a:cs typeface="+mn-cs"/>
                <a:hlinkClick r:id="rId4" tooltip="slide22"/>
              </a:rPr>
              <a:t>Product Line Stretching - Marriott</a:t>
            </a:r>
            <a:r>
              <a:rPr lang="en-US" sz="1200" b="0" i="0" kern="1200" dirty="0">
                <a:solidFill>
                  <a:schemeClr val="tx1"/>
                </a:solidFill>
                <a:effectLst/>
                <a:latin typeface="+mn-lt"/>
                <a:ea typeface="+mn-ea"/>
                <a:cs typeface="+mn-cs"/>
              </a:rPr>
              <a:t> Marriott offers a full line of hotel brands, each aimed at a different market.</a:t>
            </a:r>
          </a:p>
          <a:p>
            <a:r>
              <a:rPr lang="en-US" sz="1200" b="1" i="0" u="none" strike="noStrike" kern="1200" dirty="0">
                <a:solidFill>
                  <a:schemeClr val="tx1"/>
                </a:solidFill>
                <a:effectLst/>
                <a:latin typeface="+mn-lt"/>
                <a:ea typeface="+mn-ea"/>
                <a:cs typeface="+mn-cs"/>
                <a:hlinkClick r:id="rId5" tooltip="product mix decisions"/>
              </a:rPr>
              <a:t>Product Mix Decisions</a:t>
            </a:r>
            <a:r>
              <a:rPr lang="en-US" sz="1200" b="0" i="0" kern="1200" dirty="0">
                <a:solidFill>
                  <a:schemeClr val="tx1"/>
                </a:solidFill>
                <a:effectLst/>
                <a:latin typeface="+mn-lt"/>
                <a:ea typeface="+mn-ea"/>
                <a:cs typeface="+mn-cs"/>
              </a:rPr>
              <a:t> • Product mix: • What combination of products do we carry? • Product mix decisions: •</a:t>
            </a: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3618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common Brand Strategies</a:t>
            </a:r>
            <a:br>
              <a:rPr lang="en-US" dirty="0"/>
            </a:br>
            <a:r>
              <a:rPr lang="en-US" sz="1200" b="0" i="0" kern="1200" dirty="0">
                <a:solidFill>
                  <a:schemeClr val="tx1"/>
                </a:solidFill>
                <a:effectLst/>
                <a:latin typeface="+mn-lt"/>
                <a:ea typeface="+mn-ea"/>
                <a:cs typeface="+mn-cs"/>
              </a:rPr>
              <a:t>Brand extension: uses an existing brand name to promote a new or improved product in a company's product </a:t>
            </a:r>
            <a:r>
              <a:rPr lang="en-US" sz="1200" b="0" i="0" kern="1200" dirty="0" err="1">
                <a:solidFill>
                  <a:schemeClr val="tx1"/>
                </a:solidFill>
                <a:effectLst/>
                <a:latin typeface="+mn-lt"/>
                <a:ea typeface="+mn-ea"/>
                <a:cs typeface="+mn-cs"/>
              </a:rPr>
              <a:t>lineExample</a:t>
            </a:r>
            <a:r>
              <a:rPr lang="en-US" sz="1200" b="0" i="0" kern="1200" dirty="0">
                <a:solidFill>
                  <a:schemeClr val="tx1"/>
                </a:solidFill>
                <a:effectLst/>
                <a:latin typeface="+mn-lt"/>
                <a:ea typeface="+mn-ea"/>
                <a:cs typeface="+mn-cs"/>
              </a:rPr>
              <a:t>: Ocean Spray extended cranberry juice line by adding </a:t>
            </a:r>
            <a:r>
              <a:rPr lang="en-US" sz="1200" b="0" i="0" kern="1200" dirty="0" err="1">
                <a:solidFill>
                  <a:schemeClr val="tx1"/>
                </a:solidFill>
                <a:effectLst/>
                <a:latin typeface="+mn-lt"/>
                <a:ea typeface="+mn-ea"/>
                <a:cs typeface="+mn-cs"/>
              </a:rPr>
              <a:t>CranApple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CranGrape</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CranCherry</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Brand licensing: companies allow other organizations to use their brand, brand mark, or trade </a:t>
            </a:r>
            <a:r>
              <a:rPr lang="en-US" sz="1200" b="0" i="0" kern="1200" dirty="0" err="1">
                <a:solidFill>
                  <a:schemeClr val="tx1"/>
                </a:solidFill>
                <a:effectLst/>
                <a:latin typeface="+mn-lt"/>
                <a:ea typeface="+mn-ea"/>
                <a:cs typeface="+mn-cs"/>
              </a:rPr>
              <a:t>charactersExample</a:t>
            </a:r>
            <a:r>
              <a:rPr lang="en-US" sz="1200" b="0" i="0" kern="1200" dirty="0">
                <a:solidFill>
                  <a:schemeClr val="tx1"/>
                </a:solidFill>
                <a:effectLst/>
                <a:latin typeface="+mn-lt"/>
                <a:ea typeface="+mn-ea"/>
                <a:cs typeface="+mn-cs"/>
              </a:rPr>
              <a:t>: NFL has licensing arrangements with Pepsi &amp; Visa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Mixed brands: offer a combo of national, private, and generic brands to sell </a:t>
            </a:r>
            <a:r>
              <a:rPr lang="en-US" sz="1200" b="0" i="0" kern="1200" dirty="0" err="1">
                <a:solidFill>
                  <a:schemeClr val="tx1"/>
                </a:solidFill>
                <a:effectLst/>
                <a:latin typeface="+mn-lt"/>
                <a:ea typeface="+mn-ea"/>
                <a:cs typeface="+mn-cs"/>
              </a:rPr>
              <a:t>productsExample</a:t>
            </a:r>
            <a:r>
              <a:rPr lang="en-US" sz="1200" b="0" i="0" kern="1200" dirty="0">
                <a:solidFill>
                  <a:schemeClr val="tx1"/>
                </a:solidFill>
                <a:effectLst/>
                <a:latin typeface="+mn-lt"/>
                <a:ea typeface="+mn-ea"/>
                <a:cs typeface="+mn-cs"/>
              </a:rPr>
              <a:t>: Michelin manufactures its own brand of tires as well as sells them at Sears under the Sears brand </a:t>
            </a:r>
            <a:r>
              <a:rPr lang="en-US" sz="1200" b="0" i="0" kern="1200" dirty="0" err="1">
                <a:solidFill>
                  <a:schemeClr val="tx1"/>
                </a:solidFill>
                <a:effectLst/>
                <a:latin typeface="+mn-lt"/>
                <a:ea typeface="+mn-ea"/>
                <a:cs typeface="+mn-cs"/>
              </a:rPr>
              <a:t>name.Co</a:t>
            </a:r>
            <a:r>
              <a:rPr lang="en-US" sz="1200" b="0" i="0" kern="1200" dirty="0">
                <a:solidFill>
                  <a:schemeClr val="tx1"/>
                </a:solidFill>
                <a:effectLst/>
                <a:latin typeface="+mn-lt"/>
                <a:ea typeface="+mn-ea"/>
                <a:cs typeface="+mn-cs"/>
              </a:rPr>
              <a:t>-branding: combines one or more brands in the manufacture of a product or in the delivery of a </a:t>
            </a:r>
            <a:r>
              <a:rPr lang="en-US" sz="1200" b="0" i="0" kern="1200" dirty="0" err="1">
                <a:solidFill>
                  <a:schemeClr val="tx1"/>
                </a:solidFill>
                <a:effectLst/>
                <a:latin typeface="+mn-lt"/>
                <a:ea typeface="+mn-ea"/>
                <a:cs typeface="+mn-cs"/>
              </a:rPr>
              <a:t>serviceExample</a:t>
            </a:r>
            <a:r>
              <a:rPr lang="en-US" sz="1200" b="0" i="0" kern="1200" dirty="0">
                <a:solidFill>
                  <a:schemeClr val="tx1"/>
                </a:solidFill>
                <a:effectLst/>
                <a:latin typeface="+mn-lt"/>
                <a:ea typeface="+mn-ea"/>
                <a:cs typeface="+mn-cs"/>
              </a:rPr>
              <a:t>: Starbucks has an agreement with Barnes &amp; Noble to open coffee shops inside their bookstores</a:t>
            </a:r>
            <a:endParaRPr lang="en-SA" dirty="0"/>
          </a:p>
          <a:p>
            <a:r>
              <a:rPr lang="en-US" sz="1200" b="1" i="0" u="none" strike="noStrike" kern="1200" dirty="0">
                <a:solidFill>
                  <a:schemeClr val="tx1"/>
                </a:solidFill>
                <a:effectLst/>
                <a:latin typeface="+mn-lt"/>
                <a:ea typeface="+mn-ea"/>
                <a:cs typeface="+mn-cs"/>
                <a:hlinkClick r:id="rId3" tooltip="product line decisions"/>
              </a:rPr>
              <a:t>Product Line Decisions</a:t>
            </a:r>
            <a:r>
              <a:rPr lang="en-US" sz="1200" b="0" i="0" kern="1200" dirty="0">
                <a:solidFill>
                  <a:schemeClr val="tx1"/>
                </a:solidFill>
                <a:effectLst/>
                <a:latin typeface="+mn-lt"/>
                <a:ea typeface="+mn-ea"/>
                <a:cs typeface="+mn-cs"/>
              </a:rPr>
              <a:t> • Product Line • Group of products with variations (flavors/types/appeals). • Product Line Stretching • Downward • Upward • Both directions • Product Line Filling • Examples • Ice Tea • Pet Foods</a:t>
            </a:r>
          </a:p>
          <a:p>
            <a:r>
              <a:rPr lang="en-US" sz="1200" b="1" i="0" u="none" strike="noStrike" kern="1200" dirty="0">
                <a:solidFill>
                  <a:schemeClr val="tx1"/>
                </a:solidFill>
                <a:effectLst/>
                <a:latin typeface="+mn-lt"/>
                <a:ea typeface="+mn-ea"/>
                <a:cs typeface="+mn-cs"/>
                <a:hlinkClick r:id="rId4" tooltip="slide22"/>
              </a:rPr>
              <a:t>Product Line Stretching - Marriott</a:t>
            </a:r>
            <a:r>
              <a:rPr lang="en-US" sz="1200" b="0" i="0" kern="1200" dirty="0">
                <a:solidFill>
                  <a:schemeClr val="tx1"/>
                </a:solidFill>
                <a:effectLst/>
                <a:latin typeface="+mn-lt"/>
                <a:ea typeface="+mn-ea"/>
                <a:cs typeface="+mn-cs"/>
              </a:rPr>
              <a:t> Marriott offers a full line of hotel brands, each aimed at a different market.</a:t>
            </a:r>
          </a:p>
          <a:p>
            <a:r>
              <a:rPr lang="en-US" sz="1200" b="1" i="0" u="none" strike="noStrike" kern="1200" dirty="0">
                <a:solidFill>
                  <a:schemeClr val="tx1"/>
                </a:solidFill>
                <a:effectLst/>
                <a:latin typeface="+mn-lt"/>
                <a:ea typeface="+mn-ea"/>
                <a:cs typeface="+mn-cs"/>
                <a:hlinkClick r:id="rId5" tooltip="product mix decisions"/>
              </a:rPr>
              <a:t>Product Mix Decisions</a:t>
            </a:r>
            <a:r>
              <a:rPr lang="en-US" sz="1200" b="0" i="0" kern="1200" dirty="0">
                <a:solidFill>
                  <a:schemeClr val="tx1"/>
                </a:solidFill>
                <a:effectLst/>
                <a:latin typeface="+mn-lt"/>
                <a:ea typeface="+mn-ea"/>
                <a:cs typeface="+mn-cs"/>
              </a:rPr>
              <a:t> • Product mix: • What combination of products do we carry? • Product mix decisions: •</a:t>
            </a: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045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0906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614162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0000" lnSpcReduction="20000"/>
          </a:bodyPr>
          <a:lstStyle/>
          <a:p>
            <a:r>
              <a:rPr lang="en-US" altLang="en-US" dirty="0">
                <a:solidFill>
                  <a:srgbClr val="008000"/>
                </a:solidFill>
                <a:latin typeface="Arial" panose="020B0604020202020204" pitchFamily="34" charset="0"/>
              </a:rPr>
              <a:t>Market segmentation reveals the firm’s market segment opportunities. The firm has to evaluate the various segments and decide how many and which segments it can serve best. In evaluating different market segments, a firm must look at three factors.</a:t>
            </a:r>
          </a:p>
          <a:p>
            <a:endParaRPr lang="en-US" altLang="en-US" dirty="0">
              <a:solidFill>
                <a:srgbClr val="008000"/>
              </a:solidFill>
              <a:latin typeface="Arial" panose="020B0604020202020204" pitchFamily="34" charset="0"/>
            </a:endParaRPr>
          </a:p>
          <a:p>
            <a:pPr marL="228600" indent="-228600">
              <a:buFont typeface="+mj-lt"/>
              <a:buAutoNum type="arabicPeriod"/>
            </a:pPr>
            <a:r>
              <a:rPr lang="en-US" altLang="en-US" dirty="0">
                <a:solidFill>
                  <a:srgbClr val="008000"/>
                </a:solidFill>
                <a:latin typeface="Arial" panose="020B0604020202020204" pitchFamily="34" charset="0"/>
              </a:rPr>
              <a:t>First, a company wants to select segments that have the right size and growth characteristics. </a:t>
            </a:r>
          </a:p>
          <a:p>
            <a:pPr marL="228600" indent="-228600">
              <a:buFont typeface="+mj-lt"/>
              <a:buAutoNum type="arabicPeriod"/>
            </a:pPr>
            <a:r>
              <a:rPr lang="en-US" altLang="en-US" dirty="0">
                <a:solidFill>
                  <a:srgbClr val="008000"/>
                </a:solidFill>
                <a:latin typeface="Arial" panose="020B0604020202020204" pitchFamily="34" charset="0"/>
              </a:rPr>
              <a:t>Second, the company needs to examine major structural factors that affect long-run segment attractiveness like strong and aggressive competitors </a:t>
            </a:r>
            <a:r>
              <a:rPr lang="en-US" sz="1200" kern="1200" dirty="0">
                <a:solidFill>
                  <a:schemeClr val="tx1"/>
                </a:solidFill>
                <a:effectLst/>
                <a:latin typeface="Arial" charset="0"/>
                <a:ea typeface="MS PGothic" panose="020B0600070205080204" pitchFamily="34" charset="-128"/>
                <a:cs typeface="ＭＳ Ｐゴシック" charset="0"/>
              </a:rPr>
              <a:t>or if it is easy </a:t>
            </a:r>
            <a:r>
              <a:rPr lang="en-US" sz="1200" i="0" kern="1200" dirty="0">
                <a:solidFill>
                  <a:schemeClr val="tx1"/>
                </a:solidFill>
                <a:effectLst/>
                <a:latin typeface="Arial" charset="0"/>
                <a:ea typeface="MS PGothic" panose="020B0600070205080204" pitchFamily="34" charset="-128"/>
                <a:cs typeface="ＭＳ Ｐゴシック" charset="0"/>
              </a:rPr>
              <a:t>for new entrants to come </a:t>
            </a:r>
            <a:r>
              <a:rPr lang="en-US" sz="1200" kern="1200" dirty="0">
                <a:solidFill>
                  <a:schemeClr val="tx1"/>
                </a:solidFill>
                <a:effectLst/>
                <a:latin typeface="Arial" charset="0"/>
                <a:ea typeface="MS PGothic" panose="020B0600070205080204" pitchFamily="34" charset="-128"/>
                <a:cs typeface="ＭＳ Ｐゴシック" charset="0"/>
              </a:rPr>
              <a:t>into the segment. The</a:t>
            </a:r>
            <a:r>
              <a:rPr lang="en-US" sz="1200" kern="1200" baseline="0" dirty="0">
                <a:solidFill>
                  <a:schemeClr val="tx1"/>
                </a:solidFill>
                <a:effectLst/>
                <a:latin typeface="Arial" charset="0"/>
                <a:ea typeface="MS PGothic" panose="020B0600070205080204" pitchFamily="34" charset="-128"/>
                <a:cs typeface="ＭＳ Ｐゴシック" charset="0"/>
              </a:rPr>
              <a:t> existence of </a:t>
            </a:r>
            <a:r>
              <a:rPr lang="en-US" altLang="en-US" dirty="0">
                <a:solidFill>
                  <a:srgbClr val="008000"/>
                </a:solidFill>
                <a:latin typeface="Arial" panose="020B0604020202020204" pitchFamily="34" charset="0"/>
              </a:rPr>
              <a:t>actual or potential substitute products, the relative power of buyers, and powerful suppliers also affects segment attractiveness. </a:t>
            </a:r>
          </a:p>
          <a:p>
            <a:pPr marL="228600" indent="-228600">
              <a:buFont typeface="+mj-lt"/>
              <a:buAutoNum type="arabicPeriod"/>
            </a:pPr>
            <a:r>
              <a:rPr lang="en-US" altLang="en-US" dirty="0">
                <a:solidFill>
                  <a:srgbClr val="008000"/>
                </a:solidFill>
                <a:latin typeface="Arial" panose="020B0604020202020204" pitchFamily="34" charset="0"/>
              </a:rPr>
              <a:t>Finally, the company must consider its own objectives and resources. Some attractive segments can be dismissed quickly because they do not mesh with the company’s long-run objectives. Or, the company may lack the skills and resources needed to succeed in an attractive segment.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After evaluating different segments, the company must decide which and how many segments it will target. A target market consists of a set of buyers who share common needs or characteristics that the company decides to serve. Market targeting can be carried out at several different levels.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Companies need to consider many factors when choosing a market-targeting strategy. Which strategy is best depending on the company’s resources. When the firm’s resources are limited, concentrated marketing makes the most sense. The best strategy also depends on the degree of product variability. The product’s life-cycle stage also must be considered. When a firm introduces a new product, it may be practical to launch one version only, and undifferentiated marketing or concentrated marketing may make the most sense. In the mature stage of the product life cycle, however, differentiated marketing can be useful.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Another factor is market variability. If most buyers have the same tastes, buy the same amounts, and react the same way to marketing efforts, undifferentiated marketing is appropriate. Finally, competitors’ marketing strategies are important. When competitors use differentiated or concentrated marketing, undifferentiated marketing can be suicidal.</a:t>
            </a:r>
          </a:p>
          <a:p>
            <a:endParaRPr lang="en-IN" dirty="0"/>
          </a:p>
          <a:p>
            <a:endParaRPr lang="en-US" altLang="en-US" dirty="0">
              <a:solidFill>
                <a:srgbClr val="008000"/>
              </a:solidFill>
              <a:latin typeface="Arial" panose="020B0604020202020204" pitchFamily="34" charset="0"/>
            </a:endParaRPr>
          </a:p>
          <a:p>
            <a:r>
              <a:rPr lang="en-US" sz="1200" b="1" dirty="0">
                <a:effectLst/>
                <a:latin typeface="Plantin"/>
              </a:rPr>
              <a:t>choice of segment(s) </a:t>
            </a:r>
            <a:endParaRPr lang="en-US" dirty="0"/>
          </a:p>
          <a:p>
            <a:r>
              <a:rPr lang="en-US" sz="1200" dirty="0">
                <a:effectLst/>
                <a:latin typeface="Plantin"/>
              </a:rPr>
              <a:t>Five factors govern the attractiveness of a segment (Doyle, 1994): </a:t>
            </a:r>
            <a:endParaRPr lang="en-US" dirty="0"/>
          </a:p>
          <a:p>
            <a:pPr>
              <a:buFont typeface="Arial" panose="020B0604020202020204" pitchFamily="34" charset="0"/>
              <a:buChar char="•"/>
            </a:pPr>
            <a:r>
              <a:rPr lang="en-US" sz="1200" dirty="0">
                <a:effectLst/>
                <a:latin typeface="Plantin"/>
              </a:rPr>
              <a:t>segment size • current and potential competition </a:t>
            </a:r>
          </a:p>
          <a:p>
            <a:pPr>
              <a:buFont typeface="Arial" panose="020B0604020202020204" pitchFamily="34" charset="0"/>
              <a:buChar char="•"/>
            </a:pPr>
            <a:r>
              <a:rPr lang="en-US" sz="1200" dirty="0">
                <a:effectLst/>
                <a:latin typeface="Plantin"/>
              </a:rPr>
              <a:t>segment growth • capabilities of the business. </a:t>
            </a:r>
          </a:p>
          <a:p>
            <a:pPr>
              <a:buFont typeface="Arial" panose="020B0604020202020204" pitchFamily="34" charset="0"/>
              <a:buChar char="•"/>
            </a:pPr>
            <a:r>
              <a:rPr lang="en-US" sz="1200" dirty="0">
                <a:effectLst/>
                <a:latin typeface="Plantin"/>
              </a:rPr>
              <a:t>profitability of the segment </a:t>
            </a:r>
          </a:p>
          <a:p>
            <a:endParaRPr lang="en-US" altLang="en-US" dirty="0">
              <a:solidFill>
                <a:srgbClr val="008000"/>
              </a:solidFill>
              <a:latin typeface="Arial" panose="020B0604020202020204" pitchFamily="34" charset="0"/>
            </a:endParaRPr>
          </a:p>
          <a:p>
            <a:endParaRPr lang="en-IN" dirty="0"/>
          </a:p>
          <a:p>
            <a:endParaRPr dirty="0"/>
          </a:p>
        </p:txBody>
      </p:sp>
    </p:spTree>
    <p:extLst>
      <p:ext uri="{BB962C8B-B14F-4D97-AF65-F5344CB8AC3E}">
        <p14:creationId xmlns:p14="http://schemas.microsoft.com/office/powerpoint/2010/main" val="38450806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C9D48-60C1-1340-9A94-9FE0CADCE9A7}"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94569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dirty="0">
                <a:solidFill>
                  <a:srgbClr val="008000"/>
                </a:solidFill>
                <a:latin typeface="Arial" panose="020B0604020202020204" pitchFamily="34" charset="0"/>
              </a:rPr>
              <a:t>Companies need to consider many factors when choosing a market-targeting strategy. Which strategy is best depends on </a:t>
            </a:r>
          </a:p>
          <a:p>
            <a:pPr marL="228600" indent="-228600">
              <a:buFont typeface="+mj-lt"/>
              <a:buAutoNum type="arabicPeriod"/>
            </a:pPr>
            <a:r>
              <a:rPr lang="en-US" altLang="en-US" dirty="0">
                <a:solidFill>
                  <a:srgbClr val="008000"/>
                </a:solidFill>
                <a:latin typeface="Arial" panose="020B0604020202020204" pitchFamily="34" charset="0"/>
              </a:rPr>
              <a:t>the company’s resources. When the firm’s resources are limited, concentrated marketing makes the most sense. The best strategy also depends on the degree of </a:t>
            </a:r>
          </a:p>
          <a:p>
            <a:pPr marL="228600" indent="-228600">
              <a:buFont typeface="+mj-lt"/>
              <a:buAutoNum type="arabicPeriod"/>
            </a:pPr>
            <a:r>
              <a:rPr lang="en-US" altLang="en-US" dirty="0">
                <a:solidFill>
                  <a:srgbClr val="008000"/>
                </a:solidFill>
                <a:latin typeface="Arial" panose="020B0604020202020204" pitchFamily="34" charset="0"/>
              </a:rPr>
              <a:t>product variability. The product’s life-cycle stage also must be considered. When a firm introduces a new product, it may be practical to launch one version only, and undifferentiated marketing or concentrated marketing may make the most sense. In the mature stage of the product life cycle, however, differentiated marketing can be useful.  </a:t>
            </a:r>
          </a:p>
          <a:p>
            <a:pPr marL="228600" indent="-228600">
              <a:buFont typeface="+mj-lt"/>
              <a:buAutoNum type="arabicPeriod"/>
            </a:pPr>
            <a:r>
              <a:rPr lang="en-US" altLang="en-US" dirty="0">
                <a:solidFill>
                  <a:srgbClr val="008000"/>
                </a:solidFill>
                <a:latin typeface="Arial" panose="020B0604020202020204" pitchFamily="34" charset="0"/>
              </a:rPr>
              <a:t>market variability. If most buyers have the same tastes, buy the same amounts, and react the same way to marketing efforts, undifferentiated marketing is appropriate. Finally, </a:t>
            </a:r>
          </a:p>
          <a:p>
            <a:pPr marL="228600" indent="-228600">
              <a:buFont typeface="+mj-lt"/>
              <a:buAutoNum type="arabicPeriod"/>
            </a:pPr>
            <a:r>
              <a:rPr lang="en-US" altLang="en-US" dirty="0">
                <a:solidFill>
                  <a:srgbClr val="008000"/>
                </a:solidFill>
                <a:latin typeface="Arial" panose="020B0604020202020204" pitchFamily="34" charset="0"/>
              </a:rPr>
              <a:t>competitors’ marketing strategies are important. When competitors use differentiated or concentrated marketing, undifferentiated marketing can be suicidal.</a:t>
            </a:r>
          </a:p>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85000" lnSpcReduction="10000"/>
          </a:bodyPr>
          <a:lstStyle/>
          <a:p>
            <a:pPr>
              <a:lnSpc>
                <a:spcPct val="90000"/>
              </a:lnSpc>
            </a:pPr>
            <a:r>
              <a:rPr lang="en-US" altLang="en-SA" sz="1100" dirty="0"/>
              <a:t>After evaluating different segments, the company must decide which and how many segments to serve</a:t>
            </a:r>
          </a:p>
          <a:p>
            <a:pPr lvl="1">
              <a:lnSpc>
                <a:spcPct val="90000"/>
              </a:lnSpc>
              <a:buFontTx/>
              <a:buChar char="•"/>
            </a:pPr>
            <a:r>
              <a:rPr lang="en-US" altLang="en-SA" sz="1100" dirty="0"/>
              <a:t>Undifferentiated Marketing</a:t>
            </a:r>
          </a:p>
          <a:p>
            <a:pPr lvl="2">
              <a:lnSpc>
                <a:spcPct val="90000"/>
              </a:lnSpc>
              <a:buFontTx/>
              <a:buChar char="•"/>
            </a:pPr>
            <a:r>
              <a:rPr lang="en-US" altLang="en-SA" sz="1100" dirty="0"/>
              <a:t>Using an undifferentiated marketing strategy, a company ignores market segmentation differences and goes after the entire market with one market offer</a:t>
            </a:r>
          </a:p>
          <a:p>
            <a:pPr lvl="2">
              <a:lnSpc>
                <a:spcPct val="90000"/>
              </a:lnSpc>
              <a:buFontTx/>
              <a:buChar char="•"/>
            </a:pPr>
            <a:r>
              <a:rPr lang="en-US" altLang="en-SA" sz="1100" dirty="0"/>
              <a:t>It focuses on what is common in the needs of consumers rather than on differences</a:t>
            </a:r>
          </a:p>
          <a:p>
            <a:pPr lvl="2">
              <a:lnSpc>
                <a:spcPct val="90000"/>
              </a:lnSpc>
              <a:buFontTx/>
              <a:buChar char="•"/>
            </a:pPr>
            <a:r>
              <a:rPr lang="en-US" altLang="en-SA" sz="1100" dirty="0"/>
              <a:t>Undifferentiated marketing provides cost economies</a:t>
            </a:r>
          </a:p>
          <a:p>
            <a:pPr lvl="3">
              <a:lnSpc>
                <a:spcPct val="90000"/>
              </a:lnSpc>
              <a:buFontTx/>
              <a:buChar char="•"/>
            </a:pPr>
            <a:r>
              <a:rPr lang="en-US" altLang="en-SA" sz="1100" dirty="0"/>
              <a:t>Most contemporary marketers have strong doubts about the strategy in today</a:t>
            </a:r>
            <a:r>
              <a:rPr lang="uk-UA" altLang="en-SA" sz="1100" dirty="0"/>
              <a:t>'</a:t>
            </a:r>
            <a:r>
              <a:rPr lang="en-US" altLang="en-SA" sz="1100" dirty="0"/>
              <a:t>s competitive environment</a:t>
            </a:r>
          </a:p>
          <a:p>
            <a:pPr lvl="3">
              <a:lnSpc>
                <a:spcPct val="90000"/>
              </a:lnSpc>
              <a:buFontTx/>
              <a:buChar char="•"/>
            </a:pPr>
            <a:r>
              <a:rPr lang="en-US" altLang="en-SA" sz="1100" dirty="0"/>
              <a:t>It is difficult to develop a product and brand that will satisfy all or even most consumers</a:t>
            </a:r>
          </a:p>
          <a:p>
            <a:pPr>
              <a:lnSpc>
                <a:spcPct val="90000"/>
              </a:lnSpc>
              <a:buFontTx/>
              <a:buChar char="•"/>
            </a:pPr>
            <a:endParaRPr lang="en-US" altLang="en-SA" sz="1100" dirty="0"/>
          </a:p>
          <a:p>
            <a:pPr lvl="1">
              <a:lnSpc>
                <a:spcPct val="90000"/>
              </a:lnSpc>
              <a:buFontTx/>
              <a:buChar char="•"/>
            </a:pPr>
            <a:r>
              <a:rPr lang="en-US" altLang="en-SA" sz="1100" dirty="0"/>
              <a:t>Differentiated Marketing </a:t>
            </a:r>
          </a:p>
          <a:p>
            <a:pPr lvl="2">
              <a:lnSpc>
                <a:spcPct val="90000"/>
              </a:lnSpc>
              <a:buFontTx/>
              <a:buChar char="•"/>
            </a:pPr>
            <a:r>
              <a:rPr lang="en-US" altLang="en-SA" sz="1100" dirty="0"/>
              <a:t>Using a differentiated marketing strategy, a company targets several market segments and designs separate offers for each</a:t>
            </a:r>
          </a:p>
          <a:p>
            <a:pPr lvl="2">
              <a:lnSpc>
                <a:spcPct val="90000"/>
              </a:lnSpc>
              <a:buFontTx/>
              <a:buChar char="•"/>
            </a:pPr>
            <a:r>
              <a:rPr lang="en-US" altLang="en-SA" sz="1100" dirty="0"/>
              <a:t>Differentiated marketing typically produces more total sales than undifferentiated marketing</a:t>
            </a:r>
          </a:p>
          <a:p>
            <a:pPr>
              <a:lnSpc>
                <a:spcPct val="90000"/>
              </a:lnSpc>
              <a:buFontTx/>
              <a:buChar char="•"/>
            </a:pPr>
            <a:endParaRPr lang="en-US" altLang="en-SA" sz="1100" dirty="0"/>
          </a:p>
          <a:p>
            <a:pPr lvl="1">
              <a:lnSpc>
                <a:spcPct val="90000"/>
              </a:lnSpc>
              <a:buFontTx/>
              <a:buChar char="•"/>
            </a:pPr>
            <a:r>
              <a:rPr lang="en-US" altLang="en-SA" sz="1100" dirty="0"/>
              <a:t>Concentrated Marketing</a:t>
            </a:r>
          </a:p>
          <a:p>
            <a:pPr lvl="2">
              <a:lnSpc>
                <a:spcPct val="90000"/>
              </a:lnSpc>
              <a:buFontTx/>
              <a:buChar char="•"/>
            </a:pPr>
            <a:r>
              <a:rPr lang="en-US" altLang="en-SA" sz="1100" dirty="0"/>
              <a:t>Concentrated marketing, is especially appealing to companies with limited resources</a:t>
            </a:r>
          </a:p>
          <a:p>
            <a:pPr lvl="2">
              <a:lnSpc>
                <a:spcPct val="90000"/>
              </a:lnSpc>
              <a:buFontTx/>
              <a:buChar char="•"/>
            </a:pPr>
            <a:r>
              <a:rPr lang="en-US" altLang="en-SA" sz="1100" dirty="0"/>
              <a:t>Instead of going for a small share of a large market, the firm pursues a large share of one or a few small markets.</a:t>
            </a:r>
          </a:p>
          <a:p>
            <a:pPr lvl="1">
              <a:lnSpc>
                <a:spcPct val="90000"/>
              </a:lnSpc>
              <a:buFontTx/>
              <a:buChar char="•"/>
            </a:pPr>
            <a:endParaRPr lang="en-US" altLang="en-SA" sz="1100" dirty="0"/>
          </a:p>
          <a:p>
            <a:pPr lvl="1">
              <a:lnSpc>
                <a:spcPct val="90000"/>
              </a:lnSpc>
              <a:buFontTx/>
              <a:buChar char="•"/>
            </a:pPr>
            <a:r>
              <a:rPr lang="en-US" altLang="en-SA" sz="1100" dirty="0"/>
              <a:t>Micromarketing</a:t>
            </a:r>
          </a:p>
          <a:p>
            <a:pPr lvl="2">
              <a:lnSpc>
                <a:spcPct val="90000"/>
              </a:lnSpc>
              <a:buFontTx/>
              <a:buChar char="•"/>
            </a:pPr>
            <a:r>
              <a:rPr lang="en-US" altLang="en-SA" sz="1100" dirty="0"/>
              <a:t>Differentiated and concentrated marketers tailor their offers and marketing programs to meet the needs of various market segments and niches. At the same time, however, they do not customize their offers to each individual customer.</a:t>
            </a:r>
          </a:p>
          <a:p>
            <a:pPr lvl="2">
              <a:lnSpc>
                <a:spcPct val="90000"/>
              </a:lnSpc>
              <a:buFontTx/>
              <a:buChar char="•"/>
            </a:pPr>
            <a:r>
              <a:rPr lang="en-US" altLang="en-SA" sz="1100" dirty="0"/>
              <a:t>Micromarketing is the practice of tailoring products and marketing programs to suit the tastes of specific individuals and locations. Rather than seeing a customer in every individual, </a:t>
            </a:r>
            <a:r>
              <a:rPr lang="en-US" altLang="en-SA" sz="1100" dirty="0" err="1"/>
              <a:t>micromarketers</a:t>
            </a:r>
            <a:r>
              <a:rPr lang="en-US" altLang="en-SA" sz="1100" dirty="0"/>
              <a:t> see the individual in every customer. </a:t>
            </a:r>
          </a:p>
          <a:p>
            <a:pPr lvl="3">
              <a:lnSpc>
                <a:spcPct val="90000"/>
              </a:lnSpc>
              <a:buFontTx/>
              <a:buChar char="•"/>
            </a:pPr>
            <a:r>
              <a:rPr lang="en-US" altLang="en-SA" sz="1100" dirty="0"/>
              <a:t>One form of micro marketing is Local Marketing, which tailoring brands and promotions to the needs and wants of local customer groups-cities, neighborhoods, and specific restaurant/hotel/store locations. </a:t>
            </a:r>
          </a:p>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29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b="1" dirty="0">
                <a:solidFill>
                  <a:srgbClr val="008000"/>
                </a:solidFill>
                <a:latin typeface="Arial" panose="020B0604020202020204" pitchFamily="34" charset="0"/>
              </a:rPr>
              <a:t>undifferentiated </a:t>
            </a:r>
            <a:r>
              <a:rPr lang="en-US" altLang="en-US" b="0" dirty="0">
                <a:solidFill>
                  <a:srgbClr val="008000"/>
                </a:solidFill>
                <a:latin typeface="Arial" panose="020B0604020202020204" pitchFamily="34" charset="0"/>
              </a:rPr>
              <a:t>(or</a:t>
            </a:r>
            <a:r>
              <a:rPr lang="en-US" altLang="en-US" b="1" dirty="0">
                <a:solidFill>
                  <a:srgbClr val="008000"/>
                </a:solidFill>
                <a:latin typeface="Arial" panose="020B0604020202020204" pitchFamily="34" charset="0"/>
              </a:rPr>
              <a:t> mass marketing</a:t>
            </a:r>
            <a:r>
              <a:rPr lang="en-US" altLang="en-US" b="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refers to a market-coverage strategy in which a firm decides to ignore market segment differences and go after the whole market with one offer.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92143-F991-4E92-9089-21BA5419B4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6DA123-E8E3-477D-818A-93B122CF64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347427-5416-48AF-92C0-93BDAE54718B}"/>
              </a:ext>
            </a:extLst>
          </p:cNvPr>
          <p:cNvSpPr>
            <a:spLocks noGrp="1"/>
          </p:cNvSpPr>
          <p:nvPr>
            <p:ph type="dt" sz="half" idx="10"/>
          </p:nvPr>
        </p:nvSpPr>
        <p:spPr/>
        <p:txBody>
          <a:bodyPr/>
          <a:lstStyle/>
          <a:p>
            <a:fld id="{EF3230F1-2DF8-4E62-AB7E-FB77667B3BA6}" type="datetimeFigureOut">
              <a:rPr lang="en-US" smtClean="0"/>
              <a:t>2/4/2026</a:t>
            </a:fld>
            <a:endParaRPr lang="en-US"/>
          </a:p>
        </p:txBody>
      </p:sp>
      <p:sp>
        <p:nvSpPr>
          <p:cNvPr id="5" name="Footer Placeholder 4">
            <a:extLst>
              <a:ext uri="{FF2B5EF4-FFF2-40B4-BE49-F238E27FC236}">
                <a16:creationId xmlns:a16="http://schemas.microsoft.com/office/drawing/2014/main" id="{8DE6708B-351A-479E-AD84-C62D3CCF5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161C7D-CD96-41AE-8006-372C7CD5E6E4}"/>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2102304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2B896-1562-4BBC-B2C7-F03A74D98F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3517EF-E02C-4AFF-A4FF-467F2EEC37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10638-B219-44BD-AADD-732EDF4BF66E}"/>
              </a:ext>
            </a:extLst>
          </p:cNvPr>
          <p:cNvSpPr>
            <a:spLocks noGrp="1"/>
          </p:cNvSpPr>
          <p:nvPr>
            <p:ph type="dt" sz="half" idx="10"/>
          </p:nvPr>
        </p:nvSpPr>
        <p:spPr/>
        <p:txBody>
          <a:bodyPr/>
          <a:lstStyle/>
          <a:p>
            <a:fld id="{EF3230F1-2DF8-4E62-AB7E-FB77667B3BA6}" type="datetimeFigureOut">
              <a:rPr lang="en-US" smtClean="0"/>
              <a:t>2/4/2026</a:t>
            </a:fld>
            <a:endParaRPr lang="en-US"/>
          </a:p>
        </p:txBody>
      </p:sp>
      <p:sp>
        <p:nvSpPr>
          <p:cNvPr id="5" name="Footer Placeholder 4">
            <a:extLst>
              <a:ext uri="{FF2B5EF4-FFF2-40B4-BE49-F238E27FC236}">
                <a16:creationId xmlns:a16="http://schemas.microsoft.com/office/drawing/2014/main" id="{A53E65DD-FBF0-4EE2-8526-87B253291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698542-1924-4887-BC95-842070B2B774}"/>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129520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A7CCA8-6C1F-4934-9C70-B2D3D7D71F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DD78CE-71FB-4F82-B854-6BE44D9F5C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C20834-1CCA-48CE-99AF-BD7576CDE7D1}"/>
              </a:ext>
            </a:extLst>
          </p:cNvPr>
          <p:cNvSpPr>
            <a:spLocks noGrp="1"/>
          </p:cNvSpPr>
          <p:nvPr>
            <p:ph type="dt" sz="half" idx="10"/>
          </p:nvPr>
        </p:nvSpPr>
        <p:spPr/>
        <p:txBody>
          <a:bodyPr/>
          <a:lstStyle/>
          <a:p>
            <a:fld id="{EF3230F1-2DF8-4E62-AB7E-FB77667B3BA6}" type="datetimeFigureOut">
              <a:rPr lang="en-US" smtClean="0"/>
              <a:t>2/4/2026</a:t>
            </a:fld>
            <a:endParaRPr lang="en-US"/>
          </a:p>
        </p:txBody>
      </p:sp>
      <p:sp>
        <p:nvSpPr>
          <p:cNvPr id="5" name="Footer Placeholder 4">
            <a:extLst>
              <a:ext uri="{FF2B5EF4-FFF2-40B4-BE49-F238E27FC236}">
                <a16:creationId xmlns:a16="http://schemas.microsoft.com/office/drawing/2014/main" id="{C580153F-60F5-4B42-8FC4-F26C9A2AE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7ECA7-453C-4F3A-ACFF-2751640191E9}"/>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2535206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chemeClr val="accent5">
                    <a:lumMod val="50000"/>
                  </a:schemeClr>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3" name="Picture 2">
            <a:extLst>
              <a:ext uri="{FF2B5EF4-FFF2-40B4-BE49-F238E27FC236}">
                <a16:creationId xmlns:a16="http://schemas.microsoft.com/office/drawing/2014/main" id="{491462F2-19CA-452D-A1C0-D11FB3B267C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69135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1007091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20994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4234257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1609147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4201743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0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89154" indent="-89154">
              <a:buClr>
                <a:srgbClr val="007FA3"/>
              </a:buClr>
              <a:buSzPct val="25000"/>
              <a:defRPr sz="1200"/>
            </a:lvl1pPr>
            <a:lvl2pPr marL="427435" indent="-214313">
              <a:buClr>
                <a:srgbClr val="007FA3"/>
              </a:buClr>
              <a:defRPr sz="1200"/>
            </a:lvl2pPr>
            <a:lvl3pPr>
              <a:buClr>
                <a:srgbClr val="007FA3"/>
              </a:buClr>
              <a:defRPr sz="1200"/>
            </a:lvl3pPr>
            <a:lvl4pPr>
              <a:buClr>
                <a:srgbClr val="007FA3"/>
              </a:buClr>
              <a:defRPr sz="1200"/>
            </a:lvl4pPr>
            <a:lvl5pPr>
              <a:buClr>
                <a:srgbClr val="007FA3"/>
              </a:buClr>
              <a:defRPr sz="1200"/>
            </a:lvl5pPr>
            <a:lvl6pPr>
              <a:buClr>
                <a:srgbClr val="007FA3"/>
              </a:buClr>
              <a:defRPr sz="1200"/>
            </a:lvl6pPr>
            <a:lvl7pPr>
              <a:buClr>
                <a:srgbClr val="007FA3"/>
              </a:buClr>
              <a:defRPr sz="1200"/>
            </a:lvl7pPr>
            <a:lvl8pPr>
              <a:buClr>
                <a:srgbClr val="007FA3"/>
              </a:buClr>
              <a:defRPr sz="1200"/>
            </a:lvl8pPr>
            <a:lvl9pPr>
              <a:buClr>
                <a:srgbClr val="007FA3"/>
              </a:buCl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911746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70564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E2DCA-5974-477E-B590-1DADE038AD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1AB8E-2296-497E-857C-C023E24AD0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6FEC4-8D3D-4909-B7FA-7FE6499E985C}"/>
              </a:ext>
            </a:extLst>
          </p:cNvPr>
          <p:cNvSpPr>
            <a:spLocks noGrp="1"/>
          </p:cNvSpPr>
          <p:nvPr>
            <p:ph type="dt" sz="half" idx="10"/>
          </p:nvPr>
        </p:nvSpPr>
        <p:spPr/>
        <p:txBody>
          <a:bodyPr/>
          <a:lstStyle/>
          <a:p>
            <a:fld id="{EF3230F1-2DF8-4E62-AB7E-FB77667B3BA6}" type="datetimeFigureOut">
              <a:rPr lang="en-US" smtClean="0"/>
              <a:t>2/4/2026</a:t>
            </a:fld>
            <a:endParaRPr lang="en-US"/>
          </a:p>
        </p:txBody>
      </p:sp>
      <p:sp>
        <p:nvSpPr>
          <p:cNvPr id="5" name="Footer Placeholder 4">
            <a:extLst>
              <a:ext uri="{FF2B5EF4-FFF2-40B4-BE49-F238E27FC236}">
                <a16:creationId xmlns:a16="http://schemas.microsoft.com/office/drawing/2014/main" id="{7219C36B-5F45-455D-AC3A-74F4840F5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BA3CE-1024-4C3C-8B14-53D644F85545}"/>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4227167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240C9-62CC-4320-BB9F-E7DEE6E53E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5143A9-38DC-459F-95C8-7282F698B3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0B0ED2-F014-4546-9A59-A122585D790A}"/>
              </a:ext>
            </a:extLst>
          </p:cNvPr>
          <p:cNvSpPr>
            <a:spLocks noGrp="1"/>
          </p:cNvSpPr>
          <p:nvPr>
            <p:ph type="dt" sz="half" idx="10"/>
          </p:nvPr>
        </p:nvSpPr>
        <p:spPr/>
        <p:txBody>
          <a:bodyPr/>
          <a:lstStyle/>
          <a:p>
            <a:fld id="{EF3230F1-2DF8-4E62-AB7E-FB77667B3BA6}" type="datetimeFigureOut">
              <a:rPr lang="en-US" smtClean="0"/>
              <a:t>2/4/2026</a:t>
            </a:fld>
            <a:endParaRPr lang="en-US"/>
          </a:p>
        </p:txBody>
      </p:sp>
      <p:sp>
        <p:nvSpPr>
          <p:cNvPr id="5" name="Footer Placeholder 4">
            <a:extLst>
              <a:ext uri="{FF2B5EF4-FFF2-40B4-BE49-F238E27FC236}">
                <a16:creationId xmlns:a16="http://schemas.microsoft.com/office/drawing/2014/main" id="{BB7DAAD7-ECA7-4B5D-87B0-E77E65A18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3B5B3-63D3-4DFA-8BA1-FA65EA63FB5A}"/>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4196040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418B0-F278-4271-9FE8-E79D45A298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B80059-5D01-48CB-B812-C9B7D5DFE6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5E1CF0-61BA-4894-B702-1EBB820231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859686-B7ED-4920-9411-20F076AFDC14}"/>
              </a:ext>
            </a:extLst>
          </p:cNvPr>
          <p:cNvSpPr>
            <a:spLocks noGrp="1"/>
          </p:cNvSpPr>
          <p:nvPr>
            <p:ph type="dt" sz="half" idx="10"/>
          </p:nvPr>
        </p:nvSpPr>
        <p:spPr/>
        <p:txBody>
          <a:bodyPr/>
          <a:lstStyle/>
          <a:p>
            <a:fld id="{EF3230F1-2DF8-4E62-AB7E-FB77667B3BA6}" type="datetimeFigureOut">
              <a:rPr lang="en-US" smtClean="0"/>
              <a:t>2/4/2026</a:t>
            </a:fld>
            <a:endParaRPr lang="en-US"/>
          </a:p>
        </p:txBody>
      </p:sp>
      <p:sp>
        <p:nvSpPr>
          <p:cNvPr id="6" name="Footer Placeholder 5">
            <a:extLst>
              <a:ext uri="{FF2B5EF4-FFF2-40B4-BE49-F238E27FC236}">
                <a16:creationId xmlns:a16="http://schemas.microsoft.com/office/drawing/2014/main" id="{BFDD9195-A1BB-4320-A846-8EA2D5B957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C6FC52-BECB-487F-811C-B8F21FF0C4E1}"/>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818203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302D-2C84-4FAD-9A4A-93EF653060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E12099-F44B-4B69-8428-4739FFE618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31DEAF-2322-4760-8660-4922339927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8D129-2510-4B48-BF9A-B619C56354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7F507-9845-4BC7-9E8B-53D835254D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47E0FF-E605-44C4-95D5-47B3B9E06F3A}"/>
              </a:ext>
            </a:extLst>
          </p:cNvPr>
          <p:cNvSpPr>
            <a:spLocks noGrp="1"/>
          </p:cNvSpPr>
          <p:nvPr>
            <p:ph type="dt" sz="half" idx="10"/>
          </p:nvPr>
        </p:nvSpPr>
        <p:spPr/>
        <p:txBody>
          <a:bodyPr/>
          <a:lstStyle/>
          <a:p>
            <a:fld id="{EF3230F1-2DF8-4E62-AB7E-FB77667B3BA6}" type="datetimeFigureOut">
              <a:rPr lang="en-US" smtClean="0"/>
              <a:t>2/4/2026</a:t>
            </a:fld>
            <a:endParaRPr lang="en-US"/>
          </a:p>
        </p:txBody>
      </p:sp>
      <p:sp>
        <p:nvSpPr>
          <p:cNvPr id="8" name="Footer Placeholder 7">
            <a:extLst>
              <a:ext uri="{FF2B5EF4-FFF2-40B4-BE49-F238E27FC236}">
                <a16:creationId xmlns:a16="http://schemas.microsoft.com/office/drawing/2014/main" id="{D6D027B1-4F0F-4EB2-BB7E-9511E1DF91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06E7F5-FB69-42E8-A15E-0602A2D50A46}"/>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3106046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D64A0-1347-4470-887A-B27E036C87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9716F8-ACF5-4BD1-9A87-B84672858CB3}"/>
              </a:ext>
            </a:extLst>
          </p:cNvPr>
          <p:cNvSpPr>
            <a:spLocks noGrp="1"/>
          </p:cNvSpPr>
          <p:nvPr>
            <p:ph type="dt" sz="half" idx="10"/>
          </p:nvPr>
        </p:nvSpPr>
        <p:spPr/>
        <p:txBody>
          <a:bodyPr/>
          <a:lstStyle/>
          <a:p>
            <a:fld id="{EF3230F1-2DF8-4E62-AB7E-FB77667B3BA6}" type="datetimeFigureOut">
              <a:rPr lang="en-US" smtClean="0"/>
              <a:t>2/4/2026</a:t>
            </a:fld>
            <a:endParaRPr lang="en-US"/>
          </a:p>
        </p:txBody>
      </p:sp>
      <p:sp>
        <p:nvSpPr>
          <p:cNvPr id="4" name="Footer Placeholder 3">
            <a:extLst>
              <a:ext uri="{FF2B5EF4-FFF2-40B4-BE49-F238E27FC236}">
                <a16:creationId xmlns:a16="http://schemas.microsoft.com/office/drawing/2014/main" id="{6940F8B5-219F-4597-8685-C8FFBA1005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C6A89E-32D2-4606-BE6F-E649E57EA83E}"/>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1931624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274A1B-81BD-4A0E-A763-73604A1D0D9B}"/>
              </a:ext>
            </a:extLst>
          </p:cNvPr>
          <p:cNvSpPr>
            <a:spLocks noGrp="1"/>
          </p:cNvSpPr>
          <p:nvPr>
            <p:ph type="dt" sz="half" idx="10"/>
          </p:nvPr>
        </p:nvSpPr>
        <p:spPr/>
        <p:txBody>
          <a:bodyPr/>
          <a:lstStyle/>
          <a:p>
            <a:fld id="{EF3230F1-2DF8-4E62-AB7E-FB77667B3BA6}" type="datetimeFigureOut">
              <a:rPr lang="en-US" smtClean="0"/>
              <a:t>2/4/2026</a:t>
            </a:fld>
            <a:endParaRPr lang="en-US"/>
          </a:p>
        </p:txBody>
      </p:sp>
      <p:sp>
        <p:nvSpPr>
          <p:cNvPr id="3" name="Footer Placeholder 2">
            <a:extLst>
              <a:ext uri="{FF2B5EF4-FFF2-40B4-BE49-F238E27FC236}">
                <a16:creationId xmlns:a16="http://schemas.microsoft.com/office/drawing/2014/main" id="{8137D3ED-3A72-48B8-BBA7-868F9F0EAC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26D607-94B3-4055-9A56-CE936110E9AC}"/>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3077872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26DC-5F51-45C8-AE13-BCCDAAD9E0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BC1874-1E2A-40C1-9E4A-87BDA102CF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0F6E8A-DF1A-4D73-B997-B79A2A4A0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AC35B5-899C-4BAE-979F-45977787C875}"/>
              </a:ext>
            </a:extLst>
          </p:cNvPr>
          <p:cNvSpPr>
            <a:spLocks noGrp="1"/>
          </p:cNvSpPr>
          <p:nvPr>
            <p:ph type="dt" sz="half" idx="10"/>
          </p:nvPr>
        </p:nvSpPr>
        <p:spPr/>
        <p:txBody>
          <a:bodyPr/>
          <a:lstStyle/>
          <a:p>
            <a:fld id="{EF3230F1-2DF8-4E62-AB7E-FB77667B3BA6}" type="datetimeFigureOut">
              <a:rPr lang="en-US" smtClean="0"/>
              <a:t>2/4/2026</a:t>
            </a:fld>
            <a:endParaRPr lang="en-US"/>
          </a:p>
        </p:txBody>
      </p:sp>
      <p:sp>
        <p:nvSpPr>
          <p:cNvPr id="6" name="Footer Placeholder 5">
            <a:extLst>
              <a:ext uri="{FF2B5EF4-FFF2-40B4-BE49-F238E27FC236}">
                <a16:creationId xmlns:a16="http://schemas.microsoft.com/office/drawing/2014/main" id="{26AA9638-FE4E-456B-B8B8-60B1B55A90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12AFF7-D3A8-414F-B275-925EB81D6984}"/>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3001203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F6281-205E-4EFE-BF4E-393980E97D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58C183-3844-4A2D-B709-CE3493E00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0AA1CA-4632-412D-B852-6BDEE277B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E9B827-95CD-4F5E-8F5F-F28773A0AC3D}"/>
              </a:ext>
            </a:extLst>
          </p:cNvPr>
          <p:cNvSpPr>
            <a:spLocks noGrp="1"/>
          </p:cNvSpPr>
          <p:nvPr>
            <p:ph type="dt" sz="half" idx="10"/>
          </p:nvPr>
        </p:nvSpPr>
        <p:spPr/>
        <p:txBody>
          <a:bodyPr/>
          <a:lstStyle/>
          <a:p>
            <a:fld id="{EF3230F1-2DF8-4E62-AB7E-FB77667B3BA6}" type="datetimeFigureOut">
              <a:rPr lang="en-US" smtClean="0"/>
              <a:t>2/4/2026</a:t>
            </a:fld>
            <a:endParaRPr lang="en-US"/>
          </a:p>
        </p:txBody>
      </p:sp>
      <p:sp>
        <p:nvSpPr>
          <p:cNvPr id="6" name="Footer Placeholder 5">
            <a:extLst>
              <a:ext uri="{FF2B5EF4-FFF2-40B4-BE49-F238E27FC236}">
                <a16:creationId xmlns:a16="http://schemas.microsoft.com/office/drawing/2014/main" id="{F8C716C2-D8B5-4D2C-85E2-8A866C45BA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0B1B-0C81-43F9-BF32-23E2E3FB87DE}"/>
              </a:ext>
            </a:extLst>
          </p:cNvPr>
          <p:cNvSpPr>
            <a:spLocks noGrp="1"/>
          </p:cNvSpPr>
          <p:nvPr>
            <p:ph type="sldNum" sz="quarter" idx="12"/>
          </p:nvPr>
        </p:nvSpPr>
        <p:spPr/>
        <p:txBody>
          <a:bodyPr/>
          <a:lstStyle/>
          <a:p>
            <a:fld id="{AF336711-EFDD-4663-A7A7-E6225A0D3260}" type="slidenum">
              <a:rPr lang="en-US" smtClean="0"/>
              <a:t>‹#›</a:t>
            </a:fld>
            <a:endParaRPr lang="en-US"/>
          </a:p>
        </p:txBody>
      </p:sp>
    </p:spTree>
    <p:extLst>
      <p:ext uri="{BB962C8B-B14F-4D97-AF65-F5344CB8AC3E}">
        <p14:creationId xmlns:p14="http://schemas.microsoft.com/office/powerpoint/2010/main" val="2912046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EC1C4-3334-40CF-8068-82FB3DEFE1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410D6C-1551-4B59-BF68-E66941FC5A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45961-22B0-4793-B154-8F9FC98F11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3230F1-2DF8-4E62-AB7E-FB77667B3BA6}" type="datetimeFigureOut">
              <a:rPr lang="en-US" smtClean="0"/>
              <a:t>2/4/2026</a:t>
            </a:fld>
            <a:endParaRPr lang="en-US"/>
          </a:p>
        </p:txBody>
      </p:sp>
      <p:sp>
        <p:nvSpPr>
          <p:cNvPr id="5" name="Footer Placeholder 4">
            <a:extLst>
              <a:ext uri="{FF2B5EF4-FFF2-40B4-BE49-F238E27FC236}">
                <a16:creationId xmlns:a16="http://schemas.microsoft.com/office/drawing/2014/main" id="{A1A6967A-B6D9-4596-93D3-1D69E9B6D6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3D4661-2502-4663-B513-D0E2F95B73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336711-EFDD-4663-A7A7-E6225A0D3260}" type="slidenum">
              <a:rPr lang="en-US" smtClean="0"/>
              <a:t>‹#›</a:t>
            </a:fld>
            <a:endParaRPr lang="en-US"/>
          </a:p>
        </p:txBody>
      </p:sp>
      <p:pic>
        <p:nvPicPr>
          <p:cNvPr id="9" name="Picture 8">
            <a:extLst>
              <a:ext uri="{FF2B5EF4-FFF2-40B4-BE49-F238E27FC236}">
                <a16:creationId xmlns:a16="http://schemas.microsoft.com/office/drawing/2014/main" id="{A69146D6-B3D6-4894-B4B8-350D55393AF8}"/>
              </a:ext>
            </a:extLst>
          </p:cNvPr>
          <p:cNvPicPr>
            <a:picLocks noChangeAspect="1"/>
          </p:cNvPicPr>
          <p:nvPr userDrawn="1"/>
        </p:nvPicPr>
        <p:blipFill>
          <a:blip r:embed="rId21"/>
          <a:stretch>
            <a:fillRect/>
          </a:stretch>
        </p:blipFill>
        <p:spPr>
          <a:xfrm>
            <a:off x="0" y="0"/>
            <a:ext cx="12192000" cy="6858000"/>
          </a:xfrm>
          <a:prstGeom prst="rect">
            <a:avLst/>
          </a:prstGeom>
        </p:spPr>
      </p:pic>
    </p:spTree>
    <p:extLst>
      <p:ext uri="{BB962C8B-B14F-4D97-AF65-F5344CB8AC3E}">
        <p14:creationId xmlns:p14="http://schemas.microsoft.com/office/powerpoint/2010/main" val="91785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2.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2.emf"/></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3" Type="http://schemas.openxmlformats.org/officeDocument/2006/relationships/image" Target="../media/image95.jpg"/><Relationship Id="rId18" Type="http://schemas.openxmlformats.org/officeDocument/2006/relationships/image" Target="../media/image100.jpg"/><Relationship Id="rId26" Type="http://schemas.openxmlformats.org/officeDocument/2006/relationships/image" Target="../media/image108.jpg"/><Relationship Id="rId3" Type="http://schemas.openxmlformats.org/officeDocument/2006/relationships/image" Target="../media/image85.jpg"/><Relationship Id="rId21" Type="http://schemas.openxmlformats.org/officeDocument/2006/relationships/image" Target="../media/image103.jpg"/><Relationship Id="rId34" Type="http://schemas.openxmlformats.org/officeDocument/2006/relationships/image" Target="../media/image116.jpg"/><Relationship Id="rId7" Type="http://schemas.openxmlformats.org/officeDocument/2006/relationships/image" Target="../media/image89.jpg"/><Relationship Id="rId12" Type="http://schemas.openxmlformats.org/officeDocument/2006/relationships/image" Target="../media/image94.jpg"/><Relationship Id="rId17" Type="http://schemas.openxmlformats.org/officeDocument/2006/relationships/image" Target="../media/image99.jpg"/><Relationship Id="rId25" Type="http://schemas.openxmlformats.org/officeDocument/2006/relationships/image" Target="../media/image107.jpg"/><Relationship Id="rId33" Type="http://schemas.openxmlformats.org/officeDocument/2006/relationships/image" Target="../media/image115.jpg"/><Relationship Id="rId2" Type="http://schemas.openxmlformats.org/officeDocument/2006/relationships/image" Target="../media/image84.jpg"/><Relationship Id="rId16" Type="http://schemas.openxmlformats.org/officeDocument/2006/relationships/image" Target="../media/image98.jpg"/><Relationship Id="rId20" Type="http://schemas.openxmlformats.org/officeDocument/2006/relationships/image" Target="../media/image102.jpg"/><Relationship Id="rId29" Type="http://schemas.openxmlformats.org/officeDocument/2006/relationships/image" Target="../media/image111.jpg"/><Relationship Id="rId1" Type="http://schemas.openxmlformats.org/officeDocument/2006/relationships/slideLayout" Target="../slideLayouts/slideLayout14.xml"/><Relationship Id="rId6" Type="http://schemas.openxmlformats.org/officeDocument/2006/relationships/image" Target="../media/image88.jpg"/><Relationship Id="rId11" Type="http://schemas.openxmlformats.org/officeDocument/2006/relationships/image" Target="../media/image93.jpg"/><Relationship Id="rId24" Type="http://schemas.openxmlformats.org/officeDocument/2006/relationships/image" Target="../media/image106.jpg"/><Relationship Id="rId32" Type="http://schemas.openxmlformats.org/officeDocument/2006/relationships/image" Target="../media/image114.png"/><Relationship Id="rId5" Type="http://schemas.openxmlformats.org/officeDocument/2006/relationships/image" Target="../media/image87.png"/><Relationship Id="rId15" Type="http://schemas.openxmlformats.org/officeDocument/2006/relationships/image" Target="../media/image97.jpg"/><Relationship Id="rId23" Type="http://schemas.openxmlformats.org/officeDocument/2006/relationships/image" Target="../media/image105.jpg"/><Relationship Id="rId28" Type="http://schemas.openxmlformats.org/officeDocument/2006/relationships/image" Target="../media/image110.jpg"/><Relationship Id="rId36" Type="http://schemas.openxmlformats.org/officeDocument/2006/relationships/image" Target="../media/image118.jpg"/><Relationship Id="rId10" Type="http://schemas.openxmlformats.org/officeDocument/2006/relationships/image" Target="../media/image92.jpg"/><Relationship Id="rId19" Type="http://schemas.openxmlformats.org/officeDocument/2006/relationships/image" Target="../media/image101.jpg"/><Relationship Id="rId31" Type="http://schemas.openxmlformats.org/officeDocument/2006/relationships/image" Target="../media/image113.jpg"/><Relationship Id="rId4" Type="http://schemas.openxmlformats.org/officeDocument/2006/relationships/image" Target="../media/image86.jpg"/><Relationship Id="rId9" Type="http://schemas.openxmlformats.org/officeDocument/2006/relationships/image" Target="../media/image91.jpg"/><Relationship Id="rId14" Type="http://schemas.openxmlformats.org/officeDocument/2006/relationships/image" Target="../media/image96.jpg"/><Relationship Id="rId22" Type="http://schemas.openxmlformats.org/officeDocument/2006/relationships/image" Target="../media/image104.jpg"/><Relationship Id="rId27" Type="http://schemas.openxmlformats.org/officeDocument/2006/relationships/image" Target="../media/image109.jpg"/><Relationship Id="rId30" Type="http://schemas.openxmlformats.org/officeDocument/2006/relationships/image" Target="../media/image112.jpg"/><Relationship Id="rId35" Type="http://schemas.openxmlformats.org/officeDocument/2006/relationships/image" Target="../media/image117.jpg"/><Relationship Id="rId8" Type="http://schemas.openxmlformats.org/officeDocument/2006/relationships/image" Target="../media/image90.png"/></Relationships>
</file>

<file path=ppt/slides/_rels/slide4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image" Target="../media/image131.jpg"/><Relationship Id="rId3" Type="http://schemas.openxmlformats.org/officeDocument/2006/relationships/image" Target="../media/image121.png"/><Relationship Id="rId7" Type="http://schemas.openxmlformats.org/officeDocument/2006/relationships/image" Target="../media/image125.jpeg"/><Relationship Id="rId12" Type="http://schemas.openxmlformats.org/officeDocument/2006/relationships/image" Target="../media/image130.png"/><Relationship Id="rId17" Type="http://schemas.openxmlformats.org/officeDocument/2006/relationships/image" Target="../media/image135.jpg"/><Relationship Id="rId2" Type="http://schemas.openxmlformats.org/officeDocument/2006/relationships/image" Target="../media/image120.png"/><Relationship Id="rId16" Type="http://schemas.openxmlformats.org/officeDocument/2006/relationships/image" Target="../media/image134.jpg"/><Relationship Id="rId1" Type="http://schemas.openxmlformats.org/officeDocument/2006/relationships/slideLayout" Target="../slideLayouts/slideLayout15.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jp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jpg"/></Relationships>
</file>

<file path=ppt/slides/_rels/slide45.xml.rels><?xml version="1.0" encoding="UTF-8" standalone="yes"?>
<Relationships xmlns="http://schemas.openxmlformats.org/package/2006/relationships"><Relationship Id="rId8" Type="http://schemas.openxmlformats.org/officeDocument/2006/relationships/image" Target="../media/image131.jpg"/><Relationship Id="rId13" Type="http://schemas.openxmlformats.org/officeDocument/2006/relationships/image" Target="../media/image125.jpeg"/><Relationship Id="rId3" Type="http://schemas.openxmlformats.org/officeDocument/2006/relationships/image" Target="../media/image121.png"/><Relationship Id="rId7" Type="http://schemas.openxmlformats.org/officeDocument/2006/relationships/image" Target="../media/image130.png"/><Relationship Id="rId12" Type="http://schemas.openxmlformats.org/officeDocument/2006/relationships/image" Target="../media/image135.jpg"/><Relationship Id="rId2" Type="http://schemas.openxmlformats.org/officeDocument/2006/relationships/image" Target="../media/image120.png"/><Relationship Id="rId16" Type="http://schemas.openxmlformats.org/officeDocument/2006/relationships/image" Target="../media/image128.png"/><Relationship Id="rId1" Type="http://schemas.openxmlformats.org/officeDocument/2006/relationships/slideLayout" Target="../slideLayouts/slideLayout16.xml"/><Relationship Id="rId6" Type="http://schemas.openxmlformats.org/officeDocument/2006/relationships/image" Target="../media/image129.png"/><Relationship Id="rId11" Type="http://schemas.openxmlformats.org/officeDocument/2006/relationships/image" Target="../media/image134.jpg"/><Relationship Id="rId5" Type="http://schemas.openxmlformats.org/officeDocument/2006/relationships/image" Target="../media/image123.png"/><Relationship Id="rId15" Type="http://schemas.openxmlformats.org/officeDocument/2006/relationships/image" Target="../media/image127.png"/><Relationship Id="rId10" Type="http://schemas.openxmlformats.org/officeDocument/2006/relationships/image" Target="../media/image133.jpg"/><Relationship Id="rId4" Type="http://schemas.openxmlformats.org/officeDocument/2006/relationships/image" Target="../media/image122.png"/><Relationship Id="rId9" Type="http://schemas.openxmlformats.org/officeDocument/2006/relationships/image" Target="../media/image132.jpg"/><Relationship Id="rId14" Type="http://schemas.openxmlformats.org/officeDocument/2006/relationships/image" Target="../media/image126.jpeg"/></Relationships>
</file>

<file path=ppt/slides/_rels/slide46.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jpg"/><Relationship Id="rId3" Type="http://schemas.openxmlformats.org/officeDocument/2006/relationships/image" Target="../media/image137.png"/><Relationship Id="rId7" Type="http://schemas.openxmlformats.org/officeDocument/2006/relationships/image" Target="../media/image141.jpg"/><Relationship Id="rId12" Type="http://schemas.openxmlformats.org/officeDocument/2006/relationships/image" Target="../media/image146.jpg"/><Relationship Id="rId2" Type="http://schemas.openxmlformats.org/officeDocument/2006/relationships/image" Target="../media/image136.png"/><Relationship Id="rId1" Type="http://schemas.openxmlformats.org/officeDocument/2006/relationships/slideLayout" Target="../slideLayouts/slideLayout17.xml"/><Relationship Id="rId6" Type="http://schemas.openxmlformats.org/officeDocument/2006/relationships/image" Target="../media/image140.jpg"/><Relationship Id="rId11" Type="http://schemas.openxmlformats.org/officeDocument/2006/relationships/image" Target="../media/image145.png"/><Relationship Id="rId5" Type="http://schemas.openxmlformats.org/officeDocument/2006/relationships/image" Target="../media/image139.jp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jpg"/></Relationships>
</file>

<file path=ppt/slides/_rels/slide4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51.jpeg"/><Relationship Id="rId4" Type="http://schemas.openxmlformats.org/officeDocument/2006/relationships/image" Target="../media/image150.png"/></Relationships>
</file>

<file path=ppt/slides/_rels/slide4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54.emf"/><Relationship Id="rId4" Type="http://schemas.openxmlformats.org/officeDocument/2006/relationships/image" Target="../media/image153.emf"/></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4.emf"/></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5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5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1.png"/><Relationship Id="rId7" Type="http://schemas.openxmlformats.org/officeDocument/2006/relationships/image" Target="../media/image165.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64.jpeg"/><Relationship Id="rId5" Type="http://schemas.openxmlformats.org/officeDocument/2006/relationships/image" Target="../media/image163.png"/><Relationship Id="rId4" Type="http://schemas.openxmlformats.org/officeDocument/2006/relationships/image" Target="../media/image162.jpeg"/></Relationships>
</file>

<file path=ppt/slides/_rels/slide5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hyperlink" Target="https://www.forbes.com/the-worlds-most-valuable-brands/#b305959119c0" TargetMode="External"/><Relationship Id="rId4" Type="http://schemas.openxmlformats.org/officeDocument/2006/relationships/image" Target="../media/image168.emf"/></Relationships>
</file>

<file path=ppt/slides/_rels/slide58.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71.jpeg"/></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8.emf"/></Relationships>
</file>

<file path=ppt/slides/_rels/slide6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61.xml.rels><?xml version="1.0" encoding="UTF-8" standalone="yes"?>
<Relationships xmlns="http://schemas.openxmlformats.org/package/2006/relationships"><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image" Target="../media/image174.jpeg"/><Relationship Id="rId1" Type="http://schemas.openxmlformats.org/officeDocument/2006/relationships/slideLayout" Target="../slideLayouts/slideLayout7.xml"/><Relationship Id="rId6" Type="http://schemas.openxmlformats.org/officeDocument/2006/relationships/image" Target="../media/image178.emf"/><Relationship Id="rId5" Type="http://schemas.openxmlformats.org/officeDocument/2006/relationships/image" Target="../media/image177.jpeg"/><Relationship Id="rId4" Type="http://schemas.openxmlformats.org/officeDocument/2006/relationships/image" Target="../media/image176.jpeg"/></Relationships>
</file>

<file path=ppt/slides/_rels/slide6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 Id="rId4" Type="http://schemas.openxmlformats.org/officeDocument/2006/relationships/image" Target="../media/image182.jpeg"/></Relationships>
</file>

<file path=ppt/slides/_rels/slide63.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87.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64.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89.jpeg"/><Relationship Id="rId7" Type="http://schemas.openxmlformats.org/officeDocument/2006/relationships/diagramColors" Target="../diagrams/colors3.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95.jpeg"/></Relationships>
</file>

<file path=ppt/slides/_rels/slide6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201.jpeg"/><Relationship Id="rId13" Type="http://schemas.openxmlformats.org/officeDocument/2006/relationships/image" Target="../media/image169.jpeg"/><Relationship Id="rId3" Type="http://schemas.openxmlformats.org/officeDocument/2006/relationships/image" Target="../media/image196.jpeg"/><Relationship Id="rId7" Type="http://schemas.openxmlformats.org/officeDocument/2006/relationships/image" Target="../media/image200.jpeg"/><Relationship Id="rId12" Type="http://schemas.openxmlformats.org/officeDocument/2006/relationships/image" Target="../media/image205.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99.jpg"/><Relationship Id="rId11" Type="http://schemas.openxmlformats.org/officeDocument/2006/relationships/image" Target="../media/image204.jpeg"/><Relationship Id="rId5" Type="http://schemas.openxmlformats.org/officeDocument/2006/relationships/image" Target="../media/image198.png"/><Relationship Id="rId10" Type="http://schemas.openxmlformats.org/officeDocument/2006/relationships/image" Target="../media/image203.jpeg"/><Relationship Id="rId4" Type="http://schemas.openxmlformats.org/officeDocument/2006/relationships/image" Target="../media/image197.jpeg"/><Relationship Id="rId9" Type="http://schemas.openxmlformats.org/officeDocument/2006/relationships/image" Target="../media/image202.jpeg"/></Relationships>
</file>

<file path=ppt/slides/_rels/slide7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50.xml"/><Relationship Id="rId1" Type="http://schemas.openxmlformats.org/officeDocument/2006/relationships/slideLayout" Target="../slideLayouts/slideLayout18.xml"/><Relationship Id="rId5" Type="http://schemas.openxmlformats.org/officeDocument/2006/relationships/image" Target="../media/image208.jpeg"/><Relationship Id="rId4" Type="http://schemas.openxmlformats.org/officeDocument/2006/relationships/image" Target="../media/image207.jpeg"/></Relationships>
</file>

<file path=ppt/slides/_rels/slide72.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6BEA5-F5E4-4AFE-A70A-92F63CB03E5B}"/>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0A6FC5EE-D943-4756-B4D0-5DDA248CB063}"/>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3723178C-7A1D-42BE-A31F-07B9EC9465DD}"/>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5D683F93-E5B0-4E23-80B0-B585D8D1E3BB}"/>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838E48AC-A38F-4805-AE30-4CDF5D7F8244}"/>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0A4F45CB-AFD5-4082-8099-4A2E4C287719}"/>
              </a:ext>
            </a:extLst>
          </p:cNvPr>
          <p:cNvSpPr txBox="1"/>
          <p:nvPr/>
        </p:nvSpPr>
        <p:spPr>
          <a:xfrm>
            <a:off x="3287689" y="2551838"/>
            <a:ext cx="5813571" cy="523220"/>
          </a:xfrm>
          <a:prstGeom prst="rect">
            <a:avLst/>
          </a:prstGeom>
          <a:noFill/>
        </p:spPr>
        <p:txBody>
          <a:bodyPr wrap="square" rtlCol="0">
            <a:spAutoFit/>
          </a:bodyPr>
          <a:lstStyle/>
          <a:p>
            <a:pPr algn="ctr"/>
            <a:r>
              <a:rPr lang="en-US" sz="2800" dirty="0">
                <a:solidFill>
                  <a:schemeClr val="bg1"/>
                </a:solidFill>
                <a:latin typeface="Arial Black" panose="020B0A04020102020204" pitchFamily="34" charset="0"/>
              </a:rPr>
              <a:t>Strategic marketing</a:t>
            </a:r>
          </a:p>
        </p:txBody>
      </p:sp>
      <p:sp>
        <p:nvSpPr>
          <p:cNvPr id="9" name="TextBox 8">
            <a:extLst>
              <a:ext uri="{FF2B5EF4-FFF2-40B4-BE49-F238E27FC236}">
                <a16:creationId xmlns:a16="http://schemas.microsoft.com/office/drawing/2014/main" id="{B13A1F0D-2BA0-4130-8298-876764D32F63}"/>
              </a:ext>
            </a:extLst>
          </p:cNvPr>
          <p:cNvSpPr txBox="1"/>
          <p:nvPr/>
        </p:nvSpPr>
        <p:spPr>
          <a:xfrm>
            <a:off x="3779519" y="3472935"/>
            <a:ext cx="4632960" cy="400110"/>
          </a:xfrm>
          <a:prstGeom prst="rect">
            <a:avLst/>
          </a:prstGeom>
          <a:noFill/>
        </p:spPr>
        <p:txBody>
          <a:bodyPr wrap="square">
            <a:spAutoFit/>
          </a:bodyPr>
          <a:lstStyle/>
          <a:p>
            <a:pPr algn="ctr"/>
            <a:r>
              <a:rPr lang="en-US" sz="2000" dirty="0">
                <a:solidFill>
                  <a:schemeClr val="bg1"/>
                </a:solidFill>
                <a:latin typeface="Arial Black" panose="020B0A04020102020204" pitchFamily="34" charset="0"/>
              </a:rPr>
              <a:t>Lecture 6</a:t>
            </a:r>
          </a:p>
        </p:txBody>
      </p:sp>
    </p:spTree>
    <p:extLst>
      <p:ext uri="{BB962C8B-B14F-4D97-AF65-F5344CB8AC3E}">
        <p14:creationId xmlns:p14="http://schemas.microsoft.com/office/powerpoint/2010/main" val="657014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524001" y="1381991"/>
            <a:ext cx="6943211" cy="859631"/>
          </a:xfrm>
          <a:prstGeom prst="rect">
            <a:avLst/>
          </a:prstGeom>
          <a:noFill/>
          <a:ln>
            <a:noFill/>
          </a:ln>
        </p:spPr>
        <p:txBody>
          <a:bodyPr vert="horz" lIns="68580" tIns="34290" rIns="68580" bIns="34290" rtlCol="0" anchor="ctr">
            <a:normAutofit/>
          </a:bodyPr>
          <a:lstStyle/>
          <a:p>
            <a:pPr marL="1992054" algn="r" rtl="1"/>
            <a:r>
              <a:rPr lang="en-US" sz="3600" spc="-19" dirty="0">
                <a:solidFill>
                  <a:schemeClr val="accent6">
                    <a:lumMod val="50000"/>
                  </a:schemeClr>
                </a:solidFill>
                <a:latin typeface="Abadi" panose="020B0604020104020204" pitchFamily="34" charset="0"/>
              </a:rPr>
              <a:t>Tar</a:t>
            </a:r>
            <a:r>
              <a:rPr lang="en-US" sz="3600" spc="-15" dirty="0">
                <a:solidFill>
                  <a:schemeClr val="accent6">
                    <a:lumMod val="50000"/>
                  </a:schemeClr>
                </a:solidFill>
                <a:latin typeface="Abadi" panose="020B0604020104020204" pitchFamily="34" charset="0"/>
              </a:rPr>
              <a:t>geting</a:t>
            </a:r>
            <a:r>
              <a:rPr lang="en-US" sz="2775" spc="-15" dirty="0">
                <a:solidFill>
                  <a:schemeClr val="accent6">
                    <a:lumMod val="50000"/>
                  </a:schemeClr>
                </a:solidFill>
                <a:latin typeface="Abadi" panose="020B0604020104020204" pitchFamily="34" charset="0"/>
              </a:rPr>
              <a:t>, </a:t>
            </a:r>
            <a:r>
              <a:rPr lang="en-US" sz="1350" dirty="0">
                <a:solidFill>
                  <a:schemeClr val="accent6">
                    <a:lumMod val="50000"/>
                  </a:schemeClr>
                </a:solidFill>
                <a:latin typeface="Gill Sans MT" panose="020B0502020104020203"/>
                <a:ea typeface="+mn-ea"/>
                <a:cs typeface="+mn-cs"/>
              </a:rPr>
              <a:t>A-</a:t>
            </a:r>
            <a:r>
              <a:rPr lang="en-US" altLang="en-US" sz="1350" dirty="0">
                <a:solidFill>
                  <a:schemeClr val="accent6">
                    <a:lumMod val="50000"/>
                  </a:schemeClr>
                </a:solidFill>
                <a:latin typeface="Gill Sans MT" panose="020B0502020104020203"/>
                <a:ea typeface="+mn-ea"/>
                <a:cs typeface="+mn-cs"/>
              </a:rPr>
              <a:t>Evaluating the various segments </a:t>
            </a:r>
            <a:endParaRPr lang="en-US" sz="2775" dirty="0">
              <a:solidFill>
                <a:schemeClr val="accent6">
                  <a:lumMod val="50000"/>
                </a:schemeClr>
              </a:solidFill>
              <a:latin typeface="Abadi" panose="020B0604020104020204" pitchFamily="34" charset="0"/>
            </a:endParaRPr>
          </a:p>
        </p:txBody>
      </p:sp>
      <p:sp>
        <p:nvSpPr>
          <p:cNvPr id="3" name="object 3"/>
          <p:cNvSpPr txBox="1"/>
          <p:nvPr/>
        </p:nvSpPr>
        <p:spPr>
          <a:xfrm>
            <a:off x="1524001" y="2481343"/>
            <a:ext cx="6458265" cy="3191386"/>
          </a:xfrm>
          <a:prstGeom prst="rect">
            <a:avLst/>
          </a:prstGeom>
          <a:noFill/>
        </p:spPr>
        <p:txBody>
          <a:bodyPr vert="horz" wrap="square" lIns="68580" tIns="34290" rIns="68580" bIns="34290" rtlCol="0">
            <a:spAutoFit/>
          </a:bodyPr>
          <a:lstStyle>
            <a:defPPr>
              <a:defRPr lang="en-SA"/>
            </a:defPPr>
            <a:lvl1pPr marL="228600" indent="-228600">
              <a:lnSpc>
                <a:spcPct val="110000"/>
              </a:lnSpc>
              <a:spcBef>
                <a:spcPts val="700"/>
              </a:spcBef>
              <a:buClr>
                <a:schemeClr val="tx2"/>
              </a:buClr>
              <a:buFont typeface="Arial" panose="020B0604020202020204" pitchFamily="34" charset="0"/>
              <a:buChar char="•"/>
              <a:defRPr sz="2400">
                <a:solidFill>
                  <a:schemeClr val="tx1">
                    <a:lumMod val="65000"/>
                    <a:lumOff val="35000"/>
                  </a:schemeClr>
                </a:solidFill>
              </a:defRPr>
            </a:lvl1pPr>
            <a:lvl2pPr marL="685800" lvl="1" indent="-228600">
              <a:lnSpc>
                <a:spcPct val="110000"/>
              </a:lnSpc>
              <a:spcBef>
                <a:spcPts val="700"/>
              </a:spcBef>
              <a:buClr>
                <a:schemeClr val="tx2"/>
              </a:buClr>
              <a:buFont typeface="Gill Sans MT" panose="020B0502020104020203" pitchFamily="34" charset="0"/>
              <a:buChar char="–"/>
              <a:defRPr sz="2400">
                <a:solidFill>
                  <a:schemeClr val="tx1">
                    <a:lumMod val="65000"/>
                    <a:lumOff val="35000"/>
                  </a:schemeClr>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tx1">
                    <a:lumMod val="65000"/>
                    <a:lumOff val="35000"/>
                  </a:schemeClr>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tx1">
                    <a:lumMod val="65000"/>
                    <a:lumOff val="35000"/>
                  </a:schemeClr>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tx1">
                    <a:lumMod val="65000"/>
                    <a:lumOff val="35000"/>
                  </a:schemeClr>
                </a:solidFill>
              </a:defRPr>
            </a:lvl9pPr>
          </a:lstStyle>
          <a:p>
            <a:pPr marL="0" indent="0" defTabSz="685766">
              <a:lnSpc>
                <a:spcPct val="150000"/>
              </a:lnSpc>
              <a:spcBef>
                <a:spcPts val="0"/>
              </a:spcBef>
              <a:buClrTx/>
              <a:buNone/>
              <a:defRPr/>
            </a:pPr>
            <a:r>
              <a:rPr lang="en-US" altLang="en-US" sz="1200" b="1" dirty="0">
                <a:solidFill>
                  <a:schemeClr val="accent6">
                    <a:lumMod val="50000"/>
                  </a:schemeClr>
                </a:solidFill>
                <a:latin typeface="Gill Sans MT" panose="020B0502020104020203"/>
              </a:rPr>
              <a:t>Target market segment </a:t>
            </a:r>
            <a:r>
              <a:rPr lang="en-US" altLang="en-US" sz="1200" dirty="0">
                <a:solidFill>
                  <a:schemeClr val="accent6">
                    <a:lumMod val="50000"/>
                  </a:schemeClr>
                </a:solidFill>
                <a:latin typeface="Gill Sans MT" panose="020B0502020104020203"/>
              </a:rPr>
              <a:t>: </a:t>
            </a:r>
            <a:r>
              <a:rPr lang="en-US" altLang="en-US" sz="1200" i="1" dirty="0">
                <a:solidFill>
                  <a:schemeClr val="accent6">
                    <a:lumMod val="50000"/>
                  </a:schemeClr>
                </a:solidFill>
                <a:latin typeface="Gill Sans MT" panose="020B0502020104020203"/>
              </a:rPr>
              <a:t>Set of buyers sharing common needs or characteristics that the company decides to serve</a:t>
            </a:r>
          </a:p>
          <a:p>
            <a:pPr marL="0" indent="0" defTabSz="685766">
              <a:lnSpc>
                <a:spcPct val="150000"/>
              </a:lnSpc>
              <a:spcBef>
                <a:spcPts val="0"/>
              </a:spcBef>
              <a:buClrTx/>
              <a:buNone/>
              <a:defRPr/>
            </a:pPr>
            <a:r>
              <a:rPr lang="en-US" sz="1200" b="1" dirty="0">
                <a:solidFill>
                  <a:schemeClr val="accent6">
                    <a:lumMod val="50000"/>
                  </a:schemeClr>
                </a:solidFill>
                <a:latin typeface="Gill Sans MT" panose="020B0502020104020203"/>
              </a:rPr>
              <a:t>Five factors govern the attractiveness of a segment (Doyle, 1994): </a:t>
            </a:r>
          </a:p>
          <a:p>
            <a:pPr marL="342884" indent="-342884" defTabSz="685766">
              <a:lnSpc>
                <a:spcPct val="150000"/>
              </a:lnSpc>
              <a:spcBef>
                <a:spcPts val="525"/>
              </a:spcBef>
              <a:buClr>
                <a:srgbClr val="2A1A00"/>
              </a:buClr>
              <a:buFont typeface="+mj-lt"/>
              <a:buAutoNum type="arabicPeriod"/>
              <a:defRPr/>
            </a:pPr>
            <a:r>
              <a:rPr lang="en-US" sz="1200" dirty="0">
                <a:solidFill>
                  <a:schemeClr val="accent6">
                    <a:lumMod val="50000"/>
                  </a:schemeClr>
                </a:solidFill>
                <a:latin typeface="Gill Sans MT" panose="020B0502020104020203"/>
              </a:rPr>
              <a:t>Segment size </a:t>
            </a:r>
          </a:p>
          <a:p>
            <a:pPr marL="342884" indent="-342884" defTabSz="685766">
              <a:lnSpc>
                <a:spcPct val="150000"/>
              </a:lnSpc>
              <a:spcBef>
                <a:spcPts val="525"/>
              </a:spcBef>
              <a:buClr>
                <a:srgbClr val="2A1A00"/>
              </a:buClr>
              <a:buFont typeface="+mj-lt"/>
              <a:buAutoNum type="arabicPeriod"/>
              <a:defRPr/>
            </a:pPr>
            <a:r>
              <a:rPr lang="en-US" sz="1200" dirty="0">
                <a:solidFill>
                  <a:schemeClr val="accent6">
                    <a:lumMod val="50000"/>
                  </a:schemeClr>
                </a:solidFill>
                <a:latin typeface="Gill Sans MT" panose="020B0502020104020203"/>
              </a:rPr>
              <a:t>segment growth </a:t>
            </a:r>
          </a:p>
          <a:p>
            <a:pPr marL="342884" indent="-342884" defTabSz="685766">
              <a:lnSpc>
                <a:spcPct val="150000"/>
              </a:lnSpc>
              <a:spcBef>
                <a:spcPts val="525"/>
              </a:spcBef>
              <a:buClr>
                <a:srgbClr val="2A1A00"/>
              </a:buClr>
              <a:buFont typeface="+mj-lt"/>
              <a:buAutoNum type="arabicPeriod"/>
              <a:defRPr/>
            </a:pPr>
            <a:r>
              <a:rPr lang="en-US" sz="1200" dirty="0">
                <a:solidFill>
                  <a:schemeClr val="accent6">
                    <a:lumMod val="50000"/>
                  </a:schemeClr>
                </a:solidFill>
                <a:latin typeface="Gill Sans MT" panose="020B0502020104020203"/>
              </a:rPr>
              <a:t>profitability of the segment </a:t>
            </a:r>
          </a:p>
          <a:p>
            <a:pPr marL="342884" indent="-342884" defTabSz="685766">
              <a:lnSpc>
                <a:spcPct val="150000"/>
              </a:lnSpc>
              <a:spcBef>
                <a:spcPts val="525"/>
              </a:spcBef>
              <a:buClr>
                <a:srgbClr val="2A1A00"/>
              </a:buClr>
              <a:buFont typeface="+mj-lt"/>
              <a:buAutoNum type="arabicPeriod"/>
              <a:defRPr/>
            </a:pPr>
            <a:r>
              <a:rPr lang="en-US" sz="1200" dirty="0">
                <a:solidFill>
                  <a:schemeClr val="accent6">
                    <a:lumMod val="50000"/>
                  </a:schemeClr>
                </a:solidFill>
                <a:latin typeface="Gill Sans MT" panose="020B0502020104020203"/>
              </a:rPr>
              <a:t>Current and potential competition </a:t>
            </a:r>
          </a:p>
          <a:p>
            <a:pPr marL="342884" indent="-342884" defTabSz="685766">
              <a:lnSpc>
                <a:spcPct val="150000"/>
              </a:lnSpc>
              <a:spcBef>
                <a:spcPts val="525"/>
              </a:spcBef>
              <a:buClr>
                <a:srgbClr val="2A1A00"/>
              </a:buClr>
              <a:buFont typeface="+mj-lt"/>
              <a:buAutoNum type="arabicPeriod"/>
              <a:defRPr/>
            </a:pPr>
            <a:r>
              <a:rPr lang="en-US" altLang="en-US" sz="1200" dirty="0">
                <a:solidFill>
                  <a:schemeClr val="accent6">
                    <a:lumMod val="50000"/>
                  </a:schemeClr>
                </a:solidFill>
                <a:latin typeface="Gill Sans MT" panose="020B0502020104020203"/>
              </a:rPr>
              <a:t>C</a:t>
            </a:r>
            <a:r>
              <a:rPr lang="en-US" sz="1200" dirty="0" err="1">
                <a:solidFill>
                  <a:schemeClr val="accent6">
                    <a:lumMod val="50000"/>
                  </a:schemeClr>
                </a:solidFill>
                <a:latin typeface="Gill Sans MT" panose="020B0502020104020203"/>
              </a:rPr>
              <a:t>apabilities</a:t>
            </a:r>
            <a:r>
              <a:rPr lang="en-US" sz="1200" dirty="0">
                <a:solidFill>
                  <a:schemeClr val="accent6">
                    <a:lumMod val="50000"/>
                  </a:schemeClr>
                </a:solidFill>
                <a:latin typeface="Gill Sans MT" panose="020B0502020104020203"/>
              </a:rPr>
              <a:t> of the business. </a:t>
            </a:r>
            <a:endParaRPr lang="en-US" altLang="en-US" sz="1200" dirty="0">
              <a:solidFill>
                <a:schemeClr val="accent6">
                  <a:lumMod val="50000"/>
                </a:schemeClr>
              </a:solidFill>
              <a:latin typeface="Gill Sans MT" panose="020B0502020104020203"/>
            </a:endParaRPr>
          </a:p>
          <a:p>
            <a:pPr marL="0" indent="0" defTabSz="685766">
              <a:lnSpc>
                <a:spcPct val="150000"/>
              </a:lnSpc>
              <a:spcBef>
                <a:spcPts val="525"/>
              </a:spcBef>
              <a:buClr>
                <a:srgbClr val="2A1A00"/>
              </a:buClr>
              <a:buNone/>
              <a:defRPr/>
            </a:pPr>
            <a:r>
              <a:rPr lang="en-US" altLang="en-US" sz="1200" i="1" dirty="0">
                <a:solidFill>
                  <a:schemeClr val="accent6">
                    <a:lumMod val="50000"/>
                  </a:schemeClr>
                </a:solidFill>
                <a:latin typeface="Gill Sans MT" panose="020B0502020104020203"/>
              </a:rPr>
              <a:t>{Some attractive segments can be dismissed because they do not interconnect with the company’s long-run objectives. Or the company lack the skills and resources needed .</a:t>
            </a:r>
            <a:endParaRPr lang="en-US" sz="1200" dirty="0">
              <a:solidFill>
                <a:schemeClr val="accent6">
                  <a:lumMod val="50000"/>
                </a:schemeClr>
              </a:solidFill>
              <a:latin typeface="Gill Sans MT" panose="020B0502020104020203"/>
            </a:endParaRPr>
          </a:p>
        </p:txBody>
      </p:sp>
      <p:pic>
        <p:nvPicPr>
          <p:cNvPr id="2052" name="Picture 4" descr="The Communicator™ Surgical Face Masks with Clear Window (Level 1) -  Safe'N'Clear, Inc. | The Communicator™ clear face mask">
            <a:extLst>
              <a:ext uri="{FF2B5EF4-FFF2-40B4-BE49-F238E27FC236}">
                <a16:creationId xmlns:a16="http://schemas.microsoft.com/office/drawing/2014/main" id="{EFEB9630-7147-6F8A-D2C7-C6462CCE4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087" y="3291068"/>
            <a:ext cx="2704976" cy="1571939"/>
          </a:xfrm>
          <a:prstGeom prst="rect">
            <a:avLst/>
          </a:prstGeom>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4300C43-0001-9507-3015-F1B7D259FDF4}"/>
              </a:ext>
            </a:extLst>
          </p:cNvPr>
          <p:cNvPicPr>
            <a:picLocks noChangeAspect="1"/>
          </p:cNvPicPr>
          <p:nvPr/>
        </p:nvPicPr>
        <p:blipFill rotWithShape="1">
          <a:blip r:embed="rId4"/>
          <a:srcRect b="9417"/>
          <a:stretch/>
        </p:blipFill>
        <p:spPr>
          <a:xfrm>
            <a:off x="7824088" y="1381990"/>
            <a:ext cx="2714283" cy="1801772"/>
          </a:xfrm>
          <a:prstGeom prst="rect">
            <a:avLst/>
          </a:prstGeom>
        </p:spPr>
      </p:pic>
    </p:spTree>
    <p:extLst>
      <p:ext uri="{BB962C8B-B14F-4D97-AF65-F5344CB8AC3E}">
        <p14:creationId xmlns:p14="http://schemas.microsoft.com/office/powerpoint/2010/main" val="28335264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730959" y="3055794"/>
            <a:ext cx="3863683" cy="1745158"/>
          </a:xfrm>
          <a:prstGeom prst="rect">
            <a:avLst/>
          </a:prstGeom>
          <a:solidFill>
            <a:schemeClr val="bg1"/>
          </a:solidFill>
        </p:spPr>
        <p:txBody>
          <a:bodyPr vert="horz" wrap="square" lIns="68580" tIns="34290" rIns="68580" bIns="34290" rtlCol="0">
            <a:spAutoFit/>
          </a:bodyPr>
          <a:lstStyle>
            <a:defPPr>
              <a:defRPr lang="en-SA"/>
            </a:defPPr>
            <a:lvl1pPr marL="228600" indent="-228600">
              <a:lnSpc>
                <a:spcPct val="110000"/>
              </a:lnSpc>
              <a:spcBef>
                <a:spcPts val="700"/>
              </a:spcBef>
              <a:buClr>
                <a:schemeClr val="tx2"/>
              </a:buClr>
              <a:buFont typeface="Arial" panose="020B0604020202020204" pitchFamily="34" charset="0"/>
              <a:buChar char="•"/>
              <a:defRPr sz="2400">
                <a:solidFill>
                  <a:schemeClr val="tx1">
                    <a:lumMod val="65000"/>
                    <a:lumOff val="35000"/>
                  </a:schemeClr>
                </a:solidFill>
              </a:defRPr>
            </a:lvl1pPr>
            <a:lvl2pPr marL="685800" lvl="1" indent="-228600">
              <a:lnSpc>
                <a:spcPct val="110000"/>
              </a:lnSpc>
              <a:spcBef>
                <a:spcPts val="700"/>
              </a:spcBef>
              <a:buClr>
                <a:schemeClr val="tx2"/>
              </a:buClr>
              <a:buFont typeface="Gill Sans MT" panose="020B0502020104020203" pitchFamily="34" charset="0"/>
              <a:buChar char="–"/>
              <a:defRPr sz="2400">
                <a:solidFill>
                  <a:schemeClr val="tx1">
                    <a:lumMod val="65000"/>
                    <a:lumOff val="35000"/>
                  </a:schemeClr>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tx1">
                    <a:lumMod val="65000"/>
                    <a:lumOff val="35000"/>
                  </a:schemeClr>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tx1">
                    <a:lumMod val="65000"/>
                    <a:lumOff val="35000"/>
                  </a:schemeClr>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tx1">
                    <a:lumMod val="65000"/>
                    <a:lumOff val="35000"/>
                  </a:schemeClr>
                </a:solidFill>
              </a:defRPr>
            </a:lvl9pPr>
          </a:lstStyle>
          <a:p>
            <a:pPr marL="600058" lvl="1" indent="-257175" defTabSz="685766">
              <a:spcBef>
                <a:spcPts val="525"/>
              </a:spcBef>
              <a:buClr>
                <a:srgbClr val="44546A"/>
              </a:buClr>
              <a:buFont typeface="+mj-lt"/>
              <a:buAutoNum type="arabicPeriod"/>
              <a:defRPr/>
            </a:pPr>
            <a:r>
              <a:rPr lang="en-US" altLang="en-US" sz="1350" dirty="0">
                <a:solidFill>
                  <a:schemeClr val="accent6">
                    <a:lumMod val="50000"/>
                  </a:schemeClr>
                </a:solidFill>
                <a:latin typeface="Calibri"/>
              </a:rPr>
              <a:t>Company resources</a:t>
            </a:r>
            <a:endParaRPr lang="en-US" sz="1350" dirty="0">
              <a:solidFill>
                <a:schemeClr val="accent6">
                  <a:lumMod val="50000"/>
                </a:schemeClr>
              </a:solidFill>
              <a:latin typeface="Gill Sans MT" panose="020B0502020104020203"/>
            </a:endParaRPr>
          </a:p>
          <a:p>
            <a:pPr marL="600058" lvl="1" indent="-257175" defTabSz="685766">
              <a:spcBef>
                <a:spcPts val="525"/>
              </a:spcBef>
              <a:buClr>
                <a:srgbClr val="44546A"/>
              </a:buClr>
              <a:buFont typeface="+mj-lt"/>
              <a:buAutoNum type="arabicPeriod"/>
              <a:defRPr/>
            </a:pPr>
            <a:r>
              <a:rPr lang="en-US" altLang="en-US" sz="1350" dirty="0">
                <a:solidFill>
                  <a:schemeClr val="accent6">
                    <a:lumMod val="50000"/>
                  </a:schemeClr>
                </a:solidFill>
                <a:latin typeface="Calibri" panose="020F0502020204030204"/>
              </a:rPr>
              <a:t>product variability</a:t>
            </a:r>
          </a:p>
          <a:p>
            <a:pPr marL="600058" lvl="1" indent="-257175" defTabSz="685766">
              <a:spcBef>
                <a:spcPts val="525"/>
              </a:spcBef>
              <a:buClr>
                <a:srgbClr val="44546A"/>
              </a:buClr>
              <a:buFont typeface="+mj-lt"/>
              <a:buAutoNum type="arabicPeriod"/>
              <a:defRPr/>
            </a:pPr>
            <a:r>
              <a:rPr lang="en-US" altLang="en-US" sz="1350" dirty="0">
                <a:solidFill>
                  <a:schemeClr val="accent6">
                    <a:lumMod val="50000"/>
                  </a:schemeClr>
                </a:solidFill>
                <a:latin typeface="Calibri" panose="020F0502020204030204"/>
              </a:rPr>
              <a:t>Product’s life-cycle stage</a:t>
            </a:r>
          </a:p>
          <a:p>
            <a:pPr marL="600058" lvl="1" indent="-257175" defTabSz="685766">
              <a:spcBef>
                <a:spcPts val="525"/>
              </a:spcBef>
              <a:buClr>
                <a:srgbClr val="44546A"/>
              </a:buClr>
              <a:buFont typeface="+mj-lt"/>
              <a:buAutoNum type="arabicPeriod"/>
              <a:defRPr/>
            </a:pPr>
            <a:r>
              <a:rPr lang="en-US" altLang="en-US" sz="1350" dirty="0">
                <a:solidFill>
                  <a:schemeClr val="accent6">
                    <a:lumMod val="50000"/>
                  </a:schemeClr>
                </a:solidFill>
                <a:latin typeface="Calibri" panose="020F0502020204030204"/>
              </a:rPr>
              <a:t>Market variability</a:t>
            </a:r>
          </a:p>
          <a:p>
            <a:pPr marL="600058" lvl="1" indent="-257175" defTabSz="685766">
              <a:spcBef>
                <a:spcPts val="525"/>
              </a:spcBef>
              <a:buClr>
                <a:srgbClr val="44546A"/>
              </a:buClr>
              <a:buFont typeface="+mj-lt"/>
              <a:buAutoNum type="arabicPeriod"/>
              <a:defRPr/>
            </a:pPr>
            <a:r>
              <a:rPr lang="en-US" altLang="en-US" sz="1350" dirty="0">
                <a:solidFill>
                  <a:schemeClr val="accent6">
                    <a:lumMod val="50000"/>
                  </a:schemeClr>
                </a:solidFill>
                <a:latin typeface="Calibri" panose="020F0502020204030204"/>
              </a:rPr>
              <a:t>Competitors’ marketing strategies</a:t>
            </a:r>
            <a:endParaRPr lang="en-US" altLang="en-US" sz="1350" dirty="0">
              <a:solidFill>
                <a:schemeClr val="accent6">
                  <a:lumMod val="50000"/>
                </a:schemeClr>
              </a:solidFill>
              <a:latin typeface="Gill Sans MT" panose="020B0502020104020203"/>
            </a:endParaRPr>
          </a:p>
          <a:p>
            <a:pPr marL="257175" indent="-257175" defTabSz="685766">
              <a:spcBef>
                <a:spcPts val="525"/>
              </a:spcBef>
              <a:buClr>
                <a:srgbClr val="2A1A00"/>
              </a:buClr>
              <a:buFont typeface="+mj-lt"/>
              <a:buAutoNum type="arabicPeriod"/>
              <a:defRPr/>
            </a:pPr>
            <a:endParaRPr lang="en-US" sz="1350" dirty="0">
              <a:solidFill>
                <a:schemeClr val="accent6">
                  <a:lumMod val="50000"/>
                </a:schemeClr>
              </a:solidFill>
              <a:latin typeface="Gill Sans MT" panose="020B0502020104020203"/>
            </a:endParaRPr>
          </a:p>
        </p:txBody>
      </p:sp>
      <p:sp>
        <p:nvSpPr>
          <p:cNvPr id="8" name="object 2">
            <a:extLst>
              <a:ext uri="{FF2B5EF4-FFF2-40B4-BE49-F238E27FC236}">
                <a16:creationId xmlns:a16="http://schemas.microsoft.com/office/drawing/2014/main" id="{1FC6E887-C8D3-43E3-B86C-741AD779B208}"/>
              </a:ext>
            </a:extLst>
          </p:cNvPr>
          <p:cNvSpPr txBox="1">
            <a:spLocks noGrp="1"/>
          </p:cNvSpPr>
          <p:nvPr>
            <p:ph type="title" idx="4294967295"/>
          </p:nvPr>
        </p:nvSpPr>
        <p:spPr>
          <a:xfrm>
            <a:off x="1524000" y="1211883"/>
            <a:ext cx="8141282" cy="589046"/>
          </a:xfrm>
          <a:prstGeom prst="rect">
            <a:avLst/>
          </a:prstGeom>
          <a:solidFill>
            <a:schemeClr val="bg1"/>
          </a:solidFill>
          <a:ln>
            <a:noFill/>
          </a:ln>
        </p:spPr>
        <p:txBody>
          <a:bodyPr vert="horz" lIns="68580" tIns="34290" rIns="68580" bIns="34290" rtlCol="0" anchor="ctr">
            <a:normAutofit fontScale="90000"/>
          </a:bodyPr>
          <a:lstStyle/>
          <a:p>
            <a:pPr marL="1992054" rtl="1"/>
            <a:r>
              <a:rPr lang="en-US" sz="3975" spc="-15" dirty="0">
                <a:solidFill>
                  <a:schemeClr val="accent6">
                    <a:lumMod val="50000"/>
                  </a:schemeClr>
                </a:solidFill>
                <a:latin typeface="Abadi" panose="020B0604020104020204" pitchFamily="34" charset="0"/>
              </a:rPr>
              <a:t>Targeting,</a:t>
            </a:r>
            <a:r>
              <a:rPr lang="en-US" sz="3600" spc="-19" dirty="0">
                <a:solidFill>
                  <a:schemeClr val="accent6">
                    <a:lumMod val="50000"/>
                  </a:schemeClr>
                </a:solidFill>
                <a:latin typeface="Abadi" panose="020B0604020104020204" pitchFamily="34" charset="0"/>
              </a:rPr>
              <a:t> </a:t>
            </a:r>
            <a:r>
              <a:rPr lang="en-US" sz="1350" dirty="0">
                <a:solidFill>
                  <a:schemeClr val="accent6">
                    <a:lumMod val="50000"/>
                  </a:schemeClr>
                </a:solidFill>
                <a:latin typeface="Gill Sans MT" panose="020B0502020104020203"/>
                <a:ea typeface="+mn-ea"/>
                <a:cs typeface="+mn-cs"/>
              </a:rPr>
              <a:t>B- D</a:t>
            </a:r>
            <a:r>
              <a:rPr lang="en-US" altLang="en-US" sz="1350" dirty="0">
                <a:solidFill>
                  <a:schemeClr val="accent6">
                    <a:lumMod val="50000"/>
                  </a:schemeClr>
                </a:solidFill>
                <a:latin typeface="Gill Sans MT" panose="020B0502020104020203"/>
                <a:ea typeface="+mn-ea"/>
                <a:cs typeface="+mn-cs"/>
              </a:rPr>
              <a:t>eciding  which and how many segments to target</a:t>
            </a:r>
            <a:endParaRPr lang="en-US" sz="1350" dirty="0">
              <a:solidFill>
                <a:schemeClr val="accent6">
                  <a:lumMod val="50000"/>
                </a:schemeClr>
              </a:solidFill>
              <a:latin typeface="Gill Sans MT" panose="020B0502020104020203"/>
              <a:ea typeface="+mn-ea"/>
              <a:cs typeface="+mn-cs"/>
            </a:endParaRPr>
          </a:p>
        </p:txBody>
      </p:sp>
      <p:pic>
        <p:nvPicPr>
          <p:cNvPr id="10" name="Picture 4" descr="Apple lost its 'soul' after Steve Jobs' death, new book claims">
            <a:extLst>
              <a:ext uri="{FF2B5EF4-FFF2-40B4-BE49-F238E27FC236}">
                <a16:creationId xmlns:a16="http://schemas.microsoft.com/office/drawing/2014/main" id="{EFF34D63-0B8E-C8CB-ED72-72EF60882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0132" y="2053748"/>
            <a:ext cx="4342103" cy="25232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715FFB-B634-03BD-6B3A-7E28A861EE2C}"/>
              </a:ext>
            </a:extLst>
          </p:cNvPr>
          <p:cNvSpPr txBox="1"/>
          <p:nvPr/>
        </p:nvSpPr>
        <p:spPr>
          <a:xfrm>
            <a:off x="8675465" y="3805275"/>
            <a:ext cx="1663148" cy="715581"/>
          </a:xfrm>
          <a:prstGeom prst="rect">
            <a:avLst/>
          </a:prstGeom>
          <a:noFill/>
        </p:spPr>
        <p:txBody>
          <a:bodyPr wrap="square">
            <a:spAutoFit/>
          </a:bodyPr>
          <a:lstStyle/>
          <a:p>
            <a:pPr algn="ctr" defTabSz="685766">
              <a:defRPr/>
            </a:pPr>
            <a:r>
              <a:rPr lang="en-US" sz="1350" b="1" cap="all" dirty="0">
                <a:solidFill>
                  <a:schemeClr val="accent6">
                    <a:lumMod val="50000"/>
                  </a:schemeClr>
                </a:solidFill>
                <a:latin typeface="Raleway" panose="020F0502020204030204" pitchFamily="34" charset="0"/>
              </a:rPr>
              <a:t>JOBS KILLED 70% OF APPLE’S PRODUCTS</a:t>
            </a:r>
          </a:p>
        </p:txBody>
      </p:sp>
      <p:sp>
        <p:nvSpPr>
          <p:cNvPr id="5" name="TextBox 4">
            <a:extLst>
              <a:ext uri="{FF2B5EF4-FFF2-40B4-BE49-F238E27FC236}">
                <a16:creationId xmlns:a16="http://schemas.microsoft.com/office/drawing/2014/main" id="{49B56CFD-DFE3-96A3-48B6-B7FADA397AE9}"/>
              </a:ext>
            </a:extLst>
          </p:cNvPr>
          <p:cNvSpPr txBox="1"/>
          <p:nvPr/>
        </p:nvSpPr>
        <p:spPr>
          <a:xfrm>
            <a:off x="1679768" y="2300856"/>
            <a:ext cx="4698801" cy="507831"/>
          </a:xfrm>
          <a:prstGeom prst="rect">
            <a:avLst/>
          </a:prstGeom>
          <a:noFill/>
        </p:spPr>
        <p:txBody>
          <a:bodyPr wrap="square">
            <a:spAutoFit/>
          </a:bodyPr>
          <a:lstStyle/>
          <a:p>
            <a:pPr defTabSz="685766">
              <a:defRPr/>
            </a:pPr>
            <a:r>
              <a:rPr lang="en-US" sz="1350" b="1" dirty="0">
                <a:solidFill>
                  <a:schemeClr val="accent6">
                    <a:lumMod val="50000"/>
                  </a:schemeClr>
                </a:solidFill>
                <a:latin typeface="Gill Sans MT" panose="020B0502020104020203"/>
              </a:rPr>
              <a:t>Companies consider many factors when choosing a market-targeting strategy.</a:t>
            </a:r>
            <a:endParaRPr lang="en-GB" sz="1350" dirty="0">
              <a:solidFill>
                <a:schemeClr val="accent6">
                  <a:lumMod val="50000"/>
                </a:schemeClr>
              </a:solidFill>
              <a:latin typeface="Calibri" panose="020F0502020204030204"/>
            </a:endParaRPr>
          </a:p>
        </p:txBody>
      </p:sp>
      <p:sp>
        <p:nvSpPr>
          <p:cNvPr id="11" name="TextBox 10">
            <a:extLst>
              <a:ext uri="{FF2B5EF4-FFF2-40B4-BE49-F238E27FC236}">
                <a16:creationId xmlns:a16="http://schemas.microsoft.com/office/drawing/2014/main" id="{304F02E5-C592-6598-2420-F8B5CCE58E57}"/>
              </a:ext>
            </a:extLst>
          </p:cNvPr>
          <p:cNvSpPr txBox="1"/>
          <p:nvPr/>
        </p:nvSpPr>
        <p:spPr>
          <a:xfrm>
            <a:off x="6170131" y="4719292"/>
            <a:ext cx="4626980" cy="923330"/>
          </a:xfrm>
          <a:prstGeom prst="rect">
            <a:avLst/>
          </a:prstGeom>
          <a:noFill/>
        </p:spPr>
        <p:txBody>
          <a:bodyPr wrap="square">
            <a:spAutoFit/>
          </a:bodyPr>
          <a:lstStyle/>
          <a:p>
            <a:pPr defTabSz="685800">
              <a:defRPr/>
            </a:pPr>
            <a:r>
              <a:rPr lang="en-US" sz="1350" dirty="0">
                <a:solidFill>
                  <a:schemeClr val="accent6">
                    <a:lumMod val="50000"/>
                  </a:schemeClr>
                </a:solidFill>
                <a:latin typeface="Calibri"/>
              </a:rPr>
              <a:t>Steve,</a:t>
            </a:r>
            <a:r>
              <a:rPr lang="en-US" sz="1350" dirty="0">
                <a:solidFill>
                  <a:schemeClr val="accent6">
                    <a:lumMod val="50000"/>
                  </a:schemeClr>
                </a:solidFill>
                <a:latin typeface="Raleway" pitchFamily="2" charset="77"/>
              </a:rPr>
              <a:t> simple insight was to help people choose a computer using only two questions — are you an everyday consumer or pro? Do you want portable or desktop?</a:t>
            </a:r>
            <a:endParaRPr lang="ar-SA" sz="1350" dirty="0">
              <a:solidFill>
                <a:schemeClr val="accent6">
                  <a:lumMod val="50000"/>
                </a:schemeClr>
              </a:solidFill>
              <a:latin typeface="Calibri"/>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2">
            <a:extLst>
              <a:ext uri="{FF2B5EF4-FFF2-40B4-BE49-F238E27FC236}">
                <a16:creationId xmlns:a16="http://schemas.microsoft.com/office/drawing/2014/main" id="{B6620412-2CCE-364D-9FE9-2D59490FEDB6}"/>
              </a:ext>
            </a:extLst>
          </p:cNvPr>
          <p:cNvSpPr txBox="1">
            <a:spLocks/>
          </p:cNvSpPr>
          <p:nvPr/>
        </p:nvSpPr>
        <p:spPr>
          <a:xfrm>
            <a:off x="6461763" y="1270581"/>
            <a:ext cx="3726812" cy="730153"/>
          </a:xfrm>
          <a:prstGeom prst="rect">
            <a:avLst/>
          </a:prstGeom>
          <a:solidFill>
            <a:schemeClr val="bg1"/>
          </a:solidFill>
          <a:ln>
            <a:noFill/>
          </a:ln>
        </p:spPr>
        <p:txBody>
          <a:bodyPr vert="horz" lIns="68580" tIns="34290" rIns="68580" bIns="34290" rtlCol="0" anchor="ctr">
            <a:noAutofit/>
          </a:bodyPr>
          <a:lstStyle>
            <a:lvl1pPr marL="2656205" algn="r" rtl="1">
              <a:lnSpc>
                <a:spcPct val="90000"/>
              </a:lnSpc>
              <a:spcBef>
                <a:spcPct val="0"/>
              </a:spcBef>
              <a:buNone/>
              <a:defRPr sz="3700" cap="all" spc="-25" baseline="0">
                <a:solidFill>
                  <a:schemeClr val="tx1"/>
                </a:solidFill>
                <a:latin typeface="Abadi" panose="020B0604020104020204" pitchFamily="34" charset="0"/>
                <a:ea typeface="+mj-ea"/>
                <a:cs typeface="+mj-cs"/>
              </a:defRPr>
            </a:lvl1pPr>
          </a:lstStyle>
          <a:p>
            <a:pPr marL="1992054" algn="ctr" defTabSz="685766">
              <a:defRPr/>
            </a:pPr>
            <a:r>
              <a:rPr lang="en-US" sz="2400" b="1" spc="-19" dirty="0">
                <a:solidFill>
                  <a:schemeClr val="accent6">
                    <a:lumMod val="50000"/>
                  </a:schemeClr>
                </a:solidFill>
              </a:rPr>
              <a:t>Targeting Strategies</a:t>
            </a:r>
          </a:p>
        </p:txBody>
      </p:sp>
      <p:pic>
        <p:nvPicPr>
          <p:cNvPr id="15362" name="Picture 2" descr="Market Targeting Strategies Mass Marketing Differentiated Marketing Segmented Marketing Concentrated Marketing Niche Marketing Micromarketing Undifferentiated marketing ">
            <a:extLst>
              <a:ext uri="{FF2B5EF4-FFF2-40B4-BE49-F238E27FC236}">
                <a16:creationId xmlns:a16="http://schemas.microsoft.com/office/drawing/2014/main" id="{B5D099F5-9827-0A42-9BC5-41532C8158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 t="14382" r="23402" b="6461"/>
          <a:stretch/>
        </p:blipFill>
        <p:spPr bwMode="auto">
          <a:xfrm>
            <a:off x="1575211" y="2257449"/>
            <a:ext cx="4643360" cy="3612356"/>
          </a:xfrm>
          <a:prstGeom prst="rect">
            <a:avLst/>
          </a:prstGeom>
          <a:solidFill>
            <a:schemeClr val="accent6">
              <a:lumMod val="60000"/>
              <a:lumOff val="40000"/>
            </a:schemeClr>
          </a:solidFill>
        </p:spPr>
      </p:pic>
      <p:sp>
        <p:nvSpPr>
          <p:cNvPr id="4" name="Rectangle 3">
            <a:extLst>
              <a:ext uri="{FF2B5EF4-FFF2-40B4-BE49-F238E27FC236}">
                <a16:creationId xmlns:a16="http://schemas.microsoft.com/office/drawing/2014/main" id="{C84F90AD-2034-F03B-281B-460F8C32A3AD}"/>
              </a:ext>
            </a:extLst>
          </p:cNvPr>
          <p:cNvSpPr/>
          <p:nvPr/>
        </p:nvSpPr>
        <p:spPr>
          <a:xfrm>
            <a:off x="6218571" y="2406923"/>
            <a:ext cx="4369896" cy="3059987"/>
          </a:xfrm>
          <a:prstGeom prst="rect">
            <a:avLst/>
          </a:prstGeom>
          <a:solidFill>
            <a:schemeClr val="bg1"/>
          </a:solidFill>
        </p:spPr>
        <p:txBody>
          <a:bodyPr vert="horz" lIns="68580" tIns="34290" rIns="68580" bIns="34290" rtlCol="0" anchor="ctr">
            <a:noAutofit/>
          </a:bodyPr>
          <a:lstStyle/>
          <a:p>
            <a:pPr marL="171442" lvl="1" defTabSz="685766">
              <a:lnSpc>
                <a:spcPct val="110000"/>
              </a:lnSpc>
              <a:spcAft>
                <a:spcPts val="450"/>
              </a:spcAft>
              <a:buClr>
                <a:srgbClr val="F8B323"/>
              </a:buClr>
              <a:buSzPct val="160000"/>
              <a:defRPr/>
            </a:pPr>
            <a:r>
              <a:rPr lang="en-US" altLang="en-SA" sz="1050" b="1" u="sng" cap="all" dirty="0">
                <a:solidFill>
                  <a:schemeClr val="accent6">
                    <a:lumMod val="50000"/>
                  </a:schemeClr>
                </a:solidFill>
                <a:latin typeface="Abadi" panose="020B0604020104020204" pitchFamily="34" charset="0"/>
              </a:rPr>
              <a:t>Undifferentiated Marketing {Mass}</a:t>
            </a:r>
          </a:p>
          <a:p>
            <a:pPr marL="171442" lvl="1" defTabSz="685766">
              <a:lnSpc>
                <a:spcPct val="110000"/>
              </a:lnSpc>
              <a:spcAft>
                <a:spcPts val="450"/>
              </a:spcAft>
              <a:buClr>
                <a:srgbClr val="F8B323"/>
              </a:buClr>
              <a:buSzPct val="160000"/>
              <a:defRPr/>
            </a:pPr>
            <a:r>
              <a:rPr lang="en-US" altLang="en-SA" sz="1050" cap="all" dirty="0">
                <a:solidFill>
                  <a:schemeClr val="accent6">
                    <a:lumMod val="50000"/>
                  </a:schemeClr>
                </a:solidFill>
                <a:latin typeface="Abadi" panose="020B0604020104020204" pitchFamily="34" charset="0"/>
              </a:rPr>
              <a:t>It focuses on what is common in the needs of consumers rather than on differences and provides cost economies however in contemporary marketing It is difficult to develop a product and brand that will satisfy all or even most consumers</a:t>
            </a:r>
          </a:p>
          <a:p>
            <a:pPr marL="171442" lvl="1" defTabSz="685766">
              <a:lnSpc>
                <a:spcPct val="110000"/>
              </a:lnSpc>
              <a:spcAft>
                <a:spcPts val="450"/>
              </a:spcAft>
              <a:buClr>
                <a:srgbClr val="F8B323"/>
              </a:buClr>
              <a:buSzPct val="160000"/>
              <a:defRPr/>
            </a:pPr>
            <a:r>
              <a:rPr lang="en-US" altLang="en-SA" sz="1050" b="1" u="sng" cap="all" dirty="0">
                <a:solidFill>
                  <a:schemeClr val="accent6">
                    <a:lumMod val="50000"/>
                  </a:schemeClr>
                </a:solidFill>
                <a:latin typeface="Abadi" panose="020B0604020104020204" pitchFamily="34" charset="0"/>
              </a:rPr>
              <a:t>Differentiated Marketing </a:t>
            </a:r>
          </a:p>
          <a:p>
            <a:pPr marL="171442" lvl="1" defTabSz="685766">
              <a:lnSpc>
                <a:spcPct val="110000"/>
              </a:lnSpc>
              <a:spcAft>
                <a:spcPts val="450"/>
              </a:spcAft>
              <a:buClr>
                <a:srgbClr val="F8B323"/>
              </a:buClr>
              <a:buSzPct val="160000"/>
              <a:defRPr/>
            </a:pPr>
            <a:r>
              <a:rPr lang="en-US" altLang="en-SA" sz="1050" cap="all" dirty="0">
                <a:solidFill>
                  <a:schemeClr val="accent6">
                    <a:lumMod val="50000"/>
                  </a:schemeClr>
                </a:solidFill>
                <a:latin typeface="Abadi" panose="020B0604020104020204" pitchFamily="34" charset="0"/>
              </a:rPr>
              <a:t>company targets several market segments and designs separate offers for each, typically produces more total sales than undifferentiated marketing</a:t>
            </a:r>
          </a:p>
          <a:p>
            <a:pPr marL="171442" lvl="1" defTabSz="685766">
              <a:lnSpc>
                <a:spcPct val="110000"/>
              </a:lnSpc>
              <a:spcAft>
                <a:spcPts val="450"/>
              </a:spcAft>
              <a:buClr>
                <a:srgbClr val="F8B323"/>
              </a:buClr>
              <a:buSzPct val="160000"/>
              <a:defRPr/>
            </a:pPr>
            <a:r>
              <a:rPr lang="en-US" altLang="en-SA" sz="1050" b="1" u="sng" cap="all" dirty="0">
                <a:solidFill>
                  <a:schemeClr val="accent6">
                    <a:lumMod val="50000"/>
                  </a:schemeClr>
                </a:solidFill>
                <a:latin typeface="Abadi" panose="020B0604020104020204" pitchFamily="34" charset="0"/>
              </a:rPr>
              <a:t>Concentrated Marketing Niche</a:t>
            </a:r>
          </a:p>
          <a:p>
            <a:pPr marL="171442" lvl="1" defTabSz="685766">
              <a:lnSpc>
                <a:spcPct val="110000"/>
              </a:lnSpc>
              <a:spcAft>
                <a:spcPts val="450"/>
              </a:spcAft>
              <a:buClr>
                <a:srgbClr val="F8B323"/>
              </a:buClr>
              <a:buSzPct val="160000"/>
              <a:defRPr/>
            </a:pPr>
            <a:r>
              <a:rPr lang="en-US" altLang="en-SA" sz="1050" cap="all" dirty="0">
                <a:solidFill>
                  <a:schemeClr val="accent6">
                    <a:lumMod val="50000"/>
                  </a:schemeClr>
                </a:solidFill>
                <a:latin typeface="Abadi" panose="020B0604020104020204" pitchFamily="34" charset="0"/>
              </a:rPr>
              <a:t>companies with limited resources Instead of going for a small share of a large market, the firm pursues a large share of one or a few small markets..</a:t>
            </a:r>
          </a:p>
        </p:txBody>
      </p:sp>
      <p:pic>
        <p:nvPicPr>
          <p:cNvPr id="4098" name="Picture 2" descr="Margherita Pizza Recipe — Ooni USA">
            <a:extLst>
              <a:ext uri="{FF2B5EF4-FFF2-40B4-BE49-F238E27FC236}">
                <a16:creationId xmlns:a16="http://schemas.microsoft.com/office/drawing/2014/main" id="{0081A93B-994B-BEDB-1604-4617087DC2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14" r="14286"/>
          <a:stretch/>
        </p:blipFill>
        <p:spPr bwMode="auto">
          <a:xfrm>
            <a:off x="1654795" y="4101031"/>
            <a:ext cx="2261950" cy="146588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2" name="Picture 6" descr="Fexmon Immunity Boost Special Pizza Topping by Robotek Herbal Industry | ID  - 5616952">
            <a:extLst>
              <a:ext uri="{FF2B5EF4-FFF2-40B4-BE49-F238E27FC236}">
                <a16:creationId xmlns:a16="http://schemas.microsoft.com/office/drawing/2014/main" id="{F7255E89-8E26-91E8-B42A-9B52B872CE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7500" y="4043880"/>
            <a:ext cx="2315243" cy="146588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CC5CAD8-7CB6-62F6-A6A2-D839269BE869}"/>
              </a:ext>
            </a:extLst>
          </p:cNvPr>
          <p:cNvSpPr/>
          <p:nvPr/>
        </p:nvSpPr>
        <p:spPr>
          <a:xfrm>
            <a:off x="6054696" y="1261252"/>
            <a:ext cx="365762" cy="3483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schemeClr val="accent6">
                  <a:lumMod val="50000"/>
                </a:schemeClr>
              </a:solidFill>
              <a:latin typeface="Calibri"/>
              <a:cs typeface="Arial" panose="020B0604020202020204" pitchFamily="34" charset="0"/>
            </a:endParaRPr>
          </a:p>
        </p:txBody>
      </p:sp>
      <p:pic>
        <p:nvPicPr>
          <p:cNvPr id="4104" name="Picture 8" descr="Easy Gluten Free Pizza Crust - Eat With Clarity">
            <a:extLst>
              <a:ext uri="{FF2B5EF4-FFF2-40B4-BE49-F238E27FC236}">
                <a16:creationId xmlns:a16="http://schemas.microsoft.com/office/drawing/2014/main" id="{AF6769C1-E068-F64B-38B2-B440F46D20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67" t="9470" b="24972"/>
          <a:stretch/>
        </p:blipFill>
        <p:spPr bwMode="auto">
          <a:xfrm>
            <a:off x="4463745" y="4101031"/>
            <a:ext cx="1834411" cy="1365879"/>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object 2">
            <a:extLst>
              <a:ext uri="{FF2B5EF4-FFF2-40B4-BE49-F238E27FC236}">
                <a16:creationId xmlns:a16="http://schemas.microsoft.com/office/drawing/2014/main" id="{42E76323-1FF2-0979-E903-58BF838F139C}"/>
              </a:ext>
            </a:extLst>
          </p:cNvPr>
          <p:cNvSpPr txBox="1">
            <a:spLocks/>
          </p:cNvSpPr>
          <p:nvPr/>
        </p:nvSpPr>
        <p:spPr>
          <a:xfrm>
            <a:off x="1541345" y="1079342"/>
            <a:ext cx="4920419" cy="589046"/>
          </a:xfrm>
          <a:prstGeom prst="rect">
            <a:avLst/>
          </a:prstGeom>
          <a:solidFill>
            <a:schemeClr val="bg1"/>
          </a:solidFill>
          <a:ln>
            <a:noFill/>
          </a:ln>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992054" defTabSz="685800">
              <a:defRPr/>
            </a:pPr>
            <a:r>
              <a:rPr lang="en-US" sz="3600" b="1" spc="-19" dirty="0">
                <a:solidFill>
                  <a:schemeClr val="accent6">
                    <a:lumMod val="50000"/>
                  </a:schemeClr>
                </a:solidFill>
                <a:latin typeface="Abadi" panose="020B0604020104020204" pitchFamily="34" charset="0"/>
              </a:rPr>
              <a:t>Targeting, </a:t>
            </a:r>
            <a:br>
              <a:rPr lang="en-US" sz="3600" b="1" spc="-19" dirty="0">
                <a:solidFill>
                  <a:schemeClr val="accent6">
                    <a:lumMod val="50000"/>
                  </a:schemeClr>
                </a:solidFill>
                <a:latin typeface="Abadi" panose="020B0604020104020204" pitchFamily="34" charset="0"/>
              </a:rPr>
            </a:br>
            <a:r>
              <a:rPr lang="en-US" sz="1350" b="1" spc="-19" dirty="0">
                <a:solidFill>
                  <a:schemeClr val="accent6">
                    <a:lumMod val="50000"/>
                  </a:schemeClr>
                </a:solidFill>
                <a:highlight>
                  <a:srgbClr val="FFFF00"/>
                </a:highlight>
                <a:latin typeface="Gill Sans MT" panose="020B0502020104020203"/>
              </a:rPr>
              <a:t>C</a:t>
            </a:r>
            <a:r>
              <a:rPr lang="en-US" sz="1350" dirty="0">
                <a:solidFill>
                  <a:schemeClr val="accent6">
                    <a:lumMod val="50000"/>
                  </a:schemeClr>
                </a:solidFill>
                <a:highlight>
                  <a:srgbClr val="FFFF00"/>
                </a:highlight>
                <a:latin typeface="Gill Sans MT" panose="020B0502020104020203"/>
              </a:rPr>
              <a:t>-</a:t>
            </a:r>
            <a:r>
              <a:rPr lang="en-US" altLang="en-US" sz="1350" dirty="0">
                <a:solidFill>
                  <a:schemeClr val="accent6">
                    <a:lumMod val="50000"/>
                  </a:schemeClr>
                </a:solidFill>
                <a:highlight>
                  <a:srgbClr val="FFFF00"/>
                </a:highlight>
                <a:latin typeface="Gill Sans MT" panose="020B0502020104020203"/>
              </a:rPr>
              <a:t>Targeting Strategies</a:t>
            </a: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102"/>
                                        </p:tgtEl>
                                        <p:attrNameLst>
                                          <p:attrName>style.visibility</p:attrName>
                                        </p:attrNameLst>
                                      </p:cBhvr>
                                      <p:to>
                                        <p:strVal val="visible"/>
                                      </p:to>
                                    </p:set>
                                    <p:anim calcmode="lin" valueType="num">
                                      <p:cBhvr additive="base">
                                        <p:cTn id="21" dur="500" fill="hold"/>
                                        <p:tgtEl>
                                          <p:spTgt spid="4102"/>
                                        </p:tgtEl>
                                        <p:attrNameLst>
                                          <p:attrName>ppt_x</p:attrName>
                                        </p:attrNameLst>
                                      </p:cBhvr>
                                      <p:tavLst>
                                        <p:tav tm="0">
                                          <p:val>
                                            <p:strVal val="#ppt_x"/>
                                          </p:val>
                                        </p:tav>
                                        <p:tav tm="100000">
                                          <p:val>
                                            <p:strVal val="#ppt_x"/>
                                          </p:val>
                                        </p:tav>
                                      </p:tavLst>
                                    </p:anim>
                                    <p:anim calcmode="lin" valueType="num">
                                      <p:cBhvr additive="base">
                                        <p:cTn id="22"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104"/>
                                        </p:tgtEl>
                                        <p:attrNameLst>
                                          <p:attrName>style.visibility</p:attrName>
                                        </p:attrNameLst>
                                      </p:cBhvr>
                                      <p:to>
                                        <p:strVal val="visible"/>
                                      </p:to>
                                    </p:set>
                                    <p:anim calcmode="lin" valueType="num">
                                      <p:cBhvr additive="base">
                                        <p:cTn id="35" dur="500" fill="hold"/>
                                        <p:tgtEl>
                                          <p:spTgt spid="4104"/>
                                        </p:tgtEl>
                                        <p:attrNameLst>
                                          <p:attrName>ppt_x</p:attrName>
                                        </p:attrNameLst>
                                      </p:cBhvr>
                                      <p:tavLst>
                                        <p:tav tm="0">
                                          <p:val>
                                            <p:strVal val="#ppt_x"/>
                                          </p:val>
                                        </p:tav>
                                        <p:tav tm="100000">
                                          <p:val>
                                            <p:strVal val="#ppt_x"/>
                                          </p:val>
                                        </p:tav>
                                      </p:tavLst>
                                    </p:anim>
                                    <p:anim calcmode="lin" valueType="num">
                                      <p:cBhvr additive="base">
                                        <p:cTn id="36" dur="500" fill="hold"/>
                                        <p:tgtEl>
                                          <p:spTgt spid="410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F787DC-26C3-461C-9FFB-FBB1E4630A00}"/>
              </a:ext>
            </a:extLst>
          </p:cNvPr>
          <p:cNvPicPr>
            <a:picLocks noChangeAspect="1"/>
          </p:cNvPicPr>
          <p:nvPr/>
        </p:nvPicPr>
        <p:blipFill>
          <a:blip r:embed="rId3"/>
          <a:stretch>
            <a:fillRect/>
          </a:stretch>
        </p:blipFill>
        <p:spPr>
          <a:xfrm>
            <a:off x="2224089" y="2132410"/>
            <a:ext cx="7743825" cy="3075385"/>
          </a:xfrm>
          <a:prstGeom prst="rect">
            <a:avLst/>
          </a:prstGeom>
        </p:spPr>
      </p:pic>
    </p:spTree>
    <p:extLst>
      <p:ext uri="{BB962C8B-B14F-4D97-AF65-F5344CB8AC3E}">
        <p14:creationId xmlns:p14="http://schemas.microsoft.com/office/powerpoint/2010/main" val="3848428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7529512" y="1494238"/>
            <a:ext cx="3138488" cy="863203"/>
          </a:xfrm>
          <a:prstGeom prst="rect">
            <a:avLst/>
          </a:prstGeom>
        </p:spPr>
        <p:style>
          <a:lnRef idx="3">
            <a:schemeClr val="lt1"/>
          </a:lnRef>
          <a:fillRef idx="1">
            <a:schemeClr val="accent1"/>
          </a:fillRef>
          <a:effectRef idx="1">
            <a:schemeClr val="accent1"/>
          </a:effectRef>
          <a:fontRef idx="minor">
            <a:schemeClr val="lt1"/>
          </a:fontRef>
        </p:style>
        <p:txBody>
          <a:bodyPr vert="horz" lIns="68580" tIns="34290" rIns="68580" bIns="34290" rtlCol="0" anchor="ctr">
            <a:normAutofit/>
          </a:bodyPr>
          <a:lstStyle/>
          <a:p>
            <a:pPr marL="9525">
              <a:spcAft>
                <a:spcPts val="450"/>
              </a:spcAft>
              <a:tabLst>
                <a:tab pos="2145398" algn="l"/>
                <a:tab pos="3054991" algn="l"/>
              </a:tabLst>
            </a:pPr>
            <a:r>
              <a:rPr lang="en-US" sz="2325" dirty="0">
                <a:latin typeface="Abadi" panose="020B0604020104020204" pitchFamily="34" charset="0"/>
              </a:rPr>
              <a:t>Undifferentiated </a:t>
            </a:r>
            <a:br>
              <a:rPr lang="en-US" sz="2325" dirty="0">
                <a:latin typeface="Abadi" panose="020B0604020104020204" pitchFamily="34" charset="0"/>
              </a:rPr>
            </a:br>
            <a:r>
              <a:rPr lang="en-US" sz="2325" dirty="0">
                <a:latin typeface="Abadi" panose="020B0604020104020204" pitchFamily="34" charset="0"/>
              </a:rPr>
              <a:t>Marketing</a:t>
            </a:r>
          </a:p>
        </p:txBody>
      </p:sp>
      <p:pic>
        <p:nvPicPr>
          <p:cNvPr id="16386" name="Picture 2" descr="tutor2u | Target Market">
            <a:extLst>
              <a:ext uri="{FF2B5EF4-FFF2-40B4-BE49-F238E27FC236}">
                <a16:creationId xmlns:a16="http://schemas.microsoft.com/office/drawing/2014/main" id="{379A0035-2622-A442-8F26-1585B58863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683" r="2145" b="9743"/>
          <a:stretch/>
        </p:blipFill>
        <p:spPr bwMode="auto">
          <a:xfrm>
            <a:off x="1938713" y="2110560"/>
            <a:ext cx="5050403" cy="2919647"/>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p:nvPr/>
        </p:nvSpPr>
        <p:spPr>
          <a:xfrm>
            <a:off x="7528944" y="2410539"/>
            <a:ext cx="3139056" cy="2919647"/>
          </a:xfrm>
          <a:prstGeom prst="rect">
            <a:avLst/>
          </a:prstGeom>
        </p:spPr>
        <p:txBody>
          <a:bodyPr vert="horz" lIns="68580" tIns="34290" rIns="68580" bIns="34290" rtlCol="0" anchor="t">
            <a:normAutofit/>
          </a:bodyPr>
          <a:lstStyle>
            <a:defPPr>
              <a:defRPr lang="en-SA"/>
            </a:defPPr>
            <a:lvl1pPr marL="355600" marR="318135" indent="-342900">
              <a:buClr>
                <a:srgbClr val="336666"/>
              </a:buClr>
              <a:buSzPct val="69642"/>
              <a:buFont typeface="Wingdings"/>
              <a:buChar char=""/>
              <a:tabLst>
                <a:tab pos="355600" algn="l"/>
              </a:tabLst>
              <a:defRPr sz="2800" spc="-20">
                <a:latin typeface="Arial"/>
                <a:cs typeface="Arial"/>
              </a:defRPr>
            </a:lvl1pPr>
          </a:lstStyle>
          <a:p>
            <a:pPr marL="266687" marR="238589" indent="-171442" defTabSz="685766">
              <a:lnSpc>
                <a:spcPct val="150000"/>
              </a:lnSpc>
              <a:spcAft>
                <a:spcPts val="450"/>
              </a:spcAft>
              <a:buClr>
                <a:srgbClr val="F8B323"/>
              </a:buClr>
              <a:buSzPct val="160000"/>
              <a:buFont typeface="Arial" panose="020B0604020202020204" pitchFamily="34" charset="0"/>
              <a:buChar char="•"/>
              <a:tabLst>
                <a:tab pos="266687" algn="l"/>
              </a:tabLst>
              <a:defRPr/>
            </a:pPr>
            <a:r>
              <a:rPr lang="en-US" sz="1350" cap="all" spc="-15" dirty="0">
                <a:solidFill>
                  <a:prstClr val="black"/>
                </a:solidFill>
                <a:latin typeface="Abadi" panose="020B0604020104020204" pitchFamily="34" charset="0"/>
              </a:rPr>
              <a:t>Appeals to a broad spectrum of people</a:t>
            </a:r>
          </a:p>
          <a:p>
            <a:pPr marL="266687" marR="238589" indent="-171442" defTabSz="685766">
              <a:lnSpc>
                <a:spcPct val="150000"/>
              </a:lnSpc>
              <a:spcAft>
                <a:spcPts val="450"/>
              </a:spcAft>
              <a:buClr>
                <a:srgbClr val="F8B323"/>
              </a:buClr>
              <a:buSzPct val="160000"/>
              <a:buFont typeface="Arial" panose="020B0604020202020204" pitchFamily="34" charset="0"/>
              <a:buChar char="•"/>
              <a:tabLst>
                <a:tab pos="266687" algn="l"/>
              </a:tabLst>
              <a:defRPr/>
            </a:pPr>
            <a:r>
              <a:rPr lang="en-US" sz="1350" cap="all" spc="-15" dirty="0">
                <a:solidFill>
                  <a:prstClr val="black"/>
                </a:solidFill>
                <a:latin typeface="Abadi" panose="020B0604020104020204" pitchFamily="34" charset="0"/>
              </a:rPr>
              <a:t>Efficient due to economies of scale</a:t>
            </a:r>
          </a:p>
          <a:p>
            <a:pPr marL="266687" marR="238589" indent="-171442" defTabSz="685766">
              <a:lnSpc>
                <a:spcPct val="150000"/>
              </a:lnSpc>
              <a:spcAft>
                <a:spcPts val="450"/>
              </a:spcAft>
              <a:buClr>
                <a:srgbClr val="F8B323"/>
              </a:buClr>
              <a:buSzPct val="160000"/>
              <a:buFont typeface="Arial" panose="020B0604020202020204" pitchFamily="34" charset="0"/>
              <a:buChar char="•"/>
              <a:tabLst>
                <a:tab pos="266687" algn="l"/>
              </a:tabLst>
              <a:defRPr/>
            </a:pPr>
            <a:r>
              <a:rPr lang="en-US" sz="1350" cap="all" spc="-15" dirty="0">
                <a:solidFill>
                  <a:prstClr val="black"/>
                </a:solidFill>
                <a:latin typeface="Abadi" panose="020B0604020104020204" pitchFamily="34" charset="0"/>
              </a:rPr>
              <a:t>Effective when most consumers have similar needs</a:t>
            </a:r>
          </a:p>
          <a:p>
            <a:pPr marL="266687" marR="238589" indent="-171442" defTabSz="685766">
              <a:lnSpc>
                <a:spcPct val="150000"/>
              </a:lnSpc>
              <a:spcAft>
                <a:spcPts val="450"/>
              </a:spcAft>
              <a:buClr>
                <a:srgbClr val="F8B323"/>
              </a:buClr>
              <a:buSzPct val="160000"/>
              <a:buFont typeface="Arial" panose="020B0604020202020204" pitchFamily="34" charset="0"/>
              <a:buChar char="•"/>
              <a:tabLst>
                <a:tab pos="266687" algn="l"/>
              </a:tabLst>
              <a:defRPr/>
            </a:pPr>
            <a:r>
              <a:rPr lang="en-US" sz="1350" cap="all" spc="-15" dirty="0">
                <a:solidFill>
                  <a:prstClr val="black"/>
                </a:solidFill>
                <a:latin typeface="Abadi" panose="020B0604020104020204" pitchFamily="34" charset="0"/>
              </a:rPr>
              <a:t>Example: IKEA </a:t>
            </a: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7F1E5-2BBB-441C-87CD-BBAF8F681FE3}"/>
              </a:ext>
            </a:extLst>
          </p:cNvPr>
          <p:cNvPicPr>
            <a:picLocks noChangeAspect="1"/>
          </p:cNvPicPr>
          <p:nvPr/>
        </p:nvPicPr>
        <p:blipFill>
          <a:blip r:embed="rId3"/>
          <a:stretch>
            <a:fillRect/>
          </a:stretch>
        </p:blipFill>
        <p:spPr>
          <a:xfrm>
            <a:off x="2259806" y="1853803"/>
            <a:ext cx="7672388" cy="3150394"/>
          </a:xfrm>
          <a:prstGeom prst="rect">
            <a:avLst/>
          </a:prstGeom>
        </p:spPr>
      </p:pic>
    </p:spTree>
    <p:extLst>
      <p:ext uri="{BB962C8B-B14F-4D97-AF65-F5344CB8AC3E}">
        <p14:creationId xmlns:p14="http://schemas.microsoft.com/office/powerpoint/2010/main" val="4194333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7318903" y="1292592"/>
            <a:ext cx="2820590" cy="864394"/>
          </a:xfrm>
          <a:prstGeom prst="rect">
            <a:avLst/>
          </a:prstGeom>
        </p:spPr>
        <p:style>
          <a:lnRef idx="3">
            <a:schemeClr val="lt1"/>
          </a:lnRef>
          <a:fillRef idx="1">
            <a:schemeClr val="accent1"/>
          </a:fillRef>
          <a:effectRef idx="1">
            <a:schemeClr val="accent1"/>
          </a:effectRef>
          <a:fontRef idx="minor">
            <a:schemeClr val="lt1"/>
          </a:fontRef>
        </p:style>
        <p:txBody>
          <a:bodyPr vert="horz" lIns="68580" tIns="34290" rIns="68580" bIns="34290" rtlCol="0" anchor="ctr">
            <a:normAutofit/>
          </a:bodyPr>
          <a:lstStyle/>
          <a:p>
            <a:pPr marL="9525">
              <a:spcAft>
                <a:spcPts val="450"/>
              </a:spcAft>
              <a:tabLst>
                <a:tab pos="2145398" algn="l"/>
                <a:tab pos="3054991" algn="l"/>
              </a:tabLst>
            </a:pPr>
            <a:r>
              <a:rPr lang="en-US" sz="2325" dirty="0">
                <a:latin typeface="Abadi" panose="020B0604020104020204" pitchFamily="34" charset="0"/>
              </a:rPr>
              <a:t>Differentiated Marketing</a:t>
            </a:r>
          </a:p>
        </p:txBody>
      </p:sp>
      <p:pic>
        <p:nvPicPr>
          <p:cNvPr id="6" name="Picture 2">
            <a:extLst>
              <a:ext uri="{FF2B5EF4-FFF2-40B4-BE49-F238E27FC236}">
                <a16:creationId xmlns:a16="http://schemas.microsoft.com/office/drawing/2014/main" id="{C6728245-4D6E-43BC-28C8-0FDC481D625D}"/>
              </a:ext>
            </a:extLst>
          </p:cNvPr>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1" t="1" r="-2413" b="3293"/>
          <a:stretch/>
        </p:blipFill>
        <p:spPr bwMode="auto">
          <a:xfrm>
            <a:off x="1654749" y="1399813"/>
            <a:ext cx="5163741" cy="1772507"/>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p:nvPr/>
        </p:nvSpPr>
        <p:spPr>
          <a:xfrm>
            <a:off x="7318903" y="2475464"/>
            <a:ext cx="2950904" cy="2304218"/>
          </a:xfrm>
          <a:prstGeom prst="rect">
            <a:avLst/>
          </a:prstGeom>
        </p:spPr>
        <p:txBody>
          <a:bodyPr vert="horz" lIns="68580" tIns="34290" rIns="68580" bIns="34290" rtlCol="0" anchor="t">
            <a:normAutofit fontScale="92500" lnSpcReduction="20000"/>
          </a:bodyPr>
          <a:lstStyle>
            <a:defPPr>
              <a:defRPr lang="en-SA"/>
            </a:defPPr>
            <a:lvl1pPr marL="355600" marR="318135" lvl="0" indent="-228600" fontAlgn="auto">
              <a:lnSpc>
                <a:spcPct val="120000"/>
              </a:lnSpc>
              <a:spcBef>
                <a:spcPts val="0"/>
              </a:spcBef>
              <a:spcAft>
                <a:spcPts val="600"/>
              </a:spcAft>
              <a:buClr>
                <a:schemeClr val="accent1"/>
              </a:buClr>
              <a:buSzPct val="160000"/>
              <a:buFont typeface="Arial" panose="020B0604020202020204" pitchFamily="34" charset="0"/>
              <a:buChar char="•"/>
              <a:tabLst>
                <a:tab pos="355600" algn="l"/>
              </a:tabLst>
              <a:defRPr kumimoji="0" sz="1700" b="0" i="0" u="none" strike="noStrike" cap="all" spc="-20" normalizeH="0">
                <a:ln>
                  <a:noFill/>
                </a:ln>
                <a:uLnTx/>
                <a:uFillTx/>
                <a:latin typeface="Abadi" panose="020B0604020104020204" pitchFamily="34" charset="0"/>
              </a:defRPr>
            </a:lvl1pPr>
          </a:lstStyle>
          <a:p>
            <a:pPr marL="266687" marR="238589" indent="-171442" defTabSz="685766">
              <a:spcAft>
                <a:spcPts val="450"/>
              </a:spcAft>
              <a:buClr>
                <a:srgbClr val="F8B323"/>
              </a:buClr>
              <a:tabLst>
                <a:tab pos="266687" algn="l"/>
              </a:tabLst>
              <a:defRPr/>
            </a:pPr>
            <a:r>
              <a:rPr lang="en-US" sz="1275" spc="-15" dirty="0">
                <a:solidFill>
                  <a:prstClr val="black"/>
                </a:solidFill>
              </a:rPr>
              <a:t>Develops one or more products for each of several customer groups with different product needs</a:t>
            </a:r>
          </a:p>
          <a:p>
            <a:pPr marL="266687" marR="238589" indent="-171442" defTabSz="685766">
              <a:spcAft>
                <a:spcPts val="450"/>
              </a:spcAft>
              <a:buClr>
                <a:srgbClr val="F8B323"/>
              </a:buClr>
              <a:tabLst>
                <a:tab pos="266687" algn="l"/>
              </a:tabLst>
              <a:defRPr/>
            </a:pPr>
            <a:r>
              <a:rPr lang="en-US" sz="1275" spc="-15" dirty="0">
                <a:solidFill>
                  <a:prstClr val="black"/>
                </a:solidFill>
              </a:rPr>
              <a:t>Appropriate when it is possible to identify one or more segments with distinct needs for different types of products</a:t>
            </a:r>
          </a:p>
          <a:p>
            <a:pPr marL="342884" lvl="1" defTabSz="685766">
              <a:defRPr/>
            </a:pPr>
            <a:r>
              <a:rPr lang="en-US" sz="1350" dirty="0">
                <a:solidFill>
                  <a:prstClr val="black"/>
                </a:solidFill>
                <a:latin typeface="Gill Sans MT" panose="020B0502020104020203"/>
              </a:rPr>
              <a:t>Example: </a:t>
            </a:r>
          </a:p>
          <a:p>
            <a:pPr marL="600059" lvl="1" indent="-257175" defTabSz="685766">
              <a:buFont typeface="+mj-lt"/>
              <a:buAutoNum type="arabicPeriod"/>
              <a:defRPr/>
            </a:pPr>
            <a:r>
              <a:rPr lang="en-US" sz="1350" dirty="0">
                <a:solidFill>
                  <a:prstClr val="black"/>
                </a:solidFill>
                <a:latin typeface="Gill Sans MT" panose="020B0502020104020203"/>
              </a:rPr>
              <a:t>Nike </a:t>
            </a:r>
          </a:p>
          <a:p>
            <a:pPr marL="600059" lvl="1" indent="-257175" defTabSz="685766">
              <a:buFont typeface="+mj-lt"/>
              <a:buAutoNum type="arabicPeriod"/>
              <a:defRPr/>
            </a:pPr>
            <a:r>
              <a:rPr lang="en-US" sz="1350" dirty="0">
                <a:solidFill>
                  <a:prstClr val="black"/>
                </a:solidFill>
                <a:latin typeface="Gill Sans MT" panose="020B0502020104020203"/>
              </a:rPr>
              <a:t>P&amp;G</a:t>
            </a:r>
          </a:p>
          <a:p>
            <a:pPr marL="342884" lvl="1" defTabSz="685766">
              <a:defRPr/>
            </a:pPr>
            <a:endParaRPr lang="en-US" sz="1350" dirty="0">
              <a:solidFill>
                <a:prstClr val="black"/>
              </a:solidFill>
              <a:latin typeface="Gill Sans MT" panose="020B0502020104020203"/>
            </a:endParaRPr>
          </a:p>
        </p:txBody>
      </p:sp>
      <p:sp>
        <p:nvSpPr>
          <p:cNvPr id="4" name="Rectangle 3">
            <a:extLst>
              <a:ext uri="{FF2B5EF4-FFF2-40B4-BE49-F238E27FC236}">
                <a16:creationId xmlns:a16="http://schemas.microsoft.com/office/drawing/2014/main" id="{4DBCA44B-94B6-BC4B-BD2B-62EEE2FDB334}"/>
              </a:ext>
            </a:extLst>
          </p:cNvPr>
          <p:cNvSpPr/>
          <p:nvPr/>
        </p:nvSpPr>
        <p:spPr>
          <a:xfrm>
            <a:off x="1530292" y="3288728"/>
            <a:ext cx="4986452" cy="507831"/>
          </a:xfrm>
          <a:prstGeom prst="rect">
            <a:avLst/>
          </a:prstGeom>
          <a:solidFill>
            <a:schemeClr val="bg1"/>
          </a:solidFill>
        </p:spPr>
        <p:txBody>
          <a:bodyPr wrap="square">
            <a:spAutoFit/>
          </a:bodyPr>
          <a:lstStyle/>
          <a:p>
            <a:pPr defTabSz="685766">
              <a:defRPr/>
            </a:pPr>
            <a:r>
              <a:rPr lang="en-US" sz="1350" dirty="0">
                <a:solidFill>
                  <a:schemeClr val="accent5">
                    <a:lumMod val="50000"/>
                  </a:schemeClr>
                </a:solidFill>
                <a:latin typeface="Lato" panose="020F0502020204030204" pitchFamily="34" charset="0"/>
              </a:rPr>
              <a:t>Nike offers different products for different segments. Not advertising one, single brand ‘trainers. Like most other brands.</a:t>
            </a:r>
            <a:endParaRPr lang="en-SA" sz="1350" dirty="0">
              <a:solidFill>
                <a:schemeClr val="accent5">
                  <a:lumMod val="50000"/>
                </a:schemeClr>
              </a:solidFill>
              <a:latin typeface="Gill Sans MT" panose="020B0502020104020203"/>
            </a:endParaRPr>
          </a:p>
        </p:txBody>
      </p:sp>
      <p:pic>
        <p:nvPicPr>
          <p:cNvPr id="5" name="Picture 4">
            <a:extLst>
              <a:ext uri="{FF2B5EF4-FFF2-40B4-BE49-F238E27FC236}">
                <a16:creationId xmlns:a16="http://schemas.microsoft.com/office/drawing/2014/main" id="{8F3E78DB-195A-351D-8DE8-380751E02B2B}"/>
              </a:ext>
            </a:extLst>
          </p:cNvPr>
          <p:cNvPicPr>
            <a:picLocks noChangeAspect="1"/>
          </p:cNvPicPr>
          <p:nvPr/>
        </p:nvPicPr>
        <p:blipFill rotWithShape="1">
          <a:blip r:embed="rId4"/>
          <a:srcRect t="24282" r="2030" b="15165"/>
          <a:stretch/>
        </p:blipFill>
        <p:spPr>
          <a:xfrm>
            <a:off x="1654748" y="3912967"/>
            <a:ext cx="4444456" cy="1545221"/>
          </a:xfrm>
          <a:prstGeom prst="rect">
            <a:avLst/>
          </a:prstGeom>
        </p:spPr>
      </p:pic>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9DDBC-215E-49B0-BBA4-05D4C7E20EBA}"/>
              </a:ext>
            </a:extLst>
          </p:cNvPr>
          <p:cNvPicPr>
            <a:picLocks noChangeAspect="1"/>
          </p:cNvPicPr>
          <p:nvPr/>
        </p:nvPicPr>
        <p:blipFill>
          <a:blip r:embed="rId3"/>
          <a:stretch>
            <a:fillRect/>
          </a:stretch>
        </p:blipFill>
        <p:spPr>
          <a:xfrm>
            <a:off x="2302670" y="1903811"/>
            <a:ext cx="7586663" cy="3050381"/>
          </a:xfrm>
          <a:prstGeom prst="rect">
            <a:avLst/>
          </a:prstGeom>
        </p:spPr>
      </p:pic>
    </p:spTree>
    <p:extLst>
      <p:ext uri="{BB962C8B-B14F-4D97-AF65-F5344CB8AC3E}">
        <p14:creationId xmlns:p14="http://schemas.microsoft.com/office/powerpoint/2010/main" val="4028501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7158594" y="1371600"/>
            <a:ext cx="2707481" cy="864394"/>
          </a:xfrm>
          <a:prstGeom prst="rect">
            <a:avLst/>
          </a:prstGeom>
        </p:spPr>
        <p:style>
          <a:lnRef idx="3">
            <a:schemeClr val="lt1"/>
          </a:lnRef>
          <a:fillRef idx="1">
            <a:schemeClr val="accent1"/>
          </a:fillRef>
          <a:effectRef idx="1">
            <a:schemeClr val="accent1"/>
          </a:effectRef>
          <a:fontRef idx="minor">
            <a:schemeClr val="lt1"/>
          </a:fontRef>
        </p:style>
        <p:txBody>
          <a:bodyPr vert="horz" lIns="68580" tIns="34290" rIns="68580" bIns="34290" rtlCol="0" anchor="ctr">
            <a:normAutofit/>
          </a:bodyPr>
          <a:lstStyle/>
          <a:p>
            <a:pPr marL="9525">
              <a:spcAft>
                <a:spcPts val="450"/>
              </a:spcAft>
              <a:tabLst>
                <a:tab pos="2145398" algn="l"/>
                <a:tab pos="3054991" algn="l"/>
              </a:tabLst>
            </a:pPr>
            <a:r>
              <a:rPr lang="en-US" sz="2325" dirty="0">
                <a:latin typeface="Abadi" panose="020B0604020104020204" pitchFamily="34" charset="0"/>
              </a:rPr>
              <a:t>Concentrated </a:t>
            </a:r>
            <a:br>
              <a:rPr lang="en-US" sz="2325" dirty="0">
                <a:latin typeface="Abadi" panose="020B0604020104020204" pitchFamily="34" charset="0"/>
              </a:rPr>
            </a:br>
            <a:r>
              <a:rPr lang="en-US" sz="2325" dirty="0">
                <a:latin typeface="Abadi" panose="020B0604020104020204" pitchFamily="34" charset="0"/>
              </a:rPr>
              <a:t>Marketing</a:t>
            </a:r>
          </a:p>
        </p:txBody>
      </p:sp>
      <p:sp>
        <p:nvSpPr>
          <p:cNvPr id="3" name="object 3"/>
          <p:cNvSpPr txBox="1"/>
          <p:nvPr/>
        </p:nvSpPr>
        <p:spPr>
          <a:xfrm>
            <a:off x="7528945" y="2410537"/>
            <a:ext cx="2307068" cy="2304218"/>
          </a:xfrm>
          <a:prstGeom prst="rect">
            <a:avLst/>
          </a:prstGeom>
        </p:spPr>
        <p:txBody>
          <a:bodyPr vert="horz" lIns="68580" tIns="34290" rIns="68580" bIns="34290" rtlCol="0" anchor="t">
            <a:normAutofit fontScale="92500" lnSpcReduction="10000"/>
          </a:bodyPr>
          <a:lstStyle>
            <a:defPPr>
              <a:defRPr lang="en-SA"/>
            </a:defPPr>
            <a:lvl1pPr marL="355600" marR="318135" lvl="0" indent="-228600" fontAlgn="auto">
              <a:lnSpc>
                <a:spcPct val="120000"/>
              </a:lnSpc>
              <a:spcBef>
                <a:spcPts val="0"/>
              </a:spcBef>
              <a:spcAft>
                <a:spcPts val="600"/>
              </a:spcAft>
              <a:buClr>
                <a:schemeClr val="accent1"/>
              </a:buClr>
              <a:buSzPct val="160000"/>
              <a:buFont typeface="Arial" panose="020B0604020202020204" pitchFamily="34" charset="0"/>
              <a:buChar char="•"/>
              <a:tabLst>
                <a:tab pos="355600" algn="l"/>
              </a:tabLst>
              <a:defRPr kumimoji="0" sz="1700" b="0" i="0" u="none" strike="noStrike" cap="all" spc="-20" normalizeH="0">
                <a:ln>
                  <a:noFill/>
                </a:ln>
                <a:uLnTx/>
                <a:uFillTx/>
                <a:latin typeface="Abadi" panose="020B0604020104020204" pitchFamily="34" charset="0"/>
              </a:defRPr>
            </a:lvl1pPr>
          </a:lstStyle>
          <a:p>
            <a:pPr marL="266687" marR="238589" indent="-171442" defTabSz="685766">
              <a:spcAft>
                <a:spcPts val="450"/>
              </a:spcAft>
              <a:buClr>
                <a:srgbClr val="F8B323"/>
              </a:buClr>
              <a:tabLst>
                <a:tab pos="266687" algn="l"/>
              </a:tabLst>
              <a:defRPr/>
            </a:pPr>
            <a:r>
              <a:rPr lang="en-US" sz="1275" spc="-15" dirty="0">
                <a:solidFill>
                  <a:prstClr val="black"/>
                </a:solidFill>
              </a:rPr>
              <a:t>focusing efforts on offering one or more products to a single segment</a:t>
            </a:r>
          </a:p>
          <a:p>
            <a:pPr marL="266687" marR="238589" indent="-171442" defTabSz="685766">
              <a:spcAft>
                <a:spcPts val="450"/>
              </a:spcAft>
              <a:buClr>
                <a:srgbClr val="F8B323"/>
              </a:buClr>
              <a:tabLst>
                <a:tab pos="266687" algn="l"/>
              </a:tabLst>
              <a:defRPr/>
            </a:pPr>
            <a:r>
              <a:rPr lang="en-US" sz="1275" spc="-15" dirty="0">
                <a:solidFill>
                  <a:prstClr val="black"/>
                </a:solidFill>
              </a:rPr>
              <a:t>Useful for smaller firms that do not have their sources to serve all markets</a:t>
            </a:r>
          </a:p>
          <a:p>
            <a:pPr marL="266687" marR="238589" indent="-171442" defTabSz="685766">
              <a:spcAft>
                <a:spcPts val="450"/>
              </a:spcAft>
              <a:buClr>
                <a:srgbClr val="F8B323"/>
              </a:buClr>
              <a:tabLst>
                <a:tab pos="266687" algn="l"/>
              </a:tabLst>
              <a:defRPr/>
            </a:pPr>
            <a:r>
              <a:rPr lang="en-US" sz="1275" spc="-15" dirty="0">
                <a:solidFill>
                  <a:prstClr val="black"/>
                </a:solidFill>
              </a:rPr>
              <a:t>Example:</a:t>
            </a:r>
          </a:p>
          <a:p>
            <a:pPr marL="342884" lvl="1" defTabSz="685766">
              <a:defRPr/>
            </a:pPr>
            <a:r>
              <a:rPr lang="en-US" sz="1350" dirty="0">
                <a:solidFill>
                  <a:prstClr val="black"/>
                </a:solidFill>
                <a:latin typeface="Gill Sans MT" panose="020B0502020104020203"/>
              </a:rPr>
              <a:t> Rolex – Rolls Royce </a:t>
            </a:r>
          </a:p>
        </p:txBody>
      </p:sp>
      <p:pic>
        <p:nvPicPr>
          <p:cNvPr id="19460" name="Picture 4" descr="sports nutrition">
            <a:extLst>
              <a:ext uri="{FF2B5EF4-FFF2-40B4-BE49-F238E27FC236}">
                <a16:creationId xmlns:a16="http://schemas.microsoft.com/office/drawing/2014/main" id="{9E763D5C-AD7D-D246-8B02-9BE7064E9F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0722" y="1691042"/>
            <a:ext cx="4676322" cy="1897929"/>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global organic personal care">
            <a:extLst>
              <a:ext uri="{FF2B5EF4-FFF2-40B4-BE49-F238E27FC236}">
                <a16:creationId xmlns:a16="http://schemas.microsoft.com/office/drawing/2014/main" id="{8E7D8473-9D4F-F048-9939-A0F4860FA3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724" y="3377355"/>
            <a:ext cx="4676323" cy="18979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94566" y="1867315"/>
            <a:ext cx="4232852" cy="3243154"/>
          </a:xfrm>
          <a:prstGeom prst="rect">
            <a:avLst/>
          </a:prstGeom>
        </p:spPr>
        <p:txBody>
          <a:bodyPr vert="horz" lIns="68580" tIns="34290" rIns="68580" bIns="34290" rtlCol="0" anchor="t">
            <a:normAutofit fontScale="85000" lnSpcReduction="10000"/>
          </a:bodyPr>
          <a:lstStyle>
            <a:defPPr>
              <a:defRPr lang="en-SA"/>
            </a:defPPr>
            <a:lvl1pPr marL="355600" marR="318135" lvl="0" indent="-228600" fontAlgn="auto">
              <a:lnSpc>
                <a:spcPct val="120000"/>
              </a:lnSpc>
              <a:spcBef>
                <a:spcPts val="0"/>
              </a:spcBef>
              <a:spcAft>
                <a:spcPts val="600"/>
              </a:spcAft>
              <a:buClr>
                <a:schemeClr val="accent1"/>
              </a:buClr>
              <a:buSzPct val="160000"/>
              <a:buFont typeface="Arial" panose="020B0604020202020204" pitchFamily="34" charset="0"/>
              <a:buChar char="•"/>
              <a:tabLst>
                <a:tab pos="355600" algn="l"/>
              </a:tabLst>
              <a:defRPr kumimoji="0" sz="1700" b="0" i="0" u="none" strike="noStrike" cap="all" spc="-20" normalizeH="0">
                <a:ln>
                  <a:noFill/>
                </a:ln>
                <a:uLnTx/>
                <a:uFillTx/>
                <a:latin typeface="Abadi" panose="020B0604020104020204" pitchFamily="34" charset="0"/>
              </a:defRPr>
            </a:lvl1pPr>
          </a:lstStyle>
          <a:p>
            <a:pPr marL="95245" marR="238589" indent="0" defTabSz="685766">
              <a:lnSpc>
                <a:spcPct val="200000"/>
              </a:lnSpc>
              <a:spcAft>
                <a:spcPts val="450"/>
              </a:spcAft>
              <a:buClr>
                <a:srgbClr val="F8B323"/>
              </a:buClr>
              <a:buNone/>
              <a:tabLst>
                <a:tab pos="266687" algn="l"/>
              </a:tabLst>
              <a:defRPr/>
            </a:pPr>
            <a:r>
              <a:rPr lang="en-US" sz="1650" spc="-15" dirty="0">
                <a:solidFill>
                  <a:schemeClr val="accent5">
                    <a:lumMod val="50000"/>
                  </a:schemeClr>
                </a:solidFill>
              </a:rPr>
              <a:t> RED </a:t>
            </a:r>
            <a:r>
              <a:rPr lang="en-US" sz="1650" spc="-15" dirty="0" err="1">
                <a:solidFill>
                  <a:schemeClr val="accent5">
                    <a:lumMod val="50000"/>
                  </a:schemeClr>
                </a:solidFill>
              </a:rPr>
              <a:t>BUll</a:t>
            </a:r>
            <a:r>
              <a:rPr lang="en-US" sz="1650" spc="-15" dirty="0">
                <a:solidFill>
                  <a:schemeClr val="accent5">
                    <a:lumMod val="50000"/>
                  </a:schemeClr>
                </a:solidFill>
              </a:rPr>
              <a:t> </a:t>
            </a:r>
          </a:p>
          <a:p>
            <a:pPr marL="266687" marR="238589" indent="-171442" defTabSz="685766">
              <a:lnSpc>
                <a:spcPct val="200000"/>
              </a:lnSpc>
              <a:spcAft>
                <a:spcPts val="450"/>
              </a:spcAft>
              <a:buClr>
                <a:srgbClr val="F8B323"/>
              </a:buClr>
              <a:tabLst>
                <a:tab pos="266687" algn="l"/>
              </a:tabLst>
              <a:defRPr/>
            </a:pPr>
            <a:r>
              <a:rPr lang="en-US" sz="1275" spc="-15" dirty="0">
                <a:solidFill>
                  <a:schemeClr val="accent5">
                    <a:lumMod val="50000"/>
                  </a:schemeClr>
                </a:solidFill>
              </a:rPr>
              <a:t>targeting the young,, extreme sport enthusiasts,  crowd who are always in need of extra energy.</a:t>
            </a:r>
          </a:p>
          <a:p>
            <a:pPr marL="266687" marR="238589" indent="-171442" defTabSz="685766">
              <a:lnSpc>
                <a:spcPct val="200000"/>
              </a:lnSpc>
              <a:spcAft>
                <a:spcPts val="450"/>
              </a:spcAft>
              <a:buClr>
                <a:srgbClr val="F8B323"/>
              </a:buClr>
              <a:tabLst>
                <a:tab pos="266687" algn="l"/>
              </a:tabLst>
              <a:defRPr/>
            </a:pPr>
            <a:r>
              <a:rPr lang="en-US" sz="1275" spc="-15" dirty="0">
                <a:solidFill>
                  <a:schemeClr val="accent5">
                    <a:lumMod val="50000"/>
                  </a:schemeClr>
                </a:solidFill>
              </a:rPr>
              <a:t>RED Bull marketed to them directly by sponsoring the events they were most likely to attend.</a:t>
            </a:r>
          </a:p>
          <a:p>
            <a:pPr marL="266687" marR="238589" indent="-171442" defTabSz="685766">
              <a:lnSpc>
                <a:spcPct val="200000"/>
              </a:lnSpc>
              <a:spcAft>
                <a:spcPts val="450"/>
              </a:spcAft>
              <a:buClr>
                <a:srgbClr val="F8B323"/>
              </a:buClr>
              <a:tabLst>
                <a:tab pos="266687" algn="l"/>
              </a:tabLst>
              <a:defRPr/>
            </a:pPr>
            <a:r>
              <a:rPr lang="en-US" sz="1275" spc="-15" dirty="0">
                <a:solidFill>
                  <a:schemeClr val="accent5">
                    <a:lumMod val="50000"/>
                  </a:schemeClr>
                </a:solidFill>
              </a:rPr>
              <a:t> affiliating itself with everything from  skateboarding to rock climbing.</a:t>
            </a:r>
          </a:p>
        </p:txBody>
      </p:sp>
      <p:pic>
        <p:nvPicPr>
          <p:cNvPr id="4" name="Picture 6" descr="Experiential marketing: 4 examples of brands that got it right | Eventtia">
            <a:extLst>
              <a:ext uri="{FF2B5EF4-FFF2-40B4-BE49-F238E27FC236}">
                <a16:creationId xmlns:a16="http://schemas.microsoft.com/office/drawing/2014/main" id="{9FE873E8-2A77-B04C-8A4C-262B61C173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8" r="1334" b="-2"/>
          <a:stretch/>
        </p:blipFill>
        <p:spPr bwMode="auto">
          <a:xfrm>
            <a:off x="6264582" y="1385756"/>
            <a:ext cx="3857110" cy="229018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698" name="Picture 2" descr="Nike | jw521's blog">
            <a:extLst>
              <a:ext uri="{FF2B5EF4-FFF2-40B4-BE49-F238E27FC236}">
                <a16:creationId xmlns:a16="http://schemas.microsoft.com/office/drawing/2014/main" id="{568A3E06-6046-6F4B-9186-B1B7FE88C2F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343" t="-1" r="-472" b="-4"/>
          <a:stretch/>
        </p:blipFill>
        <p:spPr bwMode="auto">
          <a:xfrm>
            <a:off x="6264584" y="3768529"/>
            <a:ext cx="2376911" cy="134194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700" name="Picture 4" descr="Red Bull Marketing Strategy on PointsOnly | Updated in 2022">
            <a:extLst>
              <a:ext uri="{FF2B5EF4-FFF2-40B4-BE49-F238E27FC236}">
                <a16:creationId xmlns:a16="http://schemas.microsoft.com/office/drawing/2014/main" id="{8C8D9832-1988-3A49-B29D-2813A57DE9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933" r="7678" b="2"/>
          <a:stretch/>
        </p:blipFill>
        <p:spPr bwMode="auto">
          <a:xfrm>
            <a:off x="8239428" y="3768529"/>
            <a:ext cx="1882264" cy="134194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11712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6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7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p:cNvSpPr txBox="1"/>
          <p:nvPr/>
        </p:nvSpPr>
        <p:spPr>
          <a:xfrm>
            <a:off x="1828800" y="1143001"/>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3600" b="1" dirty="0">
                <a:solidFill>
                  <a:schemeClr val="accent6">
                    <a:lumMod val="50000"/>
                  </a:schemeClr>
                </a:solidFill>
                <a:latin typeface="Arial"/>
                <a:ea typeface="Arial"/>
                <a:cs typeface="Arial"/>
                <a:sym typeface="Arial"/>
              </a:rPr>
              <a:t>Strategic marketing</a:t>
            </a:r>
            <a:endParaRPr sz="1000" dirty="0">
              <a:solidFill>
                <a:schemeClr val="accent6">
                  <a:lumMod val="50000"/>
                </a:schemeClr>
              </a:solidFill>
              <a:latin typeface="Calibri" panose="020F0502020204030204"/>
            </a:endParaRPr>
          </a:p>
          <a:p>
            <a:pPr defTabSz="685800">
              <a:spcBef>
                <a:spcPts val="750"/>
              </a:spcBef>
              <a:buClr>
                <a:srgbClr val="0070C0"/>
              </a:buClr>
              <a:buSzPts val="7200"/>
              <a:defRPr/>
            </a:pPr>
            <a:r>
              <a:rPr lang="en-US" sz="3600" b="1" dirty="0">
                <a:solidFill>
                  <a:schemeClr val="accent6">
                    <a:lumMod val="50000"/>
                  </a:schemeClr>
                </a:solidFill>
                <a:latin typeface="Arial"/>
                <a:ea typeface="Arial"/>
                <a:cs typeface="Arial"/>
                <a:sym typeface="Arial"/>
              </a:rPr>
              <a:t>Lecture # 6</a:t>
            </a:r>
            <a:endParaRPr sz="1000" dirty="0">
              <a:solidFill>
                <a:schemeClr val="accent6">
                  <a:lumMod val="50000"/>
                </a:schemeClr>
              </a:solidFill>
              <a:latin typeface="Calibri" panose="020F0502020204030204"/>
            </a:endParaRPr>
          </a:p>
        </p:txBody>
      </p:sp>
      <p:pic>
        <p:nvPicPr>
          <p:cNvPr id="99" name="Google Shape;99;p1"/>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6C134F61-343B-A25C-EA16-FFAC2C0CB739}"/>
              </a:ext>
            </a:extLst>
          </p:cNvPr>
          <p:cNvSpPr txBox="1">
            <a:spLocks/>
          </p:cNvSpPr>
          <p:nvPr/>
        </p:nvSpPr>
        <p:spPr>
          <a:xfrm>
            <a:off x="1595850" y="2732154"/>
            <a:ext cx="3085688" cy="3268596"/>
          </a:xfrm>
          <a:prstGeom prst="rect">
            <a:avLst/>
          </a:prstGeom>
          <a:solidFill>
            <a:schemeClr val="accent6">
              <a:lumMod val="75000"/>
            </a:schemeClr>
          </a:solidFill>
        </p:spPr>
        <p:txBody>
          <a:bodyPr vert="horz" lIns="68580" tIns="34290" rIns="68580" bIns="34290" rtlCol="0" anchor="ct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dirty="0">
                <a:solidFill>
                  <a:prstClr val="white"/>
                </a:solidFill>
                <a:latin typeface="Segoe UI Web (Arabic)"/>
              </a:rPr>
              <a:t> 6:05</a:t>
            </a:r>
            <a:r>
              <a:rPr lang="ar-SA" sz="4050" dirty="0">
                <a:solidFill>
                  <a:prstClr val="white"/>
                </a:solidFill>
                <a:latin typeface="Segoe UI Web (Arabic)"/>
              </a:rPr>
              <a:t>مساء 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extLst>
      <p:ext uri="{BB962C8B-B14F-4D97-AF65-F5344CB8AC3E}">
        <p14:creationId xmlns:p14="http://schemas.microsoft.com/office/powerpoint/2010/main" val="1807671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0404B4-C022-4284-8689-7FD3E14A8C64}"/>
              </a:ext>
            </a:extLst>
          </p:cNvPr>
          <p:cNvSpPr txBox="1"/>
          <p:nvPr/>
        </p:nvSpPr>
        <p:spPr>
          <a:xfrm>
            <a:off x="849386" y="1459576"/>
            <a:ext cx="6094602" cy="369332"/>
          </a:xfrm>
          <a:prstGeom prst="rect">
            <a:avLst/>
          </a:prstGeom>
          <a:noFill/>
        </p:spPr>
        <p:txBody>
          <a:bodyPr wrap="square">
            <a:spAutoFit/>
          </a:bodyPr>
          <a:lstStyle/>
          <a:p>
            <a:r>
              <a:rPr lang="en-US" b="1" dirty="0"/>
              <a:t>🎯 Targeting,</a:t>
            </a:r>
          </a:p>
        </p:txBody>
      </p:sp>
      <p:sp>
        <p:nvSpPr>
          <p:cNvPr id="5" name="TextBox 4">
            <a:extLst>
              <a:ext uri="{FF2B5EF4-FFF2-40B4-BE49-F238E27FC236}">
                <a16:creationId xmlns:a16="http://schemas.microsoft.com/office/drawing/2014/main" id="{D866362B-A001-49CD-ACDA-2120E99BA8E7}"/>
              </a:ext>
            </a:extLst>
          </p:cNvPr>
          <p:cNvSpPr txBox="1"/>
          <p:nvPr/>
        </p:nvSpPr>
        <p:spPr>
          <a:xfrm>
            <a:off x="723551" y="2096654"/>
            <a:ext cx="6094602" cy="2031325"/>
          </a:xfrm>
          <a:prstGeom prst="rect">
            <a:avLst/>
          </a:prstGeom>
          <a:noFill/>
        </p:spPr>
        <p:txBody>
          <a:bodyPr wrap="square">
            <a:spAutoFit/>
          </a:bodyPr>
          <a:lstStyle/>
          <a:p>
            <a:r>
              <a:rPr lang="en-US" b="1" dirty="0"/>
              <a:t>Target market:</a:t>
            </a:r>
          </a:p>
          <a:p>
            <a:pPr>
              <a:buFont typeface="Arial" panose="020B0604020202020204" pitchFamily="34" charset="0"/>
              <a:buChar char="•"/>
            </a:pPr>
            <a:r>
              <a:rPr lang="en-US" dirty="0"/>
              <a:t>Set of buyers sharing common needs or characteristics that the company decides to serve</a:t>
            </a:r>
          </a:p>
          <a:p>
            <a:pPr>
              <a:buFont typeface="Arial" panose="020B0604020202020204" pitchFamily="34" charset="0"/>
              <a:buChar char="•"/>
            </a:pPr>
            <a:r>
              <a:rPr lang="en-US" dirty="0"/>
              <a:t>Marketers' reveals the firm's market segment opportunities.</a:t>
            </a:r>
          </a:p>
          <a:p>
            <a:pPr marL="742950" lvl="1" indent="-285750">
              <a:buFont typeface="Arial" panose="020B0604020202020204" pitchFamily="34" charset="0"/>
              <a:buChar char="•"/>
            </a:pPr>
            <a:r>
              <a:rPr lang="en-US" dirty="0"/>
              <a:t>Segment size and growth</a:t>
            </a:r>
          </a:p>
          <a:p>
            <a:pPr marL="742950" lvl="1" indent="-285750">
              <a:buFont typeface="Arial" panose="020B0604020202020204" pitchFamily="34" charset="0"/>
              <a:buChar char="•"/>
            </a:pPr>
            <a:r>
              <a:rPr lang="en-US" dirty="0"/>
              <a:t>Segment structural attractiveness</a:t>
            </a:r>
          </a:p>
          <a:p>
            <a:pPr marL="742950" lvl="1" indent="-285750">
              <a:buFont typeface="Arial" panose="020B0604020202020204" pitchFamily="34" charset="0"/>
              <a:buChar char="•"/>
            </a:pPr>
            <a:r>
              <a:rPr lang="en-US" dirty="0"/>
              <a:t>Company objectives and resources</a:t>
            </a:r>
          </a:p>
        </p:txBody>
      </p:sp>
      <p:pic>
        <p:nvPicPr>
          <p:cNvPr id="7" name="Picture 6">
            <a:extLst>
              <a:ext uri="{FF2B5EF4-FFF2-40B4-BE49-F238E27FC236}">
                <a16:creationId xmlns:a16="http://schemas.microsoft.com/office/drawing/2014/main" id="{34BC7EAD-DAA9-4C90-8B13-87CACCA4078C}"/>
              </a:ext>
            </a:extLst>
          </p:cNvPr>
          <p:cNvPicPr>
            <a:picLocks noChangeAspect="1"/>
          </p:cNvPicPr>
          <p:nvPr/>
        </p:nvPicPr>
        <p:blipFill>
          <a:blip r:embed="rId2"/>
          <a:stretch>
            <a:fillRect/>
          </a:stretch>
        </p:blipFill>
        <p:spPr>
          <a:xfrm>
            <a:off x="7775458" y="1644242"/>
            <a:ext cx="3067050" cy="2667000"/>
          </a:xfrm>
          <a:prstGeom prst="rect">
            <a:avLst/>
          </a:prstGeom>
        </p:spPr>
      </p:pic>
    </p:spTree>
    <p:extLst>
      <p:ext uri="{BB962C8B-B14F-4D97-AF65-F5344CB8AC3E}">
        <p14:creationId xmlns:p14="http://schemas.microsoft.com/office/powerpoint/2010/main" val="2879435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C99020-337E-4CE0-9DC3-B8E3E6FEC33E}"/>
              </a:ext>
            </a:extLst>
          </p:cNvPr>
          <p:cNvSpPr txBox="1"/>
          <p:nvPr/>
        </p:nvSpPr>
        <p:spPr>
          <a:xfrm>
            <a:off x="706772" y="1417631"/>
            <a:ext cx="6094602" cy="369332"/>
          </a:xfrm>
          <a:prstGeom prst="rect">
            <a:avLst/>
          </a:prstGeom>
          <a:noFill/>
        </p:spPr>
        <p:txBody>
          <a:bodyPr wrap="square">
            <a:spAutoFit/>
          </a:bodyPr>
          <a:lstStyle/>
          <a:p>
            <a:r>
              <a:rPr lang="en-US" dirty="0"/>
              <a:t>🏷️ Commercial </a:t>
            </a:r>
          </a:p>
        </p:txBody>
      </p:sp>
      <p:sp>
        <p:nvSpPr>
          <p:cNvPr id="4" name="Rectangle 1">
            <a:extLst>
              <a:ext uri="{FF2B5EF4-FFF2-40B4-BE49-F238E27FC236}">
                <a16:creationId xmlns:a16="http://schemas.microsoft.com/office/drawing/2014/main" id="{8412598E-8CBB-4E41-A4FC-482C6C1C56DA}"/>
              </a:ext>
            </a:extLst>
          </p:cNvPr>
          <p:cNvSpPr>
            <a:spLocks noChangeArrowheads="1"/>
          </p:cNvSpPr>
          <p:nvPr/>
        </p:nvSpPr>
        <p:spPr bwMode="auto">
          <a:xfrm rot="10800000" flipV="1">
            <a:off x="594324" y="1997839"/>
            <a:ext cx="508502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Mass</a:t>
            </a:r>
            <a:r>
              <a:rPr kumimoji="0" lang="en-US" altLang="en-US" sz="1800" b="0" i="0" u="none" strike="noStrike" cap="none" normalizeH="0" baseline="0">
                <a:ln>
                  <a:noFill/>
                </a:ln>
                <a:solidFill>
                  <a:schemeClr val="tx1"/>
                </a:solidFill>
                <a:effectLst/>
                <a:latin typeface="Arial" panose="020B0604020202020204" pitchFamily="34" charset="0"/>
              </a:rPr>
              <a:t> is a marketing term which denotes products perceived as affordable and targeted to a wide range of customers.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prestige</a:t>
            </a:r>
            <a:r>
              <a:rPr kumimoji="0" lang="en-US" altLang="en-US" sz="1800" b="0" i="0" u="none" strike="noStrike" cap="none" normalizeH="0" baseline="0">
                <a:ln>
                  <a:noFill/>
                </a:ln>
                <a:solidFill>
                  <a:schemeClr val="tx1"/>
                </a:solidFill>
                <a:effectLst/>
                <a:latin typeface="Arial" panose="020B0604020202020204" pitchFamily="34" charset="0"/>
              </a:rPr>
              <a:t> is a contemporary marketing term which denotes products perceived as luxurious.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"Masstige"</a:t>
            </a:r>
            <a:r>
              <a:rPr kumimoji="0" lang="en-US" altLang="en-US" sz="1800" b="0" i="0" u="none" strike="noStrike" cap="none" normalizeH="0" baseline="0">
                <a:ln>
                  <a:noFill/>
                </a:ln>
                <a:solidFill>
                  <a:schemeClr val="tx1"/>
                </a:solidFill>
                <a:effectLst/>
                <a:latin typeface="Arial" panose="020B0604020202020204" pitchFamily="34" charset="0"/>
              </a:rPr>
              <a:t> (a combination of two words: mass + prestige) denotes products that are affordable yet targeted to a wide range of customers known as the "mass affluent." (Or upper middle-class individuals.)</a:t>
            </a:r>
          </a:p>
        </p:txBody>
      </p:sp>
      <p:pic>
        <p:nvPicPr>
          <p:cNvPr id="6" name="Picture 5">
            <a:extLst>
              <a:ext uri="{FF2B5EF4-FFF2-40B4-BE49-F238E27FC236}">
                <a16:creationId xmlns:a16="http://schemas.microsoft.com/office/drawing/2014/main" id="{CDA95C82-96C7-4FEB-89E4-A46A1C113EDE}"/>
              </a:ext>
            </a:extLst>
          </p:cNvPr>
          <p:cNvPicPr>
            <a:picLocks noChangeAspect="1"/>
          </p:cNvPicPr>
          <p:nvPr/>
        </p:nvPicPr>
        <p:blipFill>
          <a:blip r:embed="rId2"/>
          <a:stretch>
            <a:fillRect/>
          </a:stretch>
        </p:blipFill>
        <p:spPr>
          <a:xfrm>
            <a:off x="6096000" y="1848199"/>
            <a:ext cx="3124200" cy="2171700"/>
          </a:xfrm>
          <a:prstGeom prst="rect">
            <a:avLst/>
          </a:prstGeom>
        </p:spPr>
      </p:pic>
      <p:pic>
        <p:nvPicPr>
          <p:cNvPr id="8" name="Picture 7">
            <a:extLst>
              <a:ext uri="{FF2B5EF4-FFF2-40B4-BE49-F238E27FC236}">
                <a16:creationId xmlns:a16="http://schemas.microsoft.com/office/drawing/2014/main" id="{F1BB1F07-FD17-423E-81E7-D0F4FA36E4A1}"/>
              </a:ext>
            </a:extLst>
          </p:cNvPr>
          <p:cNvPicPr>
            <a:picLocks noChangeAspect="1"/>
          </p:cNvPicPr>
          <p:nvPr/>
        </p:nvPicPr>
        <p:blipFill>
          <a:blip r:embed="rId3"/>
          <a:stretch>
            <a:fillRect/>
          </a:stretch>
        </p:blipFill>
        <p:spPr>
          <a:xfrm>
            <a:off x="9175459" y="1236556"/>
            <a:ext cx="647700" cy="581025"/>
          </a:xfrm>
          <a:prstGeom prst="rect">
            <a:avLst/>
          </a:prstGeom>
        </p:spPr>
      </p:pic>
    </p:spTree>
    <p:extLst>
      <p:ext uri="{BB962C8B-B14F-4D97-AF65-F5344CB8AC3E}">
        <p14:creationId xmlns:p14="http://schemas.microsoft.com/office/powerpoint/2010/main" val="350076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3961C8-0DB0-48CA-BF96-83DA8421A0A4}"/>
              </a:ext>
            </a:extLst>
          </p:cNvPr>
          <p:cNvSpPr txBox="1"/>
          <p:nvPr/>
        </p:nvSpPr>
        <p:spPr>
          <a:xfrm>
            <a:off x="689995" y="1367297"/>
            <a:ext cx="6094602" cy="369332"/>
          </a:xfrm>
          <a:prstGeom prst="rect">
            <a:avLst/>
          </a:prstGeom>
          <a:noFill/>
        </p:spPr>
        <p:txBody>
          <a:bodyPr wrap="square">
            <a:spAutoFit/>
          </a:bodyPr>
          <a:lstStyle/>
          <a:p>
            <a:r>
              <a:rPr lang="en-US" b="1" dirty="0"/>
              <a:t>Targeting,</a:t>
            </a:r>
          </a:p>
        </p:txBody>
      </p:sp>
      <p:pic>
        <p:nvPicPr>
          <p:cNvPr id="5" name="Picture 4">
            <a:extLst>
              <a:ext uri="{FF2B5EF4-FFF2-40B4-BE49-F238E27FC236}">
                <a16:creationId xmlns:a16="http://schemas.microsoft.com/office/drawing/2014/main" id="{A4139BCB-3817-420E-AAE9-9D4301FAAAE7}"/>
              </a:ext>
            </a:extLst>
          </p:cNvPr>
          <p:cNvPicPr>
            <a:picLocks noChangeAspect="1"/>
          </p:cNvPicPr>
          <p:nvPr/>
        </p:nvPicPr>
        <p:blipFill>
          <a:blip r:embed="rId2"/>
          <a:stretch>
            <a:fillRect/>
          </a:stretch>
        </p:blipFill>
        <p:spPr>
          <a:xfrm>
            <a:off x="7548387" y="1551963"/>
            <a:ext cx="2162175" cy="2819400"/>
          </a:xfrm>
          <a:prstGeom prst="rect">
            <a:avLst/>
          </a:prstGeom>
        </p:spPr>
      </p:pic>
      <p:sp>
        <p:nvSpPr>
          <p:cNvPr id="7" name="TextBox 6">
            <a:extLst>
              <a:ext uri="{FF2B5EF4-FFF2-40B4-BE49-F238E27FC236}">
                <a16:creationId xmlns:a16="http://schemas.microsoft.com/office/drawing/2014/main" id="{18CF56D6-EDA2-4487-8A67-E6546E3FDBFF}"/>
              </a:ext>
            </a:extLst>
          </p:cNvPr>
          <p:cNvSpPr txBox="1"/>
          <p:nvPr/>
        </p:nvSpPr>
        <p:spPr>
          <a:xfrm>
            <a:off x="497048" y="2155377"/>
            <a:ext cx="6094602" cy="2031325"/>
          </a:xfrm>
          <a:prstGeom prst="rect">
            <a:avLst/>
          </a:prstGeom>
          <a:noFill/>
        </p:spPr>
        <p:txBody>
          <a:bodyPr wrap="square">
            <a:spAutoFit/>
          </a:bodyPr>
          <a:lstStyle/>
          <a:p>
            <a:r>
              <a:rPr lang="en-US" dirty="0"/>
              <a:t>deciding which and how many segments</a:t>
            </a:r>
          </a:p>
          <a:p>
            <a:r>
              <a:rPr lang="en-US" dirty="0"/>
              <a:t>Marketers decide how many and which segments, to serve Based on the following factors :-</a:t>
            </a:r>
          </a:p>
          <a:p>
            <a:pPr>
              <a:buFont typeface="Arial" panose="020B0604020202020204" pitchFamily="34" charset="0"/>
              <a:buChar char="•"/>
            </a:pPr>
            <a:r>
              <a:rPr lang="en-US" dirty="0"/>
              <a:t>product variability /Product's life-cycle</a:t>
            </a:r>
          </a:p>
          <a:p>
            <a:pPr>
              <a:buFont typeface="Arial" panose="020B0604020202020204" pitchFamily="34" charset="0"/>
              <a:buChar char="•"/>
            </a:pPr>
            <a:r>
              <a:rPr lang="en-US" dirty="0"/>
              <a:t>Market variability</a:t>
            </a:r>
          </a:p>
          <a:p>
            <a:pPr>
              <a:buFont typeface="Arial" panose="020B0604020202020204" pitchFamily="34" charset="0"/>
              <a:buChar char="•"/>
            </a:pPr>
            <a:r>
              <a:rPr lang="en-US" dirty="0"/>
              <a:t>Competitors’ marketing strategies</a:t>
            </a:r>
          </a:p>
          <a:p>
            <a:pPr>
              <a:buFont typeface="Arial" panose="020B0604020202020204" pitchFamily="34" charset="0"/>
              <a:buChar char="•"/>
            </a:pPr>
            <a:r>
              <a:rPr lang="en-US" dirty="0"/>
              <a:t>Company resources</a:t>
            </a:r>
          </a:p>
        </p:txBody>
      </p:sp>
      <p:pic>
        <p:nvPicPr>
          <p:cNvPr id="8" name="Picture 7">
            <a:extLst>
              <a:ext uri="{FF2B5EF4-FFF2-40B4-BE49-F238E27FC236}">
                <a16:creationId xmlns:a16="http://schemas.microsoft.com/office/drawing/2014/main" id="{93C5DA3A-CEE3-437D-AF77-EC8B2E2E6E2D}"/>
              </a:ext>
            </a:extLst>
          </p:cNvPr>
          <p:cNvPicPr>
            <a:picLocks noChangeAspect="1"/>
          </p:cNvPicPr>
          <p:nvPr/>
        </p:nvPicPr>
        <p:blipFill rotWithShape="1">
          <a:blip r:embed="rId3"/>
          <a:srcRect l="2522" t="11745" r="60359" b="44269"/>
          <a:stretch/>
        </p:blipFill>
        <p:spPr>
          <a:xfrm>
            <a:off x="2321049" y="4186703"/>
            <a:ext cx="4337713" cy="737636"/>
          </a:xfrm>
          <a:prstGeom prst="rect">
            <a:avLst/>
          </a:prstGeom>
        </p:spPr>
      </p:pic>
      <p:pic>
        <p:nvPicPr>
          <p:cNvPr id="9" name="Picture 8">
            <a:extLst>
              <a:ext uri="{FF2B5EF4-FFF2-40B4-BE49-F238E27FC236}">
                <a16:creationId xmlns:a16="http://schemas.microsoft.com/office/drawing/2014/main" id="{69909339-F75D-46E2-BAA1-A0229BBC04CF}"/>
              </a:ext>
            </a:extLst>
          </p:cNvPr>
          <p:cNvPicPr>
            <a:picLocks noChangeAspect="1"/>
          </p:cNvPicPr>
          <p:nvPr/>
        </p:nvPicPr>
        <p:blipFill>
          <a:blip r:embed="rId4"/>
          <a:stretch>
            <a:fillRect/>
          </a:stretch>
        </p:blipFill>
        <p:spPr>
          <a:xfrm>
            <a:off x="1875626" y="5339637"/>
            <a:ext cx="1380953" cy="513259"/>
          </a:xfrm>
          <a:prstGeom prst="rect">
            <a:avLst/>
          </a:prstGeom>
        </p:spPr>
      </p:pic>
      <p:pic>
        <p:nvPicPr>
          <p:cNvPr id="10" name="Picture 9">
            <a:extLst>
              <a:ext uri="{FF2B5EF4-FFF2-40B4-BE49-F238E27FC236}">
                <a16:creationId xmlns:a16="http://schemas.microsoft.com/office/drawing/2014/main" id="{7213BA8A-BBD2-40A7-AAF9-6C1B7E41D194}"/>
              </a:ext>
            </a:extLst>
          </p:cNvPr>
          <p:cNvPicPr>
            <a:picLocks noChangeAspect="1"/>
          </p:cNvPicPr>
          <p:nvPr/>
        </p:nvPicPr>
        <p:blipFill>
          <a:blip r:embed="rId5"/>
          <a:stretch>
            <a:fillRect/>
          </a:stretch>
        </p:blipFill>
        <p:spPr>
          <a:xfrm>
            <a:off x="3483083" y="5339637"/>
            <a:ext cx="1100105" cy="437283"/>
          </a:xfrm>
          <a:prstGeom prst="rect">
            <a:avLst/>
          </a:prstGeom>
        </p:spPr>
      </p:pic>
      <p:pic>
        <p:nvPicPr>
          <p:cNvPr id="11" name="Picture 4" descr="sports nutrition">
            <a:extLst>
              <a:ext uri="{FF2B5EF4-FFF2-40B4-BE49-F238E27FC236}">
                <a16:creationId xmlns:a16="http://schemas.microsoft.com/office/drawing/2014/main" id="{921D45D4-7D2B-4BEC-A09F-3ADC84361BE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8102" r="9427" b="21002"/>
          <a:stretch/>
        </p:blipFill>
        <p:spPr bwMode="auto">
          <a:xfrm>
            <a:off x="4809692" y="5339637"/>
            <a:ext cx="875930" cy="3273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57A89CD-C86B-4105-ADD6-990E1097197F}"/>
              </a:ext>
            </a:extLst>
          </p:cNvPr>
          <p:cNvPicPr>
            <a:picLocks noChangeAspect="1"/>
          </p:cNvPicPr>
          <p:nvPr/>
        </p:nvPicPr>
        <p:blipFill>
          <a:blip r:embed="rId7"/>
          <a:stretch>
            <a:fillRect/>
          </a:stretch>
        </p:blipFill>
        <p:spPr>
          <a:xfrm>
            <a:off x="6096000" y="5339637"/>
            <a:ext cx="946600" cy="425745"/>
          </a:xfrm>
          <a:prstGeom prst="rect">
            <a:avLst/>
          </a:prstGeom>
        </p:spPr>
      </p:pic>
    </p:spTree>
    <p:extLst>
      <p:ext uri="{BB962C8B-B14F-4D97-AF65-F5344CB8AC3E}">
        <p14:creationId xmlns:p14="http://schemas.microsoft.com/office/powerpoint/2010/main" val="343625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descr="Genuine Luxury vs Accessible Luxury: Two Distinct Yet Opposing Categories |  Unconventional Business Wisdom for the refined entrepreneurial mindset - by  James D. Roumeliotis">
            <a:extLst>
              <a:ext uri="{FF2B5EF4-FFF2-40B4-BE49-F238E27FC236}">
                <a16:creationId xmlns:a16="http://schemas.microsoft.com/office/drawing/2014/main" id="{953D1E28-C756-F368-6203-A5427055A05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19890" y="2243157"/>
            <a:ext cx="5148068" cy="28767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A37A717-8BBF-8BCC-2534-1656E0F84C3E}"/>
              </a:ext>
            </a:extLst>
          </p:cNvPr>
          <p:cNvSpPr>
            <a:spLocks noGrp="1"/>
          </p:cNvSpPr>
          <p:nvPr>
            <p:ph idx="4294967295"/>
          </p:nvPr>
        </p:nvSpPr>
        <p:spPr>
          <a:xfrm>
            <a:off x="1609727" y="2204950"/>
            <a:ext cx="3326606" cy="2876750"/>
          </a:xfrm>
        </p:spPr>
        <p:style>
          <a:lnRef idx="2">
            <a:schemeClr val="dk1"/>
          </a:lnRef>
          <a:fillRef idx="1">
            <a:schemeClr val="lt1"/>
          </a:fillRef>
          <a:effectRef idx="0">
            <a:schemeClr val="dk1"/>
          </a:effectRef>
          <a:fontRef idx="minor">
            <a:schemeClr val="dk1"/>
          </a:fontRef>
        </p:style>
        <p:txBody>
          <a:bodyPr>
            <a:normAutofit fontScale="40000" lnSpcReduction="20000"/>
          </a:bodyPr>
          <a:lstStyle/>
          <a:p>
            <a:pPr>
              <a:lnSpc>
                <a:spcPct val="170000"/>
              </a:lnSpc>
            </a:pPr>
            <a:r>
              <a:rPr lang="en-US" b="1" u="sng" dirty="0">
                <a:solidFill>
                  <a:srgbClr val="0070C0"/>
                </a:solidFill>
              </a:rPr>
              <a:t>Mass</a:t>
            </a:r>
            <a:r>
              <a:rPr lang="en-US" dirty="0">
                <a:solidFill>
                  <a:srgbClr val="0070C0"/>
                </a:solidFill>
              </a:rPr>
              <a:t> is a marketing term which denotes products perceived as affordable and targeted to a wide range of customers.</a:t>
            </a:r>
          </a:p>
          <a:p>
            <a:pPr>
              <a:lnSpc>
                <a:spcPct val="170000"/>
              </a:lnSpc>
            </a:pPr>
            <a:r>
              <a:rPr lang="en-US" sz="2175" b="1" u="sng" dirty="0">
                <a:solidFill>
                  <a:srgbClr val="0070C0"/>
                </a:solidFill>
              </a:rPr>
              <a:t>Prestige</a:t>
            </a:r>
            <a:r>
              <a:rPr lang="en-US" dirty="0">
                <a:solidFill>
                  <a:srgbClr val="0070C0"/>
                </a:solidFill>
              </a:rPr>
              <a:t> is a contemporary marketing term which denotes products perceived as luxurious </a:t>
            </a:r>
          </a:p>
          <a:p>
            <a:pPr>
              <a:lnSpc>
                <a:spcPct val="170000"/>
              </a:lnSpc>
            </a:pPr>
            <a:r>
              <a:rPr lang="en-US" sz="2175" b="1" u="sng" dirty="0">
                <a:solidFill>
                  <a:srgbClr val="0070C0"/>
                </a:solidFill>
              </a:rPr>
              <a:t>Masstige</a:t>
            </a:r>
            <a:r>
              <a:rPr lang="en-US" dirty="0">
                <a:solidFill>
                  <a:srgbClr val="0070C0"/>
                </a:solidFill>
              </a:rPr>
              <a:t> (a combination of two words: and targeted to a wide range of customers known as the “mass affluent Or upper middle-class individuals.)</a:t>
            </a:r>
            <a:endParaRPr lang="en-SA" sz="1200" dirty="0">
              <a:solidFill>
                <a:srgbClr val="0070C0"/>
              </a:solidFill>
            </a:endParaRPr>
          </a:p>
        </p:txBody>
      </p:sp>
      <p:sp>
        <p:nvSpPr>
          <p:cNvPr id="4" name="Cloud 3">
            <a:extLst>
              <a:ext uri="{FF2B5EF4-FFF2-40B4-BE49-F238E27FC236}">
                <a16:creationId xmlns:a16="http://schemas.microsoft.com/office/drawing/2014/main" id="{49AEE638-BDBD-D794-8F86-109BC17A5E26}"/>
              </a:ext>
            </a:extLst>
          </p:cNvPr>
          <p:cNvSpPr/>
          <p:nvPr/>
        </p:nvSpPr>
        <p:spPr>
          <a:xfrm>
            <a:off x="8738994" y="1073326"/>
            <a:ext cx="1843281" cy="779491"/>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66">
              <a:defRPr/>
            </a:pPr>
            <a:r>
              <a:rPr lang="en-US" sz="1350" dirty="0">
                <a:solidFill>
                  <a:prstClr val="white"/>
                </a:solidFill>
                <a:latin typeface="Calibri" panose="020F0502020204030204"/>
              </a:rPr>
              <a:t>E</a:t>
            </a:r>
            <a:r>
              <a:rPr lang="en-SA" sz="1350" dirty="0">
                <a:solidFill>
                  <a:prstClr val="white"/>
                </a:solidFill>
                <a:latin typeface="Calibri" panose="020F0502020204030204"/>
              </a:rPr>
              <a:t>xtra </a:t>
            </a:r>
          </a:p>
          <a:p>
            <a:pPr algn="ctr" defTabSz="685766">
              <a:defRPr/>
            </a:pPr>
            <a:r>
              <a:rPr lang="en-US" sz="1350" dirty="0">
                <a:solidFill>
                  <a:prstClr val="white"/>
                </a:solidFill>
                <a:latin typeface="Calibri" panose="020F0502020204030204"/>
              </a:rPr>
              <a:t>C</a:t>
            </a:r>
            <a:r>
              <a:rPr lang="en-SA" sz="1350" dirty="0">
                <a:solidFill>
                  <a:prstClr val="white"/>
                </a:solidFill>
                <a:latin typeface="Calibri" panose="020F0502020204030204"/>
              </a:rPr>
              <a:t>ommercial</a:t>
            </a:r>
          </a:p>
        </p:txBody>
      </p:sp>
      <p:sp>
        <p:nvSpPr>
          <p:cNvPr id="5" name="object 2">
            <a:extLst>
              <a:ext uri="{FF2B5EF4-FFF2-40B4-BE49-F238E27FC236}">
                <a16:creationId xmlns:a16="http://schemas.microsoft.com/office/drawing/2014/main" id="{62483CEA-1E79-D0A0-CA0D-8690ED0DD5EC}"/>
              </a:ext>
            </a:extLst>
          </p:cNvPr>
          <p:cNvSpPr txBox="1">
            <a:spLocks/>
          </p:cNvSpPr>
          <p:nvPr/>
        </p:nvSpPr>
        <p:spPr>
          <a:xfrm>
            <a:off x="1609728" y="1738095"/>
            <a:ext cx="3790711" cy="413407"/>
          </a:xfrm>
          <a:prstGeom prst="rect">
            <a:avLst/>
          </a:prstGeom>
          <a:solidFill>
            <a:schemeClr val="bg1"/>
          </a:solidFill>
          <a:ln>
            <a:noFill/>
          </a:ln>
        </p:spPr>
        <p:txBody>
          <a:bodyPr vert="horz" lIns="68580" tIns="34290" rIns="68580" bIns="3429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992054" algn="ctr" defTabSz="685766" rtl="1">
              <a:defRPr/>
            </a:pPr>
            <a:r>
              <a:rPr lang="en-US" sz="3525" b="1" spc="-19" dirty="0">
                <a:solidFill>
                  <a:srgbClr val="0070C0"/>
                </a:solidFill>
                <a:latin typeface="Abadi" panose="020B0604020104020204" pitchFamily="34" charset="0"/>
              </a:rPr>
              <a:t> </a:t>
            </a:r>
            <a:endParaRPr lang="en-US" sz="1350" dirty="0">
              <a:solidFill>
                <a:srgbClr val="0070C0"/>
              </a:solidFill>
              <a:highlight>
                <a:srgbClr val="FFFF00"/>
              </a:highlight>
              <a:latin typeface="Gill Sans MT" panose="020B0502020104020203"/>
            </a:endParaRPr>
          </a:p>
        </p:txBody>
      </p:sp>
      <p:sp>
        <p:nvSpPr>
          <p:cNvPr id="2" name="object 2">
            <a:extLst>
              <a:ext uri="{FF2B5EF4-FFF2-40B4-BE49-F238E27FC236}">
                <a16:creationId xmlns:a16="http://schemas.microsoft.com/office/drawing/2014/main" id="{31A28884-9E86-FEA4-F971-7F5EF5322E31}"/>
              </a:ext>
            </a:extLst>
          </p:cNvPr>
          <p:cNvSpPr txBox="1">
            <a:spLocks/>
          </p:cNvSpPr>
          <p:nvPr/>
        </p:nvSpPr>
        <p:spPr>
          <a:xfrm>
            <a:off x="1872750" y="1220794"/>
            <a:ext cx="4920419" cy="589046"/>
          </a:xfrm>
          <a:prstGeom prst="rect">
            <a:avLst/>
          </a:prstGeom>
          <a:solidFill>
            <a:schemeClr val="bg1"/>
          </a:solidFill>
          <a:ln>
            <a:noFill/>
          </a:ln>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992054" defTabSz="685800">
              <a:defRPr/>
            </a:pPr>
            <a:r>
              <a:rPr lang="en-US" sz="3600" b="1" spc="-19" dirty="0">
                <a:solidFill>
                  <a:srgbClr val="0070C0"/>
                </a:solidFill>
                <a:latin typeface="Abadi" panose="020B0604020104020204" pitchFamily="34" charset="0"/>
              </a:rPr>
              <a:t>Targeting, </a:t>
            </a:r>
            <a:br>
              <a:rPr lang="en-US" sz="3600" b="1" spc="-19" dirty="0">
                <a:solidFill>
                  <a:srgbClr val="0070C0"/>
                </a:solidFill>
                <a:latin typeface="Abadi" panose="020B0604020104020204" pitchFamily="34" charset="0"/>
              </a:rPr>
            </a:br>
            <a:r>
              <a:rPr lang="en-US" sz="1350" b="1" spc="-19" dirty="0">
                <a:solidFill>
                  <a:srgbClr val="C00000"/>
                </a:solidFill>
                <a:highlight>
                  <a:srgbClr val="FFFF00"/>
                </a:highlight>
                <a:latin typeface="Gill Sans MT" panose="020B0502020104020203"/>
              </a:rPr>
              <a:t>C</a:t>
            </a:r>
            <a:r>
              <a:rPr lang="en-US" sz="1350" dirty="0">
                <a:solidFill>
                  <a:srgbClr val="C00000"/>
                </a:solidFill>
                <a:highlight>
                  <a:srgbClr val="FFFF00"/>
                </a:highlight>
                <a:latin typeface="Gill Sans MT" panose="020B0502020104020203"/>
              </a:rPr>
              <a:t>-</a:t>
            </a:r>
            <a:r>
              <a:rPr lang="en-US" altLang="en-US" sz="1350" dirty="0">
                <a:solidFill>
                  <a:srgbClr val="C00000"/>
                </a:solidFill>
                <a:highlight>
                  <a:srgbClr val="FFFF00"/>
                </a:highlight>
                <a:latin typeface="Gill Sans MT" panose="020B0502020104020203"/>
              </a:rPr>
              <a:t>Targeting Strategies</a:t>
            </a:r>
          </a:p>
        </p:txBody>
      </p:sp>
    </p:spTree>
    <p:extLst>
      <p:ext uri="{BB962C8B-B14F-4D97-AF65-F5344CB8AC3E}">
        <p14:creationId xmlns:p14="http://schemas.microsoft.com/office/powerpoint/2010/main" val="144768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1524004" y="1681162"/>
            <a:ext cx="2146697" cy="863204"/>
          </a:xfrm>
        </p:spPr>
        <p:style>
          <a:lnRef idx="2">
            <a:schemeClr val="dk1"/>
          </a:lnRef>
          <a:fillRef idx="1">
            <a:schemeClr val="lt1"/>
          </a:fillRef>
          <a:effectRef idx="0">
            <a:schemeClr val="dk1"/>
          </a:effectRef>
          <a:fontRef idx="minor">
            <a:schemeClr val="dk1"/>
          </a:fontRef>
        </p:style>
        <p:txBody>
          <a:bodyPr>
            <a:normAutofit/>
          </a:bodyPr>
          <a:lstStyle/>
          <a:p>
            <a:pPr algn="ctr"/>
            <a:r>
              <a:rPr lang="en-US" sz="3300" dirty="0">
                <a:latin typeface="Abadi" panose="020B0604020104020204" pitchFamily="34" charset="0"/>
              </a:rPr>
              <a:t>Activity #2 </a:t>
            </a:r>
          </a:p>
        </p:txBody>
      </p:sp>
      <p:pic>
        <p:nvPicPr>
          <p:cNvPr id="4" name="Picture 2" descr="Google for Games">
            <a:extLst>
              <a:ext uri="{FF2B5EF4-FFF2-40B4-BE49-F238E27FC236}">
                <a16:creationId xmlns:a16="http://schemas.microsoft.com/office/drawing/2014/main" id="{7AC7ED4F-99AC-D0C2-4E76-9A0D7E16CDF5}"/>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6747635" y="2416049"/>
            <a:ext cx="3838575" cy="2887266"/>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60381" y="2613038"/>
            <a:ext cx="4918423" cy="269027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436271B-5FC8-F574-A790-23E152DE3BAC}"/>
              </a:ext>
            </a:extLst>
          </p:cNvPr>
          <p:cNvSpPr txBox="1">
            <a:spLocks/>
          </p:cNvSpPr>
          <p:nvPr/>
        </p:nvSpPr>
        <p:spPr>
          <a:xfrm>
            <a:off x="7307401" y="1309720"/>
            <a:ext cx="2146687" cy="863974"/>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fontScale="700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685766">
              <a:defRPr/>
            </a:pPr>
            <a:r>
              <a:rPr lang="en-US" sz="3300" dirty="0">
                <a:solidFill>
                  <a:prstClr val="black"/>
                </a:solidFill>
                <a:latin typeface="Abadi" panose="020B0604020104020204" pitchFamily="34" charset="0"/>
              </a:rPr>
              <a:t>Targeting strategy check  </a:t>
            </a:r>
          </a:p>
        </p:txBody>
      </p:sp>
    </p:spTree>
    <p:extLst>
      <p:ext uri="{BB962C8B-B14F-4D97-AF65-F5344CB8AC3E}">
        <p14:creationId xmlns:p14="http://schemas.microsoft.com/office/powerpoint/2010/main" val="13576101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arget Market worksheet">
            <a:extLst>
              <a:ext uri="{FF2B5EF4-FFF2-40B4-BE49-F238E27FC236}">
                <a16:creationId xmlns:a16="http://schemas.microsoft.com/office/drawing/2014/main" id="{20D0FEB2-E207-4E44-9FD7-32004EF7CD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24" t="65337" r="55997" b="9917"/>
          <a:stretch/>
        </p:blipFill>
        <p:spPr bwMode="auto">
          <a:xfrm>
            <a:off x="7231884" y="1181616"/>
            <a:ext cx="3037242" cy="34598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arget Market worksheet">
            <a:extLst>
              <a:ext uri="{FF2B5EF4-FFF2-40B4-BE49-F238E27FC236}">
                <a16:creationId xmlns:a16="http://schemas.microsoft.com/office/drawing/2014/main" id="{FE83308A-4CFA-894D-89AF-2CF90D2F1F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94" t="11494" r="7256" b="36220"/>
          <a:stretch/>
        </p:blipFill>
        <p:spPr bwMode="auto">
          <a:xfrm>
            <a:off x="1524000" y="1742411"/>
            <a:ext cx="5849504" cy="3269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10445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F8DCBA-5A07-885D-0002-DDE8D3AC9F34}"/>
              </a:ext>
            </a:extLst>
          </p:cNvPr>
          <p:cNvSpPr txBox="1"/>
          <p:nvPr/>
        </p:nvSpPr>
        <p:spPr>
          <a:xfrm>
            <a:off x="1754642" y="1371601"/>
            <a:ext cx="8682717" cy="4331955"/>
          </a:xfrm>
          <a:prstGeom prst="rect">
            <a:avLst/>
          </a:prstGeom>
          <a:noFill/>
        </p:spPr>
        <p:txBody>
          <a:bodyPr wrap="square">
            <a:spAutoFit/>
          </a:bodyPr>
          <a:lstStyle/>
          <a:p>
            <a:pPr defTabSz="685800">
              <a:defRPr/>
            </a:pPr>
            <a:r>
              <a:rPr lang="en-US" sz="3200" dirty="0">
                <a:solidFill>
                  <a:schemeClr val="accent6">
                    <a:lumMod val="50000"/>
                  </a:schemeClr>
                </a:solidFill>
                <a:latin typeface="Calibri Light" panose="020F0302020204030204"/>
              </a:rPr>
              <a:t>Strategic Marketing Assignment</a:t>
            </a:r>
          </a:p>
          <a:p>
            <a:pPr defTabSz="685800">
              <a:defRPr/>
            </a:pPr>
            <a:r>
              <a:rPr lang="en-US" sz="1100" dirty="0">
                <a:solidFill>
                  <a:schemeClr val="accent6">
                    <a:lumMod val="50000"/>
                  </a:schemeClr>
                </a:solidFill>
                <a:latin typeface="Arial" panose="020B0604020202020204" pitchFamily="34" charset="0"/>
              </a:rPr>
              <a:t>You have been accepted onto a (FLDP) within a Large organization. The sole representative from the Marketing Department.</a:t>
            </a:r>
          </a:p>
          <a:p>
            <a:pPr defTabSz="685800">
              <a:defRPr/>
            </a:pPr>
            <a:r>
              <a:rPr lang="en-US" sz="1100" dirty="0">
                <a:solidFill>
                  <a:schemeClr val="accent6">
                    <a:lumMod val="50000"/>
                  </a:schemeClr>
                </a:solidFill>
                <a:latin typeface="Arial" panose="020B0604020202020204" pitchFamily="34" charset="0"/>
              </a:rPr>
              <a:t>The company is currently successful but is going through a period of </a:t>
            </a:r>
            <a:r>
              <a:rPr lang="en-US" sz="1100" dirty="0">
                <a:solidFill>
                  <a:schemeClr val="accent6">
                    <a:lumMod val="50000"/>
                  </a:schemeClr>
                </a:solidFill>
                <a:highlight>
                  <a:srgbClr val="FFFF00"/>
                </a:highlight>
                <a:latin typeface="Arial" panose="020B0604020202020204" pitchFamily="34" charset="0"/>
              </a:rPr>
              <a:t>intense</a:t>
            </a:r>
            <a:r>
              <a:rPr lang="en-US" sz="1100" dirty="0">
                <a:solidFill>
                  <a:schemeClr val="accent6">
                    <a:lumMod val="50000"/>
                  </a:schemeClr>
                </a:solidFill>
                <a:latin typeface="Arial" panose="020B0604020202020204" pitchFamily="34" charset="0"/>
              </a:rPr>
              <a:t> </a:t>
            </a:r>
            <a:r>
              <a:rPr lang="en-US" sz="1100" dirty="0">
                <a:solidFill>
                  <a:schemeClr val="accent6">
                    <a:lumMod val="50000"/>
                  </a:schemeClr>
                </a:solidFill>
                <a:highlight>
                  <a:srgbClr val="FFFF00"/>
                </a:highlight>
                <a:latin typeface="Arial" panose="020B0604020202020204" pitchFamily="34" charset="0"/>
              </a:rPr>
              <a:t>change</a:t>
            </a:r>
            <a:r>
              <a:rPr lang="en-US" sz="1100" dirty="0">
                <a:solidFill>
                  <a:schemeClr val="accent6">
                    <a:lumMod val="50000"/>
                  </a:schemeClr>
                </a:solidFill>
                <a:latin typeface="Arial" panose="020B0604020202020204" pitchFamily="34" charset="0"/>
              </a:rPr>
              <a:t>. There are </a:t>
            </a:r>
            <a:r>
              <a:rPr lang="en-US" sz="1100" dirty="0">
                <a:solidFill>
                  <a:schemeClr val="accent6">
                    <a:lumMod val="50000"/>
                  </a:schemeClr>
                </a:solidFill>
                <a:highlight>
                  <a:srgbClr val="FFFF00"/>
                </a:highlight>
                <a:latin typeface="Arial" panose="020B0604020202020204" pitchFamily="34" charset="0"/>
              </a:rPr>
              <a:t>new competitors entering the market</a:t>
            </a:r>
            <a:r>
              <a:rPr lang="en-US" sz="1100" dirty="0">
                <a:solidFill>
                  <a:schemeClr val="accent6">
                    <a:lumMod val="50000"/>
                  </a:schemeClr>
                </a:solidFill>
                <a:latin typeface="Arial" panose="020B0604020202020204" pitchFamily="34" charset="0"/>
              </a:rPr>
              <a:t>, whilst </a:t>
            </a:r>
            <a:r>
              <a:rPr lang="en-US" sz="1100" dirty="0">
                <a:solidFill>
                  <a:schemeClr val="accent6">
                    <a:lumMod val="50000"/>
                  </a:schemeClr>
                </a:solidFill>
                <a:highlight>
                  <a:srgbClr val="FFFF00"/>
                </a:highlight>
                <a:latin typeface="Arial" panose="020B0604020202020204" pitchFamily="34" charset="0"/>
              </a:rPr>
              <a:t>new technologies are changing both production</a:t>
            </a:r>
            <a:r>
              <a:rPr lang="en-US" sz="1100" dirty="0">
                <a:solidFill>
                  <a:schemeClr val="accent6">
                    <a:lumMod val="50000"/>
                  </a:schemeClr>
                </a:solidFill>
                <a:latin typeface="Arial" panose="020B0604020202020204" pitchFamily="34" charset="0"/>
              </a:rPr>
              <a:t> capabilities and </a:t>
            </a:r>
            <a:r>
              <a:rPr lang="en-US" sz="1100" dirty="0">
                <a:solidFill>
                  <a:schemeClr val="accent6">
                    <a:lumMod val="50000"/>
                  </a:schemeClr>
                </a:solidFill>
                <a:highlight>
                  <a:srgbClr val="FFFF00"/>
                </a:highlight>
                <a:latin typeface="Arial" panose="020B0604020202020204" pitchFamily="34" charset="0"/>
              </a:rPr>
              <a:t>consumer preferences</a:t>
            </a:r>
            <a:r>
              <a:rPr lang="en-US" sz="1100" dirty="0">
                <a:solidFill>
                  <a:schemeClr val="accent6">
                    <a:lumMod val="50000"/>
                  </a:schemeClr>
                </a:solidFill>
                <a:latin typeface="Arial" panose="020B0604020202020204" pitchFamily="34" charset="0"/>
              </a:rPr>
              <a:t>.</a:t>
            </a:r>
          </a:p>
          <a:p>
            <a:pPr defTabSz="685800">
              <a:defRPr/>
            </a:pPr>
            <a:endParaRPr lang="en-US" sz="1100" b="1" dirty="0">
              <a:solidFill>
                <a:schemeClr val="accent6">
                  <a:lumMod val="50000"/>
                </a:schemeClr>
              </a:solidFill>
              <a:latin typeface="Arial" panose="020B0604020202020204" pitchFamily="34" charset="0"/>
            </a:endParaRPr>
          </a:p>
          <a:p>
            <a:pPr algn="ctr" defTabSz="685800">
              <a:defRPr/>
            </a:pPr>
            <a:r>
              <a:rPr lang="en-US" sz="2000" b="1" dirty="0">
                <a:solidFill>
                  <a:schemeClr val="accent6">
                    <a:lumMod val="50000"/>
                  </a:schemeClr>
                </a:solidFill>
                <a:latin typeface="Arial" panose="020B0604020202020204" pitchFamily="34" charset="0"/>
              </a:rPr>
              <a:t>Task 1</a:t>
            </a:r>
            <a:endParaRPr lang="en-US" sz="2000" dirty="0">
              <a:solidFill>
                <a:schemeClr val="accent6">
                  <a:lumMod val="50000"/>
                </a:schemeClr>
              </a:solidFill>
              <a:latin typeface="Arial" panose="020B0604020202020204" pitchFamily="34" charset="0"/>
            </a:endParaRPr>
          </a:p>
          <a:p>
            <a:pPr defTabSz="685800">
              <a:defRPr/>
            </a:pPr>
            <a:r>
              <a:rPr lang="en-US" sz="2000" dirty="0">
                <a:solidFill>
                  <a:schemeClr val="accent6">
                    <a:lumMod val="50000"/>
                  </a:schemeClr>
                </a:solidFill>
                <a:latin typeface="Arial" panose="020B0604020202020204" pitchFamily="34" charset="0"/>
              </a:rPr>
              <a:t>prepare a presentation with accompanying </a:t>
            </a:r>
            <a:r>
              <a:rPr lang="en-US" sz="2000" dirty="0" err="1">
                <a:solidFill>
                  <a:schemeClr val="accent6">
                    <a:lumMod val="50000"/>
                  </a:schemeClr>
                </a:solidFill>
                <a:latin typeface="Arial" panose="020B0604020202020204" pitchFamily="34" charset="0"/>
              </a:rPr>
              <a:t>notes.The</a:t>
            </a:r>
            <a:r>
              <a:rPr lang="en-US" sz="2000" dirty="0">
                <a:solidFill>
                  <a:schemeClr val="accent6">
                    <a:lumMod val="50000"/>
                  </a:schemeClr>
                </a:solidFill>
                <a:latin typeface="Arial" panose="020B0604020202020204" pitchFamily="34" charset="0"/>
              </a:rPr>
              <a:t> content of the presentation and notes should:</a:t>
            </a:r>
          </a:p>
          <a:p>
            <a:pPr defTabSz="685800">
              <a:defRPr/>
            </a:pPr>
            <a:r>
              <a:rPr lang="en-US" sz="2000" dirty="0">
                <a:solidFill>
                  <a:schemeClr val="accent6">
                    <a:lumMod val="50000"/>
                  </a:schemeClr>
                </a:solidFill>
                <a:latin typeface="Helvetica" pitchFamily="2" charset="0"/>
              </a:rPr>
              <a:t>•</a:t>
            </a:r>
            <a:r>
              <a:rPr lang="en-US" sz="2000" dirty="0">
                <a:solidFill>
                  <a:schemeClr val="accent6">
                    <a:lumMod val="50000"/>
                  </a:schemeClr>
                </a:solidFill>
                <a:latin typeface="Arial" panose="020B0604020202020204" pitchFamily="34" charset="0"/>
              </a:rPr>
              <a:t> </a:t>
            </a:r>
            <a:r>
              <a:rPr lang="en-US" sz="2000" dirty="0" err="1">
                <a:solidFill>
                  <a:schemeClr val="accent6">
                    <a:lumMod val="50000"/>
                  </a:schemeClr>
                </a:solidFill>
                <a:latin typeface="Arial" panose="020B0604020202020204" pitchFamily="34" charset="0"/>
              </a:rPr>
              <a:t>Analyse</a:t>
            </a:r>
            <a:r>
              <a:rPr lang="en-US" sz="2000" dirty="0">
                <a:solidFill>
                  <a:schemeClr val="accent6">
                    <a:lumMod val="50000"/>
                  </a:schemeClr>
                </a:solidFill>
                <a:latin typeface="Arial" panose="020B0604020202020204" pitchFamily="34" charset="0"/>
              </a:rPr>
              <a:t> the relationship between corporate and marketing strategies</a:t>
            </a:r>
          </a:p>
          <a:p>
            <a:pPr defTabSz="685800">
              <a:defRPr/>
            </a:pPr>
            <a:r>
              <a:rPr lang="en-US" sz="2000" dirty="0">
                <a:solidFill>
                  <a:schemeClr val="accent6">
                    <a:lumMod val="50000"/>
                  </a:schemeClr>
                </a:solidFill>
                <a:latin typeface="Helvetica" pitchFamily="2" charset="0"/>
              </a:rPr>
              <a:t>•</a:t>
            </a:r>
            <a:r>
              <a:rPr lang="en-US" sz="2000" dirty="0">
                <a:solidFill>
                  <a:schemeClr val="accent6">
                    <a:lumMod val="50000"/>
                  </a:schemeClr>
                </a:solidFill>
                <a:latin typeface="Arial" panose="020B0604020202020204" pitchFamily="34" charset="0"/>
              </a:rPr>
              <a:t> Explain how marketing strategies can contribute to competitive advantage</a:t>
            </a:r>
          </a:p>
          <a:p>
            <a:pPr defTabSz="685800">
              <a:defRPr/>
            </a:pPr>
            <a:r>
              <a:rPr lang="en-US" sz="2000" b="1" dirty="0">
                <a:solidFill>
                  <a:schemeClr val="accent6">
                    <a:lumMod val="50000"/>
                  </a:schemeClr>
                </a:solidFill>
                <a:latin typeface="Arial" panose="020B0604020202020204" pitchFamily="34" charset="0"/>
              </a:rPr>
              <a:t>Extension activities</a:t>
            </a:r>
            <a:endParaRPr lang="en-US" sz="2000" dirty="0">
              <a:solidFill>
                <a:schemeClr val="accent6">
                  <a:lumMod val="50000"/>
                </a:schemeClr>
              </a:solidFill>
              <a:latin typeface="Arial" panose="020B0604020202020204" pitchFamily="34" charset="0"/>
            </a:endParaRPr>
          </a:p>
          <a:p>
            <a:pPr defTabSz="685800">
              <a:defRPr/>
            </a:pPr>
            <a:r>
              <a:rPr lang="en-US" sz="2000" dirty="0">
                <a:solidFill>
                  <a:schemeClr val="accent6">
                    <a:lumMod val="50000"/>
                  </a:schemeClr>
                </a:solidFill>
                <a:latin typeface="Arial" panose="020B0604020202020204" pitchFamily="34" charset="0"/>
              </a:rPr>
              <a:t>your presentation you should also evaluate the relationship between strategic intent, strategic assessment, strategic choice and their impact on the formulation of marketing strategy.</a:t>
            </a:r>
          </a:p>
          <a:p>
            <a:pPr defTabSz="685800">
              <a:defRPr/>
            </a:pPr>
            <a:endParaRPr lang="en-US" sz="1000" b="1" dirty="0">
              <a:solidFill>
                <a:schemeClr val="accent6">
                  <a:lumMod val="50000"/>
                </a:schemeClr>
              </a:solidFill>
              <a:latin typeface="Arial" panose="020B0604020202020204" pitchFamily="34" charset="0"/>
            </a:endParaRPr>
          </a:p>
          <a:p>
            <a:pPr defTabSz="685800">
              <a:defRPr/>
            </a:pPr>
            <a:endParaRPr lang="en-US" sz="800" dirty="0">
              <a:solidFill>
                <a:schemeClr val="accent6">
                  <a:lumMod val="50000"/>
                </a:schemeClr>
              </a:solidFill>
              <a:latin typeface="Helvetica" pitchFamily="2" charset="0"/>
            </a:endParaRPr>
          </a:p>
        </p:txBody>
      </p:sp>
    </p:spTree>
    <p:extLst>
      <p:ext uri="{BB962C8B-B14F-4D97-AF65-F5344CB8AC3E}">
        <p14:creationId xmlns:p14="http://schemas.microsoft.com/office/powerpoint/2010/main" val="3064357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9E56D-AA01-2C30-2B14-A9648E029B2D}"/>
            </a:ext>
          </a:extLst>
        </p:cNvPr>
        <p:cNvGrpSpPr/>
        <p:nvPr/>
      </p:nvGrpSpPr>
      <p:grpSpPr>
        <a:xfrm>
          <a:off x="0" y="0"/>
          <a:ext cx="0" cy="0"/>
          <a:chOff x="0" y="0"/>
          <a:chExt cx="0" cy="0"/>
        </a:xfrm>
      </p:grpSpPr>
      <p:pic>
        <p:nvPicPr>
          <p:cNvPr id="4" name="Picture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a:extLst>
              <a:ext uri="{FF2B5EF4-FFF2-40B4-BE49-F238E27FC236}">
                <a16:creationId xmlns:a16="http://schemas.microsoft.com/office/drawing/2014/main" id="{7D53442D-C4BC-6AC7-1312-E6BD1F4389E5}"/>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23189" b="-4949"/>
          <a:stretch/>
        </p:blipFill>
        <p:spPr bwMode="auto">
          <a:xfrm>
            <a:off x="5102803" y="2472377"/>
            <a:ext cx="5262563" cy="3571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B0AA9DE-3AA7-038C-E8F3-8ECB19569F69}"/>
              </a:ext>
            </a:extLst>
          </p:cNvPr>
          <p:cNvSpPr txBox="1"/>
          <p:nvPr/>
        </p:nvSpPr>
        <p:spPr>
          <a:xfrm>
            <a:off x="1944344" y="2682401"/>
            <a:ext cx="2792853" cy="2883812"/>
          </a:xfrm>
          <a:prstGeom prst="rect">
            <a:avLst/>
          </a:prstGeom>
          <a:solidFill>
            <a:schemeClr val="bg1"/>
          </a:solidFill>
        </p:spPr>
        <p:txBody>
          <a:bodyPr vert="horz" lIns="68580" tIns="34290" rIns="68580" bIns="34290" rtlCol="0">
            <a:normAutofit lnSpcReduction="10000"/>
          </a:bodyPr>
          <a:lstStyle/>
          <a:p>
            <a:pPr marL="214303" indent="-171442" defTabSz="685766">
              <a:lnSpc>
                <a:spcPct val="110000"/>
              </a:lnSpc>
              <a:spcBef>
                <a:spcPts val="525"/>
              </a:spcBef>
              <a:buClr>
                <a:srgbClr val="454545"/>
              </a:buClr>
              <a:buFont typeface="Arial" panose="020B0604020202020204" pitchFamily="34" charset="0"/>
              <a:buChar char="•"/>
              <a:defRPr/>
            </a:pPr>
            <a:r>
              <a:rPr lang="en-US" dirty="0">
                <a:solidFill>
                  <a:schemeClr val="accent6">
                    <a:lumMod val="50000"/>
                  </a:schemeClr>
                </a:solidFill>
                <a:latin typeface="Rockwell" panose="02060603020205020403"/>
                <a:sym typeface="Arial"/>
              </a:rPr>
              <a:t>Which customers will we serve ? (</a:t>
            </a:r>
            <a:r>
              <a:rPr lang="en-US" b="1" dirty="0">
                <a:solidFill>
                  <a:schemeClr val="accent6">
                    <a:lumMod val="50000"/>
                  </a:schemeClr>
                </a:solidFill>
                <a:latin typeface="Rockwell" panose="02060603020205020403"/>
                <a:sym typeface="Arial"/>
              </a:rPr>
              <a:t>segmentation and targeting</a:t>
            </a:r>
            <a:r>
              <a:rPr lang="en-US" dirty="0">
                <a:solidFill>
                  <a:schemeClr val="accent6">
                    <a:lumMod val="50000"/>
                  </a:schemeClr>
                </a:solidFill>
                <a:latin typeface="Rockwell" panose="02060603020205020403"/>
                <a:sym typeface="Arial"/>
              </a:rPr>
              <a:t>) </a:t>
            </a:r>
          </a:p>
          <a:p>
            <a:pPr marL="214303" indent="-171442" defTabSz="685766">
              <a:lnSpc>
                <a:spcPct val="110000"/>
              </a:lnSpc>
              <a:spcBef>
                <a:spcPts val="525"/>
              </a:spcBef>
              <a:buClr>
                <a:srgbClr val="454545"/>
              </a:buClr>
              <a:buFont typeface="Arial" panose="020B0604020202020204" pitchFamily="34" charset="0"/>
              <a:buChar char="•"/>
              <a:defRPr/>
            </a:pPr>
            <a:endParaRPr lang="en-US" dirty="0">
              <a:solidFill>
                <a:schemeClr val="accent6">
                  <a:lumMod val="50000"/>
                </a:schemeClr>
              </a:solidFill>
              <a:latin typeface="Rockwell" panose="02060603020205020403"/>
              <a:sym typeface="Arial"/>
            </a:endParaRPr>
          </a:p>
          <a:p>
            <a:pPr marL="214303" indent="-171442" defTabSz="685766">
              <a:lnSpc>
                <a:spcPct val="110000"/>
              </a:lnSpc>
              <a:spcBef>
                <a:spcPts val="525"/>
              </a:spcBef>
              <a:buClr>
                <a:srgbClr val="454545"/>
              </a:buClr>
              <a:buFont typeface="Arial" panose="020B0604020202020204" pitchFamily="34" charset="0"/>
              <a:buChar char="•"/>
              <a:defRPr/>
            </a:pPr>
            <a:r>
              <a:rPr lang="en-US" dirty="0">
                <a:solidFill>
                  <a:schemeClr val="accent6">
                    <a:lumMod val="50000"/>
                  </a:schemeClr>
                </a:solidFill>
                <a:latin typeface="Rockwell" panose="02060603020205020403"/>
                <a:sym typeface="Arial"/>
              </a:rPr>
              <a:t>How will we create value for them? (</a:t>
            </a:r>
            <a:r>
              <a:rPr lang="en-US" b="1" dirty="0">
                <a:solidFill>
                  <a:schemeClr val="accent6">
                    <a:lumMod val="50000"/>
                  </a:schemeClr>
                </a:solidFill>
                <a:latin typeface="Rockwell" panose="02060603020205020403"/>
                <a:sym typeface="Arial"/>
              </a:rPr>
              <a:t>differentiation and positioning</a:t>
            </a:r>
            <a:r>
              <a:rPr lang="en-US" dirty="0">
                <a:solidFill>
                  <a:schemeClr val="accent6">
                    <a:lumMod val="50000"/>
                  </a:schemeClr>
                </a:solidFill>
                <a:latin typeface="Rockwell" panose="02060603020205020403"/>
                <a:sym typeface="Arial"/>
              </a:rPr>
              <a:t>)</a:t>
            </a:r>
          </a:p>
        </p:txBody>
      </p:sp>
      <p:sp>
        <p:nvSpPr>
          <p:cNvPr id="6" name="TextBox 5">
            <a:extLst>
              <a:ext uri="{FF2B5EF4-FFF2-40B4-BE49-F238E27FC236}">
                <a16:creationId xmlns:a16="http://schemas.microsoft.com/office/drawing/2014/main" id="{DB6030DD-48D6-9EF7-C921-B77A0AD1C4F0}"/>
              </a:ext>
            </a:extLst>
          </p:cNvPr>
          <p:cNvSpPr txBox="1"/>
          <p:nvPr/>
        </p:nvSpPr>
        <p:spPr>
          <a:xfrm>
            <a:off x="1714596" y="1146766"/>
            <a:ext cx="8645177" cy="923330"/>
          </a:xfrm>
          <a:prstGeom prst="rect">
            <a:avLst/>
          </a:prstGeom>
          <a:noFill/>
        </p:spPr>
        <p:txBody>
          <a:bodyPr wrap="square">
            <a:spAutoFit/>
          </a:bodyPr>
          <a:lstStyle/>
          <a:p>
            <a:pPr algn="ctr" defTabSz="685800">
              <a:defRPr/>
            </a:pPr>
            <a:r>
              <a:rPr lang="en-US" b="1" dirty="0">
                <a:solidFill>
                  <a:schemeClr val="accent6">
                    <a:lumMod val="50000"/>
                  </a:schemeClr>
                </a:solidFill>
                <a:latin typeface="Arial" panose="020B0604020202020204" pitchFamily="34" charset="0"/>
              </a:rPr>
              <a:t>Way in which strategies can contribute to competitive advantage</a:t>
            </a:r>
          </a:p>
          <a:p>
            <a:pPr algn="ctr" defTabSz="685800">
              <a:defRPr/>
            </a:pPr>
            <a:r>
              <a:rPr lang="en-US" b="1" dirty="0">
                <a:solidFill>
                  <a:schemeClr val="accent6">
                    <a:lumMod val="50000"/>
                  </a:schemeClr>
                </a:solidFill>
                <a:latin typeface="Helvetica" pitchFamily="2" charset="0"/>
              </a:rPr>
              <a:t>•</a:t>
            </a:r>
            <a:r>
              <a:rPr lang="en-US" b="1" dirty="0">
                <a:solidFill>
                  <a:schemeClr val="accent6">
                    <a:lumMod val="50000"/>
                  </a:schemeClr>
                </a:solidFill>
                <a:latin typeface="Arial" panose="020B0604020202020204" pitchFamily="34" charset="0"/>
              </a:rPr>
              <a:t> Segmentation; targeting and positioning; differentiation &amp;; principles of branding; </a:t>
            </a:r>
          </a:p>
        </p:txBody>
      </p:sp>
      <p:sp>
        <p:nvSpPr>
          <p:cNvPr id="7" name="Rectangle 6">
            <a:extLst>
              <a:ext uri="{FF2B5EF4-FFF2-40B4-BE49-F238E27FC236}">
                <a16:creationId xmlns:a16="http://schemas.microsoft.com/office/drawing/2014/main" id="{DD257EF4-58BA-E2BC-1272-E5229828836E}"/>
              </a:ext>
            </a:extLst>
          </p:cNvPr>
          <p:cNvSpPr/>
          <p:nvPr/>
        </p:nvSpPr>
        <p:spPr>
          <a:xfrm>
            <a:off x="8272244" y="2338370"/>
            <a:ext cx="2209800" cy="3571875"/>
          </a:xfrm>
          <a:prstGeom prst="rect">
            <a:avLst/>
          </a:prstGeom>
          <a:noFill/>
          <a:ln w="762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schemeClr val="accent6">
                  <a:lumMod val="50000"/>
                </a:schemeClr>
              </a:solidFill>
              <a:latin typeface="Calibri"/>
              <a:cs typeface="Arial" panose="020B0604020202020204" pitchFamily="34" charset="0"/>
            </a:endParaRPr>
          </a:p>
        </p:txBody>
      </p:sp>
    </p:spTree>
    <p:extLst>
      <p:ext uri="{BB962C8B-B14F-4D97-AF65-F5344CB8AC3E}">
        <p14:creationId xmlns:p14="http://schemas.microsoft.com/office/powerpoint/2010/main" val="201921617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3421857" y="1874044"/>
            <a:ext cx="7246144" cy="944166"/>
          </a:xfrm>
          <a:prstGeom prst="rect">
            <a:avLst/>
          </a:prstGeom>
        </p:spPr>
        <p:txBody>
          <a:bodyPr vert="horz" lIns="68580" tIns="34290" rIns="68580" bIns="34290" rtlCol="0" anchor="ctr">
            <a:normAutofit/>
          </a:bodyPr>
          <a:lstStyle/>
          <a:p>
            <a:pPr>
              <a:spcAft>
                <a:spcPts val="450"/>
              </a:spcAft>
            </a:pPr>
            <a:r>
              <a:rPr lang="en-US" sz="4050" cap="all" dirty="0">
                <a:solidFill>
                  <a:schemeClr val="accent6">
                    <a:lumMod val="50000"/>
                  </a:schemeClr>
                </a:solidFill>
                <a:latin typeface="Impact" panose="020B0806030902050204"/>
              </a:rPr>
              <a:t> 3- </a:t>
            </a:r>
            <a:r>
              <a:rPr lang="en-US" sz="4050" cap="all" dirty="0">
                <a:solidFill>
                  <a:schemeClr val="accent6">
                    <a:lumMod val="50000"/>
                  </a:schemeClr>
                </a:solidFill>
                <a:latin typeface="Impact" panose="020B0806030902050204"/>
                <a:sym typeface="Arial"/>
              </a:rPr>
              <a:t>Differentiation</a:t>
            </a:r>
            <a:endParaRPr lang="en-US" sz="4050" cap="all" dirty="0">
              <a:solidFill>
                <a:schemeClr val="accent6">
                  <a:lumMod val="50000"/>
                </a:schemeClr>
              </a:solidFill>
              <a:latin typeface="Impact" panose="020B0806030902050204"/>
            </a:endParaRPr>
          </a:p>
        </p:txBody>
      </p:sp>
      <p:pic>
        <p:nvPicPr>
          <p:cNvPr id="6146" name="Picture 2" descr="Quotes about Competitive strategy (26 quotes)">
            <a:extLst>
              <a:ext uri="{FF2B5EF4-FFF2-40B4-BE49-F238E27FC236}">
                <a16:creationId xmlns:a16="http://schemas.microsoft.com/office/drawing/2014/main" id="{72280BD2-EAF8-1D5C-4B2A-D1579F1EC5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714" r="3394"/>
          <a:stretch/>
        </p:blipFill>
        <p:spPr bwMode="auto">
          <a:xfrm>
            <a:off x="5814472" y="2818379"/>
            <a:ext cx="3974546" cy="20953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0A2352B-72AA-ED77-D00E-4D9C8A5D8012}"/>
              </a:ext>
            </a:extLst>
          </p:cNvPr>
          <p:cNvSpPr txBox="1"/>
          <p:nvPr/>
        </p:nvSpPr>
        <p:spPr>
          <a:xfrm>
            <a:off x="1577941" y="2821947"/>
            <a:ext cx="4150333" cy="21184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57162" indent="-257162" defTabSz="685766">
              <a:lnSpc>
                <a:spcPct val="150000"/>
              </a:lnSpc>
              <a:buFont typeface="Wingdings" pitchFamily="2" charset="2"/>
              <a:buChar char="Ø"/>
              <a:defRPr/>
            </a:pPr>
            <a:r>
              <a:rPr lang="en-US" b="1" dirty="0">
                <a:solidFill>
                  <a:schemeClr val="accent6">
                    <a:lumMod val="50000"/>
                  </a:schemeClr>
                </a:solidFill>
                <a:latin typeface="arial" panose="020B0604020202020204" pitchFamily="34" charset="0"/>
              </a:rPr>
              <a:t>Providing customers with something unique, different and distinct from items their competitors may offer in the marketplace</a:t>
            </a:r>
            <a:r>
              <a:rPr lang="en-US" dirty="0">
                <a:solidFill>
                  <a:schemeClr val="accent6">
                    <a:lumMod val="50000"/>
                  </a:schemeClr>
                </a:solidFill>
                <a:latin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5055443" y="1371600"/>
            <a:ext cx="4780573" cy="863974"/>
          </a:xfrm>
          <a:prstGeom prst="rect">
            <a:avLst/>
          </a:prstGeom>
        </p:spPr>
        <p:txBody>
          <a:bodyPr vert="horz" lIns="68580" tIns="34290" rIns="68580" bIns="34290" rtlCol="0" anchor="ctr">
            <a:normAutofit/>
          </a:bodyPr>
          <a:lstStyle>
            <a:lvl1pPr rtl="1">
              <a:lnSpc>
                <a:spcPct val="90000"/>
              </a:lnSpc>
              <a:spcBef>
                <a:spcPct val="0"/>
              </a:spcBef>
              <a:buNone/>
              <a:defRPr sz="6600" cap="all" baseline="0">
                <a:solidFill>
                  <a:schemeClr val="accent1"/>
                </a:solidFill>
                <a:effectLst/>
                <a:latin typeface="+mj-lt"/>
                <a:ea typeface="+mj-ea"/>
                <a:cs typeface="+mj-cs"/>
              </a:defRPr>
            </a:lvl1pPr>
          </a:lstStyle>
          <a:p>
            <a:pPr defTabSz="685766" rtl="0">
              <a:spcAft>
                <a:spcPts val="450"/>
              </a:spcAft>
              <a:defRPr/>
            </a:pPr>
            <a:r>
              <a:rPr lang="en-US" sz="4050" dirty="0">
                <a:solidFill>
                  <a:schemeClr val="accent6">
                    <a:lumMod val="50000"/>
                  </a:schemeClr>
                </a:solidFill>
                <a:latin typeface="Impact" panose="020B0806030902050204"/>
              </a:rPr>
              <a:t>4-Positioning</a:t>
            </a:r>
          </a:p>
        </p:txBody>
      </p:sp>
      <p:pic>
        <p:nvPicPr>
          <p:cNvPr id="23554" name="Picture 2">
            <a:extLst>
              <a:ext uri="{FF2B5EF4-FFF2-40B4-BE49-F238E27FC236}">
                <a16:creationId xmlns:a16="http://schemas.microsoft.com/office/drawing/2014/main" id="{0DBB8513-0CC1-A847-8499-7DABEA4D1F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62" r="31611" b="-1"/>
          <a:stretch/>
        </p:blipFill>
        <p:spPr bwMode="auto">
          <a:xfrm>
            <a:off x="2980295" y="1812279"/>
            <a:ext cx="1773401" cy="2448089"/>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B869A06-9090-BA48-8691-1CC0D1A7D342}"/>
              </a:ext>
            </a:extLst>
          </p:cNvPr>
          <p:cNvSpPr/>
          <p:nvPr/>
        </p:nvSpPr>
        <p:spPr>
          <a:xfrm>
            <a:off x="5050433" y="2198041"/>
            <a:ext cx="4785583" cy="2424389"/>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p>
            <a:pPr defTabSz="685766">
              <a:lnSpc>
                <a:spcPct val="120000"/>
              </a:lnSpc>
              <a:spcAft>
                <a:spcPts val="450"/>
              </a:spcAft>
              <a:buClr>
                <a:srgbClr val="F8B323"/>
              </a:buClr>
              <a:buSzPct val="160000"/>
              <a:defRPr/>
            </a:pPr>
            <a:r>
              <a:rPr lang="en-US" cap="all" dirty="0">
                <a:solidFill>
                  <a:schemeClr val="accent6">
                    <a:lumMod val="50000"/>
                  </a:schemeClr>
                </a:solidFill>
                <a:latin typeface="Abadi" panose="020B0604020104020204" pitchFamily="34" charset="0"/>
              </a:rPr>
              <a:t>Positioning is the act of designing the company’s offering and image to occupy a </a:t>
            </a:r>
            <a:r>
              <a:rPr lang="en-US" b="1" dirty="0">
                <a:solidFill>
                  <a:schemeClr val="accent6">
                    <a:lumMod val="50000"/>
                  </a:schemeClr>
                </a:solidFill>
                <a:latin typeface="Gill Sans MT" panose="020B0502020104020203"/>
              </a:rPr>
              <a:t>clear, distinctive, and desirable place </a:t>
            </a:r>
            <a:r>
              <a:rPr lang="en-US" cap="all" dirty="0">
                <a:solidFill>
                  <a:schemeClr val="accent6">
                    <a:lumMod val="50000"/>
                  </a:schemeClr>
                </a:solidFill>
                <a:latin typeface="Abadi" panose="020B0604020104020204" pitchFamily="34" charset="0"/>
              </a:rPr>
              <a:t>in the minds of the target market.”</a:t>
            </a:r>
          </a:p>
        </p:txBody>
      </p:sp>
      <p:sp>
        <p:nvSpPr>
          <p:cNvPr id="5" name="Rectangle 4">
            <a:extLst>
              <a:ext uri="{FF2B5EF4-FFF2-40B4-BE49-F238E27FC236}">
                <a16:creationId xmlns:a16="http://schemas.microsoft.com/office/drawing/2014/main" id="{A677168C-6B15-8844-8662-A3D8AC6F6B03}"/>
              </a:ext>
            </a:extLst>
          </p:cNvPr>
          <p:cNvSpPr/>
          <p:nvPr/>
        </p:nvSpPr>
        <p:spPr>
          <a:xfrm>
            <a:off x="2254476" y="4721280"/>
            <a:ext cx="7683048" cy="507831"/>
          </a:xfrm>
          <a:prstGeom prst="rect">
            <a:avLst/>
          </a:prstGeom>
          <a:solidFill>
            <a:schemeClr val="bg1"/>
          </a:solidFill>
        </p:spPr>
        <p:txBody>
          <a:bodyPr wrap="square">
            <a:spAutoFit/>
          </a:bodyPr>
          <a:lstStyle/>
          <a:p>
            <a:pPr defTabSz="685766">
              <a:defRPr/>
            </a:pPr>
            <a:r>
              <a:rPr lang="en-US" sz="1350" dirty="0">
                <a:solidFill>
                  <a:schemeClr val="accent6">
                    <a:lumMod val="50000"/>
                  </a:schemeClr>
                </a:solidFill>
                <a:latin typeface="arial" panose="020B0604020202020204" pitchFamily="34" charset="0"/>
              </a:rPr>
              <a:t>David Ogilvy known as the "Father of Advertising". Trained at the Gallup research organization, he attributed the success of his campaigns to meticulous research into consumer habits.</a:t>
            </a:r>
            <a:endParaRPr lang="en-SA" sz="1350" dirty="0">
              <a:solidFill>
                <a:schemeClr val="accent6">
                  <a:lumMod val="50000"/>
                </a:schemeClr>
              </a:solidFill>
              <a:latin typeface="Gill Sans MT" panose="020B0502020104020203"/>
            </a:endParaRPr>
          </a:p>
        </p:txBody>
      </p:sp>
      <p:sp>
        <p:nvSpPr>
          <p:cNvPr id="6" name="Rectangle 5">
            <a:extLst>
              <a:ext uri="{FF2B5EF4-FFF2-40B4-BE49-F238E27FC236}">
                <a16:creationId xmlns:a16="http://schemas.microsoft.com/office/drawing/2014/main" id="{8BB950E4-C0BF-A648-8831-8EC53B28E0C0}"/>
              </a:ext>
            </a:extLst>
          </p:cNvPr>
          <p:cNvSpPr/>
          <p:nvPr/>
        </p:nvSpPr>
        <p:spPr>
          <a:xfrm>
            <a:off x="3597610" y="4340783"/>
            <a:ext cx="1156086" cy="300082"/>
          </a:xfrm>
          <a:prstGeom prst="rect">
            <a:avLst/>
          </a:prstGeom>
        </p:spPr>
        <p:txBody>
          <a:bodyPr wrap="none">
            <a:spAutoFit/>
          </a:bodyPr>
          <a:lstStyle/>
          <a:p>
            <a:pPr defTabSz="685766">
              <a:defRPr/>
            </a:pPr>
            <a:r>
              <a:rPr lang="en-US" sz="1350" dirty="0">
                <a:solidFill>
                  <a:schemeClr val="accent6">
                    <a:lumMod val="50000"/>
                  </a:schemeClr>
                </a:solidFill>
                <a:latin typeface="arial" panose="020B0604020202020204" pitchFamily="34" charset="0"/>
              </a:rPr>
              <a:t>David Ogilvy</a:t>
            </a:r>
            <a:endParaRPr lang="en-SA" sz="1350" dirty="0">
              <a:solidFill>
                <a:schemeClr val="accent6">
                  <a:lumMod val="50000"/>
                </a:schemeClr>
              </a:solidFill>
              <a:latin typeface="Gill Sans MT" panose="020B0502020104020203"/>
            </a:endParaRPr>
          </a:p>
        </p:txBody>
      </p:sp>
    </p:spTree>
    <p:extLst>
      <p:ext uri="{BB962C8B-B14F-4D97-AF65-F5344CB8AC3E}">
        <p14:creationId xmlns:p14="http://schemas.microsoft.com/office/powerpoint/2010/main" val="391090429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uick Recap: Make Sure to not Miss out on Significant Information! –  Hamrobazar Blog">
            <a:extLst>
              <a:ext uri="{FF2B5EF4-FFF2-40B4-BE49-F238E27FC236}">
                <a16:creationId xmlns:a16="http://schemas.microsoft.com/office/drawing/2014/main" id="{D05981C7-0C96-C06F-EC9E-85FD8BD14A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6600" y="1661406"/>
            <a:ext cx="3968750" cy="35351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3362EE-ED8F-B3EF-DA00-4C2F218BE55E}"/>
              </a:ext>
            </a:extLst>
          </p:cNvPr>
          <p:cNvPicPr>
            <a:picLocks noChangeAspect="1"/>
          </p:cNvPicPr>
          <p:nvPr/>
        </p:nvPicPr>
        <p:blipFill>
          <a:blip r:embed="rId3"/>
          <a:stretch>
            <a:fillRect/>
          </a:stretch>
        </p:blipFill>
        <p:spPr>
          <a:xfrm>
            <a:off x="5975350" y="1661406"/>
            <a:ext cx="4518956" cy="3535188"/>
          </a:xfrm>
          <a:prstGeom prst="rect">
            <a:avLst/>
          </a:prstGeom>
        </p:spPr>
      </p:pic>
      <p:sp>
        <p:nvSpPr>
          <p:cNvPr id="5" name="TextBox 4">
            <a:extLst>
              <a:ext uri="{FF2B5EF4-FFF2-40B4-BE49-F238E27FC236}">
                <a16:creationId xmlns:a16="http://schemas.microsoft.com/office/drawing/2014/main" id="{BF5FBFCD-5EEE-6A46-5ED6-6D4F594B481E}"/>
              </a:ext>
            </a:extLst>
          </p:cNvPr>
          <p:cNvSpPr txBox="1"/>
          <p:nvPr/>
        </p:nvSpPr>
        <p:spPr>
          <a:xfrm>
            <a:off x="5617972" y="1222826"/>
            <a:ext cx="4567428" cy="461665"/>
          </a:xfrm>
          <a:prstGeom prst="rect">
            <a:avLst/>
          </a:prstGeom>
          <a:noFill/>
        </p:spPr>
        <p:txBody>
          <a:bodyPr wrap="square">
            <a:spAutoFit/>
          </a:bodyPr>
          <a:lstStyle/>
          <a:p>
            <a:pPr algn="ctr" defTabSz="685800">
              <a:defRPr/>
            </a:pPr>
            <a:r>
              <a:rPr lang="en-US" sz="2400" b="1" dirty="0">
                <a:solidFill>
                  <a:srgbClr val="C00000"/>
                </a:solidFill>
                <a:latin typeface="Abadi" panose="020B0604020104020204" pitchFamily="34" charset="0"/>
              </a:rPr>
              <a:t>Quick recap on previous lecture </a:t>
            </a:r>
          </a:p>
        </p:txBody>
      </p:sp>
    </p:spTree>
    <p:extLst>
      <p:ext uri="{BB962C8B-B14F-4D97-AF65-F5344CB8AC3E}">
        <p14:creationId xmlns:p14="http://schemas.microsoft.com/office/powerpoint/2010/main" val="2074119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5204924" y="1225517"/>
            <a:ext cx="5386876" cy="504193"/>
          </a:xfrm>
          <a:prstGeom prst="rect">
            <a:avLst/>
          </a:prstGeom>
          <a:solidFill>
            <a:schemeClr val="bg1"/>
          </a:solidFill>
        </p:spPr>
        <p:txBody>
          <a:bodyPr vert="horz" lIns="68580" tIns="34290" rIns="68580" bIns="34290" rtlCol="0" anchor="ctr">
            <a:normAutofit fontScale="90000"/>
          </a:bodyPr>
          <a:lstStyle/>
          <a:p>
            <a:pPr>
              <a:spcAft>
                <a:spcPts val="450"/>
              </a:spcAft>
            </a:pPr>
            <a:r>
              <a:rPr lang="en-US" sz="2100" spc="-15" dirty="0">
                <a:solidFill>
                  <a:schemeClr val="accent6">
                    <a:lumMod val="50000"/>
                  </a:schemeClr>
                </a:solidFill>
                <a:latin typeface="Abadi" panose="020B0604020104020204" pitchFamily="34" charset="0"/>
                <a:cs typeface="Arial"/>
                <a:sym typeface="Arial"/>
              </a:rPr>
              <a:t>The </a:t>
            </a:r>
            <a:r>
              <a:rPr lang="en-US" sz="2100" spc="-15" dirty="0">
                <a:solidFill>
                  <a:schemeClr val="accent6">
                    <a:lumMod val="50000"/>
                  </a:schemeClr>
                </a:solidFill>
                <a:latin typeface="Abadi" panose="020B0604020104020204" pitchFamily="34" charset="0"/>
                <a:cs typeface="Arial"/>
              </a:rPr>
              <a:t>main objective of Differentiation and Positioning is to  increase competitive advantage </a:t>
            </a:r>
            <a:endParaRPr lang="en-US" sz="2100" dirty="0">
              <a:solidFill>
                <a:schemeClr val="accent6">
                  <a:lumMod val="50000"/>
                </a:schemeClr>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4C32DCFD-F729-8EA8-DE67-CB2669FFA7D9}"/>
              </a:ext>
            </a:extLst>
          </p:cNvPr>
          <p:cNvSpPr/>
          <p:nvPr/>
        </p:nvSpPr>
        <p:spPr>
          <a:xfrm>
            <a:off x="1159321" y="1996158"/>
            <a:ext cx="4556537" cy="2859181"/>
          </a:xfrm>
          <a:prstGeom prst="rect">
            <a:avLst/>
          </a:prstGeom>
          <a:noFill/>
        </p:spPr>
        <p:txBody>
          <a:bodyPr wrap="square">
            <a:spAutoFit/>
          </a:bodyPr>
          <a:lstStyle/>
          <a:p>
            <a:pPr marL="727674" marR="3810" lvl="1" indent="-214303" defTabSz="685766">
              <a:lnSpc>
                <a:spcPct val="250000"/>
              </a:lnSpc>
              <a:buSzPts val="2400"/>
              <a:buFont typeface="Arial" panose="020B0604020202020204" pitchFamily="34" charset="0"/>
              <a:buChar char="•"/>
              <a:defRPr/>
            </a:pPr>
            <a:r>
              <a:rPr lang="en-US" sz="1050" spc="-15" dirty="0">
                <a:solidFill>
                  <a:schemeClr val="accent6">
                    <a:lumMod val="50000"/>
                  </a:schemeClr>
                </a:solidFill>
                <a:latin typeface="Abadi" panose="020B0604020104020204" pitchFamily="34" charset="0"/>
                <a:cs typeface="Arial"/>
              </a:rPr>
              <a:t>Effective positioning begins with A CLEAR differentiation to occupy a clear, distinctive, and desirable place relative to competing marketing offerings. </a:t>
            </a:r>
          </a:p>
          <a:p>
            <a:pPr marL="727674" marR="3810" lvl="1" indent="-214303" defTabSz="685766">
              <a:lnSpc>
                <a:spcPct val="250000"/>
              </a:lnSpc>
              <a:buSzPts val="2400"/>
              <a:buFont typeface="Arial" panose="020B0604020202020204" pitchFamily="34" charset="0"/>
              <a:buChar char="•"/>
              <a:defRPr/>
            </a:pPr>
            <a:r>
              <a:rPr lang="en-US" sz="1050" spc="-15" dirty="0">
                <a:solidFill>
                  <a:schemeClr val="accent6">
                    <a:lumMod val="50000"/>
                  </a:schemeClr>
                </a:solidFill>
                <a:latin typeface="Abadi" panose="020B0604020104020204" pitchFamily="34" charset="0"/>
                <a:cs typeface="Arial"/>
              </a:rPr>
              <a:t>Which creates superior customer value, makes a product unique, helps to stand out from the rest and persuades targeted segment to consider it as a distinct offering.</a:t>
            </a:r>
          </a:p>
          <a:p>
            <a:pPr marL="513371" marR="3810" lvl="1" defTabSz="685766">
              <a:lnSpc>
                <a:spcPct val="250000"/>
              </a:lnSpc>
              <a:buSzPts val="2400"/>
              <a:defRPr/>
            </a:pPr>
            <a:endParaRPr lang="en-US" sz="1050" spc="-15" dirty="0">
              <a:solidFill>
                <a:schemeClr val="accent6">
                  <a:lumMod val="50000"/>
                </a:schemeClr>
              </a:solidFill>
              <a:latin typeface="Abadi" panose="020B0604020104020204" pitchFamily="34" charset="0"/>
              <a:cs typeface="Arial"/>
            </a:endParaRPr>
          </a:p>
        </p:txBody>
      </p:sp>
      <p:pic>
        <p:nvPicPr>
          <p:cNvPr id="8194" name="Picture 2" descr="Differentiation and Positioning - at Marketing-Insider!">
            <a:extLst>
              <a:ext uri="{FF2B5EF4-FFF2-40B4-BE49-F238E27FC236}">
                <a16:creationId xmlns:a16="http://schemas.microsoft.com/office/drawing/2014/main" id="{02A7291B-78A3-43DD-1E02-5FA9BD4D3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4534" y="2807673"/>
            <a:ext cx="3521478" cy="26308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20F4C30-0797-843D-EC73-15DEDF569BAA}"/>
              </a:ext>
            </a:extLst>
          </p:cNvPr>
          <p:cNvSpPr txBox="1"/>
          <p:nvPr/>
        </p:nvSpPr>
        <p:spPr>
          <a:xfrm>
            <a:off x="5204925" y="1882423"/>
            <a:ext cx="2219218" cy="1569660"/>
          </a:xfrm>
          <a:prstGeom prst="rect">
            <a:avLst/>
          </a:prstGeom>
          <a:noFill/>
        </p:spPr>
        <p:txBody>
          <a:bodyPr wrap="square">
            <a:spAutoFit/>
          </a:bodyPr>
          <a:lstStyle/>
          <a:p>
            <a:pPr marR="3810" algn="ctr" defTabSz="685766">
              <a:buSzPts val="2400"/>
              <a:defRPr/>
            </a:pPr>
            <a:r>
              <a:rPr lang="en-US" sz="1200" b="1" dirty="0">
                <a:solidFill>
                  <a:schemeClr val="accent6">
                    <a:lumMod val="50000"/>
                  </a:schemeClr>
                </a:solidFill>
                <a:latin typeface="Calibri" panose="020F0502020204030204"/>
              </a:rPr>
              <a:t>          Differentiation</a:t>
            </a:r>
            <a:endParaRPr lang="en-US" sz="1200" dirty="0">
              <a:solidFill>
                <a:schemeClr val="accent6">
                  <a:lumMod val="50000"/>
                </a:schemeClr>
              </a:solidFill>
              <a:latin typeface="Calibri" panose="020F0502020204030204"/>
            </a:endParaRPr>
          </a:p>
          <a:p>
            <a:pPr marL="513371" marR="3810" defTabSz="685766">
              <a:defRPr/>
            </a:pPr>
            <a:r>
              <a:rPr lang="en-US" sz="1200" spc="-15" dirty="0">
                <a:solidFill>
                  <a:schemeClr val="accent6">
                    <a:lumMod val="50000"/>
                  </a:schemeClr>
                </a:solidFill>
                <a:latin typeface="Abadi" panose="020B0604020104020204" pitchFamily="34" charset="0"/>
                <a:cs typeface="Arial"/>
              </a:rPr>
              <a:t>How to differentiate its market offering versus other products in the market to create superior customer value to the targeted segment  </a:t>
            </a:r>
          </a:p>
        </p:txBody>
      </p:sp>
      <p:pic>
        <p:nvPicPr>
          <p:cNvPr id="1028" name="Picture 4" descr="Together forever - Home | Facebook">
            <a:extLst>
              <a:ext uri="{FF2B5EF4-FFF2-40B4-BE49-F238E27FC236}">
                <a16:creationId xmlns:a16="http://schemas.microsoft.com/office/drawing/2014/main" id="{D2100A9B-B4C7-563D-8136-C1E073D42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6880" y="4272123"/>
            <a:ext cx="1645217" cy="11664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BCF307B-1BCC-9D9D-C43D-C01517F4ED0F}"/>
              </a:ext>
            </a:extLst>
          </p:cNvPr>
          <p:cNvSpPr txBox="1"/>
          <p:nvPr/>
        </p:nvSpPr>
        <p:spPr>
          <a:xfrm>
            <a:off x="8281828" y="1882423"/>
            <a:ext cx="2386173" cy="1569660"/>
          </a:xfrm>
          <a:prstGeom prst="rect">
            <a:avLst/>
          </a:prstGeom>
          <a:noFill/>
        </p:spPr>
        <p:txBody>
          <a:bodyPr wrap="square">
            <a:spAutoFit/>
          </a:bodyPr>
          <a:lstStyle>
            <a:defPPr>
              <a:defRPr lang="en-SA"/>
            </a:defPPr>
            <a:lvl1pPr marR="5080" lvl="0">
              <a:buSzPts val="2400"/>
              <a:defRPr sz="1600" b="1">
                <a:solidFill>
                  <a:srgbClr val="0070C0"/>
                </a:solidFill>
              </a:defRPr>
            </a:lvl1pPr>
          </a:lstStyle>
          <a:p>
            <a:pPr marR="3810" algn="ctr" defTabSz="685766">
              <a:defRPr/>
            </a:pPr>
            <a:r>
              <a:rPr lang="en-US" sz="1200" dirty="0">
                <a:solidFill>
                  <a:schemeClr val="accent6">
                    <a:lumMod val="50000"/>
                  </a:schemeClr>
                </a:solidFill>
                <a:latin typeface="Calibri" panose="020F0502020204030204"/>
              </a:rPr>
              <a:t>        Positioning </a:t>
            </a:r>
          </a:p>
          <a:p>
            <a:pPr marL="513371" marR="3810" lvl="1" algn="ctr" defTabSz="685766">
              <a:defRPr/>
            </a:pPr>
            <a:r>
              <a:rPr lang="en-US" sz="1200" spc="-15" dirty="0">
                <a:solidFill>
                  <a:schemeClr val="accent6">
                    <a:lumMod val="50000"/>
                  </a:schemeClr>
                </a:solidFill>
                <a:latin typeface="Abadi" panose="020B0604020104020204" pitchFamily="34" charset="0"/>
                <a:cs typeface="Arial"/>
              </a:rPr>
              <a:t>Positioning is arranging for a product to occupy a clear, distinctive, and desirable place relative to competing products in the minds of targeted segment . </a:t>
            </a:r>
          </a:p>
        </p:txBody>
      </p:sp>
    </p:spTree>
    <p:extLst>
      <p:ext uri="{BB962C8B-B14F-4D97-AF65-F5344CB8AC3E}">
        <p14:creationId xmlns:p14="http://schemas.microsoft.com/office/powerpoint/2010/main" val="156157641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ppt_x</p:attrName>
                                        </p:attrNameLst>
                                      </p:cBhvr>
                                      <p:tavLst>
                                        <p:tav tm="0">
                                          <p:val>
                                            <p:strVal val="#ppt_x-#ppt_w*1.125000"/>
                                          </p:val>
                                        </p:tav>
                                        <p:tav tm="100000">
                                          <p:val>
                                            <p:strVal val="#ppt_x"/>
                                          </p:val>
                                        </p:tav>
                                      </p:tavLst>
                                    </p:anim>
                                    <p:animEffect transition="in" filter="wipe(righ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p:tgtEl>
                                          <p:spTgt spid="10"/>
                                        </p:tgtEl>
                                        <p:attrNameLst>
                                          <p:attrName>ppt_x</p:attrName>
                                        </p:attrNameLst>
                                      </p:cBhvr>
                                      <p:tavLst>
                                        <p:tav tm="0">
                                          <p:val>
                                            <p:strVal val="#ppt_x-#ppt_w*1.125000"/>
                                          </p:val>
                                        </p:tav>
                                        <p:tav tm="100000">
                                          <p:val>
                                            <p:strVal val="#ppt_x"/>
                                          </p:val>
                                        </p:tav>
                                      </p:tavLst>
                                    </p:anim>
                                    <p:animEffect transition="in" filter="wipe(righ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heckerboard(across)">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768279-7DE6-917D-428D-41EBDB61C095}"/>
              </a:ext>
            </a:extLst>
          </p:cNvPr>
          <p:cNvPicPr>
            <a:picLocks noChangeAspect="1"/>
          </p:cNvPicPr>
          <p:nvPr/>
        </p:nvPicPr>
        <p:blipFill rotWithShape="1">
          <a:blip r:embed="rId2"/>
          <a:srcRect t="20515" b="13417"/>
          <a:stretch/>
        </p:blipFill>
        <p:spPr>
          <a:xfrm>
            <a:off x="7642261" y="1450184"/>
            <a:ext cx="3028828" cy="1916694"/>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noFill/>
        </p:spPr>
      </p:pic>
      <p:pic>
        <p:nvPicPr>
          <p:cNvPr id="7172" name="Picture 4" descr="567 Selling Watches Photos - Free &amp; Royalty-Free Stock Photos from  Dreamstime">
            <a:extLst>
              <a:ext uri="{FF2B5EF4-FFF2-40B4-BE49-F238E27FC236}">
                <a16:creationId xmlns:a16="http://schemas.microsoft.com/office/drawing/2014/main" id="{47612F63-993B-36A9-5A8E-273D127739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355"/>
          <a:stretch/>
        </p:blipFill>
        <p:spPr bwMode="auto">
          <a:xfrm>
            <a:off x="7557499" y="3491123"/>
            <a:ext cx="3113590" cy="1738890"/>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9B8B8225-BA40-2294-1232-4017CCD69F04}"/>
              </a:ext>
            </a:extLst>
          </p:cNvPr>
          <p:cNvSpPr>
            <a:spLocks noGrp="1"/>
          </p:cNvSpPr>
          <p:nvPr>
            <p:ph type="title" idx="4294967295"/>
          </p:nvPr>
        </p:nvSpPr>
        <p:spPr>
          <a:xfrm>
            <a:off x="1700170" y="1697102"/>
            <a:ext cx="3498056" cy="592931"/>
          </a:xfrm>
          <a:prstGeom prst="rect">
            <a:avLst/>
          </a:prstGeom>
          <a:solidFill>
            <a:schemeClr val="bg1"/>
          </a:solidFill>
        </p:spPr>
        <p:txBody>
          <a:bodyPr vert="horz" lIns="68580" tIns="34290" rIns="68580" bIns="34290" rtlCol="0" anchor="ctr">
            <a:normAutofit fontScale="90000"/>
          </a:bodyPr>
          <a:lstStyle/>
          <a:p>
            <a:pPr>
              <a:spcAft>
                <a:spcPts val="450"/>
              </a:spcAft>
            </a:pPr>
            <a:r>
              <a:rPr lang="en-US" sz="4050" dirty="0">
                <a:solidFill>
                  <a:schemeClr val="accent6">
                    <a:lumMod val="50000"/>
                  </a:schemeClr>
                </a:solidFill>
                <a:latin typeface="Impact" panose="020B0806030902050204"/>
              </a:rPr>
              <a:t>Product position</a:t>
            </a:r>
            <a:endParaRPr lang="en-IN" sz="4050" dirty="0">
              <a:solidFill>
                <a:schemeClr val="accent6">
                  <a:lumMod val="50000"/>
                </a:schemeClr>
              </a:solidFill>
              <a:latin typeface="Impact" panose="020B0806030902050204"/>
            </a:endParaRPr>
          </a:p>
        </p:txBody>
      </p:sp>
      <p:sp>
        <p:nvSpPr>
          <p:cNvPr id="11" name="TextBox 10">
            <a:extLst>
              <a:ext uri="{FF2B5EF4-FFF2-40B4-BE49-F238E27FC236}">
                <a16:creationId xmlns:a16="http://schemas.microsoft.com/office/drawing/2014/main" id="{AD9506C1-355B-11F9-2F5D-1D9F17C3197F}"/>
              </a:ext>
            </a:extLst>
          </p:cNvPr>
          <p:cNvSpPr txBox="1"/>
          <p:nvPr/>
        </p:nvSpPr>
        <p:spPr>
          <a:xfrm>
            <a:off x="4668077" y="2360978"/>
            <a:ext cx="2681554" cy="3000821"/>
          </a:xfrm>
          <a:prstGeom prst="rect">
            <a:avLst/>
          </a:prstGeom>
          <a:noFill/>
        </p:spPr>
        <p:txBody>
          <a:bodyPr wrap="square">
            <a:spAutoFit/>
          </a:bodyPr>
          <a:lstStyle/>
          <a:p>
            <a:pPr algn="ctr" defTabSz="685766">
              <a:defRPr/>
            </a:pPr>
            <a:r>
              <a:rPr lang="en-US" sz="2700" dirty="0">
                <a:solidFill>
                  <a:schemeClr val="accent6">
                    <a:lumMod val="50000"/>
                  </a:schemeClr>
                </a:solidFill>
                <a:latin typeface="Calibri" panose="020F0502020204030204" pitchFamily="34" charset="0"/>
                <a:cs typeface="Calibri" panose="020F0502020204030204" pitchFamily="34" charset="0"/>
              </a:rPr>
              <a:t>Is the way a product is defined by consumers on 2 attributes: </a:t>
            </a:r>
          </a:p>
          <a:p>
            <a:pPr marL="900068" lvl="1" indent="-557185" defTabSz="685766">
              <a:buFont typeface="+mj-lt"/>
              <a:buAutoNum type="arabicPeriod"/>
              <a:defRPr/>
            </a:pPr>
            <a:r>
              <a:rPr lang="en-US" sz="2700" dirty="0">
                <a:solidFill>
                  <a:schemeClr val="accent6">
                    <a:lumMod val="50000"/>
                  </a:schemeClr>
                </a:solidFill>
                <a:latin typeface="Calibri" panose="020F0502020204030204" pitchFamily="34" charset="0"/>
                <a:cs typeface="Calibri" panose="020F0502020204030204" pitchFamily="34" charset="0"/>
              </a:rPr>
              <a:t>Quality </a:t>
            </a:r>
          </a:p>
          <a:p>
            <a:pPr marL="900068" lvl="1" indent="-557185" defTabSz="685766">
              <a:buFont typeface="+mj-lt"/>
              <a:buAutoNum type="arabicPeriod"/>
              <a:defRPr/>
            </a:pPr>
            <a:r>
              <a:rPr lang="en-US" sz="2700" dirty="0">
                <a:solidFill>
                  <a:schemeClr val="accent6">
                    <a:lumMod val="50000"/>
                  </a:schemeClr>
                </a:solidFill>
                <a:latin typeface="Calibri" panose="020F0502020204030204" pitchFamily="34" charset="0"/>
                <a:cs typeface="Calibri" panose="020F0502020204030204" pitchFamily="34" charset="0"/>
              </a:rPr>
              <a:t> Price </a:t>
            </a:r>
            <a:endParaRPr lang="en-SA" sz="2700" dirty="0">
              <a:solidFill>
                <a:schemeClr val="accent6">
                  <a:lumMod val="50000"/>
                </a:schemeClr>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49DE5C5B-A773-9D60-CBA9-6D03CEEA3DC0}"/>
              </a:ext>
            </a:extLst>
          </p:cNvPr>
          <p:cNvPicPr>
            <a:picLocks noChangeAspect="1"/>
          </p:cNvPicPr>
          <p:nvPr/>
        </p:nvPicPr>
        <p:blipFill>
          <a:blip r:embed="rId4"/>
          <a:stretch>
            <a:fillRect/>
          </a:stretch>
        </p:blipFill>
        <p:spPr>
          <a:xfrm>
            <a:off x="1820730" y="2360978"/>
            <a:ext cx="2554716" cy="2799923"/>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388292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C53A-C6C9-0347-B19F-336F51618A4D}"/>
              </a:ext>
            </a:extLst>
          </p:cNvPr>
          <p:cNvSpPr>
            <a:spLocks noGrp="1"/>
          </p:cNvSpPr>
          <p:nvPr>
            <p:ph type="title" idx="4294967295"/>
          </p:nvPr>
        </p:nvSpPr>
        <p:spPr>
          <a:xfrm>
            <a:off x="6428407" y="1164433"/>
            <a:ext cx="4044553" cy="863204"/>
          </a:xfrm>
          <a:solidFill>
            <a:schemeClr val="bg2"/>
          </a:solidFill>
        </p:spPr>
        <p:style>
          <a:lnRef idx="3">
            <a:schemeClr val="lt1"/>
          </a:lnRef>
          <a:fillRef idx="1">
            <a:schemeClr val="accent1"/>
          </a:fillRef>
          <a:effectRef idx="1">
            <a:schemeClr val="accent1"/>
          </a:effectRef>
          <a:fontRef idx="minor">
            <a:schemeClr val="lt1"/>
          </a:fontRef>
        </p:style>
        <p:txBody>
          <a:bodyPr vert="horz" lIns="68580" tIns="34290" rIns="68580" bIns="34290" rtlCol="0" anchor="ctr">
            <a:normAutofit fontScale="90000"/>
          </a:bodyPr>
          <a:lstStyle/>
          <a:p>
            <a:pPr marL="9525">
              <a:spcAft>
                <a:spcPts val="450"/>
              </a:spcAft>
              <a:tabLst>
                <a:tab pos="2145398" algn="l"/>
                <a:tab pos="3054991" algn="l"/>
              </a:tabLst>
            </a:pPr>
            <a:r>
              <a:rPr lang="en-US" b="1" dirty="0">
                <a:solidFill>
                  <a:schemeClr val="accent6">
                    <a:lumMod val="50000"/>
                  </a:schemeClr>
                </a:solidFill>
                <a:latin typeface="Abadi" panose="020B0604020104020204" pitchFamily="34" charset="0"/>
                <a:ea typeface="+mn-ea"/>
                <a:cs typeface="+mn-cs"/>
              </a:rPr>
              <a:t> Perceptual Mapping</a:t>
            </a:r>
            <a:endParaRPr lang="en-SA" b="1" dirty="0">
              <a:solidFill>
                <a:schemeClr val="accent6">
                  <a:lumMod val="50000"/>
                </a:schemeClr>
              </a:solidFill>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25FD009F-51DC-CF46-9C93-F8B73BB5A0F6}"/>
              </a:ext>
            </a:extLst>
          </p:cNvPr>
          <p:cNvSpPr>
            <a:spLocks noGrp="1"/>
          </p:cNvSpPr>
          <p:nvPr>
            <p:ph idx="4294967295"/>
          </p:nvPr>
        </p:nvSpPr>
        <p:spPr>
          <a:xfrm>
            <a:off x="6602016" y="2097884"/>
            <a:ext cx="4065984" cy="2685415"/>
          </a:xfrm>
          <a:solidFill>
            <a:schemeClr val="bg1"/>
          </a:solidFill>
        </p:spPr>
        <p:txBody>
          <a:bodyPr anchor="t">
            <a:noAutofit/>
          </a:bodyPr>
          <a:lstStyle/>
          <a:p>
            <a:pPr>
              <a:lnSpc>
                <a:spcPct val="150000"/>
              </a:lnSpc>
            </a:pPr>
            <a:r>
              <a:rPr lang="en-US" sz="1350" dirty="0">
                <a:solidFill>
                  <a:schemeClr val="accent6">
                    <a:lumMod val="50000"/>
                  </a:schemeClr>
                </a:solidFill>
                <a:latin typeface="roboto" panose="02000000000000000000" pitchFamily="2" charset="0"/>
              </a:rPr>
              <a:t>Perceptual mapping is a visual representation of where a brand, product, or service stands among competitors. It is also known as positional mapping.</a:t>
            </a:r>
          </a:p>
          <a:p>
            <a:pPr>
              <a:lnSpc>
                <a:spcPct val="150000"/>
              </a:lnSpc>
            </a:pPr>
            <a:r>
              <a:rPr lang="en-US" sz="1350" dirty="0">
                <a:solidFill>
                  <a:schemeClr val="accent6">
                    <a:lumMod val="50000"/>
                  </a:schemeClr>
                </a:solidFill>
                <a:latin typeface="roboto" panose="02000000000000000000" pitchFamily="2" charset="0"/>
              </a:rPr>
              <a:t>generally, consists of two key attributes as a basis (e.g., price and quality)</a:t>
            </a:r>
          </a:p>
          <a:p>
            <a:pPr>
              <a:lnSpc>
                <a:spcPct val="150000"/>
              </a:lnSpc>
            </a:pPr>
            <a:r>
              <a:rPr lang="en-US" sz="1350" dirty="0">
                <a:solidFill>
                  <a:schemeClr val="accent6">
                    <a:lumMod val="50000"/>
                  </a:schemeClr>
                </a:solidFill>
                <a:latin typeface="roboto" panose="02000000000000000000" pitchFamily="2" charset="0"/>
              </a:rPr>
              <a:t>Marketers chose the attributes want to focus on, then position the brands, products, or services using these attributes</a:t>
            </a:r>
            <a:r>
              <a:rPr lang="en-US" sz="1350" dirty="0">
                <a:solidFill>
                  <a:schemeClr val="accent6">
                    <a:lumMod val="50000"/>
                  </a:schemeClr>
                </a:solidFill>
              </a:rPr>
              <a:t>.</a:t>
            </a:r>
            <a:endParaRPr lang="en-SA" sz="1350" dirty="0">
              <a:solidFill>
                <a:schemeClr val="accent6">
                  <a:lumMod val="50000"/>
                </a:schemeClr>
              </a:solidFill>
            </a:endParaRPr>
          </a:p>
        </p:txBody>
      </p:sp>
      <p:grpSp>
        <p:nvGrpSpPr>
          <p:cNvPr id="4" name="Group 3">
            <a:extLst>
              <a:ext uri="{FF2B5EF4-FFF2-40B4-BE49-F238E27FC236}">
                <a16:creationId xmlns:a16="http://schemas.microsoft.com/office/drawing/2014/main" id="{F454E087-8D48-4DD6-0920-16863474AF9B}"/>
              </a:ext>
            </a:extLst>
          </p:cNvPr>
          <p:cNvGrpSpPr/>
          <p:nvPr/>
        </p:nvGrpSpPr>
        <p:grpSpPr>
          <a:xfrm>
            <a:off x="1653722" y="1883304"/>
            <a:ext cx="4585559" cy="3478835"/>
            <a:chOff x="218405" y="638892"/>
            <a:chExt cx="6114078" cy="4267959"/>
          </a:xfrm>
        </p:grpSpPr>
        <p:pic>
          <p:nvPicPr>
            <p:cNvPr id="31746" name="Picture 2" descr="perceptual mapping example">
              <a:extLst>
                <a:ext uri="{FF2B5EF4-FFF2-40B4-BE49-F238E27FC236}">
                  <a16:creationId xmlns:a16="http://schemas.microsoft.com/office/drawing/2014/main" id="{525A8C9F-A709-9540-B880-AEE9B9C6D8B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8405" y="638892"/>
              <a:ext cx="6114078" cy="426795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4FF76291-019E-F14A-93E2-38815AF92722}"/>
                </a:ext>
              </a:extLst>
            </p:cNvPr>
            <p:cNvSpPr/>
            <p:nvPr/>
          </p:nvSpPr>
          <p:spPr>
            <a:xfrm>
              <a:off x="4758303" y="1144292"/>
              <a:ext cx="1088705" cy="3625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chemeClr val="accent6">
                    <a:lumMod val="50000"/>
                  </a:schemeClr>
                </a:solidFill>
                <a:latin typeface="Gill Sans MT" panose="020B0502020104020203"/>
              </a:endParaRPr>
            </a:p>
          </p:txBody>
        </p:sp>
      </p:grpSp>
      <p:pic>
        <p:nvPicPr>
          <p:cNvPr id="9" name="Picture 2" descr="Genuine Luxury vs Accessible Luxury: Two Distinct Yet Opposing Categories |  Unconventional Business Wisdom for the refined entrepreneurial mindset - by  James D. Roumeliotis">
            <a:extLst>
              <a:ext uri="{FF2B5EF4-FFF2-40B4-BE49-F238E27FC236}">
                <a16:creationId xmlns:a16="http://schemas.microsoft.com/office/drawing/2014/main" id="{457204FA-5824-3AD1-31A5-A9BD7CD9CF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086" b="64036"/>
          <a:stretch/>
        </p:blipFill>
        <p:spPr bwMode="auto">
          <a:xfrm rot="19612726">
            <a:off x="2006436" y="3444631"/>
            <a:ext cx="4261533" cy="63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93068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C53A-C6C9-0347-B19F-336F51618A4D}"/>
              </a:ext>
            </a:extLst>
          </p:cNvPr>
          <p:cNvSpPr>
            <a:spLocks noGrp="1"/>
          </p:cNvSpPr>
          <p:nvPr>
            <p:ph type="title" idx="4294967295"/>
          </p:nvPr>
        </p:nvSpPr>
        <p:spPr>
          <a:xfrm>
            <a:off x="4191000" y="1282688"/>
            <a:ext cx="6190862" cy="757130"/>
          </a:xfrm>
          <a:prstGeom prst="rect">
            <a:avLst/>
          </a:prstGeom>
          <a:noFill/>
        </p:spPr>
        <p:txBody>
          <a:bodyPr wrap="square">
            <a:spAutoFit/>
          </a:bodyPr>
          <a:lstStyle/>
          <a:p>
            <a:pPr algn="r" rtl="1"/>
            <a:r>
              <a:rPr lang="ar-SA" sz="2400" dirty="0">
                <a:solidFill>
                  <a:schemeClr val="accent6">
                    <a:lumMod val="50000"/>
                  </a:schemeClr>
                </a:solidFill>
                <a:latin typeface="TimesNewRomanPSMT"/>
              </a:rPr>
              <a:t>الخريطة ذهنية لموقع المنتج</a:t>
            </a:r>
            <a:r>
              <a:rPr lang="en-US" sz="2400" dirty="0">
                <a:solidFill>
                  <a:schemeClr val="accent6">
                    <a:lumMod val="50000"/>
                  </a:schemeClr>
                </a:solidFill>
                <a:latin typeface="roboto" panose="02000000000000000000" pitchFamily="2" charset="0"/>
              </a:rPr>
              <a:t>Perceptual mapping </a:t>
            </a:r>
            <a:br>
              <a:rPr lang="ar-SA" sz="2400" dirty="0">
                <a:solidFill>
                  <a:schemeClr val="accent6">
                    <a:lumMod val="50000"/>
                  </a:schemeClr>
                </a:solidFill>
                <a:latin typeface="TimesNewRomanPSMT"/>
              </a:rPr>
            </a:br>
            <a:endParaRPr lang="en-SA" sz="2400" dirty="0">
              <a:solidFill>
                <a:schemeClr val="accent6">
                  <a:lumMod val="50000"/>
                </a:schemeClr>
              </a:solidFill>
              <a:latin typeface="TimesNewRomanPSMT"/>
            </a:endParaRPr>
          </a:p>
        </p:txBody>
      </p:sp>
      <p:pic>
        <p:nvPicPr>
          <p:cNvPr id="7" name="Picture 4" descr="Market Positioning - Creating an Effective Positioning Strategy">
            <a:extLst>
              <a:ext uri="{FF2B5EF4-FFF2-40B4-BE49-F238E27FC236}">
                <a16:creationId xmlns:a16="http://schemas.microsoft.com/office/drawing/2014/main" id="{ABFAFE52-A311-F882-8F6C-424F4850E1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23999" y="1678615"/>
            <a:ext cx="3836940" cy="20582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80D8F30-03A3-9CFF-6A27-9C75671C13D6}"/>
              </a:ext>
            </a:extLst>
          </p:cNvPr>
          <p:cNvSpPr/>
          <p:nvPr/>
        </p:nvSpPr>
        <p:spPr>
          <a:xfrm>
            <a:off x="5665398" y="1913334"/>
            <a:ext cx="4929741" cy="364715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L="342900" indent="-342900" algn="r" defTabSz="685800" rtl="1">
              <a:buFont typeface="Arial" panose="020B0604020202020204" pitchFamily="34" charset="0"/>
              <a:buChar char="•"/>
              <a:defRPr/>
            </a:pPr>
            <a:r>
              <a:rPr lang="ar-SA" altLang="en-US" sz="2100" dirty="0">
                <a:solidFill>
                  <a:schemeClr val="accent6">
                    <a:lumMod val="50000"/>
                  </a:schemeClr>
                </a:solidFill>
                <a:latin typeface="Arial" panose="020B0604020202020204" pitchFamily="34" charset="0"/>
                <a:cs typeface="Arial" panose="020B0604020202020204" pitchFamily="34" charset="0"/>
              </a:rPr>
              <a:t>هو تمثيل مرئي للمكان الذي تقف فيه العلامة التجارية أو المنتج أو الخدمة بين المنافسين.</a:t>
            </a:r>
          </a:p>
          <a:p>
            <a:pPr marL="342900" indent="-342900" algn="r" defTabSz="685800" rtl="1">
              <a:buFont typeface="Arial" panose="020B0604020202020204" pitchFamily="34" charset="0"/>
              <a:buChar char="•"/>
              <a:defRPr/>
            </a:pPr>
            <a:endParaRPr lang="ar-SA" altLang="en-US" sz="2100" dirty="0">
              <a:solidFill>
                <a:schemeClr val="accent6">
                  <a:lumMod val="50000"/>
                </a:schemeClr>
              </a:solidFill>
              <a:latin typeface="Arial" panose="020B0604020202020204" pitchFamily="34" charset="0"/>
              <a:cs typeface="Arial" panose="020B0604020202020204" pitchFamily="34" charset="0"/>
            </a:endParaRPr>
          </a:p>
          <a:p>
            <a:pPr marL="342900" indent="-342900" algn="r" defTabSz="685800" rtl="1">
              <a:buFont typeface="Arial" panose="020B0604020202020204" pitchFamily="34" charset="0"/>
              <a:buChar char="•"/>
              <a:defRPr/>
            </a:pPr>
            <a:r>
              <a:rPr lang="ar-SA" altLang="en-US" sz="2100" dirty="0">
                <a:solidFill>
                  <a:schemeClr val="accent6">
                    <a:lumMod val="50000"/>
                  </a:schemeClr>
                </a:solidFill>
                <a:latin typeface="Arial" panose="020B0604020202020204" pitchFamily="34" charset="0"/>
                <a:cs typeface="Arial" panose="020B0604020202020204" pitchFamily="34" charset="0"/>
              </a:rPr>
              <a:t> يخطط المسوقون لاستراتيجيات التمايز  /التموضع على أبعاد الشراء المهمة التي تعطي تصورات المستهلكين عن علاماتهم التجارية مقابل المنتجات المنافسة.</a:t>
            </a:r>
          </a:p>
          <a:p>
            <a:pPr marL="342900" indent="-342900" algn="r" defTabSz="685800" rtl="1">
              <a:buFont typeface="Arial" panose="020B0604020202020204" pitchFamily="34" charset="0"/>
              <a:buChar char="•"/>
              <a:defRPr/>
            </a:pPr>
            <a:endParaRPr lang="ar-SA" altLang="en-US" sz="2100" dirty="0">
              <a:solidFill>
                <a:schemeClr val="accent6">
                  <a:lumMod val="50000"/>
                </a:schemeClr>
              </a:solidFill>
              <a:latin typeface="Arial" panose="020B0604020202020204" pitchFamily="34" charset="0"/>
              <a:cs typeface="Arial" panose="020B0604020202020204" pitchFamily="34" charset="0"/>
            </a:endParaRPr>
          </a:p>
          <a:p>
            <a:pPr marL="342900" indent="-342900" algn="r" defTabSz="685800" rtl="1">
              <a:buFont typeface="Arial" panose="020B0604020202020204" pitchFamily="34" charset="0"/>
              <a:buChar char="•"/>
              <a:defRPr/>
            </a:pPr>
            <a:r>
              <a:rPr lang="ar-SA" altLang="en-US" sz="2100" dirty="0">
                <a:solidFill>
                  <a:schemeClr val="accent6">
                    <a:lumMod val="50000"/>
                  </a:schemeClr>
                </a:solidFill>
                <a:latin typeface="Arial" panose="020B0604020202020204" pitchFamily="34" charset="0"/>
                <a:cs typeface="Arial" panose="020B0604020202020204" pitchFamily="34" charset="0"/>
              </a:rPr>
              <a:t>فولفو (الأمان)، مرسيدس (المكانة الاجتماعية)، </a:t>
            </a:r>
            <a:r>
              <a:rPr lang="en-US" altLang="en-US" sz="2100" dirty="0">
                <a:solidFill>
                  <a:schemeClr val="accent6">
                    <a:lumMod val="50000"/>
                  </a:schemeClr>
                </a:solidFill>
                <a:latin typeface="Arial" panose="020B0604020202020204" pitchFamily="34" charset="0"/>
              </a:rPr>
              <a:t>BMW </a:t>
            </a:r>
            <a:r>
              <a:rPr lang="ar-SA" altLang="en-US" sz="2100" dirty="0">
                <a:solidFill>
                  <a:schemeClr val="accent6">
                    <a:lumMod val="50000"/>
                  </a:schemeClr>
                </a:solidFill>
                <a:latin typeface="Arial" panose="020B0604020202020204" pitchFamily="34" charset="0"/>
                <a:cs typeface="Arial" panose="020B0604020202020204" pitchFamily="34" charset="0"/>
              </a:rPr>
              <a:t>(الأداء و الرفاهية )، تويوتا (اقتصادية) لادا الروسية (الصلابة والقوة)، وهكذا..</a:t>
            </a:r>
          </a:p>
        </p:txBody>
      </p:sp>
      <p:pic>
        <p:nvPicPr>
          <p:cNvPr id="17" name="Picture 16">
            <a:extLst>
              <a:ext uri="{FF2B5EF4-FFF2-40B4-BE49-F238E27FC236}">
                <a16:creationId xmlns:a16="http://schemas.microsoft.com/office/drawing/2014/main" id="{A7576FB6-2E44-F632-6320-B7E586562128}"/>
              </a:ext>
            </a:extLst>
          </p:cNvPr>
          <p:cNvPicPr>
            <a:picLocks noChangeAspect="1"/>
          </p:cNvPicPr>
          <p:nvPr/>
        </p:nvPicPr>
        <p:blipFill>
          <a:blip r:embed="rId4"/>
          <a:stretch>
            <a:fillRect/>
          </a:stretch>
        </p:blipFill>
        <p:spPr>
          <a:xfrm>
            <a:off x="1561908" y="3736910"/>
            <a:ext cx="3836940" cy="1655018"/>
          </a:xfrm>
          <a:prstGeom prst="rect">
            <a:avLst/>
          </a:prstGeom>
        </p:spPr>
      </p:pic>
    </p:spTree>
    <p:extLst>
      <p:ext uri="{BB962C8B-B14F-4D97-AF65-F5344CB8AC3E}">
        <p14:creationId xmlns:p14="http://schemas.microsoft.com/office/powerpoint/2010/main" val="234296552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7">
            <a:extLst>
              <a:ext uri="{FF2B5EF4-FFF2-40B4-BE49-F238E27FC236}">
                <a16:creationId xmlns:a16="http://schemas.microsoft.com/office/drawing/2014/main" id="{025D094F-41B6-4768-D145-E91272A85F6D}"/>
              </a:ext>
            </a:extLst>
          </p:cNvPr>
          <p:cNvGraphicFramePr/>
          <p:nvPr/>
        </p:nvGraphicFramePr>
        <p:xfrm>
          <a:off x="1533234" y="1033374"/>
          <a:ext cx="8820442" cy="5114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a:xfrm>
            <a:off x="1524001" y="1803798"/>
            <a:ext cx="8607029" cy="443198"/>
          </a:xfrm>
          <a:solidFill>
            <a:schemeClr val="bg1"/>
          </a:solidFill>
        </p:spPr>
        <p:txBody>
          <a:bodyPr vert="horz" wrap="square" lIns="68580" tIns="34290" rIns="68580" bIns="34290" rtlCol="0" anchor="t">
            <a:spAutoFit/>
          </a:bodyPr>
          <a:lstStyle/>
          <a:p>
            <a:pPr algn="ctr"/>
            <a:r>
              <a:rPr lang="en-US" altLang="en-US" sz="2700" dirty="0">
                <a:latin typeface="Abadi" panose="020B0604020104020204" pitchFamily="34" charset="0"/>
              </a:rPr>
              <a:t>Choosing a Differentiation and Positioning Strategy</a:t>
            </a:r>
            <a:endParaRPr lang="en-IN" sz="2700" dirty="0">
              <a:latin typeface="Abadi" panose="020B0604020104020204" pitchFamily="34" charset="0"/>
            </a:endParaRPr>
          </a:p>
        </p:txBody>
      </p:sp>
    </p:spTree>
    <p:extLst>
      <p:ext uri="{BB962C8B-B14F-4D97-AF65-F5344CB8AC3E}">
        <p14:creationId xmlns:p14="http://schemas.microsoft.com/office/powerpoint/2010/main" val="296685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36942" y="1407674"/>
            <a:ext cx="4503315" cy="318549"/>
          </a:xfrm>
          <a:solidFill>
            <a:schemeClr val="bg1"/>
          </a:solidFill>
        </p:spPr>
        <p:txBody>
          <a:bodyPr vert="horz" wrap="square" lIns="68580" tIns="34290" rIns="68580" bIns="34290" rtlCol="0" anchor="t">
            <a:spAutoFit/>
          </a:bodyPr>
          <a:lstStyle/>
          <a:p>
            <a:r>
              <a:rPr lang="en-US" altLang="en-US" sz="1800" dirty="0">
                <a:solidFill>
                  <a:schemeClr val="accent6">
                    <a:lumMod val="50000"/>
                  </a:schemeClr>
                </a:solidFill>
                <a:latin typeface="Abadi" panose="020B0604020104020204" pitchFamily="34" charset="0"/>
              </a:rPr>
              <a:t>Identifying which Differences to Promote</a:t>
            </a:r>
            <a:endParaRPr lang="en-IN" sz="1800" dirty="0">
              <a:solidFill>
                <a:schemeClr val="accent6">
                  <a:lumMod val="50000"/>
                </a:schemeClr>
              </a:solidFill>
              <a:latin typeface="Abadi" panose="020B0604020104020204" pitchFamily="34" charset="0"/>
            </a:endParaRPr>
          </a:p>
        </p:txBody>
      </p:sp>
      <p:sp>
        <p:nvSpPr>
          <p:cNvPr id="6" name="Rectangle 5">
            <a:extLst>
              <a:ext uri="{FF2B5EF4-FFF2-40B4-BE49-F238E27FC236}">
                <a16:creationId xmlns:a16="http://schemas.microsoft.com/office/drawing/2014/main" id="{CB4129B3-F04D-6DC4-D93B-961B95D182B1}"/>
              </a:ext>
            </a:extLst>
          </p:cNvPr>
          <p:cNvSpPr/>
          <p:nvPr/>
        </p:nvSpPr>
        <p:spPr>
          <a:xfrm>
            <a:off x="5626769" y="1981120"/>
            <a:ext cx="4923663" cy="3046988"/>
          </a:xfrm>
          <a:prstGeom prst="rect">
            <a:avLst/>
          </a:prstGeom>
          <a:solidFill>
            <a:schemeClr val="bg1"/>
          </a:solidFill>
        </p:spPr>
        <p:txBody>
          <a:bodyPr wrap="square">
            <a:spAutoFit/>
          </a:bodyPr>
          <a:lstStyle/>
          <a:p>
            <a:pPr marL="128582" indent="-128582" defTabSz="685766">
              <a:buFont typeface="Arial" panose="020B0604020202020204" pitchFamily="34" charset="0"/>
              <a:buChar char="•"/>
              <a:defRPr/>
            </a:pPr>
            <a:r>
              <a:rPr lang="en-US" sz="12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Important. </a:t>
            </a:r>
            <a:r>
              <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rPr>
              <a:t>The difference delivers a highly valued benefit to target buyers.</a:t>
            </a:r>
          </a:p>
          <a:p>
            <a:pPr marL="128582" indent="-128582" defTabSz="685766">
              <a:buFont typeface="Arial" panose="020B0604020202020204" pitchFamily="34" charset="0"/>
              <a:buChar char="•"/>
              <a:defRPr/>
            </a:pPr>
            <a:endPar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endParaRPr>
          </a:p>
          <a:p>
            <a:pPr marL="128582" indent="-128582" defTabSz="685766">
              <a:buFont typeface="Arial" panose="020B0604020202020204" pitchFamily="34" charset="0"/>
              <a:buChar char="•"/>
              <a:defRPr/>
            </a:pPr>
            <a:r>
              <a:rPr lang="en-US" sz="12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Distinctive. </a:t>
            </a:r>
            <a:r>
              <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rPr>
              <a:t>Competitors do not offer the difference, or the company can offer it in a more distinctive way.</a:t>
            </a:r>
          </a:p>
          <a:p>
            <a:pPr marL="128582" indent="-128582" defTabSz="685766">
              <a:buFont typeface="Arial" panose="020B0604020202020204" pitchFamily="34" charset="0"/>
              <a:buChar char="•"/>
              <a:defRPr/>
            </a:pPr>
            <a:endPar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endParaRPr>
          </a:p>
          <a:p>
            <a:pPr marL="128582" indent="-128582" defTabSz="685766">
              <a:buFont typeface="Arial" panose="020B0604020202020204" pitchFamily="34" charset="0"/>
              <a:buChar char="•"/>
              <a:defRPr/>
            </a:pPr>
            <a:r>
              <a:rPr lang="en-US" sz="12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Superior. </a:t>
            </a:r>
            <a:r>
              <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rPr>
              <a:t>The difference is superior to other ways that customers might obtain the same benefit.</a:t>
            </a:r>
          </a:p>
          <a:p>
            <a:pPr marL="128582" indent="-128582" defTabSz="685766">
              <a:buFont typeface="Arial" panose="020B0604020202020204" pitchFamily="34" charset="0"/>
              <a:buChar char="•"/>
              <a:defRPr/>
            </a:pPr>
            <a:endPar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endParaRPr>
          </a:p>
          <a:p>
            <a:pPr marL="128582" indent="-128582" defTabSz="685766">
              <a:buFont typeface="Arial" panose="020B0604020202020204" pitchFamily="34" charset="0"/>
              <a:buChar char="•"/>
              <a:defRPr/>
            </a:pPr>
            <a:r>
              <a:rPr lang="en-US" sz="12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Communicable.  </a:t>
            </a:r>
            <a:r>
              <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rPr>
              <a:t>The difference is communicable and visible to buyers.</a:t>
            </a:r>
          </a:p>
          <a:p>
            <a:pPr marL="128582" indent="-128582" defTabSz="685766">
              <a:buFont typeface="Arial" panose="020B0604020202020204" pitchFamily="34" charset="0"/>
              <a:buChar char="•"/>
              <a:defRPr/>
            </a:pPr>
            <a:endPar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endParaRPr>
          </a:p>
          <a:p>
            <a:pPr marL="128582" indent="-128582" defTabSz="685766">
              <a:buFont typeface="Arial" panose="020B0604020202020204" pitchFamily="34" charset="0"/>
              <a:buChar char="•"/>
              <a:defRPr/>
            </a:pPr>
            <a:r>
              <a:rPr lang="en-US" sz="12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Preemptive.  </a:t>
            </a:r>
            <a:r>
              <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rPr>
              <a:t>Competitors cannot easily copy the difference.</a:t>
            </a:r>
          </a:p>
          <a:p>
            <a:pPr marL="128582" indent="-128582" defTabSz="685766">
              <a:buFont typeface="Arial" panose="020B0604020202020204" pitchFamily="34" charset="0"/>
              <a:buChar char="•"/>
              <a:defRPr/>
            </a:pPr>
            <a:endPar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endParaRPr>
          </a:p>
          <a:p>
            <a:pPr marL="128582" indent="-128582" defTabSz="685766">
              <a:buFont typeface="Arial" panose="020B0604020202020204" pitchFamily="34" charset="0"/>
              <a:buChar char="•"/>
              <a:defRPr/>
            </a:pPr>
            <a:r>
              <a:rPr lang="en-US" sz="12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Affordable.  </a:t>
            </a:r>
            <a:r>
              <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rPr>
              <a:t>Buyers can afford to pay for the difference.</a:t>
            </a:r>
          </a:p>
          <a:p>
            <a:pPr marL="128582" indent="-128582" defTabSz="685766">
              <a:buFont typeface="Arial" panose="020B0604020202020204" pitchFamily="34" charset="0"/>
              <a:buChar char="•"/>
              <a:defRPr/>
            </a:pPr>
            <a:endPar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endParaRPr>
          </a:p>
          <a:p>
            <a:pPr marL="128582" indent="-128582" defTabSz="685766">
              <a:buFont typeface="Arial" panose="020B0604020202020204" pitchFamily="34" charset="0"/>
              <a:buChar char="•"/>
              <a:defRPr/>
            </a:pPr>
            <a:r>
              <a:rPr lang="en-US" sz="12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Profitable. </a:t>
            </a:r>
            <a:r>
              <a:rPr lang="en-US" sz="1200" dirty="0">
                <a:solidFill>
                  <a:schemeClr val="accent6">
                    <a:lumMod val="50000"/>
                  </a:schemeClr>
                </a:solidFill>
                <a:latin typeface="Abadi" panose="020B0604020104020204" pitchFamily="34" charset="0"/>
                <a:ea typeface="MS PGothic" panose="020B0600070205080204" pitchFamily="34" charset="-128"/>
                <a:cs typeface="ＭＳ Ｐゴシック" charset="0"/>
              </a:rPr>
              <a:t>The company can introduce the difference profitably.</a:t>
            </a:r>
          </a:p>
        </p:txBody>
      </p:sp>
      <p:pic>
        <p:nvPicPr>
          <p:cNvPr id="5" name="Picture 2" descr="Competitive Advantage Examples">
            <a:extLst>
              <a:ext uri="{FF2B5EF4-FFF2-40B4-BE49-F238E27FC236}">
                <a16:creationId xmlns:a16="http://schemas.microsoft.com/office/drawing/2014/main" id="{F35E9F76-2EF4-9CFC-B2F4-47D74BBDE3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1571" y="1944307"/>
            <a:ext cx="3603975" cy="336682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D2A0E3E-670C-3A72-6267-6B0CFFB3F5EA}"/>
              </a:ext>
            </a:extLst>
          </p:cNvPr>
          <p:cNvGrpSpPr/>
          <p:nvPr/>
        </p:nvGrpSpPr>
        <p:grpSpPr>
          <a:xfrm>
            <a:off x="5008602" y="1364450"/>
            <a:ext cx="618166" cy="508523"/>
            <a:chOff x="635175" y="2190775"/>
            <a:chExt cx="914087" cy="914087"/>
          </a:xfrm>
        </p:grpSpPr>
        <p:sp>
          <p:nvSpPr>
            <p:cNvPr id="10" name="Oval 9">
              <a:extLst>
                <a:ext uri="{FF2B5EF4-FFF2-40B4-BE49-F238E27FC236}">
                  <a16:creationId xmlns:a16="http://schemas.microsoft.com/office/drawing/2014/main" id="{3AFC95BF-5620-A069-6FD1-54A31CFD425E}"/>
                </a:ext>
              </a:extLst>
            </p:cNvPr>
            <p:cNvSpPr/>
            <p:nvPr/>
          </p:nvSpPr>
          <p:spPr>
            <a:xfrm>
              <a:off x="635175" y="2190775"/>
              <a:ext cx="914087" cy="914087"/>
            </a:xfrm>
            <a:prstGeom prst="ellipse">
              <a:avLst/>
            </a:prstGeom>
            <a:solidFill>
              <a:schemeClr val="bg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685800">
                <a:defRPr/>
              </a:pPr>
              <a:endParaRPr lang="ar-SA" sz="1350">
                <a:solidFill>
                  <a:schemeClr val="accent6">
                    <a:lumMod val="50000"/>
                  </a:schemeClr>
                </a:solidFill>
                <a:latin typeface="Calibri"/>
                <a:cs typeface="Arial" panose="020B0604020202020204" pitchFamily="34" charset="0"/>
              </a:endParaRPr>
            </a:p>
          </p:txBody>
        </p:sp>
        <p:sp>
          <p:nvSpPr>
            <p:cNvPr id="11" name="Oval 4">
              <a:extLst>
                <a:ext uri="{FF2B5EF4-FFF2-40B4-BE49-F238E27FC236}">
                  <a16:creationId xmlns:a16="http://schemas.microsoft.com/office/drawing/2014/main" id="{63448025-94D1-DA06-E7F2-1B75CBC00DF9}"/>
                </a:ext>
              </a:extLst>
            </p:cNvPr>
            <p:cNvSpPr txBox="1"/>
            <p:nvPr/>
          </p:nvSpPr>
          <p:spPr>
            <a:xfrm>
              <a:off x="769040" y="2324640"/>
              <a:ext cx="646357" cy="64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450" tIns="9525" rIns="53450" bIns="9525" numCol="1" spcCol="1270" anchor="ctr" anchorCtr="0">
              <a:noAutofit/>
            </a:bodyPr>
            <a:lstStyle/>
            <a:p>
              <a:pPr algn="ctr" defTabSz="1466777">
                <a:lnSpc>
                  <a:spcPct val="90000"/>
                </a:lnSpc>
                <a:spcBef>
                  <a:spcPct val="0"/>
                </a:spcBef>
                <a:spcAft>
                  <a:spcPct val="35000"/>
                </a:spcAft>
                <a:defRPr/>
              </a:pPr>
              <a:r>
                <a:rPr lang="en-US" sz="2700" dirty="0">
                  <a:solidFill>
                    <a:schemeClr val="accent6">
                      <a:lumMod val="50000"/>
                    </a:schemeClr>
                  </a:solidFill>
                  <a:latin typeface="Calibri" panose="020F0502020204030204"/>
                </a:rPr>
                <a:t>1</a:t>
              </a:r>
            </a:p>
          </p:txBody>
        </p:sp>
      </p:grpSp>
    </p:spTree>
    <p:extLst>
      <p:ext uri="{BB962C8B-B14F-4D97-AF65-F5344CB8AC3E}">
        <p14:creationId xmlns:p14="http://schemas.microsoft.com/office/powerpoint/2010/main" val="428573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B24A40-C6E1-6018-4B46-2BF179F1500C}"/>
              </a:ext>
            </a:extLst>
          </p:cNvPr>
          <p:cNvPicPr>
            <a:picLocks noChangeAspect="1"/>
          </p:cNvPicPr>
          <p:nvPr/>
        </p:nvPicPr>
        <p:blipFill>
          <a:blip r:embed="rId2"/>
          <a:stretch>
            <a:fillRect/>
          </a:stretch>
        </p:blipFill>
        <p:spPr>
          <a:xfrm>
            <a:off x="1595605" y="1716847"/>
            <a:ext cx="1559661" cy="1856740"/>
          </a:xfrm>
          <a:prstGeom prst="rect">
            <a:avLst/>
          </a:prstGeom>
        </p:spPr>
      </p:pic>
      <p:pic>
        <p:nvPicPr>
          <p:cNvPr id="6" name="Picture 5">
            <a:extLst>
              <a:ext uri="{FF2B5EF4-FFF2-40B4-BE49-F238E27FC236}">
                <a16:creationId xmlns:a16="http://schemas.microsoft.com/office/drawing/2014/main" id="{FC4D55B0-7D66-E0C0-F163-8848C27F1581}"/>
              </a:ext>
            </a:extLst>
          </p:cNvPr>
          <p:cNvPicPr>
            <a:picLocks noChangeAspect="1"/>
          </p:cNvPicPr>
          <p:nvPr/>
        </p:nvPicPr>
        <p:blipFill>
          <a:blip r:embed="rId3"/>
          <a:stretch>
            <a:fillRect/>
          </a:stretch>
        </p:blipFill>
        <p:spPr>
          <a:xfrm>
            <a:off x="3238355" y="1731737"/>
            <a:ext cx="1749635" cy="1851467"/>
          </a:xfrm>
          <a:prstGeom prst="rect">
            <a:avLst/>
          </a:prstGeom>
        </p:spPr>
      </p:pic>
      <p:pic>
        <p:nvPicPr>
          <p:cNvPr id="4" name="Picture 3">
            <a:extLst>
              <a:ext uri="{FF2B5EF4-FFF2-40B4-BE49-F238E27FC236}">
                <a16:creationId xmlns:a16="http://schemas.microsoft.com/office/drawing/2014/main" id="{1A74A96C-C43D-204C-9DDB-9A2DCC945AC9}"/>
              </a:ext>
            </a:extLst>
          </p:cNvPr>
          <p:cNvPicPr>
            <a:picLocks noChangeAspect="1"/>
          </p:cNvPicPr>
          <p:nvPr/>
        </p:nvPicPr>
        <p:blipFill>
          <a:blip r:embed="rId4"/>
          <a:stretch>
            <a:fillRect/>
          </a:stretch>
        </p:blipFill>
        <p:spPr>
          <a:xfrm>
            <a:off x="5111913" y="1716848"/>
            <a:ext cx="1800551" cy="1851467"/>
          </a:xfrm>
          <a:prstGeom prst="rect">
            <a:avLst/>
          </a:prstGeom>
        </p:spPr>
      </p:pic>
      <p:pic>
        <p:nvPicPr>
          <p:cNvPr id="9" name="Picture 8">
            <a:extLst>
              <a:ext uri="{FF2B5EF4-FFF2-40B4-BE49-F238E27FC236}">
                <a16:creationId xmlns:a16="http://schemas.microsoft.com/office/drawing/2014/main" id="{49D9ADB8-BA48-40F4-3007-7862F180457E}"/>
              </a:ext>
            </a:extLst>
          </p:cNvPr>
          <p:cNvPicPr>
            <a:picLocks noChangeAspect="1"/>
          </p:cNvPicPr>
          <p:nvPr/>
        </p:nvPicPr>
        <p:blipFill>
          <a:blip r:embed="rId5"/>
          <a:stretch>
            <a:fillRect/>
          </a:stretch>
        </p:blipFill>
        <p:spPr>
          <a:xfrm>
            <a:off x="1629725" y="3520700"/>
            <a:ext cx="1546668" cy="1853723"/>
          </a:xfrm>
          <a:prstGeom prst="rect">
            <a:avLst/>
          </a:prstGeom>
        </p:spPr>
      </p:pic>
      <p:pic>
        <p:nvPicPr>
          <p:cNvPr id="5" name="Picture 4">
            <a:extLst>
              <a:ext uri="{FF2B5EF4-FFF2-40B4-BE49-F238E27FC236}">
                <a16:creationId xmlns:a16="http://schemas.microsoft.com/office/drawing/2014/main" id="{F48067B7-0A96-65C3-6652-8868612F613A}"/>
              </a:ext>
            </a:extLst>
          </p:cNvPr>
          <p:cNvPicPr>
            <a:picLocks noChangeAspect="1"/>
          </p:cNvPicPr>
          <p:nvPr/>
        </p:nvPicPr>
        <p:blipFill>
          <a:blip r:embed="rId6"/>
          <a:stretch>
            <a:fillRect/>
          </a:stretch>
        </p:blipFill>
        <p:spPr>
          <a:xfrm>
            <a:off x="3238354" y="3608419"/>
            <a:ext cx="1819024" cy="1647332"/>
          </a:xfrm>
          <a:prstGeom prst="rect">
            <a:avLst/>
          </a:prstGeom>
        </p:spPr>
      </p:pic>
      <p:pic>
        <p:nvPicPr>
          <p:cNvPr id="7" name="Picture 6">
            <a:extLst>
              <a:ext uri="{FF2B5EF4-FFF2-40B4-BE49-F238E27FC236}">
                <a16:creationId xmlns:a16="http://schemas.microsoft.com/office/drawing/2014/main" id="{B7F31BF6-FD5E-559A-1F90-163A1D0A446A}"/>
              </a:ext>
            </a:extLst>
          </p:cNvPr>
          <p:cNvPicPr>
            <a:picLocks noChangeAspect="1"/>
          </p:cNvPicPr>
          <p:nvPr/>
        </p:nvPicPr>
        <p:blipFill>
          <a:blip r:embed="rId7"/>
          <a:stretch>
            <a:fillRect/>
          </a:stretch>
        </p:blipFill>
        <p:spPr>
          <a:xfrm>
            <a:off x="5153459" y="3573587"/>
            <a:ext cx="1778324" cy="1800834"/>
          </a:xfrm>
          <a:prstGeom prst="rect">
            <a:avLst/>
          </a:prstGeom>
        </p:spPr>
      </p:pic>
      <p:sp>
        <p:nvSpPr>
          <p:cNvPr id="3" name="TextBox 2">
            <a:extLst>
              <a:ext uri="{FF2B5EF4-FFF2-40B4-BE49-F238E27FC236}">
                <a16:creationId xmlns:a16="http://schemas.microsoft.com/office/drawing/2014/main" id="{70BCA84E-4628-2D56-BCCC-C6DF374870BD}"/>
              </a:ext>
            </a:extLst>
          </p:cNvPr>
          <p:cNvSpPr txBox="1"/>
          <p:nvPr/>
        </p:nvSpPr>
        <p:spPr>
          <a:xfrm>
            <a:off x="6986258" y="1716847"/>
            <a:ext cx="3610138" cy="3780458"/>
          </a:xfrm>
          <a:prstGeom prst="rect">
            <a:avLst/>
          </a:prstGeom>
          <a:noFill/>
        </p:spPr>
        <p:txBody>
          <a:bodyPr wrap="square">
            <a:spAutoFit/>
          </a:bodyPr>
          <a:lstStyle/>
          <a:p>
            <a:pPr marL="214313" indent="-214313" algn="r" defTabSz="685800" rtl="1">
              <a:lnSpc>
                <a:spcPct val="150000"/>
              </a:lnSpc>
              <a:buFont typeface="Arial" panose="020B0604020202020204" pitchFamily="34" charset="0"/>
              <a:buChar char="•"/>
              <a:defRPr/>
            </a:pPr>
            <a:r>
              <a:rPr lang="ar-SA" dirty="0">
                <a:solidFill>
                  <a:schemeClr val="accent6">
                    <a:lumMod val="50000"/>
                  </a:schemeClr>
                </a:solidFill>
                <a:latin typeface="Abadi" panose="020B0604020104020204" pitchFamily="34" charset="0"/>
                <a:cs typeface="Arial"/>
              </a:rPr>
              <a:t> أحيانا يختار روّاد السوق  عرض قيمه يعتمد علي ميزه منافسه موجهه للعميل بكلمات مميزه مثل  كلمة (أول)، مثلا كلينكس هي أول مناديل ورقية، و زيروكس هي أول ألة نسخ، و فورد هي أول عربية،</a:t>
            </a:r>
          </a:p>
          <a:p>
            <a:pPr algn="r" defTabSz="685800" rtl="1">
              <a:lnSpc>
                <a:spcPct val="150000"/>
              </a:lnSpc>
              <a:defRPr/>
            </a:pPr>
            <a:r>
              <a:rPr lang="ar-SA" dirty="0">
                <a:solidFill>
                  <a:schemeClr val="accent6">
                    <a:lumMod val="50000"/>
                  </a:schemeClr>
                </a:solidFill>
                <a:latin typeface="Abadi" panose="020B0604020104020204" pitchFamily="34" charset="0"/>
                <a:cs typeface="Arial"/>
              </a:rPr>
              <a:t> </a:t>
            </a:r>
          </a:p>
          <a:p>
            <a:pPr marL="214313" indent="-214313" algn="r" defTabSz="685800" rtl="1">
              <a:lnSpc>
                <a:spcPct val="150000"/>
              </a:lnSpc>
              <a:buFont typeface="Arial" panose="020B0604020202020204" pitchFamily="34" charset="0"/>
              <a:buChar char="•"/>
              <a:defRPr/>
            </a:pPr>
            <a:r>
              <a:rPr lang="ar-SA" dirty="0">
                <a:solidFill>
                  <a:schemeClr val="accent6">
                    <a:lumMod val="50000"/>
                  </a:schemeClr>
                </a:solidFill>
                <a:latin typeface="Abadi" panose="020B0604020104020204" pitchFamily="34" charset="0"/>
                <a:cs typeface="Arial"/>
              </a:rPr>
              <a:t>او على أساس كلمات التفضيل الأشهر، اكبر، أصغر، اجمل، اكثر راحة، أكتر امانا اوفر سعرا ،هكذا.....  </a:t>
            </a:r>
          </a:p>
        </p:txBody>
      </p:sp>
      <p:sp>
        <p:nvSpPr>
          <p:cNvPr id="2" name="Title 1">
            <a:extLst>
              <a:ext uri="{FF2B5EF4-FFF2-40B4-BE49-F238E27FC236}">
                <a16:creationId xmlns:a16="http://schemas.microsoft.com/office/drawing/2014/main" id="{35E1F5C3-5A72-2452-F028-162DEEBCCAFA}"/>
              </a:ext>
            </a:extLst>
          </p:cNvPr>
          <p:cNvSpPr txBox="1">
            <a:spLocks/>
          </p:cNvSpPr>
          <p:nvPr/>
        </p:nvSpPr>
        <p:spPr>
          <a:xfrm>
            <a:off x="6164686" y="1165031"/>
            <a:ext cx="4503315" cy="325025"/>
          </a:xfrm>
          <a:prstGeom prst="rect">
            <a:avLst/>
          </a:prstGeom>
          <a:solidFill>
            <a:schemeClr val="bg1"/>
          </a:solidFill>
        </p:spPr>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altLang="en-US" sz="1800" dirty="0">
                <a:solidFill>
                  <a:schemeClr val="accent6">
                    <a:lumMod val="50000"/>
                  </a:schemeClr>
                </a:solidFill>
                <a:latin typeface="Abadi" panose="020B0604020104020204" pitchFamily="34" charset="0"/>
              </a:rPr>
              <a:t>Identifying which Differences to Promote</a:t>
            </a:r>
            <a:endParaRPr lang="en-IN" sz="1800" dirty="0">
              <a:solidFill>
                <a:schemeClr val="accent6">
                  <a:lumMod val="50000"/>
                </a:schemeClr>
              </a:solidFill>
              <a:latin typeface="Abadi" panose="020B0604020104020204" pitchFamily="34" charset="0"/>
            </a:endParaRPr>
          </a:p>
        </p:txBody>
      </p:sp>
    </p:spTree>
    <p:extLst>
      <p:ext uri="{BB962C8B-B14F-4D97-AF65-F5344CB8AC3E}">
        <p14:creationId xmlns:p14="http://schemas.microsoft.com/office/powerpoint/2010/main" val="355981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72400" y="1433575"/>
            <a:ext cx="5434955" cy="443198"/>
          </a:xfrm>
          <a:solidFill>
            <a:schemeClr val="bg1"/>
          </a:solidFill>
        </p:spPr>
        <p:txBody>
          <a:bodyPr vert="horz" wrap="square" lIns="68580" tIns="34290" rIns="68580" bIns="34290" rtlCol="0" anchor="t">
            <a:spAutoFit/>
          </a:bodyPr>
          <a:lstStyle/>
          <a:p>
            <a:r>
              <a:rPr lang="en-US" altLang="en-US" sz="2700" dirty="0">
                <a:solidFill>
                  <a:schemeClr val="accent6">
                    <a:lumMod val="50000"/>
                  </a:schemeClr>
                </a:solidFill>
                <a:latin typeface="Abadi" panose="020B0604020104020204" pitchFamily="34" charset="0"/>
              </a:rPr>
              <a:t>Identifying Competitive Advantages</a:t>
            </a:r>
            <a:endParaRPr lang="en-IN" sz="2700" dirty="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6294838" y="2237186"/>
            <a:ext cx="4373165" cy="1946687"/>
          </a:xfrm>
        </p:spPr>
        <p:txBody>
          <a:bodyPr wrap="square">
            <a:spAutoFit/>
          </a:bodyPr>
          <a:lstStyle/>
          <a:p>
            <a:pPr>
              <a:defRPr/>
            </a:pPr>
            <a:r>
              <a:rPr lang="en-US" sz="1800" b="1" dirty="0">
                <a:solidFill>
                  <a:schemeClr val="accent6">
                    <a:lumMod val="50000"/>
                  </a:schemeClr>
                </a:solidFill>
              </a:rPr>
              <a:t>Competitive advantage</a:t>
            </a:r>
            <a:r>
              <a:rPr lang="en-US" sz="1800" dirty="0">
                <a:solidFill>
                  <a:schemeClr val="accent6">
                    <a:lumMod val="50000"/>
                  </a:schemeClr>
                </a:solidFill>
              </a:rPr>
              <a:t>: An advantage over competitors gained by offering greater customer value for instance:- </a:t>
            </a:r>
          </a:p>
          <a:p>
            <a:pPr lvl="1">
              <a:defRPr/>
            </a:pPr>
            <a:r>
              <a:rPr lang="en-US" sz="1800" dirty="0">
                <a:solidFill>
                  <a:schemeClr val="accent6">
                    <a:lumMod val="50000"/>
                  </a:schemeClr>
                </a:solidFill>
              </a:rPr>
              <a:t>Higher quality </a:t>
            </a:r>
          </a:p>
          <a:p>
            <a:pPr lvl="1">
              <a:defRPr/>
            </a:pPr>
            <a:r>
              <a:rPr lang="en-US" sz="1800" dirty="0">
                <a:solidFill>
                  <a:schemeClr val="accent6">
                    <a:lumMod val="50000"/>
                  </a:schemeClr>
                </a:solidFill>
              </a:rPr>
              <a:t>lower </a:t>
            </a:r>
            <a:r>
              <a:rPr lang="en-US" dirty="0">
                <a:solidFill>
                  <a:schemeClr val="accent6">
                    <a:lumMod val="50000"/>
                  </a:schemeClr>
                </a:solidFill>
              </a:rPr>
              <a:t>prices</a:t>
            </a:r>
          </a:p>
          <a:p>
            <a:pPr lvl="1">
              <a:defRPr/>
            </a:pPr>
            <a:r>
              <a:rPr lang="en-US" dirty="0">
                <a:solidFill>
                  <a:schemeClr val="accent6">
                    <a:lumMod val="50000"/>
                  </a:schemeClr>
                </a:solidFill>
              </a:rPr>
              <a:t>Uniqueness</a:t>
            </a:r>
            <a:endParaRPr lang="en-US" sz="1800" dirty="0">
              <a:solidFill>
                <a:schemeClr val="accent6">
                  <a:lumMod val="50000"/>
                </a:schemeClr>
              </a:solidFill>
            </a:endParaRPr>
          </a:p>
        </p:txBody>
      </p:sp>
      <p:pic>
        <p:nvPicPr>
          <p:cNvPr id="5" name="Picture 2" descr="Unique selling Proposition from the customer's perspective – What is USP –  Karim Elganainy | كريم الجنايني">
            <a:extLst>
              <a:ext uri="{FF2B5EF4-FFF2-40B4-BE49-F238E27FC236}">
                <a16:creationId xmlns:a16="http://schemas.microsoft.com/office/drawing/2014/main" id="{1B928325-0E1A-EFAA-059C-B8EEC05FD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16570"/>
            <a:ext cx="4051571" cy="293894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26C1A34-EBEE-6A0E-D833-1864D87B9FEA}"/>
              </a:ext>
            </a:extLst>
          </p:cNvPr>
          <p:cNvGrpSpPr/>
          <p:nvPr/>
        </p:nvGrpSpPr>
        <p:grpSpPr>
          <a:xfrm>
            <a:off x="4354233" y="1433576"/>
            <a:ext cx="618166" cy="508523"/>
            <a:chOff x="635175" y="2190775"/>
            <a:chExt cx="914087" cy="914087"/>
          </a:xfrm>
        </p:grpSpPr>
        <p:sp>
          <p:nvSpPr>
            <p:cNvPr id="6" name="Oval 5">
              <a:extLst>
                <a:ext uri="{FF2B5EF4-FFF2-40B4-BE49-F238E27FC236}">
                  <a16:creationId xmlns:a16="http://schemas.microsoft.com/office/drawing/2014/main" id="{95998E91-6372-3A68-291E-278B6988FEC4}"/>
                </a:ext>
              </a:extLst>
            </p:cNvPr>
            <p:cNvSpPr/>
            <p:nvPr/>
          </p:nvSpPr>
          <p:spPr>
            <a:xfrm>
              <a:off x="635175" y="2190775"/>
              <a:ext cx="914087" cy="914087"/>
            </a:xfrm>
            <a:prstGeom prst="ellipse">
              <a:avLst/>
            </a:prstGeom>
            <a:solidFill>
              <a:schemeClr val="bg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685800">
                <a:defRPr/>
              </a:pPr>
              <a:endParaRPr lang="ar-SA" sz="1350">
                <a:solidFill>
                  <a:schemeClr val="accent6">
                    <a:lumMod val="50000"/>
                  </a:schemeClr>
                </a:solidFill>
                <a:latin typeface="Calibri"/>
                <a:cs typeface="Arial" panose="020B0604020202020204" pitchFamily="34" charset="0"/>
              </a:endParaRPr>
            </a:p>
          </p:txBody>
        </p:sp>
        <p:sp>
          <p:nvSpPr>
            <p:cNvPr id="7" name="Oval 4">
              <a:extLst>
                <a:ext uri="{FF2B5EF4-FFF2-40B4-BE49-F238E27FC236}">
                  <a16:creationId xmlns:a16="http://schemas.microsoft.com/office/drawing/2014/main" id="{4A28D5DC-410E-54A7-7AF1-74894B7FBAF1}"/>
                </a:ext>
              </a:extLst>
            </p:cNvPr>
            <p:cNvSpPr txBox="1"/>
            <p:nvPr/>
          </p:nvSpPr>
          <p:spPr>
            <a:xfrm>
              <a:off x="769040" y="2324640"/>
              <a:ext cx="646357" cy="64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450" tIns="9525" rIns="53450" bIns="9525" numCol="1" spcCol="1270" anchor="ctr" anchorCtr="0">
              <a:noAutofit/>
            </a:bodyPr>
            <a:lstStyle/>
            <a:p>
              <a:pPr algn="ctr" defTabSz="1466777">
                <a:lnSpc>
                  <a:spcPct val="90000"/>
                </a:lnSpc>
                <a:spcBef>
                  <a:spcPct val="0"/>
                </a:spcBef>
                <a:spcAft>
                  <a:spcPct val="35000"/>
                </a:spcAft>
                <a:defRPr/>
              </a:pPr>
              <a:r>
                <a:rPr lang="en-US" sz="2700" dirty="0">
                  <a:solidFill>
                    <a:schemeClr val="accent6">
                      <a:lumMod val="50000"/>
                    </a:schemeClr>
                  </a:solidFill>
                  <a:latin typeface="Calibri" panose="020F0502020204030204"/>
                </a:rPr>
                <a:t>2</a:t>
              </a:r>
            </a:p>
          </p:txBody>
        </p:sp>
      </p:grpSp>
    </p:spTree>
    <p:extLst>
      <p:ext uri="{BB962C8B-B14F-4D97-AF65-F5344CB8AC3E}">
        <p14:creationId xmlns:p14="http://schemas.microsoft.com/office/powerpoint/2010/main" val="109007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87036" y="1696642"/>
            <a:ext cx="2333625" cy="1625203"/>
          </a:xfrm>
        </p:spPr>
        <p:txBody>
          <a:bodyPr anchor="b">
            <a:noAutofit/>
          </a:bodyPr>
          <a:lstStyle/>
          <a:p>
            <a:pPr algn="ctr"/>
            <a:r>
              <a:rPr lang="en-US" sz="3000" dirty="0">
                <a:solidFill>
                  <a:schemeClr val="accent6">
                    <a:lumMod val="50000"/>
                  </a:schemeClr>
                </a:solidFill>
              </a:rPr>
              <a:t>More Understand </a:t>
            </a:r>
            <a:r>
              <a:rPr lang="en-US" altLang="en-US" sz="3000" dirty="0">
                <a:solidFill>
                  <a:schemeClr val="accent6">
                    <a:lumMod val="50000"/>
                  </a:schemeClr>
                </a:solidFill>
              </a:rPr>
              <a:t>Competitive Advantages</a:t>
            </a:r>
            <a:endParaRPr lang="en-IN" sz="3000" dirty="0">
              <a:solidFill>
                <a:schemeClr val="accent6">
                  <a:lumMod val="50000"/>
                </a:schemeClr>
              </a:solidFill>
            </a:endParaRPr>
          </a:p>
        </p:txBody>
      </p:sp>
      <p:sp>
        <p:nvSpPr>
          <p:cNvPr id="3" name="Content Placeholder 2"/>
          <p:cNvSpPr>
            <a:spLocks noGrp="1"/>
          </p:cNvSpPr>
          <p:nvPr>
            <p:ph idx="4294967295"/>
          </p:nvPr>
        </p:nvSpPr>
        <p:spPr>
          <a:xfrm>
            <a:off x="1524001" y="3561129"/>
            <a:ext cx="3159303" cy="1708547"/>
          </a:xfrm>
        </p:spPr>
        <p:txBody>
          <a:bodyPr>
            <a:normAutofit lnSpcReduction="10000"/>
          </a:bodyPr>
          <a:lstStyle/>
          <a:p>
            <a:pPr>
              <a:defRPr/>
            </a:pPr>
            <a:r>
              <a:rPr lang="en-US" sz="1350" b="1" dirty="0">
                <a:solidFill>
                  <a:schemeClr val="accent6">
                    <a:lumMod val="50000"/>
                  </a:schemeClr>
                </a:solidFill>
              </a:rPr>
              <a:t>Competitive advantage</a:t>
            </a:r>
            <a:r>
              <a:rPr lang="en-US" sz="1350" dirty="0">
                <a:solidFill>
                  <a:schemeClr val="accent6">
                    <a:lumMod val="50000"/>
                  </a:schemeClr>
                </a:solidFill>
              </a:rPr>
              <a:t>: refers to an advantage over competitors gained by offering greater customer value, </a:t>
            </a:r>
            <a:r>
              <a:rPr lang="ar-SA" sz="1350" dirty="0">
                <a:solidFill>
                  <a:schemeClr val="accent6">
                    <a:lumMod val="50000"/>
                  </a:schemeClr>
                </a:solidFill>
              </a:rPr>
              <a:t> </a:t>
            </a:r>
            <a:r>
              <a:rPr lang="en-US" sz="1350" dirty="0">
                <a:solidFill>
                  <a:schemeClr val="accent6">
                    <a:lumMod val="50000"/>
                  </a:schemeClr>
                </a:solidFill>
              </a:rPr>
              <a:t>through</a:t>
            </a:r>
            <a:r>
              <a:rPr lang="ar-SA" sz="1350" dirty="0">
                <a:solidFill>
                  <a:schemeClr val="accent6">
                    <a:lumMod val="50000"/>
                  </a:schemeClr>
                </a:solidFill>
              </a:rPr>
              <a:t> </a:t>
            </a:r>
            <a:r>
              <a:rPr lang="en-US" sz="1350" dirty="0">
                <a:solidFill>
                  <a:schemeClr val="accent6">
                    <a:lumMod val="50000"/>
                  </a:schemeClr>
                </a:solidFill>
              </a:rPr>
              <a:t>:</a:t>
            </a:r>
          </a:p>
          <a:p>
            <a:pPr lvl="1">
              <a:defRPr/>
            </a:pPr>
            <a:r>
              <a:rPr lang="en-US" sz="1350" dirty="0">
                <a:solidFill>
                  <a:schemeClr val="accent6">
                    <a:lumMod val="50000"/>
                  </a:schemeClr>
                </a:solidFill>
              </a:rPr>
              <a:t> Providing high quality </a:t>
            </a:r>
          </a:p>
          <a:p>
            <a:pPr lvl="1">
              <a:defRPr/>
            </a:pPr>
            <a:r>
              <a:rPr lang="en-US" sz="1350" dirty="0">
                <a:solidFill>
                  <a:schemeClr val="accent6">
                    <a:lumMod val="50000"/>
                  </a:schemeClr>
                </a:solidFill>
              </a:rPr>
              <a:t>Providing  benefits that justify higher prices</a:t>
            </a:r>
          </a:p>
          <a:p>
            <a:pPr lvl="1">
              <a:defRPr/>
            </a:pPr>
            <a:r>
              <a:rPr lang="en-US" sz="1350" dirty="0">
                <a:solidFill>
                  <a:schemeClr val="accent6">
                    <a:lumMod val="50000"/>
                  </a:schemeClr>
                </a:solidFill>
              </a:rPr>
              <a:t>Having lower prices</a:t>
            </a:r>
          </a:p>
          <a:p>
            <a:pPr marL="342900" lvl="1" indent="0">
              <a:buNone/>
              <a:defRPr/>
            </a:pPr>
            <a:endParaRPr lang="en-US" sz="1350" dirty="0">
              <a:solidFill>
                <a:schemeClr val="accent6">
                  <a:lumMod val="50000"/>
                </a:schemeClr>
              </a:solidFill>
            </a:endParaRPr>
          </a:p>
        </p:txBody>
      </p:sp>
      <p:pic>
        <p:nvPicPr>
          <p:cNvPr id="5" name="Picture 2" descr="Unique selling Proposition from the customer's perspective – What is USP –  Karim Elganainy | كريم الجنايني">
            <a:extLst>
              <a:ext uri="{FF2B5EF4-FFF2-40B4-BE49-F238E27FC236}">
                <a16:creationId xmlns:a16="http://schemas.microsoft.com/office/drawing/2014/main" id="{AF17080B-C6D1-7AB2-6991-0F897AF1E44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03386" y="1232048"/>
            <a:ext cx="3264614" cy="1825841"/>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a:extLst>
              <a:ext uri="{FF2B5EF4-FFF2-40B4-BE49-F238E27FC236}">
                <a16:creationId xmlns:a16="http://schemas.microsoft.com/office/drawing/2014/main" id="{793489DC-6665-86B8-25AF-A7BDF7369B60}"/>
              </a:ext>
            </a:extLst>
          </p:cNvPr>
          <p:cNvSpPr/>
          <p:nvPr/>
        </p:nvSpPr>
        <p:spPr>
          <a:xfrm>
            <a:off x="5118032" y="1640998"/>
            <a:ext cx="2914247" cy="36347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schemeClr val="accent6">
                  <a:lumMod val="50000"/>
                </a:schemeClr>
              </a:solidFill>
              <a:latin typeface="Calibri"/>
              <a:cs typeface="Arial" panose="020B0604020202020204" pitchFamily="34" charset="0"/>
            </a:endParaRPr>
          </a:p>
        </p:txBody>
      </p:sp>
      <p:sp>
        <p:nvSpPr>
          <p:cNvPr id="8" name="TextBox 7">
            <a:extLst>
              <a:ext uri="{FF2B5EF4-FFF2-40B4-BE49-F238E27FC236}">
                <a16:creationId xmlns:a16="http://schemas.microsoft.com/office/drawing/2014/main" id="{1AF94947-1E16-761D-5FD7-1C683382E367}"/>
              </a:ext>
            </a:extLst>
          </p:cNvPr>
          <p:cNvSpPr txBox="1"/>
          <p:nvPr/>
        </p:nvSpPr>
        <p:spPr>
          <a:xfrm>
            <a:off x="5115463" y="2004472"/>
            <a:ext cx="2290495" cy="923330"/>
          </a:xfrm>
          <a:prstGeom prst="rect">
            <a:avLst/>
          </a:prstGeom>
          <a:gradFill>
            <a:gsLst>
              <a:gs pos="57000">
                <a:schemeClr val="accent6">
                  <a:lumMod val="60000"/>
                  <a:lumOff val="40000"/>
                </a:schemeClr>
              </a:gs>
              <a:gs pos="100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p:spPr>
        <p:txBody>
          <a:bodyPr wrap="square">
            <a:spAutoFit/>
          </a:bodyPr>
          <a:lstStyle/>
          <a:p>
            <a:pPr marL="214313" indent="-214313" defTabSz="685800">
              <a:buFont typeface="Arial" panose="020B0604020202020204" pitchFamily="34" charset="0"/>
              <a:buChar char="•"/>
              <a:defRPr/>
            </a:pPr>
            <a:r>
              <a:rPr lang="en-US" sz="1350" b="1" dirty="0">
                <a:solidFill>
                  <a:schemeClr val="accent6">
                    <a:lumMod val="50000"/>
                  </a:schemeClr>
                </a:solidFill>
                <a:latin typeface="Poppins" panose="020B0604020202020204" pitchFamily="34" charset="0"/>
              </a:rPr>
              <a:t>Competitive Advantage</a:t>
            </a:r>
          </a:p>
          <a:p>
            <a:pPr marL="214313" indent="-214313" defTabSz="685800">
              <a:buFont typeface="Arial" panose="020B0604020202020204" pitchFamily="34" charset="0"/>
              <a:buChar char="•"/>
              <a:defRPr/>
            </a:pPr>
            <a:r>
              <a:rPr lang="en-US" sz="1350" b="1" dirty="0">
                <a:solidFill>
                  <a:schemeClr val="accent6">
                    <a:lumMod val="50000"/>
                  </a:schemeClr>
                </a:solidFill>
                <a:latin typeface="Poppins" panose="020B0604020202020204" pitchFamily="34" charset="0"/>
              </a:rPr>
              <a:t>unique Selling Proposition </a:t>
            </a:r>
          </a:p>
        </p:txBody>
      </p:sp>
      <p:pic>
        <p:nvPicPr>
          <p:cNvPr id="3074" name="Picture 2" descr="The USP Of A Property: What Does It Mean And How Can You Use It? – S-Ehrlich">
            <a:extLst>
              <a:ext uri="{FF2B5EF4-FFF2-40B4-BE49-F238E27FC236}">
                <a16:creationId xmlns:a16="http://schemas.microsoft.com/office/drawing/2014/main" id="{BE536990-0BEE-9774-DCB1-2F73150DFF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87" t="5693" r="5450" b="13542"/>
          <a:stretch/>
        </p:blipFill>
        <p:spPr bwMode="auto">
          <a:xfrm>
            <a:off x="5171033" y="3037805"/>
            <a:ext cx="5433932" cy="2260564"/>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a:extLst>
              <a:ext uri="{FF2B5EF4-FFF2-40B4-BE49-F238E27FC236}">
                <a16:creationId xmlns:a16="http://schemas.microsoft.com/office/drawing/2014/main" id="{241E7DE6-F77D-8673-7A85-DA7970A5AD98}"/>
              </a:ext>
            </a:extLst>
          </p:cNvPr>
          <p:cNvSpPr/>
          <p:nvPr/>
        </p:nvSpPr>
        <p:spPr>
          <a:xfrm>
            <a:off x="4195574" y="1579391"/>
            <a:ext cx="975461" cy="496439"/>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66">
              <a:defRPr/>
            </a:pPr>
            <a:r>
              <a:rPr lang="en-US" sz="1350" dirty="0">
                <a:solidFill>
                  <a:schemeClr val="accent6">
                    <a:lumMod val="50000"/>
                  </a:schemeClr>
                </a:solidFill>
                <a:latin typeface="Calibri" panose="020F0502020204030204"/>
              </a:rPr>
              <a:t>E</a:t>
            </a:r>
            <a:r>
              <a:rPr lang="en-SA" sz="1350" dirty="0">
                <a:solidFill>
                  <a:schemeClr val="accent6">
                    <a:lumMod val="50000"/>
                  </a:schemeClr>
                </a:solidFill>
                <a:latin typeface="Calibri" panose="020F0502020204030204"/>
              </a:rPr>
              <a:t>xtra </a:t>
            </a:r>
          </a:p>
        </p:txBody>
      </p:sp>
    </p:spTree>
    <p:extLst>
      <p:ext uri="{BB962C8B-B14F-4D97-AF65-F5344CB8AC3E}">
        <p14:creationId xmlns:p14="http://schemas.microsoft.com/office/powerpoint/2010/main" val="39912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checkerboard(across)">
                                      <p:cBhvr>
                                        <p:cTn id="2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86393" y="753761"/>
            <a:ext cx="9079396" cy="675084"/>
          </a:xfrm>
          <a:prstGeom prst="rect">
            <a:avLst/>
          </a:prstGeom>
        </p:spPr>
        <p:txBody>
          <a:bodyPr anchor="b">
            <a:noAutofit/>
          </a:bodyPr>
          <a:lstStyle/>
          <a:p>
            <a:r>
              <a:rPr lang="en-US" altLang="en-US" sz="1800" dirty="0">
                <a:cs typeface="Tahoma"/>
              </a:rPr>
              <a:t>Sources of Competitive Advantages &amp;</a:t>
            </a:r>
            <a:r>
              <a:rPr lang="en-US" sz="1800" dirty="0">
                <a:cs typeface="Tahoma"/>
              </a:rPr>
              <a:t> Customer Value Proposition</a:t>
            </a:r>
            <a:endParaRPr lang="en-IN" sz="1800" dirty="0">
              <a:cs typeface="Tahoma"/>
            </a:endParaRPr>
          </a:p>
        </p:txBody>
      </p:sp>
      <p:pic>
        <p:nvPicPr>
          <p:cNvPr id="6" name="Picture 4">
            <a:extLst>
              <a:ext uri="{FF2B5EF4-FFF2-40B4-BE49-F238E27FC236}">
                <a16:creationId xmlns:a16="http://schemas.microsoft.com/office/drawing/2014/main" id="{09EC7E35-2B8B-8BD3-91B6-3FC8D696BE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9" t="11494" r="1969" b="14418"/>
          <a:stretch/>
        </p:blipFill>
        <p:spPr bwMode="auto">
          <a:xfrm>
            <a:off x="2643278" y="2092151"/>
            <a:ext cx="3344892" cy="2881408"/>
          </a:xfrm>
          <a:prstGeom prst="rect">
            <a:avLst/>
          </a:prstGeom>
          <a:ln>
            <a:no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6807A87-AFCC-9E9B-E5C6-25987ABA34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04" t="12339" r="10672" b="11713"/>
          <a:stretch/>
        </p:blipFill>
        <p:spPr bwMode="auto">
          <a:xfrm>
            <a:off x="5986413" y="2167632"/>
            <a:ext cx="3003786" cy="2810544"/>
          </a:xfrm>
          <a:prstGeom prst="rect">
            <a:avLst/>
          </a:prstGeom>
          <a:ln>
            <a:noFill/>
          </a:ln>
        </p:spPr>
        <p:style>
          <a:lnRef idx="2">
            <a:schemeClr val="dk1"/>
          </a:lnRef>
          <a:fillRef idx="1">
            <a:schemeClr val="lt1"/>
          </a:fillRef>
          <a:effectRef idx="0">
            <a:schemeClr val="dk1"/>
          </a:effectRef>
          <a:fontRef idx="minor">
            <a:schemeClr val="dk1"/>
          </a:fontRef>
        </p:style>
      </p:pic>
      <p:sp>
        <p:nvSpPr>
          <p:cNvPr id="10" name="TextBox 9">
            <a:extLst>
              <a:ext uri="{FF2B5EF4-FFF2-40B4-BE49-F238E27FC236}">
                <a16:creationId xmlns:a16="http://schemas.microsoft.com/office/drawing/2014/main" id="{53AA58FE-0008-A8E1-E9C0-13D3F7ABBFAB}"/>
              </a:ext>
            </a:extLst>
          </p:cNvPr>
          <p:cNvSpPr txBox="1"/>
          <p:nvPr/>
        </p:nvSpPr>
        <p:spPr>
          <a:xfrm>
            <a:off x="4640322" y="5219751"/>
            <a:ext cx="3027556"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685800">
              <a:defRPr/>
            </a:pPr>
            <a:r>
              <a:rPr lang="en-US" sz="3000" dirty="0">
                <a:solidFill>
                  <a:prstClr val="black"/>
                </a:solidFill>
                <a:latin typeface="Gill Sans MT" panose="020B0502020104020203"/>
              </a:rPr>
              <a:t>F</a:t>
            </a:r>
            <a:r>
              <a:rPr lang="en-SA" sz="3000" dirty="0">
                <a:solidFill>
                  <a:prstClr val="black"/>
                </a:solidFill>
                <a:latin typeface="Gill Sans MT" panose="020B0502020104020203"/>
              </a:rPr>
              <a:t>ocus</a:t>
            </a:r>
          </a:p>
        </p:txBody>
      </p:sp>
      <p:sp>
        <p:nvSpPr>
          <p:cNvPr id="3" name="TextBox 2">
            <a:extLst>
              <a:ext uri="{FF2B5EF4-FFF2-40B4-BE49-F238E27FC236}">
                <a16:creationId xmlns:a16="http://schemas.microsoft.com/office/drawing/2014/main" id="{07C57333-216D-49D2-BB87-4186688BBB00}"/>
              </a:ext>
            </a:extLst>
          </p:cNvPr>
          <p:cNvSpPr txBox="1"/>
          <p:nvPr/>
        </p:nvSpPr>
        <p:spPr>
          <a:xfrm>
            <a:off x="2522470" y="1747577"/>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rgbClr val="FF0000"/>
                </a:solidFill>
                <a:latin typeface="Gill Sans MT" panose="020B0502020104020203"/>
              </a:rPr>
              <a:t>1</a:t>
            </a:r>
          </a:p>
        </p:txBody>
      </p:sp>
      <p:sp>
        <p:nvSpPr>
          <p:cNvPr id="5" name="TextBox 4">
            <a:extLst>
              <a:ext uri="{FF2B5EF4-FFF2-40B4-BE49-F238E27FC236}">
                <a16:creationId xmlns:a16="http://schemas.microsoft.com/office/drawing/2014/main" id="{F01EE048-1DC8-AB91-CEAD-7662B9482C49}"/>
              </a:ext>
            </a:extLst>
          </p:cNvPr>
          <p:cNvSpPr txBox="1"/>
          <p:nvPr/>
        </p:nvSpPr>
        <p:spPr>
          <a:xfrm>
            <a:off x="6488030" y="1745902"/>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rgbClr val="FF0000"/>
                </a:solidFill>
                <a:latin typeface="Gill Sans MT" panose="020B0502020104020203"/>
              </a:rPr>
              <a:t>2</a:t>
            </a:r>
          </a:p>
        </p:txBody>
      </p:sp>
      <p:sp>
        <p:nvSpPr>
          <p:cNvPr id="8" name="TextBox 7">
            <a:extLst>
              <a:ext uri="{FF2B5EF4-FFF2-40B4-BE49-F238E27FC236}">
                <a16:creationId xmlns:a16="http://schemas.microsoft.com/office/drawing/2014/main" id="{541A4DD1-F5FF-C9DD-A1DD-656B920ED6CC}"/>
              </a:ext>
            </a:extLst>
          </p:cNvPr>
          <p:cNvSpPr txBox="1"/>
          <p:nvPr/>
        </p:nvSpPr>
        <p:spPr>
          <a:xfrm>
            <a:off x="4860094" y="5523636"/>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dirty="0">
                <a:solidFill>
                  <a:srgbClr val="FF0000"/>
                </a:solidFill>
                <a:latin typeface="Gill Sans MT" panose="020B0502020104020203"/>
              </a:rPr>
              <a:t>3</a:t>
            </a:r>
          </a:p>
        </p:txBody>
      </p:sp>
      <p:pic>
        <p:nvPicPr>
          <p:cNvPr id="4" name="Picture 3" descr="Mercedes-Benz GLE 450 4MATIC W167">
            <a:extLst>
              <a:ext uri="{FF2B5EF4-FFF2-40B4-BE49-F238E27FC236}">
                <a16:creationId xmlns:a16="http://schemas.microsoft.com/office/drawing/2014/main" id="{ECA65481-EBCD-3CFF-7EC0-E138C5EFDAC0}"/>
              </a:ext>
            </a:extLst>
          </p:cNvPr>
          <p:cNvPicPr>
            <a:picLocks noChangeAspect="1"/>
          </p:cNvPicPr>
          <p:nvPr/>
        </p:nvPicPr>
        <p:blipFill>
          <a:blip r:embed="rId5"/>
          <a:stretch>
            <a:fillRect/>
          </a:stretch>
        </p:blipFill>
        <p:spPr>
          <a:xfrm>
            <a:off x="1524000" y="4758360"/>
            <a:ext cx="1656523" cy="1242393"/>
          </a:xfrm>
          <a:prstGeom prst="rect">
            <a:avLst/>
          </a:prstGeom>
        </p:spPr>
      </p:pic>
      <p:pic>
        <p:nvPicPr>
          <p:cNvPr id="9" name="Picture 8" descr="Chinese automaker Changan aims to list EV unit on STAR Market | HT Auto">
            <a:extLst>
              <a:ext uri="{FF2B5EF4-FFF2-40B4-BE49-F238E27FC236}">
                <a16:creationId xmlns:a16="http://schemas.microsoft.com/office/drawing/2014/main" id="{AFF71AF4-CE41-49F9-37A6-347B8668AA74}"/>
              </a:ext>
            </a:extLst>
          </p:cNvPr>
          <p:cNvPicPr>
            <a:picLocks noChangeAspect="1"/>
          </p:cNvPicPr>
          <p:nvPr/>
        </p:nvPicPr>
        <p:blipFill>
          <a:blip r:embed="rId6"/>
          <a:stretch>
            <a:fillRect/>
          </a:stretch>
        </p:blipFill>
        <p:spPr>
          <a:xfrm>
            <a:off x="8990200" y="1594784"/>
            <a:ext cx="1463391" cy="1145696"/>
          </a:xfrm>
          <a:prstGeom prst="rect">
            <a:avLst/>
          </a:prstGeom>
        </p:spPr>
      </p:pic>
      <p:pic>
        <p:nvPicPr>
          <p:cNvPr id="11" name="Picture 10" descr="A silver car parked in a parking lot&#10;&#10;Description automatically generated">
            <a:extLst>
              <a:ext uri="{FF2B5EF4-FFF2-40B4-BE49-F238E27FC236}">
                <a16:creationId xmlns:a16="http://schemas.microsoft.com/office/drawing/2014/main" id="{3972C412-AB5E-FDF4-7330-1C2E3942B826}"/>
              </a:ext>
            </a:extLst>
          </p:cNvPr>
          <p:cNvPicPr>
            <a:picLocks noChangeAspect="1"/>
          </p:cNvPicPr>
          <p:nvPr/>
        </p:nvPicPr>
        <p:blipFill>
          <a:blip r:embed="rId7"/>
          <a:stretch>
            <a:fillRect/>
          </a:stretch>
        </p:blipFill>
        <p:spPr>
          <a:xfrm>
            <a:off x="8568007" y="4590400"/>
            <a:ext cx="2000250" cy="1278731"/>
          </a:xfrm>
          <a:prstGeom prst="rect">
            <a:avLst/>
          </a:prstGeom>
        </p:spPr>
      </p:pic>
    </p:spTree>
    <p:extLst>
      <p:ext uri="{BB962C8B-B14F-4D97-AF65-F5344CB8AC3E}">
        <p14:creationId xmlns:p14="http://schemas.microsoft.com/office/powerpoint/2010/main" val="2219282274"/>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D9F758-293A-8EC3-4A23-90BE913E8822}"/>
              </a:ext>
            </a:extLst>
          </p:cNvPr>
          <p:cNvPicPr>
            <a:picLocks noChangeAspect="1"/>
          </p:cNvPicPr>
          <p:nvPr/>
        </p:nvPicPr>
        <p:blipFill>
          <a:blip r:embed="rId2"/>
          <a:stretch>
            <a:fillRect/>
          </a:stretch>
        </p:blipFill>
        <p:spPr>
          <a:xfrm>
            <a:off x="2252962" y="1340422"/>
            <a:ext cx="3412907" cy="1920240"/>
          </a:xfrm>
          <a:prstGeom prst="rect">
            <a:avLst/>
          </a:prstGeom>
        </p:spPr>
        <p:style>
          <a:lnRef idx="2">
            <a:schemeClr val="dk1"/>
          </a:lnRef>
          <a:fillRef idx="1">
            <a:schemeClr val="lt1"/>
          </a:fillRef>
          <a:effectRef idx="0">
            <a:schemeClr val="dk1"/>
          </a:effectRef>
          <a:fontRef idx="minor">
            <a:schemeClr val="dk1"/>
          </a:fontRef>
        </p:style>
      </p:pic>
      <p:pic>
        <p:nvPicPr>
          <p:cNvPr id="5" name="Picture 4">
            <a:extLst>
              <a:ext uri="{FF2B5EF4-FFF2-40B4-BE49-F238E27FC236}">
                <a16:creationId xmlns:a16="http://schemas.microsoft.com/office/drawing/2014/main" id="{C4CBD47C-953C-410B-37E2-F5574AB076BF}"/>
              </a:ext>
            </a:extLst>
          </p:cNvPr>
          <p:cNvPicPr>
            <a:picLocks noChangeAspect="1"/>
          </p:cNvPicPr>
          <p:nvPr/>
        </p:nvPicPr>
        <p:blipFill>
          <a:blip r:embed="rId3"/>
          <a:stretch>
            <a:fillRect/>
          </a:stretch>
        </p:blipFill>
        <p:spPr>
          <a:xfrm>
            <a:off x="1982262" y="3553856"/>
            <a:ext cx="3999438" cy="1972379"/>
          </a:xfrm>
          <a:prstGeom prst="rect">
            <a:avLst/>
          </a:prstGeom>
        </p:spPr>
        <p:style>
          <a:lnRef idx="2">
            <a:schemeClr val="dk1"/>
          </a:lnRef>
          <a:fillRef idx="1">
            <a:schemeClr val="lt1"/>
          </a:fillRef>
          <a:effectRef idx="0">
            <a:schemeClr val="dk1"/>
          </a:effectRef>
          <a:fontRef idx="minor">
            <a:schemeClr val="dk1"/>
          </a:fontRef>
        </p:style>
      </p:pic>
      <p:pic>
        <p:nvPicPr>
          <p:cNvPr id="6" name="Picture 5">
            <a:extLst>
              <a:ext uri="{FF2B5EF4-FFF2-40B4-BE49-F238E27FC236}">
                <a16:creationId xmlns:a16="http://schemas.microsoft.com/office/drawing/2014/main" id="{04A3A483-71A4-61DA-B123-07E9E5F61799}"/>
              </a:ext>
            </a:extLst>
          </p:cNvPr>
          <p:cNvPicPr>
            <a:picLocks noChangeAspect="1"/>
          </p:cNvPicPr>
          <p:nvPr/>
        </p:nvPicPr>
        <p:blipFill rotWithShape="1">
          <a:blip r:embed="rId4"/>
          <a:srcRect l="43836" b="15711"/>
          <a:stretch/>
        </p:blipFill>
        <p:spPr>
          <a:xfrm>
            <a:off x="3670747" y="3553855"/>
            <a:ext cx="2211638" cy="1018106"/>
          </a:xfrm>
          <a:prstGeom prst="rect">
            <a:avLst/>
          </a:prstGeom>
        </p:spPr>
        <p:style>
          <a:lnRef idx="2">
            <a:schemeClr val="dk1"/>
          </a:lnRef>
          <a:fillRef idx="1">
            <a:schemeClr val="lt1"/>
          </a:fillRef>
          <a:effectRef idx="0">
            <a:schemeClr val="dk1"/>
          </a:effectRef>
          <a:fontRef idx="minor">
            <a:schemeClr val="dk1"/>
          </a:fontRef>
        </p:style>
      </p:pic>
      <p:pic>
        <p:nvPicPr>
          <p:cNvPr id="7" name="Picture 6">
            <a:extLst>
              <a:ext uri="{FF2B5EF4-FFF2-40B4-BE49-F238E27FC236}">
                <a16:creationId xmlns:a16="http://schemas.microsoft.com/office/drawing/2014/main" id="{77D3070F-B37D-5AD6-693D-5699A5FF8525}"/>
              </a:ext>
            </a:extLst>
          </p:cNvPr>
          <p:cNvPicPr>
            <a:picLocks noChangeAspect="1"/>
          </p:cNvPicPr>
          <p:nvPr/>
        </p:nvPicPr>
        <p:blipFill>
          <a:blip r:embed="rId5"/>
          <a:stretch>
            <a:fillRect/>
          </a:stretch>
        </p:blipFill>
        <p:spPr>
          <a:xfrm>
            <a:off x="6526829" y="3611841"/>
            <a:ext cx="3412907" cy="1920240"/>
          </a:xfrm>
          <a:prstGeom prst="rect">
            <a:avLst/>
          </a:prstGeom>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EACB93CF-1260-CDC0-7FC4-451BEDB64413}"/>
              </a:ext>
            </a:extLst>
          </p:cNvPr>
          <p:cNvPicPr>
            <a:picLocks noChangeAspect="1"/>
          </p:cNvPicPr>
          <p:nvPr/>
        </p:nvPicPr>
        <p:blipFill>
          <a:blip r:embed="rId6"/>
          <a:stretch>
            <a:fillRect/>
          </a:stretch>
        </p:blipFill>
        <p:spPr>
          <a:xfrm>
            <a:off x="6235786" y="1325920"/>
            <a:ext cx="3959774" cy="1991629"/>
          </a:xfrm>
          <a:prstGeom prst="rect">
            <a:avLst/>
          </a:prstGeom>
        </p:spPr>
      </p:pic>
    </p:spTree>
    <p:extLst>
      <p:ext uri="{BB962C8B-B14F-4D97-AF65-F5344CB8AC3E}">
        <p14:creationId xmlns:p14="http://schemas.microsoft.com/office/powerpoint/2010/main" val="328053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788E64-A6DD-312D-EE09-EC754D8C98ED}"/>
              </a:ext>
            </a:extLst>
          </p:cNvPr>
          <p:cNvSpPr txBox="1">
            <a:spLocks/>
          </p:cNvSpPr>
          <p:nvPr/>
        </p:nvSpPr>
        <p:spPr>
          <a:xfrm>
            <a:off x="5388837" y="1269789"/>
            <a:ext cx="5162481" cy="367665"/>
          </a:xfrm>
          <a:prstGeom prst="rect">
            <a:avLst/>
          </a:prstGeom>
          <a:solidFill>
            <a:schemeClr val="bg1"/>
          </a:solidFill>
        </p:spPr>
        <p:txBody>
          <a:bodyPr vert="horz" wrap="square" lIns="68580" tIns="34290" rIns="68580" bIns="34290" rtlCol="0" anchor="t">
            <a:sp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defTabSz="685766">
              <a:defRPr/>
            </a:pPr>
            <a:r>
              <a:rPr lang="en-US" altLang="en-US" sz="2100" spc="150" dirty="0">
                <a:solidFill>
                  <a:schemeClr val="accent5">
                    <a:lumMod val="50000"/>
                  </a:schemeClr>
                </a:solidFill>
                <a:latin typeface="Abadi" panose="020B0604020104020204" pitchFamily="34" charset="0"/>
              </a:rPr>
              <a:t>Developing Value Propositions</a:t>
            </a:r>
            <a:endParaRPr lang="en-IN" sz="2100" spc="150" dirty="0">
              <a:solidFill>
                <a:schemeClr val="accent5">
                  <a:lumMod val="50000"/>
                </a:schemeClr>
              </a:solidFill>
              <a:latin typeface="Abadi" panose="020B0604020104020204" pitchFamily="34" charset="0"/>
            </a:endParaRPr>
          </a:p>
        </p:txBody>
      </p:sp>
      <p:pic>
        <p:nvPicPr>
          <p:cNvPr id="2" name="Picture 1">
            <a:extLst>
              <a:ext uri="{FF2B5EF4-FFF2-40B4-BE49-F238E27FC236}">
                <a16:creationId xmlns:a16="http://schemas.microsoft.com/office/drawing/2014/main" id="{0282176E-E673-1E87-ECE1-218291D1769B}"/>
              </a:ext>
            </a:extLst>
          </p:cNvPr>
          <p:cNvPicPr>
            <a:picLocks noChangeAspect="1"/>
          </p:cNvPicPr>
          <p:nvPr/>
        </p:nvPicPr>
        <p:blipFill>
          <a:blip r:embed="rId3"/>
          <a:stretch>
            <a:fillRect/>
          </a:stretch>
        </p:blipFill>
        <p:spPr>
          <a:xfrm>
            <a:off x="1524000" y="1805835"/>
            <a:ext cx="4087368" cy="3370689"/>
          </a:xfrm>
          <a:prstGeom prst="rect">
            <a:avLst/>
          </a:prstGeom>
        </p:spPr>
      </p:pic>
      <p:pic>
        <p:nvPicPr>
          <p:cNvPr id="7" name="Picture 6">
            <a:extLst>
              <a:ext uri="{FF2B5EF4-FFF2-40B4-BE49-F238E27FC236}">
                <a16:creationId xmlns:a16="http://schemas.microsoft.com/office/drawing/2014/main" id="{C82FA192-A514-77F2-BDF4-DAB52936A439}"/>
              </a:ext>
            </a:extLst>
          </p:cNvPr>
          <p:cNvPicPr>
            <a:picLocks noChangeAspect="1"/>
          </p:cNvPicPr>
          <p:nvPr/>
        </p:nvPicPr>
        <p:blipFill>
          <a:blip r:embed="rId4"/>
          <a:stretch>
            <a:fillRect/>
          </a:stretch>
        </p:blipFill>
        <p:spPr>
          <a:xfrm>
            <a:off x="5769054" y="1747767"/>
            <a:ext cx="4705350" cy="3428756"/>
          </a:xfrm>
          <a:prstGeom prst="rect">
            <a:avLst/>
          </a:prstGeom>
        </p:spPr>
      </p:pic>
      <p:grpSp>
        <p:nvGrpSpPr>
          <p:cNvPr id="3" name="Group 2">
            <a:extLst>
              <a:ext uri="{FF2B5EF4-FFF2-40B4-BE49-F238E27FC236}">
                <a16:creationId xmlns:a16="http://schemas.microsoft.com/office/drawing/2014/main" id="{15DC79BC-2430-6A2B-FB68-4F8C8F9C0C18}"/>
              </a:ext>
            </a:extLst>
          </p:cNvPr>
          <p:cNvGrpSpPr/>
          <p:nvPr/>
        </p:nvGrpSpPr>
        <p:grpSpPr>
          <a:xfrm>
            <a:off x="4912214" y="1239245"/>
            <a:ext cx="618166" cy="508523"/>
            <a:chOff x="635175" y="2190775"/>
            <a:chExt cx="914087" cy="914087"/>
          </a:xfrm>
        </p:grpSpPr>
        <p:sp>
          <p:nvSpPr>
            <p:cNvPr id="4" name="Oval 3">
              <a:extLst>
                <a:ext uri="{FF2B5EF4-FFF2-40B4-BE49-F238E27FC236}">
                  <a16:creationId xmlns:a16="http://schemas.microsoft.com/office/drawing/2014/main" id="{E54CF335-264F-2C67-4383-497C325BDDC5}"/>
                </a:ext>
              </a:extLst>
            </p:cNvPr>
            <p:cNvSpPr/>
            <p:nvPr/>
          </p:nvSpPr>
          <p:spPr>
            <a:xfrm>
              <a:off x="635175" y="2190775"/>
              <a:ext cx="914087" cy="914087"/>
            </a:xfrm>
            <a:prstGeom prst="ellipse">
              <a:avLst/>
            </a:prstGeom>
            <a:solidFill>
              <a:schemeClr val="bg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685800">
                <a:defRPr/>
              </a:pPr>
              <a:endParaRPr lang="ar-SA" sz="1350">
                <a:solidFill>
                  <a:prstClr val="white"/>
                </a:solidFill>
                <a:latin typeface="Calibri"/>
                <a:cs typeface="Arial" panose="020B0604020202020204" pitchFamily="34" charset="0"/>
              </a:endParaRPr>
            </a:p>
          </p:txBody>
        </p:sp>
        <p:sp>
          <p:nvSpPr>
            <p:cNvPr id="5" name="Oval 4">
              <a:extLst>
                <a:ext uri="{FF2B5EF4-FFF2-40B4-BE49-F238E27FC236}">
                  <a16:creationId xmlns:a16="http://schemas.microsoft.com/office/drawing/2014/main" id="{F3979D1A-9957-7276-E7F3-BA267DA65150}"/>
                </a:ext>
              </a:extLst>
            </p:cNvPr>
            <p:cNvSpPr txBox="1"/>
            <p:nvPr/>
          </p:nvSpPr>
          <p:spPr>
            <a:xfrm>
              <a:off x="769040" y="2324640"/>
              <a:ext cx="646357" cy="64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450" tIns="9525" rIns="53450" bIns="9525" numCol="1" spcCol="1270" anchor="ctr" anchorCtr="0">
              <a:noAutofit/>
            </a:bodyPr>
            <a:lstStyle/>
            <a:p>
              <a:pPr algn="ctr" defTabSz="1466777">
                <a:lnSpc>
                  <a:spcPct val="90000"/>
                </a:lnSpc>
                <a:spcBef>
                  <a:spcPct val="0"/>
                </a:spcBef>
                <a:spcAft>
                  <a:spcPct val="35000"/>
                </a:spcAft>
                <a:defRPr/>
              </a:pPr>
              <a:r>
                <a:rPr lang="en-US" sz="2700" dirty="0">
                  <a:solidFill>
                    <a:srgbClr val="0070C0"/>
                  </a:solidFill>
                  <a:latin typeface="Calibri" panose="020F0502020204030204"/>
                </a:rPr>
                <a:t>3</a:t>
              </a:r>
            </a:p>
          </p:txBody>
        </p:sp>
      </p:grpSp>
    </p:spTree>
    <p:extLst>
      <p:ext uri="{BB962C8B-B14F-4D97-AF65-F5344CB8AC3E}">
        <p14:creationId xmlns:p14="http://schemas.microsoft.com/office/powerpoint/2010/main" val="214563354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363213" y="1751328"/>
            <a:ext cx="3440426" cy="3442703"/>
          </a:xfrm>
          <a:prstGeom prst="rect">
            <a:avLst/>
          </a:prstGeom>
        </p:spPr>
      </p:pic>
      <p:sp>
        <p:nvSpPr>
          <p:cNvPr id="3" name="object 3"/>
          <p:cNvSpPr txBox="1">
            <a:spLocks noGrp="1"/>
          </p:cNvSpPr>
          <p:nvPr>
            <p:ph type="title"/>
          </p:nvPr>
        </p:nvSpPr>
        <p:spPr>
          <a:xfrm>
            <a:off x="1826285" y="1095973"/>
            <a:ext cx="5491163" cy="428643"/>
          </a:xfrm>
          <a:prstGeom prst="rect">
            <a:avLst/>
          </a:prstGeom>
        </p:spPr>
        <p:txBody>
          <a:bodyPr vert="horz" wrap="square" lIns="0" tIns="56198" rIns="0" bIns="0" rtlCol="0" anchor="b">
            <a:spAutoFit/>
          </a:bodyPr>
          <a:lstStyle/>
          <a:p>
            <a:pPr marL="9525" marR="3810">
              <a:lnSpc>
                <a:spcPts val="2918"/>
              </a:lnSpc>
              <a:spcBef>
                <a:spcPts val="443"/>
              </a:spcBef>
            </a:pPr>
            <a:r>
              <a:rPr sz="2700" dirty="0">
                <a:solidFill>
                  <a:schemeClr val="accent6">
                    <a:lumMod val="50000"/>
                  </a:schemeClr>
                </a:solidFill>
              </a:rPr>
              <a:t>The Customer Value Proposition</a:t>
            </a:r>
          </a:p>
        </p:txBody>
      </p:sp>
      <p:sp>
        <p:nvSpPr>
          <p:cNvPr id="4" name="object 4"/>
          <p:cNvSpPr txBox="1"/>
          <p:nvPr/>
        </p:nvSpPr>
        <p:spPr>
          <a:xfrm>
            <a:off x="1969617" y="3871685"/>
            <a:ext cx="2434590" cy="1150860"/>
          </a:xfrm>
          <a:prstGeom prst="rect">
            <a:avLst/>
          </a:prstGeom>
        </p:spPr>
        <p:txBody>
          <a:bodyPr vert="horz" wrap="square" lIns="0" tIns="49054" rIns="0" bIns="0" rtlCol="0">
            <a:spAutoFit/>
          </a:bodyPr>
          <a:lstStyle/>
          <a:p>
            <a:pPr marL="224314" marR="3810" indent="-215265">
              <a:lnSpc>
                <a:spcPts val="1298"/>
              </a:lnSpc>
              <a:spcBef>
                <a:spcPts val="386"/>
              </a:spcBef>
            </a:pPr>
            <a:r>
              <a:rPr sz="1350">
                <a:solidFill>
                  <a:schemeClr val="accent6">
                    <a:lumMod val="50000"/>
                  </a:schemeClr>
                </a:solidFill>
                <a:latin typeface="Arial"/>
                <a:cs typeface="Arial"/>
              </a:rPr>
              <a:t>Customer:</a:t>
            </a:r>
            <a:r>
              <a:rPr sz="1350" spc="30">
                <a:solidFill>
                  <a:schemeClr val="accent6">
                    <a:lumMod val="50000"/>
                  </a:schemeClr>
                </a:solidFill>
                <a:latin typeface="Arial"/>
                <a:cs typeface="Arial"/>
              </a:rPr>
              <a:t> </a:t>
            </a:r>
            <a:r>
              <a:rPr sz="1350">
                <a:solidFill>
                  <a:schemeClr val="accent6">
                    <a:lumMod val="50000"/>
                  </a:schemeClr>
                </a:solidFill>
                <a:latin typeface="Arial"/>
                <a:cs typeface="Arial"/>
              </a:rPr>
              <a:t>shops</a:t>
            </a:r>
            <a:r>
              <a:rPr sz="1350" spc="34">
                <a:solidFill>
                  <a:schemeClr val="accent6">
                    <a:lumMod val="50000"/>
                  </a:schemeClr>
                </a:solidFill>
                <a:latin typeface="Arial"/>
                <a:cs typeface="Arial"/>
              </a:rPr>
              <a:t> </a:t>
            </a:r>
            <a:r>
              <a:rPr sz="1350">
                <a:solidFill>
                  <a:schemeClr val="accent6">
                    <a:lumMod val="50000"/>
                  </a:schemeClr>
                </a:solidFill>
                <a:latin typeface="Arial"/>
                <a:cs typeface="Arial"/>
              </a:rPr>
              <a:t>for</a:t>
            </a:r>
            <a:r>
              <a:rPr sz="1350" spc="30">
                <a:solidFill>
                  <a:schemeClr val="accent6">
                    <a:lumMod val="50000"/>
                  </a:schemeClr>
                </a:solidFill>
                <a:latin typeface="Arial"/>
                <a:cs typeface="Arial"/>
              </a:rPr>
              <a:t> </a:t>
            </a:r>
            <a:r>
              <a:rPr sz="1350" spc="-8">
                <a:solidFill>
                  <a:schemeClr val="accent6">
                    <a:lumMod val="50000"/>
                  </a:schemeClr>
                </a:solidFill>
                <a:latin typeface="Arial"/>
                <a:cs typeface="Arial"/>
              </a:rPr>
              <a:t>standard </a:t>
            </a:r>
            <a:r>
              <a:rPr sz="1350">
                <a:solidFill>
                  <a:schemeClr val="accent6">
                    <a:lumMod val="50000"/>
                  </a:schemeClr>
                </a:solidFill>
                <a:latin typeface="Arial"/>
                <a:cs typeface="Arial"/>
              </a:rPr>
              <a:t>products/</a:t>
            </a:r>
            <a:r>
              <a:rPr sz="1350" spc="15">
                <a:solidFill>
                  <a:schemeClr val="accent6">
                    <a:lumMod val="50000"/>
                  </a:schemeClr>
                </a:solidFill>
                <a:latin typeface="Arial"/>
                <a:cs typeface="Arial"/>
              </a:rPr>
              <a:t> </a:t>
            </a:r>
            <a:r>
              <a:rPr sz="1350">
                <a:solidFill>
                  <a:schemeClr val="accent6">
                    <a:lumMod val="50000"/>
                  </a:schemeClr>
                </a:solidFill>
                <a:latin typeface="Arial"/>
                <a:cs typeface="Arial"/>
              </a:rPr>
              <a:t>services</a:t>
            </a:r>
            <a:r>
              <a:rPr sz="1350" spc="26">
                <a:solidFill>
                  <a:schemeClr val="accent6">
                    <a:lumMod val="50000"/>
                  </a:schemeClr>
                </a:solidFill>
                <a:latin typeface="Arial"/>
                <a:cs typeface="Arial"/>
              </a:rPr>
              <a:t> </a:t>
            </a:r>
            <a:r>
              <a:rPr sz="1350">
                <a:solidFill>
                  <a:schemeClr val="accent6">
                    <a:lumMod val="50000"/>
                  </a:schemeClr>
                </a:solidFill>
                <a:latin typeface="Arial"/>
                <a:cs typeface="Arial"/>
              </a:rPr>
              <a:t>with</a:t>
            </a:r>
            <a:r>
              <a:rPr sz="1350" spc="38">
                <a:solidFill>
                  <a:schemeClr val="accent6">
                    <a:lumMod val="50000"/>
                  </a:schemeClr>
                </a:solidFill>
                <a:latin typeface="Arial"/>
                <a:cs typeface="Arial"/>
              </a:rPr>
              <a:t> </a:t>
            </a:r>
            <a:r>
              <a:rPr sz="1350" spc="-34">
                <a:solidFill>
                  <a:schemeClr val="accent6">
                    <a:lumMod val="50000"/>
                  </a:schemeClr>
                </a:solidFill>
                <a:latin typeface="Arial"/>
                <a:cs typeface="Arial"/>
              </a:rPr>
              <a:t>some </a:t>
            </a:r>
            <a:r>
              <a:rPr sz="1350">
                <a:solidFill>
                  <a:schemeClr val="accent6">
                    <a:lumMod val="50000"/>
                  </a:schemeClr>
                </a:solidFill>
                <a:latin typeface="Arial"/>
                <a:cs typeface="Arial"/>
              </a:rPr>
              <a:t>features</a:t>
            </a:r>
            <a:r>
              <a:rPr sz="1350" spc="34">
                <a:solidFill>
                  <a:schemeClr val="accent6">
                    <a:lumMod val="50000"/>
                  </a:schemeClr>
                </a:solidFill>
                <a:latin typeface="Arial"/>
                <a:cs typeface="Arial"/>
              </a:rPr>
              <a:t> </a:t>
            </a:r>
            <a:r>
              <a:rPr sz="1350">
                <a:solidFill>
                  <a:schemeClr val="accent6">
                    <a:lumMod val="50000"/>
                  </a:schemeClr>
                </a:solidFill>
                <a:latin typeface="Arial"/>
                <a:cs typeface="Arial"/>
              </a:rPr>
              <a:t>at</a:t>
            </a:r>
            <a:r>
              <a:rPr sz="1350" spc="38">
                <a:solidFill>
                  <a:schemeClr val="accent6">
                    <a:lumMod val="50000"/>
                  </a:schemeClr>
                </a:solidFill>
                <a:latin typeface="Arial"/>
                <a:cs typeface="Arial"/>
              </a:rPr>
              <a:t> </a:t>
            </a:r>
            <a:r>
              <a:rPr sz="1350">
                <a:solidFill>
                  <a:schemeClr val="accent6">
                    <a:lumMod val="50000"/>
                  </a:schemeClr>
                </a:solidFill>
                <a:latin typeface="Arial"/>
                <a:cs typeface="Arial"/>
              </a:rPr>
              <a:t>a</a:t>
            </a:r>
            <a:r>
              <a:rPr sz="1350" spc="34">
                <a:solidFill>
                  <a:schemeClr val="accent6">
                    <a:lumMod val="50000"/>
                  </a:schemeClr>
                </a:solidFill>
                <a:latin typeface="Arial"/>
                <a:cs typeface="Arial"/>
              </a:rPr>
              <a:t> </a:t>
            </a:r>
            <a:r>
              <a:rPr sz="1350" spc="-8">
                <a:solidFill>
                  <a:schemeClr val="accent6">
                    <a:lumMod val="50000"/>
                  </a:schemeClr>
                </a:solidFill>
                <a:latin typeface="Arial"/>
                <a:cs typeface="Arial"/>
              </a:rPr>
              <a:t>mid-</a:t>
            </a:r>
            <a:r>
              <a:rPr sz="1350">
                <a:solidFill>
                  <a:schemeClr val="accent6">
                    <a:lumMod val="50000"/>
                  </a:schemeClr>
                </a:solidFill>
                <a:latin typeface="Arial"/>
                <a:cs typeface="Arial"/>
              </a:rPr>
              <a:t>range</a:t>
            </a:r>
            <a:r>
              <a:rPr sz="1350" spc="49">
                <a:solidFill>
                  <a:schemeClr val="accent6">
                    <a:lumMod val="50000"/>
                  </a:schemeClr>
                </a:solidFill>
                <a:latin typeface="Arial"/>
                <a:cs typeface="Arial"/>
              </a:rPr>
              <a:t> </a:t>
            </a:r>
            <a:r>
              <a:rPr sz="1350" spc="-23">
                <a:solidFill>
                  <a:schemeClr val="accent6">
                    <a:lumMod val="50000"/>
                  </a:schemeClr>
                </a:solidFill>
                <a:latin typeface="Arial"/>
                <a:cs typeface="Arial"/>
              </a:rPr>
              <a:t>price</a:t>
            </a:r>
            <a:endParaRPr sz="1350">
              <a:solidFill>
                <a:schemeClr val="accent6">
                  <a:lumMod val="50000"/>
                </a:schemeClr>
              </a:solidFill>
              <a:latin typeface="Arial"/>
              <a:cs typeface="Arial"/>
            </a:endParaRPr>
          </a:p>
          <a:p>
            <a:pPr marL="224314" marR="52388" indent="-215265">
              <a:lnSpc>
                <a:spcPct val="79800"/>
              </a:lnSpc>
              <a:spcBef>
                <a:spcPts val="821"/>
              </a:spcBef>
            </a:pPr>
            <a:r>
              <a:rPr sz="1350">
                <a:solidFill>
                  <a:schemeClr val="accent6">
                    <a:lumMod val="50000"/>
                  </a:schemeClr>
                </a:solidFill>
                <a:latin typeface="Arial"/>
                <a:cs typeface="Arial"/>
              </a:rPr>
              <a:t>Company:</a:t>
            </a:r>
            <a:r>
              <a:rPr sz="1350" spc="-15">
                <a:solidFill>
                  <a:schemeClr val="accent6">
                    <a:lumMod val="50000"/>
                  </a:schemeClr>
                </a:solidFill>
                <a:latin typeface="Arial"/>
                <a:cs typeface="Arial"/>
              </a:rPr>
              <a:t> </a:t>
            </a:r>
            <a:r>
              <a:rPr sz="1350">
                <a:solidFill>
                  <a:schemeClr val="accent6">
                    <a:lumMod val="50000"/>
                  </a:schemeClr>
                </a:solidFill>
                <a:latin typeface="Arial"/>
                <a:cs typeface="Arial"/>
              </a:rPr>
              <a:t>“We</a:t>
            </a:r>
            <a:r>
              <a:rPr sz="1350" spc="-41">
                <a:solidFill>
                  <a:schemeClr val="accent6">
                    <a:lumMod val="50000"/>
                  </a:schemeClr>
                </a:solidFill>
                <a:latin typeface="Arial"/>
                <a:cs typeface="Arial"/>
              </a:rPr>
              <a:t> </a:t>
            </a:r>
            <a:r>
              <a:rPr sz="1350">
                <a:solidFill>
                  <a:schemeClr val="accent6">
                    <a:lumMod val="50000"/>
                  </a:schemeClr>
                </a:solidFill>
                <a:latin typeface="Arial"/>
                <a:cs typeface="Arial"/>
              </a:rPr>
              <a:t>offer</a:t>
            </a:r>
            <a:r>
              <a:rPr sz="1350" spc="-38">
                <a:solidFill>
                  <a:schemeClr val="accent6">
                    <a:lumMod val="50000"/>
                  </a:schemeClr>
                </a:solidFill>
                <a:latin typeface="Arial"/>
                <a:cs typeface="Arial"/>
              </a:rPr>
              <a:t> </a:t>
            </a:r>
            <a:r>
              <a:rPr sz="1350" spc="-15">
                <a:solidFill>
                  <a:schemeClr val="accent6">
                    <a:lumMod val="50000"/>
                  </a:schemeClr>
                </a:solidFill>
                <a:latin typeface="Arial"/>
                <a:cs typeface="Arial"/>
              </a:rPr>
              <a:t>good </a:t>
            </a:r>
            <a:r>
              <a:rPr sz="1350">
                <a:solidFill>
                  <a:schemeClr val="accent6">
                    <a:lumMod val="50000"/>
                  </a:schemeClr>
                </a:solidFill>
                <a:latin typeface="Arial"/>
                <a:cs typeface="Arial"/>
              </a:rPr>
              <a:t>products/</a:t>
            </a:r>
            <a:r>
              <a:rPr sz="1350" spc="19">
                <a:solidFill>
                  <a:schemeClr val="accent6">
                    <a:lumMod val="50000"/>
                  </a:schemeClr>
                </a:solidFill>
                <a:latin typeface="Arial"/>
                <a:cs typeface="Arial"/>
              </a:rPr>
              <a:t> </a:t>
            </a:r>
            <a:r>
              <a:rPr sz="1350">
                <a:solidFill>
                  <a:schemeClr val="accent6">
                    <a:lumMod val="50000"/>
                  </a:schemeClr>
                </a:solidFill>
                <a:latin typeface="Arial"/>
                <a:cs typeface="Arial"/>
              </a:rPr>
              <a:t>services</a:t>
            </a:r>
            <a:r>
              <a:rPr sz="1350" spc="30">
                <a:solidFill>
                  <a:schemeClr val="accent6">
                    <a:lumMod val="50000"/>
                  </a:schemeClr>
                </a:solidFill>
                <a:latin typeface="Arial"/>
                <a:cs typeface="Arial"/>
              </a:rPr>
              <a:t> </a:t>
            </a:r>
            <a:r>
              <a:rPr sz="1350">
                <a:solidFill>
                  <a:schemeClr val="accent6">
                    <a:lumMod val="50000"/>
                  </a:schemeClr>
                </a:solidFill>
                <a:latin typeface="Arial"/>
                <a:cs typeface="Arial"/>
              </a:rPr>
              <a:t>at</a:t>
            </a:r>
            <a:r>
              <a:rPr sz="1350" spc="30">
                <a:solidFill>
                  <a:schemeClr val="accent6">
                    <a:lumMod val="50000"/>
                  </a:schemeClr>
                </a:solidFill>
                <a:latin typeface="Arial"/>
                <a:cs typeface="Arial"/>
              </a:rPr>
              <a:t> </a:t>
            </a:r>
            <a:r>
              <a:rPr sz="1350" spc="-23">
                <a:solidFill>
                  <a:schemeClr val="accent6">
                    <a:lumMod val="50000"/>
                  </a:schemeClr>
                </a:solidFill>
                <a:latin typeface="Arial"/>
                <a:cs typeface="Arial"/>
              </a:rPr>
              <a:t>regular </a:t>
            </a:r>
            <a:r>
              <a:rPr sz="1350" spc="-8">
                <a:solidFill>
                  <a:schemeClr val="accent6">
                    <a:lumMod val="50000"/>
                  </a:schemeClr>
                </a:solidFill>
                <a:latin typeface="Arial"/>
                <a:cs typeface="Arial"/>
              </a:rPr>
              <a:t>prices”</a:t>
            </a:r>
            <a:endParaRPr sz="1350">
              <a:solidFill>
                <a:schemeClr val="accent6">
                  <a:lumMod val="50000"/>
                </a:schemeClr>
              </a:solidFill>
              <a:latin typeface="Arial"/>
              <a:cs typeface="Arial"/>
            </a:endParaRPr>
          </a:p>
        </p:txBody>
      </p:sp>
      <p:sp>
        <p:nvSpPr>
          <p:cNvPr id="5" name="object 5"/>
          <p:cNvSpPr txBox="1"/>
          <p:nvPr/>
        </p:nvSpPr>
        <p:spPr>
          <a:xfrm>
            <a:off x="7928324" y="2111181"/>
            <a:ext cx="2374106" cy="1150347"/>
          </a:xfrm>
          <a:prstGeom prst="rect">
            <a:avLst/>
          </a:prstGeom>
        </p:spPr>
        <p:txBody>
          <a:bodyPr vert="horz" wrap="square" lIns="0" tIns="49054" rIns="0" bIns="0" rtlCol="0">
            <a:spAutoFit/>
          </a:bodyPr>
          <a:lstStyle/>
          <a:p>
            <a:pPr marL="224314" marR="149543" indent="-215265">
              <a:lnSpc>
                <a:spcPts val="1298"/>
              </a:lnSpc>
              <a:spcBef>
                <a:spcPts val="386"/>
              </a:spcBef>
            </a:pPr>
            <a:r>
              <a:rPr sz="1350">
                <a:solidFill>
                  <a:schemeClr val="accent6">
                    <a:lumMod val="50000"/>
                  </a:schemeClr>
                </a:solidFill>
                <a:latin typeface="Arial"/>
                <a:cs typeface="Arial"/>
              </a:rPr>
              <a:t>Customer</a:t>
            </a:r>
            <a:r>
              <a:rPr sz="1350" spc="30">
                <a:solidFill>
                  <a:schemeClr val="accent6">
                    <a:lumMod val="50000"/>
                  </a:schemeClr>
                </a:solidFill>
                <a:latin typeface="Arial"/>
                <a:cs typeface="Arial"/>
              </a:rPr>
              <a:t> </a:t>
            </a:r>
            <a:r>
              <a:rPr sz="1350">
                <a:solidFill>
                  <a:schemeClr val="accent6">
                    <a:lumMod val="50000"/>
                  </a:schemeClr>
                </a:solidFill>
                <a:latin typeface="Arial"/>
                <a:cs typeface="Arial"/>
              </a:rPr>
              <a:t>buys</a:t>
            </a:r>
            <a:r>
              <a:rPr sz="1350" spc="41">
                <a:solidFill>
                  <a:schemeClr val="accent6">
                    <a:lumMod val="50000"/>
                  </a:schemeClr>
                </a:solidFill>
                <a:latin typeface="Arial"/>
                <a:cs typeface="Arial"/>
              </a:rPr>
              <a:t> </a:t>
            </a:r>
            <a:r>
              <a:rPr sz="1350">
                <a:solidFill>
                  <a:schemeClr val="accent6">
                    <a:lumMod val="50000"/>
                  </a:schemeClr>
                </a:solidFill>
                <a:latin typeface="Arial"/>
                <a:cs typeface="Arial"/>
              </a:rPr>
              <a:t>a</a:t>
            </a:r>
            <a:r>
              <a:rPr sz="1350" spc="19">
                <a:solidFill>
                  <a:schemeClr val="accent6">
                    <a:lumMod val="50000"/>
                  </a:schemeClr>
                </a:solidFill>
                <a:latin typeface="Arial"/>
                <a:cs typeface="Arial"/>
              </a:rPr>
              <a:t> </a:t>
            </a:r>
            <a:r>
              <a:rPr sz="1350" spc="-19">
                <a:solidFill>
                  <a:schemeClr val="accent6">
                    <a:lumMod val="50000"/>
                  </a:schemeClr>
                </a:solidFill>
                <a:latin typeface="Arial"/>
                <a:cs typeface="Arial"/>
              </a:rPr>
              <a:t>customized </a:t>
            </a:r>
            <a:r>
              <a:rPr sz="1350">
                <a:solidFill>
                  <a:schemeClr val="accent6">
                    <a:lumMod val="50000"/>
                  </a:schemeClr>
                </a:solidFill>
                <a:latin typeface="Arial"/>
                <a:cs typeface="Arial"/>
              </a:rPr>
              <a:t>solution</a:t>
            </a:r>
            <a:r>
              <a:rPr sz="1350" spc="34">
                <a:solidFill>
                  <a:schemeClr val="accent6">
                    <a:lumMod val="50000"/>
                  </a:schemeClr>
                </a:solidFill>
                <a:latin typeface="Arial"/>
                <a:cs typeface="Arial"/>
              </a:rPr>
              <a:t> </a:t>
            </a:r>
            <a:r>
              <a:rPr sz="1350">
                <a:solidFill>
                  <a:schemeClr val="accent6">
                    <a:lumMod val="50000"/>
                  </a:schemeClr>
                </a:solidFill>
                <a:latin typeface="Arial"/>
                <a:cs typeface="Arial"/>
              </a:rPr>
              <a:t>to</a:t>
            </a:r>
            <a:r>
              <a:rPr sz="1350" spc="26">
                <a:solidFill>
                  <a:schemeClr val="accent6">
                    <a:lumMod val="50000"/>
                  </a:schemeClr>
                </a:solidFill>
                <a:latin typeface="Arial"/>
                <a:cs typeface="Arial"/>
              </a:rPr>
              <a:t> </a:t>
            </a:r>
            <a:r>
              <a:rPr sz="1350">
                <a:solidFill>
                  <a:schemeClr val="accent6">
                    <a:lumMod val="50000"/>
                  </a:schemeClr>
                </a:solidFill>
                <a:latin typeface="Arial"/>
                <a:cs typeface="Arial"/>
              </a:rPr>
              <a:t>a</a:t>
            </a:r>
            <a:r>
              <a:rPr sz="1350" spc="26">
                <a:solidFill>
                  <a:schemeClr val="accent6">
                    <a:lumMod val="50000"/>
                  </a:schemeClr>
                </a:solidFill>
                <a:latin typeface="Arial"/>
                <a:cs typeface="Arial"/>
              </a:rPr>
              <a:t> </a:t>
            </a:r>
            <a:r>
              <a:rPr sz="1350" spc="-8">
                <a:solidFill>
                  <a:schemeClr val="accent6">
                    <a:lumMod val="50000"/>
                  </a:schemeClr>
                </a:solidFill>
                <a:latin typeface="Arial"/>
                <a:cs typeface="Arial"/>
              </a:rPr>
              <a:t>problem.</a:t>
            </a:r>
            <a:endParaRPr sz="1350">
              <a:solidFill>
                <a:schemeClr val="accent6">
                  <a:lumMod val="50000"/>
                </a:schemeClr>
              </a:solidFill>
              <a:latin typeface="Arial"/>
              <a:cs typeface="Arial"/>
            </a:endParaRPr>
          </a:p>
          <a:p>
            <a:pPr marL="224314" marR="3810" indent="-215265">
              <a:lnSpc>
                <a:spcPct val="79900"/>
              </a:lnSpc>
              <a:spcBef>
                <a:spcPts val="821"/>
              </a:spcBef>
            </a:pPr>
            <a:r>
              <a:rPr sz="1350">
                <a:solidFill>
                  <a:schemeClr val="accent6">
                    <a:lumMod val="50000"/>
                  </a:schemeClr>
                </a:solidFill>
                <a:latin typeface="Arial"/>
                <a:cs typeface="Arial"/>
              </a:rPr>
              <a:t>Company:”We</a:t>
            </a:r>
            <a:r>
              <a:rPr sz="1350" spc="-19">
                <a:solidFill>
                  <a:schemeClr val="accent6">
                    <a:lumMod val="50000"/>
                  </a:schemeClr>
                </a:solidFill>
                <a:latin typeface="Arial"/>
                <a:cs typeface="Arial"/>
              </a:rPr>
              <a:t> </a:t>
            </a:r>
            <a:r>
              <a:rPr sz="1350">
                <a:solidFill>
                  <a:schemeClr val="accent6">
                    <a:lumMod val="50000"/>
                  </a:schemeClr>
                </a:solidFill>
                <a:latin typeface="Arial"/>
                <a:cs typeface="Arial"/>
              </a:rPr>
              <a:t>are</a:t>
            </a:r>
            <a:r>
              <a:rPr sz="1350" spc="-4">
                <a:solidFill>
                  <a:schemeClr val="accent6">
                    <a:lumMod val="50000"/>
                  </a:schemeClr>
                </a:solidFill>
                <a:latin typeface="Arial"/>
                <a:cs typeface="Arial"/>
              </a:rPr>
              <a:t> </a:t>
            </a:r>
            <a:r>
              <a:rPr sz="1350">
                <a:solidFill>
                  <a:schemeClr val="accent6">
                    <a:lumMod val="50000"/>
                  </a:schemeClr>
                </a:solidFill>
                <a:latin typeface="Arial"/>
                <a:cs typeface="Arial"/>
              </a:rPr>
              <a:t>experts,</a:t>
            </a:r>
            <a:r>
              <a:rPr sz="1350" spc="8">
                <a:solidFill>
                  <a:schemeClr val="accent6">
                    <a:lumMod val="50000"/>
                  </a:schemeClr>
                </a:solidFill>
                <a:latin typeface="Arial"/>
                <a:cs typeface="Arial"/>
              </a:rPr>
              <a:t> </a:t>
            </a:r>
            <a:r>
              <a:rPr sz="1350" spc="-19">
                <a:solidFill>
                  <a:schemeClr val="accent6">
                    <a:lumMod val="50000"/>
                  </a:schemeClr>
                </a:solidFill>
                <a:latin typeface="Arial"/>
                <a:cs typeface="Arial"/>
              </a:rPr>
              <a:t>we </a:t>
            </a:r>
            <a:r>
              <a:rPr sz="1350">
                <a:solidFill>
                  <a:schemeClr val="accent6">
                    <a:lumMod val="50000"/>
                  </a:schemeClr>
                </a:solidFill>
                <a:latin typeface="Arial"/>
                <a:cs typeface="Arial"/>
              </a:rPr>
              <a:t>listen</a:t>
            </a:r>
            <a:r>
              <a:rPr sz="1350" spc="-8">
                <a:solidFill>
                  <a:schemeClr val="accent6">
                    <a:lumMod val="50000"/>
                  </a:schemeClr>
                </a:solidFill>
                <a:latin typeface="Arial"/>
                <a:cs typeface="Arial"/>
              </a:rPr>
              <a:t> </a:t>
            </a:r>
            <a:r>
              <a:rPr sz="1350">
                <a:solidFill>
                  <a:schemeClr val="accent6">
                    <a:lumMod val="50000"/>
                  </a:schemeClr>
                </a:solidFill>
                <a:latin typeface="Arial"/>
                <a:cs typeface="Arial"/>
              </a:rPr>
              <a:t>to</a:t>
            </a:r>
            <a:r>
              <a:rPr sz="1350" spc="-11">
                <a:solidFill>
                  <a:schemeClr val="accent6">
                    <a:lumMod val="50000"/>
                  </a:schemeClr>
                </a:solidFill>
                <a:latin typeface="Arial"/>
                <a:cs typeface="Arial"/>
              </a:rPr>
              <a:t> </a:t>
            </a:r>
            <a:r>
              <a:rPr sz="1350">
                <a:solidFill>
                  <a:schemeClr val="accent6">
                    <a:lumMod val="50000"/>
                  </a:schemeClr>
                </a:solidFill>
                <a:latin typeface="Arial"/>
                <a:cs typeface="Arial"/>
              </a:rPr>
              <a:t>you. </a:t>
            </a:r>
            <a:r>
              <a:rPr sz="1350" spc="-8">
                <a:solidFill>
                  <a:schemeClr val="accent6">
                    <a:lumMod val="50000"/>
                  </a:schemeClr>
                </a:solidFill>
                <a:latin typeface="Arial"/>
                <a:cs typeface="Arial"/>
              </a:rPr>
              <a:t>Together</a:t>
            </a:r>
            <a:r>
              <a:rPr sz="1350" spc="-4">
                <a:solidFill>
                  <a:schemeClr val="accent6">
                    <a:lumMod val="50000"/>
                  </a:schemeClr>
                </a:solidFill>
                <a:latin typeface="Arial"/>
                <a:cs typeface="Arial"/>
              </a:rPr>
              <a:t> </a:t>
            </a:r>
            <a:r>
              <a:rPr sz="1350" spc="-19">
                <a:solidFill>
                  <a:schemeClr val="accent6">
                    <a:lumMod val="50000"/>
                  </a:schemeClr>
                </a:solidFill>
                <a:latin typeface="Arial"/>
                <a:cs typeface="Arial"/>
              </a:rPr>
              <a:t>we </a:t>
            </a:r>
            <a:r>
              <a:rPr sz="1350">
                <a:solidFill>
                  <a:schemeClr val="accent6">
                    <a:lumMod val="50000"/>
                  </a:schemeClr>
                </a:solidFill>
                <a:latin typeface="Arial"/>
                <a:cs typeface="Arial"/>
              </a:rPr>
              <a:t>will</a:t>
            </a:r>
            <a:r>
              <a:rPr sz="1350" spc="45">
                <a:solidFill>
                  <a:schemeClr val="accent6">
                    <a:lumMod val="50000"/>
                  </a:schemeClr>
                </a:solidFill>
                <a:latin typeface="Arial"/>
                <a:cs typeface="Arial"/>
              </a:rPr>
              <a:t> </a:t>
            </a:r>
            <a:r>
              <a:rPr sz="1350">
                <a:solidFill>
                  <a:schemeClr val="accent6">
                    <a:lumMod val="50000"/>
                  </a:schemeClr>
                </a:solidFill>
                <a:latin typeface="Arial"/>
                <a:cs typeface="Arial"/>
              </a:rPr>
              <a:t>design</a:t>
            </a:r>
            <a:r>
              <a:rPr sz="1350" spc="26">
                <a:solidFill>
                  <a:schemeClr val="accent6">
                    <a:lumMod val="50000"/>
                  </a:schemeClr>
                </a:solidFill>
                <a:latin typeface="Arial"/>
                <a:cs typeface="Arial"/>
              </a:rPr>
              <a:t> </a:t>
            </a:r>
            <a:r>
              <a:rPr sz="1350">
                <a:solidFill>
                  <a:schemeClr val="accent6">
                    <a:lumMod val="50000"/>
                  </a:schemeClr>
                </a:solidFill>
                <a:latin typeface="Arial"/>
                <a:cs typeface="Arial"/>
              </a:rPr>
              <a:t>a</a:t>
            </a:r>
            <a:r>
              <a:rPr sz="1350" spc="19">
                <a:solidFill>
                  <a:schemeClr val="accent6">
                    <a:lumMod val="50000"/>
                  </a:schemeClr>
                </a:solidFill>
                <a:latin typeface="Arial"/>
                <a:cs typeface="Arial"/>
              </a:rPr>
              <a:t> </a:t>
            </a:r>
            <a:r>
              <a:rPr sz="1350">
                <a:solidFill>
                  <a:schemeClr val="accent6">
                    <a:lumMod val="50000"/>
                  </a:schemeClr>
                </a:solidFill>
                <a:latin typeface="Arial"/>
                <a:cs typeface="Arial"/>
              </a:rPr>
              <a:t>solution</a:t>
            </a:r>
            <a:r>
              <a:rPr sz="1350" spc="38">
                <a:solidFill>
                  <a:schemeClr val="accent6">
                    <a:lumMod val="50000"/>
                  </a:schemeClr>
                </a:solidFill>
                <a:latin typeface="Arial"/>
                <a:cs typeface="Arial"/>
              </a:rPr>
              <a:t> </a:t>
            </a:r>
            <a:r>
              <a:rPr sz="1350">
                <a:solidFill>
                  <a:schemeClr val="accent6">
                    <a:lumMod val="50000"/>
                  </a:schemeClr>
                </a:solidFill>
                <a:latin typeface="Arial"/>
                <a:cs typeface="Arial"/>
              </a:rPr>
              <a:t>to</a:t>
            </a:r>
            <a:r>
              <a:rPr sz="1350" spc="11">
                <a:solidFill>
                  <a:schemeClr val="accent6">
                    <a:lumMod val="50000"/>
                  </a:schemeClr>
                </a:solidFill>
                <a:latin typeface="Arial"/>
                <a:cs typeface="Arial"/>
              </a:rPr>
              <a:t> </a:t>
            </a:r>
            <a:r>
              <a:rPr sz="1350" spc="-56">
                <a:solidFill>
                  <a:schemeClr val="accent6">
                    <a:lumMod val="50000"/>
                  </a:schemeClr>
                </a:solidFill>
                <a:latin typeface="Arial"/>
                <a:cs typeface="Arial"/>
              </a:rPr>
              <a:t>your </a:t>
            </a:r>
            <a:r>
              <a:rPr sz="1350">
                <a:solidFill>
                  <a:schemeClr val="accent6">
                    <a:lumMod val="50000"/>
                  </a:schemeClr>
                </a:solidFill>
                <a:latin typeface="Arial"/>
                <a:cs typeface="Arial"/>
              </a:rPr>
              <a:t>unique</a:t>
            </a:r>
            <a:r>
              <a:rPr sz="1350" spc="23">
                <a:solidFill>
                  <a:schemeClr val="accent6">
                    <a:lumMod val="50000"/>
                  </a:schemeClr>
                </a:solidFill>
                <a:latin typeface="Arial"/>
                <a:cs typeface="Arial"/>
              </a:rPr>
              <a:t> </a:t>
            </a:r>
            <a:r>
              <a:rPr sz="1350" spc="-8">
                <a:solidFill>
                  <a:schemeClr val="accent6">
                    <a:lumMod val="50000"/>
                  </a:schemeClr>
                </a:solidFill>
                <a:latin typeface="Arial"/>
                <a:cs typeface="Arial"/>
              </a:rPr>
              <a:t>problem.”</a:t>
            </a:r>
            <a:endParaRPr sz="1350">
              <a:solidFill>
                <a:schemeClr val="accent6">
                  <a:lumMod val="50000"/>
                </a:schemeClr>
              </a:solidFill>
              <a:latin typeface="Arial"/>
              <a:cs typeface="Arial"/>
            </a:endParaRPr>
          </a:p>
        </p:txBody>
      </p:sp>
      <p:sp>
        <p:nvSpPr>
          <p:cNvPr id="6" name="object 6"/>
          <p:cNvSpPr txBox="1"/>
          <p:nvPr/>
        </p:nvSpPr>
        <p:spPr>
          <a:xfrm>
            <a:off x="7822882" y="3729058"/>
            <a:ext cx="2466022" cy="1150860"/>
          </a:xfrm>
          <a:prstGeom prst="rect">
            <a:avLst/>
          </a:prstGeom>
        </p:spPr>
        <p:txBody>
          <a:bodyPr vert="horz" wrap="square" lIns="0" tIns="49054" rIns="0" bIns="0" rtlCol="0">
            <a:spAutoFit/>
          </a:bodyPr>
          <a:lstStyle/>
          <a:p>
            <a:pPr marL="224314" marR="31909" indent="-215265">
              <a:lnSpc>
                <a:spcPts val="1298"/>
              </a:lnSpc>
              <a:spcBef>
                <a:spcPts val="386"/>
              </a:spcBef>
            </a:pPr>
            <a:r>
              <a:rPr sz="1350" dirty="0">
                <a:solidFill>
                  <a:schemeClr val="accent6">
                    <a:lumMod val="50000"/>
                  </a:schemeClr>
                </a:solidFill>
                <a:latin typeface="Arial"/>
                <a:cs typeface="Arial"/>
              </a:rPr>
              <a:t>Customer:</a:t>
            </a:r>
            <a:r>
              <a:rPr sz="1350" spc="19" dirty="0">
                <a:solidFill>
                  <a:schemeClr val="accent6">
                    <a:lumMod val="50000"/>
                  </a:schemeClr>
                </a:solidFill>
                <a:latin typeface="Arial"/>
                <a:cs typeface="Arial"/>
              </a:rPr>
              <a:t> </a:t>
            </a:r>
            <a:r>
              <a:rPr sz="1350" dirty="0">
                <a:solidFill>
                  <a:schemeClr val="accent6">
                    <a:lumMod val="50000"/>
                  </a:schemeClr>
                </a:solidFill>
                <a:latin typeface="Arial"/>
                <a:cs typeface="Arial"/>
              </a:rPr>
              <a:t>is</a:t>
            </a:r>
            <a:r>
              <a:rPr sz="1350" spc="15" dirty="0">
                <a:solidFill>
                  <a:schemeClr val="accent6">
                    <a:lumMod val="50000"/>
                  </a:schemeClr>
                </a:solidFill>
                <a:latin typeface="Arial"/>
                <a:cs typeface="Arial"/>
              </a:rPr>
              <a:t> </a:t>
            </a:r>
            <a:r>
              <a:rPr sz="1350" dirty="0">
                <a:solidFill>
                  <a:schemeClr val="accent6">
                    <a:lumMod val="50000"/>
                  </a:schemeClr>
                </a:solidFill>
                <a:latin typeface="Arial"/>
                <a:cs typeface="Arial"/>
              </a:rPr>
              <a:t>willing</a:t>
            </a:r>
            <a:r>
              <a:rPr sz="1350" spc="53" dirty="0">
                <a:solidFill>
                  <a:schemeClr val="accent6">
                    <a:lumMod val="50000"/>
                  </a:schemeClr>
                </a:solidFill>
                <a:latin typeface="Arial"/>
                <a:cs typeface="Arial"/>
              </a:rPr>
              <a:t> </a:t>
            </a:r>
            <a:r>
              <a:rPr sz="1350" dirty="0">
                <a:solidFill>
                  <a:schemeClr val="accent6">
                    <a:lumMod val="50000"/>
                  </a:schemeClr>
                </a:solidFill>
                <a:latin typeface="Arial"/>
                <a:cs typeface="Arial"/>
              </a:rPr>
              <a:t>to</a:t>
            </a:r>
            <a:r>
              <a:rPr sz="1350" spc="15" dirty="0">
                <a:solidFill>
                  <a:schemeClr val="accent6">
                    <a:lumMod val="50000"/>
                  </a:schemeClr>
                </a:solidFill>
                <a:latin typeface="Arial"/>
                <a:cs typeface="Arial"/>
              </a:rPr>
              <a:t> </a:t>
            </a:r>
            <a:r>
              <a:rPr sz="1350" dirty="0">
                <a:solidFill>
                  <a:schemeClr val="accent6">
                    <a:lumMod val="50000"/>
                  </a:schemeClr>
                </a:solidFill>
                <a:latin typeface="Arial"/>
                <a:cs typeface="Arial"/>
              </a:rPr>
              <a:t>pay</a:t>
            </a:r>
            <a:r>
              <a:rPr sz="1350" spc="19" dirty="0">
                <a:solidFill>
                  <a:schemeClr val="accent6">
                    <a:lumMod val="50000"/>
                  </a:schemeClr>
                </a:solidFill>
                <a:latin typeface="Arial"/>
                <a:cs typeface="Arial"/>
              </a:rPr>
              <a:t> </a:t>
            </a:r>
            <a:r>
              <a:rPr sz="1350" spc="-38" dirty="0">
                <a:solidFill>
                  <a:schemeClr val="accent6">
                    <a:lumMod val="50000"/>
                  </a:schemeClr>
                </a:solidFill>
                <a:latin typeface="Arial"/>
                <a:cs typeface="Arial"/>
              </a:rPr>
              <a:t>extra </a:t>
            </a:r>
            <a:r>
              <a:rPr sz="1350" dirty="0">
                <a:solidFill>
                  <a:schemeClr val="accent6">
                    <a:lumMod val="50000"/>
                  </a:schemeClr>
                </a:solidFill>
                <a:latin typeface="Arial"/>
                <a:cs typeface="Arial"/>
              </a:rPr>
              <a:t>for</a:t>
            </a:r>
            <a:r>
              <a:rPr sz="1350" spc="30" dirty="0">
                <a:solidFill>
                  <a:schemeClr val="accent6">
                    <a:lumMod val="50000"/>
                  </a:schemeClr>
                </a:solidFill>
                <a:latin typeface="Arial"/>
                <a:cs typeface="Arial"/>
              </a:rPr>
              <a:t> </a:t>
            </a:r>
            <a:r>
              <a:rPr sz="1350" dirty="0">
                <a:solidFill>
                  <a:schemeClr val="accent6">
                    <a:lumMod val="50000"/>
                  </a:schemeClr>
                </a:solidFill>
                <a:latin typeface="Arial"/>
                <a:cs typeface="Arial"/>
              </a:rPr>
              <a:t>products/</a:t>
            </a:r>
            <a:r>
              <a:rPr sz="1350" spc="30" dirty="0">
                <a:solidFill>
                  <a:schemeClr val="accent6">
                    <a:lumMod val="50000"/>
                  </a:schemeClr>
                </a:solidFill>
                <a:latin typeface="Arial"/>
                <a:cs typeface="Arial"/>
              </a:rPr>
              <a:t> </a:t>
            </a:r>
            <a:r>
              <a:rPr sz="1350" dirty="0">
                <a:solidFill>
                  <a:schemeClr val="accent6">
                    <a:lumMod val="50000"/>
                  </a:schemeClr>
                </a:solidFill>
                <a:latin typeface="Arial"/>
                <a:cs typeface="Arial"/>
              </a:rPr>
              <a:t>services</a:t>
            </a:r>
            <a:r>
              <a:rPr sz="1350" spc="34" dirty="0">
                <a:solidFill>
                  <a:schemeClr val="accent6">
                    <a:lumMod val="50000"/>
                  </a:schemeClr>
                </a:solidFill>
                <a:latin typeface="Arial"/>
                <a:cs typeface="Arial"/>
              </a:rPr>
              <a:t> </a:t>
            </a:r>
            <a:r>
              <a:rPr sz="1350" spc="-15" dirty="0">
                <a:solidFill>
                  <a:schemeClr val="accent6">
                    <a:lumMod val="50000"/>
                  </a:schemeClr>
                </a:solidFill>
                <a:latin typeface="Arial"/>
                <a:cs typeface="Arial"/>
              </a:rPr>
              <a:t>which </a:t>
            </a:r>
            <a:r>
              <a:rPr sz="1350" dirty="0">
                <a:solidFill>
                  <a:schemeClr val="accent6">
                    <a:lumMod val="50000"/>
                  </a:schemeClr>
                </a:solidFill>
                <a:latin typeface="Arial"/>
                <a:cs typeface="Arial"/>
              </a:rPr>
              <a:t>are</a:t>
            </a:r>
            <a:r>
              <a:rPr sz="1350" spc="26" dirty="0">
                <a:solidFill>
                  <a:schemeClr val="accent6">
                    <a:lumMod val="50000"/>
                  </a:schemeClr>
                </a:solidFill>
                <a:latin typeface="Arial"/>
                <a:cs typeface="Arial"/>
              </a:rPr>
              <a:t> </a:t>
            </a:r>
            <a:r>
              <a:rPr sz="1350" spc="-8" dirty="0">
                <a:solidFill>
                  <a:schemeClr val="accent6">
                    <a:lumMod val="50000"/>
                  </a:schemeClr>
                </a:solidFill>
                <a:latin typeface="Arial"/>
                <a:cs typeface="Arial"/>
              </a:rPr>
              <a:t>distinctive.</a:t>
            </a:r>
            <a:endParaRPr sz="1350" dirty="0">
              <a:solidFill>
                <a:schemeClr val="accent6">
                  <a:lumMod val="50000"/>
                </a:schemeClr>
              </a:solidFill>
              <a:latin typeface="Arial"/>
              <a:cs typeface="Arial"/>
            </a:endParaRPr>
          </a:p>
          <a:p>
            <a:pPr marL="224314" marR="3810" indent="-215265">
              <a:lnSpc>
                <a:spcPct val="79700"/>
              </a:lnSpc>
              <a:spcBef>
                <a:spcPts val="825"/>
              </a:spcBef>
            </a:pPr>
            <a:r>
              <a:rPr sz="1350" dirty="0" err="1">
                <a:solidFill>
                  <a:schemeClr val="accent6">
                    <a:lumMod val="50000"/>
                  </a:schemeClr>
                </a:solidFill>
                <a:latin typeface="Arial"/>
                <a:cs typeface="Arial"/>
              </a:rPr>
              <a:t>Company:”It</a:t>
            </a:r>
            <a:r>
              <a:rPr sz="1350" spc="8" dirty="0">
                <a:solidFill>
                  <a:schemeClr val="accent6">
                    <a:lumMod val="50000"/>
                  </a:schemeClr>
                </a:solidFill>
                <a:latin typeface="Arial"/>
                <a:cs typeface="Arial"/>
              </a:rPr>
              <a:t> </a:t>
            </a:r>
            <a:r>
              <a:rPr sz="1350" dirty="0">
                <a:solidFill>
                  <a:schemeClr val="accent6">
                    <a:lumMod val="50000"/>
                  </a:schemeClr>
                </a:solidFill>
                <a:latin typeface="Arial"/>
                <a:cs typeface="Arial"/>
              </a:rPr>
              <a:t>costs</a:t>
            </a:r>
            <a:r>
              <a:rPr sz="1350" spc="23" dirty="0">
                <a:solidFill>
                  <a:schemeClr val="accent6">
                    <a:lumMod val="50000"/>
                  </a:schemeClr>
                </a:solidFill>
                <a:latin typeface="Arial"/>
                <a:cs typeface="Arial"/>
              </a:rPr>
              <a:t> </a:t>
            </a:r>
            <a:r>
              <a:rPr sz="1350" dirty="0">
                <a:solidFill>
                  <a:schemeClr val="accent6">
                    <a:lumMod val="50000"/>
                  </a:schemeClr>
                </a:solidFill>
                <a:latin typeface="Arial"/>
                <a:cs typeface="Arial"/>
              </a:rPr>
              <a:t>more,</a:t>
            </a:r>
            <a:r>
              <a:rPr sz="1350" spc="26" dirty="0">
                <a:solidFill>
                  <a:schemeClr val="accent6">
                    <a:lumMod val="50000"/>
                  </a:schemeClr>
                </a:solidFill>
                <a:latin typeface="Arial"/>
                <a:cs typeface="Arial"/>
              </a:rPr>
              <a:t> </a:t>
            </a:r>
            <a:r>
              <a:rPr sz="1350" dirty="0">
                <a:solidFill>
                  <a:schemeClr val="accent6">
                    <a:lumMod val="50000"/>
                  </a:schemeClr>
                </a:solidFill>
                <a:latin typeface="Arial"/>
                <a:cs typeface="Arial"/>
              </a:rPr>
              <a:t>but</a:t>
            </a:r>
            <a:r>
              <a:rPr sz="1350" spc="26" dirty="0">
                <a:solidFill>
                  <a:schemeClr val="accent6">
                    <a:lumMod val="50000"/>
                  </a:schemeClr>
                </a:solidFill>
                <a:latin typeface="Arial"/>
                <a:cs typeface="Arial"/>
              </a:rPr>
              <a:t> </a:t>
            </a:r>
            <a:r>
              <a:rPr sz="1350" spc="-45" dirty="0">
                <a:solidFill>
                  <a:schemeClr val="accent6">
                    <a:lumMod val="50000"/>
                  </a:schemeClr>
                </a:solidFill>
                <a:latin typeface="Arial"/>
                <a:cs typeface="Arial"/>
              </a:rPr>
              <a:t>our </a:t>
            </a:r>
            <a:r>
              <a:rPr sz="1350" dirty="0">
                <a:solidFill>
                  <a:schemeClr val="accent6">
                    <a:lumMod val="50000"/>
                  </a:schemeClr>
                </a:solidFill>
                <a:latin typeface="Arial"/>
                <a:cs typeface="Arial"/>
              </a:rPr>
              <a:t>products/</a:t>
            </a:r>
            <a:r>
              <a:rPr sz="1350" spc="26" dirty="0">
                <a:solidFill>
                  <a:schemeClr val="accent6">
                    <a:lumMod val="50000"/>
                  </a:schemeClr>
                </a:solidFill>
                <a:latin typeface="Arial"/>
                <a:cs typeface="Arial"/>
              </a:rPr>
              <a:t> </a:t>
            </a:r>
            <a:r>
              <a:rPr sz="1350" dirty="0">
                <a:solidFill>
                  <a:schemeClr val="accent6">
                    <a:lumMod val="50000"/>
                  </a:schemeClr>
                </a:solidFill>
                <a:latin typeface="Arial"/>
                <a:cs typeface="Arial"/>
              </a:rPr>
              <a:t>services</a:t>
            </a:r>
            <a:r>
              <a:rPr sz="1350" spc="30" dirty="0">
                <a:solidFill>
                  <a:schemeClr val="accent6">
                    <a:lumMod val="50000"/>
                  </a:schemeClr>
                </a:solidFill>
                <a:latin typeface="Arial"/>
                <a:cs typeface="Arial"/>
              </a:rPr>
              <a:t> </a:t>
            </a:r>
            <a:r>
              <a:rPr sz="1350" dirty="0">
                <a:solidFill>
                  <a:schemeClr val="accent6">
                    <a:lumMod val="50000"/>
                  </a:schemeClr>
                </a:solidFill>
                <a:latin typeface="Arial"/>
                <a:cs typeface="Arial"/>
              </a:rPr>
              <a:t>are</a:t>
            </a:r>
            <a:r>
              <a:rPr sz="1350" spc="23" dirty="0">
                <a:solidFill>
                  <a:schemeClr val="accent6">
                    <a:lumMod val="50000"/>
                  </a:schemeClr>
                </a:solidFill>
                <a:latin typeface="Arial"/>
                <a:cs typeface="Arial"/>
              </a:rPr>
              <a:t> </a:t>
            </a:r>
            <a:r>
              <a:rPr sz="1350" spc="-8" dirty="0">
                <a:solidFill>
                  <a:schemeClr val="accent6">
                    <a:lumMod val="50000"/>
                  </a:schemeClr>
                </a:solidFill>
                <a:latin typeface="Arial"/>
                <a:cs typeface="Arial"/>
              </a:rPr>
              <a:t>truly distinctive.”</a:t>
            </a:r>
            <a:endParaRPr sz="1350" dirty="0">
              <a:solidFill>
                <a:schemeClr val="accent6">
                  <a:lumMod val="50000"/>
                </a:schemeClr>
              </a:solidFill>
              <a:latin typeface="Arial"/>
              <a:cs typeface="Arial"/>
            </a:endParaRPr>
          </a:p>
        </p:txBody>
      </p:sp>
      <p:sp>
        <p:nvSpPr>
          <p:cNvPr id="7" name="object 7"/>
          <p:cNvSpPr txBox="1"/>
          <p:nvPr/>
        </p:nvSpPr>
        <p:spPr>
          <a:xfrm>
            <a:off x="1925728" y="2051553"/>
            <a:ext cx="2377916" cy="1150764"/>
          </a:xfrm>
          <a:prstGeom prst="rect">
            <a:avLst/>
          </a:prstGeom>
        </p:spPr>
        <p:txBody>
          <a:bodyPr vert="horz" wrap="square" lIns="0" tIns="50483" rIns="0" bIns="0" rtlCol="0">
            <a:spAutoFit/>
          </a:bodyPr>
          <a:lstStyle/>
          <a:p>
            <a:pPr marL="224314" marR="3810" indent="-215265">
              <a:lnSpc>
                <a:spcPct val="80000"/>
              </a:lnSpc>
              <a:spcBef>
                <a:spcPts val="398"/>
              </a:spcBef>
            </a:pPr>
            <a:r>
              <a:rPr sz="1350">
                <a:solidFill>
                  <a:schemeClr val="accent6">
                    <a:lumMod val="50000"/>
                  </a:schemeClr>
                </a:solidFill>
                <a:latin typeface="Arial"/>
                <a:cs typeface="Arial"/>
              </a:rPr>
              <a:t>Customer:</a:t>
            </a:r>
            <a:r>
              <a:rPr sz="1350" spc="34">
                <a:solidFill>
                  <a:schemeClr val="accent6">
                    <a:lumMod val="50000"/>
                  </a:schemeClr>
                </a:solidFill>
                <a:latin typeface="Arial"/>
                <a:cs typeface="Arial"/>
              </a:rPr>
              <a:t> </a:t>
            </a:r>
            <a:r>
              <a:rPr sz="1350">
                <a:solidFill>
                  <a:schemeClr val="accent6">
                    <a:lumMod val="50000"/>
                  </a:schemeClr>
                </a:solidFill>
                <a:latin typeface="Arial"/>
                <a:cs typeface="Arial"/>
              </a:rPr>
              <a:t>shops</a:t>
            </a:r>
            <a:r>
              <a:rPr sz="1350" spc="38">
                <a:solidFill>
                  <a:schemeClr val="accent6">
                    <a:lumMod val="50000"/>
                  </a:schemeClr>
                </a:solidFill>
                <a:latin typeface="Arial"/>
                <a:cs typeface="Arial"/>
              </a:rPr>
              <a:t> </a:t>
            </a:r>
            <a:r>
              <a:rPr sz="1350">
                <a:solidFill>
                  <a:schemeClr val="accent6">
                    <a:lumMod val="50000"/>
                  </a:schemeClr>
                </a:solidFill>
                <a:latin typeface="Arial"/>
                <a:cs typeface="Arial"/>
              </a:rPr>
              <a:t>for</a:t>
            </a:r>
            <a:r>
              <a:rPr sz="1350" spc="34">
                <a:solidFill>
                  <a:schemeClr val="accent6">
                    <a:lumMod val="50000"/>
                  </a:schemeClr>
                </a:solidFill>
                <a:latin typeface="Arial"/>
                <a:cs typeface="Arial"/>
              </a:rPr>
              <a:t> </a:t>
            </a:r>
            <a:r>
              <a:rPr sz="1350">
                <a:solidFill>
                  <a:schemeClr val="accent6">
                    <a:lumMod val="50000"/>
                  </a:schemeClr>
                </a:solidFill>
                <a:latin typeface="Arial"/>
                <a:cs typeface="Arial"/>
              </a:rPr>
              <a:t>the</a:t>
            </a:r>
            <a:r>
              <a:rPr sz="1350" spc="30">
                <a:solidFill>
                  <a:schemeClr val="accent6">
                    <a:lumMod val="50000"/>
                  </a:schemeClr>
                </a:solidFill>
                <a:latin typeface="Arial"/>
                <a:cs typeface="Arial"/>
              </a:rPr>
              <a:t> </a:t>
            </a:r>
            <a:r>
              <a:rPr sz="1350" spc="-38">
                <a:solidFill>
                  <a:schemeClr val="accent6">
                    <a:lumMod val="50000"/>
                  </a:schemeClr>
                </a:solidFill>
                <a:latin typeface="Arial"/>
                <a:cs typeface="Arial"/>
              </a:rPr>
              <a:t>lowest </a:t>
            </a:r>
            <a:r>
              <a:rPr sz="1350">
                <a:solidFill>
                  <a:schemeClr val="accent6">
                    <a:lumMod val="50000"/>
                  </a:schemeClr>
                </a:solidFill>
                <a:latin typeface="Arial"/>
                <a:cs typeface="Arial"/>
              </a:rPr>
              <a:t>cost</a:t>
            </a:r>
            <a:r>
              <a:rPr sz="1350" spc="19">
                <a:solidFill>
                  <a:schemeClr val="accent6">
                    <a:lumMod val="50000"/>
                  </a:schemeClr>
                </a:solidFill>
                <a:latin typeface="Arial"/>
                <a:cs typeface="Arial"/>
              </a:rPr>
              <a:t> </a:t>
            </a:r>
            <a:r>
              <a:rPr sz="1350">
                <a:solidFill>
                  <a:schemeClr val="accent6">
                    <a:lumMod val="50000"/>
                  </a:schemeClr>
                </a:solidFill>
                <a:latin typeface="Arial"/>
                <a:cs typeface="Arial"/>
              </a:rPr>
              <a:t>to</a:t>
            </a:r>
            <a:r>
              <a:rPr sz="1350" spc="19">
                <a:solidFill>
                  <a:schemeClr val="accent6">
                    <a:lumMod val="50000"/>
                  </a:schemeClr>
                </a:solidFill>
                <a:latin typeface="Arial"/>
                <a:cs typeface="Arial"/>
              </a:rPr>
              <a:t> </a:t>
            </a:r>
            <a:r>
              <a:rPr sz="1350">
                <a:solidFill>
                  <a:schemeClr val="accent6">
                    <a:lumMod val="50000"/>
                  </a:schemeClr>
                </a:solidFill>
                <a:latin typeface="Arial"/>
                <a:cs typeface="Arial"/>
              </a:rPr>
              <a:t>him,</a:t>
            </a:r>
            <a:r>
              <a:rPr sz="1350" spc="30">
                <a:solidFill>
                  <a:schemeClr val="accent6">
                    <a:lumMod val="50000"/>
                  </a:schemeClr>
                </a:solidFill>
                <a:latin typeface="Arial"/>
                <a:cs typeface="Arial"/>
              </a:rPr>
              <a:t> </a:t>
            </a:r>
            <a:r>
              <a:rPr sz="1350">
                <a:solidFill>
                  <a:schemeClr val="accent6">
                    <a:lumMod val="50000"/>
                  </a:schemeClr>
                </a:solidFill>
                <a:latin typeface="Arial"/>
                <a:cs typeface="Arial"/>
              </a:rPr>
              <a:t>and</a:t>
            </a:r>
            <a:r>
              <a:rPr sz="1350" spc="38">
                <a:solidFill>
                  <a:schemeClr val="accent6">
                    <a:lumMod val="50000"/>
                  </a:schemeClr>
                </a:solidFill>
                <a:latin typeface="Arial"/>
                <a:cs typeface="Arial"/>
              </a:rPr>
              <a:t> </a:t>
            </a:r>
            <a:r>
              <a:rPr sz="1350">
                <a:solidFill>
                  <a:schemeClr val="accent6">
                    <a:lumMod val="50000"/>
                  </a:schemeClr>
                </a:solidFill>
                <a:latin typeface="Arial"/>
                <a:cs typeface="Arial"/>
              </a:rPr>
              <a:t>does</a:t>
            </a:r>
            <a:r>
              <a:rPr sz="1350" spc="38">
                <a:solidFill>
                  <a:schemeClr val="accent6">
                    <a:lumMod val="50000"/>
                  </a:schemeClr>
                </a:solidFill>
                <a:latin typeface="Arial"/>
                <a:cs typeface="Arial"/>
              </a:rPr>
              <a:t> </a:t>
            </a:r>
            <a:r>
              <a:rPr sz="1350" spc="-19">
                <a:solidFill>
                  <a:schemeClr val="accent6">
                    <a:lumMod val="50000"/>
                  </a:schemeClr>
                </a:solidFill>
                <a:latin typeface="Arial"/>
                <a:cs typeface="Arial"/>
              </a:rPr>
              <a:t>not </a:t>
            </a:r>
            <a:r>
              <a:rPr sz="1350">
                <a:solidFill>
                  <a:schemeClr val="accent6">
                    <a:lumMod val="50000"/>
                  </a:schemeClr>
                </a:solidFill>
                <a:latin typeface="Arial"/>
                <a:cs typeface="Arial"/>
              </a:rPr>
              <a:t>expect</a:t>
            </a:r>
            <a:r>
              <a:rPr sz="1350" spc="19">
                <a:solidFill>
                  <a:schemeClr val="accent6">
                    <a:lumMod val="50000"/>
                  </a:schemeClr>
                </a:solidFill>
                <a:latin typeface="Arial"/>
                <a:cs typeface="Arial"/>
              </a:rPr>
              <a:t> </a:t>
            </a:r>
            <a:r>
              <a:rPr sz="1350" spc="-8">
                <a:solidFill>
                  <a:schemeClr val="accent6">
                    <a:lumMod val="50000"/>
                  </a:schemeClr>
                </a:solidFill>
                <a:latin typeface="Arial"/>
                <a:cs typeface="Arial"/>
              </a:rPr>
              <a:t>“frills”</a:t>
            </a:r>
            <a:endParaRPr sz="1350">
              <a:solidFill>
                <a:schemeClr val="accent6">
                  <a:lumMod val="50000"/>
                </a:schemeClr>
              </a:solidFill>
              <a:latin typeface="Arial"/>
              <a:cs typeface="Arial"/>
            </a:endParaRPr>
          </a:p>
          <a:p>
            <a:pPr marL="224314" marR="185738" indent="-215265">
              <a:lnSpc>
                <a:spcPct val="79700"/>
              </a:lnSpc>
              <a:spcBef>
                <a:spcPts val="814"/>
              </a:spcBef>
            </a:pPr>
            <a:r>
              <a:rPr sz="1350">
                <a:solidFill>
                  <a:schemeClr val="accent6">
                    <a:lumMod val="50000"/>
                  </a:schemeClr>
                </a:solidFill>
                <a:latin typeface="Arial"/>
                <a:cs typeface="Arial"/>
              </a:rPr>
              <a:t>Company: “We</a:t>
            </a:r>
            <a:r>
              <a:rPr sz="1350" spc="-26">
                <a:solidFill>
                  <a:schemeClr val="accent6">
                    <a:lumMod val="50000"/>
                  </a:schemeClr>
                </a:solidFill>
                <a:latin typeface="Arial"/>
                <a:cs typeface="Arial"/>
              </a:rPr>
              <a:t> </a:t>
            </a:r>
            <a:r>
              <a:rPr sz="1350">
                <a:solidFill>
                  <a:schemeClr val="accent6">
                    <a:lumMod val="50000"/>
                  </a:schemeClr>
                </a:solidFill>
                <a:latin typeface="Arial"/>
                <a:cs typeface="Arial"/>
              </a:rPr>
              <a:t>sell</a:t>
            </a:r>
            <a:r>
              <a:rPr sz="1350" spc="15">
                <a:solidFill>
                  <a:schemeClr val="accent6">
                    <a:lumMod val="50000"/>
                  </a:schemeClr>
                </a:solidFill>
                <a:latin typeface="Arial"/>
                <a:cs typeface="Arial"/>
              </a:rPr>
              <a:t> </a:t>
            </a:r>
            <a:r>
              <a:rPr sz="1350">
                <a:solidFill>
                  <a:schemeClr val="accent6">
                    <a:lumMod val="50000"/>
                  </a:schemeClr>
                </a:solidFill>
                <a:latin typeface="Arial"/>
                <a:cs typeface="Arial"/>
              </a:rPr>
              <a:t>what</a:t>
            </a:r>
            <a:r>
              <a:rPr sz="1350" spc="38">
                <a:solidFill>
                  <a:schemeClr val="accent6">
                    <a:lumMod val="50000"/>
                  </a:schemeClr>
                </a:solidFill>
                <a:latin typeface="Arial"/>
                <a:cs typeface="Arial"/>
              </a:rPr>
              <a:t> </a:t>
            </a:r>
            <a:r>
              <a:rPr sz="1350" spc="-38">
                <a:solidFill>
                  <a:schemeClr val="accent6">
                    <a:lumMod val="50000"/>
                  </a:schemeClr>
                </a:solidFill>
                <a:latin typeface="Arial"/>
                <a:cs typeface="Arial"/>
              </a:rPr>
              <a:t>you </a:t>
            </a:r>
            <a:r>
              <a:rPr sz="1350">
                <a:solidFill>
                  <a:schemeClr val="accent6">
                    <a:lumMod val="50000"/>
                  </a:schemeClr>
                </a:solidFill>
                <a:latin typeface="Arial"/>
                <a:cs typeface="Arial"/>
              </a:rPr>
              <a:t>need</a:t>
            </a:r>
            <a:r>
              <a:rPr sz="1350" spc="26">
                <a:solidFill>
                  <a:schemeClr val="accent6">
                    <a:lumMod val="50000"/>
                  </a:schemeClr>
                </a:solidFill>
                <a:latin typeface="Arial"/>
                <a:cs typeface="Arial"/>
              </a:rPr>
              <a:t> </a:t>
            </a:r>
            <a:r>
              <a:rPr sz="1350">
                <a:solidFill>
                  <a:schemeClr val="accent6">
                    <a:lumMod val="50000"/>
                  </a:schemeClr>
                </a:solidFill>
                <a:latin typeface="Arial"/>
                <a:cs typeface="Arial"/>
              </a:rPr>
              <a:t>at</a:t>
            </a:r>
            <a:r>
              <a:rPr sz="1350" spc="19">
                <a:solidFill>
                  <a:schemeClr val="accent6">
                    <a:lumMod val="50000"/>
                  </a:schemeClr>
                </a:solidFill>
                <a:latin typeface="Arial"/>
                <a:cs typeface="Arial"/>
              </a:rPr>
              <a:t> </a:t>
            </a:r>
            <a:r>
              <a:rPr sz="1350">
                <a:solidFill>
                  <a:schemeClr val="accent6">
                    <a:lumMod val="50000"/>
                  </a:schemeClr>
                </a:solidFill>
                <a:latin typeface="Arial"/>
                <a:cs typeface="Arial"/>
              </a:rPr>
              <a:t>the</a:t>
            </a:r>
            <a:r>
              <a:rPr sz="1350" spc="15">
                <a:solidFill>
                  <a:schemeClr val="accent6">
                    <a:lumMod val="50000"/>
                  </a:schemeClr>
                </a:solidFill>
                <a:latin typeface="Arial"/>
                <a:cs typeface="Arial"/>
              </a:rPr>
              <a:t> </a:t>
            </a:r>
            <a:r>
              <a:rPr sz="1350">
                <a:solidFill>
                  <a:schemeClr val="accent6">
                    <a:lumMod val="50000"/>
                  </a:schemeClr>
                </a:solidFill>
                <a:latin typeface="Arial"/>
                <a:cs typeface="Arial"/>
              </a:rPr>
              <a:t>lowest</a:t>
            </a:r>
            <a:r>
              <a:rPr sz="1350" spc="45">
                <a:solidFill>
                  <a:schemeClr val="accent6">
                    <a:lumMod val="50000"/>
                  </a:schemeClr>
                </a:solidFill>
                <a:latin typeface="Arial"/>
                <a:cs typeface="Arial"/>
              </a:rPr>
              <a:t> </a:t>
            </a:r>
            <a:r>
              <a:rPr sz="1350" spc="-8">
                <a:solidFill>
                  <a:schemeClr val="accent6">
                    <a:lumMod val="50000"/>
                  </a:schemeClr>
                </a:solidFill>
                <a:latin typeface="Arial"/>
                <a:cs typeface="Arial"/>
              </a:rPr>
              <a:t>price, </a:t>
            </a:r>
            <a:r>
              <a:rPr sz="1350">
                <a:solidFill>
                  <a:schemeClr val="accent6">
                    <a:lumMod val="50000"/>
                  </a:schemeClr>
                </a:solidFill>
                <a:latin typeface="Arial"/>
                <a:cs typeface="Arial"/>
              </a:rPr>
              <a:t>without</a:t>
            </a:r>
            <a:r>
              <a:rPr sz="1350" spc="23">
                <a:solidFill>
                  <a:schemeClr val="accent6">
                    <a:lumMod val="50000"/>
                  </a:schemeClr>
                </a:solidFill>
                <a:latin typeface="Arial"/>
                <a:cs typeface="Arial"/>
              </a:rPr>
              <a:t> </a:t>
            </a:r>
            <a:r>
              <a:rPr sz="1350" spc="-8">
                <a:solidFill>
                  <a:schemeClr val="accent6">
                    <a:lumMod val="50000"/>
                  </a:schemeClr>
                </a:solidFill>
                <a:latin typeface="Arial"/>
                <a:cs typeface="Arial"/>
              </a:rPr>
              <a:t>hassle”.</a:t>
            </a:r>
            <a:endParaRPr sz="1350">
              <a:solidFill>
                <a:schemeClr val="accent6">
                  <a:lumMod val="50000"/>
                </a:schemeClr>
              </a:solidFill>
              <a:latin typeface="Arial"/>
              <a:cs typeface="Arial"/>
            </a:endParaRPr>
          </a:p>
        </p:txBody>
      </p:sp>
      <p:sp>
        <p:nvSpPr>
          <p:cNvPr id="8" name="object 8"/>
          <p:cNvSpPr txBox="1"/>
          <p:nvPr/>
        </p:nvSpPr>
        <p:spPr>
          <a:xfrm>
            <a:off x="5204557" y="5240980"/>
            <a:ext cx="1823561" cy="240450"/>
          </a:xfrm>
          <a:prstGeom prst="rect">
            <a:avLst/>
          </a:prstGeom>
        </p:spPr>
        <p:txBody>
          <a:bodyPr vert="horz" wrap="square" lIns="0" tIns="9525" rIns="0" bIns="0" rtlCol="0">
            <a:spAutoFit/>
          </a:bodyPr>
          <a:lstStyle/>
          <a:p>
            <a:pPr marL="9525">
              <a:lnSpc>
                <a:spcPts val="893"/>
              </a:lnSpc>
              <a:spcBef>
                <a:spcPts val="75"/>
              </a:spcBef>
            </a:pPr>
            <a:r>
              <a:rPr sz="825" i="1" spc="-34">
                <a:solidFill>
                  <a:schemeClr val="accent6">
                    <a:lumMod val="50000"/>
                  </a:schemeClr>
                </a:solidFill>
                <a:latin typeface="Arial"/>
                <a:cs typeface="Arial"/>
              </a:rPr>
              <a:t>Note:</a:t>
            </a:r>
            <a:r>
              <a:rPr sz="825" i="1" spc="-30">
                <a:solidFill>
                  <a:schemeClr val="accent6">
                    <a:lumMod val="50000"/>
                  </a:schemeClr>
                </a:solidFill>
                <a:latin typeface="Arial"/>
                <a:cs typeface="Arial"/>
              </a:rPr>
              <a:t> </a:t>
            </a:r>
            <a:r>
              <a:rPr sz="825" i="1" spc="-34">
                <a:solidFill>
                  <a:schemeClr val="accent6">
                    <a:lumMod val="50000"/>
                  </a:schemeClr>
                </a:solidFill>
                <a:latin typeface="Arial"/>
                <a:cs typeface="Arial"/>
              </a:rPr>
              <a:t>“Price</a:t>
            </a:r>
            <a:r>
              <a:rPr sz="825" i="1" spc="-41">
                <a:solidFill>
                  <a:schemeClr val="accent6">
                    <a:lumMod val="50000"/>
                  </a:schemeClr>
                </a:solidFill>
                <a:latin typeface="Arial"/>
                <a:cs typeface="Arial"/>
              </a:rPr>
              <a:t> </a:t>
            </a:r>
            <a:r>
              <a:rPr sz="825" i="1" spc="-53">
                <a:solidFill>
                  <a:schemeClr val="accent6">
                    <a:lumMod val="50000"/>
                  </a:schemeClr>
                </a:solidFill>
                <a:latin typeface="Arial"/>
                <a:cs typeface="Arial"/>
              </a:rPr>
              <a:t>can</a:t>
            </a:r>
            <a:r>
              <a:rPr sz="825" i="1" spc="-23">
                <a:solidFill>
                  <a:schemeClr val="accent6">
                    <a:lumMod val="50000"/>
                  </a:schemeClr>
                </a:solidFill>
                <a:latin typeface="Arial"/>
                <a:cs typeface="Arial"/>
              </a:rPr>
              <a:t> </a:t>
            </a:r>
            <a:r>
              <a:rPr sz="825" i="1" spc="-56">
                <a:solidFill>
                  <a:schemeClr val="accent6">
                    <a:lumMod val="50000"/>
                  </a:schemeClr>
                </a:solidFill>
                <a:latin typeface="Arial"/>
                <a:cs typeface="Arial"/>
              </a:rPr>
              <a:t>be</a:t>
            </a:r>
            <a:r>
              <a:rPr sz="825" i="1" spc="-30">
                <a:solidFill>
                  <a:schemeClr val="accent6">
                    <a:lumMod val="50000"/>
                  </a:schemeClr>
                </a:solidFill>
                <a:latin typeface="Arial"/>
                <a:cs typeface="Arial"/>
              </a:rPr>
              <a:t> </a:t>
            </a:r>
            <a:r>
              <a:rPr sz="825" i="1" spc="-41">
                <a:solidFill>
                  <a:schemeClr val="accent6">
                    <a:lumMod val="50000"/>
                  </a:schemeClr>
                </a:solidFill>
                <a:latin typeface="Arial"/>
                <a:cs typeface="Arial"/>
              </a:rPr>
              <a:t>regarded </a:t>
            </a:r>
            <a:r>
              <a:rPr sz="825" i="1" spc="-68">
                <a:solidFill>
                  <a:schemeClr val="accent6">
                    <a:lumMod val="50000"/>
                  </a:schemeClr>
                </a:solidFill>
                <a:latin typeface="Arial"/>
                <a:cs typeface="Arial"/>
              </a:rPr>
              <a:t>as</a:t>
            </a:r>
            <a:r>
              <a:rPr sz="825" i="1" spc="-26">
                <a:solidFill>
                  <a:schemeClr val="accent6">
                    <a:lumMod val="50000"/>
                  </a:schemeClr>
                </a:solidFill>
                <a:latin typeface="Arial"/>
                <a:cs typeface="Arial"/>
              </a:rPr>
              <a:t> the</a:t>
            </a:r>
            <a:r>
              <a:rPr sz="825" i="1" spc="-41">
                <a:solidFill>
                  <a:schemeClr val="accent6">
                    <a:lumMod val="50000"/>
                  </a:schemeClr>
                </a:solidFill>
                <a:latin typeface="Arial"/>
                <a:cs typeface="Arial"/>
              </a:rPr>
              <a:t> </a:t>
            </a:r>
            <a:r>
              <a:rPr sz="825" i="1" spc="-8">
                <a:solidFill>
                  <a:schemeClr val="accent6">
                    <a:lumMod val="50000"/>
                  </a:schemeClr>
                </a:solidFill>
                <a:latin typeface="Arial"/>
                <a:cs typeface="Arial"/>
              </a:rPr>
              <a:t>lowest</a:t>
            </a:r>
            <a:endParaRPr sz="825">
              <a:solidFill>
                <a:schemeClr val="accent6">
                  <a:lumMod val="50000"/>
                </a:schemeClr>
              </a:solidFill>
              <a:latin typeface="Arial"/>
              <a:cs typeface="Arial"/>
            </a:endParaRPr>
          </a:p>
          <a:p>
            <a:pPr marL="224314">
              <a:lnSpc>
                <a:spcPts val="893"/>
              </a:lnSpc>
            </a:pPr>
            <a:r>
              <a:rPr sz="825" i="1">
                <a:solidFill>
                  <a:schemeClr val="accent6">
                    <a:lumMod val="50000"/>
                  </a:schemeClr>
                </a:solidFill>
                <a:latin typeface="Arial"/>
                <a:cs typeface="Arial"/>
              </a:rPr>
              <a:t>total</a:t>
            </a:r>
            <a:r>
              <a:rPr sz="825" spc="-26">
                <a:solidFill>
                  <a:schemeClr val="accent6">
                    <a:lumMod val="50000"/>
                  </a:schemeClr>
                </a:solidFill>
                <a:latin typeface="Arial"/>
                <a:cs typeface="Arial"/>
              </a:rPr>
              <a:t> </a:t>
            </a:r>
            <a:r>
              <a:rPr sz="825" i="1" spc="-45">
                <a:solidFill>
                  <a:schemeClr val="accent6">
                    <a:lumMod val="50000"/>
                  </a:schemeClr>
                </a:solidFill>
                <a:latin typeface="Arial"/>
                <a:cs typeface="Arial"/>
              </a:rPr>
              <a:t>cost</a:t>
            </a:r>
            <a:r>
              <a:rPr sz="825" spc="-11">
                <a:solidFill>
                  <a:schemeClr val="accent6">
                    <a:lumMod val="50000"/>
                  </a:schemeClr>
                </a:solidFill>
                <a:latin typeface="Arial"/>
                <a:cs typeface="Arial"/>
              </a:rPr>
              <a:t> </a:t>
            </a:r>
            <a:r>
              <a:rPr sz="825" i="1">
                <a:solidFill>
                  <a:schemeClr val="accent6">
                    <a:lumMod val="50000"/>
                  </a:schemeClr>
                </a:solidFill>
                <a:latin typeface="Arial"/>
                <a:cs typeface="Arial"/>
              </a:rPr>
              <a:t>for</a:t>
            </a:r>
            <a:r>
              <a:rPr sz="825" spc="-11">
                <a:solidFill>
                  <a:schemeClr val="accent6">
                    <a:lumMod val="50000"/>
                  </a:schemeClr>
                </a:solidFill>
                <a:latin typeface="Arial"/>
                <a:cs typeface="Arial"/>
              </a:rPr>
              <a:t> </a:t>
            </a:r>
            <a:r>
              <a:rPr sz="825" i="1" spc="-26">
                <a:solidFill>
                  <a:schemeClr val="accent6">
                    <a:lumMod val="50000"/>
                  </a:schemeClr>
                </a:solidFill>
                <a:latin typeface="Arial"/>
                <a:cs typeface="Arial"/>
              </a:rPr>
              <a:t>the</a:t>
            </a:r>
            <a:r>
              <a:rPr sz="825" spc="-26">
                <a:solidFill>
                  <a:schemeClr val="accent6">
                    <a:lumMod val="50000"/>
                  </a:schemeClr>
                </a:solidFill>
                <a:latin typeface="Arial"/>
                <a:cs typeface="Arial"/>
              </a:rPr>
              <a:t> </a:t>
            </a:r>
            <a:r>
              <a:rPr sz="825" i="1" spc="-8">
                <a:solidFill>
                  <a:schemeClr val="accent6">
                    <a:lumMod val="50000"/>
                  </a:schemeClr>
                </a:solidFill>
                <a:latin typeface="Arial"/>
                <a:cs typeface="Arial"/>
              </a:rPr>
              <a:t>customer</a:t>
            </a:r>
            <a:endParaRPr sz="825">
              <a:solidFill>
                <a:schemeClr val="accent6">
                  <a:lumMod val="50000"/>
                </a:schemeClr>
              </a:solidFill>
              <a:latin typeface="Arial"/>
              <a:cs typeface="Arial"/>
            </a:endParaRPr>
          </a:p>
        </p:txBody>
      </p:sp>
    </p:spTree>
    <p:extLst>
      <p:ext uri="{BB962C8B-B14F-4D97-AF65-F5344CB8AC3E}">
        <p14:creationId xmlns:p14="http://schemas.microsoft.com/office/powerpoint/2010/main" val="1167275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1677744" y="1319435"/>
            <a:ext cx="9203667" cy="549285"/>
          </a:xfrm>
          <a:prstGeom prst="rect">
            <a:avLst/>
          </a:prstGeom>
        </p:spPr>
        <p:txBody>
          <a:bodyPr vert="horz" wrap="square" lIns="0" tIns="9049" rIns="0" bIns="0" rtlCol="0" anchor="b">
            <a:spAutoFit/>
          </a:bodyPr>
          <a:lstStyle/>
          <a:p>
            <a:pPr marL="9525">
              <a:spcBef>
                <a:spcPts val="71"/>
              </a:spcBef>
              <a:tabLst>
                <a:tab pos="1685925" algn="l"/>
              </a:tabLst>
            </a:pPr>
            <a:r>
              <a:rPr sz="2400" dirty="0">
                <a:solidFill>
                  <a:schemeClr val="accent6">
                    <a:lumMod val="50000"/>
                  </a:schemeClr>
                </a:solidFill>
              </a:rPr>
              <a:t>Examples:	</a:t>
            </a:r>
            <a:r>
              <a:rPr lang="en-US" sz="2400" dirty="0">
                <a:solidFill>
                  <a:schemeClr val="accent6">
                    <a:lumMod val="50000"/>
                  </a:schemeClr>
                </a:solidFill>
              </a:rPr>
              <a:t> </a:t>
            </a:r>
            <a:br>
              <a:rPr lang="en-US" sz="2400" dirty="0">
                <a:solidFill>
                  <a:schemeClr val="accent6">
                    <a:lumMod val="50000"/>
                  </a:schemeClr>
                </a:solidFill>
              </a:rPr>
            </a:br>
            <a:r>
              <a:rPr lang="en-US" altLang="en-US" sz="1500" dirty="0">
                <a:solidFill>
                  <a:schemeClr val="accent6">
                    <a:lumMod val="50000"/>
                  </a:schemeClr>
                </a:solidFill>
              </a:rPr>
              <a:t>Competitive Advantages &amp;</a:t>
            </a:r>
            <a:r>
              <a:rPr lang="en-US" sz="1500" dirty="0">
                <a:solidFill>
                  <a:schemeClr val="accent6">
                    <a:lumMod val="50000"/>
                  </a:schemeClr>
                </a:solidFill>
              </a:rPr>
              <a:t> Customer Value Proposition</a:t>
            </a:r>
            <a:endParaRPr sz="2400" dirty="0">
              <a:solidFill>
                <a:schemeClr val="accent6">
                  <a:lumMod val="50000"/>
                </a:schemeClr>
              </a:solidFill>
            </a:endParaRPr>
          </a:p>
        </p:txBody>
      </p:sp>
      <p:grpSp>
        <p:nvGrpSpPr>
          <p:cNvPr id="53" name="Group 52">
            <a:extLst>
              <a:ext uri="{FF2B5EF4-FFF2-40B4-BE49-F238E27FC236}">
                <a16:creationId xmlns:a16="http://schemas.microsoft.com/office/drawing/2014/main" id="{0938B2D9-140E-1C63-1E0E-D4272883275F}"/>
              </a:ext>
            </a:extLst>
          </p:cNvPr>
          <p:cNvGrpSpPr/>
          <p:nvPr/>
        </p:nvGrpSpPr>
        <p:grpSpPr>
          <a:xfrm>
            <a:off x="2057401" y="2667000"/>
            <a:ext cx="7222163" cy="2860824"/>
            <a:chOff x="328893" y="954272"/>
            <a:chExt cx="11396763" cy="5733758"/>
          </a:xfrm>
        </p:grpSpPr>
        <p:sp>
          <p:nvSpPr>
            <p:cNvPr id="52" name="Oval 51">
              <a:extLst>
                <a:ext uri="{FF2B5EF4-FFF2-40B4-BE49-F238E27FC236}">
                  <a16:creationId xmlns:a16="http://schemas.microsoft.com/office/drawing/2014/main" id="{3B7E8032-493A-7B9E-2CBE-0C43E029166F}"/>
                </a:ext>
              </a:extLst>
            </p:cNvPr>
            <p:cNvSpPr/>
            <p:nvPr/>
          </p:nvSpPr>
          <p:spPr>
            <a:xfrm>
              <a:off x="8450198" y="4959607"/>
              <a:ext cx="3275458" cy="137718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ar-SA" sz="1350"/>
            </a:p>
          </p:txBody>
        </p:sp>
        <p:grpSp>
          <p:nvGrpSpPr>
            <p:cNvPr id="2" name="object 2"/>
            <p:cNvGrpSpPr/>
            <p:nvPr/>
          </p:nvGrpSpPr>
          <p:grpSpPr>
            <a:xfrm>
              <a:off x="2953511" y="4959607"/>
              <a:ext cx="1397635" cy="1236345"/>
              <a:chOff x="3419855" y="5049015"/>
              <a:chExt cx="1397635" cy="1236345"/>
            </a:xfrm>
          </p:grpSpPr>
          <p:pic>
            <p:nvPicPr>
              <p:cNvPr id="3" name="object 3"/>
              <p:cNvPicPr/>
              <p:nvPr/>
            </p:nvPicPr>
            <p:blipFill>
              <a:blip r:embed="rId2" cstate="print"/>
              <a:stretch>
                <a:fillRect/>
              </a:stretch>
            </p:blipFill>
            <p:spPr>
              <a:xfrm>
                <a:off x="3419855" y="5265420"/>
                <a:ext cx="1094229" cy="905256"/>
              </a:xfrm>
              <a:prstGeom prst="rect">
                <a:avLst/>
              </a:prstGeom>
            </p:spPr>
          </p:pic>
          <p:pic>
            <p:nvPicPr>
              <p:cNvPr id="4" name="object 4"/>
              <p:cNvPicPr/>
              <p:nvPr/>
            </p:nvPicPr>
            <p:blipFill>
              <a:blip r:embed="rId3" cstate="print"/>
              <a:stretch>
                <a:fillRect/>
              </a:stretch>
            </p:blipFill>
            <p:spPr>
              <a:xfrm>
                <a:off x="3479291" y="5049015"/>
                <a:ext cx="1217672" cy="371852"/>
              </a:xfrm>
              <a:prstGeom prst="rect">
                <a:avLst/>
              </a:prstGeom>
            </p:spPr>
          </p:pic>
          <p:pic>
            <p:nvPicPr>
              <p:cNvPr id="5" name="object 5"/>
              <p:cNvPicPr/>
              <p:nvPr/>
            </p:nvPicPr>
            <p:blipFill>
              <a:blip r:embed="rId4" cstate="print"/>
              <a:stretch>
                <a:fillRect/>
              </a:stretch>
            </p:blipFill>
            <p:spPr>
              <a:xfrm>
                <a:off x="3465575" y="5841494"/>
                <a:ext cx="1351787" cy="443481"/>
              </a:xfrm>
              <a:prstGeom prst="rect">
                <a:avLst/>
              </a:prstGeom>
            </p:spPr>
          </p:pic>
        </p:grpSp>
        <p:pic>
          <p:nvPicPr>
            <p:cNvPr id="6" name="object 6"/>
            <p:cNvPicPr/>
            <p:nvPr/>
          </p:nvPicPr>
          <p:blipFill>
            <a:blip r:embed="rId5" cstate="print"/>
            <a:stretch>
              <a:fillRect/>
            </a:stretch>
          </p:blipFill>
          <p:spPr>
            <a:xfrm>
              <a:off x="9116567" y="2583687"/>
              <a:ext cx="1444751" cy="638555"/>
            </a:xfrm>
            <a:prstGeom prst="rect">
              <a:avLst/>
            </a:prstGeom>
          </p:spPr>
        </p:pic>
        <p:pic>
          <p:nvPicPr>
            <p:cNvPr id="7" name="object 7"/>
            <p:cNvPicPr/>
            <p:nvPr/>
          </p:nvPicPr>
          <p:blipFill>
            <a:blip r:embed="rId6" cstate="print"/>
            <a:stretch>
              <a:fillRect/>
            </a:stretch>
          </p:blipFill>
          <p:spPr>
            <a:xfrm>
              <a:off x="8692896" y="1494029"/>
              <a:ext cx="699515" cy="1007362"/>
            </a:xfrm>
            <a:prstGeom prst="rect">
              <a:avLst/>
            </a:prstGeom>
          </p:spPr>
        </p:pic>
        <p:sp>
          <p:nvSpPr>
            <p:cNvPr id="8" name="object 8"/>
            <p:cNvSpPr txBox="1"/>
            <p:nvPr/>
          </p:nvSpPr>
          <p:spPr>
            <a:xfrm>
              <a:off x="9113903" y="2251201"/>
              <a:ext cx="1483360" cy="852032"/>
            </a:xfrm>
            <a:prstGeom prst="rect">
              <a:avLst/>
            </a:prstGeom>
          </p:spPr>
          <p:txBody>
            <a:bodyPr vert="horz" wrap="square" lIns="0" tIns="9525" rIns="0" bIns="0" rtlCol="0">
              <a:spAutoFit/>
            </a:bodyPr>
            <a:lstStyle/>
            <a:p>
              <a:pPr marL="9525">
                <a:spcBef>
                  <a:spcPts val="75"/>
                </a:spcBef>
              </a:pPr>
              <a:r>
                <a:rPr sz="1350" spc="-19">
                  <a:solidFill>
                    <a:srgbClr val="1F1F1F"/>
                  </a:solidFill>
                  <a:latin typeface="Tahoma"/>
                  <a:cs typeface="Tahoma"/>
                </a:rPr>
                <a:t>Oilfield</a:t>
              </a:r>
              <a:r>
                <a:rPr sz="1350" spc="-53">
                  <a:solidFill>
                    <a:srgbClr val="1F1F1F"/>
                  </a:solidFill>
                  <a:latin typeface="Arial"/>
                  <a:cs typeface="Arial"/>
                </a:rPr>
                <a:t> </a:t>
              </a:r>
              <a:r>
                <a:rPr sz="1350" spc="-45">
                  <a:solidFill>
                    <a:srgbClr val="1F1F1F"/>
                  </a:solidFill>
                  <a:latin typeface="Tahoma"/>
                  <a:cs typeface="Tahoma"/>
                </a:rPr>
                <a:t>services</a:t>
              </a:r>
              <a:endParaRPr sz="1350">
                <a:latin typeface="Tahoma"/>
                <a:cs typeface="Tahoma"/>
              </a:endParaRPr>
            </a:p>
          </p:txBody>
        </p:sp>
        <p:sp>
          <p:nvSpPr>
            <p:cNvPr id="9" name="object 9"/>
            <p:cNvSpPr txBox="1"/>
            <p:nvPr/>
          </p:nvSpPr>
          <p:spPr>
            <a:xfrm>
              <a:off x="8450197" y="954272"/>
              <a:ext cx="1907919" cy="841752"/>
            </a:xfrm>
            <a:prstGeom prst="rect">
              <a:avLst/>
            </a:prstGeom>
            <a:solidFill>
              <a:srgbClr val="C00000"/>
            </a:solidFill>
          </p:spPr>
          <p:style>
            <a:lnRef idx="2">
              <a:schemeClr val="accent2">
                <a:shade val="15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lgn="ctr">
                <a:lnSpc>
                  <a:spcPts val="1605"/>
                </a:lnSpc>
                <a:spcBef>
                  <a:spcPts val="75"/>
                </a:spcBef>
              </a:pPr>
              <a:r>
                <a:rPr sz="1350" spc="-90" dirty="0">
                  <a:solidFill>
                    <a:schemeClr val="bg1"/>
                  </a:solidFill>
                  <a:latin typeface="Tahoma"/>
                  <a:cs typeface="Tahoma"/>
                </a:rPr>
                <a:t>SOLUTION</a:t>
              </a:r>
              <a:r>
                <a:rPr lang="en-US" sz="1350" spc="-90" dirty="0">
                  <a:solidFill>
                    <a:schemeClr val="bg1"/>
                  </a:solidFill>
                  <a:latin typeface="Tahoma"/>
                  <a:cs typeface="Tahoma"/>
                </a:rPr>
                <a:t>/</a:t>
              </a:r>
              <a:r>
                <a:rPr sz="1350" spc="-8" dirty="0">
                  <a:solidFill>
                    <a:schemeClr val="bg1"/>
                  </a:solidFill>
                  <a:latin typeface="Tahoma"/>
                  <a:cs typeface="Tahoma"/>
                </a:rPr>
                <a:t>Logistics</a:t>
              </a:r>
              <a:endParaRPr sz="1350" dirty="0">
                <a:solidFill>
                  <a:schemeClr val="bg1"/>
                </a:solidFill>
                <a:latin typeface="Tahoma"/>
                <a:cs typeface="Tahoma"/>
              </a:endParaRPr>
            </a:p>
          </p:txBody>
        </p:sp>
        <p:pic>
          <p:nvPicPr>
            <p:cNvPr id="11" name="object 11"/>
            <p:cNvPicPr/>
            <p:nvPr/>
          </p:nvPicPr>
          <p:blipFill>
            <a:blip r:embed="rId7" cstate="print"/>
            <a:stretch>
              <a:fillRect/>
            </a:stretch>
          </p:blipFill>
          <p:spPr>
            <a:xfrm>
              <a:off x="8750808" y="3908046"/>
              <a:ext cx="1164332" cy="826005"/>
            </a:xfrm>
            <a:prstGeom prst="rect">
              <a:avLst/>
            </a:prstGeom>
          </p:spPr>
        </p:pic>
        <p:sp>
          <p:nvSpPr>
            <p:cNvPr id="12" name="object 12"/>
            <p:cNvSpPr txBox="1"/>
            <p:nvPr/>
          </p:nvSpPr>
          <p:spPr>
            <a:xfrm>
              <a:off x="8831071" y="3301237"/>
              <a:ext cx="1274446" cy="1268411"/>
            </a:xfrm>
            <a:prstGeom prst="rect">
              <a:avLst/>
            </a:prstGeom>
          </p:spPr>
          <p:txBody>
            <a:bodyPr vert="horz" wrap="square" lIns="0" tIns="9525" rIns="0" bIns="0" rtlCol="0">
              <a:spAutoFit/>
            </a:bodyPr>
            <a:lstStyle/>
            <a:p>
              <a:pPr marL="9525" marR="3810">
                <a:spcBef>
                  <a:spcPts val="75"/>
                </a:spcBef>
              </a:pPr>
              <a:r>
                <a:rPr sz="1350" spc="-41">
                  <a:solidFill>
                    <a:srgbClr val="1F1F1F"/>
                  </a:solidFill>
                  <a:latin typeface="Tahoma"/>
                  <a:cs typeface="Tahoma"/>
                </a:rPr>
                <a:t>Management</a:t>
              </a:r>
              <a:r>
                <a:rPr sz="1350" spc="-41">
                  <a:solidFill>
                    <a:srgbClr val="1F1F1F"/>
                  </a:solidFill>
                  <a:latin typeface="Arial"/>
                  <a:cs typeface="Arial"/>
                </a:rPr>
                <a:t> </a:t>
              </a:r>
              <a:r>
                <a:rPr sz="1350" spc="-8">
                  <a:solidFill>
                    <a:srgbClr val="1F1F1F"/>
                  </a:solidFill>
                  <a:latin typeface="Tahoma"/>
                  <a:cs typeface="Tahoma"/>
                </a:rPr>
                <a:t>Consulting</a:t>
              </a:r>
              <a:endParaRPr sz="1350">
                <a:latin typeface="Tahoma"/>
                <a:cs typeface="Tahoma"/>
              </a:endParaRPr>
            </a:p>
          </p:txBody>
        </p:sp>
        <p:sp>
          <p:nvSpPr>
            <p:cNvPr id="13" name="object 13"/>
            <p:cNvSpPr txBox="1"/>
            <p:nvPr/>
          </p:nvSpPr>
          <p:spPr>
            <a:xfrm>
              <a:off x="9072501" y="4776469"/>
              <a:ext cx="1127759" cy="1268411"/>
            </a:xfrm>
            <a:prstGeom prst="rect">
              <a:avLst/>
            </a:prstGeom>
          </p:spPr>
          <p:txBody>
            <a:bodyPr vert="horz" wrap="square" lIns="0" tIns="9525" rIns="0" bIns="0" rtlCol="0">
              <a:spAutoFit/>
            </a:bodyPr>
            <a:lstStyle/>
            <a:p>
              <a:pPr marL="9525" marR="3810">
                <a:spcBef>
                  <a:spcPts val="75"/>
                </a:spcBef>
              </a:pPr>
              <a:r>
                <a:rPr sz="1350" spc="-8">
                  <a:solidFill>
                    <a:srgbClr val="1F1F1F"/>
                  </a:solidFill>
                  <a:latin typeface="Tahoma"/>
                  <a:cs typeface="Tahoma"/>
                </a:rPr>
                <a:t>Custom</a:t>
              </a:r>
              <a:r>
                <a:rPr sz="1350" spc="-8">
                  <a:solidFill>
                    <a:srgbClr val="1F1F1F"/>
                  </a:solidFill>
                  <a:latin typeface="Arial"/>
                  <a:cs typeface="Arial"/>
                </a:rPr>
                <a:t> </a:t>
              </a:r>
              <a:r>
                <a:rPr sz="1350" spc="-53">
                  <a:solidFill>
                    <a:srgbClr val="1F1F1F"/>
                  </a:solidFill>
                  <a:latin typeface="Tahoma"/>
                  <a:cs typeface="Tahoma"/>
                </a:rPr>
                <a:t>engineering</a:t>
              </a:r>
              <a:endParaRPr sz="1350">
                <a:latin typeface="Tahoma"/>
                <a:cs typeface="Tahoma"/>
              </a:endParaRPr>
            </a:p>
          </p:txBody>
        </p:sp>
        <p:pic>
          <p:nvPicPr>
            <p:cNvPr id="14" name="object 14"/>
            <p:cNvPicPr/>
            <p:nvPr/>
          </p:nvPicPr>
          <p:blipFill>
            <a:blip r:embed="rId8" cstate="print"/>
            <a:stretch>
              <a:fillRect/>
            </a:stretch>
          </p:blipFill>
          <p:spPr>
            <a:xfrm>
              <a:off x="8747760" y="5442712"/>
              <a:ext cx="675131" cy="484632"/>
            </a:xfrm>
            <a:prstGeom prst="rect">
              <a:avLst/>
            </a:prstGeom>
          </p:spPr>
        </p:pic>
        <p:pic>
          <p:nvPicPr>
            <p:cNvPr id="15" name="object 15"/>
            <p:cNvPicPr/>
            <p:nvPr/>
          </p:nvPicPr>
          <p:blipFill>
            <a:blip r:embed="rId9" cstate="print"/>
            <a:stretch>
              <a:fillRect/>
            </a:stretch>
          </p:blipFill>
          <p:spPr>
            <a:xfrm>
              <a:off x="5640323" y="1330959"/>
              <a:ext cx="673607" cy="1266443"/>
            </a:xfrm>
            <a:prstGeom prst="rect">
              <a:avLst/>
            </a:prstGeom>
          </p:spPr>
        </p:pic>
        <p:pic>
          <p:nvPicPr>
            <p:cNvPr id="16" name="object 16"/>
            <p:cNvPicPr/>
            <p:nvPr/>
          </p:nvPicPr>
          <p:blipFill>
            <a:blip r:embed="rId10" cstate="print"/>
            <a:stretch>
              <a:fillRect/>
            </a:stretch>
          </p:blipFill>
          <p:spPr>
            <a:xfrm>
              <a:off x="6173215" y="1330959"/>
              <a:ext cx="818385" cy="551687"/>
            </a:xfrm>
            <a:prstGeom prst="rect">
              <a:avLst/>
            </a:prstGeom>
          </p:spPr>
        </p:pic>
        <p:grpSp>
          <p:nvGrpSpPr>
            <p:cNvPr id="17" name="object 17"/>
            <p:cNvGrpSpPr/>
            <p:nvPr/>
          </p:nvGrpSpPr>
          <p:grpSpPr>
            <a:xfrm>
              <a:off x="5506211" y="1980185"/>
              <a:ext cx="1995170" cy="2849880"/>
              <a:chOff x="5972555" y="2069593"/>
              <a:chExt cx="1995170" cy="2849880"/>
            </a:xfrm>
          </p:grpSpPr>
          <p:pic>
            <p:nvPicPr>
              <p:cNvPr id="18" name="object 18"/>
              <p:cNvPicPr/>
              <p:nvPr/>
            </p:nvPicPr>
            <p:blipFill>
              <a:blip r:embed="rId11" cstate="print"/>
              <a:stretch>
                <a:fillRect/>
              </a:stretch>
            </p:blipFill>
            <p:spPr>
              <a:xfrm>
                <a:off x="7065263" y="2069593"/>
                <a:ext cx="819911" cy="961642"/>
              </a:xfrm>
              <a:prstGeom prst="rect">
                <a:avLst/>
              </a:prstGeom>
            </p:spPr>
          </p:pic>
          <p:pic>
            <p:nvPicPr>
              <p:cNvPr id="19" name="object 19"/>
              <p:cNvPicPr/>
              <p:nvPr/>
            </p:nvPicPr>
            <p:blipFill>
              <a:blip r:embed="rId12" cstate="print"/>
              <a:stretch>
                <a:fillRect/>
              </a:stretch>
            </p:blipFill>
            <p:spPr>
              <a:xfrm>
                <a:off x="7025639" y="3148584"/>
                <a:ext cx="941831" cy="838199"/>
              </a:xfrm>
              <a:prstGeom prst="rect">
                <a:avLst/>
              </a:prstGeom>
            </p:spPr>
          </p:pic>
          <p:pic>
            <p:nvPicPr>
              <p:cNvPr id="20" name="object 20"/>
              <p:cNvPicPr/>
              <p:nvPr/>
            </p:nvPicPr>
            <p:blipFill>
              <a:blip r:embed="rId13" cstate="print"/>
              <a:stretch>
                <a:fillRect/>
              </a:stretch>
            </p:blipFill>
            <p:spPr>
              <a:xfrm>
                <a:off x="5972555" y="2933700"/>
                <a:ext cx="1053082" cy="739139"/>
              </a:xfrm>
              <a:prstGeom prst="rect">
                <a:avLst/>
              </a:prstGeom>
            </p:spPr>
          </p:pic>
          <p:pic>
            <p:nvPicPr>
              <p:cNvPr id="21" name="object 21"/>
              <p:cNvPicPr/>
              <p:nvPr/>
            </p:nvPicPr>
            <p:blipFill>
              <a:blip r:embed="rId14" cstate="print"/>
              <a:stretch>
                <a:fillRect/>
              </a:stretch>
            </p:blipFill>
            <p:spPr>
              <a:xfrm>
                <a:off x="6106667" y="4300727"/>
                <a:ext cx="1505711" cy="618743"/>
              </a:xfrm>
              <a:prstGeom prst="rect">
                <a:avLst/>
              </a:prstGeom>
            </p:spPr>
          </p:pic>
          <p:pic>
            <p:nvPicPr>
              <p:cNvPr id="22" name="object 22"/>
              <p:cNvPicPr/>
              <p:nvPr/>
            </p:nvPicPr>
            <p:blipFill>
              <a:blip r:embed="rId15" cstate="print"/>
              <a:stretch>
                <a:fillRect/>
              </a:stretch>
            </p:blipFill>
            <p:spPr>
              <a:xfrm>
                <a:off x="6106667" y="3796283"/>
                <a:ext cx="792479" cy="469391"/>
              </a:xfrm>
              <a:prstGeom prst="rect">
                <a:avLst/>
              </a:prstGeom>
            </p:spPr>
          </p:pic>
        </p:grpSp>
        <p:grpSp>
          <p:nvGrpSpPr>
            <p:cNvPr id="23" name="object 23"/>
            <p:cNvGrpSpPr/>
            <p:nvPr/>
          </p:nvGrpSpPr>
          <p:grpSpPr>
            <a:xfrm>
              <a:off x="510539" y="1279147"/>
              <a:ext cx="1176655" cy="4093845"/>
              <a:chOff x="976883" y="1368555"/>
              <a:chExt cx="1176655" cy="4093845"/>
            </a:xfrm>
          </p:grpSpPr>
          <p:pic>
            <p:nvPicPr>
              <p:cNvPr id="24" name="object 24"/>
              <p:cNvPicPr/>
              <p:nvPr/>
            </p:nvPicPr>
            <p:blipFill>
              <a:blip r:embed="rId16" cstate="print"/>
              <a:stretch>
                <a:fillRect/>
              </a:stretch>
            </p:blipFill>
            <p:spPr>
              <a:xfrm>
                <a:off x="976883" y="2808731"/>
                <a:ext cx="1043938" cy="777239"/>
              </a:xfrm>
              <a:prstGeom prst="rect">
                <a:avLst/>
              </a:prstGeom>
            </p:spPr>
          </p:pic>
          <p:pic>
            <p:nvPicPr>
              <p:cNvPr id="25" name="object 25"/>
              <p:cNvPicPr/>
              <p:nvPr/>
            </p:nvPicPr>
            <p:blipFill>
              <a:blip r:embed="rId17" cstate="print"/>
              <a:stretch>
                <a:fillRect/>
              </a:stretch>
            </p:blipFill>
            <p:spPr>
              <a:xfrm>
                <a:off x="1040894" y="1368555"/>
                <a:ext cx="1112517" cy="981452"/>
              </a:xfrm>
              <a:prstGeom prst="rect">
                <a:avLst/>
              </a:prstGeom>
            </p:spPr>
          </p:pic>
          <p:pic>
            <p:nvPicPr>
              <p:cNvPr id="26" name="object 26"/>
              <p:cNvPicPr/>
              <p:nvPr/>
            </p:nvPicPr>
            <p:blipFill>
              <a:blip r:embed="rId18" cstate="print"/>
              <a:stretch>
                <a:fillRect/>
              </a:stretch>
            </p:blipFill>
            <p:spPr>
              <a:xfrm>
                <a:off x="1040894" y="2170175"/>
                <a:ext cx="876297" cy="790955"/>
              </a:xfrm>
              <a:prstGeom prst="rect">
                <a:avLst/>
              </a:prstGeom>
            </p:spPr>
          </p:pic>
          <p:pic>
            <p:nvPicPr>
              <p:cNvPr id="27" name="object 27"/>
              <p:cNvPicPr/>
              <p:nvPr/>
            </p:nvPicPr>
            <p:blipFill>
              <a:blip r:embed="rId19" cstate="print"/>
              <a:stretch>
                <a:fillRect/>
              </a:stretch>
            </p:blipFill>
            <p:spPr>
              <a:xfrm>
                <a:off x="976883" y="3456433"/>
                <a:ext cx="909827" cy="1037842"/>
              </a:xfrm>
              <a:prstGeom prst="rect">
                <a:avLst/>
              </a:prstGeom>
            </p:spPr>
          </p:pic>
          <p:pic>
            <p:nvPicPr>
              <p:cNvPr id="28" name="object 28"/>
              <p:cNvPicPr/>
              <p:nvPr/>
            </p:nvPicPr>
            <p:blipFill>
              <a:blip r:embed="rId20" cstate="print"/>
              <a:stretch>
                <a:fillRect/>
              </a:stretch>
            </p:blipFill>
            <p:spPr>
              <a:xfrm>
                <a:off x="1101854" y="4536947"/>
                <a:ext cx="981452" cy="393191"/>
              </a:xfrm>
              <a:prstGeom prst="rect">
                <a:avLst/>
              </a:prstGeom>
            </p:spPr>
          </p:pic>
          <p:pic>
            <p:nvPicPr>
              <p:cNvPr id="29" name="object 29"/>
              <p:cNvPicPr/>
              <p:nvPr/>
            </p:nvPicPr>
            <p:blipFill>
              <a:blip r:embed="rId21" cstate="print"/>
              <a:stretch>
                <a:fillRect/>
              </a:stretch>
            </p:blipFill>
            <p:spPr>
              <a:xfrm>
                <a:off x="1101854" y="4885944"/>
                <a:ext cx="489201" cy="576071"/>
              </a:xfrm>
              <a:prstGeom prst="rect">
                <a:avLst/>
              </a:prstGeom>
            </p:spPr>
          </p:pic>
          <p:pic>
            <p:nvPicPr>
              <p:cNvPr id="30" name="object 30"/>
              <p:cNvPicPr/>
              <p:nvPr/>
            </p:nvPicPr>
            <p:blipFill>
              <a:blip r:embed="rId22" cstate="print"/>
              <a:stretch>
                <a:fillRect/>
              </a:stretch>
            </p:blipFill>
            <p:spPr>
              <a:xfrm>
                <a:off x="1716023" y="4957573"/>
                <a:ext cx="428242" cy="413002"/>
              </a:xfrm>
              <a:prstGeom prst="rect">
                <a:avLst/>
              </a:prstGeom>
            </p:spPr>
          </p:pic>
        </p:grpSp>
        <p:pic>
          <p:nvPicPr>
            <p:cNvPr id="31" name="object 31"/>
            <p:cNvPicPr/>
            <p:nvPr/>
          </p:nvPicPr>
          <p:blipFill>
            <a:blip r:embed="rId23" cstate="print"/>
            <a:stretch>
              <a:fillRect/>
            </a:stretch>
          </p:blipFill>
          <p:spPr>
            <a:xfrm>
              <a:off x="5640323" y="5083049"/>
              <a:ext cx="550163" cy="524254"/>
            </a:xfrm>
            <a:prstGeom prst="rect">
              <a:avLst/>
            </a:prstGeom>
          </p:spPr>
        </p:pic>
        <p:sp>
          <p:nvSpPr>
            <p:cNvPr id="32" name="object 32"/>
            <p:cNvSpPr txBox="1"/>
            <p:nvPr/>
          </p:nvSpPr>
          <p:spPr>
            <a:xfrm>
              <a:off x="6423406" y="5003242"/>
              <a:ext cx="1346834" cy="1684788"/>
            </a:xfrm>
            <a:prstGeom prst="rect">
              <a:avLst/>
            </a:prstGeom>
          </p:spPr>
          <p:txBody>
            <a:bodyPr vert="horz" wrap="square" lIns="0" tIns="9525" rIns="0" bIns="0" rtlCol="0">
              <a:spAutoFit/>
            </a:bodyPr>
            <a:lstStyle/>
            <a:p>
              <a:pPr marL="9525">
                <a:spcBef>
                  <a:spcPts val="75"/>
                </a:spcBef>
              </a:pPr>
              <a:r>
                <a:rPr sz="1350" spc="-34">
                  <a:solidFill>
                    <a:srgbClr val="1F1F1F"/>
                  </a:solidFill>
                  <a:latin typeface="Tahoma"/>
                  <a:cs typeface="Tahoma"/>
                </a:rPr>
                <a:t>Ferretti</a:t>
              </a:r>
              <a:r>
                <a:rPr sz="1350" spc="-53">
                  <a:solidFill>
                    <a:srgbClr val="1F1F1F"/>
                  </a:solidFill>
                  <a:latin typeface="Arial"/>
                  <a:cs typeface="Arial"/>
                </a:rPr>
                <a:t> </a:t>
              </a:r>
              <a:r>
                <a:rPr sz="1350" spc="-34">
                  <a:solidFill>
                    <a:srgbClr val="1F1F1F"/>
                  </a:solidFill>
                  <a:latin typeface="Tahoma"/>
                  <a:cs typeface="Tahoma"/>
                </a:rPr>
                <a:t>Group</a:t>
              </a:r>
              <a:endParaRPr sz="1350">
                <a:latin typeface="Tahoma"/>
                <a:cs typeface="Tahoma"/>
              </a:endParaRPr>
            </a:p>
            <a:p>
              <a:pPr marL="9525">
                <a:spcBef>
                  <a:spcPts val="4"/>
                </a:spcBef>
              </a:pPr>
              <a:r>
                <a:rPr sz="1350" spc="-71">
                  <a:solidFill>
                    <a:srgbClr val="1F1F1F"/>
                  </a:solidFill>
                  <a:latin typeface="Tahoma"/>
                  <a:cs typeface="Tahoma"/>
                </a:rPr>
                <a:t>Luxury</a:t>
              </a:r>
              <a:r>
                <a:rPr sz="1350" spc="-4">
                  <a:solidFill>
                    <a:srgbClr val="1F1F1F"/>
                  </a:solidFill>
                  <a:latin typeface="Arial"/>
                  <a:cs typeface="Arial"/>
                </a:rPr>
                <a:t> </a:t>
              </a:r>
              <a:r>
                <a:rPr sz="1350" spc="-8">
                  <a:solidFill>
                    <a:srgbClr val="1F1F1F"/>
                  </a:solidFill>
                  <a:latin typeface="Tahoma"/>
                  <a:cs typeface="Tahoma"/>
                </a:rPr>
                <a:t>yachts</a:t>
              </a:r>
              <a:endParaRPr sz="1350">
                <a:latin typeface="Tahoma"/>
                <a:cs typeface="Tahoma"/>
              </a:endParaRPr>
            </a:p>
          </p:txBody>
        </p:sp>
        <p:grpSp>
          <p:nvGrpSpPr>
            <p:cNvPr id="33" name="object 33"/>
            <p:cNvGrpSpPr/>
            <p:nvPr/>
          </p:nvGrpSpPr>
          <p:grpSpPr>
            <a:xfrm>
              <a:off x="2953511" y="1288290"/>
              <a:ext cx="2036445" cy="3568065"/>
              <a:chOff x="3419855" y="1377698"/>
              <a:chExt cx="2036445" cy="3568065"/>
            </a:xfrm>
          </p:grpSpPr>
          <p:pic>
            <p:nvPicPr>
              <p:cNvPr id="34" name="object 34"/>
              <p:cNvPicPr/>
              <p:nvPr/>
            </p:nvPicPr>
            <p:blipFill>
              <a:blip r:embed="rId24" cstate="print"/>
              <a:stretch>
                <a:fillRect/>
              </a:stretch>
            </p:blipFill>
            <p:spPr>
              <a:xfrm>
                <a:off x="3479291" y="1377698"/>
                <a:ext cx="1031745" cy="972309"/>
              </a:xfrm>
              <a:prstGeom prst="rect">
                <a:avLst/>
              </a:prstGeom>
            </p:spPr>
          </p:pic>
          <p:pic>
            <p:nvPicPr>
              <p:cNvPr id="35" name="object 35"/>
              <p:cNvPicPr/>
              <p:nvPr/>
            </p:nvPicPr>
            <p:blipFill>
              <a:blip r:embed="rId25" cstate="print"/>
              <a:stretch>
                <a:fillRect/>
              </a:stretch>
            </p:blipFill>
            <p:spPr>
              <a:xfrm>
                <a:off x="3419855" y="2744724"/>
                <a:ext cx="672082" cy="937259"/>
              </a:xfrm>
              <a:prstGeom prst="rect">
                <a:avLst/>
              </a:prstGeom>
            </p:spPr>
          </p:pic>
          <p:pic>
            <p:nvPicPr>
              <p:cNvPr id="36" name="object 36"/>
              <p:cNvPicPr/>
              <p:nvPr/>
            </p:nvPicPr>
            <p:blipFill>
              <a:blip r:embed="rId26" cstate="print"/>
              <a:stretch>
                <a:fillRect/>
              </a:stretch>
            </p:blipFill>
            <p:spPr>
              <a:xfrm>
                <a:off x="3479291" y="3681983"/>
                <a:ext cx="943352" cy="665987"/>
              </a:xfrm>
              <a:prstGeom prst="rect">
                <a:avLst/>
              </a:prstGeom>
            </p:spPr>
          </p:pic>
          <p:pic>
            <p:nvPicPr>
              <p:cNvPr id="37" name="object 37"/>
              <p:cNvPicPr/>
              <p:nvPr/>
            </p:nvPicPr>
            <p:blipFill>
              <a:blip r:embed="rId27" cstate="print"/>
              <a:stretch>
                <a:fillRect/>
              </a:stretch>
            </p:blipFill>
            <p:spPr>
              <a:xfrm>
                <a:off x="4155947" y="2817877"/>
                <a:ext cx="675131" cy="778762"/>
              </a:xfrm>
              <a:prstGeom prst="rect">
                <a:avLst/>
              </a:prstGeom>
            </p:spPr>
          </p:pic>
          <p:pic>
            <p:nvPicPr>
              <p:cNvPr id="38" name="object 38"/>
              <p:cNvPicPr/>
              <p:nvPr/>
            </p:nvPicPr>
            <p:blipFill>
              <a:blip r:embed="rId28" cstate="print"/>
              <a:stretch>
                <a:fillRect/>
              </a:stretch>
            </p:blipFill>
            <p:spPr>
              <a:xfrm>
                <a:off x="3479291" y="2170178"/>
                <a:ext cx="739139" cy="576069"/>
              </a:xfrm>
              <a:prstGeom prst="rect">
                <a:avLst/>
              </a:prstGeom>
            </p:spPr>
          </p:pic>
          <p:pic>
            <p:nvPicPr>
              <p:cNvPr id="39" name="object 39"/>
              <p:cNvPicPr/>
              <p:nvPr/>
            </p:nvPicPr>
            <p:blipFill>
              <a:blip r:embed="rId29" cstate="print"/>
              <a:stretch>
                <a:fillRect/>
              </a:stretch>
            </p:blipFill>
            <p:spPr>
              <a:xfrm>
                <a:off x="4340352" y="2170178"/>
                <a:ext cx="551685" cy="643125"/>
              </a:xfrm>
              <a:prstGeom prst="rect">
                <a:avLst/>
              </a:prstGeom>
            </p:spPr>
          </p:pic>
          <p:pic>
            <p:nvPicPr>
              <p:cNvPr id="40" name="object 40"/>
              <p:cNvPicPr/>
              <p:nvPr/>
            </p:nvPicPr>
            <p:blipFill>
              <a:blip r:embed="rId30" cstate="print"/>
              <a:stretch>
                <a:fillRect/>
              </a:stretch>
            </p:blipFill>
            <p:spPr>
              <a:xfrm>
                <a:off x="3479291" y="4472939"/>
                <a:ext cx="1043939" cy="472439"/>
              </a:xfrm>
              <a:prstGeom prst="rect">
                <a:avLst/>
              </a:prstGeom>
            </p:spPr>
          </p:pic>
          <p:pic>
            <p:nvPicPr>
              <p:cNvPr id="41" name="object 41"/>
              <p:cNvPicPr/>
              <p:nvPr/>
            </p:nvPicPr>
            <p:blipFill>
              <a:blip r:embed="rId31" cstate="print"/>
              <a:stretch>
                <a:fillRect/>
              </a:stretch>
            </p:blipFill>
            <p:spPr>
              <a:xfrm>
                <a:off x="4523232" y="3683507"/>
                <a:ext cx="932685" cy="751331"/>
              </a:xfrm>
              <a:prstGeom prst="rect">
                <a:avLst/>
              </a:prstGeom>
            </p:spPr>
          </p:pic>
        </p:grpSp>
        <p:pic>
          <p:nvPicPr>
            <p:cNvPr id="42" name="object 42"/>
            <p:cNvPicPr/>
            <p:nvPr/>
          </p:nvPicPr>
          <p:blipFill>
            <a:blip r:embed="rId32" cstate="print"/>
            <a:stretch>
              <a:fillRect/>
            </a:stretch>
          </p:blipFill>
          <p:spPr>
            <a:xfrm>
              <a:off x="9687037" y="5516061"/>
              <a:ext cx="1346723" cy="438713"/>
            </a:xfrm>
            <a:prstGeom prst="rect">
              <a:avLst/>
            </a:prstGeom>
          </p:spPr>
        </p:pic>
        <p:grpSp>
          <p:nvGrpSpPr>
            <p:cNvPr id="43" name="object 43"/>
            <p:cNvGrpSpPr/>
            <p:nvPr/>
          </p:nvGrpSpPr>
          <p:grpSpPr>
            <a:xfrm>
              <a:off x="5579364" y="5723127"/>
              <a:ext cx="1839595" cy="581025"/>
              <a:chOff x="6045708" y="5812535"/>
              <a:chExt cx="1839595" cy="581025"/>
            </a:xfrm>
          </p:grpSpPr>
          <p:pic>
            <p:nvPicPr>
              <p:cNvPr id="44" name="object 44"/>
              <p:cNvPicPr/>
              <p:nvPr/>
            </p:nvPicPr>
            <p:blipFill>
              <a:blip r:embed="rId33" cstate="print"/>
              <a:stretch>
                <a:fillRect/>
              </a:stretch>
            </p:blipFill>
            <p:spPr>
              <a:xfrm>
                <a:off x="6045708" y="5812537"/>
                <a:ext cx="765047" cy="580642"/>
              </a:xfrm>
              <a:prstGeom prst="rect">
                <a:avLst/>
              </a:prstGeom>
            </p:spPr>
          </p:pic>
          <p:pic>
            <p:nvPicPr>
              <p:cNvPr id="45" name="object 45"/>
              <p:cNvPicPr/>
              <p:nvPr/>
            </p:nvPicPr>
            <p:blipFill>
              <a:blip r:embed="rId34" cstate="print"/>
              <a:stretch>
                <a:fillRect/>
              </a:stretch>
            </p:blipFill>
            <p:spPr>
              <a:xfrm>
                <a:off x="6842760" y="5812535"/>
                <a:ext cx="1042415" cy="560829"/>
              </a:xfrm>
              <a:prstGeom prst="rect">
                <a:avLst/>
              </a:prstGeom>
            </p:spPr>
          </p:pic>
        </p:grpSp>
        <p:sp>
          <p:nvSpPr>
            <p:cNvPr id="46" name="object 46"/>
            <p:cNvSpPr txBox="1"/>
            <p:nvPr/>
          </p:nvSpPr>
          <p:spPr>
            <a:xfrm>
              <a:off x="328893" y="982339"/>
              <a:ext cx="1076421" cy="435654"/>
            </a:xfrm>
            <a:prstGeom prst="rect">
              <a:avLst/>
            </a:prstGeom>
            <a:solidFill>
              <a:srgbClr val="C00000"/>
            </a:solidFill>
          </p:spPr>
          <p:style>
            <a:lnRef idx="2">
              <a:schemeClr val="accent2">
                <a:shade val="15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lgn="ctr">
                <a:spcBef>
                  <a:spcPts val="75"/>
                </a:spcBef>
              </a:pPr>
              <a:r>
                <a:rPr sz="1350" spc="-101" dirty="0">
                  <a:solidFill>
                    <a:schemeClr val="bg1"/>
                  </a:solidFill>
                  <a:latin typeface="Tahoma"/>
                  <a:cs typeface="Tahoma"/>
                </a:rPr>
                <a:t>PRICE</a:t>
              </a:r>
              <a:endParaRPr sz="1350" dirty="0">
                <a:solidFill>
                  <a:schemeClr val="bg1"/>
                </a:solidFill>
                <a:latin typeface="Tahoma"/>
                <a:cs typeface="Tahoma"/>
              </a:endParaRPr>
            </a:p>
          </p:txBody>
        </p:sp>
        <p:sp>
          <p:nvSpPr>
            <p:cNvPr id="47" name="object 47"/>
            <p:cNvSpPr txBox="1"/>
            <p:nvPr/>
          </p:nvSpPr>
          <p:spPr>
            <a:xfrm>
              <a:off x="2834893" y="982339"/>
              <a:ext cx="1806278" cy="435654"/>
            </a:xfrm>
            <a:prstGeom prst="rect">
              <a:avLst/>
            </a:prstGeom>
            <a:solidFill>
              <a:srgbClr val="C00000"/>
            </a:solidFill>
          </p:spPr>
          <p:style>
            <a:lnRef idx="2">
              <a:schemeClr val="accent2">
                <a:shade val="15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lgn="ctr">
                <a:spcBef>
                  <a:spcPts val="75"/>
                </a:spcBef>
              </a:pPr>
              <a:r>
                <a:rPr sz="1350" spc="-79">
                  <a:solidFill>
                    <a:schemeClr val="bg1"/>
                  </a:solidFill>
                  <a:latin typeface="Tahoma"/>
                  <a:cs typeface="Tahoma"/>
                </a:rPr>
                <a:t>PRODUCT</a:t>
              </a:r>
              <a:endParaRPr sz="1350">
                <a:solidFill>
                  <a:schemeClr val="bg1"/>
                </a:solidFill>
                <a:latin typeface="Tahoma"/>
                <a:cs typeface="Tahoma"/>
              </a:endParaRPr>
            </a:p>
          </p:txBody>
        </p:sp>
        <p:sp>
          <p:nvSpPr>
            <p:cNvPr id="48" name="object 48"/>
            <p:cNvSpPr txBox="1"/>
            <p:nvPr/>
          </p:nvSpPr>
          <p:spPr>
            <a:xfrm>
              <a:off x="5550915" y="955541"/>
              <a:ext cx="2026705" cy="435654"/>
            </a:xfrm>
            <a:prstGeom prst="rect">
              <a:avLst/>
            </a:prstGeom>
            <a:solidFill>
              <a:srgbClr val="C00000"/>
            </a:solidFill>
          </p:spPr>
          <p:style>
            <a:lnRef idx="2">
              <a:schemeClr val="accent2">
                <a:shade val="15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lgn="ctr">
                <a:spcBef>
                  <a:spcPts val="75"/>
                </a:spcBef>
              </a:pPr>
              <a:r>
                <a:rPr sz="1350" spc="-109">
                  <a:solidFill>
                    <a:schemeClr val="bg1"/>
                  </a:solidFill>
                  <a:latin typeface="Tahoma"/>
                  <a:cs typeface="Tahoma"/>
                </a:rPr>
                <a:t>PRODUCT+</a:t>
              </a:r>
              <a:endParaRPr sz="1350">
                <a:solidFill>
                  <a:schemeClr val="bg1"/>
                </a:solidFill>
                <a:latin typeface="Tahoma"/>
                <a:cs typeface="Tahoma"/>
              </a:endParaRPr>
            </a:p>
          </p:txBody>
        </p:sp>
        <p:grpSp>
          <p:nvGrpSpPr>
            <p:cNvPr id="49" name="object 49"/>
            <p:cNvGrpSpPr/>
            <p:nvPr/>
          </p:nvGrpSpPr>
          <p:grpSpPr>
            <a:xfrm>
              <a:off x="637033" y="5311649"/>
              <a:ext cx="980440" cy="922019"/>
              <a:chOff x="1103377" y="5401057"/>
              <a:chExt cx="980440" cy="922019"/>
            </a:xfrm>
          </p:grpSpPr>
          <p:pic>
            <p:nvPicPr>
              <p:cNvPr id="50" name="object 50"/>
              <p:cNvPicPr/>
              <p:nvPr/>
            </p:nvPicPr>
            <p:blipFill>
              <a:blip r:embed="rId35" cstate="print"/>
              <a:stretch>
                <a:fillRect/>
              </a:stretch>
            </p:blipFill>
            <p:spPr>
              <a:xfrm>
                <a:off x="1161288" y="5401057"/>
                <a:ext cx="798574" cy="512062"/>
              </a:xfrm>
              <a:prstGeom prst="rect">
                <a:avLst/>
              </a:prstGeom>
            </p:spPr>
          </p:pic>
          <p:pic>
            <p:nvPicPr>
              <p:cNvPr id="51" name="object 51"/>
              <p:cNvPicPr/>
              <p:nvPr/>
            </p:nvPicPr>
            <p:blipFill>
              <a:blip r:embed="rId36" cstate="print"/>
              <a:stretch>
                <a:fillRect/>
              </a:stretch>
            </p:blipFill>
            <p:spPr>
              <a:xfrm>
                <a:off x="1103377" y="5903977"/>
                <a:ext cx="979929" cy="419098"/>
              </a:xfrm>
              <a:prstGeom prst="rect">
                <a:avLst/>
              </a:prstGeom>
            </p:spPr>
          </p:pic>
        </p:grpSp>
      </p:grpSp>
    </p:spTree>
    <p:extLst>
      <p:ext uri="{BB962C8B-B14F-4D97-AF65-F5344CB8AC3E}">
        <p14:creationId xmlns:p14="http://schemas.microsoft.com/office/powerpoint/2010/main" val="406917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am building activities that ensure success | peopleHum">
            <a:extLst>
              <a:ext uri="{FF2B5EF4-FFF2-40B4-BE49-F238E27FC236}">
                <a16:creationId xmlns:a16="http://schemas.microsoft.com/office/drawing/2014/main" id="{2445ACFA-B388-1496-E0EC-74B68CE0519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70" r="5919"/>
          <a:stretch/>
        </p:blipFill>
        <p:spPr bwMode="auto">
          <a:xfrm>
            <a:off x="1817446" y="1905000"/>
            <a:ext cx="6217111" cy="34861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81EF9E1-73DF-9F27-B2ED-751CA5CF6564}"/>
              </a:ext>
            </a:extLst>
          </p:cNvPr>
          <p:cNvSpPr txBox="1">
            <a:spLocks/>
          </p:cNvSpPr>
          <p:nvPr/>
        </p:nvSpPr>
        <p:spPr>
          <a:xfrm>
            <a:off x="7823787" y="1783616"/>
            <a:ext cx="2584324" cy="2769021"/>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685800">
              <a:spcAft>
                <a:spcPts val="450"/>
              </a:spcAft>
              <a:defRPr/>
            </a:pPr>
            <a:r>
              <a:rPr lang="en-US" sz="3900" b="1" dirty="0">
                <a:solidFill>
                  <a:schemeClr val="accent5">
                    <a:lumMod val="50000"/>
                  </a:schemeClr>
                </a:solidFill>
                <a:latin typeface="Segoe Print" panose="02000600000000000000" pitchFamily="2" charset="0"/>
              </a:rPr>
              <a:t>Activity #6</a:t>
            </a:r>
            <a:br>
              <a:rPr lang="en-US" sz="3900" b="1" dirty="0">
                <a:solidFill>
                  <a:schemeClr val="accent5">
                    <a:lumMod val="50000"/>
                  </a:schemeClr>
                </a:solidFill>
                <a:latin typeface="Segoe Print" panose="02000600000000000000" pitchFamily="2" charset="0"/>
              </a:rPr>
            </a:br>
            <a:r>
              <a:rPr lang="en-US" sz="3900" b="1" dirty="0">
                <a:solidFill>
                  <a:schemeClr val="accent5">
                    <a:lumMod val="50000"/>
                  </a:schemeClr>
                </a:solidFill>
                <a:latin typeface="Segoe Print" panose="02000600000000000000" pitchFamily="2" charset="0"/>
              </a:rPr>
              <a:t>practice </a:t>
            </a:r>
          </a:p>
        </p:txBody>
      </p:sp>
    </p:spTree>
    <p:extLst>
      <p:ext uri="{BB962C8B-B14F-4D97-AF65-F5344CB8AC3E}">
        <p14:creationId xmlns:p14="http://schemas.microsoft.com/office/powerpoint/2010/main" val="158480224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91688" y="1143000"/>
            <a:ext cx="7074026" cy="4857748"/>
          </a:xfrm>
          <a:prstGeom prst="rect">
            <a:avLst/>
          </a:prstGeom>
        </p:spPr>
      </p:pic>
      <p:grpSp>
        <p:nvGrpSpPr>
          <p:cNvPr id="5" name="object 5"/>
          <p:cNvGrpSpPr/>
          <p:nvPr/>
        </p:nvGrpSpPr>
        <p:grpSpPr>
          <a:xfrm>
            <a:off x="4346639" y="1369285"/>
            <a:ext cx="5943029" cy="4121972"/>
            <a:chOff x="3763517" y="682713"/>
            <a:chExt cx="7924038" cy="5495963"/>
          </a:xfrm>
        </p:grpSpPr>
        <p:pic>
          <p:nvPicPr>
            <p:cNvPr id="6" name="object 6"/>
            <p:cNvPicPr/>
            <p:nvPr/>
          </p:nvPicPr>
          <p:blipFill>
            <a:blip r:embed="rId3" cstate="print"/>
            <a:stretch>
              <a:fillRect/>
            </a:stretch>
          </p:blipFill>
          <p:spPr>
            <a:xfrm>
              <a:off x="3763517" y="2461641"/>
              <a:ext cx="3709416" cy="3717035"/>
            </a:xfrm>
            <a:prstGeom prst="rect">
              <a:avLst/>
            </a:prstGeom>
          </p:spPr>
        </p:pic>
        <p:pic>
          <p:nvPicPr>
            <p:cNvPr id="8" name="object 8"/>
            <p:cNvPicPr/>
            <p:nvPr/>
          </p:nvPicPr>
          <p:blipFill>
            <a:blip r:embed="rId4" cstate="print"/>
            <a:stretch>
              <a:fillRect/>
            </a:stretch>
          </p:blipFill>
          <p:spPr>
            <a:xfrm>
              <a:off x="9915144" y="708672"/>
              <a:ext cx="1772411" cy="481571"/>
            </a:xfrm>
            <a:prstGeom prst="rect">
              <a:avLst/>
            </a:prstGeom>
          </p:spPr>
        </p:pic>
        <p:pic>
          <p:nvPicPr>
            <p:cNvPr id="9" name="object 9"/>
            <p:cNvPicPr/>
            <p:nvPr/>
          </p:nvPicPr>
          <p:blipFill>
            <a:blip r:embed="rId5" cstate="print"/>
            <a:stretch>
              <a:fillRect/>
            </a:stretch>
          </p:blipFill>
          <p:spPr>
            <a:xfrm>
              <a:off x="10041636" y="682713"/>
              <a:ext cx="1572768" cy="594398"/>
            </a:xfrm>
            <a:prstGeom prst="rect">
              <a:avLst/>
            </a:prstGeom>
          </p:spPr>
        </p:pic>
        <p:pic>
          <p:nvPicPr>
            <p:cNvPr id="10" name="object 10"/>
            <p:cNvPicPr/>
            <p:nvPr/>
          </p:nvPicPr>
          <p:blipFill>
            <a:blip r:embed="rId6" cstate="print"/>
            <a:stretch>
              <a:fillRect/>
            </a:stretch>
          </p:blipFill>
          <p:spPr>
            <a:xfrm>
              <a:off x="9974580" y="748281"/>
              <a:ext cx="1658112" cy="368810"/>
            </a:xfrm>
            <a:prstGeom prst="rect">
              <a:avLst/>
            </a:prstGeom>
          </p:spPr>
        </p:pic>
      </p:grpSp>
      <p:pic>
        <p:nvPicPr>
          <p:cNvPr id="13" name="Picture 12" descr="Image result for flynas booking">
            <a:extLst>
              <a:ext uri="{FF2B5EF4-FFF2-40B4-BE49-F238E27FC236}">
                <a16:creationId xmlns:a16="http://schemas.microsoft.com/office/drawing/2014/main" id="{71809EBB-7E98-0B19-A11D-1C0E64DB8382}"/>
              </a:ext>
            </a:extLst>
          </p:cNvPr>
          <p:cNvPicPr>
            <a:picLocks noChangeAspect="1"/>
          </p:cNvPicPr>
          <p:nvPr/>
        </p:nvPicPr>
        <p:blipFill>
          <a:blip r:embed="rId7"/>
          <a:stretch>
            <a:fillRect/>
          </a:stretch>
        </p:blipFill>
        <p:spPr>
          <a:xfrm>
            <a:off x="8846964" y="1779242"/>
            <a:ext cx="1671638" cy="1285875"/>
          </a:xfrm>
          <a:prstGeom prst="rect">
            <a:avLst/>
          </a:prstGeom>
        </p:spPr>
      </p:pic>
      <p:pic>
        <p:nvPicPr>
          <p:cNvPr id="14" name="Picture 13" descr="Image result for air cairo airlines">
            <a:extLst>
              <a:ext uri="{FF2B5EF4-FFF2-40B4-BE49-F238E27FC236}">
                <a16:creationId xmlns:a16="http://schemas.microsoft.com/office/drawing/2014/main" id="{D66569D6-33CC-B6FF-153D-386C064C0052}"/>
              </a:ext>
            </a:extLst>
          </p:cNvPr>
          <p:cNvPicPr>
            <a:picLocks noChangeAspect="1"/>
          </p:cNvPicPr>
          <p:nvPr/>
        </p:nvPicPr>
        <p:blipFill>
          <a:blip r:embed="rId8"/>
          <a:stretch>
            <a:fillRect/>
          </a:stretch>
        </p:blipFill>
        <p:spPr>
          <a:xfrm>
            <a:off x="8325472" y="3374977"/>
            <a:ext cx="2193131" cy="835819"/>
          </a:xfrm>
          <a:prstGeom prst="rect">
            <a:avLst/>
          </a:prstGeom>
        </p:spPr>
      </p:pic>
      <p:pic>
        <p:nvPicPr>
          <p:cNvPr id="15" name="object 3">
            <a:extLst>
              <a:ext uri="{FF2B5EF4-FFF2-40B4-BE49-F238E27FC236}">
                <a16:creationId xmlns:a16="http://schemas.microsoft.com/office/drawing/2014/main" id="{BDF2111C-41C0-4357-ACA8-D4D77CFFFCDE}"/>
              </a:ext>
            </a:extLst>
          </p:cNvPr>
          <p:cNvPicPr/>
          <p:nvPr/>
        </p:nvPicPr>
        <p:blipFill>
          <a:blip r:embed="rId9" cstate="print"/>
          <a:stretch>
            <a:fillRect/>
          </a:stretch>
        </p:blipFill>
        <p:spPr>
          <a:xfrm>
            <a:off x="7069742" y="1848487"/>
            <a:ext cx="761523" cy="343271"/>
          </a:xfrm>
          <a:prstGeom prst="rect">
            <a:avLst/>
          </a:prstGeom>
        </p:spPr>
      </p:pic>
      <p:pic>
        <p:nvPicPr>
          <p:cNvPr id="16" name="object 4">
            <a:extLst>
              <a:ext uri="{FF2B5EF4-FFF2-40B4-BE49-F238E27FC236}">
                <a16:creationId xmlns:a16="http://schemas.microsoft.com/office/drawing/2014/main" id="{AE4698BA-0600-2F20-18AB-967468DBE2FA}"/>
              </a:ext>
            </a:extLst>
          </p:cNvPr>
          <p:cNvPicPr/>
          <p:nvPr/>
        </p:nvPicPr>
        <p:blipFill>
          <a:blip r:embed="rId10" cstate="print"/>
          <a:stretch>
            <a:fillRect/>
          </a:stretch>
        </p:blipFill>
        <p:spPr>
          <a:xfrm>
            <a:off x="6984782" y="2721059"/>
            <a:ext cx="1521332" cy="700658"/>
          </a:xfrm>
          <a:prstGeom prst="rect">
            <a:avLst/>
          </a:prstGeom>
        </p:spPr>
      </p:pic>
      <p:pic>
        <p:nvPicPr>
          <p:cNvPr id="17" name="object 4">
            <a:extLst>
              <a:ext uri="{FF2B5EF4-FFF2-40B4-BE49-F238E27FC236}">
                <a16:creationId xmlns:a16="http://schemas.microsoft.com/office/drawing/2014/main" id="{2307ED53-B16E-379A-D27D-176DB766FCCD}"/>
              </a:ext>
            </a:extLst>
          </p:cNvPr>
          <p:cNvPicPr/>
          <p:nvPr/>
        </p:nvPicPr>
        <p:blipFill>
          <a:blip r:embed="rId11" cstate="print"/>
          <a:stretch>
            <a:fillRect/>
          </a:stretch>
        </p:blipFill>
        <p:spPr>
          <a:xfrm>
            <a:off x="7199616" y="4419928"/>
            <a:ext cx="1368070" cy="201453"/>
          </a:xfrm>
          <a:prstGeom prst="rect">
            <a:avLst/>
          </a:prstGeom>
        </p:spPr>
      </p:pic>
      <p:pic>
        <p:nvPicPr>
          <p:cNvPr id="18" name="object 6">
            <a:extLst>
              <a:ext uri="{FF2B5EF4-FFF2-40B4-BE49-F238E27FC236}">
                <a16:creationId xmlns:a16="http://schemas.microsoft.com/office/drawing/2014/main" id="{C5D3925F-63BA-CE6C-5FCF-23D7CD16E110}"/>
              </a:ext>
            </a:extLst>
          </p:cNvPr>
          <p:cNvPicPr/>
          <p:nvPr/>
        </p:nvPicPr>
        <p:blipFill>
          <a:blip r:embed="rId12" cstate="print"/>
          <a:stretch>
            <a:fillRect/>
          </a:stretch>
        </p:blipFill>
        <p:spPr>
          <a:xfrm>
            <a:off x="7287202" y="5035237"/>
            <a:ext cx="1413863" cy="256149"/>
          </a:xfrm>
          <a:prstGeom prst="rect">
            <a:avLst/>
          </a:prstGeom>
        </p:spPr>
      </p:pic>
      <p:pic>
        <p:nvPicPr>
          <p:cNvPr id="19" name="object 10">
            <a:extLst>
              <a:ext uri="{FF2B5EF4-FFF2-40B4-BE49-F238E27FC236}">
                <a16:creationId xmlns:a16="http://schemas.microsoft.com/office/drawing/2014/main" id="{F744DB2D-D0B3-45EA-82FE-768D7C99DC19}"/>
              </a:ext>
            </a:extLst>
          </p:cNvPr>
          <p:cNvPicPr/>
          <p:nvPr/>
        </p:nvPicPr>
        <p:blipFill>
          <a:blip r:embed="rId13" cstate="print"/>
          <a:stretch>
            <a:fillRect/>
          </a:stretch>
        </p:blipFill>
        <p:spPr>
          <a:xfrm>
            <a:off x="7274602" y="4709482"/>
            <a:ext cx="1426463" cy="325754"/>
          </a:xfrm>
          <a:prstGeom prst="rect">
            <a:avLst/>
          </a:prstGeom>
        </p:spPr>
      </p:pic>
      <p:pic>
        <p:nvPicPr>
          <p:cNvPr id="20" name="object 4">
            <a:extLst>
              <a:ext uri="{FF2B5EF4-FFF2-40B4-BE49-F238E27FC236}">
                <a16:creationId xmlns:a16="http://schemas.microsoft.com/office/drawing/2014/main" id="{EA8E2164-9EBC-89B3-FB7F-C7A278215817}"/>
              </a:ext>
            </a:extLst>
          </p:cNvPr>
          <p:cNvPicPr/>
          <p:nvPr/>
        </p:nvPicPr>
        <p:blipFill>
          <a:blip r:embed="rId14" cstate="print"/>
          <a:stretch>
            <a:fillRect/>
          </a:stretch>
        </p:blipFill>
        <p:spPr>
          <a:xfrm>
            <a:off x="2604136" y="2947798"/>
            <a:ext cx="1612772" cy="549782"/>
          </a:xfrm>
          <a:prstGeom prst="rect">
            <a:avLst/>
          </a:prstGeom>
        </p:spPr>
      </p:pic>
      <p:pic>
        <p:nvPicPr>
          <p:cNvPr id="21" name="object 19">
            <a:extLst>
              <a:ext uri="{FF2B5EF4-FFF2-40B4-BE49-F238E27FC236}">
                <a16:creationId xmlns:a16="http://schemas.microsoft.com/office/drawing/2014/main" id="{3D603576-2C0F-496B-70A2-EF0E94A81125}"/>
              </a:ext>
            </a:extLst>
          </p:cNvPr>
          <p:cNvPicPr/>
          <p:nvPr/>
        </p:nvPicPr>
        <p:blipFill>
          <a:blip r:embed="rId15" cstate="print"/>
          <a:stretch>
            <a:fillRect/>
          </a:stretch>
        </p:blipFill>
        <p:spPr>
          <a:xfrm>
            <a:off x="2149200" y="2580324"/>
            <a:ext cx="820025" cy="734948"/>
          </a:xfrm>
          <a:prstGeom prst="rect">
            <a:avLst/>
          </a:prstGeom>
        </p:spPr>
      </p:pic>
      <p:pic>
        <p:nvPicPr>
          <p:cNvPr id="22" name="object 3">
            <a:extLst>
              <a:ext uri="{FF2B5EF4-FFF2-40B4-BE49-F238E27FC236}">
                <a16:creationId xmlns:a16="http://schemas.microsoft.com/office/drawing/2014/main" id="{5B5E95A1-048B-A8CF-44B3-FF83138320B0}"/>
              </a:ext>
            </a:extLst>
          </p:cNvPr>
          <p:cNvPicPr/>
          <p:nvPr/>
        </p:nvPicPr>
        <p:blipFill>
          <a:blip r:embed="rId16" cstate="print"/>
          <a:stretch>
            <a:fillRect/>
          </a:stretch>
        </p:blipFill>
        <p:spPr>
          <a:xfrm>
            <a:off x="1843471" y="4094983"/>
            <a:ext cx="1521331" cy="1343024"/>
          </a:xfrm>
          <a:prstGeom prst="rect">
            <a:avLst/>
          </a:prstGeom>
        </p:spPr>
      </p:pic>
      <p:pic>
        <p:nvPicPr>
          <p:cNvPr id="23" name="object 5">
            <a:extLst>
              <a:ext uri="{FF2B5EF4-FFF2-40B4-BE49-F238E27FC236}">
                <a16:creationId xmlns:a16="http://schemas.microsoft.com/office/drawing/2014/main" id="{4056DCF9-C6A7-09BB-49EA-C2CE1593BF86}"/>
              </a:ext>
            </a:extLst>
          </p:cNvPr>
          <p:cNvPicPr/>
          <p:nvPr/>
        </p:nvPicPr>
        <p:blipFill>
          <a:blip r:embed="rId17" cstate="print"/>
          <a:stretch>
            <a:fillRect/>
          </a:stretch>
        </p:blipFill>
        <p:spPr>
          <a:xfrm>
            <a:off x="2424874" y="4540166"/>
            <a:ext cx="1842515" cy="1306448"/>
          </a:xfrm>
          <a:prstGeom prst="rect">
            <a:avLst/>
          </a:prstGeom>
        </p:spPr>
      </p:pic>
      <p:sp>
        <p:nvSpPr>
          <p:cNvPr id="3" name="object 4">
            <a:extLst>
              <a:ext uri="{FF2B5EF4-FFF2-40B4-BE49-F238E27FC236}">
                <a16:creationId xmlns:a16="http://schemas.microsoft.com/office/drawing/2014/main" id="{A3B1D432-DB33-C6CD-3E32-122ECB38F1E1}"/>
              </a:ext>
            </a:extLst>
          </p:cNvPr>
          <p:cNvSpPr txBox="1"/>
          <p:nvPr/>
        </p:nvSpPr>
        <p:spPr>
          <a:xfrm>
            <a:off x="1514458" y="1113355"/>
            <a:ext cx="9151256" cy="340638"/>
          </a:xfrm>
          <a:prstGeom prst="rect">
            <a:avLst/>
          </a:prstGeom>
        </p:spPr>
        <p:txBody>
          <a:bodyPr vert="horz" wrap="square" lIns="0" tIns="45244" rIns="0" bIns="0" rtlCol="0" anchor="t">
            <a:spAutoFit/>
          </a:bodyPr>
          <a:lstStyle/>
          <a:p>
            <a:pPr marL="9525" marR="3810">
              <a:lnSpc>
                <a:spcPts val="2273"/>
              </a:lnSpc>
              <a:spcBef>
                <a:spcPts val="356"/>
              </a:spcBef>
            </a:pPr>
            <a:r>
              <a:rPr sz="2100" spc="-83" dirty="0">
                <a:solidFill>
                  <a:schemeClr val="accent6">
                    <a:lumMod val="50000"/>
                  </a:schemeClr>
                </a:solidFill>
                <a:latin typeface="Tahoma"/>
                <a:cs typeface="Tahoma"/>
              </a:rPr>
              <a:t>Identify</a:t>
            </a:r>
            <a:r>
              <a:rPr sz="2100" spc="-64" dirty="0">
                <a:solidFill>
                  <a:schemeClr val="accent6">
                    <a:lumMod val="50000"/>
                  </a:schemeClr>
                </a:solidFill>
                <a:latin typeface="Arial"/>
                <a:cs typeface="Arial"/>
              </a:rPr>
              <a:t> </a:t>
            </a:r>
            <a:r>
              <a:rPr lang="en-US" altLang="en-US" sz="2100" dirty="0">
                <a:solidFill>
                  <a:schemeClr val="accent6">
                    <a:lumMod val="50000"/>
                  </a:schemeClr>
                </a:solidFill>
              </a:rPr>
              <a:t>Competitive Advantages &amp;</a:t>
            </a:r>
            <a:r>
              <a:rPr lang="en-US" sz="2100" dirty="0">
                <a:solidFill>
                  <a:schemeClr val="accent6">
                    <a:lumMod val="50000"/>
                  </a:schemeClr>
                </a:solidFill>
              </a:rPr>
              <a:t> Customer Value Proposition</a:t>
            </a:r>
            <a:endParaRPr sz="2100" dirty="0">
              <a:solidFill>
                <a:schemeClr val="accent6">
                  <a:lumMod val="50000"/>
                </a:schemeClr>
              </a:solidFill>
              <a:latin typeface="Tahoma"/>
              <a:cs typeface="Tahoma"/>
            </a:endParaRPr>
          </a:p>
        </p:txBody>
      </p:sp>
    </p:spTree>
    <p:extLst>
      <p:ext uri="{BB962C8B-B14F-4D97-AF65-F5344CB8AC3E}">
        <p14:creationId xmlns:p14="http://schemas.microsoft.com/office/powerpoint/2010/main" val="1056482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61241" y="1001271"/>
            <a:ext cx="7074026" cy="4928096"/>
          </a:xfrm>
          <a:prstGeom prst="rect">
            <a:avLst/>
          </a:prstGeom>
        </p:spPr>
      </p:pic>
      <p:sp>
        <p:nvSpPr>
          <p:cNvPr id="4" name="object 4"/>
          <p:cNvSpPr txBox="1"/>
          <p:nvPr/>
        </p:nvSpPr>
        <p:spPr>
          <a:xfrm>
            <a:off x="1695649" y="928633"/>
            <a:ext cx="9151256" cy="340638"/>
          </a:xfrm>
          <a:prstGeom prst="rect">
            <a:avLst/>
          </a:prstGeom>
        </p:spPr>
        <p:txBody>
          <a:bodyPr vert="horz" wrap="square" lIns="0" tIns="45244" rIns="0" bIns="0" rtlCol="0" anchor="t">
            <a:spAutoFit/>
          </a:bodyPr>
          <a:lstStyle/>
          <a:p>
            <a:pPr marL="9525" marR="3810">
              <a:lnSpc>
                <a:spcPts val="2273"/>
              </a:lnSpc>
              <a:spcBef>
                <a:spcPts val="356"/>
              </a:spcBef>
            </a:pPr>
            <a:r>
              <a:rPr sz="2100" spc="-83" dirty="0">
                <a:solidFill>
                  <a:srgbClr val="1F1F1F"/>
                </a:solidFill>
                <a:latin typeface="Tahoma"/>
                <a:cs typeface="Tahoma"/>
              </a:rPr>
              <a:t>Identify</a:t>
            </a:r>
            <a:r>
              <a:rPr sz="2100" spc="-64" dirty="0">
                <a:solidFill>
                  <a:srgbClr val="1F1F1F"/>
                </a:solidFill>
                <a:latin typeface="Arial"/>
                <a:cs typeface="Arial"/>
              </a:rPr>
              <a:t> </a:t>
            </a:r>
            <a:r>
              <a:rPr lang="en-US" altLang="en-US" sz="2100" dirty="0"/>
              <a:t>Competitive Advantages &amp;</a:t>
            </a:r>
            <a:r>
              <a:rPr lang="en-US" sz="2100" dirty="0"/>
              <a:t> Customer Value Proposition</a:t>
            </a:r>
            <a:endParaRPr sz="2100" dirty="0">
              <a:latin typeface="Tahoma"/>
              <a:cs typeface="Tahoma"/>
            </a:endParaRPr>
          </a:p>
        </p:txBody>
      </p:sp>
      <p:grpSp>
        <p:nvGrpSpPr>
          <p:cNvPr id="5" name="object 5"/>
          <p:cNvGrpSpPr/>
          <p:nvPr/>
        </p:nvGrpSpPr>
        <p:grpSpPr>
          <a:xfrm>
            <a:off x="4346639" y="1369285"/>
            <a:ext cx="5943029" cy="4121972"/>
            <a:chOff x="3763517" y="682713"/>
            <a:chExt cx="7924038" cy="5495963"/>
          </a:xfrm>
        </p:grpSpPr>
        <p:pic>
          <p:nvPicPr>
            <p:cNvPr id="6" name="object 6"/>
            <p:cNvPicPr/>
            <p:nvPr/>
          </p:nvPicPr>
          <p:blipFill>
            <a:blip r:embed="rId3" cstate="print"/>
            <a:stretch>
              <a:fillRect/>
            </a:stretch>
          </p:blipFill>
          <p:spPr>
            <a:xfrm>
              <a:off x="3763517" y="2461641"/>
              <a:ext cx="3709416" cy="3717035"/>
            </a:xfrm>
            <a:prstGeom prst="rect">
              <a:avLst/>
            </a:prstGeom>
          </p:spPr>
        </p:pic>
        <p:pic>
          <p:nvPicPr>
            <p:cNvPr id="8" name="object 8"/>
            <p:cNvPicPr/>
            <p:nvPr/>
          </p:nvPicPr>
          <p:blipFill>
            <a:blip r:embed="rId4" cstate="print"/>
            <a:stretch>
              <a:fillRect/>
            </a:stretch>
          </p:blipFill>
          <p:spPr>
            <a:xfrm>
              <a:off x="9915144" y="708672"/>
              <a:ext cx="1772411" cy="481571"/>
            </a:xfrm>
            <a:prstGeom prst="rect">
              <a:avLst/>
            </a:prstGeom>
          </p:spPr>
        </p:pic>
        <p:pic>
          <p:nvPicPr>
            <p:cNvPr id="9" name="object 9"/>
            <p:cNvPicPr/>
            <p:nvPr/>
          </p:nvPicPr>
          <p:blipFill>
            <a:blip r:embed="rId5" cstate="print"/>
            <a:stretch>
              <a:fillRect/>
            </a:stretch>
          </p:blipFill>
          <p:spPr>
            <a:xfrm>
              <a:off x="10041636" y="682713"/>
              <a:ext cx="1572768" cy="594398"/>
            </a:xfrm>
            <a:prstGeom prst="rect">
              <a:avLst/>
            </a:prstGeom>
          </p:spPr>
        </p:pic>
      </p:grpSp>
      <p:pic>
        <p:nvPicPr>
          <p:cNvPr id="17" name="object 4">
            <a:extLst>
              <a:ext uri="{FF2B5EF4-FFF2-40B4-BE49-F238E27FC236}">
                <a16:creationId xmlns:a16="http://schemas.microsoft.com/office/drawing/2014/main" id="{2307ED53-B16E-379A-D27D-176DB766FCCD}"/>
              </a:ext>
            </a:extLst>
          </p:cNvPr>
          <p:cNvPicPr/>
          <p:nvPr/>
        </p:nvPicPr>
        <p:blipFill>
          <a:blip r:embed="rId6" cstate="print"/>
          <a:stretch>
            <a:fillRect/>
          </a:stretch>
        </p:blipFill>
        <p:spPr>
          <a:xfrm>
            <a:off x="2099966" y="5010732"/>
            <a:ext cx="1368070" cy="201453"/>
          </a:xfrm>
          <a:prstGeom prst="rect">
            <a:avLst/>
          </a:prstGeom>
        </p:spPr>
      </p:pic>
      <p:pic>
        <p:nvPicPr>
          <p:cNvPr id="18" name="object 6">
            <a:extLst>
              <a:ext uri="{FF2B5EF4-FFF2-40B4-BE49-F238E27FC236}">
                <a16:creationId xmlns:a16="http://schemas.microsoft.com/office/drawing/2014/main" id="{C5D3925F-63BA-CE6C-5FCF-23D7CD16E110}"/>
              </a:ext>
            </a:extLst>
          </p:cNvPr>
          <p:cNvPicPr/>
          <p:nvPr/>
        </p:nvPicPr>
        <p:blipFill>
          <a:blip r:embed="rId7" cstate="print"/>
          <a:stretch>
            <a:fillRect/>
          </a:stretch>
        </p:blipFill>
        <p:spPr>
          <a:xfrm>
            <a:off x="2143680" y="5548578"/>
            <a:ext cx="1413863" cy="256149"/>
          </a:xfrm>
          <a:prstGeom prst="rect">
            <a:avLst/>
          </a:prstGeom>
        </p:spPr>
      </p:pic>
      <p:pic>
        <p:nvPicPr>
          <p:cNvPr id="19" name="object 10">
            <a:extLst>
              <a:ext uri="{FF2B5EF4-FFF2-40B4-BE49-F238E27FC236}">
                <a16:creationId xmlns:a16="http://schemas.microsoft.com/office/drawing/2014/main" id="{F744DB2D-D0B3-45EA-82FE-768D7C99DC19}"/>
              </a:ext>
            </a:extLst>
          </p:cNvPr>
          <p:cNvPicPr/>
          <p:nvPr/>
        </p:nvPicPr>
        <p:blipFill>
          <a:blip r:embed="rId8" cstate="print"/>
          <a:stretch>
            <a:fillRect/>
          </a:stretch>
        </p:blipFill>
        <p:spPr>
          <a:xfrm>
            <a:off x="2131080" y="5222823"/>
            <a:ext cx="1426463" cy="325754"/>
          </a:xfrm>
          <a:prstGeom prst="rect">
            <a:avLst/>
          </a:prstGeom>
        </p:spPr>
      </p:pic>
      <p:pic>
        <p:nvPicPr>
          <p:cNvPr id="20" name="object 4">
            <a:extLst>
              <a:ext uri="{FF2B5EF4-FFF2-40B4-BE49-F238E27FC236}">
                <a16:creationId xmlns:a16="http://schemas.microsoft.com/office/drawing/2014/main" id="{EA8E2164-9EBC-89B3-FB7F-C7A278215817}"/>
              </a:ext>
            </a:extLst>
          </p:cNvPr>
          <p:cNvPicPr/>
          <p:nvPr/>
        </p:nvPicPr>
        <p:blipFill>
          <a:blip r:embed="rId9" cstate="print"/>
          <a:stretch>
            <a:fillRect/>
          </a:stretch>
        </p:blipFill>
        <p:spPr>
          <a:xfrm>
            <a:off x="8370061" y="4962474"/>
            <a:ext cx="1612772" cy="549782"/>
          </a:xfrm>
          <a:prstGeom prst="rect">
            <a:avLst/>
          </a:prstGeom>
        </p:spPr>
      </p:pic>
      <p:pic>
        <p:nvPicPr>
          <p:cNvPr id="21" name="object 19">
            <a:extLst>
              <a:ext uri="{FF2B5EF4-FFF2-40B4-BE49-F238E27FC236}">
                <a16:creationId xmlns:a16="http://schemas.microsoft.com/office/drawing/2014/main" id="{3D603576-2C0F-496B-70A2-EF0E94A81125}"/>
              </a:ext>
            </a:extLst>
          </p:cNvPr>
          <p:cNvPicPr/>
          <p:nvPr/>
        </p:nvPicPr>
        <p:blipFill>
          <a:blip r:embed="rId10" cstate="print"/>
          <a:stretch>
            <a:fillRect/>
          </a:stretch>
        </p:blipFill>
        <p:spPr>
          <a:xfrm>
            <a:off x="7483937" y="5062921"/>
            <a:ext cx="820025" cy="734948"/>
          </a:xfrm>
          <a:prstGeom prst="rect">
            <a:avLst/>
          </a:prstGeom>
        </p:spPr>
      </p:pic>
      <p:pic>
        <p:nvPicPr>
          <p:cNvPr id="22" name="object 3">
            <a:extLst>
              <a:ext uri="{FF2B5EF4-FFF2-40B4-BE49-F238E27FC236}">
                <a16:creationId xmlns:a16="http://schemas.microsoft.com/office/drawing/2014/main" id="{5B5E95A1-048B-A8CF-44B3-FF83138320B0}"/>
              </a:ext>
            </a:extLst>
          </p:cNvPr>
          <p:cNvPicPr/>
          <p:nvPr/>
        </p:nvPicPr>
        <p:blipFill>
          <a:blip r:embed="rId11" cstate="print"/>
          <a:stretch>
            <a:fillRect/>
          </a:stretch>
        </p:blipFill>
        <p:spPr>
          <a:xfrm>
            <a:off x="6473389" y="1569343"/>
            <a:ext cx="1521331" cy="1343024"/>
          </a:xfrm>
          <a:prstGeom prst="rect">
            <a:avLst/>
          </a:prstGeom>
        </p:spPr>
      </p:pic>
      <p:pic>
        <p:nvPicPr>
          <p:cNvPr id="23" name="object 5">
            <a:extLst>
              <a:ext uri="{FF2B5EF4-FFF2-40B4-BE49-F238E27FC236}">
                <a16:creationId xmlns:a16="http://schemas.microsoft.com/office/drawing/2014/main" id="{4056DCF9-C6A7-09BB-49EA-C2CE1593BF86}"/>
              </a:ext>
            </a:extLst>
          </p:cNvPr>
          <p:cNvPicPr/>
          <p:nvPr/>
        </p:nvPicPr>
        <p:blipFill>
          <a:blip r:embed="rId12" cstate="print"/>
          <a:stretch>
            <a:fillRect/>
          </a:stretch>
        </p:blipFill>
        <p:spPr>
          <a:xfrm>
            <a:off x="8140319" y="1806218"/>
            <a:ext cx="1842515" cy="1306448"/>
          </a:xfrm>
          <a:prstGeom prst="rect">
            <a:avLst/>
          </a:prstGeom>
        </p:spPr>
      </p:pic>
      <p:pic>
        <p:nvPicPr>
          <p:cNvPr id="24" name="Picture 23" descr="Image result for flynas booking">
            <a:extLst>
              <a:ext uri="{FF2B5EF4-FFF2-40B4-BE49-F238E27FC236}">
                <a16:creationId xmlns:a16="http://schemas.microsoft.com/office/drawing/2014/main" id="{46618E0C-7820-1637-7C8D-08BBF9FC484C}"/>
              </a:ext>
            </a:extLst>
          </p:cNvPr>
          <p:cNvPicPr>
            <a:picLocks noChangeAspect="1"/>
          </p:cNvPicPr>
          <p:nvPr/>
        </p:nvPicPr>
        <p:blipFill>
          <a:blip r:embed="rId13"/>
          <a:stretch>
            <a:fillRect/>
          </a:stretch>
        </p:blipFill>
        <p:spPr>
          <a:xfrm>
            <a:off x="2430778" y="1713296"/>
            <a:ext cx="1671638" cy="1285875"/>
          </a:xfrm>
          <a:prstGeom prst="rect">
            <a:avLst/>
          </a:prstGeom>
        </p:spPr>
      </p:pic>
      <p:pic>
        <p:nvPicPr>
          <p:cNvPr id="25" name="Picture 24" descr="Image result for air cairo airlines">
            <a:extLst>
              <a:ext uri="{FF2B5EF4-FFF2-40B4-BE49-F238E27FC236}">
                <a16:creationId xmlns:a16="http://schemas.microsoft.com/office/drawing/2014/main" id="{D1F53150-0DA0-08CC-6EBE-18209AA82CB9}"/>
              </a:ext>
            </a:extLst>
          </p:cNvPr>
          <p:cNvPicPr>
            <a:picLocks noChangeAspect="1"/>
          </p:cNvPicPr>
          <p:nvPr/>
        </p:nvPicPr>
        <p:blipFill>
          <a:blip r:embed="rId14"/>
          <a:stretch>
            <a:fillRect/>
          </a:stretch>
        </p:blipFill>
        <p:spPr>
          <a:xfrm>
            <a:off x="2172093" y="3242329"/>
            <a:ext cx="2193131" cy="835819"/>
          </a:xfrm>
          <a:prstGeom prst="rect">
            <a:avLst/>
          </a:prstGeom>
        </p:spPr>
      </p:pic>
      <p:pic>
        <p:nvPicPr>
          <p:cNvPr id="26" name="object 3">
            <a:extLst>
              <a:ext uri="{FF2B5EF4-FFF2-40B4-BE49-F238E27FC236}">
                <a16:creationId xmlns:a16="http://schemas.microsoft.com/office/drawing/2014/main" id="{854FAAF1-3ED6-8EB0-3FC1-95DC107E2D84}"/>
              </a:ext>
            </a:extLst>
          </p:cNvPr>
          <p:cNvPicPr/>
          <p:nvPr/>
        </p:nvPicPr>
        <p:blipFill>
          <a:blip r:embed="rId15" cstate="print"/>
          <a:stretch>
            <a:fillRect/>
          </a:stretch>
        </p:blipFill>
        <p:spPr>
          <a:xfrm>
            <a:off x="1619157" y="2196206"/>
            <a:ext cx="761523" cy="343271"/>
          </a:xfrm>
          <a:prstGeom prst="rect">
            <a:avLst/>
          </a:prstGeom>
        </p:spPr>
      </p:pic>
      <p:pic>
        <p:nvPicPr>
          <p:cNvPr id="27" name="object 4">
            <a:extLst>
              <a:ext uri="{FF2B5EF4-FFF2-40B4-BE49-F238E27FC236}">
                <a16:creationId xmlns:a16="http://schemas.microsoft.com/office/drawing/2014/main" id="{948EB167-3A86-3F4B-89DD-71765C13F173}"/>
              </a:ext>
            </a:extLst>
          </p:cNvPr>
          <p:cNvPicPr/>
          <p:nvPr/>
        </p:nvPicPr>
        <p:blipFill>
          <a:blip r:embed="rId16" cstate="print"/>
          <a:stretch>
            <a:fillRect/>
          </a:stretch>
        </p:blipFill>
        <p:spPr>
          <a:xfrm>
            <a:off x="1625339" y="4143846"/>
            <a:ext cx="1521332" cy="700658"/>
          </a:xfrm>
          <a:prstGeom prst="rect">
            <a:avLst/>
          </a:prstGeom>
        </p:spPr>
      </p:pic>
    </p:spTree>
    <p:extLst>
      <p:ext uri="{BB962C8B-B14F-4D97-AF65-F5344CB8AC3E}">
        <p14:creationId xmlns:p14="http://schemas.microsoft.com/office/powerpoint/2010/main" val="3317038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26284" y="1127457"/>
            <a:ext cx="8464868" cy="383086"/>
          </a:xfrm>
          <a:prstGeom prst="rect">
            <a:avLst/>
          </a:prstGeom>
        </p:spPr>
        <p:txBody>
          <a:bodyPr vert="horz" wrap="square" lIns="0" tIns="9049" rIns="0" bIns="0" rtlCol="0" anchor="b">
            <a:spAutoFit/>
          </a:bodyPr>
          <a:lstStyle/>
          <a:p>
            <a:pPr marL="9525">
              <a:spcBef>
                <a:spcPts val="71"/>
              </a:spcBef>
            </a:pPr>
            <a:r>
              <a:rPr sz="2700" dirty="0">
                <a:solidFill>
                  <a:schemeClr val="accent6">
                    <a:lumMod val="50000"/>
                  </a:schemeClr>
                </a:solidFill>
              </a:rPr>
              <a:t>Multi-business</a:t>
            </a:r>
            <a:r>
              <a:rPr sz="2700" dirty="0">
                <a:solidFill>
                  <a:schemeClr val="accent6">
                    <a:lumMod val="50000"/>
                  </a:schemeClr>
                </a:solidFill>
                <a:latin typeface="Arial"/>
                <a:cs typeface="Arial"/>
              </a:rPr>
              <a:t> </a:t>
            </a:r>
            <a:r>
              <a:rPr sz="2700" dirty="0">
                <a:solidFill>
                  <a:schemeClr val="accent6">
                    <a:lumMod val="50000"/>
                  </a:schemeClr>
                </a:solidFill>
              </a:rPr>
              <a:t>enterprise</a:t>
            </a:r>
          </a:p>
        </p:txBody>
      </p:sp>
      <p:sp>
        <p:nvSpPr>
          <p:cNvPr id="3" name="object 3"/>
          <p:cNvSpPr txBox="1"/>
          <p:nvPr/>
        </p:nvSpPr>
        <p:spPr>
          <a:xfrm>
            <a:off x="1955215" y="2701195"/>
            <a:ext cx="8305324" cy="651300"/>
          </a:xfrm>
          <a:prstGeom prst="rect">
            <a:avLst/>
          </a:prstGeom>
        </p:spPr>
        <p:txBody>
          <a:bodyPr vert="horz" wrap="square" lIns="0" tIns="10001" rIns="0" bIns="0" rtlCol="0">
            <a:spAutoFit/>
          </a:bodyPr>
          <a:lstStyle/>
          <a:p>
            <a:pPr marL="9525">
              <a:lnSpc>
                <a:spcPts val="1710"/>
              </a:lnSpc>
              <a:spcBef>
                <a:spcPts val="79"/>
              </a:spcBef>
            </a:pPr>
            <a:r>
              <a:rPr sz="1500" spc="-38">
                <a:solidFill>
                  <a:schemeClr val="accent6">
                    <a:lumMod val="50000"/>
                  </a:schemeClr>
                </a:solidFill>
                <a:latin typeface="Tahoma"/>
                <a:cs typeface="Tahoma"/>
              </a:rPr>
              <a:t>And</a:t>
            </a:r>
            <a:r>
              <a:rPr sz="1500" spc="-68">
                <a:solidFill>
                  <a:schemeClr val="accent6">
                    <a:lumMod val="50000"/>
                  </a:schemeClr>
                </a:solidFill>
                <a:latin typeface="Arial"/>
                <a:cs typeface="Arial"/>
              </a:rPr>
              <a:t> </a:t>
            </a:r>
            <a:r>
              <a:rPr sz="1500" spc="-41">
                <a:solidFill>
                  <a:schemeClr val="accent6">
                    <a:lumMod val="50000"/>
                  </a:schemeClr>
                </a:solidFill>
                <a:latin typeface="Tahoma"/>
                <a:cs typeface="Tahoma"/>
              </a:rPr>
              <a:t>they</a:t>
            </a:r>
            <a:r>
              <a:rPr sz="1500" spc="-56">
                <a:solidFill>
                  <a:schemeClr val="accent6">
                    <a:lumMod val="50000"/>
                  </a:schemeClr>
                </a:solidFill>
                <a:latin typeface="Arial"/>
                <a:cs typeface="Arial"/>
              </a:rPr>
              <a:t> </a:t>
            </a:r>
            <a:r>
              <a:rPr sz="1500" spc="-41">
                <a:solidFill>
                  <a:schemeClr val="accent6">
                    <a:lumMod val="50000"/>
                  </a:schemeClr>
                </a:solidFill>
                <a:latin typeface="Tahoma"/>
                <a:cs typeface="Tahoma"/>
              </a:rPr>
              <a:t>purposefully</a:t>
            </a:r>
            <a:r>
              <a:rPr sz="1500" spc="-60">
                <a:solidFill>
                  <a:schemeClr val="accent6">
                    <a:lumMod val="50000"/>
                  </a:schemeClr>
                </a:solidFill>
                <a:latin typeface="Arial"/>
                <a:cs typeface="Arial"/>
              </a:rPr>
              <a:t> </a:t>
            </a:r>
            <a:r>
              <a:rPr sz="1500" spc="-38">
                <a:solidFill>
                  <a:schemeClr val="accent6">
                    <a:lumMod val="50000"/>
                  </a:schemeClr>
                </a:solidFill>
                <a:latin typeface="Tahoma"/>
                <a:cs typeface="Tahoma"/>
              </a:rPr>
              <a:t>differentiate</a:t>
            </a:r>
            <a:r>
              <a:rPr sz="1500" spc="-11">
                <a:solidFill>
                  <a:schemeClr val="accent6">
                    <a:lumMod val="50000"/>
                  </a:schemeClr>
                </a:solidFill>
                <a:latin typeface="Arial"/>
                <a:cs typeface="Arial"/>
              </a:rPr>
              <a:t> </a:t>
            </a:r>
            <a:r>
              <a:rPr sz="1500" spc="-53">
                <a:solidFill>
                  <a:schemeClr val="accent6">
                    <a:lumMod val="50000"/>
                  </a:schemeClr>
                </a:solidFill>
                <a:latin typeface="Tahoma"/>
                <a:cs typeface="Tahoma"/>
              </a:rPr>
              <a:t>how</a:t>
            </a:r>
            <a:r>
              <a:rPr sz="1500" spc="-56">
                <a:solidFill>
                  <a:schemeClr val="accent6">
                    <a:lumMod val="50000"/>
                  </a:schemeClr>
                </a:solidFill>
                <a:latin typeface="Arial"/>
                <a:cs typeface="Arial"/>
              </a:rPr>
              <a:t> </a:t>
            </a:r>
            <a:r>
              <a:rPr sz="1500" spc="-26">
                <a:solidFill>
                  <a:schemeClr val="accent6">
                    <a:lumMod val="50000"/>
                  </a:schemeClr>
                </a:solidFill>
                <a:latin typeface="Tahoma"/>
                <a:cs typeface="Tahoma"/>
              </a:rPr>
              <a:t>the</a:t>
            </a:r>
            <a:r>
              <a:rPr sz="1500" spc="-45">
                <a:solidFill>
                  <a:schemeClr val="accent6">
                    <a:lumMod val="50000"/>
                  </a:schemeClr>
                </a:solidFill>
                <a:latin typeface="Arial"/>
                <a:cs typeface="Arial"/>
              </a:rPr>
              <a:t> </a:t>
            </a:r>
            <a:r>
              <a:rPr sz="1500" spc="-34">
                <a:solidFill>
                  <a:schemeClr val="accent6">
                    <a:lumMod val="50000"/>
                  </a:schemeClr>
                </a:solidFill>
                <a:latin typeface="Tahoma"/>
                <a:cs typeface="Tahoma"/>
              </a:rPr>
              <a:t>different</a:t>
            </a:r>
            <a:r>
              <a:rPr sz="1500" spc="-34">
                <a:solidFill>
                  <a:schemeClr val="accent6">
                    <a:lumMod val="50000"/>
                  </a:schemeClr>
                </a:solidFill>
                <a:latin typeface="Arial"/>
                <a:cs typeface="Arial"/>
              </a:rPr>
              <a:t> </a:t>
            </a:r>
            <a:r>
              <a:rPr sz="1500" spc="-41">
                <a:solidFill>
                  <a:schemeClr val="accent6">
                    <a:lumMod val="50000"/>
                  </a:schemeClr>
                </a:solidFill>
                <a:latin typeface="Tahoma"/>
                <a:cs typeface="Tahoma"/>
              </a:rPr>
              <a:t>divisions</a:t>
            </a:r>
            <a:r>
              <a:rPr sz="1500" spc="-41">
                <a:solidFill>
                  <a:schemeClr val="accent6">
                    <a:lumMod val="50000"/>
                  </a:schemeClr>
                </a:solidFill>
                <a:latin typeface="Arial"/>
                <a:cs typeface="Arial"/>
              </a:rPr>
              <a:t> </a:t>
            </a:r>
            <a:r>
              <a:rPr sz="1500" spc="-49">
                <a:solidFill>
                  <a:schemeClr val="accent6">
                    <a:lumMod val="50000"/>
                  </a:schemeClr>
                </a:solidFill>
                <a:latin typeface="Tahoma"/>
                <a:cs typeface="Tahoma"/>
              </a:rPr>
              <a:t>are</a:t>
            </a:r>
            <a:r>
              <a:rPr sz="1500" spc="-41">
                <a:solidFill>
                  <a:schemeClr val="accent6">
                    <a:lumMod val="50000"/>
                  </a:schemeClr>
                </a:solidFill>
                <a:latin typeface="Arial"/>
                <a:cs typeface="Arial"/>
              </a:rPr>
              <a:t> </a:t>
            </a:r>
            <a:r>
              <a:rPr sz="1500" spc="-79">
                <a:solidFill>
                  <a:schemeClr val="accent6">
                    <a:lumMod val="50000"/>
                  </a:schemeClr>
                </a:solidFill>
                <a:latin typeface="Tahoma"/>
                <a:cs typeface="Tahoma"/>
              </a:rPr>
              <a:t>managed</a:t>
            </a:r>
            <a:r>
              <a:rPr sz="1500" spc="-49">
                <a:solidFill>
                  <a:schemeClr val="accent6">
                    <a:lumMod val="50000"/>
                  </a:schemeClr>
                </a:solidFill>
                <a:latin typeface="Arial"/>
                <a:cs typeface="Arial"/>
              </a:rPr>
              <a:t> </a:t>
            </a:r>
            <a:r>
              <a:rPr sz="1500" spc="-60">
                <a:solidFill>
                  <a:schemeClr val="accent6">
                    <a:lumMod val="50000"/>
                  </a:schemeClr>
                </a:solidFill>
                <a:latin typeface="Tahoma"/>
                <a:cs typeface="Tahoma"/>
              </a:rPr>
              <a:t>and</a:t>
            </a:r>
            <a:r>
              <a:rPr sz="1500" spc="-45">
                <a:solidFill>
                  <a:schemeClr val="accent6">
                    <a:lumMod val="50000"/>
                  </a:schemeClr>
                </a:solidFill>
                <a:latin typeface="Arial"/>
                <a:cs typeface="Arial"/>
              </a:rPr>
              <a:t> </a:t>
            </a:r>
            <a:r>
              <a:rPr sz="1500" spc="-15">
                <a:solidFill>
                  <a:schemeClr val="accent6">
                    <a:lumMod val="50000"/>
                  </a:schemeClr>
                </a:solidFill>
                <a:latin typeface="Tahoma"/>
                <a:cs typeface="Tahoma"/>
              </a:rPr>
              <a:t>led</a:t>
            </a:r>
            <a:r>
              <a:rPr sz="1500" spc="-38">
                <a:solidFill>
                  <a:schemeClr val="accent6">
                    <a:lumMod val="50000"/>
                  </a:schemeClr>
                </a:solidFill>
                <a:latin typeface="Arial"/>
                <a:cs typeface="Arial"/>
              </a:rPr>
              <a:t> </a:t>
            </a:r>
            <a:r>
              <a:rPr sz="1500" spc="-94">
                <a:solidFill>
                  <a:schemeClr val="accent6">
                    <a:lumMod val="50000"/>
                  </a:schemeClr>
                </a:solidFill>
                <a:latin typeface="Tahoma"/>
                <a:cs typeface="Tahoma"/>
              </a:rPr>
              <a:t>(e.g.</a:t>
            </a:r>
            <a:r>
              <a:rPr sz="1500" spc="-49">
                <a:solidFill>
                  <a:schemeClr val="accent6">
                    <a:lumMod val="50000"/>
                  </a:schemeClr>
                </a:solidFill>
                <a:latin typeface="Arial"/>
                <a:cs typeface="Arial"/>
              </a:rPr>
              <a:t> </a:t>
            </a:r>
            <a:r>
              <a:rPr sz="1500" spc="-38">
                <a:solidFill>
                  <a:schemeClr val="accent6">
                    <a:lumMod val="50000"/>
                  </a:schemeClr>
                </a:solidFill>
                <a:latin typeface="Tahoma"/>
                <a:cs typeface="Tahoma"/>
              </a:rPr>
              <a:t>different</a:t>
            </a:r>
            <a:r>
              <a:rPr sz="1500" spc="-34">
                <a:solidFill>
                  <a:schemeClr val="accent6">
                    <a:lumMod val="50000"/>
                  </a:schemeClr>
                </a:solidFill>
                <a:latin typeface="Arial"/>
                <a:cs typeface="Arial"/>
              </a:rPr>
              <a:t> </a:t>
            </a:r>
            <a:r>
              <a:rPr sz="1500" spc="-116">
                <a:solidFill>
                  <a:schemeClr val="accent6">
                    <a:lumMod val="50000"/>
                  </a:schemeClr>
                </a:solidFill>
                <a:latin typeface="Tahoma"/>
                <a:cs typeface="Tahoma"/>
              </a:rPr>
              <a:t>KPIs</a:t>
            </a:r>
            <a:r>
              <a:rPr sz="1500" spc="-49">
                <a:solidFill>
                  <a:schemeClr val="accent6">
                    <a:lumMod val="50000"/>
                  </a:schemeClr>
                </a:solidFill>
                <a:latin typeface="Arial"/>
                <a:cs typeface="Arial"/>
              </a:rPr>
              <a:t> </a:t>
            </a:r>
            <a:r>
              <a:rPr sz="1500" spc="-233">
                <a:solidFill>
                  <a:schemeClr val="accent6">
                    <a:lumMod val="50000"/>
                  </a:schemeClr>
                </a:solidFill>
                <a:latin typeface="Tahoma"/>
                <a:cs typeface="Tahoma"/>
              </a:rPr>
              <a:t>and</a:t>
            </a:r>
            <a:endParaRPr sz="1500">
              <a:solidFill>
                <a:schemeClr val="accent6">
                  <a:lumMod val="50000"/>
                </a:schemeClr>
              </a:solidFill>
              <a:latin typeface="Tahoma"/>
              <a:cs typeface="Tahoma"/>
            </a:endParaRPr>
          </a:p>
          <a:p>
            <a:pPr marL="9525">
              <a:lnSpc>
                <a:spcPts val="1620"/>
              </a:lnSpc>
            </a:pPr>
            <a:r>
              <a:rPr sz="1500" spc="-56">
                <a:solidFill>
                  <a:schemeClr val="accent6">
                    <a:lumMod val="50000"/>
                  </a:schemeClr>
                </a:solidFill>
                <a:latin typeface="Tahoma"/>
                <a:cs typeface="Tahoma"/>
              </a:rPr>
              <a:t>reward</a:t>
            </a:r>
            <a:r>
              <a:rPr sz="1500" spc="-45">
                <a:solidFill>
                  <a:schemeClr val="accent6">
                    <a:lumMod val="50000"/>
                  </a:schemeClr>
                </a:solidFill>
                <a:latin typeface="Arial"/>
                <a:cs typeface="Arial"/>
              </a:rPr>
              <a:t> </a:t>
            </a:r>
            <a:r>
              <a:rPr sz="1500" spc="-79">
                <a:solidFill>
                  <a:schemeClr val="accent6">
                    <a:lumMod val="50000"/>
                  </a:schemeClr>
                </a:solidFill>
                <a:latin typeface="Tahoma"/>
                <a:cs typeface="Tahoma"/>
              </a:rPr>
              <a:t>systems,</a:t>
            </a:r>
            <a:r>
              <a:rPr sz="1500" spc="-23">
                <a:solidFill>
                  <a:schemeClr val="accent6">
                    <a:lumMod val="50000"/>
                  </a:schemeClr>
                </a:solidFill>
                <a:latin typeface="Arial"/>
                <a:cs typeface="Arial"/>
              </a:rPr>
              <a:t> </a:t>
            </a:r>
            <a:r>
              <a:rPr sz="1500" spc="-38">
                <a:solidFill>
                  <a:schemeClr val="accent6">
                    <a:lumMod val="50000"/>
                  </a:schemeClr>
                </a:solidFill>
                <a:latin typeface="Tahoma"/>
                <a:cs typeface="Tahoma"/>
              </a:rPr>
              <a:t>different</a:t>
            </a:r>
            <a:r>
              <a:rPr sz="1500" spc="-41">
                <a:solidFill>
                  <a:schemeClr val="accent6">
                    <a:lumMod val="50000"/>
                  </a:schemeClr>
                </a:solidFill>
                <a:latin typeface="Arial"/>
                <a:cs typeface="Arial"/>
              </a:rPr>
              <a:t> </a:t>
            </a:r>
            <a:r>
              <a:rPr sz="1500" spc="-60">
                <a:solidFill>
                  <a:schemeClr val="accent6">
                    <a:lumMod val="50000"/>
                  </a:schemeClr>
                </a:solidFill>
                <a:latin typeface="Tahoma"/>
                <a:cs typeface="Tahoma"/>
              </a:rPr>
              <a:t>sales</a:t>
            </a:r>
            <a:r>
              <a:rPr sz="1500" spc="-23">
                <a:solidFill>
                  <a:schemeClr val="accent6">
                    <a:lumMod val="50000"/>
                  </a:schemeClr>
                </a:solidFill>
                <a:latin typeface="Arial"/>
                <a:cs typeface="Arial"/>
              </a:rPr>
              <a:t> </a:t>
            </a:r>
            <a:r>
              <a:rPr sz="1500" spc="-60">
                <a:solidFill>
                  <a:schemeClr val="accent6">
                    <a:lumMod val="50000"/>
                  </a:schemeClr>
                </a:solidFill>
                <a:latin typeface="Tahoma"/>
                <a:cs typeface="Tahoma"/>
              </a:rPr>
              <a:t>forces,</a:t>
            </a:r>
            <a:r>
              <a:rPr sz="1500" spc="-45">
                <a:solidFill>
                  <a:schemeClr val="accent6">
                    <a:lumMod val="50000"/>
                  </a:schemeClr>
                </a:solidFill>
                <a:latin typeface="Arial"/>
                <a:cs typeface="Arial"/>
              </a:rPr>
              <a:t> </a:t>
            </a:r>
            <a:r>
              <a:rPr sz="1500" spc="-38">
                <a:solidFill>
                  <a:schemeClr val="accent6">
                    <a:lumMod val="50000"/>
                  </a:schemeClr>
                </a:solidFill>
                <a:latin typeface="Tahoma"/>
                <a:cs typeface="Tahoma"/>
              </a:rPr>
              <a:t>different</a:t>
            </a:r>
            <a:r>
              <a:rPr sz="1500" spc="-30">
                <a:solidFill>
                  <a:schemeClr val="accent6">
                    <a:lumMod val="50000"/>
                  </a:schemeClr>
                </a:solidFill>
                <a:latin typeface="Arial"/>
                <a:cs typeface="Arial"/>
              </a:rPr>
              <a:t> </a:t>
            </a:r>
            <a:r>
              <a:rPr sz="1500" spc="-53">
                <a:solidFill>
                  <a:schemeClr val="accent6">
                    <a:lumMod val="50000"/>
                  </a:schemeClr>
                </a:solidFill>
                <a:latin typeface="Tahoma"/>
                <a:cs typeface="Tahoma"/>
              </a:rPr>
              <a:t>customer</a:t>
            </a:r>
            <a:r>
              <a:rPr sz="1500" spc="-38">
                <a:solidFill>
                  <a:schemeClr val="accent6">
                    <a:lumMod val="50000"/>
                  </a:schemeClr>
                </a:solidFill>
                <a:latin typeface="Arial"/>
                <a:cs typeface="Arial"/>
              </a:rPr>
              <a:t> </a:t>
            </a:r>
            <a:r>
              <a:rPr sz="1500" spc="-49">
                <a:solidFill>
                  <a:schemeClr val="accent6">
                    <a:lumMod val="50000"/>
                  </a:schemeClr>
                </a:solidFill>
                <a:latin typeface="Tahoma"/>
                <a:cs typeface="Tahoma"/>
              </a:rPr>
              <a:t>service</a:t>
            </a:r>
            <a:r>
              <a:rPr sz="1500" spc="-34">
                <a:solidFill>
                  <a:schemeClr val="accent6">
                    <a:lumMod val="50000"/>
                  </a:schemeClr>
                </a:solidFill>
                <a:latin typeface="Arial"/>
                <a:cs typeface="Arial"/>
              </a:rPr>
              <a:t> </a:t>
            </a:r>
            <a:r>
              <a:rPr sz="1500" spc="-45">
                <a:solidFill>
                  <a:schemeClr val="accent6">
                    <a:lumMod val="50000"/>
                  </a:schemeClr>
                </a:solidFill>
                <a:latin typeface="Tahoma"/>
                <a:cs typeface="Tahoma"/>
              </a:rPr>
              <a:t>operations,</a:t>
            </a:r>
            <a:r>
              <a:rPr sz="1500" spc="-45">
                <a:solidFill>
                  <a:schemeClr val="accent6">
                    <a:lumMod val="50000"/>
                  </a:schemeClr>
                </a:solidFill>
                <a:latin typeface="Arial"/>
                <a:cs typeface="Arial"/>
              </a:rPr>
              <a:t> </a:t>
            </a:r>
            <a:r>
              <a:rPr sz="1500" spc="-38">
                <a:solidFill>
                  <a:schemeClr val="accent6">
                    <a:lumMod val="50000"/>
                  </a:schemeClr>
                </a:solidFill>
                <a:latin typeface="Tahoma"/>
                <a:cs typeface="Tahoma"/>
              </a:rPr>
              <a:t>different</a:t>
            </a:r>
            <a:r>
              <a:rPr sz="1500" spc="-30">
                <a:solidFill>
                  <a:schemeClr val="accent6">
                    <a:lumMod val="50000"/>
                  </a:schemeClr>
                </a:solidFill>
                <a:latin typeface="Arial"/>
                <a:cs typeface="Arial"/>
              </a:rPr>
              <a:t> </a:t>
            </a:r>
            <a:r>
              <a:rPr sz="1500" spc="-26">
                <a:solidFill>
                  <a:schemeClr val="accent6">
                    <a:lumMod val="50000"/>
                  </a:schemeClr>
                </a:solidFill>
                <a:latin typeface="Tahoma"/>
                <a:cs typeface="Tahoma"/>
              </a:rPr>
              <a:t>talent</a:t>
            </a:r>
            <a:r>
              <a:rPr sz="1500" spc="-30">
                <a:solidFill>
                  <a:schemeClr val="accent6">
                    <a:lumMod val="50000"/>
                  </a:schemeClr>
                </a:solidFill>
                <a:latin typeface="Arial"/>
                <a:cs typeface="Arial"/>
              </a:rPr>
              <a:t> </a:t>
            </a:r>
            <a:r>
              <a:rPr sz="1500" spc="-15">
                <a:solidFill>
                  <a:schemeClr val="accent6">
                    <a:lumMod val="50000"/>
                  </a:schemeClr>
                </a:solidFill>
                <a:latin typeface="Tahoma"/>
                <a:cs typeface="Tahoma"/>
              </a:rPr>
              <a:t>management</a:t>
            </a:r>
            <a:endParaRPr sz="1500">
              <a:solidFill>
                <a:schemeClr val="accent6">
                  <a:lumMod val="50000"/>
                </a:schemeClr>
              </a:solidFill>
              <a:latin typeface="Tahoma"/>
              <a:cs typeface="Tahoma"/>
            </a:endParaRPr>
          </a:p>
          <a:p>
            <a:pPr marL="9525">
              <a:lnSpc>
                <a:spcPts val="1710"/>
              </a:lnSpc>
            </a:pPr>
            <a:r>
              <a:rPr sz="1500" spc="-199">
                <a:solidFill>
                  <a:schemeClr val="accent6">
                    <a:lumMod val="50000"/>
                  </a:schemeClr>
                </a:solidFill>
                <a:latin typeface="Tahoma"/>
                <a:cs typeface="Tahoma"/>
              </a:rPr>
              <a:t>…</a:t>
            </a:r>
            <a:r>
              <a:rPr sz="1500" spc="-101">
                <a:solidFill>
                  <a:schemeClr val="accent6">
                    <a:lumMod val="50000"/>
                  </a:schemeClr>
                </a:solidFill>
                <a:latin typeface="Tahoma"/>
                <a:cs typeface="Tahoma"/>
              </a:rPr>
              <a:t> </a:t>
            </a:r>
            <a:r>
              <a:rPr sz="1500" spc="-45">
                <a:solidFill>
                  <a:schemeClr val="accent6">
                    <a:lumMod val="50000"/>
                  </a:schemeClr>
                </a:solidFill>
                <a:latin typeface="Tahoma"/>
                <a:cs typeface="Tahoma"/>
              </a:rPr>
              <a:t>different</a:t>
            </a:r>
            <a:r>
              <a:rPr sz="1500" spc="-75">
                <a:solidFill>
                  <a:schemeClr val="accent6">
                    <a:lumMod val="50000"/>
                  </a:schemeClr>
                </a:solidFill>
                <a:latin typeface="Tahoma"/>
                <a:cs typeface="Tahoma"/>
              </a:rPr>
              <a:t> </a:t>
            </a:r>
            <a:r>
              <a:rPr sz="1500" spc="-79">
                <a:solidFill>
                  <a:schemeClr val="accent6">
                    <a:lumMod val="50000"/>
                  </a:schemeClr>
                </a:solidFill>
                <a:latin typeface="Tahoma"/>
                <a:cs typeface="Tahoma"/>
              </a:rPr>
              <a:t>sub-</a:t>
            </a:r>
            <a:r>
              <a:rPr sz="1500" spc="-8">
                <a:solidFill>
                  <a:schemeClr val="accent6">
                    <a:lumMod val="50000"/>
                  </a:schemeClr>
                </a:solidFill>
                <a:latin typeface="Tahoma"/>
                <a:cs typeface="Tahoma"/>
              </a:rPr>
              <a:t>cultures)</a:t>
            </a:r>
            <a:endParaRPr sz="1500">
              <a:solidFill>
                <a:schemeClr val="accent6">
                  <a:lumMod val="50000"/>
                </a:schemeClr>
              </a:solidFill>
              <a:latin typeface="Tahoma"/>
              <a:cs typeface="Tahoma"/>
            </a:endParaRPr>
          </a:p>
        </p:txBody>
      </p:sp>
      <p:grpSp>
        <p:nvGrpSpPr>
          <p:cNvPr id="4" name="object 4"/>
          <p:cNvGrpSpPr/>
          <p:nvPr/>
        </p:nvGrpSpPr>
        <p:grpSpPr>
          <a:xfrm>
            <a:off x="2895600" y="1924812"/>
            <a:ext cx="6287929" cy="730568"/>
            <a:chOff x="1828798" y="1423416"/>
            <a:chExt cx="8383905" cy="974090"/>
          </a:xfrm>
        </p:grpSpPr>
        <p:pic>
          <p:nvPicPr>
            <p:cNvPr id="5" name="object 5"/>
            <p:cNvPicPr/>
            <p:nvPr/>
          </p:nvPicPr>
          <p:blipFill>
            <a:blip r:embed="rId2" cstate="print"/>
            <a:stretch>
              <a:fillRect/>
            </a:stretch>
          </p:blipFill>
          <p:spPr>
            <a:xfrm>
              <a:off x="1828798" y="1466038"/>
              <a:ext cx="8383527" cy="827581"/>
            </a:xfrm>
            <a:prstGeom prst="rect">
              <a:avLst/>
            </a:prstGeom>
          </p:spPr>
        </p:pic>
        <p:pic>
          <p:nvPicPr>
            <p:cNvPr id="6" name="object 6"/>
            <p:cNvPicPr/>
            <p:nvPr/>
          </p:nvPicPr>
          <p:blipFill>
            <a:blip r:embed="rId3" cstate="print"/>
            <a:stretch>
              <a:fillRect/>
            </a:stretch>
          </p:blipFill>
          <p:spPr>
            <a:xfrm>
              <a:off x="2801111" y="1423416"/>
              <a:ext cx="6437376" cy="973836"/>
            </a:xfrm>
            <a:prstGeom prst="rect">
              <a:avLst/>
            </a:prstGeom>
          </p:spPr>
        </p:pic>
        <p:pic>
          <p:nvPicPr>
            <p:cNvPr id="7" name="object 7"/>
            <p:cNvPicPr/>
            <p:nvPr/>
          </p:nvPicPr>
          <p:blipFill>
            <a:blip r:embed="rId4" cstate="print"/>
            <a:stretch>
              <a:fillRect/>
            </a:stretch>
          </p:blipFill>
          <p:spPr>
            <a:xfrm>
              <a:off x="1879091" y="1496567"/>
              <a:ext cx="8287512" cy="723900"/>
            </a:xfrm>
            <a:prstGeom prst="rect">
              <a:avLst/>
            </a:prstGeom>
          </p:spPr>
        </p:pic>
      </p:grpSp>
      <p:sp>
        <p:nvSpPr>
          <p:cNvPr id="8" name="object 8"/>
          <p:cNvSpPr txBox="1"/>
          <p:nvPr/>
        </p:nvSpPr>
        <p:spPr>
          <a:xfrm>
            <a:off x="2933320" y="1979676"/>
            <a:ext cx="6216015" cy="495456"/>
          </a:xfrm>
          <a:prstGeom prst="rect">
            <a:avLst/>
          </a:prstGeom>
        </p:spPr>
        <p:txBody>
          <a:bodyPr vert="horz" wrap="square" lIns="0" tIns="21907" rIns="0" bIns="0" rtlCol="0">
            <a:spAutoFit/>
          </a:bodyPr>
          <a:lstStyle/>
          <a:p>
            <a:pPr marL="2065496" marR="849154" indent="-1212056">
              <a:spcBef>
                <a:spcPts val="172"/>
              </a:spcBef>
            </a:pPr>
            <a:r>
              <a:rPr sz="1538" spc="-15" dirty="0">
                <a:solidFill>
                  <a:schemeClr val="accent6">
                    <a:lumMod val="50000"/>
                  </a:schemeClr>
                </a:solidFill>
                <a:latin typeface="Tahoma"/>
                <a:cs typeface="Tahoma"/>
              </a:rPr>
              <a:t>Many</a:t>
            </a:r>
            <a:r>
              <a:rPr sz="1538" spc="-68" dirty="0">
                <a:solidFill>
                  <a:schemeClr val="accent6">
                    <a:lumMod val="50000"/>
                  </a:schemeClr>
                </a:solidFill>
                <a:latin typeface="Arial"/>
                <a:cs typeface="Arial"/>
              </a:rPr>
              <a:t> </a:t>
            </a:r>
            <a:r>
              <a:rPr sz="1538" spc="-60" dirty="0">
                <a:solidFill>
                  <a:schemeClr val="accent6">
                    <a:lumMod val="50000"/>
                  </a:schemeClr>
                </a:solidFill>
                <a:latin typeface="Tahoma"/>
                <a:cs typeface="Tahoma"/>
              </a:rPr>
              <a:t>large</a:t>
            </a:r>
            <a:r>
              <a:rPr sz="1538" spc="-45" dirty="0">
                <a:solidFill>
                  <a:schemeClr val="accent6">
                    <a:lumMod val="50000"/>
                  </a:schemeClr>
                </a:solidFill>
                <a:latin typeface="Arial"/>
                <a:cs typeface="Arial"/>
              </a:rPr>
              <a:t> </a:t>
            </a:r>
            <a:r>
              <a:rPr sz="1538" spc="-56" dirty="0">
                <a:solidFill>
                  <a:schemeClr val="accent6">
                    <a:lumMod val="50000"/>
                  </a:schemeClr>
                </a:solidFill>
                <a:latin typeface="Tahoma"/>
                <a:cs typeface="Tahoma"/>
              </a:rPr>
              <a:t>organizations</a:t>
            </a:r>
            <a:r>
              <a:rPr sz="1538" spc="-38" dirty="0">
                <a:solidFill>
                  <a:schemeClr val="accent6">
                    <a:lumMod val="50000"/>
                  </a:schemeClr>
                </a:solidFill>
                <a:latin typeface="Arial"/>
                <a:cs typeface="Arial"/>
              </a:rPr>
              <a:t> </a:t>
            </a:r>
            <a:r>
              <a:rPr sz="1538" spc="-60" dirty="0">
                <a:solidFill>
                  <a:schemeClr val="accent6">
                    <a:lumMod val="50000"/>
                  </a:schemeClr>
                </a:solidFill>
                <a:latin typeface="Tahoma"/>
                <a:cs typeface="Tahoma"/>
              </a:rPr>
              <a:t>focus</a:t>
            </a:r>
            <a:r>
              <a:rPr sz="1538" spc="-49" dirty="0">
                <a:solidFill>
                  <a:schemeClr val="accent6">
                    <a:lumMod val="50000"/>
                  </a:schemeClr>
                </a:solidFill>
                <a:latin typeface="Arial"/>
                <a:cs typeface="Arial"/>
              </a:rPr>
              <a:t> </a:t>
            </a:r>
            <a:r>
              <a:rPr sz="1538" spc="-26" dirty="0">
                <a:solidFill>
                  <a:schemeClr val="accent6">
                    <a:lumMod val="50000"/>
                  </a:schemeClr>
                </a:solidFill>
                <a:latin typeface="Tahoma"/>
                <a:cs typeface="Tahoma"/>
              </a:rPr>
              <a:t>on</a:t>
            </a:r>
            <a:r>
              <a:rPr sz="1538" spc="-53" dirty="0">
                <a:solidFill>
                  <a:schemeClr val="accent6">
                    <a:lumMod val="50000"/>
                  </a:schemeClr>
                </a:solidFill>
                <a:latin typeface="Arial"/>
                <a:cs typeface="Arial"/>
              </a:rPr>
              <a:t> </a:t>
            </a:r>
            <a:r>
              <a:rPr sz="1538" spc="-64" dirty="0">
                <a:solidFill>
                  <a:schemeClr val="accent6">
                    <a:lumMod val="50000"/>
                  </a:schemeClr>
                </a:solidFill>
                <a:latin typeface="Tahoma"/>
                <a:cs typeface="Tahoma"/>
              </a:rPr>
              <a:t>several</a:t>
            </a:r>
            <a:r>
              <a:rPr sz="1538" spc="-41" dirty="0">
                <a:solidFill>
                  <a:schemeClr val="accent6">
                    <a:lumMod val="50000"/>
                  </a:schemeClr>
                </a:solidFill>
                <a:latin typeface="Arial"/>
                <a:cs typeface="Arial"/>
              </a:rPr>
              <a:t> </a:t>
            </a:r>
            <a:r>
              <a:rPr sz="1538" spc="-38" dirty="0">
                <a:solidFill>
                  <a:schemeClr val="accent6">
                    <a:lumMod val="50000"/>
                  </a:schemeClr>
                </a:solidFill>
                <a:latin typeface="Tahoma"/>
                <a:cs typeface="Tahoma"/>
              </a:rPr>
              <a:t>different</a:t>
            </a:r>
            <a:r>
              <a:rPr sz="1538" spc="-49" dirty="0">
                <a:solidFill>
                  <a:schemeClr val="accent6">
                    <a:lumMod val="50000"/>
                  </a:schemeClr>
                </a:solidFill>
                <a:latin typeface="Arial"/>
                <a:cs typeface="Arial"/>
              </a:rPr>
              <a:t> </a:t>
            </a:r>
            <a:r>
              <a:rPr sz="1538" spc="-71" dirty="0">
                <a:solidFill>
                  <a:schemeClr val="accent6">
                    <a:lumMod val="50000"/>
                  </a:schemeClr>
                </a:solidFill>
                <a:latin typeface="Tahoma"/>
                <a:cs typeface="Tahoma"/>
              </a:rPr>
              <a:t>types</a:t>
            </a:r>
            <a:r>
              <a:rPr sz="1538" spc="-71" dirty="0">
                <a:solidFill>
                  <a:schemeClr val="accent6">
                    <a:lumMod val="50000"/>
                  </a:schemeClr>
                </a:solidFill>
                <a:latin typeface="Arial"/>
                <a:cs typeface="Arial"/>
              </a:rPr>
              <a:t> </a:t>
            </a:r>
            <a:r>
              <a:rPr sz="1538" dirty="0">
                <a:solidFill>
                  <a:schemeClr val="accent6">
                    <a:lumMod val="50000"/>
                  </a:schemeClr>
                </a:solidFill>
                <a:latin typeface="Tahoma"/>
                <a:cs typeface="Tahoma"/>
              </a:rPr>
              <a:t>of</a:t>
            </a:r>
            <a:r>
              <a:rPr sz="1538" spc="-60" dirty="0">
                <a:solidFill>
                  <a:schemeClr val="accent6">
                    <a:lumMod val="50000"/>
                  </a:schemeClr>
                </a:solidFill>
                <a:latin typeface="Arial"/>
                <a:cs typeface="Arial"/>
              </a:rPr>
              <a:t> </a:t>
            </a:r>
            <a:r>
              <a:rPr sz="1538" spc="-71" dirty="0">
                <a:solidFill>
                  <a:schemeClr val="accent6">
                    <a:lumMod val="50000"/>
                  </a:schemeClr>
                </a:solidFill>
                <a:latin typeface="Tahoma"/>
                <a:cs typeface="Tahoma"/>
              </a:rPr>
              <a:t>strategy</a:t>
            </a:r>
            <a:r>
              <a:rPr sz="1538" spc="-38" dirty="0">
                <a:solidFill>
                  <a:schemeClr val="accent6">
                    <a:lumMod val="50000"/>
                  </a:schemeClr>
                </a:solidFill>
                <a:latin typeface="Arial"/>
                <a:cs typeface="Arial"/>
              </a:rPr>
              <a:t> </a:t>
            </a:r>
            <a:r>
              <a:rPr sz="1538" spc="-8" dirty="0">
                <a:solidFill>
                  <a:schemeClr val="accent6">
                    <a:lumMod val="50000"/>
                  </a:schemeClr>
                </a:solidFill>
                <a:latin typeface="Tahoma"/>
                <a:cs typeface="Tahoma"/>
              </a:rPr>
              <a:t>simultaneously</a:t>
            </a:r>
            <a:endParaRPr sz="1538" dirty="0">
              <a:solidFill>
                <a:schemeClr val="accent6">
                  <a:lumMod val="50000"/>
                </a:schemeClr>
              </a:solidFill>
              <a:latin typeface="Tahoma"/>
              <a:cs typeface="Tahoma"/>
            </a:endParaRPr>
          </a:p>
        </p:txBody>
      </p:sp>
      <p:sp>
        <p:nvSpPr>
          <p:cNvPr id="9" name="object 9"/>
          <p:cNvSpPr txBox="1"/>
          <p:nvPr/>
        </p:nvSpPr>
        <p:spPr>
          <a:xfrm>
            <a:off x="3071718" y="3664078"/>
            <a:ext cx="427196" cy="171201"/>
          </a:xfrm>
          <a:prstGeom prst="rect">
            <a:avLst/>
          </a:prstGeom>
        </p:spPr>
        <p:txBody>
          <a:bodyPr vert="horz" wrap="square" lIns="0" tIns="9525" rIns="0" bIns="0" rtlCol="0">
            <a:spAutoFit/>
          </a:bodyPr>
          <a:lstStyle/>
          <a:p>
            <a:pPr marL="9525">
              <a:spcBef>
                <a:spcPts val="75"/>
              </a:spcBef>
            </a:pPr>
            <a:r>
              <a:rPr sz="1050" b="1" spc="-8">
                <a:solidFill>
                  <a:schemeClr val="accent6">
                    <a:lumMod val="50000"/>
                  </a:schemeClr>
                </a:solidFill>
                <a:latin typeface="Arial"/>
                <a:cs typeface="Arial"/>
              </a:rPr>
              <a:t>PRICE</a:t>
            </a:r>
            <a:endParaRPr sz="1050">
              <a:solidFill>
                <a:schemeClr val="accent6">
                  <a:lumMod val="50000"/>
                </a:schemeClr>
              </a:solidFill>
              <a:latin typeface="Arial"/>
              <a:cs typeface="Arial"/>
            </a:endParaRPr>
          </a:p>
        </p:txBody>
      </p:sp>
      <p:sp>
        <p:nvSpPr>
          <p:cNvPr id="10" name="object 10"/>
          <p:cNvSpPr txBox="1"/>
          <p:nvPr/>
        </p:nvSpPr>
        <p:spPr>
          <a:xfrm>
            <a:off x="4556474" y="3648552"/>
            <a:ext cx="678180" cy="171201"/>
          </a:xfrm>
          <a:prstGeom prst="rect">
            <a:avLst/>
          </a:prstGeom>
        </p:spPr>
        <p:txBody>
          <a:bodyPr vert="horz" wrap="square" lIns="0" tIns="9525" rIns="0" bIns="0" rtlCol="0">
            <a:spAutoFit/>
          </a:bodyPr>
          <a:lstStyle/>
          <a:p>
            <a:pPr marL="9525">
              <a:spcBef>
                <a:spcPts val="75"/>
              </a:spcBef>
            </a:pPr>
            <a:r>
              <a:rPr sz="1050" b="1" spc="-8">
                <a:solidFill>
                  <a:schemeClr val="accent6">
                    <a:lumMod val="50000"/>
                  </a:schemeClr>
                </a:solidFill>
                <a:latin typeface="Arial"/>
                <a:cs typeface="Arial"/>
              </a:rPr>
              <a:t>PRODUCT</a:t>
            </a:r>
            <a:endParaRPr sz="1050">
              <a:solidFill>
                <a:schemeClr val="accent6">
                  <a:lumMod val="50000"/>
                </a:schemeClr>
              </a:solidFill>
              <a:latin typeface="Arial"/>
              <a:cs typeface="Arial"/>
            </a:endParaRPr>
          </a:p>
        </p:txBody>
      </p:sp>
      <p:sp>
        <p:nvSpPr>
          <p:cNvPr id="11" name="object 11"/>
          <p:cNvSpPr txBox="1"/>
          <p:nvPr/>
        </p:nvSpPr>
        <p:spPr>
          <a:xfrm>
            <a:off x="6267615" y="3648552"/>
            <a:ext cx="755808" cy="171201"/>
          </a:xfrm>
          <a:prstGeom prst="rect">
            <a:avLst/>
          </a:prstGeom>
        </p:spPr>
        <p:txBody>
          <a:bodyPr vert="horz" wrap="square" lIns="0" tIns="9525" rIns="0" bIns="0" rtlCol="0">
            <a:spAutoFit/>
          </a:bodyPr>
          <a:lstStyle/>
          <a:p>
            <a:pPr marL="9525">
              <a:spcBef>
                <a:spcPts val="75"/>
              </a:spcBef>
            </a:pPr>
            <a:r>
              <a:rPr sz="1050" b="1" spc="-8">
                <a:solidFill>
                  <a:schemeClr val="accent6">
                    <a:lumMod val="50000"/>
                  </a:schemeClr>
                </a:solidFill>
                <a:latin typeface="Arial"/>
                <a:cs typeface="Arial"/>
              </a:rPr>
              <a:t>PRODUCT+</a:t>
            </a:r>
            <a:endParaRPr sz="1050">
              <a:solidFill>
                <a:schemeClr val="accent6">
                  <a:lumMod val="50000"/>
                </a:schemeClr>
              </a:solidFill>
              <a:latin typeface="Arial"/>
              <a:cs typeface="Arial"/>
            </a:endParaRPr>
          </a:p>
        </p:txBody>
      </p:sp>
      <p:sp>
        <p:nvSpPr>
          <p:cNvPr id="12" name="object 12"/>
          <p:cNvSpPr/>
          <p:nvPr/>
        </p:nvSpPr>
        <p:spPr>
          <a:xfrm>
            <a:off x="3807715" y="3645027"/>
            <a:ext cx="321469" cy="215265"/>
          </a:xfrm>
          <a:custGeom>
            <a:avLst/>
            <a:gdLst/>
            <a:ahLst/>
            <a:cxnLst/>
            <a:rect l="l" t="t" r="r" b="b"/>
            <a:pathLst>
              <a:path w="428625" h="287020">
                <a:moveTo>
                  <a:pt x="125349" y="0"/>
                </a:moveTo>
                <a:lnTo>
                  <a:pt x="0" y="143256"/>
                </a:lnTo>
                <a:lnTo>
                  <a:pt x="125349" y="286512"/>
                </a:lnTo>
                <a:lnTo>
                  <a:pt x="125349" y="214884"/>
                </a:lnTo>
                <a:lnTo>
                  <a:pt x="428244" y="214884"/>
                </a:lnTo>
                <a:lnTo>
                  <a:pt x="428244" y="71628"/>
                </a:lnTo>
                <a:lnTo>
                  <a:pt x="125349" y="71628"/>
                </a:lnTo>
                <a:lnTo>
                  <a:pt x="125349" y="0"/>
                </a:lnTo>
                <a:close/>
              </a:path>
            </a:pathLst>
          </a:custGeom>
          <a:solidFill>
            <a:srgbClr val="DA0000"/>
          </a:solidFill>
        </p:spPr>
        <p:txBody>
          <a:bodyPr wrap="square" lIns="0" tIns="0" rIns="0" bIns="0" rtlCol="0"/>
          <a:lstStyle/>
          <a:p>
            <a:endParaRPr sz="1350">
              <a:solidFill>
                <a:schemeClr val="accent6">
                  <a:lumMod val="50000"/>
                </a:schemeClr>
              </a:solidFill>
            </a:endParaRPr>
          </a:p>
        </p:txBody>
      </p:sp>
      <p:sp>
        <p:nvSpPr>
          <p:cNvPr id="13" name="object 13"/>
          <p:cNvSpPr/>
          <p:nvPr/>
        </p:nvSpPr>
        <p:spPr>
          <a:xfrm>
            <a:off x="5463922" y="3645027"/>
            <a:ext cx="321469" cy="215265"/>
          </a:xfrm>
          <a:custGeom>
            <a:avLst/>
            <a:gdLst/>
            <a:ahLst/>
            <a:cxnLst/>
            <a:rect l="l" t="t" r="r" b="b"/>
            <a:pathLst>
              <a:path w="428625" h="287020">
                <a:moveTo>
                  <a:pt x="302895" y="0"/>
                </a:moveTo>
                <a:lnTo>
                  <a:pt x="302895" y="71628"/>
                </a:lnTo>
                <a:lnTo>
                  <a:pt x="0" y="71628"/>
                </a:lnTo>
                <a:lnTo>
                  <a:pt x="0" y="214884"/>
                </a:lnTo>
                <a:lnTo>
                  <a:pt x="302895" y="214884"/>
                </a:lnTo>
                <a:lnTo>
                  <a:pt x="302895" y="286512"/>
                </a:lnTo>
                <a:lnTo>
                  <a:pt x="428244" y="143256"/>
                </a:lnTo>
                <a:lnTo>
                  <a:pt x="302895" y="0"/>
                </a:lnTo>
                <a:close/>
              </a:path>
            </a:pathLst>
          </a:custGeom>
          <a:solidFill>
            <a:srgbClr val="DA0000"/>
          </a:solidFill>
        </p:spPr>
        <p:txBody>
          <a:bodyPr wrap="square" lIns="0" tIns="0" rIns="0" bIns="0" rtlCol="0"/>
          <a:lstStyle/>
          <a:p>
            <a:endParaRPr sz="1350">
              <a:solidFill>
                <a:schemeClr val="accent6">
                  <a:lumMod val="50000"/>
                </a:schemeClr>
              </a:solidFill>
            </a:endParaRPr>
          </a:p>
        </p:txBody>
      </p:sp>
      <p:sp>
        <p:nvSpPr>
          <p:cNvPr id="14" name="object 14"/>
          <p:cNvSpPr/>
          <p:nvPr/>
        </p:nvSpPr>
        <p:spPr>
          <a:xfrm>
            <a:off x="7395593" y="3645027"/>
            <a:ext cx="322421" cy="215265"/>
          </a:xfrm>
          <a:custGeom>
            <a:avLst/>
            <a:gdLst/>
            <a:ahLst/>
            <a:cxnLst/>
            <a:rect l="l" t="t" r="r" b="b"/>
            <a:pathLst>
              <a:path w="429895" h="287020">
                <a:moveTo>
                  <a:pt x="304419" y="0"/>
                </a:moveTo>
                <a:lnTo>
                  <a:pt x="304419" y="71628"/>
                </a:lnTo>
                <a:lnTo>
                  <a:pt x="0" y="71628"/>
                </a:lnTo>
                <a:lnTo>
                  <a:pt x="0" y="214884"/>
                </a:lnTo>
                <a:lnTo>
                  <a:pt x="304419" y="214884"/>
                </a:lnTo>
                <a:lnTo>
                  <a:pt x="304419" y="286512"/>
                </a:lnTo>
                <a:lnTo>
                  <a:pt x="429768" y="143256"/>
                </a:lnTo>
                <a:lnTo>
                  <a:pt x="304419" y="0"/>
                </a:lnTo>
                <a:close/>
              </a:path>
            </a:pathLst>
          </a:custGeom>
          <a:solidFill>
            <a:srgbClr val="DA0000"/>
          </a:solidFill>
        </p:spPr>
        <p:txBody>
          <a:bodyPr wrap="square" lIns="0" tIns="0" rIns="0" bIns="0" rtlCol="0"/>
          <a:lstStyle/>
          <a:p>
            <a:endParaRPr sz="1350">
              <a:solidFill>
                <a:schemeClr val="accent6">
                  <a:lumMod val="50000"/>
                </a:schemeClr>
              </a:solidFill>
            </a:endParaRPr>
          </a:p>
        </p:txBody>
      </p:sp>
      <p:sp>
        <p:nvSpPr>
          <p:cNvPr id="15" name="object 15"/>
          <p:cNvSpPr txBox="1"/>
          <p:nvPr/>
        </p:nvSpPr>
        <p:spPr>
          <a:xfrm>
            <a:off x="8008335" y="3630740"/>
            <a:ext cx="709136" cy="171201"/>
          </a:xfrm>
          <a:prstGeom prst="rect">
            <a:avLst/>
          </a:prstGeom>
        </p:spPr>
        <p:txBody>
          <a:bodyPr vert="horz" wrap="square" lIns="0" tIns="9525" rIns="0" bIns="0" rtlCol="0">
            <a:spAutoFit/>
          </a:bodyPr>
          <a:lstStyle/>
          <a:p>
            <a:pPr marL="9525">
              <a:spcBef>
                <a:spcPts val="75"/>
              </a:spcBef>
            </a:pPr>
            <a:r>
              <a:rPr sz="1050" b="1" spc="-8" dirty="0">
                <a:solidFill>
                  <a:schemeClr val="accent6">
                    <a:lumMod val="50000"/>
                  </a:schemeClr>
                </a:solidFill>
                <a:latin typeface="Arial"/>
                <a:cs typeface="Arial"/>
              </a:rPr>
              <a:t>SOLUTION</a:t>
            </a:r>
            <a:endParaRPr sz="1050" dirty="0">
              <a:solidFill>
                <a:schemeClr val="accent6">
                  <a:lumMod val="50000"/>
                </a:schemeClr>
              </a:solidFill>
              <a:latin typeface="Arial"/>
              <a:cs typeface="Arial"/>
            </a:endParaRPr>
          </a:p>
        </p:txBody>
      </p:sp>
      <p:pic>
        <p:nvPicPr>
          <p:cNvPr id="16" name="object 16"/>
          <p:cNvPicPr/>
          <p:nvPr/>
        </p:nvPicPr>
        <p:blipFill>
          <a:blip r:embed="rId5" cstate="print"/>
          <a:stretch>
            <a:fillRect/>
          </a:stretch>
        </p:blipFill>
        <p:spPr>
          <a:xfrm>
            <a:off x="7592930" y="5136608"/>
            <a:ext cx="1405919" cy="308831"/>
          </a:xfrm>
          <a:prstGeom prst="rect">
            <a:avLst/>
          </a:prstGeom>
        </p:spPr>
      </p:pic>
      <p:pic>
        <p:nvPicPr>
          <p:cNvPr id="17" name="object 17"/>
          <p:cNvPicPr/>
          <p:nvPr/>
        </p:nvPicPr>
        <p:blipFill>
          <a:blip r:embed="rId6" cstate="print"/>
          <a:stretch>
            <a:fillRect/>
          </a:stretch>
        </p:blipFill>
        <p:spPr>
          <a:xfrm>
            <a:off x="3391664" y="3987927"/>
            <a:ext cx="966977" cy="216026"/>
          </a:xfrm>
          <a:prstGeom prst="rect">
            <a:avLst/>
          </a:prstGeom>
        </p:spPr>
      </p:pic>
      <p:pic>
        <p:nvPicPr>
          <p:cNvPr id="18" name="object 18"/>
          <p:cNvPicPr/>
          <p:nvPr/>
        </p:nvPicPr>
        <p:blipFill>
          <a:blip r:embed="rId7" cstate="print"/>
          <a:stretch>
            <a:fillRect/>
          </a:stretch>
        </p:blipFill>
        <p:spPr>
          <a:xfrm>
            <a:off x="4542664" y="4419983"/>
            <a:ext cx="552068" cy="450341"/>
          </a:xfrm>
          <a:prstGeom prst="rect">
            <a:avLst/>
          </a:prstGeom>
        </p:spPr>
      </p:pic>
      <p:pic>
        <p:nvPicPr>
          <p:cNvPr id="19" name="object 19"/>
          <p:cNvPicPr/>
          <p:nvPr/>
        </p:nvPicPr>
        <p:blipFill>
          <a:blip r:embed="rId8" cstate="print"/>
          <a:stretch>
            <a:fillRect/>
          </a:stretch>
        </p:blipFill>
        <p:spPr>
          <a:xfrm>
            <a:off x="6475477" y="4798317"/>
            <a:ext cx="553209" cy="286891"/>
          </a:xfrm>
          <a:prstGeom prst="rect">
            <a:avLst/>
          </a:prstGeom>
        </p:spPr>
      </p:pic>
      <p:pic>
        <p:nvPicPr>
          <p:cNvPr id="20" name="object 20"/>
          <p:cNvPicPr/>
          <p:nvPr/>
        </p:nvPicPr>
        <p:blipFill>
          <a:blip r:embed="rId9" cstate="print"/>
          <a:stretch>
            <a:fillRect/>
          </a:stretch>
        </p:blipFill>
        <p:spPr>
          <a:xfrm>
            <a:off x="5555363" y="4960619"/>
            <a:ext cx="368045" cy="347472"/>
          </a:xfrm>
          <a:prstGeom prst="rect">
            <a:avLst/>
          </a:prstGeom>
        </p:spPr>
      </p:pic>
      <p:pic>
        <p:nvPicPr>
          <p:cNvPr id="21" name="object 21"/>
          <p:cNvPicPr/>
          <p:nvPr/>
        </p:nvPicPr>
        <p:blipFill>
          <a:blip r:embed="rId10" cstate="print"/>
          <a:stretch>
            <a:fillRect/>
          </a:stretch>
        </p:blipFill>
        <p:spPr>
          <a:xfrm>
            <a:off x="6291455" y="3987927"/>
            <a:ext cx="873251" cy="158876"/>
          </a:xfrm>
          <a:prstGeom prst="rect">
            <a:avLst/>
          </a:prstGeom>
        </p:spPr>
      </p:pic>
      <p:pic>
        <p:nvPicPr>
          <p:cNvPr id="22" name="object 22"/>
          <p:cNvPicPr/>
          <p:nvPr/>
        </p:nvPicPr>
        <p:blipFill>
          <a:blip r:embed="rId11" cstate="print"/>
          <a:stretch>
            <a:fillRect/>
          </a:stretch>
        </p:blipFill>
        <p:spPr>
          <a:xfrm>
            <a:off x="7488174" y="4419983"/>
            <a:ext cx="456054" cy="402335"/>
          </a:xfrm>
          <a:prstGeom prst="rect">
            <a:avLst/>
          </a:prstGeom>
        </p:spPr>
      </p:pic>
      <p:pic>
        <p:nvPicPr>
          <p:cNvPr id="23" name="object 23"/>
          <p:cNvPicPr/>
          <p:nvPr/>
        </p:nvPicPr>
        <p:blipFill>
          <a:blip r:embed="rId12" cstate="print"/>
          <a:stretch>
            <a:fillRect/>
          </a:stretch>
        </p:blipFill>
        <p:spPr>
          <a:xfrm>
            <a:off x="5508500" y="4474846"/>
            <a:ext cx="781811" cy="206882"/>
          </a:xfrm>
          <a:prstGeom prst="rect">
            <a:avLst/>
          </a:prstGeom>
        </p:spPr>
      </p:pic>
      <p:pic>
        <p:nvPicPr>
          <p:cNvPr id="24" name="object 24"/>
          <p:cNvPicPr/>
          <p:nvPr/>
        </p:nvPicPr>
        <p:blipFill>
          <a:blip r:embed="rId13" cstate="print"/>
          <a:stretch>
            <a:fillRect/>
          </a:stretch>
        </p:blipFill>
        <p:spPr>
          <a:xfrm>
            <a:off x="7856220" y="3961733"/>
            <a:ext cx="414908" cy="284448"/>
          </a:xfrm>
          <a:prstGeom prst="rect">
            <a:avLst/>
          </a:prstGeom>
        </p:spPr>
      </p:pic>
    </p:spTree>
    <p:extLst>
      <p:ext uri="{BB962C8B-B14F-4D97-AF65-F5344CB8AC3E}">
        <p14:creationId xmlns:p14="http://schemas.microsoft.com/office/powerpoint/2010/main" val="1949293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58652" y="1325909"/>
            <a:ext cx="5004580" cy="318549"/>
          </a:xfrm>
          <a:solidFill>
            <a:schemeClr val="bg1"/>
          </a:solidFill>
        </p:spPr>
        <p:txBody>
          <a:bodyPr vert="horz" wrap="square" lIns="68580" tIns="34290" rIns="68580" bIns="34290" rtlCol="0" anchor="t">
            <a:spAutoFit/>
          </a:bodyPr>
          <a:lstStyle/>
          <a:p>
            <a:pPr algn="ctr"/>
            <a:r>
              <a:rPr lang="en-US" altLang="en-US" sz="1800" dirty="0">
                <a:solidFill>
                  <a:schemeClr val="accent6">
                    <a:lumMod val="50000"/>
                  </a:schemeClr>
                </a:solidFill>
                <a:latin typeface="Abadi" panose="020B0604020104020204" pitchFamily="34" charset="0"/>
              </a:rPr>
              <a:t>Developing a Positioning Statement</a:t>
            </a:r>
            <a:endParaRPr lang="en-US" sz="1800" dirty="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1635121" y="1684614"/>
            <a:ext cx="8391525" cy="1346010"/>
          </a:xfrm>
        </p:spPr>
        <p:txBody>
          <a:bodyPr wrap="square">
            <a:spAutoFit/>
          </a:bodyPr>
          <a:lstStyle/>
          <a:p>
            <a:pPr>
              <a:defRPr/>
            </a:pPr>
            <a:r>
              <a:rPr lang="en-US" sz="1800" b="1" dirty="0">
                <a:solidFill>
                  <a:schemeClr val="accent6">
                    <a:lumMod val="50000"/>
                  </a:schemeClr>
                </a:solidFill>
              </a:rPr>
              <a:t>Positioning statement</a:t>
            </a:r>
            <a:r>
              <a:rPr lang="en-US" sz="1800" dirty="0">
                <a:solidFill>
                  <a:schemeClr val="accent6">
                    <a:lumMod val="50000"/>
                  </a:schemeClr>
                </a:solidFill>
              </a:rPr>
              <a:t>: Summarizes company or brand positioning</a:t>
            </a:r>
          </a:p>
          <a:p>
            <a:pPr>
              <a:defRPr/>
            </a:pPr>
            <a:r>
              <a:rPr lang="en-US" sz="1800" b="1" dirty="0">
                <a:solidFill>
                  <a:schemeClr val="accent6">
                    <a:lumMod val="50000"/>
                  </a:schemeClr>
                </a:solidFill>
              </a:rPr>
              <a:t>Format</a:t>
            </a:r>
            <a:r>
              <a:rPr lang="en-US" sz="1800" dirty="0">
                <a:solidFill>
                  <a:schemeClr val="accent6">
                    <a:lumMod val="50000"/>
                  </a:schemeClr>
                </a:solidFill>
              </a:rPr>
              <a:t>: To </a:t>
            </a:r>
            <a:r>
              <a:rPr lang="en-US" sz="1800" u="sng" dirty="0">
                <a:solidFill>
                  <a:schemeClr val="accent6">
                    <a:lumMod val="50000"/>
                  </a:schemeClr>
                </a:solidFill>
              </a:rPr>
              <a:t>(</a:t>
            </a:r>
            <a:r>
              <a:rPr lang="en-US" sz="1800" b="1" dirty="0">
                <a:solidFill>
                  <a:schemeClr val="accent6">
                    <a:lumMod val="50000"/>
                  </a:schemeClr>
                </a:solidFill>
                <a:highlight>
                  <a:srgbClr val="FFFF00"/>
                </a:highlight>
              </a:rPr>
              <a:t>target segment and need</a:t>
            </a:r>
            <a:r>
              <a:rPr lang="en-US" sz="1800" dirty="0">
                <a:solidFill>
                  <a:schemeClr val="accent6">
                    <a:lumMod val="50000"/>
                  </a:schemeClr>
                </a:solidFill>
                <a:highlight>
                  <a:srgbClr val="FFFF00"/>
                </a:highlight>
              </a:rPr>
              <a:t>) </a:t>
            </a:r>
            <a:r>
              <a:rPr lang="en-US" sz="1800" dirty="0">
                <a:solidFill>
                  <a:schemeClr val="accent6">
                    <a:lumMod val="50000"/>
                  </a:schemeClr>
                </a:solidFill>
              </a:rPr>
              <a:t>our (</a:t>
            </a:r>
            <a:r>
              <a:rPr lang="en-US" sz="1800" dirty="0">
                <a:solidFill>
                  <a:schemeClr val="accent6">
                    <a:lumMod val="50000"/>
                  </a:schemeClr>
                </a:solidFill>
                <a:highlight>
                  <a:srgbClr val="FFFF00"/>
                </a:highlight>
              </a:rPr>
              <a:t>b</a:t>
            </a:r>
            <a:r>
              <a:rPr lang="en-US" sz="1800" b="1" dirty="0">
                <a:solidFill>
                  <a:schemeClr val="accent6">
                    <a:lumMod val="50000"/>
                  </a:schemeClr>
                </a:solidFill>
                <a:highlight>
                  <a:srgbClr val="FFFF00"/>
                </a:highlight>
              </a:rPr>
              <a:t>rand</a:t>
            </a:r>
            <a:r>
              <a:rPr lang="en-US" sz="1800" dirty="0">
                <a:solidFill>
                  <a:schemeClr val="accent6">
                    <a:lumMod val="50000"/>
                  </a:schemeClr>
                </a:solidFill>
                <a:highlight>
                  <a:srgbClr val="FFFF00"/>
                </a:highlight>
              </a:rPr>
              <a:t>)</a:t>
            </a:r>
            <a:r>
              <a:rPr lang="en-US" sz="1800" dirty="0">
                <a:solidFill>
                  <a:schemeClr val="accent6">
                    <a:lumMod val="50000"/>
                  </a:schemeClr>
                </a:solidFill>
              </a:rPr>
              <a:t> is (</a:t>
            </a:r>
            <a:r>
              <a:rPr lang="en-US" sz="1800" b="1" dirty="0">
                <a:solidFill>
                  <a:schemeClr val="accent6">
                    <a:lumMod val="50000"/>
                  </a:schemeClr>
                </a:solidFill>
                <a:highlight>
                  <a:srgbClr val="FFFF00"/>
                </a:highlight>
              </a:rPr>
              <a:t>concept)</a:t>
            </a:r>
            <a:r>
              <a:rPr lang="en-US" sz="1800" dirty="0">
                <a:solidFill>
                  <a:schemeClr val="accent6">
                    <a:lumMod val="50000"/>
                  </a:schemeClr>
                </a:solidFill>
              </a:rPr>
              <a:t> that (</a:t>
            </a:r>
            <a:r>
              <a:rPr lang="en-US" sz="1800" b="1" dirty="0">
                <a:solidFill>
                  <a:schemeClr val="accent6">
                    <a:lumMod val="50000"/>
                  </a:schemeClr>
                </a:solidFill>
                <a:highlight>
                  <a:srgbClr val="FFFF00"/>
                </a:highlight>
              </a:rPr>
              <a:t>point of difference)</a:t>
            </a:r>
            <a:r>
              <a:rPr lang="en-US" sz="1800" dirty="0">
                <a:solidFill>
                  <a:schemeClr val="accent6">
                    <a:lumMod val="50000"/>
                  </a:schemeClr>
                </a:solidFill>
              </a:rPr>
              <a:t>.</a:t>
            </a:r>
            <a:endParaRPr lang="en-IN" sz="1800" dirty="0">
              <a:solidFill>
                <a:schemeClr val="accent6">
                  <a:lumMod val="50000"/>
                </a:schemeClr>
              </a:solidFill>
            </a:endParaRPr>
          </a:p>
          <a:p>
            <a:pPr>
              <a:defRPr/>
            </a:pPr>
            <a:endParaRPr lang="en-US" sz="1800" dirty="0">
              <a:solidFill>
                <a:schemeClr val="accent6">
                  <a:lumMod val="50000"/>
                </a:schemeClr>
              </a:solidFill>
            </a:endParaRPr>
          </a:p>
        </p:txBody>
      </p:sp>
      <p:sp>
        <p:nvSpPr>
          <p:cNvPr id="6" name="Content Placeholder 2">
            <a:extLst>
              <a:ext uri="{FF2B5EF4-FFF2-40B4-BE49-F238E27FC236}">
                <a16:creationId xmlns:a16="http://schemas.microsoft.com/office/drawing/2014/main" id="{FDC12FAC-DD4B-DDC2-3824-22DB3E0DC85F}"/>
              </a:ext>
            </a:extLst>
          </p:cNvPr>
          <p:cNvSpPr txBox="1">
            <a:spLocks/>
          </p:cNvSpPr>
          <p:nvPr/>
        </p:nvSpPr>
        <p:spPr>
          <a:xfrm>
            <a:off x="1793022" y="2881558"/>
            <a:ext cx="4048346" cy="2678041"/>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sp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defTabSz="685766">
              <a:spcBef>
                <a:spcPts val="525"/>
              </a:spcBef>
              <a:buClr>
                <a:srgbClr val="2A1A00"/>
              </a:buClr>
              <a:buNone/>
              <a:defRPr/>
            </a:pPr>
            <a:r>
              <a:rPr lang="en-US" altLang="en-US" sz="1800" dirty="0">
                <a:solidFill>
                  <a:schemeClr val="accent6">
                    <a:lumMod val="50000"/>
                  </a:schemeClr>
                </a:solidFill>
                <a:latin typeface="Gill Sans MT" panose="020B0502020104020203"/>
              </a:rPr>
              <a:t>“To </a:t>
            </a:r>
            <a:r>
              <a:rPr lang="en-US" altLang="en-US" sz="1800" b="1" dirty="0">
                <a:solidFill>
                  <a:schemeClr val="accent6">
                    <a:lumMod val="50000"/>
                  </a:schemeClr>
                </a:solidFill>
                <a:latin typeface="Gill Sans MT" panose="020B0502020104020203"/>
              </a:rPr>
              <a:t>busy multitaskers </a:t>
            </a:r>
            <a:r>
              <a:rPr lang="en-US" altLang="en-US" sz="1800" dirty="0">
                <a:solidFill>
                  <a:schemeClr val="accent6">
                    <a:lumMod val="50000"/>
                  </a:schemeClr>
                </a:solidFill>
                <a:latin typeface="Gill Sans MT" panose="020B0502020104020203"/>
              </a:rPr>
              <a:t>who </a:t>
            </a:r>
            <a:r>
              <a:rPr lang="en-US" altLang="en-US" sz="1800" b="1" dirty="0">
                <a:solidFill>
                  <a:schemeClr val="accent6">
                    <a:lumMod val="50000"/>
                  </a:schemeClr>
                </a:solidFill>
                <a:latin typeface="Gill Sans MT" panose="020B0502020104020203"/>
              </a:rPr>
              <a:t>need help remembering </a:t>
            </a:r>
            <a:r>
              <a:rPr lang="en-US" altLang="en-US" sz="1800" dirty="0">
                <a:solidFill>
                  <a:schemeClr val="accent6">
                    <a:lumMod val="50000"/>
                  </a:schemeClr>
                </a:solidFill>
                <a:latin typeface="Gill Sans MT" panose="020B0502020104020203"/>
              </a:rPr>
              <a:t>things,  </a:t>
            </a:r>
          </a:p>
          <a:p>
            <a:pPr marL="0" indent="0" defTabSz="685766">
              <a:spcBef>
                <a:spcPts val="525"/>
              </a:spcBef>
              <a:buClr>
                <a:srgbClr val="2A1A00"/>
              </a:buClr>
              <a:buNone/>
              <a:defRPr/>
            </a:pPr>
            <a:r>
              <a:rPr lang="en-US" altLang="en-US" sz="1800" b="1" dirty="0">
                <a:solidFill>
                  <a:schemeClr val="accent6">
                    <a:lumMod val="50000"/>
                  </a:schemeClr>
                </a:solidFill>
                <a:latin typeface="Gill Sans MT" panose="020B0502020104020203"/>
              </a:rPr>
              <a:t>Evernote</a:t>
            </a:r>
            <a:r>
              <a:rPr lang="en-US" altLang="en-US" sz="1800" dirty="0">
                <a:solidFill>
                  <a:schemeClr val="accent6">
                    <a:lumMod val="50000"/>
                  </a:schemeClr>
                </a:solidFill>
                <a:latin typeface="Gill Sans MT" panose="020B0502020104020203"/>
              </a:rPr>
              <a:t> is a </a:t>
            </a:r>
            <a:r>
              <a:rPr lang="en-US" altLang="en-US" sz="1800" b="1" dirty="0">
                <a:solidFill>
                  <a:schemeClr val="accent6">
                    <a:lumMod val="50000"/>
                  </a:schemeClr>
                </a:solidFill>
                <a:latin typeface="Gill Sans MT" panose="020B0502020104020203"/>
              </a:rPr>
              <a:t>digital content management application </a:t>
            </a:r>
            <a:r>
              <a:rPr lang="en-US" altLang="en-US" sz="1800" dirty="0">
                <a:solidFill>
                  <a:schemeClr val="accent6">
                    <a:lumMod val="50000"/>
                  </a:schemeClr>
                </a:solidFill>
                <a:latin typeface="Gill Sans MT" panose="020B0502020104020203"/>
              </a:rPr>
              <a:t>that </a:t>
            </a:r>
          </a:p>
          <a:p>
            <a:pPr marL="0" indent="0" defTabSz="685766">
              <a:spcBef>
                <a:spcPts val="525"/>
              </a:spcBef>
              <a:buClr>
                <a:srgbClr val="2A1A00"/>
              </a:buClr>
              <a:buNone/>
              <a:defRPr/>
            </a:pPr>
            <a:r>
              <a:rPr lang="en-US" altLang="en-US" sz="1800" b="1" dirty="0">
                <a:solidFill>
                  <a:schemeClr val="accent6">
                    <a:lumMod val="50000"/>
                  </a:schemeClr>
                </a:solidFill>
                <a:latin typeface="Gill Sans MT" panose="020B0502020104020203"/>
              </a:rPr>
              <a:t>makes it easy to capture and remember moments and ideas </a:t>
            </a:r>
          </a:p>
          <a:p>
            <a:pPr marL="0" indent="0" defTabSz="685766">
              <a:spcBef>
                <a:spcPts val="525"/>
              </a:spcBef>
              <a:buClr>
                <a:srgbClr val="2A1A00"/>
              </a:buClr>
              <a:buNone/>
              <a:defRPr/>
            </a:pPr>
            <a:r>
              <a:rPr lang="en-US" altLang="en-US" sz="1800" dirty="0">
                <a:solidFill>
                  <a:schemeClr val="accent6">
                    <a:lumMod val="50000"/>
                  </a:schemeClr>
                </a:solidFill>
                <a:latin typeface="Gill Sans MT" panose="020B0502020104020203"/>
              </a:rPr>
              <a:t>from your everyday life using your computer, phone, tablet, and the Web.”</a:t>
            </a:r>
            <a:endParaRPr lang="en-IN" sz="1800" dirty="0">
              <a:solidFill>
                <a:schemeClr val="accent6">
                  <a:lumMod val="50000"/>
                </a:schemeClr>
              </a:solidFill>
              <a:latin typeface="Gill Sans MT" panose="020B0502020104020203"/>
            </a:endParaRPr>
          </a:p>
        </p:txBody>
      </p:sp>
      <p:pic>
        <p:nvPicPr>
          <p:cNvPr id="7" name="Picture 6" descr="Photo of a screenshot of Evernote’s homepage. The key words on the page are: remember everything; capture anything; access anywhere; and find things fast.">
            <a:extLst>
              <a:ext uri="{FF2B5EF4-FFF2-40B4-BE49-F238E27FC236}">
                <a16:creationId xmlns:a16="http://schemas.microsoft.com/office/drawing/2014/main" id="{8E5ED860-8BAF-214B-7663-9213478884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1120" y="2926648"/>
            <a:ext cx="4078283" cy="2246738"/>
          </a:xfrm>
          <a:prstGeom prst="rect">
            <a:avLst/>
          </a:prstGeom>
        </p:spPr>
      </p:pic>
      <p:grpSp>
        <p:nvGrpSpPr>
          <p:cNvPr id="4" name="Group 3">
            <a:extLst>
              <a:ext uri="{FF2B5EF4-FFF2-40B4-BE49-F238E27FC236}">
                <a16:creationId xmlns:a16="http://schemas.microsoft.com/office/drawing/2014/main" id="{2635D33D-B0F0-5DE5-5AB5-D54DDEB2BDA1}"/>
              </a:ext>
            </a:extLst>
          </p:cNvPr>
          <p:cNvGrpSpPr/>
          <p:nvPr/>
        </p:nvGrpSpPr>
        <p:grpSpPr>
          <a:xfrm>
            <a:off x="5116374" y="1230922"/>
            <a:ext cx="618166" cy="508523"/>
            <a:chOff x="635175" y="2190775"/>
            <a:chExt cx="914087" cy="914087"/>
          </a:xfrm>
        </p:grpSpPr>
        <p:sp>
          <p:nvSpPr>
            <p:cNvPr id="5" name="Oval 4">
              <a:extLst>
                <a:ext uri="{FF2B5EF4-FFF2-40B4-BE49-F238E27FC236}">
                  <a16:creationId xmlns:a16="http://schemas.microsoft.com/office/drawing/2014/main" id="{205CB03C-FF06-EE65-7D31-E179AEE8B635}"/>
                </a:ext>
              </a:extLst>
            </p:cNvPr>
            <p:cNvSpPr/>
            <p:nvPr/>
          </p:nvSpPr>
          <p:spPr>
            <a:xfrm>
              <a:off x="635175" y="2190775"/>
              <a:ext cx="914087" cy="914087"/>
            </a:xfrm>
            <a:prstGeom prst="ellipse">
              <a:avLst/>
            </a:prstGeom>
            <a:solidFill>
              <a:schemeClr val="bg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685800">
                <a:defRPr/>
              </a:pPr>
              <a:endParaRPr lang="ar-SA" sz="1350">
                <a:solidFill>
                  <a:schemeClr val="accent6">
                    <a:lumMod val="50000"/>
                  </a:schemeClr>
                </a:solidFill>
                <a:latin typeface="Calibri"/>
                <a:cs typeface="Arial" panose="020B0604020202020204" pitchFamily="34" charset="0"/>
              </a:endParaRPr>
            </a:p>
          </p:txBody>
        </p:sp>
        <p:sp>
          <p:nvSpPr>
            <p:cNvPr id="8" name="Oval 4">
              <a:extLst>
                <a:ext uri="{FF2B5EF4-FFF2-40B4-BE49-F238E27FC236}">
                  <a16:creationId xmlns:a16="http://schemas.microsoft.com/office/drawing/2014/main" id="{9650B296-F329-6ECC-5522-4FFB8B3D71F4}"/>
                </a:ext>
              </a:extLst>
            </p:cNvPr>
            <p:cNvSpPr txBox="1"/>
            <p:nvPr/>
          </p:nvSpPr>
          <p:spPr>
            <a:xfrm>
              <a:off x="769040" y="2324640"/>
              <a:ext cx="646357" cy="64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450" tIns="9525" rIns="53450" bIns="9525" numCol="1" spcCol="1270" anchor="ctr" anchorCtr="0">
              <a:noAutofit/>
            </a:bodyPr>
            <a:lstStyle/>
            <a:p>
              <a:pPr algn="ctr" defTabSz="1466777">
                <a:lnSpc>
                  <a:spcPct val="90000"/>
                </a:lnSpc>
                <a:spcBef>
                  <a:spcPct val="0"/>
                </a:spcBef>
                <a:spcAft>
                  <a:spcPct val="35000"/>
                </a:spcAft>
                <a:defRPr/>
              </a:pPr>
              <a:r>
                <a:rPr lang="en-US" sz="2700" dirty="0">
                  <a:solidFill>
                    <a:schemeClr val="accent6">
                      <a:lumMod val="50000"/>
                    </a:schemeClr>
                  </a:solidFill>
                  <a:latin typeface="Calibri" panose="020F0502020204030204"/>
                </a:rPr>
                <a:t>4</a:t>
              </a:r>
            </a:p>
          </p:txBody>
        </p:sp>
      </p:grpSp>
    </p:spTree>
    <p:extLst>
      <p:ext uri="{BB962C8B-B14F-4D97-AF65-F5344CB8AC3E}">
        <p14:creationId xmlns:p14="http://schemas.microsoft.com/office/powerpoint/2010/main" val="36103279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34"/>
          <p:cNvSpPr txBox="1">
            <a:spLocks noGrp="1"/>
          </p:cNvSpPr>
          <p:nvPr>
            <p:ph type="body" idx="4294967295"/>
          </p:nvPr>
        </p:nvSpPr>
        <p:spPr>
          <a:xfrm>
            <a:off x="1760201" y="1860388"/>
            <a:ext cx="4886325" cy="1412694"/>
          </a:xfrm>
          <a:prstGeom prst="rect">
            <a:avLst/>
          </a:prstGeom>
          <a:noFill/>
          <a:ln>
            <a:noFill/>
          </a:ln>
        </p:spPr>
        <p:txBody>
          <a:bodyPr spcFirstLastPara="1" vert="horz" wrap="square" lIns="0" tIns="0" rIns="0" bIns="0" rtlCol="0" anchor="t" anchorCtr="0">
            <a:spAutoFit/>
          </a:bodyPr>
          <a:lstStyle/>
          <a:p>
            <a:pPr marL="0" indent="0">
              <a:spcBef>
                <a:spcPts val="0"/>
              </a:spcBef>
              <a:buSzPts val="2400"/>
              <a:buNone/>
            </a:pPr>
            <a:r>
              <a:rPr lang="en-US" sz="3000" dirty="0">
                <a:solidFill>
                  <a:schemeClr val="accent6">
                    <a:lumMod val="50000"/>
                  </a:schemeClr>
                </a:solidFill>
              </a:rPr>
              <a:t>Uber positions itself as “</a:t>
            </a:r>
            <a:r>
              <a:rPr lang="en-US" sz="3600" dirty="0">
                <a:solidFill>
                  <a:schemeClr val="accent6">
                    <a:lumMod val="50000"/>
                  </a:schemeClr>
                </a:solidFill>
              </a:rPr>
              <a:t>Everyone’s private driver.” </a:t>
            </a:r>
          </a:p>
        </p:txBody>
      </p:sp>
      <p:sp>
        <p:nvSpPr>
          <p:cNvPr id="2" name="Title 1">
            <a:extLst>
              <a:ext uri="{FF2B5EF4-FFF2-40B4-BE49-F238E27FC236}">
                <a16:creationId xmlns:a16="http://schemas.microsoft.com/office/drawing/2014/main" id="{B2143826-4417-6CC4-2F74-5364974FE569}"/>
              </a:ext>
            </a:extLst>
          </p:cNvPr>
          <p:cNvSpPr>
            <a:spLocks noGrp="1"/>
          </p:cNvSpPr>
          <p:nvPr>
            <p:ph type="title" idx="4294967295"/>
          </p:nvPr>
        </p:nvSpPr>
        <p:spPr>
          <a:xfrm>
            <a:off x="5814130" y="1233903"/>
            <a:ext cx="4802697" cy="318549"/>
          </a:xfrm>
          <a:solidFill>
            <a:schemeClr val="bg1"/>
          </a:solidFill>
        </p:spPr>
        <p:txBody>
          <a:bodyPr vert="horz" wrap="square" lIns="68580" tIns="34290" rIns="68580" bIns="34290" rtlCol="0" anchor="t">
            <a:spAutoFit/>
          </a:bodyPr>
          <a:lstStyle/>
          <a:p>
            <a:pPr algn="ctr"/>
            <a:r>
              <a:rPr lang="en-US" altLang="en-US" sz="1800" dirty="0">
                <a:solidFill>
                  <a:schemeClr val="accent6">
                    <a:lumMod val="50000"/>
                  </a:schemeClr>
                </a:solidFill>
                <a:latin typeface="Abadi" panose="020B0604020104020204" pitchFamily="34" charset="0"/>
              </a:rPr>
              <a:t>Developing a Positioning Statement</a:t>
            </a:r>
            <a:endParaRPr lang="en-US" sz="1800" dirty="0">
              <a:solidFill>
                <a:schemeClr val="accent6">
                  <a:lumMod val="50000"/>
                </a:schemeClr>
              </a:solidFill>
              <a:latin typeface="Abadi" panose="020B0604020104020204" pitchFamily="34" charset="0"/>
            </a:endParaRPr>
          </a:p>
        </p:txBody>
      </p:sp>
      <p:pic>
        <p:nvPicPr>
          <p:cNvPr id="353" name="Google Shape;353;p34" descr="Photo of a man holding up his mobile phone, which displays a screen of the Uber app."/>
          <p:cNvPicPr preferRelativeResize="0"/>
          <p:nvPr/>
        </p:nvPicPr>
        <p:blipFill rotWithShape="1">
          <a:blip r:embed="rId3">
            <a:alphaModFix/>
          </a:blip>
          <a:srcRect/>
          <a:stretch/>
        </p:blipFill>
        <p:spPr>
          <a:xfrm>
            <a:off x="7784376" y="1655098"/>
            <a:ext cx="2647425" cy="1718603"/>
          </a:xfrm>
          <a:prstGeom prst="rect">
            <a:avLst/>
          </a:prstGeom>
          <a:noFill/>
          <a:ln>
            <a:noFill/>
          </a:ln>
        </p:spPr>
      </p:pic>
      <p:pic>
        <p:nvPicPr>
          <p:cNvPr id="2050" name="Picture 2" descr="Amazon.com: Uber : Alexa Skills">
            <a:extLst>
              <a:ext uri="{FF2B5EF4-FFF2-40B4-BE49-F238E27FC236}">
                <a16:creationId xmlns:a16="http://schemas.microsoft.com/office/drawing/2014/main" id="{52897547-4A73-BBE6-A17E-A2C0B510F0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2575" y="1655098"/>
            <a:ext cx="1718603" cy="17186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hoto of an ad for Sonos shows the speaker surrounded by innumerable bits of bright pink paper.">
            <a:extLst>
              <a:ext uri="{FF2B5EF4-FFF2-40B4-BE49-F238E27FC236}">
                <a16:creationId xmlns:a16="http://schemas.microsoft.com/office/drawing/2014/main" id="{D22F2450-CB33-A8B5-A2AC-CEB0059683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1874" y="3547160"/>
            <a:ext cx="3334952" cy="1655744"/>
          </a:xfrm>
          <a:prstGeom prst="rect">
            <a:avLst/>
          </a:prstGeom>
        </p:spPr>
      </p:pic>
      <p:sp>
        <p:nvSpPr>
          <p:cNvPr id="9" name="Content Placeholder 2">
            <a:extLst>
              <a:ext uri="{FF2B5EF4-FFF2-40B4-BE49-F238E27FC236}">
                <a16:creationId xmlns:a16="http://schemas.microsoft.com/office/drawing/2014/main" id="{53CE2EF2-227B-C07E-A4F2-A7362640EB0C}"/>
              </a:ext>
            </a:extLst>
          </p:cNvPr>
          <p:cNvSpPr txBox="1">
            <a:spLocks/>
          </p:cNvSpPr>
          <p:nvPr/>
        </p:nvSpPr>
        <p:spPr>
          <a:xfrm>
            <a:off x="1880510" y="3759900"/>
            <a:ext cx="3918857" cy="1421928"/>
          </a:xfrm>
          <a:prstGeom prst="rect">
            <a:avLst/>
          </a:prstGeom>
          <a:noFill/>
          <a:ln>
            <a:noFill/>
          </a:ln>
        </p:spPr>
        <p:txBody>
          <a:bodyPr spcFirstLastPara="1" vert="horz" wrap="square" lIns="0" tIns="0" rIns="0" bIns="0" rtlCol="0" anchor="t" anchorCtr="0">
            <a:spAutoFit/>
          </a:bodyPr>
          <a:lstStyle>
            <a:lvl1pPr marL="457200" lvl="0" indent="-330200" algn="l" defTabSz="914400" rtl="0" eaLnBrk="1" latinLnBrk="0" hangingPunct="1">
              <a:lnSpc>
                <a:spcPct val="110000"/>
              </a:lnSpc>
              <a:spcBef>
                <a:spcPts val="1500"/>
              </a:spcBef>
              <a:spcAft>
                <a:spcPts val="0"/>
              </a:spcAft>
              <a:buClr>
                <a:srgbClr val="007FA3"/>
              </a:buClr>
              <a:buSzPts val="1600"/>
              <a:buFont typeface="Arial" panose="020B0604020202020204" pitchFamily="34" charset="0"/>
              <a:buChar char="•"/>
              <a:defRPr sz="2000" kern="1200">
                <a:solidFill>
                  <a:schemeClr val="tx1">
                    <a:lumMod val="65000"/>
                    <a:lumOff val="35000"/>
                  </a:schemeClr>
                </a:solidFill>
                <a:latin typeface="+mn-lt"/>
                <a:ea typeface="+mn-ea"/>
                <a:cs typeface="+mn-cs"/>
              </a:defRPr>
            </a:lvl1pPr>
            <a:lvl2pPr marL="914400" lvl="1" indent="-330200" algn="l" defTabSz="914400" rtl="0" eaLnBrk="1" latinLnBrk="0" hangingPunct="1">
              <a:lnSpc>
                <a:spcPct val="110000"/>
              </a:lnSpc>
              <a:spcBef>
                <a:spcPts val="600"/>
              </a:spcBef>
              <a:spcAft>
                <a:spcPts val="0"/>
              </a:spcAft>
              <a:buClr>
                <a:srgbClr val="007FA3"/>
              </a:buClr>
              <a:buSzPts val="1600"/>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371600" lvl="2" indent="-330200" algn="l" defTabSz="914400" rtl="0" eaLnBrk="1" latinLnBrk="0" hangingPunct="1">
              <a:lnSpc>
                <a:spcPct val="110000"/>
              </a:lnSpc>
              <a:spcBef>
                <a:spcPts val="600"/>
              </a:spcBef>
              <a:spcAft>
                <a:spcPts val="0"/>
              </a:spcAft>
              <a:buClr>
                <a:srgbClr val="007FA3"/>
              </a:buClr>
              <a:buSzPts val="1600"/>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828800" lvl="3" indent="-330200" algn="l" defTabSz="914400" rtl="0" eaLnBrk="1" latinLnBrk="0" hangingPunct="1">
              <a:lnSpc>
                <a:spcPct val="110000"/>
              </a:lnSpc>
              <a:spcBef>
                <a:spcPts val="600"/>
              </a:spcBef>
              <a:spcAft>
                <a:spcPts val="0"/>
              </a:spcAft>
              <a:buClr>
                <a:srgbClr val="007FA3"/>
              </a:buClr>
              <a:buSzPts val="1600"/>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286000" lvl="4" indent="-330200" algn="l" defTabSz="914400" rtl="0" eaLnBrk="1" latinLnBrk="0" hangingPunct="1">
              <a:lnSpc>
                <a:spcPct val="110000"/>
              </a:lnSpc>
              <a:spcBef>
                <a:spcPts val="600"/>
              </a:spcBef>
              <a:spcAft>
                <a:spcPts val="0"/>
              </a:spcAft>
              <a:buClr>
                <a:srgbClr val="007FA3"/>
              </a:buClr>
              <a:buSzPts val="1600"/>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743200" lvl="5" indent="-330200" algn="l" defTabSz="914400" rtl="0" eaLnBrk="1" latinLnBrk="0" hangingPunct="1">
              <a:lnSpc>
                <a:spcPct val="110000"/>
              </a:lnSpc>
              <a:spcBef>
                <a:spcPts val="300"/>
              </a:spcBef>
              <a:spcAft>
                <a:spcPts val="0"/>
              </a:spcAft>
              <a:buClr>
                <a:srgbClr val="007FA3"/>
              </a:buClr>
              <a:buSzPts val="1600"/>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3200400" lvl="6" indent="-330200" algn="l" defTabSz="914400" rtl="0" eaLnBrk="1" latinLnBrk="0" hangingPunct="1">
              <a:lnSpc>
                <a:spcPct val="110000"/>
              </a:lnSpc>
              <a:spcBef>
                <a:spcPts val="300"/>
              </a:spcBef>
              <a:spcAft>
                <a:spcPts val="0"/>
              </a:spcAft>
              <a:buClr>
                <a:srgbClr val="007FA3"/>
              </a:buClr>
              <a:buSzPts val="1600"/>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657600" lvl="7" indent="-330200" algn="l" defTabSz="914400" rtl="0" eaLnBrk="1" latinLnBrk="0" hangingPunct="1">
              <a:lnSpc>
                <a:spcPct val="110000"/>
              </a:lnSpc>
              <a:spcBef>
                <a:spcPts val="300"/>
              </a:spcBef>
              <a:spcAft>
                <a:spcPts val="0"/>
              </a:spcAft>
              <a:buClr>
                <a:srgbClr val="007FA3"/>
              </a:buClr>
              <a:buSzPts val="1600"/>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4114800" lvl="8" indent="-330200" algn="l" defTabSz="914400" rtl="0" eaLnBrk="1" latinLnBrk="0" hangingPunct="1">
              <a:lnSpc>
                <a:spcPct val="110000"/>
              </a:lnSpc>
              <a:spcBef>
                <a:spcPts val="300"/>
              </a:spcBef>
              <a:spcAft>
                <a:spcPts val="0"/>
              </a:spcAft>
              <a:buClr>
                <a:srgbClr val="007FA3"/>
              </a:buClr>
              <a:buSzPts val="1600"/>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defTabSz="685766">
              <a:spcBef>
                <a:spcPts val="0"/>
              </a:spcBef>
              <a:buNone/>
              <a:defRPr/>
            </a:pPr>
            <a:r>
              <a:rPr lang="en-US" sz="1500" dirty="0" err="1">
                <a:solidFill>
                  <a:schemeClr val="accent6">
                    <a:lumMod val="50000"/>
                  </a:schemeClr>
                </a:solidFill>
                <a:latin typeface="Gill Sans MT" panose="020B0502020104020203"/>
              </a:rPr>
              <a:t>Sonos</a:t>
            </a:r>
            <a:r>
              <a:rPr lang="en-US" sz="900" dirty="0">
                <a:solidFill>
                  <a:schemeClr val="accent6">
                    <a:lumMod val="50000"/>
                  </a:schemeClr>
                </a:solidFill>
                <a:latin typeface="Gill Sans MT" panose="020B0502020104020203"/>
              </a:rPr>
              <a:t> does more than just sell speakers; </a:t>
            </a:r>
            <a:r>
              <a:rPr lang="en-US" sz="2100" dirty="0">
                <a:solidFill>
                  <a:schemeClr val="accent6">
                    <a:lumMod val="50000"/>
                  </a:schemeClr>
                </a:solidFill>
                <a:latin typeface="Gill Sans MT" panose="020B0502020104020203"/>
              </a:rPr>
              <a:t>it unleashes “All the</a:t>
            </a:r>
          </a:p>
          <a:p>
            <a:pPr marL="0" indent="0" defTabSz="685766">
              <a:spcBef>
                <a:spcPts val="0"/>
              </a:spcBef>
              <a:buNone/>
              <a:defRPr/>
            </a:pPr>
            <a:r>
              <a:rPr lang="en-US" sz="2100" dirty="0">
                <a:solidFill>
                  <a:schemeClr val="accent6">
                    <a:lumMod val="50000"/>
                  </a:schemeClr>
                </a:solidFill>
                <a:latin typeface="Gill Sans MT" panose="020B0502020104020203"/>
              </a:rPr>
              <a:t>music on earth, in every room of your house, wirelessly.”</a:t>
            </a:r>
            <a:endParaRPr lang="en-IN" sz="2100" dirty="0">
              <a:solidFill>
                <a:schemeClr val="accent6">
                  <a:lumMod val="50000"/>
                </a:schemeClr>
              </a:solidFill>
              <a:latin typeface="Gill Sans MT" panose="020B0502020104020203"/>
            </a:endParaRPr>
          </a:p>
        </p:txBody>
      </p:sp>
      <p:grpSp>
        <p:nvGrpSpPr>
          <p:cNvPr id="3" name="Group 2">
            <a:extLst>
              <a:ext uri="{FF2B5EF4-FFF2-40B4-BE49-F238E27FC236}">
                <a16:creationId xmlns:a16="http://schemas.microsoft.com/office/drawing/2014/main" id="{342F547E-E064-3E22-00D9-1BC1BE4A1D4A}"/>
              </a:ext>
            </a:extLst>
          </p:cNvPr>
          <p:cNvGrpSpPr/>
          <p:nvPr/>
        </p:nvGrpSpPr>
        <p:grpSpPr>
          <a:xfrm>
            <a:off x="5490283" y="1233630"/>
            <a:ext cx="618166" cy="508523"/>
            <a:chOff x="635175" y="2190775"/>
            <a:chExt cx="914087" cy="914087"/>
          </a:xfrm>
        </p:grpSpPr>
        <p:sp>
          <p:nvSpPr>
            <p:cNvPr id="4" name="Oval 3">
              <a:extLst>
                <a:ext uri="{FF2B5EF4-FFF2-40B4-BE49-F238E27FC236}">
                  <a16:creationId xmlns:a16="http://schemas.microsoft.com/office/drawing/2014/main" id="{AFFE1AC9-9B1F-59AA-0D5F-2BCC19EF0A95}"/>
                </a:ext>
              </a:extLst>
            </p:cNvPr>
            <p:cNvSpPr/>
            <p:nvPr/>
          </p:nvSpPr>
          <p:spPr>
            <a:xfrm>
              <a:off x="635175" y="2190775"/>
              <a:ext cx="914087" cy="914087"/>
            </a:xfrm>
            <a:prstGeom prst="ellipse">
              <a:avLst/>
            </a:prstGeom>
            <a:solidFill>
              <a:schemeClr val="bg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685800">
                <a:defRPr/>
              </a:pPr>
              <a:endParaRPr lang="ar-SA" sz="1350">
                <a:solidFill>
                  <a:schemeClr val="accent6">
                    <a:lumMod val="50000"/>
                  </a:schemeClr>
                </a:solidFill>
                <a:latin typeface="Calibri"/>
                <a:cs typeface="Arial" panose="020B0604020202020204" pitchFamily="34" charset="0"/>
              </a:endParaRPr>
            </a:p>
          </p:txBody>
        </p:sp>
        <p:sp>
          <p:nvSpPr>
            <p:cNvPr id="5" name="Oval 4">
              <a:extLst>
                <a:ext uri="{FF2B5EF4-FFF2-40B4-BE49-F238E27FC236}">
                  <a16:creationId xmlns:a16="http://schemas.microsoft.com/office/drawing/2014/main" id="{211C14EA-58A9-ABE6-22EA-0ADDCA191E16}"/>
                </a:ext>
              </a:extLst>
            </p:cNvPr>
            <p:cNvSpPr txBox="1"/>
            <p:nvPr/>
          </p:nvSpPr>
          <p:spPr>
            <a:xfrm>
              <a:off x="769040" y="2324640"/>
              <a:ext cx="646357" cy="64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450" tIns="9525" rIns="53450" bIns="9525" numCol="1" spcCol="1270" anchor="ctr" anchorCtr="0">
              <a:noAutofit/>
            </a:bodyPr>
            <a:lstStyle/>
            <a:p>
              <a:pPr algn="ctr" defTabSz="1466777">
                <a:lnSpc>
                  <a:spcPct val="90000"/>
                </a:lnSpc>
                <a:spcBef>
                  <a:spcPct val="0"/>
                </a:spcBef>
                <a:spcAft>
                  <a:spcPct val="35000"/>
                </a:spcAft>
                <a:defRPr/>
              </a:pPr>
              <a:r>
                <a:rPr lang="en-US" sz="2700" dirty="0">
                  <a:solidFill>
                    <a:schemeClr val="accent6">
                      <a:lumMod val="50000"/>
                    </a:schemeClr>
                  </a:solidFill>
                  <a:latin typeface="Calibri" panose="020F0502020204030204"/>
                </a:rPr>
                <a:t>4</a:t>
              </a:r>
            </a:p>
          </p:txBody>
        </p:sp>
      </p:gr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0" build="p"/>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17254" y="1322676"/>
            <a:ext cx="5249411" cy="318549"/>
          </a:xfrm>
          <a:solidFill>
            <a:schemeClr val="bg1"/>
          </a:solidFill>
        </p:spPr>
        <p:txBody>
          <a:bodyPr vert="horz" wrap="square" lIns="68580" tIns="34290" rIns="68580" bIns="34290" rtlCol="0" anchor="t">
            <a:spAutoFit/>
          </a:bodyPr>
          <a:lstStyle/>
          <a:p>
            <a:pPr algn="ctr"/>
            <a:r>
              <a:rPr lang="en-US" altLang="en-US" sz="1800" dirty="0">
                <a:solidFill>
                  <a:schemeClr val="accent6">
                    <a:lumMod val="50000"/>
                  </a:schemeClr>
                </a:solidFill>
                <a:latin typeface="Abadi" panose="020B0604020104020204" pitchFamily="34" charset="0"/>
              </a:rPr>
              <a:t>Communicating and Delivering the Chosen Position</a:t>
            </a:r>
            <a:endParaRPr lang="en-IN" sz="1800" dirty="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1531144" y="2009492"/>
            <a:ext cx="4564856" cy="2419380"/>
          </a:xfrm>
        </p:spPr>
        <p:txBody>
          <a:bodyPr wrap="square">
            <a:spAutoFit/>
          </a:bodyPr>
          <a:lstStyle/>
          <a:p>
            <a:pPr>
              <a:lnSpc>
                <a:spcPct val="150000"/>
              </a:lnSpc>
            </a:pPr>
            <a:r>
              <a:rPr lang="en-US" altLang="en-US" sz="1500" dirty="0">
                <a:solidFill>
                  <a:schemeClr val="accent6">
                    <a:lumMod val="50000"/>
                  </a:schemeClr>
                </a:solidFill>
              </a:rPr>
              <a:t>All the company’s marketing mix efforts must support the positioning strategy.</a:t>
            </a:r>
          </a:p>
          <a:p>
            <a:pPr>
              <a:lnSpc>
                <a:spcPct val="150000"/>
              </a:lnSpc>
            </a:pPr>
            <a:r>
              <a:rPr lang="en-US" altLang="en-US" sz="1500" dirty="0">
                <a:solidFill>
                  <a:schemeClr val="accent6">
                    <a:lumMod val="50000"/>
                  </a:schemeClr>
                </a:solidFill>
              </a:rPr>
              <a:t>Maintain the position obtained  through consistent performance and communication.</a:t>
            </a:r>
          </a:p>
          <a:p>
            <a:pPr>
              <a:lnSpc>
                <a:spcPct val="150000"/>
              </a:lnSpc>
            </a:pPr>
            <a:r>
              <a:rPr lang="en-US" altLang="en-US" sz="1500" dirty="0">
                <a:solidFill>
                  <a:schemeClr val="accent6">
                    <a:lumMod val="50000"/>
                  </a:schemeClr>
                </a:solidFill>
              </a:rPr>
              <a:t>The product’s position should be monitored and adapted over time.</a:t>
            </a:r>
            <a:endParaRPr lang="en-IN" sz="1500" dirty="0">
              <a:solidFill>
                <a:schemeClr val="accent6">
                  <a:lumMod val="50000"/>
                </a:schemeClr>
              </a:solidFill>
            </a:endParaRPr>
          </a:p>
        </p:txBody>
      </p:sp>
      <p:pic>
        <p:nvPicPr>
          <p:cNvPr id="2050" name="Picture 2" descr="Premium Vector | Marketing mix 7p banner web icon for business">
            <a:extLst>
              <a:ext uri="{FF2B5EF4-FFF2-40B4-BE49-F238E27FC236}">
                <a16:creationId xmlns:a16="http://schemas.microsoft.com/office/drawing/2014/main" id="{37AA88C6-A088-45B3-11A3-AA55AB1437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110" r="44778"/>
          <a:stretch/>
        </p:blipFill>
        <p:spPr bwMode="auto">
          <a:xfrm>
            <a:off x="1623564" y="4529578"/>
            <a:ext cx="4630444" cy="71988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DC33ECB-622F-8F10-429A-F5411A051C85}"/>
              </a:ext>
            </a:extLst>
          </p:cNvPr>
          <p:cNvGrpSpPr/>
          <p:nvPr/>
        </p:nvGrpSpPr>
        <p:grpSpPr>
          <a:xfrm>
            <a:off x="4599087" y="1199075"/>
            <a:ext cx="618166" cy="508523"/>
            <a:chOff x="635175" y="2190775"/>
            <a:chExt cx="914087" cy="914087"/>
          </a:xfrm>
        </p:grpSpPr>
        <p:sp>
          <p:nvSpPr>
            <p:cNvPr id="5" name="Oval 4">
              <a:extLst>
                <a:ext uri="{FF2B5EF4-FFF2-40B4-BE49-F238E27FC236}">
                  <a16:creationId xmlns:a16="http://schemas.microsoft.com/office/drawing/2014/main" id="{5C7AB022-046C-92F5-204B-5BB2BEF93ACA}"/>
                </a:ext>
              </a:extLst>
            </p:cNvPr>
            <p:cNvSpPr/>
            <p:nvPr/>
          </p:nvSpPr>
          <p:spPr>
            <a:xfrm>
              <a:off x="635175" y="2190775"/>
              <a:ext cx="914087" cy="914087"/>
            </a:xfrm>
            <a:prstGeom prst="ellipse">
              <a:avLst/>
            </a:prstGeom>
            <a:solidFill>
              <a:schemeClr val="bg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685800">
                <a:defRPr/>
              </a:pPr>
              <a:endParaRPr lang="ar-SA" sz="1350">
                <a:solidFill>
                  <a:schemeClr val="accent6">
                    <a:lumMod val="50000"/>
                  </a:schemeClr>
                </a:solidFill>
                <a:latin typeface="Calibri"/>
                <a:cs typeface="Arial" panose="020B0604020202020204" pitchFamily="34" charset="0"/>
              </a:endParaRPr>
            </a:p>
          </p:txBody>
        </p:sp>
        <p:sp>
          <p:nvSpPr>
            <p:cNvPr id="6" name="Oval 4">
              <a:extLst>
                <a:ext uri="{FF2B5EF4-FFF2-40B4-BE49-F238E27FC236}">
                  <a16:creationId xmlns:a16="http://schemas.microsoft.com/office/drawing/2014/main" id="{0A941AD5-930A-E1C4-ED4B-C5F9A95DA5AA}"/>
                </a:ext>
              </a:extLst>
            </p:cNvPr>
            <p:cNvSpPr txBox="1"/>
            <p:nvPr/>
          </p:nvSpPr>
          <p:spPr>
            <a:xfrm>
              <a:off x="769040" y="2324640"/>
              <a:ext cx="646357" cy="64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450" tIns="9525" rIns="53450" bIns="9525" numCol="1" spcCol="1270" anchor="ctr" anchorCtr="0">
              <a:noAutofit/>
            </a:bodyPr>
            <a:lstStyle/>
            <a:p>
              <a:pPr algn="ctr" defTabSz="1466777">
                <a:lnSpc>
                  <a:spcPct val="90000"/>
                </a:lnSpc>
                <a:spcBef>
                  <a:spcPct val="0"/>
                </a:spcBef>
                <a:spcAft>
                  <a:spcPct val="35000"/>
                </a:spcAft>
                <a:defRPr/>
              </a:pPr>
              <a:r>
                <a:rPr lang="en-US" sz="2700" dirty="0">
                  <a:solidFill>
                    <a:schemeClr val="accent6">
                      <a:lumMod val="50000"/>
                    </a:schemeClr>
                  </a:solidFill>
                  <a:latin typeface="Calibri" panose="020F0502020204030204"/>
                </a:rPr>
                <a:t>5</a:t>
              </a:r>
            </a:p>
          </p:txBody>
        </p:sp>
      </p:grpSp>
      <p:pic>
        <p:nvPicPr>
          <p:cNvPr id="7" name="Picture 6">
            <a:extLst>
              <a:ext uri="{FF2B5EF4-FFF2-40B4-BE49-F238E27FC236}">
                <a16:creationId xmlns:a16="http://schemas.microsoft.com/office/drawing/2014/main" id="{9B4244AD-6B17-9235-E95A-6E7FAE86294F}"/>
              </a:ext>
            </a:extLst>
          </p:cNvPr>
          <p:cNvPicPr>
            <a:picLocks noChangeAspect="1"/>
          </p:cNvPicPr>
          <p:nvPr/>
        </p:nvPicPr>
        <p:blipFill>
          <a:blip r:embed="rId4"/>
          <a:stretch>
            <a:fillRect/>
          </a:stretch>
        </p:blipFill>
        <p:spPr>
          <a:xfrm>
            <a:off x="6499289" y="1711199"/>
            <a:ext cx="4168710" cy="3458643"/>
          </a:xfrm>
          <a:prstGeom prst="rect">
            <a:avLst/>
          </a:prstGeom>
        </p:spPr>
      </p:pic>
      <p:pic>
        <p:nvPicPr>
          <p:cNvPr id="8" name="Picture 7">
            <a:extLst>
              <a:ext uri="{FF2B5EF4-FFF2-40B4-BE49-F238E27FC236}">
                <a16:creationId xmlns:a16="http://schemas.microsoft.com/office/drawing/2014/main" id="{22A7E13C-9151-CBCC-0A7D-4F6C57C77C26}"/>
              </a:ext>
            </a:extLst>
          </p:cNvPr>
          <p:cNvPicPr>
            <a:picLocks noChangeAspect="1"/>
          </p:cNvPicPr>
          <p:nvPr/>
        </p:nvPicPr>
        <p:blipFill rotWithShape="1">
          <a:blip r:embed="rId5"/>
          <a:srcRect r="10283" b="67698"/>
          <a:stretch/>
        </p:blipFill>
        <p:spPr>
          <a:xfrm>
            <a:off x="1725338" y="962898"/>
            <a:ext cx="2686643" cy="544113"/>
          </a:xfrm>
          <a:prstGeom prst="rect">
            <a:avLst/>
          </a:prstGeom>
        </p:spPr>
      </p:pic>
    </p:spTree>
    <p:extLst>
      <p:ext uri="{BB962C8B-B14F-4D97-AF65-F5344CB8AC3E}">
        <p14:creationId xmlns:p14="http://schemas.microsoft.com/office/powerpoint/2010/main" val="173388663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85D10D-2846-1416-E24F-C7C6EBE8DFA1}"/>
              </a:ext>
            </a:extLst>
          </p:cNvPr>
          <p:cNvSpPr/>
          <p:nvPr/>
        </p:nvSpPr>
        <p:spPr>
          <a:xfrm>
            <a:off x="6195581" y="925830"/>
            <a:ext cx="34289" cy="4998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Rockwell" panose="02060603020205020403"/>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96390" y="-801576"/>
            <a:ext cx="57304" cy="9085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Rockwell" panose="02060603020205020403"/>
            </a:endParaRPr>
          </a:p>
        </p:txBody>
      </p:sp>
      <p:pic>
        <p:nvPicPr>
          <p:cNvPr id="7" name="Picture 6">
            <a:extLst>
              <a:ext uri="{FF2B5EF4-FFF2-40B4-BE49-F238E27FC236}">
                <a16:creationId xmlns:a16="http://schemas.microsoft.com/office/drawing/2014/main" id="{B65E9EFC-646D-B844-FC26-352C2AB48125}"/>
              </a:ext>
            </a:extLst>
          </p:cNvPr>
          <p:cNvPicPr>
            <a:picLocks noChangeAspect="1"/>
          </p:cNvPicPr>
          <p:nvPr/>
        </p:nvPicPr>
        <p:blipFill rotWithShape="1">
          <a:blip r:embed="rId2"/>
          <a:srcRect l="34" t="14692" r="-315" b="16056"/>
          <a:stretch/>
        </p:blipFill>
        <p:spPr>
          <a:xfrm>
            <a:off x="1607057" y="1254205"/>
            <a:ext cx="4513919" cy="2313460"/>
          </a:xfrm>
          <a:prstGeom prst="rect">
            <a:avLst/>
          </a:prstGeom>
        </p:spPr>
      </p:pic>
      <p:pic>
        <p:nvPicPr>
          <p:cNvPr id="9" name="Picture 8">
            <a:extLst>
              <a:ext uri="{FF2B5EF4-FFF2-40B4-BE49-F238E27FC236}">
                <a16:creationId xmlns:a16="http://schemas.microsoft.com/office/drawing/2014/main" id="{B9AFF64E-AF53-42D5-4341-C164B63F376E}"/>
              </a:ext>
            </a:extLst>
          </p:cNvPr>
          <p:cNvPicPr>
            <a:picLocks noChangeAspect="1"/>
          </p:cNvPicPr>
          <p:nvPr/>
        </p:nvPicPr>
        <p:blipFill rotWithShape="1">
          <a:blip r:embed="rId3"/>
          <a:srcRect l="1134" t="13257" r="2600" b="15842"/>
          <a:stretch/>
        </p:blipFill>
        <p:spPr>
          <a:xfrm>
            <a:off x="6387526" y="1254206"/>
            <a:ext cx="4280475" cy="2370765"/>
          </a:xfrm>
          <a:prstGeom prst="rect">
            <a:avLst/>
          </a:prstGeom>
        </p:spPr>
      </p:pic>
      <p:pic>
        <p:nvPicPr>
          <p:cNvPr id="11" name="Picture 10">
            <a:extLst>
              <a:ext uri="{FF2B5EF4-FFF2-40B4-BE49-F238E27FC236}">
                <a16:creationId xmlns:a16="http://schemas.microsoft.com/office/drawing/2014/main" id="{BEBF9D37-EC4D-6B11-54EA-057028A9A655}"/>
              </a:ext>
            </a:extLst>
          </p:cNvPr>
          <p:cNvPicPr>
            <a:picLocks noChangeAspect="1"/>
          </p:cNvPicPr>
          <p:nvPr/>
        </p:nvPicPr>
        <p:blipFill rotWithShape="1">
          <a:blip r:embed="rId4"/>
          <a:srcRect l="802" t="13258" r="6363" b="14070"/>
          <a:stretch/>
        </p:blipFill>
        <p:spPr>
          <a:xfrm>
            <a:off x="1638809" y="3857798"/>
            <a:ext cx="4513919" cy="1773229"/>
          </a:xfrm>
          <a:prstGeom prst="rect">
            <a:avLst/>
          </a:prstGeom>
        </p:spPr>
      </p:pic>
      <p:pic>
        <p:nvPicPr>
          <p:cNvPr id="12" name="Picture 11">
            <a:extLst>
              <a:ext uri="{FF2B5EF4-FFF2-40B4-BE49-F238E27FC236}">
                <a16:creationId xmlns:a16="http://schemas.microsoft.com/office/drawing/2014/main" id="{F808B70B-3628-B1D0-F358-099DADDA8383}"/>
              </a:ext>
            </a:extLst>
          </p:cNvPr>
          <p:cNvPicPr>
            <a:picLocks noChangeAspect="1"/>
          </p:cNvPicPr>
          <p:nvPr/>
        </p:nvPicPr>
        <p:blipFill rotWithShape="1">
          <a:blip r:embed="rId5"/>
          <a:srcRect t="19239" r="2601" b="10789"/>
          <a:stretch/>
        </p:blipFill>
        <p:spPr>
          <a:xfrm>
            <a:off x="6304474" y="3857798"/>
            <a:ext cx="4320674" cy="1773229"/>
          </a:xfrm>
          <a:prstGeom prst="rect">
            <a:avLst/>
          </a:prstGeom>
        </p:spPr>
      </p:pic>
    </p:spTree>
    <p:extLst>
      <p:ext uri="{BB962C8B-B14F-4D97-AF65-F5344CB8AC3E}">
        <p14:creationId xmlns:p14="http://schemas.microsoft.com/office/powerpoint/2010/main" val="129038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ppt_x</p:attrName>
                                        </p:attrNameLst>
                                      </p:cBhvr>
                                      <p:tavLst>
                                        <p:tav tm="0">
                                          <p:val>
                                            <p:strVal val="#ppt_x-#ppt_w*1.125000"/>
                                          </p:val>
                                        </p:tav>
                                        <p:tav tm="100000">
                                          <p:val>
                                            <p:strVal val="#ppt_x"/>
                                          </p:val>
                                        </p:tav>
                                      </p:tavLst>
                                    </p:anim>
                                    <p:animEffect transition="in" filter="wipe(righ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ppt_x</p:attrName>
                                        </p:attrNameLst>
                                      </p:cBhvr>
                                      <p:tavLst>
                                        <p:tav tm="0">
                                          <p:val>
                                            <p:strVal val="#ppt_x-#ppt_w*1.125000"/>
                                          </p:val>
                                        </p:tav>
                                        <p:tav tm="100000">
                                          <p:val>
                                            <p:strVal val="#ppt_x"/>
                                          </p:val>
                                        </p:tav>
                                      </p:tavLst>
                                    </p:anim>
                                    <p:animEffect transition="in" filter="wipe(righ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1826004" y="3992386"/>
            <a:ext cx="2655094" cy="1234678"/>
          </a:xfrm>
        </p:spPr>
        <p:style>
          <a:lnRef idx="2">
            <a:schemeClr val="dk1"/>
          </a:lnRef>
          <a:fillRef idx="1">
            <a:schemeClr val="lt1"/>
          </a:fillRef>
          <a:effectRef idx="0">
            <a:schemeClr val="dk1"/>
          </a:effectRef>
          <a:fontRef idx="minor">
            <a:schemeClr val="dk1"/>
          </a:fontRef>
        </p:style>
        <p:txBody>
          <a:bodyPr>
            <a:normAutofit/>
          </a:bodyPr>
          <a:lstStyle/>
          <a:p>
            <a:r>
              <a:rPr lang="en-US" sz="2400" dirty="0">
                <a:latin typeface="Abadi" panose="020B0604020104020204" pitchFamily="34" charset="0"/>
              </a:rPr>
              <a:t>Activity #3</a:t>
            </a:r>
          </a:p>
        </p:txBody>
      </p:sp>
      <p:sp>
        <p:nvSpPr>
          <p:cNvPr id="3" name="Content Placeholder 2">
            <a:extLst>
              <a:ext uri="{FF2B5EF4-FFF2-40B4-BE49-F238E27FC236}">
                <a16:creationId xmlns:a16="http://schemas.microsoft.com/office/drawing/2014/main" id="{53956AFD-691E-D784-3C00-C1BD9F9B66A4}"/>
              </a:ext>
            </a:extLst>
          </p:cNvPr>
          <p:cNvSpPr>
            <a:spLocks noGrp="1"/>
          </p:cNvSpPr>
          <p:nvPr>
            <p:ph idx="4294967295"/>
          </p:nvPr>
        </p:nvSpPr>
        <p:spPr>
          <a:xfrm>
            <a:off x="6162678" y="4187430"/>
            <a:ext cx="4505325" cy="1234678"/>
          </a:xfrm>
        </p:spPr>
        <p:txBody>
          <a:bodyPr anchor="ctr">
            <a:normAutofit/>
          </a:bodyPr>
          <a:lstStyle/>
          <a:p>
            <a:pPr marL="0" indent="0">
              <a:buNone/>
            </a:pPr>
            <a:r>
              <a:rPr lang="en-US" altLang="en-US" sz="2400" dirty="0">
                <a:solidFill>
                  <a:schemeClr val="dk1"/>
                </a:solidFill>
                <a:latin typeface="Abadi" panose="020B0604020104020204" pitchFamily="34" charset="0"/>
              </a:rPr>
              <a:t>Developing a Positioning Statement</a:t>
            </a:r>
            <a:endParaRPr lang="en-GB" sz="2400" dirty="0">
              <a:solidFill>
                <a:schemeClr val="dk1"/>
              </a:solidFill>
              <a:latin typeface="Abadi" panose="020B0604020104020204" pitchFamily="34" charset="0"/>
            </a:endParaRPr>
          </a:p>
        </p:txBody>
      </p:sp>
      <p:pic>
        <p:nvPicPr>
          <p:cNvPr id="4" name="Picture 2" descr="Google for Games">
            <a:extLst>
              <a:ext uri="{FF2B5EF4-FFF2-40B4-BE49-F238E27FC236}">
                <a16:creationId xmlns:a16="http://schemas.microsoft.com/office/drawing/2014/main" id="{8BAF56B8-EAB7-83C8-5DA5-9FF498E110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444" b="2"/>
          <a:stretch/>
        </p:blipFill>
        <p:spPr bwMode="auto">
          <a:xfrm>
            <a:off x="1574342" y="1828266"/>
            <a:ext cx="3663287" cy="2025933"/>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2" r="966" b="1"/>
          <a:stretch/>
        </p:blipFill>
        <p:spPr bwMode="auto">
          <a:xfrm>
            <a:off x="5279822" y="1241056"/>
            <a:ext cx="5337839" cy="2996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34555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9B4CF3-26A6-4A4B-B44F-DA85924D512B}"/>
              </a:ext>
            </a:extLst>
          </p:cNvPr>
          <p:cNvPicPr>
            <a:picLocks noChangeAspect="1"/>
          </p:cNvPicPr>
          <p:nvPr/>
        </p:nvPicPr>
        <p:blipFill>
          <a:blip r:embed="rId3"/>
          <a:stretch>
            <a:fillRect/>
          </a:stretch>
        </p:blipFill>
        <p:spPr>
          <a:xfrm>
            <a:off x="2393048" y="2550080"/>
            <a:ext cx="3702953" cy="2357292"/>
          </a:xfrm>
          <a:prstGeom prst="rect">
            <a:avLst/>
          </a:prstGeom>
        </p:spPr>
      </p:pic>
      <p:sp>
        <p:nvSpPr>
          <p:cNvPr id="2" name="object 2"/>
          <p:cNvSpPr txBox="1"/>
          <p:nvPr/>
        </p:nvSpPr>
        <p:spPr>
          <a:xfrm>
            <a:off x="6452138" y="2695305"/>
            <a:ext cx="4215863" cy="2446504"/>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t">
            <a:noAutofit/>
          </a:bodyPr>
          <a:lstStyle/>
          <a:p>
            <a:pPr marR="3810" algn="ctr" defTabSz="685800">
              <a:lnSpc>
                <a:spcPct val="110000"/>
              </a:lnSpc>
              <a:spcAft>
                <a:spcPts val="450"/>
              </a:spcAft>
              <a:buClr>
                <a:srgbClr val="F8B323"/>
              </a:buClr>
              <a:buSzPct val="160000"/>
              <a:defRPr/>
            </a:pPr>
            <a:r>
              <a:rPr lang="en-US" sz="1500" cap="all" spc="-259" dirty="0">
                <a:solidFill>
                  <a:schemeClr val="accent6">
                    <a:lumMod val="50000"/>
                  </a:schemeClr>
                </a:solidFill>
                <a:latin typeface="Abadi" panose="020B0604020104020204" pitchFamily="34" charset="0"/>
              </a:rPr>
              <a:t>for</a:t>
            </a:r>
            <a:r>
              <a:rPr lang="en-US" sz="1500" cap="all" spc="-4" dirty="0">
                <a:solidFill>
                  <a:schemeClr val="accent6">
                    <a:lumMod val="50000"/>
                  </a:schemeClr>
                </a:solidFill>
                <a:latin typeface="Abadi" panose="020B0604020104020204" pitchFamily="34" charset="0"/>
              </a:rPr>
              <a:t> </a:t>
            </a:r>
            <a:r>
              <a:rPr lang="en-US" sz="1500" cap="all" dirty="0">
                <a:solidFill>
                  <a:schemeClr val="accent6">
                    <a:lumMod val="50000"/>
                  </a:schemeClr>
                </a:solidFill>
                <a:latin typeface="Abadi" panose="020B0604020104020204" pitchFamily="34" charset="0"/>
              </a:rPr>
              <a:t>child</a:t>
            </a:r>
            <a:r>
              <a:rPr lang="en-US" sz="1500" cap="all" spc="-11" dirty="0">
                <a:solidFill>
                  <a:schemeClr val="accent6">
                    <a:lumMod val="50000"/>
                  </a:schemeClr>
                </a:solidFill>
                <a:latin typeface="Abadi" panose="020B0604020104020204" pitchFamily="34" charset="0"/>
              </a:rPr>
              <a:t>r</a:t>
            </a:r>
            <a:r>
              <a:rPr lang="en-US" sz="1500" cap="all" spc="-4" dirty="0">
                <a:solidFill>
                  <a:schemeClr val="accent6">
                    <a:lumMod val="50000"/>
                  </a:schemeClr>
                </a:solidFill>
                <a:latin typeface="Abadi" panose="020B0604020104020204" pitchFamily="34" charset="0"/>
              </a:rPr>
              <a:t>e</a:t>
            </a:r>
            <a:r>
              <a:rPr lang="en-US" sz="1500" cap="all" dirty="0">
                <a:solidFill>
                  <a:schemeClr val="accent6">
                    <a:lumMod val="50000"/>
                  </a:schemeClr>
                </a:solidFill>
                <a:latin typeface="Abadi" panose="020B0604020104020204" pitchFamily="34" charset="0"/>
              </a:rPr>
              <a:t>n</a:t>
            </a:r>
            <a:r>
              <a:rPr lang="en-US" sz="1500" cap="all" spc="-4" dirty="0">
                <a:solidFill>
                  <a:schemeClr val="accent6">
                    <a:lumMod val="50000"/>
                  </a:schemeClr>
                </a:solidFill>
                <a:latin typeface="Abadi" panose="020B0604020104020204" pitchFamily="34" charset="0"/>
              </a:rPr>
              <a:t> a</a:t>
            </a:r>
            <a:r>
              <a:rPr lang="en-US" sz="1500" cap="all" spc="-8" dirty="0">
                <a:solidFill>
                  <a:schemeClr val="accent6">
                    <a:lumMod val="50000"/>
                  </a:schemeClr>
                </a:solidFill>
                <a:latin typeface="Abadi" panose="020B0604020104020204" pitchFamily="34" charset="0"/>
              </a:rPr>
              <a:t>g</a:t>
            </a:r>
            <a:r>
              <a:rPr lang="en-US" sz="1500" cap="all" dirty="0">
                <a:solidFill>
                  <a:schemeClr val="accent6">
                    <a:lumMod val="50000"/>
                  </a:schemeClr>
                </a:solidFill>
                <a:latin typeface="Abadi" panose="020B0604020104020204" pitchFamily="34" charset="0"/>
              </a:rPr>
              <a:t>e</a:t>
            </a:r>
            <a:r>
              <a:rPr lang="en-US" sz="1500" cap="all" spc="-4" dirty="0">
                <a:solidFill>
                  <a:schemeClr val="accent6">
                    <a:lumMod val="50000"/>
                  </a:schemeClr>
                </a:solidFill>
                <a:latin typeface="Abadi" panose="020B0604020104020204" pitchFamily="34" charset="0"/>
              </a:rPr>
              <a:t> </a:t>
            </a:r>
            <a:r>
              <a:rPr lang="en-US" sz="1500" cap="all" dirty="0">
                <a:solidFill>
                  <a:schemeClr val="accent6">
                    <a:lumMod val="50000"/>
                  </a:schemeClr>
                </a:solidFill>
                <a:latin typeface="Abadi" panose="020B0604020104020204" pitchFamily="34" charset="0"/>
              </a:rPr>
              <a:t>ra</a:t>
            </a:r>
            <a:r>
              <a:rPr lang="en-US" sz="1500" cap="all" spc="-8" dirty="0">
                <a:solidFill>
                  <a:schemeClr val="accent6">
                    <a:lumMod val="50000"/>
                  </a:schemeClr>
                </a:solidFill>
                <a:latin typeface="Abadi" panose="020B0604020104020204" pitchFamily="34" charset="0"/>
              </a:rPr>
              <a:t>n</a:t>
            </a:r>
            <a:r>
              <a:rPr lang="en-US" sz="1500" cap="all" spc="-4" dirty="0">
                <a:solidFill>
                  <a:schemeClr val="accent6">
                    <a:lumMod val="50000"/>
                  </a:schemeClr>
                </a:solidFill>
                <a:latin typeface="Abadi" panose="020B0604020104020204" pitchFamily="34" charset="0"/>
              </a:rPr>
              <a:t>g</a:t>
            </a:r>
            <a:r>
              <a:rPr lang="en-US" sz="1500" cap="all" dirty="0">
                <a:solidFill>
                  <a:schemeClr val="accent6">
                    <a:lumMod val="50000"/>
                  </a:schemeClr>
                </a:solidFill>
                <a:latin typeface="Abadi" panose="020B0604020104020204" pitchFamily="34" charset="0"/>
              </a:rPr>
              <a:t>e</a:t>
            </a:r>
            <a:r>
              <a:rPr lang="en-US" sz="1500" cap="all" spc="-4" dirty="0">
                <a:solidFill>
                  <a:schemeClr val="accent6">
                    <a:lumMod val="50000"/>
                  </a:schemeClr>
                </a:solidFill>
                <a:latin typeface="Abadi" panose="020B0604020104020204" pitchFamily="34" charset="0"/>
              </a:rPr>
              <a:t> </a:t>
            </a:r>
            <a:r>
              <a:rPr lang="en-US" sz="1500" cap="all" spc="-19" dirty="0">
                <a:solidFill>
                  <a:schemeClr val="accent6">
                    <a:lumMod val="50000"/>
                  </a:schemeClr>
                </a:solidFill>
                <a:latin typeface="Abadi" panose="020B0604020104020204" pitchFamily="34" charset="0"/>
              </a:rPr>
              <a:t>f</a:t>
            </a:r>
            <a:r>
              <a:rPr lang="en-US" sz="1500" cap="all" dirty="0">
                <a:solidFill>
                  <a:schemeClr val="accent6">
                    <a:lumMod val="50000"/>
                  </a:schemeClr>
                </a:solidFill>
                <a:latin typeface="Abadi" panose="020B0604020104020204" pitchFamily="34" charset="0"/>
              </a:rPr>
              <a:t>rom</a:t>
            </a:r>
            <a:r>
              <a:rPr lang="en-US" sz="1500" cap="all" spc="-8" dirty="0">
                <a:solidFill>
                  <a:schemeClr val="accent6">
                    <a:lumMod val="50000"/>
                  </a:schemeClr>
                </a:solidFill>
                <a:latin typeface="Abadi" panose="020B0604020104020204" pitchFamily="34" charset="0"/>
              </a:rPr>
              <a:t> </a:t>
            </a:r>
            <a:r>
              <a:rPr lang="en-US" sz="1500" cap="all" spc="-4" dirty="0">
                <a:solidFill>
                  <a:schemeClr val="accent6">
                    <a:lumMod val="50000"/>
                  </a:schemeClr>
                </a:solidFill>
                <a:latin typeface="Abadi" panose="020B0604020104020204" pitchFamily="34" charset="0"/>
              </a:rPr>
              <a:t>5-1</a:t>
            </a:r>
            <a:r>
              <a:rPr lang="en-US" sz="1500" cap="all" dirty="0">
                <a:solidFill>
                  <a:schemeClr val="accent6">
                    <a:lumMod val="50000"/>
                  </a:schemeClr>
                </a:solidFill>
                <a:latin typeface="Abadi" panose="020B0604020104020204" pitchFamily="34" charset="0"/>
              </a:rPr>
              <a:t>6</a:t>
            </a:r>
            <a:r>
              <a:rPr lang="en-US" sz="1500" cap="all" spc="-11" dirty="0">
                <a:solidFill>
                  <a:schemeClr val="accent6">
                    <a:lumMod val="50000"/>
                  </a:schemeClr>
                </a:solidFill>
                <a:latin typeface="Abadi" panose="020B0604020104020204" pitchFamily="34" charset="0"/>
              </a:rPr>
              <a:t> </a:t>
            </a:r>
            <a:r>
              <a:rPr lang="en-US" sz="1500" cap="all" dirty="0">
                <a:solidFill>
                  <a:schemeClr val="accent6">
                    <a:lumMod val="50000"/>
                  </a:schemeClr>
                </a:solidFill>
                <a:latin typeface="Abadi" panose="020B0604020104020204" pitchFamily="34" charset="0"/>
              </a:rPr>
              <a:t>yea</a:t>
            </a:r>
            <a:r>
              <a:rPr lang="en-US" sz="1500" cap="all" spc="-8" dirty="0">
                <a:solidFill>
                  <a:schemeClr val="accent6">
                    <a:lumMod val="50000"/>
                  </a:schemeClr>
                </a:solidFill>
                <a:latin typeface="Abadi" panose="020B0604020104020204" pitchFamily="34" charset="0"/>
              </a:rPr>
              <a:t>r</a:t>
            </a:r>
            <a:r>
              <a:rPr lang="en-US" sz="1500" cap="all" dirty="0">
                <a:solidFill>
                  <a:schemeClr val="accent6">
                    <a:lumMod val="50000"/>
                  </a:schemeClr>
                </a:solidFill>
                <a:latin typeface="Abadi" panose="020B0604020104020204" pitchFamily="34" charset="0"/>
              </a:rPr>
              <a:t>s</a:t>
            </a:r>
            <a:r>
              <a:rPr lang="en-US" sz="1500" cap="all" spc="-4" dirty="0">
                <a:solidFill>
                  <a:schemeClr val="accent6">
                    <a:lumMod val="50000"/>
                  </a:schemeClr>
                </a:solidFill>
                <a:latin typeface="Abadi" panose="020B0604020104020204" pitchFamily="34" charset="0"/>
              </a:rPr>
              <a:t> an</a:t>
            </a:r>
            <a:r>
              <a:rPr lang="en-US" sz="1500" cap="all" dirty="0">
                <a:solidFill>
                  <a:schemeClr val="accent6">
                    <a:lumMod val="50000"/>
                  </a:schemeClr>
                </a:solidFill>
                <a:latin typeface="Abadi" panose="020B0604020104020204" pitchFamily="34" charset="0"/>
              </a:rPr>
              <a:t>d</a:t>
            </a:r>
            <a:r>
              <a:rPr lang="en-US" sz="1500" cap="all" spc="-4" dirty="0">
                <a:solidFill>
                  <a:schemeClr val="accent6">
                    <a:lumMod val="50000"/>
                  </a:schemeClr>
                </a:solidFill>
                <a:latin typeface="Abadi" panose="020B0604020104020204" pitchFamily="34" charset="0"/>
              </a:rPr>
              <a:t> </a:t>
            </a:r>
            <a:r>
              <a:rPr lang="en-US" sz="1500" cap="all" spc="-19" dirty="0">
                <a:solidFill>
                  <a:schemeClr val="accent6">
                    <a:lumMod val="50000"/>
                  </a:schemeClr>
                </a:solidFill>
                <a:latin typeface="Abadi" panose="020B0604020104020204" pitchFamily="34" charset="0"/>
              </a:rPr>
              <a:t>t</a:t>
            </a:r>
            <a:r>
              <a:rPr lang="en-US" sz="1500" cap="all" dirty="0">
                <a:solidFill>
                  <a:schemeClr val="accent6">
                    <a:lumMod val="50000"/>
                  </a:schemeClr>
                </a:solidFill>
                <a:latin typeface="Abadi" panose="020B0604020104020204" pitchFamily="34" charset="0"/>
              </a:rPr>
              <a:t>o</a:t>
            </a:r>
            <a:r>
              <a:rPr lang="en-US" sz="1500" cap="all" spc="-4" dirty="0">
                <a:solidFill>
                  <a:schemeClr val="accent6">
                    <a:lumMod val="50000"/>
                  </a:schemeClr>
                </a:solidFill>
                <a:latin typeface="Abadi" panose="020B0604020104020204" pitchFamily="34" charset="0"/>
              </a:rPr>
              <a:t> a</a:t>
            </a:r>
            <a:r>
              <a:rPr lang="en-US" sz="1500" cap="all" spc="-8" dirty="0">
                <a:solidFill>
                  <a:schemeClr val="accent6">
                    <a:lumMod val="50000"/>
                  </a:schemeClr>
                </a:solidFill>
                <a:latin typeface="Abadi" panose="020B0604020104020204" pitchFamily="34" charset="0"/>
              </a:rPr>
              <a:t>d</a:t>
            </a:r>
            <a:r>
              <a:rPr lang="en-US" sz="1500" cap="all" spc="-4" dirty="0">
                <a:solidFill>
                  <a:schemeClr val="accent6">
                    <a:lumMod val="50000"/>
                  </a:schemeClr>
                </a:solidFill>
                <a:latin typeface="Abadi" panose="020B0604020104020204" pitchFamily="34" charset="0"/>
              </a:rPr>
              <a:t>u</a:t>
            </a:r>
            <a:r>
              <a:rPr lang="en-US" sz="1500" cap="all" spc="8" dirty="0">
                <a:solidFill>
                  <a:schemeClr val="accent6">
                    <a:lumMod val="50000"/>
                  </a:schemeClr>
                </a:solidFill>
                <a:latin typeface="Abadi" panose="020B0604020104020204" pitchFamily="34" charset="0"/>
              </a:rPr>
              <a:t>l</a:t>
            </a:r>
            <a:r>
              <a:rPr lang="en-US" sz="1500" cap="all" spc="-19" dirty="0">
                <a:solidFill>
                  <a:schemeClr val="accent6">
                    <a:lumMod val="50000"/>
                  </a:schemeClr>
                </a:solidFill>
                <a:latin typeface="Abadi" panose="020B0604020104020204" pitchFamily="34" charset="0"/>
              </a:rPr>
              <a:t>t</a:t>
            </a:r>
            <a:r>
              <a:rPr lang="en-US" sz="1500" cap="all" dirty="0">
                <a:solidFill>
                  <a:schemeClr val="accent6">
                    <a:lumMod val="50000"/>
                  </a:schemeClr>
                </a:solidFill>
                <a:latin typeface="Abadi" panose="020B0604020104020204" pitchFamily="34" charset="0"/>
              </a:rPr>
              <a:t>s’ </a:t>
            </a:r>
            <a:r>
              <a:rPr lang="en-US" sz="1500" cap="all" spc="-4" dirty="0">
                <a:solidFill>
                  <a:schemeClr val="accent6">
                    <a:lumMod val="50000"/>
                  </a:schemeClr>
                </a:solidFill>
                <a:latin typeface="Abadi" panose="020B0604020104020204" pitchFamily="34" charset="0"/>
              </a:rPr>
              <a:t>ag</a:t>
            </a:r>
            <a:r>
              <a:rPr lang="en-US" sz="1500" cap="all" dirty="0">
                <a:solidFill>
                  <a:schemeClr val="accent6">
                    <a:lumMod val="50000"/>
                  </a:schemeClr>
                </a:solidFill>
                <a:latin typeface="Abadi" panose="020B0604020104020204" pitchFamily="34" charset="0"/>
              </a:rPr>
              <a:t>e</a:t>
            </a:r>
            <a:r>
              <a:rPr lang="en-US" sz="1500" cap="all" spc="-11" dirty="0">
                <a:solidFill>
                  <a:schemeClr val="accent6">
                    <a:lumMod val="50000"/>
                  </a:schemeClr>
                </a:solidFill>
                <a:latin typeface="Abadi" panose="020B0604020104020204" pitchFamily="34" charset="0"/>
              </a:rPr>
              <a:t> </a:t>
            </a:r>
            <a:r>
              <a:rPr lang="en-US" sz="1500" cap="all" dirty="0">
                <a:solidFill>
                  <a:schemeClr val="accent6">
                    <a:lumMod val="50000"/>
                  </a:schemeClr>
                </a:solidFill>
                <a:latin typeface="Abadi" panose="020B0604020104020204" pitchFamily="34" charset="0"/>
              </a:rPr>
              <a:t>ran</a:t>
            </a:r>
            <a:r>
              <a:rPr lang="en-US" sz="1500" cap="all" spc="-11" dirty="0">
                <a:solidFill>
                  <a:schemeClr val="accent6">
                    <a:lumMod val="50000"/>
                  </a:schemeClr>
                </a:solidFill>
                <a:latin typeface="Abadi" panose="020B0604020104020204" pitchFamily="34" charset="0"/>
              </a:rPr>
              <a:t>g</a:t>
            </a:r>
            <a:r>
              <a:rPr lang="en-US" sz="1500" cap="all" dirty="0">
                <a:solidFill>
                  <a:schemeClr val="accent6">
                    <a:lumMod val="50000"/>
                  </a:schemeClr>
                </a:solidFill>
                <a:latin typeface="Abadi" panose="020B0604020104020204" pitchFamily="34" charset="0"/>
              </a:rPr>
              <a:t>e</a:t>
            </a:r>
            <a:r>
              <a:rPr lang="en-US" sz="1500" cap="all" spc="-4" dirty="0">
                <a:solidFill>
                  <a:schemeClr val="accent6">
                    <a:lumMod val="50000"/>
                  </a:schemeClr>
                </a:solidFill>
                <a:latin typeface="Abadi" panose="020B0604020104020204" pitchFamily="34" charset="0"/>
              </a:rPr>
              <a:t> </a:t>
            </a:r>
            <a:r>
              <a:rPr lang="en-US" sz="1500" cap="all" spc="-11" dirty="0">
                <a:solidFill>
                  <a:schemeClr val="accent6">
                    <a:lumMod val="50000"/>
                  </a:schemeClr>
                </a:solidFill>
                <a:latin typeface="Abadi" panose="020B0604020104020204" pitchFamily="34" charset="0"/>
              </a:rPr>
              <a:t>f</a:t>
            </a:r>
            <a:r>
              <a:rPr lang="en-US" sz="1500" cap="all" spc="-15" dirty="0">
                <a:solidFill>
                  <a:schemeClr val="accent6">
                    <a:lumMod val="50000"/>
                  </a:schemeClr>
                </a:solidFill>
                <a:latin typeface="Abadi" panose="020B0604020104020204" pitchFamily="34" charset="0"/>
              </a:rPr>
              <a:t>r</a:t>
            </a:r>
            <a:r>
              <a:rPr lang="en-US" sz="1500" cap="all" spc="-4" dirty="0">
                <a:solidFill>
                  <a:schemeClr val="accent6">
                    <a:lumMod val="50000"/>
                  </a:schemeClr>
                </a:solidFill>
                <a:latin typeface="Abadi" panose="020B0604020104020204" pitchFamily="34" charset="0"/>
              </a:rPr>
              <a:t>o</a:t>
            </a:r>
            <a:r>
              <a:rPr lang="en-US" sz="1500" cap="all" dirty="0">
                <a:solidFill>
                  <a:schemeClr val="accent6">
                    <a:lumMod val="50000"/>
                  </a:schemeClr>
                </a:solidFill>
                <a:latin typeface="Abadi" panose="020B0604020104020204" pitchFamily="34" charset="0"/>
              </a:rPr>
              <a:t>m</a:t>
            </a:r>
            <a:r>
              <a:rPr lang="en-US" sz="1500" cap="all" spc="-8" dirty="0">
                <a:solidFill>
                  <a:schemeClr val="accent6">
                    <a:lumMod val="50000"/>
                  </a:schemeClr>
                </a:solidFill>
                <a:latin typeface="Abadi" panose="020B0604020104020204" pitchFamily="34" charset="0"/>
              </a:rPr>
              <a:t> </a:t>
            </a:r>
            <a:r>
              <a:rPr lang="en-US" sz="1500" cap="all" spc="-4" dirty="0">
                <a:solidFill>
                  <a:schemeClr val="accent6">
                    <a:lumMod val="50000"/>
                  </a:schemeClr>
                </a:solidFill>
                <a:latin typeface="Abadi" panose="020B0604020104020204" pitchFamily="34" charset="0"/>
              </a:rPr>
              <a:t>24-4</a:t>
            </a:r>
            <a:r>
              <a:rPr lang="en-US" sz="1500" cap="all" dirty="0">
                <a:solidFill>
                  <a:schemeClr val="accent6">
                    <a:lumMod val="50000"/>
                  </a:schemeClr>
                </a:solidFill>
                <a:latin typeface="Abadi" panose="020B0604020104020204" pitchFamily="34" charset="0"/>
              </a:rPr>
              <a:t>0</a:t>
            </a:r>
            <a:r>
              <a:rPr lang="en-US" sz="1500" cap="all" spc="-11" dirty="0">
                <a:solidFill>
                  <a:schemeClr val="accent6">
                    <a:lumMod val="50000"/>
                  </a:schemeClr>
                </a:solidFill>
                <a:latin typeface="Abadi" panose="020B0604020104020204" pitchFamily="34" charset="0"/>
              </a:rPr>
              <a:t>                                       </a:t>
            </a:r>
            <a:r>
              <a:rPr lang="en-US" sz="1500" cap="all" spc="-15" dirty="0">
                <a:solidFill>
                  <a:schemeClr val="accent6">
                    <a:lumMod val="50000"/>
                  </a:schemeClr>
                </a:solidFill>
                <a:latin typeface="Abadi" panose="020B0604020104020204" pitchFamily="34" charset="0"/>
              </a:rPr>
              <a:t>w</a:t>
            </a:r>
            <a:r>
              <a:rPr lang="en-US" sz="1500" cap="all" dirty="0">
                <a:solidFill>
                  <a:schemeClr val="accent6">
                    <a:lumMod val="50000"/>
                  </a:schemeClr>
                </a:solidFill>
                <a:latin typeface="Abadi" panose="020B0604020104020204" pitchFamily="34" charset="0"/>
              </a:rPr>
              <a:t>e</a:t>
            </a:r>
            <a:r>
              <a:rPr lang="en-US" sz="1500" cap="all" spc="-4" dirty="0">
                <a:solidFill>
                  <a:schemeClr val="accent6">
                    <a:lumMod val="50000"/>
                  </a:schemeClr>
                </a:solidFill>
                <a:latin typeface="Abadi" panose="020B0604020104020204" pitchFamily="34" charset="0"/>
              </a:rPr>
              <a:t> </a:t>
            </a:r>
            <a:r>
              <a:rPr lang="en-US" sz="1500" cap="all" spc="-8" dirty="0">
                <a:solidFill>
                  <a:schemeClr val="accent6">
                    <a:lumMod val="50000"/>
                  </a:schemeClr>
                </a:solidFill>
                <a:latin typeface="Abadi" panose="020B0604020104020204" pitchFamily="34" charset="0"/>
              </a:rPr>
              <a:t>p</a:t>
            </a:r>
            <a:r>
              <a:rPr lang="en-US" sz="1500" cap="all" dirty="0">
                <a:solidFill>
                  <a:schemeClr val="accent6">
                    <a:lumMod val="50000"/>
                  </a:schemeClr>
                </a:solidFill>
                <a:latin typeface="Abadi" panose="020B0604020104020204" pitchFamily="34" charset="0"/>
              </a:rPr>
              <a:t>rese</a:t>
            </a:r>
            <a:r>
              <a:rPr lang="en-US" sz="1500" cap="all" spc="-11" dirty="0">
                <a:solidFill>
                  <a:schemeClr val="accent6">
                    <a:lumMod val="50000"/>
                  </a:schemeClr>
                </a:solidFill>
                <a:latin typeface="Abadi" panose="020B0604020104020204" pitchFamily="34" charset="0"/>
              </a:rPr>
              <a:t>n</a:t>
            </a:r>
            <a:r>
              <a:rPr lang="en-US" sz="1500" cap="all" spc="-8" dirty="0">
                <a:solidFill>
                  <a:schemeClr val="accent6">
                    <a:lumMod val="50000"/>
                  </a:schemeClr>
                </a:solidFill>
                <a:latin typeface="Abadi" panose="020B0604020104020204" pitchFamily="34" charset="0"/>
              </a:rPr>
              <a:t>t</a:t>
            </a:r>
            <a:r>
              <a:rPr lang="en-US" sz="1500" cap="all" spc="15" dirty="0">
                <a:solidFill>
                  <a:schemeClr val="accent6">
                    <a:lumMod val="50000"/>
                  </a:schemeClr>
                </a:solidFill>
                <a:latin typeface="Abadi" panose="020B0604020104020204" pitchFamily="34" charset="0"/>
              </a:rPr>
              <a:t> </a:t>
            </a:r>
            <a:r>
              <a:rPr lang="en-US" sz="1500" b="1" u="sng" cap="all" spc="-4" dirty="0">
                <a:solidFill>
                  <a:schemeClr val="accent6">
                    <a:lumMod val="50000"/>
                  </a:schemeClr>
                </a:solidFill>
                <a:latin typeface="Abadi" panose="020B0604020104020204" pitchFamily="34" charset="0"/>
              </a:rPr>
              <a:t>Safe</a:t>
            </a:r>
            <a:r>
              <a:rPr lang="en-US" sz="1500" b="1" u="sng" cap="all" spc="-15" dirty="0">
                <a:solidFill>
                  <a:schemeClr val="accent6">
                    <a:lumMod val="50000"/>
                  </a:schemeClr>
                </a:solidFill>
                <a:latin typeface="Abadi" panose="020B0604020104020204" pitchFamily="34" charset="0"/>
              </a:rPr>
              <a:t>gu</a:t>
            </a:r>
            <a:r>
              <a:rPr lang="en-US" sz="1500" b="1" u="sng" cap="all" spc="-8" dirty="0">
                <a:solidFill>
                  <a:schemeClr val="accent6">
                    <a:lumMod val="50000"/>
                  </a:schemeClr>
                </a:solidFill>
                <a:latin typeface="Abadi" panose="020B0604020104020204" pitchFamily="34" charset="0"/>
              </a:rPr>
              <a:t>a</a:t>
            </a:r>
            <a:r>
              <a:rPr lang="en-US" sz="1500" b="1" u="sng" cap="all" spc="-4" dirty="0">
                <a:solidFill>
                  <a:schemeClr val="accent6">
                    <a:lumMod val="50000"/>
                  </a:schemeClr>
                </a:solidFill>
                <a:latin typeface="Abadi" panose="020B0604020104020204" pitchFamily="34" charset="0"/>
              </a:rPr>
              <a:t>r</a:t>
            </a:r>
            <a:r>
              <a:rPr lang="en-US" sz="1500" b="1" u="sng" cap="all" dirty="0">
                <a:solidFill>
                  <a:schemeClr val="accent6">
                    <a:lumMod val="50000"/>
                  </a:schemeClr>
                </a:solidFill>
                <a:latin typeface="Abadi" panose="020B0604020104020204" pitchFamily="34" charset="0"/>
              </a:rPr>
              <a:t>d</a:t>
            </a:r>
            <a:r>
              <a:rPr lang="en-US" sz="1500" cap="all" spc="8" dirty="0">
                <a:solidFill>
                  <a:schemeClr val="accent6">
                    <a:lumMod val="50000"/>
                  </a:schemeClr>
                </a:solidFill>
                <a:latin typeface="Abadi" panose="020B0604020104020204" pitchFamily="34" charset="0"/>
              </a:rPr>
              <a:t> </a:t>
            </a:r>
            <a:r>
              <a:rPr lang="en-US" sz="1500" cap="all" dirty="0">
                <a:solidFill>
                  <a:schemeClr val="accent6">
                    <a:lumMod val="50000"/>
                  </a:schemeClr>
                </a:solidFill>
                <a:latin typeface="Abadi" panose="020B0604020104020204" pitchFamily="34" charset="0"/>
              </a:rPr>
              <a:t>soap </a:t>
            </a:r>
            <a:r>
              <a:rPr lang="en-US" sz="1500" cap="all" spc="-15" dirty="0">
                <a:solidFill>
                  <a:schemeClr val="accent6">
                    <a:lumMod val="50000"/>
                  </a:schemeClr>
                </a:solidFill>
                <a:latin typeface="Abadi" panose="020B0604020104020204" pitchFamily="34" charset="0"/>
              </a:rPr>
              <a:t>w</a:t>
            </a:r>
            <a:r>
              <a:rPr lang="en-US" sz="1500" cap="all" spc="-4" dirty="0">
                <a:solidFill>
                  <a:schemeClr val="accent6">
                    <a:lumMod val="50000"/>
                  </a:schemeClr>
                </a:solidFill>
                <a:latin typeface="Abadi" panose="020B0604020104020204" pitchFamily="34" charset="0"/>
              </a:rPr>
              <a:t>hic</a:t>
            </a:r>
            <a:r>
              <a:rPr lang="en-US" sz="1500" cap="all" dirty="0">
                <a:solidFill>
                  <a:schemeClr val="accent6">
                    <a:lumMod val="50000"/>
                  </a:schemeClr>
                </a:solidFill>
                <a:latin typeface="Abadi" panose="020B0604020104020204" pitchFamily="34" charset="0"/>
              </a:rPr>
              <a:t>h</a:t>
            </a:r>
            <a:r>
              <a:rPr lang="en-US" sz="1500" cap="all" spc="-11" dirty="0">
                <a:solidFill>
                  <a:schemeClr val="accent6">
                    <a:lumMod val="50000"/>
                  </a:schemeClr>
                </a:solidFill>
                <a:latin typeface="Abadi" panose="020B0604020104020204" pitchFamily="34" charset="0"/>
              </a:rPr>
              <a:t> </a:t>
            </a:r>
            <a:r>
              <a:rPr lang="en-US" sz="1500" cap="all" spc="-15" dirty="0">
                <a:solidFill>
                  <a:schemeClr val="accent6">
                    <a:lumMod val="50000"/>
                  </a:schemeClr>
                </a:solidFill>
                <a:latin typeface="Abadi" panose="020B0604020104020204" pitchFamily="34" charset="0"/>
              </a:rPr>
              <a:t>w</a:t>
            </a:r>
            <a:r>
              <a:rPr lang="en-US" sz="1500" cap="all" spc="-4" dirty="0">
                <a:solidFill>
                  <a:schemeClr val="accent6">
                    <a:lumMod val="50000"/>
                  </a:schemeClr>
                </a:solidFill>
                <a:latin typeface="Abadi" panose="020B0604020104020204" pitchFamily="34" charset="0"/>
              </a:rPr>
              <a:t>i</a:t>
            </a:r>
            <a:r>
              <a:rPr lang="en-US" sz="1500" cap="all" spc="8" dirty="0">
                <a:solidFill>
                  <a:schemeClr val="accent6">
                    <a:lumMod val="50000"/>
                  </a:schemeClr>
                </a:solidFill>
                <a:latin typeface="Abadi" panose="020B0604020104020204" pitchFamily="34" charset="0"/>
              </a:rPr>
              <a:t>l</a:t>
            </a:r>
            <a:r>
              <a:rPr lang="en-US" sz="1500" cap="all" dirty="0">
                <a:solidFill>
                  <a:schemeClr val="accent6">
                    <a:lumMod val="50000"/>
                  </a:schemeClr>
                </a:solidFill>
                <a:latin typeface="Abadi" panose="020B0604020104020204" pitchFamily="34" charset="0"/>
              </a:rPr>
              <a:t>l</a:t>
            </a:r>
            <a:r>
              <a:rPr lang="en-US" sz="1500" cap="all" spc="-4" dirty="0">
                <a:solidFill>
                  <a:schemeClr val="accent6">
                    <a:lumMod val="50000"/>
                  </a:schemeClr>
                </a:solidFill>
                <a:latin typeface="Abadi" panose="020B0604020104020204" pitchFamily="34" charset="0"/>
              </a:rPr>
              <a:t> </a:t>
            </a:r>
            <a:r>
              <a:rPr lang="en-US" sz="1500" cap="all" spc="-8" dirty="0">
                <a:solidFill>
                  <a:schemeClr val="accent6">
                    <a:lumMod val="50000"/>
                  </a:schemeClr>
                </a:solidFill>
                <a:latin typeface="Abadi" panose="020B0604020104020204" pitchFamily="34" charset="0"/>
              </a:rPr>
              <a:t>p</a:t>
            </a:r>
            <a:r>
              <a:rPr lang="en-US" sz="1500" cap="all" dirty="0">
                <a:solidFill>
                  <a:schemeClr val="accent6">
                    <a:lumMod val="50000"/>
                  </a:schemeClr>
                </a:solidFill>
                <a:latin typeface="Abadi" panose="020B0604020104020204" pitchFamily="34" charset="0"/>
              </a:rPr>
              <a:t>rovide</a:t>
            </a:r>
            <a:r>
              <a:rPr lang="en-US" sz="1500" cap="all" spc="-11" dirty="0">
                <a:solidFill>
                  <a:schemeClr val="accent6">
                    <a:lumMod val="50000"/>
                  </a:schemeClr>
                </a:solidFill>
                <a:latin typeface="Abadi" panose="020B0604020104020204" pitchFamily="34" charset="0"/>
              </a:rPr>
              <a:t> </a:t>
            </a:r>
            <a:r>
              <a:rPr lang="en-US" sz="1500" cap="all" dirty="0">
                <a:solidFill>
                  <a:schemeClr val="accent6">
                    <a:lumMod val="50000"/>
                  </a:schemeClr>
                </a:solidFill>
                <a:latin typeface="Abadi" panose="020B0604020104020204" pitchFamily="34" charset="0"/>
              </a:rPr>
              <a:t>a</a:t>
            </a:r>
            <a:r>
              <a:rPr lang="en-US" sz="1500" cap="all" spc="-4" dirty="0">
                <a:solidFill>
                  <a:schemeClr val="accent6">
                    <a:lumMod val="50000"/>
                  </a:schemeClr>
                </a:solidFill>
                <a:latin typeface="Abadi" panose="020B0604020104020204" pitchFamily="34" charset="0"/>
              </a:rPr>
              <a:t> 24</a:t>
            </a:r>
            <a:r>
              <a:rPr lang="en-US" sz="1500" cap="all" spc="-8" dirty="0">
                <a:solidFill>
                  <a:schemeClr val="accent6">
                    <a:lumMod val="50000"/>
                  </a:schemeClr>
                </a:solidFill>
                <a:latin typeface="Abadi" panose="020B0604020104020204" pitchFamily="34" charset="0"/>
              </a:rPr>
              <a:t>h</a:t>
            </a:r>
            <a:r>
              <a:rPr lang="en-US" sz="1500" cap="all" spc="-11" dirty="0">
                <a:solidFill>
                  <a:schemeClr val="accent6">
                    <a:lumMod val="50000"/>
                  </a:schemeClr>
                </a:solidFill>
                <a:latin typeface="Abadi" panose="020B0604020104020204" pitchFamily="34" charset="0"/>
              </a:rPr>
              <a:t>rs.</a:t>
            </a:r>
            <a:r>
              <a:rPr lang="en-US" sz="1500" cap="all" spc="-8" dirty="0">
                <a:solidFill>
                  <a:schemeClr val="accent6">
                    <a:lumMod val="50000"/>
                  </a:schemeClr>
                </a:solidFill>
                <a:latin typeface="Abadi" panose="020B0604020104020204" pitchFamily="34" charset="0"/>
              </a:rPr>
              <a:t> </a:t>
            </a:r>
            <a:r>
              <a:rPr lang="en-US" sz="1500" cap="all" spc="-30" dirty="0">
                <a:solidFill>
                  <a:schemeClr val="accent6">
                    <a:lumMod val="50000"/>
                  </a:schemeClr>
                </a:solidFill>
                <a:latin typeface="Abadi" panose="020B0604020104020204" pitchFamily="34" charset="0"/>
              </a:rPr>
              <a:t>G</a:t>
            </a:r>
            <a:r>
              <a:rPr lang="en-US" sz="1500" cap="all" spc="-4" dirty="0">
                <a:solidFill>
                  <a:schemeClr val="accent6">
                    <a:lumMod val="50000"/>
                  </a:schemeClr>
                </a:solidFill>
                <a:latin typeface="Abadi" panose="020B0604020104020204" pitchFamily="34" charset="0"/>
              </a:rPr>
              <a:t>er</a:t>
            </a:r>
            <a:r>
              <a:rPr lang="en-US" sz="1500" cap="all" dirty="0">
                <a:solidFill>
                  <a:schemeClr val="accent6">
                    <a:lumMod val="50000"/>
                  </a:schemeClr>
                </a:solidFill>
                <a:latin typeface="Abadi" panose="020B0604020104020204" pitchFamily="34" charset="0"/>
              </a:rPr>
              <a:t>m</a:t>
            </a:r>
            <a:r>
              <a:rPr lang="en-US" sz="1500" cap="all" spc="-8" dirty="0">
                <a:solidFill>
                  <a:schemeClr val="accent6">
                    <a:lumMod val="50000"/>
                  </a:schemeClr>
                </a:solidFill>
                <a:latin typeface="Abadi" panose="020B0604020104020204" pitchFamily="34" charset="0"/>
              </a:rPr>
              <a:t> </a:t>
            </a:r>
            <a:r>
              <a:rPr lang="en-US" sz="1500" cap="all" spc="-4" dirty="0">
                <a:solidFill>
                  <a:schemeClr val="accent6">
                    <a:lumMod val="50000"/>
                  </a:schemeClr>
                </a:solidFill>
                <a:latin typeface="Abadi" panose="020B0604020104020204" pitchFamily="34" charset="0"/>
              </a:rPr>
              <a:t>pro</a:t>
            </a:r>
            <a:r>
              <a:rPr lang="en-US" sz="1500" cap="all" spc="-11" dirty="0">
                <a:solidFill>
                  <a:schemeClr val="accent6">
                    <a:lumMod val="50000"/>
                  </a:schemeClr>
                </a:solidFill>
                <a:latin typeface="Abadi" panose="020B0604020104020204" pitchFamily="34" charset="0"/>
              </a:rPr>
              <a:t>t</a:t>
            </a:r>
            <a:r>
              <a:rPr lang="en-US" sz="1500" cap="all" spc="-4" dirty="0">
                <a:solidFill>
                  <a:schemeClr val="accent6">
                    <a:lumMod val="50000"/>
                  </a:schemeClr>
                </a:solidFill>
                <a:latin typeface="Abadi" panose="020B0604020104020204" pitchFamily="34" charset="0"/>
              </a:rPr>
              <a:t>ectio</a:t>
            </a:r>
            <a:r>
              <a:rPr lang="en-US" sz="1500" cap="all" dirty="0">
                <a:solidFill>
                  <a:schemeClr val="accent6">
                    <a:lumMod val="50000"/>
                  </a:schemeClr>
                </a:solidFill>
                <a:latin typeface="Abadi" panose="020B0604020104020204" pitchFamily="34" charset="0"/>
              </a:rPr>
              <a:t>n</a:t>
            </a:r>
            <a:r>
              <a:rPr lang="en-US" sz="1500" cap="all" spc="-4" dirty="0">
                <a:solidFill>
                  <a:schemeClr val="accent6">
                    <a:lumMod val="50000"/>
                  </a:schemeClr>
                </a:solidFill>
                <a:latin typeface="Abadi" panose="020B0604020104020204" pitchFamily="34" charset="0"/>
              </a:rPr>
              <a:t>     </a:t>
            </a:r>
          </a:p>
          <a:p>
            <a:pPr marR="3810" algn="ctr" defTabSz="685800">
              <a:lnSpc>
                <a:spcPct val="110000"/>
              </a:lnSpc>
              <a:spcAft>
                <a:spcPts val="450"/>
              </a:spcAft>
              <a:buClr>
                <a:srgbClr val="F8B323"/>
              </a:buClr>
              <a:buSzPct val="160000"/>
              <a:defRPr/>
            </a:pPr>
            <a:r>
              <a:rPr lang="en-US" sz="1500" cap="all" spc="-8" dirty="0">
                <a:solidFill>
                  <a:schemeClr val="accent6">
                    <a:lumMod val="50000"/>
                  </a:schemeClr>
                </a:solidFill>
                <a:latin typeface="Abadi" panose="020B0604020104020204" pitchFamily="34" charset="0"/>
              </a:rPr>
              <a:t>a</a:t>
            </a:r>
            <a:r>
              <a:rPr lang="en-US" sz="1500" cap="all" dirty="0">
                <a:solidFill>
                  <a:schemeClr val="accent6">
                    <a:lumMod val="50000"/>
                  </a:schemeClr>
                </a:solidFill>
                <a:latin typeface="Abadi" panose="020B0604020104020204" pitchFamily="34" charset="0"/>
              </a:rPr>
              <a:t>s</a:t>
            </a:r>
            <a:r>
              <a:rPr lang="en-US" sz="1500" cap="all" spc="-8" dirty="0">
                <a:solidFill>
                  <a:schemeClr val="accent6">
                    <a:lumMod val="50000"/>
                  </a:schemeClr>
                </a:solidFill>
                <a:latin typeface="Abadi" panose="020B0604020104020204" pitchFamily="34" charset="0"/>
              </a:rPr>
              <a:t> </a:t>
            </a:r>
            <a:r>
              <a:rPr lang="en-US" sz="1500" cap="all" spc="-4" dirty="0">
                <a:solidFill>
                  <a:schemeClr val="accent6">
                    <a:lumMod val="50000"/>
                  </a:schemeClr>
                </a:solidFill>
                <a:latin typeface="Abadi" panose="020B0604020104020204" pitchFamily="34" charset="0"/>
              </a:rPr>
              <a:t>i</a:t>
            </a:r>
            <a:r>
              <a:rPr lang="en-US" sz="1500" cap="all" dirty="0">
                <a:solidFill>
                  <a:schemeClr val="accent6">
                    <a:lumMod val="50000"/>
                  </a:schemeClr>
                </a:solidFill>
                <a:latin typeface="Abadi" panose="020B0604020104020204" pitchFamily="34" charset="0"/>
              </a:rPr>
              <a:t>t</a:t>
            </a:r>
            <a:r>
              <a:rPr lang="en-US" sz="1500" cap="all" spc="-4" dirty="0">
                <a:solidFill>
                  <a:schemeClr val="accent6">
                    <a:lumMod val="50000"/>
                  </a:schemeClr>
                </a:solidFill>
                <a:latin typeface="Abadi" panose="020B0604020104020204" pitchFamily="34" charset="0"/>
              </a:rPr>
              <a:t> is th</a:t>
            </a:r>
            <a:r>
              <a:rPr lang="en-US" sz="1500" cap="all" dirty="0">
                <a:solidFill>
                  <a:schemeClr val="accent6">
                    <a:lumMod val="50000"/>
                  </a:schemeClr>
                </a:solidFill>
                <a:latin typeface="Abadi" panose="020B0604020104020204" pitchFamily="34" charset="0"/>
              </a:rPr>
              <a:t>e</a:t>
            </a:r>
            <a:r>
              <a:rPr lang="en-US" sz="1500" cap="all" spc="-11" dirty="0">
                <a:solidFill>
                  <a:schemeClr val="accent6">
                    <a:lumMod val="50000"/>
                  </a:schemeClr>
                </a:solidFill>
                <a:latin typeface="Abadi" panose="020B0604020104020204" pitchFamily="34" charset="0"/>
              </a:rPr>
              <a:t> </a:t>
            </a:r>
            <a:r>
              <a:rPr lang="en-US" sz="1500" cap="all" spc="-4" dirty="0">
                <a:solidFill>
                  <a:schemeClr val="accent6">
                    <a:lumMod val="50000"/>
                  </a:schemeClr>
                </a:solidFill>
                <a:latin typeface="Abadi" panose="020B0604020104020204" pitchFamily="34" charset="0"/>
              </a:rPr>
              <a:t>nu</a:t>
            </a:r>
            <a:r>
              <a:rPr lang="en-US" sz="1500" cap="all" spc="4" dirty="0">
                <a:solidFill>
                  <a:schemeClr val="accent6">
                    <a:lumMod val="50000"/>
                  </a:schemeClr>
                </a:solidFill>
                <a:latin typeface="Abadi" panose="020B0604020104020204" pitchFamily="34" charset="0"/>
              </a:rPr>
              <a:t>m</a:t>
            </a:r>
            <a:r>
              <a:rPr lang="en-US" sz="1500" cap="all" spc="-8" dirty="0">
                <a:solidFill>
                  <a:schemeClr val="accent6">
                    <a:lumMod val="50000"/>
                  </a:schemeClr>
                </a:solidFill>
                <a:latin typeface="Abadi" panose="020B0604020104020204" pitchFamily="34" charset="0"/>
              </a:rPr>
              <a:t>b</a:t>
            </a:r>
            <a:r>
              <a:rPr lang="en-US" sz="1500" cap="all" spc="-4" dirty="0">
                <a:solidFill>
                  <a:schemeClr val="accent6">
                    <a:lumMod val="50000"/>
                  </a:schemeClr>
                </a:solidFill>
                <a:latin typeface="Abadi" panose="020B0604020104020204" pitchFamily="34" charset="0"/>
              </a:rPr>
              <a:t>e</a:t>
            </a:r>
            <a:r>
              <a:rPr lang="en-US" sz="1500" cap="all" dirty="0">
                <a:solidFill>
                  <a:schemeClr val="accent6">
                    <a:lumMod val="50000"/>
                  </a:schemeClr>
                </a:solidFill>
                <a:latin typeface="Abadi" panose="020B0604020104020204" pitchFamily="34" charset="0"/>
              </a:rPr>
              <a:t>r</a:t>
            </a:r>
            <a:r>
              <a:rPr lang="en-US" sz="1500" cap="all" spc="-4" dirty="0">
                <a:solidFill>
                  <a:schemeClr val="accent6">
                    <a:lumMod val="50000"/>
                  </a:schemeClr>
                </a:solidFill>
                <a:latin typeface="Abadi" panose="020B0604020104020204" pitchFamily="34" charset="0"/>
              </a:rPr>
              <a:t> </a:t>
            </a:r>
            <a:r>
              <a:rPr lang="en-US" sz="1500" cap="all" spc="-8" dirty="0">
                <a:solidFill>
                  <a:schemeClr val="accent6">
                    <a:lumMod val="50000"/>
                  </a:schemeClr>
                </a:solidFill>
                <a:latin typeface="Abadi" panose="020B0604020104020204" pitchFamily="34" charset="0"/>
              </a:rPr>
              <a:t>o</a:t>
            </a:r>
            <a:r>
              <a:rPr lang="en-US" sz="1500" cap="all" spc="-4" dirty="0">
                <a:solidFill>
                  <a:schemeClr val="accent6">
                    <a:lumMod val="50000"/>
                  </a:schemeClr>
                </a:solidFill>
                <a:latin typeface="Abadi" panose="020B0604020104020204" pitchFamily="34" charset="0"/>
              </a:rPr>
              <a:t>n</a:t>
            </a:r>
            <a:r>
              <a:rPr lang="en-US" sz="1500" cap="all" dirty="0">
                <a:solidFill>
                  <a:schemeClr val="accent6">
                    <a:lumMod val="50000"/>
                  </a:schemeClr>
                </a:solidFill>
                <a:latin typeface="Abadi" panose="020B0604020104020204" pitchFamily="34" charset="0"/>
              </a:rPr>
              <a:t>e</a:t>
            </a:r>
            <a:r>
              <a:rPr lang="en-US" sz="1500" cap="all" spc="-4" dirty="0">
                <a:solidFill>
                  <a:schemeClr val="accent6">
                    <a:lumMod val="50000"/>
                  </a:schemeClr>
                </a:solidFill>
                <a:latin typeface="Abadi" panose="020B0604020104020204" pitchFamily="34" charset="0"/>
              </a:rPr>
              <a:t> a</a:t>
            </a:r>
            <a:r>
              <a:rPr lang="en-US" sz="1500" cap="all" spc="-8" dirty="0">
                <a:solidFill>
                  <a:schemeClr val="accent6">
                    <a:lumMod val="50000"/>
                  </a:schemeClr>
                </a:solidFill>
                <a:latin typeface="Abadi" panose="020B0604020104020204" pitchFamily="34" charset="0"/>
              </a:rPr>
              <a:t>n</a:t>
            </a:r>
            <a:r>
              <a:rPr lang="en-US" sz="1500" cap="all" spc="-4" dirty="0">
                <a:solidFill>
                  <a:schemeClr val="accent6">
                    <a:lumMod val="50000"/>
                  </a:schemeClr>
                </a:solidFill>
                <a:latin typeface="Abadi" panose="020B0604020104020204" pitchFamily="34" charset="0"/>
              </a:rPr>
              <a:t>ti</a:t>
            </a:r>
            <a:r>
              <a:rPr lang="en-US" sz="1500" cap="all" spc="4" dirty="0">
                <a:solidFill>
                  <a:schemeClr val="accent6">
                    <a:lumMod val="50000"/>
                  </a:schemeClr>
                </a:solidFill>
                <a:latin typeface="Abadi" panose="020B0604020104020204" pitchFamily="34" charset="0"/>
              </a:rPr>
              <a:t>s</a:t>
            </a:r>
            <a:r>
              <a:rPr lang="en-US" sz="1500" cap="all" spc="-8" dirty="0">
                <a:solidFill>
                  <a:schemeClr val="accent6">
                    <a:lumMod val="50000"/>
                  </a:schemeClr>
                </a:solidFill>
                <a:latin typeface="Abadi" panose="020B0604020104020204" pitchFamily="34" charset="0"/>
              </a:rPr>
              <a:t>e</a:t>
            </a:r>
            <a:r>
              <a:rPr lang="en-US" sz="1500" cap="all" spc="-4" dirty="0">
                <a:solidFill>
                  <a:schemeClr val="accent6">
                    <a:lumMod val="50000"/>
                  </a:schemeClr>
                </a:solidFill>
                <a:latin typeface="Abadi" panose="020B0604020104020204" pitchFamily="34" charset="0"/>
              </a:rPr>
              <a:t>pti</a:t>
            </a:r>
            <a:r>
              <a:rPr lang="en-US" sz="1500" cap="all" spc="19" dirty="0">
                <a:solidFill>
                  <a:schemeClr val="accent6">
                    <a:lumMod val="50000"/>
                  </a:schemeClr>
                </a:solidFill>
                <a:latin typeface="Abadi" panose="020B0604020104020204" pitchFamily="34" charset="0"/>
              </a:rPr>
              <a:t>c</a:t>
            </a:r>
            <a:r>
              <a:rPr lang="en-US" sz="1500" cap="all" spc="-11" dirty="0">
                <a:solidFill>
                  <a:schemeClr val="accent6">
                    <a:lumMod val="50000"/>
                  </a:schemeClr>
                </a:solidFill>
                <a:latin typeface="Abadi" panose="020B0604020104020204" pitchFamily="34" charset="0"/>
              </a:rPr>
              <a:t> </a:t>
            </a:r>
            <a:r>
              <a:rPr lang="en-US" sz="1500" cap="all" dirty="0">
                <a:solidFill>
                  <a:schemeClr val="accent6">
                    <a:lumMod val="50000"/>
                  </a:schemeClr>
                </a:solidFill>
                <a:latin typeface="Abadi" panose="020B0604020104020204" pitchFamily="34" charset="0"/>
              </a:rPr>
              <a:t>so</a:t>
            </a:r>
            <a:r>
              <a:rPr lang="en-US" sz="1500" cap="all" spc="-8" dirty="0">
                <a:solidFill>
                  <a:schemeClr val="accent6">
                    <a:lumMod val="50000"/>
                  </a:schemeClr>
                </a:solidFill>
                <a:latin typeface="Abadi" panose="020B0604020104020204" pitchFamily="34" charset="0"/>
              </a:rPr>
              <a:t>a</a:t>
            </a:r>
            <a:r>
              <a:rPr lang="en-US" sz="1500" cap="all" dirty="0">
                <a:solidFill>
                  <a:schemeClr val="accent6">
                    <a:lumMod val="50000"/>
                  </a:schemeClr>
                </a:solidFill>
                <a:latin typeface="Abadi" panose="020B0604020104020204" pitchFamily="34" charset="0"/>
              </a:rPr>
              <a:t>p </a:t>
            </a:r>
            <a:r>
              <a:rPr lang="en-US" sz="1500" cap="all" spc="-4" dirty="0">
                <a:solidFill>
                  <a:schemeClr val="accent6">
                    <a:lumMod val="50000"/>
                  </a:schemeClr>
                </a:solidFill>
                <a:latin typeface="Abadi" panose="020B0604020104020204" pitchFamily="34" charset="0"/>
              </a:rPr>
              <a:t>havin</a:t>
            </a:r>
            <a:r>
              <a:rPr lang="en-US" sz="1500" cap="all" dirty="0">
                <a:solidFill>
                  <a:schemeClr val="accent6">
                    <a:lumMod val="50000"/>
                  </a:schemeClr>
                </a:solidFill>
                <a:latin typeface="Abadi" panose="020B0604020104020204" pitchFamily="34" charset="0"/>
              </a:rPr>
              <a:t>g</a:t>
            </a:r>
            <a:r>
              <a:rPr lang="en-US" sz="1500" cap="all" spc="-11" dirty="0">
                <a:solidFill>
                  <a:schemeClr val="accent6">
                    <a:lumMod val="50000"/>
                  </a:schemeClr>
                </a:solidFill>
                <a:latin typeface="Abadi" panose="020B0604020104020204" pitchFamily="34" charset="0"/>
              </a:rPr>
              <a:t> </a:t>
            </a:r>
            <a:r>
              <a:rPr lang="en-US" sz="1500" cap="all" spc="-4" dirty="0">
                <a:solidFill>
                  <a:schemeClr val="accent6">
                    <a:lumMod val="50000"/>
                  </a:schemeClr>
                </a:solidFill>
                <a:latin typeface="Abadi" panose="020B0604020104020204" pitchFamily="34" charset="0"/>
              </a:rPr>
              <a:t>th</a:t>
            </a:r>
            <a:r>
              <a:rPr lang="en-US" sz="1500" cap="all" dirty="0">
                <a:solidFill>
                  <a:schemeClr val="accent6">
                    <a:lumMod val="50000"/>
                  </a:schemeClr>
                </a:solidFill>
                <a:latin typeface="Abadi" panose="020B0604020104020204" pitchFamily="34" charset="0"/>
              </a:rPr>
              <a:t>e </a:t>
            </a:r>
            <a:r>
              <a:rPr lang="en-US" sz="1500" cap="all" spc="-8" dirty="0">
                <a:solidFill>
                  <a:schemeClr val="accent6">
                    <a:lumMod val="50000"/>
                  </a:schemeClr>
                </a:solidFill>
                <a:latin typeface="Abadi" panose="020B0604020104020204" pitchFamily="34" charset="0"/>
              </a:rPr>
              <a:t>h</a:t>
            </a:r>
            <a:r>
              <a:rPr lang="en-US" sz="1500" cap="all" spc="8" dirty="0">
                <a:solidFill>
                  <a:schemeClr val="accent6">
                    <a:lumMod val="50000"/>
                  </a:schemeClr>
                </a:solidFill>
                <a:latin typeface="Abadi" panose="020B0604020104020204" pitchFamily="34" charset="0"/>
              </a:rPr>
              <a:t>i</a:t>
            </a:r>
            <a:r>
              <a:rPr lang="en-US" sz="1500" cap="all" spc="-8" dirty="0">
                <a:solidFill>
                  <a:schemeClr val="accent6">
                    <a:lumMod val="50000"/>
                  </a:schemeClr>
                </a:solidFill>
                <a:latin typeface="Abadi" panose="020B0604020104020204" pitchFamily="34" charset="0"/>
              </a:rPr>
              <a:t>g</a:t>
            </a:r>
            <a:r>
              <a:rPr lang="en-US" sz="1500" cap="all" spc="-4" dirty="0">
                <a:solidFill>
                  <a:schemeClr val="accent6">
                    <a:lumMod val="50000"/>
                  </a:schemeClr>
                </a:solidFill>
                <a:latin typeface="Abadi" panose="020B0604020104020204" pitchFamily="34" charset="0"/>
              </a:rPr>
              <a:t>hest qu</a:t>
            </a:r>
            <a:r>
              <a:rPr lang="en-US" sz="1500" cap="all" spc="-8" dirty="0">
                <a:solidFill>
                  <a:schemeClr val="accent6">
                    <a:lumMod val="50000"/>
                  </a:schemeClr>
                </a:solidFill>
                <a:latin typeface="Abadi" panose="020B0604020104020204" pitchFamily="34" charset="0"/>
              </a:rPr>
              <a:t>a</a:t>
            </a:r>
            <a:r>
              <a:rPr lang="en-US" sz="1500" cap="all" spc="-4" dirty="0">
                <a:solidFill>
                  <a:schemeClr val="accent6">
                    <a:lumMod val="50000"/>
                  </a:schemeClr>
                </a:solidFill>
                <a:latin typeface="Abadi" panose="020B0604020104020204" pitchFamily="34" charset="0"/>
              </a:rPr>
              <a:t>l</a:t>
            </a:r>
            <a:r>
              <a:rPr lang="en-US" sz="1500" cap="all" spc="8" dirty="0">
                <a:solidFill>
                  <a:schemeClr val="accent6">
                    <a:lumMod val="50000"/>
                  </a:schemeClr>
                </a:solidFill>
                <a:latin typeface="Abadi" panose="020B0604020104020204" pitchFamily="34" charset="0"/>
              </a:rPr>
              <a:t>i</a:t>
            </a:r>
            <a:r>
              <a:rPr lang="en-US" sz="1500" cap="all" spc="-11" dirty="0">
                <a:solidFill>
                  <a:schemeClr val="accent6">
                    <a:lumMod val="50000"/>
                  </a:schemeClr>
                </a:solidFill>
                <a:latin typeface="Abadi" panose="020B0604020104020204" pitchFamily="34" charset="0"/>
              </a:rPr>
              <a:t>t</a:t>
            </a:r>
            <a:r>
              <a:rPr lang="en-US" sz="1500" cap="all" spc="-172" dirty="0">
                <a:solidFill>
                  <a:schemeClr val="accent6">
                    <a:lumMod val="50000"/>
                  </a:schemeClr>
                </a:solidFill>
                <a:latin typeface="Abadi" panose="020B0604020104020204" pitchFamily="34" charset="0"/>
              </a:rPr>
              <a:t>y</a:t>
            </a:r>
            <a:r>
              <a:rPr lang="en-US" sz="1500" cap="all" spc="-8" dirty="0">
                <a:solidFill>
                  <a:schemeClr val="accent6">
                    <a:lumMod val="50000"/>
                  </a:schemeClr>
                </a:solidFill>
                <a:latin typeface="Abadi" panose="020B0604020104020204" pitchFamily="34" charset="0"/>
              </a:rPr>
              <a:t>.</a:t>
            </a:r>
            <a:r>
              <a:rPr lang="en-US" sz="1500" cap="all" spc="-60" dirty="0">
                <a:solidFill>
                  <a:schemeClr val="accent6">
                    <a:lumMod val="50000"/>
                  </a:schemeClr>
                </a:solidFill>
                <a:latin typeface="Abadi" panose="020B0604020104020204" pitchFamily="34" charset="0"/>
              </a:rPr>
              <a:t> </a:t>
            </a:r>
            <a:r>
              <a:rPr lang="en-US" sz="1500" cap="all" spc="-4" dirty="0">
                <a:solidFill>
                  <a:schemeClr val="accent6">
                    <a:lumMod val="50000"/>
                  </a:schemeClr>
                </a:solidFill>
                <a:latin typeface="Abadi" panose="020B0604020104020204" pitchFamily="34" charset="0"/>
              </a:rPr>
              <a:t>Th</a:t>
            </a:r>
            <a:r>
              <a:rPr lang="en-US" sz="1500" cap="all" dirty="0">
                <a:solidFill>
                  <a:schemeClr val="accent6">
                    <a:lumMod val="50000"/>
                  </a:schemeClr>
                </a:solidFill>
                <a:latin typeface="Abadi" panose="020B0604020104020204" pitchFamily="34" charset="0"/>
              </a:rPr>
              <a:t>e</a:t>
            </a:r>
            <a:r>
              <a:rPr lang="en-US" sz="1500" cap="all" spc="-4" dirty="0">
                <a:solidFill>
                  <a:schemeClr val="accent6">
                    <a:lumMod val="50000"/>
                  </a:schemeClr>
                </a:solidFill>
                <a:latin typeface="Abadi" panose="020B0604020104020204" pitchFamily="34" charset="0"/>
              </a:rPr>
              <a:t> o</a:t>
            </a:r>
            <a:r>
              <a:rPr lang="en-US" sz="1500" cap="all" spc="-8" dirty="0">
                <a:solidFill>
                  <a:schemeClr val="accent6">
                    <a:lumMod val="50000"/>
                  </a:schemeClr>
                </a:solidFill>
                <a:latin typeface="Abadi" panose="020B0604020104020204" pitchFamily="34" charset="0"/>
              </a:rPr>
              <a:t>n</a:t>
            </a:r>
            <a:r>
              <a:rPr lang="en-US" sz="1500" cap="all" spc="-4" dirty="0">
                <a:solidFill>
                  <a:schemeClr val="accent6">
                    <a:lumMod val="50000"/>
                  </a:schemeClr>
                </a:solidFill>
                <a:latin typeface="Abadi" panose="020B0604020104020204" pitchFamily="34" charset="0"/>
              </a:rPr>
              <a:t>l</a:t>
            </a:r>
            <a:r>
              <a:rPr lang="en-US" sz="1500" cap="all" dirty="0">
                <a:solidFill>
                  <a:schemeClr val="accent6">
                    <a:lumMod val="50000"/>
                  </a:schemeClr>
                </a:solidFill>
                <a:latin typeface="Abadi" panose="020B0604020104020204" pitchFamily="34" charset="0"/>
              </a:rPr>
              <a:t>y</a:t>
            </a:r>
            <a:r>
              <a:rPr lang="en-US" sz="1500" cap="all" spc="-4" dirty="0">
                <a:solidFill>
                  <a:schemeClr val="accent6">
                    <a:lumMod val="50000"/>
                  </a:schemeClr>
                </a:solidFill>
                <a:latin typeface="Abadi" panose="020B0604020104020204" pitchFamily="34" charset="0"/>
              </a:rPr>
              <a:t> an</a:t>
            </a:r>
            <a:r>
              <a:rPr lang="en-US" sz="1500" cap="all" spc="-11" dirty="0">
                <a:solidFill>
                  <a:schemeClr val="accent6">
                    <a:lumMod val="50000"/>
                  </a:schemeClr>
                </a:solidFill>
                <a:latin typeface="Abadi" panose="020B0604020104020204" pitchFamily="34" charset="0"/>
              </a:rPr>
              <a:t>t</a:t>
            </a:r>
            <a:r>
              <a:rPr lang="en-US" sz="1500" cap="all" spc="8" dirty="0">
                <a:solidFill>
                  <a:schemeClr val="accent6">
                    <a:lumMod val="50000"/>
                  </a:schemeClr>
                </a:solidFill>
                <a:latin typeface="Abadi" panose="020B0604020104020204" pitchFamily="34" charset="0"/>
              </a:rPr>
              <a:t>i</a:t>
            </a:r>
            <a:r>
              <a:rPr lang="en-US" sz="1500" cap="all" spc="-4" dirty="0">
                <a:solidFill>
                  <a:schemeClr val="accent6">
                    <a:lumMod val="50000"/>
                  </a:schemeClr>
                </a:solidFill>
                <a:latin typeface="Abadi" panose="020B0604020104020204" pitchFamily="34" charset="0"/>
              </a:rPr>
              <a:t>b</a:t>
            </a:r>
            <a:r>
              <a:rPr lang="en-US" sz="1500" cap="all" spc="-8" dirty="0">
                <a:solidFill>
                  <a:schemeClr val="accent6">
                    <a:lumMod val="50000"/>
                  </a:schemeClr>
                </a:solidFill>
                <a:latin typeface="Abadi" panose="020B0604020104020204" pitchFamily="34" charset="0"/>
              </a:rPr>
              <a:t>a</a:t>
            </a:r>
            <a:r>
              <a:rPr lang="en-US" sz="1500" cap="all" spc="-11" dirty="0">
                <a:solidFill>
                  <a:schemeClr val="accent6">
                    <a:lumMod val="50000"/>
                  </a:schemeClr>
                </a:solidFill>
                <a:latin typeface="Abadi" panose="020B0604020104020204" pitchFamily="34" charset="0"/>
              </a:rPr>
              <a:t>cte</a:t>
            </a:r>
            <a:r>
              <a:rPr lang="en-US" sz="1500" cap="all" spc="-19" dirty="0">
                <a:solidFill>
                  <a:schemeClr val="accent6">
                    <a:lumMod val="50000"/>
                  </a:schemeClr>
                </a:solidFill>
                <a:latin typeface="Abadi" panose="020B0604020104020204" pitchFamily="34" charset="0"/>
              </a:rPr>
              <a:t>r</a:t>
            </a:r>
            <a:r>
              <a:rPr lang="en-US" sz="1500" cap="all" spc="8" dirty="0">
                <a:solidFill>
                  <a:schemeClr val="accent6">
                    <a:lumMod val="50000"/>
                  </a:schemeClr>
                </a:solidFill>
                <a:latin typeface="Abadi" panose="020B0604020104020204" pitchFamily="34" charset="0"/>
              </a:rPr>
              <a:t>i</a:t>
            </a:r>
            <a:r>
              <a:rPr lang="en-US" sz="1500" cap="all" spc="-4" dirty="0">
                <a:solidFill>
                  <a:schemeClr val="accent6">
                    <a:lumMod val="50000"/>
                  </a:schemeClr>
                </a:solidFill>
                <a:latin typeface="Abadi" panose="020B0604020104020204" pitchFamily="34" charset="0"/>
              </a:rPr>
              <a:t>a</a:t>
            </a:r>
            <a:r>
              <a:rPr lang="en-US" sz="1500" cap="all" dirty="0">
                <a:solidFill>
                  <a:schemeClr val="accent6">
                    <a:lumMod val="50000"/>
                  </a:schemeClr>
                </a:solidFill>
                <a:latin typeface="Abadi" panose="020B0604020104020204" pitchFamily="34" charset="0"/>
              </a:rPr>
              <a:t>l</a:t>
            </a:r>
            <a:r>
              <a:rPr lang="en-US" sz="1500" cap="all" spc="-4" dirty="0">
                <a:solidFill>
                  <a:schemeClr val="accent6">
                    <a:lumMod val="50000"/>
                  </a:schemeClr>
                </a:solidFill>
                <a:latin typeface="Abadi" panose="020B0604020104020204" pitchFamily="34" charset="0"/>
              </a:rPr>
              <a:t> </a:t>
            </a:r>
            <a:r>
              <a:rPr lang="en-US" sz="1500" cap="all" dirty="0">
                <a:solidFill>
                  <a:schemeClr val="accent6">
                    <a:lumMod val="50000"/>
                  </a:schemeClr>
                </a:solidFill>
                <a:latin typeface="Abadi" panose="020B0604020104020204" pitchFamily="34" charset="0"/>
              </a:rPr>
              <a:t>so</a:t>
            </a:r>
            <a:r>
              <a:rPr lang="en-US" sz="1500" cap="all" spc="-8" dirty="0">
                <a:solidFill>
                  <a:schemeClr val="accent6">
                    <a:lumMod val="50000"/>
                  </a:schemeClr>
                </a:solidFill>
                <a:latin typeface="Abadi" panose="020B0604020104020204" pitchFamily="34" charset="0"/>
              </a:rPr>
              <a:t>a</a:t>
            </a:r>
            <a:r>
              <a:rPr lang="en-US" sz="1500" cap="all" dirty="0">
                <a:solidFill>
                  <a:schemeClr val="accent6">
                    <a:lumMod val="50000"/>
                  </a:schemeClr>
                </a:solidFill>
                <a:latin typeface="Abadi" panose="020B0604020104020204" pitchFamily="34" charset="0"/>
              </a:rPr>
              <a:t>p</a:t>
            </a:r>
            <a:r>
              <a:rPr lang="en-US" sz="1500" cap="all" spc="-4" dirty="0">
                <a:solidFill>
                  <a:schemeClr val="accent6">
                    <a:lumMod val="50000"/>
                  </a:schemeClr>
                </a:solidFill>
                <a:latin typeface="Abadi" panose="020B0604020104020204" pitchFamily="34" charset="0"/>
              </a:rPr>
              <a:t> a</a:t>
            </a:r>
            <a:r>
              <a:rPr lang="en-US" sz="1500" cap="all" spc="-8" dirty="0">
                <a:solidFill>
                  <a:schemeClr val="accent6">
                    <a:lumMod val="50000"/>
                  </a:schemeClr>
                </a:solidFill>
                <a:latin typeface="Abadi" panose="020B0604020104020204" pitchFamily="34" charset="0"/>
              </a:rPr>
              <a:t>p</a:t>
            </a:r>
            <a:r>
              <a:rPr lang="en-US" sz="1500" cap="all" spc="-4" dirty="0">
                <a:solidFill>
                  <a:schemeClr val="accent6">
                    <a:lumMod val="50000"/>
                  </a:schemeClr>
                </a:solidFill>
                <a:latin typeface="Abadi" panose="020B0604020104020204" pitchFamily="34" charset="0"/>
              </a:rPr>
              <a:t>prov</a:t>
            </a:r>
            <a:r>
              <a:rPr lang="en-US" sz="1500" cap="all" spc="-8" dirty="0">
                <a:solidFill>
                  <a:schemeClr val="accent6">
                    <a:lumMod val="50000"/>
                  </a:schemeClr>
                </a:solidFill>
                <a:latin typeface="Abadi" panose="020B0604020104020204" pitchFamily="34" charset="0"/>
              </a:rPr>
              <a:t>e</a:t>
            </a:r>
            <a:r>
              <a:rPr lang="en-US" sz="1500" cap="all" dirty="0">
                <a:solidFill>
                  <a:schemeClr val="accent6">
                    <a:lumMod val="50000"/>
                  </a:schemeClr>
                </a:solidFill>
                <a:latin typeface="Abadi" panose="020B0604020104020204" pitchFamily="34" charset="0"/>
              </a:rPr>
              <a:t>d</a:t>
            </a:r>
            <a:r>
              <a:rPr lang="en-US" sz="1500" cap="all" spc="-4" dirty="0">
                <a:solidFill>
                  <a:schemeClr val="accent6">
                    <a:lumMod val="50000"/>
                  </a:schemeClr>
                </a:solidFill>
                <a:latin typeface="Abadi" panose="020B0604020104020204" pitchFamily="34" charset="0"/>
              </a:rPr>
              <a:t> b</a:t>
            </a:r>
            <a:r>
              <a:rPr lang="en-US" sz="1500" cap="all" dirty="0">
                <a:solidFill>
                  <a:schemeClr val="accent6">
                    <a:lumMod val="50000"/>
                  </a:schemeClr>
                </a:solidFill>
                <a:latin typeface="Abadi" panose="020B0604020104020204" pitchFamily="34" charset="0"/>
              </a:rPr>
              <a:t>y</a:t>
            </a:r>
            <a:r>
              <a:rPr lang="en-US" sz="1500" cap="all" spc="-4" dirty="0">
                <a:solidFill>
                  <a:schemeClr val="accent6">
                    <a:lumMod val="50000"/>
                  </a:schemeClr>
                </a:solidFill>
                <a:latin typeface="Abadi" panose="020B0604020104020204" pitchFamily="34" charset="0"/>
              </a:rPr>
              <a:t> </a:t>
            </a:r>
            <a:r>
              <a:rPr lang="en-US" sz="1500" cap="all" spc="-11" dirty="0">
                <a:solidFill>
                  <a:schemeClr val="accent6">
                    <a:lumMod val="50000"/>
                  </a:schemeClr>
                </a:solidFill>
                <a:latin typeface="Abadi" panose="020B0604020104020204" pitchFamily="34" charset="0"/>
              </a:rPr>
              <a:t>t</a:t>
            </a:r>
            <a:r>
              <a:rPr lang="en-US" sz="1500" cap="all" spc="-23" dirty="0">
                <a:solidFill>
                  <a:schemeClr val="accent6">
                    <a:lumMod val="50000"/>
                  </a:schemeClr>
                </a:solidFill>
                <a:latin typeface="Abadi" panose="020B0604020104020204" pitchFamily="34" charset="0"/>
              </a:rPr>
              <a:t>h</a:t>
            </a:r>
            <a:r>
              <a:rPr lang="en-US" sz="1500" cap="all" dirty="0">
                <a:solidFill>
                  <a:schemeClr val="accent6">
                    <a:lumMod val="50000"/>
                  </a:schemeClr>
                </a:solidFill>
                <a:latin typeface="Abadi" panose="020B0604020104020204" pitchFamily="34" charset="0"/>
              </a:rPr>
              <a:t>e </a:t>
            </a:r>
            <a:r>
              <a:rPr lang="en-US" sz="1500" cap="all" spc="-15" dirty="0">
                <a:solidFill>
                  <a:schemeClr val="accent6">
                    <a:lumMod val="50000"/>
                  </a:schemeClr>
                </a:solidFill>
                <a:latin typeface="Abadi" panose="020B0604020104020204" pitchFamily="34" charset="0"/>
              </a:rPr>
              <a:t>F</a:t>
            </a:r>
            <a:r>
              <a:rPr lang="en-US" sz="1500" cap="all" spc="-19" dirty="0">
                <a:solidFill>
                  <a:schemeClr val="accent6">
                    <a:lumMod val="50000"/>
                  </a:schemeClr>
                </a:solidFill>
                <a:latin typeface="Abadi" panose="020B0604020104020204" pitchFamily="34" charset="0"/>
              </a:rPr>
              <a:t>DA</a:t>
            </a:r>
            <a:r>
              <a:rPr lang="en-US" sz="1500" cap="all" spc="-19" dirty="0">
                <a:solidFill>
                  <a:schemeClr val="accent6">
                    <a:lumMod val="50000"/>
                  </a:schemeClr>
                </a:solidFill>
                <a:highlight>
                  <a:srgbClr val="00FFFF"/>
                </a:highlight>
                <a:latin typeface="Abadi" panose="020B0604020104020204" pitchFamily="34" charset="0"/>
              </a:rPr>
              <a:t>.</a:t>
            </a:r>
            <a:endParaRPr lang="en-US" sz="1500" cap="all" dirty="0">
              <a:solidFill>
                <a:schemeClr val="accent6">
                  <a:lumMod val="50000"/>
                </a:schemeClr>
              </a:solidFill>
              <a:highlight>
                <a:srgbClr val="00FFFF"/>
              </a:highlight>
              <a:latin typeface="Abadi" panose="020B0604020104020204" pitchFamily="34" charset="0"/>
            </a:endParaRPr>
          </a:p>
        </p:txBody>
      </p:sp>
      <p:sp>
        <p:nvSpPr>
          <p:cNvPr id="17" name="Rectangle 16">
            <a:extLst>
              <a:ext uri="{FF2B5EF4-FFF2-40B4-BE49-F238E27FC236}">
                <a16:creationId xmlns:a16="http://schemas.microsoft.com/office/drawing/2014/main" id="{97D40E23-0106-234C-9DB9-9CF5CB43084B}"/>
              </a:ext>
            </a:extLst>
          </p:cNvPr>
          <p:cNvSpPr/>
          <p:nvPr/>
        </p:nvSpPr>
        <p:spPr>
          <a:xfrm>
            <a:off x="2393048" y="4907374"/>
            <a:ext cx="3702953"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defTabSz="685800">
              <a:defRPr/>
            </a:pPr>
            <a:r>
              <a:rPr lang="en-US" sz="2400" dirty="0">
                <a:solidFill>
                  <a:schemeClr val="accent6">
                    <a:lumMod val="50000"/>
                  </a:schemeClr>
                </a:solidFill>
                <a:latin typeface="Gill Sans MT" panose="020B0502020104020203"/>
              </a:rPr>
              <a:t>Safeguard’s positioning</a:t>
            </a:r>
            <a:endParaRPr lang="en-SA" sz="2400" dirty="0">
              <a:solidFill>
                <a:schemeClr val="accent6">
                  <a:lumMod val="50000"/>
                </a:schemeClr>
              </a:solidFill>
              <a:latin typeface="Gill Sans MT" panose="020B0502020104020203"/>
            </a:endParaRPr>
          </a:p>
        </p:txBody>
      </p:sp>
      <p:sp>
        <p:nvSpPr>
          <p:cNvPr id="3" name="Rectangle 2">
            <a:extLst>
              <a:ext uri="{FF2B5EF4-FFF2-40B4-BE49-F238E27FC236}">
                <a16:creationId xmlns:a16="http://schemas.microsoft.com/office/drawing/2014/main" id="{AA807842-ADF0-14B7-E3D6-7553A5846A34}"/>
              </a:ext>
            </a:extLst>
          </p:cNvPr>
          <p:cNvSpPr/>
          <p:nvPr/>
        </p:nvSpPr>
        <p:spPr>
          <a:xfrm>
            <a:off x="2393048" y="1799875"/>
            <a:ext cx="8274953" cy="738664"/>
          </a:xfrm>
          <a:prstGeom prst="rect">
            <a:avLst/>
          </a:prstGeom>
          <a:solidFill>
            <a:schemeClr val="bg1"/>
          </a:solidFill>
        </p:spPr>
        <p:txBody>
          <a:bodyPr wrap="square">
            <a:spAutoFit/>
          </a:bodyPr>
          <a:lstStyle/>
          <a:p>
            <a:pPr defTabSz="685800">
              <a:defRPr/>
            </a:pPr>
            <a:r>
              <a:rPr lang="en-US" sz="2100" b="1" dirty="0">
                <a:solidFill>
                  <a:schemeClr val="accent6">
                    <a:lumMod val="50000"/>
                  </a:schemeClr>
                </a:solidFill>
                <a:latin typeface="Gill Sans MT" panose="020B0502020104020203"/>
              </a:rPr>
              <a:t>IDETIFY </a:t>
            </a:r>
            <a:r>
              <a:rPr lang="en-US" sz="2100" dirty="0">
                <a:solidFill>
                  <a:schemeClr val="accent6">
                    <a:lumMod val="50000"/>
                  </a:schemeClr>
                </a:solidFill>
                <a:latin typeface="Gill Sans MT" panose="020B0502020104020203"/>
              </a:rPr>
              <a:t>: </a:t>
            </a:r>
            <a:r>
              <a:rPr lang="en-US" sz="2100" u="sng" dirty="0">
                <a:solidFill>
                  <a:schemeClr val="accent6">
                    <a:lumMod val="50000"/>
                  </a:schemeClr>
                </a:solidFill>
                <a:latin typeface="Gill Sans MT" panose="020B0502020104020203"/>
              </a:rPr>
              <a:t>(</a:t>
            </a:r>
            <a:r>
              <a:rPr lang="en-US" u="sng" cap="all" dirty="0">
                <a:solidFill>
                  <a:schemeClr val="accent6">
                    <a:lumMod val="50000"/>
                  </a:schemeClr>
                </a:solidFill>
                <a:highlight>
                  <a:srgbClr val="FFFF00"/>
                </a:highlight>
                <a:latin typeface="Abadi" panose="020B0604020104020204" pitchFamily="34" charset="0"/>
              </a:rPr>
              <a:t>target segments </a:t>
            </a:r>
            <a:r>
              <a:rPr lang="en-US" cap="all" dirty="0">
                <a:solidFill>
                  <a:schemeClr val="accent6">
                    <a:lumMod val="50000"/>
                  </a:schemeClr>
                </a:solidFill>
                <a:latin typeface="Abadi" panose="020B0604020104020204" pitchFamily="34" charset="0"/>
              </a:rPr>
              <a:t>and </a:t>
            </a:r>
            <a:r>
              <a:rPr lang="en-US" u="sng" cap="all" dirty="0">
                <a:solidFill>
                  <a:schemeClr val="accent6">
                    <a:lumMod val="50000"/>
                  </a:schemeClr>
                </a:solidFill>
                <a:highlight>
                  <a:srgbClr val="00FFFF"/>
                </a:highlight>
                <a:latin typeface="Abadi" panose="020B0604020104020204" pitchFamily="34" charset="0"/>
              </a:rPr>
              <a:t>need</a:t>
            </a:r>
            <a:r>
              <a:rPr lang="en-US" sz="2100" u="sng" dirty="0">
                <a:solidFill>
                  <a:schemeClr val="accent6">
                    <a:lumMod val="50000"/>
                  </a:schemeClr>
                </a:solidFill>
                <a:latin typeface="Gill Sans MT" panose="020B0502020104020203"/>
              </a:rPr>
              <a:t>) </a:t>
            </a:r>
            <a:r>
              <a:rPr lang="en-US" sz="2100" dirty="0">
                <a:solidFill>
                  <a:schemeClr val="accent6">
                    <a:lumMod val="50000"/>
                  </a:schemeClr>
                </a:solidFill>
                <a:latin typeface="Gill Sans MT" panose="020B0502020104020203"/>
              </a:rPr>
              <a:t>our (</a:t>
            </a:r>
            <a:r>
              <a:rPr lang="en-US" sz="2100" u="sng" dirty="0">
                <a:solidFill>
                  <a:schemeClr val="accent6">
                    <a:lumMod val="50000"/>
                  </a:schemeClr>
                </a:solidFill>
                <a:highlight>
                  <a:srgbClr val="FF0000"/>
                </a:highlight>
                <a:latin typeface="Gill Sans MT" panose="020B0502020104020203"/>
              </a:rPr>
              <a:t>brand</a:t>
            </a:r>
            <a:r>
              <a:rPr lang="en-US" sz="2100" dirty="0">
                <a:solidFill>
                  <a:schemeClr val="accent6">
                    <a:lumMod val="50000"/>
                  </a:schemeClr>
                </a:solidFill>
                <a:highlight>
                  <a:srgbClr val="FF0000"/>
                </a:highlight>
                <a:latin typeface="Gill Sans MT" panose="020B0502020104020203"/>
              </a:rPr>
              <a:t>)</a:t>
            </a:r>
            <a:r>
              <a:rPr lang="en-US" sz="2100" dirty="0">
                <a:solidFill>
                  <a:schemeClr val="accent6">
                    <a:lumMod val="50000"/>
                  </a:schemeClr>
                </a:solidFill>
                <a:latin typeface="Gill Sans MT" panose="020B0502020104020203"/>
              </a:rPr>
              <a:t> is (</a:t>
            </a:r>
            <a:r>
              <a:rPr lang="en-US" cap="all" spc="-4" dirty="0">
                <a:solidFill>
                  <a:schemeClr val="accent6">
                    <a:lumMod val="50000"/>
                  </a:schemeClr>
                </a:solidFill>
                <a:highlight>
                  <a:srgbClr val="00FF00"/>
                </a:highlight>
                <a:latin typeface="Abadi" panose="020B0604020104020204" pitchFamily="34" charset="0"/>
              </a:rPr>
              <a:t>concept</a:t>
            </a:r>
            <a:r>
              <a:rPr lang="en-US" sz="2100" dirty="0">
                <a:solidFill>
                  <a:schemeClr val="accent6">
                    <a:lumMod val="50000"/>
                  </a:schemeClr>
                </a:solidFill>
                <a:latin typeface="Gill Sans MT" panose="020B0502020104020203"/>
              </a:rPr>
              <a:t>) that (</a:t>
            </a:r>
            <a:r>
              <a:rPr lang="en-US" cap="all" spc="-19" dirty="0">
                <a:solidFill>
                  <a:schemeClr val="accent6">
                    <a:lumMod val="50000"/>
                  </a:schemeClr>
                </a:solidFill>
                <a:highlight>
                  <a:srgbClr val="800080"/>
                </a:highlight>
                <a:latin typeface="Abadi" panose="020B0604020104020204" pitchFamily="34" charset="0"/>
              </a:rPr>
              <a:t>point of difference</a:t>
            </a:r>
            <a:r>
              <a:rPr lang="en-US" sz="2100" dirty="0">
                <a:solidFill>
                  <a:schemeClr val="accent6">
                    <a:lumMod val="50000"/>
                  </a:schemeClr>
                </a:solidFill>
                <a:latin typeface="Gill Sans MT" panose="020B0502020104020203"/>
              </a:rPr>
              <a:t>).</a:t>
            </a:r>
            <a:endParaRPr lang="en-IN" sz="2100" dirty="0">
              <a:solidFill>
                <a:schemeClr val="accent6">
                  <a:lumMod val="50000"/>
                </a:schemeClr>
              </a:solidFill>
              <a:latin typeface="Gill Sans MT" panose="020B0502020104020203"/>
            </a:endParaRP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 Beginner's Guide to STP Marketing - martechlive">
            <a:extLst>
              <a:ext uri="{FF2B5EF4-FFF2-40B4-BE49-F238E27FC236}">
                <a16:creationId xmlns:a16="http://schemas.microsoft.com/office/drawing/2014/main" id="{3FB15A92-760B-1941-9907-BC193557FE67}"/>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7240" r="1826"/>
          <a:stretch/>
        </p:blipFill>
        <p:spPr bwMode="auto">
          <a:xfrm>
            <a:off x="1524000" y="1656302"/>
            <a:ext cx="7829550" cy="284519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C53B89D1-BF3C-420C-EFCA-0D02816D34F0}"/>
              </a:ext>
            </a:extLst>
          </p:cNvPr>
          <p:cNvGrpSpPr/>
          <p:nvPr/>
        </p:nvGrpSpPr>
        <p:grpSpPr>
          <a:xfrm>
            <a:off x="6279679" y="3528638"/>
            <a:ext cx="2251038" cy="1673062"/>
            <a:chOff x="7078532" y="3568521"/>
            <a:chExt cx="2689412" cy="2670914"/>
          </a:xfrm>
        </p:grpSpPr>
        <p:sp>
          <p:nvSpPr>
            <p:cNvPr id="19" name="Oval 18">
              <a:extLst>
                <a:ext uri="{FF2B5EF4-FFF2-40B4-BE49-F238E27FC236}">
                  <a16:creationId xmlns:a16="http://schemas.microsoft.com/office/drawing/2014/main" id="{9943C1D9-A66E-9B0F-A2CD-DEE85BF62E67}"/>
                </a:ext>
              </a:extLst>
            </p:cNvPr>
            <p:cNvSpPr/>
            <p:nvPr/>
          </p:nvSpPr>
          <p:spPr>
            <a:xfrm>
              <a:off x="7078532" y="3568521"/>
              <a:ext cx="2689412" cy="2670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b="1" dirty="0">
                  <a:ln w="10160">
                    <a:solidFill>
                      <a:srgbClr val="9B75B2"/>
                    </a:solidFill>
                    <a:prstDash val="solid"/>
                  </a:ln>
                  <a:solidFill>
                    <a:srgbClr val="FFFFFF"/>
                  </a:solidFill>
                  <a:effectLst>
                    <a:outerShdw blurRad="38100" dist="22860" dir="5400000" algn="tl" rotWithShape="0">
                      <a:srgbClr val="000000">
                        <a:alpha val="30000"/>
                      </a:srgbClr>
                    </a:outerShdw>
                  </a:effectLst>
                  <a:latin typeface="Impact" panose="020B0806030902050204"/>
                </a:rPr>
                <a:t>Differentiation</a:t>
              </a:r>
              <a:endParaRPr lang="en-SA" b="1" dirty="0">
                <a:ln w="10160">
                  <a:solidFill>
                    <a:srgbClr val="9B75B2"/>
                  </a:solidFill>
                  <a:prstDash val="solid"/>
                </a:ln>
                <a:solidFill>
                  <a:srgbClr val="FFFFFF"/>
                </a:solidFill>
                <a:effectLst>
                  <a:outerShdw blurRad="38100" dist="22860" dir="5400000" algn="tl" rotWithShape="0">
                    <a:srgbClr val="000000">
                      <a:alpha val="30000"/>
                    </a:srgbClr>
                  </a:outerShdw>
                </a:effectLst>
                <a:latin typeface="Impact" panose="020B0806030902050204"/>
              </a:endParaRPr>
            </a:p>
          </p:txBody>
        </p:sp>
        <p:sp>
          <p:nvSpPr>
            <p:cNvPr id="20" name="Oval 19">
              <a:extLst>
                <a:ext uri="{FF2B5EF4-FFF2-40B4-BE49-F238E27FC236}">
                  <a16:creationId xmlns:a16="http://schemas.microsoft.com/office/drawing/2014/main" id="{254B3720-26C7-CD8C-30C5-363C8C1BA144}"/>
                </a:ext>
              </a:extLst>
            </p:cNvPr>
            <p:cNvSpPr/>
            <p:nvPr/>
          </p:nvSpPr>
          <p:spPr>
            <a:xfrm>
              <a:off x="7207624" y="3700631"/>
              <a:ext cx="2431228" cy="2409713"/>
            </a:xfrm>
            <a:prstGeom prst="ellipse">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Impact" panose="020B0806030902050204"/>
              </a:endParaRPr>
            </a:p>
          </p:txBody>
        </p:sp>
      </p:grpSp>
      <p:grpSp>
        <p:nvGrpSpPr>
          <p:cNvPr id="9" name="Group 8">
            <a:extLst>
              <a:ext uri="{FF2B5EF4-FFF2-40B4-BE49-F238E27FC236}">
                <a16:creationId xmlns:a16="http://schemas.microsoft.com/office/drawing/2014/main" id="{6FFD5E5E-9C64-3108-7EA9-2817E0D3801F}"/>
              </a:ext>
            </a:extLst>
          </p:cNvPr>
          <p:cNvGrpSpPr/>
          <p:nvPr/>
        </p:nvGrpSpPr>
        <p:grpSpPr>
          <a:xfrm>
            <a:off x="8130201" y="3578972"/>
            <a:ext cx="2251038" cy="1751708"/>
            <a:chOff x="7078532" y="3568521"/>
            <a:chExt cx="2689412" cy="2670914"/>
          </a:xfrm>
        </p:grpSpPr>
        <p:sp>
          <p:nvSpPr>
            <p:cNvPr id="10" name="Oval 9">
              <a:extLst>
                <a:ext uri="{FF2B5EF4-FFF2-40B4-BE49-F238E27FC236}">
                  <a16:creationId xmlns:a16="http://schemas.microsoft.com/office/drawing/2014/main" id="{8F87D992-1FCB-6E44-3E43-17DE15B34210}"/>
                </a:ext>
              </a:extLst>
            </p:cNvPr>
            <p:cNvSpPr/>
            <p:nvPr/>
          </p:nvSpPr>
          <p:spPr>
            <a:xfrm>
              <a:off x="7078532" y="3568521"/>
              <a:ext cx="2689412" cy="2670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766">
                <a:defRPr/>
              </a:pPr>
              <a:r>
                <a:rPr lang="en-US" b="1" dirty="0">
                  <a:ln w="10160">
                    <a:solidFill>
                      <a:srgbClr val="9B75B2"/>
                    </a:solidFill>
                    <a:prstDash val="solid"/>
                  </a:ln>
                  <a:solidFill>
                    <a:srgbClr val="FFFFFF"/>
                  </a:solidFill>
                  <a:effectLst>
                    <a:outerShdw blurRad="38100" dist="22860" dir="5400000" algn="tl" rotWithShape="0">
                      <a:srgbClr val="000000">
                        <a:alpha val="30000"/>
                      </a:srgbClr>
                    </a:outerShdw>
                  </a:effectLst>
                  <a:latin typeface="Impact" panose="020B0806030902050204"/>
                </a:rPr>
                <a:t>B</a:t>
              </a:r>
              <a:r>
                <a:rPr lang="en-SA" sz="2100" b="1" dirty="0">
                  <a:ln w="10160">
                    <a:solidFill>
                      <a:srgbClr val="9B75B2"/>
                    </a:solidFill>
                    <a:prstDash val="solid"/>
                  </a:ln>
                  <a:solidFill>
                    <a:srgbClr val="FFFFFF"/>
                  </a:solidFill>
                  <a:effectLst>
                    <a:outerShdw blurRad="38100" dist="22860" dir="5400000" algn="tl" rotWithShape="0">
                      <a:srgbClr val="000000">
                        <a:alpha val="30000"/>
                      </a:srgbClr>
                    </a:outerShdw>
                  </a:effectLst>
                  <a:latin typeface="Impact" panose="020B0806030902050204"/>
                </a:rPr>
                <a:t>randing</a:t>
              </a:r>
              <a:r>
                <a:rPr lang="en-SA" b="1" dirty="0">
                  <a:ln w="10160">
                    <a:solidFill>
                      <a:srgbClr val="9B75B2"/>
                    </a:solidFill>
                    <a:prstDash val="solid"/>
                  </a:ln>
                  <a:solidFill>
                    <a:srgbClr val="FFFFFF"/>
                  </a:solidFill>
                  <a:effectLst>
                    <a:outerShdw blurRad="38100" dist="22860" dir="5400000" algn="tl" rotWithShape="0">
                      <a:srgbClr val="000000">
                        <a:alpha val="30000"/>
                      </a:srgbClr>
                    </a:outerShdw>
                  </a:effectLst>
                  <a:latin typeface="Impact" panose="020B0806030902050204"/>
                </a:rPr>
                <a:t> </a:t>
              </a:r>
            </a:p>
          </p:txBody>
        </p:sp>
        <p:sp>
          <p:nvSpPr>
            <p:cNvPr id="11" name="Oval 10">
              <a:extLst>
                <a:ext uri="{FF2B5EF4-FFF2-40B4-BE49-F238E27FC236}">
                  <a16:creationId xmlns:a16="http://schemas.microsoft.com/office/drawing/2014/main" id="{88460119-E49B-3500-DB63-45032140CE18}"/>
                </a:ext>
              </a:extLst>
            </p:cNvPr>
            <p:cNvSpPr/>
            <p:nvPr/>
          </p:nvSpPr>
          <p:spPr>
            <a:xfrm>
              <a:off x="7207624" y="3700631"/>
              <a:ext cx="2431228" cy="2409713"/>
            </a:xfrm>
            <a:prstGeom prst="ellipse">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766">
                <a:defRPr/>
              </a:pPr>
              <a:endParaRPr lang="en-SA" sz="1050">
                <a:solidFill>
                  <a:prstClr val="white"/>
                </a:solidFill>
                <a:latin typeface="Impact" panose="020B0806030902050204"/>
              </a:endParaRPr>
            </a:p>
          </p:txBody>
        </p:sp>
      </p:grpSp>
    </p:spTree>
    <p:extLst>
      <p:ext uri="{BB962C8B-B14F-4D97-AF65-F5344CB8AC3E}">
        <p14:creationId xmlns:p14="http://schemas.microsoft.com/office/powerpoint/2010/main" val="34316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0E015D-23C3-4DC2-BD5C-C3373DB7C2A3}"/>
              </a:ext>
            </a:extLst>
          </p:cNvPr>
          <p:cNvPicPr>
            <a:picLocks noChangeAspect="1"/>
          </p:cNvPicPr>
          <p:nvPr/>
        </p:nvPicPr>
        <p:blipFill rotWithShape="1">
          <a:blip r:embed="rId3"/>
          <a:srcRect l="8868" r="68295" b="7099"/>
          <a:stretch/>
        </p:blipFill>
        <p:spPr>
          <a:xfrm>
            <a:off x="2520830" y="2811350"/>
            <a:ext cx="1744880" cy="2448903"/>
          </a:xfrm>
          <a:prstGeom prst="rect">
            <a:avLst/>
          </a:prstGeom>
        </p:spPr>
      </p:pic>
      <p:pic>
        <p:nvPicPr>
          <p:cNvPr id="2" name="Picture 1">
            <a:extLst>
              <a:ext uri="{FF2B5EF4-FFF2-40B4-BE49-F238E27FC236}">
                <a16:creationId xmlns:a16="http://schemas.microsoft.com/office/drawing/2014/main" id="{ECCD9DD1-410A-4921-A9BB-3D8625391237}"/>
              </a:ext>
            </a:extLst>
          </p:cNvPr>
          <p:cNvPicPr>
            <a:picLocks noChangeAspect="1"/>
          </p:cNvPicPr>
          <p:nvPr/>
        </p:nvPicPr>
        <p:blipFill>
          <a:blip r:embed="rId4"/>
          <a:stretch>
            <a:fillRect/>
          </a:stretch>
        </p:blipFill>
        <p:spPr>
          <a:xfrm>
            <a:off x="7696201" y="2214763"/>
            <a:ext cx="2770547" cy="3246798"/>
          </a:xfrm>
          <a:prstGeom prst="rect">
            <a:avLst/>
          </a:prstGeom>
        </p:spPr>
      </p:pic>
      <p:pic>
        <p:nvPicPr>
          <p:cNvPr id="20" name="Picture 19">
            <a:extLst>
              <a:ext uri="{FF2B5EF4-FFF2-40B4-BE49-F238E27FC236}">
                <a16:creationId xmlns:a16="http://schemas.microsoft.com/office/drawing/2014/main" id="{D908D329-38BC-4C5E-B2F9-CEBE2F349A8B}"/>
              </a:ext>
            </a:extLst>
          </p:cNvPr>
          <p:cNvPicPr>
            <a:picLocks noChangeAspect="1"/>
          </p:cNvPicPr>
          <p:nvPr/>
        </p:nvPicPr>
        <p:blipFill rotWithShape="1">
          <a:blip r:embed="rId3"/>
          <a:srcRect l="63346" r="9863" b="4538"/>
          <a:stretch/>
        </p:blipFill>
        <p:spPr>
          <a:xfrm>
            <a:off x="4924828" y="2305858"/>
            <a:ext cx="2363591" cy="2954394"/>
          </a:xfrm>
          <a:prstGeom prst="rect">
            <a:avLst/>
          </a:prstGeom>
        </p:spPr>
      </p:pic>
      <p:sp>
        <p:nvSpPr>
          <p:cNvPr id="22" name="object 3">
            <a:extLst>
              <a:ext uri="{FF2B5EF4-FFF2-40B4-BE49-F238E27FC236}">
                <a16:creationId xmlns:a16="http://schemas.microsoft.com/office/drawing/2014/main" id="{88F3453C-FE88-4B88-B3EE-7600A00EC972}"/>
              </a:ext>
            </a:extLst>
          </p:cNvPr>
          <p:cNvSpPr txBox="1"/>
          <p:nvPr/>
        </p:nvSpPr>
        <p:spPr>
          <a:xfrm>
            <a:off x="1877961" y="5355529"/>
            <a:ext cx="2030374" cy="415498"/>
          </a:xfrm>
          <a:prstGeom prst="rect">
            <a:avLst/>
          </a:prstGeom>
        </p:spPr>
        <p:style>
          <a:lnRef idx="2">
            <a:schemeClr val="dk1"/>
          </a:lnRef>
          <a:fillRef idx="1">
            <a:schemeClr val="lt1"/>
          </a:fillRef>
          <a:effectRef idx="0">
            <a:schemeClr val="dk1"/>
          </a:effectRef>
          <a:fontRef idx="minor">
            <a:schemeClr val="dk1"/>
          </a:fontRef>
        </p:style>
        <p:txBody>
          <a:bodyPr vert="horz" wrap="square" lIns="0" tIns="0" rIns="0" bIns="0" rtlCol="0">
            <a:spAutoFit/>
          </a:bodyPr>
          <a:lstStyle/>
          <a:p>
            <a:pPr marL="69056" algn="ctr" defTabSz="342900">
              <a:defRPr/>
            </a:pPr>
            <a:r>
              <a:rPr sz="2700" b="1" spc="-4" dirty="0">
                <a:solidFill>
                  <a:srgbClr val="336666"/>
                </a:solidFill>
                <a:latin typeface="Arial Black"/>
                <a:cs typeface="Arial Black"/>
              </a:rPr>
              <a:t>P</a:t>
            </a:r>
            <a:r>
              <a:rPr sz="2700" b="1" spc="26" dirty="0">
                <a:solidFill>
                  <a:srgbClr val="336666"/>
                </a:solidFill>
                <a:latin typeface="Arial Black"/>
                <a:cs typeface="Arial Black"/>
              </a:rPr>
              <a:t>r</a:t>
            </a:r>
            <a:r>
              <a:rPr sz="2700" b="1" dirty="0">
                <a:solidFill>
                  <a:srgbClr val="336666"/>
                </a:solidFill>
                <a:latin typeface="Arial Black"/>
                <a:cs typeface="Arial Black"/>
              </a:rPr>
              <a:t>o</a:t>
            </a:r>
            <a:r>
              <a:rPr sz="2700" b="1" spc="-8" dirty="0">
                <a:solidFill>
                  <a:srgbClr val="336666"/>
                </a:solidFill>
                <a:latin typeface="Arial Black"/>
                <a:cs typeface="Arial Black"/>
              </a:rPr>
              <a:t>d</a:t>
            </a:r>
            <a:r>
              <a:rPr sz="2700" b="1" dirty="0">
                <a:solidFill>
                  <a:srgbClr val="336666"/>
                </a:solidFill>
                <a:latin typeface="Arial Black"/>
                <a:cs typeface="Arial Black"/>
              </a:rPr>
              <a:t>u</a:t>
            </a:r>
            <a:r>
              <a:rPr sz="2700" b="1" spc="-8" dirty="0">
                <a:solidFill>
                  <a:srgbClr val="336666"/>
                </a:solidFill>
                <a:latin typeface="Arial Black"/>
                <a:cs typeface="Arial Black"/>
              </a:rPr>
              <a:t>c</a:t>
            </a:r>
            <a:r>
              <a:rPr sz="2700" b="1" dirty="0">
                <a:solidFill>
                  <a:srgbClr val="336666"/>
                </a:solidFill>
                <a:latin typeface="Arial Black"/>
                <a:cs typeface="Arial Black"/>
              </a:rPr>
              <a:t>t</a:t>
            </a:r>
            <a:endParaRPr sz="2700" dirty="0">
              <a:solidFill>
                <a:prstClr val="black"/>
              </a:solidFill>
              <a:latin typeface="Arial Black"/>
              <a:cs typeface="Arial Black"/>
            </a:endParaRPr>
          </a:p>
        </p:txBody>
      </p:sp>
      <p:sp>
        <p:nvSpPr>
          <p:cNvPr id="24" name="object 4">
            <a:extLst>
              <a:ext uri="{FF2B5EF4-FFF2-40B4-BE49-F238E27FC236}">
                <a16:creationId xmlns:a16="http://schemas.microsoft.com/office/drawing/2014/main" id="{1B95418B-D812-4F0A-BCD6-7D864770B6FF}"/>
              </a:ext>
            </a:extLst>
          </p:cNvPr>
          <p:cNvSpPr txBox="1"/>
          <p:nvPr/>
        </p:nvSpPr>
        <p:spPr>
          <a:xfrm>
            <a:off x="4148699" y="5429260"/>
            <a:ext cx="6203534" cy="415498"/>
          </a:xfrm>
          <a:prstGeom prst="rect">
            <a:avLst/>
          </a:prstGeom>
        </p:spPr>
        <p:style>
          <a:lnRef idx="3">
            <a:schemeClr val="lt1"/>
          </a:lnRef>
          <a:fillRef idx="1">
            <a:schemeClr val="accent6"/>
          </a:fillRef>
          <a:effectRef idx="1">
            <a:schemeClr val="accent6"/>
          </a:effectRef>
          <a:fontRef idx="minor">
            <a:schemeClr val="lt1"/>
          </a:fontRef>
        </p:style>
        <p:txBody>
          <a:bodyPr vert="horz" wrap="square" lIns="0" tIns="0" rIns="0" bIns="0" rtlCol="0">
            <a:spAutoFit/>
          </a:bodyPr>
          <a:lstStyle/>
          <a:p>
            <a:pPr marL="68580" algn="ctr" defTabSz="342900">
              <a:defRPr/>
            </a:pPr>
            <a:r>
              <a:rPr sz="2700" b="1" dirty="0">
                <a:solidFill>
                  <a:prstClr val="white"/>
                </a:solidFill>
                <a:latin typeface="Arial Black"/>
                <a:cs typeface="Arial Black"/>
              </a:rPr>
              <a:t>B</a:t>
            </a:r>
            <a:r>
              <a:rPr sz="2700" b="1" spc="23" dirty="0">
                <a:solidFill>
                  <a:prstClr val="white"/>
                </a:solidFill>
                <a:latin typeface="Arial Black"/>
                <a:cs typeface="Arial Black"/>
              </a:rPr>
              <a:t>r</a:t>
            </a:r>
            <a:r>
              <a:rPr sz="2700" b="1" dirty="0">
                <a:solidFill>
                  <a:prstClr val="white"/>
                </a:solidFill>
                <a:latin typeface="Arial Black"/>
                <a:cs typeface="Arial Black"/>
              </a:rPr>
              <a:t>a</a:t>
            </a:r>
            <a:r>
              <a:rPr sz="2700" b="1" spc="-8" dirty="0">
                <a:solidFill>
                  <a:prstClr val="white"/>
                </a:solidFill>
                <a:latin typeface="Arial Black"/>
                <a:cs typeface="Arial Black"/>
              </a:rPr>
              <a:t>n</a:t>
            </a:r>
            <a:r>
              <a:rPr sz="2700" b="1" dirty="0">
                <a:solidFill>
                  <a:prstClr val="white"/>
                </a:solidFill>
                <a:latin typeface="Arial Black"/>
                <a:cs typeface="Arial Black"/>
              </a:rPr>
              <a:t>d</a:t>
            </a:r>
            <a:r>
              <a:rPr lang="en-US" sz="2700" b="1" dirty="0">
                <a:solidFill>
                  <a:prstClr val="white"/>
                </a:solidFill>
                <a:latin typeface="Arial Black"/>
                <a:cs typeface="Arial Black"/>
              </a:rPr>
              <a:t>s</a:t>
            </a:r>
            <a:endParaRPr sz="2700" dirty="0">
              <a:solidFill>
                <a:prstClr val="white"/>
              </a:solidFill>
              <a:latin typeface="Arial Black"/>
              <a:cs typeface="Arial Black"/>
            </a:endParaRPr>
          </a:p>
        </p:txBody>
      </p:sp>
      <p:sp>
        <p:nvSpPr>
          <p:cNvPr id="3" name="TextBox 2">
            <a:extLst>
              <a:ext uri="{FF2B5EF4-FFF2-40B4-BE49-F238E27FC236}">
                <a16:creationId xmlns:a16="http://schemas.microsoft.com/office/drawing/2014/main" id="{98514F31-DAA9-BF54-9790-F87E3F0D8F04}"/>
              </a:ext>
            </a:extLst>
          </p:cNvPr>
          <p:cNvSpPr txBox="1"/>
          <p:nvPr/>
        </p:nvSpPr>
        <p:spPr>
          <a:xfrm>
            <a:off x="3026889" y="2434591"/>
            <a:ext cx="881447" cy="1107996"/>
          </a:xfrm>
          <a:prstGeom prst="rect">
            <a:avLst/>
          </a:prstGeom>
          <a:noFill/>
        </p:spPr>
        <p:txBody>
          <a:bodyPr wrap="square" rtlCol="0">
            <a:spAutoFit/>
          </a:bodyPr>
          <a:lstStyle/>
          <a:p>
            <a:pPr defTabSz="685800">
              <a:defRPr/>
            </a:pPr>
            <a:r>
              <a:rPr lang="en-SA" sz="3300" dirty="0">
                <a:solidFill>
                  <a:prstClr val="black"/>
                </a:solidFill>
                <a:latin typeface="Gill Sans MT" panose="020B0502020104020203"/>
              </a:rPr>
              <a:t>0.1$</a:t>
            </a:r>
          </a:p>
        </p:txBody>
      </p:sp>
      <p:sp>
        <p:nvSpPr>
          <p:cNvPr id="10" name="TextBox 9">
            <a:extLst>
              <a:ext uri="{FF2B5EF4-FFF2-40B4-BE49-F238E27FC236}">
                <a16:creationId xmlns:a16="http://schemas.microsoft.com/office/drawing/2014/main" id="{ABF3B8E7-93EE-616A-5E63-2BCC28979D45}"/>
              </a:ext>
            </a:extLst>
          </p:cNvPr>
          <p:cNvSpPr txBox="1"/>
          <p:nvPr/>
        </p:nvSpPr>
        <p:spPr>
          <a:xfrm>
            <a:off x="8483820" y="1646899"/>
            <a:ext cx="996235" cy="600164"/>
          </a:xfrm>
          <a:prstGeom prst="rect">
            <a:avLst/>
          </a:prstGeom>
          <a:noFill/>
        </p:spPr>
        <p:txBody>
          <a:bodyPr wrap="square" rtlCol="0">
            <a:spAutoFit/>
          </a:bodyPr>
          <a:lstStyle/>
          <a:p>
            <a:pPr defTabSz="685800">
              <a:defRPr/>
            </a:pPr>
            <a:r>
              <a:rPr lang="en-SA" sz="3300" dirty="0">
                <a:solidFill>
                  <a:prstClr val="black"/>
                </a:solidFill>
                <a:latin typeface="Gill Sans MT" panose="020B0502020104020203"/>
              </a:rPr>
              <a:t>1.0$</a:t>
            </a:r>
          </a:p>
        </p:txBody>
      </p:sp>
      <p:sp>
        <p:nvSpPr>
          <p:cNvPr id="12" name="object 2">
            <a:extLst>
              <a:ext uri="{FF2B5EF4-FFF2-40B4-BE49-F238E27FC236}">
                <a16:creationId xmlns:a16="http://schemas.microsoft.com/office/drawing/2014/main" id="{6008602B-3DB1-4CAA-8283-7A36744BD68A}"/>
              </a:ext>
            </a:extLst>
          </p:cNvPr>
          <p:cNvSpPr txBox="1"/>
          <p:nvPr/>
        </p:nvSpPr>
        <p:spPr>
          <a:xfrm>
            <a:off x="1524002" y="1228668"/>
            <a:ext cx="9143999" cy="738161"/>
          </a:xfrm>
          <a:prstGeom prst="rect">
            <a:avLst/>
          </a:prstGeom>
          <a:solidFill>
            <a:schemeClr val="bg1"/>
          </a:solidFill>
          <a:ln>
            <a:noFill/>
          </a:ln>
        </p:spPr>
        <p:txBody>
          <a:bodyPr vert="horz" lIns="68580" tIns="34290" rIns="68580" bIns="34290" rtlCol="0" anchor="ctr">
            <a:noAutofit/>
          </a:bodyPr>
          <a:lstStyle>
            <a:lvl1pPr>
              <a:lnSpc>
                <a:spcPct val="90000"/>
              </a:lnSpc>
              <a:spcBef>
                <a:spcPct val="0"/>
              </a:spcBef>
              <a:buNone/>
              <a:defRPr sz="4900" cap="all" baseline="0">
                <a:solidFill>
                  <a:schemeClr val="accent1"/>
                </a:solidFill>
                <a:effectLst/>
                <a:latin typeface="Verdana" panose="020B0604030504040204" pitchFamily="34" charset="0"/>
                <a:ea typeface="+mj-ea"/>
                <a:cs typeface="+mj-cs"/>
              </a:defRPr>
            </a:lvl1pPr>
          </a:lstStyle>
          <a:p>
            <a:pPr algn="ctr" defTabSz="685800">
              <a:defRPr/>
            </a:pPr>
            <a:r>
              <a:rPr sz="2700" dirty="0">
                <a:solidFill>
                  <a:schemeClr val="accent5">
                    <a:lumMod val="50000"/>
                  </a:schemeClr>
                </a:solidFill>
                <a:latin typeface="Abadi" panose="020B0604020104020204" pitchFamily="34" charset="0"/>
              </a:rPr>
              <a:t>What </a:t>
            </a:r>
            <a:r>
              <a:rPr lang="en-US" sz="2700" dirty="0">
                <a:solidFill>
                  <a:schemeClr val="accent5">
                    <a:lumMod val="50000"/>
                  </a:schemeClr>
                </a:solidFill>
                <a:latin typeface="Abadi" panose="020B0604020104020204" pitchFamily="34" charset="0"/>
              </a:rPr>
              <a:t>are</a:t>
            </a:r>
            <a:r>
              <a:rPr sz="2700" dirty="0">
                <a:solidFill>
                  <a:schemeClr val="accent5">
                    <a:lumMod val="50000"/>
                  </a:schemeClr>
                </a:solidFill>
                <a:latin typeface="Abadi" panose="020B0604020104020204" pitchFamily="34" charset="0"/>
              </a:rPr>
              <a:t> the </a:t>
            </a:r>
            <a:r>
              <a:rPr lang="en-US" sz="2700" dirty="0">
                <a:solidFill>
                  <a:schemeClr val="accent5">
                    <a:lumMod val="50000"/>
                  </a:schemeClr>
                </a:solidFill>
                <a:latin typeface="Abadi" panose="020B0604020104020204" pitchFamily="34" charset="0"/>
              </a:rPr>
              <a:t>difference</a:t>
            </a:r>
            <a:r>
              <a:rPr sz="2700" dirty="0">
                <a:solidFill>
                  <a:schemeClr val="accent5">
                    <a:lumMod val="50000"/>
                  </a:schemeClr>
                </a:solidFill>
                <a:latin typeface="Abadi" panose="020B0604020104020204" pitchFamily="34" charset="0"/>
              </a:rPr>
              <a:t> between these 3 </a:t>
            </a:r>
            <a:r>
              <a:rPr lang="en-US" sz="2700" dirty="0">
                <a:solidFill>
                  <a:schemeClr val="accent5">
                    <a:lumMod val="50000"/>
                  </a:schemeClr>
                </a:solidFill>
                <a:latin typeface="Abadi" panose="020B0604020104020204" pitchFamily="34" charset="0"/>
              </a:rPr>
              <a:t>bottles ?</a:t>
            </a:r>
            <a:endParaRPr sz="2700" dirty="0">
              <a:solidFill>
                <a:schemeClr val="accent5">
                  <a:lumMod val="50000"/>
                </a:schemeClr>
              </a:solidFill>
              <a:latin typeface="Abadi" panose="020B0604020104020204" pitchFamily="34" charset="0"/>
            </a:endParaRPr>
          </a:p>
        </p:txBody>
      </p:sp>
    </p:spTree>
    <p:extLst>
      <p:ext uri="{BB962C8B-B14F-4D97-AF65-F5344CB8AC3E}">
        <p14:creationId xmlns:p14="http://schemas.microsoft.com/office/powerpoint/2010/main" val="34103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33"/>
          <a:stretch/>
        </p:blipFill>
        <p:spPr bwMode="auto">
          <a:xfrm rot="21420000">
            <a:off x="1789961" y="1774403"/>
            <a:ext cx="4115386" cy="2712215"/>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2" r="4246" b="2"/>
          <a:stretch/>
        </p:blipFill>
        <p:spPr bwMode="auto">
          <a:xfrm rot="21420000">
            <a:off x="6158684" y="1923225"/>
            <a:ext cx="4160212" cy="250437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690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2172052" y="1692246"/>
            <a:ext cx="6588919" cy="484749"/>
          </a:xfrm>
          <a:prstGeom prst="rect">
            <a:avLst/>
          </a:prstGeom>
          <a:solidFill>
            <a:schemeClr val="bg1"/>
          </a:solidFill>
          <a:ln>
            <a:noFill/>
          </a:ln>
        </p:spPr>
        <p:txBody>
          <a:bodyPr vert="horz" lIns="68580" tIns="34290" rIns="68580" bIns="34290" rtlCol="0" anchor="ctr">
            <a:normAutofit fontScale="90000"/>
          </a:bodyPr>
          <a:lstStyle/>
          <a:p>
            <a:r>
              <a:rPr sz="3675" dirty="0">
                <a:solidFill>
                  <a:schemeClr val="accent6">
                    <a:lumMod val="50000"/>
                  </a:schemeClr>
                </a:solidFill>
                <a:latin typeface="Verdana" panose="020B0604030504040204" pitchFamily="34" charset="0"/>
              </a:rPr>
              <a:t>Brand versus product</a:t>
            </a:r>
          </a:p>
        </p:txBody>
      </p:sp>
      <p:sp>
        <p:nvSpPr>
          <p:cNvPr id="3" name="object 3"/>
          <p:cNvSpPr txBox="1"/>
          <p:nvPr/>
        </p:nvSpPr>
        <p:spPr>
          <a:xfrm>
            <a:off x="1975298" y="2511860"/>
            <a:ext cx="3139055" cy="1384995"/>
          </a:xfrm>
          <a:prstGeom prst="rect">
            <a:avLst/>
          </a:prstGeom>
        </p:spPr>
        <p:txBody>
          <a:bodyPr vert="horz" wrap="square" lIns="0" tIns="0" rIns="0" bIns="0" rtlCol="0">
            <a:spAutoFit/>
          </a:bodyPr>
          <a:lstStyle/>
          <a:p>
            <a:pPr marL="9525" marR="3810" algn="ctr" defTabSz="342884">
              <a:defRPr/>
            </a:pPr>
            <a:r>
              <a:rPr sz="2250" b="1" dirty="0">
                <a:solidFill>
                  <a:schemeClr val="accent6">
                    <a:lumMod val="50000"/>
                  </a:schemeClr>
                </a:solidFill>
                <a:latin typeface="Arial"/>
                <a:cs typeface="Arial"/>
              </a:rPr>
              <a:t>“Products are</a:t>
            </a:r>
            <a:r>
              <a:rPr sz="2250" b="1" spc="-11" dirty="0">
                <a:solidFill>
                  <a:schemeClr val="accent6">
                    <a:lumMod val="50000"/>
                  </a:schemeClr>
                </a:solidFill>
                <a:latin typeface="Arial"/>
                <a:cs typeface="Arial"/>
              </a:rPr>
              <a:t> </a:t>
            </a:r>
            <a:r>
              <a:rPr sz="2250" b="1" dirty="0">
                <a:solidFill>
                  <a:schemeClr val="accent6">
                    <a:lumMod val="50000"/>
                  </a:schemeClr>
                </a:solidFill>
                <a:latin typeface="Arial"/>
                <a:cs typeface="Arial"/>
              </a:rPr>
              <a:t>made in</a:t>
            </a:r>
            <a:r>
              <a:rPr sz="2250" b="1" spc="-19" dirty="0">
                <a:solidFill>
                  <a:schemeClr val="accent6">
                    <a:lumMod val="50000"/>
                  </a:schemeClr>
                </a:solidFill>
                <a:latin typeface="Arial"/>
                <a:cs typeface="Arial"/>
              </a:rPr>
              <a:t> </a:t>
            </a:r>
            <a:r>
              <a:rPr sz="2250" b="1" dirty="0">
                <a:solidFill>
                  <a:schemeClr val="accent6">
                    <a:lumMod val="50000"/>
                  </a:schemeClr>
                </a:solidFill>
                <a:latin typeface="Arial"/>
                <a:cs typeface="Arial"/>
              </a:rPr>
              <a:t>the fac</a:t>
            </a:r>
            <a:r>
              <a:rPr sz="2250" b="1" spc="-11" dirty="0">
                <a:solidFill>
                  <a:schemeClr val="accent6">
                    <a:lumMod val="50000"/>
                  </a:schemeClr>
                </a:solidFill>
                <a:latin typeface="Arial"/>
                <a:cs typeface="Arial"/>
              </a:rPr>
              <a:t>t</a:t>
            </a:r>
            <a:r>
              <a:rPr sz="2250" b="1" dirty="0">
                <a:solidFill>
                  <a:schemeClr val="accent6">
                    <a:lumMod val="50000"/>
                  </a:schemeClr>
                </a:solidFill>
                <a:latin typeface="Arial"/>
                <a:cs typeface="Arial"/>
              </a:rPr>
              <a:t>ory</a:t>
            </a:r>
            <a:r>
              <a:rPr sz="2250" b="1" spc="8" dirty="0">
                <a:solidFill>
                  <a:schemeClr val="accent6">
                    <a:lumMod val="50000"/>
                  </a:schemeClr>
                </a:solidFill>
                <a:latin typeface="Arial"/>
                <a:cs typeface="Arial"/>
              </a:rPr>
              <a:t> </a:t>
            </a:r>
            <a:r>
              <a:rPr sz="2250" b="1" dirty="0">
                <a:solidFill>
                  <a:schemeClr val="accent6">
                    <a:lumMod val="50000"/>
                  </a:schemeClr>
                </a:solidFill>
                <a:latin typeface="Arial"/>
                <a:cs typeface="Arial"/>
              </a:rPr>
              <a:t>but brands</a:t>
            </a:r>
            <a:r>
              <a:rPr sz="2250" b="1" spc="-19" dirty="0">
                <a:solidFill>
                  <a:schemeClr val="accent6">
                    <a:lumMod val="50000"/>
                  </a:schemeClr>
                </a:solidFill>
                <a:latin typeface="Arial"/>
                <a:cs typeface="Arial"/>
              </a:rPr>
              <a:t> </a:t>
            </a:r>
            <a:r>
              <a:rPr sz="2250" b="1" dirty="0">
                <a:solidFill>
                  <a:schemeClr val="accent6">
                    <a:lumMod val="50000"/>
                  </a:schemeClr>
                </a:solidFill>
                <a:latin typeface="Arial"/>
                <a:cs typeface="Arial"/>
              </a:rPr>
              <a:t>are created</a:t>
            </a:r>
            <a:r>
              <a:rPr sz="2250" b="1" spc="-11" dirty="0">
                <a:solidFill>
                  <a:schemeClr val="accent6">
                    <a:lumMod val="50000"/>
                  </a:schemeClr>
                </a:solidFill>
                <a:latin typeface="Arial"/>
                <a:cs typeface="Arial"/>
              </a:rPr>
              <a:t> </a:t>
            </a:r>
            <a:r>
              <a:rPr sz="2250" b="1" dirty="0">
                <a:solidFill>
                  <a:schemeClr val="accent6">
                    <a:lumMod val="50000"/>
                  </a:schemeClr>
                </a:solidFill>
                <a:latin typeface="Arial"/>
                <a:cs typeface="Arial"/>
              </a:rPr>
              <a:t>in</a:t>
            </a:r>
            <a:r>
              <a:rPr sz="2250" b="1" spc="-11" dirty="0">
                <a:solidFill>
                  <a:schemeClr val="accent6">
                    <a:lumMod val="50000"/>
                  </a:schemeClr>
                </a:solidFill>
                <a:latin typeface="Arial"/>
                <a:cs typeface="Arial"/>
              </a:rPr>
              <a:t> </a:t>
            </a:r>
            <a:r>
              <a:rPr sz="2250" b="1" dirty="0">
                <a:solidFill>
                  <a:schemeClr val="accent6">
                    <a:lumMod val="50000"/>
                  </a:schemeClr>
                </a:solidFill>
                <a:latin typeface="Arial"/>
                <a:cs typeface="Arial"/>
              </a:rPr>
              <a:t>the mind”</a:t>
            </a:r>
          </a:p>
        </p:txBody>
      </p:sp>
      <p:pic>
        <p:nvPicPr>
          <p:cNvPr id="5" name="Picture 4">
            <a:extLst>
              <a:ext uri="{FF2B5EF4-FFF2-40B4-BE49-F238E27FC236}">
                <a16:creationId xmlns:a16="http://schemas.microsoft.com/office/drawing/2014/main" id="{E01DF701-4892-409B-82C7-CC54E1EC3078}"/>
              </a:ext>
            </a:extLst>
          </p:cNvPr>
          <p:cNvPicPr>
            <a:picLocks noChangeAspect="1"/>
          </p:cNvPicPr>
          <p:nvPr/>
        </p:nvPicPr>
        <p:blipFill rotWithShape="1">
          <a:blip r:embed="rId3"/>
          <a:srcRect b="12630"/>
          <a:stretch/>
        </p:blipFill>
        <p:spPr>
          <a:xfrm>
            <a:off x="6132864" y="2268650"/>
            <a:ext cx="3960115" cy="1628204"/>
          </a:xfrm>
          <a:prstGeom prst="rect">
            <a:avLst/>
          </a:prstGeom>
        </p:spPr>
      </p:pic>
      <p:sp>
        <p:nvSpPr>
          <p:cNvPr id="7" name="TextBox 6">
            <a:extLst>
              <a:ext uri="{FF2B5EF4-FFF2-40B4-BE49-F238E27FC236}">
                <a16:creationId xmlns:a16="http://schemas.microsoft.com/office/drawing/2014/main" id="{23B9297E-5ABE-4FC0-B0D4-82BBB3B217EB}"/>
              </a:ext>
            </a:extLst>
          </p:cNvPr>
          <p:cNvSpPr txBox="1"/>
          <p:nvPr/>
        </p:nvSpPr>
        <p:spPr>
          <a:xfrm>
            <a:off x="1689552" y="4034936"/>
            <a:ext cx="8289195" cy="507831"/>
          </a:xfrm>
          <a:prstGeom prst="rect">
            <a:avLst/>
          </a:prstGeom>
          <a:solidFill>
            <a:schemeClr val="bg1"/>
          </a:solidFill>
        </p:spPr>
        <p:txBody>
          <a:bodyPr wrap="square">
            <a:spAutoFit/>
          </a:bodyPr>
          <a:lstStyle/>
          <a:p>
            <a:pPr defTabSz="342884">
              <a:defRPr/>
            </a:pPr>
            <a:r>
              <a:rPr lang="en-US" sz="1350" b="1" dirty="0">
                <a:solidFill>
                  <a:schemeClr val="accent6">
                    <a:lumMod val="50000"/>
                  </a:schemeClr>
                </a:solidFill>
                <a:latin typeface="arial" panose="020B0604020202020204" pitchFamily="34" charset="0"/>
              </a:rPr>
              <a:t>Leo Burnett </a:t>
            </a:r>
            <a:r>
              <a:rPr lang="en-US" sz="1350" dirty="0">
                <a:solidFill>
                  <a:schemeClr val="accent6">
                    <a:lumMod val="50000"/>
                  </a:schemeClr>
                </a:solidFill>
                <a:latin typeface="arial" panose="020B0604020202020204" pitchFamily="34" charset="0"/>
              </a:rPr>
              <a:t>was an American advertising executive and the founder of Leo Burnett Company, Inc. He was responsible for creating some of advertising's most well-known characters and campaigns of the 20th</a:t>
            </a:r>
            <a:endParaRPr lang="en-US" sz="1350" dirty="0">
              <a:solidFill>
                <a:schemeClr val="accent6">
                  <a:lumMod val="50000"/>
                </a:schemeClr>
              </a:solidFill>
              <a:latin typeface="Impact" panose="020B0806030902050204"/>
            </a:endParaRPr>
          </a:p>
        </p:txBody>
      </p:sp>
    </p:spTree>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88C9-887A-41F2-838C-35406ED6F7FF}"/>
              </a:ext>
            </a:extLst>
          </p:cNvPr>
          <p:cNvSpPr>
            <a:spLocks noGrp="1"/>
          </p:cNvSpPr>
          <p:nvPr>
            <p:ph type="title" idx="4294967295"/>
          </p:nvPr>
        </p:nvSpPr>
        <p:spPr>
          <a:xfrm>
            <a:off x="5017839" y="1224537"/>
            <a:ext cx="5494789" cy="332399"/>
          </a:xfrm>
          <a:solidFill>
            <a:schemeClr val="bg1"/>
          </a:solidFill>
        </p:spPr>
        <p:txBody>
          <a:bodyPr vert="horz" wrap="square" lIns="0" tIns="0" rIns="0" bIns="0" rtlCol="0" anchor="b">
            <a:spAutoFit/>
          </a:bodyPr>
          <a:lstStyle/>
          <a:p>
            <a:pPr algn="ctr" rtl="0">
              <a:spcBef>
                <a:spcPct val="0"/>
              </a:spcBef>
            </a:pPr>
            <a:r>
              <a:rPr lang="en-US" sz="2400" dirty="0">
                <a:solidFill>
                  <a:schemeClr val="accent6">
                    <a:lumMod val="50000"/>
                  </a:schemeClr>
                </a:solidFill>
                <a:latin typeface="Verdana" panose="020B0604030504040204" pitchFamily="34" charset="0"/>
              </a:rPr>
              <a:t>Summary of Brand vs Product</a:t>
            </a:r>
          </a:p>
        </p:txBody>
      </p:sp>
      <p:pic>
        <p:nvPicPr>
          <p:cNvPr id="5" name="Picture 4">
            <a:extLst>
              <a:ext uri="{FF2B5EF4-FFF2-40B4-BE49-F238E27FC236}">
                <a16:creationId xmlns:a16="http://schemas.microsoft.com/office/drawing/2014/main" id="{10721C2E-3FDE-4B2D-81B7-46E3766EF6FB}"/>
              </a:ext>
            </a:extLst>
          </p:cNvPr>
          <p:cNvPicPr>
            <a:picLocks noChangeAspect="1"/>
          </p:cNvPicPr>
          <p:nvPr/>
        </p:nvPicPr>
        <p:blipFill rotWithShape="1">
          <a:blip r:embed="rId3"/>
          <a:srcRect l="579" t="13895" r="10327" b="6684"/>
          <a:stretch/>
        </p:blipFill>
        <p:spPr>
          <a:xfrm>
            <a:off x="1524000" y="3758000"/>
            <a:ext cx="9065112" cy="1517821"/>
          </a:xfrm>
          <a:prstGeom prst="rect">
            <a:avLst/>
          </a:prstGeom>
        </p:spPr>
      </p:pic>
      <p:sp>
        <p:nvSpPr>
          <p:cNvPr id="3" name="TextBox 2">
            <a:extLst>
              <a:ext uri="{FF2B5EF4-FFF2-40B4-BE49-F238E27FC236}">
                <a16:creationId xmlns:a16="http://schemas.microsoft.com/office/drawing/2014/main" id="{3771F0BD-ACFA-F739-CCE6-9FA9D2735536}"/>
              </a:ext>
            </a:extLst>
          </p:cNvPr>
          <p:cNvSpPr txBox="1"/>
          <p:nvPr/>
        </p:nvSpPr>
        <p:spPr>
          <a:xfrm>
            <a:off x="10364749" y="2178387"/>
            <a:ext cx="184731" cy="300082"/>
          </a:xfrm>
          <a:prstGeom prst="rect">
            <a:avLst/>
          </a:prstGeom>
          <a:noFill/>
        </p:spPr>
        <p:txBody>
          <a:bodyPr wrap="none" rtlCol="0">
            <a:spAutoFit/>
          </a:bodyPr>
          <a:lstStyle/>
          <a:p>
            <a:pPr defTabSz="685766">
              <a:defRPr/>
            </a:pPr>
            <a:endParaRPr lang="en-SA" sz="1350">
              <a:solidFill>
                <a:schemeClr val="accent6">
                  <a:lumMod val="50000"/>
                </a:schemeClr>
              </a:solidFill>
              <a:latin typeface="Calibri" panose="020F0502020204030204"/>
            </a:endParaRPr>
          </a:p>
        </p:txBody>
      </p:sp>
      <p:pic>
        <p:nvPicPr>
          <p:cNvPr id="7" name="Picture 4" descr="6 Advantages of Using Bubble Wrap for Packing by ASC, Inc.">
            <a:extLst>
              <a:ext uri="{FF2B5EF4-FFF2-40B4-BE49-F238E27FC236}">
                <a16:creationId xmlns:a16="http://schemas.microsoft.com/office/drawing/2014/main" id="{3667DEB2-FE7D-AC2C-E05F-73F5E2551E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7048" y="1670415"/>
            <a:ext cx="2359202" cy="15699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35E4FEC-BDDE-4721-FCAB-71F1FA46AC84}"/>
              </a:ext>
            </a:extLst>
          </p:cNvPr>
          <p:cNvPicPr>
            <a:picLocks noChangeAspect="1"/>
          </p:cNvPicPr>
          <p:nvPr/>
        </p:nvPicPr>
        <p:blipFill>
          <a:blip r:embed="rId5"/>
          <a:stretch>
            <a:fillRect/>
          </a:stretch>
        </p:blipFill>
        <p:spPr>
          <a:xfrm rot="19755580">
            <a:off x="4937601" y="2407122"/>
            <a:ext cx="1162050" cy="971550"/>
          </a:xfrm>
          <a:prstGeom prst="rect">
            <a:avLst/>
          </a:prstGeom>
        </p:spPr>
      </p:pic>
      <p:pic>
        <p:nvPicPr>
          <p:cNvPr id="9" name="Picture 8" descr="Biobased Super-Glue">
            <a:extLst>
              <a:ext uri="{FF2B5EF4-FFF2-40B4-BE49-F238E27FC236}">
                <a16:creationId xmlns:a16="http://schemas.microsoft.com/office/drawing/2014/main" id="{B711CE6C-BF2C-D7F5-33B6-208A994F1C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82677">
            <a:off x="4223139" y="1849856"/>
            <a:ext cx="1489568" cy="8744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Band-Aid Brand Flexible Fabric Adhesive Bandages for Wound Care &amp; First Aid,  Assorted Sizes, 100 Ct, Beige : Buy Online at Best Price in KSA - Souq is  now Amazon.sa: Health">
            <a:extLst>
              <a:ext uri="{FF2B5EF4-FFF2-40B4-BE49-F238E27FC236}">
                <a16:creationId xmlns:a16="http://schemas.microsoft.com/office/drawing/2014/main" id="{4678EC4E-7C16-392A-569E-FA121228B6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479913">
            <a:off x="8623433" y="2113869"/>
            <a:ext cx="1741932" cy="1206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اسبيرين 300 مجم 30 قرص">
            <a:extLst>
              <a:ext uri="{FF2B5EF4-FFF2-40B4-BE49-F238E27FC236}">
                <a16:creationId xmlns:a16="http://schemas.microsoft.com/office/drawing/2014/main" id="{7B9CD31D-1D55-5306-2A6A-25D8023822E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t="18304" r="7786" b="31036"/>
          <a:stretch/>
        </p:blipFill>
        <p:spPr bwMode="auto">
          <a:xfrm rot="20950109">
            <a:off x="6232797" y="1785187"/>
            <a:ext cx="2279235" cy="1252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805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662CCB-F436-904C-96B0-02D625EF0969}"/>
              </a:ext>
            </a:extLst>
          </p:cNvPr>
          <p:cNvSpPr>
            <a:spLocks noGrp="1"/>
          </p:cNvSpPr>
          <p:nvPr>
            <p:ph type="title" idx="4294967295"/>
          </p:nvPr>
        </p:nvSpPr>
        <p:spPr>
          <a:xfrm>
            <a:off x="7531724" y="1187973"/>
            <a:ext cx="2858690" cy="953691"/>
          </a:xfrm>
          <a:ln>
            <a:solidFill>
              <a:srgbClr val="124C37"/>
            </a:solidFill>
          </a:ln>
        </p:spPr>
        <p:txBody>
          <a:bodyPr vert="horz" lIns="68580" tIns="34290" rIns="68580" bIns="34290" rtlCol="0" anchor="ctr">
            <a:noAutofit/>
          </a:bodyPr>
          <a:lstStyle/>
          <a:p>
            <a:pPr algn="ctr"/>
            <a:br>
              <a:rPr lang="en-US" altLang="en-US" b="1" dirty="0">
                <a:solidFill>
                  <a:schemeClr val="accent6">
                    <a:lumMod val="50000"/>
                  </a:schemeClr>
                </a:solidFill>
                <a:latin typeface="Abadi" panose="020B0604020104020204" pitchFamily="34" charset="0"/>
              </a:rPr>
            </a:br>
            <a:r>
              <a:rPr lang="en-US" altLang="en-US" b="1" dirty="0">
                <a:solidFill>
                  <a:schemeClr val="accent6">
                    <a:lumMod val="50000"/>
                  </a:schemeClr>
                </a:solidFill>
                <a:latin typeface="Abadi" panose="020B0604020104020204" pitchFamily="34" charset="0"/>
              </a:rPr>
              <a:t>Brand Equity</a:t>
            </a:r>
            <a:br>
              <a:rPr lang="en-US" altLang="en-US" b="1" dirty="0">
                <a:solidFill>
                  <a:schemeClr val="accent6">
                    <a:lumMod val="50000"/>
                  </a:schemeClr>
                </a:solidFill>
                <a:latin typeface="Abadi" panose="020B0604020104020204" pitchFamily="34" charset="0"/>
              </a:rPr>
            </a:br>
            <a:endParaRPr lang="en-US" altLang="en-US" b="1" dirty="0">
              <a:solidFill>
                <a:schemeClr val="accent6">
                  <a:lumMod val="50000"/>
                </a:schemeClr>
              </a:solidFill>
              <a:latin typeface="Abadi" panose="020B0604020104020204" pitchFamily="34" charset="0"/>
            </a:endParaRPr>
          </a:p>
        </p:txBody>
      </p:sp>
      <p:sp>
        <p:nvSpPr>
          <p:cNvPr id="3" name="TextBox 2">
            <a:extLst>
              <a:ext uri="{FF2B5EF4-FFF2-40B4-BE49-F238E27FC236}">
                <a16:creationId xmlns:a16="http://schemas.microsoft.com/office/drawing/2014/main" id="{CFF47E9D-2D7B-1B4B-9341-A9C32A361533}"/>
              </a:ext>
            </a:extLst>
          </p:cNvPr>
          <p:cNvSpPr txBox="1"/>
          <p:nvPr/>
        </p:nvSpPr>
        <p:spPr>
          <a:xfrm>
            <a:off x="7528946" y="2210452"/>
            <a:ext cx="3139057" cy="2518652"/>
          </a:xfrm>
          <a:prstGeom prst="rect">
            <a:avLst/>
          </a:prstGeom>
        </p:spPr>
        <p:txBody>
          <a:bodyPr vert="horz" lIns="68580" tIns="34290" rIns="68580" bIns="34290" rtlCol="0" anchor="t">
            <a:noAutofit/>
          </a:bodyPr>
          <a:lstStyle/>
          <a:p>
            <a:pPr indent="-171442" defTabSz="685766">
              <a:spcAft>
                <a:spcPts val="450"/>
              </a:spcAft>
              <a:buClr>
                <a:srgbClr val="B80E0F"/>
              </a:buClr>
              <a:buSzPct val="160000"/>
              <a:buFont typeface="Arial" panose="020B0604020202020204" pitchFamily="34" charset="0"/>
              <a:buChar char="•"/>
              <a:defRPr/>
            </a:pPr>
            <a:endParaRPr lang="en-US" sz="1350" cap="all" dirty="0">
              <a:solidFill>
                <a:schemeClr val="accent6">
                  <a:lumMod val="50000"/>
                </a:schemeClr>
              </a:solidFill>
              <a:latin typeface="Abadi" panose="020B0604020104020204" pitchFamily="34" charset="0"/>
            </a:endParaRPr>
          </a:p>
          <a:p>
            <a:pPr marL="128582" indent="-128582" defTabSz="685766">
              <a:spcAft>
                <a:spcPts val="450"/>
              </a:spcAft>
              <a:buClr>
                <a:srgbClr val="B80E0F"/>
              </a:buClr>
              <a:buSzPct val="160000"/>
              <a:buFont typeface="Arial" panose="020B0604020202020204" pitchFamily="34" charset="0"/>
              <a:buChar char="•"/>
              <a:defRPr/>
            </a:pPr>
            <a:r>
              <a:rPr lang="en-US" sz="1350" b="1" dirty="0">
                <a:solidFill>
                  <a:schemeClr val="accent6">
                    <a:lumMod val="50000"/>
                  </a:schemeClr>
                </a:solidFill>
                <a:latin typeface="Calibri" panose="020F0502020204030204"/>
              </a:rPr>
              <a:t> Brand equity ,</a:t>
            </a:r>
            <a:r>
              <a:rPr lang="en-US" sz="1350" cap="all" dirty="0">
                <a:solidFill>
                  <a:schemeClr val="accent6">
                    <a:lumMod val="50000"/>
                  </a:schemeClr>
                </a:solidFill>
                <a:latin typeface="Abadi" panose="020B0604020104020204" pitchFamily="34" charset="0"/>
              </a:rPr>
              <a:t>. </a:t>
            </a:r>
            <a:r>
              <a:rPr lang="en-US" sz="1200" i="1" cap="all" dirty="0">
                <a:solidFill>
                  <a:schemeClr val="accent6">
                    <a:lumMod val="50000"/>
                  </a:schemeClr>
                </a:solidFill>
                <a:latin typeface="Abadi" panose="020B0604020104020204" pitchFamily="34" charset="0"/>
              </a:rPr>
              <a:t>It's a measure of the brand’s Values as well as its ability to capture consumer preference and loyalty </a:t>
            </a:r>
          </a:p>
          <a:p>
            <a:pPr marL="128582" indent="-128582" defTabSz="685766">
              <a:spcAft>
                <a:spcPts val="450"/>
              </a:spcAft>
              <a:buClr>
                <a:srgbClr val="B80E0F"/>
              </a:buClr>
              <a:buSzPct val="160000"/>
              <a:buFont typeface="Arial" panose="020B0604020202020204" pitchFamily="34" charset="0"/>
              <a:buChar char="•"/>
              <a:defRPr/>
            </a:pPr>
            <a:r>
              <a:rPr lang="en-US" altLang="en-US" sz="1350" b="1" dirty="0">
                <a:solidFill>
                  <a:schemeClr val="accent6">
                    <a:lumMod val="50000"/>
                  </a:schemeClr>
                </a:solidFill>
                <a:latin typeface="Calibri" panose="020F0502020204030204"/>
              </a:rPr>
              <a:t>Brand value </a:t>
            </a:r>
            <a:r>
              <a:rPr lang="en-US" altLang="en-US" sz="1200" i="1" cap="all" dirty="0">
                <a:solidFill>
                  <a:schemeClr val="accent6">
                    <a:lumMod val="50000"/>
                  </a:schemeClr>
                </a:solidFill>
                <a:latin typeface="Abadi" panose="020B0604020104020204" pitchFamily="34" charset="0"/>
              </a:rPr>
              <a:t>is the total financial value of a  brand</a:t>
            </a:r>
            <a:endParaRPr lang="en-US" sz="1200" i="1" cap="all" dirty="0">
              <a:solidFill>
                <a:schemeClr val="accent6">
                  <a:lumMod val="50000"/>
                </a:schemeClr>
              </a:solidFill>
              <a:latin typeface="Abadi" panose="020B0604020104020204" pitchFamily="34" charset="0"/>
            </a:endParaRPr>
          </a:p>
          <a:p>
            <a:pPr defTabSz="685766">
              <a:spcAft>
                <a:spcPts val="450"/>
              </a:spcAft>
              <a:buClr>
                <a:srgbClr val="B80E0F"/>
              </a:buClr>
              <a:buSzPct val="160000"/>
              <a:defRPr/>
            </a:pPr>
            <a:endParaRPr lang="en-US" sz="1350" cap="all" dirty="0">
              <a:solidFill>
                <a:schemeClr val="accent6">
                  <a:lumMod val="50000"/>
                </a:schemeClr>
              </a:solidFill>
              <a:latin typeface="Abadi" panose="020B0604020104020204" pitchFamily="34" charset="0"/>
            </a:endParaRPr>
          </a:p>
        </p:txBody>
      </p:sp>
      <p:pic>
        <p:nvPicPr>
          <p:cNvPr id="23554" name="Picture 2" descr="Brand: 5 Main Elements of Brand Equity - Explained">
            <a:extLst>
              <a:ext uri="{FF2B5EF4-FFF2-40B4-BE49-F238E27FC236}">
                <a16:creationId xmlns:a16="http://schemas.microsoft.com/office/drawing/2014/main" id="{F3928D20-9A25-19EB-A967-86F3E8B29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588" y="1676997"/>
            <a:ext cx="5208815" cy="15459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33F2A90-5815-72CF-3E3D-DC0AEB78708B}"/>
              </a:ext>
            </a:extLst>
          </p:cNvPr>
          <p:cNvPicPr>
            <a:picLocks noChangeAspect="1"/>
          </p:cNvPicPr>
          <p:nvPr/>
        </p:nvPicPr>
        <p:blipFill rotWithShape="1">
          <a:blip r:embed="rId4"/>
          <a:srcRect b="53509"/>
          <a:stretch/>
        </p:blipFill>
        <p:spPr>
          <a:xfrm>
            <a:off x="1715484" y="3965373"/>
            <a:ext cx="8761036" cy="962637"/>
          </a:xfrm>
          <a:prstGeom prst="rect">
            <a:avLst/>
          </a:prstGeom>
          <a:solidFill>
            <a:schemeClr val="bg1"/>
          </a:solidFill>
        </p:spPr>
      </p:pic>
      <p:sp>
        <p:nvSpPr>
          <p:cNvPr id="9" name="TextBox 8">
            <a:extLst>
              <a:ext uri="{FF2B5EF4-FFF2-40B4-BE49-F238E27FC236}">
                <a16:creationId xmlns:a16="http://schemas.microsoft.com/office/drawing/2014/main" id="{BB9A4217-75C0-DDBB-866E-033994711515}"/>
              </a:ext>
            </a:extLst>
          </p:cNvPr>
          <p:cNvSpPr txBox="1"/>
          <p:nvPr/>
        </p:nvSpPr>
        <p:spPr>
          <a:xfrm>
            <a:off x="1715485" y="5065588"/>
            <a:ext cx="8924669" cy="253916"/>
          </a:xfrm>
          <a:prstGeom prst="rect">
            <a:avLst/>
          </a:prstGeom>
          <a:solidFill>
            <a:schemeClr val="bg1"/>
          </a:solidFill>
        </p:spPr>
        <p:txBody>
          <a:bodyPr wrap="square">
            <a:spAutoFit/>
          </a:bodyPr>
          <a:lstStyle/>
          <a:p>
            <a:pPr defTabSz="685766">
              <a:defRPr/>
            </a:pPr>
            <a:r>
              <a:rPr lang="en-GB" sz="1050" i="1" dirty="0">
                <a:solidFill>
                  <a:schemeClr val="accent6">
                    <a:lumMod val="50000"/>
                  </a:schemeClr>
                </a:solidFill>
                <a:latin typeface="Calibri" panose="020F0502020204030204"/>
                <a:hlinkClick r:id="rId5">
                  <a:extLst>
                    <a:ext uri="{A12FA001-AC4F-418D-AE19-62706E023703}">
                      <ahyp:hlinkClr xmlns:ahyp="http://schemas.microsoft.com/office/drawing/2018/hyperlinkcolor" val="tx"/>
                    </a:ext>
                  </a:extLst>
                </a:hlinkClick>
              </a:rPr>
              <a:t>https://www.forbes.com/the-worlds-most-valuable-brands/#b305959119c0</a:t>
            </a:r>
            <a:endParaRPr lang="en-GB" sz="1050" i="1" dirty="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407924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6298BF8-E756-471B-BCF9-3B1D702854E8}"/>
              </a:ext>
            </a:extLst>
          </p:cNvPr>
          <p:cNvGraphicFramePr/>
          <p:nvPr>
            <p:extLst>
              <p:ext uri="{D42A27DB-BD31-4B8C-83A1-F6EECF244321}">
                <p14:modId xmlns:p14="http://schemas.microsoft.com/office/powerpoint/2010/main" val="2257988067"/>
              </p:ext>
            </p:extLst>
          </p:nvPr>
        </p:nvGraphicFramePr>
        <p:xfrm>
          <a:off x="1700218" y="2211857"/>
          <a:ext cx="8969477" cy="2827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a:xfrm>
            <a:off x="1524000" y="1784864"/>
            <a:ext cx="9111854" cy="136922"/>
          </a:xfrm>
          <a:solidFill>
            <a:schemeClr val="bg1"/>
          </a:solidFill>
        </p:spPr>
        <p:txBody>
          <a:bodyPr>
            <a:normAutofit fontScale="90000"/>
          </a:bodyPr>
          <a:lstStyle/>
          <a:p>
            <a:pPr algn="ctr"/>
            <a:r>
              <a:rPr lang="en-US" sz="2700" dirty="0">
                <a:solidFill>
                  <a:schemeClr val="accent6">
                    <a:lumMod val="50000"/>
                  </a:schemeClr>
                </a:solidFill>
                <a:ea typeface="ＭＳ Ｐゴシック" charset="0"/>
              </a:rPr>
              <a:t>Major brand strategy decisions Major Brand Strategy Decisions</a:t>
            </a:r>
            <a:endParaRPr lang="en-IN" sz="2100" dirty="0">
              <a:solidFill>
                <a:schemeClr val="accent6">
                  <a:lumMod val="50000"/>
                </a:schemeClr>
              </a:solidFill>
            </a:endParaRPr>
          </a:p>
        </p:txBody>
      </p:sp>
      <p:pic>
        <p:nvPicPr>
          <p:cNvPr id="3" name="Picture 2" descr="The details are as follows:&#10;• Brand positioning&#10;o Attributes&#10;o Benefits&#10;o Beliefs and values&#10;• Brand name selection&#10;o Selection&#10;o Protection&#10;• Brand sponsorship&#10;o Manufacturer’s brand&#10;o Private brand&#10;o Licensing&#10;o Co-branding&#10;• Brand development&#10;o Line extensions&#10;o Brand extensions&#10;o Multibrands&#10;o New brands&#10;Note: Brands are powerful assets that must be carefully developed and managed. As this figure suggests, building strong brands involves many challenging decisions.&#10;"/>
          <p:cNvPicPr>
            <a:picLocks noChangeAspect="1"/>
          </p:cNvPicPr>
          <p:nvPr/>
        </p:nvPicPr>
        <p:blipFill rotWithShape="1">
          <a:blip r:embed="rId8" cstate="print">
            <a:extLst>
              <a:ext uri="{28A0092B-C50C-407E-A947-70E740481C1C}">
                <a14:useLocalDpi xmlns:a14="http://schemas.microsoft.com/office/drawing/2010/main" val="0"/>
              </a:ext>
            </a:extLst>
          </a:blip>
          <a:srcRect l="4110" t="1" r="-1924" b="46409"/>
          <a:stretch/>
        </p:blipFill>
        <p:spPr>
          <a:xfrm>
            <a:off x="1698524" y="4217076"/>
            <a:ext cx="9055465" cy="981478"/>
          </a:xfrm>
          <a:prstGeom prst="rect">
            <a:avLst/>
          </a:prstGeom>
        </p:spPr>
      </p:pic>
      <p:sp>
        <p:nvSpPr>
          <p:cNvPr id="6" name="TextBox 5">
            <a:extLst>
              <a:ext uri="{FF2B5EF4-FFF2-40B4-BE49-F238E27FC236}">
                <a16:creationId xmlns:a16="http://schemas.microsoft.com/office/drawing/2014/main" id="{813B865F-B6D2-462E-4141-847260DB5652}"/>
              </a:ext>
            </a:extLst>
          </p:cNvPr>
          <p:cNvSpPr txBox="1"/>
          <p:nvPr/>
        </p:nvSpPr>
        <p:spPr>
          <a:xfrm>
            <a:off x="1611265" y="2121554"/>
            <a:ext cx="8969477" cy="10618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defTabSz="685766">
              <a:defRPr/>
            </a:pPr>
            <a:r>
              <a:rPr lang="en-US" sz="2100" dirty="0">
                <a:solidFill>
                  <a:schemeClr val="accent6">
                    <a:lumMod val="50000"/>
                  </a:schemeClr>
                </a:solidFill>
                <a:latin typeface="Arial" panose="020B0604020202020204" pitchFamily="34" charset="0"/>
                <a:ea typeface="MS PGothic" panose="020B0600070205080204" pitchFamily="34" charset="-128"/>
                <a:cs typeface="ＭＳ Ｐゴシック" panose="020B0600070205080204" pitchFamily="34" charset="-128"/>
              </a:rPr>
              <a:t>Brands are powerful assets that must be carefully developed and managed. As this figure suggests, building strong brands involves many challenging decisions</a:t>
            </a:r>
            <a:r>
              <a:rPr lang="en-US" sz="2100" dirty="0">
                <a:solidFill>
                  <a:schemeClr val="accent6">
                    <a:lumMod val="50000"/>
                  </a:schemeClr>
                </a:solidFill>
                <a:latin typeface="Calibri" panose="020F0502020204030204"/>
              </a:rPr>
              <a:t> </a:t>
            </a:r>
            <a:endParaRPr lang="en-GB" sz="2100" dirty="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136611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B13FE0B-109E-2040-9F17-4082D5196771}"/>
              </a:ext>
            </a:extLst>
          </p:cNvPr>
          <p:cNvSpPr>
            <a:spLocks noGrp="1"/>
          </p:cNvSpPr>
          <p:nvPr>
            <p:ph type="title" idx="4294967295"/>
          </p:nvPr>
        </p:nvSpPr>
        <p:spPr>
          <a:xfrm>
            <a:off x="2377264" y="1170437"/>
            <a:ext cx="7015163" cy="744141"/>
          </a:xfrm>
          <a:solidFill>
            <a:schemeClr val="bg1"/>
          </a:solidFill>
        </p:spPr>
        <p:txBody>
          <a:bodyPr>
            <a:normAutofit fontScale="90000"/>
          </a:bodyPr>
          <a:lstStyle/>
          <a:p>
            <a:r>
              <a:rPr lang="en-US" altLang="en-US" b="1" dirty="0">
                <a:latin typeface="Abadi" panose="020B0604020104020204" pitchFamily="34" charset="0"/>
              </a:rPr>
              <a:t>The brand positioning, </a:t>
            </a:r>
            <a:br>
              <a:rPr lang="en-US" altLang="en-US" b="1" dirty="0">
                <a:latin typeface="Abadi" panose="020B0604020104020204" pitchFamily="34" charset="0"/>
              </a:rPr>
            </a:br>
            <a:r>
              <a:rPr lang="en-US" sz="1200" dirty="0"/>
              <a:t>a</a:t>
            </a:r>
            <a:r>
              <a:rPr lang="en-US" altLang="en-US" sz="1200" dirty="0"/>
              <a:t>ttributes, benefit,  Beliefs and Values</a:t>
            </a:r>
            <a:endParaRPr lang="en-US" altLang="en-US" b="1" dirty="0">
              <a:latin typeface="Abadi" panose="020B0604020104020204" pitchFamily="34" charset="0"/>
            </a:endParaRPr>
          </a:p>
        </p:txBody>
      </p:sp>
      <p:sp>
        <p:nvSpPr>
          <p:cNvPr id="3" name="Rectangle 2">
            <a:extLst>
              <a:ext uri="{FF2B5EF4-FFF2-40B4-BE49-F238E27FC236}">
                <a16:creationId xmlns:a16="http://schemas.microsoft.com/office/drawing/2014/main" id="{8F58D925-0E3E-B64C-A131-B8CAD096BA1E}"/>
              </a:ext>
            </a:extLst>
          </p:cNvPr>
          <p:cNvSpPr/>
          <p:nvPr/>
        </p:nvSpPr>
        <p:spPr>
          <a:xfrm>
            <a:off x="1672567" y="2084144"/>
            <a:ext cx="6605433" cy="226215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685766">
              <a:defRPr/>
            </a:pPr>
            <a:r>
              <a:rPr lang="en-US" altLang="en-US" sz="1350" b="1" dirty="0">
                <a:solidFill>
                  <a:schemeClr val="accent5">
                    <a:lumMod val="50000"/>
                  </a:schemeClr>
                </a:solidFill>
                <a:latin typeface="Calibri" panose="020F0502020204030204" pitchFamily="34" charset="0"/>
                <a:cs typeface="Calibri" panose="020F0502020204030204" pitchFamily="34" charset="0"/>
              </a:rPr>
              <a:t>A brand is </a:t>
            </a:r>
            <a:r>
              <a:rPr lang="en-US" altLang="en-US" sz="1350" dirty="0">
                <a:solidFill>
                  <a:schemeClr val="accent5">
                    <a:lumMod val="50000"/>
                  </a:schemeClr>
                </a:solidFill>
                <a:latin typeface="Calibri" panose="020F0502020204030204" pitchFamily="34" charset="0"/>
                <a:cs typeface="Calibri" panose="020F0502020204030204" pitchFamily="34" charset="0"/>
              </a:rPr>
              <a:t>the company</a:t>
            </a:r>
            <a:r>
              <a:rPr lang="uk-UA" altLang="en-US" sz="1350" dirty="0">
                <a:solidFill>
                  <a:schemeClr val="accent5">
                    <a:lumMod val="50000"/>
                  </a:schemeClr>
                </a:solidFill>
                <a:latin typeface="Calibri" panose="020F0502020204030204" pitchFamily="34" charset="0"/>
                <a:cs typeface="Calibri" panose="020F0502020204030204" pitchFamily="34" charset="0"/>
              </a:rPr>
              <a:t>'</a:t>
            </a:r>
            <a:r>
              <a:rPr lang="en-US" altLang="en-US" sz="1350" dirty="0">
                <a:solidFill>
                  <a:schemeClr val="accent5">
                    <a:lumMod val="50000"/>
                  </a:schemeClr>
                </a:solidFill>
                <a:latin typeface="Calibri" panose="020F0502020204030204" pitchFamily="34" charset="0"/>
                <a:cs typeface="Calibri" panose="020F0502020204030204" pitchFamily="34" charset="0"/>
              </a:rPr>
              <a:t>s promise to deliver a benefits, services, and </a:t>
            </a:r>
            <a:r>
              <a:rPr lang="en-US" altLang="en-US" sz="1350" dirty="0">
                <a:solidFill>
                  <a:schemeClr val="accent5">
                    <a:lumMod val="50000"/>
                  </a:schemeClr>
                </a:solidFill>
                <a:highlight>
                  <a:srgbClr val="FFFF00"/>
                </a:highlight>
                <a:latin typeface="Calibri" panose="020F0502020204030204" pitchFamily="34" charset="0"/>
                <a:cs typeface="Calibri" panose="020F0502020204030204" pitchFamily="34" charset="0"/>
              </a:rPr>
              <a:t>experiences</a:t>
            </a:r>
            <a:r>
              <a:rPr lang="en-US" altLang="en-US" sz="1350" dirty="0">
                <a:solidFill>
                  <a:schemeClr val="accent5">
                    <a:lumMod val="50000"/>
                  </a:schemeClr>
                </a:solidFill>
                <a:latin typeface="Calibri" panose="020F0502020204030204" pitchFamily="34" charset="0"/>
                <a:cs typeface="Calibri" panose="020F0502020204030204" pitchFamily="34" charset="0"/>
              </a:rPr>
              <a:t> consistently to buyers and must be supported by specific set of features</a:t>
            </a:r>
            <a:r>
              <a:rPr lang="en-US" altLang="en-US" sz="1350" b="1" dirty="0">
                <a:solidFill>
                  <a:schemeClr val="accent5">
                    <a:lumMod val="50000"/>
                  </a:schemeClr>
                </a:solidFill>
                <a:latin typeface="Calibri" panose="020F0502020204030204" pitchFamily="34" charset="0"/>
                <a:cs typeface="Calibri" panose="020F0502020204030204" pitchFamily="34" charset="0"/>
              </a:rPr>
              <a:t>. </a:t>
            </a:r>
          </a:p>
          <a:p>
            <a:pPr defTabSz="685766">
              <a:defRPr/>
            </a:pPr>
            <a:r>
              <a:rPr lang="en-US" altLang="en-US" sz="1350" b="1" dirty="0">
                <a:solidFill>
                  <a:schemeClr val="accent5">
                    <a:lumMod val="50000"/>
                  </a:schemeClr>
                </a:solidFill>
                <a:latin typeface="Calibri" panose="020F0502020204030204" pitchFamily="34" charset="0"/>
                <a:cs typeface="Calibri" panose="020F0502020204030204" pitchFamily="34" charset="0"/>
              </a:rPr>
              <a:t>Marketers can brand their products through three levels:</a:t>
            </a:r>
          </a:p>
          <a:p>
            <a:pPr marL="342884" indent="-342884" defTabSz="685766">
              <a:buFont typeface="+mj-lt"/>
              <a:buAutoNum type="arabicPeriod"/>
              <a:defRPr/>
            </a:pPr>
            <a:r>
              <a:rPr lang="en-US" altLang="en-US" sz="1350" b="1" dirty="0">
                <a:solidFill>
                  <a:schemeClr val="accent5">
                    <a:lumMod val="50000"/>
                  </a:schemeClr>
                </a:solidFill>
                <a:latin typeface="Calibri" panose="020F0502020204030204" pitchFamily="34" charset="0"/>
                <a:cs typeface="Calibri" panose="020F0502020204030204" pitchFamily="34" charset="0"/>
              </a:rPr>
              <a:t>Product Features / Attributes, </a:t>
            </a:r>
          </a:p>
          <a:p>
            <a:pPr marL="342884" lvl="1" defTabSz="685766">
              <a:defRPr/>
            </a:pPr>
            <a:r>
              <a:rPr lang="en-US" altLang="en-US" sz="1200" dirty="0">
                <a:solidFill>
                  <a:schemeClr val="accent5">
                    <a:lumMod val="50000"/>
                  </a:schemeClr>
                </a:solidFill>
                <a:latin typeface="Calibri" panose="020F0502020204030204" pitchFamily="34" charset="0"/>
                <a:cs typeface="Calibri" panose="020F0502020204030204" pitchFamily="34" charset="0"/>
              </a:rPr>
              <a:t>At the lowest level they can position the brand on product</a:t>
            </a:r>
            <a:r>
              <a:rPr lang="en-US" altLang="en-US" sz="1200" b="1" dirty="0">
                <a:solidFill>
                  <a:schemeClr val="accent5">
                    <a:lumMod val="50000"/>
                  </a:schemeClr>
                </a:solidFill>
                <a:latin typeface="Calibri" panose="020F0502020204030204" pitchFamily="34" charset="0"/>
                <a:cs typeface="Calibri" panose="020F0502020204030204" pitchFamily="34" charset="0"/>
              </a:rPr>
              <a:t>, </a:t>
            </a:r>
            <a:r>
              <a:rPr lang="en-US" altLang="en-US" sz="1200" dirty="0">
                <a:solidFill>
                  <a:schemeClr val="accent5">
                    <a:lumMod val="50000"/>
                  </a:schemeClr>
                </a:solidFill>
                <a:latin typeface="Calibri" panose="020F0502020204030204" pitchFamily="34" charset="0"/>
                <a:cs typeface="Calibri" panose="020F0502020204030204" pitchFamily="34" charset="0"/>
              </a:rPr>
              <a:t>However, attributes are the least desirable level for branding.</a:t>
            </a:r>
          </a:p>
          <a:p>
            <a:pPr marL="342884" indent="-342884" defTabSz="685766">
              <a:buFont typeface="+mj-lt"/>
              <a:buAutoNum type="arabicPeriod"/>
              <a:defRPr/>
            </a:pPr>
            <a:r>
              <a:rPr lang="en-US" altLang="en-US" sz="1350" b="1" dirty="0">
                <a:solidFill>
                  <a:schemeClr val="accent5">
                    <a:lumMod val="50000"/>
                  </a:schemeClr>
                </a:solidFill>
                <a:latin typeface="Calibri" panose="020F0502020204030204" pitchFamily="34" charset="0"/>
                <a:cs typeface="Calibri" panose="020F0502020204030204" pitchFamily="34" charset="0"/>
              </a:rPr>
              <a:t>Product  Benefits/ </a:t>
            </a:r>
            <a:r>
              <a:rPr lang="en-US" sz="1350" b="1" dirty="0">
                <a:solidFill>
                  <a:schemeClr val="accent5">
                    <a:lumMod val="50000"/>
                  </a:schemeClr>
                </a:solidFill>
                <a:latin typeface="Calibri" panose="020F0502020204030204" pitchFamily="34" charset="0"/>
                <a:cs typeface="Calibri" panose="020F0502020204030204" pitchFamily="34" charset="0"/>
              </a:rPr>
              <a:t>C</a:t>
            </a:r>
            <a:r>
              <a:rPr lang="en-US" sz="1350" b="1" spc="-60" dirty="0">
                <a:solidFill>
                  <a:schemeClr val="accent5">
                    <a:lumMod val="50000"/>
                  </a:schemeClr>
                </a:solidFill>
                <a:latin typeface="Calibri" panose="020F0502020204030204" pitchFamily="34" charset="0"/>
                <a:cs typeface="Calibri" panose="020F0502020204030204" pitchFamily="34" charset="0"/>
              </a:rPr>
              <a:t>o</a:t>
            </a:r>
            <a:r>
              <a:rPr lang="en-US" sz="1350" b="1" spc="-98" dirty="0">
                <a:solidFill>
                  <a:schemeClr val="accent5">
                    <a:lumMod val="50000"/>
                  </a:schemeClr>
                </a:solidFill>
                <a:latin typeface="Calibri" panose="020F0502020204030204" pitchFamily="34" charset="0"/>
                <a:cs typeface="Calibri" panose="020F0502020204030204" pitchFamily="34" charset="0"/>
              </a:rPr>
              <a:t>n</a:t>
            </a:r>
            <a:r>
              <a:rPr lang="en-US" sz="1350" b="1" dirty="0">
                <a:solidFill>
                  <a:schemeClr val="accent5">
                    <a:lumMod val="50000"/>
                  </a:schemeClr>
                </a:solidFill>
                <a:latin typeface="Calibri" panose="020F0502020204030204" pitchFamily="34" charset="0"/>
                <a:cs typeface="Calibri" panose="020F0502020204030204" pitchFamily="34" charset="0"/>
              </a:rPr>
              <a:t>sum</a:t>
            </a:r>
            <a:r>
              <a:rPr lang="en-US" sz="1350" b="1" spc="-49" dirty="0">
                <a:solidFill>
                  <a:schemeClr val="accent5">
                    <a:lumMod val="50000"/>
                  </a:schemeClr>
                </a:solidFill>
                <a:latin typeface="Calibri" panose="020F0502020204030204" pitchFamily="34" charset="0"/>
                <a:cs typeface="Calibri" panose="020F0502020204030204" pitchFamily="34" charset="0"/>
              </a:rPr>
              <a:t>e</a:t>
            </a:r>
            <a:r>
              <a:rPr lang="en-US" sz="1350" b="1" dirty="0">
                <a:solidFill>
                  <a:schemeClr val="accent5">
                    <a:lumMod val="50000"/>
                  </a:schemeClr>
                </a:solidFill>
                <a:latin typeface="Calibri" panose="020F0502020204030204" pitchFamily="34" charset="0"/>
                <a:cs typeface="Calibri" panose="020F0502020204030204" pitchFamily="34" charset="0"/>
              </a:rPr>
              <a:t>r Re</a:t>
            </a:r>
            <a:r>
              <a:rPr lang="en-US" sz="1350" b="1" spc="-53" dirty="0">
                <a:solidFill>
                  <a:schemeClr val="accent5">
                    <a:lumMod val="50000"/>
                  </a:schemeClr>
                </a:solidFill>
                <a:latin typeface="Calibri" panose="020F0502020204030204" pitchFamily="34" charset="0"/>
                <a:cs typeface="Calibri" panose="020F0502020204030204" pitchFamily="34" charset="0"/>
              </a:rPr>
              <a:t>w</a:t>
            </a:r>
            <a:r>
              <a:rPr lang="en-US" sz="1350" b="1" spc="-131" dirty="0">
                <a:solidFill>
                  <a:schemeClr val="accent5">
                    <a:lumMod val="50000"/>
                  </a:schemeClr>
                </a:solidFill>
                <a:latin typeface="Calibri" panose="020F0502020204030204" pitchFamily="34" charset="0"/>
                <a:cs typeface="Calibri" panose="020F0502020204030204" pitchFamily="34" charset="0"/>
              </a:rPr>
              <a:t>a</a:t>
            </a:r>
            <a:r>
              <a:rPr lang="en-US" sz="1350" b="1" spc="-79" dirty="0">
                <a:solidFill>
                  <a:schemeClr val="accent5">
                    <a:lumMod val="50000"/>
                  </a:schemeClr>
                </a:solidFill>
                <a:latin typeface="Calibri" panose="020F0502020204030204" pitchFamily="34" charset="0"/>
                <a:cs typeface="Calibri" panose="020F0502020204030204" pitchFamily="34" charset="0"/>
              </a:rPr>
              <a:t>r</a:t>
            </a:r>
            <a:r>
              <a:rPr lang="en-US" sz="1350" b="1" spc="-90" dirty="0">
                <a:solidFill>
                  <a:schemeClr val="accent5">
                    <a:lumMod val="50000"/>
                  </a:schemeClr>
                </a:solidFill>
                <a:latin typeface="Calibri" panose="020F0502020204030204" pitchFamily="34" charset="0"/>
                <a:cs typeface="Calibri" panose="020F0502020204030204" pitchFamily="34" charset="0"/>
              </a:rPr>
              <a:t>d</a:t>
            </a:r>
            <a:r>
              <a:rPr lang="en-US" sz="1350" b="1" dirty="0">
                <a:solidFill>
                  <a:schemeClr val="accent5">
                    <a:lumMod val="50000"/>
                  </a:schemeClr>
                </a:solidFill>
                <a:latin typeface="Calibri" panose="020F0502020204030204" pitchFamily="34" charset="0"/>
                <a:cs typeface="Calibri" panose="020F0502020204030204" pitchFamily="34" charset="0"/>
              </a:rPr>
              <a:t>s</a:t>
            </a:r>
            <a:r>
              <a:rPr lang="en-US" altLang="en-US" sz="1350" b="1" dirty="0">
                <a:solidFill>
                  <a:schemeClr val="accent5">
                    <a:lumMod val="50000"/>
                  </a:schemeClr>
                </a:solidFill>
                <a:latin typeface="Calibri" panose="020F0502020204030204" pitchFamily="34" charset="0"/>
                <a:cs typeface="Calibri" panose="020F0502020204030204" pitchFamily="34" charset="0"/>
              </a:rPr>
              <a:t> </a:t>
            </a:r>
          </a:p>
          <a:p>
            <a:pPr marL="342884" lvl="1" defTabSz="685766">
              <a:defRPr/>
            </a:pPr>
            <a:r>
              <a:rPr lang="en-US" altLang="en-US" sz="1200" dirty="0">
                <a:solidFill>
                  <a:schemeClr val="accent5">
                    <a:lumMod val="50000"/>
                  </a:schemeClr>
                </a:solidFill>
                <a:latin typeface="Calibri" panose="020F0502020204030204" pitchFamily="34" charset="0"/>
                <a:cs typeface="Calibri" panose="020F0502020204030204" pitchFamily="34" charset="0"/>
              </a:rPr>
              <a:t>A brand can be better positioned by associating its name with a desirable benefit</a:t>
            </a:r>
          </a:p>
          <a:p>
            <a:pPr marL="342884" indent="-342884" defTabSz="685766">
              <a:buFont typeface="+mj-lt"/>
              <a:buAutoNum type="arabicPeriod"/>
              <a:defRPr/>
            </a:pPr>
            <a:r>
              <a:rPr lang="en-US" sz="1350" b="1" dirty="0">
                <a:solidFill>
                  <a:schemeClr val="accent5">
                    <a:lumMod val="50000"/>
                  </a:schemeClr>
                </a:solidFill>
                <a:latin typeface="Calibri" panose="020F0502020204030204" pitchFamily="34" charset="0"/>
                <a:cs typeface="Calibri" panose="020F0502020204030204" pitchFamily="34" charset="0"/>
              </a:rPr>
              <a:t>Emotional Benefit. /</a:t>
            </a:r>
            <a:r>
              <a:rPr lang="en-US" altLang="en-US" sz="1350" b="1" dirty="0">
                <a:solidFill>
                  <a:schemeClr val="accent5">
                    <a:lumMod val="50000"/>
                  </a:schemeClr>
                </a:solidFill>
                <a:latin typeface="Calibri" panose="020F0502020204030204" pitchFamily="34" charset="0"/>
                <a:cs typeface="Calibri" panose="020F0502020204030204" pitchFamily="34" charset="0"/>
              </a:rPr>
              <a:t>Beliefs and values</a:t>
            </a:r>
          </a:p>
          <a:p>
            <a:pPr marL="342884" lvl="1" defTabSz="685766">
              <a:defRPr/>
            </a:pPr>
            <a:r>
              <a:rPr lang="en-US" altLang="en-US" sz="1200" dirty="0">
                <a:solidFill>
                  <a:schemeClr val="accent5">
                    <a:lumMod val="50000"/>
                  </a:schemeClr>
                </a:solidFill>
                <a:latin typeface="Calibri" panose="020F0502020204030204" pitchFamily="34" charset="0"/>
                <a:cs typeface="Calibri" panose="020F0502020204030204" pitchFamily="34" charset="0"/>
              </a:rPr>
              <a:t>The strongest brands go beyond attribute or benefit positioning - they are positioned on strong Successful brands engage customers on a deep, emotional level</a:t>
            </a:r>
          </a:p>
        </p:txBody>
      </p:sp>
      <p:grpSp>
        <p:nvGrpSpPr>
          <p:cNvPr id="19" name="Group 18">
            <a:extLst>
              <a:ext uri="{FF2B5EF4-FFF2-40B4-BE49-F238E27FC236}">
                <a16:creationId xmlns:a16="http://schemas.microsoft.com/office/drawing/2014/main" id="{62EDCC8F-686C-363E-DF1E-D43E76A096BE}"/>
              </a:ext>
            </a:extLst>
          </p:cNvPr>
          <p:cNvGrpSpPr/>
          <p:nvPr/>
        </p:nvGrpSpPr>
        <p:grpSpPr>
          <a:xfrm>
            <a:off x="8200573" y="2632903"/>
            <a:ext cx="2383709" cy="3268816"/>
            <a:chOff x="7754263" y="1738336"/>
            <a:chExt cx="3178278" cy="5056732"/>
          </a:xfrm>
        </p:grpSpPr>
        <p:pic>
          <p:nvPicPr>
            <p:cNvPr id="16" name="Picture 15">
              <a:extLst>
                <a:ext uri="{FF2B5EF4-FFF2-40B4-BE49-F238E27FC236}">
                  <a16:creationId xmlns:a16="http://schemas.microsoft.com/office/drawing/2014/main" id="{00CD1124-F22F-54FF-6476-5D7C58AB00D1}"/>
                </a:ext>
              </a:extLst>
            </p:cNvPr>
            <p:cNvPicPr>
              <a:picLocks noChangeAspect="1"/>
            </p:cNvPicPr>
            <p:nvPr/>
          </p:nvPicPr>
          <p:blipFill>
            <a:blip r:embed="rId3"/>
            <a:stretch>
              <a:fillRect/>
            </a:stretch>
          </p:blipFill>
          <p:spPr>
            <a:xfrm>
              <a:off x="7857502" y="1738336"/>
              <a:ext cx="2971800" cy="4305300"/>
            </a:xfrm>
            <a:prstGeom prst="rect">
              <a:avLst/>
            </a:prstGeom>
          </p:spPr>
          <p:style>
            <a:lnRef idx="2">
              <a:schemeClr val="accent1"/>
            </a:lnRef>
            <a:fillRef idx="1">
              <a:schemeClr val="lt1"/>
            </a:fillRef>
            <a:effectRef idx="0">
              <a:schemeClr val="accent1"/>
            </a:effectRef>
            <a:fontRef idx="minor">
              <a:schemeClr val="dk1"/>
            </a:fontRef>
          </p:style>
        </p:pic>
        <p:sp>
          <p:nvSpPr>
            <p:cNvPr id="18" name="TextBox 17">
              <a:extLst>
                <a:ext uri="{FF2B5EF4-FFF2-40B4-BE49-F238E27FC236}">
                  <a16:creationId xmlns:a16="http://schemas.microsoft.com/office/drawing/2014/main" id="{DCC523FD-C6A4-4E18-B8DC-C7D7B178A585}"/>
                </a:ext>
              </a:extLst>
            </p:cNvPr>
            <p:cNvSpPr txBox="1"/>
            <p:nvPr/>
          </p:nvSpPr>
          <p:spPr>
            <a:xfrm>
              <a:off x="7754263" y="6131279"/>
              <a:ext cx="3178278" cy="66378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defTabSz="685766">
                <a:lnSpc>
                  <a:spcPct val="90000"/>
                </a:lnSpc>
                <a:spcBef>
                  <a:spcPct val="0"/>
                </a:spcBef>
                <a:defRPr/>
              </a:pPr>
              <a:r>
                <a:rPr lang="en-US" sz="1200" cap="all" dirty="0">
                  <a:solidFill>
                    <a:schemeClr val="accent5">
                      <a:lumMod val="50000"/>
                    </a:schemeClr>
                  </a:solidFill>
                  <a:latin typeface="Abadi" panose="020B0604020104020204" pitchFamily="34" charset="0"/>
                </a:rPr>
                <a:t>attributes, benefit,  Beliefs and Values </a:t>
              </a:r>
              <a:r>
                <a:rPr lang="en-US" sz="1200" b="1" cap="all" dirty="0">
                  <a:solidFill>
                    <a:schemeClr val="accent5">
                      <a:lumMod val="50000"/>
                    </a:schemeClr>
                  </a:solidFill>
                  <a:latin typeface="Abadi" panose="020B0604020104020204" pitchFamily="34" charset="0"/>
                </a:rPr>
                <a:t>Laddering</a:t>
              </a:r>
            </a:p>
          </p:txBody>
        </p:sp>
      </p:grpSp>
      <p:sp>
        <p:nvSpPr>
          <p:cNvPr id="21" name="Rectangle 20">
            <a:extLst>
              <a:ext uri="{FF2B5EF4-FFF2-40B4-BE49-F238E27FC236}">
                <a16:creationId xmlns:a16="http://schemas.microsoft.com/office/drawing/2014/main" id="{1A7FE385-739E-F7A7-009D-8FD389B6BC9A}"/>
              </a:ext>
            </a:extLst>
          </p:cNvPr>
          <p:cNvSpPr/>
          <p:nvPr/>
        </p:nvSpPr>
        <p:spPr>
          <a:xfrm>
            <a:off x="1831256" y="1121762"/>
            <a:ext cx="569078" cy="623248"/>
          </a:xfrm>
          <a:prstGeom prst="rect">
            <a:avLst/>
          </a:prstGeom>
          <a:solidFill>
            <a:schemeClr val="bg1"/>
          </a:solidFill>
        </p:spPr>
        <p:txBody>
          <a:bodyPr wrap="square" lIns="68580" tIns="34290" rIns="68580" bIns="34290">
            <a:spAutoFit/>
          </a:bodyPr>
          <a:lstStyle/>
          <a:p>
            <a:pPr algn="ctr" defTabSz="685766">
              <a:defRPr/>
            </a:pPr>
            <a:r>
              <a:rPr lang="en-US" sz="3600" b="1" dirty="0">
                <a:ln w="0"/>
                <a:solidFill>
                  <a:schemeClr val="accent5">
                    <a:lumMod val="50000"/>
                  </a:schemeClr>
                </a:solidFill>
                <a:effectLst>
                  <a:outerShdw blurRad="38100" dist="19050" dir="2700000" algn="tl" rotWithShape="0">
                    <a:prstClr val="black">
                      <a:alpha val="40000"/>
                    </a:prstClr>
                  </a:outerShdw>
                </a:effectLst>
                <a:latin typeface="Calibri" panose="020F0502020204030204"/>
              </a:rPr>
              <a:t>1-</a:t>
            </a:r>
          </a:p>
        </p:txBody>
      </p:sp>
      <p:pic>
        <p:nvPicPr>
          <p:cNvPr id="2" name="Picture 1">
            <a:extLst>
              <a:ext uri="{FF2B5EF4-FFF2-40B4-BE49-F238E27FC236}">
                <a16:creationId xmlns:a16="http://schemas.microsoft.com/office/drawing/2014/main" id="{83F33126-C04D-EDAC-957C-D05824906CD1}"/>
              </a:ext>
            </a:extLst>
          </p:cNvPr>
          <p:cNvPicPr>
            <a:picLocks noChangeAspect="1"/>
          </p:cNvPicPr>
          <p:nvPr/>
        </p:nvPicPr>
        <p:blipFill rotWithShape="1">
          <a:blip r:embed="rId4"/>
          <a:srcRect r="13977" b="-1143"/>
          <a:stretch/>
        </p:blipFill>
        <p:spPr>
          <a:xfrm>
            <a:off x="1685150" y="4560848"/>
            <a:ext cx="3718221" cy="1439902"/>
          </a:xfrm>
          <a:prstGeom prst="rect">
            <a:avLst/>
          </a:prstGeom>
        </p:spPr>
      </p:pic>
    </p:spTree>
    <p:extLst>
      <p:ext uri="{BB962C8B-B14F-4D97-AF65-F5344CB8AC3E}">
        <p14:creationId xmlns:p14="http://schemas.microsoft.com/office/powerpoint/2010/main" val="59255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414967-8DE4-6643-EF1F-F71422CF825D}"/>
              </a:ext>
            </a:extLst>
          </p:cNvPr>
          <p:cNvPicPr>
            <a:picLocks noChangeAspect="1"/>
          </p:cNvPicPr>
          <p:nvPr/>
        </p:nvPicPr>
        <p:blipFill rotWithShape="1">
          <a:blip r:embed="rId2"/>
          <a:srcRect r="3106" b="6560"/>
          <a:stretch/>
        </p:blipFill>
        <p:spPr>
          <a:xfrm>
            <a:off x="6102286" y="1217295"/>
            <a:ext cx="4077224" cy="2211706"/>
          </a:xfrm>
          <a:prstGeom prst="rect">
            <a:avLst/>
          </a:prstGeom>
        </p:spPr>
      </p:pic>
      <p:pic>
        <p:nvPicPr>
          <p:cNvPr id="5" name="Picture 4">
            <a:extLst>
              <a:ext uri="{FF2B5EF4-FFF2-40B4-BE49-F238E27FC236}">
                <a16:creationId xmlns:a16="http://schemas.microsoft.com/office/drawing/2014/main" id="{EAF4F5B6-E131-0CC7-C558-D2EF321E6E33}"/>
              </a:ext>
            </a:extLst>
          </p:cNvPr>
          <p:cNvPicPr>
            <a:picLocks noChangeAspect="1"/>
          </p:cNvPicPr>
          <p:nvPr/>
        </p:nvPicPr>
        <p:blipFill>
          <a:blip r:embed="rId3"/>
          <a:stretch>
            <a:fillRect/>
          </a:stretch>
        </p:blipFill>
        <p:spPr>
          <a:xfrm>
            <a:off x="2012491" y="1287295"/>
            <a:ext cx="3832050" cy="2155529"/>
          </a:xfrm>
          <a:prstGeom prst="rect">
            <a:avLst/>
          </a:prstGeom>
        </p:spPr>
      </p:pic>
      <p:pic>
        <p:nvPicPr>
          <p:cNvPr id="7" name="Picture 6">
            <a:extLst>
              <a:ext uri="{FF2B5EF4-FFF2-40B4-BE49-F238E27FC236}">
                <a16:creationId xmlns:a16="http://schemas.microsoft.com/office/drawing/2014/main" id="{955C42F0-380C-3BFD-3C9C-55AC7B5563CB}"/>
              </a:ext>
            </a:extLst>
          </p:cNvPr>
          <p:cNvPicPr>
            <a:picLocks noChangeAspect="1"/>
          </p:cNvPicPr>
          <p:nvPr/>
        </p:nvPicPr>
        <p:blipFill>
          <a:blip r:embed="rId4"/>
          <a:stretch>
            <a:fillRect/>
          </a:stretch>
        </p:blipFill>
        <p:spPr>
          <a:xfrm>
            <a:off x="6102286" y="3490885"/>
            <a:ext cx="4077224" cy="2149821"/>
          </a:xfrm>
          <a:prstGeom prst="rect">
            <a:avLst/>
          </a:prstGeom>
        </p:spPr>
      </p:pic>
      <p:pic>
        <p:nvPicPr>
          <p:cNvPr id="9" name="Picture 8">
            <a:extLst>
              <a:ext uri="{FF2B5EF4-FFF2-40B4-BE49-F238E27FC236}">
                <a16:creationId xmlns:a16="http://schemas.microsoft.com/office/drawing/2014/main" id="{62B6463E-52BB-3ECE-8734-23E2F98B5F0D}"/>
              </a:ext>
            </a:extLst>
          </p:cNvPr>
          <p:cNvPicPr>
            <a:picLocks noChangeAspect="1"/>
          </p:cNvPicPr>
          <p:nvPr/>
        </p:nvPicPr>
        <p:blipFill>
          <a:blip r:embed="rId5"/>
          <a:stretch>
            <a:fillRect/>
          </a:stretch>
        </p:blipFill>
        <p:spPr>
          <a:xfrm>
            <a:off x="2062497" y="3590741"/>
            <a:ext cx="3732038" cy="2099271"/>
          </a:xfrm>
          <a:prstGeom prst="rect">
            <a:avLst/>
          </a:prstGeom>
        </p:spPr>
      </p:pic>
    </p:spTree>
    <p:extLst>
      <p:ext uri="{BB962C8B-B14F-4D97-AF65-F5344CB8AC3E}">
        <p14:creationId xmlns:p14="http://schemas.microsoft.com/office/powerpoint/2010/main" val="469403232"/>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p:nvPr/>
        </p:nvSpPr>
        <p:spPr>
          <a:xfrm>
            <a:off x="4010328" y="1617081"/>
            <a:ext cx="5743272" cy="751274"/>
          </a:xfrm>
          <a:prstGeom prst="rect">
            <a:avLst/>
          </a:prstGeom>
          <a:solidFill>
            <a:schemeClr val="bg1"/>
          </a:solidFill>
          <a:ln>
            <a:noFill/>
          </a:ln>
        </p:spPr>
        <p:txBody>
          <a:bodyPr vert="horz" lIns="68580" tIns="34290" rIns="68580" bIns="34290" rtlCol="0" anchor="ctr">
            <a:normAutofit/>
          </a:bodyPr>
          <a:lstStyle>
            <a:lvl1pPr>
              <a:lnSpc>
                <a:spcPct val="90000"/>
              </a:lnSpc>
              <a:spcBef>
                <a:spcPct val="0"/>
              </a:spcBef>
              <a:buNone/>
              <a:defRPr sz="4000" cap="all" baseline="0">
                <a:solidFill>
                  <a:schemeClr val="accent1"/>
                </a:solidFill>
                <a:effectLst/>
                <a:latin typeface="Abadi" panose="020B0604020104020204" pitchFamily="34" charset="0"/>
                <a:ea typeface="+mj-ea"/>
                <a:cs typeface="+mj-cs"/>
              </a:defRPr>
            </a:lvl1pPr>
          </a:lstStyle>
          <a:p>
            <a:pPr defTabSz="685766">
              <a:defRPr/>
            </a:pPr>
            <a:endParaRPr lang="en-US" sz="1200" b="1" dirty="0">
              <a:solidFill>
                <a:schemeClr val="accent5">
                  <a:lumMod val="50000"/>
                </a:schemeClr>
              </a:solidFill>
            </a:endParaRPr>
          </a:p>
          <a:p>
            <a:pPr defTabSz="685766">
              <a:defRPr/>
            </a:pPr>
            <a:endParaRPr lang="en-US" sz="1200" b="1" dirty="0">
              <a:solidFill>
                <a:schemeClr val="accent5">
                  <a:lumMod val="50000"/>
                </a:schemeClr>
              </a:solidFill>
            </a:endParaRPr>
          </a:p>
          <a:p>
            <a:pPr defTabSz="685766">
              <a:defRPr/>
            </a:pPr>
            <a:r>
              <a:rPr sz="1200" b="1" dirty="0">
                <a:solidFill>
                  <a:schemeClr val="accent5">
                    <a:lumMod val="50000"/>
                  </a:schemeClr>
                </a:solidFill>
              </a:rPr>
              <a:t>Brand</a:t>
            </a:r>
            <a:r>
              <a:rPr lang="en-US" sz="1200" b="1" dirty="0">
                <a:solidFill>
                  <a:schemeClr val="accent5">
                    <a:lumMod val="50000"/>
                  </a:schemeClr>
                </a:solidFill>
              </a:rPr>
              <a:t> a</a:t>
            </a:r>
            <a:r>
              <a:rPr lang="en-US" altLang="en-US" sz="1200" b="1" cap="none" dirty="0">
                <a:solidFill>
                  <a:schemeClr val="accent5">
                    <a:lumMod val="50000"/>
                  </a:schemeClr>
                </a:solidFill>
              </a:rPr>
              <a:t>ttributes</a:t>
            </a:r>
            <a:r>
              <a:rPr lang="en-US" altLang="en-US" sz="1200" b="1" dirty="0">
                <a:solidFill>
                  <a:schemeClr val="accent5">
                    <a:lumMod val="50000"/>
                  </a:schemeClr>
                </a:solidFill>
              </a:rPr>
              <a:t>, benefit,  Beliefs and Values</a:t>
            </a:r>
          </a:p>
          <a:p>
            <a:pPr defTabSz="685766">
              <a:defRPr/>
            </a:pPr>
            <a:endParaRPr lang="en-SA" sz="1200" b="1" dirty="0">
              <a:solidFill>
                <a:schemeClr val="accent5">
                  <a:lumMod val="50000"/>
                </a:schemeClr>
              </a:solidFill>
            </a:endParaRPr>
          </a:p>
        </p:txBody>
      </p:sp>
      <p:pic>
        <p:nvPicPr>
          <p:cNvPr id="9" name="Picture 1" descr="page64image66356240">
            <a:extLst>
              <a:ext uri="{FF2B5EF4-FFF2-40B4-BE49-F238E27FC236}">
                <a16:creationId xmlns:a16="http://schemas.microsoft.com/office/drawing/2014/main" id="{71F6D829-F569-DDB9-1137-8F294D1D2CE7}"/>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5524500" y="2413620"/>
            <a:ext cx="5143500" cy="28484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80DD193-1881-660B-8807-BFC8AFBEBB3C}"/>
              </a:ext>
            </a:extLst>
          </p:cNvPr>
          <p:cNvSpPr/>
          <p:nvPr/>
        </p:nvSpPr>
        <p:spPr>
          <a:xfrm>
            <a:off x="2250337" y="1681093"/>
            <a:ext cx="816939" cy="623248"/>
          </a:xfrm>
          <a:prstGeom prst="rect">
            <a:avLst/>
          </a:prstGeom>
          <a:solidFill>
            <a:schemeClr val="bg1"/>
          </a:solidFill>
        </p:spPr>
        <p:txBody>
          <a:bodyPr wrap="square" lIns="68580" tIns="34290" rIns="68580" bIns="34290">
            <a:spAutoFit/>
          </a:bodyPr>
          <a:lstStyle/>
          <a:p>
            <a:pPr algn="ctr" defTabSz="685766">
              <a:defRPr/>
            </a:pPr>
            <a:r>
              <a:rPr lang="en-US" sz="3600" b="1" dirty="0">
                <a:ln w="0"/>
                <a:solidFill>
                  <a:schemeClr val="accent5">
                    <a:lumMod val="50000"/>
                  </a:schemeClr>
                </a:solidFill>
                <a:effectLst>
                  <a:outerShdw blurRad="38100" dist="19050" dir="2700000" algn="tl" rotWithShape="0">
                    <a:prstClr val="black">
                      <a:alpha val="40000"/>
                    </a:prstClr>
                  </a:outerShdw>
                </a:effectLst>
                <a:latin typeface="Calibri" panose="020F0502020204030204"/>
              </a:rPr>
              <a:t>1-</a:t>
            </a:r>
          </a:p>
        </p:txBody>
      </p:sp>
      <p:grpSp>
        <p:nvGrpSpPr>
          <p:cNvPr id="16" name="Group 15">
            <a:extLst>
              <a:ext uri="{FF2B5EF4-FFF2-40B4-BE49-F238E27FC236}">
                <a16:creationId xmlns:a16="http://schemas.microsoft.com/office/drawing/2014/main" id="{5F7E1D50-58A9-78EF-729E-522AEC3EA7FC}"/>
              </a:ext>
            </a:extLst>
          </p:cNvPr>
          <p:cNvGrpSpPr/>
          <p:nvPr/>
        </p:nvGrpSpPr>
        <p:grpSpPr>
          <a:xfrm>
            <a:off x="1671497" y="2418253"/>
            <a:ext cx="3479007" cy="2994221"/>
            <a:chOff x="347662" y="1477328"/>
            <a:chExt cx="4638676" cy="4899040"/>
          </a:xfrm>
        </p:grpSpPr>
        <p:pic>
          <p:nvPicPr>
            <p:cNvPr id="8" name="Picture 7">
              <a:extLst>
                <a:ext uri="{FF2B5EF4-FFF2-40B4-BE49-F238E27FC236}">
                  <a16:creationId xmlns:a16="http://schemas.microsoft.com/office/drawing/2014/main" id="{6574011F-E7D8-CAAA-7CA8-DD8B2BE02B8A}"/>
                </a:ext>
              </a:extLst>
            </p:cNvPr>
            <p:cNvPicPr>
              <a:picLocks noChangeAspect="1"/>
            </p:cNvPicPr>
            <p:nvPr/>
          </p:nvPicPr>
          <p:blipFill>
            <a:blip r:embed="rId4"/>
            <a:stretch>
              <a:fillRect/>
            </a:stretch>
          </p:blipFill>
          <p:spPr>
            <a:xfrm>
              <a:off x="347662" y="1477328"/>
              <a:ext cx="4638676" cy="4899040"/>
            </a:xfrm>
            <a:prstGeom prst="rect">
              <a:avLst/>
            </a:prstGeom>
          </p:spPr>
        </p:pic>
        <p:sp>
          <p:nvSpPr>
            <p:cNvPr id="15" name="Oval 14">
              <a:extLst>
                <a:ext uri="{FF2B5EF4-FFF2-40B4-BE49-F238E27FC236}">
                  <a16:creationId xmlns:a16="http://schemas.microsoft.com/office/drawing/2014/main" id="{7AB19173-7046-9EB3-A959-C257B31E3BDB}"/>
                </a:ext>
              </a:extLst>
            </p:cNvPr>
            <p:cNvSpPr/>
            <p:nvPr/>
          </p:nvSpPr>
          <p:spPr>
            <a:xfrm>
              <a:off x="3443288" y="3429000"/>
              <a:ext cx="1543049" cy="247173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SA" b="1" dirty="0">
                  <a:solidFill>
                    <a:schemeClr val="accent5">
                      <a:lumMod val="50000"/>
                    </a:schemeClr>
                  </a:solidFill>
                  <a:latin typeface="Calibri" panose="020F0502020204030204"/>
                </a:rPr>
                <a:t>Look better  </a:t>
              </a:r>
            </a:p>
          </p:txBody>
        </p:sp>
      </p:grpSp>
      <p:sp>
        <p:nvSpPr>
          <p:cNvPr id="2" name="Oval 1">
            <a:extLst>
              <a:ext uri="{FF2B5EF4-FFF2-40B4-BE49-F238E27FC236}">
                <a16:creationId xmlns:a16="http://schemas.microsoft.com/office/drawing/2014/main" id="{2B3B4F5F-625A-9B1A-AEBE-CC829C17D7C2}"/>
              </a:ext>
            </a:extLst>
          </p:cNvPr>
          <p:cNvSpPr/>
          <p:nvPr/>
        </p:nvSpPr>
        <p:spPr>
          <a:xfrm>
            <a:off x="4106469" y="3353566"/>
            <a:ext cx="1157287" cy="2002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chemeClr val="accent5">
                  <a:lumMod val="50000"/>
                </a:schemeClr>
              </a:solidFill>
              <a:latin typeface="Calibri" panose="020F0502020204030204"/>
            </a:endParaRPr>
          </a:p>
        </p:txBody>
      </p:sp>
    </p:spTree>
    <p:extLst>
      <p:ext uri="{BB962C8B-B14F-4D97-AF65-F5344CB8AC3E}">
        <p14:creationId xmlns:p14="http://schemas.microsoft.com/office/powerpoint/2010/main" val="192014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grpId="0" nodeType="clickEffect">
                                  <p:stCondLst>
                                    <p:cond delay="0"/>
                                  </p:stCondLst>
                                  <p:childTnLst>
                                    <p:animEffect transition="out" filter="checkerboard(across)">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193E-DC1A-4842-9F4D-9F255E28606A}"/>
              </a:ext>
            </a:extLst>
          </p:cNvPr>
          <p:cNvSpPr>
            <a:spLocks noGrp="1"/>
          </p:cNvSpPr>
          <p:nvPr>
            <p:ph type="title" idx="4294967295"/>
          </p:nvPr>
        </p:nvSpPr>
        <p:spPr>
          <a:xfrm>
            <a:off x="1576303" y="2308030"/>
            <a:ext cx="4945310" cy="360099"/>
          </a:xfrm>
          <a:solidFill>
            <a:schemeClr val="bg1"/>
          </a:solidFill>
        </p:spPr>
        <p:txBody>
          <a:bodyPr vert="horz" wrap="square" lIns="68580" tIns="34290" rIns="68580" bIns="34290" rtlCol="0" anchor="ctr">
            <a:spAutoFit/>
          </a:bodyPr>
          <a:lstStyle/>
          <a:p>
            <a:pPr algn="ctr"/>
            <a:r>
              <a:rPr lang="en-US" altLang="en-SA" sz="2100" dirty="0">
                <a:ln w="0"/>
                <a:effectLst>
                  <a:outerShdw blurRad="38100" dist="19050" dir="2700000" algn="tl" rotWithShape="0">
                    <a:schemeClr val="dk1">
                      <a:alpha val="40000"/>
                    </a:schemeClr>
                  </a:outerShdw>
                </a:effectLst>
                <a:latin typeface="+mn-lt"/>
                <a:ea typeface="+mn-ea"/>
                <a:cs typeface="+mn-cs"/>
              </a:rPr>
              <a:t>Brand Name, selection and protection </a:t>
            </a:r>
            <a:endParaRPr lang="en-US" sz="2100" dirty="0">
              <a:ln w="0"/>
              <a:effectLst>
                <a:outerShdw blurRad="38100" dist="19050" dir="2700000" algn="tl" rotWithShape="0">
                  <a:schemeClr val="dk1">
                    <a:alpha val="40000"/>
                  </a:schemeClr>
                </a:outerShdw>
              </a:effectLst>
              <a:latin typeface="+mn-lt"/>
              <a:ea typeface="+mn-ea"/>
              <a:cs typeface="+mn-cs"/>
            </a:endParaRPr>
          </a:p>
        </p:txBody>
      </p:sp>
      <p:sp>
        <p:nvSpPr>
          <p:cNvPr id="4" name="Rectangle 2">
            <a:extLst>
              <a:ext uri="{FF2B5EF4-FFF2-40B4-BE49-F238E27FC236}">
                <a16:creationId xmlns:a16="http://schemas.microsoft.com/office/drawing/2014/main" id="{AC6E05CB-57D0-2841-BADD-4B859E6A420F}"/>
              </a:ext>
            </a:extLst>
          </p:cNvPr>
          <p:cNvSpPr>
            <a:spLocks noChangeArrowheads="1"/>
          </p:cNvSpPr>
          <p:nvPr/>
        </p:nvSpPr>
        <p:spPr bwMode="auto">
          <a:xfrm>
            <a:off x="1576303" y="2592400"/>
            <a:ext cx="5046594" cy="2652873"/>
          </a:xfrm>
          <a:prstGeom prst="rect">
            <a:avLst/>
          </a:prstGeom>
          <a:solidFill>
            <a:schemeClr val="bg1"/>
          </a:solidFill>
        </p:spPr>
        <p:txBody>
          <a:bodyPr vert="horz" lIns="68580" tIns="34290" rIns="68580" bIns="34290" numCol="1" rtlCol="0" anchor="t" anchorCtr="0" compatLnSpc="1">
            <a:prstTxWarp prst="textNoShape">
              <a:avLst/>
            </a:prstTxWarp>
            <a:noAutofit/>
          </a:bodyPr>
          <a:lstStyle/>
          <a:p>
            <a:pPr marL="128582" indent="-128582" defTabSz="685766" fontAlgn="base">
              <a:lnSpc>
                <a:spcPct val="150000"/>
              </a:lnSpc>
              <a:spcBef>
                <a:spcPct val="0"/>
              </a:spcBef>
              <a:spcAft>
                <a:spcPts val="450"/>
              </a:spcAft>
              <a:buClr>
                <a:srgbClr val="F8B323"/>
              </a:buClr>
              <a:buSzPct val="160000"/>
              <a:buFont typeface="Arial" panose="020B0604020202020204" pitchFamily="34" charset="0"/>
              <a:buChar char="•"/>
              <a:defRPr/>
            </a:pPr>
            <a:r>
              <a:rPr lang="en-US" altLang="en-SA" sz="1050" cap="all" dirty="0">
                <a:solidFill>
                  <a:schemeClr val="accent5">
                    <a:lumMod val="50000"/>
                  </a:schemeClr>
                </a:solidFill>
                <a:latin typeface="Abadi" panose="020B0604020104020204" pitchFamily="34" charset="0"/>
              </a:rPr>
              <a:t>A Brand name is a word used to identify or differentiate a company and its products from the others.</a:t>
            </a:r>
          </a:p>
          <a:p>
            <a:pPr marL="128582" indent="-128582" defTabSz="685766" fontAlgn="base">
              <a:lnSpc>
                <a:spcPct val="150000"/>
              </a:lnSpc>
              <a:spcBef>
                <a:spcPct val="0"/>
              </a:spcBef>
              <a:spcAft>
                <a:spcPts val="450"/>
              </a:spcAft>
              <a:buClr>
                <a:srgbClr val="F8B323"/>
              </a:buClr>
              <a:buSzPct val="160000"/>
              <a:buFont typeface="Arial" panose="020B0604020202020204" pitchFamily="34" charset="0"/>
              <a:buChar char="•"/>
              <a:defRPr/>
            </a:pPr>
            <a:r>
              <a:rPr lang="en-US" altLang="en-SA" sz="1050" cap="all" dirty="0">
                <a:solidFill>
                  <a:schemeClr val="accent5">
                    <a:lumMod val="50000"/>
                  </a:schemeClr>
                </a:solidFill>
                <a:latin typeface="Abadi" panose="020B0604020104020204" pitchFamily="34" charset="0"/>
              </a:rPr>
              <a:t>Desirable qualities for a brand name should be</a:t>
            </a:r>
          </a:p>
          <a:p>
            <a:pPr marL="471464" lvl="1" indent="-128582" defTabSz="685766" fontAlgn="base">
              <a:lnSpc>
                <a:spcPct val="150000"/>
              </a:lnSpc>
              <a:spcBef>
                <a:spcPct val="0"/>
              </a:spcBef>
              <a:spcAft>
                <a:spcPts val="450"/>
              </a:spcAft>
              <a:buClr>
                <a:srgbClr val="F8B323"/>
              </a:buClr>
              <a:buSzPct val="160000"/>
              <a:buFont typeface="Arial" panose="020B0604020202020204" pitchFamily="34" charset="0"/>
              <a:buChar char="•"/>
              <a:defRPr/>
            </a:pPr>
            <a:r>
              <a:rPr lang="en-US" altLang="en-SA" sz="1050" cap="all" dirty="0">
                <a:solidFill>
                  <a:schemeClr val="accent5">
                    <a:lumMod val="50000"/>
                  </a:schemeClr>
                </a:solidFill>
                <a:latin typeface="Abadi" panose="020B0604020104020204" pitchFamily="34" charset="0"/>
              </a:rPr>
              <a:t>Based on the product’s benefits and qualities</a:t>
            </a:r>
          </a:p>
          <a:p>
            <a:pPr marL="471464" lvl="1" indent="-128582" defTabSz="685766" fontAlgn="base">
              <a:lnSpc>
                <a:spcPct val="150000"/>
              </a:lnSpc>
              <a:spcBef>
                <a:spcPct val="0"/>
              </a:spcBef>
              <a:spcAft>
                <a:spcPts val="450"/>
              </a:spcAft>
              <a:buClr>
                <a:srgbClr val="F8B323"/>
              </a:buClr>
              <a:buSzPct val="160000"/>
              <a:buFont typeface="Arial" panose="020B0604020202020204" pitchFamily="34" charset="0"/>
              <a:buChar char="•"/>
              <a:defRPr/>
            </a:pPr>
            <a:r>
              <a:rPr lang="en-US" altLang="en-SA" sz="1050" cap="all" dirty="0">
                <a:solidFill>
                  <a:schemeClr val="accent5">
                    <a:lumMod val="50000"/>
                  </a:schemeClr>
                </a:solidFill>
                <a:latin typeface="Abadi" panose="020B0604020104020204" pitchFamily="34" charset="0"/>
              </a:rPr>
              <a:t>Easy to pronounce, recognize, and remember</a:t>
            </a:r>
          </a:p>
          <a:p>
            <a:pPr marL="471464" lvl="1" indent="-128582" defTabSz="685766" fontAlgn="base">
              <a:lnSpc>
                <a:spcPct val="150000"/>
              </a:lnSpc>
              <a:spcBef>
                <a:spcPct val="0"/>
              </a:spcBef>
              <a:spcAft>
                <a:spcPts val="450"/>
              </a:spcAft>
              <a:buClr>
                <a:srgbClr val="F8B323"/>
              </a:buClr>
              <a:buSzPct val="160000"/>
              <a:buFont typeface="Arial" panose="020B0604020202020204" pitchFamily="34" charset="0"/>
              <a:buChar char="•"/>
              <a:defRPr/>
            </a:pPr>
            <a:r>
              <a:rPr lang="en-US" altLang="en-SA" sz="1050" cap="all" dirty="0">
                <a:solidFill>
                  <a:schemeClr val="accent5">
                    <a:lumMod val="50000"/>
                  </a:schemeClr>
                </a:solidFill>
                <a:latin typeface="Abadi" panose="020B0604020104020204" pitchFamily="34" charset="0"/>
              </a:rPr>
              <a:t>Distinctive and extendable</a:t>
            </a:r>
          </a:p>
          <a:p>
            <a:pPr marL="471464" lvl="1" indent="-128582" defTabSz="685766" fontAlgn="base">
              <a:lnSpc>
                <a:spcPct val="150000"/>
              </a:lnSpc>
              <a:spcBef>
                <a:spcPct val="0"/>
              </a:spcBef>
              <a:spcAft>
                <a:spcPts val="450"/>
              </a:spcAft>
              <a:buClr>
                <a:srgbClr val="F8B323"/>
              </a:buClr>
              <a:buSzPct val="160000"/>
              <a:buFont typeface="Arial" panose="020B0604020202020204" pitchFamily="34" charset="0"/>
              <a:buChar char="•"/>
              <a:defRPr/>
            </a:pPr>
            <a:r>
              <a:rPr lang="en-US" altLang="en-SA" sz="1050" cap="all" dirty="0">
                <a:solidFill>
                  <a:schemeClr val="accent5">
                    <a:lumMod val="50000"/>
                  </a:schemeClr>
                </a:solidFill>
                <a:latin typeface="Abadi" panose="020B0604020104020204" pitchFamily="34" charset="0"/>
              </a:rPr>
              <a:t>Easily translated into foreign languages</a:t>
            </a:r>
          </a:p>
          <a:p>
            <a:pPr marL="471464" lvl="1" indent="-128582" defTabSz="685766" fontAlgn="base">
              <a:lnSpc>
                <a:spcPct val="150000"/>
              </a:lnSpc>
              <a:spcBef>
                <a:spcPct val="0"/>
              </a:spcBef>
              <a:spcAft>
                <a:spcPts val="450"/>
              </a:spcAft>
              <a:buClr>
                <a:srgbClr val="F8B323"/>
              </a:buClr>
              <a:buSzPct val="160000"/>
              <a:buFont typeface="Arial" panose="020B0604020202020204" pitchFamily="34" charset="0"/>
              <a:buChar char="•"/>
              <a:defRPr/>
            </a:pPr>
            <a:r>
              <a:rPr lang="en-US" altLang="en-SA" sz="1050" cap="all" dirty="0">
                <a:solidFill>
                  <a:schemeClr val="accent5">
                    <a:lumMod val="50000"/>
                  </a:schemeClr>
                </a:solidFill>
                <a:latin typeface="Abadi" panose="020B0604020104020204" pitchFamily="34" charset="0"/>
              </a:rPr>
              <a:t>Capable of registration and legal protection</a:t>
            </a:r>
          </a:p>
          <a:p>
            <a:pPr marL="128582" indent="-128582" defTabSz="685766" fontAlgn="base">
              <a:lnSpc>
                <a:spcPct val="150000"/>
              </a:lnSpc>
              <a:spcBef>
                <a:spcPct val="0"/>
              </a:spcBef>
              <a:spcAft>
                <a:spcPts val="450"/>
              </a:spcAft>
              <a:buClr>
                <a:srgbClr val="F8B323"/>
              </a:buClr>
              <a:buSzPct val="160000"/>
              <a:buFont typeface="Arial" panose="020B0604020202020204" pitchFamily="34" charset="0"/>
              <a:buChar char="•"/>
              <a:defRPr/>
            </a:pPr>
            <a:endParaRPr lang="en-US" altLang="en-SA" sz="825" cap="all" dirty="0">
              <a:solidFill>
                <a:schemeClr val="accent5">
                  <a:lumMod val="50000"/>
                </a:schemeClr>
              </a:solidFill>
              <a:latin typeface="Abadi" panose="020B0604020104020204" pitchFamily="34" charset="0"/>
            </a:endParaRPr>
          </a:p>
        </p:txBody>
      </p:sp>
      <p:sp>
        <p:nvSpPr>
          <p:cNvPr id="6" name="Rectangle 5">
            <a:extLst>
              <a:ext uri="{FF2B5EF4-FFF2-40B4-BE49-F238E27FC236}">
                <a16:creationId xmlns:a16="http://schemas.microsoft.com/office/drawing/2014/main" id="{63C46889-BE75-DCA5-94D5-5886EA5F47BB}"/>
              </a:ext>
            </a:extLst>
          </p:cNvPr>
          <p:cNvSpPr/>
          <p:nvPr/>
        </p:nvSpPr>
        <p:spPr>
          <a:xfrm>
            <a:off x="1796134" y="1662933"/>
            <a:ext cx="724988" cy="623248"/>
          </a:xfrm>
          <a:prstGeom prst="rect">
            <a:avLst/>
          </a:prstGeom>
          <a:solidFill>
            <a:schemeClr val="bg1"/>
          </a:solidFill>
        </p:spPr>
        <p:txBody>
          <a:bodyPr wrap="square" lIns="68580" tIns="34290" rIns="68580" bIns="34290">
            <a:spAutoFit/>
          </a:bodyPr>
          <a:lstStyle/>
          <a:p>
            <a:pPr algn="ctr" defTabSz="685766">
              <a:defRPr/>
            </a:pPr>
            <a:r>
              <a:rPr lang="en-US" sz="3600" b="1" dirty="0">
                <a:ln w="0"/>
                <a:solidFill>
                  <a:schemeClr val="accent5">
                    <a:lumMod val="50000"/>
                  </a:schemeClr>
                </a:solidFill>
                <a:effectLst>
                  <a:outerShdw blurRad="38100" dist="19050" dir="2700000" algn="tl" rotWithShape="0">
                    <a:prstClr val="black">
                      <a:alpha val="40000"/>
                    </a:prstClr>
                  </a:outerShdw>
                </a:effectLst>
                <a:latin typeface="Calibri" panose="020F0502020204030204"/>
              </a:rPr>
              <a:t>2-</a:t>
            </a:r>
          </a:p>
        </p:txBody>
      </p:sp>
      <p:pic>
        <p:nvPicPr>
          <p:cNvPr id="7" name="Picture 2">
            <a:extLst>
              <a:ext uri="{FF2B5EF4-FFF2-40B4-BE49-F238E27FC236}">
                <a16:creationId xmlns:a16="http://schemas.microsoft.com/office/drawing/2014/main" id="{37024E28-CEA2-CAF2-BA22-252C2F17C77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1" t="23221" r="6735" b="8614"/>
          <a:stretch/>
        </p:blipFill>
        <p:spPr bwMode="auto">
          <a:xfrm>
            <a:off x="6723314" y="2422134"/>
            <a:ext cx="1189518" cy="8741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27F30E9-2C6B-716B-8462-C24534534C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55" t="39938" r="8203" b="39838"/>
          <a:stretch/>
        </p:blipFill>
        <p:spPr bwMode="auto">
          <a:xfrm>
            <a:off x="6570594" y="1723186"/>
            <a:ext cx="3207244" cy="5441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72F542-5281-2D0E-7793-A2B1F09A7795}"/>
              </a:ext>
            </a:extLst>
          </p:cNvPr>
          <p:cNvPicPr>
            <a:picLocks noChangeAspect="1"/>
          </p:cNvPicPr>
          <p:nvPr/>
        </p:nvPicPr>
        <p:blipFill>
          <a:blip r:embed="rId4"/>
          <a:stretch>
            <a:fillRect/>
          </a:stretch>
        </p:blipFill>
        <p:spPr>
          <a:xfrm>
            <a:off x="8113669" y="2353925"/>
            <a:ext cx="1566673" cy="1130011"/>
          </a:xfrm>
          <a:prstGeom prst="rect">
            <a:avLst/>
          </a:prstGeom>
        </p:spPr>
      </p:pic>
      <p:pic>
        <p:nvPicPr>
          <p:cNvPr id="10" name="Picture 6">
            <a:extLst>
              <a:ext uri="{FF2B5EF4-FFF2-40B4-BE49-F238E27FC236}">
                <a16:creationId xmlns:a16="http://schemas.microsoft.com/office/drawing/2014/main" id="{DBDADDD3-FA4A-6361-2852-F5E18E5F9BE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57" t="31171" r="6316" b="25942"/>
          <a:stretch/>
        </p:blipFill>
        <p:spPr bwMode="auto">
          <a:xfrm>
            <a:off x="6663945" y="4589382"/>
            <a:ext cx="1449723" cy="47464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BE7F298-CF75-327A-95B0-232343FB91EF}"/>
              </a:ext>
            </a:extLst>
          </p:cNvPr>
          <p:cNvGrpSpPr/>
          <p:nvPr/>
        </p:nvGrpSpPr>
        <p:grpSpPr>
          <a:xfrm>
            <a:off x="8371245" y="3686469"/>
            <a:ext cx="1730902" cy="1593503"/>
            <a:chOff x="9054000" y="3120081"/>
            <a:chExt cx="2502471" cy="2800945"/>
          </a:xfrm>
        </p:grpSpPr>
        <p:sp>
          <p:nvSpPr>
            <p:cNvPr id="12" name="Rectangle 11">
              <a:extLst>
                <a:ext uri="{FF2B5EF4-FFF2-40B4-BE49-F238E27FC236}">
                  <a16:creationId xmlns:a16="http://schemas.microsoft.com/office/drawing/2014/main" id="{A695D61C-2423-FE60-CC94-B1FB07FD1A11}"/>
                </a:ext>
              </a:extLst>
            </p:cNvPr>
            <p:cNvSpPr/>
            <p:nvPr/>
          </p:nvSpPr>
          <p:spPr>
            <a:xfrm>
              <a:off x="9054000" y="5078626"/>
              <a:ext cx="2487211" cy="84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chemeClr val="accent5">
                    <a:lumMod val="50000"/>
                  </a:schemeClr>
                </a:solidFill>
                <a:latin typeface="Impact" panose="020B0806030902050204"/>
              </a:endParaRPr>
            </a:p>
          </p:txBody>
        </p:sp>
        <p:pic>
          <p:nvPicPr>
            <p:cNvPr id="13" name="Picture 12">
              <a:extLst>
                <a:ext uri="{FF2B5EF4-FFF2-40B4-BE49-F238E27FC236}">
                  <a16:creationId xmlns:a16="http://schemas.microsoft.com/office/drawing/2014/main" id="{73D5CB58-F384-691B-B5E2-E17FFBF83A26}"/>
                </a:ext>
              </a:extLst>
            </p:cNvPr>
            <p:cNvPicPr>
              <a:picLocks noChangeAspect="1"/>
            </p:cNvPicPr>
            <p:nvPr/>
          </p:nvPicPr>
          <p:blipFill rotWithShape="1">
            <a:blip r:embed="rId6"/>
            <a:srcRect l="2137" t="14888"/>
            <a:stretch/>
          </p:blipFill>
          <p:spPr>
            <a:xfrm>
              <a:off x="9054000" y="3120081"/>
              <a:ext cx="2502471" cy="2797558"/>
            </a:xfrm>
            <a:prstGeom prst="rect">
              <a:avLst/>
            </a:prstGeom>
          </p:spPr>
        </p:pic>
      </p:grpSp>
      <p:pic>
        <p:nvPicPr>
          <p:cNvPr id="14" name="Picture 8" descr="Beloved Global Brands">
            <a:extLst>
              <a:ext uri="{FF2B5EF4-FFF2-40B4-BE49-F238E27FC236}">
                <a16:creationId xmlns:a16="http://schemas.microsoft.com/office/drawing/2014/main" id="{428A2C25-7CB4-473F-0244-D7813B8DE8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0754" t="5594" r="-5342" b="3650"/>
          <a:stretch/>
        </p:blipFill>
        <p:spPr bwMode="auto">
          <a:xfrm>
            <a:off x="6731848" y="3429002"/>
            <a:ext cx="1639399" cy="1128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14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Arava - Latest Price, Dealers &amp; Retailers in India">
            <a:extLst>
              <a:ext uri="{FF2B5EF4-FFF2-40B4-BE49-F238E27FC236}">
                <a16:creationId xmlns:a16="http://schemas.microsoft.com/office/drawing/2014/main" id="{EC0E49A6-1A15-7547-87EC-9129F53681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31421" y="4141607"/>
            <a:ext cx="1399400" cy="12061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B57E981-F88E-2048-B485-F6056435E922}"/>
              </a:ext>
            </a:extLst>
          </p:cNvPr>
          <p:cNvSpPr>
            <a:spLocks noGrp="1"/>
          </p:cNvSpPr>
          <p:nvPr>
            <p:ph type="title" idx="4294967295"/>
          </p:nvPr>
        </p:nvSpPr>
        <p:spPr>
          <a:xfrm>
            <a:off x="6598996" y="1421195"/>
            <a:ext cx="3928490" cy="292349"/>
          </a:xfrm>
          <a:solidFill>
            <a:schemeClr val="bg1"/>
          </a:solidFill>
        </p:spPr>
        <p:txBody>
          <a:bodyPr vert="horz" lIns="68580" tIns="34290" rIns="68580" bIns="34290" rtlCol="0" anchor="b">
            <a:noAutofit/>
          </a:bodyPr>
          <a:lstStyle/>
          <a:p>
            <a:pPr algn="ctr"/>
            <a:r>
              <a:rPr lang="en-US" sz="3600" dirty="0"/>
              <a:t>Name importance </a:t>
            </a:r>
          </a:p>
        </p:txBody>
      </p:sp>
      <p:pic>
        <p:nvPicPr>
          <p:cNvPr id="40968" name="Picture 8" descr="فيصل مساعد المنيس on Twitter: &quot;معلومة صيدلانية قد لا تهمك ان دواء التهاب  المفاصل الروماتويدي و المعروف اسمه بالعالم ب Arava يباع في مصر تحت اسم Avara  و ذلك مراعاة لشعور المريض">
            <a:extLst>
              <a:ext uri="{FF2B5EF4-FFF2-40B4-BE49-F238E27FC236}">
                <a16:creationId xmlns:a16="http://schemas.microsoft.com/office/drawing/2014/main" id="{3659538F-473B-104A-86CA-7DCB76DEF7A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59804" y="4165546"/>
            <a:ext cx="1200776" cy="1206137"/>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a:extLst>
              <a:ext uri="{FF2B5EF4-FFF2-40B4-BE49-F238E27FC236}">
                <a16:creationId xmlns:a16="http://schemas.microsoft.com/office/drawing/2014/main" id="{C8734F81-100A-9845-9546-89FC8A7802A0}"/>
              </a:ext>
            </a:extLst>
          </p:cNvPr>
          <p:cNvSpPr/>
          <p:nvPr/>
        </p:nvSpPr>
        <p:spPr>
          <a:xfrm>
            <a:off x="4554454" y="4558721"/>
            <a:ext cx="2423915" cy="638604"/>
          </a:xfrm>
          <a:prstGeom prst="rightArrow">
            <a:avLst/>
          </a:prstGeom>
          <a:solidFill>
            <a:schemeClr val="accent1"/>
          </a:solidFill>
        </p:spPr>
        <p:style>
          <a:lnRef idx="1">
            <a:schemeClr val="accent2"/>
          </a:lnRef>
          <a:fillRef idx="3">
            <a:schemeClr val="accent2"/>
          </a:fillRef>
          <a:effectRef idx="2">
            <a:schemeClr val="accent2"/>
          </a:effectRef>
          <a:fontRef idx="minor">
            <a:schemeClr val="lt1"/>
          </a:fontRef>
        </p:style>
        <p:txBody>
          <a:bodyPr rtlCol="0" anchor="ctr"/>
          <a:lstStyle/>
          <a:p>
            <a:pPr algn="ctr" defTabSz="685766">
              <a:defRPr/>
            </a:pPr>
            <a:endParaRPr lang="en-SA" sz="1350">
              <a:solidFill>
                <a:schemeClr val="accent5">
                  <a:lumMod val="50000"/>
                </a:schemeClr>
              </a:solidFill>
              <a:latin typeface="Gill Sans MT" panose="020B0502020104020203"/>
            </a:endParaRPr>
          </a:p>
        </p:txBody>
      </p:sp>
      <p:pic>
        <p:nvPicPr>
          <p:cNvPr id="3" name="Picture 2" descr="Your Chevy Nova Questions Answered">
            <a:extLst>
              <a:ext uri="{FF2B5EF4-FFF2-40B4-BE49-F238E27FC236}">
                <a16:creationId xmlns:a16="http://schemas.microsoft.com/office/drawing/2014/main" id="{F4BB91E9-7579-009D-E977-3DB7BB0A24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188453" y="1660675"/>
            <a:ext cx="4410542" cy="24809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2955D67-E9AF-5775-9BB1-E7D4F841C50D}"/>
              </a:ext>
            </a:extLst>
          </p:cNvPr>
          <p:cNvSpPr/>
          <p:nvPr/>
        </p:nvSpPr>
        <p:spPr>
          <a:xfrm>
            <a:off x="7108725" y="1713544"/>
            <a:ext cx="3350273" cy="2082851"/>
          </a:xfrm>
          <a:prstGeom prst="rect">
            <a:avLst/>
          </a:prstGeom>
        </p:spPr>
        <p:txBody>
          <a:bodyPr vert="horz" lIns="68580" tIns="34290" rIns="68580" bIns="34290" rtlCol="0" anchor="t">
            <a:noAutofit/>
          </a:bodyPr>
          <a:lstStyle/>
          <a:p>
            <a:pPr marR="60" indent="-171442" defTabSz="685766">
              <a:lnSpc>
                <a:spcPct val="120000"/>
              </a:lnSpc>
              <a:spcAft>
                <a:spcPts val="450"/>
              </a:spcAft>
              <a:buClr>
                <a:srgbClr val="F8B323"/>
              </a:buClr>
              <a:buSzPct val="160000"/>
              <a:buFont typeface="Arial" panose="020B0604020202020204" pitchFamily="34" charset="0"/>
              <a:buChar char="•"/>
              <a:defRPr/>
            </a:pPr>
            <a:r>
              <a:rPr lang="en-US" sz="1500" cap="all" dirty="0">
                <a:solidFill>
                  <a:schemeClr val="accent5">
                    <a:lumMod val="50000"/>
                  </a:schemeClr>
                </a:solidFill>
                <a:latin typeface="Abadi" panose="020B0604020104020204" pitchFamily="34" charset="0"/>
              </a:rPr>
              <a:t>Chevrolet Nova faced a challenge  in Central and South America</a:t>
            </a:r>
          </a:p>
          <a:p>
            <a:pPr indent="-171442" defTabSz="685766">
              <a:lnSpc>
                <a:spcPct val="120000"/>
              </a:lnSpc>
              <a:spcAft>
                <a:spcPts val="450"/>
              </a:spcAft>
              <a:buClr>
                <a:srgbClr val="F8B323"/>
              </a:buClr>
              <a:buSzPct val="160000"/>
              <a:buFont typeface="Arial" panose="020B0604020202020204" pitchFamily="34" charset="0"/>
              <a:buChar char="•"/>
              <a:defRPr/>
            </a:pPr>
            <a:endParaRPr lang="en-US" sz="1500" cap="all" dirty="0">
              <a:solidFill>
                <a:schemeClr val="accent5">
                  <a:lumMod val="50000"/>
                </a:schemeClr>
              </a:solidFill>
              <a:latin typeface="Abadi" panose="020B0604020104020204" pitchFamily="34" charset="0"/>
            </a:endParaRPr>
          </a:p>
          <a:p>
            <a:pPr marR="3465" indent="-171442" defTabSz="685766">
              <a:lnSpc>
                <a:spcPct val="120000"/>
              </a:lnSpc>
              <a:spcAft>
                <a:spcPts val="450"/>
              </a:spcAft>
              <a:buClr>
                <a:srgbClr val="F8B323"/>
              </a:buClr>
              <a:buSzPct val="160000"/>
              <a:buFont typeface="Arial" panose="020B0604020202020204" pitchFamily="34" charset="0"/>
              <a:buChar char="•"/>
              <a:defRPr/>
            </a:pPr>
            <a:r>
              <a:rPr lang="en-US" sz="1500" cap="all" dirty="0">
                <a:solidFill>
                  <a:schemeClr val="accent5">
                    <a:lumMod val="50000"/>
                  </a:schemeClr>
                </a:solidFill>
                <a:latin typeface="Abadi" panose="020B0604020104020204" pitchFamily="34" charset="0"/>
              </a:rPr>
              <a:t>In Spanish, No </a:t>
            </a:r>
            <a:r>
              <a:rPr lang="en-US" sz="1500" cap="all" dirty="0" err="1">
                <a:solidFill>
                  <a:schemeClr val="accent5">
                    <a:lumMod val="50000"/>
                  </a:schemeClr>
                </a:solidFill>
                <a:latin typeface="Abadi" panose="020B0604020104020204" pitchFamily="34" charset="0"/>
              </a:rPr>
              <a:t>Va</a:t>
            </a:r>
            <a:r>
              <a:rPr lang="en-US" sz="1500" cap="all" dirty="0">
                <a:solidFill>
                  <a:schemeClr val="accent5">
                    <a:lumMod val="50000"/>
                  </a:schemeClr>
                </a:solidFill>
                <a:latin typeface="Abadi" panose="020B0604020104020204" pitchFamily="34" charset="0"/>
              </a:rPr>
              <a:t>, is, simply means No Go -- or this car won’t go!  </a:t>
            </a:r>
            <a:r>
              <a:rPr lang="en-US" sz="1500" cap="all" dirty="0">
                <a:solidFill>
                  <a:schemeClr val="accent5">
                    <a:lumMod val="50000"/>
                  </a:schemeClr>
                </a:solidFill>
                <a:latin typeface="Abadi" panose="020B0604020104020204" pitchFamily="34" charset="0"/>
                <a:sym typeface="Wingdings" pitchFamily="2" charset="2"/>
              </a:rPr>
              <a:t></a:t>
            </a:r>
            <a:endParaRPr lang="en-US" sz="1500" cap="all" dirty="0">
              <a:solidFill>
                <a:schemeClr val="accent5">
                  <a:lumMod val="50000"/>
                </a:schemeClr>
              </a:solidFill>
              <a:latin typeface="Abadi" panose="020B0604020104020204" pitchFamily="34" charset="0"/>
            </a:endParaRPr>
          </a:p>
        </p:txBody>
      </p:sp>
    </p:spTree>
    <p:extLst>
      <p:ext uri="{BB962C8B-B14F-4D97-AF65-F5344CB8AC3E}">
        <p14:creationId xmlns:p14="http://schemas.microsoft.com/office/powerpoint/2010/main" val="25740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9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9193" y="1940698"/>
            <a:ext cx="4306491" cy="567848"/>
          </a:xfrm>
          <a:solidFill>
            <a:schemeClr val="bg1"/>
          </a:solidFill>
        </p:spPr>
        <p:txBody>
          <a:bodyPr vert="horz" wrap="square" lIns="68580" tIns="34290" rIns="68580" bIns="34290" rtlCol="0" anchor="ctr">
            <a:spAutoFit/>
          </a:bodyPr>
          <a:lstStyle/>
          <a:p>
            <a:pPr algn="ctr"/>
            <a:r>
              <a:rPr lang="en-US" sz="3600" dirty="0">
                <a:ln w="0"/>
                <a:effectLst>
                  <a:outerShdw blurRad="38100" dist="19050" dir="2700000" algn="tl" rotWithShape="0">
                    <a:schemeClr val="dk1">
                      <a:alpha val="40000"/>
                    </a:schemeClr>
                  </a:outerShdw>
                </a:effectLst>
                <a:latin typeface="+mn-lt"/>
                <a:ea typeface="+mn-ea"/>
                <a:cs typeface="+mn-cs"/>
              </a:rPr>
              <a:t>Brand Sponsorship</a:t>
            </a:r>
            <a:endParaRPr lang="en-IN" sz="3600" dirty="0">
              <a:ln w="0"/>
              <a:effectLst>
                <a:outerShdw blurRad="38100" dist="19050" dir="2700000" algn="tl" rotWithShape="0">
                  <a:schemeClr val="dk1">
                    <a:alpha val="40000"/>
                  </a:schemeClr>
                </a:outerShdw>
              </a:effectLst>
              <a:latin typeface="+mn-lt"/>
              <a:ea typeface="+mn-ea"/>
              <a:cs typeface="+mn-cs"/>
            </a:endParaRPr>
          </a:p>
        </p:txBody>
      </p:sp>
      <p:sp>
        <p:nvSpPr>
          <p:cNvPr id="3" name="Content Placeholder 2"/>
          <p:cNvSpPr>
            <a:spLocks noGrp="1"/>
          </p:cNvSpPr>
          <p:nvPr>
            <p:ph idx="4294967295"/>
          </p:nvPr>
        </p:nvSpPr>
        <p:spPr>
          <a:xfrm>
            <a:off x="1528993" y="2590835"/>
            <a:ext cx="5175647" cy="2110450"/>
          </a:xfrm>
        </p:spPr>
        <p:txBody>
          <a:bodyPr wrap="square">
            <a:spAutoFit/>
          </a:bodyPr>
          <a:lstStyle/>
          <a:p>
            <a:pPr>
              <a:lnSpc>
                <a:spcPct val="150000"/>
              </a:lnSpc>
            </a:pPr>
            <a:r>
              <a:rPr lang="en-US" sz="1200" b="1" dirty="0">
                <a:solidFill>
                  <a:schemeClr val="accent5">
                    <a:lumMod val="50000"/>
                  </a:schemeClr>
                </a:solidFill>
              </a:rPr>
              <a:t>National brands </a:t>
            </a:r>
            <a:r>
              <a:rPr lang="en-US" sz="1200" dirty="0">
                <a:solidFill>
                  <a:schemeClr val="accent5">
                    <a:lumMod val="50000"/>
                  </a:schemeClr>
                </a:solidFill>
              </a:rPr>
              <a:t>Marketed under the manufacturer’s own name </a:t>
            </a:r>
          </a:p>
          <a:p>
            <a:pPr>
              <a:lnSpc>
                <a:spcPct val="150000"/>
              </a:lnSpc>
            </a:pPr>
            <a:r>
              <a:rPr lang="nb-NO" sz="1200" b="1" dirty="0">
                <a:solidFill>
                  <a:schemeClr val="accent5">
                    <a:lumMod val="50000"/>
                  </a:schemeClr>
                </a:solidFill>
              </a:rPr>
              <a:t>Store brands</a:t>
            </a:r>
            <a:r>
              <a:rPr lang="en-US" sz="1200" b="1" dirty="0">
                <a:solidFill>
                  <a:schemeClr val="accent5">
                    <a:lumMod val="50000"/>
                  </a:schemeClr>
                </a:solidFill>
              </a:rPr>
              <a:t> </a:t>
            </a:r>
            <a:r>
              <a:rPr lang="en-IN" sz="1200" dirty="0">
                <a:solidFill>
                  <a:schemeClr val="accent5">
                    <a:lumMod val="50000"/>
                  </a:schemeClr>
                </a:solidFill>
              </a:rPr>
              <a:t>Created and owned by a reseller of a product or service</a:t>
            </a:r>
          </a:p>
          <a:p>
            <a:pPr>
              <a:lnSpc>
                <a:spcPct val="150000"/>
              </a:lnSpc>
            </a:pPr>
            <a:r>
              <a:rPr lang="en-US" sz="1200" b="1" dirty="0">
                <a:solidFill>
                  <a:schemeClr val="accent5">
                    <a:lumMod val="50000"/>
                  </a:schemeClr>
                </a:solidFill>
              </a:rPr>
              <a:t>Licensing </a:t>
            </a:r>
            <a:r>
              <a:rPr lang="en-US" sz="1200" dirty="0">
                <a:solidFill>
                  <a:schemeClr val="accent5">
                    <a:lumMod val="50000"/>
                  </a:schemeClr>
                </a:solidFill>
              </a:rPr>
              <a:t>Use names and symbols created by other companies or well-known movie characters or celebrities for a fee</a:t>
            </a:r>
            <a:endParaRPr lang="en-US" sz="1200" b="1" dirty="0">
              <a:solidFill>
                <a:schemeClr val="accent5">
                  <a:lumMod val="50000"/>
                </a:schemeClr>
              </a:solidFill>
            </a:endParaRPr>
          </a:p>
          <a:p>
            <a:pPr lvl="0">
              <a:lnSpc>
                <a:spcPct val="150000"/>
              </a:lnSpc>
            </a:pPr>
            <a:r>
              <a:rPr lang="en-IN" sz="1200" b="1" dirty="0">
                <a:solidFill>
                  <a:schemeClr val="accent5">
                    <a:lumMod val="50000"/>
                  </a:schemeClr>
                </a:solidFill>
              </a:rPr>
              <a:t>Co-branding </a:t>
            </a:r>
            <a:r>
              <a:rPr lang="en-US" sz="1200" dirty="0">
                <a:solidFill>
                  <a:schemeClr val="accent5">
                    <a:lumMod val="50000"/>
                  </a:schemeClr>
                </a:solidFill>
              </a:rPr>
              <a:t>Use the established brand names of two different companies on the same product</a:t>
            </a:r>
          </a:p>
        </p:txBody>
      </p:sp>
      <p:pic>
        <p:nvPicPr>
          <p:cNvPr id="5" name="Picture 4">
            <a:extLst>
              <a:ext uri="{FF2B5EF4-FFF2-40B4-BE49-F238E27FC236}">
                <a16:creationId xmlns:a16="http://schemas.microsoft.com/office/drawing/2014/main" id="{DF5C00D4-0E6A-ACE5-1BAF-6870647CB85A}"/>
              </a:ext>
            </a:extLst>
          </p:cNvPr>
          <p:cNvPicPr>
            <a:picLocks noChangeAspect="1"/>
          </p:cNvPicPr>
          <p:nvPr/>
        </p:nvPicPr>
        <p:blipFill rotWithShape="1">
          <a:blip r:embed="rId3"/>
          <a:srcRect l="16990" t="13438" r="16461" b="2187"/>
          <a:stretch/>
        </p:blipFill>
        <p:spPr>
          <a:xfrm>
            <a:off x="7874069" y="2073450"/>
            <a:ext cx="2118122" cy="1512946"/>
          </a:xfrm>
          <a:prstGeom prst="rect">
            <a:avLst/>
          </a:prstGeom>
        </p:spPr>
      </p:pic>
      <p:pic>
        <p:nvPicPr>
          <p:cNvPr id="6" name="Picture 2" descr="Savola Group | Panda Retail Company">
            <a:extLst>
              <a:ext uri="{FF2B5EF4-FFF2-40B4-BE49-F238E27FC236}">
                <a16:creationId xmlns:a16="http://schemas.microsoft.com/office/drawing/2014/main" id="{03E2AD6F-F366-263C-139F-3974EDF9E8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796" r="62218" b="-1140"/>
          <a:stretch/>
        </p:blipFill>
        <p:spPr bwMode="auto">
          <a:xfrm>
            <a:off x="9560563" y="2050485"/>
            <a:ext cx="1079600" cy="88561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Kellogg's Frosted Flakes Cereal, 425g | Walmart Canada">
            <a:extLst>
              <a:ext uri="{FF2B5EF4-FFF2-40B4-BE49-F238E27FC236}">
                <a16:creationId xmlns:a16="http://schemas.microsoft.com/office/drawing/2014/main" id="{B2B36D10-FB00-5132-5B1B-3BCCB790C7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0021" b="-501"/>
          <a:stretch/>
        </p:blipFill>
        <p:spPr bwMode="auto">
          <a:xfrm>
            <a:off x="6713285" y="1555634"/>
            <a:ext cx="1499741" cy="157177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LEVERAGING SECONDARY BRAND ASSOCIATIONS TO BUILD EQUITY - ppt video online  download">
            <a:extLst>
              <a:ext uri="{FF2B5EF4-FFF2-40B4-BE49-F238E27FC236}">
                <a16:creationId xmlns:a16="http://schemas.microsoft.com/office/drawing/2014/main" id="{39426772-D45C-5750-EAB6-A924D5BDB6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8645" t="51442" r="1511" b="38126"/>
          <a:stretch/>
        </p:blipFill>
        <p:spPr bwMode="auto">
          <a:xfrm>
            <a:off x="8522041" y="3824248"/>
            <a:ext cx="2118122" cy="8352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F63E2E3-5C43-78B4-05BE-BBD4AEFCD87E}"/>
              </a:ext>
            </a:extLst>
          </p:cNvPr>
          <p:cNvSpPr/>
          <p:nvPr/>
        </p:nvSpPr>
        <p:spPr>
          <a:xfrm>
            <a:off x="1598199" y="1954549"/>
            <a:ext cx="518411" cy="623248"/>
          </a:xfrm>
          <a:prstGeom prst="rect">
            <a:avLst/>
          </a:prstGeom>
          <a:solidFill>
            <a:schemeClr val="bg1"/>
          </a:solidFill>
        </p:spPr>
        <p:txBody>
          <a:bodyPr wrap="square" lIns="68580" tIns="34290" rIns="68580" bIns="34290">
            <a:spAutoFit/>
          </a:bodyPr>
          <a:lstStyle/>
          <a:p>
            <a:pPr algn="ctr" defTabSz="685766">
              <a:defRPr/>
            </a:pPr>
            <a:r>
              <a:rPr lang="en-US" sz="3600" b="1" dirty="0">
                <a:ln w="0"/>
                <a:solidFill>
                  <a:schemeClr val="accent5">
                    <a:lumMod val="50000"/>
                  </a:schemeClr>
                </a:solidFill>
                <a:effectLst>
                  <a:outerShdw blurRad="38100" dist="19050" dir="2700000" algn="tl" rotWithShape="0">
                    <a:prstClr val="black">
                      <a:alpha val="40000"/>
                    </a:prstClr>
                  </a:outerShdw>
                </a:effectLst>
                <a:latin typeface="Calibri" panose="020F0502020204030204"/>
              </a:rPr>
              <a:t>3-</a:t>
            </a:r>
          </a:p>
        </p:txBody>
      </p:sp>
      <p:pic>
        <p:nvPicPr>
          <p:cNvPr id="9226" name="Picture 10" descr="Co-branding: cooperation or competition? - Lexology">
            <a:extLst>
              <a:ext uri="{FF2B5EF4-FFF2-40B4-BE49-F238E27FC236}">
                <a16:creationId xmlns:a16="http://schemas.microsoft.com/office/drawing/2014/main" id="{85062DE3-98A1-7027-8448-C0374B95519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900" r="5260" b="76126"/>
          <a:stretch/>
        </p:blipFill>
        <p:spPr bwMode="auto">
          <a:xfrm>
            <a:off x="6884784" y="4728750"/>
            <a:ext cx="3755380" cy="57772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8181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In the figure, the horizontal side is labelled Product category and the vertical side is labelled brand name. Both sides are divided into two parts; namely, existing and new.&#10;The details of the four cells, from the top left corner in a clockwise direction are as follows:&#10;Line extension:&#10;• Product Category: existing&#10;• Brand name: existing&#10;Brand extension:&#10;• Product Category: new&#10;• Brand name: existing&#10;New brands:&#10;• Product Category: new&#10;• Brand name: new&#10;Multibrands:&#10;• Product Category: existing&#10;• Brand name: new&#10;Note: This is a very handy framework for analyzing brand development opportunities. For example, what strategy did Toyota use when it introduced the Toyota Camry Hybrid? When it introduced the Toyota Prius? The Lexus?&#10;"/>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2409" t="31927" r="600" b="-1"/>
          <a:stretch/>
        </p:blipFill>
        <p:spPr bwMode="auto">
          <a:xfrm>
            <a:off x="4755357" y="1813326"/>
            <a:ext cx="5912644" cy="3530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566953D2-F5AE-4E05-EDB7-EFB123AE0DFA}"/>
              </a:ext>
            </a:extLst>
          </p:cNvPr>
          <p:cNvSpPr txBox="1">
            <a:spLocks/>
          </p:cNvSpPr>
          <p:nvPr/>
        </p:nvSpPr>
        <p:spPr>
          <a:xfrm>
            <a:off x="5039786" y="1438624"/>
            <a:ext cx="5343787" cy="530915"/>
          </a:xfrm>
          <a:prstGeom prst="rect">
            <a:avLst/>
          </a:prstGeom>
          <a:solidFill>
            <a:schemeClr val="bg1"/>
          </a:solidFill>
        </p:spPr>
        <p:txBody>
          <a:bodyPr wrap="square" lIns="68580" tIns="34290" rIns="68580" bIns="34290">
            <a:spAutoFit/>
          </a:bodyPr>
          <a:lstStyle>
            <a:defPPr>
              <a:defRPr lang="en-SA"/>
            </a:defPPr>
            <a:lvl1pPr algn="ctr">
              <a:defRPr sz="4800" b="1">
                <a:ln w="0"/>
                <a:solidFill>
                  <a:srgbClr val="0070C0"/>
                </a:solidFill>
                <a:effectLst>
                  <a:outerShdw blurRad="38100" dist="19050" dir="2700000" algn="tl" rotWithShape="0">
                    <a:schemeClr val="dk1">
                      <a:alpha val="40000"/>
                    </a:schemeClr>
                  </a:outerShdw>
                </a:effectLst>
              </a:defRPr>
            </a:lvl1pPr>
          </a:lstStyle>
          <a:p>
            <a:pPr defTabSz="685766">
              <a:defRPr/>
            </a:pPr>
            <a:r>
              <a:rPr lang="en-US" sz="3000" dirty="0">
                <a:solidFill>
                  <a:schemeClr val="accent5">
                    <a:lumMod val="50000"/>
                  </a:schemeClr>
                </a:solidFill>
                <a:effectLst>
                  <a:outerShdw blurRad="38100" dist="19050" dir="2700000" algn="tl" rotWithShape="0">
                    <a:prstClr val="black">
                      <a:alpha val="40000"/>
                    </a:prstClr>
                  </a:outerShdw>
                </a:effectLst>
                <a:latin typeface="Calibri" panose="020F0502020204030204"/>
              </a:rPr>
              <a:t>Brand Development Strategies</a:t>
            </a:r>
            <a:endParaRPr lang="en-IN" sz="3000" dirty="0">
              <a:solidFill>
                <a:schemeClr val="accent5">
                  <a:lumMod val="50000"/>
                </a:schemeClr>
              </a:solidFill>
              <a:effectLst>
                <a:outerShdw blurRad="38100" dist="19050" dir="2700000" algn="tl" rotWithShape="0">
                  <a:prstClr val="black">
                    <a:alpha val="40000"/>
                  </a:prstClr>
                </a:outerShdw>
              </a:effectLst>
              <a:latin typeface="Calibri" panose="020F0502020204030204"/>
            </a:endParaRPr>
          </a:p>
        </p:txBody>
      </p:sp>
      <p:sp>
        <p:nvSpPr>
          <p:cNvPr id="9" name="Rectangle 8">
            <a:extLst>
              <a:ext uri="{FF2B5EF4-FFF2-40B4-BE49-F238E27FC236}">
                <a16:creationId xmlns:a16="http://schemas.microsoft.com/office/drawing/2014/main" id="{A350A2CD-9AC1-5BCC-77ED-46977E4A515C}"/>
              </a:ext>
            </a:extLst>
          </p:cNvPr>
          <p:cNvSpPr/>
          <p:nvPr/>
        </p:nvSpPr>
        <p:spPr>
          <a:xfrm>
            <a:off x="4490783" y="1501701"/>
            <a:ext cx="518411" cy="623248"/>
          </a:xfrm>
          <a:prstGeom prst="rect">
            <a:avLst/>
          </a:prstGeom>
          <a:solidFill>
            <a:schemeClr val="bg1"/>
          </a:solidFill>
        </p:spPr>
        <p:txBody>
          <a:bodyPr wrap="square" lIns="68580" tIns="34290" rIns="68580" bIns="34290">
            <a:spAutoFit/>
          </a:bodyPr>
          <a:lstStyle/>
          <a:p>
            <a:pPr algn="ctr" defTabSz="685766">
              <a:defRPr/>
            </a:pPr>
            <a:r>
              <a:rPr lang="en-US" sz="3600" b="1" dirty="0">
                <a:ln w="0"/>
                <a:solidFill>
                  <a:schemeClr val="accent5">
                    <a:lumMod val="50000"/>
                  </a:schemeClr>
                </a:solidFill>
                <a:effectLst>
                  <a:outerShdw blurRad="38100" dist="19050" dir="2700000" algn="tl" rotWithShape="0">
                    <a:prstClr val="black">
                      <a:alpha val="40000"/>
                    </a:prstClr>
                  </a:outerShdw>
                </a:effectLst>
                <a:latin typeface="Calibri" panose="020F0502020204030204"/>
              </a:rPr>
              <a:t>4-</a:t>
            </a:r>
          </a:p>
        </p:txBody>
      </p:sp>
      <p:sp>
        <p:nvSpPr>
          <p:cNvPr id="3" name="TextBox 2">
            <a:extLst>
              <a:ext uri="{FF2B5EF4-FFF2-40B4-BE49-F238E27FC236}">
                <a16:creationId xmlns:a16="http://schemas.microsoft.com/office/drawing/2014/main" id="{22FABFD2-453A-06D1-F00A-A1364D15A403}"/>
              </a:ext>
            </a:extLst>
          </p:cNvPr>
          <p:cNvSpPr txBox="1"/>
          <p:nvPr/>
        </p:nvSpPr>
        <p:spPr>
          <a:xfrm>
            <a:off x="1716024" y="2186799"/>
            <a:ext cx="2459736"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685766">
              <a:defRPr/>
            </a:pPr>
            <a:r>
              <a:rPr lang="en-US" sz="2700" dirty="0">
                <a:solidFill>
                  <a:schemeClr val="accent5">
                    <a:lumMod val="50000"/>
                  </a:schemeClr>
                </a:solidFill>
                <a:latin typeface="Abadi" panose="020B0604020104020204" pitchFamily="34" charset="0"/>
              </a:rPr>
              <a:t>Major strategies to develop and manage brands</a:t>
            </a:r>
            <a:endParaRPr lang="en-SA" sz="2700" dirty="0">
              <a:solidFill>
                <a:schemeClr val="accent5">
                  <a:lumMod val="50000"/>
                </a:schemeClr>
              </a:solidFill>
              <a:latin typeface="Calibri" panose="020F0502020204030204"/>
            </a:endParaRPr>
          </a:p>
        </p:txBody>
      </p:sp>
    </p:spTree>
    <p:extLst>
      <p:ext uri="{BB962C8B-B14F-4D97-AF65-F5344CB8AC3E}">
        <p14:creationId xmlns:p14="http://schemas.microsoft.com/office/powerpoint/2010/main" val="4440187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5123260" y="1247338"/>
            <a:ext cx="5544740" cy="520742"/>
          </a:xfrm>
          <a:prstGeom prst="rect">
            <a:avLst/>
          </a:prstGeom>
          <a:solidFill>
            <a:schemeClr val="bg1"/>
          </a:solidFill>
        </p:spPr>
        <p:txBody>
          <a:bodyPr vert="horz" lIns="68580" tIns="34290" rIns="68580" bIns="34290" rtlCol="0" anchor="ctr">
            <a:normAutofit fontScale="90000"/>
          </a:bodyPr>
          <a:lstStyle/>
          <a:p>
            <a:pPr algn="ctr"/>
            <a:r>
              <a:rPr lang="en-US" b="1" dirty="0">
                <a:latin typeface="Abadi" panose="020B0604020104020204" pitchFamily="34" charset="0"/>
              </a:rPr>
              <a:t>Line extensions </a:t>
            </a:r>
          </a:p>
        </p:txBody>
      </p:sp>
      <p:pic>
        <p:nvPicPr>
          <p:cNvPr id="45058" name="Picture 2" descr="Kraft Heinz - Home">
            <a:extLst>
              <a:ext uri="{FF2B5EF4-FFF2-40B4-BE49-F238E27FC236}">
                <a16:creationId xmlns:a16="http://schemas.microsoft.com/office/drawing/2014/main" id="{EC1D2568-52FE-5B40-A00A-D0912069FF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06" t="1" r="15715" b="783"/>
          <a:stretch/>
        </p:blipFill>
        <p:spPr bwMode="auto">
          <a:xfrm>
            <a:off x="6096001" y="1981200"/>
            <a:ext cx="4243814" cy="20383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object 3">
            <a:extLst>
              <a:ext uri="{FF2B5EF4-FFF2-40B4-BE49-F238E27FC236}">
                <a16:creationId xmlns:a16="http://schemas.microsoft.com/office/drawing/2014/main" id="{659B5577-6B82-5726-A9BE-3F61C07640A1}"/>
              </a:ext>
            </a:extLst>
          </p:cNvPr>
          <p:cNvGraphicFramePr/>
          <p:nvPr/>
        </p:nvGraphicFramePr>
        <p:xfrm>
          <a:off x="6096003" y="3000375"/>
          <a:ext cx="3994785" cy="2850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4B1F82A4-FA80-4F22-6A76-40B2A40D6CDA}"/>
              </a:ext>
            </a:extLst>
          </p:cNvPr>
          <p:cNvSpPr/>
          <p:nvPr/>
        </p:nvSpPr>
        <p:spPr>
          <a:xfrm>
            <a:off x="1543362" y="1819274"/>
            <a:ext cx="4552638" cy="34163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14303" indent="-214303" defTabSz="685766">
              <a:buFont typeface="Arial" panose="020B0604020202020204" pitchFamily="34" charset="0"/>
              <a:buChar char="•"/>
              <a:defRPr/>
            </a:pPr>
            <a:r>
              <a:rPr lang="en-US" altLang="en-US" sz="2400" dirty="0">
                <a:solidFill>
                  <a:schemeClr val="accent5">
                    <a:lumMod val="50000"/>
                  </a:schemeClr>
                </a:solidFill>
                <a:latin typeface="Arial" panose="020B0604020202020204" pitchFamily="34" charset="0"/>
              </a:rPr>
              <a:t>extends existing brand names to new forms, colors, sizes, ingredients, or flavors of an existing product category. </a:t>
            </a:r>
          </a:p>
          <a:p>
            <a:pPr marL="214303" indent="-214303" defTabSz="685766">
              <a:buFont typeface="Arial" panose="020B0604020202020204" pitchFamily="34" charset="0"/>
              <a:buChar char="•"/>
              <a:defRPr/>
            </a:pPr>
            <a:endParaRPr lang="en-US" altLang="en-US" sz="2400" dirty="0">
              <a:solidFill>
                <a:schemeClr val="accent5">
                  <a:lumMod val="50000"/>
                </a:schemeClr>
              </a:solidFill>
              <a:latin typeface="Arial" panose="020B0604020202020204" pitchFamily="34" charset="0"/>
            </a:endParaRPr>
          </a:p>
          <a:p>
            <a:pPr marL="214303" indent="-214303" defTabSz="685766">
              <a:buFont typeface="Arial" panose="020B0604020202020204" pitchFamily="34" charset="0"/>
              <a:buChar char="•"/>
              <a:defRPr/>
            </a:pPr>
            <a:r>
              <a:rPr lang="en-US" altLang="en-US" sz="2400" dirty="0">
                <a:solidFill>
                  <a:schemeClr val="accent5">
                    <a:lumMod val="50000"/>
                  </a:schemeClr>
                </a:solidFill>
                <a:latin typeface="Arial" panose="020B0604020202020204" pitchFamily="34" charset="0"/>
              </a:rPr>
              <a:t>A company might introduce line extensions as a low-cost, low-risk way to introduce new prod</a:t>
            </a:r>
            <a:endParaRPr lang="en-SA" sz="2400" dirty="0">
              <a:solidFill>
                <a:schemeClr val="accent5">
                  <a:lumMod val="50000"/>
                </a:schemeClr>
              </a:solidFill>
              <a:latin typeface="Arial" panose="020B0604020202020204" pitchFamily="34" charset="0"/>
            </a:endParaRPr>
          </a:p>
        </p:txBody>
      </p:sp>
    </p:spTree>
    <p:extLst>
      <p:ext uri="{BB962C8B-B14F-4D97-AF65-F5344CB8AC3E}">
        <p14:creationId xmlns:p14="http://schemas.microsoft.com/office/powerpoint/2010/main" val="344593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99807" y="1366478"/>
            <a:ext cx="5257800" cy="484584"/>
          </a:xfrm>
          <a:solidFill>
            <a:schemeClr val="bg1"/>
          </a:solidFill>
        </p:spPr>
        <p:txBody>
          <a:bodyPr vert="horz" lIns="68580" tIns="34290" rIns="68580" bIns="34290" rtlCol="0" anchor="ctr">
            <a:normAutofit fontScale="90000"/>
          </a:bodyPr>
          <a:lstStyle/>
          <a:p>
            <a:pPr algn="ctr"/>
            <a:r>
              <a:rPr lang="en-US" b="1" dirty="0">
                <a:latin typeface="Abadi" panose="020B0604020104020204" pitchFamily="34" charset="0"/>
              </a:rPr>
              <a:t>Brands extension </a:t>
            </a:r>
            <a:endParaRPr lang="en-IN" b="1" dirty="0">
              <a:latin typeface="Abadi" panose="020B0604020104020204" pitchFamily="34" charset="0"/>
            </a:endParaRPr>
          </a:p>
        </p:txBody>
      </p:sp>
      <p:sp>
        <p:nvSpPr>
          <p:cNvPr id="3" name="Rectangle 2">
            <a:extLst>
              <a:ext uri="{FF2B5EF4-FFF2-40B4-BE49-F238E27FC236}">
                <a16:creationId xmlns:a16="http://schemas.microsoft.com/office/drawing/2014/main" id="{C8448FAA-3E92-C5BF-18DE-2703807B3577}"/>
              </a:ext>
            </a:extLst>
          </p:cNvPr>
          <p:cNvSpPr/>
          <p:nvPr/>
        </p:nvSpPr>
        <p:spPr>
          <a:xfrm>
            <a:off x="2350294" y="2065037"/>
            <a:ext cx="3745706" cy="304698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14303" indent="-214303" algn="ctr" defTabSz="685766">
              <a:buFont typeface="Arial" panose="020B0604020202020204" pitchFamily="34" charset="0"/>
              <a:buChar char="•"/>
              <a:defRPr/>
            </a:pPr>
            <a:r>
              <a:rPr lang="en-US" altLang="en-US" sz="2400" dirty="0">
                <a:solidFill>
                  <a:schemeClr val="accent5">
                    <a:lumMod val="50000"/>
                  </a:schemeClr>
                </a:solidFill>
                <a:latin typeface="Arial" panose="020B0604020202020204" pitchFamily="34" charset="0"/>
              </a:rPr>
              <a:t>Companies e</a:t>
            </a:r>
            <a:r>
              <a:rPr lang="en-US" altLang="en-US" sz="2400" dirty="0" err="1">
                <a:solidFill>
                  <a:schemeClr val="accent5">
                    <a:lumMod val="50000"/>
                  </a:schemeClr>
                </a:solidFill>
                <a:latin typeface="Arial" panose="020B0604020202020204" pitchFamily="34" charset="0"/>
              </a:rPr>
              <a:t>xtend</a:t>
            </a:r>
            <a:r>
              <a:rPr lang="en-US" altLang="en-US" sz="2400" dirty="0">
                <a:solidFill>
                  <a:schemeClr val="accent5">
                    <a:lumMod val="50000"/>
                  </a:schemeClr>
                </a:solidFill>
                <a:latin typeface="Arial" panose="020B0604020202020204" pitchFamily="34" charset="0"/>
              </a:rPr>
              <a:t> an existing brand name to new or modified products in a new category. </a:t>
            </a:r>
          </a:p>
          <a:p>
            <a:pPr marL="214303" indent="-214303" algn="ctr" defTabSz="685766">
              <a:buFont typeface="Arial" panose="020B0604020202020204" pitchFamily="34" charset="0"/>
              <a:buChar char="•"/>
              <a:defRPr/>
            </a:pPr>
            <a:r>
              <a:rPr lang="en-US" altLang="en-US" sz="2400" dirty="0">
                <a:solidFill>
                  <a:schemeClr val="accent5">
                    <a:lumMod val="50000"/>
                  </a:schemeClr>
                </a:solidFill>
                <a:latin typeface="Arial" panose="020B0604020202020204" pitchFamily="34" charset="0"/>
              </a:rPr>
              <a:t>It gives a new product instant recognition and faster acceptance. </a:t>
            </a:r>
          </a:p>
        </p:txBody>
      </p:sp>
      <p:pic>
        <p:nvPicPr>
          <p:cNvPr id="11266" name="Picture 2" descr="Stretching Success: Do You Need A Brand Extension Strategy?">
            <a:extLst>
              <a:ext uri="{FF2B5EF4-FFF2-40B4-BE49-F238E27FC236}">
                <a16:creationId xmlns:a16="http://schemas.microsoft.com/office/drawing/2014/main" id="{ECD656B4-BE28-370F-9A39-228D0F133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785" y="2151529"/>
            <a:ext cx="3745706" cy="2334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24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B61810-6831-6C48-A673-C3C8AC32C00C}"/>
              </a:ext>
            </a:extLst>
          </p:cNvPr>
          <p:cNvSpPr>
            <a:spLocks noGrp="1"/>
          </p:cNvSpPr>
          <p:nvPr>
            <p:ph type="title" idx="4294967295"/>
          </p:nvPr>
        </p:nvSpPr>
        <p:spPr>
          <a:xfrm>
            <a:off x="7756923" y="1239441"/>
            <a:ext cx="2911078" cy="750094"/>
          </a:xfrm>
          <a:solidFill>
            <a:schemeClr val="bg1"/>
          </a:solidFill>
        </p:spPr>
        <p:txBody>
          <a:bodyPr vert="horz" lIns="68580" tIns="34290" rIns="68580" bIns="34290" rtlCol="0" anchor="ctr">
            <a:normAutofit fontScale="90000"/>
          </a:bodyPr>
          <a:lstStyle/>
          <a:p>
            <a:pPr algn="ctr"/>
            <a:r>
              <a:rPr lang="en-US" altLang="en-US" b="1" dirty="0" err="1">
                <a:latin typeface="Abadi" panose="020B0604020104020204" pitchFamily="34" charset="0"/>
              </a:rPr>
              <a:t>Multibranding</a:t>
            </a:r>
            <a:endParaRPr lang="en-US" altLang="en-US" b="1" dirty="0">
              <a:latin typeface="Abadi" panose="020B0604020104020204" pitchFamily="34" charset="0"/>
            </a:endParaRPr>
          </a:p>
        </p:txBody>
      </p:sp>
      <p:pic>
        <p:nvPicPr>
          <p:cNvPr id="7" name="Picture 2" descr="DSM Digital School of Marketing - brand portfolio">
            <a:extLst>
              <a:ext uri="{FF2B5EF4-FFF2-40B4-BE49-F238E27FC236}">
                <a16:creationId xmlns:a16="http://schemas.microsoft.com/office/drawing/2014/main" id="{65C0301F-24E8-D04B-B598-4BFE7FCD72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283" t="36457" r="2934" b="22039"/>
          <a:stretch/>
        </p:blipFill>
        <p:spPr bwMode="auto">
          <a:xfrm>
            <a:off x="2026668" y="2076276"/>
            <a:ext cx="2910777" cy="29198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0F6F78-50C4-72C4-9DE4-B95989EA39C1}"/>
              </a:ext>
            </a:extLst>
          </p:cNvPr>
          <p:cNvSpPr txBox="1"/>
          <p:nvPr/>
        </p:nvSpPr>
        <p:spPr>
          <a:xfrm>
            <a:off x="5759353" y="2655714"/>
            <a:ext cx="4570214" cy="1546577"/>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spAutoFit/>
          </a:bodyPr>
          <a:lstStyle>
            <a:defPPr>
              <a:defRPr lang="en-SA"/>
            </a:defPPr>
            <a:lvl1pPr marR="0" lvl="0" indent="0" fontAlgn="auto">
              <a:lnSpc>
                <a:spcPct val="110000"/>
              </a:lnSpc>
              <a:spcBef>
                <a:spcPts val="700"/>
              </a:spcBef>
              <a:spcAft>
                <a:spcPts val="0"/>
              </a:spcAft>
              <a:buClr>
                <a:srgbClr val="007FA3"/>
              </a:buClr>
              <a:buSzPct val="100000"/>
              <a:buFontTx/>
              <a:buNone/>
              <a:tabLst/>
              <a:defRPr kumimoji="0" sz="2800" b="0" i="0" u="none" strike="noStrike" cap="none" spc="0" normalizeH="0" baseline="0">
                <a:ln>
                  <a:noFill/>
                </a:ln>
                <a:solidFill>
                  <a:prstClr val="black">
                    <a:lumMod val="65000"/>
                    <a:lumOff val="35000"/>
                  </a:prstClr>
                </a:solidFill>
                <a:effectLst/>
                <a:uLnTx/>
                <a:uFillTx/>
                <a:latin typeface="Gill Sans MT" panose="020B0502020104020203"/>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14303" indent="-214303" algn="ctr" defTabSz="685766">
              <a:lnSpc>
                <a:spcPct val="100000"/>
              </a:lnSpc>
              <a:spcBef>
                <a:spcPts val="0"/>
              </a:spcBef>
              <a:buClrTx/>
              <a:buSzTx/>
              <a:buFont typeface="Arial" panose="020B0604020202020204" pitchFamily="34" charset="0"/>
              <a:buChar char="•"/>
              <a:defRPr/>
            </a:pPr>
            <a:r>
              <a:rPr lang="en-US" altLang="en-US" sz="2400" dirty="0">
                <a:solidFill>
                  <a:schemeClr val="accent5">
                    <a:lumMod val="50000"/>
                  </a:schemeClr>
                </a:solidFill>
                <a:latin typeface="Arial" panose="020B0604020202020204" pitchFamily="34" charset="0"/>
              </a:rPr>
              <a:t>features that appeal to different customer segments, lock up more reseller shelf space, and capture a larger market share.</a:t>
            </a:r>
            <a:endParaRPr lang="en-SA" sz="2400" dirty="0">
              <a:solidFill>
                <a:schemeClr val="accent5">
                  <a:lumMod val="50000"/>
                </a:schemeClr>
              </a:solidFill>
              <a:latin typeface="Arial" panose="020B0604020202020204" pitchFamily="34" charset="0"/>
            </a:endParaRPr>
          </a:p>
        </p:txBody>
      </p:sp>
    </p:spTree>
    <p:extLst>
      <p:ext uri="{BB962C8B-B14F-4D97-AF65-F5344CB8AC3E}">
        <p14:creationId xmlns:p14="http://schemas.microsoft.com/office/powerpoint/2010/main" val="55504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B61810-6831-6C48-A673-C3C8AC32C00C}"/>
              </a:ext>
            </a:extLst>
          </p:cNvPr>
          <p:cNvSpPr>
            <a:spLocks noGrp="1"/>
          </p:cNvSpPr>
          <p:nvPr>
            <p:ph type="title" idx="4294967295"/>
          </p:nvPr>
        </p:nvSpPr>
        <p:spPr>
          <a:xfrm>
            <a:off x="7756923" y="1200150"/>
            <a:ext cx="2911078" cy="750094"/>
          </a:xfrm>
          <a:solidFill>
            <a:schemeClr val="bg1"/>
          </a:solidFill>
        </p:spPr>
        <p:txBody>
          <a:bodyPr vert="horz" lIns="68580" tIns="34290" rIns="68580" bIns="34290" rtlCol="0" anchor="ctr">
            <a:normAutofit/>
          </a:bodyPr>
          <a:lstStyle/>
          <a:p>
            <a:pPr algn="ctr"/>
            <a:r>
              <a:rPr lang="en-US" altLang="en-US" b="1" dirty="0">
                <a:latin typeface="Abadi" panose="020B0604020104020204" pitchFamily="34" charset="0"/>
              </a:rPr>
              <a:t>New brand </a:t>
            </a:r>
          </a:p>
        </p:txBody>
      </p:sp>
      <p:sp>
        <p:nvSpPr>
          <p:cNvPr id="3" name="TextBox 2">
            <a:extLst>
              <a:ext uri="{FF2B5EF4-FFF2-40B4-BE49-F238E27FC236}">
                <a16:creationId xmlns:a16="http://schemas.microsoft.com/office/drawing/2014/main" id="{FA0F6F78-50C4-72C4-9DE4-B95989EA39C1}"/>
              </a:ext>
            </a:extLst>
          </p:cNvPr>
          <p:cNvSpPr txBox="1"/>
          <p:nvPr/>
        </p:nvSpPr>
        <p:spPr>
          <a:xfrm>
            <a:off x="1895773" y="2424881"/>
            <a:ext cx="4570214" cy="200824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vert="horz" wrap="square" lIns="68580" tIns="34290" rIns="68580" bIns="34290" rtlCol="0">
            <a:spAutoFit/>
          </a:bodyPr>
          <a:lstStyle>
            <a:defPPr>
              <a:defRPr lang="en-SA"/>
            </a:defPPr>
            <a:lvl1pPr marR="0" lvl="0" indent="0" fontAlgn="auto">
              <a:lnSpc>
                <a:spcPct val="110000"/>
              </a:lnSpc>
              <a:spcBef>
                <a:spcPts val="700"/>
              </a:spcBef>
              <a:spcAft>
                <a:spcPts val="0"/>
              </a:spcAft>
              <a:buClr>
                <a:srgbClr val="007FA3"/>
              </a:buClr>
              <a:buSzPct val="100000"/>
              <a:buFontTx/>
              <a:buNone/>
              <a:tabLst/>
              <a:defRPr kumimoji="0" sz="2800" b="0" i="0" u="none" strike="noStrike" cap="none" spc="0" normalizeH="0" baseline="0">
                <a:ln>
                  <a:noFill/>
                </a:ln>
                <a:solidFill>
                  <a:prstClr val="black">
                    <a:lumMod val="65000"/>
                    <a:lumOff val="35000"/>
                  </a:prstClr>
                </a:solidFill>
                <a:effectLst/>
                <a:uLnTx/>
                <a:uFillTx/>
                <a:latin typeface="Gill Sans MT" panose="020B0502020104020203"/>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766">
              <a:lnSpc>
                <a:spcPct val="100000"/>
              </a:lnSpc>
              <a:spcBef>
                <a:spcPts val="0"/>
              </a:spcBef>
              <a:buClrTx/>
              <a:buSzTx/>
              <a:defRPr/>
            </a:pPr>
            <a:r>
              <a:rPr lang="en-US" altLang="en-US" sz="2100" dirty="0">
                <a:solidFill>
                  <a:schemeClr val="accent5">
                    <a:lumMod val="50000"/>
                  </a:schemeClr>
                </a:solidFill>
                <a:latin typeface="Arial" charset="0"/>
                <a:ea typeface="MS PGothic" panose="020B0600070205080204" pitchFamily="34" charset="-128"/>
              </a:rPr>
              <a:t>new brand name when it enters a new product category for which none of its current brand names are appropriate. </a:t>
            </a:r>
            <a:r>
              <a:rPr lang="en-US" sz="2100" dirty="0">
                <a:solidFill>
                  <a:schemeClr val="accent5">
                    <a:lumMod val="50000"/>
                  </a:schemeClr>
                </a:solidFill>
                <a:latin typeface="Arial" charset="0"/>
                <a:ea typeface="MS PGothic" panose="020B0600070205080204" pitchFamily="34" charset="-128"/>
              </a:rPr>
              <a:t>For example, Toy</a:t>
            </a:r>
            <a:r>
              <a:rPr lang="en-US" sz="2100" dirty="0">
                <a:solidFill>
                  <a:schemeClr val="accent5">
                    <a:lumMod val="50000"/>
                  </a:schemeClr>
                </a:solidFill>
                <a:latin typeface="Arial" charset="0"/>
                <a:ea typeface="MS PGothic" panose="020B0600070205080204" pitchFamily="34" charset="-128"/>
                <a:cs typeface="ＭＳ Ｐゴシック" charset="0"/>
              </a:rPr>
              <a:t>ota created the separate Lexus brand aimed at luxury car consumers.</a:t>
            </a:r>
            <a:endParaRPr lang="en-US" altLang="en-US" sz="2100" dirty="0">
              <a:solidFill>
                <a:schemeClr val="accent5">
                  <a:lumMod val="50000"/>
                </a:schemeClr>
              </a:solidFill>
              <a:latin typeface="Arial" panose="020B0604020202020204" pitchFamily="34" charset="0"/>
            </a:endParaRPr>
          </a:p>
        </p:txBody>
      </p:sp>
      <p:pic>
        <p:nvPicPr>
          <p:cNvPr id="12290" name="Picture 2" descr="2019 Best Resale Value Awards | Best Brands | Kelley Blue Book">
            <a:extLst>
              <a:ext uri="{FF2B5EF4-FFF2-40B4-BE49-F238E27FC236}">
                <a16:creationId xmlns:a16="http://schemas.microsoft.com/office/drawing/2014/main" id="{219D5A1B-B4F9-A0A6-6580-F5373E88C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277" y="1794456"/>
            <a:ext cx="3409950"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oyota vs Lexus: A Thorough Brand Comparison in Nigeria">
            <a:extLst>
              <a:ext uri="{FF2B5EF4-FFF2-40B4-BE49-F238E27FC236}">
                <a16:creationId xmlns:a16="http://schemas.microsoft.com/office/drawing/2014/main" id="{8BDD2986-E192-8E69-C631-593CFA297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1110" y="3218259"/>
            <a:ext cx="3295154" cy="184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04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1773820" y="4167235"/>
            <a:ext cx="7634288" cy="1010840"/>
          </a:xfrm>
        </p:spPr>
        <p:txBody>
          <a:bodyPr vert="horz" lIns="68580" tIns="34290" rIns="68580" bIns="34290" rtlCol="0" anchor="b">
            <a:normAutofit/>
          </a:bodyPr>
          <a:lstStyle/>
          <a:p>
            <a:r>
              <a:rPr lang="en-US" sz="6000" dirty="0"/>
              <a:t>Activity #5</a:t>
            </a:r>
          </a:p>
        </p:txBody>
      </p:sp>
      <p:sp>
        <p:nvSpPr>
          <p:cNvPr id="3" name="Content Placeholder 2">
            <a:extLst>
              <a:ext uri="{FF2B5EF4-FFF2-40B4-BE49-F238E27FC236}">
                <a16:creationId xmlns:a16="http://schemas.microsoft.com/office/drawing/2014/main" id="{85F830E8-0B1B-0647-90C0-810C92B73078}"/>
              </a:ext>
            </a:extLst>
          </p:cNvPr>
          <p:cNvSpPr>
            <a:spLocks noGrp="1"/>
          </p:cNvSpPr>
          <p:nvPr>
            <p:ph idx="4294967295"/>
          </p:nvPr>
        </p:nvSpPr>
        <p:spPr>
          <a:xfrm rot="21420000">
            <a:off x="3042114" y="5170585"/>
            <a:ext cx="7634288" cy="413147"/>
          </a:xfrm>
        </p:spPr>
        <p:txBody>
          <a:bodyPr vert="horz" lIns="68580" tIns="34290" rIns="68580" bIns="34290" rtlCol="0" anchor="t">
            <a:normAutofit/>
          </a:bodyPr>
          <a:lstStyle/>
          <a:p>
            <a:pPr marL="0" indent="0" algn="ctr">
              <a:buNone/>
            </a:pPr>
            <a:r>
              <a:rPr lang="en-US" sz="2100" dirty="0"/>
              <a:t>What do you see</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33"/>
          <a:stretch/>
        </p:blipFill>
        <p:spPr bwMode="auto">
          <a:xfrm rot="21420000">
            <a:off x="1584310" y="1928646"/>
            <a:ext cx="4115386" cy="2412491"/>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2" r="4246" b="2"/>
          <a:stretch/>
        </p:blipFill>
        <p:spPr bwMode="auto">
          <a:xfrm rot="21420000">
            <a:off x="5822690" y="1741652"/>
            <a:ext cx="4160212" cy="250437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467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23189" b="-4949"/>
          <a:stretch/>
        </p:blipFill>
        <p:spPr bwMode="auto">
          <a:xfrm>
            <a:off x="5136359" y="2279430"/>
            <a:ext cx="5262563" cy="3571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558F432-CA84-7C00-4716-AB6626A28850}"/>
              </a:ext>
            </a:extLst>
          </p:cNvPr>
          <p:cNvSpPr txBox="1"/>
          <p:nvPr/>
        </p:nvSpPr>
        <p:spPr>
          <a:xfrm>
            <a:off x="1977900" y="2489454"/>
            <a:ext cx="2792853" cy="2883812"/>
          </a:xfrm>
          <a:prstGeom prst="rect">
            <a:avLst/>
          </a:prstGeom>
          <a:solidFill>
            <a:schemeClr val="bg1"/>
          </a:solidFill>
        </p:spPr>
        <p:txBody>
          <a:bodyPr vert="horz" lIns="68580" tIns="34290" rIns="68580" bIns="34290" rtlCol="0">
            <a:normAutofit lnSpcReduction="10000"/>
          </a:bodyPr>
          <a:lstStyle/>
          <a:p>
            <a:pPr marL="214303" indent="-171442" defTabSz="685766">
              <a:lnSpc>
                <a:spcPct val="110000"/>
              </a:lnSpc>
              <a:spcBef>
                <a:spcPts val="525"/>
              </a:spcBef>
              <a:buClr>
                <a:srgbClr val="454545"/>
              </a:buClr>
              <a:buFont typeface="Arial" panose="020B0604020202020204" pitchFamily="34" charset="0"/>
              <a:buChar char="•"/>
              <a:defRPr/>
            </a:pPr>
            <a:r>
              <a:rPr lang="en-US" dirty="0">
                <a:solidFill>
                  <a:schemeClr val="accent6">
                    <a:lumMod val="50000"/>
                  </a:schemeClr>
                </a:solidFill>
                <a:latin typeface="Rockwell" panose="02060603020205020403"/>
                <a:sym typeface="Arial"/>
              </a:rPr>
              <a:t>Which customers will we serve ? (</a:t>
            </a:r>
            <a:r>
              <a:rPr lang="en-US" b="1" dirty="0">
                <a:solidFill>
                  <a:schemeClr val="accent6">
                    <a:lumMod val="50000"/>
                  </a:schemeClr>
                </a:solidFill>
                <a:latin typeface="Rockwell" panose="02060603020205020403"/>
                <a:sym typeface="Arial"/>
              </a:rPr>
              <a:t>segmentation and targeting</a:t>
            </a:r>
            <a:r>
              <a:rPr lang="en-US" dirty="0">
                <a:solidFill>
                  <a:schemeClr val="accent6">
                    <a:lumMod val="50000"/>
                  </a:schemeClr>
                </a:solidFill>
                <a:latin typeface="Rockwell" panose="02060603020205020403"/>
                <a:sym typeface="Arial"/>
              </a:rPr>
              <a:t>) </a:t>
            </a:r>
          </a:p>
          <a:p>
            <a:pPr marL="214303" indent="-171442" defTabSz="685766">
              <a:lnSpc>
                <a:spcPct val="110000"/>
              </a:lnSpc>
              <a:spcBef>
                <a:spcPts val="525"/>
              </a:spcBef>
              <a:buClr>
                <a:srgbClr val="454545"/>
              </a:buClr>
              <a:buFont typeface="Arial" panose="020B0604020202020204" pitchFamily="34" charset="0"/>
              <a:buChar char="•"/>
              <a:defRPr/>
            </a:pPr>
            <a:endParaRPr lang="en-US" dirty="0">
              <a:solidFill>
                <a:schemeClr val="accent6">
                  <a:lumMod val="50000"/>
                </a:schemeClr>
              </a:solidFill>
              <a:latin typeface="Rockwell" panose="02060603020205020403"/>
              <a:sym typeface="Arial"/>
            </a:endParaRPr>
          </a:p>
          <a:p>
            <a:pPr marL="214303" indent="-171442" defTabSz="685766">
              <a:lnSpc>
                <a:spcPct val="110000"/>
              </a:lnSpc>
              <a:spcBef>
                <a:spcPts val="525"/>
              </a:spcBef>
              <a:buClr>
                <a:srgbClr val="454545"/>
              </a:buClr>
              <a:buFont typeface="Arial" panose="020B0604020202020204" pitchFamily="34" charset="0"/>
              <a:buChar char="•"/>
              <a:defRPr/>
            </a:pPr>
            <a:r>
              <a:rPr lang="en-US" dirty="0">
                <a:solidFill>
                  <a:schemeClr val="accent6">
                    <a:lumMod val="50000"/>
                  </a:schemeClr>
                </a:solidFill>
                <a:latin typeface="Rockwell" panose="02060603020205020403"/>
                <a:sym typeface="Arial"/>
              </a:rPr>
              <a:t>How will we create value for them? (</a:t>
            </a:r>
            <a:r>
              <a:rPr lang="en-US" b="1" dirty="0">
                <a:solidFill>
                  <a:schemeClr val="accent6">
                    <a:lumMod val="50000"/>
                  </a:schemeClr>
                </a:solidFill>
                <a:latin typeface="Rockwell" panose="02060603020205020403"/>
                <a:sym typeface="Arial"/>
              </a:rPr>
              <a:t>differentiation and positioning</a:t>
            </a:r>
            <a:r>
              <a:rPr lang="en-US" dirty="0">
                <a:solidFill>
                  <a:schemeClr val="accent6">
                    <a:lumMod val="50000"/>
                  </a:schemeClr>
                </a:solidFill>
                <a:latin typeface="Rockwell" panose="02060603020205020403"/>
                <a:sym typeface="Arial"/>
              </a:rPr>
              <a:t>)</a:t>
            </a:r>
          </a:p>
        </p:txBody>
      </p:sp>
      <p:sp>
        <p:nvSpPr>
          <p:cNvPr id="6" name="TextBox 5">
            <a:extLst>
              <a:ext uri="{FF2B5EF4-FFF2-40B4-BE49-F238E27FC236}">
                <a16:creationId xmlns:a16="http://schemas.microsoft.com/office/drawing/2014/main" id="{D35F2A0D-65FC-D83C-8722-B05680127101}"/>
              </a:ext>
            </a:extLst>
          </p:cNvPr>
          <p:cNvSpPr txBox="1"/>
          <p:nvPr/>
        </p:nvSpPr>
        <p:spPr>
          <a:xfrm>
            <a:off x="1773412" y="941897"/>
            <a:ext cx="8645177" cy="1061829"/>
          </a:xfrm>
          <a:prstGeom prst="rect">
            <a:avLst/>
          </a:prstGeom>
          <a:noFill/>
        </p:spPr>
        <p:txBody>
          <a:bodyPr wrap="square">
            <a:spAutoFit/>
          </a:bodyPr>
          <a:lstStyle/>
          <a:p>
            <a:pPr algn="ctr" defTabSz="685800">
              <a:defRPr/>
            </a:pPr>
            <a:r>
              <a:rPr lang="en-US" sz="2100" b="1" dirty="0">
                <a:solidFill>
                  <a:schemeClr val="accent6">
                    <a:lumMod val="50000"/>
                  </a:schemeClr>
                </a:solidFill>
                <a:latin typeface="Arial" panose="020B0604020202020204" pitchFamily="34" charset="0"/>
              </a:rPr>
              <a:t>Way in which strategies can contribute to competitive advantage</a:t>
            </a:r>
          </a:p>
          <a:p>
            <a:pPr algn="ctr" defTabSz="685800">
              <a:defRPr/>
            </a:pPr>
            <a:r>
              <a:rPr lang="en-US" sz="2100" b="1" dirty="0">
                <a:solidFill>
                  <a:schemeClr val="accent6">
                    <a:lumMod val="50000"/>
                  </a:schemeClr>
                </a:solidFill>
                <a:latin typeface="Helvetica" pitchFamily="2" charset="0"/>
              </a:rPr>
              <a:t>•</a:t>
            </a:r>
            <a:r>
              <a:rPr lang="en-US" sz="2100" b="1" dirty="0">
                <a:solidFill>
                  <a:schemeClr val="accent6">
                    <a:lumMod val="50000"/>
                  </a:schemeClr>
                </a:solidFill>
                <a:latin typeface="Arial" panose="020B0604020202020204" pitchFamily="34" charset="0"/>
              </a:rPr>
              <a:t> Segmentation; targeting and positioning; differentiation &amp;; principles of branding; </a:t>
            </a:r>
          </a:p>
        </p:txBody>
      </p:sp>
      <p:sp>
        <p:nvSpPr>
          <p:cNvPr id="7" name="Rectangle 6">
            <a:extLst>
              <a:ext uri="{FF2B5EF4-FFF2-40B4-BE49-F238E27FC236}">
                <a16:creationId xmlns:a16="http://schemas.microsoft.com/office/drawing/2014/main" id="{2E0CAF72-0A5B-E062-E376-6C69A0378011}"/>
              </a:ext>
            </a:extLst>
          </p:cNvPr>
          <p:cNvSpPr/>
          <p:nvPr/>
        </p:nvSpPr>
        <p:spPr>
          <a:xfrm>
            <a:off x="8030308" y="2145423"/>
            <a:ext cx="2637692" cy="3571875"/>
          </a:xfrm>
          <a:prstGeom prst="rect">
            <a:avLst/>
          </a:prstGeom>
          <a:noFill/>
          <a:ln w="762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schemeClr val="accent6">
                  <a:lumMod val="50000"/>
                </a:schemeClr>
              </a:solidFill>
              <a:latin typeface="Calibri"/>
              <a:cs typeface="Arial" panose="020B0604020202020204" pitchFamily="34" charset="0"/>
            </a:endParaRPr>
          </a:p>
        </p:txBody>
      </p:sp>
    </p:spTree>
    <p:extLst>
      <p:ext uri="{BB962C8B-B14F-4D97-AF65-F5344CB8AC3E}">
        <p14:creationId xmlns:p14="http://schemas.microsoft.com/office/powerpoint/2010/main" val="203352115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3AC39E6-1993-F215-31FD-D0E24149DB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7005" y="1728187"/>
            <a:ext cx="2210534" cy="153482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he Ultimate Guide to Trade Marketing 2020 (with real-world examples) -  WrightObara">
            <a:extLst>
              <a:ext uri="{FF2B5EF4-FFF2-40B4-BE49-F238E27FC236}">
                <a16:creationId xmlns:a16="http://schemas.microsoft.com/office/drawing/2014/main" id="{FAEEC630-5FEC-B813-81F2-35FC0DA588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13329" r="52083" b="1342"/>
          <a:stretch/>
        </p:blipFill>
        <p:spPr bwMode="auto">
          <a:xfrm>
            <a:off x="7568893" y="3215701"/>
            <a:ext cx="3023642" cy="16553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Ultimate Guide to Trade Marketing 2020 (with real-world examples) -  WrightObara">
            <a:extLst>
              <a:ext uri="{FF2B5EF4-FFF2-40B4-BE49-F238E27FC236}">
                <a16:creationId xmlns:a16="http://schemas.microsoft.com/office/drawing/2014/main" id="{96108563-5683-451A-B323-7402023459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599" t="12806" r="4364" b="6558"/>
          <a:stretch/>
        </p:blipFill>
        <p:spPr bwMode="auto">
          <a:xfrm>
            <a:off x="8242286" y="3225493"/>
            <a:ext cx="1544155" cy="144585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02FE603-321F-2E80-F62A-B0401E16A03B}"/>
              </a:ext>
            </a:extLst>
          </p:cNvPr>
          <p:cNvGrpSpPr/>
          <p:nvPr/>
        </p:nvGrpSpPr>
        <p:grpSpPr>
          <a:xfrm>
            <a:off x="1582642" y="1934381"/>
            <a:ext cx="3749768" cy="1122440"/>
            <a:chOff x="182562" y="-605500"/>
            <a:chExt cx="6958013" cy="3349494"/>
          </a:xfrm>
        </p:grpSpPr>
        <p:pic>
          <p:nvPicPr>
            <p:cNvPr id="8194" name="Picture 2" descr="Casper homepage Practical Value Contagious Jonah Berger ReferralCandy">
              <a:extLst>
                <a:ext uri="{FF2B5EF4-FFF2-40B4-BE49-F238E27FC236}">
                  <a16:creationId xmlns:a16="http://schemas.microsoft.com/office/drawing/2014/main" id="{4B1C1015-3C1A-AD16-9131-8AB9537BF1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50" t="638" r="1938" b="8100"/>
            <a:stretch/>
          </p:blipFill>
          <p:spPr bwMode="auto">
            <a:xfrm>
              <a:off x="182562" y="-605500"/>
              <a:ext cx="6958013" cy="3349494"/>
            </a:xfrm>
            <a:prstGeom prst="rect">
              <a:avLst/>
            </a:prstGeom>
            <a:noFill/>
            <a:extLst>
              <a:ext uri="{909E8E84-426E-40DD-AFC4-6F175D3DCCD1}">
                <a14:hiddenFill xmlns:a14="http://schemas.microsoft.com/office/drawing/2010/main">
                  <a:solidFill>
                    <a:srgbClr val="FFFFFF"/>
                  </a:solidFill>
                </a14:hiddenFill>
              </a:ext>
            </a:extLst>
          </p:spPr>
        </p:pic>
        <p:sp>
          <p:nvSpPr>
            <p:cNvPr id="4" name="Triangle 3">
              <a:extLst>
                <a:ext uri="{FF2B5EF4-FFF2-40B4-BE49-F238E27FC236}">
                  <a16:creationId xmlns:a16="http://schemas.microsoft.com/office/drawing/2014/main" id="{BBE887F5-09D6-A1A9-0027-BF4ADFADEE23}"/>
                </a:ext>
              </a:extLst>
            </p:cNvPr>
            <p:cNvSpPr/>
            <p:nvPr/>
          </p:nvSpPr>
          <p:spPr>
            <a:xfrm>
              <a:off x="1520629" y="1720097"/>
              <a:ext cx="3243263" cy="853783"/>
            </a:xfrm>
            <a:prstGeom prst="triangle">
              <a:avLst>
                <a:gd name="adj" fmla="val 49159"/>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900">
                <a:solidFill>
                  <a:prstClr val="white"/>
                </a:solidFill>
                <a:latin typeface="Calibri" panose="020F0502020204030204"/>
              </a:endParaRPr>
            </a:p>
          </p:txBody>
        </p:sp>
      </p:grpSp>
      <p:sp>
        <p:nvSpPr>
          <p:cNvPr id="6" name="object 8">
            <a:extLst>
              <a:ext uri="{FF2B5EF4-FFF2-40B4-BE49-F238E27FC236}">
                <a16:creationId xmlns:a16="http://schemas.microsoft.com/office/drawing/2014/main" id="{0BD59F6C-B0F2-738D-8671-BB24E7BE867B}"/>
              </a:ext>
            </a:extLst>
          </p:cNvPr>
          <p:cNvSpPr/>
          <p:nvPr/>
        </p:nvSpPr>
        <p:spPr>
          <a:xfrm>
            <a:off x="1553282" y="4441687"/>
            <a:ext cx="3696371" cy="1552575"/>
          </a:xfrm>
          <a:prstGeom prst="rect">
            <a:avLst/>
          </a:prstGeom>
          <a:blipFill>
            <a:blip r:embed="rId6" cstate="print"/>
            <a:stretch>
              <a:fillRect/>
            </a:stretch>
          </a:blipFill>
        </p:spPr>
        <p:txBody>
          <a:bodyPr wrap="square" lIns="0" tIns="0" rIns="0" bIns="0" rtlCol="0"/>
          <a:lstStyle/>
          <a:p>
            <a:pPr algn="r" defTabSz="685800" rtl="1">
              <a:defRPr/>
            </a:pPr>
            <a:endParaRPr sz="900">
              <a:solidFill>
                <a:srgbClr val="000000"/>
              </a:solidFill>
              <a:latin typeface="Arial"/>
              <a:ea typeface="ＭＳ Ｐゴシック"/>
            </a:endParaRPr>
          </a:p>
        </p:txBody>
      </p:sp>
      <p:pic>
        <p:nvPicPr>
          <p:cNvPr id="7" name="Picture 6">
            <a:extLst>
              <a:ext uri="{FF2B5EF4-FFF2-40B4-BE49-F238E27FC236}">
                <a16:creationId xmlns:a16="http://schemas.microsoft.com/office/drawing/2014/main" id="{E11A408B-7FF1-2504-5846-4371E8315F8D}"/>
              </a:ext>
            </a:extLst>
          </p:cNvPr>
          <p:cNvPicPr>
            <a:picLocks noChangeAspect="1"/>
          </p:cNvPicPr>
          <p:nvPr/>
        </p:nvPicPr>
        <p:blipFill rotWithShape="1">
          <a:blip r:embed="rId7"/>
          <a:srcRect l="52202" t="41443" r="26704" b="669"/>
          <a:stretch/>
        </p:blipFill>
        <p:spPr>
          <a:xfrm>
            <a:off x="6643492" y="1659447"/>
            <a:ext cx="1509482" cy="2487026"/>
          </a:xfrm>
          <a:prstGeom prst="rect">
            <a:avLst/>
          </a:prstGeom>
        </p:spPr>
      </p:pic>
      <p:pic>
        <p:nvPicPr>
          <p:cNvPr id="8196" name="Picture 4" descr="Marketing Phir Say - Co-Branding Anyone? &quot;Limited-edition Tic Tac  Coca-Cola&quot; What local co-branding examples do we remember? Not Joint  promos, but actual co-branded product. | Facebook">
            <a:extLst>
              <a:ext uri="{FF2B5EF4-FFF2-40B4-BE49-F238E27FC236}">
                <a16:creationId xmlns:a16="http://schemas.microsoft.com/office/drawing/2014/main" id="{52AA832B-677A-2FA3-6F9C-55689D723A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0088" y="4310863"/>
            <a:ext cx="2714625" cy="16859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What is Brand Extension? definition and meaning - Business Jargons">
            <a:extLst>
              <a:ext uri="{FF2B5EF4-FFF2-40B4-BE49-F238E27FC236}">
                <a16:creationId xmlns:a16="http://schemas.microsoft.com/office/drawing/2014/main" id="{98E3C560-1253-95F5-2327-6A21B8FFC4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27866" y="2364038"/>
            <a:ext cx="1751140" cy="126692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9 Line Extension Examples for 2020: from Coke to Honda - BMB">
            <a:extLst>
              <a:ext uri="{FF2B5EF4-FFF2-40B4-BE49-F238E27FC236}">
                <a16:creationId xmlns:a16="http://schemas.microsoft.com/office/drawing/2014/main" id="{3ECB4EA1-FC78-D2F7-D92A-2FE899A9FB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85805" y="3225493"/>
            <a:ext cx="2952750" cy="112244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Product Line Extensions: Explainer + Examples (2022)">
            <a:extLst>
              <a:ext uri="{FF2B5EF4-FFF2-40B4-BE49-F238E27FC236}">
                <a16:creationId xmlns:a16="http://schemas.microsoft.com/office/drawing/2014/main" id="{4F918C07-9DD6-5E0B-A0A7-47897AE267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47225" y="4003757"/>
            <a:ext cx="3028950" cy="1096158"/>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Brand Extension. - ppt download">
            <a:extLst>
              <a:ext uri="{FF2B5EF4-FFF2-40B4-BE49-F238E27FC236}">
                <a16:creationId xmlns:a16="http://schemas.microsoft.com/office/drawing/2014/main" id="{7796A368-1D3A-5A49-32B1-3C36801D15E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7822" r="5854"/>
          <a:stretch/>
        </p:blipFill>
        <p:spPr bwMode="auto">
          <a:xfrm>
            <a:off x="8347006" y="4807090"/>
            <a:ext cx="2322553" cy="11489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details are as follows:&#10;• Brand positioning&#10;o Attributes&#10;o Benefits&#10;o Beliefs and values&#10;• Brand name selection&#10;o Selection&#10;o Protection&#10;• Brand sponsorship&#10;o Manufacturer’s brand&#10;o Private brand&#10;o Licensing&#10;o Co-branding&#10;• Brand development&#10;o Line extensions&#10;o Brand extensions&#10;o Multibrands&#10;o New brands&#10;Note: Brands are powerful assets that must be carefully developed and managed. As this figure suggests, building strong brands involves many challenging decisions.&#10;">
            <a:extLst>
              <a:ext uri="{FF2B5EF4-FFF2-40B4-BE49-F238E27FC236}">
                <a16:creationId xmlns:a16="http://schemas.microsoft.com/office/drawing/2014/main" id="{6FC31830-E807-7458-F7E2-5ED9BD1F626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110" t="1" r="-1924" b="46409"/>
          <a:stretch/>
        </p:blipFill>
        <p:spPr>
          <a:xfrm>
            <a:off x="1739182" y="1125440"/>
            <a:ext cx="9055465" cy="484826"/>
          </a:xfrm>
          <a:prstGeom prst="rect">
            <a:avLst/>
          </a:prstGeom>
        </p:spPr>
      </p:pic>
    </p:spTree>
    <p:extLst>
      <p:ext uri="{BB962C8B-B14F-4D97-AF65-F5344CB8AC3E}">
        <p14:creationId xmlns:p14="http://schemas.microsoft.com/office/powerpoint/2010/main" val="49520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198"/>
                                        </p:tgtEl>
                                        <p:attrNameLst>
                                          <p:attrName>style.visibility</p:attrName>
                                        </p:attrNameLst>
                                      </p:cBhvr>
                                      <p:to>
                                        <p:strVal val="visible"/>
                                      </p:to>
                                    </p:set>
                                    <p:anim calcmode="lin" valueType="num">
                                      <p:cBhvr additive="base">
                                        <p:cTn id="39" dur="500" fill="hold"/>
                                        <p:tgtEl>
                                          <p:spTgt spid="8198"/>
                                        </p:tgtEl>
                                        <p:attrNameLst>
                                          <p:attrName>ppt_x</p:attrName>
                                        </p:attrNameLst>
                                      </p:cBhvr>
                                      <p:tavLst>
                                        <p:tav tm="0">
                                          <p:val>
                                            <p:strVal val="#ppt_x"/>
                                          </p:val>
                                        </p:tav>
                                        <p:tav tm="100000">
                                          <p:val>
                                            <p:strVal val="#ppt_x"/>
                                          </p:val>
                                        </p:tav>
                                      </p:tavLst>
                                    </p:anim>
                                    <p:anim calcmode="lin" valueType="num">
                                      <p:cBhvr additive="base">
                                        <p:cTn id="40"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200"/>
                                        </p:tgtEl>
                                        <p:attrNameLst>
                                          <p:attrName>style.visibility</p:attrName>
                                        </p:attrNameLst>
                                      </p:cBhvr>
                                      <p:to>
                                        <p:strVal val="visible"/>
                                      </p:to>
                                    </p:set>
                                    <p:anim calcmode="lin" valueType="num">
                                      <p:cBhvr additive="base">
                                        <p:cTn id="45" dur="500" fill="hold"/>
                                        <p:tgtEl>
                                          <p:spTgt spid="8200"/>
                                        </p:tgtEl>
                                        <p:attrNameLst>
                                          <p:attrName>ppt_x</p:attrName>
                                        </p:attrNameLst>
                                      </p:cBhvr>
                                      <p:tavLst>
                                        <p:tav tm="0">
                                          <p:val>
                                            <p:strVal val="#ppt_x"/>
                                          </p:val>
                                        </p:tav>
                                        <p:tav tm="100000">
                                          <p:val>
                                            <p:strVal val="#ppt_x"/>
                                          </p:val>
                                        </p:tav>
                                      </p:tavLst>
                                    </p:anim>
                                    <p:anim calcmode="lin" valueType="num">
                                      <p:cBhvr additive="base">
                                        <p:cTn id="46"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20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3A6ADD-F2E3-ED47-5A32-FB5C847D658B}"/>
              </a:ext>
            </a:extLst>
          </p:cNvPr>
          <p:cNvPicPr>
            <a:picLocks noChangeAspect="1"/>
          </p:cNvPicPr>
          <p:nvPr/>
        </p:nvPicPr>
        <p:blipFill>
          <a:blip r:embed="rId3"/>
          <a:stretch>
            <a:fillRect/>
          </a:stretch>
        </p:blipFill>
        <p:spPr>
          <a:xfrm rot="21600000">
            <a:off x="7295906" y="1458683"/>
            <a:ext cx="2891209" cy="1619077"/>
          </a:xfrm>
          <a:prstGeom prst="rect">
            <a:avLst/>
          </a:prstGeom>
        </p:spPr>
      </p:pic>
      <p:pic>
        <p:nvPicPr>
          <p:cNvPr id="9220" name="Picture 4" descr="استراحة خمس دقائق من العمل تحسن النشاط الذهني | صحيفة الخليج">
            <a:extLst>
              <a:ext uri="{FF2B5EF4-FFF2-40B4-BE49-F238E27FC236}">
                <a16:creationId xmlns:a16="http://schemas.microsoft.com/office/drawing/2014/main" id="{FAA85BFF-65E4-BEB5-73E2-95F6E46076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295906" y="3814631"/>
            <a:ext cx="2891209" cy="15612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5772DC5-4744-6B25-29EA-598BDA166DF5}"/>
              </a:ext>
            </a:extLst>
          </p:cNvPr>
          <p:cNvGrpSpPr/>
          <p:nvPr/>
        </p:nvGrpSpPr>
        <p:grpSpPr>
          <a:xfrm>
            <a:off x="2004886" y="1382671"/>
            <a:ext cx="4807563" cy="4103204"/>
            <a:chOff x="925550" y="1434610"/>
            <a:chExt cx="4786557" cy="3988779"/>
          </a:xfrm>
        </p:grpSpPr>
        <p:pic>
          <p:nvPicPr>
            <p:cNvPr id="9218" name="Picture 2" descr="استراحة قصيرة Short Break - YouTube">
              <a:extLst>
                <a:ext uri="{FF2B5EF4-FFF2-40B4-BE49-F238E27FC236}">
                  <a16:creationId xmlns:a16="http://schemas.microsoft.com/office/drawing/2014/main" id="{1DA297DD-6CB9-6EF1-FF05-1C0E0FA512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98" t="6666" b="16832"/>
            <a:stretch/>
          </p:blipFill>
          <p:spPr bwMode="auto">
            <a:xfrm>
              <a:off x="925550" y="1434610"/>
              <a:ext cx="4786557" cy="3988779"/>
            </a:xfrm>
            <a:prstGeom prst="rect">
              <a:avLst/>
            </a:prstGeom>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C9A75C-0E1C-AB43-5E90-7FE2C798AF93}"/>
                </a:ext>
              </a:extLst>
            </p:cNvPr>
            <p:cNvSpPr txBox="1"/>
            <p:nvPr/>
          </p:nvSpPr>
          <p:spPr>
            <a:xfrm>
              <a:off x="1033925" y="3162798"/>
              <a:ext cx="1400304" cy="202180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740664" rtl="1">
                <a:spcAft>
                  <a:spcPts val="450"/>
                </a:spcAft>
                <a:defRPr/>
              </a:pPr>
              <a:r>
                <a:rPr lang="ar-SA" sz="1944" dirty="0">
                  <a:solidFill>
                    <a:prstClr val="black"/>
                  </a:solidFill>
                  <a:latin typeface="Calibri" panose="020F0502020204030204"/>
                  <a:cs typeface="Arial" panose="020B0604020202020204" pitchFamily="34" charset="0"/>
                </a:rPr>
                <a:t>استراحة ١٥ دقيقه</a:t>
              </a:r>
            </a:p>
            <a:p>
              <a:pPr algn="ctr" defTabSz="740664" rtl="1">
                <a:spcAft>
                  <a:spcPts val="450"/>
                </a:spcAft>
                <a:defRPr/>
              </a:pPr>
              <a:r>
                <a:rPr lang="ar-SA" sz="1944" dirty="0">
                  <a:solidFill>
                    <a:prstClr val="black"/>
                  </a:solidFill>
                  <a:latin typeface="Calibri" panose="020F0502020204030204"/>
                  <a:cs typeface="Arial" panose="020B0604020202020204" pitchFamily="34" charset="0"/>
                </a:rPr>
                <a:t>نعود بعد</a:t>
              </a:r>
            </a:p>
            <a:p>
              <a:pPr algn="ctr" defTabSz="740664" rtl="1">
                <a:spcAft>
                  <a:spcPts val="450"/>
                </a:spcAft>
                <a:defRPr/>
              </a:pPr>
              <a:r>
                <a:rPr lang="ar-SA" sz="1944" dirty="0">
                  <a:solidFill>
                    <a:prstClr val="black"/>
                  </a:solidFill>
                  <a:latin typeface="Calibri" panose="020F0502020204030204"/>
                  <a:cs typeface="Arial" panose="020B0604020202020204" pitchFamily="34" charset="0"/>
                </a:rPr>
                <a:t> الاستراحة الساعة</a:t>
              </a:r>
              <a:r>
                <a:rPr lang="en-US" sz="1944" dirty="0">
                  <a:solidFill>
                    <a:prstClr val="black"/>
                  </a:solidFill>
                  <a:latin typeface="Calibri" panose="020F0502020204030204"/>
                </a:rPr>
                <a:t>8:12</a:t>
              </a:r>
              <a:endParaRPr lang="ar-SA" sz="1944" dirty="0">
                <a:solidFill>
                  <a:prstClr val="black"/>
                </a:solidFill>
                <a:latin typeface="Calibri" panose="020F0502020204030204"/>
                <a:cs typeface="Arial" panose="020B0604020202020204" pitchFamily="34" charset="0"/>
              </a:endParaRPr>
            </a:p>
            <a:p>
              <a:pPr algn="ctr" defTabSz="740664" rtl="1">
                <a:spcAft>
                  <a:spcPts val="450"/>
                </a:spcAft>
                <a:defRPr/>
              </a:pPr>
              <a:r>
                <a:rPr lang="ar-SA" sz="1944" dirty="0">
                  <a:solidFill>
                    <a:prstClr val="black"/>
                  </a:solidFill>
                  <a:latin typeface="Calibri" panose="020F0502020204030204"/>
                  <a:cs typeface="Arial" panose="020B0604020202020204" pitchFamily="34" charset="0"/>
                </a:rPr>
                <a:t>توقيت القاهرة</a:t>
              </a:r>
              <a:endParaRPr lang="ar-SA" dirty="0">
                <a:solidFill>
                  <a:prstClr val="black"/>
                </a:solidFill>
                <a:latin typeface="Calibri" panose="020F0502020204030204"/>
                <a:cs typeface="Arial" panose="020B0604020202020204" pitchFamily="34" charset="0"/>
              </a:endParaRPr>
            </a:p>
          </p:txBody>
        </p:sp>
      </p:grpSp>
    </p:spTree>
    <p:extLst>
      <p:ext uri="{BB962C8B-B14F-4D97-AF65-F5344CB8AC3E}">
        <p14:creationId xmlns:p14="http://schemas.microsoft.com/office/powerpoint/2010/main" val="38249270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0C8A5-CD0F-5A3E-A1D5-166F66910D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97B637-B810-C5E5-2073-E99D09670D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CB7D10-F294-CD84-EB74-B6D74C5995E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2C175BC7-98BA-489B-AFC5-FAF01E5517B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89023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85D10D-2846-1416-E24F-C7C6EBE8DFA1}"/>
              </a:ext>
            </a:extLst>
          </p:cNvPr>
          <p:cNvSpPr/>
          <p:nvPr/>
        </p:nvSpPr>
        <p:spPr>
          <a:xfrm>
            <a:off x="6222874" y="1192070"/>
            <a:ext cx="34289" cy="4122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67347" y="-972093"/>
            <a:ext cx="57304" cy="9085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498F4555-F52A-363F-FF12-8247CCF06C99}"/>
              </a:ext>
            </a:extLst>
          </p:cNvPr>
          <p:cNvPicPr>
            <a:picLocks noChangeAspect="1"/>
          </p:cNvPicPr>
          <p:nvPr/>
        </p:nvPicPr>
        <p:blipFill>
          <a:blip r:embed="rId3"/>
          <a:stretch>
            <a:fillRect/>
          </a:stretch>
        </p:blipFill>
        <p:spPr>
          <a:xfrm>
            <a:off x="1781802" y="1578785"/>
            <a:ext cx="4187326" cy="1762921"/>
          </a:xfrm>
          <a:prstGeom prst="rect">
            <a:avLst/>
          </a:prstGeom>
        </p:spPr>
      </p:pic>
      <p:pic>
        <p:nvPicPr>
          <p:cNvPr id="4" name="Picture 3">
            <a:extLst>
              <a:ext uri="{FF2B5EF4-FFF2-40B4-BE49-F238E27FC236}">
                <a16:creationId xmlns:a16="http://schemas.microsoft.com/office/drawing/2014/main" id="{4E1BE05B-5080-C77C-F956-0702B4E45128}"/>
              </a:ext>
            </a:extLst>
          </p:cNvPr>
          <p:cNvPicPr>
            <a:picLocks noChangeAspect="1"/>
          </p:cNvPicPr>
          <p:nvPr/>
        </p:nvPicPr>
        <p:blipFill>
          <a:blip r:embed="rId4"/>
          <a:stretch>
            <a:fillRect/>
          </a:stretch>
        </p:blipFill>
        <p:spPr>
          <a:xfrm>
            <a:off x="1777165" y="3585067"/>
            <a:ext cx="4196601" cy="2326137"/>
          </a:xfrm>
          <a:prstGeom prst="rect">
            <a:avLst/>
          </a:prstGeom>
        </p:spPr>
      </p:pic>
      <p:pic>
        <p:nvPicPr>
          <p:cNvPr id="12" name="Picture 11">
            <a:extLst>
              <a:ext uri="{FF2B5EF4-FFF2-40B4-BE49-F238E27FC236}">
                <a16:creationId xmlns:a16="http://schemas.microsoft.com/office/drawing/2014/main" id="{7DA076EA-30CF-28DF-64E7-3A6331FE5EDB}"/>
              </a:ext>
            </a:extLst>
          </p:cNvPr>
          <p:cNvPicPr>
            <a:picLocks noChangeAspect="1"/>
          </p:cNvPicPr>
          <p:nvPr/>
        </p:nvPicPr>
        <p:blipFill>
          <a:blip r:embed="rId5"/>
          <a:stretch>
            <a:fillRect/>
          </a:stretch>
        </p:blipFill>
        <p:spPr>
          <a:xfrm>
            <a:off x="6539948" y="1046055"/>
            <a:ext cx="3945173" cy="2257145"/>
          </a:xfrm>
          <a:prstGeom prst="rect">
            <a:avLst/>
          </a:prstGeom>
        </p:spPr>
      </p:pic>
      <p:sp>
        <p:nvSpPr>
          <p:cNvPr id="3" name="Rectangle 2">
            <a:extLst>
              <a:ext uri="{FF2B5EF4-FFF2-40B4-BE49-F238E27FC236}">
                <a16:creationId xmlns:a16="http://schemas.microsoft.com/office/drawing/2014/main" id="{F5602BD6-A9EF-13F6-DAB3-E509A9738475}"/>
              </a:ext>
            </a:extLst>
          </p:cNvPr>
          <p:cNvSpPr/>
          <p:nvPr/>
        </p:nvSpPr>
        <p:spPr>
          <a:xfrm rot="16200000">
            <a:off x="6038308" y="-991323"/>
            <a:ext cx="57304" cy="9085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18EB55B9-3EB4-096D-5BFA-DABD02950DAA}"/>
              </a:ext>
            </a:extLst>
          </p:cNvPr>
          <p:cNvPicPr>
            <a:picLocks noChangeAspect="1"/>
          </p:cNvPicPr>
          <p:nvPr/>
        </p:nvPicPr>
        <p:blipFill>
          <a:blip r:embed="rId6"/>
          <a:stretch>
            <a:fillRect/>
          </a:stretch>
        </p:blipFill>
        <p:spPr>
          <a:xfrm>
            <a:off x="6614161" y="3720464"/>
            <a:ext cx="3782907" cy="2127886"/>
          </a:xfrm>
          <a:prstGeom prst="rect">
            <a:avLst/>
          </a:prstGeom>
        </p:spPr>
      </p:pic>
    </p:spTree>
    <p:extLst>
      <p:ext uri="{BB962C8B-B14F-4D97-AF65-F5344CB8AC3E}">
        <p14:creationId xmlns:p14="http://schemas.microsoft.com/office/powerpoint/2010/main" val="26311225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rot="21420000">
            <a:off x="161929" y="-389464"/>
            <a:ext cx="7074926" cy="2459013"/>
          </a:xfrm>
          <a:prstGeom prst="rect">
            <a:avLst/>
          </a:prstGeom>
          <a:ln>
            <a:noFill/>
          </a:ln>
        </p:spPr>
        <p:txBody>
          <a:bodyPr vert="horz" lIns="68580" tIns="34290" rIns="68580" bIns="34290" rtlCol="0" anchor="b">
            <a:normAutofit/>
          </a:bodyPr>
          <a:lstStyle>
            <a:lvl1pPr rtl="1">
              <a:lnSpc>
                <a:spcPct val="90000"/>
              </a:lnSpc>
              <a:spcBef>
                <a:spcPct val="0"/>
              </a:spcBef>
              <a:buNone/>
              <a:defRPr sz="6600" cap="all" baseline="0">
                <a:solidFill>
                  <a:schemeClr val="accent1"/>
                </a:solidFill>
                <a:effectLst/>
                <a:latin typeface="+mj-lt"/>
                <a:ea typeface="+mj-ea"/>
                <a:cs typeface="+mj-cs"/>
              </a:defRPr>
            </a:lvl1pPr>
          </a:lstStyle>
          <a:p>
            <a:pPr algn="r" defTabSz="685766" rtl="0">
              <a:spcAft>
                <a:spcPts val="450"/>
              </a:spcAft>
              <a:defRPr/>
            </a:pPr>
            <a:r>
              <a:rPr lang="en-US" sz="4950" dirty="0">
                <a:solidFill>
                  <a:srgbClr val="0070C0"/>
                </a:solidFill>
                <a:latin typeface="Impact" panose="020B0806030902050204"/>
              </a:rPr>
              <a:t>2-Market Targeting </a:t>
            </a:r>
          </a:p>
        </p:txBody>
      </p:sp>
      <p:pic>
        <p:nvPicPr>
          <p:cNvPr id="27650" name="Picture 2" descr="TOP 8 TARGET MARKET QUOTES | A-Z Quotes">
            <a:extLst>
              <a:ext uri="{FF2B5EF4-FFF2-40B4-BE49-F238E27FC236}">
                <a16:creationId xmlns:a16="http://schemas.microsoft.com/office/drawing/2014/main" id="{130EC3DE-2AEE-5848-9DCE-F9FB45261A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15" t="4274" r="7854" b="28527"/>
          <a:stretch/>
        </p:blipFill>
        <p:spPr bwMode="auto">
          <a:xfrm rot="21420000">
            <a:off x="1816031" y="1958189"/>
            <a:ext cx="4602134" cy="2744940"/>
          </a:xfrm>
          <a:custGeom>
            <a:avLst/>
            <a:gdLst/>
            <a:ahLst/>
            <a:cxnLst/>
            <a:rect l="l" t="t" r="r" b="b"/>
            <a:pathLst>
              <a:path w="4672896" h="4425352">
                <a:moveTo>
                  <a:pt x="2262547" y="0"/>
                </a:moveTo>
                <a:lnTo>
                  <a:pt x="4672895" y="126321"/>
                </a:lnTo>
                <a:lnTo>
                  <a:pt x="4672896" y="4425352"/>
                </a:lnTo>
                <a:lnTo>
                  <a:pt x="0" y="4425352"/>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8440E28-D193-68C1-23E3-CFE29811ADE6}"/>
              </a:ext>
            </a:extLst>
          </p:cNvPr>
          <p:cNvPicPr>
            <a:picLocks noChangeAspect="1"/>
          </p:cNvPicPr>
          <p:nvPr/>
        </p:nvPicPr>
        <p:blipFill>
          <a:blip r:embed="rId4"/>
          <a:stretch>
            <a:fillRect/>
          </a:stretch>
        </p:blipFill>
        <p:spPr>
          <a:xfrm rot="21236712">
            <a:off x="7208559" y="1760202"/>
            <a:ext cx="3106593" cy="2619614"/>
          </a:xfrm>
          <a:prstGeom prst="rect">
            <a:avLst/>
          </a:prstGeom>
        </p:spPr>
      </p:pic>
      <p:sp>
        <p:nvSpPr>
          <p:cNvPr id="3" name="Rectangle 2">
            <a:extLst>
              <a:ext uri="{FF2B5EF4-FFF2-40B4-BE49-F238E27FC236}">
                <a16:creationId xmlns:a16="http://schemas.microsoft.com/office/drawing/2014/main" id="{7271004A-526F-66A1-9714-9755E4B578B9}"/>
              </a:ext>
            </a:extLst>
          </p:cNvPr>
          <p:cNvSpPr/>
          <p:nvPr/>
        </p:nvSpPr>
        <p:spPr>
          <a:xfrm>
            <a:off x="6745869" y="4429586"/>
            <a:ext cx="3697359" cy="692497"/>
          </a:xfrm>
          <a:prstGeom prst="rect">
            <a:avLst/>
          </a:prstGeom>
          <a:noFill/>
        </p:spPr>
        <p:txBody>
          <a:bodyPr wrap="none" lIns="68580" tIns="34290" rIns="68580" bIns="34290">
            <a:spAutoFit/>
          </a:bodyPr>
          <a:lstStyle/>
          <a:p>
            <a:pPr algn="ctr" defTabSz="685800">
              <a:defRPr/>
            </a:pPr>
            <a:r>
              <a:rPr lang="en-US" sz="4050" dirty="0">
                <a:ln w="0"/>
                <a:solidFill>
                  <a:prstClr val="black"/>
                </a:solidFill>
                <a:effectLst>
                  <a:outerShdw blurRad="38100" dist="19050" dir="2700000" algn="tl" rotWithShape="0">
                    <a:prstClr val="black">
                      <a:alpha val="40000"/>
                    </a:prstClr>
                  </a:outerShdw>
                </a:effectLst>
                <a:latin typeface="Calibri"/>
              </a:rPr>
              <a:t>Targeted market </a:t>
            </a:r>
          </a:p>
        </p:txBody>
      </p:sp>
      <p:cxnSp>
        <p:nvCxnSpPr>
          <p:cNvPr id="6" name="Straight Arrow Connector 5">
            <a:extLst>
              <a:ext uri="{FF2B5EF4-FFF2-40B4-BE49-F238E27FC236}">
                <a16:creationId xmlns:a16="http://schemas.microsoft.com/office/drawing/2014/main" id="{627E17C7-A81B-B761-A8B5-5AA91CCCC96E}"/>
              </a:ext>
            </a:extLst>
          </p:cNvPr>
          <p:cNvCxnSpPr>
            <a:cxnSpLocks/>
          </p:cNvCxnSpPr>
          <p:nvPr/>
        </p:nvCxnSpPr>
        <p:spPr>
          <a:xfrm flipV="1">
            <a:off x="8594547" y="3330660"/>
            <a:ext cx="1038959" cy="120569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77D8C77-750B-DE35-A4B0-C3A6F6B54AC6}"/>
              </a:ext>
            </a:extLst>
          </p:cNvPr>
          <p:cNvSpPr txBox="1"/>
          <p:nvPr/>
        </p:nvSpPr>
        <p:spPr>
          <a:xfrm>
            <a:off x="5141439" y="5176624"/>
            <a:ext cx="5303207" cy="715581"/>
          </a:xfrm>
          <a:prstGeom prst="rect">
            <a:avLst/>
          </a:prstGeom>
          <a:noFill/>
        </p:spPr>
        <p:txBody>
          <a:bodyPr wrap="square">
            <a:spAutoFit/>
          </a:bodyPr>
          <a:lstStyle/>
          <a:p>
            <a:pPr marL="257175" indent="-257175" defTabSz="685800">
              <a:buFont typeface="+mj-lt"/>
              <a:buAutoNum type="alphaLcParenR"/>
              <a:defRPr/>
            </a:pPr>
            <a:r>
              <a:rPr lang="en-US" altLang="en-US" sz="1350" b="1" dirty="0">
                <a:solidFill>
                  <a:srgbClr val="C00000"/>
                </a:solidFill>
                <a:latin typeface="Calibri"/>
              </a:rPr>
              <a:t>Evaluating the various market  segments</a:t>
            </a:r>
          </a:p>
          <a:p>
            <a:pPr marL="257175" indent="-257175" defTabSz="685800">
              <a:buFont typeface="+mj-lt"/>
              <a:buAutoNum type="alphaLcParenR"/>
              <a:defRPr/>
            </a:pPr>
            <a:r>
              <a:rPr lang="en-US" altLang="en-US" sz="1350" b="1" dirty="0">
                <a:solidFill>
                  <a:srgbClr val="C00000"/>
                </a:solidFill>
                <a:latin typeface="Calibri"/>
              </a:rPr>
              <a:t>Deciding  which and how many segments to target </a:t>
            </a:r>
          </a:p>
          <a:p>
            <a:pPr marL="257175" indent="-257175" defTabSz="685800">
              <a:buFont typeface="+mj-lt"/>
              <a:buAutoNum type="alphaLcParenR"/>
              <a:defRPr/>
            </a:pPr>
            <a:r>
              <a:rPr lang="en-US" sz="1350" b="1" dirty="0">
                <a:solidFill>
                  <a:srgbClr val="C00000"/>
                </a:solidFill>
                <a:latin typeface="Calibri"/>
              </a:rPr>
              <a:t>Targeting Strategies</a:t>
            </a:r>
          </a:p>
        </p:txBody>
      </p:sp>
    </p:spTree>
    <p:extLst>
      <p:ext uri="{BB962C8B-B14F-4D97-AF65-F5344CB8AC3E}">
        <p14:creationId xmlns:p14="http://schemas.microsoft.com/office/powerpoint/2010/main" val="194874031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 calcmode="lin" valueType="num">
                                      <p:cBhvr additive="base">
                                        <p:cTn id="26"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 calcmode="lin" valueType="num">
                                      <p:cBhvr additive="base">
                                        <p:cTn id="30"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
                                            <p:txEl>
                                              <p:pRg st="2" end="2"/>
                                            </p:txEl>
                                          </p:spTgt>
                                        </p:tgtEl>
                                        <p:attrNameLst>
                                          <p:attrName>style.visibility</p:attrName>
                                        </p:attrNameLst>
                                      </p:cBhvr>
                                      <p:to>
                                        <p:strVal val="visible"/>
                                      </p:to>
                                    </p:set>
                                    <p:anim calcmode="lin" valueType="num">
                                      <p:cBhvr additive="base">
                                        <p:cTn id="34"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7661</Words>
  <Application>Microsoft Office PowerPoint</Application>
  <PresentationFormat>Widescreen</PresentationFormat>
  <Paragraphs>554</Paragraphs>
  <Slides>72</Slides>
  <Notes>50</Notes>
  <HiddenSlides>2</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72</vt:i4>
      </vt:variant>
    </vt:vector>
  </HeadingPairs>
  <TitlesOfParts>
    <vt:vector size="96" baseType="lpstr">
      <vt:lpstr>Abadi</vt:lpstr>
      <vt:lpstr>Arial</vt:lpstr>
      <vt:lpstr>Arial</vt:lpstr>
      <vt:lpstr>Arial Black</vt:lpstr>
      <vt:lpstr>Calibri</vt:lpstr>
      <vt:lpstr>Calibri Light</vt:lpstr>
      <vt:lpstr>Gill Sans MT</vt:lpstr>
      <vt:lpstr>Helvetica</vt:lpstr>
      <vt:lpstr>Impact</vt:lpstr>
      <vt:lpstr>Lato</vt:lpstr>
      <vt:lpstr>Plantin</vt:lpstr>
      <vt:lpstr>Poppins</vt:lpstr>
      <vt:lpstr>Raleway</vt:lpstr>
      <vt:lpstr>roboto</vt:lpstr>
      <vt:lpstr>Rockwell</vt:lpstr>
      <vt:lpstr>Segoe Print</vt:lpstr>
      <vt:lpstr>Segoe UI</vt:lpstr>
      <vt:lpstr>Segoe UI Black</vt:lpstr>
      <vt:lpstr>Segoe UI Web (Arabic)</vt:lpstr>
      <vt:lpstr>Tahoma</vt:lpstr>
      <vt:lpstr>TimesNewRomanPSMT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Targeting, A-Evaluating the various segments </vt:lpstr>
      <vt:lpstr>Targeting, B- Deciding  which and how many segments to target</vt:lpstr>
      <vt:lpstr>PowerPoint Presentation</vt:lpstr>
      <vt:lpstr>PowerPoint Presentation</vt:lpstr>
      <vt:lpstr>Undifferentiated  Marketing</vt:lpstr>
      <vt:lpstr>PowerPoint Presentation</vt:lpstr>
      <vt:lpstr>Differentiated Marketing</vt:lpstr>
      <vt:lpstr>PowerPoint Presentation</vt:lpstr>
      <vt:lpstr>Concentrated  Marketing</vt:lpstr>
      <vt:lpstr>PowerPoint Presentation</vt:lpstr>
      <vt:lpstr>PowerPoint Presentation</vt:lpstr>
      <vt:lpstr>PowerPoint Presentation</vt:lpstr>
      <vt:lpstr>PowerPoint Presentation</vt:lpstr>
      <vt:lpstr>PowerPoint Presentation</vt:lpstr>
      <vt:lpstr>Activity #2 </vt:lpstr>
      <vt:lpstr>PowerPoint Presentation</vt:lpstr>
      <vt:lpstr>PowerPoint Presentation</vt:lpstr>
      <vt:lpstr>PowerPoint Presentation</vt:lpstr>
      <vt:lpstr> 3- Differentiation</vt:lpstr>
      <vt:lpstr>PowerPoint Presentation</vt:lpstr>
      <vt:lpstr>The main objective of Differentiation and Positioning is to  increase competitive advantage </vt:lpstr>
      <vt:lpstr>Product position</vt:lpstr>
      <vt:lpstr> Perceptual Mapping</vt:lpstr>
      <vt:lpstr>الخريطة ذهنية لموقع المنتجPerceptual mapping  </vt:lpstr>
      <vt:lpstr>Choosing a Differentiation and Positioning Strategy</vt:lpstr>
      <vt:lpstr>Identifying which Differences to Promote</vt:lpstr>
      <vt:lpstr>PowerPoint Presentation</vt:lpstr>
      <vt:lpstr>Identifying Competitive Advantages</vt:lpstr>
      <vt:lpstr>More Understand Competitive Advantages</vt:lpstr>
      <vt:lpstr>Sources of Competitive Advantages &amp; Customer Value Proposition</vt:lpstr>
      <vt:lpstr>PowerPoint Presentation</vt:lpstr>
      <vt:lpstr>The Customer Value Proposition</vt:lpstr>
      <vt:lpstr>Examples:   Competitive Advantages &amp; Customer Value Proposition</vt:lpstr>
      <vt:lpstr>PowerPoint Presentation</vt:lpstr>
      <vt:lpstr>PowerPoint Presentation</vt:lpstr>
      <vt:lpstr>PowerPoint Presentation</vt:lpstr>
      <vt:lpstr>Multi-business enterprise</vt:lpstr>
      <vt:lpstr>Developing a Positioning Statement</vt:lpstr>
      <vt:lpstr>Developing a Positioning Statement</vt:lpstr>
      <vt:lpstr>Communicating and Delivering the Chosen Position</vt:lpstr>
      <vt:lpstr>Activity #3</vt:lpstr>
      <vt:lpstr>PowerPoint Presentation</vt:lpstr>
      <vt:lpstr>PowerPoint Presentation</vt:lpstr>
      <vt:lpstr>PowerPoint Presentation</vt:lpstr>
      <vt:lpstr>PowerPoint Presentation</vt:lpstr>
      <vt:lpstr>Brand versus product</vt:lpstr>
      <vt:lpstr>Summary of Brand vs Product</vt:lpstr>
      <vt:lpstr> Brand Equity </vt:lpstr>
      <vt:lpstr>Major brand strategy decisions Major Brand Strategy Decisions</vt:lpstr>
      <vt:lpstr>The brand positioning,  attributes, benefit,  Beliefs and Values</vt:lpstr>
      <vt:lpstr>PowerPoint Presentation</vt:lpstr>
      <vt:lpstr>Brand Name, selection and protection </vt:lpstr>
      <vt:lpstr>Name importance </vt:lpstr>
      <vt:lpstr>Brand Sponsorship</vt:lpstr>
      <vt:lpstr>PowerPoint Presentation</vt:lpstr>
      <vt:lpstr>Line extensions </vt:lpstr>
      <vt:lpstr>Brands extension </vt:lpstr>
      <vt:lpstr>Multibranding</vt:lpstr>
      <vt:lpstr>New brand </vt:lpstr>
      <vt:lpstr>Activity #5</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Nour.Fathy</cp:lastModifiedBy>
  <cp:revision>2</cp:revision>
  <dcterms:created xsi:type="dcterms:W3CDTF">2025-10-30T12:19:47Z</dcterms:created>
  <dcterms:modified xsi:type="dcterms:W3CDTF">2026-02-04T11:11:32Z</dcterms:modified>
</cp:coreProperties>
</file>