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146851291" r:id="rId3"/>
    <p:sldId id="2146850581" r:id="rId4"/>
    <p:sldId id="2146850582" r:id="rId5"/>
    <p:sldId id="2146850583" r:id="rId6"/>
    <p:sldId id="2146850585" r:id="rId7"/>
    <p:sldId id="2146850586" r:id="rId8"/>
    <p:sldId id="2146850587" r:id="rId9"/>
    <p:sldId id="2146850588" r:id="rId10"/>
    <p:sldId id="2146850589" r:id="rId11"/>
    <p:sldId id="2146850590" r:id="rId12"/>
    <p:sldId id="2146850591" r:id="rId13"/>
    <p:sldId id="2146850592" r:id="rId14"/>
    <p:sldId id="2146850593" r:id="rId15"/>
    <p:sldId id="2146850657" r:id="rId16"/>
    <p:sldId id="2146850595" r:id="rId17"/>
    <p:sldId id="2146850596" r:id="rId18"/>
    <p:sldId id="2146850600" r:id="rId19"/>
    <p:sldId id="2146850656" r:id="rId20"/>
    <p:sldId id="2146850653" r:id="rId21"/>
    <p:sldId id="2146850701" r:id="rId22"/>
    <p:sldId id="2146850697" r:id="rId23"/>
    <p:sldId id="2146850698" r:id="rId24"/>
    <p:sldId id="2146850699" r:id="rId25"/>
    <p:sldId id="2146850700" r:id="rId26"/>
    <p:sldId id="2146851288" r:id="rId27"/>
    <p:sldId id="2146851289" r:id="rId28"/>
    <p:sldId id="2146849480" r:id="rId29"/>
    <p:sldId id="426" r:id="rId30"/>
    <p:sldId id="427" r:id="rId31"/>
    <p:sldId id="387" r:id="rId32"/>
    <p:sldId id="429" r:id="rId33"/>
    <p:sldId id="430" r:id="rId34"/>
    <p:sldId id="431" r:id="rId35"/>
    <p:sldId id="432" r:id="rId36"/>
    <p:sldId id="433" r:id="rId37"/>
    <p:sldId id="439" r:id="rId38"/>
    <p:sldId id="440" r:id="rId39"/>
    <p:sldId id="441" r:id="rId40"/>
    <p:sldId id="442" r:id="rId41"/>
    <p:sldId id="443" r:id="rId42"/>
    <p:sldId id="444" r:id="rId43"/>
    <p:sldId id="445" r:id="rId44"/>
    <p:sldId id="214685129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F19CF-D72B-41E0-9A1F-CB9525614934}"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65DA9-F9F6-498A-B6B9-710B912EA066}" type="slidenum">
              <a:rPr lang="en-US" smtClean="0"/>
              <a:t>‹#›</a:t>
            </a:fld>
            <a:endParaRPr lang="en-US"/>
          </a:p>
        </p:txBody>
      </p:sp>
    </p:spTree>
    <p:extLst>
      <p:ext uri="{BB962C8B-B14F-4D97-AF65-F5344CB8AC3E}">
        <p14:creationId xmlns:p14="http://schemas.microsoft.com/office/powerpoint/2010/main" val="377524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38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compares the sustainable marketing concept with other marketing concepts.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marketing concept </a:t>
            </a:r>
            <a:r>
              <a:rPr lang="en-US" altLang="en-US" dirty="0">
                <a:solidFill>
                  <a:srgbClr val="008000"/>
                </a:solidFill>
                <a:latin typeface="Arial" panose="020B0604020202020204" pitchFamily="34" charset="0"/>
                <a:ea typeface="ＭＳ Ｐゴシック" panose="020B0600070205080204" pitchFamily="34" charset="-128"/>
              </a:rPr>
              <a:t>recognizes that organizations thrive from day to day by determining the current needs and wants of target customers and fulfilling those needs and wants more effectively and efficiently than competitors do. It focuses on meeting the company’s short-term sales, growth, and profit needs by engaging customers and giving customers what they want now.</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societal marketing concept </a:t>
            </a:r>
            <a:r>
              <a:rPr lang="en-US" altLang="en-US" dirty="0">
                <a:solidFill>
                  <a:srgbClr val="008000"/>
                </a:solidFill>
                <a:latin typeface="Arial" panose="020B0604020202020204" pitchFamily="34" charset="0"/>
                <a:ea typeface="ＭＳ Ｐゴシック" panose="020B0600070205080204" pitchFamily="34" charset="-128"/>
              </a:rPr>
              <a:t>considers the future welfare of consumers.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strategic planning concept </a:t>
            </a:r>
            <a:r>
              <a:rPr lang="en-US" altLang="en-US" dirty="0">
                <a:solidFill>
                  <a:srgbClr val="008000"/>
                </a:solidFill>
                <a:latin typeface="Arial" panose="020B0604020202020204" pitchFamily="34" charset="0"/>
                <a:ea typeface="ＭＳ Ｐゴシック" panose="020B0600070205080204" pitchFamily="34" charset="-128"/>
              </a:rPr>
              <a:t>considers future company needs.</a:t>
            </a:r>
          </a:p>
          <a:p>
            <a:r>
              <a:rPr lang="en-US" altLang="en-US" dirty="0">
                <a:solidFill>
                  <a:srgbClr val="008000"/>
                </a:solidFill>
                <a:latin typeface="Arial" panose="020B0604020202020204" pitchFamily="34" charset="0"/>
                <a:ea typeface="ＭＳ Ｐゴシック" panose="020B0600070205080204" pitchFamily="34" charset="-128"/>
              </a:rPr>
              <a:t> </a:t>
            </a:r>
          </a:p>
          <a:p>
            <a:r>
              <a:rPr lang="en-US" altLang="en-US" dirty="0">
                <a:solidFill>
                  <a:srgbClr val="008000"/>
                </a:solidFill>
                <a:latin typeface="Arial" panose="020B0604020202020204" pitchFamily="34" charset="0"/>
                <a:ea typeface="ＭＳ Ｐゴシック" panose="020B0600070205080204" pitchFamily="34" charset="-128"/>
              </a:rPr>
              <a:t>The </a:t>
            </a:r>
            <a:r>
              <a:rPr lang="en-US" altLang="en-US" b="1" dirty="0">
                <a:solidFill>
                  <a:srgbClr val="008000"/>
                </a:solidFill>
                <a:latin typeface="Arial" panose="020B0604020202020204" pitchFamily="34" charset="0"/>
                <a:ea typeface="ＭＳ Ｐゴシック" panose="020B0600070205080204" pitchFamily="34" charset="-128"/>
              </a:rPr>
              <a:t>sustainable marketing concept </a:t>
            </a:r>
            <a:r>
              <a:rPr lang="en-US" altLang="en-US" dirty="0">
                <a:solidFill>
                  <a:srgbClr val="008000"/>
                </a:solidFill>
                <a:latin typeface="Arial" panose="020B0604020202020204" pitchFamily="34" charset="0"/>
                <a:ea typeface="ＭＳ Ｐゴシック" panose="020B0600070205080204" pitchFamily="34" charset="-128"/>
              </a:rPr>
              <a:t>calls for socially and environmentally responsible actions that meet both the immediate and future needs of customers and the company.</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488344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mn-cs"/>
              </a:rPr>
              <a:t>Sustainability: McDonald’s has responded to sustainability challenges</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with a more sustainable strategy of diversifying into salads, fruits, grilled</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chicken, low-fat milk, and other healthy fare, including Happy Meals</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offering</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more balanced meals with simpler ingredients.</a:t>
            </a:r>
            <a:r>
              <a:rPr lang="en-US" sz="1200" kern="1200" baseline="0" dirty="0">
                <a:solidFill>
                  <a:schemeClr val="tx1"/>
                </a:solidFill>
                <a:effectLst/>
                <a:latin typeface="Arial" charset="0"/>
                <a:ea typeface="ＭＳ Ｐゴシック" charset="0"/>
                <a:cs typeface="+mn-cs"/>
              </a:rPr>
              <a:t> </a:t>
            </a:r>
            <a:r>
              <a:rPr lang="en-US" sz="1200" b="0" i="0" u="none" strike="noStrike" baseline="0" dirty="0">
                <a:latin typeface="TimesLTPro-Roman"/>
              </a:rPr>
              <a:t>The company has also sponsored major education campaigns to help consumers better understand the keys to living balanced, active lifestyles.</a:t>
            </a:r>
          </a:p>
          <a:p>
            <a:endParaRPr lang="en-US" sz="1200" b="0" i="0" u="none" strike="noStrike" kern="1200" baseline="0" dirty="0">
              <a:solidFill>
                <a:schemeClr val="tx1"/>
              </a:solidFill>
              <a:effectLst/>
              <a:latin typeface="TimesLTPro-Roman"/>
              <a:ea typeface="ＭＳ Ｐゴシック" charset="0"/>
              <a:cs typeface="+mn-cs"/>
            </a:endParaRPr>
          </a:p>
          <a:p>
            <a:r>
              <a:rPr lang="en-US" sz="1200" kern="1200" dirty="0">
                <a:solidFill>
                  <a:schemeClr val="tx1"/>
                </a:solidFill>
                <a:effectLst/>
                <a:latin typeface="Arial" charset="0"/>
                <a:ea typeface="ＭＳ Ｐゴシック" charset="0"/>
                <a:cs typeface="+mn-cs"/>
              </a:rPr>
              <a:t>McDonald’s sustainability initiatives also address environmental</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issues. It calls for food-supply sustainability,</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reduced and environmentally sustainable packaging, reuse and</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recycling, and more responsible store designs. For example,</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McDonald’s has made the commitment to source all packaging</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from renewable or certified resources and make recycling</a:t>
            </a:r>
            <a:r>
              <a:rPr lang="en-US" sz="1200" kern="1200" baseline="0" dirty="0">
                <a:solidFill>
                  <a:schemeClr val="tx1"/>
                </a:solidFill>
                <a:effectLst/>
                <a:latin typeface="Arial" charset="0"/>
                <a:ea typeface="ＭＳ Ｐゴシック" charset="0"/>
                <a:cs typeface="+mn-cs"/>
              </a:rPr>
              <a:t> </a:t>
            </a:r>
            <a:r>
              <a:rPr lang="en-US" sz="1200" kern="1200" dirty="0">
                <a:solidFill>
                  <a:schemeClr val="tx1"/>
                </a:solidFill>
                <a:effectLst/>
                <a:latin typeface="Arial" charset="0"/>
                <a:ea typeface="ＭＳ Ｐゴシック" charset="0"/>
                <a:cs typeface="+mn-cs"/>
              </a:rPr>
              <a:t>an option at all locations by 2025.</a:t>
            </a:r>
          </a:p>
          <a:p>
            <a:endParaRPr lang="en-US" sz="1200" kern="1200" dirty="0">
              <a:solidFill>
                <a:schemeClr val="tx1"/>
              </a:solidFill>
              <a:effectLst/>
              <a:latin typeface="Arial" charset="0"/>
              <a:ea typeface="ＭＳ Ｐゴシック" charset="0"/>
              <a:cs typeface="+mn-cs"/>
            </a:endParaRPr>
          </a:p>
          <a:p>
            <a:br>
              <a:rPr lang="en-US" sz="1200" kern="1200" dirty="0">
                <a:solidFill>
                  <a:schemeClr val="tx1"/>
                </a:solidFill>
                <a:effectLst/>
                <a:latin typeface="Arial" charset="0"/>
                <a:ea typeface="ＭＳ Ｐゴシック" charset="0"/>
                <a:cs typeface="+mn-cs"/>
              </a:rPr>
            </a:br>
            <a:endParaRPr lang="en-US" sz="1200" kern="1200" dirty="0">
              <a:solidFill>
                <a:schemeClr val="tx1"/>
              </a:solidFill>
              <a:effectLst/>
              <a:latin typeface="Arial" charset="0"/>
              <a:ea typeface="ＭＳ Ｐゴシック" charset="0"/>
              <a:cs typeface="+mn-cs"/>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281661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Marketing receives much criticism. Social critics claim that certain marketing practices hurt individual consumers, society as a whole, and other business firms.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30</a:t>
            </a:fld>
            <a:endParaRPr lang="en-US" dirty="0"/>
          </a:p>
        </p:txBody>
      </p:sp>
    </p:spTree>
    <p:extLst>
      <p:ext uri="{BB962C8B-B14F-4D97-AF65-F5344CB8AC3E}">
        <p14:creationId xmlns:p14="http://schemas.microsoft.com/office/powerpoint/2010/main" val="218408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Many critics charge that the American marketing system causes prices to be higher than they would be under more sensible systems. </a:t>
            </a:r>
            <a:r>
              <a:rPr lang="en-US" altLang="en-US" dirty="0">
                <a:latin typeface="Arial" panose="020B0604020202020204" pitchFamily="34" charset="0"/>
                <a:ea typeface="ＭＳ Ｐゴシック" panose="020B0600070205080204" pitchFamily="34" charset="-128"/>
              </a:rPr>
              <a:t>Critics point to three factors: high costs of distribution, high advertising and promotion costs, and excessive markups. </a:t>
            </a:r>
          </a:p>
          <a:p>
            <a:r>
              <a:rPr lang="en-US" altLang="en-US" dirty="0">
                <a:solidFill>
                  <a:srgbClr val="008000"/>
                </a:solidFill>
                <a:latin typeface="Arial" panose="020B0604020202020204" pitchFamily="34" charset="0"/>
                <a:ea typeface="ＭＳ Ｐゴシック" panose="020B0600070205080204" pitchFamily="34" charset="-128"/>
              </a:rPr>
              <a:t>Deceptive pricing includes practices such as falsely advertising prices from a phony high retail list price. Deceptive promotion includes practices such as misrepresenting the product’s features. Deceptive packaging involves exaggerating package contents in misleading terms. Deceptive practices led to the Wheeler-Lea Act, which gave the Federal Trade Commission (FTC) power to regulate unfair or deceptive acts or practices.</a:t>
            </a:r>
          </a:p>
          <a:p>
            <a:r>
              <a:rPr lang="en-US" altLang="en-US" dirty="0">
                <a:solidFill>
                  <a:srgbClr val="008000"/>
                </a:solidFill>
                <a:latin typeface="Arial" panose="020B0604020202020204" pitchFamily="34" charset="0"/>
                <a:ea typeface="ＭＳ Ｐゴシック" panose="020B0600070205080204" pitchFamily="34" charset="-128"/>
              </a:rPr>
              <a:t>Salespeople are sometimes accused of high-pressure selling that persuades people to buy goods they had no thought of buying. </a:t>
            </a:r>
            <a:r>
              <a:rPr lang="en-US" altLang="en-US" dirty="0">
                <a:latin typeface="Arial" panose="020B0604020202020204" pitchFamily="34" charset="0"/>
                <a:ea typeface="ＭＳ Ｐゴシック" panose="020B0600070205080204" pitchFamily="34" charset="-128"/>
              </a:rPr>
              <a:t>Too often, products and services are not made well or do not perform well. Also, many products deliver little benefit, or may even be harmful. </a:t>
            </a:r>
          </a:p>
          <a:p>
            <a:r>
              <a:rPr lang="en-US" altLang="en-US" dirty="0">
                <a:solidFill>
                  <a:srgbClr val="008000"/>
                </a:solidFill>
                <a:latin typeface="Arial" panose="020B0604020202020204" pitchFamily="34" charset="0"/>
                <a:ea typeface="ＭＳ Ｐゴシック" panose="020B0600070205080204" pitchFamily="34" charset="-128"/>
              </a:rPr>
              <a:t>Critics also have charged that some companies practice planned obsolescence, causing their products to become obsolete before they need replacement. Other companies are charged with perceived obsolescence, that is, continually changing consumer concepts to encourage more and earlier buying. Critics also accuse major chain retailers of redlining, drawing a red line around disadvantaged neighborhoods and avoiding placing stores there.</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59673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heavily promoted national brand</a:t>
            </a:r>
            <a:r>
              <a:rPr lang="en-US" baseline="0" dirty="0"/>
              <a:t> </a:t>
            </a:r>
            <a:r>
              <a:rPr lang="en-US" dirty="0"/>
              <a:t>sells for much more than a virtually identical store-branded</a:t>
            </a:r>
            <a:r>
              <a:rPr lang="en-US" baseline="0" dirty="0"/>
              <a:t> </a:t>
            </a:r>
            <a:r>
              <a:rPr lang="en-US" dirty="0"/>
              <a:t>product. Critics charge that much of this promotion and</a:t>
            </a:r>
            <a:r>
              <a:rPr lang="en-US" baseline="0" dirty="0"/>
              <a:t> </a:t>
            </a:r>
            <a:r>
              <a:rPr lang="en-US" dirty="0"/>
              <a:t>packaging adds only psychological, not functional, value.</a:t>
            </a:r>
            <a:r>
              <a:rPr lang="en-US" baseline="0" dirty="0"/>
              <a:t> </a:t>
            </a:r>
            <a:r>
              <a:rPr lang="en-US" dirty="0"/>
              <a:t>Marketers respond that although advertising adds to product</a:t>
            </a:r>
            <a:r>
              <a:rPr lang="en-US" baseline="0" dirty="0"/>
              <a:t> </a:t>
            </a:r>
            <a:r>
              <a:rPr lang="en-US" dirty="0"/>
              <a:t>costs, it also adds value by informing potential buyers of the</a:t>
            </a:r>
            <a:r>
              <a:rPr lang="en-US" baseline="0" dirty="0"/>
              <a:t> </a:t>
            </a:r>
            <a:r>
              <a:rPr lang="en-US" dirty="0"/>
              <a:t>availability and merits of a brand.</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185084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Critics do not view the interest in material things as a natural state of mind but rather as a matter of false wants created by marketing. Marketers, they claim, stimulate people’s desires for goods and create materialistic models of the good life. In this view, marketing’s purpose is to promote consumption, and the inevitable outcome of successful marketing is unsustainable overconsumption. Many observers predict a new age of more sensible consumption. As a result, instead of encouraging today’s more sensible consumers to overspend their means, most marketers are working to help them find greater value with less.</a:t>
            </a:r>
          </a:p>
          <a:p>
            <a:r>
              <a:rPr lang="en-US" altLang="en-US" dirty="0">
                <a:solidFill>
                  <a:srgbClr val="008000"/>
                </a:solidFill>
                <a:latin typeface="Arial" panose="020B0604020202020204" pitchFamily="34" charset="0"/>
                <a:ea typeface="ＭＳ Ｐゴシック" panose="020B0600070205080204" pitchFamily="34" charset="-128"/>
              </a:rPr>
              <a:t>Business has been accused of overselling private goods at the expense of public goods. As private goods increase, they require more public services that are usually not forthcoming. A way must be found to restore a balance between private and public goods. One option is to make producers bear the full social costs of their operations. A second option is to make consumers pay the social costs. For example, many cities around the world are now charging congestion tolls in an effort to reduce traffic congestion.</a:t>
            </a:r>
          </a:p>
          <a:p>
            <a:r>
              <a:rPr lang="en-US" altLang="en-US" dirty="0">
                <a:solidFill>
                  <a:srgbClr val="008000"/>
                </a:solidFill>
                <a:latin typeface="Arial" panose="020B0604020202020204" pitchFamily="34" charset="0"/>
                <a:ea typeface="ＭＳ Ｐゴシック" panose="020B0600070205080204" pitchFamily="34" charset="-128"/>
              </a:rPr>
              <a:t>Critics charge the marketing system with creating cultural pollution. Marketers answer the charges of commercial noise with these arguments. First, they hope that their ads primarily reach the target audience. Second, because of ads, many television, radio, online, and social media sites are free to users. Thus, to hold consumer attention, advertisers are making their ads more entertaining and informative.</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51592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Materialism: Some marketers are urging “conscious consumption.” REI</a:t>
            </a:r>
            <a:r>
              <a:rPr lang="en-US" baseline="0" dirty="0"/>
              <a:t> </a:t>
            </a:r>
            <a:r>
              <a:rPr lang="en-US" dirty="0"/>
              <a:t>closes its stores on Black Friday and encourages customers to #</a:t>
            </a:r>
            <a:r>
              <a:rPr lang="en-US" dirty="0" err="1"/>
              <a:t>OptOutside</a:t>
            </a:r>
            <a:r>
              <a:rPr lang="en-US" dirty="0"/>
              <a:t>.</a:t>
            </a:r>
          </a:p>
          <a:p>
            <a:endParaRPr lang="en-US" dirty="0"/>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34</a:t>
            </a:fld>
            <a:endParaRPr lang="en-US" dirty="0"/>
          </a:p>
        </p:txBody>
      </p:sp>
    </p:spTree>
    <p:extLst>
      <p:ext uri="{BB962C8B-B14F-4D97-AF65-F5344CB8AC3E}">
        <p14:creationId xmlns:p14="http://schemas.microsoft.com/office/powerpoint/2010/main" val="2456133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Critics charge that a firm’s marketing practices can harm other companies and reduce competition through acquisitions of competitors, marketing practices that create barriers to entry, and unfair competitive marketing practices. Firms are harmed and competition is reduced when companies expand by acquiring competitors rather than by developing their own new products. Acquisitions have caused concern that vigorous young competitors will be absorbed, thereby reducing competition. In some cases, acquisitions can be good for society. The acquiring company may gain economies of scale that lead to lower costs and lower prices. In addition, a well-managed company may take over a poorly managed company and improve its efficiency.</a:t>
            </a:r>
          </a:p>
          <a:p>
            <a:r>
              <a:rPr lang="en-US" altLang="en-US" dirty="0">
                <a:solidFill>
                  <a:srgbClr val="008000"/>
                </a:solidFill>
                <a:latin typeface="Arial" panose="020B0604020202020204" pitchFamily="34" charset="0"/>
                <a:ea typeface="ＭＳ Ｐゴシック" panose="020B0600070205080204" pitchFamily="34" charset="-128"/>
              </a:rPr>
              <a:t>Some marketing practices bar new companies from entering an industry. Large marketing companies can use patents and heavy promotion spending or tie up suppliers or dealers to keep out or drive out competitors. Those concerned with antitrust regulation recognize that some barriers are the natural result of the economic advantages of doing business on a large scale. Existing and new laws can challenge other barriers.</a:t>
            </a:r>
          </a:p>
          <a:p>
            <a:r>
              <a:rPr lang="en-US" altLang="en-US" dirty="0">
                <a:solidFill>
                  <a:srgbClr val="008000"/>
                </a:solidFill>
                <a:latin typeface="Arial" panose="020B0604020202020204" pitchFamily="34" charset="0"/>
                <a:ea typeface="ＭＳ Ｐゴシック" panose="020B0600070205080204" pitchFamily="34" charset="-128"/>
              </a:rPr>
              <a:t>Some firms have used unfair competitive marketing practices with the intention of hurting or destroying other firms. </a:t>
            </a:r>
            <a:r>
              <a:rPr lang="en-US" sz="1200" kern="1200" dirty="0">
                <a:solidFill>
                  <a:schemeClr val="tx1"/>
                </a:solidFill>
                <a:effectLst/>
                <a:latin typeface="Arial" charset="0"/>
                <a:ea typeface="ＭＳ Ｐゴシック" charset="0"/>
                <a:cs typeface="+mn-cs"/>
              </a:rPr>
              <a:t>They may set their prices below  costs, threaten to cut off business with suppliers, discourage the buying of a competitor’s products, or use their size and market dominance to unfairly damage rivals.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124477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Under the sustainable marketing concept, a company’s marketing should support the best long-run performance of the marketing system. It should be guided by five sustainable marketing principles, which are consumer-oriented marketing, customer value marketing, innovative marketing, sense-of-mission marketing, and societal marketing.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Consumer-oriented marketing </a:t>
            </a:r>
            <a:r>
              <a:rPr lang="en-US" altLang="en-US" dirty="0">
                <a:solidFill>
                  <a:srgbClr val="008000"/>
                </a:solidFill>
                <a:latin typeface="Arial" panose="020B0604020202020204" pitchFamily="34" charset="0"/>
                <a:ea typeface="ＭＳ Ｐゴシック" panose="020B0600070205080204" pitchFamily="34" charset="-128"/>
              </a:rPr>
              <a:t>means that the company should view and organize its marketing activities from the consumer’s point of view. It should work hard to sense, serve, and satisfy the needs of a defined group of customers, both now and in the future.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According to the principle of </a:t>
            </a:r>
            <a:r>
              <a:rPr lang="en-US" altLang="en-US" b="1" dirty="0">
                <a:solidFill>
                  <a:srgbClr val="008000"/>
                </a:solidFill>
                <a:latin typeface="Arial" panose="020B0604020202020204" pitchFamily="34" charset="0"/>
                <a:ea typeface="ＭＳ Ｐゴシック" panose="020B0600070205080204" pitchFamily="34" charset="-128"/>
              </a:rPr>
              <a:t>customer value marketing</a:t>
            </a:r>
            <a:r>
              <a:rPr lang="en-US" altLang="en-US" dirty="0">
                <a:solidFill>
                  <a:srgbClr val="008000"/>
                </a:solidFill>
                <a:latin typeface="Arial" panose="020B0604020202020204" pitchFamily="34" charset="0"/>
                <a:ea typeface="ＭＳ Ｐゴシック" panose="020B0600070205080204" pitchFamily="34" charset="-128"/>
              </a:rPr>
              <a:t>, the company should put most of its resources into customer value-building marketing investments. By creating value for consumers, the company can capture value from consumers in return.</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principle of </a:t>
            </a:r>
            <a:r>
              <a:rPr lang="en-US" altLang="en-US" b="1" dirty="0">
                <a:solidFill>
                  <a:srgbClr val="008000"/>
                </a:solidFill>
                <a:latin typeface="Arial" panose="020B0604020202020204" pitchFamily="34" charset="0"/>
                <a:ea typeface="ＭＳ Ｐゴシック" panose="020B0600070205080204" pitchFamily="34" charset="-128"/>
              </a:rPr>
              <a:t>innovative marketing </a:t>
            </a:r>
            <a:r>
              <a:rPr lang="en-US" altLang="en-US" dirty="0">
                <a:solidFill>
                  <a:srgbClr val="008000"/>
                </a:solidFill>
                <a:latin typeface="Arial" panose="020B0604020202020204" pitchFamily="34" charset="0"/>
                <a:ea typeface="ＭＳ Ｐゴシック" panose="020B0600070205080204" pitchFamily="34" charset="-128"/>
              </a:rPr>
              <a:t>requires that the company continuously seek real product and marketing improvements.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36</a:t>
            </a:fld>
            <a:endParaRPr lang="en-US" dirty="0"/>
          </a:p>
        </p:txBody>
      </p:sp>
    </p:spTree>
    <p:extLst>
      <p:ext uri="{BB962C8B-B14F-4D97-AF65-F5344CB8AC3E}">
        <p14:creationId xmlns:p14="http://schemas.microsoft.com/office/powerpoint/2010/main" val="402161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Sense-of-mission marketing </a:t>
            </a:r>
            <a:r>
              <a:rPr lang="en-US" altLang="en-US" dirty="0">
                <a:solidFill>
                  <a:srgbClr val="008000"/>
                </a:solidFill>
                <a:latin typeface="Arial" panose="020B0604020202020204" pitchFamily="34" charset="0"/>
                <a:ea typeface="ＭＳ Ｐゴシック" panose="020B0600070205080204" pitchFamily="34" charset="-128"/>
              </a:rPr>
              <a:t>means that the company should define its mission in broad social terms rather than narrow product terms. Brands linked with broader missions can serve the best long-run interests of both the brand and consumers.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By following the principles of </a:t>
            </a:r>
            <a:r>
              <a:rPr lang="en-US" altLang="en-US" b="1" dirty="0">
                <a:solidFill>
                  <a:srgbClr val="008000"/>
                </a:solidFill>
                <a:latin typeface="Arial" panose="020B0604020202020204" pitchFamily="34" charset="0"/>
                <a:ea typeface="ＭＳ Ｐゴシック" panose="020B0600070205080204" pitchFamily="34" charset="-128"/>
              </a:rPr>
              <a:t>societal marketing</a:t>
            </a:r>
            <a:r>
              <a:rPr lang="en-US" altLang="en-US" dirty="0">
                <a:solidFill>
                  <a:srgbClr val="008000"/>
                </a:solidFill>
                <a:latin typeface="Arial" panose="020B0604020202020204" pitchFamily="34" charset="0"/>
                <a:ea typeface="ＭＳ Ｐゴシック" panose="020B0600070205080204" pitchFamily="34" charset="-128"/>
              </a:rPr>
              <a:t>, a company makes marketing decisions by considering consumers’ wants, the company’s requirements, consumers’ long-run interests, and society’s long-run interests.</a:t>
            </a:r>
          </a:p>
          <a:p>
            <a:endParaRPr lang="en-US" altLang="en-US" dirty="0">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285741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4788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how products can be classified according to their degree of immediate consumer satisfaction and long-run consumer benefit.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Deficient products</a:t>
            </a:r>
            <a:r>
              <a:rPr lang="en-US" altLang="en-US" dirty="0">
                <a:solidFill>
                  <a:srgbClr val="008000"/>
                </a:solidFill>
                <a:latin typeface="Arial" panose="020B0604020202020204" pitchFamily="34" charset="0"/>
                <a:ea typeface="ＭＳ Ｐゴシック" panose="020B0600070205080204" pitchFamily="34" charset="-128"/>
              </a:rPr>
              <a:t>, such as bad-tasting and ineffective medicine, have neither immediate appeal nor long-run benefits.</a:t>
            </a:r>
          </a:p>
          <a:p>
            <a:r>
              <a:rPr lang="en-US" altLang="en-US" b="1" dirty="0">
                <a:solidFill>
                  <a:srgbClr val="008000"/>
                </a:solidFill>
                <a:latin typeface="Arial" panose="020B0604020202020204" pitchFamily="34" charset="0"/>
                <a:ea typeface="ＭＳ Ｐゴシック" panose="020B0600070205080204" pitchFamily="34" charset="-128"/>
              </a:rPr>
              <a:t>Pleasing products </a:t>
            </a:r>
            <a:r>
              <a:rPr lang="en-US" altLang="en-US" dirty="0">
                <a:solidFill>
                  <a:srgbClr val="008000"/>
                </a:solidFill>
                <a:latin typeface="Arial" panose="020B0604020202020204" pitchFamily="34" charset="0"/>
                <a:ea typeface="ＭＳ Ｐゴシック" panose="020B0600070205080204" pitchFamily="34" charset="-128"/>
              </a:rPr>
              <a:t>give high immediate satisfaction but may hurt consumers in the long run. Examples include cigarettes and junk food.</a:t>
            </a:r>
          </a:p>
          <a:p>
            <a:r>
              <a:rPr lang="en-US" altLang="en-US" b="1" dirty="0">
                <a:solidFill>
                  <a:srgbClr val="008000"/>
                </a:solidFill>
                <a:latin typeface="Arial" panose="020B0604020202020204" pitchFamily="34" charset="0"/>
                <a:ea typeface="ＭＳ Ｐゴシック" panose="020B0600070205080204" pitchFamily="34" charset="-128"/>
              </a:rPr>
              <a:t>Salutary products </a:t>
            </a:r>
            <a:r>
              <a:rPr lang="en-US" altLang="en-US" dirty="0">
                <a:solidFill>
                  <a:srgbClr val="008000"/>
                </a:solidFill>
                <a:latin typeface="Arial" panose="020B0604020202020204" pitchFamily="34" charset="0"/>
                <a:ea typeface="ＭＳ Ｐゴシック" panose="020B0600070205080204" pitchFamily="34" charset="-128"/>
              </a:rPr>
              <a:t>have low immediate appeal but may benefit consumers in the long run. Bicycle helmets or some insurance products</a:t>
            </a:r>
            <a:r>
              <a:rPr lang="en-US" altLang="en-US" baseline="0" dirty="0">
                <a:solidFill>
                  <a:srgbClr val="008000"/>
                </a:solidFill>
                <a:latin typeface="Arial" panose="020B0604020202020204" pitchFamily="34" charset="0"/>
                <a:ea typeface="ＭＳ Ｐゴシック" panose="020B0600070205080204" pitchFamily="34" charset="-128"/>
              </a:rPr>
              <a:t> are examples.</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Desirable products </a:t>
            </a:r>
            <a:r>
              <a:rPr lang="en-US" altLang="en-US" dirty="0">
                <a:solidFill>
                  <a:srgbClr val="008000"/>
                </a:solidFill>
                <a:latin typeface="Arial" panose="020B0604020202020204" pitchFamily="34" charset="0"/>
                <a:ea typeface="ＭＳ Ｐゴシック" panose="020B0600070205080204" pitchFamily="34" charset="-128"/>
              </a:rPr>
              <a:t>give both high immediate satisfaction and high long-run benefits, such as a tasty and nutritious breakfast food.</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Companies should try to turn all of their products into desirable products. The challenge posed by pleasing products is that they sell very well but may end up hurting the consumer. The product opportunity, therefore, is to add long-run benefits without reducing the product’s pleasing qualities. The challenge posed by salutary products is to add some pleasing qualities so that they will become more desirable in consumers’ minds.</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38</a:t>
            </a:fld>
            <a:endParaRPr lang="en-US" dirty="0"/>
          </a:p>
        </p:txBody>
      </p:sp>
    </p:spTree>
    <p:extLst>
      <p:ext uri="{BB962C8B-B14F-4D97-AF65-F5344CB8AC3E}">
        <p14:creationId xmlns:p14="http://schemas.microsoft.com/office/powerpoint/2010/main" val="1559637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 sustainable marketing goals of long-term consumer and business welfare can be achieved only through ethical marketing conduct.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Not all managers have fine moral sensitivity and hence companies need to develop </a:t>
            </a:r>
            <a:r>
              <a:rPr lang="en-US" altLang="en-US" i="1" dirty="0">
                <a:solidFill>
                  <a:srgbClr val="008000"/>
                </a:solidFill>
                <a:latin typeface="Arial" panose="020B0604020202020204" pitchFamily="34" charset="0"/>
                <a:ea typeface="ＭＳ Ｐゴシック" panose="020B0600070205080204" pitchFamily="34" charset="-128"/>
              </a:rPr>
              <a:t>corporate marketing ethics policies</a:t>
            </a:r>
            <a:r>
              <a:rPr lang="en-IN" sz="1200" b="0" i="0" u="none" strike="noStrike" kern="1200" baseline="0" dirty="0">
                <a:solidFill>
                  <a:schemeClr val="tx1"/>
                </a:solidFill>
                <a:latin typeface="+mn-lt"/>
                <a:ea typeface="+mn-ea"/>
                <a:cs typeface="+mn-cs"/>
              </a:rPr>
              <a:t>—</a:t>
            </a:r>
            <a:r>
              <a:rPr lang="en-US" altLang="en-US" baseline="0" dirty="0">
                <a:solidFill>
                  <a:srgbClr val="008000"/>
                </a:solidFill>
                <a:latin typeface="Arial" panose="020B0604020202020204" pitchFamily="34" charset="0"/>
                <a:ea typeface="ＭＳ Ｐゴシック" panose="020B0600070205080204" pitchFamily="34" charset="-128"/>
              </a:rPr>
              <a:t>broad g</a:t>
            </a:r>
            <a:r>
              <a:rPr lang="en-US" altLang="en-US" dirty="0">
                <a:solidFill>
                  <a:srgbClr val="008000"/>
                </a:solidFill>
                <a:latin typeface="Arial" panose="020B0604020202020204" pitchFamily="34" charset="0"/>
                <a:ea typeface="ＭＳ Ｐゴシック" panose="020B0600070205080204" pitchFamily="34" charset="-128"/>
              </a:rPr>
              <a:t>uidelines that everyone in the organization must follow. These policies should cover distributor relations, advertising standards, customer service, pricing, product development, and general ethical standards.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39</a:t>
            </a:fld>
            <a:endParaRPr lang="en-US" dirty="0"/>
          </a:p>
        </p:txBody>
      </p:sp>
    </p:spTree>
    <p:extLst>
      <p:ext uri="{BB962C8B-B14F-4D97-AF65-F5344CB8AC3E}">
        <p14:creationId xmlns:p14="http://schemas.microsoft.com/office/powerpoint/2010/main" val="88699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Managers need a set of principles that will help them figure out the moral importance of each situation and decide how far they can go in good conscience. One philosophy is that the free market and the legal system should decide such issues. Under this principle, companies and their managers are not responsible for making moral judgments. Companies can, in good conscience, do whatever the market and legal systems allow.</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second philosophy puts responsibility not on the system but in the hands of individual companies and managers. This more enlightened philosophy suggests that a company should have a social conscience. Companies and managers should apply high standards of ethics and morality when making corporate decisions, regardless of what the system allows.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Dealing with issues of ethics and social responsibility, in an open and forthright way, helps to build and maintain strong customer relationships based on honesty and trust. As with environmentalism, the issue of ethics presents special challenges for international marketers. Business standards and practices vary a great deal from one country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to the next.</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4089163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 American Marketing Association, an international association of marketing managers and scholars, developed a code of ethics that calls on marketers to adopt the following ethical norms. The first norm, which is to </a:t>
            </a:r>
            <a:r>
              <a:rPr lang="en-US" altLang="en-US" b="1" dirty="0">
                <a:solidFill>
                  <a:srgbClr val="008000"/>
                </a:solidFill>
                <a:latin typeface="Arial" panose="020B0604020202020204" pitchFamily="34" charset="0"/>
                <a:ea typeface="ＭＳ Ｐゴシック" panose="020B0600070205080204" pitchFamily="34" charset="-128"/>
              </a:rPr>
              <a:t>do no harm</a:t>
            </a:r>
            <a:r>
              <a:rPr lang="en-US" altLang="en-US" dirty="0">
                <a:solidFill>
                  <a:srgbClr val="008000"/>
                </a:solidFill>
                <a:latin typeface="Arial" panose="020B0604020202020204" pitchFamily="34" charset="0"/>
                <a:ea typeface="ＭＳ Ｐゴシック" panose="020B0600070205080204" pitchFamily="34" charset="-128"/>
              </a:rPr>
              <a:t>, means consciously avoiding harmful actions or omissions by embodying high ethical standards and adhering to all applicable laws and regulations in the choices we make. The second norm, which is to </a:t>
            </a:r>
            <a:r>
              <a:rPr lang="en-US" altLang="en-US" b="1" dirty="0">
                <a:solidFill>
                  <a:srgbClr val="008000"/>
                </a:solidFill>
                <a:latin typeface="Arial" panose="020B0604020202020204" pitchFamily="34" charset="0"/>
                <a:ea typeface="ＭＳ Ｐゴシック" panose="020B0600070205080204" pitchFamily="34" charset="-128"/>
              </a:rPr>
              <a:t>foster trust in the marketing system</a:t>
            </a:r>
            <a:r>
              <a:rPr lang="en-US" altLang="en-US" dirty="0">
                <a:solidFill>
                  <a:srgbClr val="008000"/>
                </a:solidFill>
                <a:latin typeface="Arial" panose="020B0604020202020204" pitchFamily="34" charset="0"/>
                <a:ea typeface="ＭＳ Ｐゴシック" panose="020B0600070205080204" pitchFamily="34" charset="-128"/>
              </a:rPr>
              <a:t>, means striving for good faith and fair dealing so as to contribute toward the efficacy of the exchange process, and avoiding deception in product design, pricing, communication, and delivery or distribution. The third norm is to </a:t>
            </a:r>
            <a:r>
              <a:rPr lang="en-US" altLang="en-US" b="1" dirty="0">
                <a:solidFill>
                  <a:srgbClr val="008000"/>
                </a:solidFill>
                <a:latin typeface="Arial" panose="020B0604020202020204" pitchFamily="34" charset="0"/>
                <a:ea typeface="ＭＳ Ｐゴシック" panose="020B0600070205080204" pitchFamily="34" charset="-128"/>
              </a:rPr>
              <a:t>embrace ethical values</a:t>
            </a:r>
            <a:r>
              <a:rPr lang="en-US" altLang="en-US" dirty="0">
                <a:solidFill>
                  <a:srgbClr val="008000"/>
                </a:solidFill>
                <a:latin typeface="Arial" panose="020B0604020202020204" pitchFamily="34" charset="0"/>
                <a:ea typeface="ＭＳ Ｐゴシック" panose="020B0600070205080204" pitchFamily="34" charset="-128"/>
              </a:rPr>
              <a:t>. This means building relationships and enhancing consumer confidence in the integrity of marketing by affirming core values such as, honesty, responsibility, fairness, respect, transparency, and citizenship.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Companies are also developing programs to teach managers about important ethical issues and help them find the proper responses. They hold ethics workshops and seminars and create ethics committees.</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1711622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Sustainable companies are those that create value for customers through socially, environmentally, and ethically responsible actions. Sustainable marketing goes beyond caring for the needs and wants of today’</a:t>
            </a:r>
            <a:r>
              <a:rPr lang="en-US" altLang="ja-JP" dirty="0">
                <a:solidFill>
                  <a:srgbClr val="008000"/>
                </a:solidFill>
                <a:latin typeface="Arial" panose="020B0604020202020204" pitchFamily="34" charset="0"/>
                <a:ea typeface="ＭＳ Ｐゴシック" panose="020B0600070205080204" pitchFamily="34" charset="-128"/>
              </a:rPr>
              <a:t>s customers. It means pursuing the mission of a triple bottom line which is people, planet, and profits.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Sustainable marketing provides the context in which companies can build profitable customer relationships by creating value for customers in order to capture value from customers in return, now and in the future.</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17033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dirty="0">
                <a:effectLst/>
                <a:latin typeface="Plantin"/>
              </a:rPr>
              <a:t>at the heart of marketing strategy, which has to take into account the following factors: </a:t>
            </a:r>
            <a:endParaRPr lang="en-US" dirty="0">
              <a:effectLst/>
            </a:endParaRPr>
          </a:p>
          <a:p>
            <a:pPr>
              <a:buFont typeface="+mj-lt"/>
              <a:buAutoNum type="arabicPeriod"/>
            </a:pPr>
            <a:r>
              <a:rPr lang="en-US" sz="1800" dirty="0">
                <a:effectLst/>
                <a:latin typeface="Plantin"/>
              </a:rPr>
              <a:t>1  the opening and closing of strategic windows </a:t>
            </a:r>
            <a:endParaRPr lang="en-US" dirty="0">
              <a:effectLst/>
            </a:endParaRPr>
          </a:p>
          <a:p>
            <a:pPr>
              <a:buFont typeface="+mj-lt"/>
              <a:buAutoNum type="arabicPeriod"/>
            </a:pPr>
            <a:r>
              <a:rPr lang="en-US" sz="1800" dirty="0">
                <a:effectLst/>
                <a:latin typeface="Plantin"/>
              </a:rPr>
              <a:t>2  the impact of market drivers </a:t>
            </a:r>
            <a:endParaRPr lang="en-US" dirty="0">
              <a:effectLst/>
            </a:endParaRPr>
          </a:p>
          <a:p>
            <a:pPr>
              <a:buFont typeface="+mj-lt"/>
              <a:buAutoNum type="arabicPeriod"/>
            </a:pPr>
            <a:r>
              <a:rPr lang="en-US" sz="1800" dirty="0">
                <a:effectLst/>
                <a:latin typeface="Plantin"/>
              </a:rPr>
              <a:t>3  the </a:t>
            </a:r>
            <a:r>
              <a:rPr lang="en-US" sz="1800" dirty="0" err="1">
                <a:effectLst/>
                <a:latin typeface="Plantin"/>
              </a:rPr>
              <a:t>natureofcompetitioninthemarketplace</a:t>
            </a:r>
            <a:r>
              <a:rPr lang="en-US" sz="1800" dirty="0">
                <a:effectLst/>
                <a:latin typeface="Plantin"/>
              </a:rPr>
              <a:t> </a:t>
            </a:r>
            <a:endParaRPr lang="en-US" dirty="0">
              <a:effectLst/>
            </a:endParaRPr>
          </a:p>
          <a:p>
            <a:pPr>
              <a:buFont typeface="+mj-lt"/>
              <a:buAutoNum type="arabicPeriod"/>
            </a:pPr>
            <a:r>
              <a:rPr lang="en-US" sz="1800" dirty="0">
                <a:effectLst/>
                <a:latin typeface="Plantin"/>
              </a:rPr>
              <a:t>4  </a:t>
            </a:r>
            <a:r>
              <a:rPr lang="en-US" sz="1800" dirty="0" err="1">
                <a:effectLst/>
                <a:latin typeface="Plantin"/>
              </a:rPr>
              <a:t>thestageofthemarketorindustrylifecycle</a:t>
            </a:r>
            <a:r>
              <a:rPr lang="en-US" sz="1800" dirty="0">
                <a:effectLst/>
                <a:latin typeface="Plantin"/>
              </a:rPr>
              <a:t>. </a:t>
            </a:r>
            <a:endParaRPr lang="en-US" dirty="0">
              <a:effectLst/>
            </a:endParaRPr>
          </a:p>
          <a:p>
            <a:pPr>
              <a:buFont typeface="+mj-lt"/>
              <a:buAutoNum type="arabicPeriod"/>
            </a:pPr>
            <a:r>
              <a:rPr lang="en-US" sz="1800" dirty="0">
                <a:effectLst/>
                <a:latin typeface="Plantin"/>
              </a:rPr>
              <a:t>5  </a:t>
            </a:r>
            <a:r>
              <a:rPr lang="en-US" sz="1800" dirty="0" err="1">
                <a:effectLst/>
                <a:latin typeface="Plantin"/>
              </a:rPr>
              <a:t>theassetsandskillsthatafirmpossessesorcanreadilyacquire</a:t>
            </a:r>
            <a:r>
              <a:rPr lang="en-US" sz="1800" dirty="0">
                <a:effectLst/>
                <a:latin typeface="Plantin"/>
              </a:rPr>
              <a:t>/access. </a:t>
            </a:r>
            <a:endParaRPr lang="en-US" dirty="0">
              <a:effectLst/>
            </a:endParaRPr>
          </a:p>
          <a:p>
            <a:r>
              <a:rPr lang="en-US" sz="1800" dirty="0" err="1">
                <a:effectLst/>
                <a:latin typeface="Plantin"/>
              </a:rPr>
              <a:t>Cognisance</a:t>
            </a:r>
            <a:r>
              <a:rPr lang="en-US" sz="1800" dirty="0">
                <a:effectLst/>
                <a:latin typeface="Plantin"/>
              </a:rPr>
              <a:t> of all five of these factors is essential if effective long-term marketing strategies are to be evolved which will lead to a firm securing a strategic competitive advantage in industries or product markets. We will introduce these various ideas below. </a:t>
            </a:r>
            <a:endParaRPr lang="en-US" dirty="0">
              <a:effectLst/>
            </a:endParaRPr>
          </a:p>
          <a:p>
            <a:pPr marL="0" lvl="0" indent="0" algn="l" rtl="0">
              <a:lnSpc>
                <a:spcPct val="100000"/>
              </a:lnSpc>
              <a:spcBef>
                <a:spcPts val="0"/>
              </a:spcBef>
              <a:spcAft>
                <a:spcPts val="0"/>
              </a:spcAft>
              <a:buSzPts val="1400"/>
              <a:buNone/>
            </a:pPr>
            <a:endParaRPr dirty="0"/>
          </a:p>
        </p:txBody>
      </p:sp>
      <p:sp>
        <p:nvSpPr>
          <p:cNvPr id="713" name="Google Shape;71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811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37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252530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86776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14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0314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05BBE-E25B-86C2-004D-05F64933A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DF27A-D3AC-1DD8-72B0-A79ED666F7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2ACBC-36EA-10C3-32CE-02EFC664A46A}"/>
              </a:ext>
            </a:extLst>
          </p:cNvPr>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a:extLst>
              <a:ext uri="{FF2B5EF4-FFF2-40B4-BE49-F238E27FC236}">
                <a16:creationId xmlns:a16="http://schemas.microsoft.com/office/drawing/2014/main" id="{2F5938BC-7D5C-03BD-DE1C-F910AC076B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006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CB12-AE7D-4510-867B-50561D47C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6CBED8-5B0E-41C3-8A81-00CFB6D41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FEE10C-3EE3-4F09-B7E1-D4EC98547272}"/>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5" name="Footer Placeholder 4">
            <a:extLst>
              <a:ext uri="{FF2B5EF4-FFF2-40B4-BE49-F238E27FC236}">
                <a16:creationId xmlns:a16="http://schemas.microsoft.com/office/drawing/2014/main" id="{22EE7223-9053-4E4F-84DB-BF81E7203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59B9A-1EA3-4992-9FED-73A956D49820}"/>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96690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C698-C302-44DA-930B-CE1FB32F9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19040C-E123-4917-9AA5-B999A098E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A44F0-42EA-4703-9A8E-17FB6EF0DBFB}"/>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5" name="Footer Placeholder 4">
            <a:extLst>
              <a:ext uri="{FF2B5EF4-FFF2-40B4-BE49-F238E27FC236}">
                <a16:creationId xmlns:a16="http://schemas.microsoft.com/office/drawing/2014/main" id="{47361465-2E51-48F4-B3BA-205927483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CB856-A6B1-4DC1-AD5A-CEEE1BE0D504}"/>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550041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B76D7-1366-4307-A34A-715560DEFE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EF11F8-09EF-4C63-B94D-3A7EF7381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9D33F-0B56-4BFB-BB25-3C87B0C8A4F8}"/>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5" name="Footer Placeholder 4">
            <a:extLst>
              <a:ext uri="{FF2B5EF4-FFF2-40B4-BE49-F238E27FC236}">
                <a16:creationId xmlns:a16="http://schemas.microsoft.com/office/drawing/2014/main" id="{ACE62091-1F12-4FE0-B523-5EAD29311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82EFC-135E-4FDF-97A2-3A96C02223E9}"/>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02387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325068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219200"/>
          </a:xfrm>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Content Placeholder 3"/>
          <p:cNvSpPr>
            <a:spLocks noGrp="1"/>
          </p:cNvSpPr>
          <p:nvPr>
            <p:ph sz="quarter" idx="13"/>
          </p:nvPr>
        </p:nvSpPr>
        <p:spPr>
          <a:xfrm>
            <a:off x="609600" y="3048000"/>
            <a:ext cx="109728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648200"/>
            <a:ext cx="109728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547471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8058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442639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1"/>
            <a:ext cx="10363200" cy="2838451"/>
          </a:xfrm>
        </p:spPr>
        <p:txBody>
          <a:bodyPr anchor="b">
            <a:noAutofit/>
          </a:bodyPr>
          <a:lstStyle>
            <a:lvl1pPr algn="ctr">
              <a:defRPr sz="2800">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899583" y="3962400"/>
            <a:ext cx="10392835"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89870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7" name="Picture 1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06400" y="1524000"/>
            <a:ext cx="4492800" cy="3886200"/>
          </a:xfrm>
          <a:prstGeom prst="rect">
            <a:avLst/>
          </a:prstGeom>
        </p:spPr>
      </p:pic>
    </p:spTree>
    <p:extLst>
      <p:ext uri="{BB962C8B-B14F-4D97-AF65-F5344CB8AC3E}">
        <p14:creationId xmlns:p14="http://schemas.microsoft.com/office/powerpoint/2010/main" val="3856741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622828"/>
          </a:xfrm>
        </p:spPr>
        <p:txBody>
          <a:bodyPr anchor="t"/>
          <a:lstStyle/>
          <a:p>
            <a:r>
              <a:rPr lang="en-US" dirty="0"/>
              <a:t>Click to edit Master title style</a:t>
            </a:r>
          </a:p>
        </p:txBody>
      </p:sp>
      <p:sp>
        <p:nvSpPr>
          <p:cNvPr id="9" name="Content Placeholder 8"/>
          <p:cNvSpPr>
            <a:spLocks noGrp="1"/>
          </p:cNvSpPr>
          <p:nvPr>
            <p:ph sz="quarter" idx="14"/>
          </p:nvPr>
        </p:nvSpPr>
        <p:spPr>
          <a:xfrm>
            <a:off x="609600" y="1600201"/>
            <a:ext cx="109728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91784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60444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53A2-6085-4B69-BB01-FFEFC6F05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81BBE-1C99-417F-851F-4A4FFC256C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C50DD-1D46-41B3-94F9-67C58CC80F0C}"/>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5" name="Footer Placeholder 4">
            <a:extLst>
              <a:ext uri="{FF2B5EF4-FFF2-40B4-BE49-F238E27FC236}">
                <a16:creationId xmlns:a16="http://schemas.microsoft.com/office/drawing/2014/main" id="{2C6E4424-D609-442A-91E2-5D9D1A342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A5A35-5886-4133-8A5C-7C9D3B6FBEE9}"/>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187605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143000"/>
          </a:xfrm>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Content Placeholder 3"/>
          <p:cNvSpPr>
            <a:spLocks noGrp="1"/>
          </p:cNvSpPr>
          <p:nvPr>
            <p:ph sz="quarter" idx="13"/>
          </p:nvPr>
        </p:nvSpPr>
        <p:spPr>
          <a:xfrm>
            <a:off x="609601" y="2971800"/>
            <a:ext cx="10943167" cy="144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1" y="4648200"/>
            <a:ext cx="10943167" cy="129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69166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330164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23040" y="381000"/>
            <a:ext cx="10972800" cy="1066800"/>
          </a:xfrm>
        </p:spPr>
        <p:txBody>
          <a:bodyPr anchor="t"/>
          <a:lstStyle>
            <a:lvl1pPr algn="ctr">
              <a:defRPr sz="2800">
                <a:solidFill>
                  <a:schemeClr val="accent5">
                    <a:lumMod val="50000"/>
                  </a:schemeClr>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Tree>
    <p:extLst>
      <p:ext uri="{BB962C8B-B14F-4D97-AF65-F5344CB8AC3E}">
        <p14:creationId xmlns:p14="http://schemas.microsoft.com/office/powerpoint/2010/main" val="1895108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22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1447801"/>
            <a:ext cx="10363200" cy="2152651"/>
          </a:xfrm>
        </p:spPr>
        <p:txBody>
          <a:bodyPr anchor="b">
            <a:noAutofit/>
          </a:bodyPr>
          <a:lstStyle>
            <a:lvl1pPr algn="ctr">
              <a:defRPr sz="2800" b="1" cap="none" baseline="0">
                <a:solidFill>
                  <a:schemeClr val="accent5">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899583" y="3962400"/>
            <a:ext cx="10392836" cy="1752600"/>
          </a:xfrm>
        </p:spPr>
        <p:txBody>
          <a:bodyPr anchor="t">
            <a:noAutofit/>
          </a:bodyPr>
          <a:lstStyle>
            <a:lvl1pPr marL="0" indent="0" algn="ctr">
              <a:spcBef>
                <a:spcPts val="0"/>
              </a:spcBef>
              <a:buNone/>
              <a:defRPr sz="1600">
                <a:solidFill>
                  <a:schemeClr val="accent5">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6897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5886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116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Tree>
    <p:extLst>
      <p:ext uri="{BB962C8B-B14F-4D97-AF65-F5344CB8AC3E}">
        <p14:creationId xmlns:p14="http://schemas.microsoft.com/office/powerpoint/2010/main" val="572602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Tree>
    <p:extLst>
      <p:ext uri="{BB962C8B-B14F-4D97-AF65-F5344CB8AC3E}">
        <p14:creationId xmlns:p14="http://schemas.microsoft.com/office/powerpoint/2010/main" val="3573338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03046" y="467910"/>
            <a:ext cx="9412605" cy="461665"/>
          </a:xfrm>
          <a:prstGeom prst="rect">
            <a:avLst/>
          </a:prstGeom>
        </p:spPr>
        <p:txBody>
          <a:bodyPr wrap="square" lIns="0" tIns="0" rIns="0" bIns="0">
            <a:spAutoFit/>
          </a:bodyPr>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
        <p:nvSpPr>
          <p:cNvPr id="3" name="Holder 3"/>
          <p:cNvSpPr>
            <a:spLocks noGrp="1"/>
          </p:cNvSpPr>
          <p:nvPr>
            <p:ph type="subTitle" idx="4"/>
          </p:nvPr>
        </p:nvSpPr>
        <p:spPr>
          <a:xfrm>
            <a:off x="424685" y="3538475"/>
            <a:ext cx="5922645" cy="246221"/>
          </a:xfrm>
          <a:prstGeom prst="rect">
            <a:avLst/>
          </a:prstGeom>
        </p:spPr>
        <p:txBody>
          <a:bodyPr wrap="square" lIns="0" tIns="0" rIns="0" bIns="0">
            <a:spAutoFit/>
          </a:bodyPr>
          <a:lstStyle>
            <a:lvl1pPr>
              <a:defRPr b="0" i="0">
                <a:solidFill>
                  <a:schemeClr val="bg1"/>
                </a:solidFill>
              </a:defRPr>
            </a:lvl1pPr>
          </a:lstStyle>
          <a:p>
            <a:endParaRPr/>
          </a:p>
        </p:txBody>
      </p:sp>
    </p:spTree>
    <p:extLst>
      <p:ext uri="{BB962C8B-B14F-4D97-AF65-F5344CB8AC3E}">
        <p14:creationId xmlns:p14="http://schemas.microsoft.com/office/powerpoint/2010/main" val="34445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04526-A529-4729-91C1-4C9C2F47E5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5A7C2B-1965-4FE4-AE9C-9396798EF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8CAF57-75F6-4C8E-89B2-658ABFFFC534}"/>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5" name="Footer Placeholder 4">
            <a:extLst>
              <a:ext uri="{FF2B5EF4-FFF2-40B4-BE49-F238E27FC236}">
                <a16:creationId xmlns:a16="http://schemas.microsoft.com/office/drawing/2014/main" id="{F4CA8151-D3EB-4E49-AAE3-3FC1C2193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D4EE9-403C-4277-A917-0521E95F5E6C}"/>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337310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C9644-E05E-FB3E-2D47-13DCE0C89E99}"/>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4E65F163-0F2E-06C1-B292-CF87DA350A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a:extLst>
              <a:ext uri="{FF2B5EF4-FFF2-40B4-BE49-F238E27FC236}">
                <a16:creationId xmlns:a16="http://schemas.microsoft.com/office/drawing/2014/main" id="{AF2BB5F1-6E94-32B8-C296-E43BDD48C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a:extLst>
              <a:ext uri="{FF2B5EF4-FFF2-40B4-BE49-F238E27FC236}">
                <a16:creationId xmlns:a16="http://schemas.microsoft.com/office/drawing/2014/main" id="{8BADDAB4-2EB8-E0C9-0C91-5EDB93F544BF}"/>
              </a:ext>
            </a:extLst>
          </p:cNvPr>
          <p:cNvSpPr>
            <a:spLocks noGrp="1"/>
          </p:cNvSpPr>
          <p:nvPr>
            <p:ph type="dt" sz="half" idx="10"/>
          </p:nvPr>
        </p:nvSpPr>
        <p:spPr/>
        <p:txBody>
          <a:bodyPr/>
          <a:lstStyle/>
          <a:p>
            <a:fld id="{23F7120D-E376-4D46-BD94-74E69C24D3CA}" type="datetimeFigureOut">
              <a:rPr lang="ar-SA" smtClean="0"/>
              <a:t>17/08/1447</a:t>
            </a:fld>
            <a:endParaRPr lang="ar-SA"/>
          </a:p>
        </p:txBody>
      </p:sp>
      <p:sp>
        <p:nvSpPr>
          <p:cNvPr id="6" name="Footer Placeholder 5">
            <a:extLst>
              <a:ext uri="{FF2B5EF4-FFF2-40B4-BE49-F238E27FC236}">
                <a16:creationId xmlns:a16="http://schemas.microsoft.com/office/drawing/2014/main" id="{215F05FD-3F8A-5BB0-92C4-80F504C5E58B}"/>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59694434-C439-A99C-4AF2-0F382288FC4E}"/>
              </a:ext>
            </a:extLst>
          </p:cNvPr>
          <p:cNvSpPr>
            <a:spLocks noGrp="1"/>
          </p:cNvSpPr>
          <p:nvPr>
            <p:ph type="sldNum" sz="quarter" idx="12"/>
          </p:nvPr>
        </p:nvSpPr>
        <p:spPr/>
        <p:txBody>
          <a:bodyPr/>
          <a:lstStyle/>
          <a:p>
            <a:fld id="{FAE3ABE2-4526-A44E-86B8-6C0F27224191}" type="slidenum">
              <a:rPr lang="ar-SA" smtClean="0"/>
              <a:t>‹#›</a:t>
            </a:fld>
            <a:endParaRPr lang="ar-SA"/>
          </a:p>
        </p:txBody>
      </p:sp>
    </p:spTree>
    <p:extLst>
      <p:ext uri="{BB962C8B-B14F-4D97-AF65-F5344CB8AC3E}">
        <p14:creationId xmlns:p14="http://schemas.microsoft.com/office/powerpoint/2010/main" val="3384685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earning Objectives" preserve="1">
  <p:cSld name="1_Learning Objectives">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190500" algn="l">
              <a:lnSpc>
                <a:spcPct val="90000"/>
              </a:lnSpc>
              <a:spcBef>
                <a:spcPts val="750"/>
              </a:spcBef>
              <a:spcAft>
                <a:spcPts val="0"/>
              </a:spcAft>
              <a:buClr>
                <a:srgbClr val="007FA3"/>
              </a:buClr>
              <a:buSzPts val="400"/>
              <a:buChar char="•"/>
              <a:defRPr sz="1200"/>
            </a:lvl1pPr>
            <a:lvl2pPr marL="685800" lvl="1" indent="-247650" algn="l">
              <a:lnSpc>
                <a:spcPct val="90000"/>
              </a:lnSpc>
              <a:spcBef>
                <a:spcPts val="375"/>
              </a:spcBef>
              <a:spcAft>
                <a:spcPts val="0"/>
              </a:spcAft>
              <a:buClr>
                <a:srgbClr val="007FA3"/>
              </a:buClr>
              <a:buSzPts val="1600"/>
              <a:buChar char="•"/>
              <a:defRPr sz="1200"/>
            </a:lvl2pPr>
            <a:lvl3pPr marL="1028700" lvl="2" indent="-247650" algn="l">
              <a:lnSpc>
                <a:spcPct val="90000"/>
              </a:lnSpc>
              <a:spcBef>
                <a:spcPts val="375"/>
              </a:spcBef>
              <a:spcAft>
                <a:spcPts val="0"/>
              </a:spcAft>
              <a:buClr>
                <a:srgbClr val="007FA3"/>
              </a:buClr>
              <a:buSzPts val="1600"/>
              <a:buChar char="•"/>
              <a:defRPr sz="1200"/>
            </a:lvl3pPr>
            <a:lvl4pPr marL="1371600" lvl="3" indent="-247650" algn="l">
              <a:lnSpc>
                <a:spcPct val="90000"/>
              </a:lnSpc>
              <a:spcBef>
                <a:spcPts val="375"/>
              </a:spcBef>
              <a:spcAft>
                <a:spcPts val="0"/>
              </a:spcAft>
              <a:buClr>
                <a:srgbClr val="007FA3"/>
              </a:buClr>
              <a:buSzPts val="1600"/>
              <a:buChar char="•"/>
              <a:defRPr sz="1200"/>
            </a:lvl4pPr>
            <a:lvl5pPr marL="1714500" lvl="4" indent="-247650" algn="l">
              <a:lnSpc>
                <a:spcPct val="90000"/>
              </a:lnSpc>
              <a:spcBef>
                <a:spcPts val="375"/>
              </a:spcBef>
              <a:spcAft>
                <a:spcPts val="0"/>
              </a:spcAft>
              <a:buClr>
                <a:srgbClr val="007FA3"/>
              </a:buClr>
              <a:buSzPts val="1600"/>
              <a:buChar char="•"/>
              <a:defRPr sz="1200"/>
            </a:lvl5pPr>
            <a:lvl6pPr marL="2057400" lvl="5" indent="-247650" algn="l">
              <a:lnSpc>
                <a:spcPct val="90000"/>
              </a:lnSpc>
              <a:spcBef>
                <a:spcPts val="375"/>
              </a:spcBef>
              <a:spcAft>
                <a:spcPts val="0"/>
              </a:spcAft>
              <a:buClr>
                <a:srgbClr val="007FA3"/>
              </a:buClr>
              <a:buSzPts val="1600"/>
              <a:buChar char="•"/>
              <a:defRPr sz="1200"/>
            </a:lvl6pPr>
            <a:lvl7pPr marL="2400300" lvl="6" indent="-247650" algn="l">
              <a:lnSpc>
                <a:spcPct val="90000"/>
              </a:lnSpc>
              <a:spcBef>
                <a:spcPts val="375"/>
              </a:spcBef>
              <a:spcAft>
                <a:spcPts val="0"/>
              </a:spcAft>
              <a:buClr>
                <a:srgbClr val="007FA3"/>
              </a:buClr>
              <a:buSzPts val="1600"/>
              <a:buChar char="•"/>
              <a:defRPr sz="1200"/>
            </a:lvl7pPr>
            <a:lvl8pPr marL="2743200" lvl="7" indent="-247650" algn="l">
              <a:lnSpc>
                <a:spcPct val="90000"/>
              </a:lnSpc>
              <a:spcBef>
                <a:spcPts val="375"/>
              </a:spcBef>
              <a:spcAft>
                <a:spcPts val="0"/>
              </a:spcAft>
              <a:buClr>
                <a:srgbClr val="007FA3"/>
              </a:buClr>
              <a:buSzPts val="1600"/>
              <a:buChar char="•"/>
              <a:defRPr sz="1200"/>
            </a:lvl8pPr>
            <a:lvl9pPr marL="3086100" lvl="8" indent="-247650" algn="l">
              <a:lnSpc>
                <a:spcPct val="90000"/>
              </a:lnSpc>
              <a:spcBef>
                <a:spcPts val="375"/>
              </a:spcBef>
              <a:spcAft>
                <a:spcPts val="0"/>
              </a:spcAft>
              <a:buClr>
                <a:srgbClr val="007FA3"/>
              </a:buClr>
              <a:buSzPts val="1600"/>
              <a:buChar char="•"/>
              <a:defRPr sz="1200"/>
            </a:lvl9pPr>
          </a:lstStyle>
          <a:p>
            <a:endParaRPr/>
          </a:p>
        </p:txBody>
      </p:sp>
      <p:sp>
        <p:nvSpPr>
          <p:cNvPr id="24" name="Google Shape;24;p62"/>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latin typeface="Calibri" panose="020F0502020204030204"/>
            </a:endParaRPr>
          </a:p>
        </p:txBody>
      </p:sp>
      <p:sp>
        <p:nvSpPr>
          <p:cNvPr id="25" name="Google Shape;25;p6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defRPr/>
            </a:pPr>
            <a:endParaRPr lang="en-EG" sz="900">
              <a:solidFill>
                <a:prstClr val="black">
                  <a:tint val="75000"/>
                </a:prstClr>
              </a:solidFill>
              <a:latin typeface="Calibri" panose="020F0502020204030204"/>
            </a:endParaRPr>
          </a:p>
        </p:txBody>
      </p:sp>
      <p:sp>
        <p:nvSpPr>
          <p:cNvPr id="26" name="Google Shape;26;p6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en-US" smtClean="0"/>
              <a:pPr defTabSz="685800">
                <a:defRPr/>
              </a:pPr>
              <a:t>‹#›</a:t>
            </a:fld>
            <a:endParaRPr lang="en-US"/>
          </a:p>
        </p:txBody>
      </p:sp>
    </p:spTree>
    <p:extLst>
      <p:ext uri="{BB962C8B-B14F-4D97-AF65-F5344CB8AC3E}">
        <p14:creationId xmlns:p14="http://schemas.microsoft.com/office/powerpoint/2010/main" val="4160112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9BC7F-8EE0-2373-A80E-8A17D9F8A33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ar-SA"/>
          </a:p>
        </p:txBody>
      </p:sp>
      <p:sp>
        <p:nvSpPr>
          <p:cNvPr id="3" name="Content Placeholder 2">
            <a:extLst>
              <a:ext uri="{FF2B5EF4-FFF2-40B4-BE49-F238E27FC236}">
                <a16:creationId xmlns:a16="http://schemas.microsoft.com/office/drawing/2014/main" id="{9DA426C8-1F6B-7084-1E20-CBA61B618E0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a:extLst>
              <a:ext uri="{FF2B5EF4-FFF2-40B4-BE49-F238E27FC236}">
                <a16:creationId xmlns:a16="http://schemas.microsoft.com/office/drawing/2014/main" id="{8394247E-2834-6A24-A354-53EEDBD9FA9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0DB17A-449E-C269-29EE-EA46C4E3DDAD}"/>
              </a:ext>
            </a:extLst>
          </p:cNvPr>
          <p:cNvSpPr>
            <a:spLocks noGrp="1"/>
          </p:cNvSpPr>
          <p:nvPr>
            <p:ph type="dt" sz="half" idx="10"/>
          </p:nvPr>
        </p:nvSpPr>
        <p:spPr/>
        <p:txBody>
          <a:bodyPr/>
          <a:lstStyle/>
          <a:p>
            <a:fld id="{23F7120D-E376-4D46-BD94-74E69C24D3CA}" type="datetimeFigureOut">
              <a:rPr lang="ar-SA" smtClean="0"/>
              <a:t>17/08/1447</a:t>
            </a:fld>
            <a:endParaRPr lang="ar-SA"/>
          </a:p>
        </p:txBody>
      </p:sp>
      <p:sp>
        <p:nvSpPr>
          <p:cNvPr id="6" name="Footer Placeholder 5">
            <a:extLst>
              <a:ext uri="{FF2B5EF4-FFF2-40B4-BE49-F238E27FC236}">
                <a16:creationId xmlns:a16="http://schemas.microsoft.com/office/drawing/2014/main" id="{FBBD6F19-0939-FBEE-A5C7-7F44C9D5B4A1}"/>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2A079F23-37A5-159A-4EB7-77B8E92443BE}"/>
              </a:ext>
            </a:extLst>
          </p:cNvPr>
          <p:cNvSpPr>
            <a:spLocks noGrp="1"/>
          </p:cNvSpPr>
          <p:nvPr>
            <p:ph type="sldNum" sz="quarter" idx="12"/>
          </p:nvPr>
        </p:nvSpPr>
        <p:spPr/>
        <p:txBody>
          <a:bodyPr/>
          <a:lstStyle/>
          <a:p>
            <a:fld id="{FAE3ABE2-4526-A44E-86B8-6C0F27224191}" type="slidenum">
              <a:rPr lang="ar-SA" smtClean="0"/>
              <a:t>‹#›</a:t>
            </a:fld>
            <a:endParaRPr lang="ar-SA"/>
          </a:p>
        </p:txBody>
      </p:sp>
    </p:spTree>
    <p:extLst>
      <p:ext uri="{BB962C8B-B14F-4D97-AF65-F5344CB8AC3E}">
        <p14:creationId xmlns:p14="http://schemas.microsoft.com/office/powerpoint/2010/main" val="3022994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620698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784760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2855566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856275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716324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1341072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333938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88E3-02E7-4A55-B7E9-5CB86BA31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5E2AA-5149-4438-AAFF-EED04BDE5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AAFFD-024D-4653-AE13-D7587BD836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722F4-6440-4A37-84EB-3015E1229F06}"/>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6" name="Footer Placeholder 5">
            <a:extLst>
              <a:ext uri="{FF2B5EF4-FFF2-40B4-BE49-F238E27FC236}">
                <a16:creationId xmlns:a16="http://schemas.microsoft.com/office/drawing/2014/main" id="{F34F0CFD-5C44-4348-A4E3-409165672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FB67F-808E-4EA3-9F97-C1AF9D6D3569}"/>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36921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45" y="304876"/>
            <a:ext cx="11286491" cy="635000"/>
          </a:xfrm>
          <a:prstGeom prst="rect">
            <a:avLst/>
          </a:prstGeom>
        </p:spPr>
        <p:txBody>
          <a:bodyPr lIns="0" tIns="0" rIns="0" bIns="0"/>
          <a:lstStyle>
            <a:lvl1pPr>
              <a:defRPr sz="3000" b="0" i="0">
                <a:solidFill>
                  <a:srgbClr val="0070C0"/>
                </a:solidFill>
                <a:latin typeface="Segoe UI Black" panose="020B0A02040204020203" pitchFamily="34" charset="0"/>
                <a:ea typeface="Segoe UI Black" panose="020B0A02040204020203" pitchFamily="34" charset="0"/>
                <a:cs typeface="Tahoma"/>
              </a:defRPr>
            </a:lvl1pPr>
          </a:lstStyle>
          <a:p>
            <a:endParaRPr/>
          </a:p>
        </p:txBody>
      </p:sp>
    </p:spTree>
    <p:extLst>
      <p:ext uri="{BB962C8B-B14F-4D97-AF65-F5344CB8AC3E}">
        <p14:creationId xmlns:p14="http://schemas.microsoft.com/office/powerpoint/2010/main" val="3575053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ntent" preserve="1">
  <p:cSld name="1_Title and Two Content">
    <p:spTree>
      <p:nvGrpSpPr>
        <p:cNvPr id="1" name="Shape 16"/>
        <p:cNvGrpSpPr/>
        <p:nvPr/>
      </p:nvGrpSpPr>
      <p:grpSpPr>
        <a:xfrm>
          <a:off x="0" y="0"/>
          <a:ext cx="0" cy="0"/>
          <a:chOff x="0" y="0"/>
          <a:chExt cx="0" cy="0"/>
        </a:xfrm>
      </p:grpSpPr>
      <p:sp>
        <p:nvSpPr>
          <p:cNvPr id="17" name="Google Shape;17;p7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1pPr>
            <a:lvl2pPr marR="0" lvl="1"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2pPr>
            <a:lvl3pPr marR="0" lvl="2"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3pPr>
            <a:lvl4pPr marR="0" lvl="3"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4pPr>
            <a:lvl5pPr marR="0" lvl="4"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5pPr>
            <a:lvl6pPr marR="0" lvl="5"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6pPr>
            <a:lvl7pPr marR="0" lvl="6"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7pPr>
            <a:lvl8pPr marR="0" lvl="7"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8pPr>
            <a:lvl9pPr marR="0" lvl="8" algn="ctr" rtl="1">
              <a:lnSpc>
                <a:spcPct val="100000"/>
              </a:lnSpc>
              <a:spcBef>
                <a:spcPts val="0"/>
              </a:spcBef>
              <a:spcAft>
                <a:spcPts val="0"/>
              </a:spcAft>
              <a:buClr>
                <a:srgbClr val="000000"/>
              </a:buClr>
              <a:buSzPts val="1400"/>
              <a:buFont typeface="Arial"/>
              <a:buNone/>
              <a:defRPr sz="3300" b="0" i="0" u="none" strike="noStrike" cap="none">
                <a:solidFill>
                  <a:schemeClr val="dk2"/>
                </a:solidFill>
                <a:latin typeface="Times"/>
                <a:ea typeface="Times"/>
                <a:cs typeface="Times"/>
                <a:sym typeface="Times"/>
              </a:defRPr>
            </a:lvl9pPr>
          </a:lstStyle>
          <a:p>
            <a:endParaRPr/>
          </a:p>
        </p:txBody>
      </p:sp>
      <p:sp>
        <p:nvSpPr>
          <p:cNvPr id="18" name="Google Shape;18;p75"/>
          <p:cNvSpPr txBox="1">
            <a:spLocks noGrp="1"/>
          </p:cNvSpPr>
          <p:nvPr>
            <p:ph type="body" idx="1"/>
          </p:nvPr>
        </p:nvSpPr>
        <p:spPr>
          <a:xfrm>
            <a:off x="609600" y="1600203"/>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19" name="Google Shape;19;p75"/>
          <p:cNvSpPr txBox="1">
            <a:spLocks noGrp="1"/>
          </p:cNvSpPr>
          <p:nvPr>
            <p:ph type="body" idx="2"/>
          </p:nvPr>
        </p:nvSpPr>
        <p:spPr>
          <a:xfrm>
            <a:off x="609600" y="3962402"/>
            <a:ext cx="10972800" cy="2163763"/>
          </a:xfrm>
          <a:prstGeom prst="rect">
            <a:avLst/>
          </a:prstGeom>
          <a:noFill/>
          <a:ln>
            <a:noFill/>
          </a:ln>
        </p:spPr>
        <p:txBody>
          <a:bodyPr spcFirstLastPara="1" wrap="square" lIns="91425" tIns="45700" rIns="91425" bIns="45700" anchor="t" anchorCtr="0">
            <a:noAutofit/>
          </a:bodyPr>
          <a:lstStyle>
            <a:lvl1pPr marL="342900" marR="0" lvl="0"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1pPr>
            <a:lvl2pPr marL="685800" marR="0" lvl="1"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2pPr>
            <a:lvl3pPr marL="1028700" marR="0" lvl="2"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3pPr>
            <a:lvl4pPr marL="1371600" marR="0" lvl="3"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4pPr>
            <a:lvl5pPr marL="1714500" marR="0" lvl="4" indent="-247650" algn="r" rtl="1">
              <a:lnSpc>
                <a:spcPct val="100000"/>
              </a:lnSpc>
              <a:spcBef>
                <a:spcPts val="240"/>
              </a:spcBef>
              <a:spcAft>
                <a:spcPts val="0"/>
              </a:spcAft>
              <a:buClr>
                <a:schemeClr val="dk1"/>
              </a:buClr>
              <a:buSzPts val="1600"/>
              <a:buFont typeface="Times"/>
              <a:buChar char="»"/>
              <a:defRPr sz="1200" b="0" i="0" u="none" strike="noStrike" cap="none">
                <a:solidFill>
                  <a:schemeClr val="dk1"/>
                </a:solidFill>
                <a:latin typeface="Times"/>
                <a:ea typeface="Times"/>
                <a:cs typeface="Times"/>
                <a:sym typeface="Times"/>
              </a:defRPr>
            </a:lvl5pPr>
            <a:lvl6pPr marL="2057400" marR="0" lvl="5"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6pPr>
            <a:lvl7pPr marL="2400300" marR="0" lvl="6"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7pPr>
            <a:lvl8pPr marL="2743200" marR="0" lvl="7"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8pPr>
            <a:lvl9pPr marL="3086100" marR="0" lvl="8" indent="-238125" algn="r" rtl="1">
              <a:lnSpc>
                <a:spcPct val="90000"/>
              </a:lnSpc>
              <a:spcBef>
                <a:spcPts val="375"/>
              </a:spcBef>
              <a:spcAft>
                <a:spcPts val="0"/>
              </a:spcAft>
              <a:buClr>
                <a:schemeClr val="dk1"/>
              </a:buClr>
              <a:buSzPts val="1400"/>
              <a:buFont typeface="Arial"/>
              <a:buChar char="•"/>
              <a:defRPr sz="1050" b="0" i="0" u="none" strike="noStrike" cap="none">
                <a:solidFill>
                  <a:schemeClr val="dk1"/>
                </a:solidFill>
                <a:latin typeface="Times"/>
                <a:ea typeface="Times"/>
                <a:cs typeface="Times"/>
                <a:sym typeface="Times"/>
              </a:defRPr>
            </a:lvl9pPr>
          </a:lstStyle>
          <a:p>
            <a:endParaRPr/>
          </a:p>
        </p:txBody>
      </p:sp>
      <p:sp>
        <p:nvSpPr>
          <p:cNvPr id="20" name="Google Shape;20;p75"/>
          <p:cNvSpPr txBox="1">
            <a:spLocks noGrp="1"/>
          </p:cNvSpPr>
          <p:nvPr>
            <p:ph type="ftr" idx="11"/>
          </p:nvPr>
        </p:nvSpPr>
        <p:spPr>
          <a:xfrm>
            <a:off x="125292" y="6172203"/>
            <a:ext cx="11460480" cy="2354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1" name="Google Shape;21;p7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Times"/>
                <a:ea typeface="Times"/>
                <a:cs typeface="Times"/>
                <a:sym typeface="Times"/>
              </a:defRPr>
            </a:lvl9pPr>
          </a:lstStyle>
          <a:p>
            <a:pPr defTabSz="685800">
              <a:defRPr/>
            </a:pPr>
            <a:endParaRPr lang="en-EG">
              <a:solidFill>
                <a:prstClr val="black"/>
              </a:solidFill>
            </a:endParaRPr>
          </a:p>
        </p:txBody>
      </p:sp>
      <p:sp>
        <p:nvSpPr>
          <p:cNvPr id="22" name="Google Shape;22;p7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1pPr>
            <a:lvl2pPr marL="0" marR="0" lvl="1"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2pPr>
            <a:lvl3pPr marL="0" marR="0" lvl="2"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3pPr>
            <a:lvl4pPr marL="0" marR="0" lvl="3"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4pPr>
            <a:lvl5pPr marL="0" marR="0" lvl="4"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5pPr>
            <a:lvl6pPr marL="0" marR="0" lvl="5"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6pPr>
            <a:lvl7pPr marL="0" marR="0" lvl="6"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7pPr>
            <a:lvl8pPr marL="0" marR="0" lvl="7"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8pPr>
            <a:lvl9pPr marL="0" marR="0" lvl="8" indent="0" algn="r" rtl="0">
              <a:lnSpc>
                <a:spcPct val="100000"/>
              </a:lnSpc>
              <a:spcBef>
                <a:spcPts val="0"/>
              </a:spcBef>
              <a:spcAft>
                <a:spcPts val="0"/>
              </a:spcAft>
              <a:buClr>
                <a:srgbClr val="595959"/>
              </a:buClr>
              <a:buSzPts val="1200"/>
              <a:buFont typeface="Gill Sans"/>
              <a:buNone/>
              <a:defRPr sz="900" b="0" i="0" u="none" strike="noStrike" cap="none">
                <a:solidFill>
                  <a:srgbClr val="595959"/>
                </a:solidFill>
                <a:latin typeface="Gill Sans"/>
                <a:ea typeface="Gill Sans"/>
                <a:cs typeface="Gill Sans"/>
                <a:sym typeface="Gill Sans"/>
              </a:defRPr>
            </a:lvl9pPr>
          </a:lstStyle>
          <a:p>
            <a:pPr defTabSz="685800">
              <a:defRPr/>
            </a:pPr>
            <a:fld id="{00000000-1234-1234-1234-123412341234}" type="slidenum">
              <a:rPr lang="ar-SA" smtClean="0"/>
              <a:pPr defTabSz="685800">
                <a:defRPr/>
              </a:pPr>
              <a:t>‹#›</a:t>
            </a:fld>
            <a:endParaRPr lang="ar-SA"/>
          </a:p>
        </p:txBody>
      </p:sp>
    </p:spTree>
    <p:extLst>
      <p:ext uri="{BB962C8B-B14F-4D97-AF65-F5344CB8AC3E}">
        <p14:creationId xmlns:p14="http://schemas.microsoft.com/office/powerpoint/2010/main" val="225293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622F-F134-8860-1632-0E1E7D4AB35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ar-SA"/>
          </a:p>
        </p:txBody>
      </p:sp>
      <p:sp>
        <p:nvSpPr>
          <p:cNvPr id="3" name="Picture Placeholder 2">
            <a:extLst>
              <a:ext uri="{FF2B5EF4-FFF2-40B4-BE49-F238E27FC236}">
                <a16:creationId xmlns:a16="http://schemas.microsoft.com/office/drawing/2014/main" id="{C783126F-CC13-346E-8A4D-E229FC703AC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Text Placeholder 3">
            <a:extLst>
              <a:ext uri="{FF2B5EF4-FFF2-40B4-BE49-F238E27FC236}">
                <a16:creationId xmlns:a16="http://schemas.microsoft.com/office/drawing/2014/main" id="{C3DF01B7-9822-E63F-1A42-96FA21774E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12132AC-7A4D-66FF-2808-6DA070E75BE7}"/>
              </a:ext>
            </a:extLst>
          </p:cNvPr>
          <p:cNvSpPr>
            <a:spLocks noGrp="1"/>
          </p:cNvSpPr>
          <p:nvPr>
            <p:ph type="dt" sz="half" idx="10"/>
          </p:nvPr>
        </p:nvSpPr>
        <p:spPr/>
        <p:txBody>
          <a:bodyPr/>
          <a:lstStyle/>
          <a:p>
            <a:fld id="{23F7120D-E376-4D46-BD94-74E69C24D3CA}" type="datetimeFigureOut">
              <a:rPr lang="ar-SA" smtClean="0"/>
              <a:t>17/08/1447</a:t>
            </a:fld>
            <a:endParaRPr lang="ar-SA"/>
          </a:p>
        </p:txBody>
      </p:sp>
      <p:sp>
        <p:nvSpPr>
          <p:cNvPr id="6" name="Footer Placeholder 5">
            <a:extLst>
              <a:ext uri="{FF2B5EF4-FFF2-40B4-BE49-F238E27FC236}">
                <a16:creationId xmlns:a16="http://schemas.microsoft.com/office/drawing/2014/main" id="{EC40A9DD-1E99-18F2-5541-90CB7C2DADD4}"/>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DF16BC86-1C6A-EB79-7B85-428DA36ABBDE}"/>
              </a:ext>
            </a:extLst>
          </p:cNvPr>
          <p:cNvSpPr>
            <a:spLocks noGrp="1"/>
          </p:cNvSpPr>
          <p:nvPr>
            <p:ph type="sldNum" sz="quarter" idx="12"/>
          </p:nvPr>
        </p:nvSpPr>
        <p:spPr/>
        <p:txBody>
          <a:bodyPr/>
          <a:lstStyle/>
          <a:p>
            <a:fld id="{FAE3ABE2-4526-A44E-86B8-6C0F27224191}" type="slidenum">
              <a:rPr lang="ar-SA" smtClean="0"/>
              <a:t>‹#›</a:t>
            </a:fld>
            <a:endParaRPr lang="ar-SA"/>
          </a:p>
        </p:txBody>
      </p:sp>
    </p:spTree>
    <p:extLst>
      <p:ext uri="{BB962C8B-B14F-4D97-AF65-F5344CB8AC3E}">
        <p14:creationId xmlns:p14="http://schemas.microsoft.com/office/powerpoint/2010/main" val="1502982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219200"/>
          </a:xfrm>
        </p:spPr>
        <p:txBody>
          <a:bodyPr/>
          <a:lstStyle>
            <a:lvl1pPr>
              <a:buClr>
                <a:schemeClr val="accent5">
                  <a:lumMod val="50000"/>
                </a:schemeClr>
              </a:buClr>
              <a:buSzPct val="100000"/>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vl6pPr>
              <a:buClr>
                <a:schemeClr val="accent5">
                  <a:lumMod val="50000"/>
                </a:schemeClr>
              </a:buClr>
              <a:defRPr/>
            </a:lvl6pPr>
            <a:lvl7pPr>
              <a:buClr>
                <a:schemeClr val="accent5">
                  <a:lumMod val="50000"/>
                </a:schemeClr>
              </a:buClr>
              <a:defRPr/>
            </a:lvl7pPr>
            <a:lvl8pPr>
              <a:buClr>
                <a:schemeClr val="accent5">
                  <a:lumMod val="50000"/>
                </a:schemeClr>
              </a:buClr>
              <a:defRPr/>
            </a:lvl8pPr>
            <a:lvl9pPr>
              <a:buClr>
                <a:schemeClr val="accent5">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Content Placeholder 3"/>
          <p:cNvSpPr>
            <a:spLocks noGrp="1"/>
          </p:cNvSpPr>
          <p:nvPr>
            <p:ph sz="quarter" idx="13"/>
          </p:nvPr>
        </p:nvSpPr>
        <p:spPr>
          <a:xfrm>
            <a:off x="609600" y="3048000"/>
            <a:ext cx="109728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648200"/>
            <a:ext cx="109728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5367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FF14-9128-4749-A487-4AFAF43B9E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EE550-B79F-4C57-8917-606184634A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6C002-D32F-4239-9AE6-9EE275DED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CD8EAD-F549-4AF8-9392-56CA4F577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FDA45-1292-4D95-853E-3F9D1271E1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9D1CF7-77D5-47B7-8327-D22C3197BD6F}"/>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8" name="Footer Placeholder 7">
            <a:extLst>
              <a:ext uri="{FF2B5EF4-FFF2-40B4-BE49-F238E27FC236}">
                <a16:creationId xmlns:a16="http://schemas.microsoft.com/office/drawing/2014/main" id="{AA397385-11D3-4004-85D6-D754D0CA4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70DD90-3615-47DF-A084-2D2740773C84}"/>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307588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7E81-F502-4798-9723-5B2F824FB8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1C8EC-0511-45B8-AF01-B929B4BE9C92}"/>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4" name="Footer Placeholder 3">
            <a:extLst>
              <a:ext uri="{FF2B5EF4-FFF2-40B4-BE49-F238E27FC236}">
                <a16:creationId xmlns:a16="http://schemas.microsoft.com/office/drawing/2014/main" id="{5A94369F-938E-416C-9F34-68BD6A841D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E32AEE-BC20-48F8-9720-C94635F1C4E8}"/>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59056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1954D-FC64-4BBC-B85B-540A136E4B5A}"/>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3" name="Footer Placeholder 2">
            <a:extLst>
              <a:ext uri="{FF2B5EF4-FFF2-40B4-BE49-F238E27FC236}">
                <a16:creationId xmlns:a16="http://schemas.microsoft.com/office/drawing/2014/main" id="{15B9DA1B-3C5B-4BD2-8EB7-71F6E539B7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BFFB09-D1FC-4C58-86BB-6B88F1F0D05F}"/>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40528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6333-04E0-4C1E-BB9B-3757381DE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A06E5-6DAD-4F74-AA03-39C844FF6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D04F0B-08E5-4F9B-ABFC-D3B89E1F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512071-45F3-4BEB-A6A1-AD69AC3C26E3}"/>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6" name="Footer Placeholder 5">
            <a:extLst>
              <a:ext uri="{FF2B5EF4-FFF2-40B4-BE49-F238E27FC236}">
                <a16:creationId xmlns:a16="http://schemas.microsoft.com/office/drawing/2014/main" id="{D4296910-CFAF-46F2-AAB9-7CA1C1972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11A59-4418-4BBC-86BC-182FE00BA648}"/>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124205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2A17-DFFF-4841-96C6-8497E4805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9CF1CE-02DC-437F-A168-29E399340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E179F2-F1A7-469D-BE5E-1A82155AF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82320C-1B16-4F21-8C40-AA7D7CB090AA}"/>
              </a:ext>
            </a:extLst>
          </p:cNvPr>
          <p:cNvSpPr>
            <a:spLocks noGrp="1"/>
          </p:cNvSpPr>
          <p:nvPr>
            <p:ph type="dt" sz="half" idx="10"/>
          </p:nvPr>
        </p:nvSpPr>
        <p:spPr/>
        <p:txBody>
          <a:bodyPr/>
          <a:lstStyle/>
          <a:p>
            <a:fld id="{0F63EA6F-3502-4579-A362-5068E5D62B57}" type="datetimeFigureOut">
              <a:rPr lang="en-US" smtClean="0"/>
              <a:t>2/4/2026</a:t>
            </a:fld>
            <a:endParaRPr lang="en-US"/>
          </a:p>
        </p:txBody>
      </p:sp>
      <p:sp>
        <p:nvSpPr>
          <p:cNvPr id="6" name="Footer Placeholder 5">
            <a:extLst>
              <a:ext uri="{FF2B5EF4-FFF2-40B4-BE49-F238E27FC236}">
                <a16:creationId xmlns:a16="http://schemas.microsoft.com/office/drawing/2014/main" id="{291A4541-02EE-45FE-A65B-45044539A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628CA-4A0A-4CC2-B386-E0E2A2164008}"/>
              </a:ext>
            </a:extLst>
          </p:cNvPr>
          <p:cNvSpPr>
            <a:spLocks noGrp="1"/>
          </p:cNvSpPr>
          <p:nvPr>
            <p:ph type="sldNum" sz="quarter" idx="12"/>
          </p:nvPr>
        </p:nvSpPr>
        <p:spPr/>
        <p:txBody>
          <a:bodyPr/>
          <a:lstStyle/>
          <a:p>
            <a:fld id="{58BCB560-D8A0-4639-AAE5-649B6E514C37}" type="slidenum">
              <a:rPr lang="en-US" smtClean="0"/>
              <a:t>‹#›</a:t>
            </a:fld>
            <a:endParaRPr lang="en-US"/>
          </a:p>
        </p:txBody>
      </p:sp>
    </p:spTree>
    <p:extLst>
      <p:ext uri="{BB962C8B-B14F-4D97-AF65-F5344CB8AC3E}">
        <p14:creationId xmlns:p14="http://schemas.microsoft.com/office/powerpoint/2010/main" val="266820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D2F59-3707-4EDE-9F47-76E0562A0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951F9-C64C-4260-9F99-0F00DED81F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7DAE1-DAC0-4694-9307-06D77166C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3EA6F-3502-4579-A362-5068E5D62B57}" type="datetimeFigureOut">
              <a:rPr lang="en-US" smtClean="0"/>
              <a:t>2/4/2026</a:t>
            </a:fld>
            <a:endParaRPr lang="en-US"/>
          </a:p>
        </p:txBody>
      </p:sp>
      <p:sp>
        <p:nvSpPr>
          <p:cNvPr id="5" name="Footer Placeholder 4">
            <a:extLst>
              <a:ext uri="{FF2B5EF4-FFF2-40B4-BE49-F238E27FC236}">
                <a16:creationId xmlns:a16="http://schemas.microsoft.com/office/drawing/2014/main" id="{754BC586-67D6-4B60-B306-CFF15CA1C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C9A3CB-DE5F-43D3-9C31-2B31891725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CB560-D8A0-4639-AAE5-649B6E514C37}" type="slidenum">
              <a:rPr lang="en-US" smtClean="0"/>
              <a:t>‹#›</a:t>
            </a:fld>
            <a:endParaRPr lang="en-US"/>
          </a:p>
        </p:txBody>
      </p:sp>
      <p:pic>
        <p:nvPicPr>
          <p:cNvPr id="9" name="Content Placeholder 6">
            <a:extLst>
              <a:ext uri="{FF2B5EF4-FFF2-40B4-BE49-F238E27FC236}">
                <a16:creationId xmlns:a16="http://schemas.microsoft.com/office/drawing/2014/main" id="{4209E9A2-4438-4FA2-9285-19D634C6CA6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7166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90" r:id="rId13"/>
    <p:sldLayoutId id="2147483691" r:id="rId14"/>
    <p:sldLayoutId id="214748369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15372"/>
            <a:ext cx="10972800" cy="1097280"/>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pic>
        <p:nvPicPr>
          <p:cNvPr id="6" name="Content Placeholder 6">
            <a:extLst>
              <a:ext uri="{FF2B5EF4-FFF2-40B4-BE49-F238E27FC236}">
                <a16:creationId xmlns:a16="http://schemas.microsoft.com/office/drawing/2014/main" id="{27AA5AA6-122D-4EE3-8F29-F82D63BBFDD3}"/>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9478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ctr" defTabSz="914400" rtl="0" eaLnBrk="1" latinLnBrk="0" hangingPunct="1">
        <a:lnSpc>
          <a:spcPct val="100000"/>
        </a:lnSpc>
        <a:spcBef>
          <a:spcPct val="0"/>
        </a:spcBef>
        <a:buNone/>
        <a:defRPr sz="2800" b="1" kern="1200">
          <a:solidFill>
            <a:schemeClr val="accent5">
              <a:lumMod val="50000"/>
            </a:schemeClr>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chemeClr val="accent5">
            <a:lumMod val="5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9">
          <p15:clr>
            <a:srgbClr val="F26B43"/>
          </p15:clr>
        </p15:guide>
        <p15:guide id="2" pos="5458">
          <p15:clr>
            <a:srgbClr val="F26B43"/>
          </p15:clr>
        </p15:guide>
        <p15:guide id="3" pos="18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98D9-D98F-44BF-A167-23A488001A7A}"/>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B0001C4D-8D01-4FF2-83D7-6A37DD83257A}"/>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3707B359-B29F-4C01-ABA8-D77609ACAE99}"/>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C36AFA35-4A0E-4BF1-B783-62D9A9CDD500}"/>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0EFA4F13-0538-458E-8225-D812BC1116E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DAD9FE0-BD10-4D28-8782-69D69022BDC7}"/>
              </a:ext>
            </a:extLst>
          </p:cNvPr>
          <p:cNvSpPr txBox="1"/>
          <p:nvPr/>
        </p:nvSpPr>
        <p:spPr>
          <a:xfrm>
            <a:off x="3647728" y="2527450"/>
            <a:ext cx="4630722" cy="461665"/>
          </a:xfrm>
          <a:prstGeom prst="rect">
            <a:avLst/>
          </a:prstGeom>
          <a:noFill/>
        </p:spPr>
        <p:txBody>
          <a:bodyPr wrap="square">
            <a:spAutoFit/>
          </a:bodyPr>
          <a:lstStyle/>
          <a:p>
            <a:pPr algn="ctr"/>
            <a:r>
              <a:rPr lang="en-US" sz="24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072FAB96-538F-4C1A-8AE7-CBC8F85CB58A}"/>
              </a:ext>
            </a:extLst>
          </p:cNvPr>
          <p:cNvSpPr txBox="1"/>
          <p:nvPr/>
        </p:nvSpPr>
        <p:spPr>
          <a:xfrm>
            <a:off x="3647728" y="3320535"/>
            <a:ext cx="4630722" cy="369332"/>
          </a:xfrm>
          <a:prstGeom prst="rect">
            <a:avLst/>
          </a:prstGeom>
          <a:noFill/>
        </p:spPr>
        <p:txBody>
          <a:bodyPr wrap="square">
            <a:spAutoFit/>
          </a:bodyPr>
          <a:lstStyle/>
          <a:p>
            <a:pPr algn="ctr"/>
            <a:r>
              <a:rPr lang="en-US" dirty="0">
                <a:solidFill>
                  <a:schemeClr val="bg1"/>
                </a:solidFill>
                <a:latin typeface="Arial Black" panose="020B0A04020102020204" pitchFamily="34" charset="0"/>
              </a:rPr>
              <a:t>Lecture 10</a:t>
            </a:r>
          </a:p>
        </p:txBody>
      </p:sp>
    </p:spTree>
    <p:extLst>
      <p:ext uri="{BB962C8B-B14F-4D97-AF65-F5344CB8AC3E}">
        <p14:creationId xmlns:p14="http://schemas.microsoft.com/office/powerpoint/2010/main" val="3884720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9A892-9BC8-EA25-9737-17B5987FA778}"/>
              </a:ext>
            </a:extLst>
          </p:cNvPr>
          <p:cNvPicPr>
            <a:picLocks noChangeAspect="1"/>
          </p:cNvPicPr>
          <p:nvPr/>
        </p:nvPicPr>
        <p:blipFill>
          <a:blip r:embed="rId2"/>
          <a:stretch>
            <a:fillRect/>
          </a:stretch>
        </p:blipFill>
        <p:spPr>
          <a:xfrm>
            <a:off x="1770887" y="1117855"/>
            <a:ext cx="4102991" cy="2307932"/>
          </a:xfrm>
          <a:prstGeom prst="rect">
            <a:avLst/>
          </a:prstGeom>
        </p:spPr>
      </p:pic>
      <p:pic>
        <p:nvPicPr>
          <p:cNvPr id="7" name="Picture 6">
            <a:extLst>
              <a:ext uri="{FF2B5EF4-FFF2-40B4-BE49-F238E27FC236}">
                <a16:creationId xmlns:a16="http://schemas.microsoft.com/office/drawing/2014/main" id="{DD580574-6448-B463-6CDB-6E6BB451E6B0}"/>
              </a:ext>
            </a:extLst>
          </p:cNvPr>
          <p:cNvPicPr>
            <a:picLocks noChangeAspect="1"/>
          </p:cNvPicPr>
          <p:nvPr/>
        </p:nvPicPr>
        <p:blipFill rotWithShape="1">
          <a:blip r:embed="rId3"/>
          <a:srcRect r="237" b="5337"/>
          <a:stretch/>
        </p:blipFill>
        <p:spPr>
          <a:xfrm>
            <a:off x="5980177" y="1117854"/>
            <a:ext cx="4330064" cy="2311146"/>
          </a:xfrm>
          <a:prstGeom prst="rect">
            <a:avLst/>
          </a:prstGeom>
        </p:spPr>
      </p:pic>
      <p:pic>
        <p:nvPicPr>
          <p:cNvPr id="10" name="Picture 9">
            <a:extLst>
              <a:ext uri="{FF2B5EF4-FFF2-40B4-BE49-F238E27FC236}">
                <a16:creationId xmlns:a16="http://schemas.microsoft.com/office/drawing/2014/main" id="{E9505D41-61CA-8DE8-363D-3F0CAFFB5FB3}"/>
              </a:ext>
            </a:extLst>
          </p:cNvPr>
          <p:cNvPicPr>
            <a:picLocks noChangeAspect="1"/>
          </p:cNvPicPr>
          <p:nvPr/>
        </p:nvPicPr>
        <p:blipFill>
          <a:blip r:embed="rId4"/>
          <a:stretch>
            <a:fillRect/>
          </a:stretch>
        </p:blipFill>
        <p:spPr>
          <a:xfrm>
            <a:off x="1770889" y="3559303"/>
            <a:ext cx="4102989" cy="2307932"/>
          </a:xfrm>
          <a:prstGeom prst="rect">
            <a:avLst/>
          </a:prstGeom>
        </p:spPr>
      </p:pic>
      <p:pic>
        <p:nvPicPr>
          <p:cNvPr id="11" name="Picture 10">
            <a:extLst>
              <a:ext uri="{FF2B5EF4-FFF2-40B4-BE49-F238E27FC236}">
                <a16:creationId xmlns:a16="http://schemas.microsoft.com/office/drawing/2014/main" id="{E684FB26-A4AE-9CB0-F27A-1A15C061B23D}"/>
              </a:ext>
            </a:extLst>
          </p:cNvPr>
          <p:cNvPicPr>
            <a:picLocks noChangeAspect="1"/>
          </p:cNvPicPr>
          <p:nvPr/>
        </p:nvPicPr>
        <p:blipFill>
          <a:blip r:embed="rId5"/>
          <a:stretch>
            <a:fillRect/>
          </a:stretch>
        </p:blipFill>
        <p:spPr>
          <a:xfrm>
            <a:off x="6066665" y="3528442"/>
            <a:ext cx="4243577" cy="2387012"/>
          </a:xfrm>
          <a:prstGeom prst="rect">
            <a:avLst/>
          </a:prstGeom>
        </p:spPr>
      </p:pic>
    </p:spTree>
    <p:extLst>
      <p:ext uri="{BB962C8B-B14F-4D97-AF65-F5344CB8AC3E}">
        <p14:creationId xmlns:p14="http://schemas.microsoft.com/office/powerpoint/2010/main" val="227630679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57471-EA45-F5BA-2B0E-810D6714A622}"/>
              </a:ext>
            </a:extLst>
          </p:cNvPr>
          <p:cNvPicPr>
            <a:picLocks noChangeAspect="1"/>
          </p:cNvPicPr>
          <p:nvPr/>
        </p:nvPicPr>
        <p:blipFill>
          <a:blip r:embed="rId2"/>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1C731C1-0A5F-BF5D-0E90-A39A6979D392}"/>
              </a:ext>
            </a:extLst>
          </p:cNvPr>
          <p:cNvPicPr>
            <a:picLocks noChangeAspect="1"/>
          </p:cNvPicPr>
          <p:nvPr/>
        </p:nvPicPr>
        <p:blipFill>
          <a:blip r:embed="rId3"/>
          <a:stretch>
            <a:fillRect/>
          </a:stretch>
        </p:blipFill>
        <p:spPr>
          <a:xfrm>
            <a:off x="6526829" y="1340422"/>
            <a:ext cx="3412907" cy="1920240"/>
          </a:xfrm>
          <a:prstGeom prst="rect">
            <a:avLst/>
          </a:prstGeom>
        </p:spPr>
      </p:pic>
      <p:pic>
        <p:nvPicPr>
          <p:cNvPr id="3" name="Picture 2">
            <a:extLst>
              <a:ext uri="{FF2B5EF4-FFF2-40B4-BE49-F238E27FC236}">
                <a16:creationId xmlns:a16="http://schemas.microsoft.com/office/drawing/2014/main" id="{94CFC62C-B10A-5C17-F2BE-6446AA6EA97C}"/>
              </a:ext>
            </a:extLst>
          </p:cNvPr>
          <p:cNvPicPr>
            <a:picLocks noChangeAspect="1"/>
          </p:cNvPicPr>
          <p:nvPr/>
        </p:nvPicPr>
        <p:blipFill>
          <a:blip r:embed="rId4"/>
          <a:stretch>
            <a:fillRect/>
          </a:stretch>
        </p:blipFill>
        <p:spPr>
          <a:xfrm>
            <a:off x="2252962" y="3597338"/>
            <a:ext cx="3412907" cy="1920240"/>
          </a:xfrm>
          <a:prstGeom prst="rect">
            <a:avLst/>
          </a:prstGeom>
        </p:spPr>
      </p:pic>
      <p:pic>
        <p:nvPicPr>
          <p:cNvPr id="5" name="Picture 4">
            <a:extLst>
              <a:ext uri="{FF2B5EF4-FFF2-40B4-BE49-F238E27FC236}">
                <a16:creationId xmlns:a16="http://schemas.microsoft.com/office/drawing/2014/main" id="{9485671B-61FE-4AD7-8D58-E6180B6A2320}"/>
              </a:ext>
            </a:extLst>
          </p:cNvPr>
          <p:cNvPicPr>
            <a:picLocks noChangeAspect="1"/>
          </p:cNvPicPr>
          <p:nvPr/>
        </p:nvPicPr>
        <p:blipFill>
          <a:blip r:embed="rId5"/>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4049613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825AB-BDB2-FDBB-AA07-527AA04421F3}"/>
              </a:ext>
            </a:extLst>
          </p:cNvPr>
          <p:cNvPicPr>
            <a:picLocks noChangeAspect="1"/>
          </p:cNvPicPr>
          <p:nvPr/>
        </p:nvPicPr>
        <p:blipFill>
          <a:blip r:embed="rId2"/>
          <a:stretch>
            <a:fillRect/>
          </a:stretch>
        </p:blipFill>
        <p:spPr>
          <a:xfrm>
            <a:off x="2053018" y="1257693"/>
            <a:ext cx="4042982" cy="2274178"/>
          </a:xfrm>
          <a:prstGeom prst="rect">
            <a:avLst/>
          </a:prstGeom>
        </p:spPr>
      </p:pic>
      <p:pic>
        <p:nvPicPr>
          <p:cNvPr id="3" name="Picture 2">
            <a:extLst>
              <a:ext uri="{FF2B5EF4-FFF2-40B4-BE49-F238E27FC236}">
                <a16:creationId xmlns:a16="http://schemas.microsoft.com/office/drawing/2014/main" id="{37CAAE54-6465-6549-4939-37E1AC4CDB7E}"/>
              </a:ext>
            </a:extLst>
          </p:cNvPr>
          <p:cNvPicPr>
            <a:picLocks noChangeAspect="1"/>
          </p:cNvPicPr>
          <p:nvPr/>
        </p:nvPicPr>
        <p:blipFill>
          <a:blip r:embed="rId3"/>
          <a:stretch>
            <a:fillRect/>
          </a:stretch>
        </p:blipFill>
        <p:spPr>
          <a:xfrm>
            <a:off x="6267260" y="1298089"/>
            <a:ext cx="3902203" cy="2274178"/>
          </a:xfrm>
          <a:prstGeom prst="rect">
            <a:avLst/>
          </a:prstGeom>
        </p:spPr>
      </p:pic>
      <p:pic>
        <p:nvPicPr>
          <p:cNvPr id="6" name="Picture 5">
            <a:extLst>
              <a:ext uri="{FF2B5EF4-FFF2-40B4-BE49-F238E27FC236}">
                <a16:creationId xmlns:a16="http://schemas.microsoft.com/office/drawing/2014/main" id="{D92D8780-42A6-963D-4A88-CCE06C0565ED}"/>
              </a:ext>
            </a:extLst>
          </p:cNvPr>
          <p:cNvPicPr>
            <a:picLocks noChangeAspect="1"/>
          </p:cNvPicPr>
          <p:nvPr/>
        </p:nvPicPr>
        <p:blipFill>
          <a:blip r:embed="rId4"/>
          <a:stretch>
            <a:fillRect/>
          </a:stretch>
        </p:blipFill>
        <p:spPr>
          <a:xfrm>
            <a:off x="2053018" y="3556730"/>
            <a:ext cx="4042982" cy="2043578"/>
          </a:xfrm>
          <a:prstGeom prst="rect">
            <a:avLst/>
          </a:prstGeom>
        </p:spPr>
      </p:pic>
      <p:pic>
        <p:nvPicPr>
          <p:cNvPr id="8" name="Picture 7">
            <a:extLst>
              <a:ext uri="{FF2B5EF4-FFF2-40B4-BE49-F238E27FC236}">
                <a16:creationId xmlns:a16="http://schemas.microsoft.com/office/drawing/2014/main" id="{DAEF3B1E-032D-D715-AE3C-F50FA9314903}"/>
              </a:ext>
            </a:extLst>
          </p:cNvPr>
          <p:cNvPicPr>
            <a:picLocks noChangeAspect="1"/>
          </p:cNvPicPr>
          <p:nvPr/>
        </p:nvPicPr>
        <p:blipFill>
          <a:blip r:embed="rId5"/>
          <a:stretch>
            <a:fillRect/>
          </a:stretch>
        </p:blipFill>
        <p:spPr>
          <a:xfrm>
            <a:off x="6267258" y="3684891"/>
            <a:ext cx="3797046" cy="1915419"/>
          </a:xfrm>
          <a:prstGeom prst="rect">
            <a:avLst/>
          </a:prstGeom>
        </p:spPr>
      </p:pic>
    </p:spTree>
    <p:extLst>
      <p:ext uri="{BB962C8B-B14F-4D97-AF65-F5344CB8AC3E}">
        <p14:creationId xmlns:p14="http://schemas.microsoft.com/office/powerpoint/2010/main" val="202535678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14967-8DE4-6643-EF1F-F71422CF825D}"/>
              </a:ext>
            </a:extLst>
          </p:cNvPr>
          <p:cNvPicPr>
            <a:picLocks noChangeAspect="1"/>
          </p:cNvPicPr>
          <p:nvPr/>
        </p:nvPicPr>
        <p:blipFill rotWithShape="1">
          <a:blip r:embed="rId2"/>
          <a:srcRect r="3106" b="6560"/>
          <a:stretch/>
        </p:blipFill>
        <p:spPr>
          <a:xfrm>
            <a:off x="6102286" y="1217295"/>
            <a:ext cx="4077224" cy="2211706"/>
          </a:xfrm>
          <a:prstGeom prst="rect">
            <a:avLst/>
          </a:prstGeom>
        </p:spPr>
      </p:pic>
      <p:pic>
        <p:nvPicPr>
          <p:cNvPr id="5" name="Picture 4">
            <a:extLst>
              <a:ext uri="{FF2B5EF4-FFF2-40B4-BE49-F238E27FC236}">
                <a16:creationId xmlns:a16="http://schemas.microsoft.com/office/drawing/2014/main" id="{EAF4F5B6-E131-0CC7-C558-D2EF321E6E33}"/>
              </a:ext>
            </a:extLst>
          </p:cNvPr>
          <p:cNvPicPr>
            <a:picLocks noChangeAspect="1"/>
          </p:cNvPicPr>
          <p:nvPr/>
        </p:nvPicPr>
        <p:blipFill>
          <a:blip r:embed="rId3"/>
          <a:stretch>
            <a:fillRect/>
          </a:stretch>
        </p:blipFill>
        <p:spPr>
          <a:xfrm>
            <a:off x="2012491" y="1287295"/>
            <a:ext cx="3832050" cy="2155529"/>
          </a:xfrm>
          <a:prstGeom prst="rect">
            <a:avLst/>
          </a:prstGeom>
        </p:spPr>
      </p:pic>
      <p:pic>
        <p:nvPicPr>
          <p:cNvPr id="7" name="Picture 6">
            <a:extLst>
              <a:ext uri="{FF2B5EF4-FFF2-40B4-BE49-F238E27FC236}">
                <a16:creationId xmlns:a16="http://schemas.microsoft.com/office/drawing/2014/main" id="{955C42F0-380C-3BFD-3C9C-55AC7B5563CB}"/>
              </a:ext>
            </a:extLst>
          </p:cNvPr>
          <p:cNvPicPr>
            <a:picLocks noChangeAspect="1"/>
          </p:cNvPicPr>
          <p:nvPr/>
        </p:nvPicPr>
        <p:blipFill>
          <a:blip r:embed="rId4"/>
          <a:stretch>
            <a:fillRect/>
          </a:stretch>
        </p:blipFill>
        <p:spPr>
          <a:xfrm>
            <a:off x="6102286" y="3490885"/>
            <a:ext cx="4077224" cy="2149821"/>
          </a:xfrm>
          <a:prstGeom prst="rect">
            <a:avLst/>
          </a:prstGeom>
        </p:spPr>
      </p:pic>
      <p:pic>
        <p:nvPicPr>
          <p:cNvPr id="9" name="Picture 8">
            <a:extLst>
              <a:ext uri="{FF2B5EF4-FFF2-40B4-BE49-F238E27FC236}">
                <a16:creationId xmlns:a16="http://schemas.microsoft.com/office/drawing/2014/main" id="{62B6463E-52BB-3ECE-8734-23E2F98B5F0D}"/>
              </a:ext>
            </a:extLst>
          </p:cNvPr>
          <p:cNvPicPr>
            <a:picLocks noChangeAspect="1"/>
          </p:cNvPicPr>
          <p:nvPr/>
        </p:nvPicPr>
        <p:blipFill>
          <a:blip r:embed="rId5"/>
          <a:stretch>
            <a:fillRect/>
          </a:stretch>
        </p:blipFill>
        <p:spPr>
          <a:xfrm>
            <a:off x="2062497" y="3590741"/>
            <a:ext cx="3732038" cy="2099271"/>
          </a:xfrm>
          <a:prstGeom prst="rect">
            <a:avLst/>
          </a:prstGeom>
        </p:spPr>
      </p:pic>
    </p:spTree>
    <p:extLst>
      <p:ext uri="{BB962C8B-B14F-4D97-AF65-F5344CB8AC3E}">
        <p14:creationId xmlns:p14="http://schemas.microsoft.com/office/powerpoint/2010/main" val="419154099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343690" y="2277745"/>
            <a:ext cx="3115673" cy="86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201465"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a:off x="6096000" y="1998694"/>
            <a:ext cx="0" cy="394658"/>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5"/>
            <a:ext cx="1101779"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S.T.P+D.&amp;B.</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62703" y="1252227"/>
            <a:ext cx="3905299" cy="1964251"/>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6096000" y="1998694"/>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7" name="Graphic 6">
            <a:extLst>
              <a:ext uri="{FF2B5EF4-FFF2-40B4-BE49-F238E27FC236}">
                <a16:creationId xmlns:a16="http://schemas.microsoft.com/office/drawing/2014/main" id="{C2128C90-24A4-5B9F-9298-7B775D969EB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7185"/>
          <a:stretch/>
        </p:blipFill>
        <p:spPr>
          <a:xfrm>
            <a:off x="5356271" y="2960214"/>
            <a:ext cx="967831" cy="1025189"/>
          </a:xfrm>
          <a:prstGeom prst="rect">
            <a:avLst/>
          </a:prstGeom>
        </p:spPr>
      </p:pic>
      <p:sp>
        <p:nvSpPr>
          <p:cNvPr id="9" name="TextBox 8">
            <a:extLst>
              <a:ext uri="{FF2B5EF4-FFF2-40B4-BE49-F238E27FC236}">
                <a16:creationId xmlns:a16="http://schemas.microsoft.com/office/drawing/2014/main" id="{A9142848-7ED3-33DE-5BF6-F34EEA6E6F6E}"/>
              </a:ext>
            </a:extLst>
          </p:cNvPr>
          <p:cNvSpPr txBox="1"/>
          <p:nvPr/>
        </p:nvSpPr>
        <p:spPr>
          <a:xfrm>
            <a:off x="1654792" y="1136513"/>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Corporate strategic planning </a:t>
            </a:r>
            <a:endParaRPr lang="en-SA" sz="1350" b="1" dirty="0">
              <a:solidFill>
                <a:prstClr val="black"/>
              </a:solidFill>
              <a:latin typeface="Gill Sans MT" panose="020B0502020104020203"/>
            </a:endParaRPr>
          </a:p>
        </p:txBody>
      </p:sp>
      <p:sp>
        <p:nvSpPr>
          <p:cNvPr id="10" name="TextBox 9">
            <a:extLst>
              <a:ext uri="{FF2B5EF4-FFF2-40B4-BE49-F238E27FC236}">
                <a16:creationId xmlns:a16="http://schemas.microsoft.com/office/drawing/2014/main" id="{A7386F41-671F-B7FA-C855-E76D752376EB}"/>
              </a:ext>
            </a:extLst>
          </p:cNvPr>
          <p:cNvSpPr txBox="1"/>
          <p:nvPr/>
        </p:nvSpPr>
        <p:spPr>
          <a:xfrm>
            <a:off x="1604531" y="1860194"/>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Marketing strategies formulation</a:t>
            </a:r>
            <a:endParaRPr lang="en-SA" sz="1350" b="1" dirty="0">
              <a:solidFill>
                <a:prstClr val="black"/>
              </a:solidFill>
              <a:latin typeface="Gill Sans MT" panose="020B0502020104020203"/>
            </a:endParaRPr>
          </a:p>
        </p:txBody>
      </p:sp>
      <p:cxnSp>
        <p:nvCxnSpPr>
          <p:cNvPr id="12" name="Straight Arrow Connector 11">
            <a:extLst>
              <a:ext uri="{FF2B5EF4-FFF2-40B4-BE49-F238E27FC236}">
                <a16:creationId xmlns:a16="http://schemas.microsoft.com/office/drawing/2014/main" id="{4A30327C-B20C-EE55-C104-9A0C58E4EC85}"/>
              </a:ext>
            </a:extLst>
          </p:cNvPr>
          <p:cNvCxnSpPr>
            <a:cxnSpLocks/>
          </p:cNvCxnSpPr>
          <p:nvPr/>
        </p:nvCxnSpPr>
        <p:spPr>
          <a:xfrm flipH="1">
            <a:off x="2201465" y="1524001"/>
            <a:ext cx="14287" cy="28683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E9DC789C-AD41-0C83-B044-6ACB0BC3B676}"/>
              </a:ext>
            </a:extLst>
          </p:cNvPr>
          <p:cNvCxnSpPr>
            <a:cxnSpLocks/>
          </p:cNvCxnSpPr>
          <p:nvPr/>
        </p:nvCxnSpPr>
        <p:spPr>
          <a:xfrm>
            <a:off x="2201464" y="2161058"/>
            <a:ext cx="0" cy="147167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7490716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6F4C5-16F2-3A37-6D98-A5BCD60348B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66679123-62FE-440D-23AF-3B6959085CF8}"/>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F0456BBE-C5EB-067E-F3EE-A784DE9F9CCE}"/>
              </a:ext>
            </a:extLst>
          </p:cNvPr>
          <p:cNvPicPr>
            <a:picLocks noChangeAspect="1"/>
          </p:cNvPicPr>
          <p:nvPr/>
        </p:nvPicPr>
        <p:blipFill>
          <a:blip r:embed="rId3"/>
          <a:stretch>
            <a:fillRect/>
          </a:stretch>
        </p:blipFill>
        <p:spPr>
          <a:xfrm>
            <a:off x="1904715" y="1265094"/>
            <a:ext cx="3937444" cy="2077868"/>
          </a:xfrm>
          <a:prstGeom prst="rect">
            <a:avLst/>
          </a:prstGeom>
        </p:spPr>
      </p:pic>
      <p:pic>
        <p:nvPicPr>
          <p:cNvPr id="8" name="Picture 7">
            <a:extLst>
              <a:ext uri="{FF2B5EF4-FFF2-40B4-BE49-F238E27FC236}">
                <a16:creationId xmlns:a16="http://schemas.microsoft.com/office/drawing/2014/main" id="{9F6600B2-C62D-D1EF-611A-EF8F881B00E6}"/>
              </a:ext>
            </a:extLst>
          </p:cNvPr>
          <p:cNvPicPr>
            <a:picLocks noChangeAspect="1"/>
          </p:cNvPicPr>
          <p:nvPr/>
        </p:nvPicPr>
        <p:blipFill>
          <a:blip r:embed="rId4"/>
          <a:stretch>
            <a:fillRect/>
          </a:stretch>
        </p:blipFill>
        <p:spPr>
          <a:xfrm>
            <a:off x="2031684" y="3599520"/>
            <a:ext cx="3644388" cy="2020051"/>
          </a:xfrm>
          <a:prstGeom prst="rect">
            <a:avLst/>
          </a:prstGeom>
        </p:spPr>
      </p:pic>
      <p:pic>
        <p:nvPicPr>
          <p:cNvPr id="11" name="Picture 10">
            <a:extLst>
              <a:ext uri="{FF2B5EF4-FFF2-40B4-BE49-F238E27FC236}">
                <a16:creationId xmlns:a16="http://schemas.microsoft.com/office/drawing/2014/main" id="{FD60B0C8-0C12-087E-B22A-D7D1B1A7D4A2}"/>
              </a:ext>
            </a:extLst>
          </p:cNvPr>
          <p:cNvPicPr>
            <a:picLocks noChangeAspect="1"/>
          </p:cNvPicPr>
          <p:nvPr/>
        </p:nvPicPr>
        <p:blipFill>
          <a:blip r:embed="rId5"/>
          <a:stretch>
            <a:fillRect/>
          </a:stretch>
        </p:blipFill>
        <p:spPr>
          <a:xfrm>
            <a:off x="6339930" y="1263838"/>
            <a:ext cx="3945173" cy="2257145"/>
          </a:xfrm>
          <a:prstGeom prst="rect">
            <a:avLst/>
          </a:prstGeom>
        </p:spPr>
      </p:pic>
      <p:sp>
        <p:nvSpPr>
          <p:cNvPr id="13" name="Rectangle 12">
            <a:extLst>
              <a:ext uri="{FF2B5EF4-FFF2-40B4-BE49-F238E27FC236}">
                <a16:creationId xmlns:a16="http://schemas.microsoft.com/office/drawing/2014/main" id="{1E80AE86-3EDD-CBD1-259A-1B78B8A49CE6}"/>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15" name="Picture 14">
            <a:extLst>
              <a:ext uri="{FF2B5EF4-FFF2-40B4-BE49-F238E27FC236}">
                <a16:creationId xmlns:a16="http://schemas.microsoft.com/office/drawing/2014/main" id="{A28620D9-B6C0-FE57-5F8A-9F531AC57EDE}"/>
              </a:ext>
            </a:extLst>
          </p:cNvPr>
          <p:cNvPicPr>
            <a:picLocks noChangeAspect="1"/>
          </p:cNvPicPr>
          <p:nvPr/>
        </p:nvPicPr>
        <p:blipFill>
          <a:blip r:embed="rId6"/>
          <a:stretch>
            <a:fillRect/>
          </a:stretch>
        </p:blipFill>
        <p:spPr>
          <a:xfrm>
            <a:off x="6371991" y="3684063"/>
            <a:ext cx="3881050" cy="1885383"/>
          </a:xfrm>
          <a:prstGeom prst="rect">
            <a:avLst/>
          </a:prstGeom>
        </p:spPr>
      </p:pic>
    </p:spTree>
    <p:extLst>
      <p:ext uri="{BB962C8B-B14F-4D97-AF65-F5344CB8AC3E}">
        <p14:creationId xmlns:p14="http://schemas.microsoft.com/office/powerpoint/2010/main" val="203003252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F6C7F7-D69C-62E8-8492-582159684B49}"/>
              </a:ext>
            </a:extLst>
          </p:cNvPr>
          <p:cNvPicPr>
            <a:picLocks noChangeAspect="1"/>
          </p:cNvPicPr>
          <p:nvPr/>
        </p:nvPicPr>
        <p:blipFill>
          <a:blip r:embed="rId3"/>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3F70F21-5B00-9529-C001-F0B11A6F30A8}"/>
              </a:ext>
            </a:extLst>
          </p:cNvPr>
          <p:cNvPicPr>
            <a:picLocks noChangeAspect="1"/>
          </p:cNvPicPr>
          <p:nvPr/>
        </p:nvPicPr>
        <p:blipFill>
          <a:blip r:embed="rId4"/>
          <a:stretch>
            <a:fillRect/>
          </a:stretch>
        </p:blipFill>
        <p:spPr>
          <a:xfrm>
            <a:off x="6526829" y="1340422"/>
            <a:ext cx="3412907" cy="1920240"/>
          </a:xfrm>
          <a:prstGeom prst="rect">
            <a:avLst/>
          </a:prstGeom>
        </p:spPr>
      </p:pic>
      <p:pic>
        <p:nvPicPr>
          <p:cNvPr id="7" name="Picture 6">
            <a:extLst>
              <a:ext uri="{FF2B5EF4-FFF2-40B4-BE49-F238E27FC236}">
                <a16:creationId xmlns:a16="http://schemas.microsoft.com/office/drawing/2014/main" id="{67ADC1EB-E62F-A3D9-9BEB-2BF8122D8C56}"/>
              </a:ext>
            </a:extLst>
          </p:cNvPr>
          <p:cNvPicPr>
            <a:picLocks noChangeAspect="1"/>
          </p:cNvPicPr>
          <p:nvPr/>
        </p:nvPicPr>
        <p:blipFill>
          <a:blip r:embed="rId5"/>
          <a:stretch>
            <a:fillRect/>
          </a:stretch>
        </p:blipFill>
        <p:spPr>
          <a:xfrm>
            <a:off x="2252962" y="3597338"/>
            <a:ext cx="3412907" cy="1920240"/>
          </a:xfrm>
          <a:prstGeom prst="rect">
            <a:avLst/>
          </a:prstGeom>
        </p:spPr>
      </p:pic>
      <p:pic>
        <p:nvPicPr>
          <p:cNvPr id="9" name="Picture 8">
            <a:extLst>
              <a:ext uri="{FF2B5EF4-FFF2-40B4-BE49-F238E27FC236}">
                <a16:creationId xmlns:a16="http://schemas.microsoft.com/office/drawing/2014/main" id="{4558E356-D227-0205-78B2-0012F0511522}"/>
              </a:ext>
            </a:extLst>
          </p:cNvPr>
          <p:cNvPicPr>
            <a:picLocks noChangeAspect="1"/>
          </p:cNvPicPr>
          <p:nvPr/>
        </p:nvPicPr>
        <p:blipFill>
          <a:blip r:embed="rId6"/>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132766775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BE49A-0528-24C2-2BF5-E16FAC3D9DA8}"/>
              </a:ext>
            </a:extLst>
          </p:cNvPr>
          <p:cNvPicPr>
            <a:picLocks noChangeAspect="1"/>
          </p:cNvPicPr>
          <p:nvPr/>
        </p:nvPicPr>
        <p:blipFill>
          <a:blip r:embed="rId2"/>
          <a:stretch>
            <a:fillRect/>
          </a:stretch>
        </p:blipFill>
        <p:spPr>
          <a:xfrm>
            <a:off x="1649657" y="1227468"/>
            <a:ext cx="2668484" cy="2074824"/>
          </a:xfrm>
          <a:prstGeom prst="rect">
            <a:avLst/>
          </a:prstGeom>
        </p:spPr>
      </p:pic>
      <p:pic>
        <p:nvPicPr>
          <p:cNvPr id="3" name="Picture 2">
            <a:extLst>
              <a:ext uri="{FF2B5EF4-FFF2-40B4-BE49-F238E27FC236}">
                <a16:creationId xmlns:a16="http://schemas.microsoft.com/office/drawing/2014/main" id="{C18981B3-0DDC-6D75-AAD5-C3D1F27325A2}"/>
              </a:ext>
            </a:extLst>
          </p:cNvPr>
          <p:cNvPicPr>
            <a:picLocks noChangeAspect="1"/>
          </p:cNvPicPr>
          <p:nvPr/>
        </p:nvPicPr>
        <p:blipFill>
          <a:blip r:embed="rId3"/>
          <a:stretch>
            <a:fillRect/>
          </a:stretch>
        </p:blipFill>
        <p:spPr>
          <a:xfrm>
            <a:off x="1452072" y="3296699"/>
            <a:ext cx="2668484" cy="2741214"/>
          </a:xfrm>
          <a:prstGeom prst="rect">
            <a:avLst/>
          </a:prstGeom>
        </p:spPr>
      </p:pic>
      <p:pic>
        <p:nvPicPr>
          <p:cNvPr id="4" name="Picture 3">
            <a:extLst>
              <a:ext uri="{FF2B5EF4-FFF2-40B4-BE49-F238E27FC236}">
                <a16:creationId xmlns:a16="http://schemas.microsoft.com/office/drawing/2014/main" id="{0FAC8419-0080-622C-1DF2-C22422011243}"/>
              </a:ext>
            </a:extLst>
          </p:cNvPr>
          <p:cNvPicPr>
            <a:picLocks noChangeAspect="1"/>
          </p:cNvPicPr>
          <p:nvPr/>
        </p:nvPicPr>
        <p:blipFill>
          <a:blip r:embed="rId4"/>
          <a:stretch>
            <a:fillRect/>
          </a:stretch>
        </p:blipFill>
        <p:spPr>
          <a:xfrm>
            <a:off x="7607178" y="997136"/>
            <a:ext cx="2968653" cy="2493751"/>
          </a:xfrm>
          <a:prstGeom prst="rect">
            <a:avLst/>
          </a:prstGeom>
        </p:spPr>
      </p:pic>
      <p:pic>
        <p:nvPicPr>
          <p:cNvPr id="5" name="Picture 4">
            <a:extLst>
              <a:ext uri="{FF2B5EF4-FFF2-40B4-BE49-F238E27FC236}">
                <a16:creationId xmlns:a16="http://schemas.microsoft.com/office/drawing/2014/main" id="{D854D7B4-5373-2D99-D570-6808255A1912}"/>
              </a:ext>
            </a:extLst>
          </p:cNvPr>
          <p:cNvPicPr>
            <a:picLocks noChangeAspect="1"/>
          </p:cNvPicPr>
          <p:nvPr/>
        </p:nvPicPr>
        <p:blipFill>
          <a:blip r:embed="rId5"/>
          <a:stretch>
            <a:fillRect/>
          </a:stretch>
        </p:blipFill>
        <p:spPr>
          <a:xfrm>
            <a:off x="4412441" y="1041197"/>
            <a:ext cx="3197610" cy="2447366"/>
          </a:xfrm>
          <a:prstGeom prst="rect">
            <a:avLst/>
          </a:prstGeom>
        </p:spPr>
      </p:pic>
      <p:pic>
        <p:nvPicPr>
          <p:cNvPr id="6" name="Picture 5">
            <a:extLst>
              <a:ext uri="{FF2B5EF4-FFF2-40B4-BE49-F238E27FC236}">
                <a16:creationId xmlns:a16="http://schemas.microsoft.com/office/drawing/2014/main" id="{59CD775D-66D9-314D-6D39-7870BABDE1F2}"/>
              </a:ext>
            </a:extLst>
          </p:cNvPr>
          <p:cNvPicPr>
            <a:picLocks noChangeAspect="1"/>
          </p:cNvPicPr>
          <p:nvPr/>
        </p:nvPicPr>
        <p:blipFill>
          <a:blip r:embed="rId6"/>
          <a:stretch>
            <a:fillRect/>
          </a:stretch>
        </p:blipFill>
        <p:spPr>
          <a:xfrm>
            <a:off x="4192485" y="3215584"/>
            <a:ext cx="2946944" cy="2631623"/>
          </a:xfrm>
          <a:prstGeom prst="rect">
            <a:avLst/>
          </a:prstGeom>
        </p:spPr>
      </p:pic>
      <p:pic>
        <p:nvPicPr>
          <p:cNvPr id="7" name="Picture 6">
            <a:extLst>
              <a:ext uri="{FF2B5EF4-FFF2-40B4-BE49-F238E27FC236}">
                <a16:creationId xmlns:a16="http://schemas.microsoft.com/office/drawing/2014/main" id="{70CF83E0-6059-2C43-325F-6688CE8C43EC}"/>
              </a:ext>
            </a:extLst>
          </p:cNvPr>
          <p:cNvPicPr>
            <a:picLocks noChangeAspect="1"/>
          </p:cNvPicPr>
          <p:nvPr/>
        </p:nvPicPr>
        <p:blipFill rotWithShape="1">
          <a:blip r:embed="rId7"/>
          <a:srcRect l="6561" t="878"/>
          <a:stretch/>
        </p:blipFill>
        <p:spPr>
          <a:xfrm>
            <a:off x="7304807" y="3347413"/>
            <a:ext cx="3197609" cy="2469390"/>
          </a:xfrm>
          <a:prstGeom prst="rect">
            <a:avLst/>
          </a:prstGeom>
        </p:spPr>
      </p:pic>
    </p:spTree>
    <p:extLst>
      <p:ext uri="{BB962C8B-B14F-4D97-AF65-F5344CB8AC3E}">
        <p14:creationId xmlns:p14="http://schemas.microsoft.com/office/powerpoint/2010/main" val="145452206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343690" y="2277745"/>
            <a:ext cx="3115673" cy="86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201465"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a:off x="6096000" y="1998694"/>
            <a:ext cx="0" cy="394658"/>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5"/>
            <a:ext cx="1101779"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S.T.P+D.&amp;B.</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62703" y="1371600"/>
            <a:ext cx="3905299" cy="1844878"/>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6096000" y="1998694"/>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7" name="Graphic 6">
            <a:extLst>
              <a:ext uri="{FF2B5EF4-FFF2-40B4-BE49-F238E27FC236}">
                <a16:creationId xmlns:a16="http://schemas.microsoft.com/office/drawing/2014/main" id="{C2128C90-24A4-5B9F-9298-7B775D969EB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7185"/>
          <a:stretch/>
        </p:blipFill>
        <p:spPr>
          <a:xfrm>
            <a:off x="5356271" y="2960214"/>
            <a:ext cx="967831" cy="1025189"/>
          </a:xfrm>
          <a:prstGeom prst="rect">
            <a:avLst/>
          </a:prstGeom>
        </p:spPr>
      </p:pic>
      <p:sp>
        <p:nvSpPr>
          <p:cNvPr id="9" name="TextBox 8">
            <a:extLst>
              <a:ext uri="{FF2B5EF4-FFF2-40B4-BE49-F238E27FC236}">
                <a16:creationId xmlns:a16="http://schemas.microsoft.com/office/drawing/2014/main" id="{A9142848-7ED3-33DE-5BF6-F34EEA6E6F6E}"/>
              </a:ext>
            </a:extLst>
          </p:cNvPr>
          <p:cNvSpPr txBox="1"/>
          <p:nvPr/>
        </p:nvSpPr>
        <p:spPr>
          <a:xfrm>
            <a:off x="1585830" y="1025674"/>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Corporate strategic planning </a:t>
            </a:r>
            <a:endParaRPr lang="en-SA" sz="1350" b="1" dirty="0">
              <a:solidFill>
                <a:prstClr val="black"/>
              </a:solidFill>
              <a:latin typeface="Gill Sans MT" panose="020B0502020104020203"/>
            </a:endParaRPr>
          </a:p>
        </p:txBody>
      </p:sp>
      <p:sp>
        <p:nvSpPr>
          <p:cNvPr id="10" name="TextBox 9">
            <a:extLst>
              <a:ext uri="{FF2B5EF4-FFF2-40B4-BE49-F238E27FC236}">
                <a16:creationId xmlns:a16="http://schemas.microsoft.com/office/drawing/2014/main" id="{A7386F41-671F-B7FA-C855-E76D752376EB}"/>
              </a:ext>
            </a:extLst>
          </p:cNvPr>
          <p:cNvSpPr txBox="1"/>
          <p:nvPr/>
        </p:nvSpPr>
        <p:spPr>
          <a:xfrm>
            <a:off x="1604531" y="1860194"/>
            <a:ext cx="2842406"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Marketing strategies formulation</a:t>
            </a:r>
            <a:endParaRPr lang="en-SA" sz="1350" b="1" dirty="0">
              <a:solidFill>
                <a:prstClr val="black"/>
              </a:solidFill>
              <a:latin typeface="Gill Sans MT" panose="020B0502020104020203"/>
            </a:endParaRPr>
          </a:p>
        </p:txBody>
      </p:sp>
      <p:cxnSp>
        <p:nvCxnSpPr>
          <p:cNvPr id="12" name="Straight Arrow Connector 11">
            <a:extLst>
              <a:ext uri="{FF2B5EF4-FFF2-40B4-BE49-F238E27FC236}">
                <a16:creationId xmlns:a16="http://schemas.microsoft.com/office/drawing/2014/main" id="{4A30327C-B20C-EE55-C104-9A0C58E4EC85}"/>
              </a:ext>
            </a:extLst>
          </p:cNvPr>
          <p:cNvCxnSpPr>
            <a:cxnSpLocks/>
          </p:cNvCxnSpPr>
          <p:nvPr/>
        </p:nvCxnSpPr>
        <p:spPr>
          <a:xfrm>
            <a:off x="2201464" y="1262955"/>
            <a:ext cx="0" cy="54788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E9DC789C-AD41-0C83-B044-6ACB0BC3B676}"/>
              </a:ext>
            </a:extLst>
          </p:cNvPr>
          <p:cNvCxnSpPr>
            <a:cxnSpLocks/>
          </p:cNvCxnSpPr>
          <p:nvPr/>
        </p:nvCxnSpPr>
        <p:spPr>
          <a:xfrm>
            <a:off x="2201464" y="2161058"/>
            <a:ext cx="0" cy="147167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3023238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B838D-04EA-CA97-8C5D-917D05B13DB8}"/>
              </a:ext>
            </a:extLst>
          </p:cNvPr>
          <p:cNvPicPr>
            <a:picLocks noChangeAspect="1"/>
          </p:cNvPicPr>
          <p:nvPr/>
        </p:nvPicPr>
        <p:blipFill>
          <a:blip r:embed="rId2"/>
          <a:stretch>
            <a:fillRect/>
          </a:stretch>
        </p:blipFill>
        <p:spPr>
          <a:xfrm>
            <a:off x="2438400" y="1219201"/>
            <a:ext cx="6838406" cy="4508437"/>
          </a:xfrm>
          <a:prstGeom prst="rect">
            <a:avLst/>
          </a:prstGeom>
        </p:spPr>
      </p:pic>
    </p:spTree>
    <p:extLst>
      <p:ext uri="{BB962C8B-B14F-4D97-AF65-F5344CB8AC3E}">
        <p14:creationId xmlns:p14="http://schemas.microsoft.com/office/powerpoint/2010/main" val="105931086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209800" y="1030537"/>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400" b="1" dirty="0">
                <a:solidFill>
                  <a:schemeClr val="accent5">
                    <a:lumMod val="50000"/>
                  </a:schemeClr>
                </a:solidFill>
                <a:latin typeface="Arial"/>
                <a:ea typeface="Arial"/>
                <a:cs typeface="Arial"/>
                <a:sym typeface="Arial"/>
              </a:rPr>
              <a:t>Strategic marketing</a:t>
            </a:r>
            <a:endParaRPr sz="1100" dirty="0">
              <a:solidFill>
                <a:schemeClr val="accent5">
                  <a:lumMod val="50000"/>
                </a:schemeClr>
              </a:solidFill>
              <a:latin typeface="Calibri" panose="020F0502020204030204"/>
            </a:endParaRPr>
          </a:p>
          <a:p>
            <a:pPr defTabSz="685800">
              <a:spcBef>
                <a:spcPts val="750"/>
              </a:spcBef>
              <a:buClr>
                <a:srgbClr val="0070C0"/>
              </a:buClr>
              <a:buSzPts val="7200"/>
              <a:defRPr/>
            </a:pPr>
            <a:r>
              <a:rPr lang="en-US" sz="4400" b="1" dirty="0">
                <a:solidFill>
                  <a:schemeClr val="accent5">
                    <a:lumMod val="50000"/>
                  </a:schemeClr>
                </a:solidFill>
                <a:latin typeface="Arial"/>
                <a:ea typeface="Arial"/>
                <a:cs typeface="Arial"/>
                <a:sym typeface="Arial"/>
              </a:rPr>
              <a:t>Lecture # 10</a:t>
            </a:r>
            <a:endParaRPr sz="1100" dirty="0">
              <a:solidFill>
                <a:schemeClr val="accent5">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5">
              <a:lumMod val="50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6:30</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1815436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C533C-536E-4A1B-F99A-559874A52806}"/>
              </a:ext>
            </a:extLst>
          </p:cNvPr>
          <p:cNvPicPr>
            <a:picLocks noChangeAspect="1"/>
          </p:cNvPicPr>
          <p:nvPr/>
        </p:nvPicPr>
        <p:blipFill rotWithShape="1">
          <a:blip r:embed="rId2">
            <a:extLst>
              <a:ext uri="{28A0092B-C50C-407E-A947-70E740481C1C}">
                <a14:useLocalDpi xmlns:a14="http://schemas.microsoft.com/office/drawing/2010/main" val="0"/>
              </a:ext>
            </a:extLst>
          </a:blip>
          <a:srcRect l="4189"/>
          <a:stretch/>
        </p:blipFill>
        <p:spPr>
          <a:xfrm>
            <a:off x="3695702" y="1384182"/>
            <a:ext cx="5802229" cy="4616567"/>
          </a:xfrm>
          <a:prstGeom prst="rect">
            <a:avLst/>
          </a:prstGeom>
        </p:spPr>
      </p:pic>
      <p:sp>
        <p:nvSpPr>
          <p:cNvPr id="6" name="Title 1">
            <a:extLst>
              <a:ext uri="{FF2B5EF4-FFF2-40B4-BE49-F238E27FC236}">
                <a16:creationId xmlns:a16="http://schemas.microsoft.com/office/drawing/2014/main" id="{F99B6EA1-C460-53DF-9A58-8C6833E0C757}"/>
              </a:ext>
            </a:extLst>
          </p:cNvPr>
          <p:cNvSpPr>
            <a:spLocks noGrp="1"/>
          </p:cNvSpPr>
          <p:nvPr>
            <p:ph type="title"/>
          </p:nvPr>
        </p:nvSpPr>
        <p:spPr>
          <a:xfrm>
            <a:off x="1634939" y="1085850"/>
            <a:ext cx="3079090" cy="857250"/>
          </a:xfrm>
        </p:spPr>
        <p:txBody>
          <a:bodyPr>
            <a:normAutofit/>
          </a:bodyPr>
          <a:lstStyle/>
          <a:p>
            <a:pPr algn="ctr"/>
            <a:r>
              <a:rPr lang="en-US" sz="2100" dirty="0">
                <a:solidFill>
                  <a:srgbClr val="C00000"/>
                </a:solidFill>
                <a:latin typeface="Abadi" panose="020B0604020104020204" pitchFamily="34" charset="0"/>
              </a:rPr>
              <a:t>Marketing research stages </a:t>
            </a:r>
          </a:p>
        </p:txBody>
      </p:sp>
    </p:spTree>
    <p:extLst>
      <p:ext uri="{BB962C8B-B14F-4D97-AF65-F5344CB8AC3E}">
        <p14:creationId xmlns:p14="http://schemas.microsoft.com/office/powerpoint/2010/main" val="412060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61F66-AFEE-142D-62E7-DD83E34FD1E9}"/>
              </a:ext>
            </a:extLst>
          </p:cNvPr>
          <p:cNvPicPr>
            <a:picLocks noChangeAspect="1"/>
          </p:cNvPicPr>
          <p:nvPr/>
        </p:nvPicPr>
        <p:blipFill rotWithShape="1">
          <a:blip r:embed="rId2"/>
          <a:srcRect b="50534"/>
          <a:stretch/>
        </p:blipFill>
        <p:spPr>
          <a:xfrm>
            <a:off x="5190101" y="1059574"/>
            <a:ext cx="5193986" cy="95598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A2B65BD-F463-7809-1A50-B30624DFEED2}"/>
              </a:ext>
            </a:extLst>
          </p:cNvPr>
          <p:cNvPicPr>
            <a:picLocks noChangeAspect="1"/>
          </p:cNvPicPr>
          <p:nvPr/>
        </p:nvPicPr>
        <p:blipFill>
          <a:blip r:embed="rId3"/>
          <a:stretch>
            <a:fillRect/>
          </a:stretch>
        </p:blipFill>
        <p:spPr>
          <a:xfrm>
            <a:off x="4897101" y="4316393"/>
            <a:ext cx="2514153" cy="146694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13212933-2240-BF5D-AA2D-5CFBBDD788F4}"/>
              </a:ext>
            </a:extLst>
          </p:cNvPr>
          <p:cNvSpPr>
            <a:spLocks noGrp="1"/>
          </p:cNvSpPr>
          <p:nvPr>
            <p:ph type="title" idx="4294967295"/>
          </p:nvPr>
        </p:nvSpPr>
        <p:spPr>
          <a:xfrm>
            <a:off x="1524001" y="1219200"/>
            <a:ext cx="2934821" cy="594033"/>
          </a:xfrm>
          <a:solidFill>
            <a:schemeClr val="bg1"/>
          </a:solidFill>
          <a:ln>
            <a:solidFill>
              <a:srgbClr val="0070C0"/>
            </a:solidFill>
          </a:ln>
        </p:spPr>
        <p:txBody>
          <a:bodyPr>
            <a:normAutofit/>
          </a:bodyPr>
          <a:lstStyle/>
          <a:p>
            <a:pPr algn="ctr"/>
            <a:r>
              <a:rPr lang="en-US" altLang="en-US" sz="3600" dirty="0">
                <a:solidFill>
                  <a:srgbClr val="0070C0"/>
                </a:solidFill>
                <a:latin typeface="+mn-lt"/>
                <a:ea typeface="ＭＳ Ｐゴシック" panose="020B0600070205080204" pitchFamily="34" charset="-128"/>
                <a:cs typeface="+mn-cs"/>
              </a:rPr>
              <a:t>1st  P- Product </a:t>
            </a:r>
            <a:endParaRPr lang="en-IN" sz="3600" dirty="0">
              <a:solidFill>
                <a:srgbClr val="0070C0"/>
              </a:solidFill>
              <a:latin typeface="+mn-lt"/>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3DD07A7-2646-0807-AC0F-A99874DAE313}"/>
              </a:ext>
            </a:extLst>
          </p:cNvPr>
          <p:cNvPicPr>
            <a:picLocks noChangeAspect="1"/>
          </p:cNvPicPr>
          <p:nvPr/>
        </p:nvPicPr>
        <p:blipFill rotWithShape="1">
          <a:blip r:embed="rId4"/>
          <a:srcRect l="5012" t="944" r="4175" b="2707"/>
          <a:stretch/>
        </p:blipFill>
        <p:spPr>
          <a:xfrm>
            <a:off x="4897100" y="2251075"/>
            <a:ext cx="2449874" cy="182980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1186EF8-1A9D-8610-DF95-E280FC216077}"/>
              </a:ext>
            </a:extLst>
          </p:cNvPr>
          <p:cNvPicPr>
            <a:picLocks noChangeAspect="1"/>
          </p:cNvPicPr>
          <p:nvPr/>
        </p:nvPicPr>
        <p:blipFill rotWithShape="1">
          <a:blip r:embed="rId5"/>
          <a:srcRect l="7127" r="6026" b="6937"/>
          <a:stretch/>
        </p:blipFill>
        <p:spPr>
          <a:xfrm>
            <a:off x="7618340" y="2273521"/>
            <a:ext cx="2842572" cy="180735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8C3953F-E2BB-6663-C612-243088B2452B}"/>
              </a:ext>
            </a:extLst>
          </p:cNvPr>
          <p:cNvPicPr>
            <a:picLocks noChangeAspect="1"/>
          </p:cNvPicPr>
          <p:nvPr/>
        </p:nvPicPr>
        <p:blipFill rotWithShape="1">
          <a:blip r:embed="rId6"/>
          <a:srcRect t="20371" r="35027" b="7345"/>
          <a:stretch/>
        </p:blipFill>
        <p:spPr>
          <a:xfrm>
            <a:off x="7557413" y="4489097"/>
            <a:ext cx="2964429" cy="129424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94BB452-71E1-CFEE-91F7-3ABBE089393A}"/>
              </a:ext>
            </a:extLst>
          </p:cNvPr>
          <p:cNvPicPr>
            <a:picLocks noChangeAspect="1"/>
          </p:cNvPicPr>
          <p:nvPr/>
        </p:nvPicPr>
        <p:blipFill>
          <a:blip r:embed="rId7"/>
          <a:stretch>
            <a:fillRect/>
          </a:stretch>
        </p:blipFill>
        <p:spPr>
          <a:xfrm>
            <a:off x="1544927" y="2015557"/>
            <a:ext cx="3216491" cy="3921539"/>
          </a:xfrm>
          <a:prstGeom prst="rect">
            <a:avLst/>
          </a:prstGeom>
        </p:spPr>
      </p:pic>
    </p:spTree>
    <p:extLst>
      <p:ext uri="{BB962C8B-B14F-4D97-AF65-F5344CB8AC3E}">
        <p14:creationId xmlns:p14="http://schemas.microsoft.com/office/powerpoint/2010/main" val="377162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B3C24-4D59-CC17-87E7-7329AE8A0B17}"/>
              </a:ext>
            </a:extLst>
          </p:cNvPr>
          <p:cNvPicPr>
            <a:picLocks noChangeAspect="1"/>
          </p:cNvPicPr>
          <p:nvPr/>
        </p:nvPicPr>
        <p:blipFill>
          <a:blip r:embed="rId2"/>
          <a:stretch>
            <a:fillRect/>
          </a:stretch>
        </p:blipFill>
        <p:spPr>
          <a:xfrm>
            <a:off x="8633991" y="1135018"/>
            <a:ext cx="1997657" cy="1485819"/>
          </a:xfrm>
          <a:prstGeom prst="rect">
            <a:avLst/>
          </a:prstGeom>
        </p:spPr>
      </p:pic>
      <p:sp>
        <p:nvSpPr>
          <p:cNvPr id="4" name="Content Placeholder 2">
            <a:extLst>
              <a:ext uri="{FF2B5EF4-FFF2-40B4-BE49-F238E27FC236}">
                <a16:creationId xmlns:a16="http://schemas.microsoft.com/office/drawing/2014/main" id="{14576195-6060-F322-AF72-06BEC744C935}"/>
              </a:ext>
            </a:extLst>
          </p:cNvPr>
          <p:cNvSpPr txBox="1">
            <a:spLocks/>
          </p:cNvSpPr>
          <p:nvPr/>
        </p:nvSpPr>
        <p:spPr>
          <a:xfrm>
            <a:off x="4817205" y="4648532"/>
            <a:ext cx="3153569" cy="843685"/>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dk1"/>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dk1"/>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dk1"/>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dk1"/>
                </a:solidFill>
                <a:latin typeface="+mn-lt"/>
                <a:ea typeface="+mn-ea"/>
                <a:cs typeface="+mn-cs"/>
              </a:defRPr>
            </a:lvl9pPr>
          </a:lstStyle>
          <a:p>
            <a:pPr marL="171442" indent="-171442" defTabSz="685766">
              <a:spcBef>
                <a:spcPts val="525"/>
              </a:spcBef>
              <a:buClr>
                <a:srgbClr val="2A1A00"/>
              </a:buClr>
              <a:defRPr/>
            </a:pPr>
            <a:r>
              <a:rPr lang="en-US" altLang="en-US" sz="1000" dirty="0">
                <a:solidFill>
                  <a:schemeClr val="accent5">
                    <a:lumMod val="50000"/>
                  </a:schemeClr>
                </a:solidFill>
                <a:latin typeface="Calibri" panose="020F0502020204030204"/>
                <a:ea typeface="ＭＳ Ｐゴシック" panose="020B0600070205080204" pitchFamily="34" charset="-128"/>
              </a:rPr>
              <a:t>Other pricing strategies Decoy, Popcorn Pricing strategy</a:t>
            </a:r>
          </a:p>
          <a:p>
            <a:pPr marL="171442" indent="-171442" defTabSz="685766">
              <a:spcBef>
                <a:spcPts val="525"/>
              </a:spcBef>
              <a:buClr>
                <a:srgbClr val="2A1A00"/>
              </a:buClr>
              <a:defRPr/>
            </a:pPr>
            <a:r>
              <a:rPr lang="en-US" altLang="en-US" sz="1000" dirty="0">
                <a:solidFill>
                  <a:schemeClr val="accent5">
                    <a:lumMod val="50000"/>
                  </a:schemeClr>
                </a:solidFill>
                <a:latin typeface="Calibri" panose="020F0502020204030204"/>
                <a:ea typeface="ＭＳ Ｐゴシック" panose="020B0600070205080204" pitchFamily="34" charset="-128"/>
              </a:rPr>
              <a:t>Initiating Price Changes</a:t>
            </a:r>
          </a:p>
          <a:p>
            <a:pPr marL="171442" indent="-171442" defTabSz="685766">
              <a:spcBef>
                <a:spcPts val="525"/>
              </a:spcBef>
              <a:buClr>
                <a:srgbClr val="2A1A00"/>
              </a:buClr>
              <a:defRPr/>
            </a:pPr>
            <a:r>
              <a:rPr lang="en-US" altLang="en-US" sz="1000" dirty="0">
                <a:solidFill>
                  <a:schemeClr val="accent5">
                    <a:lumMod val="50000"/>
                  </a:schemeClr>
                </a:solidFill>
                <a:latin typeface="Calibri" panose="020F0502020204030204"/>
                <a:ea typeface="ＭＳ Ｐゴシック" panose="020B0600070205080204" pitchFamily="34" charset="-128"/>
              </a:rPr>
              <a:t>Responding to Competitor Price Changes</a:t>
            </a:r>
          </a:p>
        </p:txBody>
      </p:sp>
      <p:pic>
        <p:nvPicPr>
          <p:cNvPr id="5" name="Picture 4">
            <a:extLst>
              <a:ext uri="{FF2B5EF4-FFF2-40B4-BE49-F238E27FC236}">
                <a16:creationId xmlns:a16="http://schemas.microsoft.com/office/drawing/2014/main" id="{4ED99B98-82EB-6B7C-8A27-0D0882743869}"/>
              </a:ext>
            </a:extLst>
          </p:cNvPr>
          <p:cNvPicPr>
            <a:picLocks noChangeAspect="1"/>
          </p:cNvPicPr>
          <p:nvPr/>
        </p:nvPicPr>
        <p:blipFill>
          <a:blip r:embed="rId3"/>
          <a:stretch>
            <a:fillRect/>
          </a:stretch>
        </p:blipFill>
        <p:spPr>
          <a:xfrm>
            <a:off x="8151964" y="4674854"/>
            <a:ext cx="2479684" cy="1344947"/>
          </a:xfrm>
          <a:prstGeom prst="rect">
            <a:avLst/>
          </a:prstGeom>
        </p:spPr>
      </p:pic>
      <p:sp>
        <p:nvSpPr>
          <p:cNvPr id="7" name="Title 1">
            <a:extLst>
              <a:ext uri="{FF2B5EF4-FFF2-40B4-BE49-F238E27FC236}">
                <a16:creationId xmlns:a16="http://schemas.microsoft.com/office/drawing/2014/main" id="{D3E2B4D0-6DF9-2A6B-769E-F84522FD016C}"/>
              </a:ext>
            </a:extLst>
          </p:cNvPr>
          <p:cNvSpPr>
            <a:spLocks noGrp="1"/>
          </p:cNvSpPr>
          <p:nvPr>
            <p:ph type="title" idx="4294967295"/>
          </p:nvPr>
        </p:nvSpPr>
        <p:spPr>
          <a:xfrm>
            <a:off x="1543833" y="1079243"/>
            <a:ext cx="2717271" cy="1048155"/>
          </a:xfrm>
          <a:solidFill>
            <a:schemeClr val="bg1"/>
          </a:solidFill>
          <a:ln>
            <a:solidFill>
              <a:srgbClr val="0070C0"/>
            </a:solidFill>
          </a:ln>
        </p:spPr>
        <p:txBody>
          <a:bodyPr vert="horz" lIns="68580" tIns="34290" rIns="68580" bIns="34290" rtlCol="0" anchor="ctr">
            <a:normAutofit/>
          </a:bodyPr>
          <a:lstStyle/>
          <a:p>
            <a:pPr algn="ctr"/>
            <a:r>
              <a:rPr lang="en-US" altLang="en-US" sz="3200" dirty="0">
                <a:latin typeface="+mn-lt"/>
                <a:ea typeface="ＭＳ Ｐゴシック" panose="020B0600070205080204" pitchFamily="34" charset="-128"/>
                <a:cs typeface="+mn-cs"/>
              </a:rPr>
              <a:t>2nd P-Price</a:t>
            </a:r>
            <a:endParaRPr lang="en-IN" sz="3200" dirty="0">
              <a:latin typeface="+mn-lt"/>
              <a:ea typeface="ＭＳ Ｐゴシック" panose="020B0600070205080204" pitchFamily="34" charset="-128"/>
              <a:cs typeface="+mn-cs"/>
            </a:endParaRPr>
          </a:p>
        </p:txBody>
      </p:sp>
      <p:sp>
        <p:nvSpPr>
          <p:cNvPr id="11" name="Content Placeholder 2">
            <a:extLst>
              <a:ext uri="{FF2B5EF4-FFF2-40B4-BE49-F238E27FC236}">
                <a16:creationId xmlns:a16="http://schemas.microsoft.com/office/drawing/2014/main" id="{E0B42140-52D9-5244-22DA-4B81E0B2A610}"/>
              </a:ext>
            </a:extLst>
          </p:cNvPr>
          <p:cNvSpPr txBox="1">
            <a:spLocks/>
          </p:cNvSpPr>
          <p:nvPr/>
        </p:nvSpPr>
        <p:spPr>
          <a:xfrm>
            <a:off x="1794232" y="2275681"/>
            <a:ext cx="2937272" cy="1342158"/>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171450" defTabSz="685800">
              <a:spcBef>
                <a:spcPts val="750"/>
              </a:spcBef>
              <a:buClr>
                <a:srgbClr val="2A1A00"/>
              </a:buClr>
              <a:buNone/>
              <a:defRPr/>
            </a:pPr>
            <a:r>
              <a:rPr lang="en-US" sz="1600" dirty="0">
                <a:solidFill>
                  <a:schemeClr val="accent5">
                    <a:lumMod val="50000"/>
                  </a:schemeClr>
                </a:solidFill>
                <a:latin typeface="Calibri" panose="020F0502020204030204"/>
              </a:rPr>
              <a:t>MAJOR PRICING STRATEGIES: </a:t>
            </a:r>
          </a:p>
          <a:p>
            <a:pPr marL="214303" indent="-171450" defTabSz="685800">
              <a:spcBef>
                <a:spcPts val="750"/>
              </a:spcBef>
              <a:buClr>
                <a:srgbClr val="2A1A00"/>
              </a:buClr>
              <a:buFont typeface="+mj-lt"/>
              <a:buAutoNum type="arabicPeriod"/>
              <a:defRPr/>
            </a:pPr>
            <a:r>
              <a:rPr lang="en-US" sz="1600" dirty="0">
                <a:solidFill>
                  <a:schemeClr val="accent5">
                    <a:lumMod val="50000"/>
                  </a:schemeClr>
                </a:solidFill>
                <a:latin typeface="Calibri" panose="020F0502020204030204"/>
              </a:rPr>
              <a:t>Cost-based pricing.</a:t>
            </a:r>
          </a:p>
          <a:p>
            <a:pPr marL="214303" indent="-171450" defTabSz="685800">
              <a:spcBef>
                <a:spcPts val="750"/>
              </a:spcBef>
              <a:buClr>
                <a:srgbClr val="2A1A00"/>
              </a:buClr>
              <a:buFont typeface="+mj-lt"/>
              <a:buAutoNum type="arabicPeriod"/>
              <a:defRPr/>
            </a:pPr>
            <a:r>
              <a:rPr lang="en-US" sz="1600" dirty="0">
                <a:solidFill>
                  <a:schemeClr val="accent5">
                    <a:lumMod val="50000"/>
                  </a:schemeClr>
                </a:solidFill>
                <a:latin typeface="Calibri" panose="020F0502020204030204"/>
              </a:rPr>
              <a:t>customer value–based pricing.</a:t>
            </a:r>
          </a:p>
          <a:p>
            <a:pPr marL="214303" indent="-171450" defTabSz="685800">
              <a:spcBef>
                <a:spcPts val="750"/>
              </a:spcBef>
              <a:buClr>
                <a:srgbClr val="2A1A00"/>
              </a:buClr>
              <a:buFont typeface="+mj-lt"/>
              <a:buAutoNum type="arabicPeriod"/>
              <a:defRPr/>
            </a:pPr>
            <a:r>
              <a:rPr lang="en-US" sz="1600" dirty="0">
                <a:solidFill>
                  <a:schemeClr val="accent5">
                    <a:lumMod val="50000"/>
                  </a:schemeClr>
                </a:solidFill>
                <a:latin typeface="Calibri" panose="020F0502020204030204"/>
              </a:rPr>
              <a:t>competition-based pricing</a:t>
            </a:r>
          </a:p>
          <a:p>
            <a:pPr marL="0" indent="-171450" defTabSz="685800">
              <a:spcBef>
                <a:spcPts val="750"/>
              </a:spcBef>
              <a:buClr>
                <a:srgbClr val="2A1A00"/>
              </a:buClr>
              <a:buNone/>
              <a:defRPr/>
            </a:pPr>
            <a:endParaRPr lang="en-IN" sz="1200" dirty="0">
              <a:solidFill>
                <a:schemeClr val="accent5">
                  <a:lumMod val="50000"/>
                </a:schemeClr>
              </a:solidFill>
              <a:latin typeface="Calibri" panose="020F0502020204030204"/>
            </a:endParaRPr>
          </a:p>
          <a:p>
            <a:pPr marL="214303" indent="-171450" defTabSz="685800">
              <a:spcBef>
                <a:spcPts val="750"/>
              </a:spcBef>
              <a:buClr>
                <a:srgbClr val="2A1A00"/>
              </a:buClr>
              <a:buFont typeface="+mj-lt"/>
              <a:buAutoNum type="arabicPeriod"/>
              <a:defRPr/>
            </a:pPr>
            <a:endParaRPr lang="en-IN" sz="1600" dirty="0">
              <a:solidFill>
                <a:schemeClr val="accent5">
                  <a:lumMod val="50000"/>
                </a:schemeClr>
              </a:solidFill>
              <a:latin typeface="Calibri" panose="020F0502020204030204"/>
            </a:endParaRPr>
          </a:p>
        </p:txBody>
      </p:sp>
      <p:sp>
        <p:nvSpPr>
          <p:cNvPr id="12" name="TextBox 11">
            <a:extLst>
              <a:ext uri="{FF2B5EF4-FFF2-40B4-BE49-F238E27FC236}">
                <a16:creationId xmlns:a16="http://schemas.microsoft.com/office/drawing/2014/main" id="{42FEA378-DBA4-35DE-B47A-A55164CF10CB}"/>
              </a:ext>
            </a:extLst>
          </p:cNvPr>
          <p:cNvSpPr txBox="1"/>
          <p:nvPr/>
        </p:nvSpPr>
        <p:spPr>
          <a:xfrm>
            <a:off x="1914449" y="3267211"/>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400" dirty="0">
              <a:solidFill>
                <a:schemeClr val="accent5">
                  <a:lumMod val="50000"/>
                </a:schemeClr>
              </a:solidFill>
              <a:latin typeface="Calibri" panose="020F0502020204030204"/>
            </a:endParaRPr>
          </a:p>
        </p:txBody>
      </p:sp>
      <p:sp>
        <p:nvSpPr>
          <p:cNvPr id="13" name="Content Placeholder 2">
            <a:extLst>
              <a:ext uri="{FF2B5EF4-FFF2-40B4-BE49-F238E27FC236}">
                <a16:creationId xmlns:a16="http://schemas.microsoft.com/office/drawing/2014/main" id="{6B315F77-D589-87D2-899D-2E80C3D8F72F}"/>
              </a:ext>
            </a:extLst>
          </p:cNvPr>
          <p:cNvSpPr txBox="1">
            <a:spLocks/>
          </p:cNvSpPr>
          <p:nvPr/>
        </p:nvSpPr>
        <p:spPr>
          <a:xfrm>
            <a:off x="1806146" y="3810000"/>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200" dirty="0">
                <a:solidFill>
                  <a:schemeClr val="accent5">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200" dirty="0">
                <a:solidFill>
                  <a:schemeClr val="accent5">
                    <a:lumMod val="50000"/>
                  </a:schemeClr>
                </a:solidFill>
                <a:latin typeface="Calibri" panose="020F0502020204030204"/>
              </a:rPr>
              <a:t>Product bundle pricing	</a:t>
            </a:r>
          </a:p>
          <a:p>
            <a:pPr indent="-171442" defTabSz="685766">
              <a:spcBef>
                <a:spcPts val="525"/>
              </a:spcBef>
              <a:defRPr/>
            </a:pPr>
            <a:endParaRPr lang="en-IN" sz="1200" dirty="0">
              <a:solidFill>
                <a:schemeClr val="accent5">
                  <a:lumMod val="50000"/>
                </a:schemeClr>
              </a:solidFill>
              <a:latin typeface="Calibri" panose="020F0502020204030204"/>
            </a:endParaRPr>
          </a:p>
        </p:txBody>
      </p:sp>
      <p:sp>
        <p:nvSpPr>
          <p:cNvPr id="14" name="Content Placeholder 2">
            <a:extLst>
              <a:ext uri="{FF2B5EF4-FFF2-40B4-BE49-F238E27FC236}">
                <a16:creationId xmlns:a16="http://schemas.microsoft.com/office/drawing/2014/main" id="{43EEFDD2-4A4C-4CF3-BFE6-5249A68D566B}"/>
              </a:ext>
            </a:extLst>
          </p:cNvPr>
          <p:cNvSpPr txBox="1">
            <a:spLocks/>
          </p:cNvSpPr>
          <p:nvPr/>
        </p:nvSpPr>
        <p:spPr>
          <a:xfrm>
            <a:off x="5338536" y="2607123"/>
            <a:ext cx="3153569"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200" dirty="0">
                <a:solidFill>
                  <a:schemeClr val="accent5">
                    <a:lumMod val="50000"/>
                  </a:schemeClr>
                </a:solidFill>
                <a:latin typeface="Calibri" panose="020F0502020204030204"/>
              </a:rPr>
              <a:t>PRICE ADJUSTMENT STRATEGIES</a:t>
            </a:r>
            <a:endParaRPr lang="en-US"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Discount and allowance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Segmented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Psychological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Promotional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Dynamic pricing</a:t>
            </a:r>
            <a:endParaRPr lang="en-SA" sz="12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200" dirty="0">
                <a:solidFill>
                  <a:schemeClr val="accent5">
                    <a:lumMod val="50000"/>
                  </a:schemeClr>
                </a:solidFill>
                <a:latin typeface="Calibri" panose="020F0502020204030204"/>
              </a:rPr>
              <a:t>International pricing</a:t>
            </a:r>
          </a:p>
          <a:p>
            <a:pPr indent="0" defTabSz="685766">
              <a:spcBef>
                <a:spcPts val="525"/>
              </a:spcBef>
              <a:defRPr/>
            </a:pPr>
            <a:endParaRPr lang="en-IN" sz="1200" dirty="0">
              <a:solidFill>
                <a:schemeClr val="accent5">
                  <a:lumMod val="50000"/>
                </a:schemeClr>
              </a:solidFill>
              <a:latin typeface="Calibri" panose="020F0502020204030204"/>
            </a:endParaRPr>
          </a:p>
        </p:txBody>
      </p:sp>
      <p:sp>
        <p:nvSpPr>
          <p:cNvPr id="15" name="TextBox 14">
            <a:extLst>
              <a:ext uri="{FF2B5EF4-FFF2-40B4-BE49-F238E27FC236}">
                <a16:creationId xmlns:a16="http://schemas.microsoft.com/office/drawing/2014/main" id="{E80CDC90-1DB6-9D21-92B0-9513ACBF95EB}"/>
              </a:ext>
            </a:extLst>
          </p:cNvPr>
          <p:cNvSpPr txBox="1"/>
          <p:nvPr/>
        </p:nvSpPr>
        <p:spPr>
          <a:xfrm>
            <a:off x="1507280" y="2234051"/>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600" dirty="0">
                <a:solidFill>
                  <a:schemeClr val="accent5">
                    <a:lumMod val="50000"/>
                  </a:schemeClr>
                </a:solidFill>
              </a:rPr>
              <a:t>A</a:t>
            </a:r>
          </a:p>
        </p:txBody>
      </p:sp>
      <p:sp>
        <p:nvSpPr>
          <p:cNvPr id="16" name="TextBox 15">
            <a:extLst>
              <a:ext uri="{FF2B5EF4-FFF2-40B4-BE49-F238E27FC236}">
                <a16:creationId xmlns:a16="http://schemas.microsoft.com/office/drawing/2014/main" id="{80DEE884-6331-2B01-CD06-559B72329707}"/>
              </a:ext>
            </a:extLst>
          </p:cNvPr>
          <p:cNvSpPr txBox="1"/>
          <p:nvPr/>
        </p:nvSpPr>
        <p:spPr>
          <a:xfrm>
            <a:off x="1527774" y="3758704"/>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sz="1600" dirty="0">
                <a:solidFill>
                  <a:schemeClr val="accent5">
                    <a:lumMod val="50000"/>
                  </a:schemeClr>
                </a:solidFill>
                <a:latin typeface="Gill Sans MT" panose="020B0502020104020203"/>
              </a:rPr>
              <a:t>B</a:t>
            </a:r>
          </a:p>
        </p:txBody>
      </p:sp>
      <p:sp>
        <p:nvSpPr>
          <p:cNvPr id="17" name="TextBox 16">
            <a:extLst>
              <a:ext uri="{FF2B5EF4-FFF2-40B4-BE49-F238E27FC236}">
                <a16:creationId xmlns:a16="http://schemas.microsoft.com/office/drawing/2014/main" id="{62E99A4F-D3F1-B722-798E-91FE1EF4BF09}"/>
              </a:ext>
            </a:extLst>
          </p:cNvPr>
          <p:cNvSpPr txBox="1"/>
          <p:nvPr/>
        </p:nvSpPr>
        <p:spPr>
          <a:xfrm>
            <a:off x="4916648" y="1713210"/>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600" dirty="0">
                <a:solidFill>
                  <a:schemeClr val="accent5">
                    <a:lumMod val="50000"/>
                  </a:schemeClr>
                </a:solidFill>
              </a:rPr>
              <a:t>C</a:t>
            </a:r>
            <a:endParaRPr lang="en-SA" sz="1600" dirty="0">
              <a:solidFill>
                <a:schemeClr val="accent5">
                  <a:lumMod val="50000"/>
                </a:schemeClr>
              </a:solidFill>
            </a:endParaRPr>
          </a:p>
        </p:txBody>
      </p:sp>
      <p:sp>
        <p:nvSpPr>
          <p:cNvPr id="18" name="TextBox 17">
            <a:extLst>
              <a:ext uri="{FF2B5EF4-FFF2-40B4-BE49-F238E27FC236}">
                <a16:creationId xmlns:a16="http://schemas.microsoft.com/office/drawing/2014/main" id="{50DEF21A-5061-3AA7-A4C0-7E634D575B85}"/>
              </a:ext>
            </a:extLst>
          </p:cNvPr>
          <p:cNvSpPr txBox="1"/>
          <p:nvPr/>
        </p:nvSpPr>
        <p:spPr>
          <a:xfrm>
            <a:off x="4916647" y="2275681"/>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600" dirty="0">
                <a:solidFill>
                  <a:schemeClr val="accent5">
                    <a:lumMod val="50000"/>
                  </a:schemeClr>
                </a:solidFill>
              </a:rPr>
              <a:t>D</a:t>
            </a:r>
            <a:endParaRPr lang="en-SA" sz="1600" dirty="0">
              <a:solidFill>
                <a:schemeClr val="accent5">
                  <a:lumMod val="50000"/>
                </a:schemeClr>
              </a:solidFill>
            </a:endParaRPr>
          </a:p>
        </p:txBody>
      </p:sp>
      <p:sp>
        <p:nvSpPr>
          <p:cNvPr id="19" name="TextBox 18">
            <a:extLst>
              <a:ext uri="{FF2B5EF4-FFF2-40B4-BE49-F238E27FC236}">
                <a16:creationId xmlns:a16="http://schemas.microsoft.com/office/drawing/2014/main" id="{18F205F3-9B03-6AC6-CF9F-03207CEBE71A}"/>
              </a:ext>
            </a:extLst>
          </p:cNvPr>
          <p:cNvSpPr txBox="1"/>
          <p:nvPr/>
        </p:nvSpPr>
        <p:spPr>
          <a:xfrm>
            <a:off x="4911095" y="2686404"/>
            <a:ext cx="303028" cy="3385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600" dirty="0">
                <a:solidFill>
                  <a:schemeClr val="accent5">
                    <a:lumMod val="50000"/>
                  </a:schemeClr>
                </a:solidFill>
              </a:rPr>
              <a:t>E</a:t>
            </a:r>
            <a:endParaRPr lang="en-SA" sz="1600" dirty="0">
              <a:solidFill>
                <a:schemeClr val="accent5">
                  <a:lumMod val="50000"/>
                </a:schemeClr>
              </a:solidFill>
            </a:endParaRPr>
          </a:p>
        </p:txBody>
      </p:sp>
      <p:sp>
        <p:nvSpPr>
          <p:cNvPr id="20" name="Title 1">
            <a:extLst>
              <a:ext uri="{FF2B5EF4-FFF2-40B4-BE49-F238E27FC236}">
                <a16:creationId xmlns:a16="http://schemas.microsoft.com/office/drawing/2014/main" id="{5AA85C14-5FE7-25D9-4F3A-F9A11998FD18}"/>
              </a:ext>
            </a:extLst>
          </p:cNvPr>
          <p:cNvSpPr txBox="1">
            <a:spLocks/>
          </p:cNvSpPr>
          <p:nvPr/>
        </p:nvSpPr>
        <p:spPr>
          <a:xfrm>
            <a:off x="5331940" y="2279000"/>
            <a:ext cx="3153569" cy="235449"/>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200" dirty="0">
                <a:solidFill>
                  <a:schemeClr val="accent5">
                    <a:lumMod val="50000"/>
                  </a:schemeClr>
                </a:solidFill>
                <a:latin typeface="Calibri" panose="020F0502020204030204"/>
                <a:ea typeface="ＭＳ Ｐゴシック" panose="020B0600070205080204" pitchFamily="34" charset="-128"/>
              </a:rPr>
              <a:t>New Product Pricing Strategies</a:t>
            </a:r>
            <a:endParaRPr lang="en-IN" sz="1200" dirty="0">
              <a:solidFill>
                <a:schemeClr val="accent5">
                  <a:lumMod val="50000"/>
                </a:schemeClr>
              </a:solidFill>
              <a:latin typeface="Calibri" panose="020F0502020204030204"/>
              <a:ea typeface="ＭＳ Ｐゴシック" panose="020B0600070205080204" pitchFamily="34" charset="-128"/>
            </a:endParaRPr>
          </a:p>
        </p:txBody>
      </p:sp>
      <p:sp>
        <p:nvSpPr>
          <p:cNvPr id="21" name="Title 1">
            <a:extLst>
              <a:ext uri="{FF2B5EF4-FFF2-40B4-BE49-F238E27FC236}">
                <a16:creationId xmlns:a16="http://schemas.microsoft.com/office/drawing/2014/main" id="{84E77F7C-7C68-DFB3-889D-75AFB057E5F1}"/>
              </a:ext>
            </a:extLst>
          </p:cNvPr>
          <p:cNvSpPr txBox="1">
            <a:spLocks/>
          </p:cNvSpPr>
          <p:nvPr/>
        </p:nvSpPr>
        <p:spPr>
          <a:xfrm>
            <a:off x="5305377" y="1758223"/>
            <a:ext cx="3153569" cy="235449"/>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200" dirty="0">
                <a:solidFill>
                  <a:schemeClr val="accent5">
                    <a:lumMod val="50000"/>
                  </a:schemeClr>
                </a:solidFill>
                <a:latin typeface="Calibri" panose="020F0502020204030204"/>
                <a:ea typeface="ＭＳ Ｐゴシック" panose="020B0600070205080204" pitchFamily="34" charset="-128"/>
              </a:rPr>
              <a:t>Factors affecting Pricing Strategies</a:t>
            </a:r>
            <a:endParaRPr lang="en-IN" sz="1200" dirty="0">
              <a:solidFill>
                <a:schemeClr val="accent5">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3928817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FE55B0-C6C0-8FC0-591A-6F1392F69BCB}"/>
              </a:ext>
            </a:extLst>
          </p:cNvPr>
          <p:cNvPicPr>
            <a:picLocks noChangeAspect="1"/>
          </p:cNvPicPr>
          <p:nvPr/>
        </p:nvPicPr>
        <p:blipFill>
          <a:blip r:embed="rId3"/>
          <a:stretch>
            <a:fillRect/>
          </a:stretch>
        </p:blipFill>
        <p:spPr>
          <a:xfrm>
            <a:off x="1887999" y="1957749"/>
            <a:ext cx="2510099" cy="1638554"/>
          </a:xfrm>
          <a:prstGeom prst="rect">
            <a:avLst/>
          </a:prstGeom>
        </p:spPr>
        <p:style>
          <a:lnRef idx="2">
            <a:schemeClr val="accent1"/>
          </a:lnRef>
          <a:fillRef idx="1">
            <a:schemeClr val="lt1"/>
          </a:fillRef>
          <a:effectRef idx="0">
            <a:schemeClr val="accent1"/>
          </a:effectRef>
          <a:fontRef idx="minor">
            <a:schemeClr val="dk1"/>
          </a:fontRef>
        </p:style>
      </p:pic>
      <p:pic>
        <p:nvPicPr>
          <p:cNvPr id="12" name="Picture 11">
            <a:extLst>
              <a:ext uri="{FF2B5EF4-FFF2-40B4-BE49-F238E27FC236}">
                <a16:creationId xmlns:a16="http://schemas.microsoft.com/office/drawing/2014/main" id="{EFBA38A8-B4D1-352E-4426-0700FF72053A}"/>
              </a:ext>
            </a:extLst>
          </p:cNvPr>
          <p:cNvPicPr>
            <a:picLocks noChangeAspect="1"/>
          </p:cNvPicPr>
          <p:nvPr/>
        </p:nvPicPr>
        <p:blipFill>
          <a:blip r:embed="rId4"/>
          <a:stretch>
            <a:fillRect/>
          </a:stretch>
        </p:blipFill>
        <p:spPr>
          <a:xfrm>
            <a:off x="4805800" y="1957749"/>
            <a:ext cx="2461129" cy="1508565"/>
          </a:xfrm>
          <a:prstGeom prst="rect">
            <a:avLst/>
          </a:prstGeom>
        </p:spPr>
        <p:style>
          <a:lnRef idx="2">
            <a:schemeClr val="accent1"/>
          </a:lnRef>
          <a:fillRef idx="1">
            <a:schemeClr val="lt1"/>
          </a:fillRef>
          <a:effectRef idx="0">
            <a:schemeClr val="accent1"/>
          </a:effectRef>
          <a:fontRef idx="minor">
            <a:schemeClr val="dk1"/>
          </a:fontRef>
        </p:style>
      </p:pic>
      <p:pic>
        <p:nvPicPr>
          <p:cNvPr id="13" name="Picture 12">
            <a:extLst>
              <a:ext uri="{FF2B5EF4-FFF2-40B4-BE49-F238E27FC236}">
                <a16:creationId xmlns:a16="http://schemas.microsoft.com/office/drawing/2014/main" id="{E0058DCA-CCD1-FEC1-8DBE-25C4B87C192C}"/>
              </a:ext>
            </a:extLst>
          </p:cNvPr>
          <p:cNvPicPr>
            <a:picLocks noChangeAspect="1"/>
          </p:cNvPicPr>
          <p:nvPr/>
        </p:nvPicPr>
        <p:blipFill>
          <a:blip r:embed="rId5"/>
          <a:stretch>
            <a:fillRect/>
          </a:stretch>
        </p:blipFill>
        <p:spPr>
          <a:xfrm>
            <a:off x="1902099" y="3692696"/>
            <a:ext cx="2482944" cy="1890328"/>
          </a:xfrm>
          <a:prstGeom prst="rect">
            <a:avLst/>
          </a:prstGeom>
        </p:spPr>
        <p:style>
          <a:lnRef idx="2">
            <a:schemeClr val="accent1"/>
          </a:lnRef>
          <a:fillRef idx="1">
            <a:schemeClr val="lt1"/>
          </a:fillRef>
          <a:effectRef idx="0">
            <a:schemeClr val="accent1"/>
          </a:effectRef>
          <a:fontRef idx="minor">
            <a:schemeClr val="dk1"/>
          </a:fontRef>
        </p:style>
      </p:pic>
      <p:pic>
        <p:nvPicPr>
          <p:cNvPr id="14" name="Picture 13">
            <a:extLst>
              <a:ext uri="{FF2B5EF4-FFF2-40B4-BE49-F238E27FC236}">
                <a16:creationId xmlns:a16="http://schemas.microsoft.com/office/drawing/2014/main" id="{FA613050-5F7D-541B-9F40-06BEC8D1B1D4}"/>
              </a:ext>
            </a:extLst>
          </p:cNvPr>
          <p:cNvPicPr>
            <a:picLocks noChangeAspect="1"/>
          </p:cNvPicPr>
          <p:nvPr/>
        </p:nvPicPr>
        <p:blipFill>
          <a:blip r:embed="rId6"/>
          <a:stretch>
            <a:fillRect/>
          </a:stretch>
        </p:blipFill>
        <p:spPr>
          <a:xfrm>
            <a:off x="4730996" y="3596304"/>
            <a:ext cx="2610737" cy="1961765"/>
          </a:xfrm>
          <a:prstGeom prst="rect">
            <a:avLst/>
          </a:prstGeom>
        </p:spPr>
        <p:style>
          <a:lnRef idx="2">
            <a:schemeClr val="accent1"/>
          </a:lnRef>
          <a:fillRef idx="1">
            <a:schemeClr val="lt1"/>
          </a:fillRef>
          <a:effectRef idx="0">
            <a:schemeClr val="accent1"/>
          </a:effectRef>
          <a:fontRef idx="minor">
            <a:schemeClr val="dk1"/>
          </a:fontRef>
        </p:style>
      </p:pic>
      <p:pic>
        <p:nvPicPr>
          <p:cNvPr id="15" name="Picture 14">
            <a:extLst>
              <a:ext uri="{FF2B5EF4-FFF2-40B4-BE49-F238E27FC236}">
                <a16:creationId xmlns:a16="http://schemas.microsoft.com/office/drawing/2014/main" id="{1D038256-3C7A-AFE9-0FCC-62C5EF7104AF}"/>
              </a:ext>
            </a:extLst>
          </p:cNvPr>
          <p:cNvPicPr>
            <a:picLocks noChangeAspect="1"/>
          </p:cNvPicPr>
          <p:nvPr/>
        </p:nvPicPr>
        <p:blipFill>
          <a:blip r:embed="rId7"/>
          <a:stretch>
            <a:fillRect/>
          </a:stretch>
        </p:blipFill>
        <p:spPr>
          <a:xfrm>
            <a:off x="7671781" y="3609909"/>
            <a:ext cx="2618120" cy="1961765"/>
          </a:xfrm>
          <a:prstGeom prst="rect">
            <a:avLst/>
          </a:prstGeom>
        </p:spPr>
        <p:style>
          <a:lnRef idx="2">
            <a:schemeClr val="accent1"/>
          </a:lnRef>
          <a:fillRef idx="1">
            <a:schemeClr val="lt1"/>
          </a:fillRef>
          <a:effectRef idx="0">
            <a:schemeClr val="accent1"/>
          </a:effectRef>
          <a:fontRef idx="minor">
            <a:schemeClr val="dk1"/>
          </a:fontRef>
        </p:style>
      </p:pic>
      <p:sp>
        <p:nvSpPr>
          <p:cNvPr id="16" name="Title 1">
            <a:extLst>
              <a:ext uri="{FF2B5EF4-FFF2-40B4-BE49-F238E27FC236}">
                <a16:creationId xmlns:a16="http://schemas.microsoft.com/office/drawing/2014/main" id="{C15D9BB7-55A5-397F-7093-B5EE43B2996A}"/>
              </a:ext>
            </a:extLst>
          </p:cNvPr>
          <p:cNvSpPr>
            <a:spLocks noGrp="1"/>
          </p:cNvSpPr>
          <p:nvPr>
            <p:ph type="title" idx="4294967295"/>
          </p:nvPr>
        </p:nvSpPr>
        <p:spPr>
          <a:xfrm>
            <a:off x="1828800" y="1143001"/>
            <a:ext cx="8209430" cy="839391"/>
          </a:xfrm>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fontScale="90000"/>
          </a:bodyPr>
          <a:lstStyle/>
          <a:p>
            <a:pPr algn="ctr"/>
            <a:r>
              <a:rPr lang="en-US" altLang="en-US" sz="3600" dirty="0">
                <a:solidFill>
                  <a:srgbClr val="0070C0"/>
                </a:solidFill>
                <a:ea typeface="ＭＳ Ｐゴシック" panose="020B0600070205080204" pitchFamily="34" charset="-128"/>
              </a:rPr>
              <a:t>3rd P-Place (distribution /marketing channels)</a:t>
            </a:r>
            <a:endParaRPr lang="en-IN" sz="3600" dirty="0">
              <a:solidFill>
                <a:srgbClr val="0070C0"/>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DD4B73DE-D274-54AD-9271-F793CAD29E5C}"/>
              </a:ext>
            </a:extLst>
          </p:cNvPr>
          <p:cNvPicPr>
            <a:picLocks noChangeAspect="1"/>
          </p:cNvPicPr>
          <p:nvPr/>
        </p:nvPicPr>
        <p:blipFill rotWithShape="1">
          <a:blip r:embed="rId8"/>
          <a:srcRect t="2732" r="9373" b="15073"/>
          <a:stretch/>
        </p:blipFill>
        <p:spPr>
          <a:xfrm>
            <a:off x="7567661" y="1957749"/>
            <a:ext cx="2956993" cy="150856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83577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930C479-87BC-D5C9-5D08-B70EA93E8E50}"/>
              </a:ext>
            </a:extLst>
          </p:cNvPr>
          <p:cNvSpPr>
            <a:spLocks noGrp="1"/>
          </p:cNvSpPr>
          <p:nvPr>
            <p:ph type="title" idx="4294967295"/>
          </p:nvPr>
        </p:nvSpPr>
        <p:spPr>
          <a:xfrm>
            <a:off x="1540779" y="1371600"/>
            <a:ext cx="3328639" cy="590581"/>
          </a:xfrm>
          <a:solidFill>
            <a:schemeClr val="bg1"/>
          </a:solidFill>
          <a:ln>
            <a:solidFill>
              <a:srgbClr val="0070C0"/>
            </a:solidFill>
          </a:ln>
        </p:spPr>
        <p:txBody>
          <a:bodyPr>
            <a:normAutofit fontScale="90000"/>
          </a:bodyPr>
          <a:lstStyle/>
          <a:p>
            <a:pPr algn="ctr"/>
            <a:r>
              <a:rPr lang="en-US" altLang="en-US" sz="2400" dirty="0">
                <a:solidFill>
                  <a:srgbClr val="0070C0"/>
                </a:solidFill>
                <a:ea typeface="ＭＳ Ｐゴシック" panose="020B0600070205080204" pitchFamily="34" charset="-128"/>
              </a:rPr>
              <a:t>4</a:t>
            </a:r>
            <a:r>
              <a:rPr lang="en-US" altLang="en-US" sz="2400" baseline="30000" dirty="0">
                <a:solidFill>
                  <a:srgbClr val="0070C0"/>
                </a:solidFill>
                <a:ea typeface="ＭＳ Ｐゴシック" panose="020B0600070205080204" pitchFamily="34" charset="-128"/>
              </a:rPr>
              <a:t>th</a:t>
            </a:r>
            <a:r>
              <a:rPr lang="en-US" altLang="en-US" sz="2400" dirty="0">
                <a:solidFill>
                  <a:srgbClr val="0070C0"/>
                </a:solidFill>
                <a:ea typeface="ＭＳ Ｐゴシック" panose="020B0600070205080204" pitchFamily="34" charset="-128"/>
              </a:rPr>
              <a:t> P- promotion (</a:t>
            </a:r>
            <a:r>
              <a:rPr lang="en-US" altLang="en-US" sz="1800" dirty="0">
                <a:solidFill>
                  <a:srgbClr val="0070C0"/>
                </a:solidFill>
                <a:ea typeface="ＭＳ Ｐゴシック" panose="020B0600070205080204" pitchFamily="34" charset="-128"/>
              </a:rPr>
              <a:t>promotion MIX/tools)</a:t>
            </a:r>
            <a:endParaRPr lang="en-IN" sz="2400" dirty="0">
              <a:solidFill>
                <a:srgbClr val="0070C0"/>
              </a:solidFill>
            </a:endParaRPr>
          </a:p>
        </p:txBody>
      </p:sp>
      <p:pic>
        <p:nvPicPr>
          <p:cNvPr id="8" name="Picture 2" descr="Promotion">
            <a:extLst>
              <a:ext uri="{FF2B5EF4-FFF2-40B4-BE49-F238E27FC236}">
                <a16:creationId xmlns:a16="http://schemas.microsoft.com/office/drawing/2014/main" id="{BB2EDE67-FF9E-CB4B-671B-1ABA189D52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8" b="46474"/>
          <a:stretch/>
        </p:blipFill>
        <p:spPr bwMode="auto">
          <a:xfrm>
            <a:off x="4869417" y="1066800"/>
            <a:ext cx="3094608" cy="852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6FA3785-ECD0-3879-A32A-151E2FEA46F0}"/>
              </a:ext>
            </a:extLst>
          </p:cNvPr>
          <p:cNvPicPr>
            <a:picLocks noChangeAspect="1"/>
          </p:cNvPicPr>
          <p:nvPr/>
        </p:nvPicPr>
        <p:blipFill rotWithShape="1">
          <a:blip r:embed="rId3"/>
          <a:srcRect l="264" t="8105" r="14015" b="13143"/>
          <a:stretch/>
        </p:blipFill>
        <p:spPr>
          <a:xfrm>
            <a:off x="1621654" y="2102041"/>
            <a:ext cx="3561036" cy="1718014"/>
          </a:xfrm>
          <a:prstGeom prst="rect">
            <a:avLst/>
          </a:prstGeom>
        </p:spPr>
      </p:pic>
      <p:pic>
        <p:nvPicPr>
          <p:cNvPr id="11" name="Picture 10">
            <a:extLst>
              <a:ext uri="{FF2B5EF4-FFF2-40B4-BE49-F238E27FC236}">
                <a16:creationId xmlns:a16="http://schemas.microsoft.com/office/drawing/2014/main" id="{D67589F6-8830-2AE3-09E1-4F1C21D34A19}"/>
              </a:ext>
            </a:extLst>
          </p:cNvPr>
          <p:cNvPicPr>
            <a:picLocks noChangeAspect="1"/>
          </p:cNvPicPr>
          <p:nvPr/>
        </p:nvPicPr>
        <p:blipFill>
          <a:blip r:embed="rId4"/>
          <a:stretch>
            <a:fillRect/>
          </a:stretch>
        </p:blipFill>
        <p:spPr>
          <a:xfrm>
            <a:off x="5336031" y="2170682"/>
            <a:ext cx="3407697" cy="1840213"/>
          </a:xfrm>
          <a:prstGeom prst="rect">
            <a:avLst/>
          </a:prstGeom>
        </p:spPr>
      </p:pic>
      <p:pic>
        <p:nvPicPr>
          <p:cNvPr id="12" name="Picture 11">
            <a:extLst>
              <a:ext uri="{FF2B5EF4-FFF2-40B4-BE49-F238E27FC236}">
                <a16:creationId xmlns:a16="http://schemas.microsoft.com/office/drawing/2014/main" id="{D27C5B8F-4712-DBA3-EFF4-6C56269F9DC3}"/>
              </a:ext>
            </a:extLst>
          </p:cNvPr>
          <p:cNvPicPr>
            <a:picLocks noChangeAspect="1"/>
          </p:cNvPicPr>
          <p:nvPr/>
        </p:nvPicPr>
        <p:blipFill rotWithShape="1">
          <a:blip r:embed="rId5"/>
          <a:srcRect l="2271" t="12146" r="454" b="8552"/>
          <a:stretch/>
        </p:blipFill>
        <p:spPr>
          <a:xfrm>
            <a:off x="1540778" y="4027887"/>
            <a:ext cx="3395800" cy="2042789"/>
          </a:xfrm>
          <a:prstGeom prst="rect">
            <a:avLst/>
          </a:prstGeom>
        </p:spPr>
      </p:pic>
      <p:pic>
        <p:nvPicPr>
          <p:cNvPr id="13" name="Picture 12">
            <a:extLst>
              <a:ext uri="{FF2B5EF4-FFF2-40B4-BE49-F238E27FC236}">
                <a16:creationId xmlns:a16="http://schemas.microsoft.com/office/drawing/2014/main" id="{3CBA0311-8277-43F2-A903-0F60D7A3F0C4}"/>
              </a:ext>
            </a:extLst>
          </p:cNvPr>
          <p:cNvPicPr>
            <a:picLocks noChangeAspect="1"/>
          </p:cNvPicPr>
          <p:nvPr/>
        </p:nvPicPr>
        <p:blipFill rotWithShape="1">
          <a:blip r:embed="rId6"/>
          <a:srcRect l="3994" t="13844" r="3036" b="23856"/>
          <a:stretch/>
        </p:blipFill>
        <p:spPr>
          <a:xfrm>
            <a:off x="5182690" y="4185349"/>
            <a:ext cx="3561036" cy="1875580"/>
          </a:xfrm>
          <a:prstGeom prst="rect">
            <a:avLst/>
          </a:prstGeom>
        </p:spPr>
      </p:pic>
      <p:pic>
        <p:nvPicPr>
          <p:cNvPr id="2" name="Picture 1">
            <a:extLst>
              <a:ext uri="{FF2B5EF4-FFF2-40B4-BE49-F238E27FC236}">
                <a16:creationId xmlns:a16="http://schemas.microsoft.com/office/drawing/2014/main" id="{F493E513-E162-92BB-B20B-7AF2FBBD1784}"/>
              </a:ext>
            </a:extLst>
          </p:cNvPr>
          <p:cNvPicPr>
            <a:picLocks noChangeAspect="1"/>
          </p:cNvPicPr>
          <p:nvPr/>
        </p:nvPicPr>
        <p:blipFill>
          <a:blip r:embed="rId7"/>
          <a:stretch>
            <a:fillRect/>
          </a:stretch>
        </p:blipFill>
        <p:spPr>
          <a:xfrm>
            <a:off x="7679526" y="1059737"/>
            <a:ext cx="2961347" cy="1665758"/>
          </a:xfrm>
          <a:prstGeom prst="rect">
            <a:avLst/>
          </a:prstGeom>
        </p:spPr>
      </p:pic>
      <p:sp>
        <p:nvSpPr>
          <p:cNvPr id="14" name="TextBox 13">
            <a:extLst>
              <a:ext uri="{FF2B5EF4-FFF2-40B4-BE49-F238E27FC236}">
                <a16:creationId xmlns:a16="http://schemas.microsoft.com/office/drawing/2014/main" id="{754682B3-1187-0BE0-6DF4-1ED1FE1CC08E}"/>
              </a:ext>
            </a:extLst>
          </p:cNvPr>
          <p:cNvSpPr txBox="1"/>
          <p:nvPr/>
        </p:nvSpPr>
        <p:spPr>
          <a:xfrm>
            <a:off x="9160197" y="3358521"/>
            <a:ext cx="302486"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685766">
              <a:defRPr/>
            </a:pPr>
            <a:r>
              <a:rPr lang="en-SA" sz="2000" dirty="0">
                <a:solidFill>
                  <a:prstClr val="black"/>
                </a:solidFill>
                <a:latin typeface="Gill Sans MT" panose="020B0502020104020203"/>
              </a:rPr>
              <a:t>5</a:t>
            </a:r>
          </a:p>
        </p:txBody>
      </p:sp>
      <p:pic>
        <p:nvPicPr>
          <p:cNvPr id="15" name="Picture 2" descr="Integrating Direct Marketing Know-How with Digital Marketing — Direct  Marketing Agency">
            <a:extLst>
              <a:ext uri="{FF2B5EF4-FFF2-40B4-BE49-F238E27FC236}">
                <a16:creationId xmlns:a16="http://schemas.microsoft.com/office/drawing/2014/main" id="{068A52F1-E927-EA5D-6CF2-626260A244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3300" y="3999612"/>
            <a:ext cx="1415099" cy="198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26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29F45-7420-F003-0E7A-D102984360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96E118-D2A2-83BB-3A75-BC059F01229C}"/>
              </a:ext>
            </a:extLst>
          </p:cNvPr>
          <p:cNvPicPr>
            <a:picLocks noChangeAspect="1"/>
          </p:cNvPicPr>
          <p:nvPr/>
        </p:nvPicPr>
        <p:blipFill rotWithShape="1">
          <a:blip r:embed="rId2"/>
          <a:srcRect t="17848" r="-1" b="19864"/>
          <a:stretch/>
        </p:blipFill>
        <p:spPr>
          <a:xfrm>
            <a:off x="1524016" y="1600200"/>
            <a:ext cx="9143985" cy="3349480"/>
          </a:xfrm>
          <a:prstGeom prst="rect">
            <a:avLst/>
          </a:prstGeom>
        </p:spPr>
      </p:pic>
      <p:sp>
        <p:nvSpPr>
          <p:cNvPr id="2" name="TextBox 1">
            <a:extLst>
              <a:ext uri="{FF2B5EF4-FFF2-40B4-BE49-F238E27FC236}">
                <a16:creationId xmlns:a16="http://schemas.microsoft.com/office/drawing/2014/main" id="{119B6F9C-B386-4A27-9FAA-D07DD2C74698}"/>
              </a:ext>
            </a:extLst>
          </p:cNvPr>
          <p:cNvSpPr txBox="1"/>
          <p:nvPr/>
        </p:nvSpPr>
        <p:spPr>
          <a:xfrm>
            <a:off x="2286000" y="2131057"/>
            <a:ext cx="5664708" cy="259588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algn="ctr">
              <a:lnSpc>
                <a:spcPct val="300000"/>
              </a:lnSpc>
              <a:spcAft>
                <a:spcPts val="450"/>
              </a:spcAft>
            </a:pPr>
            <a:r>
              <a:rPr lang="en-US" sz="4950" dirty="0"/>
              <a:t>Group support</a:t>
            </a:r>
          </a:p>
        </p:txBody>
      </p:sp>
    </p:spTree>
    <p:extLst>
      <p:ext uri="{BB962C8B-B14F-4D97-AF65-F5344CB8AC3E}">
        <p14:creationId xmlns:p14="http://schemas.microsoft.com/office/powerpoint/2010/main" val="1311167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34DBE1-0CAF-1B5B-4DAF-06096EE30D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E94083-219B-D7A8-3718-3A8D7C71F290}"/>
              </a:ext>
            </a:extLst>
          </p:cNvPr>
          <p:cNvSpPr txBox="1"/>
          <p:nvPr/>
        </p:nvSpPr>
        <p:spPr>
          <a:xfrm>
            <a:off x="1754642" y="1143001"/>
            <a:ext cx="8682717" cy="4108817"/>
          </a:xfrm>
          <a:prstGeom prst="rect">
            <a:avLst/>
          </a:prstGeom>
          <a:noFill/>
        </p:spPr>
        <p:txBody>
          <a:bodyPr wrap="square">
            <a:spAutoFit/>
          </a:bodyPr>
          <a:lstStyle/>
          <a:p>
            <a:pPr defTabSz="685800">
              <a:defRPr/>
            </a:pPr>
            <a:r>
              <a:rPr lang="en-US" sz="2800" dirty="0">
                <a:solidFill>
                  <a:schemeClr val="accent5">
                    <a:lumMod val="50000"/>
                  </a:schemeClr>
                </a:solidFill>
                <a:latin typeface="Calibri Light" panose="020F0302020204030204"/>
              </a:rPr>
              <a:t>Strategic Marketing Assignment</a:t>
            </a:r>
          </a:p>
          <a:p>
            <a:pPr defTabSz="685800">
              <a:defRPr/>
            </a:pPr>
            <a:r>
              <a:rPr lang="en-US" sz="1050" dirty="0">
                <a:solidFill>
                  <a:schemeClr val="accent5">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050" dirty="0">
                <a:solidFill>
                  <a:schemeClr val="accent5">
                    <a:lumMod val="50000"/>
                  </a:schemeClr>
                </a:solidFill>
                <a:latin typeface="Arial" panose="020B0604020202020204" pitchFamily="34" charset="0"/>
              </a:rPr>
              <a:t>The company is currently successful but is going through a period of </a:t>
            </a:r>
            <a:r>
              <a:rPr lang="en-US" sz="1050" dirty="0">
                <a:solidFill>
                  <a:schemeClr val="accent5">
                    <a:lumMod val="50000"/>
                  </a:schemeClr>
                </a:solidFill>
                <a:highlight>
                  <a:srgbClr val="FFFF00"/>
                </a:highlight>
                <a:latin typeface="Arial" panose="020B0604020202020204" pitchFamily="34" charset="0"/>
              </a:rPr>
              <a:t>intense</a:t>
            </a:r>
            <a:r>
              <a:rPr lang="en-US" sz="1050" dirty="0">
                <a:solidFill>
                  <a:schemeClr val="accent5">
                    <a:lumMod val="50000"/>
                  </a:schemeClr>
                </a:solidFill>
                <a:latin typeface="Arial" panose="020B0604020202020204" pitchFamily="34" charset="0"/>
              </a:rPr>
              <a:t> </a:t>
            </a:r>
            <a:r>
              <a:rPr lang="en-US" sz="1050" dirty="0">
                <a:solidFill>
                  <a:schemeClr val="accent5">
                    <a:lumMod val="50000"/>
                  </a:schemeClr>
                </a:solidFill>
                <a:highlight>
                  <a:srgbClr val="FFFF00"/>
                </a:highlight>
                <a:latin typeface="Arial" panose="020B0604020202020204" pitchFamily="34" charset="0"/>
              </a:rPr>
              <a:t>change</a:t>
            </a:r>
            <a:r>
              <a:rPr lang="en-US" sz="1050" dirty="0">
                <a:solidFill>
                  <a:schemeClr val="accent5">
                    <a:lumMod val="50000"/>
                  </a:schemeClr>
                </a:solidFill>
                <a:latin typeface="Arial" panose="020B0604020202020204" pitchFamily="34" charset="0"/>
              </a:rPr>
              <a:t>. There are </a:t>
            </a:r>
            <a:r>
              <a:rPr lang="en-US" sz="1050" dirty="0">
                <a:solidFill>
                  <a:schemeClr val="accent5">
                    <a:lumMod val="50000"/>
                  </a:schemeClr>
                </a:solidFill>
                <a:highlight>
                  <a:srgbClr val="FFFF00"/>
                </a:highlight>
                <a:latin typeface="Arial" panose="020B0604020202020204" pitchFamily="34" charset="0"/>
              </a:rPr>
              <a:t>new competitors entering the market</a:t>
            </a:r>
            <a:r>
              <a:rPr lang="en-US" sz="1050" dirty="0">
                <a:solidFill>
                  <a:schemeClr val="accent5">
                    <a:lumMod val="50000"/>
                  </a:schemeClr>
                </a:solidFill>
                <a:latin typeface="Arial" panose="020B0604020202020204" pitchFamily="34" charset="0"/>
              </a:rPr>
              <a:t>, whilst </a:t>
            </a:r>
            <a:r>
              <a:rPr lang="en-US" sz="1050" dirty="0">
                <a:solidFill>
                  <a:schemeClr val="accent5">
                    <a:lumMod val="50000"/>
                  </a:schemeClr>
                </a:solidFill>
                <a:highlight>
                  <a:srgbClr val="FFFF00"/>
                </a:highlight>
                <a:latin typeface="Arial" panose="020B0604020202020204" pitchFamily="34" charset="0"/>
              </a:rPr>
              <a:t>new technologies are changing both production</a:t>
            </a:r>
            <a:r>
              <a:rPr lang="en-US" sz="1050" dirty="0">
                <a:solidFill>
                  <a:schemeClr val="accent5">
                    <a:lumMod val="50000"/>
                  </a:schemeClr>
                </a:solidFill>
                <a:latin typeface="Arial" panose="020B0604020202020204" pitchFamily="34" charset="0"/>
              </a:rPr>
              <a:t> capabilities and </a:t>
            </a:r>
            <a:r>
              <a:rPr lang="en-US" sz="1050" dirty="0">
                <a:solidFill>
                  <a:schemeClr val="accent5">
                    <a:lumMod val="50000"/>
                  </a:schemeClr>
                </a:solidFill>
                <a:highlight>
                  <a:srgbClr val="FFFF00"/>
                </a:highlight>
                <a:latin typeface="Arial" panose="020B0604020202020204" pitchFamily="34" charset="0"/>
              </a:rPr>
              <a:t>consumer preferences</a:t>
            </a:r>
            <a:r>
              <a:rPr lang="en-US" sz="1050" dirty="0">
                <a:solidFill>
                  <a:schemeClr val="accent5">
                    <a:lumMod val="50000"/>
                  </a:schemeClr>
                </a:solidFill>
                <a:latin typeface="Arial" panose="020B0604020202020204" pitchFamily="34" charset="0"/>
              </a:rPr>
              <a:t>.</a:t>
            </a:r>
          </a:p>
          <a:p>
            <a:pPr defTabSz="685800">
              <a:defRPr/>
            </a:pPr>
            <a:endParaRPr lang="en-US" sz="105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1</a:t>
            </a:r>
            <a:endParaRPr lang="en-US" sz="105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prepare a presentation with accompanying </a:t>
            </a:r>
            <a:r>
              <a:rPr lang="en-US" sz="700" dirty="0" err="1">
                <a:solidFill>
                  <a:schemeClr val="accent5">
                    <a:lumMod val="50000"/>
                  </a:schemeClr>
                </a:solidFill>
                <a:latin typeface="Arial" panose="020B0604020202020204" pitchFamily="34" charset="0"/>
              </a:rPr>
              <a:t>notes.The</a:t>
            </a:r>
            <a:r>
              <a:rPr lang="en-US" sz="700" dirty="0">
                <a:solidFill>
                  <a:schemeClr val="accent5">
                    <a:lumMod val="50000"/>
                  </a:schemeClr>
                </a:solidFill>
                <a:latin typeface="Arial" panose="020B0604020202020204" pitchFamily="34" charset="0"/>
              </a:rPr>
              <a:t> content of the presentation and notes should:</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a:t>
            </a:r>
            <a:r>
              <a:rPr lang="en-US" sz="700" dirty="0" err="1">
                <a:solidFill>
                  <a:schemeClr val="accent5">
                    <a:lumMod val="50000"/>
                  </a:schemeClr>
                </a:solidFill>
                <a:latin typeface="Arial" panose="020B0604020202020204" pitchFamily="34" charset="0"/>
              </a:rPr>
              <a:t>Analyse</a:t>
            </a:r>
            <a:r>
              <a:rPr lang="en-US" sz="700" dirty="0">
                <a:solidFill>
                  <a:schemeClr val="accent5">
                    <a:lumMod val="50000"/>
                  </a:schemeClr>
                </a:solidFill>
                <a:latin typeface="Arial" panose="020B0604020202020204" pitchFamily="34" charset="0"/>
              </a:rPr>
              <a:t> the relationship between corporate and marketing strategies</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Explain how marketing strategies can contribute to competitive advantage</a:t>
            </a:r>
          </a:p>
          <a:p>
            <a:pPr defTabSz="685800">
              <a:defRPr/>
            </a:pPr>
            <a:r>
              <a:rPr lang="en-US" sz="700" b="1" dirty="0">
                <a:solidFill>
                  <a:schemeClr val="accent5">
                    <a:lumMod val="50000"/>
                  </a:schemeClr>
                </a:solidFill>
                <a:latin typeface="Arial" panose="020B0604020202020204" pitchFamily="34" charset="0"/>
              </a:rPr>
              <a:t>Extension activities</a:t>
            </a:r>
            <a:endParaRPr lang="en-US" sz="70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700" dirty="0">
                <a:solidFill>
                  <a:schemeClr val="accent5">
                    <a:lumMod val="50000"/>
                  </a:schemeClr>
                </a:solidFill>
                <a:latin typeface="Arial" panose="020B0604020202020204" pitchFamily="34" charset="0"/>
              </a:rPr>
              <a:t>formulation of marketing strategy.</a:t>
            </a:r>
          </a:p>
          <a:p>
            <a:pPr defTabSz="685800">
              <a:defRPr/>
            </a:pPr>
            <a:endParaRPr lang="en-US" sz="40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2</a:t>
            </a:r>
          </a:p>
          <a:p>
            <a:pPr defTabSz="685800">
              <a:defRPr/>
            </a:pPr>
            <a:r>
              <a:rPr lang="en-US" sz="700" dirty="0">
                <a:solidFill>
                  <a:schemeClr val="accent5">
                    <a:lumMod val="50000"/>
                  </a:schemeClr>
                </a:solidFill>
                <a:latin typeface="Arial" panose="020B0604020202020204" pitchFamily="34" charset="0"/>
              </a:rPr>
              <a:t> prepare a handout to be used by future participants in the</a:t>
            </a:r>
          </a:p>
          <a:p>
            <a:pPr defTabSz="685800">
              <a:defRPr/>
            </a:pPr>
            <a:r>
              <a:rPr lang="en-US" sz="700" dirty="0">
                <a:solidFill>
                  <a:schemeClr val="accent5">
                    <a:lumMod val="50000"/>
                  </a:schemeClr>
                </a:solidFill>
                <a:latin typeface="Arial" panose="020B0604020202020204" pitchFamily="34" charset="0"/>
              </a:rPr>
              <a:t>FLDP. on Strategic Marketing; Your contribution to the handout should:</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700" dirty="0">
                <a:solidFill>
                  <a:schemeClr val="accent5">
                    <a:lumMod val="50000"/>
                  </a:schemeClr>
                </a:solidFill>
                <a:latin typeface="Helvetica" pitchFamily="2" charset="0"/>
              </a:rPr>
              <a:t>• Evaluate the role of relationship marketing in customer behavior analysis</a:t>
            </a:r>
          </a:p>
          <a:p>
            <a:pPr defTabSz="685800">
              <a:defRPr/>
            </a:pPr>
            <a:r>
              <a:rPr lang="en-US" sz="700" b="1" dirty="0">
                <a:solidFill>
                  <a:schemeClr val="accent5">
                    <a:lumMod val="50000"/>
                  </a:schemeClr>
                </a:solidFill>
                <a:latin typeface="Arial" panose="020B0604020202020204" pitchFamily="34" charset="0"/>
              </a:rPr>
              <a:t>Extension activities</a:t>
            </a:r>
          </a:p>
          <a:p>
            <a:pPr defTabSz="685800">
              <a:defRPr/>
            </a:pPr>
            <a:r>
              <a:rPr lang="en-US" sz="700" dirty="0">
                <a:solidFill>
                  <a:schemeClr val="accent5">
                    <a:lumMod val="50000"/>
                  </a:schemeClr>
                </a:solidFill>
                <a:latin typeface="Arial" panose="020B0604020202020204" pitchFamily="34" charset="0"/>
              </a:rPr>
              <a:t>you must also analyze the influences on, and the psychology of, consumer behavior.</a:t>
            </a:r>
          </a:p>
          <a:p>
            <a:pPr defTabSz="685800">
              <a:defRPr/>
            </a:pPr>
            <a:endParaRPr lang="en-US" sz="700"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3</a:t>
            </a:r>
          </a:p>
          <a:p>
            <a:pPr defTabSz="685800">
              <a:defRPr/>
            </a:pPr>
            <a:r>
              <a:rPr lang="en-US" sz="700" dirty="0">
                <a:solidFill>
                  <a:schemeClr val="accent5">
                    <a:lumMod val="50000"/>
                  </a:schemeClr>
                </a:solidFill>
                <a:latin typeface="Arial" panose="020B0604020202020204" pitchFamily="34" charset="0"/>
              </a:rPr>
              <a:t>You are required to develop a</a:t>
            </a:r>
          </a:p>
          <a:p>
            <a:pPr defTabSz="685800">
              <a:defRPr/>
            </a:pPr>
            <a:r>
              <a:rPr lang="en-US" sz="700" dirty="0">
                <a:solidFill>
                  <a:schemeClr val="accent5">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700" dirty="0">
                <a:solidFill>
                  <a:schemeClr val="accent5">
                    <a:lumMod val="50000"/>
                  </a:schemeClr>
                </a:solidFill>
                <a:latin typeface="Arial" panose="020B0604020202020204" pitchFamily="34" charset="0"/>
              </a:rPr>
              <a:t>For the selected and named </a:t>
            </a:r>
            <a:r>
              <a:rPr lang="en-US" sz="700" dirty="0" err="1">
                <a:solidFill>
                  <a:schemeClr val="accent5">
                    <a:lumMod val="50000"/>
                  </a:schemeClr>
                </a:solidFill>
                <a:latin typeface="Arial" panose="020B0604020202020204" pitchFamily="34" charset="0"/>
              </a:rPr>
              <a:t>organisation</a:t>
            </a:r>
            <a:r>
              <a:rPr lang="en-US" sz="700" dirty="0">
                <a:solidFill>
                  <a:schemeClr val="accent5">
                    <a:lumMod val="50000"/>
                  </a:schemeClr>
                </a:solidFill>
                <a:latin typeface="Arial" panose="020B0604020202020204" pitchFamily="34" charset="0"/>
              </a:rPr>
              <a:t> you must:</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Analyze the key considerations in creating a marketing strategy</a:t>
            </a:r>
          </a:p>
          <a:p>
            <a:pPr defTabSz="685800">
              <a:defRPr/>
            </a:pPr>
            <a:r>
              <a:rPr lang="en-US" sz="700" dirty="0">
                <a:solidFill>
                  <a:schemeClr val="accent5">
                    <a:lumMod val="50000"/>
                  </a:schemeClr>
                </a:solidFill>
                <a:latin typeface="Helvetica" pitchFamily="2" charset="0"/>
              </a:rPr>
              <a:t>• Explain how the marketing strategy should address competitive forces</a:t>
            </a:r>
          </a:p>
          <a:p>
            <a:pPr defTabSz="685800">
              <a:defRPr/>
            </a:pPr>
            <a:r>
              <a:rPr lang="en-US" sz="700" dirty="0">
                <a:solidFill>
                  <a:schemeClr val="accent5">
                    <a:lumMod val="50000"/>
                  </a:schemeClr>
                </a:solidFill>
                <a:latin typeface="Helvetica" pitchFamily="2" charset="0"/>
              </a:rPr>
              <a:t>• Develop a strategic marketing plan for your named organization using an appropriate</a:t>
            </a:r>
          </a:p>
          <a:p>
            <a:pPr defTabSz="685800">
              <a:defRPr/>
            </a:pPr>
            <a:r>
              <a:rPr lang="en-US" sz="700" dirty="0">
                <a:solidFill>
                  <a:schemeClr val="accent5">
                    <a:lumMod val="50000"/>
                  </a:schemeClr>
                </a:solidFill>
                <a:latin typeface="Helvetica" pitchFamily="2" charset="0"/>
              </a:rPr>
              <a:t>format (include KPIs that will support monitoring)</a:t>
            </a:r>
          </a:p>
          <a:p>
            <a:pPr defTabSz="685800">
              <a:defRPr/>
            </a:pPr>
            <a:r>
              <a:rPr lang="en-US" sz="700" dirty="0">
                <a:solidFill>
                  <a:schemeClr val="accent5">
                    <a:lumMod val="50000"/>
                  </a:schemeClr>
                </a:solidFill>
                <a:latin typeface="Helvetica" pitchFamily="2" charset="0"/>
              </a:rPr>
              <a:t>• Develop a risk register and associated contingency plans</a:t>
            </a:r>
          </a:p>
        </p:txBody>
      </p:sp>
    </p:spTree>
    <p:extLst>
      <p:ext uri="{BB962C8B-B14F-4D97-AF65-F5344CB8AC3E}">
        <p14:creationId xmlns:p14="http://schemas.microsoft.com/office/powerpoint/2010/main" val="2904952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3049671" y="1752839"/>
            <a:ext cx="4918423" cy="2961265"/>
          </a:xfrm>
          <a:prstGeom prst="rect">
            <a:avLst/>
          </a:prstGeom>
        </p:spPr>
      </p:pic>
    </p:spTree>
    <p:extLst>
      <p:ext uri="{BB962C8B-B14F-4D97-AF65-F5344CB8AC3E}">
        <p14:creationId xmlns:p14="http://schemas.microsoft.com/office/powerpoint/2010/main" val="330740032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328" y="1159979"/>
            <a:ext cx="5925344" cy="701731"/>
          </a:xfrm>
        </p:spPr>
        <p:txBody>
          <a:bodyPr wrap="square">
            <a:spAutoFit/>
          </a:bodyPr>
          <a:lstStyle/>
          <a:p>
            <a:r>
              <a:rPr lang="en-US" altLang="en-US" dirty="0">
                <a:latin typeface="+mj-lt"/>
                <a:ea typeface="ＭＳ Ｐゴシック" panose="020B0600070205080204" pitchFamily="34" charset="-128"/>
              </a:rPr>
              <a:t>Sustainable Marketing</a:t>
            </a:r>
            <a:endParaRPr lang="en-IN" dirty="0">
              <a:latin typeface="+mj-lt"/>
            </a:endParaRPr>
          </a:p>
        </p:txBody>
      </p:sp>
      <p:pic>
        <p:nvPicPr>
          <p:cNvPr id="4" name="Content Placeholder 3" descr="The matrix has needs of business on the horizontal axis and needs of consumers on the vertical axis and shows the following information:&#10;Now (consumers) and Now (business): Marketing concept. The marketing concept means meeting the current needs of both customers and the company. But that can sometimes mean compromising the future of both. &#10;Now (consumers) and Future (business): Strategic planning concept&#10;Future (consumers) and Now (business): Societal marketing concept&#10;Future (consumers) and Future (business): Sustainable marketing concept (highlighted). Sustainable marketing means meeting current needs in a way that preserves the rights and options of future generations of consumers and businesses.&#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021157" y="2613237"/>
            <a:ext cx="8149689" cy="163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445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23787"/>
            <a:ext cx="8229600" cy="701731"/>
          </a:xfrm>
        </p:spPr>
        <p:txBody>
          <a:bodyPr>
            <a:spAutoFit/>
          </a:bodyPr>
          <a:lstStyle/>
          <a:p>
            <a:pPr algn="ctr"/>
            <a:r>
              <a:rPr lang="en-US" altLang="en-US" dirty="0">
                <a:latin typeface="+mj-lt"/>
                <a:ea typeface="ＭＳ Ｐゴシック" panose="020B0600070205080204" pitchFamily="34" charset="-128"/>
              </a:rPr>
              <a:t>Sustainable Marketing</a:t>
            </a:r>
            <a:endParaRPr lang="en-IN" dirty="0">
              <a:latin typeface="+mj-lt"/>
            </a:endParaRPr>
          </a:p>
        </p:txBody>
      </p:sp>
      <p:sp>
        <p:nvSpPr>
          <p:cNvPr id="3" name="Content Placeholder 2"/>
          <p:cNvSpPr>
            <a:spLocks noGrp="1"/>
          </p:cNvSpPr>
          <p:nvPr>
            <p:ph idx="1"/>
          </p:nvPr>
        </p:nvSpPr>
        <p:spPr>
          <a:xfrm>
            <a:off x="1996190" y="2204865"/>
            <a:ext cx="2057400" cy="2086725"/>
          </a:xfrm>
        </p:spPr>
        <p:txBody>
          <a:bodyPr wrap="square">
            <a:spAutoFit/>
          </a:bodyPr>
          <a:lstStyle/>
          <a:p>
            <a:pPr marL="0" indent="0">
              <a:spcBef>
                <a:spcPts val="0"/>
              </a:spcBef>
              <a:buNone/>
            </a:pPr>
            <a:r>
              <a:rPr lang="en-US" sz="2400" dirty="0">
                <a:solidFill>
                  <a:schemeClr val="accent5">
                    <a:lumMod val="50000"/>
                  </a:schemeClr>
                </a:solidFill>
              </a:rPr>
              <a:t>McDonald’s sustainability initiatives also address environmental</a:t>
            </a:r>
          </a:p>
          <a:p>
            <a:pPr marL="0" indent="0">
              <a:spcBef>
                <a:spcPts val="0"/>
              </a:spcBef>
              <a:buNone/>
            </a:pPr>
            <a:r>
              <a:rPr lang="en-US" sz="2400" dirty="0">
                <a:solidFill>
                  <a:schemeClr val="accent5">
                    <a:lumMod val="50000"/>
                  </a:schemeClr>
                </a:solidFill>
              </a:rPr>
              <a:t>issues</a:t>
            </a:r>
            <a:endParaRPr lang="en-IN" sz="2400" dirty="0">
              <a:solidFill>
                <a:schemeClr val="accent5">
                  <a:lumMod val="50000"/>
                </a:schemeClr>
              </a:solidFill>
            </a:endParaRPr>
          </a:p>
        </p:txBody>
      </p:sp>
      <p:pic>
        <p:nvPicPr>
          <p:cNvPr id="5" name="Picture 4" descr="A photo shows some healthier options available in McDonald’s such as apple slices and low-fat milk, apart from their burgers and French fri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204864"/>
            <a:ext cx="6019800" cy="3393928"/>
          </a:xfrm>
          <a:prstGeom prst="rect">
            <a:avLst/>
          </a:prstGeom>
        </p:spPr>
      </p:pic>
    </p:spTree>
    <p:extLst>
      <p:ext uri="{BB962C8B-B14F-4D97-AF65-F5344CB8AC3E}">
        <p14:creationId xmlns:p14="http://schemas.microsoft.com/office/powerpoint/2010/main" val="3163395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3546585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1312379"/>
            <a:ext cx="8229600" cy="701731"/>
          </a:xfrm>
        </p:spPr>
        <p:txBody>
          <a:bodyPr>
            <a:spAutoFit/>
          </a:bodyPr>
          <a:lstStyle/>
          <a:p>
            <a:pPr algn="ctr"/>
            <a:r>
              <a:rPr lang="en-US" altLang="en-US" dirty="0">
                <a:latin typeface="+mj-lt"/>
                <a:ea typeface="ＭＳ Ｐゴシック" panose="020B0600070205080204" pitchFamily="34" charset="-128"/>
              </a:rPr>
              <a:t>Social Criticisms of Marketing</a:t>
            </a:r>
            <a:endParaRPr lang="en-IN" dirty="0">
              <a:latin typeface="+mj-lt"/>
            </a:endParaRPr>
          </a:p>
        </p:txBody>
      </p:sp>
      <p:sp>
        <p:nvSpPr>
          <p:cNvPr id="3" name="Content Placeholder 2"/>
          <p:cNvSpPr>
            <a:spLocks noGrp="1"/>
          </p:cNvSpPr>
          <p:nvPr>
            <p:ph idx="1"/>
          </p:nvPr>
        </p:nvSpPr>
        <p:spPr>
          <a:xfrm>
            <a:off x="1995736" y="2894856"/>
            <a:ext cx="8229600" cy="1346010"/>
          </a:xfrm>
        </p:spPr>
        <p:txBody>
          <a:bodyPr>
            <a:spAutoFit/>
          </a:bodyPr>
          <a:lstStyle/>
          <a:p>
            <a:pPr lvl="0"/>
            <a:r>
              <a:rPr lang="en-US" sz="2400" dirty="0">
                <a:solidFill>
                  <a:schemeClr val="accent5">
                    <a:lumMod val="50000"/>
                  </a:schemeClr>
                </a:solidFill>
              </a:rPr>
              <a:t>Impact on Individual Consumers</a:t>
            </a:r>
          </a:p>
          <a:p>
            <a:pPr lvl="0"/>
            <a:r>
              <a:rPr lang="en-US" sz="2400" dirty="0">
                <a:solidFill>
                  <a:schemeClr val="accent5">
                    <a:lumMod val="50000"/>
                  </a:schemeClr>
                </a:solidFill>
              </a:rPr>
              <a:t>Impact on Society as a Whole</a:t>
            </a:r>
          </a:p>
          <a:p>
            <a:pPr lvl="0"/>
            <a:r>
              <a:rPr lang="en-US" sz="2400" dirty="0">
                <a:solidFill>
                  <a:schemeClr val="accent5">
                    <a:lumMod val="50000"/>
                  </a:schemeClr>
                </a:solidFill>
              </a:rPr>
              <a:t>Impact on Other Businesses</a:t>
            </a:r>
            <a:endParaRPr lang="en-IN" sz="2400" dirty="0">
              <a:solidFill>
                <a:schemeClr val="accent5">
                  <a:lumMod val="50000"/>
                </a:schemeClr>
              </a:solidFill>
            </a:endParaRPr>
          </a:p>
        </p:txBody>
      </p:sp>
    </p:spTree>
    <p:extLst>
      <p:ext uri="{BB962C8B-B14F-4D97-AF65-F5344CB8AC3E}">
        <p14:creationId xmlns:p14="http://schemas.microsoft.com/office/powerpoint/2010/main" val="2128134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680" y="1189206"/>
            <a:ext cx="5194920" cy="1920526"/>
          </a:xfrm>
        </p:spPr>
        <p:txBody>
          <a:bodyPr wrap="square">
            <a:spAutoFit/>
          </a:bodyPr>
          <a:lstStyle/>
          <a:p>
            <a:pPr algn="ctr"/>
            <a:r>
              <a:rPr lang="en-US" altLang="en-US" dirty="0">
                <a:latin typeface="+mj-lt"/>
                <a:ea typeface="ＭＳ Ｐゴシック" panose="020B0600070205080204" pitchFamily="34" charset="-128"/>
              </a:rPr>
              <a:t>Marketing’s Impact on Individual Consumers </a:t>
            </a:r>
            <a:r>
              <a:rPr lang="en-US" altLang="en-US" sz="2000" dirty="0">
                <a:ea typeface="ＭＳ Ｐゴシック" panose="020B0600070205080204" pitchFamily="34" charset="-128"/>
              </a:rPr>
              <a:t>(1 of 2)</a:t>
            </a:r>
            <a:endParaRPr lang="en-IN" sz="2000" dirty="0"/>
          </a:p>
        </p:txBody>
      </p:sp>
      <p:sp>
        <p:nvSpPr>
          <p:cNvPr id="3" name="Content Placeholder 2"/>
          <p:cNvSpPr>
            <a:spLocks noGrp="1"/>
          </p:cNvSpPr>
          <p:nvPr>
            <p:ph idx="1"/>
          </p:nvPr>
        </p:nvSpPr>
        <p:spPr>
          <a:xfrm>
            <a:off x="2057400" y="2590800"/>
            <a:ext cx="8229600" cy="2727926"/>
          </a:xfrm>
        </p:spPr>
        <p:txBody>
          <a:bodyPr>
            <a:spAutoFit/>
          </a:bodyPr>
          <a:lstStyle/>
          <a:p>
            <a:pPr>
              <a:defRPr/>
            </a:pPr>
            <a:r>
              <a:rPr lang="en-US" sz="2400" dirty="0">
                <a:solidFill>
                  <a:schemeClr val="accent5">
                    <a:lumMod val="50000"/>
                  </a:schemeClr>
                </a:solidFill>
              </a:rPr>
              <a:t>High prices</a:t>
            </a:r>
          </a:p>
          <a:p>
            <a:pPr>
              <a:defRPr/>
            </a:pPr>
            <a:r>
              <a:rPr lang="en-US" sz="2400" dirty="0">
                <a:solidFill>
                  <a:schemeClr val="accent5">
                    <a:lumMod val="50000"/>
                  </a:schemeClr>
                </a:solidFill>
              </a:rPr>
              <a:t>Deceptive practices</a:t>
            </a:r>
          </a:p>
          <a:p>
            <a:pPr>
              <a:defRPr/>
            </a:pPr>
            <a:r>
              <a:rPr lang="en-US" sz="2400" dirty="0">
                <a:solidFill>
                  <a:schemeClr val="accent5">
                    <a:lumMod val="50000"/>
                  </a:schemeClr>
                </a:solidFill>
              </a:rPr>
              <a:t>High-pressure selling</a:t>
            </a:r>
          </a:p>
          <a:p>
            <a:pPr>
              <a:defRPr/>
            </a:pPr>
            <a:r>
              <a:rPr lang="en-US" sz="2400" dirty="0">
                <a:solidFill>
                  <a:schemeClr val="accent5">
                    <a:lumMod val="50000"/>
                  </a:schemeClr>
                </a:solidFill>
              </a:rPr>
              <a:t>Shoddy, harmful, or unsafe products</a:t>
            </a:r>
          </a:p>
          <a:p>
            <a:pPr>
              <a:defRPr/>
            </a:pPr>
            <a:r>
              <a:rPr lang="en-US" sz="2400" dirty="0">
                <a:solidFill>
                  <a:schemeClr val="accent5">
                    <a:lumMod val="50000"/>
                  </a:schemeClr>
                </a:solidFill>
              </a:rPr>
              <a:t>Planned and perceived obsolescence</a:t>
            </a:r>
          </a:p>
          <a:p>
            <a:pPr>
              <a:defRPr/>
            </a:pPr>
            <a:r>
              <a:rPr lang="en-US" sz="2400" dirty="0">
                <a:solidFill>
                  <a:schemeClr val="accent5">
                    <a:lumMod val="50000"/>
                  </a:schemeClr>
                </a:solidFill>
              </a:rPr>
              <a:t>Poor service to disadvantaged consumers</a:t>
            </a:r>
            <a:endParaRPr lang="en-IN" sz="2400" dirty="0">
              <a:solidFill>
                <a:schemeClr val="accent5">
                  <a:lumMod val="50000"/>
                </a:schemeClr>
              </a:solidFill>
            </a:endParaRPr>
          </a:p>
        </p:txBody>
      </p:sp>
    </p:spTree>
    <p:extLst>
      <p:ext uri="{BB962C8B-B14F-4D97-AF65-F5344CB8AC3E}">
        <p14:creationId xmlns:p14="http://schemas.microsoft.com/office/powerpoint/2010/main" val="2673156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638" y="975075"/>
            <a:ext cx="4762872" cy="1920526"/>
          </a:xfrm>
        </p:spPr>
        <p:txBody>
          <a:bodyPr wrap="square">
            <a:spAutoFit/>
          </a:bodyPr>
          <a:lstStyle/>
          <a:p>
            <a:pPr algn="ctr"/>
            <a:r>
              <a:rPr lang="en-US" altLang="en-US" dirty="0">
                <a:latin typeface="+mj-lt"/>
                <a:ea typeface="ＭＳ Ｐゴシック" panose="020B0600070205080204" pitchFamily="34" charset="-128"/>
              </a:rPr>
              <a:t>Marketing’s Impact on Individual Consumers </a:t>
            </a:r>
            <a:r>
              <a:rPr lang="en-US" altLang="en-US" sz="2000" dirty="0">
                <a:ea typeface="ＭＳ Ｐゴシック" panose="020B0600070205080204" pitchFamily="34" charset="-128"/>
              </a:rPr>
              <a:t>(2 of 2)</a:t>
            </a:r>
            <a:endParaRPr lang="en-IN" sz="2000" dirty="0"/>
          </a:p>
        </p:txBody>
      </p:sp>
      <p:sp>
        <p:nvSpPr>
          <p:cNvPr id="3" name="Content Placeholder 2"/>
          <p:cNvSpPr>
            <a:spLocks noGrp="1"/>
          </p:cNvSpPr>
          <p:nvPr>
            <p:ph idx="1"/>
          </p:nvPr>
        </p:nvSpPr>
        <p:spPr>
          <a:xfrm>
            <a:off x="1847528" y="2321005"/>
            <a:ext cx="3200400" cy="2086725"/>
          </a:xfrm>
        </p:spPr>
        <p:txBody>
          <a:bodyPr wrap="square">
            <a:spAutoFit/>
          </a:bodyPr>
          <a:lstStyle/>
          <a:p>
            <a:pPr marL="0" indent="0">
              <a:buNone/>
            </a:pPr>
            <a:r>
              <a:rPr lang="en-US" sz="2400" dirty="0">
                <a:solidFill>
                  <a:schemeClr val="accent5">
                    <a:lumMod val="50000"/>
                  </a:schemeClr>
                </a:solidFill>
              </a:rPr>
              <a:t>A heavily promoted national brand sells for much more than a virtually identical non-branded or store-branded product.</a:t>
            </a:r>
            <a:endParaRPr lang="en-IN" sz="2400" dirty="0">
              <a:solidFill>
                <a:schemeClr val="accent5">
                  <a:lumMod val="50000"/>
                </a:schemeClr>
              </a:solidFill>
            </a:endParaRPr>
          </a:p>
        </p:txBody>
      </p:sp>
      <p:pic>
        <p:nvPicPr>
          <p:cNvPr id="7" name="Picture 6" descr="A photo shows the huge difference in price for two virtually identical brands of allergy relief tablets. The highly promoted brand “Claritin” costs 21.99 dollars, whereas the less promoted brand “Kroger” costs only 3.99 dolla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478" y="2895601"/>
            <a:ext cx="4953000" cy="2752615"/>
          </a:xfrm>
          <a:prstGeom prst="rect">
            <a:avLst/>
          </a:prstGeom>
        </p:spPr>
      </p:pic>
    </p:spTree>
    <p:extLst>
      <p:ext uri="{BB962C8B-B14F-4D97-AF65-F5344CB8AC3E}">
        <p14:creationId xmlns:p14="http://schemas.microsoft.com/office/powerpoint/2010/main" val="112681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3090" y="1229605"/>
            <a:ext cx="5122912" cy="1588127"/>
          </a:xfrm>
        </p:spPr>
        <p:txBody>
          <a:bodyPr wrap="square">
            <a:spAutoFit/>
          </a:bodyPr>
          <a:lstStyle/>
          <a:p>
            <a:pPr algn="ctr"/>
            <a:r>
              <a:rPr lang="en-US" altLang="en-US" dirty="0">
                <a:latin typeface="+mj-lt"/>
                <a:ea typeface="ＭＳ Ｐゴシック" panose="020B0600070205080204" pitchFamily="34" charset="-128"/>
              </a:rPr>
              <a:t>Marketing’s Impact on Society as a Whole </a:t>
            </a:r>
            <a:r>
              <a:rPr lang="en-US" altLang="en-US" sz="2000" dirty="0">
                <a:ea typeface="ＭＳ Ｐゴシック" panose="020B0600070205080204" pitchFamily="34" charset="-128"/>
              </a:rPr>
              <a:t>(1 of 2)</a:t>
            </a:r>
            <a:endParaRPr lang="en-IN" sz="2000" dirty="0"/>
          </a:p>
        </p:txBody>
      </p:sp>
      <p:sp>
        <p:nvSpPr>
          <p:cNvPr id="3" name="Content Placeholder 2"/>
          <p:cNvSpPr>
            <a:spLocks noGrp="1"/>
          </p:cNvSpPr>
          <p:nvPr>
            <p:ph idx="1"/>
          </p:nvPr>
        </p:nvSpPr>
        <p:spPr>
          <a:xfrm>
            <a:off x="1981200" y="3048000"/>
            <a:ext cx="8229600" cy="1346010"/>
          </a:xfrm>
        </p:spPr>
        <p:txBody>
          <a:bodyPr>
            <a:spAutoFit/>
          </a:bodyPr>
          <a:lstStyle/>
          <a:p>
            <a:pPr lvl="0"/>
            <a:r>
              <a:rPr lang="en-US" sz="2400" dirty="0">
                <a:solidFill>
                  <a:schemeClr val="accent5">
                    <a:lumMod val="50000"/>
                  </a:schemeClr>
                </a:solidFill>
              </a:rPr>
              <a:t>False Wants and Too Much Materialism</a:t>
            </a:r>
          </a:p>
          <a:p>
            <a:pPr lvl="0"/>
            <a:r>
              <a:rPr lang="en-US" sz="2400" dirty="0">
                <a:solidFill>
                  <a:schemeClr val="accent5">
                    <a:lumMod val="50000"/>
                  </a:schemeClr>
                </a:solidFill>
              </a:rPr>
              <a:t>Too Few Social Goods</a:t>
            </a:r>
          </a:p>
          <a:p>
            <a:pPr lvl="0"/>
            <a:r>
              <a:rPr lang="en-US" sz="2400" dirty="0">
                <a:solidFill>
                  <a:schemeClr val="accent5">
                    <a:lumMod val="50000"/>
                  </a:schemeClr>
                </a:solidFill>
              </a:rPr>
              <a:t>Cultural Pollution</a:t>
            </a:r>
            <a:endParaRPr lang="en-IN" sz="2400" dirty="0">
              <a:solidFill>
                <a:schemeClr val="accent5">
                  <a:lumMod val="50000"/>
                </a:schemeClr>
              </a:solidFill>
            </a:endParaRPr>
          </a:p>
        </p:txBody>
      </p:sp>
    </p:spTree>
    <p:extLst>
      <p:ext uri="{BB962C8B-B14F-4D97-AF65-F5344CB8AC3E}">
        <p14:creationId xmlns:p14="http://schemas.microsoft.com/office/powerpoint/2010/main" val="2674346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552" y="1177423"/>
            <a:ext cx="4978896" cy="1089529"/>
          </a:xfrm>
        </p:spPr>
        <p:txBody>
          <a:bodyPr wrap="square">
            <a:spAutoFit/>
          </a:bodyPr>
          <a:lstStyle/>
          <a:p>
            <a:pPr algn="ctr"/>
            <a:r>
              <a:rPr lang="en-US" altLang="en-US" sz="3600" dirty="0">
                <a:latin typeface="+mj-lt"/>
                <a:ea typeface="ＭＳ Ｐゴシック" panose="020B0600070205080204" pitchFamily="34" charset="-128"/>
              </a:rPr>
              <a:t>Marketing’s Impact on Society as a Whole </a:t>
            </a:r>
            <a:r>
              <a:rPr lang="en-US" altLang="en-US" sz="1600" dirty="0">
                <a:ea typeface="ＭＳ Ｐゴシック" panose="020B0600070205080204" pitchFamily="34" charset="-128"/>
              </a:rPr>
              <a:t>(2 of 2)</a:t>
            </a:r>
            <a:endParaRPr lang="en-IN" sz="1600" dirty="0"/>
          </a:p>
        </p:txBody>
      </p:sp>
      <p:sp>
        <p:nvSpPr>
          <p:cNvPr id="3" name="Content Placeholder 2"/>
          <p:cNvSpPr>
            <a:spLocks noGrp="1"/>
          </p:cNvSpPr>
          <p:nvPr>
            <p:ph idx="1"/>
          </p:nvPr>
        </p:nvSpPr>
        <p:spPr>
          <a:xfrm>
            <a:off x="1985680" y="2924944"/>
            <a:ext cx="3124200" cy="1477328"/>
          </a:xfrm>
        </p:spPr>
        <p:txBody>
          <a:bodyPr wrap="square">
            <a:spAutoFit/>
          </a:bodyPr>
          <a:lstStyle/>
          <a:p>
            <a:pPr marL="0" indent="0">
              <a:buNone/>
            </a:pPr>
            <a:r>
              <a:rPr lang="en-US" sz="2400" dirty="0">
                <a:solidFill>
                  <a:schemeClr val="accent5">
                    <a:lumMod val="50000"/>
                  </a:schemeClr>
                </a:solidFill>
              </a:rPr>
              <a:t>REI closes its stores on Black Friday and encourages customers to #</a:t>
            </a:r>
            <a:r>
              <a:rPr lang="en-US" sz="2400" dirty="0" err="1">
                <a:solidFill>
                  <a:schemeClr val="accent5">
                    <a:lumMod val="50000"/>
                  </a:schemeClr>
                </a:solidFill>
              </a:rPr>
              <a:t>OptOutside</a:t>
            </a:r>
            <a:r>
              <a:rPr lang="en-US" sz="2400" dirty="0">
                <a:solidFill>
                  <a:schemeClr val="accent5">
                    <a:lumMod val="50000"/>
                  </a:schemeClr>
                </a:solidFill>
              </a:rPr>
              <a:t>.</a:t>
            </a:r>
          </a:p>
        </p:txBody>
      </p:sp>
      <p:pic>
        <p:nvPicPr>
          <p:cNvPr id="5" name="Picture 4" descr="A black signboard outside a REI store reads: “REI Cooperative; Opt Outside; Thousands of tired, nerve-shaken, over-civilized people are beginning to find out that going to the mountains is going home; John Mui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1074" y="2266952"/>
            <a:ext cx="4845247" cy="3255125"/>
          </a:xfrm>
          <a:prstGeom prst="rect">
            <a:avLst/>
          </a:prstGeom>
        </p:spPr>
      </p:pic>
    </p:spTree>
    <p:extLst>
      <p:ext uri="{BB962C8B-B14F-4D97-AF65-F5344CB8AC3E}">
        <p14:creationId xmlns:p14="http://schemas.microsoft.com/office/powerpoint/2010/main" val="2111915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223123"/>
            <a:ext cx="4978896" cy="1311128"/>
          </a:xfrm>
        </p:spPr>
        <p:txBody>
          <a:bodyPr wrap="square">
            <a:spAutoFit/>
          </a:bodyPr>
          <a:lstStyle/>
          <a:p>
            <a:pPr algn="ctr"/>
            <a:r>
              <a:rPr lang="en-US" altLang="en-US" dirty="0">
                <a:latin typeface="+mj-lt"/>
                <a:ea typeface="ＭＳ Ｐゴシック" panose="020B0600070205080204" pitchFamily="34" charset="-128"/>
              </a:rPr>
              <a:t>Marketing’s Impact on Other Businesses</a:t>
            </a:r>
            <a:endParaRPr lang="en-IN" dirty="0">
              <a:latin typeface="+mj-lt"/>
            </a:endParaRPr>
          </a:p>
        </p:txBody>
      </p:sp>
      <p:sp>
        <p:nvSpPr>
          <p:cNvPr id="3" name="Content Placeholder 2"/>
          <p:cNvSpPr>
            <a:spLocks noGrp="1"/>
          </p:cNvSpPr>
          <p:nvPr>
            <p:ph idx="1"/>
          </p:nvPr>
        </p:nvSpPr>
        <p:spPr>
          <a:xfrm>
            <a:off x="2032248" y="3191272"/>
            <a:ext cx="8229600" cy="1346010"/>
          </a:xfrm>
        </p:spPr>
        <p:txBody>
          <a:bodyPr>
            <a:spAutoFit/>
          </a:bodyPr>
          <a:lstStyle/>
          <a:p>
            <a:r>
              <a:rPr lang="en-US" altLang="en-US" sz="2400" dirty="0">
                <a:solidFill>
                  <a:schemeClr val="accent5">
                    <a:lumMod val="50000"/>
                  </a:schemeClr>
                </a:solidFill>
                <a:ea typeface="ＭＳ Ｐゴシック" panose="020B0600070205080204" pitchFamily="34" charset="-128"/>
              </a:rPr>
              <a:t>Acquisitions of competitors</a:t>
            </a:r>
          </a:p>
          <a:p>
            <a:r>
              <a:rPr lang="en-US" altLang="en-US" sz="2400" dirty="0">
                <a:solidFill>
                  <a:schemeClr val="accent5">
                    <a:lumMod val="50000"/>
                  </a:schemeClr>
                </a:solidFill>
                <a:ea typeface="ＭＳ Ｐゴシック" panose="020B0600070205080204" pitchFamily="34" charset="-128"/>
              </a:rPr>
              <a:t>Marketing practices that create barriers to entry</a:t>
            </a:r>
          </a:p>
          <a:p>
            <a:r>
              <a:rPr lang="en-US" altLang="en-US" sz="2400" dirty="0">
                <a:solidFill>
                  <a:schemeClr val="accent5">
                    <a:lumMod val="50000"/>
                  </a:schemeClr>
                </a:solidFill>
                <a:ea typeface="ＭＳ Ｐゴシック" panose="020B0600070205080204" pitchFamily="34" charset="-128"/>
              </a:rPr>
              <a:t>Unfair competitive marketing practices</a:t>
            </a:r>
            <a:endParaRPr lang="en-IN" sz="2400" dirty="0">
              <a:solidFill>
                <a:schemeClr val="accent5">
                  <a:lumMod val="50000"/>
                </a:schemeClr>
              </a:solidFill>
            </a:endParaRPr>
          </a:p>
        </p:txBody>
      </p:sp>
    </p:spTree>
    <p:extLst>
      <p:ext uri="{BB962C8B-B14F-4D97-AF65-F5344CB8AC3E}">
        <p14:creationId xmlns:p14="http://schemas.microsoft.com/office/powerpoint/2010/main" val="3544034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4524" y="1291037"/>
            <a:ext cx="5482952" cy="369332"/>
          </a:xfrm>
        </p:spPr>
        <p:txBody>
          <a:bodyPr wrap="square">
            <a:spAutoFit/>
          </a:bodyPr>
          <a:lstStyle/>
          <a:p>
            <a:pPr algn="ctr"/>
            <a:r>
              <a:rPr lang="en-US" altLang="en-US" sz="2000" dirty="0">
                <a:ea typeface="ＭＳ Ｐゴシック" panose="020B0600070205080204" pitchFamily="34" charset="-128"/>
              </a:rPr>
              <a:t>Sustainable Marketing Principles      </a:t>
            </a:r>
            <a:r>
              <a:rPr lang="en-US" altLang="en-US" sz="1600" dirty="0">
                <a:ea typeface="ＭＳ Ｐゴシック" panose="020B0600070205080204" pitchFamily="34" charset="-128"/>
              </a:rPr>
              <a:t>(1 of 2)</a:t>
            </a:r>
            <a:endParaRPr lang="en-IN" sz="1600" dirty="0"/>
          </a:p>
        </p:txBody>
      </p:sp>
      <p:sp>
        <p:nvSpPr>
          <p:cNvPr id="3" name="Content Placeholder 2"/>
          <p:cNvSpPr>
            <a:spLocks noGrp="1"/>
          </p:cNvSpPr>
          <p:nvPr>
            <p:ph idx="1"/>
          </p:nvPr>
        </p:nvSpPr>
        <p:spPr>
          <a:xfrm>
            <a:off x="1981200" y="2209800"/>
            <a:ext cx="8229600" cy="968470"/>
          </a:xfrm>
        </p:spPr>
        <p:txBody>
          <a:bodyPr>
            <a:spAutoFit/>
          </a:bodyPr>
          <a:lstStyle/>
          <a:p>
            <a:pPr marL="0" indent="0">
              <a:buNone/>
            </a:pPr>
            <a:r>
              <a:rPr lang="en-US" sz="1800" b="1" dirty="0">
                <a:solidFill>
                  <a:schemeClr val="accent5">
                    <a:lumMod val="50000"/>
                  </a:schemeClr>
                </a:solidFill>
              </a:rPr>
              <a:t>Consumer-oriented marketing</a:t>
            </a:r>
            <a:endParaRPr lang="en-US" sz="1800" dirty="0">
              <a:solidFill>
                <a:schemeClr val="accent5">
                  <a:lumMod val="50000"/>
                </a:schemeClr>
              </a:solidFill>
            </a:endParaRPr>
          </a:p>
          <a:p>
            <a:pPr lvl="0"/>
            <a:r>
              <a:rPr lang="en-US" sz="1800" dirty="0">
                <a:solidFill>
                  <a:schemeClr val="accent5">
                    <a:lumMod val="50000"/>
                  </a:schemeClr>
                </a:solidFill>
              </a:rPr>
              <a:t>Viewing and organizing a company’s marketing activities from the consumer’s point of view</a:t>
            </a:r>
          </a:p>
        </p:txBody>
      </p:sp>
      <p:sp>
        <p:nvSpPr>
          <p:cNvPr id="4" name="Content Placeholder 3"/>
          <p:cNvSpPr>
            <a:spLocks noGrp="1"/>
          </p:cNvSpPr>
          <p:nvPr>
            <p:ph sz="quarter" idx="13"/>
          </p:nvPr>
        </p:nvSpPr>
        <p:spPr>
          <a:xfrm>
            <a:off x="1983269" y="3641549"/>
            <a:ext cx="8229600" cy="968470"/>
          </a:xfrm>
        </p:spPr>
        <p:txBody>
          <a:bodyPr>
            <a:spAutoFit/>
          </a:bodyPr>
          <a:lstStyle/>
          <a:p>
            <a:pPr marL="0" indent="0">
              <a:buNone/>
            </a:pPr>
            <a:r>
              <a:rPr lang="en-IN" sz="1800" b="1" dirty="0">
                <a:solidFill>
                  <a:schemeClr val="accent5">
                    <a:lumMod val="50000"/>
                  </a:schemeClr>
                </a:solidFill>
              </a:rPr>
              <a:t>Customer value marketing</a:t>
            </a:r>
          </a:p>
          <a:p>
            <a:r>
              <a:rPr lang="en-IN" sz="1800" dirty="0">
                <a:solidFill>
                  <a:schemeClr val="accent5">
                    <a:lumMod val="50000"/>
                  </a:schemeClr>
                </a:solidFill>
              </a:rPr>
              <a:t>Putting most of a company’s resources into customer value-building marketing investments</a:t>
            </a:r>
          </a:p>
        </p:txBody>
      </p:sp>
      <p:sp>
        <p:nvSpPr>
          <p:cNvPr id="5" name="Content Placeholder 4"/>
          <p:cNvSpPr>
            <a:spLocks noGrp="1"/>
          </p:cNvSpPr>
          <p:nvPr>
            <p:ph sz="quarter" idx="14"/>
          </p:nvPr>
        </p:nvSpPr>
        <p:spPr>
          <a:xfrm>
            <a:off x="1983269" y="5012629"/>
            <a:ext cx="8229600" cy="746358"/>
          </a:xfrm>
        </p:spPr>
        <p:txBody>
          <a:bodyPr>
            <a:spAutoFit/>
          </a:bodyPr>
          <a:lstStyle/>
          <a:p>
            <a:pPr marL="0" indent="0">
              <a:buNone/>
            </a:pPr>
            <a:r>
              <a:rPr lang="en-IN" sz="1800" b="1" dirty="0">
                <a:solidFill>
                  <a:schemeClr val="accent5">
                    <a:lumMod val="50000"/>
                  </a:schemeClr>
                </a:solidFill>
              </a:rPr>
              <a:t>Innovative marketing</a:t>
            </a:r>
          </a:p>
          <a:p>
            <a:r>
              <a:rPr lang="en-IN" sz="1800" dirty="0">
                <a:solidFill>
                  <a:schemeClr val="accent5">
                    <a:lumMod val="50000"/>
                  </a:schemeClr>
                </a:solidFill>
              </a:rPr>
              <a:t>Seeking real product and marketing improvements</a:t>
            </a:r>
          </a:p>
        </p:txBody>
      </p:sp>
    </p:spTree>
    <p:extLst>
      <p:ext uri="{BB962C8B-B14F-4D97-AF65-F5344CB8AC3E}">
        <p14:creationId xmlns:p14="http://schemas.microsoft.com/office/powerpoint/2010/main" val="2448833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156" y="1349158"/>
            <a:ext cx="4906888" cy="674031"/>
          </a:xfrm>
        </p:spPr>
        <p:txBody>
          <a:bodyPr wrap="square">
            <a:spAutoFit/>
          </a:bodyPr>
          <a:lstStyle/>
          <a:p>
            <a:pPr algn="ctr"/>
            <a:r>
              <a:rPr lang="en-US" altLang="en-US" sz="2400" dirty="0">
                <a:ea typeface="ＭＳ Ｐゴシック" panose="020B0600070205080204" pitchFamily="34" charset="-128"/>
              </a:rPr>
              <a:t>Sustainable Marketing Principles      </a:t>
            </a:r>
            <a:r>
              <a:rPr lang="en-US" altLang="en-US" sz="1800" dirty="0">
                <a:ea typeface="ＭＳ Ｐゴシック" panose="020B0600070205080204" pitchFamily="34" charset="-128"/>
              </a:rPr>
              <a:t>(2 of 2)</a:t>
            </a:r>
            <a:endParaRPr lang="en-IN" sz="1800" dirty="0"/>
          </a:p>
        </p:txBody>
      </p:sp>
      <p:sp>
        <p:nvSpPr>
          <p:cNvPr id="3" name="Content Placeholder 2"/>
          <p:cNvSpPr>
            <a:spLocks noGrp="1"/>
          </p:cNvSpPr>
          <p:nvPr>
            <p:ph idx="1"/>
          </p:nvPr>
        </p:nvSpPr>
        <p:spPr>
          <a:xfrm>
            <a:off x="2209800" y="2362201"/>
            <a:ext cx="8229600" cy="774571"/>
          </a:xfrm>
        </p:spPr>
        <p:txBody>
          <a:bodyPr>
            <a:spAutoFit/>
          </a:bodyPr>
          <a:lstStyle/>
          <a:p>
            <a:pPr marL="0" indent="0">
              <a:buNone/>
            </a:pPr>
            <a:r>
              <a:rPr lang="en-US" sz="2000" b="1" dirty="0">
                <a:solidFill>
                  <a:schemeClr val="accent5">
                    <a:lumMod val="50000"/>
                  </a:schemeClr>
                </a:solidFill>
              </a:rPr>
              <a:t>Sense-of-mission marketing</a:t>
            </a:r>
            <a:endParaRPr lang="en-US" sz="2000" dirty="0">
              <a:solidFill>
                <a:schemeClr val="accent5">
                  <a:lumMod val="50000"/>
                </a:schemeClr>
              </a:solidFill>
            </a:endParaRPr>
          </a:p>
          <a:p>
            <a:pPr marL="0" indent="0">
              <a:buNone/>
            </a:pPr>
            <a:r>
              <a:rPr lang="en-US" sz="2000" dirty="0">
                <a:solidFill>
                  <a:schemeClr val="accent5">
                    <a:lumMod val="50000"/>
                  </a:schemeClr>
                </a:solidFill>
              </a:rPr>
              <a:t>Defining a company’s mission in broad social terms</a:t>
            </a:r>
          </a:p>
        </p:txBody>
      </p:sp>
      <p:sp>
        <p:nvSpPr>
          <p:cNvPr id="4" name="Content Placeholder 3"/>
          <p:cNvSpPr>
            <a:spLocks noGrp="1"/>
          </p:cNvSpPr>
          <p:nvPr>
            <p:ph idx="13"/>
          </p:nvPr>
        </p:nvSpPr>
        <p:spPr>
          <a:xfrm>
            <a:off x="2209800" y="3467101"/>
            <a:ext cx="8229600" cy="2139047"/>
          </a:xfrm>
        </p:spPr>
        <p:txBody>
          <a:bodyPr>
            <a:spAutoFit/>
          </a:bodyPr>
          <a:lstStyle/>
          <a:p>
            <a:pPr marL="0" indent="0">
              <a:buNone/>
            </a:pPr>
            <a:r>
              <a:rPr lang="en-IN" sz="2000" b="1" dirty="0">
                <a:solidFill>
                  <a:schemeClr val="accent5">
                    <a:lumMod val="50000"/>
                  </a:schemeClr>
                </a:solidFill>
              </a:rPr>
              <a:t>Societal marketing</a:t>
            </a:r>
          </a:p>
          <a:p>
            <a:r>
              <a:rPr lang="en-IN" sz="2000" dirty="0">
                <a:solidFill>
                  <a:schemeClr val="accent5">
                    <a:lumMod val="50000"/>
                  </a:schemeClr>
                </a:solidFill>
              </a:rPr>
              <a:t>Making marketing decisions by considering</a:t>
            </a:r>
          </a:p>
          <a:p>
            <a:pPr lvl="1"/>
            <a:r>
              <a:rPr lang="en-IN" sz="2000" dirty="0">
                <a:solidFill>
                  <a:schemeClr val="accent5">
                    <a:lumMod val="50000"/>
                  </a:schemeClr>
                </a:solidFill>
              </a:rPr>
              <a:t>Consumers’ wants</a:t>
            </a:r>
          </a:p>
          <a:p>
            <a:pPr lvl="1"/>
            <a:r>
              <a:rPr lang="en-IN" sz="2000" dirty="0">
                <a:solidFill>
                  <a:schemeClr val="accent5">
                    <a:lumMod val="50000"/>
                  </a:schemeClr>
                </a:solidFill>
              </a:rPr>
              <a:t>Company’s requirements</a:t>
            </a:r>
          </a:p>
          <a:p>
            <a:pPr lvl="1"/>
            <a:r>
              <a:rPr lang="en-IN" sz="2000" dirty="0">
                <a:solidFill>
                  <a:schemeClr val="accent5">
                    <a:lumMod val="50000"/>
                  </a:schemeClr>
                </a:solidFill>
              </a:rPr>
              <a:t>Consumers’ long-run interests</a:t>
            </a:r>
          </a:p>
          <a:p>
            <a:pPr lvl="1"/>
            <a:r>
              <a:rPr lang="en-IN" sz="2000" dirty="0">
                <a:solidFill>
                  <a:schemeClr val="accent5">
                    <a:lumMod val="50000"/>
                  </a:schemeClr>
                </a:solidFill>
              </a:rPr>
              <a:t>Society’s long-run interests</a:t>
            </a:r>
          </a:p>
        </p:txBody>
      </p:sp>
    </p:spTree>
    <p:extLst>
      <p:ext uri="{BB962C8B-B14F-4D97-AF65-F5344CB8AC3E}">
        <p14:creationId xmlns:p14="http://schemas.microsoft.com/office/powerpoint/2010/main" val="3069421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236405"/>
            <a:ext cx="5122912" cy="1311128"/>
          </a:xfrm>
        </p:spPr>
        <p:txBody>
          <a:bodyPr wrap="square">
            <a:spAutoFit/>
          </a:bodyPr>
          <a:lstStyle/>
          <a:p>
            <a:pPr algn="ctr"/>
            <a:r>
              <a:rPr lang="en-US" altLang="en-US" dirty="0">
                <a:latin typeface="+mj-lt"/>
                <a:ea typeface="ＭＳ Ｐゴシック" panose="020B0600070205080204" pitchFamily="34" charset="-128"/>
              </a:rPr>
              <a:t>Societal Classification of Products</a:t>
            </a:r>
            <a:endParaRPr lang="en-IN" dirty="0">
              <a:latin typeface="+mj-lt"/>
            </a:endParaRPr>
          </a:p>
        </p:txBody>
      </p:sp>
      <p:pic>
        <p:nvPicPr>
          <p:cNvPr id="4" name="Picture 4" descr="The matrix has “immediate satisfaction” on the horizontal axis and “long-run consumer benefit” on the vertical axis and shows the following information:&#10;High (long-run consumer benefit) and Low (immediate satisfaction): Salutary products&#10;High (long-run consumer benefit) and High (immediate satisfaction): Desirable products (highlighted)&#10;Low (long-run consumer benefit) and Low (immediate satisfaction): Deficient products&#10;Low (long-run consumer benefit) and High (immediate satisfaction): Pleasing products. &#10;Note: The goal? Create desirable products—those that create both immediate customer satisfaction and long-run benefit. For example, Method home and personal cleaning products “put the hurt on dirt without doing harm to people, creatures, or the plan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2101414" y="3124200"/>
            <a:ext cx="823528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717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083779"/>
            <a:ext cx="8229600" cy="701731"/>
          </a:xfrm>
        </p:spPr>
        <p:txBody>
          <a:bodyPr>
            <a:spAutoFit/>
          </a:bodyPr>
          <a:lstStyle/>
          <a:p>
            <a:r>
              <a:rPr lang="en-US" altLang="en-US" dirty="0">
                <a:latin typeface="+mj-lt"/>
                <a:ea typeface="ＭＳ Ｐゴシック" panose="020B0600070205080204" pitchFamily="34" charset="-128"/>
              </a:rPr>
              <a:t>Marketing Ethics </a:t>
            </a:r>
            <a:r>
              <a:rPr lang="en-US" altLang="en-US" sz="2000" dirty="0">
                <a:ea typeface="ＭＳ Ｐゴシック" panose="020B0600070205080204" pitchFamily="34" charset="-128"/>
              </a:rPr>
              <a:t>(1 of 2)</a:t>
            </a:r>
            <a:endParaRPr lang="en-IN" sz="2000" dirty="0"/>
          </a:p>
        </p:txBody>
      </p:sp>
      <p:sp>
        <p:nvSpPr>
          <p:cNvPr id="3" name="Content Placeholder 2"/>
          <p:cNvSpPr>
            <a:spLocks noGrp="1"/>
          </p:cNvSpPr>
          <p:nvPr>
            <p:ph idx="1"/>
          </p:nvPr>
        </p:nvSpPr>
        <p:spPr>
          <a:xfrm>
            <a:off x="2057400" y="2234209"/>
            <a:ext cx="8229600" cy="3136243"/>
          </a:xfrm>
        </p:spPr>
        <p:txBody>
          <a:bodyPr>
            <a:spAutoFit/>
          </a:bodyPr>
          <a:lstStyle/>
          <a:p>
            <a:r>
              <a:rPr lang="en-US" altLang="en-US" sz="2400" dirty="0">
                <a:solidFill>
                  <a:schemeClr val="accent5">
                    <a:lumMod val="50000"/>
                  </a:schemeClr>
                </a:solidFill>
                <a:ea typeface="ＭＳ Ｐゴシック" panose="020B0600070205080204" pitchFamily="34" charset="-128"/>
              </a:rPr>
              <a:t>Corporate marketing ethics policies should be developed by firms as guidelines for handling various issues and dilemmas.</a:t>
            </a:r>
          </a:p>
          <a:p>
            <a:pPr lvl="1"/>
            <a:r>
              <a:rPr lang="en-US" altLang="en-US" dirty="0">
                <a:solidFill>
                  <a:schemeClr val="accent5">
                    <a:lumMod val="50000"/>
                  </a:schemeClr>
                </a:solidFill>
                <a:ea typeface="ＭＳ Ｐゴシック" panose="020B0600070205080204" pitchFamily="34" charset="-128"/>
              </a:rPr>
              <a:t>Distributor relations</a:t>
            </a:r>
          </a:p>
          <a:p>
            <a:pPr lvl="1"/>
            <a:r>
              <a:rPr lang="en-US" altLang="en-US" dirty="0">
                <a:solidFill>
                  <a:schemeClr val="accent5">
                    <a:lumMod val="50000"/>
                  </a:schemeClr>
                </a:solidFill>
                <a:ea typeface="ＭＳ Ｐゴシック" panose="020B0600070205080204" pitchFamily="34" charset="-128"/>
              </a:rPr>
              <a:t>Advertising standards</a:t>
            </a:r>
          </a:p>
          <a:p>
            <a:pPr lvl="1"/>
            <a:r>
              <a:rPr lang="en-US" altLang="en-US" dirty="0">
                <a:solidFill>
                  <a:schemeClr val="accent5">
                    <a:lumMod val="50000"/>
                  </a:schemeClr>
                </a:solidFill>
                <a:ea typeface="ＭＳ Ｐゴシック" panose="020B0600070205080204" pitchFamily="34" charset="-128"/>
              </a:rPr>
              <a:t>Customer service</a:t>
            </a:r>
          </a:p>
          <a:p>
            <a:pPr lvl="1"/>
            <a:r>
              <a:rPr lang="en-US" altLang="en-US" dirty="0">
                <a:solidFill>
                  <a:schemeClr val="accent5">
                    <a:lumMod val="50000"/>
                  </a:schemeClr>
                </a:solidFill>
                <a:ea typeface="ＭＳ Ｐゴシック" panose="020B0600070205080204" pitchFamily="34" charset="-128"/>
              </a:rPr>
              <a:t>Pricing</a:t>
            </a:r>
          </a:p>
          <a:p>
            <a:pPr lvl="1"/>
            <a:r>
              <a:rPr lang="en-US" altLang="en-US" dirty="0">
                <a:solidFill>
                  <a:schemeClr val="accent5">
                    <a:lumMod val="50000"/>
                  </a:schemeClr>
                </a:solidFill>
                <a:ea typeface="ＭＳ Ｐゴシック" panose="020B0600070205080204" pitchFamily="34" charset="-128"/>
              </a:rPr>
              <a:t>Product development</a:t>
            </a:r>
          </a:p>
          <a:p>
            <a:pPr lvl="1"/>
            <a:r>
              <a:rPr lang="en-US" altLang="en-US" dirty="0">
                <a:solidFill>
                  <a:schemeClr val="accent5">
                    <a:lumMod val="50000"/>
                  </a:schemeClr>
                </a:solidFill>
                <a:ea typeface="ＭＳ Ｐゴシック" panose="020B0600070205080204" pitchFamily="34" charset="-128"/>
              </a:rPr>
              <a:t>General ethical standards</a:t>
            </a:r>
            <a:endParaRPr lang="en-IN" dirty="0">
              <a:solidFill>
                <a:schemeClr val="accent5">
                  <a:lumMod val="50000"/>
                </a:schemeClr>
              </a:solidFill>
            </a:endParaRPr>
          </a:p>
        </p:txBody>
      </p:sp>
    </p:spTree>
    <p:extLst>
      <p:ext uri="{BB962C8B-B14F-4D97-AF65-F5344CB8AC3E}">
        <p14:creationId xmlns:p14="http://schemas.microsoft.com/office/powerpoint/2010/main" val="166181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48CAB-A4ED-9B48-46DF-8DC9BAAB10D1}"/>
              </a:ext>
            </a:extLst>
          </p:cNvPr>
          <p:cNvPicPr>
            <a:picLocks noChangeAspect="1"/>
          </p:cNvPicPr>
          <p:nvPr/>
        </p:nvPicPr>
        <p:blipFill>
          <a:blip r:embed="rId2"/>
          <a:stretch>
            <a:fillRect/>
          </a:stretch>
        </p:blipFill>
        <p:spPr>
          <a:xfrm>
            <a:off x="2382886" y="1339850"/>
            <a:ext cx="7426231" cy="41783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868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148147"/>
            <a:ext cx="8229600" cy="701731"/>
          </a:xfrm>
        </p:spPr>
        <p:txBody>
          <a:bodyPr>
            <a:spAutoFit/>
          </a:bodyPr>
          <a:lstStyle/>
          <a:p>
            <a:pPr algn="ctr"/>
            <a:r>
              <a:rPr lang="en-US" altLang="en-US" dirty="0">
                <a:latin typeface="+mj-lt"/>
                <a:ea typeface="ＭＳ Ｐゴシック" panose="020B0600070205080204" pitchFamily="34" charset="-128"/>
              </a:rPr>
              <a:t>Marketing Ethics </a:t>
            </a:r>
            <a:r>
              <a:rPr lang="en-US" altLang="en-US" sz="2000" dirty="0">
                <a:ea typeface="ＭＳ Ｐゴシック" panose="020B0600070205080204" pitchFamily="34" charset="-128"/>
              </a:rPr>
              <a:t>(2 of 2)</a:t>
            </a:r>
            <a:endParaRPr lang="en-IN" sz="2000" dirty="0"/>
          </a:p>
        </p:txBody>
      </p:sp>
      <p:sp>
        <p:nvSpPr>
          <p:cNvPr id="3" name="Content Placeholder 2"/>
          <p:cNvSpPr>
            <a:spLocks noGrp="1"/>
          </p:cNvSpPr>
          <p:nvPr>
            <p:ph idx="1"/>
          </p:nvPr>
        </p:nvSpPr>
        <p:spPr>
          <a:xfrm>
            <a:off x="2057400" y="2667001"/>
            <a:ext cx="8229600" cy="3008003"/>
          </a:xfrm>
        </p:spPr>
        <p:txBody>
          <a:bodyPr>
            <a:spAutoFit/>
          </a:bodyPr>
          <a:lstStyle/>
          <a:p>
            <a:r>
              <a:rPr lang="en-US" altLang="en-US" sz="2400" dirty="0">
                <a:solidFill>
                  <a:schemeClr val="accent5">
                    <a:lumMod val="50000"/>
                  </a:schemeClr>
                </a:solidFill>
                <a:ea typeface="ＭＳ Ｐゴシック" panose="020B0600070205080204" pitchFamily="34" charset="-128"/>
              </a:rPr>
              <a:t>Principles are needed to guide companies and marketing managers on issues of ethics and social responsibility.</a:t>
            </a:r>
          </a:p>
          <a:p>
            <a:pPr lvl="1"/>
            <a:r>
              <a:rPr lang="en-US" altLang="en-US" dirty="0">
                <a:solidFill>
                  <a:schemeClr val="accent5">
                    <a:lumMod val="50000"/>
                  </a:schemeClr>
                </a:solidFill>
                <a:ea typeface="ＭＳ Ｐゴシック" panose="020B0600070205080204" pitchFamily="34" charset="-128"/>
              </a:rPr>
              <a:t>The free market and the legal system should decide such issues.</a:t>
            </a:r>
          </a:p>
          <a:p>
            <a:pPr lvl="1"/>
            <a:r>
              <a:rPr lang="en-US" altLang="en-US" dirty="0">
                <a:solidFill>
                  <a:schemeClr val="accent5">
                    <a:lumMod val="50000"/>
                  </a:schemeClr>
                </a:solidFill>
                <a:ea typeface="ＭＳ Ｐゴシック" panose="020B0600070205080204" pitchFamily="34" charset="-128"/>
              </a:rPr>
              <a:t>Responsibility is in the hands of individual companies and managers.</a:t>
            </a:r>
          </a:p>
          <a:p>
            <a:r>
              <a:rPr lang="en-US" altLang="en-US" sz="2400" dirty="0">
                <a:solidFill>
                  <a:schemeClr val="accent5">
                    <a:lumMod val="50000"/>
                  </a:schemeClr>
                </a:solidFill>
                <a:ea typeface="ＭＳ Ｐゴシック" panose="020B0600070205080204" pitchFamily="34" charset="-128"/>
              </a:rPr>
              <a:t>Addressing ethics helps build strong customer relationships based on honesty and trust.</a:t>
            </a:r>
            <a:endParaRPr lang="en-IN" sz="2400" dirty="0">
              <a:solidFill>
                <a:schemeClr val="accent5">
                  <a:lumMod val="50000"/>
                </a:schemeClr>
              </a:solidFill>
            </a:endParaRPr>
          </a:p>
        </p:txBody>
      </p:sp>
    </p:spTree>
    <p:extLst>
      <p:ext uri="{BB962C8B-B14F-4D97-AF65-F5344CB8AC3E}">
        <p14:creationId xmlns:p14="http://schemas.microsoft.com/office/powerpoint/2010/main" val="1865717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837" y="1080176"/>
            <a:ext cx="5482952" cy="2529923"/>
          </a:xfrm>
        </p:spPr>
        <p:txBody>
          <a:bodyPr wrap="square">
            <a:spAutoFit/>
          </a:bodyPr>
          <a:lstStyle/>
          <a:p>
            <a:pPr algn="ctr"/>
            <a:r>
              <a:rPr lang="en-US" altLang="en-US" dirty="0">
                <a:latin typeface="+mj-lt"/>
                <a:ea typeface="ＭＳ Ｐゴシック" panose="020B0600070205080204" pitchFamily="34" charset="-128"/>
              </a:rPr>
              <a:t>Ethical Norms Suggested by the American Marketing Association</a:t>
            </a:r>
            <a:endParaRPr lang="en-IN" dirty="0">
              <a:latin typeface="+mj-lt"/>
            </a:endParaRPr>
          </a:p>
        </p:txBody>
      </p:sp>
      <p:sp>
        <p:nvSpPr>
          <p:cNvPr id="3" name="Content Placeholder 2"/>
          <p:cNvSpPr>
            <a:spLocks noGrp="1"/>
          </p:cNvSpPr>
          <p:nvPr>
            <p:ph idx="1"/>
          </p:nvPr>
        </p:nvSpPr>
        <p:spPr>
          <a:xfrm>
            <a:off x="2057400" y="3276600"/>
            <a:ext cx="8229600" cy="1346010"/>
          </a:xfrm>
        </p:spPr>
        <p:txBody>
          <a:bodyPr>
            <a:spAutoFit/>
          </a:bodyPr>
          <a:lstStyle/>
          <a:p>
            <a:r>
              <a:rPr lang="en-US" altLang="en-US" sz="2400" dirty="0">
                <a:solidFill>
                  <a:schemeClr val="accent5">
                    <a:lumMod val="50000"/>
                  </a:schemeClr>
                </a:solidFill>
                <a:ea typeface="ＭＳ Ｐゴシック" panose="020B0600070205080204" pitchFamily="34" charset="-128"/>
              </a:rPr>
              <a:t>Do no harm</a:t>
            </a:r>
          </a:p>
          <a:p>
            <a:r>
              <a:rPr lang="en-US" altLang="en-US" sz="2400" dirty="0">
                <a:solidFill>
                  <a:schemeClr val="accent5">
                    <a:lumMod val="50000"/>
                  </a:schemeClr>
                </a:solidFill>
                <a:ea typeface="ＭＳ Ｐゴシック" panose="020B0600070205080204" pitchFamily="34" charset="-128"/>
              </a:rPr>
              <a:t>Foster trust in the marketing system</a:t>
            </a:r>
          </a:p>
          <a:p>
            <a:r>
              <a:rPr lang="en-US" altLang="en-US" sz="2400" dirty="0">
                <a:solidFill>
                  <a:schemeClr val="accent5">
                    <a:lumMod val="50000"/>
                  </a:schemeClr>
                </a:solidFill>
                <a:ea typeface="ＭＳ Ｐゴシック" panose="020B0600070205080204" pitchFamily="34" charset="-128"/>
              </a:rPr>
              <a:t>Embrace ethical values</a:t>
            </a:r>
            <a:endParaRPr lang="en-IN" sz="2400" dirty="0">
              <a:solidFill>
                <a:schemeClr val="accent5">
                  <a:lumMod val="50000"/>
                </a:schemeClr>
              </a:solidFill>
            </a:endParaRPr>
          </a:p>
        </p:txBody>
      </p:sp>
    </p:spTree>
    <p:extLst>
      <p:ext uri="{BB962C8B-B14F-4D97-AF65-F5344CB8AC3E}">
        <p14:creationId xmlns:p14="http://schemas.microsoft.com/office/powerpoint/2010/main" val="2958901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099" y="1478099"/>
            <a:ext cx="8229600" cy="701731"/>
          </a:xfrm>
        </p:spPr>
        <p:txBody>
          <a:bodyPr>
            <a:spAutoFit/>
          </a:bodyPr>
          <a:lstStyle/>
          <a:p>
            <a:pPr algn="ctr"/>
            <a:r>
              <a:rPr lang="en-US" altLang="en-US" dirty="0">
                <a:latin typeface="+mj-lt"/>
                <a:ea typeface="ＭＳ Ｐゴシック" panose="020B0600070205080204" pitchFamily="34" charset="-128"/>
              </a:rPr>
              <a:t>The Sustainable Company</a:t>
            </a:r>
            <a:endParaRPr lang="en-IN" dirty="0">
              <a:latin typeface="+mj-lt"/>
            </a:endParaRPr>
          </a:p>
        </p:txBody>
      </p:sp>
      <p:sp>
        <p:nvSpPr>
          <p:cNvPr id="3" name="Content Placeholder 2"/>
          <p:cNvSpPr>
            <a:spLocks noGrp="1"/>
          </p:cNvSpPr>
          <p:nvPr>
            <p:ph idx="1"/>
          </p:nvPr>
        </p:nvSpPr>
        <p:spPr>
          <a:xfrm>
            <a:off x="2133600" y="3352800"/>
            <a:ext cx="8229600" cy="1550168"/>
          </a:xfrm>
        </p:spPr>
        <p:txBody>
          <a:bodyPr>
            <a:spAutoFit/>
          </a:bodyPr>
          <a:lstStyle/>
          <a:p>
            <a:r>
              <a:rPr lang="en-US" altLang="en-US" sz="2400" dirty="0">
                <a:solidFill>
                  <a:schemeClr val="accent5">
                    <a:lumMod val="50000"/>
                  </a:schemeClr>
                </a:solidFill>
                <a:ea typeface="ＭＳ Ｐゴシック" panose="020B0600070205080204" pitchFamily="34" charset="-128"/>
              </a:rPr>
              <a:t>Sustainable companies create value for customers through socially, environmentally, and ethically responsible actions.</a:t>
            </a:r>
          </a:p>
          <a:p>
            <a:r>
              <a:rPr lang="en-US" altLang="en-US" sz="2400" dirty="0">
                <a:solidFill>
                  <a:schemeClr val="accent5">
                    <a:lumMod val="50000"/>
                  </a:schemeClr>
                </a:solidFill>
                <a:ea typeface="ＭＳ Ｐゴシック" panose="020B0600070205080204" pitchFamily="34" charset="-128"/>
              </a:rPr>
              <a:t>Sustainable marketing provides the context in which companies can build profitable customer relationships.</a:t>
            </a:r>
            <a:endParaRPr lang="en-IN" sz="2400" dirty="0">
              <a:solidFill>
                <a:schemeClr val="accent5">
                  <a:lumMod val="50000"/>
                </a:schemeClr>
              </a:solidFill>
            </a:endParaRPr>
          </a:p>
        </p:txBody>
      </p:sp>
    </p:spTree>
    <p:extLst>
      <p:ext uri="{BB962C8B-B14F-4D97-AF65-F5344CB8AC3E}">
        <p14:creationId xmlns:p14="http://schemas.microsoft.com/office/powerpoint/2010/main" val="4115470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95AA5-F6C0-20CA-C8DD-47D7B287E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9F721-0F42-663B-D7C2-005B12988A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8A74BE-79AA-883B-D239-FE1E8570C82E}"/>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5D6F32B-471B-4B6B-8E12-6EC1FFA6AB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678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524001" y="857250"/>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t>Interaction between marketing</a:t>
            </a:r>
            <a:r>
              <a:rPr lang="en-US" sz="2700" dirty="0"/>
              <a:t> </a:t>
            </a:r>
            <a:r>
              <a:rPr sz="2700" dirty="0"/>
              <a:t>and corporate strategy</a:t>
            </a:r>
          </a:p>
        </p:txBody>
      </p:sp>
      <p:pic>
        <p:nvPicPr>
          <p:cNvPr id="4" name="Picture 4"/>
          <p:cNvPicPr>
            <a:picLocks/>
          </p:cNvPicPr>
          <p:nvPr/>
        </p:nvPicPr>
        <p:blipFill>
          <a:blip r:embed="rId3" cstate="print"/>
          <a:srcRect/>
          <a:stretch>
            <a:fillRect/>
          </a:stretch>
        </p:blipFill>
        <p:spPr bwMode="auto">
          <a:xfrm>
            <a:off x="3079956" y="1654633"/>
            <a:ext cx="6157451" cy="3708251"/>
          </a:xfrm>
          <a:prstGeom prst="rect">
            <a:avLst/>
          </a:prstGeom>
          <a:noFill/>
        </p:spPr>
      </p:pic>
    </p:spTree>
    <p:extLst>
      <p:ext uri="{BB962C8B-B14F-4D97-AF65-F5344CB8AC3E}">
        <p14:creationId xmlns:p14="http://schemas.microsoft.com/office/powerpoint/2010/main" val="159330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B01E-E50E-B4D0-6979-AFDDC6A35068}"/>
              </a:ext>
            </a:extLst>
          </p:cNvPr>
          <p:cNvSpPr>
            <a:spLocks noGrp="1"/>
          </p:cNvSpPr>
          <p:nvPr>
            <p:ph type="title"/>
          </p:nvPr>
        </p:nvSpPr>
        <p:spPr>
          <a:xfrm>
            <a:off x="1958975" y="877834"/>
            <a:ext cx="8229600" cy="1097280"/>
          </a:xfr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solidFill>
                  <a:srgbClr val="B80E0F"/>
                </a:solidFill>
                <a:latin typeface="Impact"/>
              </a:rPr>
              <a:t>Marketing and corporate strategies examples </a:t>
            </a:r>
          </a:p>
        </p:txBody>
      </p:sp>
      <p:pic>
        <p:nvPicPr>
          <p:cNvPr id="5" name="Content Placeholder 4">
            <a:extLst>
              <a:ext uri="{FF2B5EF4-FFF2-40B4-BE49-F238E27FC236}">
                <a16:creationId xmlns:a16="http://schemas.microsoft.com/office/drawing/2014/main" id="{9BD798AE-BCC2-2887-63C4-A8715AED6F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13" t="54312" r="18820" b="12410"/>
          <a:stretch/>
        </p:blipFill>
        <p:spPr>
          <a:xfrm>
            <a:off x="2794910" y="2400300"/>
            <a:ext cx="6585857" cy="3143250"/>
          </a:xfrm>
        </p:spPr>
      </p:pic>
      <p:sp>
        <p:nvSpPr>
          <p:cNvPr id="3" name="TextBox 2">
            <a:extLst>
              <a:ext uri="{FF2B5EF4-FFF2-40B4-BE49-F238E27FC236}">
                <a16:creationId xmlns:a16="http://schemas.microsoft.com/office/drawing/2014/main" id="{27441FAE-9CB6-267A-0618-EEC331094A49}"/>
              </a:ext>
            </a:extLst>
          </p:cNvPr>
          <p:cNvSpPr txBox="1"/>
          <p:nvPr/>
        </p:nvSpPr>
        <p:spPr>
          <a:xfrm>
            <a:off x="3167022" y="5680084"/>
            <a:ext cx="6537402" cy="300082"/>
          </a:xfrm>
          <a:prstGeom prst="rect">
            <a:avLst/>
          </a:prstGeom>
          <a:noFill/>
        </p:spPr>
        <p:txBody>
          <a:bodyPr wrap="square">
            <a:spAutoFit/>
          </a:bodyPr>
          <a:lstStyle/>
          <a:p>
            <a:pPr defTabSz="685800">
              <a:defRPr/>
            </a:pPr>
            <a:r>
              <a:rPr lang="en-US" sz="1350"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1350" dirty="0">
                <a:solidFill>
                  <a:prstClr val="black"/>
                </a:solidFill>
                <a:latin typeface="Calibri" panose="020F0502020204030204"/>
              </a:rPr>
              <a:t>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341623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6" name="Google Shape;716;p44"/>
          <p:cNvSpPr txBox="1">
            <a:spLocks noGrp="1"/>
          </p:cNvSpPr>
          <p:nvPr>
            <p:ph type="body" idx="4294967295"/>
          </p:nvPr>
        </p:nvSpPr>
        <p:spPr>
          <a:xfrm>
            <a:off x="1552270" y="1999971"/>
            <a:ext cx="4400855" cy="3899783"/>
          </a:xfrm>
          <a:prstGeom prst="rect">
            <a:avLst/>
          </a:prstGeom>
          <a:ln/>
        </p:spPr>
        <p:style>
          <a:lnRef idx="2">
            <a:schemeClr val="dk1"/>
          </a:lnRef>
          <a:fillRef idx="1">
            <a:schemeClr val="lt1"/>
          </a:fillRef>
          <a:effectRef idx="0">
            <a:schemeClr val="dk1"/>
          </a:effectRef>
          <a:fontRef idx="minor">
            <a:schemeClr val="dk1"/>
          </a:fontRef>
        </p:style>
        <p:txBody>
          <a:bodyPr spcFirstLastPara="1" vert="horz" wrap="square" lIns="68569" tIns="34275" rIns="68569" bIns="34275" rtlCol="0" anchor="t" anchorCtr="0">
            <a:noAutofit/>
          </a:bodyPr>
          <a:lstStyle/>
          <a:p>
            <a:pPr>
              <a:buFont typeface="+mj-lt"/>
              <a:buAutoNum type="arabicPeriod"/>
            </a:pPr>
            <a:r>
              <a:rPr lang="en-US" sz="1000" dirty="0">
                <a:solidFill>
                  <a:srgbClr val="C00000"/>
                </a:solidFill>
              </a:rPr>
              <a:t>Where are we now? What is the business doing now</a:t>
            </a:r>
            <a:r>
              <a:rPr lang="en-US" sz="1000" dirty="0"/>
              <a:t>, Identification: What is current strategy? Assumptions: What assumptions about the company’s relative position, strengths and weaknesses, competitors and industry trends must be made for the current strategy to be viable?</a:t>
            </a:r>
          </a:p>
          <a:p>
            <a:pPr>
              <a:buFont typeface="+mj-lt"/>
              <a:buAutoNum type="arabicPeriod"/>
            </a:pPr>
            <a:r>
              <a:rPr lang="en-US" sz="1000" dirty="0">
                <a:solidFill>
                  <a:srgbClr val="C00000"/>
                </a:solidFill>
              </a:rPr>
              <a:t> What is happening in the environment? Industry analysis: </a:t>
            </a:r>
            <a:r>
              <a:rPr lang="en-US" sz="1000" dirty="0"/>
              <a:t>What are the key factors influencing competitive success? What are the important industry opportunities and threats? Competitor analysis: What are the capabilities and limitations of existing and potential competitors, and what are their probable future moves? Societal analysis: What important government, social and political factors will present opportunities or threats?, what are the firm’s strengths and weaknesses relative to present and future competition?</a:t>
            </a:r>
          </a:p>
          <a:p>
            <a:pPr>
              <a:buFont typeface="+mj-lt"/>
              <a:buAutoNum type="arabicPeriod"/>
            </a:pPr>
            <a:r>
              <a:rPr lang="en-US" sz="1000" dirty="0">
                <a:solidFill>
                  <a:srgbClr val="C00000"/>
                </a:solidFill>
              </a:rPr>
              <a:t>What should the business be doing? </a:t>
            </a:r>
            <a:r>
              <a:rPr lang="en-US" sz="1000" dirty="0"/>
              <a:t>Tests of assumptions and strategy: How do the assumptions embodied in the current strategy compare with the analysis indicated above? How does the strategy meet the tests indicated above? Strategic alternatives: What are the strategic alternatives given the analysis above? (Is the current strategy one of these?) </a:t>
            </a:r>
            <a:r>
              <a:rPr lang="en-US" sz="1000" dirty="0">
                <a:solidFill>
                  <a:srgbClr val="FF0000"/>
                </a:solidFill>
              </a:rPr>
              <a:t>Strategic choice</a:t>
            </a:r>
            <a:r>
              <a:rPr lang="en-US" sz="1000" dirty="0"/>
              <a:t>: Which alternative best relates the company’s situation to external opportunities and threats?</a:t>
            </a:r>
          </a:p>
        </p:txBody>
      </p:sp>
      <p:pic>
        <p:nvPicPr>
          <p:cNvPr id="3" name="Picture 2">
            <a:extLst>
              <a:ext uri="{FF2B5EF4-FFF2-40B4-BE49-F238E27FC236}">
                <a16:creationId xmlns:a16="http://schemas.microsoft.com/office/drawing/2014/main" id="{A44E1B2D-C3A6-6FBD-3B9B-E9C66B76C786}"/>
              </a:ext>
            </a:extLst>
          </p:cNvPr>
          <p:cNvPicPr>
            <a:picLocks noChangeAspect="1"/>
          </p:cNvPicPr>
          <p:nvPr/>
        </p:nvPicPr>
        <p:blipFill>
          <a:blip r:embed="rId3"/>
          <a:stretch>
            <a:fillRect/>
          </a:stretch>
        </p:blipFill>
        <p:spPr>
          <a:xfrm>
            <a:off x="6096000" y="1691204"/>
            <a:ext cx="4507398" cy="3899783"/>
          </a:xfrm>
          <a:prstGeom prst="rect">
            <a:avLst/>
          </a:prstGeom>
          <a:noFill/>
        </p:spPr>
        <p:style>
          <a:lnRef idx="2">
            <a:schemeClr val="dk1"/>
          </a:lnRef>
          <a:fillRef idx="1">
            <a:schemeClr val="lt1"/>
          </a:fillRef>
          <a:effectRef idx="0">
            <a:schemeClr val="dk1"/>
          </a:effectRef>
          <a:fontRef idx="minor">
            <a:schemeClr val="dk1"/>
          </a:fontRef>
        </p:style>
      </p:pic>
      <p:sp>
        <p:nvSpPr>
          <p:cNvPr id="4" name="TextBox 3">
            <a:extLst>
              <a:ext uri="{FF2B5EF4-FFF2-40B4-BE49-F238E27FC236}">
                <a16:creationId xmlns:a16="http://schemas.microsoft.com/office/drawing/2014/main" id="{BF432CA2-15B7-5584-236B-5D1DF6BD7248}"/>
              </a:ext>
            </a:extLst>
          </p:cNvPr>
          <p:cNvSpPr txBox="1"/>
          <p:nvPr/>
        </p:nvSpPr>
        <p:spPr>
          <a:xfrm>
            <a:off x="6096000" y="5710101"/>
            <a:ext cx="4114800" cy="219291"/>
          </a:xfrm>
          <a:prstGeom prst="rect">
            <a:avLst/>
          </a:prstGeom>
          <a:noFill/>
        </p:spPr>
        <p:txBody>
          <a:bodyPr wrap="square">
            <a:spAutoFit/>
          </a:bodyPr>
          <a:lstStyle/>
          <a:p>
            <a:pPr marL="51911" defTabSz="685800">
              <a:defRPr/>
            </a:pPr>
            <a:r>
              <a:rPr lang="en-US" sz="825"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825" dirty="0">
                <a:solidFill>
                  <a:prstClr val="black"/>
                </a:solidFill>
                <a:latin typeface="Calibri" panose="020F0502020204030204" pitchFamily="34" charset="0"/>
                <a:ea typeface="Calibri" panose="020F0502020204030204" pitchFamily="34" charset="0"/>
              </a:rPr>
              <a:t>, page 2</a:t>
            </a:r>
          </a:p>
        </p:txBody>
      </p:sp>
      <p:sp>
        <p:nvSpPr>
          <p:cNvPr id="5" name="TextBox 4">
            <a:extLst>
              <a:ext uri="{FF2B5EF4-FFF2-40B4-BE49-F238E27FC236}">
                <a16:creationId xmlns:a16="http://schemas.microsoft.com/office/drawing/2014/main" id="{52CBAA82-B3E1-0C06-F83C-60A23DED0D6B}"/>
              </a:ext>
            </a:extLst>
          </p:cNvPr>
          <p:cNvSpPr txBox="1"/>
          <p:nvPr/>
        </p:nvSpPr>
        <p:spPr>
          <a:xfrm>
            <a:off x="1609724" y="1288776"/>
            <a:ext cx="4343400"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srgbClr val="C00000"/>
                </a:solidFill>
                <a:latin typeface="Plantin"/>
              </a:rPr>
              <a:t>PROCESS FOR FORMULATING A COMPETITIVE STRATEGY </a:t>
            </a:r>
            <a:endParaRPr lang="en-US" sz="1350" dirty="0">
              <a:solidFill>
                <a:srgbClr val="C00000"/>
              </a:solidFill>
              <a:latin typeface="Calibri" panose="020F0502020204030204"/>
            </a:endParaRPr>
          </a:p>
          <a:p>
            <a:pPr defTabSz="685800">
              <a:defRPr/>
            </a:pPr>
            <a:r>
              <a:rPr lang="en-US" sz="1350" dirty="0">
                <a:solidFill>
                  <a:srgbClr val="C00000"/>
                </a:solidFill>
                <a:latin typeface="Plantin"/>
              </a:rPr>
              <a:t>The process consists of three steps: </a:t>
            </a:r>
            <a:endParaRPr lang="en-US" sz="1350" dirty="0">
              <a:solidFill>
                <a:srgbClr val="C00000"/>
              </a:solidFill>
              <a:latin typeface="Calibri" panose="020F0502020204030204"/>
            </a:endParaRPr>
          </a:p>
        </p:txBody>
      </p:sp>
      <p:sp>
        <p:nvSpPr>
          <p:cNvPr id="6" name="TextBox 5">
            <a:extLst>
              <a:ext uri="{FF2B5EF4-FFF2-40B4-BE49-F238E27FC236}">
                <a16:creationId xmlns:a16="http://schemas.microsoft.com/office/drawing/2014/main" id="{36CA2EAD-275D-1F45-ECCE-11C663CD7554}"/>
              </a:ext>
            </a:extLst>
          </p:cNvPr>
          <p:cNvSpPr txBox="1"/>
          <p:nvPr/>
        </p:nvSpPr>
        <p:spPr>
          <a:xfrm>
            <a:off x="6177999" y="1220338"/>
            <a:ext cx="4343400" cy="3000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rgbClr val="C00000"/>
                </a:solidFill>
                <a:effectLst/>
                <a:latin typeface="Plantin"/>
              </a:defRPr>
            </a:lvl1pPr>
          </a:lstStyle>
          <a:p>
            <a:pPr defTabSz="685800">
              <a:defRPr/>
            </a:pPr>
            <a:r>
              <a:rPr lang="en-US" sz="1350" dirty="0"/>
              <a:t>Factors impacting on marketing strategy </a:t>
            </a:r>
          </a:p>
        </p:txBody>
      </p:sp>
      <p:sp>
        <p:nvSpPr>
          <p:cNvPr id="7" name="TextBox 6">
            <a:extLst>
              <a:ext uri="{FF2B5EF4-FFF2-40B4-BE49-F238E27FC236}">
                <a16:creationId xmlns:a16="http://schemas.microsoft.com/office/drawing/2014/main" id="{8BDC8BFA-090A-F392-F75A-872826DABA8E}"/>
              </a:ext>
            </a:extLst>
          </p:cNvPr>
          <p:cNvSpPr txBox="1"/>
          <p:nvPr/>
        </p:nvSpPr>
        <p:spPr>
          <a:xfrm>
            <a:off x="1695449" y="5911378"/>
            <a:ext cx="4114800" cy="213585"/>
          </a:xfrm>
          <a:prstGeom prst="rect">
            <a:avLst/>
          </a:prstGeom>
          <a:noFill/>
        </p:spPr>
        <p:txBody>
          <a:bodyPr wrap="square">
            <a:spAutoFit/>
          </a:bodyPr>
          <a:lstStyle/>
          <a:p>
            <a:pPr marL="51911" defTabSz="685800">
              <a:defRPr/>
            </a:pPr>
            <a:r>
              <a:rPr lang="en-US" sz="788"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788" dirty="0">
                <a:solidFill>
                  <a:prstClr val="black"/>
                </a:solidFill>
                <a:latin typeface="Calibri" panose="020F0502020204030204" pitchFamily="34" charset="0"/>
                <a:ea typeface="Calibri" panose="020F0502020204030204" pitchFamily="34" charset="0"/>
              </a:rPr>
              <a:t>, page 14</a:t>
            </a:r>
          </a:p>
        </p:txBody>
      </p:sp>
    </p:spTree>
    <p:extLst>
      <p:ext uri="{BB962C8B-B14F-4D97-AF65-F5344CB8AC3E}">
        <p14:creationId xmlns:p14="http://schemas.microsoft.com/office/powerpoint/2010/main" val="423932856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8F6929-25F5-3C06-E0DD-7BF48865BA8B}"/>
              </a:ext>
            </a:extLst>
          </p:cNvPr>
          <p:cNvPicPr>
            <a:picLocks noChangeAspect="1"/>
          </p:cNvPicPr>
          <p:nvPr/>
        </p:nvPicPr>
        <p:blipFill>
          <a:blip r:embed="rId2"/>
          <a:stretch>
            <a:fillRect/>
          </a:stretch>
        </p:blipFill>
        <p:spPr>
          <a:xfrm>
            <a:off x="1986616" y="1262302"/>
            <a:ext cx="3572266" cy="4241051"/>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F77B2104-CE37-1E02-7E8B-5161E06E7303}"/>
              </a:ext>
            </a:extLst>
          </p:cNvPr>
          <p:cNvPicPr>
            <a:picLocks noChangeAspect="1"/>
          </p:cNvPicPr>
          <p:nvPr/>
        </p:nvPicPr>
        <p:blipFill>
          <a:blip r:embed="rId3"/>
          <a:stretch>
            <a:fillRect/>
          </a:stretch>
        </p:blipFill>
        <p:spPr>
          <a:xfrm>
            <a:off x="5663739" y="1262302"/>
            <a:ext cx="4646503" cy="424105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921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2"/>
          <a:stretch>
            <a:fillRect/>
          </a:stretch>
        </p:blipFill>
        <p:spPr>
          <a:xfrm>
            <a:off x="6228515" y="1277669"/>
            <a:ext cx="4029075" cy="2266921"/>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3"/>
          <a:stretch>
            <a:fillRect/>
          </a:stretch>
        </p:blipFill>
        <p:spPr>
          <a:xfrm>
            <a:off x="2020561" y="1277669"/>
            <a:ext cx="4029074" cy="2266921"/>
          </a:xfrm>
          <a:prstGeom prst="rect">
            <a:avLst/>
          </a:prstGeom>
        </p:spPr>
      </p:pic>
      <p:pic>
        <p:nvPicPr>
          <p:cNvPr id="4" name="Picture 3">
            <a:extLst>
              <a:ext uri="{FF2B5EF4-FFF2-40B4-BE49-F238E27FC236}">
                <a16:creationId xmlns:a16="http://schemas.microsoft.com/office/drawing/2014/main" id="{C060EAB2-486D-D270-3034-20FB2056EA90}"/>
              </a:ext>
            </a:extLst>
          </p:cNvPr>
          <p:cNvPicPr>
            <a:picLocks noChangeAspect="1"/>
          </p:cNvPicPr>
          <p:nvPr/>
        </p:nvPicPr>
        <p:blipFill>
          <a:blip r:embed="rId4"/>
          <a:stretch>
            <a:fillRect/>
          </a:stretch>
        </p:blipFill>
        <p:spPr>
          <a:xfrm>
            <a:off x="2020561" y="3573498"/>
            <a:ext cx="4029074" cy="2006835"/>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28515" y="3589230"/>
            <a:ext cx="3983003" cy="2006835"/>
          </a:xfrm>
          <a:prstGeom prst="rect">
            <a:avLst/>
          </a:prstGeom>
        </p:spPr>
      </p:pic>
    </p:spTree>
    <p:extLst>
      <p:ext uri="{BB962C8B-B14F-4D97-AF65-F5344CB8AC3E}">
        <p14:creationId xmlns:p14="http://schemas.microsoft.com/office/powerpoint/2010/main" val="7633066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4287</Words>
  <Application>Microsoft Office PowerPoint</Application>
  <PresentationFormat>Widescreen</PresentationFormat>
  <Paragraphs>304</Paragraphs>
  <Slides>43</Slides>
  <Notes>24</Notes>
  <HiddenSlides>1</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43</vt:i4>
      </vt:variant>
    </vt:vector>
  </HeadingPairs>
  <TitlesOfParts>
    <vt:vector size="62" baseType="lpstr">
      <vt:lpstr>Abadi</vt:lpstr>
      <vt:lpstr>Arial</vt:lpstr>
      <vt:lpstr>Arial Black</vt:lpstr>
      <vt:lpstr>ArialMT</vt:lpstr>
      <vt:lpstr>Calibri</vt:lpstr>
      <vt:lpstr>Calibri Light</vt:lpstr>
      <vt:lpstr>Gill Sans</vt:lpstr>
      <vt:lpstr>Gill Sans MT</vt:lpstr>
      <vt:lpstr>Helvetica</vt:lpstr>
      <vt:lpstr>Impact</vt:lpstr>
      <vt:lpstr>Plantin</vt:lpstr>
      <vt:lpstr>Segoe UI Black</vt:lpstr>
      <vt:lpstr>Segoe UI Web (Arabic)</vt:lpstr>
      <vt:lpstr>Times</vt:lpstr>
      <vt:lpstr>Times New Roman</vt:lpstr>
      <vt:lpstr>TimesLTPro-Roman</vt:lpstr>
      <vt:lpstr>TimesNewRomanPSMT</vt:lpstr>
      <vt:lpstr>Office Theme</vt:lpstr>
      <vt:lpstr>508 Lecture</vt:lpstr>
      <vt:lpstr>PowerPoint Presentation</vt:lpstr>
      <vt:lpstr>PowerPoint Presentation</vt:lpstr>
      <vt:lpstr>PowerPoint Presentation</vt:lpstr>
      <vt:lpstr>PowerPoint Presentation</vt:lpstr>
      <vt:lpstr>PowerPoint Presentation</vt:lpstr>
      <vt:lpstr>Marketing and corporate strategies examples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Marketing research stages </vt:lpstr>
      <vt:lpstr>1st  P- Product </vt:lpstr>
      <vt:lpstr>2nd P-Price</vt:lpstr>
      <vt:lpstr>3rd P-Place (distribution /marketing channels)</vt:lpstr>
      <vt:lpstr>4th P- promotion (promotion MIX/tools)</vt:lpstr>
      <vt:lpstr>PowerPoint Presentation</vt:lpstr>
      <vt:lpstr>PowerPoint Presentation</vt:lpstr>
      <vt:lpstr>PowerPoint Presentation</vt:lpstr>
      <vt:lpstr>Sustainable Marketing</vt:lpstr>
      <vt:lpstr>Sustainable Marketing</vt:lpstr>
      <vt:lpstr>Social Criticisms of Marketing</vt:lpstr>
      <vt:lpstr>Marketing’s Impact on Individual Consumers (1 of 2)</vt:lpstr>
      <vt:lpstr>Marketing’s Impact on Individual Consumers (2 of 2)</vt:lpstr>
      <vt:lpstr>Marketing’s Impact on Society as a Whole (1 of 2)</vt:lpstr>
      <vt:lpstr>Marketing’s Impact on Society as a Whole (2 of 2)</vt:lpstr>
      <vt:lpstr>Marketing’s Impact on Other Businesses</vt:lpstr>
      <vt:lpstr>Sustainable Marketing Principles      (1 of 2)</vt:lpstr>
      <vt:lpstr>Sustainable Marketing Principles      (2 of 2)</vt:lpstr>
      <vt:lpstr>Societal Classification of Products</vt:lpstr>
      <vt:lpstr>Marketing Ethics (1 of 2)</vt:lpstr>
      <vt:lpstr>Marketing Ethics (2 of 2)</vt:lpstr>
      <vt:lpstr>Ethical Norms Suggested by the American Marketing Association</vt:lpstr>
      <vt:lpstr>The Sustainable Company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2025-10-30T13:18:59Z</dcterms:created>
  <dcterms:modified xsi:type="dcterms:W3CDTF">2026-02-04T10:55:32Z</dcterms:modified>
</cp:coreProperties>
</file>