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503" r:id="rId3"/>
    <p:sldId id="2146850651" r:id="rId4"/>
    <p:sldId id="2146850154" r:id="rId5"/>
    <p:sldId id="2146850628" r:id="rId6"/>
    <p:sldId id="2146850630" r:id="rId7"/>
    <p:sldId id="2146850631" r:id="rId8"/>
    <p:sldId id="2146850634" r:id="rId9"/>
    <p:sldId id="2146850633" r:id="rId10"/>
    <p:sldId id="2146850635" r:id="rId11"/>
    <p:sldId id="2146850636" r:id="rId12"/>
    <p:sldId id="2146850637" r:id="rId13"/>
    <p:sldId id="2146850638" r:id="rId14"/>
    <p:sldId id="2146850639" r:id="rId15"/>
    <p:sldId id="2146850640" r:id="rId16"/>
    <p:sldId id="2146850642" r:id="rId17"/>
    <p:sldId id="2146850643" r:id="rId18"/>
    <p:sldId id="2146850641" r:id="rId19"/>
    <p:sldId id="2146850644" r:id="rId20"/>
    <p:sldId id="2146850645" r:id="rId21"/>
    <p:sldId id="2146850647" r:id="rId22"/>
    <p:sldId id="2146850652" r:id="rId23"/>
    <p:sldId id="2146850604" r:id="rId24"/>
    <p:sldId id="2146850654" r:id="rId25"/>
    <p:sldId id="2146850655" r:id="rId26"/>
    <p:sldId id="2146850605" r:id="rId27"/>
    <p:sldId id="2146850155" r:id="rId28"/>
    <p:sldId id="2146850195" r:id="rId29"/>
    <p:sldId id="2146851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41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7F5F7-2D14-4F80-ABDE-A8F2CA5FF00D}"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3244BC-5272-4A22-A74C-F02274B9B00E}" type="slidenum">
              <a:rPr lang="en-US" smtClean="0"/>
              <a:t>‹#›</a:t>
            </a:fld>
            <a:endParaRPr lang="en-US"/>
          </a:p>
        </p:txBody>
      </p:sp>
    </p:spTree>
    <p:extLst>
      <p:ext uri="{BB962C8B-B14F-4D97-AF65-F5344CB8AC3E}">
        <p14:creationId xmlns:p14="http://schemas.microsoft.com/office/powerpoint/2010/main" val="1540792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085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SA" sz="1100" dirty="0"/>
              <a:t>After deciding on its overall marketing strategy, the company is ready to begin planning the details of the marketing mix, one of the major concepts in modern marketing</a:t>
            </a:r>
          </a:p>
          <a:p>
            <a:pPr lvl="1">
              <a:buFontTx/>
              <a:buChar char="•"/>
            </a:pPr>
            <a:r>
              <a:rPr lang="en-US" altLang="en-SA" sz="1100" dirty="0"/>
              <a:t>The marketing mix consists of everything the firm can do to influence the demand for its product</a:t>
            </a:r>
          </a:p>
          <a:p>
            <a:pPr lvl="1">
              <a:buFontTx/>
              <a:buChar char="•"/>
            </a:pPr>
            <a:endParaRPr lang="en-US" altLang="en-SA" sz="1100" dirty="0"/>
          </a:p>
          <a:p>
            <a:pPr lvl="1">
              <a:buFontTx/>
              <a:buChar char="•"/>
            </a:pPr>
            <a:r>
              <a:rPr lang="en-US" altLang="en-SA" sz="1100" dirty="0"/>
              <a:t>The many possibilities can be collected into four groups of variables known as the four Ps: product, price, place, and promotion.</a:t>
            </a:r>
          </a:p>
          <a:p>
            <a:pPr lvl="2">
              <a:buFontTx/>
              <a:buChar char="•"/>
            </a:pPr>
            <a:r>
              <a:rPr lang="en-US" altLang="en-SA" sz="1100" dirty="0"/>
              <a:t>Product means the goods-and-services combination the company offers to the target market</a:t>
            </a:r>
          </a:p>
          <a:p>
            <a:pPr lvl="2">
              <a:buFontTx/>
              <a:buChar char="•"/>
            </a:pPr>
            <a:r>
              <a:rPr lang="en-US" altLang="en-SA" sz="1100" dirty="0"/>
              <a:t>Price is the amount of money customers must pay to obtain the product</a:t>
            </a:r>
          </a:p>
          <a:p>
            <a:pPr lvl="2">
              <a:buFontTx/>
              <a:buChar char="•"/>
            </a:pPr>
            <a:r>
              <a:rPr lang="en-US" altLang="en-SA" sz="1100" dirty="0"/>
              <a:t>Place includes company activities that make the product available to target customers</a:t>
            </a:r>
          </a:p>
          <a:p>
            <a:pPr lvl="2">
              <a:buFontTx/>
              <a:buChar char="•"/>
            </a:pPr>
            <a:r>
              <a:rPr lang="en-US" altLang="en-SA" sz="1100" dirty="0"/>
              <a:t>Promotion means activities that communicate the merits of the product and persuade target customers to buy it</a:t>
            </a:r>
          </a:p>
          <a:p>
            <a:pPr>
              <a:buFontTx/>
              <a:buChar char="•"/>
            </a:pPr>
            <a:endParaRPr lang="en-US" altLang="en-SA" sz="1100" dirty="0"/>
          </a:p>
          <a:p>
            <a:pPr lvl="1">
              <a:buFontTx/>
              <a:buChar char="•"/>
            </a:pPr>
            <a:r>
              <a:rPr lang="en-US" altLang="en-SA" sz="1100" dirty="0"/>
              <a:t>However, some critics think that the four Ps may omit or underemphasize certain important activities</a:t>
            </a:r>
          </a:p>
          <a:p>
            <a:pPr lvl="2">
              <a:buFontTx/>
              <a:buChar char="•"/>
            </a:pPr>
            <a:r>
              <a:rPr lang="en-US" altLang="en-SA" sz="1100" dirty="0"/>
              <a:t>The four Ps concept takes the seller</a:t>
            </a:r>
            <a:r>
              <a:rPr lang="uk-UA" altLang="en-SA" sz="1100" dirty="0"/>
              <a:t>'</a:t>
            </a:r>
            <a:r>
              <a:rPr lang="en-US" altLang="en-SA" sz="1100" dirty="0"/>
              <a:t>s view of the market, not the buyer</a:t>
            </a:r>
            <a:r>
              <a:rPr lang="uk-UA" altLang="en-SA" sz="1100" dirty="0"/>
              <a:t>'</a:t>
            </a:r>
            <a:r>
              <a:rPr lang="en-US" altLang="en-SA" sz="1100" dirty="0"/>
              <a:t>s view</a:t>
            </a:r>
          </a:p>
          <a:p>
            <a:pPr lvl="2">
              <a:buFontTx/>
              <a:buChar char="•"/>
            </a:pPr>
            <a:r>
              <a:rPr lang="en-US" altLang="en-SA" sz="1100" dirty="0"/>
              <a:t>From the buyer</a:t>
            </a:r>
            <a:r>
              <a:rPr lang="uk-UA" altLang="en-SA" sz="1100" dirty="0"/>
              <a:t>'</a:t>
            </a:r>
            <a:r>
              <a:rPr lang="en-US" altLang="en-SA" sz="1100" dirty="0"/>
              <a:t>s viewpoint, in this age of customer value and relationships, the four Ps might be better described as the four Cs</a:t>
            </a:r>
          </a:p>
          <a:p>
            <a:pPr>
              <a:buFontTx/>
              <a:buChar char="•"/>
            </a:pPr>
            <a:endParaRPr lang="en-US" altLang="en-SA" sz="1100" dirty="0"/>
          </a:p>
          <a:p>
            <a:pPr lvl="1">
              <a:buFontTx/>
              <a:buChar char="•"/>
            </a:pPr>
            <a:r>
              <a:rPr lang="en-US" altLang="en-SA" sz="1100" dirty="0"/>
              <a:t>Marketers would do well to think through the four Cs first and then build the four Ps on that platform</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403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832172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rPr>
              <a:t>Future Leaders Development </a:t>
            </a:r>
            <a:r>
              <a:rPr lang="en-US" dirty="0" err="1">
                <a:solidFill>
                  <a:srgbClr val="000000"/>
                </a:solidFill>
                <a:effectLst/>
                <a:latin typeface="Arial" panose="020B0604020202020204" pitchFamily="34" charset="0"/>
              </a:rPr>
              <a:t>Programme</a:t>
            </a:r>
            <a:r>
              <a:rPr lang="en-US" dirty="0">
                <a:solidFill>
                  <a:srgbClr val="000000"/>
                </a:solidFill>
                <a:effectLst/>
                <a:latin typeface="Arial" panose="020B0604020202020204" pitchFamily="34" charset="0"/>
              </a:rPr>
              <a:t> </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54233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774"/>
              </a:lnSpc>
              <a:spcBef>
                <a:spcPts val="2131"/>
              </a:spcBef>
            </a:pPr>
            <a:r>
              <a:rPr lang="en-US" sz="1200" dirty="0">
                <a:solidFill>
                  <a:srgbClr val="000000"/>
                </a:solidFill>
                <a:latin typeface="ArialMT"/>
                <a:cs typeface="ArialMT"/>
              </a:rPr>
              <a:t>Allocation of resources</a:t>
            </a:r>
          </a:p>
          <a:p>
            <a:pPr>
              <a:lnSpc>
                <a:spcPts val="3355"/>
              </a:lnSpc>
            </a:pPr>
            <a:r>
              <a:rPr lang="en-US" sz="1200" dirty="0">
                <a:solidFill>
                  <a:srgbClr val="000000"/>
                </a:solidFill>
                <a:latin typeface="ArialMT"/>
                <a:cs typeface="ArialMT"/>
              </a:rPr>
              <a:t>within an </a:t>
            </a:r>
            <a:r>
              <a:rPr lang="en-US" sz="1200" dirty="0" err="1">
                <a:solidFill>
                  <a:srgbClr val="000000"/>
                </a:solidFill>
                <a:latin typeface="ArialMT"/>
                <a:cs typeface="ArialMT"/>
              </a:rPr>
              <a:t>organisation</a:t>
            </a:r>
            <a:r>
              <a:rPr lang="en-US" sz="1200" dirty="0">
                <a:solidFill>
                  <a:srgbClr val="000000"/>
                </a:solidFill>
                <a:latin typeface="ArialMT"/>
                <a:cs typeface="ArialMT"/>
              </a:rPr>
              <a:t> to</a:t>
            </a:r>
          </a:p>
          <a:p>
            <a:pPr>
              <a:lnSpc>
                <a:spcPts val="2405"/>
              </a:lnSpc>
            </a:pPr>
            <a:r>
              <a:rPr lang="en-US" sz="1200" dirty="0">
                <a:solidFill>
                  <a:srgbClr val="000000"/>
                </a:solidFill>
                <a:latin typeface="ArialMT"/>
                <a:cs typeface="ArialMT"/>
              </a:rPr>
              <a:t>achieve the business</a:t>
            </a:r>
          </a:p>
          <a:p>
            <a:pPr>
              <a:lnSpc>
                <a:spcPts val="3329"/>
              </a:lnSpc>
            </a:pPr>
            <a:r>
              <a:rPr lang="en-US" sz="1200" dirty="0">
                <a:solidFill>
                  <a:srgbClr val="000000"/>
                </a:solidFill>
                <a:latin typeface="ArialMT"/>
                <a:cs typeface="ArialMT"/>
              </a:rPr>
              <a:t>direction and scope</a:t>
            </a:r>
          </a:p>
          <a:p>
            <a:pPr>
              <a:lnSpc>
                <a:spcPts val="2880"/>
              </a:lnSpc>
            </a:pPr>
            <a:r>
              <a:rPr lang="en-US" sz="1200" dirty="0">
                <a:solidFill>
                  <a:srgbClr val="000000"/>
                </a:solidFill>
                <a:latin typeface="ArialMT"/>
                <a:cs typeface="ArialMT"/>
              </a:rPr>
              <a:t>specified within</a:t>
            </a:r>
          </a:p>
          <a:p>
            <a:pPr>
              <a:lnSpc>
                <a:spcPts val="2906"/>
              </a:lnSpc>
            </a:pPr>
            <a:r>
              <a:rPr lang="en-US" sz="1200" dirty="0">
                <a:solidFill>
                  <a:srgbClr val="000000"/>
                </a:solidFill>
                <a:latin typeface="ArialMT"/>
                <a:cs typeface="ArialMT"/>
              </a:rPr>
              <a:t>corporate objectives.</a:t>
            </a:r>
          </a:p>
          <a:p>
            <a:pPr>
              <a:lnSpc>
                <a:spcPts val="4354"/>
              </a:lnSpc>
            </a:pPr>
            <a:r>
              <a:rPr lang="en-US" sz="1200" dirty="0">
                <a:solidFill>
                  <a:srgbClr val="000000"/>
                </a:solidFill>
                <a:latin typeface="TimesNewRomanPSMT"/>
                <a:cs typeface="TimesNewRomanPSMT"/>
              </a:rPr>
              <a:t>•</a:t>
            </a:r>
            <a:r>
              <a:rPr lang="en-US" sz="1200" dirty="0">
                <a:solidFill>
                  <a:srgbClr val="000000"/>
                </a:solidFill>
                <a:latin typeface="Arial"/>
                <a:cs typeface="Arial"/>
              </a:rPr>
              <a:t> </a:t>
            </a:r>
            <a:r>
              <a:rPr lang="en-US" sz="1200" dirty="0">
                <a:solidFill>
                  <a:srgbClr val="000000"/>
                </a:solidFill>
                <a:latin typeface="ArialMT"/>
                <a:cs typeface="ArialMT"/>
              </a:rPr>
              <a:t>Helps to control and</a:t>
            </a:r>
          </a:p>
          <a:p>
            <a:pPr>
              <a:lnSpc>
                <a:spcPts val="2431"/>
              </a:lnSpc>
            </a:pPr>
            <a:r>
              <a:rPr lang="en-US" sz="1200" dirty="0">
                <a:solidFill>
                  <a:srgbClr val="000000"/>
                </a:solidFill>
                <a:latin typeface="ArialMT"/>
                <a:cs typeface="ArialMT"/>
              </a:rPr>
              <a:t>co-ordinate the different</a:t>
            </a:r>
          </a:p>
          <a:p>
            <a:pPr>
              <a:lnSpc>
                <a:spcPts val="2880"/>
              </a:lnSpc>
            </a:pPr>
            <a:r>
              <a:rPr lang="en-US" sz="1200" dirty="0">
                <a:solidFill>
                  <a:srgbClr val="000000"/>
                </a:solidFill>
                <a:latin typeface="ArialMT"/>
                <a:cs typeface="ArialMT"/>
              </a:rPr>
              <a:t>areas of the</a:t>
            </a:r>
          </a:p>
          <a:p>
            <a:pPr>
              <a:lnSpc>
                <a:spcPts val="3355"/>
              </a:lnSpc>
            </a:pPr>
            <a:r>
              <a:rPr lang="en-US" sz="1200" dirty="0" err="1">
                <a:solidFill>
                  <a:srgbClr val="000000"/>
                </a:solidFill>
                <a:latin typeface="ArialMT"/>
                <a:cs typeface="ArialMT"/>
              </a:rPr>
              <a:t>organisation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83712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596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0000" lnSpcReduction="20000"/>
          </a:bodyPr>
          <a:lstStyle/>
          <a:p>
            <a:r>
              <a:rPr lang="en-US" altLang="en-US" dirty="0">
                <a:solidFill>
                  <a:srgbClr val="008000"/>
                </a:solidFill>
                <a:latin typeface="Arial" panose="020B0604020202020204" pitchFamily="34" charset="0"/>
              </a:rPr>
              <a:t>Market segmentation reveals the firm’s market segment opportunities. The firm has to evaluate the various segments and decide how many and which segments it can serve best. In evaluating different market segments, a firm must look at three factors.</a:t>
            </a:r>
          </a:p>
          <a:p>
            <a:endParaRPr lang="en-US" altLang="en-US" dirty="0">
              <a:solidFill>
                <a:srgbClr val="008000"/>
              </a:solidFill>
              <a:latin typeface="Arial" panose="020B0604020202020204" pitchFamily="34" charset="0"/>
            </a:endParaRPr>
          </a:p>
          <a:p>
            <a:pPr marL="228600" indent="-228600">
              <a:buFont typeface="+mj-lt"/>
              <a:buAutoNum type="arabicPeriod"/>
            </a:pPr>
            <a:r>
              <a:rPr lang="en-US" altLang="en-US" dirty="0">
                <a:solidFill>
                  <a:srgbClr val="008000"/>
                </a:solidFill>
                <a:latin typeface="Arial" panose="020B0604020202020204" pitchFamily="34" charset="0"/>
              </a:rPr>
              <a:t>First, a company wants to select segments that have the right size and growth characteristics. </a:t>
            </a:r>
          </a:p>
          <a:p>
            <a:pPr marL="228600" indent="-228600">
              <a:buFont typeface="+mj-lt"/>
              <a:buAutoNum type="arabicPeriod"/>
            </a:pPr>
            <a:r>
              <a:rPr lang="en-US" altLang="en-US" dirty="0">
                <a:solidFill>
                  <a:srgbClr val="008000"/>
                </a:solidFill>
                <a:latin typeface="Arial" panose="020B0604020202020204" pitchFamily="34" charset="0"/>
              </a:rPr>
              <a:t>Second, the company needs to examine major structural factors that affect long-run segment attractiveness like strong and aggressive competitors </a:t>
            </a:r>
            <a:r>
              <a:rPr lang="en-US" sz="1200" kern="1200" dirty="0">
                <a:solidFill>
                  <a:schemeClr val="tx1"/>
                </a:solidFill>
                <a:effectLst/>
                <a:latin typeface="Arial" charset="0"/>
                <a:ea typeface="MS PGothic" panose="020B0600070205080204" pitchFamily="34" charset="-128"/>
                <a:cs typeface="ＭＳ Ｐゴシック" charset="0"/>
              </a:rPr>
              <a:t>or if it is easy </a:t>
            </a:r>
            <a:r>
              <a:rPr lang="en-US" sz="1200" i="0" kern="1200" dirty="0">
                <a:solidFill>
                  <a:schemeClr val="tx1"/>
                </a:solidFill>
                <a:effectLst/>
                <a:latin typeface="Arial" charset="0"/>
                <a:ea typeface="MS PGothic" panose="020B0600070205080204" pitchFamily="34" charset="-128"/>
                <a:cs typeface="ＭＳ Ｐゴシック" charset="0"/>
              </a:rPr>
              <a:t>for new entrants to come </a:t>
            </a:r>
            <a:r>
              <a:rPr lang="en-US" sz="1200" kern="1200" dirty="0">
                <a:solidFill>
                  <a:schemeClr val="tx1"/>
                </a:solidFill>
                <a:effectLst/>
                <a:latin typeface="Arial" charset="0"/>
                <a:ea typeface="MS PGothic" panose="020B0600070205080204" pitchFamily="34" charset="-128"/>
                <a:cs typeface="ＭＳ Ｐゴシック" charset="0"/>
              </a:rPr>
              <a:t>into the segment. The</a:t>
            </a:r>
            <a:r>
              <a:rPr lang="en-US" sz="1200" kern="1200" baseline="0" dirty="0">
                <a:solidFill>
                  <a:schemeClr val="tx1"/>
                </a:solidFill>
                <a:effectLst/>
                <a:latin typeface="Arial" charset="0"/>
                <a:ea typeface="MS PGothic" panose="020B0600070205080204" pitchFamily="34" charset="-128"/>
                <a:cs typeface="ＭＳ Ｐゴシック" charset="0"/>
              </a:rPr>
              <a:t> existence of </a:t>
            </a:r>
            <a:r>
              <a:rPr lang="en-US" altLang="en-US" dirty="0">
                <a:solidFill>
                  <a:srgbClr val="008000"/>
                </a:solidFill>
                <a:latin typeface="Arial" panose="020B0604020202020204" pitchFamily="34" charset="0"/>
              </a:rPr>
              <a:t>actual or potential substitute products, the relative power of buyers, and powerful suppliers also affects segment attractiveness. </a:t>
            </a:r>
          </a:p>
          <a:p>
            <a:pPr marL="228600" indent="-228600">
              <a:buFont typeface="+mj-lt"/>
              <a:buAutoNum type="arabicPeriod"/>
            </a:pPr>
            <a:r>
              <a:rPr lang="en-US" altLang="en-US" dirty="0">
                <a:solidFill>
                  <a:srgbClr val="008000"/>
                </a:solidFill>
                <a:latin typeface="Arial" panose="020B0604020202020204" pitchFamily="34" charset="0"/>
              </a:rPr>
              <a:t>Finally, the company must consider its own objectives and resources. Some attractive segments can be dismissed quickly because they do not mesh with the company’s long-run objectives. Or, the company may lack the skills and resources needed to succeed in an attractive segment.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After evaluating different segments, the company must decide which and how many segments it will target. A target market consists of a set of buyers who share common needs or characteristics that the company decides to serve. Market targeting can be carried out at several different levels.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Companies need to consider many factors when choosing a market-targeting strategy. Which strategy is best depending on the company’s resources. When the firm’s resources are limited, concentrated marketing makes the most sense. The best strategy also depends on the degree of product variability. The product’s life-cycle stage also must be considered. When a firm introduces a new product, it may be practical to launch one version only, and undifferentiated marketing or concentrated marketing may make the most sense. In the mature stage of the product life cycle, however, differentiated marketing can be useful.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Another factor is market variability. If most buyers have the same tastes, buy the same amounts, and react the same way to marketing efforts, undifferentiated marketing is appropriate. Finally, competitors’ marketing strategies are important. When competitors use differentiated or concentrated marketing, undifferentiated marketing can be suicidal.</a:t>
            </a:r>
          </a:p>
          <a:p>
            <a:endParaRPr lang="en-IN" dirty="0"/>
          </a:p>
          <a:p>
            <a:endParaRPr lang="en-US" altLang="en-US" dirty="0">
              <a:solidFill>
                <a:srgbClr val="008000"/>
              </a:solidFill>
              <a:latin typeface="Arial" panose="020B0604020202020204" pitchFamily="34" charset="0"/>
            </a:endParaRPr>
          </a:p>
          <a:p>
            <a:r>
              <a:rPr lang="en-US" sz="1200" b="1" dirty="0">
                <a:effectLst/>
                <a:latin typeface="Plantin"/>
              </a:rPr>
              <a:t>choice of segment(s) </a:t>
            </a:r>
            <a:endParaRPr lang="en-US" dirty="0"/>
          </a:p>
          <a:p>
            <a:r>
              <a:rPr lang="en-US" sz="1200" dirty="0">
                <a:effectLst/>
                <a:latin typeface="Plantin"/>
              </a:rPr>
              <a:t>Five factors govern the attractiveness of a segment (Doyle, 1994): </a:t>
            </a:r>
            <a:endParaRPr lang="en-US" dirty="0"/>
          </a:p>
          <a:p>
            <a:pPr>
              <a:buFont typeface="Arial" panose="020B0604020202020204" pitchFamily="34" charset="0"/>
              <a:buChar char="•"/>
            </a:pPr>
            <a:r>
              <a:rPr lang="en-US" sz="1200" dirty="0">
                <a:effectLst/>
                <a:latin typeface="Plantin"/>
              </a:rPr>
              <a:t>segment size • current and potential competition </a:t>
            </a:r>
          </a:p>
          <a:p>
            <a:pPr>
              <a:buFont typeface="Arial" panose="020B0604020202020204" pitchFamily="34" charset="0"/>
              <a:buChar char="•"/>
            </a:pPr>
            <a:r>
              <a:rPr lang="en-US" sz="1200" dirty="0">
                <a:effectLst/>
                <a:latin typeface="Plantin"/>
              </a:rPr>
              <a:t>segment growth • capabilities of the business. </a:t>
            </a:r>
          </a:p>
          <a:p>
            <a:pPr>
              <a:buFont typeface="Arial" panose="020B0604020202020204" pitchFamily="34" charset="0"/>
              <a:buChar char="•"/>
            </a:pPr>
            <a:r>
              <a:rPr lang="en-US" sz="1200" dirty="0">
                <a:effectLst/>
                <a:latin typeface="Plantin"/>
              </a:rPr>
              <a:t>profitability of the segment </a:t>
            </a:r>
          </a:p>
          <a:p>
            <a:endParaRPr lang="en-US" altLang="en-US" dirty="0">
              <a:solidFill>
                <a:srgbClr val="008000"/>
              </a:solidFill>
              <a:latin typeface="Arial" panose="020B0604020202020204" pitchFamily="34" charset="0"/>
            </a:endParaRPr>
          </a:p>
          <a:p>
            <a:endParaRPr lang="en-IN" dirty="0"/>
          </a:p>
          <a:p>
            <a:endParaRPr dirty="0"/>
          </a:p>
        </p:txBody>
      </p:sp>
    </p:spTree>
    <p:extLst>
      <p:ext uri="{BB962C8B-B14F-4D97-AF65-F5344CB8AC3E}">
        <p14:creationId xmlns:p14="http://schemas.microsoft.com/office/powerpoint/2010/main" val="3977249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0000" lnSpcReduction="20000"/>
          </a:bodyPr>
          <a:lstStyle/>
          <a:p>
            <a:r>
              <a:rPr lang="en-US" altLang="en-US" dirty="0">
                <a:solidFill>
                  <a:srgbClr val="008000"/>
                </a:solidFill>
                <a:latin typeface="Arial" panose="020B0604020202020204" pitchFamily="34" charset="0"/>
              </a:rPr>
              <a:t>Market segmentation reveals the firm’s market segment opportunities. The firm has to evaluate the various segments and decide how many and which segments it can serve best. In evaluating different market segments, a firm must look at three factors.</a:t>
            </a:r>
          </a:p>
          <a:p>
            <a:endParaRPr lang="en-US" altLang="en-US" dirty="0">
              <a:solidFill>
                <a:srgbClr val="008000"/>
              </a:solidFill>
              <a:latin typeface="Arial" panose="020B0604020202020204" pitchFamily="34" charset="0"/>
            </a:endParaRPr>
          </a:p>
          <a:p>
            <a:pPr marL="228600" indent="-228600">
              <a:buFont typeface="+mj-lt"/>
              <a:buAutoNum type="arabicPeriod"/>
            </a:pPr>
            <a:r>
              <a:rPr lang="en-US" altLang="en-US" dirty="0">
                <a:solidFill>
                  <a:srgbClr val="008000"/>
                </a:solidFill>
                <a:latin typeface="Arial" panose="020B0604020202020204" pitchFamily="34" charset="0"/>
              </a:rPr>
              <a:t>First, a company wants to select segments that have the right size and growth characteristics. </a:t>
            </a:r>
          </a:p>
          <a:p>
            <a:pPr marL="228600" indent="-228600">
              <a:buFont typeface="+mj-lt"/>
              <a:buAutoNum type="arabicPeriod"/>
            </a:pPr>
            <a:r>
              <a:rPr lang="en-US" altLang="en-US" dirty="0">
                <a:solidFill>
                  <a:srgbClr val="008000"/>
                </a:solidFill>
                <a:latin typeface="Arial" panose="020B0604020202020204" pitchFamily="34" charset="0"/>
              </a:rPr>
              <a:t>Second, the company needs to examine major structural factors that affect long-run segment attractiveness like strong and aggressive competitors </a:t>
            </a:r>
            <a:r>
              <a:rPr lang="en-US" sz="1200" kern="1200" dirty="0">
                <a:solidFill>
                  <a:schemeClr val="tx1"/>
                </a:solidFill>
                <a:effectLst/>
                <a:latin typeface="Arial" charset="0"/>
                <a:ea typeface="MS PGothic" panose="020B0600070205080204" pitchFamily="34" charset="-128"/>
                <a:cs typeface="ＭＳ Ｐゴシック" charset="0"/>
              </a:rPr>
              <a:t>or if it is easy </a:t>
            </a:r>
            <a:r>
              <a:rPr lang="en-US" sz="1200" i="0" kern="1200" dirty="0">
                <a:solidFill>
                  <a:schemeClr val="tx1"/>
                </a:solidFill>
                <a:effectLst/>
                <a:latin typeface="Arial" charset="0"/>
                <a:ea typeface="MS PGothic" panose="020B0600070205080204" pitchFamily="34" charset="-128"/>
                <a:cs typeface="ＭＳ Ｐゴシック" charset="0"/>
              </a:rPr>
              <a:t>for new entrants to come </a:t>
            </a:r>
            <a:r>
              <a:rPr lang="en-US" sz="1200" kern="1200" dirty="0">
                <a:solidFill>
                  <a:schemeClr val="tx1"/>
                </a:solidFill>
                <a:effectLst/>
                <a:latin typeface="Arial" charset="0"/>
                <a:ea typeface="MS PGothic" panose="020B0600070205080204" pitchFamily="34" charset="-128"/>
                <a:cs typeface="ＭＳ Ｐゴシック" charset="0"/>
              </a:rPr>
              <a:t>into the segment. The</a:t>
            </a:r>
            <a:r>
              <a:rPr lang="en-US" sz="1200" kern="1200" baseline="0" dirty="0">
                <a:solidFill>
                  <a:schemeClr val="tx1"/>
                </a:solidFill>
                <a:effectLst/>
                <a:latin typeface="Arial" charset="0"/>
                <a:ea typeface="MS PGothic" panose="020B0600070205080204" pitchFamily="34" charset="-128"/>
                <a:cs typeface="ＭＳ Ｐゴシック" charset="0"/>
              </a:rPr>
              <a:t> existence of </a:t>
            </a:r>
            <a:r>
              <a:rPr lang="en-US" altLang="en-US" dirty="0">
                <a:solidFill>
                  <a:srgbClr val="008000"/>
                </a:solidFill>
                <a:latin typeface="Arial" panose="020B0604020202020204" pitchFamily="34" charset="0"/>
              </a:rPr>
              <a:t>actual or potential substitute products, the relative power of buyers, and powerful suppliers also affects segment attractiveness. </a:t>
            </a:r>
          </a:p>
          <a:p>
            <a:pPr marL="228600" indent="-228600">
              <a:buFont typeface="+mj-lt"/>
              <a:buAutoNum type="arabicPeriod"/>
            </a:pPr>
            <a:r>
              <a:rPr lang="en-US" altLang="en-US" dirty="0">
                <a:solidFill>
                  <a:srgbClr val="008000"/>
                </a:solidFill>
                <a:latin typeface="Arial" panose="020B0604020202020204" pitchFamily="34" charset="0"/>
              </a:rPr>
              <a:t>Finally, the company must consider its own objectives and resources. Some attractive segments can be dismissed quickly because they do not mesh with the company’s long-run objectives. Or, the company may lack the skills and resources needed to succeed in an attractive segment.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After evaluating different segments, the company must decide which and how many segments it will target. A target market consists of a set of buyers who share common needs or characteristics that the company decides to serve. Market targeting can be carried out at several different levels.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Companies need to consider many factors when choosing a market-targeting strategy. Which strategy is best depending on the company’s resources. When the firm’s resources are limited, concentrated marketing makes the most sense. The best strategy also depends on the degree of product variability. The product’s life-cycle stage also must be considered. When a firm introduces a new product, it may be practical to launch one version only, and undifferentiated marketing or concentrated marketing may make the most sense. In the mature stage of the product life cycle, however, differentiated marketing can be useful.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Another factor is market variability. If most buyers have the same tastes, buy the same amounts, and react the same way to marketing efforts, undifferentiated marketing is appropriate. Finally, competitors’ marketing strategies are important. When competitors use differentiated or concentrated marketing, undifferentiated marketing can be suicidal.</a:t>
            </a:r>
          </a:p>
          <a:p>
            <a:endParaRPr lang="en-IN" dirty="0"/>
          </a:p>
          <a:p>
            <a:endParaRPr lang="en-US" altLang="en-US" dirty="0">
              <a:solidFill>
                <a:srgbClr val="008000"/>
              </a:solidFill>
              <a:latin typeface="Arial" panose="020B0604020202020204" pitchFamily="34" charset="0"/>
            </a:endParaRPr>
          </a:p>
          <a:p>
            <a:r>
              <a:rPr lang="en-US" sz="1200" b="1" dirty="0">
                <a:effectLst/>
                <a:latin typeface="Plantin"/>
              </a:rPr>
              <a:t>choice of segment(s) </a:t>
            </a:r>
            <a:endParaRPr lang="en-US" dirty="0"/>
          </a:p>
          <a:p>
            <a:r>
              <a:rPr lang="en-US" sz="1200" dirty="0">
                <a:effectLst/>
                <a:latin typeface="Plantin"/>
              </a:rPr>
              <a:t>Five factors govern the attractiveness of a segment (Doyle, 1994): </a:t>
            </a:r>
            <a:endParaRPr lang="en-US" dirty="0"/>
          </a:p>
          <a:p>
            <a:pPr>
              <a:buFont typeface="Arial" panose="020B0604020202020204" pitchFamily="34" charset="0"/>
              <a:buChar char="•"/>
            </a:pPr>
            <a:r>
              <a:rPr lang="en-US" sz="1200" dirty="0">
                <a:effectLst/>
                <a:latin typeface="Plantin"/>
              </a:rPr>
              <a:t>segment size • current and potential competition </a:t>
            </a:r>
          </a:p>
          <a:p>
            <a:pPr>
              <a:buFont typeface="Arial" panose="020B0604020202020204" pitchFamily="34" charset="0"/>
              <a:buChar char="•"/>
            </a:pPr>
            <a:r>
              <a:rPr lang="en-US" sz="1200" dirty="0">
                <a:effectLst/>
                <a:latin typeface="Plantin"/>
              </a:rPr>
              <a:t>segment growth • capabilities of the business. </a:t>
            </a:r>
          </a:p>
          <a:p>
            <a:pPr>
              <a:buFont typeface="Arial" panose="020B0604020202020204" pitchFamily="34" charset="0"/>
              <a:buChar char="•"/>
            </a:pPr>
            <a:r>
              <a:rPr lang="en-US" sz="1200" dirty="0">
                <a:effectLst/>
                <a:latin typeface="Plantin"/>
              </a:rPr>
              <a:t>profitability of the segment </a:t>
            </a:r>
          </a:p>
          <a:p>
            <a:endParaRPr lang="en-US" altLang="en-US" dirty="0">
              <a:solidFill>
                <a:srgbClr val="008000"/>
              </a:solidFill>
              <a:latin typeface="Arial" panose="020B0604020202020204" pitchFamily="34" charset="0"/>
            </a:endParaRPr>
          </a:p>
          <a:p>
            <a:endParaRPr lang="en-IN" dirty="0"/>
          </a:p>
          <a:p>
            <a:endParaRPr dirty="0"/>
          </a:p>
        </p:txBody>
      </p:sp>
    </p:spTree>
    <p:extLst>
      <p:ext uri="{BB962C8B-B14F-4D97-AF65-F5344CB8AC3E}">
        <p14:creationId xmlns:p14="http://schemas.microsoft.com/office/powerpoint/2010/main" val="1662296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0000" lnSpcReduction="20000"/>
          </a:bodyPr>
          <a:lstStyle/>
          <a:p>
            <a:r>
              <a:rPr lang="en-US" altLang="en-US" dirty="0">
                <a:solidFill>
                  <a:srgbClr val="008000"/>
                </a:solidFill>
                <a:latin typeface="Arial" panose="020B0604020202020204" pitchFamily="34" charset="0"/>
              </a:rPr>
              <a:t>Market segmentation reveals the firm’s market segment opportunities. The firm has to evaluate the various segments and decide how many and which segments it can serve best. In evaluating different market segments, a firm must look at three factors.</a:t>
            </a:r>
          </a:p>
          <a:p>
            <a:endParaRPr lang="en-US" altLang="en-US" dirty="0">
              <a:solidFill>
                <a:srgbClr val="008000"/>
              </a:solidFill>
              <a:latin typeface="Arial" panose="020B0604020202020204" pitchFamily="34" charset="0"/>
            </a:endParaRPr>
          </a:p>
          <a:p>
            <a:pPr marL="228600" indent="-228600">
              <a:buFont typeface="+mj-lt"/>
              <a:buAutoNum type="arabicPeriod"/>
            </a:pPr>
            <a:r>
              <a:rPr lang="en-US" altLang="en-US" dirty="0">
                <a:solidFill>
                  <a:srgbClr val="008000"/>
                </a:solidFill>
                <a:latin typeface="Arial" panose="020B0604020202020204" pitchFamily="34" charset="0"/>
              </a:rPr>
              <a:t>First, a company wants to select segments that have the right size and growth characteristics. </a:t>
            </a:r>
          </a:p>
          <a:p>
            <a:pPr marL="228600" indent="-228600">
              <a:buFont typeface="+mj-lt"/>
              <a:buAutoNum type="arabicPeriod"/>
            </a:pPr>
            <a:r>
              <a:rPr lang="en-US" altLang="en-US" dirty="0">
                <a:solidFill>
                  <a:srgbClr val="008000"/>
                </a:solidFill>
                <a:latin typeface="Arial" panose="020B0604020202020204" pitchFamily="34" charset="0"/>
              </a:rPr>
              <a:t>Second, the company needs to examine major structural factors that affect long-run segment attractiveness like strong and aggressive competitors </a:t>
            </a:r>
            <a:r>
              <a:rPr lang="en-US" sz="1200" kern="1200" dirty="0">
                <a:solidFill>
                  <a:schemeClr val="tx1"/>
                </a:solidFill>
                <a:effectLst/>
                <a:latin typeface="Arial" charset="0"/>
                <a:ea typeface="MS PGothic" panose="020B0600070205080204" pitchFamily="34" charset="-128"/>
                <a:cs typeface="ＭＳ Ｐゴシック" charset="0"/>
              </a:rPr>
              <a:t>or if it is easy </a:t>
            </a:r>
            <a:r>
              <a:rPr lang="en-US" sz="1200" i="0" kern="1200" dirty="0">
                <a:solidFill>
                  <a:schemeClr val="tx1"/>
                </a:solidFill>
                <a:effectLst/>
                <a:latin typeface="Arial" charset="0"/>
                <a:ea typeface="MS PGothic" panose="020B0600070205080204" pitchFamily="34" charset="-128"/>
                <a:cs typeface="ＭＳ Ｐゴシック" charset="0"/>
              </a:rPr>
              <a:t>for new entrants to come </a:t>
            </a:r>
            <a:r>
              <a:rPr lang="en-US" sz="1200" kern="1200" dirty="0">
                <a:solidFill>
                  <a:schemeClr val="tx1"/>
                </a:solidFill>
                <a:effectLst/>
                <a:latin typeface="Arial" charset="0"/>
                <a:ea typeface="MS PGothic" panose="020B0600070205080204" pitchFamily="34" charset="-128"/>
                <a:cs typeface="ＭＳ Ｐゴシック" charset="0"/>
              </a:rPr>
              <a:t>into the segment. The</a:t>
            </a:r>
            <a:r>
              <a:rPr lang="en-US" sz="1200" kern="1200" baseline="0" dirty="0">
                <a:solidFill>
                  <a:schemeClr val="tx1"/>
                </a:solidFill>
                <a:effectLst/>
                <a:latin typeface="Arial" charset="0"/>
                <a:ea typeface="MS PGothic" panose="020B0600070205080204" pitchFamily="34" charset="-128"/>
                <a:cs typeface="ＭＳ Ｐゴシック" charset="0"/>
              </a:rPr>
              <a:t> existence of </a:t>
            </a:r>
            <a:r>
              <a:rPr lang="en-US" altLang="en-US" dirty="0">
                <a:solidFill>
                  <a:srgbClr val="008000"/>
                </a:solidFill>
                <a:latin typeface="Arial" panose="020B0604020202020204" pitchFamily="34" charset="0"/>
              </a:rPr>
              <a:t>actual or potential substitute products, the relative power of buyers, and powerful suppliers also affects segment attractiveness. </a:t>
            </a:r>
          </a:p>
          <a:p>
            <a:pPr marL="228600" indent="-228600">
              <a:buFont typeface="+mj-lt"/>
              <a:buAutoNum type="arabicPeriod"/>
            </a:pPr>
            <a:r>
              <a:rPr lang="en-US" altLang="en-US" dirty="0">
                <a:solidFill>
                  <a:srgbClr val="008000"/>
                </a:solidFill>
                <a:latin typeface="Arial" panose="020B0604020202020204" pitchFamily="34" charset="0"/>
              </a:rPr>
              <a:t>Finally, the company must consider its own objectives and resources. Some attractive segments can be dismissed quickly because they do not mesh with the company’s long-run objectives. Or, the company may lack the skills and resources needed to succeed in an attractive segment.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After evaluating different segments, the company must decide which and how many segments it will target. A target market consists of a set of buyers who share common needs or characteristics that the company decides to serve. Market targeting can be carried out at several different levels.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Companies need to consider many factors when choosing a market-targeting strategy. Which strategy is best depending on the company’s resources. When the firm’s resources are limited, concentrated marketing makes the most sense. The best strategy also depends on the degree of product variability. The product’s life-cycle stage also must be considered. When a firm introduces a new product, it may be practical to launch one version only, and undifferentiated marketing or concentrated marketing may make the most sense. In the mature stage of the product life cycle, however, differentiated marketing can be useful.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Another factor is market variability. If most buyers have the same tastes, buy the same amounts, and react the same way to marketing efforts, undifferentiated marketing is appropriate. Finally, competitors’ marketing strategies are important. When competitors use differentiated or concentrated marketing, undifferentiated marketing can be suicidal.</a:t>
            </a:r>
          </a:p>
          <a:p>
            <a:endParaRPr lang="en-IN" dirty="0"/>
          </a:p>
          <a:p>
            <a:endParaRPr lang="en-US" altLang="en-US" dirty="0">
              <a:solidFill>
                <a:srgbClr val="008000"/>
              </a:solidFill>
              <a:latin typeface="Arial" panose="020B0604020202020204" pitchFamily="34" charset="0"/>
            </a:endParaRPr>
          </a:p>
          <a:p>
            <a:r>
              <a:rPr lang="en-US" sz="1200" b="1" dirty="0">
                <a:effectLst/>
                <a:latin typeface="Plantin"/>
              </a:rPr>
              <a:t>choice of segment(s) </a:t>
            </a:r>
            <a:endParaRPr lang="en-US" dirty="0"/>
          </a:p>
          <a:p>
            <a:r>
              <a:rPr lang="en-US" sz="1200" dirty="0">
                <a:effectLst/>
                <a:latin typeface="Plantin"/>
              </a:rPr>
              <a:t>Five factors govern the attractiveness of a segment (Doyle, 1994): </a:t>
            </a:r>
            <a:endParaRPr lang="en-US" dirty="0"/>
          </a:p>
          <a:p>
            <a:pPr>
              <a:buFont typeface="Arial" panose="020B0604020202020204" pitchFamily="34" charset="0"/>
              <a:buChar char="•"/>
            </a:pPr>
            <a:r>
              <a:rPr lang="en-US" sz="1200" dirty="0">
                <a:effectLst/>
                <a:latin typeface="Plantin"/>
              </a:rPr>
              <a:t>segment size • current and potential competition </a:t>
            </a:r>
          </a:p>
          <a:p>
            <a:pPr>
              <a:buFont typeface="Arial" panose="020B0604020202020204" pitchFamily="34" charset="0"/>
              <a:buChar char="•"/>
            </a:pPr>
            <a:r>
              <a:rPr lang="en-US" sz="1200" dirty="0">
                <a:effectLst/>
                <a:latin typeface="Plantin"/>
              </a:rPr>
              <a:t>segment growth • capabilities of the business. </a:t>
            </a:r>
          </a:p>
          <a:p>
            <a:pPr>
              <a:buFont typeface="Arial" panose="020B0604020202020204" pitchFamily="34" charset="0"/>
              <a:buChar char="•"/>
            </a:pPr>
            <a:r>
              <a:rPr lang="en-US" sz="1200" dirty="0">
                <a:effectLst/>
                <a:latin typeface="Plantin"/>
              </a:rPr>
              <a:t>profitability of the segment </a:t>
            </a:r>
          </a:p>
          <a:p>
            <a:endParaRPr lang="en-US" altLang="en-US" dirty="0">
              <a:solidFill>
                <a:srgbClr val="008000"/>
              </a:solidFill>
              <a:latin typeface="Arial" panose="020B0604020202020204" pitchFamily="34" charset="0"/>
            </a:endParaRPr>
          </a:p>
          <a:p>
            <a:endParaRPr lang="en-IN" dirty="0"/>
          </a:p>
          <a:p>
            <a:endParaRPr dirty="0"/>
          </a:p>
        </p:txBody>
      </p:sp>
    </p:spTree>
    <p:extLst>
      <p:ext uri="{BB962C8B-B14F-4D97-AF65-F5344CB8AC3E}">
        <p14:creationId xmlns:p14="http://schemas.microsoft.com/office/powerpoint/2010/main" val="3629104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0000" lnSpcReduction="20000"/>
          </a:bodyPr>
          <a:lstStyle/>
          <a:p>
            <a:r>
              <a:rPr lang="en-US" altLang="en-US" dirty="0">
                <a:solidFill>
                  <a:srgbClr val="008000"/>
                </a:solidFill>
                <a:latin typeface="Arial" panose="020B0604020202020204" pitchFamily="34" charset="0"/>
              </a:rPr>
              <a:t>Market segmentation reveals the firm’s market segment opportunities. The firm has to evaluate the various segments and decide how many and which segments it can serve best. In evaluating different market segments, a firm must look at three factors.</a:t>
            </a:r>
          </a:p>
          <a:p>
            <a:endParaRPr lang="en-US" altLang="en-US" dirty="0">
              <a:solidFill>
                <a:srgbClr val="008000"/>
              </a:solidFill>
              <a:latin typeface="Arial" panose="020B0604020202020204" pitchFamily="34" charset="0"/>
            </a:endParaRPr>
          </a:p>
          <a:p>
            <a:pPr marL="228600" indent="-228600">
              <a:buFont typeface="+mj-lt"/>
              <a:buAutoNum type="arabicPeriod"/>
            </a:pPr>
            <a:r>
              <a:rPr lang="en-US" altLang="en-US" dirty="0">
                <a:solidFill>
                  <a:srgbClr val="008000"/>
                </a:solidFill>
                <a:latin typeface="Arial" panose="020B0604020202020204" pitchFamily="34" charset="0"/>
              </a:rPr>
              <a:t>First, a company wants to select segments that have the right size and growth characteristics. </a:t>
            </a:r>
          </a:p>
          <a:p>
            <a:pPr marL="228600" indent="-228600">
              <a:buFont typeface="+mj-lt"/>
              <a:buAutoNum type="arabicPeriod"/>
            </a:pPr>
            <a:r>
              <a:rPr lang="en-US" altLang="en-US" dirty="0">
                <a:solidFill>
                  <a:srgbClr val="008000"/>
                </a:solidFill>
                <a:latin typeface="Arial" panose="020B0604020202020204" pitchFamily="34" charset="0"/>
              </a:rPr>
              <a:t>Second, the company needs to examine major structural factors that affect long-run segment attractiveness like strong and aggressive competitors </a:t>
            </a:r>
            <a:r>
              <a:rPr lang="en-US" sz="1200" kern="1200" dirty="0">
                <a:solidFill>
                  <a:schemeClr val="tx1"/>
                </a:solidFill>
                <a:effectLst/>
                <a:latin typeface="Arial" charset="0"/>
                <a:ea typeface="MS PGothic" panose="020B0600070205080204" pitchFamily="34" charset="-128"/>
                <a:cs typeface="ＭＳ Ｐゴシック" charset="0"/>
              </a:rPr>
              <a:t>or if it is easy </a:t>
            </a:r>
            <a:r>
              <a:rPr lang="en-US" sz="1200" i="0" kern="1200" dirty="0">
                <a:solidFill>
                  <a:schemeClr val="tx1"/>
                </a:solidFill>
                <a:effectLst/>
                <a:latin typeface="Arial" charset="0"/>
                <a:ea typeface="MS PGothic" panose="020B0600070205080204" pitchFamily="34" charset="-128"/>
                <a:cs typeface="ＭＳ Ｐゴシック" charset="0"/>
              </a:rPr>
              <a:t>for new entrants to come </a:t>
            </a:r>
            <a:r>
              <a:rPr lang="en-US" sz="1200" kern="1200" dirty="0">
                <a:solidFill>
                  <a:schemeClr val="tx1"/>
                </a:solidFill>
                <a:effectLst/>
                <a:latin typeface="Arial" charset="0"/>
                <a:ea typeface="MS PGothic" panose="020B0600070205080204" pitchFamily="34" charset="-128"/>
                <a:cs typeface="ＭＳ Ｐゴシック" charset="0"/>
              </a:rPr>
              <a:t>into the segment. The</a:t>
            </a:r>
            <a:r>
              <a:rPr lang="en-US" sz="1200" kern="1200" baseline="0" dirty="0">
                <a:solidFill>
                  <a:schemeClr val="tx1"/>
                </a:solidFill>
                <a:effectLst/>
                <a:latin typeface="Arial" charset="0"/>
                <a:ea typeface="MS PGothic" panose="020B0600070205080204" pitchFamily="34" charset="-128"/>
                <a:cs typeface="ＭＳ Ｐゴシック" charset="0"/>
              </a:rPr>
              <a:t> existence of </a:t>
            </a:r>
            <a:r>
              <a:rPr lang="en-US" altLang="en-US" dirty="0">
                <a:solidFill>
                  <a:srgbClr val="008000"/>
                </a:solidFill>
                <a:latin typeface="Arial" panose="020B0604020202020204" pitchFamily="34" charset="0"/>
              </a:rPr>
              <a:t>actual or potential substitute products, the relative power of buyers, and powerful suppliers also affects segment attractiveness. </a:t>
            </a:r>
          </a:p>
          <a:p>
            <a:pPr marL="228600" indent="-228600">
              <a:buFont typeface="+mj-lt"/>
              <a:buAutoNum type="arabicPeriod"/>
            </a:pPr>
            <a:r>
              <a:rPr lang="en-US" altLang="en-US" dirty="0">
                <a:solidFill>
                  <a:srgbClr val="008000"/>
                </a:solidFill>
                <a:latin typeface="Arial" panose="020B0604020202020204" pitchFamily="34" charset="0"/>
              </a:rPr>
              <a:t>Finally, the company must consider its own objectives and resources. Some attractive segments can be dismissed quickly because they do not mesh with the company’s long-run objectives. Or, the company may lack the skills and resources needed to succeed in an attractive segment.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After evaluating different segments, the company must decide which and how many segments it will target. A target market consists of a set of buyers who share common needs or characteristics that the company decides to serve. Market targeting can be carried out at several different levels.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Companies need to consider many factors when choosing a market-targeting strategy. Which strategy is best depending on the company’s resources. When the firm’s resources are limited, concentrated marketing makes the most sense. The best strategy also depends on the degree of product variability. The product’s life-cycle stage also must be considered. When a firm introduces a new product, it may be practical to launch one version only, and undifferentiated marketing or concentrated marketing may make the most sense. In the mature stage of the product life cycle, however, differentiated marketing can be useful.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Another factor is market variability. If most buyers have the same tastes, buy the same amounts, and react the same way to marketing efforts, undifferentiated marketing is appropriate. Finally, competitors’ marketing strategies are important. When competitors use differentiated or concentrated marketing, undifferentiated marketing can be suicidal.</a:t>
            </a:r>
          </a:p>
          <a:p>
            <a:endParaRPr lang="en-IN" dirty="0"/>
          </a:p>
          <a:p>
            <a:endParaRPr lang="en-US" altLang="en-US" dirty="0">
              <a:solidFill>
                <a:srgbClr val="008000"/>
              </a:solidFill>
              <a:latin typeface="Arial" panose="020B0604020202020204" pitchFamily="34" charset="0"/>
            </a:endParaRPr>
          </a:p>
          <a:p>
            <a:r>
              <a:rPr lang="en-US" sz="1200" b="1" dirty="0">
                <a:effectLst/>
                <a:latin typeface="Plantin"/>
              </a:rPr>
              <a:t>choice of segment(s) </a:t>
            </a:r>
            <a:endParaRPr lang="en-US" dirty="0"/>
          </a:p>
          <a:p>
            <a:r>
              <a:rPr lang="en-US" sz="1200" dirty="0">
                <a:effectLst/>
                <a:latin typeface="Plantin"/>
              </a:rPr>
              <a:t>Five factors govern the attractiveness of a segment (Doyle, 1994): </a:t>
            </a:r>
            <a:endParaRPr lang="en-US" dirty="0"/>
          </a:p>
          <a:p>
            <a:pPr>
              <a:buFont typeface="Arial" panose="020B0604020202020204" pitchFamily="34" charset="0"/>
              <a:buChar char="•"/>
            </a:pPr>
            <a:r>
              <a:rPr lang="en-US" sz="1200" dirty="0">
                <a:effectLst/>
                <a:latin typeface="Plantin"/>
              </a:rPr>
              <a:t>segment size • current and potential competition </a:t>
            </a:r>
          </a:p>
          <a:p>
            <a:pPr>
              <a:buFont typeface="Arial" panose="020B0604020202020204" pitchFamily="34" charset="0"/>
              <a:buChar char="•"/>
            </a:pPr>
            <a:r>
              <a:rPr lang="en-US" sz="1200" dirty="0">
                <a:effectLst/>
                <a:latin typeface="Plantin"/>
              </a:rPr>
              <a:t>segment growth • capabilities of the business. </a:t>
            </a:r>
          </a:p>
          <a:p>
            <a:pPr>
              <a:buFont typeface="Arial" panose="020B0604020202020204" pitchFamily="34" charset="0"/>
              <a:buChar char="•"/>
            </a:pPr>
            <a:r>
              <a:rPr lang="en-US" sz="1200" dirty="0">
                <a:effectLst/>
                <a:latin typeface="Plantin"/>
              </a:rPr>
              <a:t>profitability of the segment </a:t>
            </a:r>
          </a:p>
          <a:p>
            <a:endParaRPr lang="en-US" altLang="en-US" dirty="0">
              <a:solidFill>
                <a:srgbClr val="008000"/>
              </a:solidFill>
              <a:latin typeface="Arial" panose="020B0604020202020204" pitchFamily="34" charset="0"/>
            </a:endParaRPr>
          </a:p>
          <a:p>
            <a:endParaRPr lang="en-IN" dirty="0"/>
          </a:p>
          <a:p>
            <a:endParaRPr dirty="0"/>
          </a:p>
        </p:txBody>
      </p:sp>
    </p:spTree>
    <p:extLst>
      <p:ext uri="{BB962C8B-B14F-4D97-AF65-F5344CB8AC3E}">
        <p14:creationId xmlns:p14="http://schemas.microsoft.com/office/powerpoint/2010/main" val="2446991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9EB5F-53F1-2042-8712-BFA2B680EE0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766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997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053F2-20E9-4C17-A744-A057B45C9E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15148-2187-4BAD-B0FF-EF059772DB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6CB61-96EE-47FE-A010-9A7701F415D6}"/>
              </a:ext>
            </a:extLst>
          </p:cNvPr>
          <p:cNvSpPr>
            <a:spLocks noGrp="1"/>
          </p:cNvSpPr>
          <p:nvPr>
            <p:ph type="dt" sz="half" idx="10"/>
          </p:nvPr>
        </p:nvSpPr>
        <p:spPr/>
        <p:txBody>
          <a:bodyPr/>
          <a:lstStyle/>
          <a:p>
            <a:fld id="{BB4DE50C-E1C7-4661-A974-3AF182E7CBF8}" type="datetimeFigureOut">
              <a:rPr lang="en-US" smtClean="0"/>
              <a:t>10/30/2025</a:t>
            </a:fld>
            <a:endParaRPr lang="en-US"/>
          </a:p>
        </p:txBody>
      </p:sp>
      <p:sp>
        <p:nvSpPr>
          <p:cNvPr id="5" name="Footer Placeholder 4">
            <a:extLst>
              <a:ext uri="{FF2B5EF4-FFF2-40B4-BE49-F238E27FC236}">
                <a16:creationId xmlns:a16="http://schemas.microsoft.com/office/drawing/2014/main" id="{08F78A1C-A6CF-4DD0-B776-C81B194EE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CEE4C5-CE21-4717-AC8C-EC629E217CF5}"/>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3821915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8C3B2-A84B-444D-B3ED-8F72E5D519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B4DD88-2079-457C-99E9-AEBEE2EBA1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CBAD3-AE36-4F0A-BA3D-9AC8F1809EC5}"/>
              </a:ext>
            </a:extLst>
          </p:cNvPr>
          <p:cNvSpPr>
            <a:spLocks noGrp="1"/>
          </p:cNvSpPr>
          <p:nvPr>
            <p:ph type="dt" sz="half" idx="10"/>
          </p:nvPr>
        </p:nvSpPr>
        <p:spPr/>
        <p:txBody>
          <a:bodyPr/>
          <a:lstStyle/>
          <a:p>
            <a:fld id="{BB4DE50C-E1C7-4661-A974-3AF182E7CBF8}" type="datetimeFigureOut">
              <a:rPr lang="en-US" smtClean="0"/>
              <a:t>10/30/2025</a:t>
            </a:fld>
            <a:endParaRPr lang="en-US"/>
          </a:p>
        </p:txBody>
      </p:sp>
      <p:sp>
        <p:nvSpPr>
          <p:cNvPr id="5" name="Footer Placeholder 4">
            <a:extLst>
              <a:ext uri="{FF2B5EF4-FFF2-40B4-BE49-F238E27FC236}">
                <a16:creationId xmlns:a16="http://schemas.microsoft.com/office/drawing/2014/main" id="{C513772F-DBF3-4484-BA30-DDEE534F5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9C6F90-BFEB-4335-B0F9-4F3381302A06}"/>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2154538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F85ED-32EA-4B5D-B913-0F7512E7A2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893653-C32C-4378-95C9-05B8253CC2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D1D84-8B65-4A97-9B50-9BB96E65BBD3}"/>
              </a:ext>
            </a:extLst>
          </p:cNvPr>
          <p:cNvSpPr>
            <a:spLocks noGrp="1"/>
          </p:cNvSpPr>
          <p:nvPr>
            <p:ph type="dt" sz="half" idx="10"/>
          </p:nvPr>
        </p:nvSpPr>
        <p:spPr/>
        <p:txBody>
          <a:bodyPr/>
          <a:lstStyle/>
          <a:p>
            <a:fld id="{BB4DE50C-E1C7-4661-A974-3AF182E7CBF8}" type="datetimeFigureOut">
              <a:rPr lang="en-US" smtClean="0"/>
              <a:t>10/30/2025</a:t>
            </a:fld>
            <a:endParaRPr lang="en-US"/>
          </a:p>
        </p:txBody>
      </p:sp>
      <p:sp>
        <p:nvSpPr>
          <p:cNvPr id="5" name="Footer Placeholder 4">
            <a:extLst>
              <a:ext uri="{FF2B5EF4-FFF2-40B4-BE49-F238E27FC236}">
                <a16:creationId xmlns:a16="http://schemas.microsoft.com/office/drawing/2014/main" id="{56AD8EAB-408D-4107-93FE-6D3DE05E0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CE5E4-768C-49B6-BF06-5C589FC17CDF}"/>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1783716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chemeClr val="accent5">
                    <a:lumMod val="50000"/>
                  </a:schemeClr>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8" name="Content Placeholder 4">
            <a:extLst>
              <a:ext uri="{FF2B5EF4-FFF2-40B4-BE49-F238E27FC236}">
                <a16:creationId xmlns:a16="http://schemas.microsoft.com/office/drawing/2014/main" id="{06209AFA-1CF4-47E6-B36A-8F1B9E7ACA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2286"/>
          </a:xfrm>
          <a:prstGeom prst="rect">
            <a:avLst/>
          </a:prstGeom>
        </p:spPr>
      </p:pic>
    </p:spTree>
    <p:extLst>
      <p:ext uri="{BB962C8B-B14F-4D97-AF65-F5344CB8AC3E}">
        <p14:creationId xmlns:p14="http://schemas.microsoft.com/office/powerpoint/2010/main" val="3210231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881781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63D6-3364-4DCE-9DFF-790573A97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F50675-C304-419D-90CA-D5DF819F6B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C4CFA-BA70-473D-910A-3BFCEC909EDE}"/>
              </a:ext>
            </a:extLst>
          </p:cNvPr>
          <p:cNvSpPr>
            <a:spLocks noGrp="1"/>
          </p:cNvSpPr>
          <p:nvPr>
            <p:ph type="dt" sz="half" idx="10"/>
          </p:nvPr>
        </p:nvSpPr>
        <p:spPr/>
        <p:txBody>
          <a:bodyPr/>
          <a:lstStyle/>
          <a:p>
            <a:fld id="{BB4DE50C-E1C7-4661-A974-3AF182E7CBF8}" type="datetimeFigureOut">
              <a:rPr lang="en-US" smtClean="0"/>
              <a:t>10/30/2025</a:t>
            </a:fld>
            <a:endParaRPr lang="en-US"/>
          </a:p>
        </p:txBody>
      </p:sp>
      <p:sp>
        <p:nvSpPr>
          <p:cNvPr id="5" name="Footer Placeholder 4">
            <a:extLst>
              <a:ext uri="{FF2B5EF4-FFF2-40B4-BE49-F238E27FC236}">
                <a16:creationId xmlns:a16="http://schemas.microsoft.com/office/drawing/2014/main" id="{39576B3C-FE74-4AF2-9F25-1890B5826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00E1F-88D9-4A42-8290-0A433D2A4296}"/>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3581402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0F1B0-06A9-469D-B75E-F1200B0643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CC00EE-DAA4-49CF-B5E4-5ADAADA782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50F5E5-17F0-49C4-B1CD-2B9746C7D4F7}"/>
              </a:ext>
            </a:extLst>
          </p:cNvPr>
          <p:cNvSpPr>
            <a:spLocks noGrp="1"/>
          </p:cNvSpPr>
          <p:nvPr>
            <p:ph type="dt" sz="half" idx="10"/>
          </p:nvPr>
        </p:nvSpPr>
        <p:spPr/>
        <p:txBody>
          <a:bodyPr/>
          <a:lstStyle/>
          <a:p>
            <a:fld id="{BB4DE50C-E1C7-4661-A974-3AF182E7CBF8}" type="datetimeFigureOut">
              <a:rPr lang="en-US" smtClean="0"/>
              <a:t>10/30/2025</a:t>
            </a:fld>
            <a:endParaRPr lang="en-US"/>
          </a:p>
        </p:txBody>
      </p:sp>
      <p:sp>
        <p:nvSpPr>
          <p:cNvPr id="5" name="Footer Placeholder 4">
            <a:extLst>
              <a:ext uri="{FF2B5EF4-FFF2-40B4-BE49-F238E27FC236}">
                <a16:creationId xmlns:a16="http://schemas.microsoft.com/office/drawing/2014/main" id="{1C3F3A17-68F7-4C71-ACAB-E1BBA5CFB3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D81C7-53C4-45C7-99EE-A9A32F1665AC}"/>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162294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A8994-94C0-4291-B643-800101DF8E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9048EF-6396-4D6D-875C-416E5BE20D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5A56FE-450F-4939-8FB5-D6E329787A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45CDA-0B9B-4910-93EF-56AE6EADFF0B}"/>
              </a:ext>
            </a:extLst>
          </p:cNvPr>
          <p:cNvSpPr>
            <a:spLocks noGrp="1"/>
          </p:cNvSpPr>
          <p:nvPr>
            <p:ph type="dt" sz="half" idx="10"/>
          </p:nvPr>
        </p:nvSpPr>
        <p:spPr/>
        <p:txBody>
          <a:bodyPr/>
          <a:lstStyle/>
          <a:p>
            <a:fld id="{BB4DE50C-E1C7-4661-A974-3AF182E7CBF8}" type="datetimeFigureOut">
              <a:rPr lang="en-US" smtClean="0"/>
              <a:t>10/30/2025</a:t>
            </a:fld>
            <a:endParaRPr lang="en-US"/>
          </a:p>
        </p:txBody>
      </p:sp>
      <p:sp>
        <p:nvSpPr>
          <p:cNvPr id="6" name="Footer Placeholder 5">
            <a:extLst>
              <a:ext uri="{FF2B5EF4-FFF2-40B4-BE49-F238E27FC236}">
                <a16:creationId xmlns:a16="http://schemas.microsoft.com/office/drawing/2014/main" id="{50E079A2-2FD9-4593-BA54-8967A55FFE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56931-44F1-4ECA-8BE1-D020F4CAB3AD}"/>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285550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3CBC5-CE9E-4646-AE0C-ECA99C4629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31D14A-94A7-4F24-AF2C-59E600837A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EDD8-DB2E-41F3-B363-A6441F0868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539814-73CB-4AAF-B2BA-2EB113BB1C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1E52AA-D45F-439F-871E-B27BC9578B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73FA3C-6277-49AE-8FCF-44A6B86D86F8}"/>
              </a:ext>
            </a:extLst>
          </p:cNvPr>
          <p:cNvSpPr>
            <a:spLocks noGrp="1"/>
          </p:cNvSpPr>
          <p:nvPr>
            <p:ph type="dt" sz="half" idx="10"/>
          </p:nvPr>
        </p:nvSpPr>
        <p:spPr/>
        <p:txBody>
          <a:bodyPr/>
          <a:lstStyle/>
          <a:p>
            <a:fld id="{BB4DE50C-E1C7-4661-A974-3AF182E7CBF8}" type="datetimeFigureOut">
              <a:rPr lang="en-US" smtClean="0"/>
              <a:t>10/30/2025</a:t>
            </a:fld>
            <a:endParaRPr lang="en-US"/>
          </a:p>
        </p:txBody>
      </p:sp>
      <p:sp>
        <p:nvSpPr>
          <p:cNvPr id="8" name="Footer Placeholder 7">
            <a:extLst>
              <a:ext uri="{FF2B5EF4-FFF2-40B4-BE49-F238E27FC236}">
                <a16:creationId xmlns:a16="http://schemas.microsoft.com/office/drawing/2014/main" id="{EF42F7F0-A57A-4C28-BAB8-E0EC53CA06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D5158B-552D-40DB-98DA-7F840C598119}"/>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1056541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DA969-97A5-4303-B2BE-01F77073F7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F9F1A3-BD42-4EDE-AE54-D7517714B0A4}"/>
              </a:ext>
            </a:extLst>
          </p:cNvPr>
          <p:cNvSpPr>
            <a:spLocks noGrp="1"/>
          </p:cNvSpPr>
          <p:nvPr>
            <p:ph type="dt" sz="half" idx="10"/>
          </p:nvPr>
        </p:nvSpPr>
        <p:spPr/>
        <p:txBody>
          <a:bodyPr/>
          <a:lstStyle/>
          <a:p>
            <a:fld id="{BB4DE50C-E1C7-4661-A974-3AF182E7CBF8}" type="datetimeFigureOut">
              <a:rPr lang="en-US" smtClean="0"/>
              <a:t>10/30/2025</a:t>
            </a:fld>
            <a:endParaRPr lang="en-US"/>
          </a:p>
        </p:txBody>
      </p:sp>
      <p:sp>
        <p:nvSpPr>
          <p:cNvPr id="4" name="Footer Placeholder 3">
            <a:extLst>
              <a:ext uri="{FF2B5EF4-FFF2-40B4-BE49-F238E27FC236}">
                <a16:creationId xmlns:a16="http://schemas.microsoft.com/office/drawing/2014/main" id="{E90AF710-75AA-42B7-8C1E-436D2CA604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6258F3-7BC9-404E-B9F6-5ED57EA09997}"/>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757993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54FE2-B7FF-4199-815D-0A3749F920D3}"/>
              </a:ext>
            </a:extLst>
          </p:cNvPr>
          <p:cNvSpPr>
            <a:spLocks noGrp="1"/>
          </p:cNvSpPr>
          <p:nvPr>
            <p:ph type="dt" sz="half" idx="10"/>
          </p:nvPr>
        </p:nvSpPr>
        <p:spPr/>
        <p:txBody>
          <a:bodyPr/>
          <a:lstStyle/>
          <a:p>
            <a:fld id="{BB4DE50C-E1C7-4661-A974-3AF182E7CBF8}" type="datetimeFigureOut">
              <a:rPr lang="en-US" smtClean="0"/>
              <a:t>10/30/2025</a:t>
            </a:fld>
            <a:endParaRPr lang="en-US"/>
          </a:p>
        </p:txBody>
      </p:sp>
      <p:sp>
        <p:nvSpPr>
          <p:cNvPr id="3" name="Footer Placeholder 2">
            <a:extLst>
              <a:ext uri="{FF2B5EF4-FFF2-40B4-BE49-F238E27FC236}">
                <a16:creationId xmlns:a16="http://schemas.microsoft.com/office/drawing/2014/main" id="{D97AAC4A-40FB-4BFA-A137-C992B28C57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2B9284-FD0C-4AD9-8B8A-699C2293DFB7}"/>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31663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C806C-FBD5-4E34-81FE-F9F2A730E7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FA4C3A-25C2-4E1E-A011-1087551C7C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6410F2-1722-446F-AA9C-4764C5BFF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D370E2-2E1D-4E4D-ABB7-33424CDA2337}"/>
              </a:ext>
            </a:extLst>
          </p:cNvPr>
          <p:cNvSpPr>
            <a:spLocks noGrp="1"/>
          </p:cNvSpPr>
          <p:nvPr>
            <p:ph type="dt" sz="half" idx="10"/>
          </p:nvPr>
        </p:nvSpPr>
        <p:spPr/>
        <p:txBody>
          <a:bodyPr/>
          <a:lstStyle/>
          <a:p>
            <a:fld id="{BB4DE50C-E1C7-4661-A974-3AF182E7CBF8}" type="datetimeFigureOut">
              <a:rPr lang="en-US" smtClean="0"/>
              <a:t>10/30/2025</a:t>
            </a:fld>
            <a:endParaRPr lang="en-US"/>
          </a:p>
        </p:txBody>
      </p:sp>
      <p:sp>
        <p:nvSpPr>
          <p:cNvPr id="6" name="Footer Placeholder 5">
            <a:extLst>
              <a:ext uri="{FF2B5EF4-FFF2-40B4-BE49-F238E27FC236}">
                <a16:creationId xmlns:a16="http://schemas.microsoft.com/office/drawing/2014/main" id="{EC9A13F1-7716-4343-8667-15A8B3A9A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5C0B1-5DEB-492D-B31B-44E08D3B4057}"/>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654306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D3F0F-435F-4703-85E7-C287280242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05A473-8679-41D5-9A85-CDFA265F07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E71F71-A7DE-47DC-8708-D650F7B1E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07118D-1177-4BAB-A36E-96A8AC11D77B}"/>
              </a:ext>
            </a:extLst>
          </p:cNvPr>
          <p:cNvSpPr>
            <a:spLocks noGrp="1"/>
          </p:cNvSpPr>
          <p:nvPr>
            <p:ph type="dt" sz="half" idx="10"/>
          </p:nvPr>
        </p:nvSpPr>
        <p:spPr/>
        <p:txBody>
          <a:bodyPr/>
          <a:lstStyle/>
          <a:p>
            <a:fld id="{BB4DE50C-E1C7-4661-A974-3AF182E7CBF8}" type="datetimeFigureOut">
              <a:rPr lang="en-US" smtClean="0"/>
              <a:t>10/30/2025</a:t>
            </a:fld>
            <a:endParaRPr lang="en-US"/>
          </a:p>
        </p:txBody>
      </p:sp>
      <p:sp>
        <p:nvSpPr>
          <p:cNvPr id="6" name="Footer Placeholder 5">
            <a:extLst>
              <a:ext uri="{FF2B5EF4-FFF2-40B4-BE49-F238E27FC236}">
                <a16:creationId xmlns:a16="http://schemas.microsoft.com/office/drawing/2014/main" id="{555F6083-84CD-4E0F-95C8-F95A25C4FC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4B3EDC-D893-4C12-8627-AB8051EE3FD7}"/>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243608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98C8E-B61F-419B-99A5-B8E1B893CD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85A8F6B-D10A-4CF9-ABDA-D2B9075947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5B5317-E23A-4915-A6C9-B5419440CC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4DE50C-E1C7-4661-A974-3AF182E7CBF8}" type="datetimeFigureOut">
              <a:rPr lang="en-US" smtClean="0"/>
              <a:t>10/30/2025</a:t>
            </a:fld>
            <a:endParaRPr lang="en-US"/>
          </a:p>
        </p:txBody>
      </p:sp>
      <p:sp>
        <p:nvSpPr>
          <p:cNvPr id="5" name="Footer Placeholder 4">
            <a:extLst>
              <a:ext uri="{FF2B5EF4-FFF2-40B4-BE49-F238E27FC236}">
                <a16:creationId xmlns:a16="http://schemas.microsoft.com/office/drawing/2014/main" id="{EF59E420-27DE-495B-B8F7-00B1987CE1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AD0F06-6230-4971-8D92-2DE5F0384F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CD4C9E-8EF8-4A8C-85DB-18F08D4366F5}" type="slidenum">
              <a:rPr lang="en-US" smtClean="0"/>
              <a:t>‹#›</a:t>
            </a:fld>
            <a:endParaRPr lang="en-US"/>
          </a:p>
        </p:txBody>
      </p:sp>
      <p:pic>
        <p:nvPicPr>
          <p:cNvPr id="8" name="Picture 7">
            <a:extLst>
              <a:ext uri="{FF2B5EF4-FFF2-40B4-BE49-F238E27FC236}">
                <a16:creationId xmlns:a16="http://schemas.microsoft.com/office/drawing/2014/main" id="{271A897E-9370-4796-935E-E6879C877436}"/>
              </a:ext>
            </a:extLst>
          </p:cNvPr>
          <p:cNvPicPr>
            <a:picLocks noChangeAspect="1"/>
          </p:cNvPicPr>
          <p:nvPr userDrawn="1"/>
        </p:nvPicPr>
        <p:blipFill>
          <a:blip r:embed="rId15"/>
          <a:stretch>
            <a:fillRect/>
          </a:stretch>
        </p:blipFill>
        <p:spPr>
          <a:xfrm>
            <a:off x="0" y="4762"/>
            <a:ext cx="12192000" cy="6848475"/>
          </a:xfrm>
          <a:prstGeom prst="rect">
            <a:avLst/>
          </a:prstGeom>
        </p:spPr>
      </p:pic>
    </p:spTree>
    <p:extLst>
      <p:ext uri="{BB962C8B-B14F-4D97-AF65-F5344CB8AC3E}">
        <p14:creationId xmlns:p14="http://schemas.microsoft.com/office/powerpoint/2010/main" val="642287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image" Target="../media/image30.emf"/></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2.emf"/><Relationship Id="rId7"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emf"/><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2.emf"/><Relationship Id="rId5" Type="http://schemas.openxmlformats.org/officeDocument/2006/relationships/image" Target="../media/image61.png"/><Relationship Id="rId4" Type="http://schemas.openxmlformats.org/officeDocument/2006/relationships/image" Target="../media/image60.emf"/></Relationships>
</file>

<file path=ppt/slides/_rels/slide23.xml.rels><?xml version="1.0" encoding="UTF-8" standalone="yes"?>
<Relationships xmlns="http://schemas.openxmlformats.org/package/2006/relationships"><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image" Target="../media/image63.emf"/><Relationship Id="rId1" Type="http://schemas.openxmlformats.org/officeDocument/2006/relationships/slideLayout" Target="../slideLayouts/slideLayout7.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2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1.emf"/><Relationship Id="rId7" Type="http://schemas.openxmlformats.org/officeDocument/2006/relationships/image" Target="../media/image75.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F2DF6-2B84-41DF-A006-176424060A5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06AA488-3973-4262-BE78-F64598456B2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4777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C9A892-9BC8-EA25-9737-17B5987FA778}"/>
              </a:ext>
            </a:extLst>
          </p:cNvPr>
          <p:cNvPicPr>
            <a:picLocks noChangeAspect="1"/>
          </p:cNvPicPr>
          <p:nvPr/>
        </p:nvPicPr>
        <p:blipFill>
          <a:blip r:embed="rId2"/>
          <a:stretch>
            <a:fillRect/>
          </a:stretch>
        </p:blipFill>
        <p:spPr>
          <a:xfrm>
            <a:off x="1770887" y="1117855"/>
            <a:ext cx="4102991" cy="2307932"/>
          </a:xfrm>
          <a:prstGeom prst="rect">
            <a:avLst/>
          </a:prstGeom>
        </p:spPr>
      </p:pic>
      <p:pic>
        <p:nvPicPr>
          <p:cNvPr id="7" name="Picture 6">
            <a:extLst>
              <a:ext uri="{FF2B5EF4-FFF2-40B4-BE49-F238E27FC236}">
                <a16:creationId xmlns:a16="http://schemas.microsoft.com/office/drawing/2014/main" id="{DD580574-6448-B463-6CDB-6E6BB451E6B0}"/>
              </a:ext>
            </a:extLst>
          </p:cNvPr>
          <p:cNvPicPr>
            <a:picLocks noChangeAspect="1"/>
          </p:cNvPicPr>
          <p:nvPr/>
        </p:nvPicPr>
        <p:blipFill rotWithShape="1">
          <a:blip r:embed="rId3"/>
          <a:srcRect r="237" b="5337"/>
          <a:stretch/>
        </p:blipFill>
        <p:spPr>
          <a:xfrm>
            <a:off x="5980177" y="1117854"/>
            <a:ext cx="4330064" cy="2311146"/>
          </a:xfrm>
          <a:prstGeom prst="rect">
            <a:avLst/>
          </a:prstGeom>
        </p:spPr>
      </p:pic>
      <p:pic>
        <p:nvPicPr>
          <p:cNvPr id="11" name="Picture 10">
            <a:extLst>
              <a:ext uri="{FF2B5EF4-FFF2-40B4-BE49-F238E27FC236}">
                <a16:creationId xmlns:a16="http://schemas.microsoft.com/office/drawing/2014/main" id="{E684FB26-A4AE-9CB0-F27A-1A15C061B23D}"/>
              </a:ext>
            </a:extLst>
          </p:cNvPr>
          <p:cNvPicPr>
            <a:picLocks noChangeAspect="1"/>
          </p:cNvPicPr>
          <p:nvPr/>
        </p:nvPicPr>
        <p:blipFill>
          <a:blip r:embed="rId4"/>
          <a:stretch>
            <a:fillRect/>
          </a:stretch>
        </p:blipFill>
        <p:spPr>
          <a:xfrm>
            <a:off x="6066665" y="3528442"/>
            <a:ext cx="4243577" cy="2387012"/>
          </a:xfrm>
          <a:prstGeom prst="rect">
            <a:avLst/>
          </a:prstGeom>
        </p:spPr>
      </p:pic>
    </p:spTree>
    <p:extLst>
      <p:ext uri="{BB962C8B-B14F-4D97-AF65-F5344CB8AC3E}">
        <p14:creationId xmlns:p14="http://schemas.microsoft.com/office/powerpoint/2010/main" val="304891429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D57471-EA45-F5BA-2B0E-810D6714A622}"/>
              </a:ext>
            </a:extLst>
          </p:cNvPr>
          <p:cNvPicPr>
            <a:picLocks noChangeAspect="1"/>
          </p:cNvPicPr>
          <p:nvPr/>
        </p:nvPicPr>
        <p:blipFill>
          <a:blip r:embed="rId2"/>
          <a:stretch>
            <a:fillRect/>
          </a:stretch>
        </p:blipFill>
        <p:spPr>
          <a:xfrm>
            <a:off x="2252962" y="1340422"/>
            <a:ext cx="3412907" cy="1920240"/>
          </a:xfrm>
          <a:prstGeom prst="rect">
            <a:avLst/>
          </a:prstGeom>
        </p:spPr>
      </p:pic>
      <p:pic>
        <p:nvPicPr>
          <p:cNvPr id="4" name="Picture 3">
            <a:extLst>
              <a:ext uri="{FF2B5EF4-FFF2-40B4-BE49-F238E27FC236}">
                <a16:creationId xmlns:a16="http://schemas.microsoft.com/office/drawing/2014/main" id="{51C731C1-0A5F-BF5D-0E90-A39A6979D392}"/>
              </a:ext>
            </a:extLst>
          </p:cNvPr>
          <p:cNvPicPr>
            <a:picLocks noChangeAspect="1"/>
          </p:cNvPicPr>
          <p:nvPr/>
        </p:nvPicPr>
        <p:blipFill>
          <a:blip r:embed="rId3"/>
          <a:stretch>
            <a:fillRect/>
          </a:stretch>
        </p:blipFill>
        <p:spPr>
          <a:xfrm>
            <a:off x="6526829" y="1340422"/>
            <a:ext cx="3412907" cy="1920240"/>
          </a:xfrm>
          <a:prstGeom prst="rect">
            <a:avLst/>
          </a:prstGeom>
        </p:spPr>
      </p:pic>
      <p:pic>
        <p:nvPicPr>
          <p:cNvPr id="3" name="Picture 2">
            <a:extLst>
              <a:ext uri="{FF2B5EF4-FFF2-40B4-BE49-F238E27FC236}">
                <a16:creationId xmlns:a16="http://schemas.microsoft.com/office/drawing/2014/main" id="{94CFC62C-B10A-5C17-F2BE-6446AA6EA97C}"/>
              </a:ext>
            </a:extLst>
          </p:cNvPr>
          <p:cNvPicPr>
            <a:picLocks noChangeAspect="1"/>
          </p:cNvPicPr>
          <p:nvPr/>
        </p:nvPicPr>
        <p:blipFill>
          <a:blip r:embed="rId4"/>
          <a:stretch>
            <a:fillRect/>
          </a:stretch>
        </p:blipFill>
        <p:spPr>
          <a:xfrm>
            <a:off x="2252962" y="3597338"/>
            <a:ext cx="3412907" cy="1920240"/>
          </a:xfrm>
          <a:prstGeom prst="rect">
            <a:avLst/>
          </a:prstGeom>
        </p:spPr>
      </p:pic>
      <p:pic>
        <p:nvPicPr>
          <p:cNvPr id="5" name="Picture 4">
            <a:extLst>
              <a:ext uri="{FF2B5EF4-FFF2-40B4-BE49-F238E27FC236}">
                <a16:creationId xmlns:a16="http://schemas.microsoft.com/office/drawing/2014/main" id="{9485671B-61FE-4AD7-8D58-E6180B6A2320}"/>
              </a:ext>
            </a:extLst>
          </p:cNvPr>
          <p:cNvPicPr>
            <a:picLocks noChangeAspect="1"/>
          </p:cNvPicPr>
          <p:nvPr/>
        </p:nvPicPr>
        <p:blipFill>
          <a:blip r:embed="rId5"/>
          <a:stretch>
            <a:fillRect/>
          </a:stretch>
        </p:blipFill>
        <p:spPr>
          <a:xfrm>
            <a:off x="6526829" y="3611841"/>
            <a:ext cx="3412907" cy="1920240"/>
          </a:xfrm>
          <a:prstGeom prst="rect">
            <a:avLst/>
          </a:prstGeom>
        </p:spPr>
      </p:pic>
    </p:spTree>
    <p:extLst>
      <p:ext uri="{BB962C8B-B14F-4D97-AF65-F5344CB8AC3E}">
        <p14:creationId xmlns:p14="http://schemas.microsoft.com/office/powerpoint/2010/main" val="1733080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8825AB-BDB2-FDBB-AA07-527AA04421F3}"/>
              </a:ext>
            </a:extLst>
          </p:cNvPr>
          <p:cNvPicPr>
            <a:picLocks noChangeAspect="1"/>
          </p:cNvPicPr>
          <p:nvPr/>
        </p:nvPicPr>
        <p:blipFill>
          <a:blip r:embed="rId2"/>
          <a:stretch>
            <a:fillRect/>
          </a:stretch>
        </p:blipFill>
        <p:spPr>
          <a:xfrm>
            <a:off x="2053018" y="1257693"/>
            <a:ext cx="4042982" cy="2274178"/>
          </a:xfrm>
          <a:prstGeom prst="rect">
            <a:avLst/>
          </a:prstGeom>
        </p:spPr>
      </p:pic>
      <p:pic>
        <p:nvPicPr>
          <p:cNvPr id="3" name="Picture 2">
            <a:extLst>
              <a:ext uri="{FF2B5EF4-FFF2-40B4-BE49-F238E27FC236}">
                <a16:creationId xmlns:a16="http://schemas.microsoft.com/office/drawing/2014/main" id="{37CAAE54-6465-6549-4939-37E1AC4CDB7E}"/>
              </a:ext>
            </a:extLst>
          </p:cNvPr>
          <p:cNvPicPr>
            <a:picLocks noChangeAspect="1"/>
          </p:cNvPicPr>
          <p:nvPr/>
        </p:nvPicPr>
        <p:blipFill>
          <a:blip r:embed="rId3"/>
          <a:stretch>
            <a:fillRect/>
          </a:stretch>
        </p:blipFill>
        <p:spPr>
          <a:xfrm>
            <a:off x="6267260" y="1298089"/>
            <a:ext cx="3902203" cy="2274178"/>
          </a:xfrm>
          <a:prstGeom prst="rect">
            <a:avLst/>
          </a:prstGeom>
        </p:spPr>
      </p:pic>
      <p:pic>
        <p:nvPicPr>
          <p:cNvPr id="6" name="Picture 5">
            <a:extLst>
              <a:ext uri="{FF2B5EF4-FFF2-40B4-BE49-F238E27FC236}">
                <a16:creationId xmlns:a16="http://schemas.microsoft.com/office/drawing/2014/main" id="{D92D8780-42A6-963D-4A88-CCE06C0565ED}"/>
              </a:ext>
            </a:extLst>
          </p:cNvPr>
          <p:cNvPicPr>
            <a:picLocks noChangeAspect="1"/>
          </p:cNvPicPr>
          <p:nvPr/>
        </p:nvPicPr>
        <p:blipFill>
          <a:blip r:embed="rId4"/>
          <a:stretch>
            <a:fillRect/>
          </a:stretch>
        </p:blipFill>
        <p:spPr>
          <a:xfrm>
            <a:off x="2053018" y="3556730"/>
            <a:ext cx="4042982" cy="2043578"/>
          </a:xfrm>
          <a:prstGeom prst="rect">
            <a:avLst/>
          </a:prstGeom>
        </p:spPr>
      </p:pic>
      <p:pic>
        <p:nvPicPr>
          <p:cNvPr id="8" name="Picture 7">
            <a:extLst>
              <a:ext uri="{FF2B5EF4-FFF2-40B4-BE49-F238E27FC236}">
                <a16:creationId xmlns:a16="http://schemas.microsoft.com/office/drawing/2014/main" id="{DAEF3B1E-032D-D715-AE3C-F50FA9314903}"/>
              </a:ext>
            </a:extLst>
          </p:cNvPr>
          <p:cNvPicPr>
            <a:picLocks noChangeAspect="1"/>
          </p:cNvPicPr>
          <p:nvPr/>
        </p:nvPicPr>
        <p:blipFill>
          <a:blip r:embed="rId5"/>
          <a:stretch>
            <a:fillRect/>
          </a:stretch>
        </p:blipFill>
        <p:spPr>
          <a:xfrm>
            <a:off x="6267258" y="3684891"/>
            <a:ext cx="3797046" cy="1915419"/>
          </a:xfrm>
          <a:prstGeom prst="rect">
            <a:avLst/>
          </a:prstGeom>
        </p:spPr>
      </p:pic>
    </p:spTree>
    <p:extLst>
      <p:ext uri="{BB962C8B-B14F-4D97-AF65-F5344CB8AC3E}">
        <p14:creationId xmlns:p14="http://schemas.microsoft.com/office/powerpoint/2010/main" val="220506988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414967-8DE4-6643-EF1F-F71422CF825D}"/>
              </a:ext>
            </a:extLst>
          </p:cNvPr>
          <p:cNvPicPr>
            <a:picLocks noChangeAspect="1"/>
          </p:cNvPicPr>
          <p:nvPr/>
        </p:nvPicPr>
        <p:blipFill rotWithShape="1">
          <a:blip r:embed="rId2"/>
          <a:srcRect r="3106" b="6560"/>
          <a:stretch/>
        </p:blipFill>
        <p:spPr>
          <a:xfrm>
            <a:off x="6102286" y="1217295"/>
            <a:ext cx="4077224" cy="2211706"/>
          </a:xfrm>
          <a:prstGeom prst="rect">
            <a:avLst/>
          </a:prstGeom>
        </p:spPr>
      </p:pic>
      <p:pic>
        <p:nvPicPr>
          <p:cNvPr id="5" name="Picture 4">
            <a:extLst>
              <a:ext uri="{FF2B5EF4-FFF2-40B4-BE49-F238E27FC236}">
                <a16:creationId xmlns:a16="http://schemas.microsoft.com/office/drawing/2014/main" id="{EAF4F5B6-E131-0CC7-C558-D2EF321E6E33}"/>
              </a:ext>
            </a:extLst>
          </p:cNvPr>
          <p:cNvPicPr>
            <a:picLocks noChangeAspect="1"/>
          </p:cNvPicPr>
          <p:nvPr/>
        </p:nvPicPr>
        <p:blipFill>
          <a:blip r:embed="rId3"/>
          <a:stretch>
            <a:fillRect/>
          </a:stretch>
        </p:blipFill>
        <p:spPr>
          <a:xfrm>
            <a:off x="2012491" y="1287295"/>
            <a:ext cx="3832050" cy="2155529"/>
          </a:xfrm>
          <a:prstGeom prst="rect">
            <a:avLst/>
          </a:prstGeom>
        </p:spPr>
      </p:pic>
      <p:pic>
        <p:nvPicPr>
          <p:cNvPr id="7" name="Picture 6">
            <a:extLst>
              <a:ext uri="{FF2B5EF4-FFF2-40B4-BE49-F238E27FC236}">
                <a16:creationId xmlns:a16="http://schemas.microsoft.com/office/drawing/2014/main" id="{955C42F0-380C-3BFD-3C9C-55AC7B5563CB}"/>
              </a:ext>
            </a:extLst>
          </p:cNvPr>
          <p:cNvPicPr>
            <a:picLocks noChangeAspect="1"/>
          </p:cNvPicPr>
          <p:nvPr/>
        </p:nvPicPr>
        <p:blipFill>
          <a:blip r:embed="rId4"/>
          <a:stretch>
            <a:fillRect/>
          </a:stretch>
        </p:blipFill>
        <p:spPr>
          <a:xfrm>
            <a:off x="6102286" y="3490885"/>
            <a:ext cx="4077224" cy="2149821"/>
          </a:xfrm>
          <a:prstGeom prst="rect">
            <a:avLst/>
          </a:prstGeom>
        </p:spPr>
      </p:pic>
      <p:pic>
        <p:nvPicPr>
          <p:cNvPr id="9" name="Picture 8">
            <a:extLst>
              <a:ext uri="{FF2B5EF4-FFF2-40B4-BE49-F238E27FC236}">
                <a16:creationId xmlns:a16="http://schemas.microsoft.com/office/drawing/2014/main" id="{62B6463E-52BB-3ECE-8734-23E2F98B5F0D}"/>
              </a:ext>
            </a:extLst>
          </p:cNvPr>
          <p:cNvPicPr>
            <a:picLocks noChangeAspect="1"/>
          </p:cNvPicPr>
          <p:nvPr/>
        </p:nvPicPr>
        <p:blipFill>
          <a:blip r:embed="rId5"/>
          <a:stretch>
            <a:fillRect/>
          </a:stretch>
        </p:blipFill>
        <p:spPr>
          <a:xfrm>
            <a:off x="2062497" y="3590741"/>
            <a:ext cx="3732038" cy="2099271"/>
          </a:xfrm>
          <a:prstGeom prst="rect">
            <a:avLst/>
          </a:prstGeom>
        </p:spPr>
      </p:pic>
    </p:spTree>
    <p:extLst>
      <p:ext uri="{BB962C8B-B14F-4D97-AF65-F5344CB8AC3E}">
        <p14:creationId xmlns:p14="http://schemas.microsoft.com/office/powerpoint/2010/main" val="2383177588"/>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What is the Marketing Mix (4 P's of Marketing)?">
            <a:extLst>
              <a:ext uri="{FF2B5EF4-FFF2-40B4-BE49-F238E27FC236}">
                <a16:creationId xmlns:a16="http://schemas.microsoft.com/office/drawing/2014/main" id="{11063FE0-24AA-C3A2-28EE-9ACED74B5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0" t="19670" r="9338" b="19670"/>
          <a:stretch/>
        </p:blipFill>
        <p:spPr bwMode="auto">
          <a:xfrm>
            <a:off x="4457539" y="4892278"/>
            <a:ext cx="3426699" cy="110847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7E2B5C69-6308-A7CA-17DD-D927148F9629}"/>
              </a:ext>
            </a:extLst>
          </p:cNvPr>
          <p:cNvCxnSpPr>
            <a:cxnSpLocks/>
          </p:cNvCxnSpPr>
          <p:nvPr/>
        </p:nvCxnSpPr>
        <p:spPr>
          <a:xfrm>
            <a:off x="5646562" y="4030784"/>
            <a:ext cx="0" cy="627215"/>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pic>
        <p:nvPicPr>
          <p:cNvPr id="2" name="Content Placeholder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a:extLst>
              <a:ext uri="{FF2B5EF4-FFF2-40B4-BE49-F238E27FC236}">
                <a16:creationId xmlns:a16="http://schemas.microsoft.com/office/drawing/2014/main" id="{08C1ACD2-BADE-9E1C-D562-7317D54D7AA6}"/>
              </a:ext>
            </a:extLst>
          </p:cNvPr>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l="23189" r="1198" b="5823"/>
          <a:stretch/>
        </p:blipFill>
        <p:spPr bwMode="auto">
          <a:xfrm>
            <a:off x="2952496" y="2934110"/>
            <a:ext cx="5191675" cy="143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AB8F6D1A-D84C-1D16-D617-297540AC8937}"/>
              </a:ext>
            </a:extLst>
          </p:cNvPr>
          <p:cNvCxnSpPr>
            <a:cxnSpLocks/>
          </p:cNvCxnSpPr>
          <p:nvPr/>
        </p:nvCxnSpPr>
        <p:spPr>
          <a:xfrm flipH="1">
            <a:off x="2089488" y="4030785"/>
            <a:ext cx="14287" cy="100353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81169E17-A99A-6232-7700-C3D1CDA39A72}"/>
              </a:ext>
            </a:extLst>
          </p:cNvPr>
          <p:cNvCxnSpPr>
            <a:cxnSpLocks/>
          </p:cNvCxnSpPr>
          <p:nvPr/>
        </p:nvCxnSpPr>
        <p:spPr>
          <a:xfrm flipH="1">
            <a:off x="5646563" y="2432344"/>
            <a:ext cx="14287" cy="100353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BB92BF9C-A3EB-ADE1-AA4D-F982AC9B6209}"/>
              </a:ext>
            </a:extLst>
          </p:cNvPr>
          <p:cNvSpPr txBox="1"/>
          <p:nvPr/>
        </p:nvSpPr>
        <p:spPr>
          <a:xfrm>
            <a:off x="1833008" y="3666546"/>
            <a:ext cx="541532"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prstClr val="black"/>
                </a:solidFill>
                <a:latin typeface="Abadi" panose="020B0604020104020204" pitchFamily="34" charset="0"/>
              </a:rPr>
              <a:t>S.T.P. </a:t>
            </a:r>
            <a:endParaRPr lang="en-SA" sz="1350" b="1" dirty="0">
              <a:solidFill>
                <a:prstClr val="black"/>
              </a:solidFill>
              <a:latin typeface="Gill Sans MT" panose="020B0502020104020203"/>
            </a:endParaRPr>
          </a:p>
        </p:txBody>
      </p:sp>
      <p:sp>
        <p:nvSpPr>
          <p:cNvPr id="6" name="TextBox 5">
            <a:extLst>
              <a:ext uri="{FF2B5EF4-FFF2-40B4-BE49-F238E27FC236}">
                <a16:creationId xmlns:a16="http://schemas.microsoft.com/office/drawing/2014/main" id="{3A5B02B0-A5E6-9F1C-D566-FCBAB4CD45ED}"/>
              </a:ext>
            </a:extLst>
          </p:cNvPr>
          <p:cNvSpPr txBox="1"/>
          <p:nvPr/>
        </p:nvSpPr>
        <p:spPr>
          <a:xfrm>
            <a:off x="1604531" y="5121557"/>
            <a:ext cx="1165294"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685800">
              <a:defRPr/>
            </a:pPr>
            <a:r>
              <a:rPr lang="en-US" sz="1350" dirty="0">
                <a:solidFill>
                  <a:prstClr val="black"/>
                </a:solidFill>
                <a:sym typeface="Arial"/>
              </a:rPr>
              <a:t>Marketing Mix</a:t>
            </a:r>
            <a:endParaRPr lang="en-SA" sz="1350" dirty="0">
              <a:solidFill>
                <a:prstClr val="black"/>
              </a:solidFill>
            </a:endParaRPr>
          </a:p>
        </p:txBody>
      </p:sp>
      <p:sp>
        <p:nvSpPr>
          <p:cNvPr id="3" name="TextBox 2">
            <a:extLst>
              <a:ext uri="{FF2B5EF4-FFF2-40B4-BE49-F238E27FC236}">
                <a16:creationId xmlns:a16="http://schemas.microsoft.com/office/drawing/2014/main" id="{4DEC1596-785B-2532-728E-FF41F668EC4B}"/>
              </a:ext>
            </a:extLst>
          </p:cNvPr>
          <p:cNvSpPr txBox="1"/>
          <p:nvPr/>
        </p:nvSpPr>
        <p:spPr>
          <a:xfrm>
            <a:off x="8414936" y="3632736"/>
            <a:ext cx="2172534" cy="705332"/>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fontScale="55000" lnSpcReduction="20000"/>
          </a:bodyPr>
          <a:lstStyle/>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(Where to play ) Which customers will we serve ? (segmentation and targeting) </a:t>
            </a:r>
          </a:p>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(How to win ) how will we create value for them?</a:t>
            </a:r>
          </a:p>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(differentiation and positioning)</a:t>
            </a:r>
          </a:p>
        </p:txBody>
      </p:sp>
      <p:sp>
        <p:nvSpPr>
          <p:cNvPr id="11" name="TextBox 10">
            <a:extLst>
              <a:ext uri="{FF2B5EF4-FFF2-40B4-BE49-F238E27FC236}">
                <a16:creationId xmlns:a16="http://schemas.microsoft.com/office/drawing/2014/main" id="{C37C4BCD-702E-5C62-20F5-40780BB03C19}"/>
              </a:ext>
            </a:extLst>
          </p:cNvPr>
          <p:cNvSpPr txBox="1"/>
          <p:nvPr/>
        </p:nvSpPr>
        <p:spPr>
          <a:xfrm>
            <a:off x="8414936" y="4960339"/>
            <a:ext cx="2172535" cy="92902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Which products and services levels ?</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Which price ,?</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 how to distribute?</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 How to Communicate with customers ?</a:t>
            </a:r>
          </a:p>
        </p:txBody>
      </p:sp>
      <p:pic>
        <p:nvPicPr>
          <p:cNvPr id="4" name="Picture 3">
            <a:extLst>
              <a:ext uri="{FF2B5EF4-FFF2-40B4-BE49-F238E27FC236}">
                <a16:creationId xmlns:a16="http://schemas.microsoft.com/office/drawing/2014/main" id="{9B295792-4CF3-6BA5-3903-2B841350DC68}"/>
              </a:ext>
            </a:extLst>
          </p:cNvPr>
          <p:cNvPicPr>
            <a:picLocks noChangeAspect="1"/>
          </p:cNvPicPr>
          <p:nvPr/>
        </p:nvPicPr>
        <p:blipFill>
          <a:blip r:embed="rId5"/>
          <a:stretch>
            <a:fillRect/>
          </a:stretch>
        </p:blipFill>
        <p:spPr>
          <a:xfrm>
            <a:off x="6720972" y="1205479"/>
            <a:ext cx="3905299" cy="1540078"/>
          </a:xfrm>
          <a:prstGeom prst="rect">
            <a:avLst/>
          </a:prstGeom>
        </p:spPr>
      </p:pic>
      <p:cxnSp>
        <p:nvCxnSpPr>
          <p:cNvPr id="18" name="Straight Arrow Connector 17">
            <a:extLst>
              <a:ext uri="{FF2B5EF4-FFF2-40B4-BE49-F238E27FC236}">
                <a16:creationId xmlns:a16="http://schemas.microsoft.com/office/drawing/2014/main" id="{430DFAF8-8094-3860-EE70-91858A665FA2}"/>
              </a:ext>
            </a:extLst>
          </p:cNvPr>
          <p:cNvCxnSpPr>
            <a:cxnSpLocks/>
          </p:cNvCxnSpPr>
          <p:nvPr/>
        </p:nvCxnSpPr>
        <p:spPr>
          <a:xfrm flipH="1">
            <a:off x="5646562" y="2432343"/>
            <a:ext cx="1932676" cy="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064760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heckerboard(across)">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checkerboard(across)">
                                      <p:cBhvr>
                                        <p:cTn id="3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A6F4C5-16F2-3A37-6D98-A5BCD60348B1}"/>
              </a:ext>
            </a:extLst>
          </p:cNvPr>
          <p:cNvSpPr/>
          <p:nvPr/>
        </p:nvSpPr>
        <p:spPr>
          <a:xfrm>
            <a:off x="6222874" y="1192070"/>
            <a:ext cx="34289" cy="4122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sp>
        <p:nvSpPr>
          <p:cNvPr id="3" name="Rectangle 2">
            <a:extLst>
              <a:ext uri="{FF2B5EF4-FFF2-40B4-BE49-F238E27FC236}">
                <a16:creationId xmlns:a16="http://schemas.microsoft.com/office/drawing/2014/main" id="{66679123-62FE-440D-23AF-3B6959085CF8}"/>
              </a:ext>
            </a:extLst>
          </p:cNvPr>
          <p:cNvSpPr/>
          <p:nvPr/>
        </p:nvSpPr>
        <p:spPr>
          <a:xfrm rot="16200000">
            <a:off x="6067347" y="-972093"/>
            <a:ext cx="57304" cy="9085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F0456BBE-C5EB-067E-F3EE-A784DE9F9CCE}"/>
              </a:ext>
            </a:extLst>
          </p:cNvPr>
          <p:cNvPicPr>
            <a:picLocks noChangeAspect="1"/>
          </p:cNvPicPr>
          <p:nvPr/>
        </p:nvPicPr>
        <p:blipFill>
          <a:blip r:embed="rId3"/>
          <a:stretch>
            <a:fillRect/>
          </a:stretch>
        </p:blipFill>
        <p:spPr>
          <a:xfrm>
            <a:off x="1904715" y="1265094"/>
            <a:ext cx="3937444" cy="2077868"/>
          </a:xfrm>
          <a:prstGeom prst="rect">
            <a:avLst/>
          </a:prstGeom>
        </p:spPr>
      </p:pic>
      <p:pic>
        <p:nvPicPr>
          <p:cNvPr id="8" name="Picture 7">
            <a:extLst>
              <a:ext uri="{FF2B5EF4-FFF2-40B4-BE49-F238E27FC236}">
                <a16:creationId xmlns:a16="http://schemas.microsoft.com/office/drawing/2014/main" id="{9F6600B2-C62D-D1EF-611A-EF8F881B00E6}"/>
              </a:ext>
            </a:extLst>
          </p:cNvPr>
          <p:cNvPicPr>
            <a:picLocks noChangeAspect="1"/>
          </p:cNvPicPr>
          <p:nvPr/>
        </p:nvPicPr>
        <p:blipFill>
          <a:blip r:embed="rId4"/>
          <a:stretch>
            <a:fillRect/>
          </a:stretch>
        </p:blipFill>
        <p:spPr>
          <a:xfrm>
            <a:off x="2031684" y="3599520"/>
            <a:ext cx="3644388" cy="2020051"/>
          </a:xfrm>
          <a:prstGeom prst="rect">
            <a:avLst/>
          </a:prstGeom>
        </p:spPr>
      </p:pic>
      <p:pic>
        <p:nvPicPr>
          <p:cNvPr id="11" name="Picture 10">
            <a:extLst>
              <a:ext uri="{FF2B5EF4-FFF2-40B4-BE49-F238E27FC236}">
                <a16:creationId xmlns:a16="http://schemas.microsoft.com/office/drawing/2014/main" id="{FD60B0C8-0C12-087E-B22A-D7D1B1A7D4A2}"/>
              </a:ext>
            </a:extLst>
          </p:cNvPr>
          <p:cNvPicPr>
            <a:picLocks noChangeAspect="1"/>
          </p:cNvPicPr>
          <p:nvPr/>
        </p:nvPicPr>
        <p:blipFill>
          <a:blip r:embed="rId5"/>
          <a:stretch>
            <a:fillRect/>
          </a:stretch>
        </p:blipFill>
        <p:spPr>
          <a:xfrm>
            <a:off x="6339930" y="1263838"/>
            <a:ext cx="3945173" cy="2257145"/>
          </a:xfrm>
          <a:prstGeom prst="rect">
            <a:avLst/>
          </a:prstGeom>
        </p:spPr>
      </p:pic>
      <p:sp>
        <p:nvSpPr>
          <p:cNvPr id="13" name="Rectangle 12">
            <a:extLst>
              <a:ext uri="{FF2B5EF4-FFF2-40B4-BE49-F238E27FC236}">
                <a16:creationId xmlns:a16="http://schemas.microsoft.com/office/drawing/2014/main" id="{1E80AE86-3EDD-CBD1-259A-1B78B8A49CE6}"/>
              </a:ext>
            </a:extLst>
          </p:cNvPr>
          <p:cNvSpPr/>
          <p:nvPr/>
        </p:nvSpPr>
        <p:spPr>
          <a:xfrm rot="16200000">
            <a:off x="6038308" y="-991323"/>
            <a:ext cx="57304" cy="9085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pic>
        <p:nvPicPr>
          <p:cNvPr id="15" name="Picture 14">
            <a:extLst>
              <a:ext uri="{FF2B5EF4-FFF2-40B4-BE49-F238E27FC236}">
                <a16:creationId xmlns:a16="http://schemas.microsoft.com/office/drawing/2014/main" id="{A28620D9-B6C0-FE57-5F8A-9F531AC57EDE}"/>
              </a:ext>
            </a:extLst>
          </p:cNvPr>
          <p:cNvPicPr>
            <a:picLocks noChangeAspect="1"/>
          </p:cNvPicPr>
          <p:nvPr/>
        </p:nvPicPr>
        <p:blipFill>
          <a:blip r:embed="rId6"/>
          <a:stretch>
            <a:fillRect/>
          </a:stretch>
        </p:blipFill>
        <p:spPr>
          <a:xfrm>
            <a:off x="6371991" y="3684063"/>
            <a:ext cx="3881050" cy="1885383"/>
          </a:xfrm>
          <a:prstGeom prst="rect">
            <a:avLst/>
          </a:prstGeom>
        </p:spPr>
      </p:pic>
    </p:spTree>
    <p:extLst>
      <p:ext uri="{BB962C8B-B14F-4D97-AF65-F5344CB8AC3E}">
        <p14:creationId xmlns:p14="http://schemas.microsoft.com/office/powerpoint/2010/main" val="174551207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C9140F-FFB4-FAA8-0B0C-B63754BD6115}"/>
              </a:ext>
            </a:extLst>
          </p:cNvPr>
          <p:cNvPicPr>
            <a:picLocks noChangeAspect="1"/>
          </p:cNvPicPr>
          <p:nvPr/>
        </p:nvPicPr>
        <p:blipFill>
          <a:blip r:embed="rId3"/>
          <a:stretch>
            <a:fillRect/>
          </a:stretch>
        </p:blipFill>
        <p:spPr>
          <a:xfrm>
            <a:off x="6333109" y="1277616"/>
            <a:ext cx="3977132" cy="4150514"/>
          </a:xfrm>
          <a:prstGeom prst="rect">
            <a:avLst/>
          </a:prstGeom>
        </p:spPr>
      </p:pic>
      <p:grpSp>
        <p:nvGrpSpPr>
          <p:cNvPr id="9" name="Group 8">
            <a:extLst>
              <a:ext uri="{FF2B5EF4-FFF2-40B4-BE49-F238E27FC236}">
                <a16:creationId xmlns:a16="http://schemas.microsoft.com/office/drawing/2014/main" id="{44C57CC0-76ED-CCAE-0E20-4FB703F13D58}"/>
              </a:ext>
            </a:extLst>
          </p:cNvPr>
          <p:cNvGrpSpPr/>
          <p:nvPr/>
        </p:nvGrpSpPr>
        <p:grpSpPr>
          <a:xfrm>
            <a:off x="1943023" y="1204903"/>
            <a:ext cx="4032326" cy="4403618"/>
            <a:chOff x="558698" y="463537"/>
            <a:chExt cx="5376434" cy="5871490"/>
          </a:xfrm>
        </p:grpSpPr>
        <p:pic>
          <p:nvPicPr>
            <p:cNvPr id="5" name="Picture 4">
              <a:extLst>
                <a:ext uri="{FF2B5EF4-FFF2-40B4-BE49-F238E27FC236}">
                  <a16:creationId xmlns:a16="http://schemas.microsoft.com/office/drawing/2014/main" id="{9CF81022-0686-A71B-D648-05DD848F271A}"/>
                </a:ext>
              </a:extLst>
            </p:cNvPr>
            <p:cNvPicPr>
              <a:picLocks noChangeAspect="1"/>
            </p:cNvPicPr>
            <p:nvPr/>
          </p:nvPicPr>
          <p:blipFill>
            <a:blip r:embed="rId4"/>
            <a:stretch>
              <a:fillRect/>
            </a:stretch>
          </p:blipFill>
          <p:spPr>
            <a:xfrm>
              <a:off x="558698" y="463537"/>
              <a:ext cx="5129784" cy="5727920"/>
            </a:xfrm>
            <a:prstGeom prst="rect">
              <a:avLst/>
            </a:prstGeom>
          </p:spPr>
        </p:pic>
        <p:pic>
          <p:nvPicPr>
            <p:cNvPr id="7" name="Picture 6">
              <a:extLst>
                <a:ext uri="{FF2B5EF4-FFF2-40B4-BE49-F238E27FC236}">
                  <a16:creationId xmlns:a16="http://schemas.microsoft.com/office/drawing/2014/main" id="{9AA1DD6B-91F1-52D3-B78E-64AD99D5EB62}"/>
                </a:ext>
              </a:extLst>
            </p:cNvPr>
            <p:cNvPicPr>
              <a:picLocks noChangeAspect="1"/>
            </p:cNvPicPr>
            <p:nvPr/>
          </p:nvPicPr>
          <p:blipFill rotWithShape="1">
            <a:blip r:embed="rId5"/>
            <a:srcRect r="26757" b="9417"/>
            <a:stretch/>
          </p:blipFill>
          <p:spPr>
            <a:xfrm>
              <a:off x="3284456" y="3932665"/>
              <a:ext cx="2650676" cy="2402362"/>
            </a:xfrm>
            <a:prstGeom prst="rect">
              <a:avLst/>
            </a:prstGeom>
          </p:spPr>
        </p:pic>
      </p:grpSp>
    </p:spTree>
    <p:extLst>
      <p:ext uri="{BB962C8B-B14F-4D97-AF65-F5344CB8AC3E}">
        <p14:creationId xmlns:p14="http://schemas.microsoft.com/office/powerpoint/2010/main" val="35531045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43D455-82EA-F7EB-4769-2C5053D80D31}"/>
              </a:ext>
            </a:extLst>
          </p:cNvPr>
          <p:cNvPicPr>
            <a:picLocks noChangeAspect="1"/>
          </p:cNvPicPr>
          <p:nvPr/>
        </p:nvPicPr>
        <p:blipFill rotWithShape="1">
          <a:blip r:embed="rId3"/>
          <a:srcRect l="2522" t="11745" r="60359" b="44269"/>
          <a:stretch/>
        </p:blipFill>
        <p:spPr>
          <a:xfrm>
            <a:off x="2444329" y="1465940"/>
            <a:ext cx="6829124" cy="1230197"/>
          </a:xfrm>
          <a:prstGeom prst="rect">
            <a:avLst/>
          </a:prstGeom>
        </p:spPr>
      </p:pic>
      <p:pic>
        <p:nvPicPr>
          <p:cNvPr id="3" name="Picture 2">
            <a:extLst>
              <a:ext uri="{FF2B5EF4-FFF2-40B4-BE49-F238E27FC236}">
                <a16:creationId xmlns:a16="http://schemas.microsoft.com/office/drawing/2014/main" id="{9B91C3E4-0F0C-96DB-CC13-64A7A8EADD8E}"/>
              </a:ext>
            </a:extLst>
          </p:cNvPr>
          <p:cNvPicPr>
            <a:picLocks noChangeAspect="1"/>
          </p:cNvPicPr>
          <p:nvPr/>
        </p:nvPicPr>
        <p:blipFill>
          <a:blip r:embed="rId4"/>
          <a:stretch>
            <a:fillRect/>
          </a:stretch>
        </p:blipFill>
        <p:spPr>
          <a:xfrm>
            <a:off x="2654936" y="3133397"/>
            <a:ext cx="2099457" cy="1708712"/>
          </a:xfrm>
          <a:prstGeom prst="rect">
            <a:avLst/>
          </a:prstGeom>
        </p:spPr>
      </p:pic>
      <p:pic>
        <p:nvPicPr>
          <p:cNvPr id="6" name="Picture 4" descr="sports nutrition">
            <a:extLst>
              <a:ext uri="{FF2B5EF4-FFF2-40B4-BE49-F238E27FC236}">
                <a16:creationId xmlns:a16="http://schemas.microsoft.com/office/drawing/2014/main" id="{E9555BA8-319A-8339-AEC8-0B1892FA368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8102" r="9427" b="21002"/>
          <a:stretch/>
        </p:blipFill>
        <p:spPr bwMode="auto">
          <a:xfrm>
            <a:off x="7415327" y="2769713"/>
            <a:ext cx="1527827" cy="8104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532DEA6-413D-68DC-E590-E326EA08567F}"/>
              </a:ext>
            </a:extLst>
          </p:cNvPr>
          <p:cNvPicPr>
            <a:picLocks noChangeAspect="1"/>
          </p:cNvPicPr>
          <p:nvPr/>
        </p:nvPicPr>
        <p:blipFill>
          <a:blip r:embed="rId6"/>
          <a:stretch>
            <a:fillRect/>
          </a:stretch>
        </p:blipFill>
        <p:spPr>
          <a:xfrm>
            <a:off x="5254719" y="2787577"/>
            <a:ext cx="1660281" cy="545287"/>
          </a:xfrm>
          <a:prstGeom prst="rect">
            <a:avLst/>
          </a:prstGeom>
        </p:spPr>
      </p:pic>
      <p:pic>
        <p:nvPicPr>
          <p:cNvPr id="11" name="Picture 10">
            <a:extLst>
              <a:ext uri="{FF2B5EF4-FFF2-40B4-BE49-F238E27FC236}">
                <a16:creationId xmlns:a16="http://schemas.microsoft.com/office/drawing/2014/main" id="{6A80AB45-C148-F373-D54B-2C9AFDBA5F40}"/>
              </a:ext>
            </a:extLst>
          </p:cNvPr>
          <p:cNvPicPr>
            <a:picLocks noChangeAspect="1"/>
          </p:cNvPicPr>
          <p:nvPr/>
        </p:nvPicPr>
        <p:blipFill>
          <a:blip r:embed="rId7"/>
          <a:stretch>
            <a:fillRect/>
          </a:stretch>
        </p:blipFill>
        <p:spPr>
          <a:xfrm>
            <a:off x="7411094" y="3898652"/>
            <a:ext cx="1801988" cy="810467"/>
          </a:xfrm>
          <a:prstGeom prst="rect">
            <a:avLst/>
          </a:prstGeom>
        </p:spPr>
      </p:pic>
      <p:pic>
        <p:nvPicPr>
          <p:cNvPr id="13" name="Picture 12">
            <a:extLst>
              <a:ext uri="{FF2B5EF4-FFF2-40B4-BE49-F238E27FC236}">
                <a16:creationId xmlns:a16="http://schemas.microsoft.com/office/drawing/2014/main" id="{BDBEA3F2-C98C-03C0-5680-7A9A3E690B04}"/>
              </a:ext>
            </a:extLst>
          </p:cNvPr>
          <p:cNvPicPr>
            <a:picLocks noChangeAspect="1"/>
          </p:cNvPicPr>
          <p:nvPr/>
        </p:nvPicPr>
        <p:blipFill rotWithShape="1">
          <a:blip r:embed="rId8"/>
          <a:srcRect l="55836" t="24282" r="2030" b="21769"/>
          <a:stretch/>
        </p:blipFill>
        <p:spPr>
          <a:xfrm>
            <a:off x="5129153" y="3424302"/>
            <a:ext cx="1911412" cy="1376718"/>
          </a:xfrm>
          <a:prstGeom prst="rect">
            <a:avLst/>
          </a:prstGeom>
        </p:spPr>
      </p:pic>
    </p:spTree>
    <p:extLst>
      <p:ext uri="{BB962C8B-B14F-4D97-AF65-F5344CB8AC3E}">
        <p14:creationId xmlns:p14="http://schemas.microsoft.com/office/powerpoint/2010/main" val="329999117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F6C7F7-D69C-62E8-8492-582159684B49}"/>
              </a:ext>
            </a:extLst>
          </p:cNvPr>
          <p:cNvPicPr>
            <a:picLocks noChangeAspect="1"/>
          </p:cNvPicPr>
          <p:nvPr/>
        </p:nvPicPr>
        <p:blipFill>
          <a:blip r:embed="rId3"/>
          <a:stretch>
            <a:fillRect/>
          </a:stretch>
        </p:blipFill>
        <p:spPr>
          <a:xfrm>
            <a:off x="2252962" y="1340422"/>
            <a:ext cx="3412907" cy="1920240"/>
          </a:xfrm>
          <a:prstGeom prst="rect">
            <a:avLst/>
          </a:prstGeom>
        </p:spPr>
      </p:pic>
      <p:pic>
        <p:nvPicPr>
          <p:cNvPr id="4" name="Picture 3">
            <a:extLst>
              <a:ext uri="{FF2B5EF4-FFF2-40B4-BE49-F238E27FC236}">
                <a16:creationId xmlns:a16="http://schemas.microsoft.com/office/drawing/2014/main" id="{53F70F21-5B00-9529-C001-F0B11A6F30A8}"/>
              </a:ext>
            </a:extLst>
          </p:cNvPr>
          <p:cNvPicPr>
            <a:picLocks noChangeAspect="1"/>
          </p:cNvPicPr>
          <p:nvPr/>
        </p:nvPicPr>
        <p:blipFill>
          <a:blip r:embed="rId4"/>
          <a:stretch>
            <a:fillRect/>
          </a:stretch>
        </p:blipFill>
        <p:spPr>
          <a:xfrm>
            <a:off x="6526829" y="1340422"/>
            <a:ext cx="3412907" cy="1920240"/>
          </a:xfrm>
          <a:prstGeom prst="rect">
            <a:avLst/>
          </a:prstGeom>
        </p:spPr>
      </p:pic>
      <p:pic>
        <p:nvPicPr>
          <p:cNvPr id="7" name="Picture 6">
            <a:extLst>
              <a:ext uri="{FF2B5EF4-FFF2-40B4-BE49-F238E27FC236}">
                <a16:creationId xmlns:a16="http://schemas.microsoft.com/office/drawing/2014/main" id="{67ADC1EB-E62F-A3D9-9BEB-2BF8122D8C56}"/>
              </a:ext>
            </a:extLst>
          </p:cNvPr>
          <p:cNvPicPr>
            <a:picLocks noChangeAspect="1"/>
          </p:cNvPicPr>
          <p:nvPr/>
        </p:nvPicPr>
        <p:blipFill>
          <a:blip r:embed="rId5"/>
          <a:stretch>
            <a:fillRect/>
          </a:stretch>
        </p:blipFill>
        <p:spPr>
          <a:xfrm>
            <a:off x="2252962" y="3597338"/>
            <a:ext cx="3412907" cy="1920240"/>
          </a:xfrm>
          <a:prstGeom prst="rect">
            <a:avLst/>
          </a:prstGeom>
        </p:spPr>
      </p:pic>
      <p:pic>
        <p:nvPicPr>
          <p:cNvPr id="9" name="Picture 8">
            <a:extLst>
              <a:ext uri="{FF2B5EF4-FFF2-40B4-BE49-F238E27FC236}">
                <a16:creationId xmlns:a16="http://schemas.microsoft.com/office/drawing/2014/main" id="{4558E356-D227-0205-78B2-0012F0511522}"/>
              </a:ext>
            </a:extLst>
          </p:cNvPr>
          <p:cNvPicPr>
            <a:picLocks noChangeAspect="1"/>
          </p:cNvPicPr>
          <p:nvPr/>
        </p:nvPicPr>
        <p:blipFill>
          <a:blip r:embed="rId6"/>
          <a:stretch>
            <a:fillRect/>
          </a:stretch>
        </p:blipFill>
        <p:spPr>
          <a:xfrm>
            <a:off x="6526829" y="3611841"/>
            <a:ext cx="3412907" cy="1920240"/>
          </a:xfrm>
          <a:prstGeom prst="rect">
            <a:avLst/>
          </a:prstGeom>
        </p:spPr>
      </p:pic>
    </p:spTree>
    <p:extLst>
      <p:ext uri="{BB962C8B-B14F-4D97-AF65-F5344CB8AC3E}">
        <p14:creationId xmlns:p14="http://schemas.microsoft.com/office/powerpoint/2010/main" val="282849105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 Beginner's Guide to STP Marketing - martechlive">
            <a:extLst>
              <a:ext uri="{FF2B5EF4-FFF2-40B4-BE49-F238E27FC236}">
                <a16:creationId xmlns:a16="http://schemas.microsoft.com/office/drawing/2014/main" id="{3FB15A92-760B-1941-9907-BC193557FE67}"/>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7240" r="1826"/>
          <a:stretch/>
        </p:blipFill>
        <p:spPr bwMode="auto">
          <a:xfrm>
            <a:off x="1524000" y="1656302"/>
            <a:ext cx="7829550" cy="284519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C53B89D1-BF3C-420C-EFCA-0D02816D34F0}"/>
              </a:ext>
            </a:extLst>
          </p:cNvPr>
          <p:cNvGrpSpPr/>
          <p:nvPr/>
        </p:nvGrpSpPr>
        <p:grpSpPr>
          <a:xfrm>
            <a:off x="6279679" y="3528638"/>
            <a:ext cx="2251038" cy="1673062"/>
            <a:chOff x="7078532" y="3568521"/>
            <a:chExt cx="2689412" cy="2670914"/>
          </a:xfrm>
        </p:grpSpPr>
        <p:sp>
          <p:nvSpPr>
            <p:cNvPr id="19" name="Oval 18">
              <a:extLst>
                <a:ext uri="{FF2B5EF4-FFF2-40B4-BE49-F238E27FC236}">
                  <a16:creationId xmlns:a16="http://schemas.microsoft.com/office/drawing/2014/main" id="{9943C1D9-A66E-9B0F-A2CD-DEE85BF62E67}"/>
                </a:ext>
              </a:extLst>
            </p:cNvPr>
            <p:cNvSpPr/>
            <p:nvPr/>
          </p:nvSpPr>
          <p:spPr>
            <a:xfrm>
              <a:off x="7078532" y="3568521"/>
              <a:ext cx="2689412" cy="2670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b="1" dirty="0">
                  <a:ln w="10160">
                    <a:solidFill>
                      <a:srgbClr val="9B75B2"/>
                    </a:solidFill>
                    <a:prstDash val="solid"/>
                  </a:ln>
                  <a:solidFill>
                    <a:srgbClr val="FFFFFF"/>
                  </a:solidFill>
                  <a:effectLst>
                    <a:outerShdw blurRad="38100" dist="22860" dir="5400000" algn="tl" rotWithShape="0">
                      <a:srgbClr val="000000">
                        <a:alpha val="30000"/>
                      </a:srgbClr>
                    </a:outerShdw>
                  </a:effectLst>
                  <a:latin typeface="Impact" panose="020B0806030902050204"/>
                </a:rPr>
                <a:t>Differentiation</a:t>
              </a:r>
              <a:endParaRPr lang="en-SA" b="1" dirty="0">
                <a:ln w="10160">
                  <a:solidFill>
                    <a:srgbClr val="9B75B2"/>
                  </a:solidFill>
                  <a:prstDash val="solid"/>
                </a:ln>
                <a:solidFill>
                  <a:srgbClr val="FFFFFF"/>
                </a:solidFill>
                <a:effectLst>
                  <a:outerShdw blurRad="38100" dist="22860" dir="5400000" algn="tl" rotWithShape="0">
                    <a:srgbClr val="000000">
                      <a:alpha val="30000"/>
                    </a:srgbClr>
                  </a:outerShdw>
                </a:effectLst>
                <a:latin typeface="Impact" panose="020B0806030902050204"/>
              </a:endParaRPr>
            </a:p>
          </p:txBody>
        </p:sp>
        <p:sp>
          <p:nvSpPr>
            <p:cNvPr id="20" name="Oval 19">
              <a:extLst>
                <a:ext uri="{FF2B5EF4-FFF2-40B4-BE49-F238E27FC236}">
                  <a16:creationId xmlns:a16="http://schemas.microsoft.com/office/drawing/2014/main" id="{254B3720-26C7-CD8C-30C5-363C8C1BA144}"/>
                </a:ext>
              </a:extLst>
            </p:cNvPr>
            <p:cNvSpPr/>
            <p:nvPr/>
          </p:nvSpPr>
          <p:spPr>
            <a:xfrm>
              <a:off x="7207624" y="3700631"/>
              <a:ext cx="2431228" cy="2409713"/>
            </a:xfrm>
            <a:prstGeom prst="ellipse">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Impact" panose="020B0806030902050204"/>
              </a:endParaRPr>
            </a:p>
          </p:txBody>
        </p:sp>
      </p:grpSp>
      <p:grpSp>
        <p:nvGrpSpPr>
          <p:cNvPr id="4" name="Group 3">
            <a:extLst>
              <a:ext uri="{FF2B5EF4-FFF2-40B4-BE49-F238E27FC236}">
                <a16:creationId xmlns:a16="http://schemas.microsoft.com/office/drawing/2014/main" id="{EC4CCDC6-97D5-E5F7-65D9-F849251AF338}"/>
              </a:ext>
            </a:extLst>
          </p:cNvPr>
          <p:cNvGrpSpPr/>
          <p:nvPr/>
        </p:nvGrpSpPr>
        <p:grpSpPr>
          <a:xfrm>
            <a:off x="5292555" y="3602815"/>
            <a:ext cx="5381151" cy="1751708"/>
            <a:chOff x="5024739" y="3660753"/>
            <a:chExt cx="7174868" cy="2335610"/>
          </a:xfrm>
        </p:grpSpPr>
        <p:grpSp>
          <p:nvGrpSpPr>
            <p:cNvPr id="9" name="Group 8">
              <a:extLst>
                <a:ext uri="{FF2B5EF4-FFF2-40B4-BE49-F238E27FC236}">
                  <a16:creationId xmlns:a16="http://schemas.microsoft.com/office/drawing/2014/main" id="{6FFD5E5E-9C64-3108-7EA9-2817E0D3801F}"/>
                </a:ext>
              </a:extLst>
            </p:cNvPr>
            <p:cNvGrpSpPr/>
            <p:nvPr/>
          </p:nvGrpSpPr>
          <p:grpSpPr>
            <a:xfrm>
              <a:off x="9198223" y="3660753"/>
              <a:ext cx="3001384" cy="2335610"/>
              <a:chOff x="7078532" y="3568521"/>
              <a:chExt cx="2689412" cy="2670914"/>
            </a:xfrm>
            <a:solidFill>
              <a:srgbClr val="FFFF00"/>
            </a:solidFill>
          </p:grpSpPr>
          <p:sp>
            <p:nvSpPr>
              <p:cNvPr id="10" name="Oval 9">
                <a:extLst>
                  <a:ext uri="{FF2B5EF4-FFF2-40B4-BE49-F238E27FC236}">
                    <a16:creationId xmlns:a16="http://schemas.microsoft.com/office/drawing/2014/main" id="{8F87D992-1FCB-6E44-3E43-17DE15B34210}"/>
                  </a:ext>
                </a:extLst>
              </p:cNvPr>
              <p:cNvSpPr/>
              <p:nvPr/>
            </p:nvSpPr>
            <p:spPr>
              <a:xfrm>
                <a:off x="7078532" y="3568521"/>
                <a:ext cx="2689412" cy="267091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766">
                  <a:defRPr/>
                </a:pPr>
                <a:r>
                  <a:rPr lang="en-US" b="1" dirty="0">
                    <a:ln w="10160">
                      <a:solidFill>
                        <a:srgbClr val="9B75B2"/>
                      </a:solidFill>
                      <a:prstDash val="solid"/>
                    </a:ln>
                    <a:solidFill>
                      <a:prstClr val="black"/>
                    </a:solidFill>
                    <a:effectLst>
                      <a:outerShdw blurRad="38100" dist="22860" dir="5400000" algn="tl" rotWithShape="0">
                        <a:srgbClr val="000000">
                          <a:alpha val="30000"/>
                        </a:srgbClr>
                      </a:outerShdw>
                    </a:effectLst>
                    <a:latin typeface="Impact" panose="020B0806030902050204"/>
                  </a:rPr>
                  <a:t>B</a:t>
                </a:r>
                <a:r>
                  <a:rPr lang="en-SA" sz="2100" b="1" dirty="0">
                    <a:ln w="10160">
                      <a:solidFill>
                        <a:srgbClr val="9B75B2"/>
                      </a:solidFill>
                      <a:prstDash val="solid"/>
                    </a:ln>
                    <a:solidFill>
                      <a:prstClr val="black"/>
                    </a:solidFill>
                    <a:effectLst>
                      <a:outerShdw blurRad="38100" dist="22860" dir="5400000" algn="tl" rotWithShape="0">
                        <a:srgbClr val="000000">
                          <a:alpha val="30000"/>
                        </a:srgbClr>
                      </a:outerShdw>
                    </a:effectLst>
                    <a:latin typeface="Impact" panose="020B0806030902050204"/>
                  </a:rPr>
                  <a:t>randing</a:t>
                </a:r>
                <a:r>
                  <a:rPr lang="en-SA" b="1" dirty="0">
                    <a:ln w="10160">
                      <a:solidFill>
                        <a:srgbClr val="9B75B2"/>
                      </a:solidFill>
                      <a:prstDash val="solid"/>
                    </a:ln>
                    <a:solidFill>
                      <a:prstClr val="black"/>
                    </a:solidFill>
                    <a:effectLst>
                      <a:outerShdw blurRad="38100" dist="22860" dir="5400000" algn="tl" rotWithShape="0">
                        <a:srgbClr val="000000">
                          <a:alpha val="30000"/>
                        </a:srgbClr>
                      </a:outerShdw>
                    </a:effectLst>
                    <a:latin typeface="Impact" panose="020B0806030902050204"/>
                  </a:rPr>
                  <a:t> </a:t>
                </a:r>
              </a:p>
            </p:txBody>
          </p:sp>
          <p:sp>
            <p:nvSpPr>
              <p:cNvPr id="11" name="Oval 10">
                <a:extLst>
                  <a:ext uri="{FF2B5EF4-FFF2-40B4-BE49-F238E27FC236}">
                    <a16:creationId xmlns:a16="http://schemas.microsoft.com/office/drawing/2014/main" id="{88460119-E49B-3500-DB63-45032140CE18}"/>
                  </a:ext>
                </a:extLst>
              </p:cNvPr>
              <p:cNvSpPr/>
              <p:nvPr/>
            </p:nvSpPr>
            <p:spPr>
              <a:xfrm>
                <a:off x="7207624" y="3700631"/>
                <a:ext cx="2431228" cy="2409713"/>
              </a:xfrm>
              <a:prstGeom prst="ellipse">
                <a:avLst/>
              </a:prstGeom>
              <a:grp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6">
                  <a:defRPr/>
                </a:pPr>
                <a:endParaRPr lang="en-SA" sz="1050">
                  <a:solidFill>
                    <a:prstClr val="white"/>
                  </a:solidFill>
                  <a:latin typeface="Impact" panose="020B0806030902050204"/>
                </a:endParaRPr>
              </a:p>
            </p:txBody>
          </p:sp>
        </p:grpSp>
        <p:sp>
          <p:nvSpPr>
            <p:cNvPr id="3" name="TextBox 2">
              <a:extLst>
                <a:ext uri="{FF2B5EF4-FFF2-40B4-BE49-F238E27FC236}">
                  <a16:creationId xmlns:a16="http://schemas.microsoft.com/office/drawing/2014/main" id="{27D2DE19-A65E-D2B7-AA6F-0D1AAA71774A}"/>
                </a:ext>
              </a:extLst>
            </p:cNvPr>
            <p:cNvSpPr txBox="1"/>
            <p:nvPr/>
          </p:nvSpPr>
          <p:spPr>
            <a:xfrm>
              <a:off x="5024739" y="4658685"/>
              <a:ext cx="6222732" cy="492443"/>
            </a:xfrm>
            <a:prstGeom prst="rect">
              <a:avLst/>
            </a:prstGeom>
            <a:noFill/>
          </p:spPr>
          <p:txBody>
            <a:bodyPr wrap="square">
              <a:spAutoFit/>
            </a:bodyPr>
            <a:lstStyle/>
            <a:p>
              <a:pPr algn="r" defTabSz="685766">
                <a:defRPr/>
              </a:pPr>
              <a:r>
                <a:rPr lang="en-US" sz="1500" b="1" dirty="0">
                  <a:ln w="10160">
                    <a:solidFill>
                      <a:srgbClr val="9B75B2"/>
                    </a:solidFill>
                    <a:prstDash val="solid"/>
                  </a:ln>
                  <a:solidFill>
                    <a:prstClr val="black"/>
                  </a:solidFill>
                  <a:effectLst>
                    <a:outerShdw blurRad="38100" dist="22860" dir="5400000" algn="tl" rotWithShape="0">
                      <a:srgbClr val="000000">
                        <a:alpha val="30000"/>
                      </a:srgbClr>
                    </a:outerShdw>
                  </a:effectLst>
                  <a:latin typeface="Impact" panose="020B0806030902050204"/>
                </a:rPr>
                <a:t>B</a:t>
              </a:r>
              <a:r>
                <a:rPr lang="en-SA" b="1" dirty="0">
                  <a:ln w="10160">
                    <a:solidFill>
                      <a:srgbClr val="9B75B2"/>
                    </a:solidFill>
                    <a:prstDash val="solid"/>
                  </a:ln>
                  <a:solidFill>
                    <a:prstClr val="black"/>
                  </a:solidFill>
                  <a:effectLst>
                    <a:outerShdw blurRad="38100" dist="22860" dir="5400000" algn="tl" rotWithShape="0">
                      <a:srgbClr val="000000">
                        <a:alpha val="30000"/>
                      </a:srgbClr>
                    </a:outerShdw>
                  </a:effectLst>
                  <a:latin typeface="Impact" panose="020B0806030902050204"/>
                </a:rPr>
                <a:t>randing</a:t>
              </a:r>
              <a:r>
                <a:rPr lang="en-SA" sz="1500" b="1" dirty="0">
                  <a:ln w="10160">
                    <a:solidFill>
                      <a:srgbClr val="9B75B2"/>
                    </a:solidFill>
                    <a:prstDash val="solid"/>
                  </a:ln>
                  <a:solidFill>
                    <a:prstClr val="black"/>
                  </a:solidFill>
                  <a:effectLst>
                    <a:outerShdw blurRad="38100" dist="22860" dir="5400000" algn="tl" rotWithShape="0">
                      <a:srgbClr val="000000">
                        <a:alpha val="30000"/>
                      </a:srgbClr>
                    </a:outerShdw>
                  </a:effectLst>
                  <a:latin typeface="Impact" panose="020B0806030902050204"/>
                </a:rPr>
                <a:t> </a:t>
              </a:r>
            </a:p>
          </p:txBody>
        </p:sp>
      </p:grpSp>
    </p:spTree>
    <p:extLst>
      <p:ext uri="{BB962C8B-B14F-4D97-AF65-F5344CB8AC3E}">
        <p14:creationId xmlns:p14="http://schemas.microsoft.com/office/powerpoint/2010/main" val="26144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16DC-5055-42BC-B0D2-C7F6070FC94B}"/>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D9CC3C7F-65E6-4BD7-B838-23FE6F8A3DE3}"/>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12A80A95-0E5A-48A3-B9A5-48205CC26A91}"/>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C4D67B48-3DC9-469F-AE7A-D7073AC022E8}"/>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D44C2BDE-0CE3-49A3-BF93-DC0FD0C9AF54}"/>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402AA34-2EF2-4BDB-BFAC-1CB0FE02E962}"/>
              </a:ext>
            </a:extLst>
          </p:cNvPr>
          <p:cNvSpPr txBox="1"/>
          <p:nvPr/>
        </p:nvSpPr>
        <p:spPr>
          <a:xfrm>
            <a:off x="3647728" y="2527450"/>
            <a:ext cx="4630722" cy="461665"/>
          </a:xfrm>
          <a:prstGeom prst="rect">
            <a:avLst/>
          </a:prstGeom>
          <a:noFill/>
        </p:spPr>
        <p:txBody>
          <a:bodyPr wrap="square">
            <a:spAutoFit/>
          </a:bodyPr>
          <a:lstStyle/>
          <a:p>
            <a:pPr algn="ctr"/>
            <a:r>
              <a:rPr lang="en-US" sz="2400" dirty="0">
                <a:solidFill>
                  <a:schemeClr val="bg1"/>
                </a:solidFill>
                <a:latin typeface="Arial Black" panose="020B0A04020102020204" pitchFamily="34" charset="0"/>
              </a:rPr>
              <a:t>Strategic Marketing</a:t>
            </a:r>
          </a:p>
        </p:txBody>
      </p:sp>
      <p:sp>
        <p:nvSpPr>
          <p:cNvPr id="9" name="TextBox 8">
            <a:extLst>
              <a:ext uri="{FF2B5EF4-FFF2-40B4-BE49-F238E27FC236}">
                <a16:creationId xmlns:a16="http://schemas.microsoft.com/office/drawing/2014/main" id="{2C94572A-9540-4F21-9C44-FF4C00D3789A}"/>
              </a:ext>
            </a:extLst>
          </p:cNvPr>
          <p:cNvSpPr txBox="1"/>
          <p:nvPr/>
        </p:nvSpPr>
        <p:spPr>
          <a:xfrm>
            <a:off x="3647728" y="3320535"/>
            <a:ext cx="4630722" cy="369332"/>
          </a:xfrm>
          <a:prstGeom prst="rect">
            <a:avLst/>
          </a:prstGeom>
          <a:noFill/>
        </p:spPr>
        <p:txBody>
          <a:bodyPr wrap="square">
            <a:spAutoFit/>
          </a:bodyPr>
          <a:lstStyle/>
          <a:p>
            <a:pPr algn="ctr"/>
            <a:r>
              <a:rPr lang="en-US" dirty="0">
                <a:solidFill>
                  <a:schemeClr val="bg1"/>
                </a:solidFill>
                <a:latin typeface="Arial Black" panose="020B0A04020102020204" pitchFamily="34" charset="0"/>
              </a:rPr>
              <a:t>Lecture 9</a:t>
            </a:r>
          </a:p>
        </p:txBody>
      </p:sp>
    </p:spTree>
    <p:extLst>
      <p:ext uri="{BB962C8B-B14F-4D97-AF65-F5344CB8AC3E}">
        <p14:creationId xmlns:p14="http://schemas.microsoft.com/office/powerpoint/2010/main" val="443852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3BE49A-0528-24C2-2BF5-E16FAC3D9DA8}"/>
              </a:ext>
            </a:extLst>
          </p:cNvPr>
          <p:cNvPicPr>
            <a:picLocks noChangeAspect="1"/>
          </p:cNvPicPr>
          <p:nvPr/>
        </p:nvPicPr>
        <p:blipFill>
          <a:blip r:embed="rId2"/>
          <a:stretch>
            <a:fillRect/>
          </a:stretch>
        </p:blipFill>
        <p:spPr>
          <a:xfrm>
            <a:off x="1645291" y="1140759"/>
            <a:ext cx="2668484" cy="2074824"/>
          </a:xfrm>
          <a:prstGeom prst="rect">
            <a:avLst/>
          </a:prstGeom>
        </p:spPr>
      </p:pic>
      <p:pic>
        <p:nvPicPr>
          <p:cNvPr id="3" name="Picture 2">
            <a:extLst>
              <a:ext uri="{FF2B5EF4-FFF2-40B4-BE49-F238E27FC236}">
                <a16:creationId xmlns:a16="http://schemas.microsoft.com/office/drawing/2014/main" id="{C18981B3-0DDC-6D75-AAD5-C3D1F27325A2}"/>
              </a:ext>
            </a:extLst>
          </p:cNvPr>
          <p:cNvPicPr>
            <a:picLocks noChangeAspect="1"/>
          </p:cNvPicPr>
          <p:nvPr/>
        </p:nvPicPr>
        <p:blipFill>
          <a:blip r:embed="rId3"/>
          <a:stretch>
            <a:fillRect/>
          </a:stretch>
        </p:blipFill>
        <p:spPr>
          <a:xfrm>
            <a:off x="1380142" y="3095805"/>
            <a:ext cx="2668484" cy="2741214"/>
          </a:xfrm>
          <a:prstGeom prst="rect">
            <a:avLst/>
          </a:prstGeom>
        </p:spPr>
      </p:pic>
      <p:pic>
        <p:nvPicPr>
          <p:cNvPr id="4" name="Picture 3">
            <a:extLst>
              <a:ext uri="{FF2B5EF4-FFF2-40B4-BE49-F238E27FC236}">
                <a16:creationId xmlns:a16="http://schemas.microsoft.com/office/drawing/2014/main" id="{0FAC8419-0080-622C-1DF2-C22422011243}"/>
              </a:ext>
            </a:extLst>
          </p:cNvPr>
          <p:cNvPicPr>
            <a:picLocks noChangeAspect="1"/>
          </p:cNvPicPr>
          <p:nvPr/>
        </p:nvPicPr>
        <p:blipFill>
          <a:blip r:embed="rId4"/>
          <a:stretch>
            <a:fillRect/>
          </a:stretch>
        </p:blipFill>
        <p:spPr>
          <a:xfrm>
            <a:off x="7584262" y="1054861"/>
            <a:ext cx="2968653" cy="2493751"/>
          </a:xfrm>
          <a:prstGeom prst="rect">
            <a:avLst/>
          </a:prstGeom>
        </p:spPr>
      </p:pic>
      <p:pic>
        <p:nvPicPr>
          <p:cNvPr id="5" name="Picture 4">
            <a:extLst>
              <a:ext uri="{FF2B5EF4-FFF2-40B4-BE49-F238E27FC236}">
                <a16:creationId xmlns:a16="http://schemas.microsoft.com/office/drawing/2014/main" id="{D854D7B4-5373-2D99-D570-6808255A1912}"/>
              </a:ext>
            </a:extLst>
          </p:cNvPr>
          <p:cNvPicPr>
            <a:picLocks noChangeAspect="1"/>
          </p:cNvPicPr>
          <p:nvPr/>
        </p:nvPicPr>
        <p:blipFill>
          <a:blip r:embed="rId5"/>
          <a:stretch>
            <a:fillRect/>
          </a:stretch>
        </p:blipFill>
        <p:spPr>
          <a:xfrm>
            <a:off x="4495800" y="1054860"/>
            <a:ext cx="3197610" cy="2447366"/>
          </a:xfrm>
          <a:prstGeom prst="rect">
            <a:avLst/>
          </a:prstGeom>
        </p:spPr>
      </p:pic>
      <p:pic>
        <p:nvPicPr>
          <p:cNvPr id="6" name="Picture 5">
            <a:extLst>
              <a:ext uri="{FF2B5EF4-FFF2-40B4-BE49-F238E27FC236}">
                <a16:creationId xmlns:a16="http://schemas.microsoft.com/office/drawing/2014/main" id="{59CD775D-66D9-314D-6D39-7870BABDE1F2}"/>
              </a:ext>
            </a:extLst>
          </p:cNvPr>
          <p:cNvPicPr>
            <a:picLocks noChangeAspect="1"/>
          </p:cNvPicPr>
          <p:nvPr/>
        </p:nvPicPr>
        <p:blipFill>
          <a:blip r:embed="rId6"/>
          <a:stretch>
            <a:fillRect/>
          </a:stretch>
        </p:blipFill>
        <p:spPr>
          <a:xfrm>
            <a:off x="4192485" y="3215584"/>
            <a:ext cx="2946944" cy="2631623"/>
          </a:xfrm>
          <a:prstGeom prst="rect">
            <a:avLst/>
          </a:prstGeom>
        </p:spPr>
      </p:pic>
      <p:pic>
        <p:nvPicPr>
          <p:cNvPr id="7" name="Picture 6">
            <a:extLst>
              <a:ext uri="{FF2B5EF4-FFF2-40B4-BE49-F238E27FC236}">
                <a16:creationId xmlns:a16="http://schemas.microsoft.com/office/drawing/2014/main" id="{70CF83E0-6059-2C43-325F-6688CE8C43EC}"/>
              </a:ext>
            </a:extLst>
          </p:cNvPr>
          <p:cNvPicPr>
            <a:picLocks noChangeAspect="1"/>
          </p:cNvPicPr>
          <p:nvPr/>
        </p:nvPicPr>
        <p:blipFill rotWithShape="1">
          <a:blip r:embed="rId7"/>
          <a:srcRect l="6561" t="878"/>
          <a:stretch/>
        </p:blipFill>
        <p:spPr>
          <a:xfrm>
            <a:off x="7283288" y="3296699"/>
            <a:ext cx="3197609" cy="2469390"/>
          </a:xfrm>
          <a:prstGeom prst="rect">
            <a:avLst/>
          </a:prstGeom>
        </p:spPr>
      </p:pic>
    </p:spTree>
    <p:extLst>
      <p:ext uri="{BB962C8B-B14F-4D97-AF65-F5344CB8AC3E}">
        <p14:creationId xmlns:p14="http://schemas.microsoft.com/office/powerpoint/2010/main" val="64795255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What is the Marketing Mix (4 P's of Marketing)?">
            <a:extLst>
              <a:ext uri="{FF2B5EF4-FFF2-40B4-BE49-F238E27FC236}">
                <a16:creationId xmlns:a16="http://schemas.microsoft.com/office/drawing/2014/main" id="{11063FE0-24AA-C3A2-28EE-9ACED74B5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0" t="19670" r="9338" b="19670"/>
          <a:stretch/>
        </p:blipFill>
        <p:spPr bwMode="auto">
          <a:xfrm>
            <a:off x="4457539" y="4892278"/>
            <a:ext cx="3426699" cy="110847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7E2B5C69-6308-A7CA-17DD-D927148F9629}"/>
              </a:ext>
            </a:extLst>
          </p:cNvPr>
          <p:cNvCxnSpPr>
            <a:cxnSpLocks/>
          </p:cNvCxnSpPr>
          <p:nvPr/>
        </p:nvCxnSpPr>
        <p:spPr>
          <a:xfrm>
            <a:off x="5646562" y="4030784"/>
            <a:ext cx="0" cy="627215"/>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pic>
        <p:nvPicPr>
          <p:cNvPr id="2" name="Content Placeholder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a:extLst>
              <a:ext uri="{FF2B5EF4-FFF2-40B4-BE49-F238E27FC236}">
                <a16:creationId xmlns:a16="http://schemas.microsoft.com/office/drawing/2014/main" id="{08C1ACD2-BADE-9E1C-D562-7317D54D7AA6}"/>
              </a:ext>
            </a:extLst>
          </p:cNvPr>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l="23189" r="1198" b="5823"/>
          <a:stretch/>
        </p:blipFill>
        <p:spPr bwMode="auto">
          <a:xfrm>
            <a:off x="2952496" y="2934110"/>
            <a:ext cx="5191675" cy="143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AB8F6D1A-D84C-1D16-D617-297540AC8937}"/>
              </a:ext>
            </a:extLst>
          </p:cNvPr>
          <p:cNvCxnSpPr>
            <a:cxnSpLocks/>
          </p:cNvCxnSpPr>
          <p:nvPr/>
        </p:nvCxnSpPr>
        <p:spPr>
          <a:xfrm flipH="1">
            <a:off x="2089488" y="4030785"/>
            <a:ext cx="14287" cy="100353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81169E17-A99A-6232-7700-C3D1CDA39A72}"/>
              </a:ext>
            </a:extLst>
          </p:cNvPr>
          <p:cNvCxnSpPr>
            <a:cxnSpLocks/>
          </p:cNvCxnSpPr>
          <p:nvPr/>
        </p:nvCxnSpPr>
        <p:spPr>
          <a:xfrm flipH="1">
            <a:off x="5646563" y="2432344"/>
            <a:ext cx="14287" cy="100353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BB92BF9C-A3EB-ADE1-AA4D-F982AC9B6209}"/>
              </a:ext>
            </a:extLst>
          </p:cNvPr>
          <p:cNvSpPr txBox="1"/>
          <p:nvPr/>
        </p:nvSpPr>
        <p:spPr>
          <a:xfrm>
            <a:off x="1833008" y="3666546"/>
            <a:ext cx="541532"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prstClr val="black"/>
                </a:solidFill>
                <a:latin typeface="Abadi" panose="020B0604020104020204" pitchFamily="34" charset="0"/>
              </a:rPr>
              <a:t>S.T.P. </a:t>
            </a:r>
            <a:endParaRPr lang="en-SA" sz="1350" b="1" dirty="0">
              <a:solidFill>
                <a:prstClr val="black"/>
              </a:solidFill>
              <a:latin typeface="Gill Sans MT" panose="020B0502020104020203"/>
            </a:endParaRPr>
          </a:p>
        </p:txBody>
      </p:sp>
      <p:sp>
        <p:nvSpPr>
          <p:cNvPr id="6" name="TextBox 5">
            <a:extLst>
              <a:ext uri="{FF2B5EF4-FFF2-40B4-BE49-F238E27FC236}">
                <a16:creationId xmlns:a16="http://schemas.microsoft.com/office/drawing/2014/main" id="{3A5B02B0-A5E6-9F1C-D566-FCBAB4CD45ED}"/>
              </a:ext>
            </a:extLst>
          </p:cNvPr>
          <p:cNvSpPr txBox="1"/>
          <p:nvPr/>
        </p:nvSpPr>
        <p:spPr>
          <a:xfrm>
            <a:off x="1604531" y="5121557"/>
            <a:ext cx="1165294"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685800">
              <a:defRPr/>
            </a:pPr>
            <a:r>
              <a:rPr lang="en-US" sz="1350" dirty="0">
                <a:solidFill>
                  <a:prstClr val="black"/>
                </a:solidFill>
                <a:sym typeface="Arial"/>
              </a:rPr>
              <a:t>Marketing Mix</a:t>
            </a:r>
            <a:endParaRPr lang="en-SA" sz="1350" dirty="0">
              <a:solidFill>
                <a:prstClr val="black"/>
              </a:solidFill>
            </a:endParaRPr>
          </a:p>
        </p:txBody>
      </p:sp>
      <p:sp>
        <p:nvSpPr>
          <p:cNvPr id="3" name="TextBox 2">
            <a:extLst>
              <a:ext uri="{FF2B5EF4-FFF2-40B4-BE49-F238E27FC236}">
                <a16:creationId xmlns:a16="http://schemas.microsoft.com/office/drawing/2014/main" id="{4DEC1596-785B-2532-728E-FF41F668EC4B}"/>
              </a:ext>
            </a:extLst>
          </p:cNvPr>
          <p:cNvSpPr txBox="1"/>
          <p:nvPr/>
        </p:nvSpPr>
        <p:spPr>
          <a:xfrm>
            <a:off x="8414936" y="3632736"/>
            <a:ext cx="2172534" cy="705332"/>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fontScale="55000" lnSpcReduction="20000"/>
          </a:bodyPr>
          <a:lstStyle/>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(Where to play ) Which customers will we serve ? (segmentation and targeting) </a:t>
            </a:r>
          </a:p>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(How to win ) how will we create value for them?</a:t>
            </a:r>
          </a:p>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(differentiation and positioning)</a:t>
            </a:r>
          </a:p>
        </p:txBody>
      </p:sp>
      <p:sp>
        <p:nvSpPr>
          <p:cNvPr id="11" name="TextBox 10">
            <a:extLst>
              <a:ext uri="{FF2B5EF4-FFF2-40B4-BE49-F238E27FC236}">
                <a16:creationId xmlns:a16="http://schemas.microsoft.com/office/drawing/2014/main" id="{C37C4BCD-702E-5C62-20F5-40780BB03C19}"/>
              </a:ext>
            </a:extLst>
          </p:cNvPr>
          <p:cNvSpPr txBox="1"/>
          <p:nvPr/>
        </p:nvSpPr>
        <p:spPr>
          <a:xfrm>
            <a:off x="8414936" y="4960339"/>
            <a:ext cx="2172535" cy="92902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Which products and services levels ?</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Which price ,?</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 how to distribute?</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 How to Communicate with customers ?</a:t>
            </a:r>
          </a:p>
        </p:txBody>
      </p:sp>
      <p:pic>
        <p:nvPicPr>
          <p:cNvPr id="4" name="Picture 3">
            <a:extLst>
              <a:ext uri="{FF2B5EF4-FFF2-40B4-BE49-F238E27FC236}">
                <a16:creationId xmlns:a16="http://schemas.microsoft.com/office/drawing/2014/main" id="{9B295792-4CF3-6BA5-3903-2B841350DC68}"/>
              </a:ext>
            </a:extLst>
          </p:cNvPr>
          <p:cNvPicPr>
            <a:picLocks noChangeAspect="1"/>
          </p:cNvPicPr>
          <p:nvPr/>
        </p:nvPicPr>
        <p:blipFill>
          <a:blip r:embed="rId5"/>
          <a:stretch>
            <a:fillRect/>
          </a:stretch>
        </p:blipFill>
        <p:spPr>
          <a:xfrm>
            <a:off x="6762703" y="1600200"/>
            <a:ext cx="3905299" cy="1616278"/>
          </a:xfrm>
          <a:prstGeom prst="rect">
            <a:avLst/>
          </a:prstGeom>
        </p:spPr>
      </p:pic>
      <p:cxnSp>
        <p:nvCxnSpPr>
          <p:cNvPr id="18" name="Straight Arrow Connector 17">
            <a:extLst>
              <a:ext uri="{FF2B5EF4-FFF2-40B4-BE49-F238E27FC236}">
                <a16:creationId xmlns:a16="http://schemas.microsoft.com/office/drawing/2014/main" id="{430DFAF8-8094-3860-EE70-91858A665FA2}"/>
              </a:ext>
            </a:extLst>
          </p:cNvPr>
          <p:cNvCxnSpPr>
            <a:cxnSpLocks/>
          </p:cNvCxnSpPr>
          <p:nvPr/>
        </p:nvCxnSpPr>
        <p:spPr>
          <a:xfrm flipH="1">
            <a:off x="5646562" y="2432343"/>
            <a:ext cx="1932676" cy="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65408587"/>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heckerboard(across)">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checkerboard(across)">
                                      <p:cBhvr>
                                        <p:cTn id="3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045981-6D04-9170-D588-E6247522F223}"/>
              </a:ext>
            </a:extLst>
          </p:cNvPr>
          <p:cNvSpPr>
            <a:spLocks noGrp="1"/>
          </p:cNvSpPr>
          <p:nvPr>
            <p:ph type="title" idx="4294967295"/>
          </p:nvPr>
        </p:nvSpPr>
        <p:spPr>
          <a:xfrm>
            <a:off x="2417975" y="1532718"/>
            <a:ext cx="3747892" cy="1420143"/>
          </a:xfrm>
        </p:spPr>
        <p:txBody>
          <a:bodyPr vert="horz" lIns="68580" tIns="34290" rIns="68580" bIns="34290" rtlCol="0" anchor="b">
            <a:normAutofit/>
          </a:bodyPr>
          <a:lstStyle/>
          <a:p>
            <a:r>
              <a:rPr lang="en-US" altLang="en-US" sz="3075"/>
              <a:t>Constructing an Integrated Marketing Mix</a:t>
            </a:r>
          </a:p>
        </p:txBody>
      </p:sp>
      <p:sp>
        <p:nvSpPr>
          <p:cNvPr id="7" name="TextBox 6">
            <a:extLst>
              <a:ext uri="{FF2B5EF4-FFF2-40B4-BE49-F238E27FC236}">
                <a16:creationId xmlns:a16="http://schemas.microsoft.com/office/drawing/2014/main" id="{C395CBF8-5FFD-D1A4-1011-B1919FB28AC4}"/>
              </a:ext>
            </a:extLst>
          </p:cNvPr>
          <p:cNvSpPr txBox="1"/>
          <p:nvPr/>
        </p:nvSpPr>
        <p:spPr>
          <a:xfrm>
            <a:off x="2417975" y="3081445"/>
            <a:ext cx="3747892" cy="2206158"/>
          </a:xfrm>
          <a:prstGeom prst="rect">
            <a:avLst/>
          </a:prstGeom>
        </p:spPr>
        <p:txBody>
          <a:bodyPr vert="horz" lIns="68580" tIns="34290" rIns="68580" bIns="34290" rtlCol="0">
            <a:normAutofit/>
          </a:bodyPr>
          <a:lstStyle/>
          <a:p>
            <a:pPr marL="214303" indent="-171450" defTabSz="685800">
              <a:lnSpc>
                <a:spcPct val="90000"/>
              </a:lnSpc>
              <a:spcAft>
                <a:spcPts val="450"/>
              </a:spcAft>
              <a:buFont typeface="Arial" panose="020B0604020202020204" pitchFamily="34" charset="0"/>
              <a:buChar char="•"/>
              <a:defRPr/>
            </a:pPr>
            <a:r>
              <a:rPr lang="en-US" sz="1050" b="1" dirty="0">
                <a:solidFill>
                  <a:prstClr val="black"/>
                </a:solidFill>
                <a:latin typeface="Calibri" panose="020F0502020204030204"/>
              </a:rPr>
              <a:t>Customer</a:t>
            </a:r>
            <a:r>
              <a:rPr lang="en-US" sz="1050" dirty="0">
                <a:solidFill>
                  <a:prstClr val="black"/>
                </a:solidFill>
                <a:latin typeface="Calibri" panose="020F0502020204030204"/>
              </a:rPr>
              <a:t> value is buying value added and solutions to problems </a:t>
            </a:r>
          </a:p>
          <a:p>
            <a:pPr marL="214303" indent="-171450" defTabSz="685800">
              <a:lnSpc>
                <a:spcPct val="90000"/>
              </a:lnSpc>
              <a:spcAft>
                <a:spcPts val="450"/>
              </a:spcAft>
              <a:buFont typeface="Arial" panose="020B0604020202020204" pitchFamily="34" charset="0"/>
              <a:buChar char="•"/>
              <a:defRPr/>
            </a:pPr>
            <a:endParaRPr lang="en-US" sz="1050" b="1" dirty="0">
              <a:solidFill>
                <a:prstClr val="black"/>
              </a:solidFill>
              <a:latin typeface="Calibri" panose="020F0502020204030204"/>
            </a:endParaRPr>
          </a:p>
          <a:p>
            <a:pPr marL="214303" indent="-171450" defTabSz="685800">
              <a:lnSpc>
                <a:spcPct val="90000"/>
              </a:lnSpc>
              <a:spcAft>
                <a:spcPts val="450"/>
              </a:spcAft>
              <a:buFont typeface="Arial" panose="020B0604020202020204" pitchFamily="34" charset="0"/>
              <a:buChar char="•"/>
              <a:defRPr/>
            </a:pPr>
            <a:r>
              <a:rPr lang="en-US" sz="1050" b="1" dirty="0">
                <a:solidFill>
                  <a:prstClr val="black"/>
                </a:solidFill>
                <a:latin typeface="Calibri" panose="020F0502020204030204"/>
              </a:rPr>
              <a:t>Customer</a:t>
            </a:r>
            <a:r>
              <a:rPr lang="en-US" sz="1050" dirty="0">
                <a:solidFill>
                  <a:prstClr val="black"/>
                </a:solidFill>
                <a:latin typeface="Calibri" panose="020F0502020204030204"/>
              </a:rPr>
              <a:t> </a:t>
            </a:r>
            <a:r>
              <a:rPr lang="en-US" sz="1050" b="1" dirty="0">
                <a:solidFill>
                  <a:prstClr val="black"/>
                </a:solidFill>
                <a:latin typeface="Calibri" panose="020F0502020204030204"/>
              </a:rPr>
              <a:t>cost</a:t>
            </a:r>
            <a:r>
              <a:rPr lang="en-US" sz="1050" dirty="0">
                <a:solidFill>
                  <a:prstClr val="black"/>
                </a:solidFill>
                <a:latin typeface="Calibri" panose="020F0502020204030204"/>
              </a:rPr>
              <a:t>, total costs of obtaining, using, and disposing of a product </a:t>
            </a:r>
          </a:p>
          <a:p>
            <a:pPr marL="214303" indent="-171450" defTabSz="685800">
              <a:lnSpc>
                <a:spcPct val="90000"/>
              </a:lnSpc>
              <a:spcAft>
                <a:spcPts val="450"/>
              </a:spcAft>
              <a:buFont typeface="Arial" panose="020B0604020202020204" pitchFamily="34" charset="0"/>
              <a:buChar char="•"/>
              <a:defRPr/>
            </a:pPr>
            <a:endParaRPr lang="en-US" sz="1050" dirty="0">
              <a:solidFill>
                <a:prstClr val="black"/>
              </a:solidFill>
              <a:latin typeface="Calibri" panose="020F0502020204030204"/>
            </a:endParaRPr>
          </a:p>
          <a:p>
            <a:pPr marL="214303" indent="-171450" defTabSz="685800">
              <a:lnSpc>
                <a:spcPct val="90000"/>
              </a:lnSpc>
              <a:spcAft>
                <a:spcPts val="450"/>
              </a:spcAft>
              <a:buFont typeface="Arial" panose="020B0604020202020204" pitchFamily="34" charset="0"/>
              <a:buChar char="•"/>
              <a:defRPr/>
            </a:pPr>
            <a:r>
              <a:rPr lang="en-US" sz="1050" b="1" dirty="0">
                <a:solidFill>
                  <a:prstClr val="black"/>
                </a:solidFill>
                <a:latin typeface="Calibri" panose="020F0502020204030204"/>
              </a:rPr>
              <a:t>Customer</a:t>
            </a:r>
            <a:r>
              <a:rPr lang="en-US" sz="1050" dirty="0">
                <a:solidFill>
                  <a:prstClr val="black"/>
                </a:solidFill>
                <a:latin typeface="Calibri" panose="020F0502020204030204"/>
              </a:rPr>
              <a:t> </a:t>
            </a:r>
            <a:r>
              <a:rPr lang="en-US" sz="1050" b="1" dirty="0">
                <a:solidFill>
                  <a:prstClr val="black"/>
                </a:solidFill>
                <a:latin typeface="Calibri" panose="020F0502020204030204"/>
              </a:rPr>
              <a:t>Convenience</a:t>
            </a:r>
            <a:r>
              <a:rPr lang="en-US" sz="1050" dirty="0">
                <a:solidFill>
                  <a:prstClr val="black"/>
                </a:solidFill>
                <a:latin typeface="Calibri" panose="020F0502020204030204"/>
              </a:rPr>
              <a:t>, </a:t>
            </a:r>
            <a:r>
              <a:rPr lang="en-US" sz="1050" b="1" dirty="0">
                <a:solidFill>
                  <a:prstClr val="black"/>
                </a:solidFill>
                <a:latin typeface="Calibri" panose="020F0502020204030204"/>
              </a:rPr>
              <a:t>Customer</a:t>
            </a:r>
            <a:r>
              <a:rPr lang="en-US" sz="1050" dirty="0">
                <a:solidFill>
                  <a:prstClr val="black"/>
                </a:solidFill>
                <a:latin typeface="Calibri" panose="020F0502020204030204"/>
              </a:rPr>
              <a:t> will make purchases depending on where, when, and how it is Convenient  for them</a:t>
            </a:r>
          </a:p>
          <a:p>
            <a:pPr marL="214303" indent="-171450" defTabSz="685800">
              <a:lnSpc>
                <a:spcPct val="90000"/>
              </a:lnSpc>
              <a:spcAft>
                <a:spcPts val="450"/>
              </a:spcAft>
              <a:buFont typeface="Arial" panose="020B0604020202020204" pitchFamily="34" charset="0"/>
              <a:buChar char="•"/>
              <a:defRPr/>
            </a:pPr>
            <a:endParaRPr lang="en-US" sz="1050" b="1" dirty="0">
              <a:solidFill>
                <a:prstClr val="black"/>
              </a:solidFill>
              <a:latin typeface="Calibri" panose="020F0502020204030204"/>
            </a:endParaRPr>
          </a:p>
          <a:p>
            <a:pPr marL="214303" indent="-171450" defTabSz="685800">
              <a:lnSpc>
                <a:spcPct val="90000"/>
              </a:lnSpc>
              <a:spcAft>
                <a:spcPts val="450"/>
              </a:spcAft>
              <a:buFont typeface="Arial" panose="020B0604020202020204" pitchFamily="34" charset="0"/>
              <a:buChar char="•"/>
              <a:defRPr/>
            </a:pPr>
            <a:r>
              <a:rPr lang="en-US" sz="1050" b="1" dirty="0">
                <a:solidFill>
                  <a:prstClr val="black"/>
                </a:solidFill>
                <a:latin typeface="Calibri" panose="020F0502020204030204"/>
              </a:rPr>
              <a:t>Customer</a:t>
            </a:r>
            <a:r>
              <a:rPr lang="en-US" sz="1050" dirty="0">
                <a:solidFill>
                  <a:prstClr val="black"/>
                </a:solidFill>
                <a:latin typeface="Calibri" panose="020F0502020204030204"/>
              </a:rPr>
              <a:t> want two-way and regular communication also relationships with businesses </a:t>
            </a:r>
          </a:p>
        </p:txBody>
      </p:sp>
      <p:pic>
        <p:nvPicPr>
          <p:cNvPr id="13" name="Picture 12">
            <a:extLst>
              <a:ext uri="{FF2B5EF4-FFF2-40B4-BE49-F238E27FC236}">
                <a16:creationId xmlns:a16="http://schemas.microsoft.com/office/drawing/2014/main" id="{180454A5-91FD-4853-EAC8-AFFA6E1D0C5A}"/>
              </a:ext>
            </a:extLst>
          </p:cNvPr>
          <p:cNvPicPr>
            <a:picLocks noChangeAspect="1"/>
          </p:cNvPicPr>
          <p:nvPr/>
        </p:nvPicPr>
        <p:blipFill rotWithShape="1">
          <a:blip r:embed="rId3"/>
          <a:srcRect l="2058" b="17028"/>
          <a:stretch/>
        </p:blipFill>
        <p:spPr>
          <a:xfrm>
            <a:off x="6542375" y="1528958"/>
            <a:ext cx="1471966" cy="1832363"/>
          </a:xfrm>
          <a:prstGeom prst="rect">
            <a:avLst/>
          </a:prstGeom>
        </p:spPr>
      </p:pic>
      <p:pic>
        <p:nvPicPr>
          <p:cNvPr id="2" name="Picture 1">
            <a:extLst>
              <a:ext uri="{FF2B5EF4-FFF2-40B4-BE49-F238E27FC236}">
                <a16:creationId xmlns:a16="http://schemas.microsoft.com/office/drawing/2014/main" id="{6DFE5BBE-B9C8-D4D7-2F1E-73391AF546C5}"/>
              </a:ext>
            </a:extLst>
          </p:cNvPr>
          <p:cNvPicPr>
            <a:picLocks noChangeAspect="1"/>
          </p:cNvPicPr>
          <p:nvPr/>
        </p:nvPicPr>
        <p:blipFill>
          <a:blip r:embed="rId4"/>
          <a:stretch>
            <a:fillRect/>
          </a:stretch>
        </p:blipFill>
        <p:spPr>
          <a:xfrm>
            <a:off x="8318714" y="2037362"/>
            <a:ext cx="1805024" cy="1323958"/>
          </a:xfrm>
          <a:prstGeom prst="rect">
            <a:avLst/>
          </a:prstGeom>
        </p:spPr>
      </p:pic>
      <p:pic>
        <p:nvPicPr>
          <p:cNvPr id="4100" name="Picture 4" descr="Customer Development: What to do with… Marketing Mix 4Ps | by Marek  Kapturkiewicz | Medium">
            <a:extLst>
              <a:ext uri="{FF2B5EF4-FFF2-40B4-BE49-F238E27FC236}">
                <a16:creationId xmlns:a16="http://schemas.microsoft.com/office/drawing/2014/main" id="{80E8A15A-84EF-7495-280C-7D017BD0623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75846" y="3485981"/>
            <a:ext cx="1805024" cy="12941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199208-7AD0-082E-CAFB-BBDDEFD7D58B}"/>
              </a:ext>
            </a:extLst>
          </p:cNvPr>
          <p:cNvPicPr>
            <a:picLocks noChangeAspect="1"/>
          </p:cNvPicPr>
          <p:nvPr/>
        </p:nvPicPr>
        <p:blipFill rotWithShape="1">
          <a:blip r:embed="rId6"/>
          <a:srcRect r="-3135" b="43322"/>
          <a:stretch/>
        </p:blipFill>
        <p:spPr>
          <a:xfrm>
            <a:off x="8318714" y="3485981"/>
            <a:ext cx="1805024" cy="661781"/>
          </a:xfrm>
          <a:prstGeom prst="rect">
            <a:avLst/>
          </a:prstGeom>
        </p:spPr>
      </p:pic>
    </p:spTree>
    <p:extLst>
      <p:ext uri="{BB962C8B-B14F-4D97-AF65-F5344CB8AC3E}">
        <p14:creationId xmlns:p14="http://schemas.microsoft.com/office/powerpoint/2010/main" val="31109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61F66-AFEE-142D-62E7-DD83E34FD1E9}"/>
              </a:ext>
            </a:extLst>
          </p:cNvPr>
          <p:cNvPicPr>
            <a:picLocks noChangeAspect="1"/>
          </p:cNvPicPr>
          <p:nvPr/>
        </p:nvPicPr>
        <p:blipFill rotWithShape="1">
          <a:blip r:embed="rId2"/>
          <a:srcRect b="50534"/>
          <a:stretch/>
        </p:blipFill>
        <p:spPr>
          <a:xfrm>
            <a:off x="5190101" y="1059574"/>
            <a:ext cx="5193986" cy="955982"/>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A2B65BD-F463-7809-1A50-B30624DFEED2}"/>
              </a:ext>
            </a:extLst>
          </p:cNvPr>
          <p:cNvPicPr>
            <a:picLocks noChangeAspect="1"/>
          </p:cNvPicPr>
          <p:nvPr/>
        </p:nvPicPr>
        <p:blipFill>
          <a:blip r:embed="rId3"/>
          <a:stretch>
            <a:fillRect/>
          </a:stretch>
        </p:blipFill>
        <p:spPr>
          <a:xfrm>
            <a:off x="4897101" y="4316393"/>
            <a:ext cx="2514153" cy="1466944"/>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1">
            <a:extLst>
              <a:ext uri="{FF2B5EF4-FFF2-40B4-BE49-F238E27FC236}">
                <a16:creationId xmlns:a16="http://schemas.microsoft.com/office/drawing/2014/main" id="{13212933-2240-BF5D-AA2D-5CFBBDD788F4}"/>
              </a:ext>
            </a:extLst>
          </p:cNvPr>
          <p:cNvSpPr>
            <a:spLocks noGrp="1"/>
          </p:cNvSpPr>
          <p:nvPr>
            <p:ph type="title" idx="4294967295"/>
          </p:nvPr>
        </p:nvSpPr>
        <p:spPr>
          <a:xfrm>
            <a:off x="1524001" y="1143000"/>
            <a:ext cx="2934821" cy="670233"/>
          </a:xfrm>
          <a:solidFill>
            <a:schemeClr val="bg1"/>
          </a:solidFill>
          <a:ln>
            <a:solidFill>
              <a:srgbClr val="0070C0"/>
            </a:solidFill>
          </a:ln>
        </p:spPr>
        <p:txBody>
          <a:bodyPr>
            <a:normAutofit/>
          </a:bodyPr>
          <a:lstStyle/>
          <a:p>
            <a:pPr algn="ctr"/>
            <a:r>
              <a:rPr lang="en-US" altLang="en-US" sz="3600" dirty="0">
                <a:solidFill>
                  <a:srgbClr val="0070C0"/>
                </a:solidFill>
                <a:latin typeface="+mn-lt"/>
                <a:ea typeface="ＭＳ Ｐゴシック" panose="020B0600070205080204" pitchFamily="34" charset="-128"/>
                <a:cs typeface="+mn-cs"/>
              </a:rPr>
              <a:t>1st  P- Product </a:t>
            </a:r>
            <a:endParaRPr lang="en-IN" sz="3600" dirty="0">
              <a:solidFill>
                <a:srgbClr val="0070C0"/>
              </a:solidFill>
              <a:latin typeface="+mn-lt"/>
              <a:ea typeface="ＭＳ Ｐゴシック" panose="020B0600070205080204" pitchFamily="34" charset="-128"/>
              <a:cs typeface="+mn-cs"/>
            </a:endParaRPr>
          </a:p>
        </p:txBody>
      </p:sp>
      <p:pic>
        <p:nvPicPr>
          <p:cNvPr id="11" name="Picture 10">
            <a:extLst>
              <a:ext uri="{FF2B5EF4-FFF2-40B4-BE49-F238E27FC236}">
                <a16:creationId xmlns:a16="http://schemas.microsoft.com/office/drawing/2014/main" id="{63DD07A7-2646-0807-AC0F-A99874DAE313}"/>
              </a:ext>
            </a:extLst>
          </p:cNvPr>
          <p:cNvPicPr>
            <a:picLocks noChangeAspect="1"/>
          </p:cNvPicPr>
          <p:nvPr/>
        </p:nvPicPr>
        <p:blipFill rotWithShape="1">
          <a:blip r:embed="rId4"/>
          <a:srcRect l="5012" t="944" r="4175" b="2707"/>
          <a:stretch/>
        </p:blipFill>
        <p:spPr>
          <a:xfrm>
            <a:off x="4897100" y="2251075"/>
            <a:ext cx="2449874" cy="1829801"/>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B1186EF8-1A9D-8610-DF95-E280FC216077}"/>
              </a:ext>
            </a:extLst>
          </p:cNvPr>
          <p:cNvPicPr>
            <a:picLocks noChangeAspect="1"/>
          </p:cNvPicPr>
          <p:nvPr/>
        </p:nvPicPr>
        <p:blipFill rotWithShape="1">
          <a:blip r:embed="rId5"/>
          <a:srcRect l="7127" r="6026" b="6937"/>
          <a:stretch/>
        </p:blipFill>
        <p:spPr>
          <a:xfrm>
            <a:off x="7618340" y="2273521"/>
            <a:ext cx="2842572" cy="1807354"/>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F8C3953F-E2BB-6663-C612-243088B2452B}"/>
              </a:ext>
            </a:extLst>
          </p:cNvPr>
          <p:cNvPicPr>
            <a:picLocks noChangeAspect="1"/>
          </p:cNvPicPr>
          <p:nvPr/>
        </p:nvPicPr>
        <p:blipFill rotWithShape="1">
          <a:blip r:embed="rId6"/>
          <a:srcRect t="20371" r="35027" b="7345"/>
          <a:stretch/>
        </p:blipFill>
        <p:spPr>
          <a:xfrm>
            <a:off x="7557413" y="4489097"/>
            <a:ext cx="2964429" cy="1294241"/>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94BB452-71E1-CFEE-91F7-3ABBE089393A}"/>
              </a:ext>
            </a:extLst>
          </p:cNvPr>
          <p:cNvPicPr>
            <a:picLocks noChangeAspect="1"/>
          </p:cNvPicPr>
          <p:nvPr/>
        </p:nvPicPr>
        <p:blipFill>
          <a:blip r:embed="rId7"/>
          <a:stretch>
            <a:fillRect/>
          </a:stretch>
        </p:blipFill>
        <p:spPr>
          <a:xfrm>
            <a:off x="1576074" y="1896036"/>
            <a:ext cx="3216491" cy="3921539"/>
          </a:xfrm>
          <a:prstGeom prst="rect">
            <a:avLst/>
          </a:prstGeom>
        </p:spPr>
      </p:pic>
    </p:spTree>
    <p:extLst>
      <p:ext uri="{BB962C8B-B14F-4D97-AF65-F5344CB8AC3E}">
        <p14:creationId xmlns:p14="http://schemas.microsoft.com/office/powerpoint/2010/main" val="599810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B3C24-4D59-CC17-87E7-7329AE8A0B17}"/>
              </a:ext>
            </a:extLst>
          </p:cNvPr>
          <p:cNvPicPr>
            <a:picLocks noChangeAspect="1"/>
          </p:cNvPicPr>
          <p:nvPr/>
        </p:nvPicPr>
        <p:blipFill>
          <a:blip r:embed="rId2"/>
          <a:stretch>
            <a:fillRect/>
          </a:stretch>
        </p:blipFill>
        <p:spPr>
          <a:xfrm>
            <a:off x="8630937" y="1227565"/>
            <a:ext cx="1997657" cy="1485819"/>
          </a:xfrm>
          <a:prstGeom prst="rect">
            <a:avLst/>
          </a:prstGeom>
        </p:spPr>
      </p:pic>
      <p:sp>
        <p:nvSpPr>
          <p:cNvPr id="4" name="Content Placeholder 2">
            <a:extLst>
              <a:ext uri="{FF2B5EF4-FFF2-40B4-BE49-F238E27FC236}">
                <a16:creationId xmlns:a16="http://schemas.microsoft.com/office/drawing/2014/main" id="{14576195-6060-F322-AF72-06BEC744C935}"/>
              </a:ext>
            </a:extLst>
          </p:cNvPr>
          <p:cNvSpPr txBox="1">
            <a:spLocks/>
          </p:cNvSpPr>
          <p:nvPr/>
        </p:nvSpPr>
        <p:spPr>
          <a:xfrm>
            <a:off x="4853558" y="4443838"/>
            <a:ext cx="3153569" cy="843685"/>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62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dk1"/>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dk1"/>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dk1"/>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dk1"/>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dk1"/>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dk1"/>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dk1"/>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dk1"/>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dk1"/>
                </a:solidFill>
                <a:latin typeface="+mn-lt"/>
                <a:ea typeface="+mn-ea"/>
                <a:cs typeface="+mn-cs"/>
              </a:defRPr>
            </a:lvl9pPr>
          </a:lstStyle>
          <a:p>
            <a:pPr marL="171442" indent="-171442" defTabSz="685766">
              <a:spcBef>
                <a:spcPts val="525"/>
              </a:spcBef>
              <a:buClr>
                <a:srgbClr val="2A1A00"/>
              </a:buClr>
              <a:defRPr/>
            </a:pPr>
            <a:r>
              <a:rPr lang="en-US" altLang="en-US" sz="1800" dirty="0">
                <a:solidFill>
                  <a:schemeClr val="accent5">
                    <a:lumMod val="50000"/>
                  </a:schemeClr>
                </a:solidFill>
                <a:latin typeface="Calibri" panose="020F0502020204030204"/>
                <a:ea typeface="ＭＳ Ｐゴシック" panose="020B0600070205080204" pitchFamily="34" charset="-128"/>
              </a:rPr>
              <a:t>Other pricing strategies Decoy, Popcorn Pricing strategy</a:t>
            </a:r>
          </a:p>
          <a:p>
            <a:pPr marL="171442" indent="-171442" defTabSz="685766">
              <a:spcBef>
                <a:spcPts val="525"/>
              </a:spcBef>
              <a:buClr>
                <a:srgbClr val="2A1A00"/>
              </a:buClr>
              <a:defRPr/>
            </a:pPr>
            <a:r>
              <a:rPr lang="en-US" altLang="en-US" sz="1800" dirty="0">
                <a:solidFill>
                  <a:schemeClr val="accent5">
                    <a:lumMod val="50000"/>
                  </a:schemeClr>
                </a:solidFill>
                <a:latin typeface="Calibri" panose="020F0502020204030204"/>
                <a:ea typeface="ＭＳ Ｐゴシック" panose="020B0600070205080204" pitchFamily="34" charset="-128"/>
              </a:rPr>
              <a:t>Initiating Price Changes</a:t>
            </a:r>
          </a:p>
          <a:p>
            <a:pPr marL="171442" indent="-171442" defTabSz="685766">
              <a:spcBef>
                <a:spcPts val="525"/>
              </a:spcBef>
              <a:buClr>
                <a:srgbClr val="2A1A00"/>
              </a:buClr>
              <a:defRPr/>
            </a:pPr>
            <a:r>
              <a:rPr lang="en-US" altLang="en-US" sz="1800" dirty="0">
                <a:solidFill>
                  <a:schemeClr val="accent5">
                    <a:lumMod val="50000"/>
                  </a:schemeClr>
                </a:solidFill>
                <a:latin typeface="Calibri" panose="020F0502020204030204"/>
                <a:ea typeface="ＭＳ Ｐゴシック" panose="020B0600070205080204" pitchFamily="34" charset="-128"/>
              </a:rPr>
              <a:t>Responding to Competitor Price Changes</a:t>
            </a:r>
          </a:p>
        </p:txBody>
      </p:sp>
      <p:pic>
        <p:nvPicPr>
          <p:cNvPr id="5" name="Picture 4">
            <a:extLst>
              <a:ext uri="{FF2B5EF4-FFF2-40B4-BE49-F238E27FC236}">
                <a16:creationId xmlns:a16="http://schemas.microsoft.com/office/drawing/2014/main" id="{4ED99B98-82EB-6B7C-8A27-0D0882743869}"/>
              </a:ext>
            </a:extLst>
          </p:cNvPr>
          <p:cNvPicPr>
            <a:picLocks noChangeAspect="1"/>
          </p:cNvPicPr>
          <p:nvPr/>
        </p:nvPicPr>
        <p:blipFill>
          <a:blip r:embed="rId3"/>
          <a:stretch>
            <a:fillRect/>
          </a:stretch>
        </p:blipFill>
        <p:spPr>
          <a:xfrm>
            <a:off x="8188317" y="4470160"/>
            <a:ext cx="2479684" cy="1485819"/>
          </a:xfrm>
          <a:prstGeom prst="rect">
            <a:avLst/>
          </a:prstGeom>
        </p:spPr>
      </p:pic>
      <p:sp>
        <p:nvSpPr>
          <p:cNvPr id="7" name="Title 1">
            <a:extLst>
              <a:ext uri="{FF2B5EF4-FFF2-40B4-BE49-F238E27FC236}">
                <a16:creationId xmlns:a16="http://schemas.microsoft.com/office/drawing/2014/main" id="{D3E2B4D0-6DF9-2A6B-769E-F84522FD016C}"/>
              </a:ext>
            </a:extLst>
          </p:cNvPr>
          <p:cNvSpPr>
            <a:spLocks noGrp="1"/>
          </p:cNvSpPr>
          <p:nvPr>
            <p:ph type="title" idx="4294967295"/>
          </p:nvPr>
        </p:nvSpPr>
        <p:spPr>
          <a:xfrm>
            <a:off x="1580186" y="1085553"/>
            <a:ext cx="2717271" cy="837150"/>
          </a:xfrm>
          <a:solidFill>
            <a:schemeClr val="bg1"/>
          </a:solidFill>
          <a:ln>
            <a:solidFill>
              <a:srgbClr val="0070C0"/>
            </a:solidFill>
          </a:ln>
        </p:spPr>
        <p:txBody>
          <a:bodyPr vert="horz" lIns="68580" tIns="34290" rIns="68580" bIns="34290" rtlCol="0" anchor="ctr">
            <a:normAutofit/>
          </a:bodyPr>
          <a:lstStyle/>
          <a:p>
            <a:pPr algn="ctr"/>
            <a:r>
              <a:rPr lang="en-US" altLang="en-US" sz="3600" dirty="0">
                <a:latin typeface="+mn-lt"/>
                <a:ea typeface="ＭＳ Ｐゴシック" panose="020B0600070205080204" pitchFamily="34" charset="-128"/>
                <a:cs typeface="+mn-cs"/>
              </a:rPr>
              <a:t>2nd P-Price</a:t>
            </a:r>
            <a:endParaRPr lang="en-IN" sz="3600" dirty="0">
              <a:latin typeface="+mn-lt"/>
              <a:ea typeface="ＭＳ Ｐゴシック" panose="020B0600070205080204" pitchFamily="34" charset="-128"/>
              <a:cs typeface="+mn-cs"/>
            </a:endParaRPr>
          </a:p>
        </p:txBody>
      </p:sp>
      <p:sp>
        <p:nvSpPr>
          <p:cNvPr id="11" name="Content Placeholder 2">
            <a:extLst>
              <a:ext uri="{FF2B5EF4-FFF2-40B4-BE49-F238E27FC236}">
                <a16:creationId xmlns:a16="http://schemas.microsoft.com/office/drawing/2014/main" id="{E0B42140-52D9-5244-22DA-4B81E0B2A610}"/>
              </a:ext>
            </a:extLst>
          </p:cNvPr>
          <p:cNvSpPr txBox="1">
            <a:spLocks/>
          </p:cNvSpPr>
          <p:nvPr/>
        </p:nvSpPr>
        <p:spPr>
          <a:xfrm>
            <a:off x="1832875" y="2042304"/>
            <a:ext cx="2937272" cy="1342158"/>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171450" defTabSz="685800">
              <a:spcBef>
                <a:spcPts val="750"/>
              </a:spcBef>
              <a:buClr>
                <a:srgbClr val="2A1A00"/>
              </a:buClr>
              <a:buNone/>
              <a:defRPr/>
            </a:pPr>
            <a:r>
              <a:rPr lang="en-US" sz="2100">
                <a:solidFill>
                  <a:schemeClr val="accent5">
                    <a:lumMod val="50000"/>
                  </a:schemeClr>
                </a:solidFill>
                <a:latin typeface="Calibri" panose="020F0502020204030204"/>
              </a:rPr>
              <a:t>MAJOR PRICING STRATEGIES: </a:t>
            </a:r>
          </a:p>
          <a:p>
            <a:pPr marL="214303" indent="-171450" defTabSz="685800">
              <a:spcBef>
                <a:spcPts val="750"/>
              </a:spcBef>
              <a:buClr>
                <a:srgbClr val="2A1A00"/>
              </a:buClr>
              <a:buFont typeface="+mj-lt"/>
              <a:buAutoNum type="arabicPeriod"/>
              <a:defRPr/>
            </a:pPr>
            <a:r>
              <a:rPr lang="en-US" sz="2100">
                <a:solidFill>
                  <a:schemeClr val="accent5">
                    <a:lumMod val="50000"/>
                  </a:schemeClr>
                </a:solidFill>
                <a:latin typeface="Calibri" panose="020F0502020204030204"/>
              </a:rPr>
              <a:t>Cost-based pricing.</a:t>
            </a:r>
          </a:p>
          <a:p>
            <a:pPr marL="214303" indent="-171450" defTabSz="685800">
              <a:spcBef>
                <a:spcPts val="750"/>
              </a:spcBef>
              <a:buClr>
                <a:srgbClr val="2A1A00"/>
              </a:buClr>
              <a:buFont typeface="+mj-lt"/>
              <a:buAutoNum type="arabicPeriod"/>
              <a:defRPr/>
            </a:pPr>
            <a:r>
              <a:rPr lang="en-US" sz="2100">
                <a:solidFill>
                  <a:schemeClr val="accent5">
                    <a:lumMod val="50000"/>
                  </a:schemeClr>
                </a:solidFill>
                <a:latin typeface="Calibri" panose="020F0502020204030204"/>
              </a:rPr>
              <a:t>customer value–based pricing.</a:t>
            </a:r>
          </a:p>
          <a:p>
            <a:pPr marL="214303" indent="-171450" defTabSz="685800">
              <a:spcBef>
                <a:spcPts val="750"/>
              </a:spcBef>
              <a:buClr>
                <a:srgbClr val="2A1A00"/>
              </a:buClr>
              <a:buFont typeface="+mj-lt"/>
              <a:buAutoNum type="arabicPeriod"/>
              <a:defRPr/>
            </a:pPr>
            <a:r>
              <a:rPr lang="en-US" sz="2100">
                <a:solidFill>
                  <a:schemeClr val="accent5">
                    <a:lumMod val="50000"/>
                  </a:schemeClr>
                </a:solidFill>
                <a:latin typeface="Calibri" panose="020F0502020204030204"/>
              </a:rPr>
              <a:t>competition-based pricing</a:t>
            </a:r>
          </a:p>
          <a:p>
            <a:pPr marL="0" indent="-171450" defTabSz="685800">
              <a:spcBef>
                <a:spcPts val="750"/>
              </a:spcBef>
              <a:buClr>
                <a:srgbClr val="2A1A00"/>
              </a:buClr>
              <a:buNone/>
              <a:defRPr/>
            </a:pPr>
            <a:endParaRPr lang="en-IN" sz="1575">
              <a:solidFill>
                <a:schemeClr val="accent5">
                  <a:lumMod val="50000"/>
                </a:schemeClr>
              </a:solidFill>
              <a:latin typeface="Calibri" panose="020F0502020204030204"/>
            </a:endParaRPr>
          </a:p>
          <a:p>
            <a:pPr marL="214303" indent="-171450" defTabSz="685800">
              <a:spcBef>
                <a:spcPts val="750"/>
              </a:spcBef>
              <a:buClr>
                <a:srgbClr val="2A1A00"/>
              </a:buClr>
              <a:buFont typeface="+mj-lt"/>
              <a:buAutoNum type="arabicPeriod"/>
              <a:defRPr/>
            </a:pPr>
            <a:endParaRPr lang="en-IN" sz="2100" dirty="0">
              <a:solidFill>
                <a:schemeClr val="accent5">
                  <a:lumMod val="50000"/>
                </a:schemeClr>
              </a:solidFill>
              <a:latin typeface="Calibri" panose="020F0502020204030204"/>
            </a:endParaRPr>
          </a:p>
        </p:txBody>
      </p:sp>
      <p:sp>
        <p:nvSpPr>
          <p:cNvPr id="12" name="TextBox 11">
            <a:extLst>
              <a:ext uri="{FF2B5EF4-FFF2-40B4-BE49-F238E27FC236}">
                <a16:creationId xmlns:a16="http://schemas.microsoft.com/office/drawing/2014/main" id="{42FEA378-DBA4-35DE-B47A-A55164CF10CB}"/>
              </a:ext>
            </a:extLst>
          </p:cNvPr>
          <p:cNvSpPr txBox="1"/>
          <p:nvPr/>
        </p:nvSpPr>
        <p:spPr>
          <a:xfrm>
            <a:off x="1950802" y="3062517"/>
            <a:ext cx="4575008" cy="1315745"/>
          </a:xfrm>
          <a:prstGeom prst="rect">
            <a:avLst/>
          </a:prstGeom>
        </p:spPr>
        <p:txBody>
          <a:bodyPr vert="horz" lIns="68580" tIns="34290" rIns="68580" bIns="34290" rtlCol="0">
            <a:normAutofit/>
          </a:bodyPr>
          <a:lstStyle>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tx1">
                    <a:lumMod val="65000"/>
                    <a:lumOff val="35000"/>
                  </a:schemeClr>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tx1">
                    <a:lumMod val="65000"/>
                    <a:lumOff val="35000"/>
                  </a:schemeClr>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tx1">
                    <a:lumMod val="65000"/>
                    <a:lumOff val="35000"/>
                  </a:schemeClr>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tx1">
                    <a:lumMod val="65000"/>
                    <a:lumOff val="35000"/>
                  </a:schemeClr>
                </a:solidFill>
              </a:defRPr>
            </a:lvl9pPr>
          </a:lstStyle>
          <a:p>
            <a:pPr indent="-171442" defTabSz="685766">
              <a:spcBef>
                <a:spcPts val="525"/>
              </a:spcBef>
              <a:defRPr/>
            </a:pPr>
            <a:endParaRPr lang="en-US" sz="1500" dirty="0">
              <a:solidFill>
                <a:schemeClr val="accent5">
                  <a:lumMod val="50000"/>
                </a:schemeClr>
              </a:solidFill>
              <a:latin typeface="Calibri" panose="020F0502020204030204"/>
            </a:endParaRPr>
          </a:p>
        </p:txBody>
      </p:sp>
      <p:sp>
        <p:nvSpPr>
          <p:cNvPr id="13" name="Content Placeholder 2">
            <a:extLst>
              <a:ext uri="{FF2B5EF4-FFF2-40B4-BE49-F238E27FC236}">
                <a16:creationId xmlns:a16="http://schemas.microsoft.com/office/drawing/2014/main" id="{6B315F77-D589-87D2-899D-2E80C3D8F72F}"/>
              </a:ext>
            </a:extLst>
          </p:cNvPr>
          <p:cNvSpPr txBox="1">
            <a:spLocks/>
          </p:cNvSpPr>
          <p:nvPr/>
        </p:nvSpPr>
        <p:spPr>
          <a:xfrm>
            <a:off x="1842499" y="3605306"/>
            <a:ext cx="2925358" cy="1729706"/>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92500" lnSpcReduction="10000"/>
          </a:bodyPr>
          <a:lstStyle>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dk1"/>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dk1"/>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dk1"/>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dk1"/>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dk1"/>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dk1"/>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dk1"/>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dk1"/>
                </a:solidFill>
              </a:defRPr>
            </a:lvl9pPr>
          </a:lstStyle>
          <a:p>
            <a:pPr indent="-171442" defTabSz="685766">
              <a:spcBef>
                <a:spcPts val="525"/>
              </a:spcBef>
              <a:defRPr/>
            </a:pPr>
            <a:r>
              <a:rPr lang="en-IN" sz="1500" dirty="0">
                <a:solidFill>
                  <a:schemeClr val="accent5">
                    <a:lumMod val="50000"/>
                  </a:schemeClr>
                </a:solidFill>
                <a:latin typeface="Calibri" panose="020F0502020204030204"/>
              </a:rPr>
              <a:t>PRODUCT MIX PRICING STRATEGIES</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Product line pricing	</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Optional-product pricing	</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Captive-product pricing	</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By-product pricing	</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Product bundle pricing	</a:t>
            </a:r>
          </a:p>
          <a:p>
            <a:pPr indent="-171442" defTabSz="685766">
              <a:spcBef>
                <a:spcPts val="525"/>
              </a:spcBef>
              <a:defRPr/>
            </a:pPr>
            <a:endParaRPr lang="en-IN" sz="1500" dirty="0">
              <a:solidFill>
                <a:schemeClr val="accent5">
                  <a:lumMod val="50000"/>
                </a:schemeClr>
              </a:solidFill>
              <a:latin typeface="Calibri" panose="020F0502020204030204"/>
            </a:endParaRPr>
          </a:p>
        </p:txBody>
      </p:sp>
      <p:sp>
        <p:nvSpPr>
          <p:cNvPr id="14" name="Content Placeholder 2">
            <a:extLst>
              <a:ext uri="{FF2B5EF4-FFF2-40B4-BE49-F238E27FC236}">
                <a16:creationId xmlns:a16="http://schemas.microsoft.com/office/drawing/2014/main" id="{43EEFDD2-4A4C-4CF3-BFE6-5249A68D566B}"/>
              </a:ext>
            </a:extLst>
          </p:cNvPr>
          <p:cNvSpPr txBox="1">
            <a:spLocks/>
          </p:cNvSpPr>
          <p:nvPr/>
        </p:nvSpPr>
        <p:spPr>
          <a:xfrm>
            <a:off x="5374889" y="2402429"/>
            <a:ext cx="3153569" cy="1962444"/>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92500" lnSpcReduction="10000"/>
          </a:bodyPr>
          <a:lstStyle>
            <a:defPPr>
              <a:defRPr lang="en-SA"/>
            </a:defPPr>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dk1"/>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dk1"/>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dk1"/>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dk1"/>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dk1"/>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dk1"/>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dk1"/>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dk1"/>
                </a:solidFill>
              </a:defRPr>
            </a:lvl9pPr>
          </a:lstStyle>
          <a:p>
            <a:pPr indent="0" defTabSz="685766">
              <a:spcBef>
                <a:spcPts val="525"/>
              </a:spcBef>
              <a:defRPr/>
            </a:pPr>
            <a:r>
              <a:rPr lang="en-US" altLang="en-US" sz="1500" dirty="0">
                <a:solidFill>
                  <a:schemeClr val="accent5">
                    <a:lumMod val="50000"/>
                  </a:schemeClr>
                </a:solidFill>
                <a:latin typeface="Calibri" panose="020F0502020204030204"/>
              </a:rPr>
              <a:t>PRICE ADJUSTMENT STRATEGIES</a:t>
            </a:r>
            <a:endParaRPr lang="en-US" sz="1500"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Discount and allowance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Segmented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Psychological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Promotional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Dynamic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International pricing</a:t>
            </a:r>
          </a:p>
          <a:p>
            <a:pPr indent="0" defTabSz="685766">
              <a:spcBef>
                <a:spcPts val="525"/>
              </a:spcBef>
              <a:defRPr/>
            </a:pPr>
            <a:endParaRPr lang="en-IN" sz="1500" dirty="0">
              <a:solidFill>
                <a:schemeClr val="accent5">
                  <a:lumMod val="50000"/>
                </a:schemeClr>
              </a:solidFill>
              <a:latin typeface="Calibri" panose="020F0502020204030204"/>
            </a:endParaRPr>
          </a:p>
        </p:txBody>
      </p:sp>
      <p:sp>
        <p:nvSpPr>
          <p:cNvPr id="15" name="TextBox 14">
            <a:extLst>
              <a:ext uri="{FF2B5EF4-FFF2-40B4-BE49-F238E27FC236}">
                <a16:creationId xmlns:a16="http://schemas.microsoft.com/office/drawing/2014/main" id="{E80CDC90-1DB6-9D21-92B0-9513ACBF95EB}"/>
              </a:ext>
            </a:extLst>
          </p:cNvPr>
          <p:cNvSpPr txBox="1"/>
          <p:nvPr/>
        </p:nvSpPr>
        <p:spPr>
          <a:xfrm>
            <a:off x="1543633" y="2029357"/>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1800" dirty="0">
                <a:solidFill>
                  <a:schemeClr val="accent5">
                    <a:lumMod val="50000"/>
                  </a:schemeClr>
                </a:solidFill>
              </a:rPr>
              <a:t>A</a:t>
            </a:r>
          </a:p>
        </p:txBody>
      </p:sp>
      <p:sp>
        <p:nvSpPr>
          <p:cNvPr id="16" name="TextBox 15">
            <a:extLst>
              <a:ext uri="{FF2B5EF4-FFF2-40B4-BE49-F238E27FC236}">
                <a16:creationId xmlns:a16="http://schemas.microsoft.com/office/drawing/2014/main" id="{80DEE884-6331-2B01-CD06-559B72329707}"/>
              </a:ext>
            </a:extLst>
          </p:cNvPr>
          <p:cNvSpPr txBox="1"/>
          <p:nvPr/>
        </p:nvSpPr>
        <p:spPr>
          <a:xfrm>
            <a:off x="1564127" y="3554010"/>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dirty="0">
                <a:solidFill>
                  <a:schemeClr val="accent5">
                    <a:lumMod val="50000"/>
                  </a:schemeClr>
                </a:solidFill>
                <a:latin typeface="Gill Sans MT" panose="020B0502020104020203"/>
              </a:rPr>
              <a:t>B</a:t>
            </a:r>
          </a:p>
        </p:txBody>
      </p:sp>
      <p:sp>
        <p:nvSpPr>
          <p:cNvPr id="17" name="TextBox 16">
            <a:extLst>
              <a:ext uri="{FF2B5EF4-FFF2-40B4-BE49-F238E27FC236}">
                <a16:creationId xmlns:a16="http://schemas.microsoft.com/office/drawing/2014/main" id="{62E99A4F-D3F1-B722-798E-91FE1EF4BF09}"/>
              </a:ext>
            </a:extLst>
          </p:cNvPr>
          <p:cNvSpPr txBox="1"/>
          <p:nvPr/>
        </p:nvSpPr>
        <p:spPr>
          <a:xfrm>
            <a:off x="4953001" y="1508516"/>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5">
                    <a:lumMod val="50000"/>
                  </a:schemeClr>
                </a:solidFill>
              </a:rPr>
              <a:t>C</a:t>
            </a:r>
            <a:endParaRPr lang="en-SA" sz="1800" dirty="0">
              <a:solidFill>
                <a:schemeClr val="accent5">
                  <a:lumMod val="50000"/>
                </a:schemeClr>
              </a:solidFill>
            </a:endParaRPr>
          </a:p>
        </p:txBody>
      </p:sp>
      <p:sp>
        <p:nvSpPr>
          <p:cNvPr id="18" name="TextBox 17">
            <a:extLst>
              <a:ext uri="{FF2B5EF4-FFF2-40B4-BE49-F238E27FC236}">
                <a16:creationId xmlns:a16="http://schemas.microsoft.com/office/drawing/2014/main" id="{50DEF21A-5061-3AA7-A4C0-7E634D575B85}"/>
              </a:ext>
            </a:extLst>
          </p:cNvPr>
          <p:cNvSpPr txBox="1"/>
          <p:nvPr/>
        </p:nvSpPr>
        <p:spPr>
          <a:xfrm>
            <a:off x="4953000" y="2070987"/>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5">
                    <a:lumMod val="50000"/>
                  </a:schemeClr>
                </a:solidFill>
              </a:rPr>
              <a:t>D</a:t>
            </a:r>
            <a:endParaRPr lang="en-SA" sz="1800" dirty="0">
              <a:solidFill>
                <a:schemeClr val="accent5">
                  <a:lumMod val="50000"/>
                </a:schemeClr>
              </a:solidFill>
            </a:endParaRPr>
          </a:p>
        </p:txBody>
      </p:sp>
      <p:sp>
        <p:nvSpPr>
          <p:cNvPr id="19" name="TextBox 18">
            <a:extLst>
              <a:ext uri="{FF2B5EF4-FFF2-40B4-BE49-F238E27FC236}">
                <a16:creationId xmlns:a16="http://schemas.microsoft.com/office/drawing/2014/main" id="{18F205F3-9B03-6AC6-CF9F-03207CEBE71A}"/>
              </a:ext>
            </a:extLst>
          </p:cNvPr>
          <p:cNvSpPr txBox="1"/>
          <p:nvPr/>
        </p:nvSpPr>
        <p:spPr>
          <a:xfrm>
            <a:off x="4947448" y="2481710"/>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5">
                    <a:lumMod val="50000"/>
                  </a:schemeClr>
                </a:solidFill>
              </a:rPr>
              <a:t>E</a:t>
            </a:r>
            <a:endParaRPr lang="en-SA" sz="1800" dirty="0">
              <a:solidFill>
                <a:schemeClr val="accent5">
                  <a:lumMod val="50000"/>
                </a:schemeClr>
              </a:solidFill>
            </a:endParaRPr>
          </a:p>
        </p:txBody>
      </p:sp>
      <p:sp>
        <p:nvSpPr>
          <p:cNvPr id="20" name="Title 1">
            <a:extLst>
              <a:ext uri="{FF2B5EF4-FFF2-40B4-BE49-F238E27FC236}">
                <a16:creationId xmlns:a16="http://schemas.microsoft.com/office/drawing/2014/main" id="{5AA85C14-5FE7-25D9-4F3A-F9A11998FD18}"/>
              </a:ext>
            </a:extLst>
          </p:cNvPr>
          <p:cNvSpPr txBox="1">
            <a:spLocks/>
          </p:cNvSpPr>
          <p:nvPr/>
        </p:nvSpPr>
        <p:spPr>
          <a:xfrm>
            <a:off x="5368293" y="2074305"/>
            <a:ext cx="3153569" cy="256224"/>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altLang="en-US" sz="1350" dirty="0">
                <a:solidFill>
                  <a:schemeClr val="accent5">
                    <a:lumMod val="50000"/>
                  </a:schemeClr>
                </a:solidFill>
                <a:latin typeface="Calibri" panose="020F0502020204030204"/>
                <a:ea typeface="ＭＳ Ｐゴシック" panose="020B0600070205080204" pitchFamily="34" charset="-128"/>
              </a:rPr>
              <a:t>New Product Pricing Strategies</a:t>
            </a:r>
            <a:endParaRPr lang="en-IN" sz="1350" dirty="0">
              <a:solidFill>
                <a:schemeClr val="accent5">
                  <a:lumMod val="50000"/>
                </a:schemeClr>
              </a:solidFill>
              <a:latin typeface="Calibri" panose="020F0502020204030204"/>
              <a:ea typeface="ＭＳ Ｐゴシック" panose="020B0600070205080204" pitchFamily="34" charset="-128"/>
            </a:endParaRPr>
          </a:p>
        </p:txBody>
      </p:sp>
      <p:sp>
        <p:nvSpPr>
          <p:cNvPr id="21" name="Title 1">
            <a:extLst>
              <a:ext uri="{FF2B5EF4-FFF2-40B4-BE49-F238E27FC236}">
                <a16:creationId xmlns:a16="http://schemas.microsoft.com/office/drawing/2014/main" id="{84E77F7C-7C68-DFB3-889D-75AFB057E5F1}"/>
              </a:ext>
            </a:extLst>
          </p:cNvPr>
          <p:cNvSpPr txBox="1">
            <a:spLocks/>
          </p:cNvSpPr>
          <p:nvPr/>
        </p:nvSpPr>
        <p:spPr>
          <a:xfrm>
            <a:off x="5341730" y="1553528"/>
            <a:ext cx="3153569" cy="256224"/>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altLang="en-US" sz="1350" dirty="0">
                <a:solidFill>
                  <a:schemeClr val="accent5">
                    <a:lumMod val="50000"/>
                  </a:schemeClr>
                </a:solidFill>
                <a:latin typeface="Calibri" panose="020F0502020204030204"/>
                <a:ea typeface="ＭＳ Ｐゴシック" panose="020B0600070205080204" pitchFamily="34" charset="-128"/>
              </a:rPr>
              <a:t>Factors affecting Pricing Strategies</a:t>
            </a:r>
            <a:endParaRPr lang="en-IN" sz="1350" dirty="0">
              <a:solidFill>
                <a:schemeClr val="accent5">
                  <a:lumMod val="50000"/>
                </a:schemeClr>
              </a:solidFill>
              <a:latin typeface="Calibri" panose="020F0502020204030204"/>
              <a:ea typeface="ＭＳ Ｐゴシック" panose="020B0600070205080204" pitchFamily="34" charset="-128"/>
            </a:endParaRPr>
          </a:p>
        </p:txBody>
      </p:sp>
    </p:spTree>
    <p:extLst>
      <p:ext uri="{BB962C8B-B14F-4D97-AF65-F5344CB8AC3E}">
        <p14:creationId xmlns:p14="http://schemas.microsoft.com/office/powerpoint/2010/main" val="2621087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FE55B0-C6C0-8FC0-591A-6F1392F69BCB}"/>
              </a:ext>
            </a:extLst>
          </p:cNvPr>
          <p:cNvPicPr>
            <a:picLocks noChangeAspect="1"/>
          </p:cNvPicPr>
          <p:nvPr/>
        </p:nvPicPr>
        <p:blipFill>
          <a:blip r:embed="rId3"/>
          <a:stretch>
            <a:fillRect/>
          </a:stretch>
        </p:blipFill>
        <p:spPr>
          <a:xfrm>
            <a:off x="1887999" y="1694053"/>
            <a:ext cx="2510099" cy="1638554"/>
          </a:xfrm>
          <a:prstGeom prst="rect">
            <a:avLst/>
          </a:prstGeom>
        </p:spPr>
        <p:style>
          <a:lnRef idx="2">
            <a:schemeClr val="accent1"/>
          </a:lnRef>
          <a:fillRef idx="1">
            <a:schemeClr val="lt1"/>
          </a:fillRef>
          <a:effectRef idx="0">
            <a:schemeClr val="accent1"/>
          </a:effectRef>
          <a:fontRef idx="minor">
            <a:schemeClr val="dk1"/>
          </a:fontRef>
        </p:style>
      </p:pic>
      <p:pic>
        <p:nvPicPr>
          <p:cNvPr id="12" name="Picture 11">
            <a:extLst>
              <a:ext uri="{FF2B5EF4-FFF2-40B4-BE49-F238E27FC236}">
                <a16:creationId xmlns:a16="http://schemas.microsoft.com/office/drawing/2014/main" id="{EFBA38A8-B4D1-352E-4426-0700FF72053A}"/>
              </a:ext>
            </a:extLst>
          </p:cNvPr>
          <p:cNvPicPr>
            <a:picLocks noChangeAspect="1"/>
          </p:cNvPicPr>
          <p:nvPr/>
        </p:nvPicPr>
        <p:blipFill>
          <a:blip r:embed="rId4"/>
          <a:stretch>
            <a:fillRect/>
          </a:stretch>
        </p:blipFill>
        <p:spPr>
          <a:xfrm>
            <a:off x="4805800" y="1694053"/>
            <a:ext cx="2461129" cy="1508565"/>
          </a:xfrm>
          <a:prstGeom prst="rect">
            <a:avLst/>
          </a:prstGeom>
        </p:spPr>
        <p:style>
          <a:lnRef idx="2">
            <a:schemeClr val="accent1"/>
          </a:lnRef>
          <a:fillRef idx="1">
            <a:schemeClr val="lt1"/>
          </a:fillRef>
          <a:effectRef idx="0">
            <a:schemeClr val="accent1"/>
          </a:effectRef>
          <a:fontRef idx="minor">
            <a:schemeClr val="dk1"/>
          </a:fontRef>
        </p:style>
      </p:pic>
      <p:pic>
        <p:nvPicPr>
          <p:cNvPr id="13" name="Picture 12">
            <a:extLst>
              <a:ext uri="{FF2B5EF4-FFF2-40B4-BE49-F238E27FC236}">
                <a16:creationId xmlns:a16="http://schemas.microsoft.com/office/drawing/2014/main" id="{E0058DCA-CCD1-FEC1-8DBE-25C4B87C192C}"/>
              </a:ext>
            </a:extLst>
          </p:cNvPr>
          <p:cNvPicPr>
            <a:picLocks noChangeAspect="1"/>
          </p:cNvPicPr>
          <p:nvPr/>
        </p:nvPicPr>
        <p:blipFill>
          <a:blip r:embed="rId5"/>
          <a:stretch>
            <a:fillRect/>
          </a:stretch>
        </p:blipFill>
        <p:spPr>
          <a:xfrm>
            <a:off x="1766047" y="3657600"/>
            <a:ext cx="2482944" cy="1890328"/>
          </a:xfrm>
          <a:prstGeom prst="rect">
            <a:avLst/>
          </a:prstGeom>
        </p:spPr>
        <p:style>
          <a:lnRef idx="2">
            <a:schemeClr val="accent1"/>
          </a:lnRef>
          <a:fillRef idx="1">
            <a:schemeClr val="lt1"/>
          </a:fillRef>
          <a:effectRef idx="0">
            <a:schemeClr val="accent1"/>
          </a:effectRef>
          <a:fontRef idx="minor">
            <a:schemeClr val="dk1"/>
          </a:fontRef>
        </p:style>
      </p:pic>
      <p:pic>
        <p:nvPicPr>
          <p:cNvPr id="14" name="Picture 13">
            <a:extLst>
              <a:ext uri="{FF2B5EF4-FFF2-40B4-BE49-F238E27FC236}">
                <a16:creationId xmlns:a16="http://schemas.microsoft.com/office/drawing/2014/main" id="{FA613050-5F7D-541B-9F40-06BEC8D1B1D4}"/>
              </a:ext>
            </a:extLst>
          </p:cNvPr>
          <p:cNvPicPr>
            <a:picLocks noChangeAspect="1"/>
          </p:cNvPicPr>
          <p:nvPr/>
        </p:nvPicPr>
        <p:blipFill>
          <a:blip r:embed="rId6"/>
          <a:stretch>
            <a:fillRect/>
          </a:stretch>
        </p:blipFill>
        <p:spPr>
          <a:xfrm>
            <a:off x="4730996" y="3332608"/>
            <a:ext cx="2610737" cy="1961765"/>
          </a:xfrm>
          <a:prstGeom prst="rect">
            <a:avLst/>
          </a:prstGeom>
        </p:spPr>
        <p:style>
          <a:lnRef idx="2">
            <a:schemeClr val="accent1"/>
          </a:lnRef>
          <a:fillRef idx="1">
            <a:schemeClr val="lt1"/>
          </a:fillRef>
          <a:effectRef idx="0">
            <a:schemeClr val="accent1"/>
          </a:effectRef>
          <a:fontRef idx="minor">
            <a:schemeClr val="dk1"/>
          </a:fontRef>
        </p:style>
      </p:pic>
      <p:pic>
        <p:nvPicPr>
          <p:cNvPr id="15" name="Picture 14">
            <a:extLst>
              <a:ext uri="{FF2B5EF4-FFF2-40B4-BE49-F238E27FC236}">
                <a16:creationId xmlns:a16="http://schemas.microsoft.com/office/drawing/2014/main" id="{1D038256-3C7A-AFE9-0FCC-62C5EF7104AF}"/>
              </a:ext>
            </a:extLst>
          </p:cNvPr>
          <p:cNvPicPr>
            <a:picLocks noChangeAspect="1"/>
          </p:cNvPicPr>
          <p:nvPr/>
        </p:nvPicPr>
        <p:blipFill>
          <a:blip r:embed="rId7"/>
          <a:stretch>
            <a:fillRect/>
          </a:stretch>
        </p:blipFill>
        <p:spPr>
          <a:xfrm>
            <a:off x="7671781" y="3346213"/>
            <a:ext cx="2618120" cy="1961765"/>
          </a:xfrm>
          <a:prstGeom prst="rect">
            <a:avLst/>
          </a:prstGeom>
        </p:spPr>
        <p:style>
          <a:lnRef idx="2">
            <a:schemeClr val="accent1"/>
          </a:lnRef>
          <a:fillRef idx="1">
            <a:schemeClr val="lt1"/>
          </a:fillRef>
          <a:effectRef idx="0">
            <a:schemeClr val="accent1"/>
          </a:effectRef>
          <a:fontRef idx="minor">
            <a:schemeClr val="dk1"/>
          </a:fontRef>
        </p:style>
      </p:pic>
      <p:sp>
        <p:nvSpPr>
          <p:cNvPr id="16" name="Title 1">
            <a:extLst>
              <a:ext uri="{FF2B5EF4-FFF2-40B4-BE49-F238E27FC236}">
                <a16:creationId xmlns:a16="http://schemas.microsoft.com/office/drawing/2014/main" id="{C15D9BB7-55A5-397F-7093-B5EE43B2996A}"/>
              </a:ext>
            </a:extLst>
          </p:cNvPr>
          <p:cNvSpPr>
            <a:spLocks noGrp="1"/>
          </p:cNvSpPr>
          <p:nvPr>
            <p:ph type="title" idx="4294967295"/>
          </p:nvPr>
        </p:nvSpPr>
        <p:spPr>
          <a:xfrm>
            <a:off x="1766047" y="857251"/>
            <a:ext cx="8209430" cy="839391"/>
          </a:xfrm>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ctr">
            <a:normAutofit fontScale="90000"/>
          </a:bodyPr>
          <a:lstStyle/>
          <a:p>
            <a:pPr algn="ctr"/>
            <a:r>
              <a:rPr lang="en-US" altLang="en-US" sz="3600" dirty="0">
                <a:solidFill>
                  <a:srgbClr val="0070C0"/>
                </a:solidFill>
                <a:ea typeface="ＭＳ Ｐゴシック" panose="020B0600070205080204" pitchFamily="34" charset="-128"/>
              </a:rPr>
              <a:t>3rd P-Place (distribution /marketing channels)</a:t>
            </a:r>
            <a:endParaRPr lang="en-IN" sz="3600" dirty="0">
              <a:solidFill>
                <a:srgbClr val="0070C0"/>
              </a:solidFill>
              <a:ea typeface="ＭＳ Ｐゴシック" panose="020B0600070205080204" pitchFamily="34" charset="-128"/>
            </a:endParaRPr>
          </a:p>
        </p:txBody>
      </p:sp>
      <p:pic>
        <p:nvPicPr>
          <p:cNvPr id="2" name="Picture 1">
            <a:extLst>
              <a:ext uri="{FF2B5EF4-FFF2-40B4-BE49-F238E27FC236}">
                <a16:creationId xmlns:a16="http://schemas.microsoft.com/office/drawing/2014/main" id="{DD4B73DE-D274-54AD-9271-F793CAD29E5C}"/>
              </a:ext>
            </a:extLst>
          </p:cNvPr>
          <p:cNvPicPr>
            <a:picLocks noChangeAspect="1"/>
          </p:cNvPicPr>
          <p:nvPr/>
        </p:nvPicPr>
        <p:blipFill rotWithShape="1">
          <a:blip r:embed="rId8"/>
          <a:srcRect t="2732" r="9373" b="15073"/>
          <a:stretch/>
        </p:blipFill>
        <p:spPr>
          <a:xfrm>
            <a:off x="7567661" y="1694053"/>
            <a:ext cx="2956993" cy="1508565"/>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034101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836092-02E1-9E49-6D29-2B184B87DA38}"/>
              </a:ext>
            </a:extLst>
          </p:cNvPr>
          <p:cNvPicPr>
            <a:picLocks noChangeAspect="1"/>
          </p:cNvPicPr>
          <p:nvPr/>
        </p:nvPicPr>
        <p:blipFill rotWithShape="1">
          <a:blip r:embed="rId2"/>
          <a:srcRect t="17848" r="-1" b="19864"/>
          <a:stretch/>
        </p:blipFill>
        <p:spPr>
          <a:xfrm>
            <a:off x="1524001" y="1905000"/>
            <a:ext cx="9143985" cy="3349480"/>
          </a:xfrm>
          <a:prstGeom prst="rect">
            <a:avLst/>
          </a:prstGeom>
        </p:spPr>
      </p:pic>
      <p:sp>
        <p:nvSpPr>
          <p:cNvPr id="2" name="TextBox 1">
            <a:extLst>
              <a:ext uri="{FF2B5EF4-FFF2-40B4-BE49-F238E27FC236}">
                <a16:creationId xmlns:a16="http://schemas.microsoft.com/office/drawing/2014/main" id="{56BDA212-2648-893C-AF3E-A9B65B631FE5}"/>
              </a:ext>
            </a:extLst>
          </p:cNvPr>
          <p:cNvSpPr txBox="1"/>
          <p:nvPr/>
        </p:nvSpPr>
        <p:spPr>
          <a:xfrm>
            <a:off x="2286000" y="2362201"/>
            <a:ext cx="5664708" cy="259588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p>
            <a:pPr algn="ctr">
              <a:lnSpc>
                <a:spcPct val="300000"/>
              </a:lnSpc>
              <a:spcAft>
                <a:spcPts val="450"/>
              </a:spcAft>
            </a:pPr>
            <a:r>
              <a:rPr lang="en-US" sz="4950" dirty="0"/>
              <a:t>Group support</a:t>
            </a:r>
          </a:p>
        </p:txBody>
      </p:sp>
    </p:spTree>
    <p:extLst>
      <p:ext uri="{BB962C8B-B14F-4D97-AF65-F5344CB8AC3E}">
        <p14:creationId xmlns:p14="http://schemas.microsoft.com/office/powerpoint/2010/main" val="171063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F8DCBA-5A07-885D-0002-DDE8D3AC9F34}"/>
              </a:ext>
            </a:extLst>
          </p:cNvPr>
          <p:cNvSpPr txBox="1"/>
          <p:nvPr/>
        </p:nvSpPr>
        <p:spPr>
          <a:xfrm>
            <a:off x="1754642" y="1524001"/>
            <a:ext cx="8682717" cy="4108817"/>
          </a:xfrm>
          <a:prstGeom prst="rect">
            <a:avLst/>
          </a:prstGeom>
          <a:noFill/>
        </p:spPr>
        <p:txBody>
          <a:bodyPr wrap="square">
            <a:spAutoFit/>
          </a:bodyPr>
          <a:lstStyle/>
          <a:p>
            <a:pPr defTabSz="685800">
              <a:defRPr/>
            </a:pPr>
            <a:r>
              <a:rPr lang="en-US" sz="2800" dirty="0">
                <a:solidFill>
                  <a:schemeClr val="accent5">
                    <a:lumMod val="50000"/>
                  </a:schemeClr>
                </a:solidFill>
                <a:latin typeface="Calibri Light" panose="020F0302020204030204"/>
              </a:rPr>
              <a:t>Strategic Marketing Assignment</a:t>
            </a:r>
          </a:p>
          <a:p>
            <a:pPr defTabSz="685800">
              <a:defRPr/>
            </a:pPr>
            <a:r>
              <a:rPr lang="en-US" sz="1050" dirty="0">
                <a:solidFill>
                  <a:schemeClr val="accent5">
                    <a:lumMod val="50000"/>
                  </a:schemeClr>
                </a:solidFill>
                <a:latin typeface="Arial" panose="020B0604020202020204" pitchFamily="34" charset="0"/>
              </a:rPr>
              <a:t>You have been accepted onto a (FLDP) within a Large organization. The sole representative from the Marketing Department.</a:t>
            </a:r>
          </a:p>
          <a:p>
            <a:pPr defTabSz="685800">
              <a:defRPr/>
            </a:pPr>
            <a:r>
              <a:rPr lang="en-US" sz="1050" dirty="0">
                <a:solidFill>
                  <a:schemeClr val="accent5">
                    <a:lumMod val="50000"/>
                  </a:schemeClr>
                </a:solidFill>
                <a:latin typeface="Arial" panose="020B0604020202020204" pitchFamily="34" charset="0"/>
              </a:rPr>
              <a:t>The company is currently successful but is going through a period of </a:t>
            </a:r>
            <a:r>
              <a:rPr lang="en-US" sz="1050" dirty="0">
                <a:solidFill>
                  <a:schemeClr val="accent5">
                    <a:lumMod val="50000"/>
                  </a:schemeClr>
                </a:solidFill>
                <a:highlight>
                  <a:srgbClr val="FFFF00"/>
                </a:highlight>
                <a:latin typeface="Arial" panose="020B0604020202020204" pitchFamily="34" charset="0"/>
              </a:rPr>
              <a:t>intense</a:t>
            </a:r>
            <a:r>
              <a:rPr lang="en-US" sz="1050" dirty="0">
                <a:solidFill>
                  <a:schemeClr val="accent5">
                    <a:lumMod val="50000"/>
                  </a:schemeClr>
                </a:solidFill>
                <a:latin typeface="Arial" panose="020B0604020202020204" pitchFamily="34" charset="0"/>
              </a:rPr>
              <a:t> </a:t>
            </a:r>
            <a:r>
              <a:rPr lang="en-US" sz="1050" dirty="0">
                <a:solidFill>
                  <a:schemeClr val="accent5">
                    <a:lumMod val="50000"/>
                  </a:schemeClr>
                </a:solidFill>
                <a:highlight>
                  <a:srgbClr val="FFFF00"/>
                </a:highlight>
                <a:latin typeface="Arial" panose="020B0604020202020204" pitchFamily="34" charset="0"/>
              </a:rPr>
              <a:t>change</a:t>
            </a:r>
            <a:r>
              <a:rPr lang="en-US" sz="1050" dirty="0">
                <a:solidFill>
                  <a:schemeClr val="accent5">
                    <a:lumMod val="50000"/>
                  </a:schemeClr>
                </a:solidFill>
                <a:latin typeface="Arial" panose="020B0604020202020204" pitchFamily="34" charset="0"/>
              </a:rPr>
              <a:t>. There are </a:t>
            </a:r>
            <a:r>
              <a:rPr lang="en-US" sz="1050" dirty="0">
                <a:solidFill>
                  <a:schemeClr val="accent5">
                    <a:lumMod val="50000"/>
                  </a:schemeClr>
                </a:solidFill>
                <a:highlight>
                  <a:srgbClr val="FFFF00"/>
                </a:highlight>
                <a:latin typeface="Arial" panose="020B0604020202020204" pitchFamily="34" charset="0"/>
              </a:rPr>
              <a:t>new competitors entering the market</a:t>
            </a:r>
            <a:r>
              <a:rPr lang="en-US" sz="1050" dirty="0">
                <a:solidFill>
                  <a:schemeClr val="accent5">
                    <a:lumMod val="50000"/>
                  </a:schemeClr>
                </a:solidFill>
                <a:latin typeface="Arial" panose="020B0604020202020204" pitchFamily="34" charset="0"/>
              </a:rPr>
              <a:t>, whilst </a:t>
            </a:r>
            <a:r>
              <a:rPr lang="en-US" sz="1050" dirty="0">
                <a:solidFill>
                  <a:schemeClr val="accent5">
                    <a:lumMod val="50000"/>
                  </a:schemeClr>
                </a:solidFill>
                <a:highlight>
                  <a:srgbClr val="FFFF00"/>
                </a:highlight>
                <a:latin typeface="Arial" panose="020B0604020202020204" pitchFamily="34" charset="0"/>
              </a:rPr>
              <a:t>new technologies are changing both production</a:t>
            </a:r>
            <a:r>
              <a:rPr lang="en-US" sz="1050" dirty="0">
                <a:solidFill>
                  <a:schemeClr val="accent5">
                    <a:lumMod val="50000"/>
                  </a:schemeClr>
                </a:solidFill>
                <a:latin typeface="Arial" panose="020B0604020202020204" pitchFamily="34" charset="0"/>
              </a:rPr>
              <a:t> capabilities and </a:t>
            </a:r>
            <a:r>
              <a:rPr lang="en-US" sz="1050" dirty="0">
                <a:solidFill>
                  <a:schemeClr val="accent5">
                    <a:lumMod val="50000"/>
                  </a:schemeClr>
                </a:solidFill>
                <a:highlight>
                  <a:srgbClr val="FFFF00"/>
                </a:highlight>
                <a:latin typeface="Arial" panose="020B0604020202020204" pitchFamily="34" charset="0"/>
              </a:rPr>
              <a:t>consumer preferences</a:t>
            </a:r>
            <a:r>
              <a:rPr lang="en-US" sz="1050" dirty="0">
                <a:solidFill>
                  <a:schemeClr val="accent5">
                    <a:lumMod val="50000"/>
                  </a:schemeClr>
                </a:solidFill>
                <a:latin typeface="Arial" panose="020B0604020202020204" pitchFamily="34" charset="0"/>
              </a:rPr>
              <a:t>.</a:t>
            </a:r>
          </a:p>
          <a:p>
            <a:pPr defTabSz="685800">
              <a:defRPr/>
            </a:pPr>
            <a:endParaRPr lang="en-US" sz="1050" b="1" dirty="0">
              <a:solidFill>
                <a:schemeClr val="accent5">
                  <a:lumMod val="50000"/>
                </a:schemeClr>
              </a:solidFill>
              <a:latin typeface="Arial" panose="020B0604020202020204" pitchFamily="34" charset="0"/>
            </a:endParaRPr>
          </a:p>
          <a:p>
            <a:pPr defTabSz="685800">
              <a:defRPr/>
            </a:pPr>
            <a:r>
              <a:rPr lang="en-US" sz="1050" b="1" dirty="0">
                <a:solidFill>
                  <a:schemeClr val="accent5">
                    <a:lumMod val="50000"/>
                  </a:schemeClr>
                </a:solidFill>
                <a:latin typeface="Arial" panose="020B0604020202020204" pitchFamily="34" charset="0"/>
              </a:rPr>
              <a:t>Task 1</a:t>
            </a:r>
            <a:endParaRPr lang="en-US" sz="1050" dirty="0">
              <a:solidFill>
                <a:schemeClr val="accent5">
                  <a:lumMod val="50000"/>
                </a:schemeClr>
              </a:solidFill>
              <a:latin typeface="Arial" panose="020B0604020202020204" pitchFamily="34" charset="0"/>
            </a:endParaRPr>
          </a:p>
          <a:p>
            <a:pPr defTabSz="685800">
              <a:defRPr/>
            </a:pPr>
            <a:r>
              <a:rPr lang="en-US" sz="700" dirty="0">
                <a:solidFill>
                  <a:schemeClr val="accent5">
                    <a:lumMod val="50000"/>
                  </a:schemeClr>
                </a:solidFill>
                <a:latin typeface="Arial" panose="020B0604020202020204" pitchFamily="34" charset="0"/>
              </a:rPr>
              <a:t>prepare a presentation with accompanying </a:t>
            </a:r>
            <a:r>
              <a:rPr lang="en-US" sz="700" dirty="0" err="1">
                <a:solidFill>
                  <a:schemeClr val="accent5">
                    <a:lumMod val="50000"/>
                  </a:schemeClr>
                </a:solidFill>
                <a:latin typeface="Arial" panose="020B0604020202020204" pitchFamily="34" charset="0"/>
              </a:rPr>
              <a:t>notes.The</a:t>
            </a:r>
            <a:r>
              <a:rPr lang="en-US" sz="700" dirty="0">
                <a:solidFill>
                  <a:schemeClr val="accent5">
                    <a:lumMod val="50000"/>
                  </a:schemeClr>
                </a:solidFill>
                <a:latin typeface="Arial" panose="020B0604020202020204" pitchFamily="34" charset="0"/>
              </a:rPr>
              <a:t> content of the presentation and notes should:</a:t>
            </a:r>
          </a:p>
          <a:p>
            <a:pPr defTabSz="685800">
              <a:defRPr/>
            </a:pPr>
            <a:r>
              <a:rPr lang="en-US" sz="700" dirty="0">
                <a:solidFill>
                  <a:schemeClr val="accent5">
                    <a:lumMod val="50000"/>
                  </a:schemeClr>
                </a:solidFill>
                <a:latin typeface="Helvetica" pitchFamily="2" charset="0"/>
              </a:rPr>
              <a:t>•</a:t>
            </a:r>
            <a:r>
              <a:rPr lang="en-US" sz="700" dirty="0">
                <a:solidFill>
                  <a:schemeClr val="accent5">
                    <a:lumMod val="50000"/>
                  </a:schemeClr>
                </a:solidFill>
                <a:latin typeface="Arial" panose="020B0604020202020204" pitchFamily="34" charset="0"/>
              </a:rPr>
              <a:t> </a:t>
            </a:r>
            <a:r>
              <a:rPr lang="en-US" sz="700" dirty="0" err="1">
                <a:solidFill>
                  <a:schemeClr val="accent5">
                    <a:lumMod val="50000"/>
                  </a:schemeClr>
                </a:solidFill>
                <a:latin typeface="Arial" panose="020B0604020202020204" pitchFamily="34" charset="0"/>
              </a:rPr>
              <a:t>Analyse</a:t>
            </a:r>
            <a:r>
              <a:rPr lang="en-US" sz="700" dirty="0">
                <a:solidFill>
                  <a:schemeClr val="accent5">
                    <a:lumMod val="50000"/>
                  </a:schemeClr>
                </a:solidFill>
                <a:latin typeface="Arial" panose="020B0604020202020204" pitchFamily="34" charset="0"/>
              </a:rPr>
              <a:t> the relationship between corporate and marketing strategies</a:t>
            </a:r>
          </a:p>
          <a:p>
            <a:pPr defTabSz="685800">
              <a:defRPr/>
            </a:pPr>
            <a:r>
              <a:rPr lang="en-US" sz="700" dirty="0">
                <a:solidFill>
                  <a:schemeClr val="accent5">
                    <a:lumMod val="50000"/>
                  </a:schemeClr>
                </a:solidFill>
                <a:latin typeface="Helvetica" pitchFamily="2" charset="0"/>
              </a:rPr>
              <a:t>•</a:t>
            </a:r>
            <a:r>
              <a:rPr lang="en-US" sz="700" dirty="0">
                <a:solidFill>
                  <a:schemeClr val="accent5">
                    <a:lumMod val="50000"/>
                  </a:schemeClr>
                </a:solidFill>
                <a:latin typeface="Arial" panose="020B0604020202020204" pitchFamily="34" charset="0"/>
              </a:rPr>
              <a:t> Explain how marketing strategies can contribute to competitive advantage</a:t>
            </a:r>
          </a:p>
          <a:p>
            <a:pPr defTabSz="685800">
              <a:defRPr/>
            </a:pPr>
            <a:r>
              <a:rPr lang="en-US" sz="700" b="1" dirty="0">
                <a:solidFill>
                  <a:schemeClr val="accent5">
                    <a:lumMod val="50000"/>
                  </a:schemeClr>
                </a:solidFill>
                <a:latin typeface="Arial" panose="020B0604020202020204" pitchFamily="34" charset="0"/>
              </a:rPr>
              <a:t>Extension activities</a:t>
            </a:r>
            <a:endParaRPr lang="en-US" sz="700" dirty="0">
              <a:solidFill>
                <a:schemeClr val="accent5">
                  <a:lumMod val="50000"/>
                </a:schemeClr>
              </a:solidFill>
              <a:latin typeface="Arial" panose="020B0604020202020204" pitchFamily="34" charset="0"/>
            </a:endParaRPr>
          </a:p>
          <a:p>
            <a:pPr defTabSz="685800">
              <a:defRPr/>
            </a:pPr>
            <a:r>
              <a:rPr lang="en-US" sz="700" dirty="0">
                <a:solidFill>
                  <a:schemeClr val="accent5">
                    <a:lumMod val="50000"/>
                  </a:schemeClr>
                </a:solidFill>
                <a:latin typeface="Arial" panose="020B0604020202020204" pitchFamily="34" charset="0"/>
              </a:rPr>
              <a:t>your presentation you should also evaluate the relationship between strategic intent, strategic assessment, strategic choice and their impact on the</a:t>
            </a:r>
          </a:p>
          <a:p>
            <a:pPr defTabSz="685800">
              <a:defRPr/>
            </a:pPr>
            <a:r>
              <a:rPr lang="en-US" sz="700" dirty="0">
                <a:solidFill>
                  <a:schemeClr val="accent5">
                    <a:lumMod val="50000"/>
                  </a:schemeClr>
                </a:solidFill>
                <a:latin typeface="Arial" panose="020B0604020202020204" pitchFamily="34" charset="0"/>
              </a:rPr>
              <a:t>formulation of marketing strategy.</a:t>
            </a:r>
          </a:p>
          <a:p>
            <a:pPr defTabSz="685800">
              <a:defRPr/>
            </a:pPr>
            <a:endParaRPr lang="en-US" sz="400" b="1" dirty="0">
              <a:solidFill>
                <a:schemeClr val="accent5">
                  <a:lumMod val="50000"/>
                </a:schemeClr>
              </a:solidFill>
              <a:latin typeface="Arial" panose="020B0604020202020204" pitchFamily="34" charset="0"/>
            </a:endParaRPr>
          </a:p>
          <a:p>
            <a:pPr defTabSz="685800">
              <a:defRPr/>
            </a:pPr>
            <a:r>
              <a:rPr lang="en-US" sz="1050" b="1" dirty="0">
                <a:solidFill>
                  <a:schemeClr val="accent5">
                    <a:lumMod val="50000"/>
                  </a:schemeClr>
                </a:solidFill>
                <a:latin typeface="Arial" panose="020B0604020202020204" pitchFamily="34" charset="0"/>
              </a:rPr>
              <a:t>Task 2</a:t>
            </a:r>
          </a:p>
          <a:p>
            <a:pPr defTabSz="685800">
              <a:defRPr/>
            </a:pPr>
            <a:r>
              <a:rPr lang="en-US" sz="700" dirty="0">
                <a:solidFill>
                  <a:schemeClr val="accent5">
                    <a:lumMod val="50000"/>
                  </a:schemeClr>
                </a:solidFill>
                <a:latin typeface="Arial" panose="020B0604020202020204" pitchFamily="34" charset="0"/>
              </a:rPr>
              <a:t> prepare a handout to be used by future participants in the</a:t>
            </a:r>
          </a:p>
          <a:p>
            <a:pPr defTabSz="685800">
              <a:defRPr/>
            </a:pPr>
            <a:r>
              <a:rPr lang="en-US" sz="700" dirty="0">
                <a:solidFill>
                  <a:schemeClr val="accent5">
                    <a:lumMod val="50000"/>
                  </a:schemeClr>
                </a:solidFill>
                <a:latin typeface="Arial" panose="020B0604020202020204" pitchFamily="34" charset="0"/>
              </a:rPr>
              <a:t>FLDP. on Strategic Marketing; Your contribution to the handout should:</a:t>
            </a:r>
          </a:p>
          <a:p>
            <a:pPr defTabSz="685800">
              <a:defRPr/>
            </a:pPr>
            <a:r>
              <a:rPr lang="en-US" sz="700" dirty="0">
                <a:solidFill>
                  <a:schemeClr val="accent5">
                    <a:lumMod val="50000"/>
                  </a:schemeClr>
                </a:solidFill>
                <a:latin typeface="Arial" panose="020B0604020202020204" pitchFamily="34" charset="0"/>
              </a:rPr>
              <a:t>• </a:t>
            </a:r>
            <a:r>
              <a:rPr lang="en-US" sz="700" dirty="0">
                <a:solidFill>
                  <a:schemeClr val="accent5">
                    <a:lumMod val="50000"/>
                  </a:schemeClr>
                </a:solidFill>
                <a:latin typeface="Helvetica" pitchFamily="2" charset="0"/>
              </a:rPr>
              <a:t>Evaluate the role of marketing research and its relationship to consumer behavior (include the different types of consumers, their behavior in B2B and B2C markets and factors underpinning customer loyalty)</a:t>
            </a:r>
          </a:p>
          <a:p>
            <a:pPr defTabSz="685800">
              <a:defRPr/>
            </a:pPr>
            <a:r>
              <a:rPr lang="en-US" sz="700" dirty="0">
                <a:solidFill>
                  <a:schemeClr val="accent5">
                    <a:lumMod val="50000"/>
                  </a:schemeClr>
                </a:solidFill>
                <a:latin typeface="Helvetica" pitchFamily="2" charset="0"/>
              </a:rPr>
              <a:t>• Evaluate the role of relationship marketing in customer behavior analysis</a:t>
            </a:r>
          </a:p>
          <a:p>
            <a:pPr defTabSz="685800">
              <a:defRPr/>
            </a:pPr>
            <a:r>
              <a:rPr lang="en-US" sz="700" b="1" dirty="0">
                <a:solidFill>
                  <a:schemeClr val="accent5">
                    <a:lumMod val="50000"/>
                  </a:schemeClr>
                </a:solidFill>
                <a:latin typeface="Arial" panose="020B0604020202020204" pitchFamily="34" charset="0"/>
              </a:rPr>
              <a:t>Extension activities</a:t>
            </a:r>
          </a:p>
          <a:p>
            <a:pPr defTabSz="685800">
              <a:defRPr/>
            </a:pPr>
            <a:r>
              <a:rPr lang="en-US" sz="700" dirty="0">
                <a:solidFill>
                  <a:schemeClr val="accent5">
                    <a:lumMod val="50000"/>
                  </a:schemeClr>
                </a:solidFill>
                <a:latin typeface="Arial" panose="020B0604020202020204" pitchFamily="34" charset="0"/>
              </a:rPr>
              <a:t>you must also analyze the influences on, and the psychology of, consumer behavior.</a:t>
            </a:r>
          </a:p>
          <a:p>
            <a:pPr defTabSz="685800">
              <a:defRPr/>
            </a:pPr>
            <a:endParaRPr lang="en-US" sz="700" dirty="0">
              <a:solidFill>
                <a:schemeClr val="accent5">
                  <a:lumMod val="50000"/>
                </a:schemeClr>
              </a:solidFill>
              <a:latin typeface="Arial" panose="020B0604020202020204" pitchFamily="34" charset="0"/>
            </a:endParaRPr>
          </a:p>
          <a:p>
            <a:pPr defTabSz="685800">
              <a:defRPr/>
            </a:pPr>
            <a:r>
              <a:rPr lang="en-US" sz="1050" b="1" dirty="0">
                <a:solidFill>
                  <a:schemeClr val="accent5">
                    <a:lumMod val="50000"/>
                  </a:schemeClr>
                </a:solidFill>
                <a:latin typeface="Arial" panose="020B0604020202020204" pitchFamily="34" charset="0"/>
              </a:rPr>
              <a:t>Task 3</a:t>
            </a:r>
          </a:p>
          <a:p>
            <a:pPr defTabSz="685800">
              <a:defRPr/>
            </a:pPr>
            <a:r>
              <a:rPr lang="en-US" sz="700" dirty="0">
                <a:solidFill>
                  <a:schemeClr val="accent5">
                    <a:lumMod val="50000"/>
                  </a:schemeClr>
                </a:solidFill>
                <a:latin typeface="Arial" panose="020B0604020202020204" pitchFamily="34" charset="0"/>
              </a:rPr>
              <a:t>You are required to develop a</a:t>
            </a:r>
          </a:p>
          <a:p>
            <a:pPr defTabSz="685800">
              <a:defRPr/>
            </a:pPr>
            <a:r>
              <a:rPr lang="en-US" sz="700" dirty="0">
                <a:solidFill>
                  <a:schemeClr val="accent5">
                    <a:lumMod val="50000"/>
                  </a:schemeClr>
                </a:solidFill>
                <a:latin typeface="Arial" panose="020B0604020202020204" pitchFamily="34" charset="0"/>
              </a:rPr>
              <a:t>realistic and workable marketing plan and strategy for a named organization. The choice of organization is important to ensure successful completion of this task.</a:t>
            </a:r>
          </a:p>
          <a:p>
            <a:pPr defTabSz="685800">
              <a:defRPr/>
            </a:pPr>
            <a:r>
              <a:rPr lang="en-US" sz="700" dirty="0">
                <a:solidFill>
                  <a:schemeClr val="accent5">
                    <a:lumMod val="50000"/>
                  </a:schemeClr>
                </a:solidFill>
                <a:latin typeface="Arial" panose="020B0604020202020204" pitchFamily="34" charset="0"/>
              </a:rPr>
              <a:t>For the selected and named </a:t>
            </a:r>
            <a:r>
              <a:rPr lang="en-US" sz="700" dirty="0" err="1">
                <a:solidFill>
                  <a:schemeClr val="accent5">
                    <a:lumMod val="50000"/>
                  </a:schemeClr>
                </a:solidFill>
                <a:latin typeface="Arial" panose="020B0604020202020204" pitchFamily="34" charset="0"/>
              </a:rPr>
              <a:t>organisation</a:t>
            </a:r>
            <a:r>
              <a:rPr lang="en-US" sz="700" dirty="0">
                <a:solidFill>
                  <a:schemeClr val="accent5">
                    <a:lumMod val="50000"/>
                  </a:schemeClr>
                </a:solidFill>
                <a:latin typeface="Arial" panose="020B0604020202020204" pitchFamily="34" charset="0"/>
              </a:rPr>
              <a:t> you must:</a:t>
            </a:r>
          </a:p>
          <a:p>
            <a:pPr defTabSz="685800">
              <a:defRPr/>
            </a:pPr>
            <a:r>
              <a:rPr lang="en-US" sz="700" dirty="0">
                <a:solidFill>
                  <a:schemeClr val="accent5">
                    <a:lumMod val="50000"/>
                  </a:schemeClr>
                </a:solidFill>
                <a:latin typeface="Arial" panose="020B0604020202020204" pitchFamily="34" charset="0"/>
              </a:rPr>
              <a:t>• </a:t>
            </a:r>
            <a:r>
              <a:rPr lang="en-US" sz="700" dirty="0">
                <a:solidFill>
                  <a:schemeClr val="accent5">
                    <a:lumMod val="50000"/>
                  </a:schemeClr>
                </a:solidFill>
                <a:latin typeface="Helvetica" pitchFamily="2" charset="0"/>
              </a:rPr>
              <a:t>Analyze the key considerations in creating a marketing strategy</a:t>
            </a:r>
          </a:p>
          <a:p>
            <a:pPr defTabSz="685800">
              <a:defRPr/>
            </a:pPr>
            <a:r>
              <a:rPr lang="en-US" sz="700" dirty="0">
                <a:solidFill>
                  <a:schemeClr val="accent5">
                    <a:lumMod val="50000"/>
                  </a:schemeClr>
                </a:solidFill>
                <a:latin typeface="Helvetica" pitchFamily="2" charset="0"/>
              </a:rPr>
              <a:t>• Explain how the marketing strategy should address competitive forces</a:t>
            </a:r>
          </a:p>
          <a:p>
            <a:pPr defTabSz="685800">
              <a:defRPr/>
            </a:pPr>
            <a:r>
              <a:rPr lang="en-US" sz="700" dirty="0">
                <a:solidFill>
                  <a:schemeClr val="accent5">
                    <a:lumMod val="50000"/>
                  </a:schemeClr>
                </a:solidFill>
                <a:latin typeface="Helvetica" pitchFamily="2" charset="0"/>
              </a:rPr>
              <a:t>• Develop a strategic marketing plan for your named organization using an appropriate</a:t>
            </a:r>
          </a:p>
          <a:p>
            <a:pPr defTabSz="685800">
              <a:defRPr/>
            </a:pPr>
            <a:r>
              <a:rPr lang="en-US" sz="700" dirty="0">
                <a:solidFill>
                  <a:schemeClr val="accent5">
                    <a:lumMod val="50000"/>
                  </a:schemeClr>
                </a:solidFill>
                <a:latin typeface="Helvetica" pitchFamily="2" charset="0"/>
              </a:rPr>
              <a:t>format (include KPIs that will support monitoring)</a:t>
            </a:r>
          </a:p>
          <a:p>
            <a:pPr defTabSz="685800">
              <a:defRPr/>
            </a:pPr>
            <a:r>
              <a:rPr lang="en-US" sz="700" dirty="0">
                <a:solidFill>
                  <a:schemeClr val="accent5">
                    <a:lumMod val="50000"/>
                  </a:schemeClr>
                </a:solidFill>
                <a:latin typeface="Helvetica" pitchFamily="2" charset="0"/>
              </a:rPr>
              <a:t>• Develop a risk register and associated contingency plans</a:t>
            </a:r>
          </a:p>
        </p:txBody>
      </p:sp>
    </p:spTree>
    <p:extLst>
      <p:ext uri="{BB962C8B-B14F-4D97-AF65-F5344CB8AC3E}">
        <p14:creationId xmlns:p14="http://schemas.microsoft.com/office/powerpoint/2010/main" val="2250243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B6746B-8279-B84E-BA4C-A8A5588729B5}"/>
              </a:ext>
            </a:extLst>
          </p:cNvPr>
          <p:cNvPicPr>
            <a:picLocks noChangeAspect="1"/>
          </p:cNvPicPr>
          <p:nvPr/>
        </p:nvPicPr>
        <p:blipFill>
          <a:blip r:embed="rId2"/>
          <a:stretch>
            <a:fillRect/>
          </a:stretch>
        </p:blipFill>
        <p:spPr>
          <a:xfrm>
            <a:off x="2886085" y="1746547"/>
            <a:ext cx="4918423" cy="2961265"/>
          </a:xfrm>
          <a:prstGeom prst="rect">
            <a:avLst/>
          </a:prstGeom>
        </p:spPr>
      </p:pic>
    </p:spTree>
    <p:extLst>
      <p:ext uri="{BB962C8B-B14F-4D97-AF65-F5344CB8AC3E}">
        <p14:creationId xmlns:p14="http://schemas.microsoft.com/office/powerpoint/2010/main" val="380306157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4CEFE-281A-5583-BC5F-9F80447AE0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8B2367-4F8F-CEA6-BE75-9A145BDB1F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5CEE61-2945-FF2F-473F-EE15F1F1A1C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BC13833-0EFD-4B03-F01A-6D82C9FFEB4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91748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p:cNvSpPr txBox="1"/>
          <p:nvPr/>
        </p:nvSpPr>
        <p:spPr>
          <a:xfrm>
            <a:off x="2590800" y="1193906"/>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4000" b="1" dirty="0">
                <a:solidFill>
                  <a:schemeClr val="accent5">
                    <a:lumMod val="50000"/>
                  </a:schemeClr>
                </a:solidFill>
                <a:latin typeface="Arial"/>
                <a:ea typeface="Arial"/>
                <a:cs typeface="Arial"/>
                <a:sym typeface="Arial"/>
              </a:rPr>
              <a:t>Strategic marketing</a:t>
            </a:r>
            <a:endParaRPr sz="1050" dirty="0">
              <a:solidFill>
                <a:schemeClr val="accent5">
                  <a:lumMod val="50000"/>
                </a:schemeClr>
              </a:solidFill>
              <a:latin typeface="Calibri" panose="020F0502020204030204"/>
            </a:endParaRPr>
          </a:p>
          <a:p>
            <a:pPr defTabSz="685800">
              <a:spcBef>
                <a:spcPts val="750"/>
              </a:spcBef>
              <a:buClr>
                <a:srgbClr val="0070C0"/>
              </a:buClr>
              <a:buSzPts val="7200"/>
              <a:defRPr/>
            </a:pPr>
            <a:r>
              <a:rPr lang="en-US" sz="4000" b="1" dirty="0">
                <a:solidFill>
                  <a:schemeClr val="accent5">
                    <a:lumMod val="50000"/>
                  </a:schemeClr>
                </a:solidFill>
                <a:latin typeface="Arial"/>
                <a:ea typeface="Arial"/>
                <a:cs typeface="Arial"/>
                <a:sym typeface="Arial"/>
              </a:rPr>
              <a:t>Lecture # 9</a:t>
            </a:r>
            <a:endParaRPr sz="1050" dirty="0">
              <a:solidFill>
                <a:schemeClr val="accent5">
                  <a:lumMod val="50000"/>
                </a:schemeClr>
              </a:solidFill>
              <a:latin typeface="Calibri" panose="020F0502020204030204"/>
            </a:endParaRPr>
          </a:p>
        </p:txBody>
      </p:sp>
      <p:pic>
        <p:nvPicPr>
          <p:cNvPr id="99" name="Google Shape;99;p1"/>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6C134F61-343B-A25C-EA16-FFAC2C0CB739}"/>
              </a:ext>
            </a:extLst>
          </p:cNvPr>
          <p:cNvSpPr txBox="1">
            <a:spLocks/>
          </p:cNvSpPr>
          <p:nvPr/>
        </p:nvSpPr>
        <p:spPr>
          <a:xfrm>
            <a:off x="1595850" y="2732154"/>
            <a:ext cx="3085688" cy="3268596"/>
          </a:xfrm>
          <a:prstGeom prst="rect">
            <a:avLst/>
          </a:prstGeom>
          <a:solidFill>
            <a:schemeClr val="accent5">
              <a:lumMod val="50000"/>
            </a:schemeClr>
          </a:solidFill>
        </p:spPr>
        <p:txBody>
          <a:bodyPr vert="horz" lIns="68580" tIns="34290" rIns="68580" bIns="34290" rtlCol="0" anchor="ct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dirty="0">
                <a:solidFill>
                  <a:prstClr val="white"/>
                </a:solidFill>
                <a:latin typeface="Segoe UI Web (Arabic)"/>
              </a:rPr>
              <a:t> 6:15</a:t>
            </a:r>
            <a:r>
              <a:rPr lang="ar-SA" sz="4050" dirty="0">
                <a:solidFill>
                  <a:prstClr val="white"/>
                </a:solidFill>
                <a:latin typeface="Segoe UI Web (Arabic)"/>
              </a:rPr>
              <a:t>مساء 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extLst>
      <p:ext uri="{BB962C8B-B14F-4D97-AF65-F5344CB8AC3E}">
        <p14:creationId xmlns:p14="http://schemas.microsoft.com/office/powerpoint/2010/main" val="3571349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uick Recap: Make Sure to not Miss out on Significant Information! –  Hamrobazar Blog">
            <a:extLst>
              <a:ext uri="{FF2B5EF4-FFF2-40B4-BE49-F238E27FC236}">
                <a16:creationId xmlns:a16="http://schemas.microsoft.com/office/drawing/2014/main" id="{D05981C7-0C96-C06F-EC9E-85FD8BD14A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6600" y="1661406"/>
            <a:ext cx="3968750" cy="35351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3362EE-ED8F-B3EF-DA00-4C2F218BE55E}"/>
              </a:ext>
            </a:extLst>
          </p:cNvPr>
          <p:cNvPicPr>
            <a:picLocks noChangeAspect="1"/>
          </p:cNvPicPr>
          <p:nvPr/>
        </p:nvPicPr>
        <p:blipFill>
          <a:blip r:embed="rId3"/>
          <a:stretch>
            <a:fillRect/>
          </a:stretch>
        </p:blipFill>
        <p:spPr>
          <a:xfrm>
            <a:off x="5975350" y="1661406"/>
            <a:ext cx="4518956" cy="3535188"/>
          </a:xfrm>
          <a:prstGeom prst="rect">
            <a:avLst/>
          </a:prstGeom>
        </p:spPr>
      </p:pic>
      <p:sp>
        <p:nvSpPr>
          <p:cNvPr id="5" name="TextBox 4">
            <a:extLst>
              <a:ext uri="{FF2B5EF4-FFF2-40B4-BE49-F238E27FC236}">
                <a16:creationId xmlns:a16="http://schemas.microsoft.com/office/drawing/2014/main" id="{BF5FBFCD-5EEE-6A46-5ED6-6D4F594B481E}"/>
              </a:ext>
            </a:extLst>
          </p:cNvPr>
          <p:cNvSpPr txBox="1"/>
          <p:nvPr/>
        </p:nvSpPr>
        <p:spPr>
          <a:xfrm>
            <a:off x="5617972" y="1222826"/>
            <a:ext cx="4567428" cy="461665"/>
          </a:xfrm>
          <a:prstGeom prst="rect">
            <a:avLst/>
          </a:prstGeom>
          <a:noFill/>
        </p:spPr>
        <p:txBody>
          <a:bodyPr wrap="square">
            <a:spAutoFit/>
          </a:bodyPr>
          <a:lstStyle/>
          <a:p>
            <a:pPr algn="ctr" defTabSz="685800">
              <a:defRPr/>
            </a:pPr>
            <a:r>
              <a:rPr lang="en-US" sz="2400" b="1" dirty="0">
                <a:solidFill>
                  <a:srgbClr val="C00000"/>
                </a:solidFill>
                <a:latin typeface="Abadi" panose="020B0604020104020204" pitchFamily="34" charset="0"/>
              </a:rPr>
              <a:t>Quick recap on previous lecture </a:t>
            </a:r>
          </a:p>
        </p:txBody>
      </p:sp>
    </p:spTree>
    <p:extLst>
      <p:ext uri="{BB962C8B-B14F-4D97-AF65-F5344CB8AC3E}">
        <p14:creationId xmlns:p14="http://schemas.microsoft.com/office/powerpoint/2010/main" val="3433251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748CAB-A4ED-9B48-46DF-8DC9BAAB10D1}"/>
              </a:ext>
            </a:extLst>
          </p:cNvPr>
          <p:cNvPicPr>
            <a:picLocks noChangeAspect="1"/>
          </p:cNvPicPr>
          <p:nvPr/>
        </p:nvPicPr>
        <p:blipFill>
          <a:blip r:embed="rId2"/>
          <a:stretch>
            <a:fillRect/>
          </a:stretch>
        </p:blipFill>
        <p:spPr>
          <a:xfrm>
            <a:off x="2382886" y="1339850"/>
            <a:ext cx="7426231" cy="41783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0951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524001" y="857250"/>
            <a:ext cx="9085007" cy="1121846"/>
          </a:xfrm>
          <a:prstGeom prst="rect">
            <a:avLst/>
          </a:prstGeom>
          <a:noFill/>
          <a:ln>
            <a:noFill/>
          </a:ln>
        </p:spPr>
        <p:txBody>
          <a:bodyPr spcFirstLastPara="1" vert="horz" wrap="square" lIns="68569" tIns="34275" rIns="68569" bIns="34275" rtlCol="0" anchor="ctr" anchorCtr="0">
            <a:normAutofit/>
          </a:bodyPr>
          <a:lstStyle>
            <a:lvl1pPr>
              <a:lnSpc>
                <a:spcPct val="90000"/>
              </a:lnSpc>
              <a:spcBef>
                <a:spcPts val="0"/>
              </a:spcBef>
              <a:buClr>
                <a:srgbClr val="B80E0F"/>
              </a:buClr>
              <a:buSzPts val="3600"/>
              <a:buNone/>
              <a:defRPr sz="3600">
                <a:solidFill>
                  <a:srgbClr val="B80E0F"/>
                </a:solidFill>
                <a:latin typeface="Impact"/>
                <a:ea typeface="Impact"/>
                <a:cs typeface="Impact"/>
              </a:defRPr>
            </a:lvl1pPr>
          </a:lstStyle>
          <a:p>
            <a:pPr defTabSz="685800">
              <a:defRPr/>
            </a:pPr>
            <a:r>
              <a:rPr sz="2700" dirty="0"/>
              <a:t>Interaction between marketing</a:t>
            </a:r>
            <a:r>
              <a:rPr lang="en-US" sz="2700" dirty="0"/>
              <a:t> </a:t>
            </a:r>
            <a:r>
              <a:rPr sz="2700" dirty="0"/>
              <a:t>and corporate strategy</a:t>
            </a:r>
          </a:p>
        </p:txBody>
      </p:sp>
      <p:pic>
        <p:nvPicPr>
          <p:cNvPr id="4" name="Picture 4"/>
          <p:cNvPicPr>
            <a:picLocks/>
          </p:cNvPicPr>
          <p:nvPr/>
        </p:nvPicPr>
        <p:blipFill>
          <a:blip r:embed="rId3" cstate="print"/>
          <a:srcRect/>
          <a:stretch>
            <a:fillRect/>
          </a:stretch>
        </p:blipFill>
        <p:spPr bwMode="auto">
          <a:xfrm>
            <a:off x="3079956" y="1654633"/>
            <a:ext cx="6157451" cy="3708251"/>
          </a:xfrm>
          <a:prstGeom prst="rect">
            <a:avLst/>
          </a:prstGeom>
          <a:noFill/>
        </p:spPr>
      </p:pic>
    </p:spTree>
    <p:extLst>
      <p:ext uri="{BB962C8B-B14F-4D97-AF65-F5344CB8AC3E}">
        <p14:creationId xmlns:p14="http://schemas.microsoft.com/office/powerpoint/2010/main" val="2601482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AB01E-E50E-B4D0-6979-AFDDC6A35068}"/>
              </a:ext>
            </a:extLst>
          </p:cNvPr>
          <p:cNvSpPr>
            <a:spLocks noGrp="1"/>
          </p:cNvSpPr>
          <p:nvPr>
            <p:ph type="title"/>
          </p:nvPr>
        </p:nvSpPr>
        <p:spPr>
          <a:xfrm>
            <a:off x="2057400" y="877834"/>
            <a:ext cx="8229600" cy="1097280"/>
          </a:xfrm>
          <a:noFill/>
          <a:ln>
            <a:noFill/>
          </a:ln>
        </p:spPr>
        <p:txBody>
          <a:bodyPr spcFirstLastPara="1" vert="horz" wrap="square" lIns="68569" tIns="34275" rIns="68569" bIns="34275" rtlCol="0" anchor="ctr" anchorCtr="0">
            <a:normAutofit/>
          </a:bodyPr>
          <a:lstStyle/>
          <a:p>
            <a:pPr>
              <a:spcBef>
                <a:spcPts val="0"/>
              </a:spcBef>
              <a:buClr>
                <a:srgbClr val="B80E0F"/>
              </a:buClr>
              <a:buSzPts val="3600"/>
            </a:pPr>
            <a:r>
              <a:rPr lang="en-US" sz="2700" dirty="0">
                <a:latin typeface="Impact"/>
              </a:rPr>
              <a:t>Marketing and corporate strategies examples </a:t>
            </a:r>
          </a:p>
        </p:txBody>
      </p:sp>
      <p:pic>
        <p:nvPicPr>
          <p:cNvPr id="5" name="Content Placeholder 4">
            <a:extLst>
              <a:ext uri="{FF2B5EF4-FFF2-40B4-BE49-F238E27FC236}">
                <a16:creationId xmlns:a16="http://schemas.microsoft.com/office/drawing/2014/main" id="{9BD798AE-BCC2-2887-63C4-A8715AED6F9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913" t="54312" r="18820" b="12410"/>
          <a:stretch/>
        </p:blipFill>
        <p:spPr>
          <a:xfrm>
            <a:off x="2803072" y="2219622"/>
            <a:ext cx="6585857" cy="3143250"/>
          </a:xfrm>
        </p:spPr>
      </p:pic>
      <p:sp>
        <p:nvSpPr>
          <p:cNvPr id="3" name="TextBox 2">
            <a:extLst>
              <a:ext uri="{FF2B5EF4-FFF2-40B4-BE49-F238E27FC236}">
                <a16:creationId xmlns:a16="http://schemas.microsoft.com/office/drawing/2014/main" id="{27441FAE-9CB6-267A-0618-EEC331094A49}"/>
              </a:ext>
            </a:extLst>
          </p:cNvPr>
          <p:cNvSpPr txBox="1"/>
          <p:nvPr/>
        </p:nvSpPr>
        <p:spPr>
          <a:xfrm>
            <a:off x="3167022" y="5680084"/>
            <a:ext cx="6537402" cy="300082"/>
          </a:xfrm>
          <a:prstGeom prst="rect">
            <a:avLst/>
          </a:prstGeom>
          <a:noFill/>
        </p:spPr>
        <p:txBody>
          <a:bodyPr wrap="square">
            <a:spAutoFit/>
          </a:bodyPr>
          <a:lstStyle/>
          <a:p>
            <a:pPr defTabSz="685800">
              <a:defRPr/>
            </a:pPr>
            <a:r>
              <a:rPr lang="en-US" sz="1350" dirty="0">
                <a:solidFill>
                  <a:prstClr val="black"/>
                </a:solidFill>
                <a:latin typeface="Calibri" panose="020F0502020204030204" pitchFamily="34" charset="0"/>
                <a:ea typeface="Calibri" panose="020F0502020204030204" pitchFamily="34" charset="0"/>
              </a:rPr>
              <a:t>Proctor, T., 2014, Strategic Marketing: An Introduction, Routledge</a:t>
            </a:r>
            <a:r>
              <a:rPr lang="en-SA" sz="1350" dirty="0">
                <a:solidFill>
                  <a:prstClr val="black"/>
                </a:solidFill>
                <a:latin typeface="Calibri" panose="020F0502020204030204"/>
              </a:rPr>
              <a:t> </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244811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9D2D24-D1C7-9AF3-8121-FC851B74D6C8}"/>
              </a:ext>
            </a:extLst>
          </p:cNvPr>
          <p:cNvPicPr>
            <a:picLocks noChangeAspect="1"/>
          </p:cNvPicPr>
          <p:nvPr/>
        </p:nvPicPr>
        <p:blipFill>
          <a:blip r:embed="rId2"/>
          <a:stretch>
            <a:fillRect/>
          </a:stretch>
        </p:blipFill>
        <p:spPr>
          <a:xfrm>
            <a:off x="6228515" y="1277669"/>
            <a:ext cx="4029075" cy="2266921"/>
          </a:xfrm>
          <a:prstGeom prst="rect">
            <a:avLst/>
          </a:prstGeom>
        </p:spPr>
      </p:pic>
      <p:pic>
        <p:nvPicPr>
          <p:cNvPr id="2" name="Picture 1">
            <a:extLst>
              <a:ext uri="{FF2B5EF4-FFF2-40B4-BE49-F238E27FC236}">
                <a16:creationId xmlns:a16="http://schemas.microsoft.com/office/drawing/2014/main" id="{35AF5684-77F2-7645-1DD0-BF11A386D3CE}"/>
              </a:ext>
            </a:extLst>
          </p:cNvPr>
          <p:cNvPicPr>
            <a:picLocks noChangeAspect="1"/>
          </p:cNvPicPr>
          <p:nvPr/>
        </p:nvPicPr>
        <p:blipFill>
          <a:blip r:embed="rId3"/>
          <a:stretch>
            <a:fillRect/>
          </a:stretch>
        </p:blipFill>
        <p:spPr>
          <a:xfrm>
            <a:off x="2020561" y="1277669"/>
            <a:ext cx="4029074" cy="2266921"/>
          </a:xfrm>
          <a:prstGeom prst="rect">
            <a:avLst/>
          </a:prstGeom>
        </p:spPr>
      </p:pic>
      <p:pic>
        <p:nvPicPr>
          <p:cNvPr id="4" name="Picture 3">
            <a:extLst>
              <a:ext uri="{FF2B5EF4-FFF2-40B4-BE49-F238E27FC236}">
                <a16:creationId xmlns:a16="http://schemas.microsoft.com/office/drawing/2014/main" id="{C060EAB2-486D-D270-3034-20FB2056EA90}"/>
              </a:ext>
            </a:extLst>
          </p:cNvPr>
          <p:cNvPicPr>
            <a:picLocks noChangeAspect="1"/>
          </p:cNvPicPr>
          <p:nvPr/>
        </p:nvPicPr>
        <p:blipFill>
          <a:blip r:embed="rId4"/>
          <a:stretch>
            <a:fillRect/>
          </a:stretch>
        </p:blipFill>
        <p:spPr>
          <a:xfrm>
            <a:off x="2020561" y="3573498"/>
            <a:ext cx="4029074" cy="2006835"/>
          </a:xfrm>
          <a:prstGeom prst="rect">
            <a:avLst/>
          </a:prstGeom>
        </p:spPr>
      </p:pic>
      <p:pic>
        <p:nvPicPr>
          <p:cNvPr id="6" name="Picture 5">
            <a:extLst>
              <a:ext uri="{FF2B5EF4-FFF2-40B4-BE49-F238E27FC236}">
                <a16:creationId xmlns:a16="http://schemas.microsoft.com/office/drawing/2014/main" id="{15E9EF5D-A58F-51EC-1BDF-F7658DED4A5A}"/>
              </a:ext>
            </a:extLst>
          </p:cNvPr>
          <p:cNvPicPr>
            <a:picLocks noChangeAspect="1"/>
          </p:cNvPicPr>
          <p:nvPr/>
        </p:nvPicPr>
        <p:blipFill rotWithShape="1">
          <a:blip r:embed="rId5"/>
          <a:srcRect l="2898" t="14347" r="2380" b="13441"/>
          <a:stretch/>
        </p:blipFill>
        <p:spPr>
          <a:xfrm>
            <a:off x="6228515" y="3589230"/>
            <a:ext cx="3983003" cy="2006835"/>
          </a:xfrm>
          <a:prstGeom prst="rect">
            <a:avLst/>
          </a:prstGeom>
        </p:spPr>
      </p:pic>
    </p:spTree>
    <p:extLst>
      <p:ext uri="{BB962C8B-B14F-4D97-AF65-F5344CB8AC3E}">
        <p14:creationId xmlns:p14="http://schemas.microsoft.com/office/powerpoint/2010/main" val="271585459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8F6929-25F5-3C06-E0DD-7BF48865BA8B}"/>
              </a:ext>
            </a:extLst>
          </p:cNvPr>
          <p:cNvPicPr>
            <a:picLocks noChangeAspect="1"/>
          </p:cNvPicPr>
          <p:nvPr/>
        </p:nvPicPr>
        <p:blipFill>
          <a:blip r:embed="rId2"/>
          <a:stretch>
            <a:fillRect/>
          </a:stretch>
        </p:blipFill>
        <p:spPr>
          <a:xfrm>
            <a:off x="1986616" y="1262302"/>
            <a:ext cx="3572266" cy="4241051"/>
          </a:xfrm>
          <a:prstGeom prst="rect">
            <a:avLst/>
          </a:prstGeom>
        </p:spPr>
        <p:style>
          <a:lnRef idx="2">
            <a:schemeClr val="dk1"/>
          </a:lnRef>
          <a:fillRef idx="1">
            <a:schemeClr val="lt1"/>
          </a:fillRef>
          <a:effectRef idx="0">
            <a:schemeClr val="dk1"/>
          </a:effectRef>
          <a:fontRef idx="minor">
            <a:schemeClr val="dk1"/>
          </a:fontRef>
        </p:style>
      </p:pic>
      <p:pic>
        <p:nvPicPr>
          <p:cNvPr id="3" name="Picture 2">
            <a:extLst>
              <a:ext uri="{FF2B5EF4-FFF2-40B4-BE49-F238E27FC236}">
                <a16:creationId xmlns:a16="http://schemas.microsoft.com/office/drawing/2014/main" id="{F77B2104-CE37-1E02-7E8B-5161E06E7303}"/>
              </a:ext>
            </a:extLst>
          </p:cNvPr>
          <p:cNvPicPr>
            <a:picLocks noChangeAspect="1"/>
          </p:cNvPicPr>
          <p:nvPr/>
        </p:nvPicPr>
        <p:blipFill>
          <a:blip r:embed="rId3"/>
          <a:stretch>
            <a:fillRect/>
          </a:stretch>
        </p:blipFill>
        <p:spPr>
          <a:xfrm>
            <a:off x="5663739" y="1262302"/>
            <a:ext cx="4646503" cy="424105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64830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2574</Words>
  <Application>Microsoft Office PowerPoint</Application>
  <PresentationFormat>Widescreen</PresentationFormat>
  <Paragraphs>207</Paragraphs>
  <Slides>29</Slides>
  <Notes>12</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Abadi</vt:lpstr>
      <vt:lpstr>Arial</vt:lpstr>
      <vt:lpstr>Arial Black</vt:lpstr>
      <vt:lpstr>ArialMT</vt:lpstr>
      <vt:lpstr>Calibri</vt:lpstr>
      <vt:lpstr>Calibri Light</vt:lpstr>
      <vt:lpstr>Gill Sans MT</vt:lpstr>
      <vt:lpstr>Helvetica</vt:lpstr>
      <vt:lpstr>Impact</vt:lpstr>
      <vt:lpstr>Plantin</vt:lpstr>
      <vt:lpstr>Segoe UI Web (Arabic)</vt:lpstr>
      <vt:lpstr>TimesNewRomanPSMT</vt:lpstr>
      <vt:lpstr>Office Theme</vt:lpstr>
      <vt:lpstr>PowerPoint Presentation</vt:lpstr>
      <vt:lpstr>PowerPoint Presentation</vt:lpstr>
      <vt:lpstr>PowerPoint Presentation</vt:lpstr>
      <vt:lpstr>PowerPoint Presentation</vt:lpstr>
      <vt:lpstr>PowerPoint Presentation</vt:lpstr>
      <vt:lpstr>PowerPoint Presentation</vt:lpstr>
      <vt:lpstr>Marketing and corporate strategies examples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Constructing an Integrated Marketing Mix</vt:lpstr>
      <vt:lpstr>1st  P- Product </vt:lpstr>
      <vt:lpstr>2nd P-Price</vt:lpstr>
      <vt:lpstr>3rd P-Place (distribution /marketing channels)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 Fathy</cp:lastModifiedBy>
  <cp:revision>1</cp:revision>
  <dcterms:created xsi:type="dcterms:W3CDTF">2025-10-30T13:16:24Z</dcterms:created>
  <dcterms:modified xsi:type="dcterms:W3CDTF">2025-10-30T13:16:53Z</dcterms:modified>
</cp:coreProperties>
</file>