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1.jpg" ContentType="image/jpg"/>
  <Override PartName="/ppt/media/image52.jpg" ContentType="image/jpg"/>
  <Override PartName="/ppt/media/image53.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146851278" r:id="rId2"/>
    <p:sldId id="2146851279" r:id="rId3"/>
    <p:sldId id="2146851282" r:id="rId4"/>
    <p:sldId id="2146851283" r:id="rId5"/>
    <p:sldId id="2146850606" r:id="rId6"/>
    <p:sldId id="2146850607" r:id="rId7"/>
    <p:sldId id="2146850608" r:id="rId8"/>
    <p:sldId id="2146850609" r:id="rId9"/>
    <p:sldId id="2146850610" r:id="rId10"/>
    <p:sldId id="2146850611" r:id="rId11"/>
    <p:sldId id="2146850612" r:id="rId12"/>
    <p:sldId id="2146850613" r:id="rId13"/>
    <p:sldId id="2146850614" r:id="rId14"/>
    <p:sldId id="2146850615" r:id="rId15"/>
    <p:sldId id="2146850616" r:id="rId16"/>
    <p:sldId id="2146850617" r:id="rId17"/>
    <p:sldId id="2146850618" r:id="rId18"/>
    <p:sldId id="2146850619" r:id="rId19"/>
    <p:sldId id="2146850620" r:id="rId20"/>
    <p:sldId id="2146850621" r:id="rId21"/>
    <p:sldId id="2146850622" r:id="rId22"/>
    <p:sldId id="2146850623" r:id="rId23"/>
    <p:sldId id="2146850624" r:id="rId24"/>
    <p:sldId id="2146850625" r:id="rId25"/>
    <p:sldId id="2146850626" r:id="rId26"/>
    <p:sldId id="2146848448" r:id="rId27"/>
    <p:sldId id="747" r:id="rId28"/>
    <p:sldId id="392" r:id="rId29"/>
    <p:sldId id="455" r:id="rId30"/>
    <p:sldId id="2146849477" r:id="rId31"/>
    <p:sldId id="748" r:id="rId32"/>
    <p:sldId id="461" r:id="rId33"/>
    <p:sldId id="462" r:id="rId34"/>
    <p:sldId id="2146849987" r:id="rId35"/>
    <p:sldId id="2146848975" r:id="rId36"/>
    <p:sldId id="2146849478" r:id="rId37"/>
    <p:sldId id="412" r:id="rId38"/>
    <p:sldId id="413" r:id="rId39"/>
    <p:sldId id="390" r:id="rId40"/>
    <p:sldId id="383" r:id="rId41"/>
    <p:sldId id="385" r:id="rId42"/>
    <p:sldId id="404" r:id="rId43"/>
    <p:sldId id="2146849239" r:id="rId44"/>
    <p:sldId id="2146848985" r:id="rId45"/>
    <p:sldId id="468" r:id="rId46"/>
    <p:sldId id="469" r:id="rId47"/>
    <p:sldId id="465" r:id="rId48"/>
    <p:sldId id="378" r:id="rId49"/>
    <p:sldId id="2146848925" r:id="rId50"/>
    <p:sldId id="2146849479" r:id="rId51"/>
    <p:sldId id="2146848409" r:id="rId52"/>
    <p:sldId id="2146848926" r:id="rId53"/>
    <p:sldId id="2146848411" r:id="rId54"/>
    <p:sldId id="2146849335" r:id="rId55"/>
    <p:sldId id="2146849323" r:id="rId56"/>
    <p:sldId id="2146848937" r:id="rId57"/>
    <p:sldId id="2146849491" r:id="rId58"/>
    <p:sldId id="2146849492" r:id="rId59"/>
    <p:sldId id="2146851291" r:id="rId60"/>
    <p:sldId id="2146848314" r:id="rId61"/>
    <p:sldId id="2146848941" r:id="rId62"/>
    <p:sldId id="449" r:id="rId63"/>
    <p:sldId id="451" r:id="rId64"/>
    <p:sldId id="452" r:id="rId65"/>
    <p:sldId id="2146851285" r:id="rId66"/>
    <p:sldId id="2146850658" r:id="rId67"/>
    <p:sldId id="2146850659" r:id="rId68"/>
    <p:sldId id="2146850661" r:id="rId69"/>
    <p:sldId id="2146850662" r:id="rId70"/>
    <p:sldId id="2146850663" r:id="rId71"/>
    <p:sldId id="2146850664" r:id="rId72"/>
    <p:sldId id="2146850665" r:id="rId73"/>
    <p:sldId id="2146850666" r:id="rId74"/>
    <p:sldId id="2146850669" r:id="rId75"/>
    <p:sldId id="2146850667" r:id="rId76"/>
    <p:sldId id="2146850672" r:id="rId77"/>
    <p:sldId id="2146850673" r:id="rId78"/>
    <p:sldId id="2146850674" r:id="rId79"/>
    <p:sldId id="2146850675" r:id="rId80"/>
    <p:sldId id="2146850676" r:id="rId81"/>
    <p:sldId id="2146850677" r:id="rId82"/>
    <p:sldId id="2146850678" r:id="rId83"/>
    <p:sldId id="2146850553" r:id="rId84"/>
    <p:sldId id="2146850554" r:id="rId85"/>
    <p:sldId id="2146850152" r:id="rId86"/>
    <p:sldId id="554"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15948-A64F-42BD-8DEB-80E7D080E21C}"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1DA96-6193-4C4A-A1F6-4F164E07B469}" type="slidenum">
              <a:rPr lang="en-US" smtClean="0"/>
              <a:t>‹#›</a:t>
            </a:fld>
            <a:endParaRPr lang="en-US"/>
          </a:p>
        </p:txBody>
      </p:sp>
    </p:spTree>
    <p:extLst>
      <p:ext uri="{BB962C8B-B14F-4D97-AF65-F5344CB8AC3E}">
        <p14:creationId xmlns:p14="http://schemas.microsoft.com/office/powerpoint/2010/main" val="3519947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esla.com/referral/trevor7755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603F25E-8CF9-AAB4-CB82-96207219C113}"/>
            </a:ext>
          </a:extLst>
        </p:cNvPr>
        <p:cNvGrpSpPr/>
        <p:nvPr/>
      </p:nvGrpSpPr>
      <p:grpSpPr>
        <a:xfrm>
          <a:off x="0" y="0"/>
          <a:ext cx="0" cy="0"/>
          <a:chOff x="0" y="0"/>
          <a:chExt cx="0" cy="0"/>
        </a:xfrm>
      </p:grpSpPr>
      <p:sp>
        <p:nvSpPr>
          <p:cNvPr id="93" name="Google Shape;93;p1:notes">
            <a:extLst>
              <a:ext uri="{FF2B5EF4-FFF2-40B4-BE49-F238E27FC236}">
                <a16:creationId xmlns:a16="http://schemas.microsoft.com/office/drawing/2014/main" id="{EC6A1ED7-B29A-DFA1-AF9D-B08DA0E23C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a:extLst>
              <a:ext uri="{FF2B5EF4-FFF2-40B4-BE49-F238E27FC236}">
                <a16:creationId xmlns:a16="http://schemas.microsoft.com/office/drawing/2014/main" id="{900F8571-C684-EB20-DCF7-DBD903924D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a:extLst>
              <a:ext uri="{FF2B5EF4-FFF2-40B4-BE49-F238E27FC236}">
                <a16:creationId xmlns:a16="http://schemas.microsoft.com/office/drawing/2014/main" id="{431AE913-08B0-2DF6-328D-9EC6870729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00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dirty="0" err="1">
                <a:solidFill>
                  <a:srgbClr val="000000"/>
                </a:solidFill>
                <a:effectLst/>
                <a:latin typeface="Roboto" panose="02000000000000000000" pitchFamily="2" charset="0"/>
              </a:rPr>
              <a:t>esla</a:t>
            </a:r>
            <a:r>
              <a:rPr lang="en-US" b="0" i="0" dirty="0">
                <a:solidFill>
                  <a:srgbClr val="000000"/>
                </a:solidFill>
                <a:effectLst/>
                <a:latin typeface="Roboto" panose="02000000000000000000" pitchFamily="2" charset="0"/>
              </a:rPr>
              <a:t> sells most of their new cars through orders on the internet. You can go to their site and </a:t>
            </a:r>
            <a:r>
              <a:rPr lang="en-US" b="0" i="0" u="none" strike="noStrike" dirty="0">
                <a:solidFill>
                  <a:srgbClr val="0D4D7C"/>
                </a:solidFill>
                <a:effectLst/>
                <a:latin typeface="Roboto" panose="02000000000000000000" pitchFamily="2" charset="0"/>
                <a:hlinkClick r:id="rId3"/>
              </a:rPr>
              <a:t>con</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48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65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3A3A"/>
                </a:solidFill>
                <a:effectLst/>
                <a:uLnTx/>
                <a:uFillTx/>
                <a:latin typeface="Open Sans" panose="020B0606030504020204" pitchFamily="34" charset="0"/>
                <a:ea typeface="+mn-ea"/>
                <a:cs typeface="+mn-cs"/>
              </a:rPr>
              <a:t>7 Eleven opened its 71,100th retail store in the world and crossed a very important milestone on July 13, 2020. This store was inaugurated in Seoul, South Korea. This brand has licensed stores and/or franchises all over the world.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Impact" panose="020B0806030902050204"/>
                <a:ea typeface="+mn-ea"/>
                <a:cs typeface="+mn-cs"/>
              </a:rPr>
            </a:br>
            <a:endParaRPr kumimoji="0" lang="en-SA" sz="1200" b="0" i="0" u="none" strike="noStrike" kern="1200" cap="none" spc="0" normalizeH="0" baseline="0" noProof="0" dirty="0">
              <a:ln>
                <a:noFill/>
              </a:ln>
              <a:solidFill>
                <a:prstClr val="black"/>
              </a:solidFill>
              <a:effectLst/>
              <a:uLnTx/>
              <a:uFillTx/>
              <a:latin typeface="Impact" panose="020B0806030902050204"/>
              <a:ea typeface="+mn-ea"/>
              <a:cs typeface="+mn-cs"/>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69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Changes in technology and the explosive growth of direct and online marketing are having a profound impact on the nature and design of marketing channels. One major trend is toward </a:t>
            </a:r>
            <a:r>
              <a:rPr lang="en-US" altLang="en-US" b="1" dirty="0">
                <a:solidFill>
                  <a:srgbClr val="008000"/>
                </a:solidFill>
                <a:latin typeface="Arial" panose="020B0604020202020204" pitchFamily="34" charset="0"/>
                <a:ea typeface="ＭＳ Ｐゴシック" panose="020B0600070205080204" pitchFamily="34" charset="-128"/>
              </a:rPr>
              <a:t>disintermediation</a:t>
            </a:r>
            <a:r>
              <a:rPr lang="en-US" altLang="en-US" dirty="0">
                <a:solidFill>
                  <a:srgbClr val="008000"/>
                </a:solidFill>
                <a:latin typeface="Arial" panose="020B0604020202020204" pitchFamily="34" charset="0"/>
                <a:ea typeface="ＭＳ Ｐゴシック" panose="020B0600070205080204" pitchFamily="34" charset="-128"/>
              </a:rPr>
              <a:t>, which refers to the cutting out of marketing channel intermediaries by product or service producers, or the displacement of traditional resellers by radical new types of intermediaries.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6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9373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14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031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contrasts the two basic promotion mix strategies: push promotion versus pull promotion. The relative emphasis given to the specific promotion tools differs for push and pull strategies.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push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using the sales force and trade promotion to push the product through channels. The producer promotes the product to channel members that in turn promote it to final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pull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spending a lot on consumer advertising and promotion to induce final consumers to buy the product, creating a demand vacuum that pulls the product through the channel.</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Business-to-consume</a:t>
            </a:r>
            <a:r>
              <a:rPr lang="en-US" altLang="en-US" b="0" dirty="0">
                <a:solidFill>
                  <a:srgbClr val="008000"/>
                </a:solidFill>
                <a:latin typeface="Arial" panose="020B0604020202020204" pitchFamily="34" charset="0"/>
                <a:ea typeface="ＭＳ Ｐゴシック" panose="020B0600070205080204" pitchFamily="34" charset="-128"/>
              </a:rPr>
              <a:t>r companies</a:t>
            </a:r>
            <a:r>
              <a:rPr lang="en-US" altLang="en-US" b="1" dirty="0">
                <a:solidFill>
                  <a:srgbClr val="008000"/>
                </a:solidFill>
                <a:latin typeface="Arial" panose="020B0604020202020204" pitchFamily="34" charset="0"/>
                <a:ea typeface="ＭＳ Ｐゴシック" panose="020B0600070205080204" pitchFamily="34" charset="-128"/>
              </a:rPr>
              <a:t> pull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advertising, followed by sales promotion, personal selling, and then public relations. </a:t>
            </a:r>
            <a:r>
              <a:rPr lang="en-US" altLang="en-US" b="1" dirty="0">
                <a:solidFill>
                  <a:srgbClr val="008000"/>
                </a:solidFill>
                <a:latin typeface="Arial" panose="020B0604020202020204" pitchFamily="34" charset="0"/>
                <a:ea typeface="ＭＳ Ｐゴシック" panose="020B0600070205080204" pitchFamily="34" charset="-128"/>
              </a:rPr>
              <a:t>Business-to-business</a:t>
            </a:r>
            <a:r>
              <a:rPr lang="en-US" altLang="en-US" b="0" dirty="0">
                <a:solidFill>
                  <a:srgbClr val="008000"/>
                </a:solidFill>
                <a:latin typeface="Arial" panose="020B0604020202020204" pitchFamily="34" charset="0"/>
                <a:ea typeface="ＭＳ Ｐゴシック" panose="020B0600070205080204" pitchFamily="34" charset="-128"/>
              </a:rPr>
              <a:t> marketers tend to </a:t>
            </a:r>
            <a:r>
              <a:rPr lang="en-US" altLang="en-US" b="1" dirty="0">
                <a:solidFill>
                  <a:srgbClr val="008000"/>
                </a:solidFill>
                <a:latin typeface="Arial" panose="020B0604020202020204" pitchFamily="34" charset="0"/>
                <a:ea typeface="ＭＳ Ｐゴシック" panose="020B0600070205080204" pitchFamily="34" charset="-128"/>
              </a:rPr>
              <a:t>push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personal selling, followed by sales promotion, advertising, and public relations.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788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6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contrasts the two basic promotion mix strategies: push promotion versus pull promotion. The relative emphasis given to the specific promotion tools differs for push and pull strategies.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push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using the sales force and trade promotion to push the product through channels. The producer promotes the product to channel members that in turn promote it to final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pull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spending a lot on consumer advertising and promotion to induce final consumers to buy the product, creating a demand vacuum that pulls the product through the channel.</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Business-to-consume</a:t>
            </a:r>
            <a:r>
              <a:rPr lang="en-US" altLang="en-US" b="0" dirty="0">
                <a:solidFill>
                  <a:srgbClr val="008000"/>
                </a:solidFill>
                <a:latin typeface="Arial" panose="020B0604020202020204" pitchFamily="34" charset="0"/>
                <a:ea typeface="ＭＳ Ｐゴシック" panose="020B0600070205080204" pitchFamily="34" charset="-128"/>
              </a:rPr>
              <a:t>r companies</a:t>
            </a:r>
            <a:r>
              <a:rPr lang="en-US" altLang="en-US" b="1" dirty="0">
                <a:solidFill>
                  <a:srgbClr val="008000"/>
                </a:solidFill>
                <a:latin typeface="Arial" panose="020B0604020202020204" pitchFamily="34" charset="0"/>
                <a:ea typeface="ＭＳ Ｐゴシック" panose="020B0600070205080204" pitchFamily="34" charset="-128"/>
              </a:rPr>
              <a:t> pull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advertising, followed by sales promotion, personal selling, and then public relations. </a:t>
            </a:r>
            <a:r>
              <a:rPr lang="en-US" altLang="en-US" b="1" dirty="0">
                <a:solidFill>
                  <a:srgbClr val="008000"/>
                </a:solidFill>
                <a:latin typeface="Arial" panose="020B0604020202020204" pitchFamily="34" charset="0"/>
                <a:ea typeface="ＭＳ Ｐゴシック" panose="020B0600070205080204" pitchFamily="34" charset="-128"/>
              </a:rPr>
              <a:t>Business-to-business</a:t>
            </a:r>
            <a:r>
              <a:rPr lang="en-US" altLang="en-US" b="0" dirty="0">
                <a:solidFill>
                  <a:srgbClr val="008000"/>
                </a:solidFill>
                <a:latin typeface="Arial" panose="020B0604020202020204" pitchFamily="34" charset="0"/>
                <a:ea typeface="ＭＳ Ｐゴシック" panose="020B0600070205080204" pitchFamily="34" charset="-128"/>
              </a:rPr>
              <a:t> marketers tend to </a:t>
            </a:r>
            <a:r>
              <a:rPr lang="en-US" altLang="en-US" b="1" dirty="0">
                <a:solidFill>
                  <a:srgbClr val="008000"/>
                </a:solidFill>
                <a:latin typeface="Arial" panose="020B0604020202020204" pitchFamily="34" charset="0"/>
                <a:ea typeface="ＭＳ Ｐゴシック" panose="020B0600070205080204" pitchFamily="34" charset="-128"/>
              </a:rPr>
              <a:t>push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personal selling, followed by sales promotion, advertising, and public relations.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2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7BB5FCE7-F791-E1B2-1768-74FDBAF3D5F3}"/>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3C5DFE50-B49C-3699-F4D1-F841112F402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00A52DAF-E02E-328E-6622-48602578DF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A44AEE0C-8886-471E-0125-8F2600BD97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54478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42683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rgbClr val="008000"/>
                </a:solidFill>
                <a:latin typeface="Arial" panose="020B0604020202020204" pitchFamily="34" charset="0"/>
                <a:ea typeface="ＭＳ Ｐゴシック" panose="020B0600070205080204" pitchFamily="34" charset="-128"/>
              </a:rPr>
              <a:t>An </a:t>
            </a:r>
            <a:r>
              <a:rPr lang="en-US" altLang="en-US" b="1" dirty="0">
                <a:solidFill>
                  <a:srgbClr val="008000"/>
                </a:solidFill>
                <a:latin typeface="Arial" panose="020B0604020202020204" pitchFamily="34" charset="0"/>
                <a:ea typeface="ＭＳ Ｐゴシック" panose="020B0600070205080204" pitchFamily="34" charset="-128"/>
              </a:rPr>
              <a:t>advertising objective </a:t>
            </a:r>
            <a:r>
              <a:rPr lang="en-US" altLang="en-US" b="0" dirty="0">
                <a:solidFill>
                  <a:srgbClr val="008000"/>
                </a:solidFill>
                <a:latin typeface="Arial" panose="020B0604020202020204" pitchFamily="34" charset="0"/>
                <a:ea typeface="ＭＳ Ｐゴシック" panose="020B0600070205080204" pitchFamily="34" charset="-128"/>
              </a:rPr>
              <a:t>is</a:t>
            </a:r>
            <a:r>
              <a:rPr lang="en-US" altLang="en-US" b="0" baseline="0" dirty="0">
                <a:solidFill>
                  <a:srgbClr val="008000"/>
                </a:solidFill>
                <a:latin typeface="Arial" panose="020B0604020202020204" pitchFamily="34" charset="0"/>
                <a:ea typeface="ＭＳ Ｐゴシック" panose="020B0600070205080204" pitchFamily="34" charset="-128"/>
              </a:rPr>
              <a:t> a</a:t>
            </a:r>
            <a:r>
              <a:rPr lang="en-US" altLang="en-US" dirty="0">
                <a:solidFill>
                  <a:srgbClr val="008000"/>
                </a:solidFill>
                <a:latin typeface="Arial" panose="020B0604020202020204" pitchFamily="34" charset="0"/>
                <a:ea typeface="ＭＳ Ｐゴシック" panose="020B0600070205080204" pitchFamily="34" charset="-128"/>
              </a:rPr>
              <a:t> specific communication task to be accomplished with a specific target audience during a specific period of time.</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b="0" dirty="0">
                <a:solidFill>
                  <a:srgbClr val="008000"/>
                </a:solidFill>
                <a:latin typeface="Arial" panose="020B0604020202020204" pitchFamily="34" charset="0"/>
                <a:ea typeface="ＭＳ Ｐゴシック" panose="020B0600070205080204" pitchFamily="34" charset="-128"/>
              </a:rPr>
              <a:t>Advertising objectives can be classified by their primary purpose which is, to inform, persuade, or remind. </a:t>
            </a:r>
            <a:r>
              <a:rPr lang="en-US" altLang="en-US" dirty="0">
                <a:solidFill>
                  <a:srgbClr val="008000"/>
                </a:solidFill>
                <a:latin typeface="Arial" panose="020B0604020202020204" pitchFamily="34" charset="0"/>
                <a:ea typeface="ＭＳ Ｐゴシック" panose="020B0600070205080204" pitchFamily="34" charset="-128"/>
              </a:rPr>
              <a:t>This table lists the examples of each of these specific objectives.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Informative advertising </a:t>
            </a:r>
            <a:r>
              <a:rPr lang="en-US" altLang="en-US" dirty="0">
                <a:solidFill>
                  <a:srgbClr val="008000"/>
                </a:solidFill>
                <a:latin typeface="Arial" panose="020B0604020202020204" pitchFamily="34" charset="0"/>
                <a:ea typeface="ＭＳ Ｐゴシック" panose="020B0600070205080204" pitchFamily="34" charset="-128"/>
              </a:rPr>
              <a:t>is used heavily when introducing a new product category. </a:t>
            </a:r>
            <a:r>
              <a:rPr lang="en-US" altLang="en-US" b="1" dirty="0">
                <a:solidFill>
                  <a:srgbClr val="008000"/>
                </a:solidFill>
                <a:latin typeface="Arial" panose="020B0604020202020204" pitchFamily="34" charset="0"/>
                <a:ea typeface="ＭＳ Ｐゴシック" panose="020B0600070205080204" pitchFamily="34" charset="-128"/>
              </a:rPr>
              <a:t>Persuasive advertising </a:t>
            </a:r>
            <a:r>
              <a:rPr lang="en-US" altLang="en-US" dirty="0">
                <a:solidFill>
                  <a:srgbClr val="008000"/>
                </a:solidFill>
                <a:latin typeface="Arial" panose="020B0604020202020204" pitchFamily="34" charset="0"/>
                <a:ea typeface="ＭＳ Ｐゴシック" panose="020B0600070205080204" pitchFamily="34" charset="-128"/>
              </a:rPr>
              <a:t>becomes more important as competition increases. And, </a:t>
            </a:r>
            <a:r>
              <a:rPr lang="en-US" altLang="en-US" b="1" dirty="0">
                <a:solidFill>
                  <a:srgbClr val="008000"/>
                </a:solidFill>
                <a:latin typeface="Arial" panose="020B0604020202020204" pitchFamily="34" charset="0"/>
                <a:ea typeface="ＭＳ Ｐゴシック" panose="020B0600070205080204" pitchFamily="34" charset="-128"/>
              </a:rPr>
              <a:t>reminder advertising </a:t>
            </a:r>
            <a:r>
              <a:rPr lang="en-US" altLang="en-US" dirty="0">
                <a:solidFill>
                  <a:srgbClr val="008000"/>
                </a:solidFill>
                <a:latin typeface="Arial" panose="020B0604020202020204" pitchFamily="34" charset="0"/>
                <a:ea typeface="ＭＳ Ｐゴシック" panose="020B0600070205080204" pitchFamily="34" charset="-128"/>
              </a:rPr>
              <a:t>is important for mature products; it helps to maintain customer relationships and keep consumers thinking about the product.</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2606909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This figure shows the four important decisions made by </a:t>
            </a:r>
            <a:r>
              <a:rPr lang="en-US" altLang="en-US" dirty="0">
                <a:latin typeface="Arial" panose="020B0604020202020204" pitchFamily="34" charset="0"/>
                <a:ea typeface="ＭＳ Ｐゴシック" panose="020B0600070205080204" pitchFamily="34" charset="-128"/>
              </a:rPr>
              <a:t>marketing management when developing an advertising program. These decisions include setting </a:t>
            </a:r>
            <a:r>
              <a:rPr lang="en-US" altLang="en-US" b="0" dirty="0">
                <a:latin typeface="Arial" panose="020B0604020202020204" pitchFamily="34" charset="0"/>
                <a:ea typeface="ＭＳ Ｐゴシック" panose="020B0600070205080204" pitchFamily="34" charset="-128"/>
              </a:rPr>
              <a:t>advertising  objectives, setting the advertising budget, developing advertising strategy, that is, message decisions and media decisions, and evaluating advertising campaigns.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811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34" charset="-128"/>
                <a:cs typeface="+mn-cs"/>
              </a:rPr>
              <a:t>This table lists the advantages and limitations of the major media types: television, digital, mobile, and social media, newspapers, direct mail, magazines, radio, and outdoor.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4226393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34" charset="-128"/>
                <a:cs typeface="+mn-cs"/>
              </a:rPr>
              <a:t>This table lists the advantages and limitations of the major media types: television, digital, mobile, and social media, newspapers, direct mail, magazines, radio, and outdoor.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370024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8E35-8CD8-4365-8EDD-634E739C2F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199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noProof="0" dirty="0">
                <a:ln>
                  <a:noFill/>
                </a:ln>
                <a:solidFill>
                  <a:srgbClr val="0070C0"/>
                </a:solidFill>
                <a:effectLst/>
                <a:uLnTx/>
                <a:uFillTx/>
                <a:latin typeface="Abadi" panose="020B0604020104020204" pitchFamily="34" charset="0"/>
              </a:rPr>
              <a:t>with a different level of objectives where </a:t>
            </a:r>
            <a:r>
              <a:rPr kumimoji="0" lang="en-US" sz="1200" b="0" i="0" u="none" strike="noStrike" cap="none" spc="0" normalizeH="0" baseline="0" noProof="0" dirty="0">
                <a:ln>
                  <a:noFill/>
                </a:ln>
                <a:solidFill>
                  <a:srgbClr val="0070C0"/>
                </a:solidFill>
                <a:effectLst/>
                <a:uLnTx/>
                <a:uFillTx/>
                <a:latin typeface="Abadi" panose="020B0604020104020204" pitchFamily="34" charset="0"/>
              </a:rPr>
              <a:t>each stages might </a:t>
            </a:r>
            <a:r>
              <a:rPr lang="en-US" sz="1200" dirty="0">
                <a:solidFill>
                  <a:srgbClr val="0070C0"/>
                </a:solidFill>
                <a:latin typeface="Abadi" panose="020B0604020104020204" pitchFamily="34" charset="0"/>
              </a:rPr>
              <a:t>engage consumers </a:t>
            </a:r>
            <a:r>
              <a:rPr kumimoji="0" lang="en-US" sz="1200" b="0" i="0" u="none" strike="noStrike" cap="none" spc="0" normalizeH="0" baseline="0" noProof="0" dirty="0">
                <a:ln>
                  <a:noFill/>
                </a:ln>
                <a:solidFill>
                  <a:srgbClr val="0070C0"/>
                </a:solidFill>
                <a:effectLst/>
                <a:uLnTx/>
                <a:uFillTx/>
                <a:latin typeface="Abadi" panose="020B0604020104020204" pitchFamily="34" charset="0"/>
              </a:rPr>
              <a:t>differently and probably could take an action with</a:t>
            </a:r>
            <a:r>
              <a:rPr kumimoji="0" lang="en-US" sz="1200" b="0" i="0" u="none" strike="noStrike" cap="none" spc="0" normalizeH="0" noProof="0" dirty="0">
                <a:ln>
                  <a:noFill/>
                </a:ln>
                <a:solidFill>
                  <a:srgbClr val="0070C0"/>
                </a:solidFill>
                <a:effectLst/>
                <a:uLnTx/>
                <a:uFillTx/>
                <a:latin typeface="Abadi" panose="020B0604020104020204" pitchFamily="34" charset="0"/>
              </a:rPr>
              <a:t> the last stage </a:t>
            </a:r>
          </a:p>
          <a:p>
            <a:r>
              <a:rPr lang="en-US" dirty="0">
                <a:solidFill>
                  <a:srgbClr val="0070C0"/>
                </a:solidFill>
                <a:latin typeface="Abadi" panose="020B0604020104020204" pitchFamily="34" charset="0"/>
              </a:rPr>
              <a:t>and then get your audience to follow specific stages in your communication that leads to them taking an action.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73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42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Consumer promotions include a wide range of tools. This table shows the customer promotion tools of samples, coupons, rebates, price packs, and premiums.</a:t>
            </a:r>
          </a:p>
          <a:p>
            <a:r>
              <a:rPr lang="en-US" altLang="en-US" b="1" dirty="0">
                <a:solidFill>
                  <a:srgbClr val="008000"/>
                </a:solidFill>
                <a:latin typeface="Arial" panose="020B0604020202020204" pitchFamily="34" charset="0"/>
                <a:ea typeface="ＭＳ Ｐゴシック" panose="020B0600070205080204" pitchFamily="34" charset="-128"/>
              </a:rPr>
              <a:t>Samples</a:t>
            </a:r>
            <a:r>
              <a:rPr lang="en-US" altLang="en-US" dirty="0">
                <a:solidFill>
                  <a:srgbClr val="008000"/>
                </a:solidFill>
                <a:latin typeface="Arial" panose="020B0604020202020204" pitchFamily="34" charset="0"/>
                <a:ea typeface="ＭＳ Ｐゴシック" panose="020B0600070205080204" pitchFamily="34" charset="-128"/>
              </a:rPr>
              <a:t> are offers of a trial amount of a product. Sampling is the most effective, but most expensive way to introduce a new product </a:t>
            </a:r>
            <a:r>
              <a:rPr lang="en-US" sz="1200" kern="1200" dirty="0">
                <a:solidFill>
                  <a:schemeClr val="tx1"/>
                </a:solidFill>
                <a:effectLst/>
                <a:latin typeface="Arial" charset="0"/>
                <a:ea typeface="ＭＳ Ｐゴシック" charset="0"/>
                <a:cs typeface="ＭＳ Ｐゴシック" charset="0"/>
              </a:rPr>
              <a:t>or create new excitement for an existing one</a:t>
            </a:r>
            <a:r>
              <a:rPr lang="en-US" altLang="en-US" dirty="0">
                <a:solidFill>
                  <a:srgbClr val="008000"/>
                </a:solidFill>
                <a:latin typeface="Arial" panose="020B0604020202020204" pitchFamily="34" charset="0"/>
                <a:ea typeface="ＭＳ Ｐゴシック" panose="020B0600070205080204" pitchFamily="34" charset="-128"/>
              </a:rPr>
              <a:t>.</a:t>
            </a:r>
          </a:p>
          <a:p>
            <a:r>
              <a:rPr lang="en-US" altLang="en-US" b="1" dirty="0">
                <a:solidFill>
                  <a:srgbClr val="008000"/>
                </a:solidFill>
                <a:latin typeface="Arial" panose="020B0604020202020204" pitchFamily="34" charset="0"/>
                <a:ea typeface="ＭＳ Ｐゴシック" panose="020B0600070205080204" pitchFamily="34" charset="-128"/>
              </a:rPr>
              <a:t>Coupons</a:t>
            </a:r>
            <a:r>
              <a:rPr lang="en-US" altLang="en-US" dirty="0">
                <a:solidFill>
                  <a:srgbClr val="008000"/>
                </a:solidFill>
                <a:latin typeface="Arial" panose="020B0604020202020204" pitchFamily="34" charset="0"/>
                <a:ea typeface="ＭＳ Ｐゴシック" panose="020B0600070205080204" pitchFamily="34" charset="-128"/>
              </a:rPr>
              <a:t> are certificates that save buyers money when they purchase specified products. </a:t>
            </a:r>
          </a:p>
          <a:p>
            <a:r>
              <a:rPr lang="en-US" altLang="en-US" b="1" dirty="0">
                <a:solidFill>
                  <a:srgbClr val="008000"/>
                </a:solidFill>
                <a:latin typeface="Arial" panose="020B0604020202020204" pitchFamily="34" charset="0"/>
                <a:ea typeface="ＭＳ Ｐゴシック" panose="020B0600070205080204" pitchFamily="34" charset="-128"/>
              </a:rPr>
              <a:t>Rebates</a:t>
            </a:r>
            <a:r>
              <a:rPr lang="en-US" altLang="en-US" b="0" dirty="0">
                <a:solidFill>
                  <a:srgbClr val="008000"/>
                </a:solidFill>
                <a:latin typeface="Arial" panose="020B0604020202020204" pitchFamily="34" charset="0"/>
                <a:ea typeface="ＭＳ Ｐゴシック" panose="020B0600070205080204" pitchFamily="34" charset="-128"/>
              </a:rPr>
              <a:t>,</a:t>
            </a:r>
            <a:r>
              <a:rPr lang="en-US" altLang="en-US" dirty="0">
                <a:solidFill>
                  <a:srgbClr val="008000"/>
                </a:solidFill>
                <a:latin typeface="Arial" panose="020B0604020202020204" pitchFamily="34" charset="0"/>
                <a:ea typeface="ＭＳ Ｐゴシック" panose="020B0600070205080204" pitchFamily="34" charset="-128"/>
              </a:rPr>
              <a:t> or cash refunds, are like coupons except that the price reduction occurs after the purchase rather than at the retail outlet. The customer sends a proof of purchase to the manufacturer,</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which then refunds part of the purchase price by mail. </a:t>
            </a:r>
          </a:p>
          <a:p>
            <a:r>
              <a:rPr lang="en-US" altLang="en-US" b="1" dirty="0">
                <a:solidFill>
                  <a:srgbClr val="008000"/>
                </a:solidFill>
                <a:latin typeface="Arial" panose="020B0604020202020204" pitchFamily="34" charset="0"/>
                <a:ea typeface="ＭＳ Ｐゴシック" panose="020B0600070205080204" pitchFamily="34" charset="-128"/>
              </a:rPr>
              <a:t>Price packs</a:t>
            </a:r>
            <a:r>
              <a:rPr lang="en-US" altLang="en-US" dirty="0">
                <a:solidFill>
                  <a:srgbClr val="008000"/>
                </a:solidFill>
                <a:latin typeface="Arial" panose="020B0604020202020204" pitchFamily="34" charset="0"/>
                <a:ea typeface="ＭＳ Ｐゴシック" panose="020B0600070205080204" pitchFamily="34" charset="-128"/>
              </a:rPr>
              <a:t>, also called cents-off deals, offer consumers savings off the regular price of a product. </a:t>
            </a:r>
            <a:r>
              <a:rPr lang="en-US" sz="1200" kern="1200" dirty="0">
                <a:solidFill>
                  <a:schemeClr val="tx1"/>
                </a:solidFill>
                <a:effectLst/>
                <a:latin typeface="Arial" charset="0"/>
                <a:ea typeface="ＭＳ Ｐゴシック" charset="0"/>
                <a:cs typeface="ＭＳ Ｐゴシック" charset="0"/>
              </a:rPr>
              <a:t>The producer marks the reduced prices directly on the label or package.</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Premiums</a:t>
            </a:r>
            <a:r>
              <a:rPr lang="en-US" altLang="en-US" dirty="0">
                <a:solidFill>
                  <a:srgbClr val="008000"/>
                </a:solidFill>
                <a:latin typeface="Arial" panose="020B0604020202020204" pitchFamily="34" charset="0"/>
                <a:ea typeface="ＭＳ Ｐゴシック" panose="020B0600070205080204" pitchFamily="34" charset="-128"/>
              </a:rPr>
              <a:t> are goods offered either free or at low cost as an incentive to buy a product.</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161066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table shows the customer promotion tools of advertising specialties, point-of-purchase promotions, contests, sweepstakes, games, and event marketing.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Advertising specialties</a:t>
            </a:r>
            <a:r>
              <a:rPr lang="en-US" altLang="en-US" dirty="0">
                <a:solidFill>
                  <a:srgbClr val="008000"/>
                </a:solidFill>
                <a:latin typeface="Arial" panose="020B0604020202020204" pitchFamily="34" charset="0"/>
                <a:ea typeface="ＭＳ Ｐゴシック" panose="020B0600070205080204" pitchFamily="34" charset="-128"/>
              </a:rPr>
              <a:t>, also called promotional products, are useful articles imprinted with an advertiser’s name, logo, or message that are given as gifts to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Point-of-purchase</a:t>
            </a:r>
            <a:r>
              <a:rPr lang="en-US" altLang="en-US" dirty="0">
                <a:solidFill>
                  <a:srgbClr val="008000"/>
                </a:solidFill>
                <a:latin typeface="Arial" panose="020B0604020202020204" pitchFamily="34" charset="0"/>
                <a:ea typeface="ＭＳ Ｐゴシック" panose="020B0600070205080204" pitchFamily="34" charset="-128"/>
              </a:rPr>
              <a:t> </a:t>
            </a:r>
            <a:r>
              <a:rPr lang="en-US" altLang="en-US" b="1" dirty="0">
                <a:solidFill>
                  <a:srgbClr val="008000"/>
                </a:solidFill>
                <a:latin typeface="Arial" panose="020B0604020202020204" pitchFamily="34" charset="0"/>
                <a:ea typeface="ＭＳ Ｐゴシック" panose="020B0600070205080204" pitchFamily="34" charset="-128"/>
              </a:rPr>
              <a:t>(POP)</a:t>
            </a:r>
            <a:r>
              <a:rPr lang="en-US" altLang="en-US" dirty="0">
                <a:solidFill>
                  <a:srgbClr val="008000"/>
                </a:solidFill>
                <a:latin typeface="Arial" panose="020B0604020202020204" pitchFamily="34" charset="0"/>
                <a:ea typeface="ＭＳ Ｐゴシック" panose="020B0600070205080204" pitchFamily="34" charset="-128"/>
              </a:rPr>
              <a:t> promotions include displays and demonstrations that take place at the point of sale.</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Contests, sweepstakes, and games </a:t>
            </a:r>
            <a:r>
              <a:rPr lang="en-US" altLang="en-US" dirty="0">
                <a:solidFill>
                  <a:srgbClr val="008000"/>
                </a:solidFill>
                <a:latin typeface="Arial" panose="020B0604020202020204" pitchFamily="34" charset="0"/>
                <a:ea typeface="ＭＳ Ｐゴシック" panose="020B0600070205080204" pitchFamily="34" charset="-128"/>
              </a:rPr>
              <a:t>give consumers the chance to win something, such as cash, trips, or goods, by luck or through extra effort.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Marketers promote brands through </a:t>
            </a:r>
            <a:r>
              <a:rPr lang="en-US" altLang="en-US" b="1" dirty="0">
                <a:solidFill>
                  <a:srgbClr val="008000"/>
                </a:solidFill>
                <a:latin typeface="Arial" panose="020B0604020202020204" pitchFamily="34" charset="0"/>
                <a:ea typeface="ＭＳ Ｐゴシック" panose="020B0600070205080204" pitchFamily="34" charset="-128"/>
              </a:rPr>
              <a:t>event marketing </a:t>
            </a:r>
            <a:r>
              <a:rPr lang="en-US" altLang="en-US" dirty="0">
                <a:solidFill>
                  <a:srgbClr val="008000"/>
                </a:solidFill>
                <a:latin typeface="Arial" panose="020B0604020202020204" pitchFamily="34" charset="0"/>
                <a:ea typeface="ＭＳ Ｐゴシック" panose="020B0600070205080204" pitchFamily="34" charset="-128"/>
              </a:rPr>
              <a:t>or </a:t>
            </a:r>
            <a:r>
              <a:rPr lang="en-US" altLang="en-US" b="0" dirty="0">
                <a:solidFill>
                  <a:srgbClr val="008000"/>
                </a:solidFill>
                <a:latin typeface="Arial" panose="020B0604020202020204" pitchFamily="34" charset="0"/>
                <a:ea typeface="ＭＳ Ｐゴシック" panose="020B0600070205080204" pitchFamily="34" charset="-128"/>
              </a:rPr>
              <a:t>event sponsorships.</a:t>
            </a:r>
            <a:r>
              <a:rPr lang="en-US" altLang="en-US" dirty="0">
                <a:solidFill>
                  <a:srgbClr val="008000"/>
                </a:solidFill>
                <a:latin typeface="Arial" panose="020B0604020202020204" pitchFamily="34" charset="0"/>
                <a:ea typeface="ＭＳ Ｐゴシック" panose="020B0600070205080204" pitchFamily="34" charset="-128"/>
              </a:rPr>
              <a:t> Firms can create their own brand-marketing events or serve as sole or participating sponsors of events created by others.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38</a:t>
            </a:fld>
            <a:endParaRPr lang="en-US" dirty="0"/>
          </a:p>
        </p:txBody>
      </p:sp>
    </p:spTree>
    <p:extLst>
      <p:ext uri="{BB962C8B-B14F-4D97-AF65-F5344CB8AC3E}">
        <p14:creationId xmlns:p14="http://schemas.microsoft.com/office/powerpoint/2010/main" val="324659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638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80886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ＭＳ Ｐゴシック" charset="0"/>
                <a:cs typeface="ＭＳ Ｐゴシック" charset="0"/>
              </a:rPr>
              <a:t>Personal</a:t>
            </a:r>
            <a:r>
              <a:rPr lang="en-US" sz="1200" b="1" kern="1200" baseline="0" dirty="0">
                <a:solidFill>
                  <a:schemeClr val="tx1"/>
                </a:solidFill>
                <a:effectLst/>
                <a:latin typeface="Arial" charset="0"/>
                <a:ea typeface="ＭＳ Ｐゴシック" charset="0"/>
                <a:cs typeface="ＭＳ Ｐゴシック" charset="0"/>
              </a:rPr>
              <a:t> selling </a:t>
            </a:r>
            <a:r>
              <a:rPr lang="en-US" sz="1200" kern="1200" baseline="0" dirty="0">
                <a:solidFill>
                  <a:schemeClr val="tx1"/>
                </a:solidFill>
                <a:effectLst/>
                <a:latin typeface="Arial" charset="0"/>
                <a:ea typeface="ＭＳ Ｐゴシック" charset="0"/>
                <a:cs typeface="ＭＳ Ｐゴシック" charset="0"/>
              </a:rPr>
              <a:t>involves p</a:t>
            </a:r>
            <a:r>
              <a:rPr lang="en-US" sz="1200" kern="1200" dirty="0">
                <a:solidFill>
                  <a:schemeClr val="tx1"/>
                </a:solidFill>
                <a:effectLst/>
                <a:latin typeface="Arial" charset="0"/>
                <a:ea typeface="ＭＳ Ｐゴシック" charset="0"/>
                <a:cs typeface="ＭＳ Ｐゴシック" charset="0"/>
              </a:rPr>
              <a:t>ersonal presentations by the firm’s sales force for the purpose of engaging customers, making sales, and building customer relationships.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Most salespeople are well-educated and well-trained professionals who add value for customers and maintain long-term customer relationships. They listen to their customers, assess customer needs, and organize the company’s efforts to solve customer problems.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salesperson</a:t>
            </a:r>
            <a:r>
              <a:rPr lang="en-US" altLang="en-US" dirty="0">
                <a:solidFill>
                  <a:srgbClr val="008000"/>
                </a:solidFill>
                <a:latin typeface="Arial" panose="020B0604020202020204" pitchFamily="34" charset="0"/>
                <a:ea typeface="ＭＳ Ｐゴシック" panose="020B0600070205080204" pitchFamily="34" charset="-128"/>
              </a:rPr>
              <a:t> is an individual who represents a company to customers by performing one or more activities:</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prospecting, communicating, selling, servicing, information gathering, and relationship building.</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151669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0" dirty="0">
                <a:solidFill>
                  <a:srgbClr val="008000"/>
                </a:solidFill>
                <a:latin typeface="Arial" panose="020B0604020202020204" pitchFamily="34" charset="0"/>
                <a:ea typeface="ＭＳ Ｐゴシック" panose="020B0600070205080204" pitchFamily="34" charset="-128"/>
              </a:rPr>
              <a:t>sales force serves as a critical link between a company and its customers. They represent the company to customers. At the same time, salespeople represent customers to the company. Salesperson-owned loyalty lends even more importance to the salesperson’s customer-relationship-building abilities. Strong relationships with the salesperson will result in strong relationships with the company and its products. Poor salesperson relationships will probably result in poor company and product relationships.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company can take several actions to help bring its marketing and sales functions closer together. At the most basic level, it can increase communications between the two groups by arranging joint meetings and spelling out communications channels. A company can also create joint objectives and reward systems. Finally, it can appoint a high-level marketing executive to oversee both marketing and sales.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2715127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Figure 13.3 shows seven steps in the selling process. </a:t>
            </a:r>
          </a:p>
          <a:p>
            <a:endParaRPr lang="en-US" sz="1200" kern="1200" dirty="0">
              <a:solidFill>
                <a:srgbClr val="008000"/>
              </a:solidFill>
              <a:effectLst/>
              <a:latin typeface="Arial" panose="020B0604020202020204" pitchFamily="34" charset="0"/>
              <a:ea typeface="ＭＳ Ｐゴシック" panose="020B0600070205080204" pitchFamily="34" charset="-128"/>
              <a:cs typeface="ＭＳ Ｐゴシック" charset="0"/>
            </a:endParaRPr>
          </a:p>
          <a:p>
            <a:r>
              <a:rPr lang="en-US" sz="1200" kern="1200" dirty="0">
                <a:solidFill>
                  <a:schemeClr val="tx1"/>
                </a:solidFill>
                <a:effectLst/>
                <a:latin typeface="Arial" charset="0"/>
                <a:ea typeface="ＭＳ Ｐゴシック" charset="0"/>
                <a:cs typeface="ＭＳ Ｐゴシック" charset="0"/>
              </a:rPr>
              <a:t>The first step in the selling process is </a:t>
            </a:r>
            <a:r>
              <a:rPr lang="en-US" sz="1200" b="1" kern="1200" dirty="0">
                <a:solidFill>
                  <a:schemeClr val="tx1"/>
                </a:solidFill>
                <a:effectLst/>
                <a:latin typeface="Arial" charset="0"/>
                <a:ea typeface="ＭＳ Ｐゴシック" charset="0"/>
                <a:cs typeface="ＭＳ Ｐゴシック" charset="0"/>
              </a:rPr>
              <a:t>prospecting and qualifying</a:t>
            </a:r>
            <a:r>
              <a:rPr lang="en-US" sz="1200" kern="1200" dirty="0">
                <a:solidFill>
                  <a:schemeClr val="tx1"/>
                </a:solidFill>
                <a:effectLst/>
                <a:latin typeface="Arial" charset="0"/>
                <a:ea typeface="ＭＳ Ｐゴシック" charset="0"/>
                <a:cs typeface="ＭＳ Ｐゴシック" charset="0"/>
              </a:rPr>
              <a:t>—identifying qualified potential customers. They want to call on those who are most likely to appreciate and respond to the company’s value proposition—those the company can serve well and profitably. </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Preapproach</a:t>
            </a:r>
            <a:r>
              <a:rPr lang="en-US" altLang="en-US" dirty="0">
                <a:solidFill>
                  <a:srgbClr val="008000"/>
                </a:solidFill>
                <a:latin typeface="Arial" panose="020B0604020202020204" pitchFamily="34" charset="0"/>
                <a:ea typeface="ＭＳ Ｐゴシック" panose="020B0600070205080204" pitchFamily="34" charset="-128"/>
              </a:rPr>
              <a:t> refers to a salesperson learning as much as possible about a prospective customer before making a sales call. </a:t>
            </a:r>
            <a:r>
              <a:rPr lang="en-US" sz="1200" kern="1200" dirty="0">
                <a:solidFill>
                  <a:schemeClr val="tx1"/>
                </a:solidFill>
                <a:effectLst/>
                <a:latin typeface="Arial" charset="0"/>
                <a:ea typeface="ＭＳ Ｐゴシック" charset="0"/>
                <a:cs typeface="ＭＳ Ｐゴシック" charset="0"/>
              </a:rPr>
              <a:t>During the </a:t>
            </a:r>
            <a:r>
              <a:rPr lang="en-US" sz="1200" b="1" kern="1200" dirty="0">
                <a:solidFill>
                  <a:schemeClr val="tx1"/>
                </a:solidFill>
                <a:effectLst/>
                <a:latin typeface="Arial" charset="0"/>
                <a:ea typeface="ＭＳ Ｐゴシック" charset="0"/>
                <a:cs typeface="ＭＳ Ｐゴシック" charset="0"/>
              </a:rPr>
              <a:t>approach </a:t>
            </a:r>
            <a:r>
              <a:rPr lang="en-US" sz="1200" kern="1200" dirty="0">
                <a:solidFill>
                  <a:schemeClr val="tx1"/>
                </a:solidFill>
                <a:effectLst/>
                <a:latin typeface="Arial" charset="0"/>
                <a:ea typeface="ＭＳ Ｐゴシック" charset="0"/>
                <a:cs typeface="ＭＳ Ｐゴシック" charset="0"/>
              </a:rPr>
              <a:t>step, the salesperson should know how to meet and greet the buyer and get the relationship off to a good start. </a:t>
            </a:r>
          </a:p>
          <a:p>
            <a:r>
              <a:rPr lang="en-US" sz="1200" b="0" i="0" u="none" strike="noStrike" kern="1200" baseline="0" dirty="0">
                <a:solidFill>
                  <a:schemeClr val="tx1"/>
                </a:solidFill>
                <a:latin typeface="Arial" charset="0"/>
                <a:ea typeface="ＭＳ Ｐゴシック" charset="0"/>
                <a:cs typeface="ＭＳ Ｐゴシック" charset="0"/>
              </a:rPr>
              <a:t>During the </a:t>
            </a:r>
            <a:r>
              <a:rPr lang="en-US" sz="1200" b="1" i="0" u="none" strike="noStrike" kern="1200" baseline="0" dirty="0">
                <a:solidFill>
                  <a:schemeClr val="tx1"/>
                </a:solidFill>
                <a:latin typeface="Arial" charset="0"/>
                <a:ea typeface="ＭＳ Ｐゴシック" charset="0"/>
                <a:cs typeface="ＭＳ Ｐゴシック" charset="0"/>
              </a:rPr>
              <a:t>presentation and demonstration </a:t>
            </a:r>
            <a:r>
              <a:rPr lang="en-US" sz="1200" b="0" i="0" u="none" strike="noStrike" kern="1200" baseline="0" dirty="0">
                <a:solidFill>
                  <a:schemeClr val="tx1"/>
                </a:solidFill>
                <a:latin typeface="Arial" charset="0"/>
                <a:ea typeface="ＭＳ Ｐゴシック" charset="0"/>
                <a:cs typeface="ＭＳ Ｐゴシック" charset="0"/>
              </a:rPr>
              <a:t>step of the selling process, the salesperson tells the “value story” to the buyer, demonstrating how the company’s offer solves the customer’s problems.</a:t>
            </a:r>
            <a:r>
              <a:rPr lang="en-US" sz="1200" b="0" i="0" u="none" strike="noStrike" kern="1200" baseline="0" dirty="0">
                <a:solidFill>
                  <a:srgbClr val="008000"/>
                </a:solidFill>
                <a:latin typeface="Arial" panose="020B0604020202020204" pitchFamily="34" charset="0"/>
                <a:ea typeface="ＭＳ Ｐゴシック" panose="020B0600070205080204" pitchFamily="34" charset="-128"/>
                <a:cs typeface="ＭＳ Ｐゴシック" charset="0"/>
              </a:rPr>
              <a:t> </a:t>
            </a:r>
            <a:r>
              <a:rPr lang="en-US" sz="1200" kern="1200" dirty="0">
                <a:solidFill>
                  <a:schemeClr val="tx1"/>
                </a:solidFill>
                <a:effectLst/>
                <a:latin typeface="Arial" charset="0"/>
                <a:ea typeface="ＭＳ Ｐゴシック" charset="0"/>
                <a:cs typeface="ＭＳ Ｐゴシック" charset="0"/>
              </a:rPr>
              <a:t>In </a:t>
            </a:r>
            <a:r>
              <a:rPr lang="en-US" sz="1200" b="1" kern="1200" dirty="0">
                <a:solidFill>
                  <a:schemeClr val="tx1"/>
                </a:solidFill>
                <a:effectLst/>
                <a:latin typeface="Arial" charset="0"/>
                <a:ea typeface="ＭＳ Ｐゴシック" charset="0"/>
                <a:cs typeface="ＭＳ Ｐゴシック" charset="0"/>
              </a:rPr>
              <a:t>handling objections</a:t>
            </a:r>
            <a:r>
              <a:rPr lang="en-US" sz="1200" kern="1200" dirty="0">
                <a:solidFill>
                  <a:schemeClr val="tx1"/>
                </a:solidFill>
                <a:effectLst/>
                <a:latin typeface="Arial" charset="0"/>
                <a:ea typeface="ＭＳ Ｐゴシック" charset="0"/>
                <a:cs typeface="ＭＳ Ｐゴシック" charset="0"/>
              </a:rPr>
              <a:t>, the salesperson should use a positive approach, seek out hidden objections, ask the buyer to clarify any objections, take objections as opportunities to provide more information, and turn the objections into reasons for buying. </a:t>
            </a:r>
          </a:p>
          <a:p>
            <a:r>
              <a:rPr lang="en-US" altLang="en-US" b="1" dirty="0">
                <a:solidFill>
                  <a:srgbClr val="008000"/>
                </a:solidFill>
                <a:latin typeface="Arial" panose="020B0604020202020204" pitchFamily="34" charset="0"/>
                <a:ea typeface="ＭＳ Ｐゴシック" panose="020B0600070205080204" pitchFamily="34" charset="-128"/>
              </a:rPr>
              <a:t>Closing</a:t>
            </a:r>
            <a:r>
              <a:rPr lang="en-US" altLang="en-US" dirty="0">
                <a:solidFill>
                  <a:srgbClr val="008000"/>
                </a:solidFill>
                <a:latin typeface="Arial" panose="020B0604020202020204" pitchFamily="34" charset="0"/>
                <a:ea typeface="ＭＳ Ｐゴシック" panose="020B0600070205080204" pitchFamily="34" charset="-128"/>
              </a:rPr>
              <a:t> refers to a salesperson asking the customer for an order. And finally, </a:t>
            </a:r>
            <a:r>
              <a:rPr lang="en-US" altLang="en-US" b="1" dirty="0">
                <a:solidFill>
                  <a:srgbClr val="008000"/>
                </a:solidFill>
                <a:latin typeface="Arial" panose="020B0604020202020204" pitchFamily="34" charset="0"/>
                <a:ea typeface="ＭＳ Ｐゴシック" panose="020B0600070205080204" pitchFamily="34" charset="-128"/>
              </a:rPr>
              <a:t>follow-up</a:t>
            </a:r>
            <a:r>
              <a:rPr lang="en-US" altLang="en-US" dirty="0">
                <a:solidFill>
                  <a:srgbClr val="008000"/>
                </a:solidFill>
                <a:latin typeface="Arial" panose="020B0604020202020204" pitchFamily="34" charset="0"/>
                <a:ea typeface="ＭＳ Ｐゴシック" panose="020B0600070205080204" pitchFamily="34" charset="-128"/>
              </a:rPr>
              <a:t> refers to a salesperson following up after the sale to ensure customer satisfaction and repeat business.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273102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50739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Public relations can have a strong impact on public awareness at a much lower cost than advertising. When using public relations, the company pays for a staff to develop and circulate information and manage events. Public relations has the power to engage consumers and make them a part of the brand story and its telling.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Despite its potential strengths, public relations has limited and scattered use. This situation is changing, however. Although public relations still captures only a small portion of the overall marketing budgets of most firms, PR can be a powerful brand-building tool. PR should work hand in hand with advertising, within an integrated marketing communications program, to help build customer engagement and relationships.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45</a:t>
            </a:fld>
            <a:endParaRPr lang="en-US" dirty="0"/>
          </a:p>
        </p:txBody>
      </p:sp>
    </p:spTree>
    <p:extLst>
      <p:ext uri="{BB962C8B-B14F-4D97-AF65-F5344CB8AC3E}">
        <p14:creationId xmlns:p14="http://schemas.microsoft.com/office/powerpoint/2010/main" val="451250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Public relations uses several tools.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 professionals find or create favorable </a:t>
            </a:r>
            <a:r>
              <a:rPr lang="en-US" altLang="en-US" b="1" dirty="0">
                <a:solidFill>
                  <a:srgbClr val="008000"/>
                </a:solidFill>
                <a:latin typeface="Arial" panose="020B0604020202020204" pitchFamily="34" charset="0"/>
                <a:ea typeface="ＭＳ Ｐゴシック" panose="020B0600070205080204" pitchFamily="34" charset="-128"/>
              </a:rPr>
              <a:t>news</a:t>
            </a:r>
            <a:r>
              <a:rPr lang="en-US" altLang="en-US" dirty="0">
                <a:solidFill>
                  <a:srgbClr val="008000"/>
                </a:solidFill>
                <a:latin typeface="Arial" panose="020B0604020202020204" pitchFamily="34" charset="0"/>
                <a:ea typeface="ＭＳ Ｐゴシック" panose="020B0600070205080204" pitchFamily="34" charset="-128"/>
              </a:rPr>
              <a:t> about the company and its products or people. </a:t>
            </a:r>
          </a:p>
          <a:p>
            <a:r>
              <a:rPr lang="en-US" altLang="en-US" dirty="0">
                <a:solidFill>
                  <a:srgbClr val="008000"/>
                </a:solidFill>
                <a:latin typeface="Arial" panose="020B0604020202020204" pitchFamily="34" charset="0"/>
                <a:ea typeface="ＭＳ Ｐゴシック" panose="020B0600070205080204" pitchFamily="34" charset="-128"/>
              </a:rPr>
              <a:t>Another PR tool is </a:t>
            </a:r>
            <a:r>
              <a:rPr lang="en-US" altLang="en-US" b="1" dirty="0">
                <a:solidFill>
                  <a:srgbClr val="008000"/>
                </a:solidFill>
                <a:latin typeface="Arial" panose="020B0604020202020204" pitchFamily="34" charset="0"/>
                <a:ea typeface="ＭＳ Ｐゴシック" panose="020B0600070205080204" pitchFamily="34" charset="-128"/>
              </a:rPr>
              <a:t>special events</a:t>
            </a:r>
            <a:r>
              <a:rPr lang="en-US" altLang="en-US" dirty="0">
                <a:solidFill>
                  <a:srgbClr val="008000"/>
                </a:solidFill>
                <a:latin typeface="Arial" panose="020B0604020202020204" pitchFamily="34" charset="0"/>
                <a:ea typeface="ＭＳ Ｐゴシック" panose="020B0600070205080204" pitchFamily="34" charset="-128"/>
              </a:rPr>
              <a:t>, like news conferences and speeches, brand tours, and grand openings, laser light shows, multimedia presentations, or educational programs designed to reach and interest target publics. </a:t>
            </a:r>
          </a:p>
          <a:p>
            <a:r>
              <a:rPr lang="en-US" altLang="en-US" dirty="0">
                <a:solidFill>
                  <a:srgbClr val="008000"/>
                </a:solidFill>
                <a:latin typeface="Arial" panose="020B0604020202020204" pitchFamily="34" charset="0"/>
                <a:ea typeface="ＭＳ Ｐゴシック" panose="020B0600070205080204" pitchFamily="34" charset="-128"/>
              </a:rPr>
              <a:t>PR also involves the preparation of </a:t>
            </a:r>
            <a:r>
              <a:rPr lang="en-US" altLang="en-US" b="1" dirty="0">
                <a:solidFill>
                  <a:srgbClr val="008000"/>
                </a:solidFill>
                <a:latin typeface="Arial" panose="020B0604020202020204" pitchFamily="34" charset="0"/>
                <a:ea typeface="ＭＳ Ｐゴシック" panose="020B0600070205080204" pitchFamily="34" charset="-128"/>
              </a:rPr>
              <a:t>written materials </a:t>
            </a:r>
            <a:r>
              <a:rPr lang="en-US" altLang="en-US" dirty="0">
                <a:solidFill>
                  <a:srgbClr val="008000"/>
                </a:solidFill>
                <a:latin typeface="Arial" panose="020B0604020202020204" pitchFamily="34" charset="0"/>
                <a:ea typeface="ＭＳ Ｐゴシック" panose="020B0600070205080204" pitchFamily="34" charset="-128"/>
              </a:rPr>
              <a:t>like annual reports, brochures, and company newsletters and magazines to reach and influence target markets. </a:t>
            </a:r>
          </a:p>
          <a:p>
            <a:r>
              <a:rPr lang="en-US" altLang="en-US" b="1" dirty="0">
                <a:solidFill>
                  <a:srgbClr val="008000"/>
                </a:solidFill>
                <a:latin typeface="Arial" panose="020B0604020202020204" pitchFamily="34" charset="0"/>
                <a:ea typeface="ＭＳ Ｐゴシック" panose="020B0600070205080204" pitchFamily="34" charset="-128"/>
              </a:rPr>
              <a:t>Audiovisual materials</a:t>
            </a:r>
            <a:r>
              <a:rPr lang="en-US" altLang="en-US" dirty="0">
                <a:solidFill>
                  <a:srgbClr val="008000"/>
                </a:solidFill>
                <a:latin typeface="Arial" panose="020B0604020202020204" pitchFamily="34" charset="0"/>
                <a:ea typeface="ＭＳ Ｐゴシック" panose="020B0600070205080204" pitchFamily="34" charset="-128"/>
              </a:rPr>
              <a:t>, such as DVDs and online videos, are also being used increasingly as communication tools.</a:t>
            </a:r>
          </a:p>
          <a:p>
            <a:r>
              <a:rPr lang="en-US" altLang="en-US" b="1" dirty="0">
                <a:solidFill>
                  <a:srgbClr val="008000"/>
                </a:solidFill>
                <a:latin typeface="Arial" panose="020B0604020202020204" pitchFamily="34" charset="0"/>
                <a:ea typeface="ＭＳ Ｐゴシック" panose="020B0600070205080204" pitchFamily="34" charset="-128"/>
              </a:rPr>
              <a:t>Corporate identity materials </a:t>
            </a:r>
            <a:r>
              <a:rPr lang="en-US" altLang="en-US" dirty="0">
                <a:solidFill>
                  <a:srgbClr val="008000"/>
                </a:solidFill>
                <a:latin typeface="Arial" panose="020B0604020202020204" pitchFamily="34" charset="0"/>
                <a:ea typeface="ＭＳ Ｐゴシック" panose="020B0600070205080204" pitchFamily="34" charset="-128"/>
              </a:rPr>
              <a:t>can also help create a corporate identity that the public immediately recognizes. Logos, stationery, brochures, signs, business forms, business cards, buildings, uniforms, and company cars and trucks all become marketing tools when they are attractive, distinctive, and memorable.</a:t>
            </a:r>
          </a:p>
          <a:p>
            <a:r>
              <a:rPr lang="en-US" altLang="en-US" dirty="0">
                <a:solidFill>
                  <a:srgbClr val="008000"/>
                </a:solidFill>
                <a:latin typeface="Arial" panose="020B0604020202020204" pitchFamily="34" charset="0"/>
                <a:ea typeface="ＭＳ Ｐゴシック" panose="020B0600070205080204" pitchFamily="34" charset="-128"/>
              </a:rPr>
              <a:t>Finally, companies can improve public goodwill by contributing money and time to </a:t>
            </a:r>
            <a:r>
              <a:rPr lang="en-US" altLang="en-US" b="1" dirty="0">
                <a:solidFill>
                  <a:srgbClr val="008000"/>
                </a:solidFill>
                <a:latin typeface="Arial" panose="020B0604020202020204" pitchFamily="34" charset="0"/>
                <a:ea typeface="ＭＳ Ｐゴシック" panose="020B0600070205080204" pitchFamily="34" charset="-128"/>
              </a:rPr>
              <a:t>public service activities</a:t>
            </a:r>
            <a:r>
              <a:rPr lang="en-US" altLang="en-US" dirty="0">
                <a:solidFill>
                  <a:srgbClr val="008000"/>
                </a:solidFill>
                <a:latin typeface="Arial" panose="020B0604020202020204" pitchFamily="34" charset="0"/>
                <a:ea typeface="ＭＳ Ｐゴシック" panose="020B0600070205080204" pitchFamily="34" charset="-128"/>
              </a:rPr>
              <a:t>. </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3808296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PR departments may perform any or all of the following functions: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sz="1200" b="1" kern="1200" dirty="0">
                <a:solidFill>
                  <a:schemeClr val="tx1"/>
                </a:solidFill>
                <a:effectLst/>
                <a:latin typeface="Arial" charset="0"/>
                <a:ea typeface="ＭＳ Ｐゴシック" charset="0"/>
                <a:cs typeface="ＭＳ Ｐゴシック" charset="0"/>
              </a:rPr>
              <a:t>Press relations or press agency</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Creating and placing newsworthy information in the news media to attract attention to a person, product, or service.</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Product publicity</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Publicizing specific products.</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Public affairs</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Building and maintaining national or local community relationships.</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Lobbying</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Building and maintaining relationships with legislators and government officials to influence legislation and regulation.</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Investor relations</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Maintaining relationships with shareholders and others in the financial community.</a:t>
            </a:r>
          </a:p>
          <a:p>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Development</a:t>
            </a:r>
            <a:r>
              <a:rPr lang="en-IN" sz="1200" kern="1200" dirty="0">
                <a:solidFill>
                  <a:schemeClr val="tx1"/>
                </a:solidFill>
                <a:effectLst/>
                <a:latin typeface="+mn-lt"/>
                <a:ea typeface="+mn-ea"/>
                <a:cs typeface="+mn-cs"/>
              </a:rPr>
              <a:t>—</a:t>
            </a:r>
            <a:r>
              <a:rPr lang="en-US" sz="1200" kern="1200" dirty="0">
                <a:solidFill>
                  <a:schemeClr val="tx1"/>
                </a:solidFill>
                <a:effectLst/>
                <a:latin typeface="Arial" charset="0"/>
                <a:ea typeface="ＭＳ Ｐゴシック" charset="0"/>
                <a:cs typeface="ＭＳ Ｐゴシック" charset="0"/>
              </a:rPr>
              <a:t>Working with donors or members of nonprofit organizations to gain financial or volunteer support.</a:t>
            </a:r>
          </a:p>
          <a:p>
            <a:pPr marL="0" indent="0">
              <a:buFont typeface="Arial" panose="020B0604020202020204" pitchFamily="34" charset="0"/>
              <a:buNone/>
            </a:pPr>
            <a:endParaRPr lang="en-US" altLang="en-US" i="0"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47</a:t>
            </a:fld>
            <a:endParaRPr lang="en-US" dirty="0"/>
          </a:p>
        </p:txBody>
      </p:sp>
    </p:spTree>
    <p:extLst>
      <p:ext uri="{BB962C8B-B14F-4D97-AF65-F5344CB8AC3E}">
        <p14:creationId xmlns:p14="http://schemas.microsoft.com/office/powerpoint/2010/main" val="495733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7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53750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spc="-5" dirty="0">
                <a:solidFill>
                  <a:srgbClr val="292929"/>
                </a:solidFill>
                <a:effectLst/>
                <a:latin typeface="Charter"/>
                <a:ea typeface="Times New Roman" panose="02020603050405020304" pitchFamily="18" charset="0"/>
                <a:cs typeface="Times New Roman" panose="02020603050405020304" pitchFamily="18" charset="0"/>
              </a:rPr>
              <a:t>It is more measurable</a:t>
            </a:r>
            <a:r>
              <a:rPr lang="en-US" sz="1800" spc="-5" dirty="0">
                <a:solidFill>
                  <a:srgbClr val="292929"/>
                </a:solidFill>
                <a:effectLst/>
                <a:latin typeface="Charter"/>
                <a:ea typeface="Times New Roman" panose="02020603050405020304" pitchFamily="18" charset="0"/>
                <a:cs typeface="Times New Roman" panose="02020603050405020304" pitchFamily="18" charset="0"/>
              </a:rPr>
              <a:t>. You can easily see the real-time results and measure the return on investment (ROI) of online marketing activities using online tools. You can see how many impressions, follows, likes, views, shares, and even purchases.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050" dirty="0"/>
              <a:t>Online listening </a:t>
            </a:r>
          </a:p>
          <a:p>
            <a:pPr>
              <a:lnSpc>
                <a:spcPct val="120000"/>
              </a:lnSpc>
              <a:defRPr/>
            </a:pPr>
            <a:r>
              <a:rPr lang="en-US" b="0" cap="none" dirty="0">
                <a:solidFill>
                  <a:prstClr val="black">
                    <a:lumMod val="65000"/>
                    <a:lumOff val="35000"/>
                  </a:prstClr>
                </a:solidFill>
                <a:latin typeface="Gill Sans MT" panose="020B0502020104020203"/>
                <a:ea typeface="+mn-ea"/>
                <a:cs typeface="+mn-cs"/>
              </a:rPr>
              <a:t>Provides valuable insights into what consumers are saying or feeling about a brand</a:t>
            </a:r>
          </a:p>
          <a:p>
            <a:r>
              <a:rPr lang="en-US" sz="1050" dirty="0"/>
              <a:t>Behavioral targeting</a:t>
            </a:r>
          </a:p>
          <a:p>
            <a:pPr>
              <a:lnSpc>
                <a:spcPct val="120000"/>
              </a:lnSpc>
              <a:defRPr/>
            </a:pPr>
            <a:r>
              <a:rPr lang="en-US" b="0" cap="none" dirty="0">
                <a:solidFill>
                  <a:prstClr val="black">
                    <a:lumMod val="65000"/>
                    <a:lumOff val="35000"/>
                  </a:prstClr>
                </a:solidFill>
                <a:latin typeface="Gill Sans MT" panose="020B0502020104020203"/>
                <a:ea typeface="+mn-ea"/>
                <a:cs typeface="+mn-cs"/>
              </a:rPr>
              <a:t>Uses online consumer tracking data to target advertisements and marketing offers to specific consumers</a:t>
            </a:r>
          </a:p>
          <a:p>
            <a:r>
              <a:rPr lang="en-US" sz="1050" dirty="0"/>
              <a:t>Social targeting </a:t>
            </a:r>
          </a:p>
          <a:p>
            <a:r>
              <a:rPr lang="en-US" b="0" cap="none" dirty="0">
                <a:solidFill>
                  <a:prstClr val="black">
                    <a:lumMod val="65000"/>
                    <a:lumOff val="35000"/>
                  </a:prstClr>
                </a:solidFill>
                <a:latin typeface="Gill Sans MT" panose="020B0502020104020203"/>
                <a:ea typeface="+mn-ea"/>
                <a:cs typeface="+mn-cs"/>
              </a:rPr>
              <a:t>Mines individual online social connections and conversations from social networking sites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986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739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944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125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08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57150" marR="0" lvl="0" indent="0" algn="l" defTabSz="914400" rtl="0" eaLnBrk="1" fontAlgn="auto" latinLnBrk="0" hangingPunct="1">
              <a:lnSpc>
                <a:spcPct val="100000"/>
              </a:lnSpc>
              <a:spcBef>
                <a:spcPts val="700"/>
              </a:spcBef>
              <a:spcAft>
                <a:spcPts val="600"/>
              </a:spcAft>
              <a:buClr>
                <a:srgbClr val="2A1A00"/>
              </a:buClr>
              <a:buSzPct val="160000"/>
              <a:buFontTx/>
              <a:buNone/>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the five promotion tools—advertising, personal selling, sales promotion, public relations, and direct and social media marketing—to reach consumers.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Advertising may be supported by newspaper inserts and catalogs.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Personal selling involves store salespeople greeting customers, meeting their needs, and building relationships.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Sales promotions may include in-store demonstrations, displays, sales, and loyalty programs.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Public relations (PR) activities, such as new-store openings, special events, newsletters and blogs, store magazines, and public service activities, are also available to retailers.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direct and social media marketing—to reach consumers. Most retailers also interact digitally with customers using Web sites and digital catalogs, online ads and video, social media, mobile ads, an</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130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adidas has now abandoned TV altogether and</a:t>
            </a:r>
            <a:r>
              <a:rPr lang="en-US" baseline="0" dirty="0"/>
              <a:t> </a:t>
            </a:r>
            <a:r>
              <a:rPr lang="en-US" dirty="0"/>
              <a:t>uses only digital channels to reach younger consumers. “It’s</a:t>
            </a:r>
            <a:r>
              <a:rPr lang="en-US" baseline="0" dirty="0"/>
              <a:t> </a:t>
            </a:r>
            <a:r>
              <a:rPr lang="en-US" dirty="0"/>
              <a:t>clear that the younger consumer engages with us predominantly</a:t>
            </a:r>
          </a:p>
          <a:p>
            <a:r>
              <a:rPr lang="en-US" dirty="0"/>
              <a:t>over the mobile device,” says adidas’s CEO.</a:t>
            </a:r>
            <a:r>
              <a:rPr lang="en-US" baseline="0" dirty="0"/>
              <a:t> </a:t>
            </a:r>
            <a:r>
              <a:rPr lang="en-US" dirty="0"/>
              <a:t>In the new marketing communications world, rather than</a:t>
            </a:r>
            <a:r>
              <a:rPr lang="en-US" baseline="0" dirty="0"/>
              <a:t> </a:t>
            </a:r>
            <a:r>
              <a:rPr lang="en-US" dirty="0"/>
              <a:t>using old approaches that interrupt customers and force-feed</a:t>
            </a:r>
            <a:r>
              <a:rPr lang="en-US" baseline="0" dirty="0"/>
              <a:t> </a:t>
            </a:r>
            <a:r>
              <a:rPr lang="en-US" dirty="0"/>
              <a:t>them mass messages, new media formats let marketers reach</a:t>
            </a:r>
            <a:r>
              <a:rPr lang="en-US" baseline="0" dirty="0"/>
              <a:t> </a:t>
            </a:r>
            <a:r>
              <a:rPr lang="en-US" dirty="0"/>
              <a:t>smaller communities of consumers in more engaging ways.</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62</a:t>
            </a:fld>
            <a:endParaRPr lang="en-US" dirty="0"/>
          </a:p>
        </p:txBody>
      </p:sp>
    </p:spTree>
    <p:extLst>
      <p:ext uri="{BB962C8B-B14F-4D97-AF65-F5344CB8AC3E}">
        <p14:creationId xmlns:p14="http://schemas.microsoft.com/office/powerpoint/2010/main" val="1501556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Each promotion tool has unique characteristics and costs.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Advertising </a:t>
            </a:r>
            <a:r>
              <a:rPr lang="en-US" altLang="en-US" dirty="0">
                <a:solidFill>
                  <a:srgbClr val="008000"/>
                </a:solidFill>
                <a:latin typeface="Arial" panose="020B0604020202020204" pitchFamily="34" charset="0"/>
                <a:ea typeface="ＭＳ Ｐゴシック" panose="020B0600070205080204" pitchFamily="34" charset="-128"/>
              </a:rPr>
              <a:t>can reach masses of geographically dispersed buyers at a low cost per exposure, and it enables the seller to repeat a message many times. Because of advertising’s public nature, consumers tend to view advertised products as more legitimate. Advertising is also very expressive. On the one hand, advertising can be used to build up a long-term image for a product. On the other hand, advertising can trigger quick sales. Advertising also has some shortcomings. Although it reaches many people quickly, advertising is impersonal and lacks the direct persuasiveness of company salespeople.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Personal selling </a:t>
            </a:r>
            <a:r>
              <a:rPr lang="en-US" altLang="en-US" dirty="0">
                <a:solidFill>
                  <a:srgbClr val="008000"/>
                </a:solidFill>
                <a:latin typeface="Arial" panose="020B0604020202020204" pitchFamily="34" charset="0"/>
                <a:ea typeface="ＭＳ Ｐゴシック" panose="020B0600070205080204" pitchFamily="34" charset="-128"/>
              </a:rPr>
              <a:t>involves personal interaction between two or more people, so each person can observe the other’s needs and characteristics and make quick adjustments. Personal selling also allows all kinds of customer relationships to spring up, ranging from matter-of-fact selling relationships to personal friendships. Personal selling is also the company’s most expensive promotion tool.</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63</a:t>
            </a:fld>
            <a:endParaRPr lang="en-US" dirty="0"/>
          </a:p>
        </p:txBody>
      </p:sp>
    </p:spTree>
    <p:extLst>
      <p:ext uri="{BB962C8B-B14F-4D97-AF65-F5344CB8AC3E}">
        <p14:creationId xmlns:p14="http://schemas.microsoft.com/office/powerpoint/2010/main" val="729677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Sales promotion </a:t>
            </a:r>
            <a:r>
              <a:rPr lang="en-US" altLang="en-US" dirty="0">
                <a:solidFill>
                  <a:srgbClr val="008000"/>
                </a:solidFill>
                <a:latin typeface="Arial" panose="020B0604020202020204" pitchFamily="34" charset="0"/>
                <a:ea typeface="ＭＳ Ｐゴシック" panose="020B0600070205080204" pitchFamily="34" charset="-128"/>
              </a:rPr>
              <a:t>includes a wide assortment of tools like coupons, contests, discounts, premiums, and others, all of which have many unique qualities. They attract consumer attention, offer strong incentives to purchase, and can be used to dramatize product offers and boost sagging sales. Sales promotions invite and reward quick response. However, sales promotion effects are often short lived.</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Public relations (PR) </a:t>
            </a:r>
            <a:r>
              <a:rPr lang="en-US" altLang="en-US" b="0" dirty="0">
                <a:solidFill>
                  <a:srgbClr val="008000"/>
                </a:solidFill>
                <a:latin typeface="Arial" panose="020B0604020202020204" pitchFamily="34" charset="0"/>
                <a:ea typeface="ＭＳ Ｐゴシック" panose="020B0600070205080204" pitchFamily="34" charset="-128"/>
              </a:rPr>
              <a:t>involves</a:t>
            </a:r>
            <a:r>
              <a:rPr lang="en-US" altLang="en-US" dirty="0">
                <a:solidFill>
                  <a:srgbClr val="008000"/>
                </a:solidFill>
                <a:latin typeface="Arial" panose="020B0604020202020204" pitchFamily="34" charset="0"/>
                <a:ea typeface="ＭＳ Ｐゴシック" panose="020B0600070205080204" pitchFamily="34" charset="-128"/>
              </a:rPr>
              <a:t> news stories, features, sponsorships, and events that seem more real and believable to readers than ads. PR can also reach many prospects who avoid salespeople and advertisements. It can dramatize a company or product. A well-thought-out</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public relations campaign used with other promotion mix elements can be very effective and economical.</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many forms of </a:t>
            </a:r>
            <a:r>
              <a:rPr lang="en-US" altLang="en-US" b="1" dirty="0">
                <a:solidFill>
                  <a:srgbClr val="008000"/>
                </a:solidFill>
                <a:latin typeface="Arial" panose="020B0604020202020204" pitchFamily="34" charset="0"/>
                <a:ea typeface="ＭＳ Ｐゴシック" panose="020B0600070205080204" pitchFamily="34" charset="-128"/>
              </a:rPr>
              <a:t>direct and digital marketing</a:t>
            </a:r>
            <a:r>
              <a:rPr lang="en-US" altLang="en-US" dirty="0">
                <a:solidFill>
                  <a:srgbClr val="008000"/>
                </a:solidFill>
                <a:latin typeface="Arial" panose="020B0604020202020204" pitchFamily="34" charset="0"/>
                <a:ea typeface="ＭＳ Ｐゴシック" panose="020B0600070205080204" pitchFamily="34" charset="-128"/>
              </a:rPr>
              <a:t>—from direct mail, catalogs, and telephone marketing to online, mobile, and social media—all share some distinctive characteristics. Direct marketing is more targeted: It’s usually directed to a specific customer or customer community. Direct marketing is immediate and personalized. Direct marketing is interactive. Thus, direct and digital marketing are well suited to highly targeted marketing efforts, creating customer engagement, and building one-to-one customer relationships. </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64</a:t>
            </a:fld>
            <a:endParaRPr lang="en-US" dirty="0"/>
          </a:p>
        </p:txBody>
      </p:sp>
    </p:spTree>
    <p:extLst>
      <p:ext uri="{BB962C8B-B14F-4D97-AF65-F5344CB8AC3E}">
        <p14:creationId xmlns:p14="http://schemas.microsoft.com/office/powerpoint/2010/main" val="2352132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4993B77C-EE58-88BC-0244-63844FFE2FBF}"/>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CA7422BD-BCFA-5E18-D0BD-9EF9CF076D1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6E0DCCDC-749F-A1CA-5A28-2B78C7BAF0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0EB20991-FDF7-1CA5-8013-2B99805CA0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4215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5752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620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476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2C5CBB1-36A5-8E43-A765-09F3F2FD907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253CACA8-E0E7-E643-821B-AE9D009D3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SA" b="1" dirty="0"/>
              <a:t>Customer relationship management (CRM) </a:t>
            </a:r>
            <a:r>
              <a:rPr lang="en-US" altLang="en-SA" dirty="0"/>
              <a:t>is perhaps the most important concept of modern marketing. In the broadest sense, CRM is the overall process of building and maintaining profitable customer relationships by delivering superior customer value and satisfaction. It deals with all aspects of acquiring, engaging, and growing customers.</a:t>
            </a:r>
          </a:p>
          <a:p>
            <a:pPr marL="171450" indent="-171450">
              <a:buFontTx/>
              <a:buChar char="•"/>
            </a:pPr>
            <a:endParaRPr lang="en-US" altLang="en-SA" dirty="0"/>
          </a:p>
          <a:p>
            <a:pPr marL="171450" indent="-171450">
              <a:buFontTx/>
              <a:buChar char="•"/>
            </a:pPr>
            <a:r>
              <a:rPr lang="en-US" altLang="en-SA" dirty="0"/>
              <a:t>The key to building lasting customer relationships is to create superior customer value and satisfaction. Satisfied customers are more likely to be loyal customers and give the company a larger share of their business. </a:t>
            </a:r>
          </a:p>
          <a:p>
            <a:pPr marL="628650" lvl="1" indent="-171450">
              <a:buFontTx/>
              <a:buChar char="•"/>
            </a:pPr>
            <a:r>
              <a:rPr lang="en-US" altLang="en-SA" b="1" dirty="0"/>
              <a:t>Customer Value. </a:t>
            </a:r>
            <a:r>
              <a:rPr lang="en-US" altLang="en-SA" dirty="0"/>
              <a:t>Attracting and retaining customers can be a difficult task. Customers often face a bewildering array of products and services from which to choose. A customer buys from the firm that offers the highest </a:t>
            </a:r>
            <a:r>
              <a:rPr lang="en-US" altLang="en-SA" b="1" dirty="0"/>
              <a:t>customer-perceived value</a:t>
            </a:r>
            <a:r>
              <a:rPr lang="en-US" altLang="en-SA" dirty="0"/>
              <a:t>—the customer</a:t>
            </a:r>
            <a:r>
              <a:rPr lang="uk-UA" altLang="en-SA" dirty="0"/>
              <a:t>'</a:t>
            </a:r>
            <a:r>
              <a:rPr lang="en-US" altLang="en-SA" dirty="0"/>
              <a:t>s evaluation of the difference between all the benefits and all the costs of a market offering relative to those of competing offers.</a:t>
            </a:r>
          </a:p>
          <a:p>
            <a:pPr marL="628650" lvl="1" indent="-171450">
              <a:buFontTx/>
              <a:buChar char="•"/>
            </a:pPr>
            <a:endParaRPr lang="en-US" altLang="en-SA" dirty="0"/>
          </a:p>
          <a:p>
            <a:pPr marL="628650" lvl="1" indent="-171450">
              <a:buFontTx/>
              <a:buChar char="•"/>
            </a:pPr>
            <a:r>
              <a:rPr lang="en-US" altLang="en-SA" b="1" dirty="0"/>
              <a:t>Customer Satisfaction. </a:t>
            </a:r>
            <a:r>
              <a:rPr lang="en-US" altLang="en-SA" dirty="0"/>
              <a:t>Depends on the product</a:t>
            </a:r>
            <a:r>
              <a:rPr lang="uk-UA" altLang="en-SA" dirty="0"/>
              <a:t>'</a:t>
            </a:r>
            <a:r>
              <a:rPr lang="en-US" altLang="en-SA" dirty="0"/>
              <a:t>s perceived performance relative to a buyer</a:t>
            </a:r>
            <a:r>
              <a:rPr lang="uk-UA" altLang="en-SA" dirty="0"/>
              <a:t>'</a:t>
            </a:r>
            <a:r>
              <a:rPr lang="en-US" altLang="en-SA" dirty="0"/>
              <a:t>s expectations. If the product</a:t>
            </a:r>
            <a:r>
              <a:rPr lang="uk-UA" altLang="en-SA" dirty="0"/>
              <a:t>'</a:t>
            </a:r>
            <a:r>
              <a:rPr lang="en-US" altLang="en-SA" dirty="0"/>
              <a:t>s performance fails short of expectations, the customer is dissatisfied. If performance matches expectations, the customer is satisfied. If performance exceeds expectations, the customer is highly satisfied or delighted.</a:t>
            </a:r>
          </a:p>
        </p:txBody>
      </p:sp>
      <p:sp>
        <p:nvSpPr>
          <p:cNvPr id="64516" name="Slide Number Placeholder 3">
            <a:extLst>
              <a:ext uri="{FF2B5EF4-FFF2-40B4-BE49-F238E27FC236}">
                <a16:creationId xmlns:a16="http://schemas.microsoft.com/office/drawing/2014/main" id="{1994F6C8-4C56-5C4F-93EA-4C3D7989A5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849439-3253-6E48-92E5-1146F322AAD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412921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R</a:t>
            </a:r>
          </a:p>
          <a:p>
            <a:r>
              <a:rPr lang="en-US" dirty="0">
                <a:effectLst/>
                <a:latin typeface="Helvetica" pitchFamily="2" charset="0"/>
              </a:rPr>
              <a:t>Service Quality</a:t>
            </a:r>
          </a:p>
          <a:p>
            <a:r>
              <a:rPr lang="en-US" dirty="0">
                <a:effectLst/>
                <a:latin typeface="Helvetica" pitchFamily="2" charset="0"/>
              </a:rPr>
              <a:t>Customer satisfaction</a:t>
            </a:r>
          </a:p>
          <a:p>
            <a:r>
              <a:rPr lang="en-US" dirty="0">
                <a:effectLst/>
                <a:latin typeface="Helvetica" pitchFamily="2" charset="0"/>
              </a:rPr>
              <a:t>Relationship strength</a:t>
            </a:r>
          </a:p>
          <a:p>
            <a:r>
              <a:rPr lang="en-US" dirty="0">
                <a:effectLst/>
                <a:latin typeface="Helvetica" pitchFamily="2" charset="0"/>
              </a:rPr>
              <a:t>Relationship longevity</a:t>
            </a:r>
          </a:p>
          <a:p>
            <a:r>
              <a:rPr lang="en-US" dirty="0">
                <a:effectLst/>
                <a:latin typeface="Helvetica" pitchFamily="2" charset="0"/>
              </a:rPr>
              <a:t>Customer relationship profitability</a:t>
            </a:r>
          </a:p>
          <a:p>
            <a:r>
              <a:rPr lang="en-US" dirty="0">
                <a:effectLst/>
                <a:latin typeface="Helvetica" pitchFamily="2" charset="0"/>
              </a:rPr>
              <a:t>Figure 13.2 The ladder leading to customer relationship profitability</a:t>
            </a:r>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46009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The value chain: These True Value ads recognize that everyone in the organization—from marketing research analyst, Jeff Alvarez to operations manager, Tom Statham—must contribute to helping the chain’s customers handle their home improvement projects. They form the foundation for the brand’s “Behind Every Project Is a True Value” positioning.</a:t>
            </a:r>
            <a:endParaRPr dirty="0"/>
          </a:p>
          <a:p>
            <a:pPr marL="0" lvl="0" indent="0" algn="l" rtl="0">
              <a:spcBef>
                <a:spcPts val="0"/>
              </a:spcBef>
              <a:spcAft>
                <a:spcPts val="0"/>
              </a:spcAft>
              <a:buNone/>
            </a:pPr>
            <a:endParaRPr sz="1200" b="1"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True Value and “Start Right. Start Here”  are registered trademarks of True Value Company. The print ads and images are copyrighted works of authorship of True Value Company.</a:t>
            </a:r>
            <a:endParaRPr dirty="0"/>
          </a:p>
          <a:p>
            <a:pPr marL="0" lvl="0" indent="0" algn="l" rtl="0">
              <a:spcBef>
                <a:spcPts val="0"/>
              </a:spcBef>
              <a:spcAft>
                <a:spcPts val="0"/>
              </a:spcAft>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True Value’s ability to help you “Start Right. Start Here” depends on purchasing’s skill in developing the needed suppliers and buying from them at low cost. True Value’s information technology people must provide fast and accurate information about which products are selling in each store. Their operations people must provide effective, low-cost merchandise handling and delivery.</a:t>
            </a:r>
            <a:endParaRPr dirty="0">
              <a:solidFill>
                <a:srgbClr val="008000"/>
              </a:solidFill>
              <a:latin typeface="Arial"/>
              <a:ea typeface="Arial"/>
              <a:cs typeface="Arial"/>
              <a:sym typeface="Arial"/>
            </a:endParaRPr>
          </a:p>
        </p:txBody>
      </p:sp>
      <p:sp>
        <p:nvSpPr>
          <p:cNvPr id="290" name="Google Shape;29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38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Figure 1.5 classifies customers into one of four relationship groups, according to their potential profitability and projected loyalty. Each of the four customer relationship groups requires a different relationship management strategy.</a:t>
            </a:r>
          </a:p>
          <a:p>
            <a:endParaRPr lang="en-US" altLang="en-US" dirty="0">
              <a:latin typeface="Arial" panose="020B0604020202020204" pitchFamily="34" charset="0"/>
            </a:endParaRPr>
          </a:p>
          <a:p>
            <a:r>
              <a:rPr lang="en-US" altLang="en-US" dirty="0">
                <a:latin typeface="Arial" panose="020B0604020202020204" pitchFamily="34" charset="0"/>
              </a:rPr>
              <a:t>Loyal customers spend more and stay around longer. The value of the entire stream of purchases a customer makes over a lifetime of patronage is</a:t>
            </a:r>
            <a:r>
              <a:rPr lang="en-US" altLang="en-US" baseline="0" dirty="0">
                <a:latin typeface="Arial" panose="020B0604020202020204" pitchFamily="34" charset="0"/>
              </a:rPr>
              <a:t> significant</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Customer defections can be costly. Losing a customer means losing more than a single sale. It means losing that </a:t>
            </a:r>
            <a:r>
              <a:rPr lang="en-US" altLang="en-US" b="1" dirty="0">
                <a:latin typeface="Arial" panose="020B0604020202020204" pitchFamily="34" charset="0"/>
              </a:rPr>
              <a:t>customer’s lifetime value</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For example, the average customer at Stew Leonard’s supermarket spends about $100 a week, shops 50 weeks a year, and remains in the area for about 10 years. If this customer has an unhappy experience and switches to another supermarket, Stew Leonard’s has lost $50,000 in lifetime revenue.</a:t>
            </a:r>
          </a:p>
          <a:p>
            <a:endParaRPr lang="en-US" altLang="en-US" dirty="0">
              <a:latin typeface="Arial" panose="020B0604020202020204" pitchFamily="34" charset="0"/>
            </a:endParaRPr>
          </a:p>
          <a:p>
            <a:r>
              <a:rPr lang="en-US" altLang="en-US" dirty="0">
                <a:latin typeface="Arial" panose="020B0604020202020204" pitchFamily="34" charset="0"/>
              </a:rPr>
              <a:t>The loss can be much greater if the disappointed customer shares the bad experience with other customers and causes them to defect. In fact, a company can lose money on a specific transaction but still benefit greatly from a long-term relationship. This means that companies must aim high in building customer relationships.</a:t>
            </a:r>
          </a:p>
          <a:p>
            <a:endParaRPr lang="en-US" altLang="en-US" dirty="0">
              <a:latin typeface="Arial" panose="020B0604020202020204" pitchFamily="34" charset="0"/>
            </a:endParaRPr>
          </a:p>
          <a:p>
            <a:r>
              <a:rPr lang="en-US" altLang="en-US" dirty="0">
                <a:latin typeface="Arial" panose="020B0604020202020204" pitchFamily="34" charset="0"/>
              </a:rPr>
              <a:t>The company will not gain anything by investing time and resources in developing relationships with </a:t>
            </a:r>
            <a:r>
              <a:rPr lang="en-US" altLang="en-US" b="1" dirty="0">
                <a:latin typeface="Arial" panose="020B0604020202020204" pitchFamily="34" charset="0"/>
              </a:rPr>
              <a:t>strangers</a:t>
            </a:r>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For </a:t>
            </a:r>
            <a:r>
              <a:rPr lang="en-US" altLang="en-US" b="1" dirty="0">
                <a:latin typeface="Arial" panose="020B0604020202020204" pitchFamily="34" charset="0"/>
              </a:rPr>
              <a:t>butterflies</a:t>
            </a:r>
            <a:r>
              <a:rPr lang="en-US" altLang="en-US" dirty="0">
                <a:latin typeface="Arial" panose="020B0604020202020204" pitchFamily="34" charset="0"/>
              </a:rPr>
              <a:t>, the company should create satisfying and profitable transactions, capturing as much of their business as possible in the short time during which they buy from the company. Efforts to convert butterflies into loyal customers are rarely successful. </a:t>
            </a:r>
          </a:p>
          <a:p>
            <a:endParaRPr lang="en-US" altLang="en-US" dirty="0">
              <a:latin typeface="Arial" panose="020B0604020202020204" pitchFamily="34" charset="0"/>
            </a:endParaRPr>
          </a:p>
          <a:p>
            <a:r>
              <a:rPr lang="en-US" altLang="en-US" b="1" dirty="0">
                <a:latin typeface="Arial" panose="020B0604020202020204" pitchFamily="34" charset="0"/>
              </a:rPr>
              <a:t>True friends </a:t>
            </a:r>
            <a:r>
              <a:rPr lang="en-US" altLang="en-US" b="0" dirty="0">
                <a:latin typeface="Arial" panose="020B0604020202020204" pitchFamily="34" charset="0"/>
              </a:rPr>
              <a:t>are loyal and</a:t>
            </a:r>
            <a:r>
              <a:rPr lang="en-US" altLang="en-US" b="1" dirty="0">
                <a:latin typeface="Arial" panose="020B0604020202020204" pitchFamily="34" charset="0"/>
              </a:rPr>
              <a:t> </a:t>
            </a:r>
            <a:r>
              <a:rPr lang="en-US" altLang="en-US" dirty="0">
                <a:latin typeface="Arial" panose="020B0604020202020204" pitchFamily="34" charset="0"/>
              </a:rPr>
              <a:t>have the potential to generate good profit for the company. The firm should make continuous relationship investments to delight these customers and nurture, retain, and grow them. </a:t>
            </a:r>
          </a:p>
          <a:p>
            <a:endParaRPr lang="en-US" altLang="en-US" dirty="0">
              <a:latin typeface="Arial" panose="020B0604020202020204" pitchFamily="34" charset="0"/>
            </a:endParaRPr>
          </a:p>
          <a:p>
            <a:pPr defTabSz="933237" eaLnBrk="0" fontAlgn="base" hangingPunct="0">
              <a:spcBef>
                <a:spcPct val="30000"/>
              </a:spcBef>
              <a:spcAft>
                <a:spcPct val="0"/>
              </a:spcAft>
              <a:defRPr/>
            </a:pPr>
            <a:r>
              <a:rPr lang="en-US" altLang="en-US" b="1" dirty="0">
                <a:latin typeface="Arial" panose="020B0604020202020204" pitchFamily="34" charset="0"/>
              </a:rPr>
              <a:t>Barnacles</a:t>
            </a:r>
            <a:r>
              <a:rPr lang="en-US" altLang="en-US" dirty="0">
                <a:latin typeface="Arial" panose="020B0604020202020204" pitchFamily="34" charset="0"/>
              </a:rPr>
              <a:t> are highly loyal but not very profitable. There is a limited fit between their needs and the company’s offerings. The company may be able to improve the profitability of barnacles by selling them more, raising their fees, or reducing service to them. However, if they cannot be made profitable, they should be fired. </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90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Netflix tracks and parses member data on tens of millions of searches, ratings, and “plays.” The company’s bulging database contains every viewing detail for each individual subscriber—real-time data on what shows they watch, at what times, on what devices, at what locations, even when they hit the pause, rewind, or fast-forward buttons during programs.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Such analytics employ artificial intelligence (AI), technology by which machines think and learn in a way that looks and feels human but with a lot more analytical capacity.</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Using this rich base of big data, Netflix builds detailed individual subscriber profiles and then uses these profiles to tailor each customer’s viewing experience and make personalized recommendations.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122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94824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effectLst/>
                <a:latin typeface="Plantin"/>
              </a:rPr>
              <a:t>• </a:t>
            </a:r>
            <a:r>
              <a:rPr lang="en-US" i="1" dirty="0">
                <a:solidFill>
                  <a:srgbClr val="C00000"/>
                </a:solidFill>
                <a:effectLst/>
                <a:latin typeface="Plantin"/>
              </a:rPr>
              <a:t>A product mix plan</a:t>
            </a:r>
            <a:br>
              <a:rPr lang="en-US" i="1" dirty="0">
                <a:effectLst/>
                <a:latin typeface="Plantin"/>
              </a:rPr>
            </a:br>
            <a:r>
              <a:rPr lang="en-US" dirty="0">
                <a:effectLst/>
                <a:latin typeface="Plantin"/>
              </a:rPr>
              <a:t>This indicates product deletions, product modifications and product additions, when they are to occur, and the volume, turnover and profit objectives, broken down by product groups and even product items. Products may be grouped together and each grouping should have its own set of objectives. </a:t>
            </a:r>
            <a:endParaRPr lang="en-US" dirty="0"/>
          </a:p>
          <a:p>
            <a:pPr lvl="1"/>
            <a:r>
              <a:rPr lang="en-US" dirty="0">
                <a:effectLst/>
                <a:latin typeface="Plantin"/>
              </a:rPr>
              <a:t>• </a:t>
            </a:r>
            <a:r>
              <a:rPr lang="en-US" i="1" dirty="0">
                <a:solidFill>
                  <a:srgbClr val="C00000"/>
                </a:solidFill>
                <a:latin typeface="Plantin"/>
              </a:rPr>
              <a:t>A sales plan</a:t>
            </a:r>
            <a:br>
              <a:rPr lang="en-US" i="1" dirty="0">
                <a:effectLst/>
                <a:latin typeface="Plantin"/>
              </a:rPr>
            </a:br>
            <a:r>
              <a:rPr lang="en-US" dirty="0">
                <a:effectLst/>
                <a:latin typeface="Plantin"/>
              </a:rPr>
              <a:t>The sales plan specifies desired servicing levels for existing accounts together with targets relating to the obtaining of new accounts. Targets are broken down by area and by individual representative. </a:t>
            </a:r>
            <a:endParaRPr lang="en-US" dirty="0"/>
          </a:p>
          <a:p>
            <a:pPr lvl="1"/>
            <a:r>
              <a:rPr lang="en-US" dirty="0">
                <a:effectLst/>
                <a:latin typeface="Plantin"/>
              </a:rPr>
              <a:t>• </a:t>
            </a:r>
            <a:r>
              <a:rPr lang="en-US" i="1" dirty="0">
                <a:solidFill>
                  <a:srgbClr val="C00000"/>
                </a:solidFill>
                <a:latin typeface="Plantin"/>
              </a:rPr>
              <a:t>An advertising plan</a:t>
            </a:r>
            <a:br>
              <a:rPr lang="en-US" i="1" dirty="0">
                <a:effectLst/>
                <a:latin typeface="Plantin"/>
              </a:rPr>
            </a:br>
            <a:r>
              <a:rPr lang="en-US" dirty="0">
                <a:effectLst/>
                <a:latin typeface="Plantin"/>
              </a:rPr>
              <a:t>Where advertising is deemed important there should be an advertising plan. This plan should specify the timing, nature and amount of advertising to use by media. It should also include information appertaining to communications objectives, such as increasing the level of interest in a brand or achieving penetration of new users for each main brand. </a:t>
            </a:r>
            <a:endParaRPr lang="en-US" dirty="0"/>
          </a:p>
          <a:p>
            <a:pPr lvl="1"/>
            <a:r>
              <a:rPr lang="en-US" dirty="0">
                <a:effectLst/>
                <a:latin typeface="Plantin"/>
              </a:rPr>
              <a:t>• </a:t>
            </a:r>
            <a:r>
              <a:rPr lang="en-US" i="1" dirty="0">
                <a:solidFill>
                  <a:srgbClr val="C00000"/>
                </a:solidFill>
                <a:latin typeface="Plantin"/>
              </a:rPr>
              <a:t>The sales promotion plan</a:t>
            </a:r>
            <a:br>
              <a:rPr lang="en-US" i="1" dirty="0">
                <a:effectLst/>
                <a:latin typeface="Plantin"/>
              </a:rPr>
            </a:br>
            <a:r>
              <a:rPr lang="en-US" dirty="0">
                <a:effectLst/>
                <a:latin typeface="Plantin"/>
              </a:rPr>
              <a:t>This is assembled in a similar fashion to the advertising plan. </a:t>
            </a:r>
            <a:endParaRPr lang="en-US" dirty="0"/>
          </a:p>
          <a:p>
            <a:pPr lvl="1"/>
            <a:r>
              <a:rPr lang="en-US" dirty="0">
                <a:effectLst/>
                <a:latin typeface="Plantin"/>
              </a:rPr>
              <a:t>Other sub-plans could include physical distribution, market research and research and development, pricing and even regional plans. </a:t>
            </a:r>
            <a:endParaRPr lang="en-US" dirty="0"/>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9315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next step is to project earnings from existing business over the time-scale of the forecasts and to make comparisons with the required objectives. </a:t>
            </a:r>
            <a:endParaRPr lang="en-US" sz="1200" dirty="0"/>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0714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506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180"/>
                </a:solidFill>
                <a:effectLst/>
                <a:latin typeface="Raleway" panose="020F0502020204030204" pitchFamily="34" charset="0"/>
              </a:rPr>
              <a:t>Contingency plan</a:t>
            </a:r>
            <a:endParaRPr lang="en-US" b="0" i="0" dirty="0">
              <a:solidFill>
                <a:srgbClr val="003180"/>
              </a:solidFill>
              <a:effectLst/>
              <a:latin typeface="Raleway" panose="020F0502020204030204" pitchFamily="34" charset="0"/>
            </a:endParaRPr>
          </a:p>
          <a:p>
            <a:pPr algn="l"/>
            <a:endParaRPr lang="en-US" b="0" i="0" dirty="0">
              <a:solidFill>
                <a:srgbClr val="373D3F"/>
              </a:solidFill>
              <a:effectLst/>
              <a:latin typeface="Encode Sans"/>
            </a:endParaRPr>
          </a:p>
          <a:p>
            <a:pPr algn="l"/>
            <a:r>
              <a:rPr lang="en-US" b="0" i="0" dirty="0">
                <a:solidFill>
                  <a:srgbClr val="373D3F"/>
                </a:solidFill>
                <a:effectLst/>
                <a:latin typeface="Encode Sans"/>
              </a:rPr>
              <a:t>There are 6 primary components of a contingency plan:</a:t>
            </a:r>
          </a:p>
          <a:p>
            <a:pPr algn="l">
              <a:buFont typeface="+mj-lt"/>
              <a:buAutoNum type="arabicPeriod"/>
            </a:pPr>
            <a:r>
              <a:rPr lang="en-US" b="0" i="0" dirty="0">
                <a:solidFill>
                  <a:srgbClr val="373D3F"/>
                </a:solidFill>
                <a:effectLst/>
                <a:latin typeface="Encode Sans"/>
              </a:rPr>
              <a:t>Triggers: the ‘things’ that happen which require the implementation of the plan.</a:t>
            </a:r>
          </a:p>
          <a:p>
            <a:pPr algn="l">
              <a:buFont typeface="+mj-lt"/>
              <a:buAutoNum type="arabicPeriod"/>
            </a:pPr>
            <a:r>
              <a:rPr lang="en-US" b="0" i="0" dirty="0">
                <a:solidFill>
                  <a:srgbClr val="373D3F"/>
                </a:solidFill>
                <a:effectLst/>
                <a:latin typeface="Encode Sans"/>
              </a:rPr>
              <a:t>Response plan: outlines what will be done in response to the trigger.</a:t>
            </a:r>
          </a:p>
          <a:p>
            <a:pPr algn="l">
              <a:buFont typeface="+mj-lt"/>
              <a:buAutoNum type="arabicPeriod"/>
            </a:pPr>
            <a:r>
              <a:rPr lang="en-US" b="0" i="0" dirty="0">
                <a:solidFill>
                  <a:srgbClr val="373D3F"/>
                </a:solidFill>
                <a:effectLst/>
                <a:latin typeface="Encode Sans"/>
              </a:rPr>
              <a:t>Stakeholder engagement: sharing the risk occurrence and the implementation of the plan with key or primary stakeholders.</a:t>
            </a:r>
          </a:p>
          <a:p>
            <a:pPr algn="l">
              <a:buFont typeface="+mj-lt"/>
              <a:buAutoNum type="arabicPeriod"/>
            </a:pPr>
            <a:r>
              <a:rPr lang="en-US" b="0" i="0" dirty="0">
                <a:solidFill>
                  <a:srgbClr val="373D3F"/>
                </a:solidFill>
                <a:effectLst/>
                <a:latin typeface="Encode Sans"/>
              </a:rPr>
              <a:t>Timeframes: consideration of how soon after the trigger or the risk a response action will be taken.</a:t>
            </a:r>
          </a:p>
          <a:p>
            <a:pPr algn="l">
              <a:buFont typeface="+mj-lt"/>
              <a:buAutoNum type="arabicPeriod"/>
            </a:pPr>
            <a:r>
              <a:rPr lang="en-US" b="0" i="0" dirty="0">
                <a:solidFill>
                  <a:srgbClr val="373D3F"/>
                </a:solidFill>
                <a:effectLst/>
                <a:latin typeface="Encode Sans"/>
              </a:rPr>
              <a:t>Likelihood: how likely it is it that the risk will occur.</a:t>
            </a:r>
          </a:p>
          <a:p>
            <a:pPr algn="l">
              <a:buFont typeface="+mj-lt"/>
              <a:buAutoNum type="arabicPeriod"/>
            </a:pPr>
            <a:r>
              <a:rPr lang="en-US" b="0" i="0" dirty="0">
                <a:solidFill>
                  <a:srgbClr val="373D3F"/>
                </a:solidFill>
                <a:effectLst/>
                <a:latin typeface="Encode Sans"/>
              </a:rPr>
              <a:t>Consequence: the level of consequence or effect of the risk occurring.</a:t>
            </a:r>
          </a:p>
          <a:p>
            <a:br>
              <a:rPr lang="en-US" dirty="0"/>
            </a:br>
            <a:endParaRPr lang="ar-SA" dirty="0"/>
          </a:p>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7787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41062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 implementation </a:t>
            </a:r>
            <a:r>
              <a:rPr lang="en-US" dirty="0">
                <a:solidFill>
                  <a:srgbClr val="008000"/>
                </a:solidFill>
                <a:latin typeface="Arial"/>
                <a:ea typeface="Arial"/>
                <a:cs typeface="Arial"/>
                <a:sym typeface="Arial"/>
              </a:rPr>
              <a:t>is the process of turning marketing strategies and plans into marketing actions to accomplish strategic marketing objectives. Whereas marketing planning addresses the what and why of marketing activities, implementation addresses the who, where, when, and how.</a:t>
            </a:r>
          </a:p>
          <a:p>
            <a:pPr marL="0" lvl="0" indent="0" algn="l" rtl="0">
              <a:spcBef>
                <a:spcPts val="0"/>
              </a:spcBef>
              <a:spcAft>
                <a:spcPts val="0"/>
              </a:spcAft>
              <a:buNone/>
            </a:pPr>
            <a:r>
              <a:rPr lang="en-US" b="1" dirty="0">
                <a:solidFill>
                  <a:srgbClr val="008000"/>
                </a:solidFill>
                <a:latin typeface="Arial"/>
                <a:ea typeface="Arial"/>
                <a:cs typeface="Arial"/>
                <a:sym typeface="Arial"/>
              </a:rPr>
              <a:t>Marketing control </a:t>
            </a:r>
            <a:r>
              <a:rPr lang="en-US" dirty="0">
                <a:solidFill>
                  <a:srgbClr val="008000"/>
                </a:solidFill>
                <a:latin typeface="Arial"/>
                <a:ea typeface="Arial"/>
                <a:cs typeface="Arial"/>
                <a:sym typeface="Arial"/>
              </a:rPr>
              <a:t>refers to measuring and evaluating the results of marketing strategies and plans and taking corrective action to ensure that the objectives are achieved. This may require changing the action programs or even changing the goals.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Operating control </a:t>
            </a:r>
            <a:r>
              <a:rPr lang="en-US" dirty="0">
                <a:solidFill>
                  <a:srgbClr val="008000"/>
                </a:solidFill>
                <a:latin typeface="Arial"/>
                <a:ea typeface="Arial"/>
                <a:cs typeface="Arial"/>
                <a:sym typeface="Arial"/>
              </a:rPr>
              <a:t>ensures that the company achieves the sales, profits, and other goals set out in its annual plan. It also involves determining the profitability of different products, territories, markets, and channels.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Strategic control </a:t>
            </a:r>
            <a:r>
              <a:rPr lang="en-US" dirty="0">
                <a:solidFill>
                  <a:srgbClr val="008000"/>
                </a:solidFill>
                <a:latin typeface="Arial"/>
                <a:ea typeface="Arial"/>
                <a:cs typeface="Arial"/>
                <a:sym typeface="Arial"/>
              </a:rPr>
              <a:t>involves looking at whether the company’s basic strategies are well matched to its opportunities.</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Managing the marketing process requires the four marketing management functions as illustrated in this figure.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They include </a:t>
            </a:r>
            <a:r>
              <a:rPr lang="en-US" b="1" dirty="0">
                <a:solidFill>
                  <a:srgbClr val="008000"/>
                </a:solidFill>
                <a:latin typeface="Arial"/>
                <a:ea typeface="Arial"/>
                <a:cs typeface="Arial"/>
                <a:sym typeface="Arial"/>
              </a:rPr>
              <a:t>analysis, planning, implementation, and control.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company first develops company-wide strategic plans and then translates them into marketing and other plans for each division, product, and brand.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Through implementation, the company turns the plans into actions.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Control consists of measuring and evaluating the results of marketing activities and taking corrective action where needed.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Finally, marketing analysis provides the information and evaluations needed for all the other marketing activities.</a:t>
            </a:r>
            <a:endParaRPr lang="en-US" dirty="0"/>
          </a:p>
          <a:p>
            <a:pPr marL="0" lvl="0" indent="0" algn="l" rtl="0">
              <a:spcBef>
                <a:spcPts val="0"/>
              </a:spcBef>
              <a:spcAft>
                <a:spcPts val="0"/>
              </a:spcAft>
              <a:buNone/>
            </a:pPr>
            <a:endParaRPr dirty="0"/>
          </a:p>
        </p:txBody>
      </p:sp>
      <p:sp>
        <p:nvSpPr>
          <p:cNvPr id="413" name="Google Shape;41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32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Marketing return on investment </a:t>
            </a:r>
            <a:r>
              <a:rPr lang="en-US" dirty="0">
                <a:solidFill>
                  <a:srgbClr val="008000"/>
                </a:solidFill>
                <a:latin typeface="Arial"/>
                <a:ea typeface="Arial"/>
                <a:cs typeface="Arial"/>
                <a:sym typeface="Arial"/>
              </a:rPr>
              <a:t>or marketing ROI is the net return from a marketing investment divided by the costs of the marketing investment. It measures the profits generated by investments in marketing activities.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Companies can assess marketing ROI in terms of standard marketing performance measures, such as brand awareness, sales, or market share. Such measures can be assembled through marketing dashboards, which are sets of marketing performance measures in a single display used to monitor strategic marketing performance.</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Increasingly, marketers also use customer-centered measures of marketing impact, such as customer acquisition, customer engagement, customer retention, customer lifetime value, and customer equity. These measures capture not only current </a:t>
            </a:r>
          </a:p>
          <a:p>
            <a:pPr marL="0" lvl="0" indent="0" algn="l" rtl="0">
              <a:spcBef>
                <a:spcPts val="0"/>
              </a:spcBef>
              <a:spcAft>
                <a:spcPts val="0"/>
              </a:spcAft>
              <a:buNone/>
            </a:pPr>
            <a:r>
              <a:rPr lang="en-US" dirty="0">
                <a:solidFill>
                  <a:srgbClr val="008000"/>
                </a:solidFill>
                <a:latin typeface="Arial"/>
                <a:ea typeface="Arial"/>
                <a:cs typeface="Arial"/>
                <a:sym typeface="Arial"/>
              </a:rPr>
              <a:t>This figure views </a:t>
            </a:r>
            <a:r>
              <a:rPr lang="en-US" dirty="0">
                <a:latin typeface="Arial"/>
                <a:ea typeface="Arial"/>
                <a:cs typeface="Arial"/>
                <a:sym typeface="Arial"/>
              </a:rPr>
              <a:t>marketing expenditures as investments that produce returns in the form of more profitable customer relationships.</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Marketing investments result in improved customer value and satisfaction, which in turn increases customer attraction and retention. </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This increases individual customer lifetime values and the firm’s overall customer equity.</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Increased customer equity, in relation to the cost of the marketing investments, determines return on marketing investment.</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marketing performance, but also future performance, resulting from stronger customer relationships.</a:t>
            </a:r>
            <a:endParaRPr dirty="0"/>
          </a:p>
        </p:txBody>
      </p:sp>
      <p:sp>
        <p:nvSpPr>
          <p:cNvPr id="434" name="Google Shape;4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34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008000"/>
                </a:solidFill>
                <a:latin typeface="Arial"/>
                <a:ea typeface="Arial"/>
                <a:cs typeface="Arial"/>
                <a:sym typeface="Arial"/>
              </a:rPr>
              <a:t>Marketing return on investment </a:t>
            </a:r>
            <a:r>
              <a:rPr lang="en-US" dirty="0">
                <a:solidFill>
                  <a:srgbClr val="008000"/>
                </a:solidFill>
                <a:latin typeface="Arial"/>
                <a:ea typeface="Arial"/>
                <a:cs typeface="Arial"/>
                <a:sym typeface="Arial"/>
              </a:rPr>
              <a:t>or marketing ROI is the net return from a marketing investment divided by the costs of the marketing investment. It measures the profits generated by investments in marketing activities.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Companies can assess marketing ROI in terms of standard marketing performance measures, such as brand awareness, sales, or market share. Such measures can be assembled through marketing dashboards, which are sets of marketing performance measures in a single display used to monitor strategic marketing performance.</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Increasingly, marketers also use customer-centered measures of marketing impact, such as customer acquisition, customer engagement, customer retention, customer lifetime value, and customer equity. These measures capture not only current </a:t>
            </a:r>
          </a:p>
          <a:p>
            <a:pPr marL="0" lvl="0" indent="0" algn="l" rtl="0">
              <a:spcBef>
                <a:spcPts val="0"/>
              </a:spcBef>
              <a:spcAft>
                <a:spcPts val="0"/>
              </a:spcAft>
              <a:buNone/>
            </a:pPr>
            <a:r>
              <a:rPr lang="en-US" dirty="0">
                <a:solidFill>
                  <a:srgbClr val="008000"/>
                </a:solidFill>
                <a:latin typeface="Arial"/>
                <a:ea typeface="Arial"/>
                <a:cs typeface="Arial"/>
                <a:sym typeface="Arial"/>
              </a:rPr>
              <a:t>This figure views </a:t>
            </a:r>
            <a:r>
              <a:rPr lang="en-US" dirty="0">
                <a:latin typeface="Arial"/>
                <a:ea typeface="Arial"/>
                <a:cs typeface="Arial"/>
                <a:sym typeface="Arial"/>
              </a:rPr>
              <a:t>marketing expenditures as investments that produce returns in the form of more profitable customer relationships.</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Marketing investments result in improved customer value and satisfaction, which in turn increases customer attraction and retention. </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This increases individual customer lifetime values and the firm’s overall customer equity.</a:t>
            </a:r>
            <a:endParaRPr lang="en-US" dirty="0"/>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Increased customer equity, in relation to the cost of the marketing investments, determines return on marketing investment.</a:t>
            </a:r>
            <a:endParaRPr lang="en-US" dirty="0"/>
          </a:p>
          <a:p>
            <a:pPr marL="0" lvl="0" indent="0" algn="l" rtl="0">
              <a:spcBef>
                <a:spcPts val="0"/>
              </a:spcBef>
              <a:spcAft>
                <a:spcPts val="0"/>
              </a:spcAft>
              <a:buNone/>
            </a:pPr>
            <a:r>
              <a:rPr lang="en-US" dirty="0">
                <a:solidFill>
                  <a:srgbClr val="008000"/>
                </a:solidFill>
                <a:latin typeface="Arial"/>
                <a:ea typeface="Arial"/>
                <a:cs typeface="Arial"/>
                <a:sym typeface="Arial"/>
              </a:rPr>
              <a:t>marketing performance, but also future performance, resulting from stronger customer relationships.</a:t>
            </a:r>
            <a:endParaRPr dirty="0"/>
          </a:p>
        </p:txBody>
      </p:sp>
      <p:sp>
        <p:nvSpPr>
          <p:cNvPr id="434" name="Google Shape;4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6810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9456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 distribution channel is how you distribute your products to the consumer while a. There are two different distribution channels</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70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In the figure, the producer sells directly to consumer segment 1 using catalogs, online, and mobile channels and reaches consumer segment 2 through retailers. It sells indirectly to business segment 1 through distributors and dealers and to business segment 2 through its own sales force. These days, almost every large company and many small ones distribute through multiple channels. </a:t>
            </a:r>
            <a:endParaRPr lang="en-US" altLang="en-US" dirty="0">
              <a:solidFill>
                <a:srgbClr val="008000"/>
              </a:solidFill>
              <a:latin typeface="Arial" panose="020B0604020202020204" pitchFamily="34" charset="0"/>
              <a:ea typeface="ＭＳ Ｐゴシック" panose="020B0600070205080204" pitchFamily="34" charset="-128"/>
            </a:endParaRP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D</a:t>
            </a:r>
            <a:r>
              <a:rPr kumimoji="0" lang="en-US" sz="1200" b="1" i="0" u="none" strike="noStrike" kern="1200" cap="none" spc="-25" normalizeH="0" baseline="0" noProof="0" dirty="0">
                <a:ln>
                  <a:noFill/>
                </a:ln>
                <a:solidFill>
                  <a:srgbClr val="0070C0"/>
                </a:solidFill>
                <a:effectLst/>
                <a:uLnTx/>
                <a:uFillTx/>
                <a:latin typeface="Arial"/>
                <a:ea typeface="ＭＳ Ｐゴシック"/>
                <a:cs typeface="Arial"/>
              </a:rPr>
              <a:t>i</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st</a:t>
            </a: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15" normalizeH="0" baseline="0" noProof="0" dirty="0">
                <a:ln>
                  <a:noFill/>
                </a:ln>
                <a:solidFill>
                  <a:srgbClr val="0070C0"/>
                </a:solidFill>
                <a:effectLst/>
                <a:uLnTx/>
                <a:uFillTx/>
                <a:latin typeface="Arial"/>
                <a:ea typeface="ＭＳ Ｐゴシック"/>
                <a:cs typeface="Arial"/>
              </a:rPr>
              <a:t>i</a:t>
            </a: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b</a:t>
            </a:r>
            <a:r>
              <a:rPr kumimoji="0" lang="en-US" sz="1200" b="1" i="0" u="none" strike="noStrike" kern="1200" cap="none" spc="-25" normalizeH="0" baseline="0" noProof="0" dirty="0">
                <a:ln>
                  <a:noFill/>
                </a:ln>
                <a:solidFill>
                  <a:srgbClr val="0070C0"/>
                </a:solidFill>
                <a:effectLst/>
                <a:uLnTx/>
                <a:uFillTx/>
                <a:latin typeface="Arial"/>
                <a:ea typeface="ＭＳ Ｐゴシック"/>
                <a:cs typeface="Arial"/>
              </a:rPr>
              <a:t>uto</a:t>
            </a:r>
            <a:r>
              <a:rPr kumimoji="0" lang="en-US" sz="1200" b="1" i="0" u="none" strike="noStrike" kern="1200" cap="none" spc="-15" normalizeH="0" baseline="0" noProof="0" dirty="0">
                <a:ln>
                  <a:noFill/>
                </a:ln>
                <a:solidFill>
                  <a:srgbClr val="0070C0"/>
                </a:solidFill>
                <a:effectLst/>
                <a:uLnTx/>
                <a:uFillTx/>
                <a:latin typeface="Arial"/>
                <a:ea typeface="ＭＳ Ｐゴシック"/>
                <a:cs typeface="Arial"/>
              </a:rPr>
              <a:t>r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p</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u</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rchase</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e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products  from manufacturer and sell to Wholesalers , Retailers or customers</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profit and/or commission </a:t>
            </a: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Wholesalers</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sell</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etailers </a:t>
            </a: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e</a:t>
            </a: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t</a:t>
            </a: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ail</a:t>
            </a:r>
            <a:r>
              <a:rPr kumimoji="0" lang="en-US" sz="1200" b="1" i="0" u="none" strike="noStrike" kern="1200" cap="none" spc="-35" normalizeH="0" baseline="0" noProof="0" dirty="0">
                <a:ln>
                  <a:noFill/>
                </a:ln>
                <a:solidFill>
                  <a:srgbClr val="0070C0"/>
                </a:solidFill>
                <a:effectLst/>
                <a:uLnTx/>
                <a:uFillTx/>
                <a:latin typeface="Arial"/>
                <a:ea typeface="ＭＳ Ｐゴシック"/>
                <a:cs typeface="Arial"/>
              </a:rPr>
              <a:t>e</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0" normalizeH="0" baseline="0" noProof="0" dirty="0">
                <a:ln>
                  <a:noFill/>
                </a:ln>
                <a:solidFill>
                  <a:srgbClr val="0070C0"/>
                </a:solidFill>
                <a:effectLst/>
                <a:uLnTx/>
                <a:uFillTx/>
                <a:latin typeface="Arial"/>
                <a:ea typeface="ＭＳ Ｐゴシック"/>
                <a:cs typeface="Arial"/>
              </a:rPr>
              <a:t>s</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:sel</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l</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dir</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c</a:t>
            </a:r>
            <a:r>
              <a:rPr kumimoji="0" lang="en-US" sz="1200" b="0" i="0" u="none" strike="noStrike" kern="1200" cap="none" spc="-2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l</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c</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nsu</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m</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rs</a:t>
            </a:r>
          </a:p>
          <a:p>
            <a:pPr marL="544830" marR="5080" lvl="0" indent="-532130" algn="l" defTabSz="914400" rtl="0" eaLnBrk="1" fontAlgn="auto" latinLnBrk="0" hangingPunct="1">
              <a:lnSpc>
                <a:spcPct val="150000"/>
              </a:lnSpc>
              <a:spcBef>
                <a:spcPts val="740"/>
              </a:spcBef>
              <a:spcAft>
                <a:spcPts val="0"/>
              </a:spcAft>
              <a:buClr>
                <a:srgbClr val="336666"/>
              </a:buClr>
              <a:buSzPct val="70000"/>
              <a:buFont typeface="Arial"/>
              <a:buAutoNum type="arabicPeriod"/>
              <a:tabLst>
                <a:tab pos="544830" algn="l"/>
              </a:tabLst>
              <a:defRPr/>
            </a:pP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Ag</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ent</a:t>
            </a:r>
            <a:r>
              <a:rPr kumimoji="0" lang="en-US" sz="1200" b="1" i="0" u="none" strike="noStrike" kern="1200" cap="none" spc="0" normalizeH="0" baseline="0" noProof="0" dirty="0">
                <a:ln>
                  <a:noFill/>
                </a:ln>
                <a:solidFill>
                  <a:srgbClr val="0070C0"/>
                </a:solidFill>
                <a:effectLst/>
                <a:uLnTx/>
                <a:uFillTx/>
                <a:latin typeface="Arial"/>
                <a:ea typeface="ＭＳ Ｐゴシック"/>
                <a:cs typeface="Arial"/>
              </a:rPr>
              <a:t>s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n</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ot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p</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u</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rchase</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e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products,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but 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rn</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co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mm</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ission</a:t>
            </a:r>
            <a:endParaRPr kumimoji="0" lang="en-US" sz="1200" b="0" i="0" u="none" strike="noStrike" kern="1200" cap="none" spc="0" normalizeH="0" baseline="0" noProof="0" dirty="0">
              <a:ln>
                <a:noFill/>
              </a:ln>
              <a:solidFill>
                <a:srgbClr val="0070C0"/>
              </a:solidFill>
              <a:effectLst/>
              <a:uLnTx/>
              <a:uFillTx/>
              <a:latin typeface="Arial"/>
              <a:ea typeface="ＭＳ Ｐゴシック"/>
              <a:cs typeface="Arial"/>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7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a:lnSpc>
                <a:spcPct val="100000"/>
              </a:lnSpc>
            </a:pPr>
            <a:r>
              <a:rPr lang="en-US" altLang="en-US" dirty="0">
                <a:solidFill>
                  <a:srgbClr val="008000"/>
                </a:solidFill>
                <a:latin typeface="Arial" panose="020B0604020202020204" pitchFamily="34" charset="0"/>
                <a:ea typeface="ＭＳ Ｐゴシック" panose="020B0600070205080204" pitchFamily="34" charset="-128"/>
              </a:rPr>
              <a:t>.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61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C5C1-F54B-4645-90C1-7C80F96DF4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D28729-3C8A-41B1-8F80-78CFE93D3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3A9CFC-5848-4A7C-AD25-C2590742BB79}"/>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5" name="Footer Placeholder 4">
            <a:extLst>
              <a:ext uri="{FF2B5EF4-FFF2-40B4-BE49-F238E27FC236}">
                <a16:creationId xmlns:a16="http://schemas.microsoft.com/office/drawing/2014/main" id="{C5DFF710-155D-4FF7-835C-8EBE24D90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6E6A4-A736-440A-A875-CA330C1AC804}"/>
              </a:ext>
            </a:extLst>
          </p:cNvPr>
          <p:cNvSpPr>
            <a:spLocks noGrp="1"/>
          </p:cNvSpPr>
          <p:nvPr>
            <p:ph type="sldNum" sz="quarter" idx="12"/>
          </p:nvPr>
        </p:nvSpPr>
        <p:spPr/>
        <p:txBody>
          <a:bodyPr/>
          <a:lstStyle/>
          <a:p>
            <a:fld id="{1D129E65-B977-4C1D-B812-84D58BAA09A6}" type="slidenum">
              <a:rPr lang="en-US" smtClean="0"/>
              <a:t>‹#›</a:t>
            </a:fld>
            <a:endParaRPr lang="en-US"/>
          </a:p>
        </p:txBody>
      </p:sp>
      <p:pic>
        <p:nvPicPr>
          <p:cNvPr id="8" name="Picture 7">
            <a:extLst>
              <a:ext uri="{FF2B5EF4-FFF2-40B4-BE49-F238E27FC236}">
                <a16:creationId xmlns:a16="http://schemas.microsoft.com/office/drawing/2014/main" id="{CD34DAF7-DEB9-4C1C-8A55-999FA43AEDF6}"/>
              </a:ext>
            </a:extLst>
          </p:cNvPr>
          <p:cNvPicPr>
            <a:picLocks noChangeAspect="1"/>
          </p:cNvPicPr>
          <p:nvPr userDrawn="1"/>
        </p:nvPicPr>
        <p:blipFill>
          <a:blip r:embed="rId2"/>
          <a:stretch>
            <a:fillRect/>
          </a:stretch>
        </p:blipFill>
        <p:spPr>
          <a:xfrm>
            <a:off x="0" y="4762"/>
            <a:ext cx="12192000" cy="6848475"/>
          </a:xfrm>
          <a:prstGeom prst="rect">
            <a:avLst/>
          </a:prstGeom>
        </p:spPr>
      </p:pic>
    </p:spTree>
    <p:extLst>
      <p:ext uri="{BB962C8B-B14F-4D97-AF65-F5344CB8AC3E}">
        <p14:creationId xmlns:p14="http://schemas.microsoft.com/office/powerpoint/2010/main" val="28515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F06E-D791-4430-A90F-4A927E38B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A699C9-8D3F-48BF-8D0E-59ED4E185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42297-0366-4BE6-8E59-E707CEA66692}"/>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5" name="Footer Placeholder 4">
            <a:extLst>
              <a:ext uri="{FF2B5EF4-FFF2-40B4-BE49-F238E27FC236}">
                <a16:creationId xmlns:a16="http://schemas.microsoft.com/office/drawing/2014/main" id="{C2E47FC9-9BF0-4E5A-9EDA-833A248E3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F592-134C-48C3-A2BB-C3ADA747FF3B}"/>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69022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7C6A6-9414-4ECD-AC6A-CBD228A946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D14D83-7EDF-4514-AAF0-038777E11A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06165-AC9A-44C4-B19F-60B15CE7F5F0}"/>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5" name="Footer Placeholder 4">
            <a:extLst>
              <a:ext uri="{FF2B5EF4-FFF2-40B4-BE49-F238E27FC236}">
                <a16:creationId xmlns:a16="http://schemas.microsoft.com/office/drawing/2014/main" id="{4DF3ED8D-35A4-4B2F-966D-50BBBFC1B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2E0A0-E238-43DD-9B0C-BAF38AFFA022}"/>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3167711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450935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3334882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04621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F417-3701-4F5F-A550-1590CCBEB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4FF796-8124-4ECA-9B26-D76A86A26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E62CD-9E27-4EEB-B405-F3B8001F1546}"/>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5" name="Footer Placeholder 4">
            <a:extLst>
              <a:ext uri="{FF2B5EF4-FFF2-40B4-BE49-F238E27FC236}">
                <a16:creationId xmlns:a16="http://schemas.microsoft.com/office/drawing/2014/main" id="{46243897-BCBA-45A9-818F-E059D0F9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2418A-D548-4C60-BB87-D5A59A698901}"/>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08911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8186-656F-4A2A-81C2-7605EFEC4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B027B8-706C-4437-8646-4830E61FF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618B41-41E5-4E0F-A6A8-634914C552E4}"/>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5" name="Footer Placeholder 4">
            <a:extLst>
              <a:ext uri="{FF2B5EF4-FFF2-40B4-BE49-F238E27FC236}">
                <a16:creationId xmlns:a16="http://schemas.microsoft.com/office/drawing/2014/main" id="{E3DFBF36-8ED9-48F3-840A-F842D011D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FC5E4-F5FD-4114-A325-176F5DC952AB}"/>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161015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79DA-AAE5-429C-98A5-7ADC41BE7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83264-A5CA-4471-A0B5-A44FCCAD7A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61015-7174-4EE6-9126-37CFCE6A80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34667-599E-4885-A2EF-7419EC52C8FC}"/>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6" name="Footer Placeholder 5">
            <a:extLst>
              <a:ext uri="{FF2B5EF4-FFF2-40B4-BE49-F238E27FC236}">
                <a16:creationId xmlns:a16="http://schemas.microsoft.com/office/drawing/2014/main" id="{372DDF78-D501-41E1-B5A2-CB8075AB1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D46269-F498-4D10-8E0A-C8F31F8EC695}"/>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394520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18AC-9B33-4C82-BA0F-CAA5CB374C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086806-BFE6-46D1-8A62-CE3D3AC9AC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F6F653-5005-4449-90B2-142EDA0A5E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67C02-F94A-40B3-9B48-D8B0AADB22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92F28C-14BA-4922-ADF3-B8ABB212B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2B167-3430-40E3-86BF-C02871483192}"/>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8" name="Footer Placeholder 7">
            <a:extLst>
              <a:ext uri="{FF2B5EF4-FFF2-40B4-BE49-F238E27FC236}">
                <a16:creationId xmlns:a16="http://schemas.microsoft.com/office/drawing/2014/main" id="{1F024344-EFD6-4302-B609-F2351B4F9C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DAD1EC-D8A9-4878-8C87-252E570639B1}"/>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3314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259E-1192-4F93-81DC-E05F0FB76E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072B3-EDA8-4D50-9C5C-C851C1E6E38A}"/>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4" name="Footer Placeholder 3">
            <a:extLst>
              <a:ext uri="{FF2B5EF4-FFF2-40B4-BE49-F238E27FC236}">
                <a16:creationId xmlns:a16="http://schemas.microsoft.com/office/drawing/2014/main" id="{97F8E98D-E5D3-44E5-AB6F-CD323B3CC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09D097-B9B1-4C11-AD41-AE89B3C95EAF}"/>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241392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DB3C6D-B3C9-4AAD-9E64-31A8319DBA32}"/>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3" name="Footer Placeholder 2">
            <a:extLst>
              <a:ext uri="{FF2B5EF4-FFF2-40B4-BE49-F238E27FC236}">
                <a16:creationId xmlns:a16="http://schemas.microsoft.com/office/drawing/2014/main" id="{8048BD05-1858-4A6E-A268-055AD0593E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654864-D1B5-4D68-9686-5AC5285702FA}"/>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348630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AEAB-BA56-4701-B197-2A4BEC4D9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C970E-76E5-4DCD-A23C-D77D1D93A8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D546D2-EBA9-49BD-8C3D-BB4291215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D7B238-E43F-41C9-97E4-25C26C4B2278}"/>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6" name="Footer Placeholder 5">
            <a:extLst>
              <a:ext uri="{FF2B5EF4-FFF2-40B4-BE49-F238E27FC236}">
                <a16:creationId xmlns:a16="http://schemas.microsoft.com/office/drawing/2014/main" id="{4A2DB81E-EA91-4AE1-AECA-232645824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EEAE7-044E-4A8A-9D98-0F1EC18B987F}"/>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192472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2554-4CEC-4B34-99EC-6A92CC324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3F585-1EE6-4B31-BB8C-BB7826184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289941-1460-40D0-883B-740318A68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3E254-EC86-4389-B613-6BC8BF048235}"/>
              </a:ext>
            </a:extLst>
          </p:cNvPr>
          <p:cNvSpPr>
            <a:spLocks noGrp="1"/>
          </p:cNvSpPr>
          <p:nvPr>
            <p:ph type="dt" sz="half" idx="10"/>
          </p:nvPr>
        </p:nvSpPr>
        <p:spPr/>
        <p:txBody>
          <a:bodyPr/>
          <a:lstStyle/>
          <a:p>
            <a:fld id="{20FB7CF5-B20B-4375-85E2-0EFF28E66FC3}" type="datetimeFigureOut">
              <a:rPr lang="en-US" smtClean="0"/>
              <a:t>10/30/2025</a:t>
            </a:fld>
            <a:endParaRPr lang="en-US"/>
          </a:p>
        </p:txBody>
      </p:sp>
      <p:sp>
        <p:nvSpPr>
          <p:cNvPr id="6" name="Footer Placeholder 5">
            <a:extLst>
              <a:ext uri="{FF2B5EF4-FFF2-40B4-BE49-F238E27FC236}">
                <a16:creationId xmlns:a16="http://schemas.microsoft.com/office/drawing/2014/main" id="{4CCB9880-59B7-472A-B9F7-EF0E23861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F807B-2D86-4AE7-8291-701687E1780E}"/>
              </a:ext>
            </a:extLst>
          </p:cNvPr>
          <p:cNvSpPr>
            <a:spLocks noGrp="1"/>
          </p:cNvSpPr>
          <p:nvPr>
            <p:ph type="sldNum" sz="quarter" idx="12"/>
          </p:nvPr>
        </p:nvSpPr>
        <p:spPr/>
        <p:txBody>
          <a:bodyPr/>
          <a:lstStyle/>
          <a:p>
            <a:fld id="{1D129E65-B977-4C1D-B812-84D58BAA09A6}" type="slidenum">
              <a:rPr lang="en-US" smtClean="0"/>
              <a:t>‹#›</a:t>
            </a:fld>
            <a:endParaRPr lang="en-US"/>
          </a:p>
        </p:txBody>
      </p:sp>
    </p:spTree>
    <p:extLst>
      <p:ext uri="{BB962C8B-B14F-4D97-AF65-F5344CB8AC3E}">
        <p14:creationId xmlns:p14="http://schemas.microsoft.com/office/powerpoint/2010/main" val="65863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9D27E-F4D8-4CF2-B374-A225193C4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2EBD93-75AB-41E6-93CB-AA5162A70C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9AE4F-0594-442D-94BF-12BDCD3DC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B7CF5-B20B-4375-85E2-0EFF28E66FC3}" type="datetimeFigureOut">
              <a:rPr lang="en-US" smtClean="0"/>
              <a:t>10/30/2025</a:t>
            </a:fld>
            <a:endParaRPr lang="en-US"/>
          </a:p>
        </p:txBody>
      </p:sp>
      <p:sp>
        <p:nvSpPr>
          <p:cNvPr id="5" name="Footer Placeholder 4">
            <a:extLst>
              <a:ext uri="{FF2B5EF4-FFF2-40B4-BE49-F238E27FC236}">
                <a16:creationId xmlns:a16="http://schemas.microsoft.com/office/drawing/2014/main" id="{CA934E3D-E434-4441-B646-83F49F57F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349DC9-CD96-4DE3-A7A6-BDD020139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29E65-B977-4C1D-B812-84D58BAA09A6}" type="slidenum">
              <a:rPr lang="en-US" smtClean="0"/>
              <a:t>‹#›</a:t>
            </a:fld>
            <a:endParaRPr lang="en-US"/>
          </a:p>
        </p:txBody>
      </p:sp>
      <p:pic>
        <p:nvPicPr>
          <p:cNvPr id="8" name="Picture 7">
            <a:extLst>
              <a:ext uri="{FF2B5EF4-FFF2-40B4-BE49-F238E27FC236}">
                <a16:creationId xmlns:a16="http://schemas.microsoft.com/office/drawing/2014/main" id="{372A2E5B-72E1-4741-A905-9AE78B3D4DE3}"/>
              </a:ext>
            </a:extLst>
          </p:cNvPr>
          <p:cNvPicPr>
            <a:picLocks noChangeAspect="1"/>
          </p:cNvPicPr>
          <p:nvPr userDrawn="1"/>
        </p:nvPicPr>
        <p:blipFill>
          <a:blip r:embed="rId16"/>
          <a:stretch>
            <a:fillRect/>
          </a:stretch>
        </p:blipFill>
        <p:spPr>
          <a:xfrm>
            <a:off x="0" y="4762"/>
            <a:ext cx="12192000" cy="6848475"/>
          </a:xfrm>
          <a:prstGeom prst="rect">
            <a:avLst/>
          </a:prstGeom>
        </p:spPr>
      </p:pic>
    </p:spTree>
    <p:extLst>
      <p:ext uri="{BB962C8B-B14F-4D97-AF65-F5344CB8AC3E}">
        <p14:creationId xmlns:p14="http://schemas.microsoft.com/office/powerpoint/2010/main" val="156232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3.png"/><Relationship Id="rId3" Type="http://schemas.openxmlformats.org/officeDocument/2006/relationships/image" Target="../media/image51.jpg"/><Relationship Id="rId7" Type="http://schemas.openxmlformats.org/officeDocument/2006/relationships/image" Target="../media/image55.jpeg"/><Relationship Id="rId12"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g"/><Relationship Id="rId10" Type="http://schemas.openxmlformats.org/officeDocument/2006/relationships/image" Target="../media/image58.jpeg"/><Relationship Id="rId4" Type="http://schemas.openxmlformats.org/officeDocument/2006/relationships/image" Target="../media/image52.jp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6.emf"/></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emf"/></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4.emf"/></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8.emf"/></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www.techtarget.com/searchcustomerexperience/definition/CRM-customer-relationship-managemen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jcu.pressbooks.pub/"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8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image" Target="../media/image135.jpeg"/></Relationships>
</file>

<file path=ppt/slides/_rels/slide8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CEBA4-5163-A812-649E-71FCDF0FA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044B9-F6D6-8958-2953-7EBCC7FD9C61}"/>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25CB7D9C-D122-43D7-4EA1-AE49C44CDF59}"/>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ABAEC525-86F4-ADDA-82EF-3F65BB6C46BB}"/>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63CED19B-7E9B-5C04-36F3-028DC4B54598}"/>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03A98E14-D475-5FBB-CCA1-109A92766EDB}"/>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471BB88-8F40-C96C-ED8B-08589E71DB87}"/>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67CFDF21-6EF8-3598-7C8E-8C71A4765CA4}"/>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8</a:t>
            </a:r>
          </a:p>
        </p:txBody>
      </p:sp>
    </p:spTree>
    <p:extLst>
      <p:ext uri="{BB962C8B-B14F-4D97-AF65-F5344CB8AC3E}">
        <p14:creationId xmlns:p14="http://schemas.microsoft.com/office/powerpoint/2010/main" val="3929070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91980A-54D1-7D9B-3C4F-6665D50F9A3B}"/>
              </a:ext>
            </a:extLst>
          </p:cNvPr>
          <p:cNvSpPr txBox="1"/>
          <p:nvPr/>
        </p:nvSpPr>
        <p:spPr>
          <a:xfrm>
            <a:off x="1620947" y="1682449"/>
            <a:ext cx="4701612" cy="21929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766">
              <a:defRPr/>
            </a:pPr>
            <a:endParaRPr lang="en-SA" sz="825" dirty="0">
              <a:solidFill>
                <a:schemeClr val="accent6">
                  <a:lumMod val="50000"/>
                </a:schemeClr>
              </a:solidFill>
              <a:latin typeface="Gill Sans MT" panose="020B0502020104020203"/>
            </a:endParaRPr>
          </a:p>
        </p:txBody>
      </p:sp>
      <p:sp>
        <p:nvSpPr>
          <p:cNvPr id="2" name="Title 1">
            <a:extLst>
              <a:ext uri="{FF2B5EF4-FFF2-40B4-BE49-F238E27FC236}">
                <a16:creationId xmlns:a16="http://schemas.microsoft.com/office/drawing/2014/main" id="{6ED067BB-EB5A-534F-B846-C22A616C8C50}"/>
              </a:ext>
            </a:extLst>
          </p:cNvPr>
          <p:cNvSpPr>
            <a:spLocks noGrp="1"/>
          </p:cNvSpPr>
          <p:nvPr>
            <p:ph type="title" idx="4294967295"/>
          </p:nvPr>
        </p:nvSpPr>
        <p:spPr>
          <a:xfrm>
            <a:off x="5645093" y="1206697"/>
            <a:ext cx="4871885" cy="630173"/>
          </a:xfrm>
          <a:solidFill>
            <a:schemeClr val="bg1"/>
          </a:solidFill>
        </p:spPr>
        <p:txBody>
          <a:bodyPr vert="horz" wrap="square" lIns="68580" tIns="34290" rIns="68580" bIns="34290" rtlCol="0" anchor="t">
            <a:spAutoFit/>
          </a:bodyPr>
          <a:lstStyle/>
          <a:p>
            <a:pPr algn="ctr"/>
            <a:r>
              <a:rPr lang="en-US" sz="1350" cap="all" spc="150" dirty="0">
                <a:solidFill>
                  <a:schemeClr val="accent6">
                    <a:lumMod val="50000"/>
                  </a:schemeClr>
                </a:solidFill>
                <a:latin typeface="Impact" panose="020B0806030902050204"/>
              </a:rPr>
              <a:t>direct and indirect MARKETING/distribution channels</a:t>
            </a:r>
            <a:br>
              <a:rPr lang="en-US" sz="1350" cap="all" spc="150" dirty="0">
                <a:solidFill>
                  <a:schemeClr val="accent6">
                    <a:lumMod val="50000"/>
                  </a:schemeClr>
                </a:solidFill>
                <a:latin typeface="Impact" panose="020B0806030902050204"/>
              </a:rPr>
            </a:br>
            <a:endParaRPr lang="en-US" sz="1350" cap="all" spc="150" dirty="0">
              <a:solidFill>
                <a:schemeClr val="accent6">
                  <a:lumMod val="50000"/>
                </a:schemeClr>
              </a:solidFill>
              <a:latin typeface="Impact" panose="020B0806030902050204"/>
            </a:endParaRPr>
          </a:p>
        </p:txBody>
      </p:sp>
      <p:pic>
        <p:nvPicPr>
          <p:cNvPr id="36868" name="Picture 4" descr="Types of Distribution Channel">
            <a:extLst>
              <a:ext uri="{FF2B5EF4-FFF2-40B4-BE49-F238E27FC236}">
                <a16:creationId xmlns:a16="http://schemas.microsoft.com/office/drawing/2014/main" id="{1E1F0181-9B66-7245-A177-5F358894A8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72524" y="1780978"/>
            <a:ext cx="3783259" cy="10383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41AB72-E6F7-294F-9380-0AC9AE5C5DC2}"/>
              </a:ext>
            </a:extLst>
          </p:cNvPr>
          <p:cNvSpPr/>
          <p:nvPr/>
        </p:nvSpPr>
        <p:spPr>
          <a:xfrm>
            <a:off x="6671776" y="1682447"/>
            <a:ext cx="3944195" cy="3493106"/>
          </a:xfrm>
          <a:prstGeom prst="rect">
            <a:avLst/>
          </a:prstGeom>
          <a:solidFill>
            <a:schemeClr val="bg1"/>
          </a:solidFill>
        </p:spPr>
        <p:txBody>
          <a:bodyPr vert="horz" lIns="68580" tIns="34290" rIns="68580" bIns="34290" rtlCol="0" anchor="t">
            <a:normAutofit fontScale="92500"/>
          </a:bodyPr>
          <a:lstStyle/>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marL="214303" indent="-214303" defTabSz="685766">
              <a:lnSpc>
                <a:spcPct val="120000"/>
              </a:lnSpc>
              <a:spcAft>
                <a:spcPts val="450"/>
              </a:spcAft>
              <a:buClr>
                <a:srgbClr val="B80E0F"/>
              </a:buClr>
              <a:buSzPct val="160000"/>
              <a:buFont typeface="Arial" panose="020B0604020202020204" pitchFamily="34" charset="0"/>
              <a:buChar char="•"/>
              <a:defRPr/>
            </a:pP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DIRECT </a:t>
            </a:r>
            <a:r>
              <a:rPr lang="en-US" sz="1350" cap="all" dirty="0">
                <a:solidFill>
                  <a:schemeClr val="accent6">
                    <a:lumMod val="50000"/>
                  </a:schemeClr>
                </a:solidFill>
                <a:latin typeface="Abadi" panose="020B0604020104020204" pitchFamily="34" charset="0"/>
              </a:rPr>
              <a:t>distribution</a:t>
            </a: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 manufacturers Lack of Utilizing one distributor requires three contacts to reach out to consumers.</a:t>
            </a:r>
          </a:p>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defTabSz="685766">
              <a:lnSpc>
                <a:spcPct val="120000"/>
              </a:lnSpc>
              <a:spcAft>
                <a:spcPts val="450"/>
              </a:spcAft>
              <a:buClr>
                <a:srgbClr val="B80E0F"/>
              </a:buClr>
              <a:buSzPct val="160000"/>
              <a:defRPr/>
            </a:pPr>
            <a:endParaRPr lang="en-US" altLang="en-US" sz="1350" dirty="0">
              <a:solidFill>
                <a:schemeClr val="accent6">
                  <a:lumMod val="50000"/>
                </a:schemeClr>
              </a:solidFill>
              <a:latin typeface="Arial" panose="020B0604020202020204" pitchFamily="34" charset="0"/>
              <a:ea typeface="ＭＳ Ｐゴシック" panose="020B0600070205080204" pitchFamily="34" charset="-128"/>
            </a:endParaRPr>
          </a:p>
          <a:p>
            <a:pPr marL="214303" indent="-214303" defTabSz="685766">
              <a:lnSpc>
                <a:spcPct val="120000"/>
              </a:lnSpc>
              <a:spcAft>
                <a:spcPts val="450"/>
              </a:spcAft>
              <a:buClr>
                <a:srgbClr val="B80E0F"/>
              </a:buClr>
              <a:buSzPct val="160000"/>
              <a:buFont typeface="Arial" panose="020B0604020202020204" pitchFamily="34" charset="0"/>
              <a:buChar char="•"/>
              <a:defRPr/>
            </a:pP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INDIRECT </a:t>
            </a:r>
            <a:r>
              <a:rPr lang="en-US" sz="1350" cap="all" dirty="0">
                <a:solidFill>
                  <a:schemeClr val="accent6">
                    <a:lumMod val="50000"/>
                  </a:schemeClr>
                </a:solidFill>
                <a:latin typeface="Abadi" panose="020B0604020104020204" pitchFamily="34" charset="0"/>
              </a:rPr>
              <a:t>distribution   </a:t>
            </a:r>
            <a:r>
              <a:rPr lang="en-US" altLang="en-US" sz="1350" dirty="0">
                <a:solidFill>
                  <a:schemeClr val="accent6">
                    <a:lumMod val="50000"/>
                  </a:schemeClr>
                </a:solidFill>
                <a:latin typeface="Arial" panose="020B0604020202020204" pitchFamily="34" charset="0"/>
                <a:ea typeface="ＭＳ Ｐゴシック" panose="020B0600070205080204" pitchFamily="34" charset="-128"/>
              </a:rPr>
              <a:t>manufacturers working through one distributor, which contacts the three customers. Lack of Utilizing one distributor requires only three contacts and reduces the amount of work that must be done by both producers and consumers using intermediaries can provide economies</a:t>
            </a:r>
            <a:endParaRPr lang="en-SA" sz="1350" dirty="0">
              <a:solidFill>
                <a:schemeClr val="accent6">
                  <a:lumMod val="50000"/>
                </a:schemeClr>
              </a:solidFill>
              <a:latin typeface="Calibri" panose="020F0502020204030204"/>
            </a:endParaRPr>
          </a:p>
          <a:p>
            <a:pPr indent="-171442" defTabSz="685766">
              <a:lnSpc>
                <a:spcPct val="120000"/>
              </a:lnSpc>
              <a:spcAft>
                <a:spcPts val="450"/>
              </a:spcAft>
              <a:buClr>
                <a:srgbClr val="B80E0F"/>
              </a:buClr>
              <a:buSzPct val="160000"/>
              <a:buFont typeface="Arial" panose="020B0604020202020204" pitchFamily="34" charset="0"/>
              <a:buChar char="•"/>
              <a:defRPr/>
            </a:pPr>
            <a:endParaRPr lang="en-US" sz="1350" cap="all" dirty="0">
              <a:solidFill>
                <a:schemeClr val="accent6">
                  <a:lumMod val="50000"/>
                </a:schemeClr>
              </a:solidFill>
              <a:latin typeface="Abadi" panose="020B0604020104020204" pitchFamily="34" charset="0"/>
            </a:endParaRPr>
          </a:p>
        </p:txBody>
      </p:sp>
      <p:sp>
        <p:nvSpPr>
          <p:cNvPr id="4" name="Rectangle 3">
            <a:extLst>
              <a:ext uri="{FF2B5EF4-FFF2-40B4-BE49-F238E27FC236}">
                <a16:creationId xmlns:a16="http://schemas.microsoft.com/office/drawing/2014/main" id="{687600D3-9712-684A-BEA4-F16FF5AA02AA}"/>
              </a:ext>
            </a:extLst>
          </p:cNvPr>
          <p:cNvSpPr/>
          <p:nvPr/>
        </p:nvSpPr>
        <p:spPr>
          <a:xfrm>
            <a:off x="1849281" y="2880118"/>
            <a:ext cx="2368000" cy="3462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825" dirty="0">
                <a:solidFill>
                  <a:schemeClr val="accent6">
                    <a:lumMod val="50000"/>
                  </a:schemeClr>
                </a:solidFill>
                <a:latin typeface="-apple-system"/>
              </a:rPr>
              <a:t>The companies  directly deal with customers without having any intermediaries involved.</a:t>
            </a:r>
            <a:endParaRPr lang="en-SA" sz="825" dirty="0">
              <a:solidFill>
                <a:schemeClr val="accent6">
                  <a:lumMod val="50000"/>
                </a:schemeClr>
              </a:solidFill>
              <a:latin typeface="-apple-system"/>
            </a:endParaRPr>
          </a:p>
        </p:txBody>
      </p:sp>
      <p:sp>
        <p:nvSpPr>
          <p:cNvPr id="5" name="Rectangle 4">
            <a:extLst>
              <a:ext uri="{FF2B5EF4-FFF2-40B4-BE49-F238E27FC236}">
                <a16:creationId xmlns:a16="http://schemas.microsoft.com/office/drawing/2014/main" id="{62B7ACF2-ED51-724E-81BA-9A0611F67B98}"/>
              </a:ext>
            </a:extLst>
          </p:cNvPr>
          <p:cNvSpPr/>
          <p:nvPr/>
        </p:nvSpPr>
        <p:spPr>
          <a:xfrm>
            <a:off x="4144502" y="2880118"/>
            <a:ext cx="2084574" cy="3462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825" dirty="0">
                <a:solidFill>
                  <a:schemeClr val="accent6">
                    <a:lumMod val="50000"/>
                  </a:schemeClr>
                </a:solidFill>
                <a:latin typeface="-apple-system"/>
              </a:rPr>
              <a:t>The companies depend on intermediaries to reaching the consumers</a:t>
            </a:r>
            <a:endParaRPr lang="en-SA" sz="825" dirty="0">
              <a:solidFill>
                <a:schemeClr val="accent6">
                  <a:lumMod val="50000"/>
                </a:schemeClr>
              </a:solidFill>
              <a:latin typeface="Impact" panose="020B0806030902050204"/>
            </a:endParaRPr>
          </a:p>
        </p:txBody>
      </p:sp>
      <p:pic>
        <p:nvPicPr>
          <p:cNvPr id="7" name="Picture 6">
            <a:extLst>
              <a:ext uri="{FF2B5EF4-FFF2-40B4-BE49-F238E27FC236}">
                <a16:creationId xmlns:a16="http://schemas.microsoft.com/office/drawing/2014/main" id="{651160DE-C6D8-5210-2D91-ADE82874749F}"/>
              </a:ext>
            </a:extLst>
          </p:cNvPr>
          <p:cNvPicPr>
            <a:picLocks noChangeAspect="1"/>
          </p:cNvPicPr>
          <p:nvPr/>
        </p:nvPicPr>
        <p:blipFill>
          <a:blip r:embed="rId4"/>
          <a:stretch>
            <a:fillRect/>
          </a:stretch>
        </p:blipFill>
        <p:spPr>
          <a:xfrm>
            <a:off x="1593776" y="3965155"/>
            <a:ext cx="4728785" cy="1210399"/>
          </a:xfrm>
          <a:prstGeom prst="rect">
            <a:avLst/>
          </a:prstGeom>
        </p:spPr>
      </p:pic>
      <p:sp>
        <p:nvSpPr>
          <p:cNvPr id="8" name="TextBox 7">
            <a:extLst>
              <a:ext uri="{FF2B5EF4-FFF2-40B4-BE49-F238E27FC236}">
                <a16:creationId xmlns:a16="http://schemas.microsoft.com/office/drawing/2014/main" id="{23CC37DC-7658-96AD-1B7B-DEE574AA8E3B}"/>
              </a:ext>
            </a:extLst>
          </p:cNvPr>
          <p:cNvSpPr txBox="1"/>
          <p:nvPr/>
        </p:nvSpPr>
        <p:spPr>
          <a:xfrm>
            <a:off x="1795688" y="1091280"/>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2</a:t>
            </a:r>
          </a:p>
        </p:txBody>
      </p:sp>
    </p:spTree>
    <p:extLst>
      <p:ext uri="{BB962C8B-B14F-4D97-AF65-F5344CB8AC3E}">
        <p14:creationId xmlns:p14="http://schemas.microsoft.com/office/powerpoint/2010/main" val="13919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59112" y="1203144"/>
            <a:ext cx="5388758" cy="401648"/>
          </a:xfrm>
          <a:solidFill>
            <a:schemeClr val="bg1"/>
          </a:solidFill>
        </p:spPr>
        <p:txBody>
          <a:bodyPr vert="horz" wrap="square" lIns="68580" tIns="34290" rIns="68580" bIns="34290" rtlCol="0" anchor="t">
            <a:spAutoFit/>
          </a:bodyPr>
          <a:lstStyle/>
          <a:p>
            <a:pPr algn="ctr"/>
            <a:r>
              <a:rPr lang="en-US" altLang="en-US" sz="2400" cap="all" spc="150" dirty="0">
                <a:solidFill>
                  <a:schemeClr val="accent6">
                    <a:lumMod val="50000"/>
                  </a:schemeClr>
                </a:solidFill>
                <a:latin typeface="Impact" panose="020B0806030902050204"/>
              </a:rPr>
              <a:t>Multi Channel Distribution System</a:t>
            </a:r>
            <a:endParaRPr lang="en-US" sz="2400" cap="all" spc="150" dirty="0">
              <a:solidFill>
                <a:schemeClr val="accent6">
                  <a:lumMod val="50000"/>
                </a:schemeClr>
              </a:solidFill>
              <a:latin typeface="Impact" panose="020B0806030902050204"/>
            </a:endParaRPr>
          </a:p>
        </p:txBody>
      </p:sp>
      <p:pic>
        <p:nvPicPr>
          <p:cNvPr id="4" name="Picture 4" descr="The flowchart shows the following information:&#10;Most large companies distribute through multiple channels. For example, you could buy a familiar green-and-yellow John Deere lawn tractor from a neighborhood John Deere dealer or from Lowe’s. A large farm or forestry business would buy larger John Deere equipment from a premium full-service John Deere dealer and its sales force.&#10;• Arrow points from Producer to “Consumer segment 1” via catalogs, online, mobile.&#10;• Arrows point from Producer to Retailers to “Consumer segment 2.”&#10;• Arrows point from Producer to Distributors to Dealers to “Business segment 1.”&#10;• Arrow points from Producer to “Business segment 2” via sales force.&#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0270" t="1" b="-3005"/>
          <a:stretch/>
        </p:blipFill>
        <p:spPr>
          <a:xfrm>
            <a:off x="5279235" y="3696894"/>
            <a:ext cx="5388769" cy="1501661"/>
          </a:xfrm>
          <a:prstGeom prst="rect">
            <a:avLst/>
          </a:prstGeom>
        </p:spPr>
      </p:pic>
      <p:sp>
        <p:nvSpPr>
          <p:cNvPr id="5" name="TextBox 4">
            <a:extLst>
              <a:ext uri="{FF2B5EF4-FFF2-40B4-BE49-F238E27FC236}">
                <a16:creationId xmlns:a16="http://schemas.microsoft.com/office/drawing/2014/main" id="{108EEAB0-FE91-EF1C-C7A8-9D4533E76977}"/>
              </a:ext>
            </a:extLst>
          </p:cNvPr>
          <p:cNvSpPr txBox="1"/>
          <p:nvPr/>
        </p:nvSpPr>
        <p:spPr>
          <a:xfrm>
            <a:off x="1730584" y="1816137"/>
            <a:ext cx="3328529" cy="3512583"/>
          </a:xfrm>
          <a:prstGeom prst="rect">
            <a:avLst/>
          </a:prstGeom>
          <a:solidFill>
            <a:schemeClr val="bg1"/>
          </a:solidFill>
          <a:ln>
            <a:solidFill>
              <a:srgbClr val="0070C0"/>
            </a:solidFill>
          </a:ln>
        </p:spPr>
        <p:txBody>
          <a:bodyPr vert="horz" lIns="68580" tIns="34290" rIns="68580" bIns="34290" rtlCol="0">
            <a:normAutofit fontScale="77500" lnSpcReduction="20000"/>
          </a:bodyPr>
          <a:lstStyle/>
          <a:p>
            <a:pPr marL="214303" indent="-171442" defTabSz="685766">
              <a:lnSpc>
                <a:spcPct val="110000"/>
              </a:lnSpc>
              <a:spcBef>
                <a:spcPts val="525"/>
              </a:spcBef>
              <a:buClr>
                <a:srgbClr val="44546A"/>
              </a:buClr>
              <a:buFont typeface="Arial" panose="020B0604020202020204" pitchFamily="34" charset="0"/>
              <a:buChar char="•"/>
              <a:defRPr/>
            </a:pPr>
            <a:r>
              <a:rPr lang="en-US" sz="2700" dirty="0">
                <a:solidFill>
                  <a:schemeClr val="accent6">
                    <a:lumMod val="50000"/>
                  </a:schemeClr>
                </a:solidFill>
                <a:latin typeface="Calibri" panose="020F0502020204030204"/>
              </a:rPr>
              <a:t>These days, almost every large company and many small ones distribute through multiple channels </a:t>
            </a:r>
          </a:p>
          <a:p>
            <a:pPr marL="214303" indent="-171442" defTabSz="685766">
              <a:lnSpc>
                <a:spcPct val="110000"/>
              </a:lnSpc>
              <a:spcBef>
                <a:spcPts val="525"/>
              </a:spcBef>
              <a:buClr>
                <a:srgbClr val="44546A"/>
              </a:buClr>
              <a:buFont typeface="Arial" panose="020B0604020202020204" pitchFamily="34" charset="0"/>
              <a:buChar char="•"/>
              <a:defRPr/>
            </a:pPr>
            <a:r>
              <a:rPr lang="en-US" sz="2700" dirty="0">
                <a:solidFill>
                  <a:schemeClr val="accent6">
                    <a:lumMod val="50000"/>
                  </a:schemeClr>
                </a:solidFill>
                <a:latin typeface="Calibri" panose="020F0502020204030204"/>
              </a:rPr>
              <a:t>manufacturer sell to Distributors, Wholesalers , Retailers at profit and/or commission </a:t>
            </a:r>
          </a:p>
          <a:p>
            <a:pPr marL="214303" indent="-171442" defTabSz="685766">
              <a:lnSpc>
                <a:spcPct val="110000"/>
              </a:lnSpc>
              <a:spcBef>
                <a:spcPts val="525"/>
              </a:spcBef>
              <a:buClr>
                <a:srgbClr val="44546A"/>
              </a:buClr>
              <a:buFont typeface="Arial" panose="020B0604020202020204" pitchFamily="34" charset="0"/>
              <a:buChar char="•"/>
              <a:defRPr/>
            </a:pPr>
            <a:r>
              <a:rPr lang="en-US" sz="2700" dirty="0">
                <a:solidFill>
                  <a:schemeClr val="accent6">
                    <a:lumMod val="50000"/>
                  </a:schemeClr>
                </a:solidFill>
                <a:latin typeface="Calibri" panose="020F0502020204030204"/>
              </a:rPr>
              <a:t>Besides, might be able to sell  direct to customers through online or stores.</a:t>
            </a:r>
          </a:p>
        </p:txBody>
      </p:sp>
      <p:pic>
        <p:nvPicPr>
          <p:cNvPr id="6" name="Picture 5">
            <a:extLst>
              <a:ext uri="{FF2B5EF4-FFF2-40B4-BE49-F238E27FC236}">
                <a16:creationId xmlns:a16="http://schemas.microsoft.com/office/drawing/2014/main" id="{DB40D631-3060-7FEA-210F-A4E8772FB430}"/>
              </a:ext>
            </a:extLst>
          </p:cNvPr>
          <p:cNvPicPr>
            <a:picLocks noChangeAspect="1"/>
          </p:cNvPicPr>
          <p:nvPr/>
        </p:nvPicPr>
        <p:blipFill rotWithShape="1">
          <a:blip r:embed="rId4"/>
          <a:srcRect r="1399" b="7334"/>
          <a:stretch/>
        </p:blipFill>
        <p:spPr>
          <a:xfrm>
            <a:off x="5169178" y="1983473"/>
            <a:ext cx="5388758" cy="1773521"/>
          </a:xfrm>
          <a:prstGeom prst="rect">
            <a:avLst/>
          </a:prstGeom>
        </p:spPr>
      </p:pic>
      <p:sp>
        <p:nvSpPr>
          <p:cNvPr id="3" name="TextBox 2">
            <a:extLst>
              <a:ext uri="{FF2B5EF4-FFF2-40B4-BE49-F238E27FC236}">
                <a16:creationId xmlns:a16="http://schemas.microsoft.com/office/drawing/2014/main" id="{4EE5FD9E-AA60-ED37-3BEB-E36B8550AE3D}"/>
              </a:ext>
            </a:extLst>
          </p:cNvPr>
          <p:cNvSpPr txBox="1"/>
          <p:nvPr/>
        </p:nvSpPr>
        <p:spPr>
          <a:xfrm>
            <a:off x="1442127" y="1248799"/>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3</a:t>
            </a:r>
          </a:p>
        </p:txBody>
      </p:sp>
    </p:spTree>
    <p:extLst>
      <p:ext uri="{BB962C8B-B14F-4D97-AF65-F5344CB8AC3E}">
        <p14:creationId xmlns:p14="http://schemas.microsoft.com/office/powerpoint/2010/main" val="364508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3900" y="1602516"/>
            <a:ext cx="8864203" cy="401648"/>
          </a:xfrm>
          <a:solidFill>
            <a:schemeClr val="bg1"/>
          </a:solidFill>
        </p:spPr>
        <p:txBody>
          <a:bodyPr vert="horz" wrap="square" lIns="68580" tIns="34290" rIns="68580" bIns="34290" rtlCol="0" anchor="t">
            <a:spAutoFit/>
          </a:bodyPr>
          <a:lstStyle/>
          <a:p>
            <a:pPr algn="ctr"/>
            <a:r>
              <a:rPr lang="en-US" altLang="en-US" sz="2400" cap="all" spc="150" dirty="0">
                <a:solidFill>
                  <a:schemeClr val="accent6">
                    <a:lumMod val="50000"/>
                  </a:schemeClr>
                </a:solidFill>
                <a:latin typeface="Impact" panose="020B0806030902050204"/>
              </a:rPr>
              <a:t>Conventional Vs. Vertical Distribution Channel</a:t>
            </a:r>
            <a:endParaRPr lang="en-US" sz="2400" cap="all" spc="150" dirty="0">
              <a:solidFill>
                <a:schemeClr val="accent6">
                  <a:lumMod val="50000"/>
                </a:schemeClr>
              </a:solidFill>
              <a:latin typeface="Impact" panose="020B0806030902050204"/>
            </a:endParaRPr>
          </a:p>
        </p:txBody>
      </p:sp>
      <p:sp>
        <p:nvSpPr>
          <p:cNvPr id="4" name="TextBox 3">
            <a:extLst>
              <a:ext uri="{FF2B5EF4-FFF2-40B4-BE49-F238E27FC236}">
                <a16:creationId xmlns:a16="http://schemas.microsoft.com/office/drawing/2014/main" id="{A53CE568-0B7A-4BFA-BD40-10C2E68079B4}"/>
              </a:ext>
            </a:extLst>
          </p:cNvPr>
          <p:cNvSpPr txBox="1"/>
          <p:nvPr/>
        </p:nvSpPr>
        <p:spPr>
          <a:xfrm>
            <a:off x="1605118" y="2084741"/>
            <a:ext cx="3414986" cy="2730016"/>
          </a:xfrm>
          <a:prstGeom prst="rect">
            <a:avLst/>
          </a:prstGeom>
          <a:solidFill>
            <a:schemeClr val="bg1"/>
          </a:solidFill>
        </p:spPr>
        <p:txBody>
          <a:bodyPr vert="horz" lIns="68580" tIns="34290" rIns="68580" bIns="34290" rtlCol="0">
            <a:normAutofit fontScale="92500" lnSpcReduction="10000"/>
          </a:bodyPr>
          <a:lstStyle/>
          <a:p>
            <a:pPr indent="-171442" defTabSz="685766">
              <a:lnSpc>
                <a:spcPct val="150000"/>
              </a:lnSpc>
              <a:spcBef>
                <a:spcPts val="525"/>
              </a:spcBef>
              <a:buClr>
                <a:srgbClr val="44546A"/>
              </a:buClr>
              <a:defRPr/>
            </a:pPr>
            <a:r>
              <a:rPr lang="en-US" altLang="en-US" sz="1350" b="1" dirty="0">
                <a:solidFill>
                  <a:schemeClr val="accent6">
                    <a:lumMod val="50000"/>
                  </a:schemeClr>
                </a:solidFill>
                <a:latin typeface="Calibri" panose="020F0502020204030204"/>
              </a:rPr>
              <a:t>A CONVENTIONAL DISTRIBUTION CHANNEL </a:t>
            </a:r>
          </a:p>
          <a:p>
            <a:pPr marL="42861" indent="-214303" defTabSz="685766">
              <a:lnSpc>
                <a:spcPct val="150000"/>
              </a:lnSpc>
              <a:spcBef>
                <a:spcPts val="525"/>
              </a:spcBef>
              <a:buClr>
                <a:srgbClr val="44546A"/>
              </a:buClr>
              <a:buFont typeface="Arial" panose="020B0604020202020204" pitchFamily="34" charset="0"/>
              <a:buChar char="•"/>
              <a:defRPr/>
            </a:pPr>
            <a:r>
              <a:rPr lang="en-US" altLang="en-US" sz="1200" dirty="0">
                <a:solidFill>
                  <a:schemeClr val="accent6">
                    <a:lumMod val="50000"/>
                  </a:schemeClr>
                </a:solidFill>
                <a:latin typeface="Calibri" panose="020F0502020204030204"/>
              </a:rPr>
              <a:t> No channel member has much control over the other members, and no formal means exists for assigning roles and resolving channel conflict. </a:t>
            </a:r>
          </a:p>
          <a:p>
            <a:pPr marL="42861" indent="-214303" defTabSz="685766">
              <a:lnSpc>
                <a:spcPct val="150000"/>
              </a:lnSpc>
              <a:spcBef>
                <a:spcPts val="525"/>
              </a:spcBef>
              <a:buClr>
                <a:srgbClr val="44546A"/>
              </a:buClr>
              <a:buFont typeface="Arial" panose="020B0604020202020204" pitchFamily="34" charset="0"/>
              <a:buChar char="•"/>
              <a:defRPr/>
            </a:pPr>
            <a:r>
              <a:rPr lang="en-US" altLang="en-US" sz="1200" dirty="0">
                <a:solidFill>
                  <a:schemeClr val="accent6">
                    <a:lumMod val="50000"/>
                  </a:schemeClr>
                </a:solidFill>
                <a:latin typeface="Calibri" panose="020F0502020204030204"/>
              </a:rPr>
              <a:t>Channel conflict: Disagreements among marketing channel members on goals, roles, and rewards.</a:t>
            </a:r>
          </a:p>
          <a:p>
            <a:pPr indent="-171442" defTabSz="685766">
              <a:lnSpc>
                <a:spcPct val="150000"/>
              </a:lnSpc>
              <a:spcBef>
                <a:spcPts val="525"/>
              </a:spcBef>
              <a:buClr>
                <a:srgbClr val="44546A"/>
              </a:buClr>
              <a:defRPr/>
            </a:pPr>
            <a:r>
              <a:rPr lang="en-US" altLang="en-US" sz="1350" b="1" dirty="0">
                <a:solidFill>
                  <a:schemeClr val="accent6">
                    <a:lumMod val="50000"/>
                  </a:schemeClr>
                </a:solidFill>
                <a:latin typeface="Calibri" panose="020F0502020204030204"/>
              </a:rPr>
              <a:t>Vertical marketing system (VMS) </a:t>
            </a:r>
          </a:p>
          <a:p>
            <a:pPr indent="-171442" defTabSz="685766">
              <a:lnSpc>
                <a:spcPct val="150000"/>
              </a:lnSpc>
              <a:spcBef>
                <a:spcPts val="525"/>
              </a:spcBef>
              <a:buClr>
                <a:srgbClr val="44546A"/>
              </a:buClr>
              <a:defRPr/>
            </a:pPr>
            <a:r>
              <a:rPr lang="en-US" altLang="en-US" sz="1200" dirty="0">
                <a:solidFill>
                  <a:schemeClr val="accent6">
                    <a:lumMod val="50000"/>
                  </a:schemeClr>
                </a:solidFill>
                <a:latin typeface="Calibri" panose="020F0502020204030204"/>
              </a:rPr>
              <a:t>consists of producers, wholesalers, and retailers acting as a unified system. contracts put much power that they must all cooperate</a:t>
            </a:r>
            <a:endParaRPr lang="en-US" sz="1200" dirty="0">
              <a:solidFill>
                <a:schemeClr val="accent6">
                  <a:lumMod val="50000"/>
                </a:schemeClr>
              </a:solidFill>
              <a:latin typeface="Calibri" panose="020F0502020204030204"/>
            </a:endParaRPr>
          </a:p>
        </p:txBody>
      </p:sp>
      <p:pic>
        <p:nvPicPr>
          <p:cNvPr id="6" name="Picture 5">
            <a:extLst>
              <a:ext uri="{FF2B5EF4-FFF2-40B4-BE49-F238E27FC236}">
                <a16:creationId xmlns:a16="http://schemas.microsoft.com/office/drawing/2014/main" id="{73B9B84B-A7E2-6307-A604-9F0945787199}"/>
              </a:ext>
            </a:extLst>
          </p:cNvPr>
          <p:cNvPicPr>
            <a:picLocks noChangeAspect="1"/>
          </p:cNvPicPr>
          <p:nvPr/>
        </p:nvPicPr>
        <p:blipFill>
          <a:blip r:embed="rId3"/>
          <a:stretch>
            <a:fillRect/>
          </a:stretch>
        </p:blipFill>
        <p:spPr>
          <a:xfrm>
            <a:off x="5101220" y="2015532"/>
            <a:ext cx="5566781" cy="3183023"/>
          </a:xfrm>
          <a:prstGeom prst="rect">
            <a:avLst/>
          </a:prstGeom>
          <a:solidFill>
            <a:schemeClr val="bg1"/>
          </a:solidFill>
        </p:spPr>
      </p:pic>
      <p:sp>
        <p:nvSpPr>
          <p:cNvPr id="3" name="TextBox 2">
            <a:extLst>
              <a:ext uri="{FF2B5EF4-FFF2-40B4-BE49-F238E27FC236}">
                <a16:creationId xmlns:a16="http://schemas.microsoft.com/office/drawing/2014/main" id="{7C315F0F-C027-0FFA-495D-542B742015BE}"/>
              </a:ext>
            </a:extLst>
          </p:cNvPr>
          <p:cNvSpPr txBox="1"/>
          <p:nvPr/>
        </p:nvSpPr>
        <p:spPr>
          <a:xfrm>
            <a:off x="1303115" y="1371683"/>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4</a:t>
            </a:r>
          </a:p>
        </p:txBody>
      </p:sp>
    </p:spTree>
    <p:extLst>
      <p:ext uri="{BB962C8B-B14F-4D97-AF65-F5344CB8AC3E}">
        <p14:creationId xmlns:p14="http://schemas.microsoft.com/office/powerpoint/2010/main" val="148749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72DC3-AC8A-7245-8E82-2DD02955DC1D}"/>
              </a:ext>
            </a:extLst>
          </p:cNvPr>
          <p:cNvPicPr>
            <a:picLocks noChangeAspect="1"/>
          </p:cNvPicPr>
          <p:nvPr/>
        </p:nvPicPr>
        <p:blipFill rotWithShape="1">
          <a:blip r:embed="rId3"/>
          <a:srcRect l="1" r="43583" b="1400"/>
          <a:stretch/>
        </p:blipFill>
        <p:spPr>
          <a:xfrm>
            <a:off x="1600201" y="2209801"/>
            <a:ext cx="5158727" cy="3444741"/>
          </a:xfrm>
          <a:prstGeom prst="rect">
            <a:avLst/>
          </a:prstGeom>
        </p:spPr>
      </p:pic>
      <p:sp>
        <p:nvSpPr>
          <p:cNvPr id="4" name="object 2">
            <a:extLst>
              <a:ext uri="{FF2B5EF4-FFF2-40B4-BE49-F238E27FC236}">
                <a16:creationId xmlns:a16="http://schemas.microsoft.com/office/drawing/2014/main" id="{A3467BC3-16F6-9B40-A150-FFE5E29AE16B}"/>
              </a:ext>
            </a:extLst>
          </p:cNvPr>
          <p:cNvSpPr txBox="1"/>
          <p:nvPr/>
        </p:nvSpPr>
        <p:spPr>
          <a:xfrm>
            <a:off x="5333675" y="1615199"/>
            <a:ext cx="5273520" cy="318549"/>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sz="1800" spc="150" dirty="0"/>
              <a:t>Distribution Channel</a:t>
            </a:r>
            <a:r>
              <a:rPr lang="en-US" sz="1800" spc="150" dirty="0"/>
              <a:t> examples </a:t>
            </a:r>
            <a:endParaRPr sz="1800" spc="150" dirty="0"/>
          </a:p>
        </p:txBody>
      </p:sp>
      <p:pic>
        <p:nvPicPr>
          <p:cNvPr id="2" name="Picture 1">
            <a:extLst>
              <a:ext uri="{FF2B5EF4-FFF2-40B4-BE49-F238E27FC236}">
                <a16:creationId xmlns:a16="http://schemas.microsoft.com/office/drawing/2014/main" id="{C41183A7-EB2A-D3F1-0248-0F6F326DD0D3}"/>
              </a:ext>
            </a:extLst>
          </p:cNvPr>
          <p:cNvPicPr>
            <a:picLocks noChangeAspect="1"/>
          </p:cNvPicPr>
          <p:nvPr/>
        </p:nvPicPr>
        <p:blipFill>
          <a:blip r:embed="rId4"/>
          <a:stretch>
            <a:fillRect/>
          </a:stretch>
        </p:blipFill>
        <p:spPr>
          <a:xfrm>
            <a:off x="7871769" y="3576497"/>
            <a:ext cx="1304925" cy="866775"/>
          </a:xfrm>
          <a:prstGeom prst="rect">
            <a:avLst/>
          </a:prstGeom>
        </p:spPr>
      </p:pic>
      <p:pic>
        <p:nvPicPr>
          <p:cNvPr id="5" name="Picture 4">
            <a:extLst>
              <a:ext uri="{FF2B5EF4-FFF2-40B4-BE49-F238E27FC236}">
                <a16:creationId xmlns:a16="http://schemas.microsoft.com/office/drawing/2014/main" id="{651875CE-7C9C-186A-ABC7-A022C0DD236A}"/>
              </a:ext>
            </a:extLst>
          </p:cNvPr>
          <p:cNvPicPr>
            <a:picLocks noChangeAspect="1"/>
          </p:cNvPicPr>
          <p:nvPr/>
        </p:nvPicPr>
        <p:blipFill>
          <a:blip r:embed="rId5"/>
          <a:stretch>
            <a:fillRect/>
          </a:stretch>
        </p:blipFill>
        <p:spPr>
          <a:xfrm>
            <a:off x="6660730" y="3576497"/>
            <a:ext cx="1199954" cy="866775"/>
          </a:xfrm>
          <a:prstGeom prst="rect">
            <a:avLst/>
          </a:prstGeom>
        </p:spPr>
      </p:pic>
      <p:pic>
        <p:nvPicPr>
          <p:cNvPr id="6" name="Picture 5">
            <a:extLst>
              <a:ext uri="{FF2B5EF4-FFF2-40B4-BE49-F238E27FC236}">
                <a16:creationId xmlns:a16="http://schemas.microsoft.com/office/drawing/2014/main" id="{D47603ED-3F4B-A189-CE08-8C84E77FFFC7}"/>
              </a:ext>
            </a:extLst>
          </p:cNvPr>
          <p:cNvPicPr>
            <a:picLocks noChangeAspect="1"/>
          </p:cNvPicPr>
          <p:nvPr/>
        </p:nvPicPr>
        <p:blipFill>
          <a:blip r:embed="rId6"/>
          <a:stretch>
            <a:fillRect/>
          </a:stretch>
        </p:blipFill>
        <p:spPr>
          <a:xfrm>
            <a:off x="6660730" y="1891251"/>
            <a:ext cx="2515962" cy="777194"/>
          </a:xfrm>
          <a:prstGeom prst="rect">
            <a:avLst/>
          </a:prstGeom>
        </p:spPr>
      </p:pic>
      <p:pic>
        <p:nvPicPr>
          <p:cNvPr id="7" name="Picture 6">
            <a:extLst>
              <a:ext uri="{FF2B5EF4-FFF2-40B4-BE49-F238E27FC236}">
                <a16:creationId xmlns:a16="http://schemas.microsoft.com/office/drawing/2014/main" id="{7B886CDF-5095-0E81-C248-F381AFED25B6}"/>
              </a:ext>
            </a:extLst>
          </p:cNvPr>
          <p:cNvPicPr>
            <a:picLocks noChangeAspect="1"/>
          </p:cNvPicPr>
          <p:nvPr/>
        </p:nvPicPr>
        <p:blipFill>
          <a:blip r:embed="rId7"/>
          <a:stretch>
            <a:fillRect/>
          </a:stretch>
        </p:blipFill>
        <p:spPr>
          <a:xfrm>
            <a:off x="6660731" y="2677832"/>
            <a:ext cx="2515962" cy="866775"/>
          </a:xfrm>
          <a:prstGeom prst="rect">
            <a:avLst/>
          </a:prstGeom>
        </p:spPr>
      </p:pic>
      <p:pic>
        <p:nvPicPr>
          <p:cNvPr id="14338" name="Picture 2" descr="Supermarket Fridge Manufacturer &amp; Supplier: Air Curtain Coolers">
            <a:extLst>
              <a:ext uri="{FF2B5EF4-FFF2-40B4-BE49-F238E27FC236}">
                <a16:creationId xmlns:a16="http://schemas.microsoft.com/office/drawing/2014/main" id="{0378FDCE-DFFA-7983-1E7D-EC921A348D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029" y="4475164"/>
            <a:ext cx="2537310" cy="126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6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338"/>
                                        </p:tgtEl>
                                        <p:attrNameLst>
                                          <p:attrName>style.visibility</p:attrName>
                                        </p:attrNameLst>
                                      </p:cBhvr>
                                      <p:to>
                                        <p:strVal val="visible"/>
                                      </p:to>
                                    </p:set>
                                    <p:anim calcmode="lin" valueType="num">
                                      <p:cBhvr additive="base">
                                        <p:cTn id="29" dur="500" fill="hold"/>
                                        <p:tgtEl>
                                          <p:spTgt spid="14338"/>
                                        </p:tgtEl>
                                        <p:attrNameLst>
                                          <p:attrName>ppt_x</p:attrName>
                                        </p:attrNameLst>
                                      </p:cBhvr>
                                      <p:tavLst>
                                        <p:tav tm="0">
                                          <p:val>
                                            <p:strVal val="#ppt_x"/>
                                          </p:val>
                                        </p:tav>
                                        <p:tav tm="100000">
                                          <p:val>
                                            <p:strVal val="#ppt_x"/>
                                          </p:val>
                                        </p:tav>
                                      </p:tavLst>
                                    </p:anim>
                                    <p:anim calcmode="lin" valueType="num">
                                      <p:cBhvr additive="base">
                                        <p:cTn id="30"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BA53-D58D-484F-B5F3-99AC354F63DD}"/>
              </a:ext>
            </a:extLst>
          </p:cNvPr>
          <p:cNvSpPr>
            <a:spLocks noGrp="1"/>
          </p:cNvSpPr>
          <p:nvPr>
            <p:ph type="title" idx="4294967295"/>
          </p:nvPr>
        </p:nvSpPr>
        <p:spPr>
          <a:xfrm>
            <a:off x="5391558" y="1544377"/>
            <a:ext cx="5161327" cy="401648"/>
          </a:xfrm>
          <a:solidFill>
            <a:schemeClr val="bg1"/>
          </a:solidFill>
        </p:spPr>
        <p:txBody>
          <a:bodyPr vert="horz" wrap="square" lIns="68580" tIns="34290" rIns="68580" bIns="34290" rtlCol="0" anchor="t">
            <a:spAutoFit/>
          </a:bodyPr>
          <a:lstStyle/>
          <a:p>
            <a:pPr algn="ctr"/>
            <a:r>
              <a:rPr lang="en-US" sz="2400" cap="all" spc="150" dirty="0">
                <a:solidFill>
                  <a:schemeClr val="accent6">
                    <a:lumMod val="50000"/>
                  </a:schemeClr>
                </a:solidFill>
                <a:latin typeface="Impact" panose="020B0806030902050204"/>
              </a:rPr>
              <a:t>Channel strategies</a:t>
            </a:r>
          </a:p>
        </p:txBody>
      </p:sp>
      <p:pic>
        <p:nvPicPr>
          <p:cNvPr id="3" name="Picture 2">
            <a:extLst>
              <a:ext uri="{FF2B5EF4-FFF2-40B4-BE49-F238E27FC236}">
                <a16:creationId xmlns:a16="http://schemas.microsoft.com/office/drawing/2014/main" id="{A5D5A44E-F676-7F4D-846E-3F4CE21EFF8C}"/>
              </a:ext>
            </a:extLst>
          </p:cNvPr>
          <p:cNvPicPr>
            <a:picLocks noChangeAspect="1"/>
          </p:cNvPicPr>
          <p:nvPr/>
        </p:nvPicPr>
        <p:blipFill>
          <a:blip r:embed="rId3"/>
          <a:stretch>
            <a:fillRect/>
          </a:stretch>
        </p:blipFill>
        <p:spPr>
          <a:xfrm>
            <a:off x="6050904" y="1981202"/>
            <a:ext cx="4631078" cy="3290503"/>
          </a:xfrm>
          <a:prstGeom prst="rect">
            <a:avLst/>
          </a:prstGeom>
        </p:spPr>
      </p:pic>
      <p:sp>
        <p:nvSpPr>
          <p:cNvPr id="4" name="Rectangle 3">
            <a:extLst>
              <a:ext uri="{FF2B5EF4-FFF2-40B4-BE49-F238E27FC236}">
                <a16:creationId xmlns:a16="http://schemas.microsoft.com/office/drawing/2014/main" id="{6E51C573-3E93-3945-9784-DE4A68C008C5}"/>
              </a:ext>
            </a:extLst>
          </p:cNvPr>
          <p:cNvSpPr/>
          <p:nvPr/>
        </p:nvSpPr>
        <p:spPr>
          <a:xfrm>
            <a:off x="1767750" y="1981200"/>
            <a:ext cx="4205929" cy="3647152"/>
          </a:xfrm>
          <a:prstGeom prst="rect">
            <a:avLst/>
          </a:prstGeom>
          <a:solidFill>
            <a:schemeClr val="bg1"/>
          </a:solidFill>
          <a:ln>
            <a:solidFill>
              <a:srgbClr val="0070C0"/>
            </a:solidFill>
          </a:ln>
        </p:spPr>
        <p:txBody>
          <a:bodyPr wrap="square">
            <a:spAutoFit/>
          </a:bodyPr>
          <a:lstStyle/>
          <a:p>
            <a:pPr defTabSz="685766">
              <a:defRPr/>
            </a:pPr>
            <a:r>
              <a:rPr lang="en-US" sz="2100" dirty="0">
                <a:solidFill>
                  <a:schemeClr val="accent6">
                    <a:lumMod val="50000"/>
                  </a:schemeClr>
                </a:solidFill>
                <a:latin typeface="Calibri" panose="020F0502020204030204" pitchFamily="34" charset="0"/>
                <a:cs typeface="Calibri" panose="020F0502020204030204" pitchFamily="34" charset="0"/>
              </a:rPr>
              <a:t>its the channel alternatives in terms of the types of intermediaries, the number of intermediaries, and the responsibilities of each channel member. </a:t>
            </a:r>
          </a:p>
          <a:p>
            <a:pPr defTabSz="685766">
              <a:defRPr/>
            </a:pPr>
            <a:r>
              <a:rPr lang="en-US" sz="2100" dirty="0">
                <a:solidFill>
                  <a:schemeClr val="accent6">
                    <a:lumMod val="50000"/>
                  </a:schemeClr>
                </a:solidFill>
                <a:latin typeface="Calibri" panose="020F0502020204030204" pitchFamily="34" charset="0"/>
                <a:cs typeface="Calibri" panose="020F0502020204030204" pitchFamily="34" charset="0"/>
              </a:rPr>
              <a:t>There are </a:t>
            </a:r>
            <a:r>
              <a:rPr lang="en-US" sz="2100" b="1" dirty="0">
                <a:solidFill>
                  <a:schemeClr val="accent6">
                    <a:lumMod val="50000"/>
                  </a:schemeClr>
                </a:solidFill>
                <a:latin typeface="Calibri" panose="020F0502020204030204" pitchFamily="34" charset="0"/>
                <a:cs typeface="Calibri" panose="020F0502020204030204" pitchFamily="34" charset="0"/>
              </a:rPr>
              <a:t>THREE BASIC TYPES </a:t>
            </a:r>
            <a:r>
              <a:rPr lang="en-US" sz="2100" dirty="0">
                <a:solidFill>
                  <a:schemeClr val="accent6">
                    <a:lumMod val="50000"/>
                  </a:schemeClr>
                </a:solidFill>
                <a:latin typeface="Calibri" panose="020F0502020204030204" pitchFamily="34" charset="0"/>
                <a:cs typeface="Calibri" panose="020F0502020204030204" pitchFamily="34" charset="0"/>
              </a:rPr>
              <a:t>of place strategy </a:t>
            </a:r>
          </a:p>
          <a:p>
            <a:pPr defTabSz="685766">
              <a:defRPr/>
            </a:pPr>
            <a:endParaRPr lang="en-US" sz="2100" dirty="0">
              <a:solidFill>
                <a:schemeClr val="accent6">
                  <a:lumMod val="50000"/>
                </a:schemeClr>
              </a:solidFill>
              <a:latin typeface="Calibri" panose="020F0502020204030204" pitchFamily="34" charset="0"/>
              <a:cs typeface="Calibri" panose="020F0502020204030204" pitchFamily="34" charset="0"/>
            </a:endParaRPr>
          </a:p>
          <a:p>
            <a:pPr marL="342884" indent="-342884" defTabSz="685766">
              <a:buFont typeface="+mj-lt"/>
              <a:buAutoNum type="arabicPeriod"/>
              <a:defRPr/>
            </a:pPr>
            <a:r>
              <a:rPr lang="en-US" sz="2100" b="1" dirty="0">
                <a:solidFill>
                  <a:schemeClr val="accent6">
                    <a:lumMod val="50000"/>
                  </a:schemeClr>
                </a:solidFill>
                <a:latin typeface="Calibri" panose="020F0502020204030204" pitchFamily="34" charset="0"/>
                <a:cs typeface="Calibri" panose="020F0502020204030204" pitchFamily="34" charset="0"/>
              </a:rPr>
              <a:t>Intensive </a:t>
            </a:r>
          </a:p>
          <a:p>
            <a:pPr marL="342884" indent="-342884" defTabSz="685766">
              <a:buFont typeface="+mj-lt"/>
              <a:buAutoNum type="arabicPeriod"/>
              <a:defRPr/>
            </a:pPr>
            <a:r>
              <a:rPr lang="en-US" sz="2100" b="1" dirty="0">
                <a:solidFill>
                  <a:schemeClr val="accent6">
                    <a:lumMod val="50000"/>
                  </a:schemeClr>
                </a:solidFill>
                <a:latin typeface="Calibri" panose="020F0502020204030204" pitchFamily="34" charset="0"/>
                <a:cs typeface="Calibri" panose="020F0502020204030204" pitchFamily="34" charset="0"/>
              </a:rPr>
              <a:t>Selective </a:t>
            </a:r>
          </a:p>
          <a:p>
            <a:pPr marL="342884" indent="-342884" defTabSz="685766">
              <a:buFont typeface="+mj-lt"/>
              <a:buAutoNum type="arabicPeriod"/>
              <a:defRPr/>
            </a:pPr>
            <a:r>
              <a:rPr lang="en-US" sz="2100" b="1" dirty="0">
                <a:solidFill>
                  <a:schemeClr val="accent6">
                    <a:lumMod val="50000"/>
                  </a:schemeClr>
                </a:solidFill>
                <a:latin typeface="Calibri" panose="020F0502020204030204" pitchFamily="34" charset="0"/>
                <a:cs typeface="Calibri" panose="020F0502020204030204" pitchFamily="34" charset="0"/>
              </a:rPr>
              <a:t>Exclusive</a:t>
            </a:r>
          </a:p>
        </p:txBody>
      </p:sp>
      <p:sp>
        <p:nvSpPr>
          <p:cNvPr id="6" name="TextBox 5">
            <a:extLst>
              <a:ext uri="{FF2B5EF4-FFF2-40B4-BE49-F238E27FC236}">
                <a16:creationId xmlns:a16="http://schemas.microsoft.com/office/drawing/2014/main" id="{1D245E7E-DAD6-0D34-1085-07F2CFF8044D}"/>
              </a:ext>
            </a:extLst>
          </p:cNvPr>
          <p:cNvSpPr txBox="1"/>
          <p:nvPr/>
        </p:nvSpPr>
        <p:spPr>
          <a:xfrm>
            <a:off x="5794245" y="5069122"/>
            <a:ext cx="4758638"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altLang="en-US" sz="2400" b="1" dirty="0">
                <a:solidFill>
                  <a:schemeClr val="accent6">
                    <a:lumMod val="50000"/>
                  </a:schemeClr>
                </a:solidFill>
                <a:latin typeface="Calibri" panose="020F0502020204030204" pitchFamily="34" charset="0"/>
                <a:ea typeface="ＭＳ Ｐゴシック" panose="020B0600070205080204" pitchFamily="34" charset="-128"/>
                <a:cs typeface="Calibri" panose="020F0502020204030204" pitchFamily="34" charset="0"/>
              </a:rPr>
              <a:t>Major Channel strategies</a:t>
            </a:r>
            <a:endParaRPr lang="en-SA"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76DF959-819B-6BA1-C7AF-2BF3BE7F307E}"/>
              </a:ext>
            </a:extLst>
          </p:cNvPr>
          <p:cNvSpPr txBox="1"/>
          <p:nvPr/>
        </p:nvSpPr>
        <p:spPr>
          <a:xfrm>
            <a:off x="1588318" y="1163854"/>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39395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5390118" y="1183432"/>
            <a:ext cx="4840449" cy="863204"/>
          </a:xfrm>
        </p:spPr>
        <p:txBody>
          <a:bodyPr vert="horz" lIns="68580" tIns="34290" rIns="68580" bIns="34290" rtlCol="0" anchor="ctr">
            <a:normAutofit/>
          </a:bodyPr>
          <a:lstStyle/>
          <a:p>
            <a:pPr algn="ctr"/>
            <a:r>
              <a:rPr lang="en-US" sz="2625" dirty="0">
                <a:solidFill>
                  <a:schemeClr val="accent6">
                    <a:lumMod val="50000"/>
                  </a:schemeClr>
                </a:solidFill>
                <a:latin typeface="Abadi" panose="020B0604020104020204" pitchFamily="34" charset="0"/>
              </a:rPr>
              <a:t>Intensive Distribution  strategy </a:t>
            </a:r>
          </a:p>
        </p:txBody>
      </p:sp>
      <p:pic>
        <p:nvPicPr>
          <p:cNvPr id="4" name="Picture 3">
            <a:extLst>
              <a:ext uri="{FF2B5EF4-FFF2-40B4-BE49-F238E27FC236}">
                <a16:creationId xmlns:a16="http://schemas.microsoft.com/office/drawing/2014/main" id="{69292CD8-6086-974E-BFDA-F76728791F96}"/>
              </a:ext>
            </a:extLst>
          </p:cNvPr>
          <p:cNvPicPr>
            <a:picLocks noChangeAspect="1"/>
          </p:cNvPicPr>
          <p:nvPr/>
        </p:nvPicPr>
        <p:blipFill>
          <a:blip r:embed="rId3"/>
          <a:stretch>
            <a:fillRect/>
          </a:stretch>
        </p:blipFill>
        <p:spPr>
          <a:xfrm>
            <a:off x="1763090" y="1905001"/>
            <a:ext cx="5719250" cy="1741311"/>
          </a:xfrm>
          <a:prstGeom prst="rect">
            <a:avLst/>
          </a:prstGeom>
        </p:spPr>
      </p:pic>
      <p:sp>
        <p:nvSpPr>
          <p:cNvPr id="3" name="Rectangle 2">
            <a:extLst>
              <a:ext uri="{FF2B5EF4-FFF2-40B4-BE49-F238E27FC236}">
                <a16:creationId xmlns:a16="http://schemas.microsoft.com/office/drawing/2014/main" id="{68923ED6-BB9D-CA4A-A034-F424E0641C3B}"/>
              </a:ext>
            </a:extLst>
          </p:cNvPr>
          <p:cNvSpPr/>
          <p:nvPr/>
        </p:nvSpPr>
        <p:spPr>
          <a:xfrm>
            <a:off x="7810343" y="2469955"/>
            <a:ext cx="2743157" cy="2776033"/>
          </a:xfrm>
          <a:prstGeom prst="rect">
            <a:avLst/>
          </a:prstGeom>
          <a:solidFill>
            <a:schemeClr val="bg1"/>
          </a:solidFill>
        </p:spPr>
        <p:txBody>
          <a:bodyPr vert="horz" lIns="68580" tIns="34290" rIns="68580" bIns="34290" rtlCol="0" anchor="t">
            <a:noAutofit/>
          </a:bodyPr>
          <a:lstStyle/>
          <a:p>
            <a:pPr indent="-171442" defTabSz="685766">
              <a:lnSpc>
                <a:spcPct val="150000"/>
              </a:lnSpc>
              <a:spcAft>
                <a:spcPts val="450"/>
              </a:spcAft>
              <a:buClr>
                <a:srgbClr val="B80E0F"/>
              </a:buClr>
              <a:buSzPct val="160000"/>
              <a:buFont typeface="Arial" panose="020B0604020202020204" pitchFamily="34" charset="0"/>
              <a:buChar char="•"/>
              <a:defRPr/>
            </a:pPr>
            <a:r>
              <a:rPr lang="en-US" sz="1050" b="1" cap="all" dirty="0">
                <a:solidFill>
                  <a:schemeClr val="accent6">
                    <a:lumMod val="50000"/>
                  </a:schemeClr>
                </a:solidFill>
                <a:latin typeface="Calibri" panose="020F0502020204030204" pitchFamily="34" charset="0"/>
                <a:cs typeface="Calibri" panose="020F0502020204030204" pitchFamily="34" charset="0"/>
              </a:rPr>
              <a:t>Intensive:</a:t>
            </a:r>
            <a:r>
              <a:rPr lang="en-US" sz="1050" cap="all" dirty="0">
                <a:solidFill>
                  <a:schemeClr val="accent6">
                    <a:lumMod val="50000"/>
                  </a:schemeClr>
                </a:solidFill>
                <a:latin typeface="Calibri" panose="020F0502020204030204" pitchFamily="34" charset="0"/>
                <a:cs typeface="Calibri" panose="020F0502020204030204" pitchFamily="34" charset="0"/>
              </a:rPr>
              <a:t> An intensive place strategy is when a company places its product in as many stores as possible. </a:t>
            </a:r>
          </a:p>
          <a:p>
            <a:pPr indent="-171442" defTabSz="685766">
              <a:lnSpc>
                <a:spcPct val="150000"/>
              </a:lnSpc>
              <a:spcAft>
                <a:spcPts val="450"/>
              </a:spcAft>
              <a:buClr>
                <a:srgbClr val="B80E0F"/>
              </a:buClr>
              <a:buSzPct val="160000"/>
              <a:buFont typeface="Arial" panose="020B0604020202020204" pitchFamily="34" charset="0"/>
              <a:buChar char="•"/>
              <a:defRPr/>
            </a:pPr>
            <a:endParaRPr lang="en-US" sz="1050" cap="all" dirty="0">
              <a:solidFill>
                <a:schemeClr val="accent6">
                  <a:lumMod val="50000"/>
                </a:schemeClr>
              </a:solidFill>
              <a:latin typeface="Calibri" panose="020F0502020204030204" pitchFamily="34" charset="0"/>
              <a:cs typeface="Calibri" panose="020F0502020204030204" pitchFamily="34" charset="0"/>
            </a:endParaRPr>
          </a:p>
          <a:p>
            <a:pPr indent="-171442" defTabSz="685766">
              <a:lnSpc>
                <a:spcPct val="150000"/>
              </a:lnSpc>
              <a:spcAft>
                <a:spcPts val="450"/>
              </a:spcAft>
              <a:buClr>
                <a:srgbClr val="B80E0F"/>
              </a:buClr>
              <a:buSzPct val="160000"/>
              <a:buFont typeface="Arial" panose="020B0604020202020204" pitchFamily="34" charset="0"/>
              <a:buChar char="•"/>
              <a:defRPr/>
            </a:pPr>
            <a:r>
              <a:rPr lang="en-US" sz="1050" cap="all" dirty="0">
                <a:solidFill>
                  <a:schemeClr val="accent6">
                    <a:lumMod val="50000"/>
                  </a:schemeClr>
                </a:solidFill>
                <a:latin typeface="Calibri" panose="020F0502020204030204" pitchFamily="34" charset="0"/>
                <a:cs typeface="Calibri" panose="020F0502020204030204" pitchFamily="34" charset="0"/>
              </a:rPr>
              <a:t>Convenience products as  Candy companies often use this strategy, as they place their products in supermarkets, movie theaters, convenience stores and airports.</a:t>
            </a:r>
          </a:p>
          <a:p>
            <a:pPr indent="-171442" defTabSz="685766">
              <a:lnSpc>
                <a:spcPct val="150000"/>
              </a:lnSpc>
              <a:spcAft>
                <a:spcPts val="450"/>
              </a:spcAft>
              <a:buClr>
                <a:srgbClr val="B80E0F"/>
              </a:buClr>
              <a:buSzPct val="160000"/>
              <a:buFont typeface="Arial" panose="020B0604020202020204" pitchFamily="34" charset="0"/>
              <a:buChar char="•"/>
              <a:defRPr/>
            </a:pPr>
            <a:endParaRPr lang="en-US" sz="1050" cap="all" dirty="0">
              <a:solidFill>
                <a:schemeClr val="accent6">
                  <a:lumMod val="50000"/>
                </a:schemeClr>
              </a:solidFill>
              <a:latin typeface="Calibri" panose="020F0502020204030204" pitchFamily="34" charset="0"/>
              <a:cs typeface="Calibri" panose="020F0502020204030204" pitchFamily="34" charset="0"/>
            </a:endParaRPr>
          </a:p>
        </p:txBody>
      </p:sp>
      <p:pic>
        <p:nvPicPr>
          <p:cNvPr id="11266" name="Picture 2" descr="Home - Seif Online Pharmacy">
            <a:extLst>
              <a:ext uri="{FF2B5EF4-FFF2-40B4-BE49-F238E27FC236}">
                <a16:creationId xmlns:a16="http://schemas.microsoft.com/office/drawing/2014/main" id="{F823721C-3733-E444-F246-AC1FB878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652" y="3720617"/>
            <a:ext cx="3345122" cy="105108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uhayna milk on Behance">
            <a:extLst>
              <a:ext uri="{FF2B5EF4-FFF2-40B4-BE49-F238E27FC236}">
                <a16:creationId xmlns:a16="http://schemas.microsoft.com/office/drawing/2014/main" id="{93CF6161-1CF7-EBE1-C85C-9EBA09F44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0022" y="4322347"/>
            <a:ext cx="1912138" cy="12563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Long Life Milk | Almarai">
            <a:extLst>
              <a:ext uri="{FF2B5EF4-FFF2-40B4-BE49-F238E27FC236}">
                <a16:creationId xmlns:a16="http://schemas.microsoft.com/office/drawing/2014/main" id="{919D68A3-2EE2-239A-2FE2-783CCE37CA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617" b="13851"/>
          <a:stretch/>
        </p:blipFill>
        <p:spPr bwMode="auto">
          <a:xfrm>
            <a:off x="4622714" y="4862080"/>
            <a:ext cx="2819400" cy="7166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6DA13E-1A21-6694-AE52-77C7103BEF20}"/>
              </a:ext>
            </a:extLst>
          </p:cNvPr>
          <p:cNvSpPr txBox="1"/>
          <p:nvPr/>
        </p:nvSpPr>
        <p:spPr>
          <a:xfrm>
            <a:off x="1549020" y="1443336"/>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23658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 calcmode="lin" valueType="num">
                                      <p:cBhvr additive="base">
                                        <p:cTn id="15" dur="500" fill="hold"/>
                                        <p:tgtEl>
                                          <p:spTgt spid="11266"/>
                                        </p:tgtEl>
                                        <p:attrNameLst>
                                          <p:attrName>ppt_x</p:attrName>
                                        </p:attrNameLst>
                                      </p:cBhvr>
                                      <p:tavLst>
                                        <p:tav tm="0">
                                          <p:val>
                                            <p:strVal val="#ppt_x"/>
                                          </p:val>
                                        </p:tav>
                                        <p:tav tm="100000">
                                          <p:val>
                                            <p:strVal val="#ppt_x"/>
                                          </p:val>
                                        </p:tav>
                                      </p:tavLst>
                                    </p:anim>
                                    <p:anim calcmode="lin" valueType="num">
                                      <p:cBhvr additive="base">
                                        <p:cTn id="1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274"/>
                                        </p:tgtEl>
                                        <p:attrNameLst>
                                          <p:attrName>style.visibility</p:attrName>
                                        </p:attrNameLst>
                                      </p:cBhvr>
                                      <p:to>
                                        <p:strVal val="visible"/>
                                      </p:to>
                                    </p:set>
                                    <p:anim calcmode="lin" valueType="num">
                                      <p:cBhvr additive="base">
                                        <p:cTn id="21" dur="500" fill="hold"/>
                                        <p:tgtEl>
                                          <p:spTgt spid="11274"/>
                                        </p:tgtEl>
                                        <p:attrNameLst>
                                          <p:attrName>ppt_x</p:attrName>
                                        </p:attrNameLst>
                                      </p:cBhvr>
                                      <p:tavLst>
                                        <p:tav tm="0">
                                          <p:val>
                                            <p:strVal val="#ppt_x"/>
                                          </p:val>
                                        </p:tav>
                                        <p:tav tm="100000">
                                          <p:val>
                                            <p:strVal val="#ppt_x"/>
                                          </p:val>
                                        </p:tav>
                                      </p:tavLst>
                                    </p:anim>
                                    <p:anim calcmode="lin" valueType="num">
                                      <p:cBhvr additive="base">
                                        <p:cTn id="22"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270"/>
                                        </p:tgtEl>
                                        <p:attrNameLst>
                                          <p:attrName>style.visibility</p:attrName>
                                        </p:attrNameLst>
                                      </p:cBhvr>
                                      <p:to>
                                        <p:strVal val="visible"/>
                                      </p:to>
                                    </p:set>
                                    <p:anim calcmode="lin" valueType="num">
                                      <p:cBhvr additive="base">
                                        <p:cTn id="27" dur="500" fill="hold"/>
                                        <p:tgtEl>
                                          <p:spTgt spid="11270"/>
                                        </p:tgtEl>
                                        <p:attrNameLst>
                                          <p:attrName>ppt_x</p:attrName>
                                        </p:attrNameLst>
                                      </p:cBhvr>
                                      <p:tavLst>
                                        <p:tav tm="0">
                                          <p:val>
                                            <p:strVal val="#ppt_x"/>
                                          </p:val>
                                        </p:tav>
                                        <p:tav tm="100000">
                                          <p:val>
                                            <p:strVal val="#ppt_x"/>
                                          </p:val>
                                        </p:tav>
                                      </p:tavLst>
                                    </p:anim>
                                    <p:anim calcmode="lin" valueType="num">
                                      <p:cBhvr additive="base">
                                        <p:cTn id="28"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8389514" y="1782366"/>
            <a:ext cx="2305050" cy="864394"/>
          </a:xfrm>
        </p:spPr>
        <p:txBody>
          <a:bodyPr vert="horz" lIns="68580" tIns="34290" rIns="68580" bIns="34290" rtlCol="0" anchor="ctr">
            <a:normAutofit fontScale="90000"/>
          </a:bodyPr>
          <a:lstStyle/>
          <a:p>
            <a:pPr algn="ctr"/>
            <a:r>
              <a:rPr lang="en-US" sz="2625" dirty="0">
                <a:solidFill>
                  <a:schemeClr val="accent6">
                    <a:lumMod val="50000"/>
                  </a:schemeClr>
                </a:solidFill>
                <a:latin typeface="Abadi" panose="020B0604020104020204" pitchFamily="34" charset="0"/>
              </a:rPr>
              <a:t>Selective Distribution strategy </a:t>
            </a:r>
          </a:p>
        </p:txBody>
      </p:sp>
      <p:pic>
        <p:nvPicPr>
          <p:cNvPr id="6" name="Picture 5">
            <a:extLst>
              <a:ext uri="{FF2B5EF4-FFF2-40B4-BE49-F238E27FC236}">
                <a16:creationId xmlns:a16="http://schemas.microsoft.com/office/drawing/2014/main" id="{2D537CDA-898E-1E42-8792-72900E68D0E9}"/>
              </a:ext>
            </a:extLst>
          </p:cNvPr>
          <p:cNvPicPr>
            <a:picLocks noChangeAspect="1"/>
          </p:cNvPicPr>
          <p:nvPr/>
        </p:nvPicPr>
        <p:blipFill rotWithShape="1">
          <a:blip r:embed="rId2"/>
          <a:srcRect l="-373" r="330"/>
          <a:stretch/>
        </p:blipFill>
        <p:spPr>
          <a:xfrm>
            <a:off x="1665907" y="2057401"/>
            <a:ext cx="2944252" cy="1800225"/>
          </a:xfrm>
          <a:prstGeom prst="rect">
            <a:avLst/>
          </a:prstGeom>
        </p:spPr>
      </p:pic>
      <p:sp>
        <p:nvSpPr>
          <p:cNvPr id="3" name="Rectangle 2">
            <a:extLst>
              <a:ext uri="{FF2B5EF4-FFF2-40B4-BE49-F238E27FC236}">
                <a16:creationId xmlns:a16="http://schemas.microsoft.com/office/drawing/2014/main" id="{68923ED6-BB9D-CA4A-A034-F424E0641C3B}"/>
              </a:ext>
            </a:extLst>
          </p:cNvPr>
          <p:cNvSpPr/>
          <p:nvPr/>
        </p:nvSpPr>
        <p:spPr>
          <a:xfrm>
            <a:off x="7689981" y="2876923"/>
            <a:ext cx="2857500" cy="2624420"/>
          </a:xfrm>
          <a:prstGeom prst="rect">
            <a:avLst/>
          </a:prstGeom>
          <a:solidFill>
            <a:schemeClr val="bg1"/>
          </a:solidFill>
        </p:spPr>
        <p:txBody>
          <a:bodyPr vert="horz" lIns="68580" tIns="34290" rIns="68580" bIns="34290" rtlCol="0" anchor="t">
            <a:noAutofit/>
          </a:bodyPr>
          <a:lstStyle/>
          <a:p>
            <a:pPr indent="-171442" defTabSz="685766">
              <a:lnSpc>
                <a:spcPct val="150000"/>
              </a:lnSpc>
              <a:spcAft>
                <a:spcPts val="450"/>
              </a:spcAft>
              <a:buClr>
                <a:srgbClr val="B80E0F"/>
              </a:buClr>
              <a:buSzPct val="160000"/>
              <a:buFont typeface="Arial" panose="020B0604020202020204" pitchFamily="34" charset="0"/>
              <a:buChar char="•"/>
              <a:defRPr/>
            </a:pPr>
            <a:endParaRPr lang="en-US" sz="1350" b="1" cap="all" dirty="0">
              <a:solidFill>
                <a:schemeClr val="accent6">
                  <a:lumMod val="50000"/>
                </a:schemeClr>
              </a:solidFill>
              <a:latin typeface="Calibri" panose="020F0502020204030204" pitchFamily="34" charset="0"/>
              <a:cs typeface="Calibri" panose="020F0502020204030204" pitchFamily="34" charset="0"/>
            </a:endParaRPr>
          </a:p>
          <a:p>
            <a:pPr indent="-171442" defTabSz="685766">
              <a:lnSpc>
                <a:spcPct val="150000"/>
              </a:lnSpc>
              <a:spcAft>
                <a:spcPts val="450"/>
              </a:spcAft>
              <a:buClr>
                <a:srgbClr val="B80E0F"/>
              </a:buClr>
              <a:buSzPct val="160000"/>
              <a:buFont typeface="Arial" panose="020B0604020202020204" pitchFamily="34" charset="0"/>
              <a:buChar char="•"/>
              <a:defRPr/>
            </a:pPr>
            <a:r>
              <a:rPr lang="en-US" sz="1350" b="1" cap="all" dirty="0">
                <a:solidFill>
                  <a:schemeClr val="accent6">
                    <a:lumMod val="50000"/>
                  </a:schemeClr>
                </a:solidFill>
                <a:latin typeface="Calibri" panose="020F0502020204030204" pitchFamily="34" charset="0"/>
                <a:cs typeface="Calibri" panose="020F0502020204030204" pitchFamily="34" charset="0"/>
              </a:rPr>
              <a:t>Selective: </a:t>
            </a:r>
            <a:r>
              <a:rPr lang="en-US" sz="1350" cap="all" dirty="0">
                <a:solidFill>
                  <a:schemeClr val="accent6">
                    <a:lumMod val="50000"/>
                  </a:schemeClr>
                </a:solidFill>
                <a:latin typeface="Calibri" panose="020F0502020204030204" pitchFamily="34" charset="0"/>
                <a:cs typeface="Calibri" panose="020F0502020204030204" pitchFamily="34" charset="0"/>
              </a:rPr>
              <a:t>A selective place strategy is when a company places its product in only a few stores. For example, Shopping products companies that manufacture appliances often use this strategy.</a:t>
            </a:r>
          </a:p>
          <a:p>
            <a:pPr indent="-171442" defTabSz="685766">
              <a:lnSpc>
                <a:spcPct val="150000"/>
              </a:lnSpc>
              <a:spcAft>
                <a:spcPts val="450"/>
              </a:spcAft>
              <a:buClr>
                <a:srgbClr val="B80E0F"/>
              </a:buClr>
              <a:buSzPct val="160000"/>
              <a:buFont typeface="Arial" panose="020B0604020202020204" pitchFamily="34" charset="0"/>
              <a:buChar char="•"/>
              <a:defRPr/>
            </a:pPr>
            <a:endParaRPr lang="en-US" sz="1350" b="1" cap="all" dirty="0">
              <a:solidFill>
                <a:schemeClr val="accent6">
                  <a:lumMod val="50000"/>
                </a:schemeClr>
              </a:solidFill>
              <a:latin typeface="Calibri" panose="020F0502020204030204" pitchFamily="34" charset="0"/>
              <a:cs typeface="Calibri" panose="020F0502020204030204" pitchFamily="34" charset="0"/>
            </a:endParaRPr>
          </a:p>
        </p:txBody>
      </p:sp>
      <p:pic>
        <p:nvPicPr>
          <p:cNvPr id="8196" name="Picture 4" descr="Swatch Hong Kong - 6 Store Locations &amp; Opening Hours - SHOPSinHK">
            <a:extLst>
              <a:ext uri="{FF2B5EF4-FFF2-40B4-BE49-F238E27FC236}">
                <a16:creationId xmlns:a16="http://schemas.microsoft.com/office/drawing/2014/main" id="{291F7861-8919-B078-A216-68DF1A61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522" y="2057401"/>
            <a:ext cx="2543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EA Electronics Retailer SharafDG Steps Up Omnichannel | Openbravo Blog">
            <a:extLst>
              <a:ext uri="{FF2B5EF4-FFF2-40B4-BE49-F238E27FC236}">
                <a16:creationId xmlns:a16="http://schemas.microsoft.com/office/drawing/2014/main" id="{89A00093-C7A6-BF0E-D31E-BB07EDF07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58" y="4167709"/>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Tech Store Almaza City Center | Level One Group">
            <a:extLst>
              <a:ext uri="{FF2B5EF4-FFF2-40B4-BE49-F238E27FC236}">
                <a16:creationId xmlns:a16="http://schemas.microsoft.com/office/drawing/2014/main" id="{F0496AFD-07D7-1AE8-DFDE-092CF32E7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346" y="402900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C09DED-4342-B95A-5DCD-68BED2828FE7}"/>
              </a:ext>
            </a:extLst>
          </p:cNvPr>
          <p:cNvSpPr txBox="1"/>
          <p:nvPr/>
        </p:nvSpPr>
        <p:spPr>
          <a:xfrm>
            <a:off x="1550566" y="1282299"/>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283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anim calcmode="lin" valueType="num">
                                      <p:cBhvr additive="base">
                                        <p:cTn id="17" dur="500" fill="hold"/>
                                        <p:tgtEl>
                                          <p:spTgt spid="8200"/>
                                        </p:tgtEl>
                                        <p:attrNameLst>
                                          <p:attrName>ppt_x</p:attrName>
                                        </p:attrNameLst>
                                      </p:cBhvr>
                                      <p:tavLst>
                                        <p:tav tm="0">
                                          <p:val>
                                            <p:strVal val="#ppt_x"/>
                                          </p:val>
                                        </p:tav>
                                        <p:tav tm="100000">
                                          <p:val>
                                            <p:strVal val="#ppt_x"/>
                                          </p:val>
                                        </p:tav>
                                      </p:tavLst>
                                    </p:anim>
                                    <p:anim calcmode="lin" valueType="num">
                                      <p:cBhvr additive="base">
                                        <p:cTn id="18"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8364144" y="1268016"/>
            <a:ext cx="2303859" cy="864394"/>
          </a:xfrm>
        </p:spPr>
        <p:txBody>
          <a:bodyPr vert="horz" lIns="68580" tIns="34290" rIns="68580" bIns="34290" rtlCol="0" anchor="ctr">
            <a:normAutofit fontScale="90000"/>
          </a:bodyPr>
          <a:lstStyle/>
          <a:p>
            <a:pPr algn="ctr"/>
            <a:r>
              <a:rPr lang="en-US" sz="2625" dirty="0">
                <a:solidFill>
                  <a:schemeClr val="accent6">
                    <a:lumMod val="50000"/>
                  </a:schemeClr>
                </a:solidFill>
                <a:latin typeface="Abadi" panose="020B0604020104020204" pitchFamily="34" charset="0"/>
              </a:rPr>
              <a:t>Exclusive Distribution strategy </a:t>
            </a:r>
          </a:p>
        </p:txBody>
      </p:sp>
      <p:pic>
        <p:nvPicPr>
          <p:cNvPr id="33794" name="Picture 2" descr="Exclusive Distribution System">
            <a:extLst>
              <a:ext uri="{FF2B5EF4-FFF2-40B4-BE49-F238E27FC236}">
                <a16:creationId xmlns:a16="http://schemas.microsoft.com/office/drawing/2014/main" id="{3798BCA1-97BA-F547-B40C-B9776B7F60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42"/>
          <a:stretch/>
        </p:blipFill>
        <p:spPr bwMode="auto">
          <a:xfrm>
            <a:off x="1795109" y="1836565"/>
            <a:ext cx="2474680" cy="1895776"/>
          </a:xfrm>
          <a:prstGeom prst="rect">
            <a:avLst/>
          </a:prstGeom>
        </p:spPr>
        <p:style>
          <a:lnRef idx="2">
            <a:schemeClr val="dk1"/>
          </a:lnRef>
          <a:fillRef idx="1">
            <a:schemeClr val="lt1"/>
          </a:fillRef>
          <a:effectRef idx="0">
            <a:schemeClr val="dk1"/>
          </a:effectRef>
          <a:fontRef idx="minor">
            <a:schemeClr val="dk1"/>
          </a:fontRef>
        </p:style>
      </p:pic>
      <p:sp>
        <p:nvSpPr>
          <p:cNvPr id="3" name="Rectangle 2">
            <a:extLst>
              <a:ext uri="{FF2B5EF4-FFF2-40B4-BE49-F238E27FC236}">
                <a16:creationId xmlns:a16="http://schemas.microsoft.com/office/drawing/2014/main" id="{68923ED6-BB9D-CA4A-A034-F424E0641C3B}"/>
              </a:ext>
            </a:extLst>
          </p:cNvPr>
          <p:cNvSpPr/>
          <p:nvPr/>
        </p:nvSpPr>
        <p:spPr>
          <a:xfrm>
            <a:off x="7809166" y="2354214"/>
            <a:ext cx="2587727" cy="2756257"/>
          </a:xfrm>
          <a:prstGeom prst="rect">
            <a:avLst/>
          </a:prstGeom>
          <a:solidFill>
            <a:schemeClr val="bg1"/>
          </a:solidFill>
        </p:spPr>
        <p:txBody>
          <a:bodyPr vert="horz" lIns="68580" tIns="34290" rIns="68580" bIns="34290" rtlCol="0" anchor="t">
            <a:noAutofit/>
          </a:bodyPr>
          <a:lstStyle/>
          <a:p>
            <a:pPr indent="-171442" defTabSz="685766">
              <a:lnSpc>
                <a:spcPct val="150000"/>
              </a:lnSpc>
              <a:spcAft>
                <a:spcPts val="450"/>
              </a:spcAft>
              <a:buClr>
                <a:srgbClr val="B80E0F"/>
              </a:buClr>
              <a:buSzPct val="160000"/>
              <a:buFont typeface="Arial" panose="020B0604020202020204" pitchFamily="34" charset="0"/>
              <a:buChar char="•"/>
              <a:defRPr/>
            </a:pPr>
            <a:r>
              <a:rPr lang="en-US" sz="1350" b="1" cap="all" dirty="0">
                <a:solidFill>
                  <a:schemeClr val="accent6">
                    <a:lumMod val="50000"/>
                  </a:schemeClr>
                </a:solidFill>
                <a:latin typeface="Calibri" panose="020F0502020204030204" pitchFamily="34" charset="0"/>
                <a:cs typeface="Calibri" panose="020F0502020204030204" pitchFamily="34" charset="0"/>
              </a:rPr>
              <a:t>Exclusive:</a:t>
            </a:r>
            <a:r>
              <a:rPr lang="en-US" sz="1350" cap="all" dirty="0">
                <a:solidFill>
                  <a:schemeClr val="accent6">
                    <a:lumMod val="50000"/>
                  </a:schemeClr>
                </a:solidFill>
                <a:latin typeface="Calibri" panose="020F0502020204030204" pitchFamily="34" charset="0"/>
                <a:cs typeface="Calibri" panose="020F0502020204030204" pitchFamily="34" charset="0"/>
              </a:rPr>
              <a:t> An exclusive place strategy is when a company places its product in very limited places . This is usually for luxurious brands and specialty products, such as cars.</a:t>
            </a:r>
          </a:p>
        </p:txBody>
      </p:sp>
      <p:grpSp>
        <p:nvGrpSpPr>
          <p:cNvPr id="7" name="Group 6">
            <a:extLst>
              <a:ext uri="{FF2B5EF4-FFF2-40B4-BE49-F238E27FC236}">
                <a16:creationId xmlns:a16="http://schemas.microsoft.com/office/drawing/2014/main" id="{9A9139C3-075F-B2F5-C877-86940D50DFD9}"/>
              </a:ext>
            </a:extLst>
          </p:cNvPr>
          <p:cNvGrpSpPr/>
          <p:nvPr/>
        </p:nvGrpSpPr>
        <p:grpSpPr>
          <a:xfrm>
            <a:off x="5019762" y="1804509"/>
            <a:ext cx="2727843" cy="3022833"/>
            <a:chOff x="4429519" y="1672312"/>
            <a:chExt cx="3637124" cy="4888858"/>
          </a:xfrm>
        </p:grpSpPr>
        <p:pic>
          <p:nvPicPr>
            <p:cNvPr id="5" name="Picture 4">
              <a:extLst>
                <a:ext uri="{FF2B5EF4-FFF2-40B4-BE49-F238E27FC236}">
                  <a16:creationId xmlns:a16="http://schemas.microsoft.com/office/drawing/2014/main" id="{7857CA57-1D24-D311-09FF-89D1AFD686B4}"/>
                </a:ext>
              </a:extLst>
            </p:cNvPr>
            <p:cNvPicPr>
              <a:picLocks noChangeAspect="1"/>
            </p:cNvPicPr>
            <p:nvPr/>
          </p:nvPicPr>
          <p:blipFill>
            <a:blip r:embed="rId3"/>
            <a:stretch>
              <a:fillRect/>
            </a:stretch>
          </p:blipFill>
          <p:spPr>
            <a:xfrm>
              <a:off x="4429519" y="1672312"/>
              <a:ext cx="3637124" cy="2050459"/>
            </a:xfrm>
            <a:prstGeom prst="rect">
              <a:avLst/>
            </a:prstGeom>
          </p:spPr>
        </p:pic>
        <p:pic>
          <p:nvPicPr>
            <p:cNvPr id="6" name="Picture 5">
              <a:extLst>
                <a:ext uri="{FF2B5EF4-FFF2-40B4-BE49-F238E27FC236}">
                  <a16:creationId xmlns:a16="http://schemas.microsoft.com/office/drawing/2014/main" id="{EAEB4A4D-A65C-E498-A838-1D255080A5B3}"/>
                </a:ext>
              </a:extLst>
            </p:cNvPr>
            <p:cNvPicPr>
              <a:picLocks noChangeAspect="1"/>
            </p:cNvPicPr>
            <p:nvPr/>
          </p:nvPicPr>
          <p:blipFill rotWithShape="1">
            <a:blip r:embed="rId4"/>
            <a:srcRect b="30195"/>
            <a:stretch/>
          </p:blipFill>
          <p:spPr>
            <a:xfrm>
              <a:off x="4429519" y="3722771"/>
              <a:ext cx="3637124" cy="2838399"/>
            </a:xfrm>
            <a:prstGeom prst="rect">
              <a:avLst/>
            </a:prstGeom>
          </p:spPr>
        </p:pic>
      </p:grpSp>
      <p:pic>
        <p:nvPicPr>
          <p:cNvPr id="10" name="Picture 9">
            <a:extLst>
              <a:ext uri="{FF2B5EF4-FFF2-40B4-BE49-F238E27FC236}">
                <a16:creationId xmlns:a16="http://schemas.microsoft.com/office/drawing/2014/main" id="{03F7FF1D-B659-D05F-B1FE-28567B1E8AE5}"/>
              </a:ext>
            </a:extLst>
          </p:cNvPr>
          <p:cNvPicPr>
            <a:picLocks noChangeAspect="1"/>
          </p:cNvPicPr>
          <p:nvPr/>
        </p:nvPicPr>
        <p:blipFill>
          <a:blip r:embed="rId5"/>
          <a:stretch>
            <a:fillRect/>
          </a:stretch>
        </p:blipFill>
        <p:spPr>
          <a:xfrm>
            <a:off x="1692527" y="3576964"/>
            <a:ext cx="3144138" cy="1533506"/>
          </a:xfrm>
          <a:prstGeom prst="rect">
            <a:avLst/>
          </a:prstGeom>
        </p:spPr>
      </p:pic>
      <p:sp>
        <p:nvSpPr>
          <p:cNvPr id="8" name="TextBox 7">
            <a:extLst>
              <a:ext uri="{FF2B5EF4-FFF2-40B4-BE49-F238E27FC236}">
                <a16:creationId xmlns:a16="http://schemas.microsoft.com/office/drawing/2014/main" id="{47A6BC32-D745-F4ED-EF17-1B8D220F4806}"/>
              </a:ext>
            </a:extLst>
          </p:cNvPr>
          <p:cNvSpPr txBox="1"/>
          <p:nvPr/>
        </p:nvSpPr>
        <p:spPr>
          <a:xfrm>
            <a:off x="1703578" y="1143001"/>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5</a:t>
            </a:r>
          </a:p>
        </p:txBody>
      </p:sp>
    </p:spTree>
    <p:extLst>
      <p:ext uri="{BB962C8B-B14F-4D97-AF65-F5344CB8AC3E}">
        <p14:creationId xmlns:p14="http://schemas.microsoft.com/office/powerpoint/2010/main" val="16310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13421" y="1864321"/>
            <a:ext cx="4974575" cy="401648"/>
          </a:xfrm>
          <a:solidFill>
            <a:schemeClr val="bg1"/>
          </a:solidFill>
        </p:spPr>
        <p:txBody>
          <a:bodyPr vert="horz" wrap="square" lIns="68580" tIns="34290" rIns="68580" bIns="34290" rtlCol="0" anchor="t">
            <a:spAutoFit/>
          </a:bodyPr>
          <a:lstStyle/>
          <a:p>
            <a:pPr algn="ctr"/>
            <a:r>
              <a:rPr lang="en-US" altLang="en-US" sz="2400" cap="all" spc="150" dirty="0">
                <a:solidFill>
                  <a:schemeClr val="accent6">
                    <a:lumMod val="50000"/>
                  </a:schemeClr>
                </a:solidFill>
                <a:latin typeface="Impact" panose="020B0806030902050204"/>
              </a:rPr>
              <a:t>Disintermediation</a:t>
            </a:r>
            <a:endParaRPr lang="en-IN" sz="2400" cap="all" spc="150" dirty="0">
              <a:solidFill>
                <a:schemeClr val="accent6">
                  <a:lumMod val="50000"/>
                </a:schemeClr>
              </a:solidFill>
              <a:latin typeface="Impact" panose="020B0806030902050204"/>
            </a:endParaRPr>
          </a:p>
        </p:txBody>
      </p:sp>
      <p:sp>
        <p:nvSpPr>
          <p:cNvPr id="3" name="Content Placeholder 2"/>
          <p:cNvSpPr>
            <a:spLocks noGrp="1"/>
          </p:cNvSpPr>
          <p:nvPr>
            <p:ph idx="4294967295"/>
          </p:nvPr>
        </p:nvSpPr>
        <p:spPr>
          <a:xfrm>
            <a:off x="1666730" y="2343031"/>
            <a:ext cx="5392341" cy="2289473"/>
          </a:xfrm>
          <a:solidFill>
            <a:schemeClr val="bg1"/>
          </a:solidFill>
        </p:spPr>
        <p:txBody>
          <a:bodyPr wrap="square">
            <a:spAutoFit/>
          </a:bodyPr>
          <a:lstStyle/>
          <a:p>
            <a:pPr>
              <a:lnSpc>
                <a:spcPct val="150000"/>
              </a:lnSpc>
            </a:pPr>
            <a:r>
              <a:rPr lang="en-US" altLang="en-US" sz="1200" dirty="0">
                <a:solidFill>
                  <a:schemeClr val="accent6">
                    <a:lumMod val="50000"/>
                  </a:schemeClr>
                </a:solidFill>
                <a:ea typeface="ＭＳ Ｐゴシック" panose="020B0600070205080204" pitchFamily="34" charset="-128"/>
              </a:rPr>
              <a:t>Occurs when product or service producers cut out marketing channel intermediaries or when radically new types of channel intermediaries displace traditional ones</a:t>
            </a:r>
            <a:endParaRPr lang="en-IN" sz="1200" dirty="0">
              <a:solidFill>
                <a:schemeClr val="accent6">
                  <a:lumMod val="50000"/>
                </a:schemeClr>
              </a:solidFill>
            </a:endParaRPr>
          </a:p>
          <a:p>
            <a:pPr>
              <a:lnSpc>
                <a:spcPct val="150000"/>
              </a:lnSpc>
            </a:pPr>
            <a:r>
              <a:rPr lang="en-US" altLang="en-US" sz="1200" dirty="0">
                <a:solidFill>
                  <a:schemeClr val="accent6">
                    <a:lumMod val="50000"/>
                  </a:schemeClr>
                </a:solidFill>
                <a:ea typeface="ＭＳ Ｐゴシック" panose="020B0600070205080204" pitchFamily="34" charset="-128"/>
              </a:rPr>
              <a:t> </a:t>
            </a:r>
            <a:r>
              <a:rPr lang="en-US" sz="1200" dirty="0">
                <a:solidFill>
                  <a:schemeClr val="accent6">
                    <a:lumMod val="50000"/>
                  </a:schemeClr>
                </a:solidFill>
              </a:rPr>
              <a:t>Toys “R” Us failed to adapt to major shifts in toy market sales, first toward big discounters such as Walmart and Target and then toward online merchants like Amazon. </a:t>
            </a:r>
          </a:p>
          <a:p>
            <a:pPr>
              <a:lnSpc>
                <a:spcPct val="150000"/>
              </a:lnSpc>
            </a:pPr>
            <a:r>
              <a:rPr lang="en-US" sz="1200" dirty="0">
                <a:solidFill>
                  <a:schemeClr val="accent6">
                    <a:lumMod val="50000"/>
                  </a:schemeClr>
                </a:solidFill>
              </a:rPr>
              <a:t>Toy “R” Us recently closed operations and shuttered its stores.</a:t>
            </a:r>
            <a:endParaRPr lang="en-SA" sz="1200" dirty="0">
              <a:solidFill>
                <a:schemeClr val="accent6">
                  <a:lumMod val="50000"/>
                </a:schemeClr>
              </a:solidFill>
            </a:endParaRPr>
          </a:p>
        </p:txBody>
      </p:sp>
      <p:pic>
        <p:nvPicPr>
          <p:cNvPr id="7" name="Picture 6">
            <a:extLst>
              <a:ext uri="{FF2B5EF4-FFF2-40B4-BE49-F238E27FC236}">
                <a16:creationId xmlns:a16="http://schemas.microsoft.com/office/drawing/2014/main" id="{FA6046C4-8099-E7FA-9EA8-698C8C1154D8}"/>
              </a:ext>
            </a:extLst>
          </p:cNvPr>
          <p:cNvPicPr>
            <a:picLocks noChangeAspect="1"/>
          </p:cNvPicPr>
          <p:nvPr/>
        </p:nvPicPr>
        <p:blipFill>
          <a:blip r:embed="rId3"/>
          <a:stretch>
            <a:fillRect/>
          </a:stretch>
        </p:blipFill>
        <p:spPr>
          <a:xfrm>
            <a:off x="7201802" y="1308105"/>
            <a:ext cx="3403421" cy="2096107"/>
          </a:xfrm>
          <a:prstGeom prst="rect">
            <a:avLst/>
          </a:prstGeom>
        </p:spPr>
      </p:pic>
      <p:pic>
        <p:nvPicPr>
          <p:cNvPr id="5" name="Picture 4">
            <a:extLst>
              <a:ext uri="{FF2B5EF4-FFF2-40B4-BE49-F238E27FC236}">
                <a16:creationId xmlns:a16="http://schemas.microsoft.com/office/drawing/2014/main" id="{66FFC54F-596F-D337-2AA9-93F794A20AD0}"/>
              </a:ext>
            </a:extLst>
          </p:cNvPr>
          <p:cNvPicPr>
            <a:picLocks noChangeAspect="1"/>
          </p:cNvPicPr>
          <p:nvPr/>
        </p:nvPicPr>
        <p:blipFill rotWithShape="1">
          <a:blip r:embed="rId4"/>
          <a:srcRect t="16555" r="68145" b="55766"/>
          <a:stretch/>
        </p:blipFill>
        <p:spPr>
          <a:xfrm>
            <a:off x="7201801" y="4328217"/>
            <a:ext cx="3409487" cy="1225316"/>
          </a:xfrm>
          <a:prstGeom prst="rect">
            <a:avLst/>
          </a:prstGeom>
        </p:spPr>
      </p:pic>
      <p:pic>
        <p:nvPicPr>
          <p:cNvPr id="2050" name="Picture 2" descr="Target Shipt Vs. Walmart Plus: Which Is Better?">
            <a:extLst>
              <a:ext uri="{FF2B5EF4-FFF2-40B4-BE49-F238E27FC236}">
                <a16:creationId xmlns:a16="http://schemas.microsoft.com/office/drawing/2014/main" id="{D440AE89-3E6D-2CEA-4C48-337520BC31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381" b="9324"/>
          <a:stretch/>
        </p:blipFill>
        <p:spPr bwMode="auto">
          <a:xfrm>
            <a:off x="7201802" y="2936880"/>
            <a:ext cx="3403421" cy="1790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64B3B0-20E7-887C-E86B-7C0B24DF0A21}"/>
              </a:ext>
            </a:extLst>
          </p:cNvPr>
          <p:cNvSpPr txBox="1"/>
          <p:nvPr/>
        </p:nvSpPr>
        <p:spPr>
          <a:xfrm>
            <a:off x="1679313" y="1151761"/>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6</a:t>
            </a:r>
          </a:p>
        </p:txBody>
      </p:sp>
    </p:spTree>
    <p:extLst>
      <p:ext uri="{BB962C8B-B14F-4D97-AF65-F5344CB8AC3E}">
        <p14:creationId xmlns:p14="http://schemas.microsoft.com/office/powerpoint/2010/main" val="27566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1492718" y="4178520"/>
            <a:ext cx="7634288" cy="1010840"/>
          </a:xfrm>
        </p:spPr>
        <p:txBody>
          <a:bodyPr vert="horz" lIns="68580" tIns="34290" rIns="68580" bIns="34290" rtlCol="0" anchor="b">
            <a:normAutofit/>
          </a:bodyPr>
          <a:lstStyle/>
          <a:p>
            <a:r>
              <a:rPr lang="en-US" sz="6000" dirty="0"/>
              <a:t>Activity 2</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508359" y="5181870"/>
            <a:ext cx="7634288" cy="413147"/>
          </a:xfrm>
        </p:spPr>
        <p:txBody>
          <a:bodyPr vert="horz" lIns="68580" tIns="34290" rIns="68580" bIns="34290" rtlCol="0" anchor="t">
            <a:normAutofit fontScale="70000" lnSpcReduction="20000"/>
          </a:bodyPr>
          <a:lstStyle/>
          <a:p>
            <a:pPr marL="0" indent="0" algn="ctr">
              <a:buNone/>
            </a:pPr>
            <a:r>
              <a:rPr lang="en-US" dirty="0">
                <a:solidFill>
                  <a:schemeClr val="accent5">
                    <a:lumMod val="50000"/>
                  </a:schemeClr>
                </a:solidFill>
              </a:rPr>
              <a:t>What do you see in the pictures based on distribution understanding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1556034" y="1776532"/>
            <a:ext cx="4115386" cy="2142872"/>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6087141" y="1678038"/>
            <a:ext cx="4160212" cy="250437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3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B5FB7F9B-E265-5852-6C39-94746F5D3B70}"/>
            </a:ext>
          </a:extLst>
        </p:cNvPr>
        <p:cNvGrpSpPr/>
        <p:nvPr/>
      </p:nvGrpSpPr>
      <p:grpSpPr>
        <a:xfrm>
          <a:off x="0" y="0"/>
          <a:ext cx="0" cy="0"/>
          <a:chOff x="0" y="0"/>
          <a:chExt cx="0" cy="0"/>
        </a:xfrm>
      </p:grpSpPr>
      <p:pic>
        <p:nvPicPr>
          <p:cNvPr id="97" name="Google Shape;97;p1" descr="page2image14993040">
            <a:extLst>
              <a:ext uri="{FF2B5EF4-FFF2-40B4-BE49-F238E27FC236}">
                <a16:creationId xmlns:a16="http://schemas.microsoft.com/office/drawing/2014/main" id="{1BD3DF1C-FBB7-6827-CE68-EE6E381FFE24}"/>
              </a:ext>
            </a:extLst>
          </p:cNvPr>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a:extLst>
              <a:ext uri="{FF2B5EF4-FFF2-40B4-BE49-F238E27FC236}">
                <a16:creationId xmlns:a16="http://schemas.microsoft.com/office/drawing/2014/main" id="{976FAB54-4976-9B78-C4D4-FFD975DFCA16}"/>
              </a:ext>
            </a:extLst>
          </p:cNvPr>
          <p:cNvSpPr txBox="1"/>
          <p:nvPr/>
        </p:nvSpPr>
        <p:spPr>
          <a:xfrm>
            <a:off x="2590800" y="1283794"/>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chemeClr val="accent6">
                    <a:lumMod val="50000"/>
                  </a:schemeClr>
                </a:solidFill>
                <a:latin typeface="Arial"/>
                <a:ea typeface="Arial"/>
                <a:cs typeface="Arial"/>
                <a:sym typeface="Arial"/>
              </a:rPr>
              <a:t>Strategic marketing</a:t>
            </a:r>
            <a:endParaRPr sz="105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000" b="1" dirty="0">
                <a:solidFill>
                  <a:schemeClr val="accent6">
                    <a:lumMod val="50000"/>
                  </a:schemeClr>
                </a:solidFill>
                <a:latin typeface="Arial"/>
                <a:ea typeface="Arial"/>
                <a:cs typeface="Arial"/>
                <a:sym typeface="Arial"/>
              </a:rPr>
              <a:t>Lecture # 8</a:t>
            </a:r>
            <a:endParaRPr sz="1050" dirty="0">
              <a:solidFill>
                <a:schemeClr val="accent6">
                  <a:lumMod val="50000"/>
                </a:schemeClr>
              </a:solidFill>
              <a:latin typeface="Calibri" panose="020F0502020204030204"/>
            </a:endParaRPr>
          </a:p>
        </p:txBody>
      </p:sp>
      <p:pic>
        <p:nvPicPr>
          <p:cNvPr id="99" name="Google Shape;99;p1">
            <a:extLst>
              <a:ext uri="{FF2B5EF4-FFF2-40B4-BE49-F238E27FC236}">
                <a16:creationId xmlns:a16="http://schemas.microsoft.com/office/drawing/2014/main" id="{5B38D8B2-CBD5-32AE-F135-6AA15BAD75C7}"/>
              </a:ext>
            </a:extLst>
          </p:cNvPr>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5C845ADD-F932-68DC-2ADD-974838D65896}"/>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a:solidFill>
                  <a:prstClr val="white"/>
                </a:solidFill>
                <a:latin typeface="Segoe UI Web (Arabic)"/>
              </a:rPr>
              <a:t> 6:15</a:t>
            </a:r>
            <a:r>
              <a:rPr lang="ar-SA" sz="4050">
                <a:solidFill>
                  <a:prstClr val="white"/>
                </a:solidFill>
                <a:latin typeface="Segoe UI Web (Arabic)"/>
              </a:rPr>
              <a:t>مساء </a:t>
            </a:r>
            <a:r>
              <a:rPr lang="ar-SA" sz="4050" dirty="0">
                <a:solidFill>
                  <a:prstClr val="white"/>
                </a:solidFill>
                <a:latin typeface="Segoe UI Web (Arabic)"/>
              </a:rPr>
              <a:t>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84371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156091" y="1385283"/>
            <a:ext cx="2127088" cy="884907"/>
          </a:xfrm>
          <a:prstGeom prst="rect">
            <a:avLst/>
          </a:prstGeom>
          <a:blipFill>
            <a:blip r:embed="rId3" cstate="print"/>
            <a:stretch>
              <a:fillRect/>
            </a:stretch>
          </a:blipFill>
        </p:spPr>
        <p:txBody>
          <a:bodyPr wrap="square" lIns="0" tIns="0" rIns="0" bIns="0" rtlCol="0"/>
          <a:lstStyle/>
          <a:p>
            <a:pPr defTabSz="685766">
              <a:defRPr/>
            </a:pPr>
            <a:endParaRPr sz="1350">
              <a:solidFill>
                <a:srgbClr val="000000"/>
              </a:solidFill>
              <a:latin typeface="Arial"/>
              <a:ea typeface="ＭＳ Ｐゴシック"/>
            </a:endParaRPr>
          </a:p>
        </p:txBody>
      </p:sp>
      <p:sp>
        <p:nvSpPr>
          <p:cNvPr id="6" name="object 3">
            <a:extLst>
              <a:ext uri="{FF2B5EF4-FFF2-40B4-BE49-F238E27FC236}">
                <a16:creationId xmlns:a16="http://schemas.microsoft.com/office/drawing/2014/main" id="{24E35D9C-DE3B-AD44-8DDE-C958264D40D1}"/>
              </a:ext>
            </a:extLst>
          </p:cNvPr>
          <p:cNvSpPr/>
          <p:nvPr/>
        </p:nvSpPr>
        <p:spPr>
          <a:xfrm>
            <a:off x="4712582" y="1198233"/>
            <a:ext cx="1268015" cy="1513664"/>
          </a:xfrm>
          <a:prstGeom prst="rect">
            <a:avLst/>
          </a:prstGeom>
          <a:blipFill>
            <a:blip r:embed="rId4" cstate="print"/>
            <a:stretch>
              <a:fillRect/>
            </a:stretch>
          </a:blipFill>
        </p:spPr>
        <p:txBody>
          <a:bodyPr wrap="square" lIns="0" tIns="0" rIns="0" bIns="0" rtlCol="0"/>
          <a:lstStyle/>
          <a:p>
            <a:pPr defTabSz="685766">
              <a:defRPr/>
            </a:pPr>
            <a:endParaRPr sz="1350">
              <a:solidFill>
                <a:srgbClr val="000000"/>
              </a:solidFill>
              <a:latin typeface="Arial"/>
              <a:ea typeface="ＭＳ Ｐゴシック"/>
            </a:endParaRPr>
          </a:p>
        </p:txBody>
      </p:sp>
      <p:sp>
        <p:nvSpPr>
          <p:cNvPr id="7" name="object 2">
            <a:extLst>
              <a:ext uri="{FF2B5EF4-FFF2-40B4-BE49-F238E27FC236}">
                <a16:creationId xmlns:a16="http://schemas.microsoft.com/office/drawing/2014/main" id="{6BCDCAF6-CCC8-2D40-9295-BE07C3731A76}"/>
              </a:ext>
            </a:extLst>
          </p:cNvPr>
          <p:cNvSpPr/>
          <p:nvPr/>
        </p:nvSpPr>
        <p:spPr>
          <a:xfrm>
            <a:off x="9378232" y="3280927"/>
            <a:ext cx="1176385" cy="1288826"/>
          </a:xfrm>
          <a:prstGeom prst="rect">
            <a:avLst/>
          </a:prstGeom>
          <a:blipFill>
            <a:blip r:embed="rId5" cstate="print"/>
            <a:stretch>
              <a:fillRect/>
            </a:stretch>
          </a:blipFill>
        </p:spPr>
        <p:txBody>
          <a:bodyPr wrap="square" lIns="0" tIns="0" rIns="0" bIns="0" rtlCol="0"/>
          <a:lstStyle/>
          <a:p>
            <a:pPr defTabSz="685766">
              <a:defRPr/>
            </a:pPr>
            <a:endParaRPr sz="1350" dirty="0">
              <a:solidFill>
                <a:srgbClr val="000000"/>
              </a:solidFill>
              <a:latin typeface="Arial"/>
              <a:ea typeface="ＭＳ Ｐゴシック"/>
            </a:endParaRPr>
          </a:p>
        </p:txBody>
      </p:sp>
      <p:pic>
        <p:nvPicPr>
          <p:cNvPr id="4102" name="Picture 6" descr="Suvarnabhumi Airport Gucci Shop Photos - Free &amp; Royalty-Free Stock Photos  from Dreamstime">
            <a:extLst>
              <a:ext uri="{FF2B5EF4-FFF2-40B4-BE49-F238E27FC236}">
                <a16:creationId xmlns:a16="http://schemas.microsoft.com/office/drawing/2014/main" id="{A704D6AD-5589-D153-10EA-16396965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970" y="2711898"/>
            <a:ext cx="2127089" cy="155878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FC Is Bringing Back a Popular Dish We Haven't Seen Since 2019 — Eat This  Not That">
            <a:extLst>
              <a:ext uri="{FF2B5EF4-FFF2-40B4-BE49-F238E27FC236}">
                <a16:creationId xmlns:a16="http://schemas.microsoft.com/office/drawing/2014/main" id="{8E8B671C-ABFE-5C8A-2BA8-6FC26B858B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29" t="18917"/>
          <a:stretch/>
        </p:blipFill>
        <p:spPr bwMode="auto">
          <a:xfrm>
            <a:off x="8138957" y="4920971"/>
            <a:ext cx="2390027" cy="89707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6F5B384-FA3A-3D56-074E-C498085C5BC5}"/>
              </a:ext>
            </a:extLst>
          </p:cNvPr>
          <p:cNvGrpSpPr/>
          <p:nvPr/>
        </p:nvGrpSpPr>
        <p:grpSpPr>
          <a:xfrm>
            <a:off x="3219636" y="4312770"/>
            <a:ext cx="3795543" cy="1513664"/>
            <a:chOff x="1814501" y="2580259"/>
            <a:chExt cx="5060724" cy="2018218"/>
          </a:xfrm>
        </p:grpSpPr>
        <p:pic>
          <p:nvPicPr>
            <p:cNvPr id="5" name="Picture 4">
              <a:extLst>
                <a:ext uri="{FF2B5EF4-FFF2-40B4-BE49-F238E27FC236}">
                  <a16:creationId xmlns:a16="http://schemas.microsoft.com/office/drawing/2014/main" id="{CED2C6D4-275F-8E06-43EA-38A1748AC70F}"/>
                </a:ext>
              </a:extLst>
            </p:cNvPr>
            <p:cNvPicPr>
              <a:picLocks noChangeAspect="1"/>
            </p:cNvPicPr>
            <p:nvPr/>
          </p:nvPicPr>
          <p:blipFill>
            <a:blip r:embed="rId8"/>
            <a:stretch>
              <a:fillRect/>
            </a:stretch>
          </p:blipFill>
          <p:spPr>
            <a:xfrm>
              <a:off x="4508926" y="2726333"/>
              <a:ext cx="2366299" cy="1779310"/>
            </a:xfrm>
            <a:prstGeom prst="rect">
              <a:avLst/>
            </a:prstGeom>
          </p:spPr>
        </p:pic>
        <p:pic>
          <p:nvPicPr>
            <p:cNvPr id="9220" name="Picture 4" descr="El Ezaby Pharmacy - PlaceSign">
              <a:extLst>
                <a:ext uri="{FF2B5EF4-FFF2-40B4-BE49-F238E27FC236}">
                  <a16:creationId xmlns:a16="http://schemas.microsoft.com/office/drawing/2014/main" id="{90803648-95CA-04CD-39C0-BCD0C24E96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4501" y="2580259"/>
              <a:ext cx="2694425" cy="2018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2" name="Picture 6" descr="HyperPanda Logo - LogoDix">
            <a:extLst>
              <a:ext uri="{FF2B5EF4-FFF2-40B4-BE49-F238E27FC236}">
                <a16:creationId xmlns:a16="http://schemas.microsoft.com/office/drawing/2014/main" id="{DBFCF59B-5BE8-4859-BC1F-3C5C9FFC11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0343" y="2392207"/>
            <a:ext cx="1304794" cy="7828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 is Exclusive Distribution &amp; Advantages of Exclusive Distribution?">
            <a:extLst>
              <a:ext uri="{FF2B5EF4-FFF2-40B4-BE49-F238E27FC236}">
                <a16:creationId xmlns:a16="http://schemas.microsoft.com/office/drawing/2014/main" id="{F0CED07A-DA46-6D10-24C6-6294505727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0298" y="3297099"/>
            <a:ext cx="1212282" cy="8849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BE7357C-AA2A-A38E-FA05-A354BC2DD91B}"/>
              </a:ext>
            </a:extLst>
          </p:cNvPr>
          <p:cNvPicPr>
            <a:picLocks noChangeAspect="1"/>
          </p:cNvPicPr>
          <p:nvPr/>
        </p:nvPicPr>
        <p:blipFill rotWithShape="1">
          <a:blip r:embed="rId12"/>
          <a:srcRect t="13683" r="126"/>
          <a:stretch/>
        </p:blipFill>
        <p:spPr>
          <a:xfrm>
            <a:off x="7327616" y="1242111"/>
            <a:ext cx="3227001" cy="1597089"/>
          </a:xfrm>
          <a:prstGeom prst="rect">
            <a:avLst/>
          </a:prstGeom>
        </p:spPr>
      </p:pic>
      <p:pic>
        <p:nvPicPr>
          <p:cNvPr id="2" name="Picture 1">
            <a:extLst>
              <a:ext uri="{FF2B5EF4-FFF2-40B4-BE49-F238E27FC236}">
                <a16:creationId xmlns:a16="http://schemas.microsoft.com/office/drawing/2014/main" id="{B4F5B7EF-6A21-6EBE-8584-5ECE1BAA70A6}"/>
              </a:ext>
            </a:extLst>
          </p:cNvPr>
          <p:cNvPicPr>
            <a:picLocks noChangeAspect="1"/>
          </p:cNvPicPr>
          <p:nvPr/>
        </p:nvPicPr>
        <p:blipFill>
          <a:blip r:embed="rId13"/>
          <a:stretch>
            <a:fillRect/>
          </a:stretch>
        </p:blipFill>
        <p:spPr>
          <a:xfrm>
            <a:off x="1649036" y="4879212"/>
            <a:ext cx="1432961" cy="1018156"/>
          </a:xfrm>
          <a:prstGeom prst="rect">
            <a:avLst/>
          </a:prstGeom>
        </p:spPr>
      </p:pic>
    </p:spTree>
    <p:extLst>
      <p:ext uri="{BB962C8B-B14F-4D97-AF65-F5344CB8AC3E}">
        <p14:creationId xmlns:p14="http://schemas.microsoft.com/office/powerpoint/2010/main" val="20731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1524003" y="1972867"/>
            <a:ext cx="5258991" cy="2564606"/>
          </a:xfrm>
          <a:solidFill>
            <a:schemeClr val="bg1"/>
          </a:solidFill>
        </p:spPr>
        <p:txBody>
          <a:bodyPr>
            <a:normAutofit fontScale="70000" lnSpcReduction="20000"/>
          </a:bodyPr>
          <a:lstStyle/>
          <a:p>
            <a:pPr marL="0" indent="0">
              <a:lnSpc>
                <a:spcPct val="200000"/>
              </a:lnSpc>
              <a:buNone/>
            </a:pPr>
            <a:r>
              <a:rPr lang="en-US" sz="2400" dirty="0">
                <a:solidFill>
                  <a:schemeClr val="accent6">
                    <a:lumMod val="50000"/>
                  </a:schemeClr>
                </a:solidFill>
                <a:latin typeface="Arial"/>
                <a:ea typeface="Arial"/>
                <a:cs typeface="Arial"/>
                <a:sym typeface="Arial"/>
              </a:rPr>
              <a:t>Let us continue understanding;</a:t>
            </a:r>
          </a:p>
          <a:p>
            <a:pPr lvl="1">
              <a:lnSpc>
                <a:spcPct val="200000"/>
              </a:lnSpc>
            </a:pPr>
            <a:r>
              <a:rPr lang="en-US" sz="2250" dirty="0">
                <a:solidFill>
                  <a:schemeClr val="accent6">
                    <a:lumMod val="50000"/>
                  </a:schemeClr>
                </a:solidFill>
                <a:latin typeface="Arial"/>
                <a:cs typeface="Arial"/>
                <a:sym typeface="Arial"/>
              </a:rPr>
              <a:t>How to create value for customers?</a:t>
            </a:r>
          </a:p>
          <a:p>
            <a:pPr lvl="1">
              <a:lnSpc>
                <a:spcPct val="200000"/>
              </a:lnSpc>
            </a:pPr>
            <a:r>
              <a:rPr lang="en-US" dirty="0">
                <a:solidFill>
                  <a:schemeClr val="accent6">
                    <a:lumMod val="50000"/>
                  </a:schemeClr>
                </a:solidFill>
              </a:rPr>
              <a:t>Marketing mix</a:t>
            </a:r>
          </a:p>
          <a:p>
            <a:pPr lvl="1">
              <a:lnSpc>
                <a:spcPct val="200000"/>
              </a:lnSpc>
            </a:pPr>
            <a:r>
              <a:rPr lang="en-US" altLang="en-US" b="1" dirty="0">
                <a:solidFill>
                  <a:schemeClr val="accent6">
                    <a:lumMod val="50000"/>
                  </a:schemeClr>
                </a:solidFill>
                <a:ea typeface="ＭＳ Ｐゴシック" panose="020B0600070205080204" pitchFamily="34" charset="-128"/>
              </a:rPr>
              <a:t>3</a:t>
            </a:r>
            <a:r>
              <a:rPr lang="en-US" altLang="en-US" b="1" baseline="30000" dirty="0">
                <a:solidFill>
                  <a:schemeClr val="accent6">
                    <a:lumMod val="50000"/>
                  </a:schemeClr>
                </a:solidFill>
                <a:ea typeface="ＭＳ Ｐゴシック" panose="020B0600070205080204" pitchFamily="34" charset="-128"/>
              </a:rPr>
              <a:t>rd</a:t>
            </a:r>
            <a:r>
              <a:rPr lang="en-US" altLang="en-US" b="1" dirty="0">
                <a:solidFill>
                  <a:schemeClr val="accent6">
                    <a:lumMod val="50000"/>
                  </a:schemeClr>
                </a:solidFill>
                <a:ea typeface="ＭＳ Ｐゴシック" panose="020B0600070205080204" pitchFamily="34" charset="-128"/>
              </a:rPr>
              <a:t>  P-Place (Distribution - Marketing channels )</a:t>
            </a:r>
            <a:endParaRPr lang="en-US" dirty="0">
              <a:solidFill>
                <a:schemeClr val="accent6">
                  <a:lumMod val="50000"/>
                </a:schemeClr>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690880" y="1162015"/>
            <a:ext cx="380874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romotion: Meaning, Definition, Types, example, solved questions">
            <a:extLst>
              <a:ext uri="{FF2B5EF4-FFF2-40B4-BE49-F238E27FC236}">
                <a16:creationId xmlns:a16="http://schemas.microsoft.com/office/drawing/2014/main" id="{C58E0EE0-77C6-A8B6-C60E-16E6123E78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6933" y="1812615"/>
            <a:ext cx="4011975" cy="3360773"/>
          </a:xfrm>
          <a:prstGeom prst="rect">
            <a:avLst/>
          </a:prstGeom>
          <a:solidFill>
            <a:schemeClr val="bg1"/>
          </a:solidFill>
        </p:spPr>
      </p:pic>
      <p:pic>
        <p:nvPicPr>
          <p:cNvPr id="6146" name="Picture 2" descr="Promotion">
            <a:extLst>
              <a:ext uri="{FF2B5EF4-FFF2-40B4-BE49-F238E27FC236}">
                <a16:creationId xmlns:a16="http://schemas.microsoft.com/office/drawing/2014/main" id="{622DF70D-B163-2C4D-B9CC-F2B55D7DD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8" b="46474"/>
          <a:stretch/>
        </p:blipFill>
        <p:spPr bwMode="auto">
          <a:xfrm>
            <a:off x="5587288" y="3113473"/>
            <a:ext cx="5080712" cy="2059914"/>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8676457F-7DA2-8828-BD3B-502AE591E1EE}"/>
              </a:ext>
            </a:extLst>
          </p:cNvPr>
          <p:cNvSpPr txBox="1"/>
          <p:nvPr/>
        </p:nvSpPr>
        <p:spPr>
          <a:xfrm>
            <a:off x="5565343" y="1335108"/>
            <a:ext cx="4306244" cy="1565044"/>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sz="5400" spc="150" dirty="0">
                <a:solidFill>
                  <a:schemeClr val="accent6">
                    <a:lumMod val="50000"/>
                  </a:schemeClr>
                </a:solidFill>
              </a:rPr>
              <a:t>4</a:t>
            </a:r>
            <a:r>
              <a:rPr lang="en-US" sz="5400" spc="150" baseline="30000" dirty="0">
                <a:solidFill>
                  <a:schemeClr val="accent6">
                    <a:lumMod val="50000"/>
                  </a:schemeClr>
                </a:solidFill>
              </a:rPr>
              <a:t>th</a:t>
            </a:r>
            <a:r>
              <a:rPr lang="en-US" sz="5400" spc="150" dirty="0">
                <a:solidFill>
                  <a:schemeClr val="accent6">
                    <a:lumMod val="50000"/>
                  </a:schemeClr>
                </a:solidFill>
              </a:rPr>
              <a:t> P Promotion </a:t>
            </a:r>
          </a:p>
        </p:txBody>
      </p:sp>
    </p:spTree>
    <p:extLst>
      <p:ext uri="{BB962C8B-B14F-4D97-AF65-F5344CB8AC3E}">
        <p14:creationId xmlns:p14="http://schemas.microsoft.com/office/powerpoint/2010/main" val="25102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3379E8-7F90-FD91-8628-0105ACA4CFBC}"/>
              </a:ext>
            </a:extLst>
          </p:cNvPr>
          <p:cNvSpPr txBox="1"/>
          <p:nvPr/>
        </p:nvSpPr>
        <p:spPr>
          <a:xfrm>
            <a:off x="1693877" y="1955795"/>
            <a:ext cx="3388058" cy="2946413"/>
          </a:xfrm>
          <a:prstGeom prst="rect">
            <a:avLst/>
          </a:prstGeom>
          <a:solidFill>
            <a:schemeClr val="bg1"/>
          </a:solidFill>
        </p:spPr>
        <p:txBody>
          <a:bodyPr vert="horz" lIns="68580" tIns="34290" rIns="68580" bIns="34290" rtlCol="0">
            <a:normAutofit fontScale="77500" lnSpcReduction="20000"/>
          </a:bodyPr>
          <a:lstStyle/>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five promotion tools (</a:t>
            </a:r>
            <a:r>
              <a:rPr lang="en-US" altLang="en-US" sz="1050" b="1" cap="all" spc="150" dirty="0">
                <a:solidFill>
                  <a:schemeClr val="accent5">
                    <a:lumMod val="50000"/>
                  </a:schemeClr>
                </a:solidFill>
                <a:latin typeface="Calibri" panose="020F0502020204030204"/>
              </a:rPr>
              <a:t>promotion MIX)</a:t>
            </a:r>
            <a:r>
              <a:rPr lang="en-US" sz="1050" b="1" cap="all" spc="150" dirty="0">
                <a:solidFill>
                  <a:schemeClr val="accent5">
                    <a:lumMod val="50000"/>
                  </a:schemeClr>
                </a:solidFill>
                <a:latin typeface="Calibri" panose="020F0502020204030204"/>
              </a:rPr>
              <a:t> ?</a:t>
            </a:r>
          </a:p>
          <a:p>
            <a:pPr marL="342884" indent="-257162" defTabSz="685766">
              <a:lnSpc>
                <a:spcPct val="150000"/>
              </a:lnSpc>
              <a:spcAft>
                <a:spcPts val="450"/>
              </a:spcAft>
              <a:buFont typeface="+mj-lt"/>
              <a:buAutoNum type="arabicPeriod"/>
              <a:defRPr/>
            </a:pPr>
            <a:r>
              <a:rPr lang="en-US" altLang="en-US" sz="1050" b="1" cap="all" spc="150" dirty="0">
                <a:solidFill>
                  <a:schemeClr val="accent5">
                    <a:lumMod val="50000"/>
                  </a:schemeClr>
                </a:solidFill>
                <a:latin typeface="Calibri" panose="020F0502020204030204"/>
              </a:rPr>
              <a:t>What does it mean by Integrated promotion MIX?</a:t>
            </a:r>
          </a:p>
          <a:p>
            <a:pPr marL="342884" indent="-257162" defTabSz="685766">
              <a:lnSpc>
                <a:spcPct val="150000"/>
              </a:lnSpc>
              <a:spcAft>
                <a:spcPts val="450"/>
              </a:spcAft>
              <a:buFont typeface="+mj-lt"/>
              <a:buAutoNum type="arabicPeriod"/>
              <a:defRPr/>
            </a:pPr>
            <a:r>
              <a:rPr lang="en-US" altLang="en-US" sz="1050" b="1" cap="all" spc="150" dirty="0">
                <a:solidFill>
                  <a:schemeClr val="accent5">
                    <a:lumMod val="50000"/>
                  </a:schemeClr>
                </a:solidFill>
                <a:latin typeface="Calibri" panose="020F0502020204030204"/>
              </a:rPr>
              <a:t>which Promotion Strategy Push or Pull?</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a:t>
            </a:r>
            <a:r>
              <a:rPr lang="en-US" altLang="en-US" sz="1050" b="1" cap="all" spc="150" dirty="0">
                <a:solidFill>
                  <a:schemeClr val="accent5">
                    <a:lumMod val="50000"/>
                  </a:schemeClr>
                </a:solidFill>
                <a:latin typeface="Calibri" panose="020F0502020204030204"/>
              </a:rPr>
              <a:t>Major Advertising Decisions?</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key Consumer Sales Promotion Tools?</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Major Pros &amp; cons in personal Selling?</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are the Public relations Examples?</a:t>
            </a:r>
          </a:p>
          <a:p>
            <a:pPr marL="342884" indent="-257162" defTabSz="685766">
              <a:lnSpc>
                <a:spcPct val="150000"/>
              </a:lnSpc>
              <a:spcAft>
                <a:spcPts val="450"/>
              </a:spcAft>
              <a:buFont typeface="+mj-lt"/>
              <a:buAutoNum type="arabicPeriod"/>
              <a:defRPr/>
            </a:pPr>
            <a:r>
              <a:rPr lang="en-US" sz="1050" b="1" cap="all" spc="150" dirty="0">
                <a:solidFill>
                  <a:schemeClr val="accent5">
                    <a:lumMod val="50000"/>
                  </a:schemeClr>
                </a:solidFill>
                <a:latin typeface="Calibri" panose="020F0502020204030204"/>
              </a:rPr>
              <a:t>What is Direct and digital marketing? Offline Marketing Vs. Online Marketing and Key digital marketing channels ?</a:t>
            </a:r>
          </a:p>
        </p:txBody>
      </p:sp>
      <p:pic>
        <p:nvPicPr>
          <p:cNvPr id="5" name="Picture 4">
            <a:extLst>
              <a:ext uri="{FF2B5EF4-FFF2-40B4-BE49-F238E27FC236}">
                <a16:creationId xmlns:a16="http://schemas.microsoft.com/office/drawing/2014/main" id="{B87B59A7-5F88-212D-AAE2-7AB2B8E51756}"/>
              </a:ext>
            </a:extLst>
          </p:cNvPr>
          <p:cNvPicPr>
            <a:picLocks noChangeAspect="1"/>
          </p:cNvPicPr>
          <p:nvPr/>
        </p:nvPicPr>
        <p:blipFill>
          <a:blip r:embed="rId2"/>
          <a:stretch>
            <a:fillRect/>
          </a:stretch>
        </p:blipFill>
        <p:spPr>
          <a:xfrm>
            <a:off x="5578399" y="2061593"/>
            <a:ext cx="4514498" cy="2787703"/>
          </a:xfrm>
          <a:prstGeom prst="rect">
            <a:avLst/>
          </a:prstGeom>
          <a:effectLst/>
        </p:spPr>
      </p:pic>
    </p:spTree>
    <p:extLst>
      <p:ext uri="{BB962C8B-B14F-4D97-AF65-F5344CB8AC3E}">
        <p14:creationId xmlns:p14="http://schemas.microsoft.com/office/powerpoint/2010/main" val="248476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1E10B-6F14-6D41-9A1B-070D41AC6005}"/>
              </a:ext>
            </a:extLst>
          </p:cNvPr>
          <p:cNvSpPr/>
          <p:nvPr/>
        </p:nvSpPr>
        <p:spPr>
          <a:xfrm>
            <a:off x="1677799" y="2044092"/>
            <a:ext cx="3980477" cy="3795836"/>
          </a:xfrm>
          <a:prstGeom prst="rect">
            <a:avLst/>
          </a:prstGeom>
          <a:solidFill>
            <a:schemeClr val="bg1"/>
          </a:solidFill>
        </p:spPr>
        <p:txBody>
          <a:bodyPr vert="horz" lIns="68580" tIns="34290" rIns="68580" bIns="34290" rtlCol="0">
            <a:noAutofit/>
          </a:bodyPr>
          <a:lstStyle/>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A mix of different marketing approaches that marketers develop to deliver a clear, consistent, and compelling message about the organization and its brands to the target market segment </a:t>
            </a:r>
          </a:p>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It should be </a:t>
            </a:r>
            <a:r>
              <a:rPr lang="en-US" altLang="en-US" sz="1500" dirty="0">
                <a:solidFill>
                  <a:schemeClr val="accent6">
                    <a:lumMod val="50000"/>
                  </a:schemeClr>
                </a:solidFill>
                <a:latin typeface="Gill Sans MT" panose="020B0502020104020203"/>
              </a:rPr>
              <a:t>c</a:t>
            </a:r>
            <a:r>
              <a:rPr lang="en-US" sz="1500" dirty="0">
                <a:solidFill>
                  <a:schemeClr val="accent6">
                    <a:lumMod val="50000"/>
                  </a:schemeClr>
                </a:solidFill>
                <a:latin typeface="Gill Sans MT" panose="020B0502020104020203"/>
              </a:rPr>
              <a:t>arefully integrating and coordinating the company’s many communications channels</a:t>
            </a:r>
          </a:p>
          <a:p>
            <a:pPr defTabSz="685766">
              <a:spcBef>
                <a:spcPts val="525"/>
              </a:spcBef>
              <a:buClr>
                <a:srgbClr val="2A1A00"/>
              </a:buClr>
              <a:defRPr/>
            </a:pPr>
            <a:r>
              <a:rPr lang="en-US" sz="1500" dirty="0">
                <a:solidFill>
                  <a:schemeClr val="accent6">
                    <a:lumMod val="50000"/>
                  </a:schemeClr>
                </a:solidFill>
                <a:latin typeface="Gill Sans MT" panose="020B0502020104020203"/>
              </a:rPr>
              <a:t>The marketer’s task is to decide  :</a:t>
            </a: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What is the right promotion mix for a particular product/brand? </a:t>
            </a:r>
            <a:endParaRPr lang="en-US" sz="1500" b="1" i="1" dirty="0">
              <a:solidFill>
                <a:schemeClr val="accent6">
                  <a:lumMod val="50000"/>
                </a:schemeClr>
              </a:solidFill>
              <a:latin typeface="Gill Sans MT" panose="020B0502020104020203"/>
            </a:endParaRP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Which promotion strategy to use ?</a:t>
            </a:r>
          </a:p>
        </p:txBody>
      </p:sp>
      <p:pic>
        <p:nvPicPr>
          <p:cNvPr id="4" name="Picture 3">
            <a:extLst>
              <a:ext uri="{FF2B5EF4-FFF2-40B4-BE49-F238E27FC236}">
                <a16:creationId xmlns:a16="http://schemas.microsoft.com/office/drawing/2014/main" id="{1468FB4B-27DB-FF39-CE36-E2166E1BE9EB}"/>
              </a:ext>
            </a:extLst>
          </p:cNvPr>
          <p:cNvPicPr>
            <a:picLocks noChangeAspect="1"/>
          </p:cNvPicPr>
          <p:nvPr/>
        </p:nvPicPr>
        <p:blipFill rotWithShape="1">
          <a:blip r:embed="rId3"/>
          <a:srcRect r="37025" b="3631"/>
          <a:stretch/>
        </p:blipFill>
        <p:spPr>
          <a:xfrm>
            <a:off x="5999854" y="1924145"/>
            <a:ext cx="4470255" cy="264068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7865DB59-4BCA-27DF-DA71-E61A79D6AC8F}"/>
              </a:ext>
            </a:extLst>
          </p:cNvPr>
          <p:cNvSpPr txBox="1"/>
          <p:nvPr/>
        </p:nvSpPr>
        <p:spPr>
          <a:xfrm>
            <a:off x="1828801" y="1371601"/>
            <a:ext cx="5689689" cy="552545"/>
          </a:xfrm>
          <a:prstGeom prst="rect">
            <a:avLst/>
          </a:prstGeom>
          <a:solidFill>
            <a:schemeClr val="bg1"/>
          </a:solidFill>
        </p:spPr>
        <p:txBody>
          <a:bodyPr vert="horz" lIns="68580" tIns="34290" rIns="68580" bIns="34290" rtlCol="0" anchor="b">
            <a:noAutofit/>
          </a:bodyPr>
          <a:lstStyle/>
          <a:p>
            <a:pPr algn="ctr" defTabSz="685766">
              <a:lnSpc>
                <a:spcPct val="90000"/>
              </a:lnSpc>
              <a:spcBef>
                <a:spcPct val="0"/>
              </a:spcBef>
              <a:spcAft>
                <a:spcPts val="450"/>
              </a:spcAft>
              <a:defRPr/>
            </a:pPr>
            <a:r>
              <a:rPr lang="en-US" altLang="en-US" sz="2700" cap="all" spc="150" dirty="0">
                <a:solidFill>
                  <a:schemeClr val="accent6">
                    <a:lumMod val="50000"/>
                  </a:schemeClr>
                </a:solidFill>
                <a:latin typeface="Impact" panose="020B0806030902050204"/>
              </a:rPr>
              <a:t>Promotion mix</a:t>
            </a:r>
            <a:endParaRPr lang="en-US" sz="2700" cap="all" spc="150" dirty="0">
              <a:solidFill>
                <a:schemeClr val="accent6">
                  <a:lumMod val="50000"/>
                </a:schemeClr>
              </a:solidFill>
              <a:latin typeface="Impact" panose="020B0806030902050204"/>
            </a:endParaRPr>
          </a:p>
        </p:txBody>
      </p:sp>
      <p:pic>
        <p:nvPicPr>
          <p:cNvPr id="2" name="Picture 1">
            <a:extLst>
              <a:ext uri="{FF2B5EF4-FFF2-40B4-BE49-F238E27FC236}">
                <a16:creationId xmlns:a16="http://schemas.microsoft.com/office/drawing/2014/main" id="{5FFCDF62-29A9-0FB1-AC0F-4715912E04BD}"/>
              </a:ext>
            </a:extLst>
          </p:cNvPr>
          <p:cNvPicPr>
            <a:picLocks noChangeAspect="1"/>
          </p:cNvPicPr>
          <p:nvPr/>
        </p:nvPicPr>
        <p:blipFill rotWithShape="1">
          <a:blip r:embed="rId4"/>
          <a:srcRect l="15085" t="12576" r="19133" b="22066"/>
          <a:stretch/>
        </p:blipFill>
        <p:spPr>
          <a:xfrm>
            <a:off x="5964716" y="4716471"/>
            <a:ext cx="4505390" cy="10440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1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2419" y="1775520"/>
            <a:ext cx="3268266" cy="928459"/>
          </a:xfrm>
          <a:solidFill>
            <a:schemeClr val="bg1"/>
          </a:solidFill>
        </p:spPr>
        <p:txBody>
          <a:bodyPr vert="horz" lIns="68580" tIns="34290" rIns="68580" bIns="34290" rtlCol="0" anchor="b">
            <a:normAutofit/>
          </a:bodyPr>
          <a:lstStyle/>
          <a:p>
            <a:pPr marL="9525">
              <a:spcAft>
                <a:spcPts val="450"/>
              </a:spcAft>
            </a:pPr>
            <a:r>
              <a:rPr lang="en-US" altLang="en-US" sz="2100" cap="all" spc="150" dirty="0">
                <a:solidFill>
                  <a:schemeClr val="accent6">
                    <a:lumMod val="50000"/>
                  </a:schemeClr>
                </a:solidFill>
                <a:latin typeface="Impact" panose="020B0806030902050204"/>
                <a:ea typeface="+mn-ea"/>
                <a:cs typeface="+mn-cs"/>
              </a:rPr>
              <a:t>Push versus Pull Promotion Strategy</a:t>
            </a:r>
            <a:endParaRPr lang="en-IN" sz="2100" cap="all" spc="150" dirty="0">
              <a:solidFill>
                <a:schemeClr val="accent6">
                  <a:lumMod val="50000"/>
                </a:schemeClr>
              </a:solidFill>
              <a:latin typeface="Impact" panose="020B0806030902050204"/>
              <a:ea typeface="+mn-ea"/>
              <a:cs typeface="+mn-cs"/>
            </a:endParaRPr>
          </a:p>
        </p:txBody>
      </p:sp>
      <p:sp>
        <p:nvSpPr>
          <p:cNvPr id="8" name="Content Placeholder 7">
            <a:extLst>
              <a:ext uri="{FF2B5EF4-FFF2-40B4-BE49-F238E27FC236}">
                <a16:creationId xmlns:a16="http://schemas.microsoft.com/office/drawing/2014/main" id="{9BA4F08C-CA2C-D2C2-E8AD-8940D90505D0}"/>
              </a:ext>
            </a:extLst>
          </p:cNvPr>
          <p:cNvSpPr>
            <a:spLocks noGrp="1"/>
          </p:cNvSpPr>
          <p:nvPr>
            <p:ph idx="4294967295"/>
          </p:nvPr>
        </p:nvSpPr>
        <p:spPr>
          <a:xfrm>
            <a:off x="1574337" y="2703978"/>
            <a:ext cx="4200525" cy="2582661"/>
          </a:xfrm>
          <a:solidFill>
            <a:schemeClr val="bg1"/>
          </a:solidFill>
        </p:spPr>
        <p:txBody>
          <a:bodyPr>
            <a:noAutofit/>
          </a:bodyPr>
          <a:lstStyle/>
          <a:p>
            <a:r>
              <a:rPr lang="en-US" sz="1350" dirty="0">
                <a:solidFill>
                  <a:schemeClr val="accent6">
                    <a:lumMod val="50000"/>
                  </a:schemeClr>
                </a:solidFill>
              </a:rPr>
              <a:t>A </a:t>
            </a:r>
            <a:r>
              <a:rPr lang="en-US" sz="1350" b="1" dirty="0">
                <a:solidFill>
                  <a:schemeClr val="accent6">
                    <a:lumMod val="50000"/>
                  </a:schemeClr>
                </a:solidFill>
              </a:rPr>
              <a:t>push strategy </a:t>
            </a:r>
            <a:r>
              <a:rPr lang="en-US" sz="1350" dirty="0">
                <a:solidFill>
                  <a:schemeClr val="accent6">
                    <a:lumMod val="50000"/>
                  </a:schemeClr>
                </a:solidFill>
              </a:rPr>
              <a:t>refers to a promotion strategy that calls for using the sales force and trade promotion to push the product through channels. The producer promotes the product to channel members that in turn promote it to final consumers.</a:t>
            </a:r>
          </a:p>
          <a:p>
            <a:endParaRPr lang="en-US" sz="1350" dirty="0">
              <a:solidFill>
                <a:schemeClr val="accent6">
                  <a:lumMod val="50000"/>
                </a:schemeClr>
              </a:solidFill>
            </a:endParaRPr>
          </a:p>
          <a:p>
            <a:r>
              <a:rPr lang="en-US" sz="1350" dirty="0">
                <a:solidFill>
                  <a:schemeClr val="accent6">
                    <a:lumMod val="50000"/>
                  </a:schemeClr>
                </a:solidFill>
              </a:rPr>
              <a:t>A </a:t>
            </a:r>
            <a:r>
              <a:rPr lang="en-US" sz="1350" b="1" dirty="0">
                <a:solidFill>
                  <a:schemeClr val="accent6">
                    <a:lumMod val="50000"/>
                  </a:schemeClr>
                </a:solidFill>
              </a:rPr>
              <a:t>pull strategy </a:t>
            </a:r>
            <a:r>
              <a:rPr lang="en-US" sz="1350" dirty="0">
                <a:solidFill>
                  <a:schemeClr val="accent6">
                    <a:lumMod val="50000"/>
                  </a:schemeClr>
                </a:solidFill>
              </a:rPr>
              <a:t>refers to a promotion strategy that calls for spending a lot on consumer advertising and promotion to induce final consumers to buy the product, creating a demand vacuum that pulls the product through the channel</a:t>
            </a:r>
          </a:p>
        </p:txBody>
      </p:sp>
      <p:pic>
        <p:nvPicPr>
          <p:cNvPr id="5" name="Picture 4">
            <a:extLst>
              <a:ext uri="{FF2B5EF4-FFF2-40B4-BE49-F238E27FC236}">
                <a16:creationId xmlns:a16="http://schemas.microsoft.com/office/drawing/2014/main" id="{7EFFDFA5-5A82-7422-140F-3C8288ADDB70}"/>
              </a:ext>
            </a:extLst>
          </p:cNvPr>
          <p:cNvPicPr>
            <a:picLocks noChangeAspect="1"/>
          </p:cNvPicPr>
          <p:nvPr/>
        </p:nvPicPr>
        <p:blipFill rotWithShape="1">
          <a:blip r:embed="rId3"/>
          <a:srcRect l="-2" t="5871" r="3" b="4734"/>
          <a:stretch/>
        </p:blipFill>
        <p:spPr>
          <a:xfrm>
            <a:off x="6051996" y="3429001"/>
            <a:ext cx="4327754" cy="1514291"/>
          </a:xfrm>
          <a:prstGeom prst="rect">
            <a:avLst/>
          </a:prstGeom>
        </p:spPr>
      </p:pic>
      <p:grpSp>
        <p:nvGrpSpPr>
          <p:cNvPr id="11" name="Group 10">
            <a:extLst>
              <a:ext uri="{FF2B5EF4-FFF2-40B4-BE49-F238E27FC236}">
                <a16:creationId xmlns:a16="http://schemas.microsoft.com/office/drawing/2014/main" id="{25E3CD70-5FBB-7255-3DD7-D9A6D936A536}"/>
              </a:ext>
            </a:extLst>
          </p:cNvPr>
          <p:cNvGrpSpPr/>
          <p:nvPr/>
        </p:nvGrpSpPr>
        <p:grpSpPr>
          <a:xfrm>
            <a:off x="5862944" y="1138150"/>
            <a:ext cx="4560811" cy="2000288"/>
            <a:chOff x="5815584" y="335958"/>
            <a:chExt cx="6376416" cy="2901017"/>
          </a:xfrm>
        </p:grpSpPr>
        <p:pic>
          <p:nvPicPr>
            <p:cNvPr id="4"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DE107B5-C9F1-3621-D414-FAFCC45C6001}"/>
                </a:ext>
              </a:extLst>
            </p:cNvPr>
            <p:cNvSpPr txBox="1"/>
            <p:nvPr/>
          </p:nvSpPr>
          <p:spPr>
            <a:xfrm>
              <a:off x="5815584"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9" name="TextBox 8">
              <a:extLst>
                <a:ext uri="{FF2B5EF4-FFF2-40B4-BE49-F238E27FC236}">
                  <a16:creationId xmlns:a16="http://schemas.microsoft.com/office/drawing/2014/main" id="{E4869943-9274-0BBF-E749-A034150D21F9}"/>
                </a:ext>
              </a:extLst>
            </p:cNvPr>
            <p:cNvSpPr txBox="1"/>
            <p:nvPr/>
          </p:nvSpPr>
          <p:spPr>
            <a:xfrm>
              <a:off x="5815584" y="598087"/>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0" name="TextBox 9">
              <a:extLst>
                <a:ext uri="{FF2B5EF4-FFF2-40B4-BE49-F238E27FC236}">
                  <a16:creationId xmlns:a16="http://schemas.microsoft.com/office/drawing/2014/main" id="{0B72471A-5F98-9C1F-CE58-6A7605457F27}"/>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
        <p:nvSpPr>
          <p:cNvPr id="6" name="TextBox 5">
            <a:extLst>
              <a:ext uri="{FF2B5EF4-FFF2-40B4-BE49-F238E27FC236}">
                <a16:creationId xmlns:a16="http://schemas.microsoft.com/office/drawing/2014/main" id="{E0DCA6A8-E12B-5443-93C0-C253C4ADDFB9}"/>
              </a:ext>
            </a:extLst>
          </p:cNvPr>
          <p:cNvSpPr txBox="1"/>
          <p:nvPr/>
        </p:nvSpPr>
        <p:spPr>
          <a:xfrm>
            <a:off x="5876025" y="1138150"/>
            <a:ext cx="4628347" cy="300082"/>
          </a:xfrm>
          <a:prstGeom prst="rect">
            <a:avLst/>
          </a:prstGeom>
          <a:solidFill>
            <a:schemeClr val="bg1"/>
          </a:solidFill>
        </p:spPr>
        <p:txBody>
          <a:bodyPr wrap="square" rtlCol="0">
            <a:spAutoFit/>
          </a:bodyPr>
          <a:lstStyle/>
          <a:p>
            <a:pPr defTabSz="685800">
              <a:defRPr/>
            </a:pPr>
            <a:endParaRPr lang="ar-SA" sz="1350" dirty="0">
              <a:solidFill>
                <a:schemeClr val="accent6">
                  <a:lumMod val="50000"/>
                </a:schemeClr>
              </a:solidFill>
              <a:latin typeface="Calibri" panose="020F0502020204030204"/>
              <a:cs typeface="Arial" panose="020B0604020202020204" pitchFamily="34" charset="0"/>
            </a:endParaRPr>
          </a:p>
        </p:txBody>
      </p:sp>
      <p:grpSp>
        <p:nvGrpSpPr>
          <p:cNvPr id="12" name="Group 11">
            <a:extLst>
              <a:ext uri="{FF2B5EF4-FFF2-40B4-BE49-F238E27FC236}">
                <a16:creationId xmlns:a16="http://schemas.microsoft.com/office/drawing/2014/main" id="{C2857B5C-B016-9737-4797-F4A66D8E1B60}"/>
              </a:ext>
            </a:extLst>
          </p:cNvPr>
          <p:cNvGrpSpPr/>
          <p:nvPr/>
        </p:nvGrpSpPr>
        <p:grpSpPr>
          <a:xfrm>
            <a:off x="5742587" y="1138150"/>
            <a:ext cx="4641428" cy="2000288"/>
            <a:chOff x="5702875" y="335958"/>
            <a:chExt cx="6489125" cy="2901017"/>
          </a:xfrm>
        </p:grpSpPr>
        <p:pic>
          <p:nvPicPr>
            <p:cNvPr id="13"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a:extLst>
                <a:ext uri="{FF2B5EF4-FFF2-40B4-BE49-F238E27FC236}">
                  <a16:creationId xmlns:a16="http://schemas.microsoft.com/office/drawing/2014/main" id="{434F31AE-8EB1-E8FB-8282-CD92AAB22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4484226-0B28-970B-1D0D-0D739792EA8A}"/>
                </a:ext>
              </a:extLst>
            </p:cNvPr>
            <p:cNvSpPr txBox="1"/>
            <p:nvPr/>
          </p:nvSpPr>
          <p:spPr>
            <a:xfrm>
              <a:off x="5815585"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5" name="TextBox 14">
              <a:extLst>
                <a:ext uri="{FF2B5EF4-FFF2-40B4-BE49-F238E27FC236}">
                  <a16:creationId xmlns:a16="http://schemas.microsoft.com/office/drawing/2014/main" id="{EA76A0FB-D164-8D2E-2187-2777F6987964}"/>
                </a:ext>
              </a:extLst>
            </p:cNvPr>
            <p:cNvSpPr txBox="1"/>
            <p:nvPr/>
          </p:nvSpPr>
          <p:spPr>
            <a:xfrm>
              <a:off x="5702875" y="598087"/>
              <a:ext cx="214425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6" name="TextBox 15">
              <a:extLst>
                <a:ext uri="{FF2B5EF4-FFF2-40B4-BE49-F238E27FC236}">
                  <a16:creationId xmlns:a16="http://schemas.microsoft.com/office/drawing/2014/main" id="{3D5A0C99-D980-2971-DC50-2B7788AE848A}"/>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7" name="TextBox 16">
              <a:extLst>
                <a:ext uri="{FF2B5EF4-FFF2-40B4-BE49-F238E27FC236}">
                  <a16:creationId xmlns:a16="http://schemas.microsoft.com/office/drawing/2014/main" id="{D857ECF8-3EF3-A7E4-A3B3-F97878D27CCB}"/>
                </a:ext>
              </a:extLst>
            </p:cNvPr>
            <p:cNvSpPr txBox="1"/>
            <p:nvPr/>
          </p:nvSpPr>
          <p:spPr>
            <a:xfrm>
              <a:off x="5758434" y="763854"/>
              <a:ext cx="75814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Tree>
    <p:extLst>
      <p:ext uri="{BB962C8B-B14F-4D97-AF65-F5344CB8AC3E}">
        <p14:creationId xmlns:p14="http://schemas.microsoft.com/office/powerpoint/2010/main" val="18941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1E10B-6F14-6D41-9A1B-070D41AC6005}"/>
              </a:ext>
            </a:extLst>
          </p:cNvPr>
          <p:cNvSpPr/>
          <p:nvPr/>
        </p:nvSpPr>
        <p:spPr>
          <a:xfrm>
            <a:off x="1677799" y="1967892"/>
            <a:ext cx="3980477" cy="3795836"/>
          </a:xfrm>
          <a:prstGeom prst="rect">
            <a:avLst/>
          </a:prstGeom>
          <a:solidFill>
            <a:schemeClr val="bg1"/>
          </a:solidFill>
        </p:spPr>
        <p:txBody>
          <a:bodyPr vert="horz" lIns="68580" tIns="34290" rIns="68580" bIns="34290" rtlCol="0">
            <a:noAutofit/>
          </a:bodyPr>
          <a:lstStyle/>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A mix of different marketing approaches that marketers develop to deliver a clear, consistent, and compelling message about the organization and its brands to the target market segment </a:t>
            </a:r>
          </a:p>
          <a:p>
            <a:pPr marL="42861" indent="-214303" defTabSz="685766">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It should be </a:t>
            </a:r>
            <a:r>
              <a:rPr lang="en-US" altLang="en-US" sz="1500" dirty="0">
                <a:solidFill>
                  <a:schemeClr val="accent6">
                    <a:lumMod val="50000"/>
                  </a:schemeClr>
                </a:solidFill>
                <a:latin typeface="Gill Sans MT" panose="020B0502020104020203"/>
              </a:rPr>
              <a:t>c</a:t>
            </a:r>
            <a:r>
              <a:rPr lang="en-US" sz="1500" dirty="0">
                <a:solidFill>
                  <a:schemeClr val="accent6">
                    <a:lumMod val="50000"/>
                  </a:schemeClr>
                </a:solidFill>
                <a:latin typeface="Gill Sans MT" panose="020B0502020104020203"/>
              </a:rPr>
              <a:t>arefully integrating and coordinating the company’s many communications channels</a:t>
            </a:r>
          </a:p>
          <a:p>
            <a:pPr defTabSz="685766">
              <a:spcBef>
                <a:spcPts val="525"/>
              </a:spcBef>
              <a:buClr>
                <a:srgbClr val="2A1A00"/>
              </a:buClr>
              <a:defRPr/>
            </a:pPr>
            <a:r>
              <a:rPr lang="en-US" sz="1500" dirty="0">
                <a:solidFill>
                  <a:schemeClr val="accent6">
                    <a:lumMod val="50000"/>
                  </a:schemeClr>
                </a:solidFill>
                <a:latin typeface="Gill Sans MT" panose="020B0502020104020203"/>
              </a:rPr>
              <a:t>The marketer’s task is to decide  :</a:t>
            </a: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What is the right promotion mix for a particular product/brand? </a:t>
            </a:r>
            <a:endParaRPr lang="en-US" sz="1500" b="1" i="1" dirty="0">
              <a:solidFill>
                <a:schemeClr val="accent6">
                  <a:lumMod val="50000"/>
                </a:schemeClr>
              </a:solidFill>
              <a:latin typeface="Gill Sans MT" panose="020B0502020104020203"/>
            </a:endParaRPr>
          </a:p>
          <a:p>
            <a:pPr marL="557185" lvl="1" indent="-214303" defTabSz="685766">
              <a:lnSpc>
                <a:spcPct val="15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Which promotion strategy to use ?</a:t>
            </a:r>
          </a:p>
        </p:txBody>
      </p:sp>
      <p:pic>
        <p:nvPicPr>
          <p:cNvPr id="4" name="Picture 3">
            <a:extLst>
              <a:ext uri="{FF2B5EF4-FFF2-40B4-BE49-F238E27FC236}">
                <a16:creationId xmlns:a16="http://schemas.microsoft.com/office/drawing/2014/main" id="{1468FB4B-27DB-FF39-CE36-E2166E1BE9EB}"/>
              </a:ext>
            </a:extLst>
          </p:cNvPr>
          <p:cNvPicPr>
            <a:picLocks noChangeAspect="1"/>
          </p:cNvPicPr>
          <p:nvPr/>
        </p:nvPicPr>
        <p:blipFill rotWithShape="1">
          <a:blip r:embed="rId3"/>
          <a:srcRect r="37025" b="3631"/>
          <a:stretch/>
        </p:blipFill>
        <p:spPr>
          <a:xfrm>
            <a:off x="5999854" y="1847945"/>
            <a:ext cx="4470255" cy="264068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7865DB59-4BCA-27DF-DA71-E61A79D6AC8F}"/>
              </a:ext>
            </a:extLst>
          </p:cNvPr>
          <p:cNvSpPr txBox="1"/>
          <p:nvPr/>
        </p:nvSpPr>
        <p:spPr>
          <a:xfrm>
            <a:off x="1828801" y="1295401"/>
            <a:ext cx="5689689" cy="552545"/>
          </a:xfrm>
          <a:prstGeom prst="rect">
            <a:avLst/>
          </a:prstGeom>
          <a:solidFill>
            <a:schemeClr val="bg1"/>
          </a:solidFill>
        </p:spPr>
        <p:txBody>
          <a:bodyPr vert="horz" lIns="68580" tIns="34290" rIns="68580" bIns="34290" rtlCol="0" anchor="b">
            <a:noAutofit/>
          </a:bodyPr>
          <a:lstStyle/>
          <a:p>
            <a:pPr algn="ctr" defTabSz="685766">
              <a:lnSpc>
                <a:spcPct val="90000"/>
              </a:lnSpc>
              <a:spcBef>
                <a:spcPct val="0"/>
              </a:spcBef>
              <a:spcAft>
                <a:spcPts val="450"/>
              </a:spcAft>
              <a:defRPr/>
            </a:pPr>
            <a:r>
              <a:rPr lang="en-US" altLang="en-US" sz="2700" cap="all" spc="150" dirty="0">
                <a:solidFill>
                  <a:schemeClr val="accent6">
                    <a:lumMod val="50000"/>
                  </a:schemeClr>
                </a:solidFill>
                <a:latin typeface="Impact" panose="020B0806030902050204"/>
              </a:rPr>
              <a:t>Promotion mix</a:t>
            </a:r>
            <a:endParaRPr lang="en-US" sz="2700" cap="all" spc="150" dirty="0">
              <a:solidFill>
                <a:schemeClr val="accent6">
                  <a:lumMod val="50000"/>
                </a:schemeClr>
              </a:solidFill>
              <a:latin typeface="Impact" panose="020B0806030902050204"/>
            </a:endParaRPr>
          </a:p>
        </p:txBody>
      </p:sp>
      <p:pic>
        <p:nvPicPr>
          <p:cNvPr id="2" name="Picture 1">
            <a:extLst>
              <a:ext uri="{FF2B5EF4-FFF2-40B4-BE49-F238E27FC236}">
                <a16:creationId xmlns:a16="http://schemas.microsoft.com/office/drawing/2014/main" id="{5FFCDF62-29A9-0FB1-AC0F-4715912E04BD}"/>
              </a:ext>
            </a:extLst>
          </p:cNvPr>
          <p:cNvPicPr>
            <a:picLocks noChangeAspect="1"/>
          </p:cNvPicPr>
          <p:nvPr/>
        </p:nvPicPr>
        <p:blipFill rotWithShape="1">
          <a:blip r:embed="rId4"/>
          <a:srcRect l="15085" t="12576" r="19133" b="22066"/>
          <a:stretch/>
        </p:blipFill>
        <p:spPr>
          <a:xfrm>
            <a:off x="5964716" y="4640271"/>
            <a:ext cx="4505390" cy="10440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808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2419" y="1775520"/>
            <a:ext cx="3268266" cy="928459"/>
          </a:xfrm>
          <a:solidFill>
            <a:schemeClr val="bg1"/>
          </a:solidFill>
        </p:spPr>
        <p:txBody>
          <a:bodyPr vert="horz" lIns="68580" tIns="34290" rIns="68580" bIns="34290" rtlCol="0" anchor="b">
            <a:normAutofit/>
          </a:bodyPr>
          <a:lstStyle/>
          <a:p>
            <a:pPr marL="9525">
              <a:spcAft>
                <a:spcPts val="450"/>
              </a:spcAft>
            </a:pPr>
            <a:r>
              <a:rPr lang="en-US" altLang="en-US" sz="2100" cap="all" spc="150" dirty="0">
                <a:solidFill>
                  <a:schemeClr val="accent6">
                    <a:lumMod val="50000"/>
                  </a:schemeClr>
                </a:solidFill>
                <a:latin typeface="Impact" panose="020B0806030902050204"/>
                <a:ea typeface="+mn-ea"/>
                <a:cs typeface="+mn-cs"/>
              </a:rPr>
              <a:t>Push versus Pull Promotion Strategy</a:t>
            </a:r>
            <a:endParaRPr lang="en-IN" sz="2100" cap="all" spc="150" dirty="0">
              <a:solidFill>
                <a:schemeClr val="accent6">
                  <a:lumMod val="50000"/>
                </a:schemeClr>
              </a:solidFill>
              <a:latin typeface="Impact" panose="020B0806030902050204"/>
              <a:ea typeface="+mn-ea"/>
              <a:cs typeface="+mn-cs"/>
            </a:endParaRPr>
          </a:p>
        </p:txBody>
      </p:sp>
      <p:sp>
        <p:nvSpPr>
          <p:cNvPr id="8" name="Content Placeholder 7">
            <a:extLst>
              <a:ext uri="{FF2B5EF4-FFF2-40B4-BE49-F238E27FC236}">
                <a16:creationId xmlns:a16="http://schemas.microsoft.com/office/drawing/2014/main" id="{9BA4F08C-CA2C-D2C2-E8AD-8940D90505D0}"/>
              </a:ext>
            </a:extLst>
          </p:cNvPr>
          <p:cNvSpPr>
            <a:spLocks noGrp="1"/>
          </p:cNvSpPr>
          <p:nvPr>
            <p:ph idx="4294967295"/>
          </p:nvPr>
        </p:nvSpPr>
        <p:spPr>
          <a:xfrm>
            <a:off x="1574337" y="2703978"/>
            <a:ext cx="4200525" cy="2582661"/>
          </a:xfrm>
          <a:solidFill>
            <a:schemeClr val="bg1"/>
          </a:solidFill>
        </p:spPr>
        <p:txBody>
          <a:bodyPr>
            <a:noAutofit/>
          </a:bodyPr>
          <a:lstStyle/>
          <a:p>
            <a:r>
              <a:rPr lang="en-US" sz="1350" dirty="0">
                <a:solidFill>
                  <a:schemeClr val="accent6">
                    <a:lumMod val="50000"/>
                  </a:schemeClr>
                </a:solidFill>
              </a:rPr>
              <a:t>A </a:t>
            </a:r>
            <a:r>
              <a:rPr lang="en-US" sz="1350" b="1" dirty="0">
                <a:solidFill>
                  <a:schemeClr val="accent6">
                    <a:lumMod val="50000"/>
                  </a:schemeClr>
                </a:solidFill>
              </a:rPr>
              <a:t>push strategy </a:t>
            </a:r>
            <a:r>
              <a:rPr lang="en-US" sz="1350" dirty="0">
                <a:solidFill>
                  <a:schemeClr val="accent6">
                    <a:lumMod val="50000"/>
                  </a:schemeClr>
                </a:solidFill>
              </a:rPr>
              <a:t>refers to a promotion strategy that calls for using the sales force and trade promotion to push the product through channels. The producer promotes the product to channel members that in turn promote it to final consumers.</a:t>
            </a:r>
          </a:p>
          <a:p>
            <a:endParaRPr lang="en-US" sz="1350" dirty="0">
              <a:solidFill>
                <a:schemeClr val="accent6">
                  <a:lumMod val="50000"/>
                </a:schemeClr>
              </a:solidFill>
            </a:endParaRPr>
          </a:p>
          <a:p>
            <a:r>
              <a:rPr lang="en-US" sz="1350" dirty="0">
                <a:solidFill>
                  <a:schemeClr val="accent6">
                    <a:lumMod val="50000"/>
                  </a:schemeClr>
                </a:solidFill>
              </a:rPr>
              <a:t>A </a:t>
            </a:r>
            <a:r>
              <a:rPr lang="en-US" sz="1350" b="1" dirty="0">
                <a:solidFill>
                  <a:schemeClr val="accent6">
                    <a:lumMod val="50000"/>
                  </a:schemeClr>
                </a:solidFill>
              </a:rPr>
              <a:t>pull strategy </a:t>
            </a:r>
            <a:r>
              <a:rPr lang="en-US" sz="1350" dirty="0">
                <a:solidFill>
                  <a:schemeClr val="accent6">
                    <a:lumMod val="50000"/>
                  </a:schemeClr>
                </a:solidFill>
              </a:rPr>
              <a:t>refers to a promotion strategy that calls for spending a lot on consumer advertising and promotion to induce final consumers to buy the product, creating a demand vacuum that pulls the product through the channel</a:t>
            </a:r>
          </a:p>
        </p:txBody>
      </p:sp>
      <p:pic>
        <p:nvPicPr>
          <p:cNvPr id="5" name="Picture 4">
            <a:extLst>
              <a:ext uri="{FF2B5EF4-FFF2-40B4-BE49-F238E27FC236}">
                <a16:creationId xmlns:a16="http://schemas.microsoft.com/office/drawing/2014/main" id="{7EFFDFA5-5A82-7422-140F-3C8288ADDB70}"/>
              </a:ext>
            </a:extLst>
          </p:cNvPr>
          <p:cNvPicPr>
            <a:picLocks noChangeAspect="1"/>
          </p:cNvPicPr>
          <p:nvPr/>
        </p:nvPicPr>
        <p:blipFill rotWithShape="1">
          <a:blip r:embed="rId3"/>
          <a:srcRect l="-2" t="5871" r="3" b="4734"/>
          <a:stretch/>
        </p:blipFill>
        <p:spPr>
          <a:xfrm>
            <a:off x="6051996" y="3429001"/>
            <a:ext cx="4327754" cy="1514291"/>
          </a:xfrm>
          <a:prstGeom prst="rect">
            <a:avLst/>
          </a:prstGeom>
        </p:spPr>
      </p:pic>
      <p:grpSp>
        <p:nvGrpSpPr>
          <p:cNvPr id="11" name="Group 10">
            <a:extLst>
              <a:ext uri="{FF2B5EF4-FFF2-40B4-BE49-F238E27FC236}">
                <a16:creationId xmlns:a16="http://schemas.microsoft.com/office/drawing/2014/main" id="{25E3CD70-5FBB-7255-3DD7-D9A6D936A536}"/>
              </a:ext>
            </a:extLst>
          </p:cNvPr>
          <p:cNvGrpSpPr/>
          <p:nvPr/>
        </p:nvGrpSpPr>
        <p:grpSpPr>
          <a:xfrm>
            <a:off x="5862944" y="1138150"/>
            <a:ext cx="4560811" cy="2000288"/>
            <a:chOff x="5815584" y="335958"/>
            <a:chExt cx="6376416" cy="2901017"/>
          </a:xfrm>
        </p:grpSpPr>
        <p:pic>
          <p:nvPicPr>
            <p:cNvPr id="4"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DE107B5-C9F1-3621-D414-FAFCC45C6001}"/>
                </a:ext>
              </a:extLst>
            </p:cNvPr>
            <p:cNvSpPr txBox="1"/>
            <p:nvPr/>
          </p:nvSpPr>
          <p:spPr>
            <a:xfrm>
              <a:off x="5815584"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9" name="TextBox 8">
              <a:extLst>
                <a:ext uri="{FF2B5EF4-FFF2-40B4-BE49-F238E27FC236}">
                  <a16:creationId xmlns:a16="http://schemas.microsoft.com/office/drawing/2014/main" id="{E4869943-9274-0BBF-E749-A034150D21F9}"/>
                </a:ext>
              </a:extLst>
            </p:cNvPr>
            <p:cNvSpPr txBox="1"/>
            <p:nvPr/>
          </p:nvSpPr>
          <p:spPr>
            <a:xfrm>
              <a:off x="5815584" y="598087"/>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0" name="TextBox 9">
              <a:extLst>
                <a:ext uri="{FF2B5EF4-FFF2-40B4-BE49-F238E27FC236}">
                  <a16:creationId xmlns:a16="http://schemas.microsoft.com/office/drawing/2014/main" id="{0B72471A-5F98-9C1F-CE58-6A7605457F27}"/>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
        <p:nvSpPr>
          <p:cNvPr id="6" name="TextBox 5">
            <a:extLst>
              <a:ext uri="{FF2B5EF4-FFF2-40B4-BE49-F238E27FC236}">
                <a16:creationId xmlns:a16="http://schemas.microsoft.com/office/drawing/2014/main" id="{E0DCA6A8-E12B-5443-93C0-C253C4ADDFB9}"/>
              </a:ext>
            </a:extLst>
          </p:cNvPr>
          <p:cNvSpPr txBox="1"/>
          <p:nvPr/>
        </p:nvSpPr>
        <p:spPr>
          <a:xfrm>
            <a:off x="5876025" y="1138150"/>
            <a:ext cx="4628347" cy="300082"/>
          </a:xfrm>
          <a:prstGeom prst="rect">
            <a:avLst/>
          </a:prstGeom>
          <a:solidFill>
            <a:schemeClr val="bg1"/>
          </a:solidFill>
        </p:spPr>
        <p:txBody>
          <a:bodyPr wrap="square" rtlCol="0">
            <a:spAutoFit/>
          </a:bodyPr>
          <a:lstStyle/>
          <a:p>
            <a:pPr defTabSz="685800">
              <a:defRPr/>
            </a:pPr>
            <a:endParaRPr lang="ar-SA" sz="1350" dirty="0">
              <a:solidFill>
                <a:schemeClr val="accent6">
                  <a:lumMod val="50000"/>
                </a:schemeClr>
              </a:solidFill>
              <a:latin typeface="Calibri" panose="020F0502020204030204"/>
              <a:cs typeface="Arial" panose="020B0604020202020204" pitchFamily="34" charset="0"/>
            </a:endParaRPr>
          </a:p>
        </p:txBody>
      </p:sp>
      <p:grpSp>
        <p:nvGrpSpPr>
          <p:cNvPr id="12" name="Group 11">
            <a:extLst>
              <a:ext uri="{FF2B5EF4-FFF2-40B4-BE49-F238E27FC236}">
                <a16:creationId xmlns:a16="http://schemas.microsoft.com/office/drawing/2014/main" id="{C2857B5C-B016-9737-4797-F4A66D8E1B60}"/>
              </a:ext>
            </a:extLst>
          </p:cNvPr>
          <p:cNvGrpSpPr/>
          <p:nvPr/>
        </p:nvGrpSpPr>
        <p:grpSpPr>
          <a:xfrm>
            <a:off x="5742587" y="1138150"/>
            <a:ext cx="4641428" cy="2000288"/>
            <a:chOff x="5702875" y="335958"/>
            <a:chExt cx="6489125" cy="2901017"/>
          </a:xfrm>
        </p:grpSpPr>
        <p:pic>
          <p:nvPicPr>
            <p:cNvPr id="13"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a:extLst>
                <a:ext uri="{FF2B5EF4-FFF2-40B4-BE49-F238E27FC236}">
                  <a16:creationId xmlns:a16="http://schemas.microsoft.com/office/drawing/2014/main" id="{434F31AE-8EB1-E8FB-8282-CD92AAB22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4484226-0B28-970B-1D0D-0D739792EA8A}"/>
                </a:ext>
              </a:extLst>
            </p:cNvPr>
            <p:cNvSpPr txBox="1"/>
            <p:nvPr/>
          </p:nvSpPr>
          <p:spPr>
            <a:xfrm>
              <a:off x="5815585" y="335958"/>
              <a:ext cx="1664209"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5" name="TextBox 14">
              <a:extLst>
                <a:ext uri="{FF2B5EF4-FFF2-40B4-BE49-F238E27FC236}">
                  <a16:creationId xmlns:a16="http://schemas.microsoft.com/office/drawing/2014/main" id="{EA76A0FB-D164-8D2E-2187-2777F6987964}"/>
                </a:ext>
              </a:extLst>
            </p:cNvPr>
            <p:cNvSpPr txBox="1"/>
            <p:nvPr/>
          </p:nvSpPr>
          <p:spPr>
            <a:xfrm>
              <a:off x="5702875" y="598087"/>
              <a:ext cx="214425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6" name="TextBox 15">
              <a:extLst>
                <a:ext uri="{FF2B5EF4-FFF2-40B4-BE49-F238E27FC236}">
                  <a16:creationId xmlns:a16="http://schemas.microsoft.com/office/drawing/2014/main" id="{3D5A0C99-D980-2971-DC50-2B7788AE848A}"/>
                </a:ext>
              </a:extLst>
            </p:cNvPr>
            <p:cNvSpPr txBox="1"/>
            <p:nvPr/>
          </p:nvSpPr>
          <p:spPr>
            <a:xfrm>
              <a:off x="5833872" y="1637454"/>
              <a:ext cx="548641"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sp>
          <p:nvSpPr>
            <p:cNvPr id="17" name="TextBox 16">
              <a:extLst>
                <a:ext uri="{FF2B5EF4-FFF2-40B4-BE49-F238E27FC236}">
                  <a16:creationId xmlns:a16="http://schemas.microsoft.com/office/drawing/2014/main" id="{D857ECF8-3EF3-A7E4-A3B3-F97878D27CCB}"/>
                </a:ext>
              </a:extLst>
            </p:cNvPr>
            <p:cNvSpPr txBox="1"/>
            <p:nvPr/>
          </p:nvSpPr>
          <p:spPr>
            <a:xfrm>
              <a:off x="5758434" y="763854"/>
              <a:ext cx="758147" cy="435209"/>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Gill Sans MT" panose="020B0502020104020203"/>
              </a:endParaRPr>
            </a:p>
          </p:txBody>
        </p:sp>
      </p:grpSp>
    </p:spTree>
    <p:extLst>
      <p:ext uri="{BB962C8B-B14F-4D97-AF65-F5344CB8AC3E}">
        <p14:creationId xmlns:p14="http://schemas.microsoft.com/office/powerpoint/2010/main" val="24384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2943" y="1964488"/>
            <a:ext cx="2333752" cy="484748"/>
          </a:xfrm>
          <a:prstGeom prst="rect">
            <a:avLst/>
          </a:prstGeom>
          <a:solidFill>
            <a:schemeClr val="bg1"/>
          </a:solidFill>
        </p:spPr>
        <p:txBody>
          <a:bodyPr vert="horz" lIns="68580" tIns="34290" rIns="68580" bIns="34290" rtlCol="0" anchor="b">
            <a:normAutofit/>
          </a:bodyPr>
          <a:lstStyle/>
          <a:p>
            <a:pPr marL="9525" defTabSz="685766">
              <a:lnSpc>
                <a:spcPct val="90000"/>
              </a:lnSpc>
              <a:spcBef>
                <a:spcPct val="0"/>
              </a:spcBef>
              <a:spcAft>
                <a:spcPts val="450"/>
              </a:spcAft>
              <a:defRPr/>
            </a:pPr>
            <a:r>
              <a:rPr lang="en-US" sz="3000" cap="all" spc="150" dirty="0">
                <a:solidFill>
                  <a:schemeClr val="accent6">
                    <a:lumMod val="50000"/>
                  </a:schemeClr>
                </a:solidFill>
                <a:latin typeface="Impact" panose="020B0806030902050204"/>
              </a:rPr>
              <a:t>Advertising</a:t>
            </a:r>
          </a:p>
        </p:txBody>
      </p:sp>
      <p:sp>
        <p:nvSpPr>
          <p:cNvPr id="3" name="Rectangle 2">
            <a:extLst>
              <a:ext uri="{FF2B5EF4-FFF2-40B4-BE49-F238E27FC236}">
                <a16:creationId xmlns:a16="http://schemas.microsoft.com/office/drawing/2014/main" id="{20E50082-4DC5-8A46-A2DB-92CB0C0149D1}"/>
              </a:ext>
            </a:extLst>
          </p:cNvPr>
          <p:cNvSpPr/>
          <p:nvPr/>
        </p:nvSpPr>
        <p:spPr>
          <a:xfrm>
            <a:off x="1693664" y="2363370"/>
            <a:ext cx="2575053" cy="3446215"/>
          </a:xfrm>
          <a:prstGeom prst="rect">
            <a:avLst/>
          </a:prstGeom>
        </p:spPr>
        <p:txBody>
          <a:bodyPr vert="horz" lIns="68580" tIns="34290" rIns="68580" bIns="34290" rtlCol="0">
            <a:normAutofit fontScale="85000" lnSpcReduction="10000"/>
          </a:bodyPr>
          <a:lstStyle/>
          <a:p>
            <a:pPr marL="214303" indent="-171442" defTabSz="685766">
              <a:lnSpc>
                <a:spcPct val="11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It is the concept of communicating a message about products and services to a customer so that the customer can understand the offering along with its features, uniqueness, price, offer, benefits and value to get convinced about making a purchase </a:t>
            </a:r>
          </a:p>
          <a:p>
            <a:pPr marL="214303" indent="-171442" defTabSz="685766">
              <a:lnSpc>
                <a:spcPct val="110000"/>
              </a:lnSpc>
              <a:spcBef>
                <a:spcPts val="525"/>
              </a:spcBef>
              <a:buClr>
                <a:srgbClr val="2A1A00"/>
              </a:buClr>
              <a:buFont typeface="Arial" panose="020B0604020202020204" pitchFamily="34" charset="0"/>
              <a:buChar char="•"/>
              <a:defRPr/>
            </a:pPr>
            <a:r>
              <a:rPr lang="en-US" sz="1500" dirty="0">
                <a:solidFill>
                  <a:schemeClr val="accent6">
                    <a:lumMod val="50000"/>
                  </a:schemeClr>
                </a:solidFill>
                <a:latin typeface="Gill Sans MT" panose="020B0502020104020203"/>
              </a:rPr>
              <a:t>Examples, paid presentations and promotion in print ads, radio, television, billboard, direct mail, brochures and catalogs, signs, in-store displays, posters, mobile apps, motion pictures, web pages, banner ads, emails. </a:t>
            </a:r>
          </a:p>
        </p:txBody>
      </p:sp>
      <p:pic>
        <p:nvPicPr>
          <p:cNvPr id="4" name="Picture 3">
            <a:extLst>
              <a:ext uri="{FF2B5EF4-FFF2-40B4-BE49-F238E27FC236}">
                <a16:creationId xmlns:a16="http://schemas.microsoft.com/office/drawing/2014/main" id="{83FE10B8-BC70-504C-9F9B-811496481108}"/>
              </a:ext>
            </a:extLst>
          </p:cNvPr>
          <p:cNvPicPr>
            <a:picLocks noChangeAspect="1"/>
          </p:cNvPicPr>
          <p:nvPr/>
        </p:nvPicPr>
        <p:blipFill>
          <a:blip r:embed="rId3"/>
          <a:stretch>
            <a:fillRect/>
          </a:stretch>
        </p:blipFill>
        <p:spPr>
          <a:xfrm>
            <a:off x="4694998" y="1873273"/>
            <a:ext cx="5803340" cy="2624540"/>
          </a:xfrm>
          <a:prstGeom prst="rect">
            <a:avLst/>
          </a:prstGeom>
        </p:spPr>
      </p:pic>
      <p:sp>
        <p:nvSpPr>
          <p:cNvPr id="5" name="TextBox 4">
            <a:extLst>
              <a:ext uri="{FF2B5EF4-FFF2-40B4-BE49-F238E27FC236}">
                <a16:creationId xmlns:a16="http://schemas.microsoft.com/office/drawing/2014/main" id="{A1757C49-ACC9-36E3-B8E0-5FB4FA505304}"/>
              </a:ext>
            </a:extLst>
          </p:cNvPr>
          <p:cNvSpPr txBox="1"/>
          <p:nvPr/>
        </p:nvSpPr>
        <p:spPr>
          <a:xfrm>
            <a:off x="1677168" y="1930119"/>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1</a:t>
            </a:r>
          </a:p>
        </p:txBody>
      </p:sp>
      <p:pic>
        <p:nvPicPr>
          <p:cNvPr id="6" name="Picture 5">
            <a:extLst>
              <a:ext uri="{FF2B5EF4-FFF2-40B4-BE49-F238E27FC236}">
                <a16:creationId xmlns:a16="http://schemas.microsoft.com/office/drawing/2014/main" id="{65858E77-B92C-389C-03E1-EF2546010798}"/>
              </a:ext>
            </a:extLst>
          </p:cNvPr>
          <p:cNvPicPr>
            <a:picLocks noChangeAspect="1"/>
          </p:cNvPicPr>
          <p:nvPr/>
        </p:nvPicPr>
        <p:blipFill>
          <a:blip r:embed="rId4"/>
          <a:stretch>
            <a:fillRect/>
          </a:stretch>
        </p:blipFill>
        <p:spPr>
          <a:xfrm>
            <a:off x="4694997" y="4507340"/>
            <a:ext cx="2857500" cy="993125"/>
          </a:xfrm>
          <a:prstGeom prst="rect">
            <a:avLst/>
          </a:prstGeom>
        </p:spPr>
      </p:pic>
      <p:pic>
        <p:nvPicPr>
          <p:cNvPr id="7" name="Picture 6">
            <a:extLst>
              <a:ext uri="{FF2B5EF4-FFF2-40B4-BE49-F238E27FC236}">
                <a16:creationId xmlns:a16="http://schemas.microsoft.com/office/drawing/2014/main" id="{5ECBD6DA-C591-6575-CAE7-F56E74E04C21}"/>
              </a:ext>
            </a:extLst>
          </p:cNvPr>
          <p:cNvPicPr>
            <a:picLocks noChangeAspect="1"/>
          </p:cNvPicPr>
          <p:nvPr/>
        </p:nvPicPr>
        <p:blipFill>
          <a:blip r:embed="rId5"/>
          <a:stretch>
            <a:fillRect/>
          </a:stretch>
        </p:blipFill>
        <p:spPr>
          <a:xfrm>
            <a:off x="7524750" y="4497814"/>
            <a:ext cx="2838450" cy="1065568"/>
          </a:xfrm>
          <a:prstGeom prst="rect">
            <a:avLst/>
          </a:prstGeom>
        </p:spPr>
      </p:pic>
      <p:sp>
        <p:nvSpPr>
          <p:cNvPr id="8" name="TextBox 7">
            <a:extLst>
              <a:ext uri="{FF2B5EF4-FFF2-40B4-BE49-F238E27FC236}">
                <a16:creationId xmlns:a16="http://schemas.microsoft.com/office/drawing/2014/main" id="{FE40483D-AE38-861F-5EE1-6CC72F29989F}"/>
              </a:ext>
            </a:extLst>
          </p:cNvPr>
          <p:cNvSpPr txBox="1"/>
          <p:nvPr/>
        </p:nvSpPr>
        <p:spPr>
          <a:xfrm>
            <a:off x="1524000" y="11430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10456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5881" y="1101330"/>
            <a:ext cx="5069332" cy="1311128"/>
          </a:xfrm>
        </p:spPr>
        <p:txBody>
          <a:bodyPr wrap="square">
            <a:spAutoFit/>
          </a:bodyPr>
          <a:lstStyle/>
          <a:p>
            <a:pPr algn="ctr"/>
            <a:r>
              <a:rPr lang="en-IN" altLang="en-US" dirty="0">
                <a:solidFill>
                  <a:schemeClr val="accent6">
                    <a:lumMod val="50000"/>
                  </a:schemeClr>
                </a:solidFill>
                <a:ea typeface="ＭＳ Ｐゴシック" panose="020B0600070205080204" pitchFamily="34" charset="-128"/>
              </a:rPr>
              <a:t>Possible Advertising Objectives</a:t>
            </a:r>
            <a:endParaRPr lang="en-IN" sz="2000" dirty="0">
              <a:solidFill>
                <a:schemeClr val="accent6">
                  <a:lumMod val="50000"/>
                </a:schemeClr>
              </a:solidFill>
            </a:endParaRPr>
          </a:p>
        </p:txBody>
      </p:sp>
      <p:pic>
        <p:nvPicPr>
          <p:cNvPr id="1026" name="Picture 2" descr="A table shows the details about possible advertising objectives.&#10;The details displayed in the table are as follows: &#10;• Informative Advertising: Communicating customer value; Building a brand and company image; Telling the market about a new product; Explaining how a product works; Suggesting new uses for a product; Informing the market of a price change; Describing available services and support; and Correcting false impressions.&#10;• Persuasive Advertising: Building brand preference; Encouraging switching to a brand; Changing customer perceptions of product value; Persuading customers to purchase now; Creating customer engagement; and Building brand community.&#10;• Reminder Advertising: Maintaining customer relationships; Reminding consumers that the product may be needed in the near future; Reminding consumers where to buy the product; and Keeping the brand in a customer’s mind during off-seas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290" y="2624328"/>
            <a:ext cx="7900514" cy="338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422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543AEEC4-EA46-EBAC-9F20-16C86B737481}"/>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407D6CF6-0DE6-5944-165F-C7EA0694E7C5}"/>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C10682AB-A761-CEBA-36C5-E8C858C7FF2F}"/>
              </a:ext>
            </a:extLst>
          </p:cNvPr>
          <p:cNvGrpSpPr/>
          <p:nvPr/>
        </p:nvGrpSpPr>
        <p:grpSpPr>
          <a:xfrm>
            <a:off x="1747633" y="1550445"/>
            <a:ext cx="8702774" cy="1514475"/>
            <a:chOff x="110067" y="1282700"/>
            <a:chExt cx="11519030" cy="1718733"/>
          </a:xfrm>
        </p:grpSpPr>
        <p:pic>
          <p:nvPicPr>
            <p:cNvPr id="293" name="Google Shape;293;p13">
              <a:extLst>
                <a:ext uri="{FF2B5EF4-FFF2-40B4-BE49-F238E27FC236}">
                  <a16:creationId xmlns:a16="http://schemas.microsoft.com/office/drawing/2014/main" id="{1D35D60A-7BC0-B901-6BED-A065CCB2255B}"/>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93EA62FE-7C0A-4B22-AF75-A13F545EABCC}"/>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32B4ECC2-A2CE-0D03-CF87-788B4C32FD0C}"/>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302DCCD1-2769-8C76-3B1F-B3366F8FA1EF}"/>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5602082F-E272-D601-25B9-29DF901657FA}"/>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8E6C893E-FEFC-2430-1FAC-9430DB58D1BF}"/>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33C364BB-A3B2-8D86-BAF4-2150A2B84CBF}"/>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2501EDC9-1582-102C-09FC-223D53D82FCE}"/>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B946C92C-52FD-B86D-96D9-247BC807D9C6}"/>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5B6AF54B-D207-C902-D3FC-440B4A4DD946}"/>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F6B2754F-5D7E-F7E0-5BBE-A00FA0A7C406}"/>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764895F3-1837-10D1-CEE9-949B5DA95C83}"/>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A0EB6BE8-C568-0B92-F91A-57EBE440C750}"/>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4E5BBC00-BB6E-3A43-6A1F-C52E29E88360}"/>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3BC0CCAC-0D4F-269E-58E3-8F780D6AAD69}"/>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4016A197-2022-A8E2-DB87-FB440813730D}"/>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C33408BF-D403-2CD4-E28D-8DDDF049A360}"/>
              </a:ext>
            </a:extLst>
          </p:cNvPr>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7E23D407-84FC-7735-F057-EA402C23E50B}"/>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0453889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65 Marketing Quotes to Keep You Fired Up All Year">
            <a:extLst>
              <a:ext uri="{FF2B5EF4-FFF2-40B4-BE49-F238E27FC236}">
                <a16:creationId xmlns:a16="http://schemas.microsoft.com/office/drawing/2014/main" id="{C0B98473-A770-DA56-D530-EE66EBABA6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 r="-1" b="3231"/>
          <a:stretch/>
        </p:blipFill>
        <p:spPr bwMode="auto">
          <a:xfrm rot="21480000">
            <a:off x="2427716" y="1584528"/>
            <a:ext cx="7437245" cy="357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13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2873" y="1400273"/>
            <a:ext cx="5901239" cy="822722"/>
          </a:xfrm>
          <a:solidFill>
            <a:schemeClr val="bg1"/>
          </a:solidFill>
        </p:spPr>
        <p:txBody>
          <a:bodyPr vert="horz" lIns="68580" tIns="34290" rIns="68580" bIns="34290" rtlCol="0" anchor="b">
            <a:normAutofit fontScale="90000"/>
          </a:bodyPr>
          <a:lstStyle/>
          <a:p>
            <a:pPr marL="9525">
              <a:spcAft>
                <a:spcPts val="450"/>
              </a:spcAft>
            </a:pPr>
            <a:r>
              <a:rPr lang="en-US" altLang="en-US" cap="all" spc="150" dirty="0">
                <a:solidFill>
                  <a:schemeClr val="accent6">
                    <a:lumMod val="50000"/>
                  </a:schemeClr>
                </a:solidFill>
                <a:latin typeface="Impact" panose="020B0806030902050204"/>
                <a:ea typeface="+mn-ea"/>
                <a:cs typeface="+mn-cs"/>
              </a:rPr>
              <a:t>Major Advertising Decisions</a:t>
            </a:r>
            <a:endParaRPr lang="en-IN" cap="all" spc="150" dirty="0">
              <a:solidFill>
                <a:schemeClr val="accent6">
                  <a:lumMod val="50000"/>
                </a:schemeClr>
              </a:solidFill>
              <a:latin typeface="Impact" panose="020B0806030902050204"/>
              <a:ea typeface="+mn-ea"/>
              <a:cs typeface="+mn-cs"/>
            </a:endParaRPr>
          </a:p>
        </p:txBody>
      </p:sp>
      <p:pic>
        <p:nvPicPr>
          <p:cNvPr id="7" name="Picture 6">
            <a:extLst>
              <a:ext uri="{FF2B5EF4-FFF2-40B4-BE49-F238E27FC236}">
                <a16:creationId xmlns:a16="http://schemas.microsoft.com/office/drawing/2014/main" id="{957C3605-A864-5F3A-DC63-9AA52667F444}"/>
              </a:ext>
            </a:extLst>
          </p:cNvPr>
          <p:cNvPicPr>
            <a:picLocks noChangeAspect="1"/>
          </p:cNvPicPr>
          <p:nvPr/>
        </p:nvPicPr>
        <p:blipFill>
          <a:blip r:embed="rId3"/>
          <a:stretch>
            <a:fillRect/>
          </a:stretch>
        </p:blipFill>
        <p:spPr>
          <a:xfrm>
            <a:off x="1658049" y="2222996"/>
            <a:ext cx="8724900" cy="1935665"/>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49E06F0F-8849-2E5F-23FB-58893156D8F5}"/>
              </a:ext>
            </a:extLst>
          </p:cNvPr>
          <p:cNvPicPr>
            <a:picLocks noChangeAspect="1"/>
          </p:cNvPicPr>
          <p:nvPr/>
        </p:nvPicPr>
        <p:blipFill>
          <a:blip r:embed="rId4"/>
          <a:stretch>
            <a:fillRect/>
          </a:stretch>
        </p:blipFill>
        <p:spPr>
          <a:xfrm>
            <a:off x="1731905" y="1644157"/>
            <a:ext cx="2749806" cy="685363"/>
          </a:xfrm>
          <a:prstGeom prst="rect">
            <a:avLst/>
          </a:prstGeom>
        </p:spPr>
      </p:pic>
      <p:sp>
        <p:nvSpPr>
          <p:cNvPr id="4" name="TextBox 3">
            <a:extLst>
              <a:ext uri="{FF2B5EF4-FFF2-40B4-BE49-F238E27FC236}">
                <a16:creationId xmlns:a16="http://schemas.microsoft.com/office/drawing/2014/main" id="{241393ED-3EBD-932A-7070-E4FBF287ADF9}"/>
              </a:ext>
            </a:extLst>
          </p:cNvPr>
          <p:cNvSpPr txBox="1"/>
          <p:nvPr/>
        </p:nvSpPr>
        <p:spPr>
          <a:xfrm>
            <a:off x="1828800" y="1123905"/>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
        <p:nvSpPr>
          <p:cNvPr id="5" name="TextBox 4">
            <a:extLst>
              <a:ext uri="{FF2B5EF4-FFF2-40B4-BE49-F238E27FC236}">
                <a16:creationId xmlns:a16="http://schemas.microsoft.com/office/drawing/2014/main" id="{21CE9A03-AF30-60FA-39A7-86BEB8EA00E1}"/>
              </a:ext>
            </a:extLst>
          </p:cNvPr>
          <p:cNvSpPr txBox="1"/>
          <p:nvPr/>
        </p:nvSpPr>
        <p:spPr>
          <a:xfrm>
            <a:off x="1524002" y="4158660"/>
            <a:ext cx="8817299" cy="1754326"/>
          </a:xfrm>
          <a:prstGeom prst="rect">
            <a:avLst/>
          </a:prstGeom>
          <a:noFill/>
        </p:spPr>
        <p:txBody>
          <a:bodyPr wrap="square">
            <a:spAutoFit/>
          </a:bodyPr>
          <a:lstStyle/>
          <a:p>
            <a:pPr marL="257175" indent="-257175" algn="r" defTabSz="685800" rtl="1">
              <a:buFont typeface="+mj-lt"/>
              <a:buAutoNum type="arabicPeriod"/>
              <a:defRPr/>
            </a:pPr>
            <a:r>
              <a:rPr lang="ar-SA" sz="1350" b="1" dirty="0">
                <a:solidFill>
                  <a:schemeClr val="accent6">
                    <a:lumMod val="50000"/>
                  </a:schemeClr>
                </a:solidFill>
                <a:latin typeface="Segoe UI Web (Arabic)"/>
                <a:cs typeface="Arial" panose="020B0604020202020204" pitchFamily="34" charset="0"/>
              </a:rPr>
              <a:t> تحديد الأهداف الإعلانية</a:t>
            </a:r>
            <a:r>
              <a:rPr lang="ar-SA" sz="1350" dirty="0">
                <a:solidFill>
                  <a:schemeClr val="accent6">
                    <a:lumMod val="50000"/>
                  </a:schemeClr>
                </a:solidFill>
                <a:latin typeface="Segoe UI Web (Arabic)"/>
                <a:cs typeface="Arial" panose="020B0604020202020204" pitchFamily="34" charset="0"/>
              </a:rPr>
              <a:t>، للإعلان مهمه محددة يجب إنجازها مع جمهور مستهدف محدد خلال فترة محددة. </a:t>
            </a:r>
            <a:r>
              <a:rPr lang="ar-SA" sz="1350" b="1" dirty="0">
                <a:solidFill>
                  <a:schemeClr val="accent6">
                    <a:lumMod val="50000"/>
                  </a:schemeClr>
                </a:solidFill>
                <a:latin typeface="Segoe UI Web (Arabic)"/>
                <a:cs typeface="Arial" panose="020B0604020202020204" pitchFamily="34" charset="0"/>
              </a:rPr>
              <a:t>الاخبار</a:t>
            </a:r>
            <a:r>
              <a:rPr lang="en-US" sz="1350" dirty="0">
                <a:solidFill>
                  <a:schemeClr val="accent6">
                    <a:lumMod val="50000"/>
                  </a:schemeClr>
                </a:solidFill>
                <a:latin typeface="Arial"/>
              </a:rPr>
              <a:t>Informative </a:t>
            </a:r>
            <a:r>
              <a:rPr lang="ar-SA" sz="1350" dirty="0">
                <a:solidFill>
                  <a:schemeClr val="accent6">
                    <a:lumMod val="50000"/>
                  </a:schemeClr>
                </a:solidFill>
                <a:latin typeface="Arial"/>
                <a:cs typeface="Arial" panose="020B0604020202020204" pitchFamily="34" charset="0"/>
              </a:rPr>
              <a:t>(</a:t>
            </a:r>
            <a:r>
              <a:rPr lang="ar-SA" sz="1350" dirty="0">
                <a:solidFill>
                  <a:schemeClr val="accent6">
                    <a:lumMod val="50000"/>
                  </a:schemeClr>
                </a:solidFill>
                <a:latin typeface="Segoe UI Web (Arabic)"/>
                <a:cs typeface="Arial" panose="020B0604020202020204" pitchFamily="34" charset="0"/>
              </a:rPr>
              <a:t>عند تقديم فئة منتج جديد) .</a:t>
            </a:r>
            <a:r>
              <a:rPr lang="ar-SA" sz="1350" b="1" dirty="0">
                <a:solidFill>
                  <a:schemeClr val="accent6">
                    <a:lumMod val="50000"/>
                  </a:schemeClr>
                </a:solidFill>
                <a:latin typeface="Segoe UI Web (Arabic)"/>
                <a:cs typeface="Arial" panose="020B0604020202020204" pitchFamily="34" charset="0"/>
              </a:rPr>
              <a:t>الاقناع</a:t>
            </a:r>
            <a:r>
              <a:rPr lang="ar-SA" sz="1350" dirty="0">
                <a:solidFill>
                  <a:schemeClr val="accent6">
                    <a:lumMod val="50000"/>
                  </a:schemeClr>
                </a:solidFill>
                <a:latin typeface="Segoe UI Web (Arabic)"/>
                <a:cs typeface="Arial" panose="020B0604020202020204" pitchFamily="34" charset="0"/>
              </a:rPr>
              <a:t> </a:t>
            </a:r>
            <a:r>
              <a:rPr lang="en-US" sz="1350" dirty="0">
                <a:solidFill>
                  <a:schemeClr val="accent6">
                    <a:lumMod val="50000"/>
                  </a:schemeClr>
                </a:solidFill>
                <a:latin typeface="Arial"/>
              </a:rPr>
              <a:t>Persuasive </a:t>
            </a:r>
            <a:r>
              <a:rPr lang="ar-SA" sz="1350" dirty="0">
                <a:solidFill>
                  <a:schemeClr val="accent6">
                    <a:lumMod val="50000"/>
                  </a:schemeClr>
                </a:solidFill>
                <a:latin typeface="Arial"/>
                <a:cs typeface="Arial" panose="020B0604020202020204" pitchFamily="34" charset="0"/>
              </a:rPr>
              <a:t>(ويقوم بالمقارنة مع المنافسين</a:t>
            </a:r>
            <a:r>
              <a:rPr lang="ar-SA" sz="1350" dirty="0">
                <a:solidFill>
                  <a:schemeClr val="accent6">
                    <a:lumMod val="50000"/>
                  </a:schemeClr>
                </a:solidFill>
                <a:latin typeface="Segoe UI Web (Arabic)"/>
                <a:cs typeface="Arial" panose="020B0604020202020204" pitchFamily="34" charset="0"/>
              </a:rPr>
              <a:t>) </a:t>
            </a:r>
            <a:r>
              <a:rPr lang="ar-SA" sz="1350" b="1" dirty="0">
                <a:solidFill>
                  <a:schemeClr val="accent6">
                    <a:lumMod val="50000"/>
                  </a:schemeClr>
                </a:solidFill>
                <a:latin typeface="Segoe UI Web (Arabic)"/>
                <a:cs typeface="Arial" panose="020B0604020202020204" pitchFamily="34" charset="0"/>
              </a:rPr>
              <a:t>والتذكير</a:t>
            </a:r>
            <a:r>
              <a:rPr lang="ar-SA" sz="1350" dirty="0">
                <a:solidFill>
                  <a:schemeClr val="accent6">
                    <a:lumMod val="50000"/>
                  </a:schemeClr>
                </a:solidFill>
                <a:latin typeface="Segoe UI Web (Arabic)"/>
                <a:cs typeface="Arial" panose="020B0604020202020204" pitchFamily="34" charset="0"/>
              </a:rPr>
              <a:t> </a:t>
            </a:r>
            <a:r>
              <a:rPr lang="en-US" sz="1350" dirty="0">
                <a:solidFill>
                  <a:schemeClr val="accent6">
                    <a:lumMod val="50000"/>
                  </a:schemeClr>
                </a:solidFill>
                <a:latin typeface="Arial"/>
              </a:rPr>
              <a:t>Reminder </a:t>
            </a:r>
            <a:r>
              <a:rPr lang="ar-SA" sz="1350" dirty="0">
                <a:solidFill>
                  <a:schemeClr val="accent6">
                    <a:lumMod val="50000"/>
                  </a:schemeClr>
                </a:solidFill>
                <a:latin typeface="Segoe UI Web (Arabic)"/>
                <a:cs typeface="Arial" panose="020B0604020202020204" pitchFamily="34" charset="0"/>
              </a:rPr>
              <a:t> في المنتجات الناضجة. </a:t>
            </a:r>
          </a:p>
          <a:p>
            <a:pPr marL="257175" indent="-257175" algn="r" defTabSz="685800" rtl="1">
              <a:buFont typeface="+mj-lt"/>
              <a:buAutoNum type="arabicPeriod"/>
              <a:defRPr/>
            </a:pPr>
            <a:endParaRPr lang="ar-SA" sz="1350" dirty="0">
              <a:solidFill>
                <a:schemeClr val="accent6">
                  <a:lumMod val="50000"/>
                </a:schemeClr>
              </a:solidFill>
              <a:latin typeface="Segoe UI Web (Arabic)"/>
              <a:cs typeface="Arial" panose="020B0604020202020204" pitchFamily="34" charset="0"/>
            </a:endParaRPr>
          </a:p>
          <a:p>
            <a:pPr marL="257175" indent="-257175" algn="r" defTabSz="685800" rtl="1">
              <a:buFont typeface="+mj-lt"/>
              <a:buAutoNum type="arabicPeriod"/>
              <a:defRPr/>
            </a:pPr>
            <a:r>
              <a:rPr lang="ar-SA" sz="1350" b="1" dirty="0">
                <a:solidFill>
                  <a:schemeClr val="accent6">
                    <a:lumMod val="50000"/>
                  </a:schemeClr>
                </a:solidFill>
                <a:latin typeface="Segoe UI Web (Arabic)"/>
                <a:cs typeface="Arial" panose="020B0604020202020204" pitchFamily="34" charset="0"/>
              </a:rPr>
              <a:t>وضع الميزانية الإعلانية</a:t>
            </a:r>
            <a:r>
              <a:rPr lang="ar-SA" sz="1350" dirty="0">
                <a:solidFill>
                  <a:schemeClr val="accent6">
                    <a:lumMod val="50000"/>
                  </a:schemeClr>
                </a:solidFill>
                <a:latin typeface="Segoe UI Web (Arabic)"/>
                <a:cs typeface="Arial" panose="020B0604020202020204" pitchFamily="34" charset="0"/>
              </a:rPr>
              <a:t>،</a:t>
            </a:r>
            <a:r>
              <a:rPr lang="ar-SA" sz="1350" dirty="0">
                <a:solidFill>
                  <a:schemeClr val="accent6">
                    <a:lumMod val="50000"/>
                  </a:schemeClr>
                </a:solidFill>
                <a:latin typeface="Simplified Arabic" panose="02020603050405020304" pitchFamily="18" charset="-78"/>
                <a:cs typeface="Simplified Arabic" panose="02020603050405020304" pitchFamily="18" charset="-78"/>
              </a:rPr>
              <a:t> تـوضع ميزانيات باستخدامـ طرق بسيطة مثل كل ما يمكن ان تتحمله الشركة، نسبه من  المبيعات، حسب المنافسين و حسب الأهداف و المهام </a:t>
            </a:r>
            <a:endParaRPr lang="ar-SA" sz="1350" dirty="0">
              <a:solidFill>
                <a:schemeClr val="accent6">
                  <a:lumMod val="50000"/>
                </a:schemeClr>
              </a:solidFill>
              <a:latin typeface="Segoe UI Web (Arabic)"/>
              <a:cs typeface="Arial" panose="020B0604020202020204" pitchFamily="34" charset="0"/>
            </a:endParaRPr>
          </a:p>
          <a:p>
            <a:pPr marL="257175" indent="-257175" algn="r" defTabSz="685800" rtl="1">
              <a:buFont typeface="+mj-lt"/>
              <a:buAutoNum type="arabicPeriod"/>
              <a:defRPr/>
            </a:pPr>
            <a:r>
              <a:rPr lang="ar-SA" sz="1350" b="1" dirty="0">
                <a:solidFill>
                  <a:schemeClr val="accent6">
                    <a:lumMod val="50000"/>
                  </a:schemeClr>
                </a:solidFill>
                <a:latin typeface="Segoe UI Web (Arabic)"/>
                <a:cs typeface="Arial" panose="020B0604020202020204" pitchFamily="34" charset="0"/>
              </a:rPr>
              <a:t> وضع استراتيجية إعلانية</a:t>
            </a:r>
            <a:r>
              <a:rPr lang="ar-SA" sz="1350" dirty="0">
                <a:solidFill>
                  <a:schemeClr val="accent6">
                    <a:lumMod val="50000"/>
                  </a:schemeClr>
                </a:solidFill>
                <a:latin typeface="Segoe UI Web (Arabic)"/>
                <a:cs typeface="Arial" panose="020B0604020202020204" pitchFamily="34" charset="0"/>
              </a:rPr>
              <a:t>، أي قرارات صياغه لرسائل إعلانية. وتحديد نوع الوسيلة (صحف مجلات راديو تليفزيون لوحات)</a:t>
            </a:r>
          </a:p>
          <a:p>
            <a:pPr marL="257175" indent="-257175" algn="r" defTabSz="685800" rtl="1">
              <a:buFont typeface="+mj-lt"/>
              <a:buAutoNum type="arabicPeriod"/>
              <a:defRPr/>
            </a:pPr>
            <a:endParaRPr lang="ar-SA" sz="1350" dirty="0">
              <a:solidFill>
                <a:schemeClr val="accent6">
                  <a:lumMod val="50000"/>
                </a:schemeClr>
              </a:solidFill>
              <a:latin typeface="Segoe UI Web (Arabic)"/>
              <a:cs typeface="Arial" panose="020B0604020202020204" pitchFamily="34" charset="0"/>
            </a:endParaRPr>
          </a:p>
          <a:p>
            <a:pPr marL="257175" indent="-257175" algn="r" defTabSz="685800" rtl="1">
              <a:buFont typeface="+mj-lt"/>
              <a:buAutoNum type="arabicPeriod"/>
              <a:defRPr/>
            </a:pPr>
            <a:r>
              <a:rPr lang="ar-SA" sz="1350" dirty="0">
                <a:solidFill>
                  <a:schemeClr val="accent6">
                    <a:lumMod val="50000"/>
                  </a:schemeClr>
                </a:solidFill>
                <a:latin typeface="Segoe UI Web (Arabic)"/>
                <a:cs typeface="Arial" panose="020B0604020202020204" pitchFamily="34" charset="0"/>
              </a:rPr>
              <a:t> </a:t>
            </a:r>
            <a:r>
              <a:rPr lang="ar-SA" sz="1350" b="1" dirty="0">
                <a:solidFill>
                  <a:schemeClr val="accent6">
                    <a:lumMod val="50000"/>
                  </a:schemeClr>
                </a:solidFill>
                <a:latin typeface="Segoe UI Web (Arabic)"/>
                <a:cs typeface="Arial" panose="020B0604020202020204" pitchFamily="34" charset="0"/>
              </a:rPr>
              <a:t>تقييم الحملات الإعلانية.. </a:t>
            </a:r>
            <a:r>
              <a:rPr lang="ar-SA" sz="1350" dirty="0">
                <a:solidFill>
                  <a:schemeClr val="accent6">
                    <a:lumMod val="50000"/>
                  </a:schemeClr>
                </a:solidFill>
                <a:latin typeface="Segoe UI Web (Arabic)"/>
                <a:cs typeface="Arial" panose="020B0604020202020204" pitchFamily="34" charset="0"/>
              </a:rPr>
              <a:t>صافي العائد على الاستثمار الإعلاني مقسوما على تكاليف الاستثمار الإعلاني </a:t>
            </a:r>
          </a:p>
        </p:txBody>
      </p:sp>
    </p:spTree>
    <p:extLst>
      <p:ext uri="{BB962C8B-B14F-4D97-AF65-F5344CB8AC3E}">
        <p14:creationId xmlns:p14="http://schemas.microsoft.com/office/powerpoint/2010/main" val="30182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blinds(horizontal)">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235" y="1027818"/>
            <a:ext cx="6255530" cy="1311128"/>
          </a:xfrm>
        </p:spPr>
        <p:txBody>
          <a:bodyPr wrap="square">
            <a:spAutoFit/>
          </a:bodyPr>
          <a:lstStyle/>
          <a:p>
            <a:pPr algn="ctr"/>
            <a:r>
              <a:rPr lang="en-IN" altLang="en-US" dirty="0">
                <a:solidFill>
                  <a:schemeClr val="accent6">
                    <a:lumMod val="50000"/>
                  </a:schemeClr>
                </a:solidFill>
                <a:latin typeface="+mj-lt"/>
                <a:ea typeface="ＭＳ Ｐゴシック" panose="020B0600070205080204" pitchFamily="34" charset="-128"/>
              </a:rPr>
              <a:t>Profiles of Major Media Types</a:t>
            </a:r>
            <a:r>
              <a:rPr lang="en-IN" altLang="en-US" sz="2000" dirty="0">
                <a:solidFill>
                  <a:schemeClr val="accent6">
                    <a:lumMod val="50000"/>
                  </a:schemeClr>
                </a:solidFill>
                <a:ea typeface="ＭＳ Ｐゴシック" panose="020B0600070205080204" pitchFamily="34" charset="-128"/>
              </a:rPr>
              <a:t> (1 of 2)</a:t>
            </a:r>
            <a:endParaRPr lang="en-IN" sz="2000" dirty="0">
              <a:solidFill>
                <a:schemeClr val="accent6">
                  <a:lumMod val="50000"/>
                </a:schemeClr>
              </a:solidFill>
            </a:endParaRPr>
          </a:p>
        </p:txBody>
      </p:sp>
      <p:graphicFrame>
        <p:nvGraphicFramePr>
          <p:cNvPr id="5" name="Table 2"/>
          <p:cNvGraphicFramePr>
            <a:graphicFrameLocks/>
          </p:cNvGraphicFramePr>
          <p:nvPr>
            <p:extLst>
              <p:ext uri="{D42A27DB-BD31-4B8C-83A1-F6EECF244321}">
                <p14:modId xmlns:p14="http://schemas.microsoft.com/office/powerpoint/2010/main" val="1346980072"/>
              </p:ext>
            </p:extLst>
          </p:nvPr>
        </p:nvGraphicFramePr>
        <p:xfrm>
          <a:off x="2025147" y="2338946"/>
          <a:ext cx="8141707" cy="3656453"/>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gridCol w="2655307">
                  <a:extLst>
                    <a:ext uri="{9D8B030D-6E8A-4147-A177-3AD203B41FA5}">
                      <a16:colId xmlns:a16="http://schemas.microsoft.com/office/drawing/2014/main" val="20002"/>
                    </a:ext>
                  </a:extLst>
                </a:gridCol>
              </a:tblGrid>
              <a:tr h="223036">
                <a:tc>
                  <a:txBody>
                    <a:bodyPr/>
                    <a:lstStyle/>
                    <a:p>
                      <a:pPr algn="ctr"/>
                      <a:r>
                        <a:rPr lang="en-US" sz="1600" b="1" kern="1200" baseline="0" dirty="0">
                          <a:solidFill>
                            <a:schemeClr val="bg1"/>
                          </a:solidFill>
                        </a:rPr>
                        <a:t>Medium</a:t>
                      </a:r>
                    </a:p>
                  </a:txBody>
                  <a:tcPr marL="66401" marR="66401"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Advantages</a:t>
                      </a:r>
                    </a:p>
                  </a:txBody>
                  <a:tcPr marL="66401" marR="66401"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Limitations</a:t>
                      </a:r>
                    </a:p>
                  </a:txBody>
                  <a:tcPr marL="66401" marR="66401"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932385">
                <a:tc>
                  <a:txBody>
                    <a:bodyPr/>
                    <a:lstStyle/>
                    <a:p>
                      <a:r>
                        <a:rPr lang="en-US" sz="1600" b="0" i="0" u="none" strike="noStrike" kern="1200" baseline="0" dirty="0">
                          <a:solidFill>
                            <a:schemeClr val="dk1"/>
                          </a:solidFill>
                          <a:latin typeface="+mn-lt"/>
                          <a:ea typeface="+mn-ea"/>
                          <a:cs typeface="+mn-cs"/>
                        </a:rPr>
                        <a:t>Television</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dk1"/>
                          </a:solidFill>
                          <a:latin typeface="+mn-lt"/>
                          <a:ea typeface="+mn-ea"/>
                          <a:cs typeface="+mn-cs"/>
                        </a:rPr>
                        <a:t>Good mass-marketing coverage; low cost per exposure; combines sight, sound, and motion; appealing to the senses</a:t>
                      </a:r>
                      <a:endParaRPr lang="en-US" sz="1600" dirty="0"/>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tc>
                  <a:txBody>
                    <a:bodyPr/>
                    <a:lstStyle/>
                    <a:p>
                      <a:r>
                        <a:rPr lang="en-US" sz="1600" dirty="0"/>
                        <a:t>High absolute costs; high clutter; fleeting exposure; less</a:t>
                      </a:r>
                      <a:r>
                        <a:rPr lang="en-US" sz="1600" baseline="0" dirty="0"/>
                        <a:t> </a:t>
                      </a:r>
                      <a:r>
                        <a:rPr lang="en-US" sz="1600" dirty="0"/>
                        <a:t>audience selectivity</a:t>
                      </a:r>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693056">
                <a:tc>
                  <a:txBody>
                    <a:bodyPr/>
                    <a:lstStyle/>
                    <a:p>
                      <a:r>
                        <a:rPr lang="en-US" sz="1600" b="0" i="0" u="none" strike="noStrike" kern="1200" baseline="0" dirty="0">
                          <a:solidFill>
                            <a:schemeClr val="dk1"/>
                          </a:solidFill>
                          <a:latin typeface="+mn-lt"/>
                          <a:ea typeface="+mn-ea"/>
                          <a:cs typeface="+mn-cs"/>
                        </a:rPr>
                        <a:t>Digital, mobile, and social media</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600" dirty="0"/>
                        <a:t>High selectivity; low cost;</a:t>
                      </a:r>
                      <a:r>
                        <a:rPr lang="en-US" sz="1600" baseline="0" dirty="0"/>
                        <a:t> </a:t>
                      </a:r>
                      <a:r>
                        <a:rPr lang="en-US" sz="1600" dirty="0"/>
                        <a:t>immediacy; engagement</a:t>
                      </a:r>
                      <a:r>
                        <a:rPr lang="en-US" sz="1600" baseline="0" dirty="0"/>
                        <a:t> </a:t>
                      </a:r>
                      <a:r>
                        <a:rPr lang="en-US" sz="1600" dirty="0"/>
                        <a:t>Capabilities</a:t>
                      </a:r>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D4EAE4"/>
                    </a:solidFill>
                  </a:tcPr>
                </a:tc>
                <a:tc>
                  <a:txBody>
                    <a:bodyPr/>
                    <a:lstStyle/>
                    <a:p>
                      <a:r>
                        <a:rPr lang="en-US" sz="1600" dirty="0"/>
                        <a:t>Potentially low impact; high audience control of content and</a:t>
                      </a:r>
                      <a:r>
                        <a:rPr lang="en-US" sz="1600" baseline="0" dirty="0"/>
                        <a:t> </a:t>
                      </a:r>
                      <a:r>
                        <a:rPr lang="en-US" sz="1600" dirty="0"/>
                        <a:t>exposure</a:t>
                      </a:r>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2"/>
                  </a:ext>
                </a:extLst>
              </a:tr>
              <a:tr h="749338">
                <a:tc>
                  <a:txBody>
                    <a:bodyPr/>
                    <a:lstStyle/>
                    <a:p>
                      <a:r>
                        <a:rPr lang="en-US" sz="1600" b="0" i="0" u="none" strike="noStrike" kern="1200" baseline="0" dirty="0">
                          <a:solidFill>
                            <a:schemeClr val="dk1"/>
                          </a:solidFill>
                          <a:latin typeface="+mn-lt"/>
                          <a:ea typeface="+mn-ea"/>
                          <a:cs typeface="+mn-cs"/>
                        </a:rPr>
                        <a:t>Newspapers</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600" dirty="0"/>
                        <a:t>Flexibility; timeliness; good local market coverage; broad</a:t>
                      </a:r>
                      <a:r>
                        <a:rPr lang="en-US" sz="1600" baseline="0" dirty="0"/>
                        <a:t> </a:t>
                      </a:r>
                      <a:r>
                        <a:rPr lang="en-US" sz="1600" dirty="0"/>
                        <a:t>acceptability; high believability</a:t>
                      </a:r>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D4EAE4"/>
                    </a:solidFill>
                  </a:tcPr>
                </a:tc>
                <a:tc>
                  <a:txBody>
                    <a:bodyPr/>
                    <a:lstStyle/>
                    <a:p>
                      <a:r>
                        <a:rPr lang="en-US" sz="1600" dirty="0"/>
                        <a:t>Short life; poor reproduction quality; small pass-along</a:t>
                      </a:r>
                      <a:r>
                        <a:rPr lang="en-US" sz="1600" baseline="0" dirty="0"/>
                        <a:t> </a:t>
                      </a:r>
                      <a:r>
                        <a:rPr lang="en-US" sz="1600" dirty="0"/>
                        <a:t>audience</a:t>
                      </a:r>
                      <a:r>
                        <a:rPr lang="en-IN" sz="1600" dirty="0"/>
                        <a:t>.</a:t>
                      </a:r>
                      <a:endParaRPr lang="en-US" sz="1600" dirty="0"/>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3"/>
                  </a:ext>
                </a:extLst>
              </a:tr>
              <a:tr h="693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Direct mail</a:t>
                      </a:r>
                      <a:endParaRPr lang="en-US" sz="1600" dirty="0"/>
                    </a:p>
                  </a:txBody>
                  <a:tcPr marL="88536" marR="88536" marT="44267" marB="44267">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600" dirty="0"/>
                        <a:t>High audience selectivity; flexibility;</a:t>
                      </a:r>
                      <a:r>
                        <a:rPr lang="en-US" sz="1600" baseline="0" dirty="0"/>
                        <a:t> </a:t>
                      </a:r>
                      <a:r>
                        <a:rPr lang="en-US" sz="1600" dirty="0"/>
                        <a:t>no ad competition</a:t>
                      </a:r>
                      <a:r>
                        <a:rPr lang="en-US" sz="1600" baseline="0" dirty="0"/>
                        <a:t> </a:t>
                      </a:r>
                      <a:r>
                        <a:rPr lang="en-US" sz="1600" dirty="0"/>
                        <a:t>within the same medium;</a:t>
                      </a:r>
                      <a:r>
                        <a:rPr lang="en-US" sz="1600" baseline="0" dirty="0"/>
                        <a:t> </a:t>
                      </a:r>
                      <a:r>
                        <a:rPr lang="en-US" sz="1600" dirty="0"/>
                        <a:t>allows personalization</a:t>
                      </a:r>
                    </a:p>
                  </a:txBody>
                  <a:tcPr marL="88536" marR="88536" marT="44267" marB="4426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Relatively high cost per exposure; “junk mail”</a:t>
                      </a:r>
                      <a:r>
                        <a:rPr lang="en-US" sz="1600" baseline="0" dirty="0"/>
                        <a:t> </a:t>
                      </a:r>
                      <a:r>
                        <a:rPr lang="en-US" sz="1600" dirty="0"/>
                        <a:t>image</a:t>
                      </a:r>
                      <a:r>
                        <a:rPr lang="en-IN" sz="1600" dirty="0"/>
                        <a:t>.</a:t>
                      </a:r>
                      <a:endParaRPr lang="en-US" sz="1600" dirty="0"/>
                    </a:p>
                  </a:txBody>
                  <a:tcPr marL="88536" marR="88536" marT="44267" marB="44267">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98114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486" y="949812"/>
            <a:ext cx="4923028" cy="1089529"/>
          </a:xfrm>
        </p:spPr>
        <p:txBody>
          <a:bodyPr wrap="square">
            <a:spAutoFit/>
          </a:bodyPr>
          <a:lstStyle/>
          <a:p>
            <a:pPr algn="ctr"/>
            <a:r>
              <a:rPr lang="en-IN" altLang="en-US" sz="3600" dirty="0">
                <a:solidFill>
                  <a:schemeClr val="accent6">
                    <a:lumMod val="50000"/>
                  </a:schemeClr>
                </a:solidFill>
                <a:latin typeface="+mj-lt"/>
                <a:ea typeface="ＭＳ Ｐゴシック" panose="020B0600070205080204" pitchFamily="34" charset="-128"/>
              </a:rPr>
              <a:t>Profiles of Major Media Types</a:t>
            </a:r>
            <a:r>
              <a:rPr lang="en-IN" altLang="en-US" sz="1600" dirty="0">
                <a:solidFill>
                  <a:schemeClr val="accent6">
                    <a:lumMod val="50000"/>
                  </a:schemeClr>
                </a:solidFill>
                <a:ea typeface="ＭＳ Ｐゴシック" panose="020B0600070205080204" pitchFamily="34" charset="-128"/>
              </a:rPr>
              <a:t> (2 of 2)</a:t>
            </a:r>
            <a:endParaRPr lang="en-IN" sz="1600" dirty="0">
              <a:solidFill>
                <a:schemeClr val="accent6">
                  <a:lumMod val="50000"/>
                </a:schemeClr>
              </a:solidFill>
            </a:endParaRPr>
          </a:p>
        </p:txBody>
      </p:sp>
      <p:graphicFrame>
        <p:nvGraphicFramePr>
          <p:cNvPr id="5" name="Table 2"/>
          <p:cNvGraphicFramePr>
            <a:graphicFrameLocks/>
          </p:cNvGraphicFramePr>
          <p:nvPr/>
        </p:nvGraphicFramePr>
        <p:xfrm>
          <a:off x="2025148" y="2118521"/>
          <a:ext cx="8141707" cy="3852658"/>
        </p:xfrm>
        <a:graphic>
          <a:graphicData uri="http://schemas.openxmlformats.org/drawingml/2006/table">
            <a:tbl>
              <a:tblPr firstRow="1" bandRow="1">
                <a:tableStyleId>{21E4AEA4-8DFA-4A89-87EB-49C32662AFE0}</a:tableStyleId>
              </a:tblPr>
              <a:tblGrid>
                <a:gridCol w="15113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2566407">
                  <a:extLst>
                    <a:ext uri="{9D8B030D-6E8A-4147-A177-3AD203B41FA5}">
                      <a16:colId xmlns:a16="http://schemas.microsoft.com/office/drawing/2014/main" val="20002"/>
                    </a:ext>
                  </a:extLst>
                </a:gridCol>
              </a:tblGrid>
              <a:tr h="294826">
                <a:tc>
                  <a:txBody>
                    <a:bodyPr/>
                    <a:lstStyle/>
                    <a:p>
                      <a:pPr algn="ctr"/>
                      <a:r>
                        <a:rPr lang="en-US" sz="1600" b="1" kern="1200" baseline="0" dirty="0">
                          <a:solidFill>
                            <a:schemeClr val="bg1"/>
                          </a:solidFill>
                        </a:rPr>
                        <a:t>Medium</a:t>
                      </a:r>
                    </a:p>
                  </a:txBody>
                  <a:tcPr marL="66401" marR="66401"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Advantages</a:t>
                      </a:r>
                    </a:p>
                  </a:txBody>
                  <a:tcPr marL="66401" marR="66401"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rPr>
                        <a:t>Limitations</a:t>
                      </a:r>
                    </a:p>
                  </a:txBody>
                  <a:tcPr marL="66401" marR="66401"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1032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Magazines</a:t>
                      </a:r>
                    </a:p>
                  </a:txBody>
                  <a:tcPr marL="88665" marR="88665" marT="44332" marB="44332">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800" dirty="0"/>
                        <a:t>High geographic and demographic selectivity; credibility</a:t>
                      </a:r>
                      <a:r>
                        <a:rPr lang="en-US" sz="1800" baseline="0" dirty="0"/>
                        <a:t> </a:t>
                      </a:r>
                      <a:r>
                        <a:rPr lang="en-US" sz="1800" dirty="0"/>
                        <a:t>and prestige; high-quality reproduction; long life and good</a:t>
                      </a:r>
                      <a:r>
                        <a:rPr lang="en-US" sz="1800" baseline="0" dirty="0"/>
                        <a:t> </a:t>
                      </a:r>
                      <a:r>
                        <a:rPr lang="en-US" sz="1800" dirty="0"/>
                        <a:t>pass-along readership</a:t>
                      </a:r>
                    </a:p>
                  </a:txBody>
                  <a:tcPr marL="88665" marR="88665" marT="44332" marB="4433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tc>
                  <a:txBody>
                    <a:bodyPr/>
                    <a:lstStyle/>
                    <a:p>
                      <a:r>
                        <a:rPr lang="en-US" sz="1800" dirty="0"/>
                        <a:t>Long ad purchase lead time; high cost; no</a:t>
                      </a:r>
                      <a:r>
                        <a:rPr lang="en-US" sz="1800" baseline="0" dirty="0"/>
                        <a:t> </a:t>
                      </a:r>
                      <a:r>
                        <a:rPr lang="en-US" sz="1800" dirty="0"/>
                        <a:t>guarantee of</a:t>
                      </a:r>
                      <a:r>
                        <a:rPr lang="en-US" sz="1800" baseline="0" dirty="0"/>
                        <a:t> </a:t>
                      </a:r>
                      <a:r>
                        <a:rPr lang="en-US" sz="1800" dirty="0"/>
                        <a:t>position</a:t>
                      </a:r>
                    </a:p>
                  </a:txBody>
                  <a:tcPr marL="88665" marR="88665" marT="44332" marB="44332">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681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Radio</a:t>
                      </a:r>
                    </a:p>
                  </a:txBody>
                  <a:tcPr marL="88665" marR="88665" marT="44332" marB="44332">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r>
                        <a:rPr lang="en-US" sz="1800" dirty="0"/>
                        <a:t>Good local acceptance; high geographic and demographic</a:t>
                      </a:r>
                    </a:p>
                    <a:p>
                      <a:r>
                        <a:rPr lang="en-US" sz="1800" dirty="0"/>
                        <a:t>selectivity; low cost</a:t>
                      </a:r>
                      <a:r>
                        <a:rPr lang="en-IN" sz="1800" dirty="0"/>
                        <a:t>.</a:t>
                      </a:r>
                      <a:endParaRPr lang="en-US" sz="1800" dirty="0"/>
                    </a:p>
                  </a:txBody>
                  <a:tcPr marL="88665" marR="88665" marT="44332" marB="4433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D4EAE4"/>
                    </a:solidFill>
                  </a:tcPr>
                </a:tc>
                <a:tc>
                  <a:txBody>
                    <a:bodyPr/>
                    <a:lstStyle/>
                    <a:p>
                      <a:r>
                        <a:rPr lang="en-US" sz="1800" dirty="0"/>
                        <a:t>Audio only; fleeting exposure; low attention (“the half-heard”</a:t>
                      </a:r>
                      <a:r>
                        <a:rPr lang="en-US" sz="1800" baseline="0" dirty="0"/>
                        <a:t> </a:t>
                      </a:r>
                      <a:r>
                        <a:rPr lang="en-US" sz="1800" dirty="0"/>
                        <a:t>medium); fragmented audiences</a:t>
                      </a:r>
                    </a:p>
                  </a:txBody>
                  <a:tcPr marL="88665" marR="88665" marT="44332" marB="44332">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2"/>
                  </a:ext>
                </a:extLst>
              </a:tr>
              <a:tr h="681536">
                <a:tc>
                  <a:txBody>
                    <a:bodyPr/>
                    <a:lstStyle/>
                    <a:p>
                      <a:r>
                        <a:rPr lang="en-US" sz="1800" dirty="0"/>
                        <a:t>Outdoor</a:t>
                      </a:r>
                    </a:p>
                  </a:txBody>
                  <a:tcPr marL="88665" marR="88665" marT="44332" marB="44332">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800" dirty="0"/>
                        <a:t>Flexibility; high repeat exposure; low cost; good positional</a:t>
                      </a:r>
                      <a:r>
                        <a:rPr lang="en-US" sz="1800" baseline="0" dirty="0"/>
                        <a:t> </a:t>
                      </a:r>
                      <a:r>
                        <a:rPr lang="en-US" sz="1800" dirty="0"/>
                        <a:t>selectivity</a:t>
                      </a:r>
                    </a:p>
                  </a:txBody>
                  <a:tcPr marL="88665" marR="88665" marT="44332" marB="4433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tc>
                  <a:txBody>
                    <a:bodyPr/>
                    <a:lstStyle/>
                    <a:p>
                      <a:r>
                        <a:rPr lang="en-US" sz="1800" dirty="0"/>
                        <a:t>Little audience selectivity; creative limitations</a:t>
                      </a:r>
                    </a:p>
                  </a:txBody>
                  <a:tcPr marL="88665" marR="88665" marT="44332" marB="44332">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16320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B2154-9041-4BE6-1B8E-51567BA42106}"/>
              </a:ext>
            </a:extLst>
          </p:cNvPr>
          <p:cNvSpPr txBox="1"/>
          <p:nvPr/>
        </p:nvSpPr>
        <p:spPr>
          <a:xfrm>
            <a:off x="7626001" y="1438909"/>
            <a:ext cx="2813467" cy="1685077"/>
          </a:xfrm>
          <a:prstGeom prst="rect">
            <a:avLst/>
          </a:prstGeom>
          <a:noFill/>
        </p:spPr>
        <p:txBody>
          <a:bodyPr wrap="square">
            <a:spAutoFit/>
          </a:bodyPr>
          <a:lstStyle/>
          <a:p>
            <a:pPr defTabSz="685800">
              <a:defRPr/>
            </a:pPr>
            <a:r>
              <a:rPr lang="en-US" altLang="en-US" sz="1200" b="1" dirty="0">
                <a:solidFill>
                  <a:schemeClr val="accent6">
                    <a:lumMod val="50000"/>
                  </a:schemeClr>
                </a:solidFill>
                <a:latin typeface="Arial" panose="020B0604020202020204" pitchFamily="34" charset="0"/>
                <a:ea typeface="MS PGothic" panose="020B0600070205080204" pitchFamily="34" charset="-128"/>
              </a:rPr>
              <a:t>Evaluating Advertising Effectiveness and Return on Advertising Investment</a:t>
            </a:r>
          </a:p>
          <a:p>
            <a:pPr marL="257175" indent="-257175" defTabSz="685800">
              <a:buFont typeface="Arial" panose="020B0604020202020204" pitchFamily="34" charset="0"/>
              <a:buChar char="•"/>
              <a:defRPr/>
            </a:pPr>
            <a:r>
              <a:rPr lang="en-US" altLang="en-US" sz="1500" dirty="0">
                <a:solidFill>
                  <a:schemeClr val="accent6">
                    <a:lumMod val="50000"/>
                  </a:schemeClr>
                </a:solidFill>
                <a:latin typeface="Gill Sans MT" panose="020B0502020104020203"/>
                <a:ea typeface="ＭＳ Ｐゴシック" panose="020B0600070205080204" pitchFamily="34" charset="-128"/>
              </a:rPr>
              <a:t>ROI :</a:t>
            </a:r>
            <a:r>
              <a:rPr lang="en-US" altLang="en-US" sz="1500" b="1" dirty="0">
                <a:solidFill>
                  <a:schemeClr val="accent6">
                    <a:lumMod val="50000"/>
                  </a:schemeClr>
                </a:solidFill>
                <a:latin typeface="Gill Sans MT" panose="020B0502020104020203"/>
                <a:ea typeface="ＭＳ Ｐゴシック" panose="020B0600070205080204" pitchFamily="34" charset="-128"/>
              </a:rPr>
              <a:t> </a:t>
            </a:r>
            <a:r>
              <a:rPr lang="en-US" altLang="en-US" sz="1050" dirty="0">
                <a:solidFill>
                  <a:schemeClr val="accent6">
                    <a:lumMod val="50000"/>
                  </a:schemeClr>
                </a:solidFill>
                <a:latin typeface="Arial" panose="020B0604020202020204" pitchFamily="34" charset="0"/>
                <a:ea typeface="MS PGothic" panose="020B0600070205080204" pitchFamily="34" charset="-128"/>
              </a:rPr>
              <a:t>Net return on advertising investment divided by the costs of the advertising investment</a:t>
            </a:r>
          </a:p>
          <a:p>
            <a:pPr marL="214313" indent="-214313" defTabSz="685800">
              <a:buFont typeface="Arial" panose="020B0604020202020204" pitchFamily="34" charset="0"/>
              <a:buChar char="•"/>
              <a:defRPr/>
            </a:pPr>
            <a:r>
              <a:rPr lang="en-US" altLang="en-US" sz="1050" dirty="0">
                <a:solidFill>
                  <a:schemeClr val="accent6">
                    <a:lumMod val="50000"/>
                  </a:schemeClr>
                </a:solidFill>
                <a:latin typeface="Arial" panose="020B0604020202020204" pitchFamily="34" charset="0"/>
                <a:ea typeface="MS PGothic" panose="020B0600070205080204" pitchFamily="34" charset="-128"/>
              </a:rPr>
              <a:t>Advertisers should regularly evaluate</a:t>
            </a:r>
          </a:p>
          <a:p>
            <a:pPr marL="557213" lvl="1" indent="-214313" defTabSz="685800">
              <a:buFont typeface="Arial" panose="020B0604020202020204" pitchFamily="34" charset="0"/>
              <a:buChar char="•"/>
              <a:defRPr/>
            </a:pPr>
            <a:r>
              <a:rPr lang="en-US" altLang="en-US" sz="1050" dirty="0">
                <a:solidFill>
                  <a:schemeClr val="accent6">
                    <a:lumMod val="50000"/>
                  </a:schemeClr>
                </a:solidFill>
                <a:latin typeface="Arial" panose="020B0604020202020204" pitchFamily="34" charset="0"/>
                <a:ea typeface="MS PGothic" panose="020B0600070205080204" pitchFamily="34" charset="-128"/>
              </a:rPr>
              <a:t>Communication effects</a:t>
            </a:r>
          </a:p>
          <a:p>
            <a:pPr marL="557213" lvl="1" indent="-214313" defTabSz="685800">
              <a:buFont typeface="Arial" panose="020B0604020202020204" pitchFamily="34" charset="0"/>
              <a:buChar char="•"/>
              <a:defRPr/>
            </a:pPr>
            <a:r>
              <a:rPr lang="en-US" altLang="en-US" sz="1050" dirty="0">
                <a:solidFill>
                  <a:schemeClr val="accent6">
                    <a:lumMod val="50000"/>
                  </a:schemeClr>
                </a:solidFill>
                <a:latin typeface="Arial" panose="020B0604020202020204" pitchFamily="34" charset="0"/>
                <a:ea typeface="MS PGothic" panose="020B0600070205080204" pitchFamily="34" charset="-128"/>
              </a:rPr>
              <a:t>Sales and profit effects</a:t>
            </a:r>
            <a:endParaRPr lang="en-IN" sz="1050" dirty="0">
              <a:solidFill>
                <a:schemeClr val="accent6">
                  <a:lumMod val="50000"/>
                </a:schemeClr>
              </a:solidFill>
              <a:latin typeface="Arial" panose="020B0604020202020204" pitchFamily="34" charset="0"/>
              <a:ea typeface="MS PGothic" panose="020B0600070205080204" pitchFamily="34" charset="-128"/>
            </a:endParaRPr>
          </a:p>
        </p:txBody>
      </p:sp>
      <p:sp>
        <p:nvSpPr>
          <p:cNvPr id="3" name="TextBox 2">
            <a:extLst>
              <a:ext uri="{FF2B5EF4-FFF2-40B4-BE49-F238E27FC236}">
                <a16:creationId xmlns:a16="http://schemas.microsoft.com/office/drawing/2014/main" id="{4C50B425-7335-ED7C-CE76-3B06202DB6D1}"/>
              </a:ext>
            </a:extLst>
          </p:cNvPr>
          <p:cNvSpPr txBox="1"/>
          <p:nvPr/>
        </p:nvSpPr>
        <p:spPr>
          <a:xfrm>
            <a:off x="1867058" y="1975639"/>
            <a:ext cx="2400871" cy="1546577"/>
          </a:xfrm>
          <a:prstGeom prst="rect">
            <a:avLst/>
          </a:prstGeom>
          <a:solidFill>
            <a:schemeClr val="bg1"/>
          </a:solidFill>
        </p:spPr>
        <p:txBody>
          <a:bodyPr wrap="square">
            <a:spAutoFit/>
          </a:bodyPr>
          <a:lstStyle/>
          <a:p>
            <a:pPr defTabSz="685800">
              <a:defRPr/>
            </a:pPr>
            <a:r>
              <a:rPr lang="en-US" sz="1350" b="1" dirty="0">
                <a:solidFill>
                  <a:schemeClr val="accent6">
                    <a:lumMod val="50000"/>
                  </a:schemeClr>
                </a:solidFill>
                <a:latin typeface="Arial" panose="020B0604020202020204" pitchFamily="34" charset="0"/>
                <a:ea typeface="MS PGothic" panose="020B0600070205080204" pitchFamily="34" charset="-128"/>
              </a:rPr>
              <a:t>Advertising objective </a:t>
            </a:r>
            <a:r>
              <a:rPr lang="en-US" sz="1350" dirty="0">
                <a:solidFill>
                  <a:schemeClr val="accent6">
                    <a:lumMod val="50000"/>
                  </a:schemeClr>
                </a:solidFill>
                <a:latin typeface="Arial" panose="020B0604020202020204" pitchFamily="34" charset="0"/>
                <a:ea typeface="MS PGothic" panose="020B0600070205080204" pitchFamily="34" charset="-128"/>
              </a:rPr>
              <a:t>is a specific communication task to be accomplished with a specific target audience during a specific period.</a:t>
            </a:r>
          </a:p>
          <a:p>
            <a:pPr defTabSz="685800">
              <a:defRPr/>
            </a:pPr>
            <a:r>
              <a:rPr lang="en-US" sz="1350" dirty="0">
                <a:solidFill>
                  <a:schemeClr val="accent6">
                    <a:lumMod val="50000"/>
                  </a:schemeClr>
                </a:solidFill>
                <a:latin typeface="Arial" panose="020B0604020202020204" pitchFamily="34" charset="0"/>
                <a:ea typeface="MS PGothic" panose="020B0600070205080204" pitchFamily="34" charset="-128"/>
              </a:rPr>
              <a:t>can be classified by their primary purpose </a:t>
            </a:r>
          </a:p>
        </p:txBody>
      </p:sp>
      <p:sp>
        <p:nvSpPr>
          <p:cNvPr id="4" name="TextBox 3">
            <a:extLst>
              <a:ext uri="{FF2B5EF4-FFF2-40B4-BE49-F238E27FC236}">
                <a16:creationId xmlns:a16="http://schemas.microsoft.com/office/drawing/2014/main" id="{B10DF001-003A-BDA3-D232-4F504245ECD9}"/>
              </a:ext>
            </a:extLst>
          </p:cNvPr>
          <p:cNvSpPr txBox="1"/>
          <p:nvPr/>
        </p:nvSpPr>
        <p:spPr>
          <a:xfrm>
            <a:off x="1874873" y="3918087"/>
            <a:ext cx="2471989" cy="2031325"/>
          </a:xfrm>
          <a:prstGeom prst="rect">
            <a:avLst/>
          </a:prstGeom>
          <a:noFill/>
        </p:spPr>
        <p:txBody>
          <a:bodyPr wrap="square">
            <a:spAutoFit/>
          </a:bodyPr>
          <a:lstStyle/>
          <a:p>
            <a:pPr marL="257175" indent="-257175" defTabSz="685800">
              <a:buFont typeface="+mj-lt"/>
              <a:buAutoNum type="arabicPeriod"/>
              <a:defRPr/>
            </a:pPr>
            <a:r>
              <a:rPr lang="en-US" sz="1050" b="1" dirty="0">
                <a:solidFill>
                  <a:schemeClr val="accent6">
                    <a:lumMod val="50000"/>
                  </a:schemeClr>
                </a:solidFill>
                <a:latin typeface="Arial" panose="020B0604020202020204" pitchFamily="34" charset="0"/>
                <a:ea typeface="MS PGothic" panose="020B0600070205080204" pitchFamily="34" charset="-128"/>
              </a:rPr>
              <a:t>Informative advertising, </a:t>
            </a:r>
            <a:r>
              <a:rPr lang="en-US" sz="1050" dirty="0">
                <a:solidFill>
                  <a:schemeClr val="accent6">
                    <a:lumMod val="50000"/>
                  </a:schemeClr>
                </a:solidFill>
                <a:latin typeface="Arial" panose="020B0604020202020204" pitchFamily="34" charset="0"/>
                <a:ea typeface="MS PGothic" panose="020B0600070205080204" pitchFamily="34" charset="-128"/>
              </a:rPr>
              <a:t>inform, is used heavily when introducing a new product category</a:t>
            </a:r>
          </a:p>
          <a:p>
            <a:pPr marL="257175" indent="-257175" defTabSz="685800">
              <a:buFont typeface="+mj-lt"/>
              <a:buAutoNum type="arabicPeriod"/>
              <a:defRPr/>
            </a:pPr>
            <a:r>
              <a:rPr lang="en-US" sz="1050" b="1" dirty="0">
                <a:solidFill>
                  <a:schemeClr val="accent6">
                    <a:lumMod val="50000"/>
                  </a:schemeClr>
                </a:solidFill>
                <a:latin typeface="Arial" panose="020B0604020202020204" pitchFamily="34" charset="0"/>
                <a:ea typeface="MS PGothic" panose="020B0600070205080204" pitchFamily="34" charset="-128"/>
              </a:rPr>
              <a:t>Persuasive advertising, </a:t>
            </a:r>
            <a:r>
              <a:rPr lang="en-US" sz="1050" dirty="0">
                <a:solidFill>
                  <a:schemeClr val="accent6">
                    <a:lumMod val="50000"/>
                  </a:schemeClr>
                </a:solidFill>
                <a:latin typeface="Arial" panose="020B0604020202020204" pitchFamily="34" charset="0"/>
                <a:ea typeface="MS PGothic" panose="020B0600070205080204" pitchFamily="34" charset="-128"/>
              </a:rPr>
              <a:t>persuade, becomes more important as competition increases</a:t>
            </a:r>
          </a:p>
          <a:p>
            <a:pPr marL="257175" indent="-257175" defTabSz="685800">
              <a:buFont typeface="+mj-lt"/>
              <a:buAutoNum type="arabicPeriod"/>
              <a:defRPr/>
            </a:pPr>
            <a:r>
              <a:rPr lang="en-US" sz="1050" b="1" dirty="0">
                <a:solidFill>
                  <a:schemeClr val="accent6">
                    <a:lumMod val="50000"/>
                  </a:schemeClr>
                </a:solidFill>
                <a:latin typeface="Arial" panose="020B0604020202020204" pitchFamily="34" charset="0"/>
                <a:ea typeface="MS PGothic" panose="020B0600070205080204" pitchFamily="34" charset="-128"/>
              </a:rPr>
              <a:t>reminder advertising </a:t>
            </a:r>
            <a:r>
              <a:rPr lang="en-US" sz="1050" dirty="0">
                <a:solidFill>
                  <a:schemeClr val="accent6">
                    <a:lumMod val="50000"/>
                  </a:schemeClr>
                </a:solidFill>
                <a:latin typeface="Arial" panose="020B0604020202020204" pitchFamily="34" charset="0"/>
                <a:ea typeface="MS PGothic" panose="020B0600070205080204" pitchFamily="34" charset="-128"/>
              </a:rPr>
              <a:t>, remind. In mature products; it helps to maintain customer relationships and keep consumers thinking about the product.</a:t>
            </a:r>
          </a:p>
        </p:txBody>
      </p:sp>
      <p:sp>
        <p:nvSpPr>
          <p:cNvPr id="5" name="Content Placeholder 2">
            <a:extLst>
              <a:ext uri="{FF2B5EF4-FFF2-40B4-BE49-F238E27FC236}">
                <a16:creationId xmlns:a16="http://schemas.microsoft.com/office/drawing/2014/main" id="{DAB6E9C1-4491-57C9-C512-BAF29F59BC53}"/>
              </a:ext>
            </a:extLst>
          </p:cNvPr>
          <p:cNvSpPr>
            <a:spLocks noGrp="1"/>
          </p:cNvSpPr>
          <p:nvPr>
            <p:ph idx="4294967295"/>
          </p:nvPr>
        </p:nvSpPr>
        <p:spPr>
          <a:xfrm>
            <a:off x="4482750" y="1739950"/>
            <a:ext cx="2692004" cy="3558923"/>
          </a:xfrm>
        </p:spPr>
        <p:txBody>
          <a:bodyPr wrap="square">
            <a:spAutoFit/>
          </a:bodyPr>
          <a:lstStyle/>
          <a:p>
            <a:r>
              <a:rPr lang="en-US" altLang="en-US" sz="1350" b="1" dirty="0">
                <a:solidFill>
                  <a:schemeClr val="accent6">
                    <a:lumMod val="50000"/>
                  </a:schemeClr>
                </a:solidFill>
                <a:latin typeface="Arial" panose="020B0604020202020204" pitchFamily="34" charset="0"/>
                <a:ea typeface="MS PGothic" panose="020B0600070205080204" pitchFamily="34" charset="-128"/>
              </a:rPr>
              <a:t>Advertising media selection </a:t>
            </a:r>
            <a:r>
              <a:rPr lang="en-US" altLang="en-US" sz="1800" dirty="0">
                <a:solidFill>
                  <a:schemeClr val="accent6">
                    <a:lumMod val="50000"/>
                  </a:schemeClr>
                </a:solidFill>
                <a:ea typeface="ＭＳ Ｐゴシック" panose="020B0600070205080204" pitchFamily="34" charset="-128"/>
              </a:rPr>
              <a:t>: </a:t>
            </a:r>
            <a:r>
              <a:rPr lang="en-US" altLang="en-US" sz="1350" dirty="0">
                <a:solidFill>
                  <a:schemeClr val="accent6">
                    <a:lumMod val="50000"/>
                  </a:schemeClr>
                </a:solidFill>
                <a:latin typeface="Arial" panose="020B0604020202020204" pitchFamily="34" charset="0"/>
                <a:ea typeface="MS PGothic" panose="020B0600070205080204" pitchFamily="34" charset="-128"/>
              </a:rPr>
              <a:t>Vehicles through which advertising messages are delivered to their intended audiences</a:t>
            </a:r>
            <a:endParaRPr lang="en-US" altLang="en-US" sz="1350" b="1" dirty="0">
              <a:solidFill>
                <a:schemeClr val="accent6">
                  <a:lumMod val="50000"/>
                </a:schemeClr>
              </a:solidFill>
              <a:latin typeface="Arial" panose="020B0604020202020204" pitchFamily="34" charset="0"/>
              <a:ea typeface="MS PGothic" panose="020B0600070205080204" pitchFamily="34" charset="-128"/>
            </a:endParaRPr>
          </a:p>
          <a:p>
            <a:pPr marL="0" indent="0">
              <a:buNone/>
            </a:pPr>
            <a:r>
              <a:rPr lang="en-US" altLang="en-US" sz="1200" b="1" dirty="0">
                <a:solidFill>
                  <a:schemeClr val="accent6">
                    <a:lumMod val="50000"/>
                  </a:schemeClr>
                </a:solidFill>
                <a:latin typeface="Arial" panose="020B0604020202020204" pitchFamily="34" charset="0"/>
                <a:ea typeface="MS PGothic" panose="020B0600070205080204" pitchFamily="34" charset="-128"/>
              </a:rPr>
              <a:t>Steps in advertising media selection:</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Determining reach, frequency, impact and engagement</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Choosing among major media types</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Selecting specific media vehicles</a:t>
            </a:r>
          </a:p>
          <a:p>
            <a:r>
              <a:rPr lang="en-US" altLang="en-US" sz="1350" dirty="0">
                <a:solidFill>
                  <a:schemeClr val="accent6">
                    <a:lumMod val="50000"/>
                  </a:schemeClr>
                </a:solidFill>
                <a:latin typeface="Arial" panose="020B0604020202020204" pitchFamily="34" charset="0"/>
                <a:ea typeface="MS PGothic" panose="020B0600070205080204" pitchFamily="34" charset="-128"/>
              </a:rPr>
              <a:t>Choosing media timing</a:t>
            </a:r>
            <a:endParaRPr lang="en-IN" sz="1350" dirty="0">
              <a:solidFill>
                <a:schemeClr val="accent6">
                  <a:lumMod val="50000"/>
                </a:schemeClr>
              </a:solidFill>
              <a:latin typeface="Arial" panose="020B0604020202020204" pitchFamily="34" charset="0"/>
              <a:ea typeface="MS PGothic" panose="020B0600070205080204" pitchFamily="34" charset="-128"/>
            </a:endParaRPr>
          </a:p>
        </p:txBody>
      </p:sp>
      <p:pic>
        <p:nvPicPr>
          <p:cNvPr id="6" name="Picture 5">
            <a:extLst>
              <a:ext uri="{FF2B5EF4-FFF2-40B4-BE49-F238E27FC236}">
                <a16:creationId xmlns:a16="http://schemas.microsoft.com/office/drawing/2014/main" id="{72982F1C-D279-AC39-18AD-2C8A15042577}"/>
              </a:ext>
            </a:extLst>
          </p:cNvPr>
          <p:cNvPicPr>
            <a:picLocks noChangeAspect="1"/>
          </p:cNvPicPr>
          <p:nvPr/>
        </p:nvPicPr>
        <p:blipFill>
          <a:blip r:embed="rId3"/>
          <a:stretch>
            <a:fillRect/>
          </a:stretch>
        </p:blipFill>
        <p:spPr>
          <a:xfrm>
            <a:off x="7883807" y="4222255"/>
            <a:ext cx="1896020" cy="1562792"/>
          </a:xfrm>
          <a:prstGeom prst="rect">
            <a:avLst/>
          </a:prstGeom>
        </p:spPr>
      </p:pic>
      <p:pic>
        <p:nvPicPr>
          <p:cNvPr id="14" name="Picture 13">
            <a:extLst>
              <a:ext uri="{FF2B5EF4-FFF2-40B4-BE49-F238E27FC236}">
                <a16:creationId xmlns:a16="http://schemas.microsoft.com/office/drawing/2014/main" id="{F74B2E5A-4B47-ED7B-F8EC-AE8F4F2F48CD}"/>
              </a:ext>
            </a:extLst>
          </p:cNvPr>
          <p:cNvPicPr>
            <a:picLocks noChangeAspect="1"/>
          </p:cNvPicPr>
          <p:nvPr/>
        </p:nvPicPr>
        <p:blipFill>
          <a:blip r:embed="rId4"/>
          <a:stretch>
            <a:fillRect/>
          </a:stretch>
        </p:blipFill>
        <p:spPr>
          <a:xfrm>
            <a:off x="1524001" y="1066800"/>
            <a:ext cx="1953393" cy="552960"/>
          </a:xfrm>
          <a:prstGeom prst="rect">
            <a:avLst/>
          </a:prstGeom>
        </p:spPr>
      </p:pic>
      <p:sp>
        <p:nvSpPr>
          <p:cNvPr id="8" name="TextBox 7">
            <a:extLst>
              <a:ext uri="{FF2B5EF4-FFF2-40B4-BE49-F238E27FC236}">
                <a16:creationId xmlns:a16="http://schemas.microsoft.com/office/drawing/2014/main" id="{F974D1EE-2638-63B7-AB00-C4867E3A1AEA}"/>
              </a:ext>
            </a:extLst>
          </p:cNvPr>
          <p:cNvSpPr txBox="1"/>
          <p:nvPr/>
        </p:nvSpPr>
        <p:spPr>
          <a:xfrm>
            <a:off x="7668984" y="3821779"/>
            <a:ext cx="2770482" cy="507831"/>
          </a:xfrm>
          <a:prstGeom prst="rect">
            <a:avLst/>
          </a:prstGeom>
          <a:noFill/>
        </p:spPr>
        <p:txBody>
          <a:bodyPr wrap="square">
            <a:spAutoFit/>
          </a:bodyPr>
          <a:lstStyle/>
          <a:p>
            <a:pPr defTabSz="685800">
              <a:defRPr/>
            </a:pPr>
            <a:r>
              <a:rPr lang="en-US" altLang="en-US" sz="1350" b="1" dirty="0">
                <a:solidFill>
                  <a:schemeClr val="accent6">
                    <a:lumMod val="50000"/>
                  </a:schemeClr>
                </a:solidFill>
                <a:latin typeface="Arial" panose="020B0604020202020204" pitchFamily="34" charset="0"/>
                <a:ea typeface="MS PGothic" panose="020B0600070205080204" pitchFamily="34" charset="-128"/>
              </a:rPr>
              <a:t>Evaluating advertising campaigns</a:t>
            </a:r>
            <a:endParaRPr lang="en-GB" sz="1350" b="1" dirty="0">
              <a:solidFill>
                <a:schemeClr val="accent6">
                  <a:lumMod val="50000"/>
                </a:scheme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4731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506D78-151C-1150-B035-43DE6D9DD4F1}"/>
              </a:ext>
            </a:extLst>
          </p:cNvPr>
          <p:cNvSpPr txBox="1">
            <a:spLocks/>
          </p:cNvSpPr>
          <p:nvPr/>
        </p:nvSpPr>
        <p:spPr>
          <a:xfrm>
            <a:off x="2309460" y="1427104"/>
            <a:ext cx="772989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defTabSz="685766">
              <a:spcAft>
                <a:spcPts val="450"/>
              </a:spcAft>
              <a:defRPr/>
            </a:pPr>
            <a:r>
              <a:rPr lang="en-US" sz="3000" cap="all" spc="150" dirty="0">
                <a:solidFill>
                  <a:schemeClr val="accent6">
                    <a:lumMod val="50000"/>
                  </a:schemeClr>
                </a:solidFill>
                <a:latin typeface="Calibri Light" panose="020F0302020204030204"/>
              </a:rPr>
              <a:t>AIDA model in advertising  </a:t>
            </a:r>
          </a:p>
        </p:txBody>
      </p:sp>
      <p:sp>
        <p:nvSpPr>
          <p:cNvPr id="3" name="Rectangle 2">
            <a:extLst>
              <a:ext uri="{FF2B5EF4-FFF2-40B4-BE49-F238E27FC236}">
                <a16:creationId xmlns:a16="http://schemas.microsoft.com/office/drawing/2014/main" id="{F7161A10-A195-AA8E-7420-F63DE1AD6404}"/>
              </a:ext>
            </a:extLst>
          </p:cNvPr>
          <p:cNvSpPr/>
          <p:nvPr/>
        </p:nvSpPr>
        <p:spPr>
          <a:xfrm>
            <a:off x="1524001" y="4317424"/>
            <a:ext cx="4301837" cy="1683327"/>
          </a:xfrm>
          <a:prstGeom prst="rect">
            <a:avLst/>
          </a:prstGeom>
        </p:spPr>
        <p:txBody>
          <a:bodyPr vert="horz" lIns="68580" tIns="34290" rIns="68580" bIns="34290" rtlCol="0" anchor="ctr">
            <a:normAutofit/>
          </a:bodyPr>
          <a:lstStyle/>
          <a:p>
            <a:pPr marL="257162" indent="-257162" defTabSz="685766">
              <a:lnSpc>
                <a:spcPct val="90000"/>
              </a:lnSpc>
              <a:spcBef>
                <a:spcPts val="525"/>
              </a:spcBef>
              <a:buClr>
                <a:srgbClr val="2A1A00"/>
              </a:buClr>
              <a:buFont typeface="Arial" panose="020B0604020202020204" pitchFamily="34" charset="0"/>
              <a:buChar char="•"/>
              <a:defRPr/>
            </a:pPr>
            <a:r>
              <a:rPr lang="en-US" sz="1200" dirty="0">
                <a:solidFill>
                  <a:schemeClr val="accent6">
                    <a:lumMod val="50000"/>
                  </a:schemeClr>
                </a:solidFill>
                <a:latin typeface="Abadi" panose="020B0604020104020204" pitchFamily="34" charset="0"/>
              </a:rPr>
              <a:t>Words mean power, once the right words are used, they would enlighten minds, move hearts, and open wallets</a:t>
            </a:r>
          </a:p>
          <a:p>
            <a:pPr marL="257162" indent="-257162" defTabSz="685766">
              <a:lnSpc>
                <a:spcPct val="90000"/>
              </a:lnSpc>
              <a:spcBef>
                <a:spcPts val="525"/>
              </a:spcBef>
              <a:buClr>
                <a:srgbClr val="2A1A00"/>
              </a:buClr>
              <a:buFont typeface="Arial" panose="020B0604020202020204" pitchFamily="34" charset="0"/>
              <a:buChar char="•"/>
              <a:defRPr/>
            </a:pPr>
            <a:r>
              <a:rPr lang="en-US" sz="1200" dirty="0">
                <a:solidFill>
                  <a:schemeClr val="accent6">
                    <a:lumMod val="50000"/>
                  </a:schemeClr>
                </a:solidFill>
                <a:latin typeface="Abadi" panose="020B0604020104020204" pitchFamily="34" charset="0"/>
              </a:rPr>
              <a:t>AIDA, A communications model which used by advertising companies  for communication on a 4 stages </a:t>
            </a:r>
          </a:p>
          <a:p>
            <a:pPr marL="257162" indent="-257162" defTabSz="685766">
              <a:lnSpc>
                <a:spcPct val="90000"/>
              </a:lnSpc>
              <a:spcBef>
                <a:spcPts val="525"/>
              </a:spcBef>
              <a:buClr>
                <a:srgbClr val="2A1A00"/>
              </a:buClr>
              <a:buFont typeface="Arial" panose="020B0604020202020204" pitchFamily="34" charset="0"/>
              <a:buChar char="•"/>
              <a:defRPr/>
            </a:pPr>
            <a:r>
              <a:rPr lang="en-US" sz="1200" dirty="0">
                <a:solidFill>
                  <a:schemeClr val="accent6">
                    <a:lumMod val="50000"/>
                  </a:schemeClr>
                </a:solidFill>
                <a:latin typeface="Abadi" panose="020B0604020104020204" pitchFamily="34" charset="0"/>
              </a:rPr>
              <a:t> structure your communication with a different level of stages and objectives where each stages might engage consumers differently and probably could take an action with the last stage</a:t>
            </a:r>
          </a:p>
        </p:txBody>
      </p:sp>
      <p:pic>
        <p:nvPicPr>
          <p:cNvPr id="6146" name="Picture 2" descr="AIDA analysis of TCS advertisement (Lal Rang) Red colour - gofrixty">
            <a:extLst>
              <a:ext uri="{FF2B5EF4-FFF2-40B4-BE49-F238E27FC236}">
                <a16:creationId xmlns:a16="http://schemas.microsoft.com/office/drawing/2014/main" id="{20033180-87D2-8B4A-A13E-DE97AE83B5FD}"/>
              </a:ext>
            </a:extLst>
          </p:cNvPr>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9" t="17603" r="3229" b="-2822"/>
          <a:stretch/>
        </p:blipFill>
        <p:spPr bwMode="auto">
          <a:xfrm>
            <a:off x="1496988" y="2421276"/>
            <a:ext cx="3845905" cy="1729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3ED04A-655A-B8B5-BE7B-7A63EC045711}"/>
              </a:ext>
            </a:extLst>
          </p:cNvPr>
          <p:cNvPicPr>
            <a:picLocks noChangeAspect="1"/>
          </p:cNvPicPr>
          <p:nvPr/>
        </p:nvPicPr>
        <p:blipFill>
          <a:blip r:embed="rId4"/>
          <a:stretch>
            <a:fillRect/>
          </a:stretch>
        </p:blipFill>
        <p:spPr>
          <a:xfrm>
            <a:off x="316387" y="1608148"/>
            <a:ext cx="1993073" cy="561242"/>
          </a:xfrm>
          <a:prstGeom prst="rect">
            <a:avLst/>
          </a:prstGeom>
        </p:spPr>
      </p:pic>
      <p:pic>
        <p:nvPicPr>
          <p:cNvPr id="2050" name="Picture 2" descr="aida formula direct mail marketing">
            <a:extLst>
              <a:ext uri="{FF2B5EF4-FFF2-40B4-BE49-F238E27FC236}">
                <a16:creationId xmlns:a16="http://schemas.microsoft.com/office/drawing/2014/main" id="{6497B4B4-1C7C-BF79-69ED-E40A14B0C2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2" r="-2229" b="2055"/>
          <a:stretch/>
        </p:blipFill>
        <p:spPr bwMode="auto">
          <a:xfrm>
            <a:off x="5639986" y="2255021"/>
            <a:ext cx="5061570" cy="3456624"/>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00F820DC-D3E6-670D-AB6D-B3195A7BF298}"/>
              </a:ext>
            </a:extLst>
          </p:cNvPr>
          <p:cNvSpPr/>
          <p:nvPr/>
        </p:nvSpPr>
        <p:spPr>
          <a:xfrm>
            <a:off x="9221118" y="1454001"/>
            <a:ext cx="1003111"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66">
              <a:defRPr/>
            </a:pPr>
            <a:r>
              <a:rPr lang="en-GB" sz="1350" dirty="0">
                <a:solidFill>
                  <a:schemeClr val="accent6">
                    <a:lumMod val="50000"/>
                  </a:schemeClr>
                </a:solidFill>
                <a:latin typeface="Calibri" panose="020F0502020204030204"/>
              </a:rPr>
              <a:t>Extra </a:t>
            </a:r>
          </a:p>
        </p:txBody>
      </p:sp>
      <p:sp>
        <p:nvSpPr>
          <p:cNvPr id="6" name="TextBox 5">
            <a:extLst>
              <a:ext uri="{FF2B5EF4-FFF2-40B4-BE49-F238E27FC236}">
                <a16:creationId xmlns:a16="http://schemas.microsoft.com/office/drawing/2014/main" id="{0C6F08E7-FBAD-7E6B-FDF6-28A0FCD45F76}"/>
              </a:ext>
            </a:extLst>
          </p:cNvPr>
          <p:cNvSpPr txBox="1"/>
          <p:nvPr/>
        </p:nvSpPr>
        <p:spPr>
          <a:xfrm>
            <a:off x="1697684" y="1196272"/>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21436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27086" y="1878332"/>
            <a:ext cx="2333751" cy="1371601"/>
          </a:xfrm>
          <a:prstGeom prst="rect">
            <a:avLst/>
          </a:prstGeom>
        </p:spPr>
        <p:txBody>
          <a:bodyPr vert="horz" lIns="68580" tIns="34290" rIns="68580" bIns="34290" rtlCol="0" anchor="ctr">
            <a:normAutofit/>
          </a:bodyPr>
          <a:lstStyle/>
          <a:p>
            <a:pPr marL="9525" defTabSz="685766">
              <a:lnSpc>
                <a:spcPct val="90000"/>
              </a:lnSpc>
              <a:spcBef>
                <a:spcPct val="0"/>
              </a:spcBef>
              <a:spcAft>
                <a:spcPts val="450"/>
              </a:spcAft>
              <a:defRPr/>
            </a:pPr>
            <a:r>
              <a:rPr lang="en-US" sz="3300" cap="all" spc="-11" dirty="0">
                <a:solidFill>
                  <a:schemeClr val="accent6">
                    <a:lumMod val="50000"/>
                  </a:schemeClr>
                </a:solidFill>
                <a:latin typeface="Impact" panose="020B0806030902050204"/>
              </a:rPr>
              <a:t>Sales Promotion  </a:t>
            </a:r>
            <a:endParaRPr lang="en-US" sz="3300" cap="all" dirty="0">
              <a:solidFill>
                <a:schemeClr val="accent6">
                  <a:lumMod val="50000"/>
                </a:schemeClr>
              </a:solidFill>
              <a:latin typeface="Impact" panose="020B0806030902050204"/>
            </a:endParaRPr>
          </a:p>
        </p:txBody>
      </p:sp>
      <p:sp>
        <p:nvSpPr>
          <p:cNvPr id="3" name="TextBox 2">
            <a:extLst>
              <a:ext uri="{FF2B5EF4-FFF2-40B4-BE49-F238E27FC236}">
                <a16:creationId xmlns:a16="http://schemas.microsoft.com/office/drawing/2014/main" id="{2FD5D64E-303B-CB0A-A0B2-2C37A7D84057}"/>
              </a:ext>
            </a:extLst>
          </p:cNvPr>
          <p:cNvSpPr txBox="1"/>
          <p:nvPr/>
        </p:nvSpPr>
        <p:spPr>
          <a:xfrm>
            <a:off x="1720657" y="2368804"/>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2</a:t>
            </a:r>
          </a:p>
        </p:txBody>
      </p:sp>
      <p:pic>
        <p:nvPicPr>
          <p:cNvPr id="5" name="Picture 4">
            <a:extLst>
              <a:ext uri="{FF2B5EF4-FFF2-40B4-BE49-F238E27FC236}">
                <a16:creationId xmlns:a16="http://schemas.microsoft.com/office/drawing/2014/main" id="{DD40A93C-3967-CA2C-CDAF-8B255B55B01A}"/>
              </a:ext>
            </a:extLst>
          </p:cNvPr>
          <p:cNvPicPr>
            <a:picLocks noChangeAspect="1"/>
          </p:cNvPicPr>
          <p:nvPr/>
        </p:nvPicPr>
        <p:blipFill rotWithShape="1">
          <a:blip r:embed="rId3"/>
          <a:srcRect l="6710" t="35614" r="558"/>
          <a:stretch/>
        </p:blipFill>
        <p:spPr>
          <a:xfrm>
            <a:off x="7529702" y="1406898"/>
            <a:ext cx="3138299" cy="1079044"/>
          </a:xfrm>
          <a:prstGeom prst="rect">
            <a:avLst/>
          </a:prstGeom>
        </p:spPr>
      </p:pic>
      <p:sp>
        <p:nvSpPr>
          <p:cNvPr id="6" name="Rectangle 5">
            <a:extLst>
              <a:ext uri="{FF2B5EF4-FFF2-40B4-BE49-F238E27FC236}">
                <a16:creationId xmlns:a16="http://schemas.microsoft.com/office/drawing/2014/main" id="{66A44418-859B-9EC9-6CD3-F05748A1966D}"/>
              </a:ext>
            </a:extLst>
          </p:cNvPr>
          <p:cNvSpPr/>
          <p:nvPr/>
        </p:nvSpPr>
        <p:spPr>
          <a:xfrm>
            <a:off x="1663082" y="3254486"/>
            <a:ext cx="2897754" cy="3446215"/>
          </a:xfrm>
          <a:prstGeom prst="rect">
            <a:avLst/>
          </a:prstGeom>
        </p:spPr>
        <p:txBody>
          <a:bodyPr vert="horz" lIns="68580" tIns="34290" rIns="68580" bIns="34290" rtlCol="0">
            <a:normAutofit/>
          </a:bodyPr>
          <a:lstStyle/>
          <a:p>
            <a:pPr marL="257162" indent="-171442" defTabSz="685766">
              <a:lnSpc>
                <a:spcPct val="110000"/>
              </a:lnSpc>
              <a:spcBef>
                <a:spcPts val="525"/>
              </a:spcBef>
              <a:spcAft>
                <a:spcPts val="90"/>
              </a:spcAft>
              <a:buClr>
                <a:srgbClr val="2A1A00"/>
              </a:buClr>
              <a:buSzPct val="160000"/>
              <a:buFont typeface="Arial" panose="020B0604020202020204" pitchFamily="34" charset="0"/>
              <a:buChar char="•"/>
              <a:tabLst>
                <a:tab pos="342884" algn="l"/>
              </a:tabLst>
              <a:defRPr/>
            </a:pPr>
            <a:r>
              <a:rPr lang="en-US" sz="1500" cap="all" spc="-11" dirty="0">
                <a:solidFill>
                  <a:schemeClr val="accent6">
                    <a:lumMod val="50000"/>
                  </a:schemeClr>
                </a:solidFill>
                <a:latin typeface="Calibri" panose="020F0502020204030204"/>
              </a:rPr>
              <a:t>Sales promotion tools refers </a:t>
            </a:r>
            <a:r>
              <a:rPr lang="en-US" sz="1500" b="1" cap="all" spc="-11" dirty="0">
                <a:solidFill>
                  <a:schemeClr val="accent6">
                    <a:lumMod val="50000"/>
                  </a:schemeClr>
                </a:solidFill>
                <a:latin typeface="Calibri" panose="020F0502020204030204"/>
              </a:rPr>
              <a:t>to the short-term incentives</a:t>
            </a:r>
            <a:r>
              <a:rPr lang="en-US" sz="1500" cap="all" spc="-11" dirty="0">
                <a:solidFill>
                  <a:schemeClr val="accent6">
                    <a:lumMod val="50000"/>
                  </a:schemeClr>
                </a:solidFill>
                <a:latin typeface="Calibri" panose="020F0502020204030204"/>
              </a:rPr>
              <a:t> to encourage purchases, IMPROVE, market share for a product or service </a:t>
            </a:r>
          </a:p>
          <a:p>
            <a:pPr marL="257162" indent="-171442" defTabSz="685766">
              <a:lnSpc>
                <a:spcPct val="110000"/>
              </a:lnSpc>
              <a:spcBef>
                <a:spcPts val="525"/>
              </a:spcBef>
              <a:spcAft>
                <a:spcPts val="90"/>
              </a:spcAft>
              <a:buClr>
                <a:srgbClr val="2A1A00"/>
              </a:buClr>
              <a:buSzPct val="160000"/>
              <a:buFont typeface="Arial" panose="020B0604020202020204" pitchFamily="34" charset="0"/>
              <a:buChar char="•"/>
              <a:tabLst>
                <a:tab pos="342884" algn="l"/>
              </a:tabLst>
              <a:defRPr/>
            </a:pPr>
            <a:r>
              <a:rPr lang="en-US" sz="1500" cap="all" dirty="0">
                <a:solidFill>
                  <a:schemeClr val="accent6">
                    <a:lumMod val="50000"/>
                  </a:schemeClr>
                </a:solidFill>
                <a:latin typeface="Calibri" panose="020F0502020204030204"/>
              </a:rPr>
              <a:t>Examples include samples, coupons, sweepstakes, contests, rebates, tie-ins, premiums</a:t>
            </a:r>
            <a:endParaRPr lang="en-US" sz="1500" cap="all" dirty="0">
              <a:solidFill>
                <a:schemeClr val="accent6">
                  <a:lumMod val="50000"/>
                </a:schemeClr>
              </a:solidFill>
              <a:latin typeface="Gill Sans MT" panose="020B0502020104020203"/>
            </a:endParaRPr>
          </a:p>
        </p:txBody>
      </p:sp>
      <p:pic>
        <p:nvPicPr>
          <p:cNvPr id="4" name="Picture 2" descr="Unit III – Sales Promotion | IMS MBA">
            <a:extLst>
              <a:ext uri="{FF2B5EF4-FFF2-40B4-BE49-F238E27FC236}">
                <a16:creationId xmlns:a16="http://schemas.microsoft.com/office/drawing/2014/main" id="{55A540FB-70F0-1826-D1D7-76D8C088D8F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09475" y="1458573"/>
            <a:ext cx="2822165" cy="9639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0B907C-613B-CE37-FD8C-8BFE9E1FCF0C}"/>
              </a:ext>
            </a:extLst>
          </p:cNvPr>
          <p:cNvSpPr txBox="1"/>
          <p:nvPr/>
        </p:nvSpPr>
        <p:spPr>
          <a:xfrm>
            <a:off x="1524000" y="122774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pic>
        <p:nvPicPr>
          <p:cNvPr id="8" name="Content Placeholder 4">
            <a:extLst>
              <a:ext uri="{FF2B5EF4-FFF2-40B4-BE49-F238E27FC236}">
                <a16:creationId xmlns:a16="http://schemas.microsoft.com/office/drawing/2014/main" id="{61EF3A59-3F7B-4FCF-4B7B-A699F17EA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165" y="2474177"/>
            <a:ext cx="5024179" cy="3394472"/>
          </a:xfrm>
          <a:prstGeom prst="rect">
            <a:avLst/>
          </a:prstGeom>
        </p:spPr>
      </p:pic>
    </p:spTree>
    <p:extLst>
      <p:ext uri="{BB962C8B-B14F-4D97-AF65-F5344CB8AC3E}">
        <p14:creationId xmlns:p14="http://schemas.microsoft.com/office/powerpoint/2010/main" val="413439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1" y="952924"/>
            <a:ext cx="4384675" cy="1089529"/>
          </a:xfrm>
        </p:spPr>
        <p:txBody>
          <a:bodyPr wrap="square">
            <a:spAutoFit/>
          </a:bodyPr>
          <a:lstStyle/>
          <a:p>
            <a:r>
              <a:rPr lang="en-US" altLang="en-US" sz="3600" dirty="0">
                <a:solidFill>
                  <a:schemeClr val="accent6">
                    <a:lumMod val="50000"/>
                  </a:schemeClr>
                </a:solidFill>
                <a:latin typeface="+mj-lt"/>
                <a:ea typeface="ＭＳ Ｐゴシック" panose="020B0600070205080204" pitchFamily="34" charset="-128"/>
              </a:rPr>
              <a:t>Consumer Promotion Tools </a:t>
            </a:r>
            <a:r>
              <a:rPr lang="en-US" altLang="en-US" sz="1600" dirty="0">
                <a:solidFill>
                  <a:schemeClr val="accent6">
                    <a:lumMod val="50000"/>
                  </a:schemeClr>
                </a:solidFill>
                <a:ea typeface="ＭＳ Ｐゴシック" panose="020B0600070205080204" pitchFamily="34" charset="-128"/>
              </a:rPr>
              <a:t>(1 of 2)</a:t>
            </a:r>
            <a:endParaRPr lang="en-IN" sz="1600" dirty="0">
              <a:solidFill>
                <a:schemeClr val="accent6">
                  <a:lumMod val="50000"/>
                </a:schemeClr>
              </a:solidFill>
            </a:endParaRPr>
          </a:p>
        </p:txBody>
      </p:sp>
      <p:graphicFrame>
        <p:nvGraphicFramePr>
          <p:cNvPr id="5" name="Table 1"/>
          <p:cNvGraphicFramePr>
            <a:graphicFrameLocks/>
          </p:cNvGraphicFramePr>
          <p:nvPr/>
        </p:nvGraphicFramePr>
        <p:xfrm>
          <a:off x="1790700" y="2209801"/>
          <a:ext cx="8610600" cy="3639614"/>
        </p:xfrm>
        <a:graphic>
          <a:graphicData uri="http://schemas.openxmlformats.org/drawingml/2006/table">
            <a:tbl>
              <a:tblPr firstRow="1">
                <a:tableStyleId>{0E3FDE45-AF77-4B5C-9715-49D594BDF05E}</a:tableStyleId>
              </a:tblPr>
              <a:tblGrid>
                <a:gridCol w="2997360">
                  <a:extLst>
                    <a:ext uri="{9D8B030D-6E8A-4147-A177-3AD203B41FA5}">
                      <a16:colId xmlns:a16="http://schemas.microsoft.com/office/drawing/2014/main" val="20000"/>
                    </a:ext>
                  </a:extLst>
                </a:gridCol>
                <a:gridCol w="5613240">
                  <a:extLst>
                    <a:ext uri="{9D8B030D-6E8A-4147-A177-3AD203B41FA5}">
                      <a16:colId xmlns:a16="http://schemas.microsoft.com/office/drawing/2014/main" val="20003"/>
                    </a:ext>
                  </a:extLst>
                </a:gridCol>
              </a:tblGrid>
              <a:tr h="419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a:solidFill>
                            <a:schemeClr val="bg1"/>
                          </a:solidFill>
                        </a:rPr>
                        <a:t>Tools</a:t>
                      </a:r>
                      <a:endParaRPr lang="en-US" sz="1800" b="1" dirty="0">
                        <a:solidFill>
                          <a:schemeClr val="bg1"/>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tc>
                  <a:txBody>
                    <a:bodyPr/>
                    <a:lstStyle/>
                    <a:p>
                      <a:pPr marL="0" marR="0" algn="ctr">
                        <a:lnSpc>
                          <a:spcPct val="115000"/>
                        </a:lnSpc>
                        <a:spcBef>
                          <a:spcPts val="0"/>
                        </a:spcBef>
                        <a:spcAft>
                          <a:spcPts val="0"/>
                        </a:spcAft>
                      </a:pPr>
                      <a:r>
                        <a:rPr lang="en-US" sz="1800" b="1" dirty="0">
                          <a:solidFill>
                            <a:schemeClr val="bg1"/>
                          </a:solidFill>
                          <a:effectLst/>
                          <a:latin typeface="+mn-lt"/>
                          <a:ea typeface="Calibri"/>
                          <a:cs typeface="Times New Roman"/>
                        </a:rPr>
                        <a:t>Description</a:t>
                      </a: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extLst>
                  <a:ext uri="{0D108BD9-81ED-4DB2-BD59-A6C34878D82A}">
                    <a16:rowId xmlns:a16="http://schemas.microsoft.com/office/drawing/2014/main" val="10002"/>
                  </a:ext>
                </a:extLst>
              </a:tr>
              <a:tr h="541144">
                <a:tc>
                  <a:txBody>
                    <a:bodyPr/>
                    <a:lstStyle/>
                    <a:p>
                      <a:r>
                        <a:rPr lang="en-US" sz="1800" dirty="0"/>
                        <a:t>Samples</a:t>
                      </a: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Offers of a trial amount of a product</a:t>
                      </a:r>
                    </a:p>
                    <a:p>
                      <a:pPr marL="255600" indent="-255600">
                        <a:buClr>
                          <a:schemeClr val="bg2"/>
                        </a:buClr>
                        <a:buFont typeface="Arial" panose="020B0604020202020204" pitchFamily="34" charset="0"/>
                        <a:buChar char="•"/>
                      </a:pPr>
                      <a:r>
                        <a:rPr lang="en-US" sz="1800" dirty="0"/>
                        <a:t>Most effective and expensive</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541144">
                <a:tc>
                  <a:txBody>
                    <a:bodyPr/>
                    <a:lstStyle/>
                    <a:p>
                      <a:r>
                        <a:rPr lang="en-US" sz="1800" dirty="0"/>
                        <a:t>Coupons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Certificates that save buyers money when they purchase specified products</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1025229">
                <a:tc>
                  <a:txBody>
                    <a:bodyPr/>
                    <a:lstStyle/>
                    <a:p>
                      <a:r>
                        <a:rPr lang="en-US" sz="1800" dirty="0"/>
                        <a:t>Rebates (cash refunds)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Price reduction occurs after the purchase</a:t>
                      </a:r>
                    </a:p>
                    <a:p>
                      <a:pPr marL="255600" indent="-255600">
                        <a:buClr>
                          <a:schemeClr val="bg2"/>
                        </a:buClr>
                        <a:buFont typeface="Arial" panose="020B0604020202020204" pitchFamily="34" charset="0"/>
                        <a:buChar char="•"/>
                      </a:pPr>
                      <a:r>
                        <a:rPr lang="en-US" sz="1800" dirty="0"/>
                        <a:t>Customer sends proof of purchase to the manufacturer, which then refunds part of the purchase price by mail</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468337">
                <a:tc>
                  <a:txBody>
                    <a:bodyPr/>
                    <a:lstStyle/>
                    <a:p>
                      <a:r>
                        <a:rPr lang="en-US" sz="1800" dirty="0"/>
                        <a:t>Price packs (cents-off deals)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Offers consumers savings off the regular price of a product</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5"/>
                  </a:ext>
                </a:extLst>
              </a:tr>
              <a:tr h="541144">
                <a:tc>
                  <a:txBody>
                    <a:bodyPr/>
                    <a:lstStyle/>
                    <a:p>
                      <a:r>
                        <a:rPr lang="en-US" sz="1800" dirty="0"/>
                        <a:t>Premiums</a:t>
                      </a:r>
                      <a:endParaRPr lang="en-US" sz="1800" dirty="0">
                        <a:solidFill>
                          <a:srgbClr val="000000"/>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Goods offered either free or at low cost as an incentive to buy a product</a:t>
                      </a:r>
                      <a:endParaRPr lang="en-US" sz="1800" dirty="0">
                        <a:solidFill>
                          <a:srgbClr val="000000"/>
                        </a:solidFill>
                      </a:endParaRP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89112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1" y="1112223"/>
            <a:ext cx="4302125" cy="369332"/>
          </a:xfrm>
        </p:spPr>
        <p:txBody>
          <a:bodyPr wrap="square">
            <a:spAutoFit/>
          </a:bodyPr>
          <a:lstStyle/>
          <a:p>
            <a:r>
              <a:rPr lang="en-US" altLang="en-US" sz="2000" dirty="0">
                <a:solidFill>
                  <a:schemeClr val="accent6">
                    <a:lumMod val="50000"/>
                  </a:schemeClr>
                </a:solidFill>
                <a:ea typeface="ＭＳ Ｐゴシック" panose="020B0600070205080204" pitchFamily="34" charset="-128"/>
              </a:rPr>
              <a:t>Consumer Promotion Tools </a:t>
            </a:r>
            <a:r>
              <a:rPr lang="en-US" altLang="en-US" sz="1600" dirty="0">
                <a:solidFill>
                  <a:schemeClr val="accent6">
                    <a:lumMod val="50000"/>
                  </a:schemeClr>
                </a:solidFill>
                <a:ea typeface="ＭＳ Ｐゴシック" panose="020B0600070205080204" pitchFamily="34" charset="-128"/>
              </a:rPr>
              <a:t>(2 of 2)</a:t>
            </a:r>
            <a:endParaRPr lang="en-IN" sz="1600" dirty="0">
              <a:solidFill>
                <a:schemeClr val="accent6">
                  <a:lumMod val="50000"/>
                </a:schemeClr>
              </a:solidFill>
            </a:endParaRPr>
          </a:p>
        </p:txBody>
      </p:sp>
      <p:graphicFrame>
        <p:nvGraphicFramePr>
          <p:cNvPr id="6" name="Table 1"/>
          <p:cNvGraphicFramePr>
            <a:graphicFrameLocks/>
          </p:cNvGraphicFramePr>
          <p:nvPr/>
        </p:nvGraphicFramePr>
        <p:xfrm>
          <a:off x="1992313" y="1828800"/>
          <a:ext cx="8207375" cy="4081461"/>
        </p:xfrm>
        <a:graphic>
          <a:graphicData uri="http://schemas.openxmlformats.org/drawingml/2006/table">
            <a:tbl>
              <a:tblPr firstRow="1">
                <a:tableStyleId>{0E3FDE45-AF77-4B5C-9715-49D594BDF05E}</a:tableStyleId>
              </a:tblPr>
              <a:tblGrid>
                <a:gridCol w="2856997">
                  <a:extLst>
                    <a:ext uri="{9D8B030D-6E8A-4147-A177-3AD203B41FA5}">
                      <a16:colId xmlns:a16="http://schemas.microsoft.com/office/drawing/2014/main" val="20000"/>
                    </a:ext>
                  </a:extLst>
                </a:gridCol>
                <a:gridCol w="5350378">
                  <a:extLst>
                    <a:ext uri="{9D8B030D-6E8A-4147-A177-3AD203B41FA5}">
                      <a16:colId xmlns:a16="http://schemas.microsoft.com/office/drawing/2014/main" val="20003"/>
                    </a:ext>
                  </a:extLst>
                </a:gridCol>
              </a:tblGrid>
              <a:tr h="4781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baseline="0" dirty="0">
                          <a:solidFill>
                            <a:schemeClr val="bg1"/>
                          </a:solidFill>
                        </a:rPr>
                        <a:t>Tools</a:t>
                      </a:r>
                      <a:endParaRPr lang="en-US" sz="2000" b="1" dirty="0">
                        <a:solidFill>
                          <a:schemeClr val="bg1"/>
                        </a:solidFill>
                      </a:endParaRPr>
                    </a:p>
                  </a:txBody>
                  <a:tcPr marL="68580" marR="68580" marT="0" marB="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tc>
                  <a:txBody>
                    <a:bodyPr/>
                    <a:lstStyle/>
                    <a:p>
                      <a:pPr marL="0" marR="0" algn="ctr">
                        <a:lnSpc>
                          <a:spcPct val="115000"/>
                        </a:lnSpc>
                        <a:spcBef>
                          <a:spcPts val="0"/>
                        </a:spcBef>
                        <a:spcAft>
                          <a:spcPts val="0"/>
                        </a:spcAft>
                      </a:pPr>
                      <a:r>
                        <a:rPr lang="en-US" sz="2000" b="1" dirty="0">
                          <a:solidFill>
                            <a:schemeClr val="bg1"/>
                          </a:solidFill>
                          <a:effectLst/>
                          <a:latin typeface="+mn-lt"/>
                          <a:ea typeface="Calibri"/>
                          <a:cs typeface="Times New Roman"/>
                        </a:rPr>
                        <a:t>Description</a:t>
                      </a:r>
                    </a:p>
                  </a:txBody>
                  <a:tcPr marL="68580" marR="68580" marT="0" marB="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FA3"/>
                    </a:solidFill>
                  </a:tcPr>
                </a:tc>
                <a:extLst>
                  <a:ext uri="{0D108BD9-81ED-4DB2-BD59-A6C34878D82A}">
                    <a16:rowId xmlns:a16="http://schemas.microsoft.com/office/drawing/2014/main" val="10002"/>
                  </a:ext>
                </a:extLst>
              </a:tr>
              <a:tr h="87860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Advertising specialties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Useful articles imprinted with an advertiser’</a:t>
                      </a:r>
                      <a:r>
                        <a:rPr kumimoji="0" lang="en-US" altLang="ja-JP" sz="2000" b="0" i="0" u="none" strike="noStrike" cap="none" normalizeH="0" baseline="0" dirty="0">
                          <a:ln>
                            <a:noFill/>
                          </a:ln>
                          <a:solidFill>
                            <a:srgbClr val="000000"/>
                          </a:solidFill>
                          <a:effectLst/>
                          <a:latin typeface="+mn-lt"/>
                          <a:ea typeface="ＭＳ Ｐゴシック" panose="020B0600070205080204" pitchFamily="34" charset="-128"/>
                        </a:rPr>
                        <a:t>s name, logo, or message that are given as gifts to consumers</a:t>
                      </a:r>
                      <a:endPar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endParaRP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6163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Point-of-purchase (POP) promotions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Displays and demonstrations that take place at the point of sale</a:t>
                      </a: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8956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Contests, sweepstakes, and games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Give consumers the chance to win something</a:t>
                      </a: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87860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Event marketing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(or event sponsorships)</a:t>
                      </a:r>
                    </a:p>
                  </a:txBody>
                  <a:tcPr marL="89747" marR="89747" marT="44871" marB="44871" horzOverflow="overflow">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255600" marR="0" lvl="0" indent="-255600" algn="l" defTabSz="914400" rtl="0" eaLnBrk="1" fontAlgn="base" latinLnBrk="0" hangingPunct="1">
                        <a:lnSpc>
                          <a:spcPct val="100000"/>
                        </a:lnSpc>
                        <a:spcBef>
                          <a:spcPct val="0"/>
                        </a:spcBef>
                        <a:spcAft>
                          <a:spcPct val="0"/>
                        </a:spcAft>
                        <a:buClr>
                          <a:schemeClr val="bg2"/>
                        </a:buClr>
                        <a:buSzTx/>
                        <a:buFont typeface="Arial" panose="020B0604020202020204" pitchFamily="34" charset="0"/>
                        <a:buChar char="•"/>
                        <a:tabLst/>
                      </a:pPr>
                      <a:r>
                        <a:rPr kumimoji="0" lang="en-US" altLang="en-US" sz="2000" b="0" i="0" u="none" strike="noStrike" cap="none" normalizeH="0" baseline="0" dirty="0">
                          <a:ln>
                            <a:noFill/>
                          </a:ln>
                          <a:solidFill>
                            <a:srgbClr val="000000"/>
                          </a:solidFill>
                          <a:effectLst/>
                          <a:latin typeface="+mn-lt"/>
                          <a:ea typeface="ＭＳ Ｐゴシック" panose="020B0600070205080204" pitchFamily="34" charset="-128"/>
                        </a:rPr>
                        <a:t>Creating a brand-marketing event or serving as a sole or participating sponsor of events created by others</a:t>
                      </a:r>
                    </a:p>
                  </a:txBody>
                  <a:tcPr marL="89747" marR="89747" marT="44871" marB="44871" horzOverflow="overflow">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72110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9C2634-41E1-9C4C-8B2A-7EDA76700872}"/>
              </a:ext>
            </a:extLst>
          </p:cNvPr>
          <p:cNvSpPr/>
          <p:nvPr/>
        </p:nvSpPr>
        <p:spPr>
          <a:xfrm>
            <a:off x="7528454" y="1574204"/>
            <a:ext cx="2971800" cy="356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66">
              <a:defRPr/>
            </a:pPr>
            <a:endParaRPr lang="en-SA" sz="1350">
              <a:solidFill>
                <a:schemeClr val="accent6">
                  <a:lumMod val="50000"/>
                </a:schemeClr>
              </a:solidFill>
              <a:latin typeface="Impact" panose="020B0806030902050204"/>
            </a:endParaRPr>
          </a:p>
        </p:txBody>
      </p:sp>
      <p:sp>
        <p:nvSpPr>
          <p:cNvPr id="3" name="object 3"/>
          <p:cNvSpPr txBox="1"/>
          <p:nvPr/>
        </p:nvSpPr>
        <p:spPr>
          <a:xfrm>
            <a:off x="1801285" y="2931025"/>
            <a:ext cx="5019675" cy="2377317"/>
          </a:xfrm>
          <a:prstGeom prst="rect">
            <a:avLst/>
          </a:prstGeom>
        </p:spPr>
        <p:txBody>
          <a:bodyPr vert="horz" wrap="square" lIns="0" tIns="0" rIns="0" bIns="0" rtlCol="0">
            <a:spAutoFit/>
          </a:bodyPr>
          <a:lstStyle/>
          <a:p>
            <a:pPr marL="266687" marR="3810" indent="-257162" defTabSz="685766">
              <a:lnSpc>
                <a:spcPts val="2693"/>
              </a:lnSpc>
              <a:buFont typeface="Arial" panose="020B0604020202020204" pitchFamily="34" charset="0"/>
              <a:buChar char="•"/>
              <a:defRPr/>
            </a:pPr>
            <a:r>
              <a:rPr lang="en-US" sz="1050" spc="-11" dirty="0">
                <a:solidFill>
                  <a:schemeClr val="accent6">
                    <a:lumMod val="50000"/>
                  </a:schemeClr>
                </a:solidFill>
                <a:latin typeface="Abadi" panose="020B0604020104020204" pitchFamily="34" charset="0"/>
                <a:ea typeface="ＭＳ Ｐゴシック"/>
                <a:cs typeface="Arial"/>
              </a:rPr>
              <a:t>I</a:t>
            </a:r>
            <a:r>
              <a:rPr lang="en-US" sz="1050" spc="-8" dirty="0">
                <a:solidFill>
                  <a:schemeClr val="accent6">
                    <a:lumMod val="50000"/>
                  </a:schemeClr>
                </a:solidFill>
                <a:latin typeface="Abadi" panose="020B0604020104020204" pitchFamily="34" charset="0"/>
                <a:ea typeface="ＭＳ Ｐゴシック"/>
                <a:cs typeface="Arial"/>
              </a:rPr>
              <a:t>t</a:t>
            </a:r>
            <a:r>
              <a:rPr lang="en-US" sz="1050" spc="-11" dirty="0">
                <a:solidFill>
                  <a:schemeClr val="accent6">
                    <a:lumMod val="50000"/>
                  </a:schemeClr>
                </a:solidFill>
                <a:latin typeface="Abadi" panose="020B0604020104020204" pitchFamily="34" charset="0"/>
                <a:ea typeface="ＭＳ Ｐゴシック"/>
                <a:cs typeface="Arial"/>
              </a:rPr>
              <a:t> </a:t>
            </a:r>
            <a:r>
              <a:rPr lang="en-US" sz="1050" spc="8"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s</a:t>
            </a:r>
            <a:r>
              <a:rPr lang="en-US" sz="1050" spc="-4" dirty="0">
                <a:solidFill>
                  <a:schemeClr val="accent6">
                    <a:lumMod val="50000"/>
                  </a:schemeClr>
                </a:solidFill>
                <a:latin typeface="Abadi" panose="020B0604020104020204" pitchFamily="34" charset="0"/>
                <a:ea typeface="ＭＳ Ｐゴシック"/>
                <a:cs typeface="Arial"/>
              </a:rPr>
              <a:t> </a:t>
            </a:r>
            <a:r>
              <a:rPr lang="en-US" sz="1050" spc="-8" dirty="0">
                <a:solidFill>
                  <a:schemeClr val="accent6">
                    <a:lumMod val="50000"/>
                  </a:schemeClr>
                </a:solidFill>
                <a:latin typeface="Abadi" panose="020B0604020104020204" pitchFamily="34" charset="0"/>
                <a:ea typeface="ＭＳ Ｐゴシック"/>
                <a:cs typeface="Arial"/>
              </a:rPr>
              <a:t>p</a:t>
            </a:r>
            <a:r>
              <a:rPr lang="en-US" sz="1050" spc="-4" dirty="0">
                <a:solidFill>
                  <a:schemeClr val="accent6">
                    <a:lumMod val="50000"/>
                  </a:schemeClr>
                </a:solidFill>
                <a:latin typeface="Abadi" panose="020B0604020104020204" pitchFamily="34" charset="0"/>
                <a:ea typeface="ＭＳ Ｐゴシック"/>
                <a:cs typeface="Arial"/>
              </a:rPr>
              <a:t>ers</a:t>
            </a:r>
            <a:r>
              <a:rPr lang="en-US" sz="1050" spc="-8" dirty="0">
                <a:solidFill>
                  <a:schemeClr val="accent6">
                    <a:lumMod val="50000"/>
                  </a:schemeClr>
                </a:solidFill>
                <a:latin typeface="Abadi" panose="020B0604020104020204" pitchFamily="34" charset="0"/>
                <a:ea typeface="ＭＳ Ｐゴシック"/>
                <a:cs typeface="Arial"/>
              </a:rPr>
              <a:t>o</a:t>
            </a:r>
            <a:r>
              <a:rPr lang="en-US" sz="1050" spc="-4" dirty="0">
                <a:solidFill>
                  <a:schemeClr val="accent6">
                    <a:lumMod val="50000"/>
                  </a:schemeClr>
                </a:solidFill>
                <a:latin typeface="Abadi" panose="020B0604020104020204" pitchFamily="34" charset="0"/>
                <a:ea typeface="ＭＳ Ｐゴシック"/>
                <a:cs typeface="Arial"/>
              </a:rPr>
              <a:t>na</a:t>
            </a:r>
            <a:r>
              <a:rPr lang="en-US" sz="1050" dirty="0">
                <a:solidFill>
                  <a:schemeClr val="accent6">
                    <a:lumMod val="50000"/>
                  </a:schemeClr>
                </a:solidFill>
                <a:latin typeface="Abadi" panose="020B0604020104020204" pitchFamily="34" charset="0"/>
                <a:ea typeface="ＭＳ Ｐゴシック"/>
                <a:cs typeface="Arial"/>
              </a:rPr>
              <a:t>l</a:t>
            </a:r>
            <a:r>
              <a:rPr lang="en-US" sz="1050" spc="-4" dirty="0">
                <a:solidFill>
                  <a:schemeClr val="accent6">
                    <a:lumMod val="50000"/>
                  </a:schemeClr>
                </a:solidFill>
                <a:latin typeface="Abadi" panose="020B0604020104020204" pitchFamily="34" charset="0"/>
                <a:ea typeface="ＭＳ Ｐゴシック"/>
                <a:cs typeface="Arial"/>
              </a:rPr>
              <a:t> promotiona</a:t>
            </a:r>
            <a:r>
              <a:rPr lang="en-US" sz="1050" dirty="0">
                <a:solidFill>
                  <a:schemeClr val="accent6">
                    <a:lumMod val="50000"/>
                  </a:schemeClr>
                </a:solidFill>
                <a:latin typeface="Abadi" panose="020B0604020104020204" pitchFamily="34" charset="0"/>
                <a:ea typeface="ＭＳ Ｐゴシック"/>
                <a:cs typeface="Arial"/>
              </a:rPr>
              <a:t>l</a:t>
            </a:r>
            <a:r>
              <a:rPr lang="en-US" sz="1050" spc="-4" dirty="0">
                <a:solidFill>
                  <a:schemeClr val="accent6">
                    <a:lumMod val="50000"/>
                  </a:schemeClr>
                </a:solidFill>
                <a:latin typeface="Abadi" panose="020B0604020104020204" pitchFamily="34" charset="0"/>
                <a:ea typeface="ＭＳ Ｐゴシック"/>
                <a:cs typeface="Arial"/>
              </a:rPr>
              <a:t> </a:t>
            </a:r>
            <a:r>
              <a:rPr lang="en-US" sz="1050" spc="-19" dirty="0">
                <a:solidFill>
                  <a:schemeClr val="accent6">
                    <a:lumMod val="50000"/>
                  </a:schemeClr>
                </a:solidFill>
                <a:latin typeface="Abadi" panose="020B0604020104020204" pitchFamily="34" charset="0"/>
                <a:ea typeface="ＭＳ Ｐゴシック"/>
                <a:cs typeface="Arial"/>
              </a:rPr>
              <a:t>t</a:t>
            </a:r>
            <a:r>
              <a:rPr lang="en-US" sz="1050" spc="-4" dirty="0">
                <a:solidFill>
                  <a:schemeClr val="accent6">
                    <a:lumMod val="50000"/>
                  </a:schemeClr>
                </a:solidFill>
                <a:latin typeface="Abadi" panose="020B0604020104020204" pitchFamily="34" charset="0"/>
                <a:ea typeface="ＭＳ Ｐゴシック"/>
                <a:cs typeface="Arial"/>
              </a:rPr>
              <a:t>oo</a:t>
            </a:r>
            <a:r>
              <a:rPr lang="en-US" sz="1050" dirty="0">
                <a:solidFill>
                  <a:schemeClr val="accent6">
                    <a:lumMod val="50000"/>
                  </a:schemeClr>
                </a:solidFill>
                <a:latin typeface="Abadi" panose="020B0604020104020204" pitchFamily="34" charset="0"/>
                <a:ea typeface="ＭＳ Ｐゴシック"/>
                <a:cs typeface="Arial"/>
              </a:rPr>
              <a:t>l</a:t>
            </a:r>
            <a:r>
              <a:rPr lang="en-US" sz="1050" spc="-4" dirty="0">
                <a:solidFill>
                  <a:schemeClr val="accent6">
                    <a:lumMod val="50000"/>
                  </a:schemeClr>
                </a:solidFill>
                <a:latin typeface="Abadi" panose="020B0604020104020204" pitchFamily="34" charset="0"/>
                <a:ea typeface="ＭＳ Ｐゴシック"/>
                <a:cs typeface="Arial"/>
              </a:rPr>
              <a:t> i</a:t>
            </a:r>
            <a:r>
              <a:rPr lang="en-US" sz="1050" dirty="0">
                <a:solidFill>
                  <a:schemeClr val="accent6">
                    <a:lumMod val="50000"/>
                  </a:schemeClr>
                </a:solidFill>
                <a:latin typeface="Abadi" panose="020B0604020104020204" pitchFamily="34" charset="0"/>
                <a:ea typeface="ＭＳ Ｐゴシック"/>
                <a:cs typeface="Arial"/>
              </a:rPr>
              <a:t>n</a:t>
            </a:r>
            <a:r>
              <a:rPr lang="en-US" sz="1050" spc="-4" dirty="0">
                <a:solidFill>
                  <a:schemeClr val="accent6">
                    <a:lumMod val="50000"/>
                  </a:schemeClr>
                </a:solidFill>
                <a:latin typeface="Abadi" panose="020B0604020104020204" pitchFamily="34" charset="0"/>
                <a:ea typeface="ＭＳ Ｐゴシック"/>
                <a:cs typeface="Arial"/>
              </a:rPr>
              <a:t> </a:t>
            </a:r>
            <a:r>
              <a:rPr lang="en-US" sz="1050" spc="-15" dirty="0">
                <a:solidFill>
                  <a:schemeClr val="accent6">
                    <a:lumMod val="50000"/>
                  </a:schemeClr>
                </a:solidFill>
                <a:latin typeface="Abadi" panose="020B0604020104020204" pitchFamily="34" charset="0"/>
                <a:ea typeface="ＭＳ Ｐゴシック"/>
                <a:cs typeface="Arial"/>
              </a:rPr>
              <a:t>w</a:t>
            </a:r>
            <a:r>
              <a:rPr lang="en-US" sz="1050" spc="-8" dirty="0">
                <a:solidFill>
                  <a:schemeClr val="accent6">
                    <a:lumMod val="50000"/>
                  </a:schemeClr>
                </a:solidFill>
                <a:latin typeface="Abadi" panose="020B0604020104020204" pitchFamily="34" charset="0"/>
                <a:ea typeface="ＭＳ Ｐゴシック"/>
                <a:cs typeface="Arial"/>
              </a:rPr>
              <a:t>h</a:t>
            </a:r>
            <a:r>
              <a:rPr lang="en-US" sz="1050" spc="8"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ch</a:t>
            </a:r>
            <a:r>
              <a:rPr lang="en-US" sz="1050" spc="-15" dirty="0">
                <a:solidFill>
                  <a:schemeClr val="accent6">
                    <a:lumMod val="50000"/>
                  </a:schemeClr>
                </a:solidFill>
                <a:latin typeface="Abadi" panose="020B0604020104020204" pitchFamily="34" charset="0"/>
                <a:ea typeface="ＭＳ Ｐゴシック"/>
                <a:cs typeface="Arial"/>
              </a:rPr>
              <a:t> </a:t>
            </a:r>
            <a:r>
              <a:rPr lang="en-US" sz="1050" spc="-4" dirty="0">
                <a:solidFill>
                  <a:schemeClr val="accent6">
                    <a:lumMod val="50000"/>
                  </a:schemeClr>
                </a:solidFill>
                <a:latin typeface="Abadi" panose="020B0604020104020204" pitchFamily="34" charset="0"/>
                <a:ea typeface="ＭＳ Ｐゴシック"/>
                <a:cs typeface="Arial"/>
              </a:rPr>
              <a:t>ther</a:t>
            </a:r>
            <a:r>
              <a:rPr lang="en-US" sz="1050" dirty="0">
                <a:solidFill>
                  <a:schemeClr val="accent6">
                    <a:lumMod val="50000"/>
                  </a:schemeClr>
                </a:solidFill>
                <a:latin typeface="Abadi" panose="020B0604020104020204" pitchFamily="34" charset="0"/>
                <a:ea typeface="ＭＳ Ｐゴシック"/>
                <a:cs typeface="Arial"/>
              </a:rPr>
              <a:t>e </a:t>
            </a:r>
            <a:r>
              <a:rPr lang="en-US" sz="1050" spc="-4"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s</a:t>
            </a:r>
            <a:r>
              <a:rPr lang="en-US" sz="1050" spc="-4"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a</a:t>
            </a:r>
            <a:r>
              <a:rPr lang="en-US" sz="1050" spc="-11" dirty="0">
                <a:solidFill>
                  <a:schemeClr val="accent6">
                    <a:lumMod val="50000"/>
                  </a:schemeClr>
                </a:solidFill>
                <a:latin typeface="Abadi" panose="020B0604020104020204" pitchFamily="34" charset="0"/>
                <a:ea typeface="ＭＳ Ｐゴシック"/>
                <a:cs typeface="Arial"/>
              </a:rPr>
              <a:t> </a:t>
            </a:r>
            <a:r>
              <a:rPr lang="en-US" sz="1050" spc="-4" dirty="0">
                <a:solidFill>
                  <a:schemeClr val="accent6">
                    <a:lumMod val="50000"/>
                  </a:schemeClr>
                </a:solidFill>
                <a:latin typeface="Abadi" panose="020B0604020104020204" pitchFamily="34" charset="0"/>
                <a:ea typeface="ＭＳ Ｐゴシック"/>
                <a:cs typeface="Arial"/>
              </a:rPr>
              <a:t>face-to-face </a:t>
            </a:r>
            <a:r>
              <a:rPr lang="en-US" sz="1050" dirty="0">
                <a:solidFill>
                  <a:schemeClr val="accent6">
                    <a:lumMod val="50000"/>
                  </a:schemeClr>
                </a:solidFill>
                <a:latin typeface="Abadi" panose="020B0604020104020204" pitchFamily="34" charset="0"/>
                <a:ea typeface="ＭＳ Ｐゴシック"/>
                <a:cs typeface="Arial"/>
              </a:rPr>
              <a:t>con</a:t>
            </a:r>
            <a:r>
              <a:rPr lang="en-US" sz="1050" spc="-15" dirty="0">
                <a:solidFill>
                  <a:schemeClr val="accent6">
                    <a:lumMod val="50000"/>
                  </a:schemeClr>
                </a:solidFill>
                <a:latin typeface="Abadi" panose="020B0604020104020204" pitchFamily="34" charset="0"/>
                <a:ea typeface="ＭＳ Ｐゴシック"/>
                <a:cs typeface="Arial"/>
              </a:rPr>
              <a:t>t</a:t>
            </a:r>
            <a:r>
              <a:rPr lang="en-US" sz="1050" spc="-19" dirty="0">
                <a:solidFill>
                  <a:schemeClr val="accent6">
                    <a:lumMod val="50000"/>
                  </a:schemeClr>
                </a:solidFill>
                <a:latin typeface="Abadi" panose="020B0604020104020204" pitchFamily="34" charset="0"/>
                <a:ea typeface="ＭＳ Ｐゴシック"/>
                <a:cs typeface="Arial"/>
              </a:rPr>
              <a:t>ac</a:t>
            </a:r>
            <a:r>
              <a:rPr lang="en-US" sz="1050" spc="-8" dirty="0">
                <a:solidFill>
                  <a:schemeClr val="accent6">
                    <a:lumMod val="50000"/>
                  </a:schemeClr>
                </a:solidFill>
                <a:latin typeface="Abadi" panose="020B0604020104020204" pitchFamily="34" charset="0"/>
                <a:ea typeface="ＭＳ Ｐゴシック"/>
                <a:cs typeface="Arial"/>
              </a:rPr>
              <a:t>t</a:t>
            </a:r>
            <a:r>
              <a:rPr lang="en-US" sz="1050" spc="-4" dirty="0">
                <a:solidFill>
                  <a:schemeClr val="accent6">
                    <a:lumMod val="50000"/>
                  </a:schemeClr>
                </a:solidFill>
                <a:latin typeface="Abadi" panose="020B0604020104020204" pitchFamily="34" charset="0"/>
                <a:ea typeface="ＭＳ Ｐゴシック"/>
                <a:cs typeface="Arial"/>
              </a:rPr>
              <a:t> b</a:t>
            </a:r>
            <a:r>
              <a:rPr lang="en-US" sz="1050" spc="-8" dirty="0">
                <a:solidFill>
                  <a:schemeClr val="accent6">
                    <a:lumMod val="50000"/>
                  </a:schemeClr>
                </a:solidFill>
                <a:latin typeface="Abadi" panose="020B0604020104020204" pitchFamily="34" charset="0"/>
                <a:ea typeface="ＭＳ Ｐゴシック"/>
                <a:cs typeface="Arial"/>
              </a:rPr>
              <a:t>e</a:t>
            </a:r>
            <a:r>
              <a:rPr lang="en-US" sz="1050" spc="-4" dirty="0">
                <a:solidFill>
                  <a:schemeClr val="accent6">
                    <a:lumMod val="50000"/>
                  </a:schemeClr>
                </a:solidFill>
                <a:latin typeface="Abadi" panose="020B0604020104020204" pitchFamily="34" charset="0"/>
                <a:ea typeface="ＭＳ Ｐゴシック"/>
                <a:cs typeface="Arial"/>
              </a:rPr>
              <a:t>t</a:t>
            </a:r>
            <a:r>
              <a:rPr lang="en-US" sz="1050" spc="-15" dirty="0">
                <a:solidFill>
                  <a:schemeClr val="accent6">
                    <a:lumMod val="50000"/>
                  </a:schemeClr>
                </a:solidFill>
                <a:latin typeface="Abadi" panose="020B0604020104020204" pitchFamily="34" charset="0"/>
                <a:ea typeface="ＭＳ Ｐゴシック"/>
                <a:cs typeface="Arial"/>
              </a:rPr>
              <a:t>w</a:t>
            </a:r>
            <a:r>
              <a:rPr lang="en-US" sz="1050" spc="-4" dirty="0">
                <a:solidFill>
                  <a:schemeClr val="accent6">
                    <a:lumMod val="50000"/>
                  </a:schemeClr>
                </a:solidFill>
                <a:latin typeface="Abadi" panose="020B0604020104020204" pitchFamily="34" charset="0"/>
                <a:ea typeface="ＭＳ Ｐゴシック"/>
                <a:cs typeface="Arial"/>
              </a:rPr>
              <a:t>ee</a:t>
            </a:r>
            <a:r>
              <a:rPr lang="en-US" sz="1050" dirty="0">
                <a:solidFill>
                  <a:schemeClr val="accent6">
                    <a:lumMod val="50000"/>
                  </a:schemeClr>
                </a:solidFill>
                <a:latin typeface="Abadi" panose="020B0604020104020204" pitchFamily="34" charset="0"/>
                <a:ea typeface="ＭＳ Ｐゴシック"/>
                <a:cs typeface="Arial"/>
              </a:rPr>
              <a:t>n</a:t>
            </a:r>
            <a:r>
              <a:rPr lang="en-US" sz="1050" spc="-11"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a</a:t>
            </a:r>
            <a:r>
              <a:rPr lang="en-US" sz="1050" spc="-4"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company </a:t>
            </a:r>
            <a:r>
              <a:rPr lang="en-US" sz="1050" spc="-8" dirty="0">
                <a:solidFill>
                  <a:schemeClr val="accent6">
                    <a:lumMod val="50000"/>
                  </a:schemeClr>
                </a:solidFill>
                <a:latin typeface="Abadi" panose="020B0604020104020204" pitchFamily="34" charset="0"/>
                <a:ea typeface="ＭＳ Ｐゴシック"/>
                <a:cs typeface="Arial"/>
              </a:rPr>
              <a:t>r</a:t>
            </a:r>
            <a:r>
              <a:rPr lang="en-US" sz="1050" spc="-4" dirty="0">
                <a:solidFill>
                  <a:schemeClr val="accent6">
                    <a:lumMod val="50000"/>
                  </a:schemeClr>
                </a:solidFill>
                <a:latin typeface="Abadi" panose="020B0604020104020204" pitchFamily="34" charset="0"/>
                <a:ea typeface="ＭＳ Ｐゴシック"/>
                <a:cs typeface="Arial"/>
              </a:rPr>
              <a:t>epr</a:t>
            </a:r>
            <a:r>
              <a:rPr lang="en-US" sz="1050" spc="-8" dirty="0">
                <a:solidFill>
                  <a:schemeClr val="accent6">
                    <a:lumMod val="50000"/>
                  </a:schemeClr>
                </a:solidFill>
                <a:latin typeface="Abadi" panose="020B0604020104020204" pitchFamily="34" charset="0"/>
                <a:ea typeface="ＭＳ Ｐゴシック"/>
                <a:cs typeface="Arial"/>
              </a:rPr>
              <a:t>e</a:t>
            </a:r>
            <a:r>
              <a:rPr lang="en-US" sz="1050" dirty="0">
                <a:solidFill>
                  <a:schemeClr val="accent6">
                    <a:lumMod val="50000"/>
                  </a:schemeClr>
                </a:solidFill>
                <a:latin typeface="Abadi" panose="020B0604020104020204" pitchFamily="34" charset="0"/>
                <a:ea typeface="ＭＳ Ｐゴシック"/>
                <a:cs typeface="Arial"/>
              </a:rPr>
              <a:t>senta</a:t>
            </a:r>
            <a:r>
              <a:rPr lang="en-US" sz="1050" spc="-15" dirty="0">
                <a:solidFill>
                  <a:schemeClr val="accent6">
                    <a:lumMod val="50000"/>
                  </a:schemeClr>
                </a:solidFill>
                <a:latin typeface="Abadi" panose="020B0604020104020204" pitchFamily="34" charset="0"/>
                <a:ea typeface="ＭＳ Ｐゴシック"/>
                <a:cs typeface="Arial"/>
              </a:rPr>
              <a:t>t</a:t>
            </a:r>
            <a:r>
              <a:rPr lang="en-US" sz="1050" spc="8" dirty="0">
                <a:solidFill>
                  <a:schemeClr val="accent6">
                    <a:lumMod val="50000"/>
                  </a:schemeClr>
                </a:solidFill>
                <a:latin typeface="Abadi" panose="020B0604020104020204" pitchFamily="34" charset="0"/>
                <a:ea typeface="ＭＳ Ｐゴシック"/>
                <a:cs typeface="Arial"/>
              </a:rPr>
              <a:t>i</a:t>
            </a:r>
            <a:r>
              <a:rPr lang="en-US" sz="1050" dirty="0">
                <a:solidFill>
                  <a:schemeClr val="accent6">
                    <a:lumMod val="50000"/>
                  </a:schemeClr>
                </a:solidFill>
                <a:latin typeface="Abadi" panose="020B0604020104020204" pitchFamily="34" charset="0"/>
                <a:ea typeface="ＭＳ Ｐゴシック"/>
                <a:cs typeface="Arial"/>
              </a:rPr>
              <a:t>ve</a:t>
            </a:r>
            <a:r>
              <a:rPr lang="en-US" sz="1050" spc="-11" dirty="0">
                <a:solidFill>
                  <a:schemeClr val="accent6">
                    <a:lumMod val="50000"/>
                  </a:schemeClr>
                </a:solidFill>
                <a:latin typeface="Abadi" panose="020B0604020104020204" pitchFamily="34" charset="0"/>
                <a:ea typeface="ＭＳ Ｐゴシック"/>
                <a:cs typeface="Arial"/>
              </a:rPr>
              <a:t> </a:t>
            </a:r>
            <a:r>
              <a:rPr lang="en-US" sz="1050" spc="-4" dirty="0">
                <a:solidFill>
                  <a:schemeClr val="accent6">
                    <a:lumMod val="50000"/>
                  </a:schemeClr>
                </a:solidFill>
                <a:latin typeface="Abadi" panose="020B0604020104020204" pitchFamily="34" charset="0"/>
                <a:ea typeface="ＭＳ Ｐゴシック"/>
                <a:cs typeface="Arial"/>
              </a:rPr>
              <a:t>an</a:t>
            </a:r>
            <a:r>
              <a:rPr lang="en-US" sz="1050" dirty="0">
                <a:solidFill>
                  <a:schemeClr val="accent6">
                    <a:lumMod val="50000"/>
                  </a:schemeClr>
                </a:solidFill>
                <a:latin typeface="Abadi" panose="020B0604020104020204" pitchFamily="34" charset="0"/>
                <a:ea typeface="ＭＳ Ｐゴシック"/>
                <a:cs typeface="Arial"/>
              </a:rPr>
              <a:t>d</a:t>
            </a:r>
            <a:r>
              <a:rPr lang="en-US" sz="1050" spc="-11"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a</a:t>
            </a:r>
            <a:r>
              <a:rPr lang="en-US" sz="1050" spc="-4" dirty="0">
                <a:solidFill>
                  <a:schemeClr val="accent6">
                    <a:lumMod val="50000"/>
                  </a:schemeClr>
                </a:solidFill>
                <a:latin typeface="Abadi" panose="020B0604020104020204" pitchFamily="34" charset="0"/>
                <a:ea typeface="ＭＳ Ｐゴシック"/>
                <a:cs typeface="Arial"/>
              </a:rPr>
              <a:t> </a:t>
            </a:r>
            <a:r>
              <a:rPr lang="en-US" sz="1050" dirty="0">
                <a:solidFill>
                  <a:schemeClr val="accent6">
                    <a:lumMod val="50000"/>
                  </a:schemeClr>
                </a:solidFill>
                <a:latin typeface="Abadi" panose="020B0604020104020204" pitchFamily="34" charset="0"/>
                <a:ea typeface="ＭＳ Ｐゴシック"/>
                <a:cs typeface="Arial"/>
              </a:rPr>
              <a:t>cust</a:t>
            </a:r>
            <a:r>
              <a:rPr lang="en-US" sz="1050" spc="-11" dirty="0">
                <a:solidFill>
                  <a:schemeClr val="accent6">
                    <a:lumMod val="50000"/>
                  </a:schemeClr>
                </a:solidFill>
                <a:latin typeface="Abadi" panose="020B0604020104020204" pitchFamily="34" charset="0"/>
                <a:ea typeface="ＭＳ Ｐゴシック"/>
                <a:cs typeface="Arial"/>
              </a:rPr>
              <a:t>o</a:t>
            </a:r>
            <a:r>
              <a:rPr lang="en-US" sz="1050" spc="4" dirty="0">
                <a:solidFill>
                  <a:schemeClr val="accent6">
                    <a:lumMod val="50000"/>
                  </a:schemeClr>
                </a:solidFill>
                <a:latin typeface="Abadi" panose="020B0604020104020204" pitchFamily="34" charset="0"/>
                <a:ea typeface="ＭＳ Ｐゴシック"/>
                <a:cs typeface="Arial"/>
              </a:rPr>
              <a:t>m</a:t>
            </a:r>
            <a:r>
              <a:rPr lang="en-US" sz="1050" spc="-4" dirty="0">
                <a:solidFill>
                  <a:schemeClr val="accent6">
                    <a:lumMod val="50000"/>
                  </a:schemeClr>
                </a:solidFill>
                <a:latin typeface="Abadi" panose="020B0604020104020204" pitchFamily="34" charset="0"/>
                <a:ea typeface="ＭＳ Ｐゴシック"/>
                <a:cs typeface="Arial"/>
              </a:rPr>
              <a:t>er</a:t>
            </a:r>
            <a:r>
              <a:rPr lang="en-US" sz="1050" dirty="0">
                <a:solidFill>
                  <a:schemeClr val="accent6">
                    <a:lumMod val="50000"/>
                  </a:schemeClr>
                </a:solidFill>
                <a:latin typeface="Abadi" panose="020B0604020104020204" pitchFamily="34" charset="0"/>
                <a:ea typeface="Times New Roman" panose="02020603050405020304" pitchFamily="18" charset="0"/>
              </a:rPr>
              <a:t>s. </a:t>
            </a:r>
          </a:p>
          <a:p>
            <a:pPr marL="266687" marR="3810" indent="-257162" defTabSz="685766">
              <a:lnSpc>
                <a:spcPts val="2693"/>
              </a:lnSpc>
              <a:buFont typeface="Arial" panose="020B0604020202020204" pitchFamily="34" charset="0"/>
              <a:buChar char="•"/>
              <a:defRPr/>
            </a:pPr>
            <a:r>
              <a:rPr lang="en-US" sz="1050" dirty="0">
                <a:solidFill>
                  <a:schemeClr val="accent6">
                    <a:lumMod val="50000"/>
                  </a:schemeClr>
                </a:solidFill>
                <a:latin typeface="Abadi" panose="020B0604020104020204" pitchFamily="34" charset="0"/>
                <a:ea typeface="Times New Roman" panose="02020603050405020304" pitchFamily="18" charset="0"/>
              </a:rPr>
              <a:t>the process of helping and persuading one or more prospects to purchase a good or service or to act on any idea using an oral presentation, often in a face-to-face manner or by telephone. </a:t>
            </a:r>
          </a:p>
          <a:p>
            <a:pPr marL="266687" marR="3810" indent="-257162" defTabSz="685766">
              <a:lnSpc>
                <a:spcPts val="2693"/>
              </a:lnSpc>
              <a:buFont typeface="Arial" panose="020B0604020202020204" pitchFamily="34" charset="0"/>
              <a:buChar char="•"/>
              <a:defRPr/>
            </a:pPr>
            <a:r>
              <a:rPr lang="en-US" sz="1050" dirty="0">
                <a:solidFill>
                  <a:schemeClr val="accent6">
                    <a:lumMod val="50000"/>
                  </a:schemeClr>
                </a:solidFill>
                <a:latin typeface="Abadi" panose="020B0604020104020204" pitchFamily="34" charset="0"/>
                <a:ea typeface="Times New Roman" panose="02020603050405020304" pitchFamily="18" charset="0"/>
              </a:rPr>
              <a:t>Examples include sales presentations, sales meetings, sales training and incentive programs for intermediary salespeople, samples, and telemarketing.</a:t>
            </a:r>
            <a:r>
              <a:rPr lang="en-US" sz="1050" dirty="0">
                <a:solidFill>
                  <a:schemeClr val="accent6">
                    <a:lumMod val="50000"/>
                  </a:schemeClr>
                </a:solidFill>
                <a:latin typeface="Abadi" panose="020B0604020104020204" pitchFamily="34" charset="0"/>
              </a:rPr>
              <a:t> </a:t>
            </a:r>
          </a:p>
        </p:txBody>
      </p:sp>
      <p:pic>
        <p:nvPicPr>
          <p:cNvPr id="5" name="Picture 4">
            <a:extLst>
              <a:ext uri="{FF2B5EF4-FFF2-40B4-BE49-F238E27FC236}">
                <a16:creationId xmlns:a16="http://schemas.microsoft.com/office/drawing/2014/main" id="{2730B0ED-DDAA-BB42-ACA8-E2184F3F6315}"/>
              </a:ext>
            </a:extLst>
          </p:cNvPr>
          <p:cNvPicPr>
            <a:picLocks noChangeAspect="1"/>
          </p:cNvPicPr>
          <p:nvPr/>
        </p:nvPicPr>
        <p:blipFill rotWithShape="1">
          <a:blip r:embed="rId3"/>
          <a:srcRect l="1833" t="4408" r="50000" b="977"/>
          <a:stretch/>
        </p:blipFill>
        <p:spPr>
          <a:xfrm>
            <a:off x="7637992" y="1640834"/>
            <a:ext cx="2752725" cy="3426034"/>
          </a:xfrm>
          <a:prstGeom prst="rect">
            <a:avLst/>
          </a:prstGeom>
        </p:spPr>
        <p:style>
          <a:lnRef idx="2">
            <a:schemeClr val="dk1"/>
          </a:lnRef>
          <a:fillRef idx="1">
            <a:schemeClr val="lt1"/>
          </a:fillRef>
          <a:effectRef idx="0">
            <a:schemeClr val="dk1"/>
          </a:effectRef>
          <a:fontRef idx="minor">
            <a:schemeClr val="dk1"/>
          </a:fontRef>
        </p:style>
      </p:pic>
      <p:sp>
        <p:nvSpPr>
          <p:cNvPr id="8" name="object 2">
            <a:extLst>
              <a:ext uri="{FF2B5EF4-FFF2-40B4-BE49-F238E27FC236}">
                <a16:creationId xmlns:a16="http://schemas.microsoft.com/office/drawing/2014/main" id="{26465983-6818-9645-6551-457FAA7D196B}"/>
              </a:ext>
            </a:extLst>
          </p:cNvPr>
          <p:cNvSpPr txBox="1"/>
          <p:nvPr/>
        </p:nvSpPr>
        <p:spPr>
          <a:xfrm>
            <a:off x="2494126" y="1305191"/>
            <a:ext cx="2702742" cy="1933956"/>
          </a:xfrm>
          <a:prstGeom prst="rect">
            <a:avLst/>
          </a:prstGeom>
        </p:spPr>
        <p:txBody>
          <a:bodyPr vert="horz" lIns="68580" tIns="34290" rIns="68580" bIns="34290" rtlCol="0" anchor="ctr">
            <a:normAutofit/>
          </a:bodyPr>
          <a:lstStyle/>
          <a:p>
            <a:pPr marL="9525" defTabSz="685766">
              <a:lnSpc>
                <a:spcPct val="90000"/>
              </a:lnSpc>
              <a:spcBef>
                <a:spcPct val="0"/>
              </a:spcBef>
              <a:spcAft>
                <a:spcPts val="450"/>
              </a:spcAft>
              <a:defRPr/>
            </a:pPr>
            <a:r>
              <a:rPr lang="en-US" sz="3300" cap="all" spc="-11" dirty="0">
                <a:solidFill>
                  <a:schemeClr val="accent6">
                    <a:lumMod val="50000"/>
                  </a:schemeClr>
                </a:solidFill>
                <a:latin typeface="Impact" panose="020B0806030902050204"/>
              </a:rPr>
              <a:t>Personal selling </a:t>
            </a:r>
            <a:endParaRPr lang="en-US" sz="3300" cap="all" dirty="0">
              <a:solidFill>
                <a:schemeClr val="accent6">
                  <a:lumMod val="50000"/>
                </a:schemeClr>
              </a:solidFill>
              <a:latin typeface="Impact" panose="020B0806030902050204"/>
            </a:endParaRPr>
          </a:p>
        </p:txBody>
      </p:sp>
      <p:sp>
        <p:nvSpPr>
          <p:cNvPr id="9" name="TextBox 8">
            <a:extLst>
              <a:ext uri="{FF2B5EF4-FFF2-40B4-BE49-F238E27FC236}">
                <a16:creationId xmlns:a16="http://schemas.microsoft.com/office/drawing/2014/main" id="{5E0A7701-D8D1-A87C-9DF3-213CAA787D81}"/>
              </a:ext>
            </a:extLst>
          </p:cNvPr>
          <p:cNvSpPr txBox="1"/>
          <p:nvPr/>
        </p:nvSpPr>
        <p:spPr>
          <a:xfrm>
            <a:off x="1801284" y="2029796"/>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3</a:t>
            </a:r>
          </a:p>
        </p:txBody>
      </p:sp>
      <p:sp>
        <p:nvSpPr>
          <p:cNvPr id="2" name="TextBox 1">
            <a:extLst>
              <a:ext uri="{FF2B5EF4-FFF2-40B4-BE49-F238E27FC236}">
                <a16:creationId xmlns:a16="http://schemas.microsoft.com/office/drawing/2014/main" id="{C65822ED-20D1-B050-1E33-933FB7B3095A}"/>
              </a:ext>
            </a:extLst>
          </p:cNvPr>
          <p:cNvSpPr txBox="1"/>
          <p:nvPr/>
        </p:nvSpPr>
        <p:spPr>
          <a:xfrm>
            <a:off x="1600200" y="1140600"/>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16146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5F4B9-06BD-14C8-A63B-E394B2BA51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C0824A-D9DC-5CFA-3E41-25E309CC8C10}"/>
              </a:ext>
            </a:extLst>
          </p:cNvPr>
          <p:cNvPicPr>
            <a:picLocks noChangeAspect="1"/>
          </p:cNvPicPr>
          <p:nvPr/>
        </p:nvPicPr>
        <p:blipFill rotWithShape="1">
          <a:blip r:embed="rId2"/>
          <a:srcRect b="50534"/>
          <a:stretch/>
        </p:blipFill>
        <p:spPr>
          <a:xfrm>
            <a:off x="5190101" y="1059574"/>
            <a:ext cx="5193986" cy="95598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4321E01-D355-2F00-9FA6-D52C96E4B193}"/>
              </a:ext>
            </a:extLst>
          </p:cNvPr>
          <p:cNvPicPr>
            <a:picLocks noChangeAspect="1"/>
          </p:cNvPicPr>
          <p:nvPr/>
        </p:nvPicPr>
        <p:blipFill>
          <a:blip r:embed="rId3"/>
          <a:stretch>
            <a:fillRect/>
          </a:stretch>
        </p:blipFill>
        <p:spPr>
          <a:xfrm>
            <a:off x="4897101" y="4316393"/>
            <a:ext cx="2514153" cy="146694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34D98F0-56D5-C598-549F-6319EA14A14C}"/>
              </a:ext>
            </a:extLst>
          </p:cNvPr>
          <p:cNvPicPr>
            <a:picLocks noChangeAspect="1"/>
          </p:cNvPicPr>
          <p:nvPr/>
        </p:nvPicPr>
        <p:blipFill>
          <a:blip r:embed="rId4"/>
          <a:stretch>
            <a:fillRect/>
          </a:stretch>
        </p:blipFill>
        <p:spPr>
          <a:xfrm>
            <a:off x="1576074" y="1896036"/>
            <a:ext cx="3216491" cy="3921539"/>
          </a:xfrm>
          <a:prstGeom prst="rect">
            <a:avLst/>
          </a:prstGeom>
        </p:spPr>
      </p:pic>
      <p:sp>
        <p:nvSpPr>
          <p:cNvPr id="10" name="Title 1">
            <a:extLst>
              <a:ext uri="{FF2B5EF4-FFF2-40B4-BE49-F238E27FC236}">
                <a16:creationId xmlns:a16="http://schemas.microsoft.com/office/drawing/2014/main" id="{2B265C60-76B3-5781-5878-07D5E6FEA2B4}"/>
              </a:ext>
            </a:extLst>
          </p:cNvPr>
          <p:cNvSpPr>
            <a:spLocks noGrp="1"/>
          </p:cNvSpPr>
          <p:nvPr>
            <p:ph type="title" idx="4294967295"/>
          </p:nvPr>
        </p:nvSpPr>
        <p:spPr>
          <a:xfrm>
            <a:off x="1524001" y="1059574"/>
            <a:ext cx="2934821" cy="753659"/>
          </a:xfrm>
          <a:solidFill>
            <a:schemeClr val="bg1"/>
          </a:solidFill>
          <a:ln>
            <a:solidFill>
              <a:srgbClr val="0070C0"/>
            </a:solidFill>
          </a:ln>
        </p:spPr>
        <p:txBody>
          <a:bodyPr>
            <a:normAutofit/>
          </a:bodyPr>
          <a:lstStyle/>
          <a:p>
            <a:pPr algn="ctr"/>
            <a:r>
              <a:rPr lang="en-US" altLang="en-US" sz="3600" dirty="0">
                <a:latin typeface="+mn-lt"/>
                <a:ea typeface="ＭＳ Ｐゴシック" panose="020B0600070205080204" pitchFamily="34" charset="-128"/>
                <a:cs typeface="+mn-cs"/>
              </a:rPr>
              <a:t>1st  P- Product </a:t>
            </a:r>
            <a:endParaRPr lang="en-IN" sz="3600" dirty="0">
              <a:latin typeface="+mn-lt"/>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CCA58A40-F2FF-2C42-E163-C2B7CE697D85}"/>
              </a:ext>
            </a:extLst>
          </p:cNvPr>
          <p:cNvPicPr>
            <a:picLocks noChangeAspect="1"/>
          </p:cNvPicPr>
          <p:nvPr/>
        </p:nvPicPr>
        <p:blipFill rotWithShape="1">
          <a:blip r:embed="rId5"/>
          <a:srcRect l="5012" t="944" r="4175" b="2707"/>
          <a:stretch/>
        </p:blipFill>
        <p:spPr>
          <a:xfrm>
            <a:off x="4897100" y="2251075"/>
            <a:ext cx="2449874" cy="182980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6C07FA0-AF29-2D6F-A15E-1A08FF067208}"/>
              </a:ext>
            </a:extLst>
          </p:cNvPr>
          <p:cNvPicPr>
            <a:picLocks noChangeAspect="1"/>
          </p:cNvPicPr>
          <p:nvPr/>
        </p:nvPicPr>
        <p:blipFill rotWithShape="1">
          <a:blip r:embed="rId6"/>
          <a:srcRect l="7127" r="6026" b="6937"/>
          <a:stretch/>
        </p:blipFill>
        <p:spPr>
          <a:xfrm>
            <a:off x="7618340" y="2273521"/>
            <a:ext cx="2842572" cy="180735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DF464CC-A112-E07C-42C5-EC83D52C7982}"/>
              </a:ext>
            </a:extLst>
          </p:cNvPr>
          <p:cNvPicPr>
            <a:picLocks noChangeAspect="1"/>
          </p:cNvPicPr>
          <p:nvPr/>
        </p:nvPicPr>
        <p:blipFill rotWithShape="1">
          <a:blip r:embed="rId7"/>
          <a:srcRect t="20371" r="35027" b="7345"/>
          <a:stretch/>
        </p:blipFill>
        <p:spPr>
          <a:xfrm>
            <a:off x="7557413" y="4489097"/>
            <a:ext cx="2964429" cy="129424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0090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813" y="1173879"/>
            <a:ext cx="4016375" cy="978729"/>
          </a:xfrm>
        </p:spPr>
        <p:txBody>
          <a:bodyPr wrap="square">
            <a:spAutoFit/>
          </a:bodyPr>
          <a:lstStyle/>
          <a:p>
            <a:r>
              <a:rPr lang="en-US" altLang="en-US" dirty="0">
                <a:solidFill>
                  <a:schemeClr val="accent6">
                    <a:lumMod val="50000"/>
                  </a:schemeClr>
                </a:solidFill>
                <a:latin typeface="+mj-lt"/>
                <a:ea typeface="ＭＳ Ｐゴシック" panose="020B0600070205080204" pitchFamily="34" charset="-128"/>
              </a:rPr>
              <a:t>Personal Selling </a:t>
            </a:r>
            <a:r>
              <a:rPr lang="en-US" altLang="en-US" sz="2000" dirty="0">
                <a:solidFill>
                  <a:schemeClr val="accent6">
                    <a:lumMod val="50000"/>
                  </a:schemeClr>
                </a:solidFill>
                <a:ea typeface="ＭＳ Ｐゴシック" panose="020B0600070205080204" pitchFamily="34" charset="-128"/>
              </a:rPr>
              <a:t>(1 of 2)</a:t>
            </a:r>
            <a:endParaRPr lang="en-IN" sz="2000" dirty="0">
              <a:solidFill>
                <a:schemeClr val="accent6">
                  <a:lumMod val="50000"/>
                </a:schemeClr>
              </a:solidFill>
            </a:endParaRPr>
          </a:p>
        </p:txBody>
      </p:sp>
      <p:sp>
        <p:nvSpPr>
          <p:cNvPr id="3" name="Content Placeholder 2"/>
          <p:cNvSpPr>
            <a:spLocks noGrp="1"/>
          </p:cNvSpPr>
          <p:nvPr>
            <p:ph idx="1"/>
          </p:nvPr>
        </p:nvSpPr>
        <p:spPr>
          <a:xfrm>
            <a:off x="1981200" y="2362200"/>
            <a:ext cx="8229600" cy="2739724"/>
          </a:xfrm>
        </p:spPr>
        <p:txBody>
          <a:bodyPr>
            <a:spAutoFit/>
          </a:bodyPr>
          <a:lstStyle/>
          <a:p>
            <a:r>
              <a:rPr lang="en-US" sz="2400" dirty="0">
                <a:solidFill>
                  <a:schemeClr val="accent6">
                    <a:lumMod val="50000"/>
                  </a:schemeClr>
                </a:solidFill>
              </a:rPr>
              <a:t>Personal presentations by a sales force to engage customers, make sales, and build customer relationships</a:t>
            </a:r>
          </a:p>
          <a:p>
            <a:r>
              <a:rPr lang="en-US" altLang="en-US" sz="2400" b="1" dirty="0">
                <a:solidFill>
                  <a:schemeClr val="accent6">
                    <a:lumMod val="50000"/>
                  </a:schemeClr>
                </a:solidFill>
                <a:ea typeface="ＭＳ Ｐゴシック" panose="020B0600070205080204" pitchFamily="34" charset="-128"/>
              </a:rPr>
              <a:t>Salesperson</a:t>
            </a:r>
            <a:r>
              <a:rPr lang="en-US" altLang="en-US" sz="2400" dirty="0">
                <a:solidFill>
                  <a:schemeClr val="accent6">
                    <a:lumMod val="50000"/>
                  </a:schemeClr>
                </a:solidFill>
                <a:ea typeface="ＭＳ Ｐゴシック" panose="020B0600070205080204" pitchFamily="34" charset="-128"/>
              </a:rPr>
              <a:t>: Represents a company to customers by performing the following activities:</a:t>
            </a:r>
          </a:p>
          <a:p>
            <a:pPr lvl="1"/>
            <a:r>
              <a:rPr lang="en-US" altLang="en-US" dirty="0">
                <a:solidFill>
                  <a:schemeClr val="accent6">
                    <a:lumMod val="50000"/>
                  </a:schemeClr>
                </a:solidFill>
                <a:ea typeface="ＭＳ Ｐゴシック" panose="020B0600070205080204" pitchFamily="34" charset="-128"/>
              </a:rPr>
              <a:t>Prospecting and communicating</a:t>
            </a:r>
          </a:p>
          <a:p>
            <a:pPr lvl="1"/>
            <a:r>
              <a:rPr lang="en-US" altLang="en-US" dirty="0">
                <a:solidFill>
                  <a:schemeClr val="accent6">
                    <a:lumMod val="50000"/>
                  </a:schemeClr>
                </a:solidFill>
                <a:ea typeface="ＭＳ Ｐゴシック" panose="020B0600070205080204" pitchFamily="34" charset="-128"/>
              </a:rPr>
              <a:t>Selling and servicing </a:t>
            </a:r>
          </a:p>
          <a:p>
            <a:pPr lvl="1"/>
            <a:r>
              <a:rPr lang="en-US" altLang="en-US" dirty="0">
                <a:solidFill>
                  <a:schemeClr val="accent6">
                    <a:lumMod val="50000"/>
                  </a:schemeClr>
                </a:solidFill>
                <a:ea typeface="ＭＳ Ｐゴシック" panose="020B0600070205080204" pitchFamily="34" charset="-128"/>
              </a:rPr>
              <a:t>Gathering information and building relationships</a:t>
            </a:r>
            <a:endParaRPr lang="en-IN" dirty="0">
              <a:solidFill>
                <a:schemeClr val="accent6">
                  <a:lumMod val="50000"/>
                </a:schemeClr>
              </a:solidFill>
            </a:endParaRPr>
          </a:p>
        </p:txBody>
      </p:sp>
    </p:spTree>
    <p:extLst>
      <p:ext uri="{BB962C8B-B14F-4D97-AF65-F5344CB8AC3E}">
        <p14:creationId xmlns:p14="http://schemas.microsoft.com/office/powerpoint/2010/main" val="2646780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350" y="1180503"/>
            <a:ext cx="4813300" cy="1311128"/>
          </a:xfrm>
        </p:spPr>
        <p:txBody>
          <a:bodyPr wrap="square">
            <a:spAutoFit/>
          </a:bodyPr>
          <a:lstStyle/>
          <a:p>
            <a:r>
              <a:rPr lang="en-US" altLang="en-US" dirty="0">
                <a:solidFill>
                  <a:schemeClr val="accent6">
                    <a:lumMod val="50000"/>
                  </a:schemeClr>
                </a:solidFill>
                <a:latin typeface="+mj-lt"/>
                <a:ea typeface="ＭＳ Ｐゴシック" panose="020B0600070205080204" pitchFamily="34" charset="-128"/>
              </a:rPr>
              <a:t>The Role of the Sales Force</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3275901" y="2649757"/>
            <a:ext cx="6324600" cy="885371"/>
          </a:xfrm>
        </p:spPr>
        <p:txBody>
          <a:bodyPr>
            <a:spAutoFit/>
          </a:bodyPr>
          <a:lstStyle/>
          <a:p>
            <a:r>
              <a:rPr lang="en-US" altLang="en-US" sz="2400" dirty="0">
                <a:solidFill>
                  <a:schemeClr val="accent6">
                    <a:lumMod val="50000"/>
                  </a:schemeClr>
                </a:solidFill>
                <a:ea typeface="ＭＳ Ｐゴシック" panose="020B0600070205080204" pitchFamily="34" charset="-128"/>
              </a:rPr>
              <a:t>Links the company with its customers</a:t>
            </a:r>
          </a:p>
          <a:p>
            <a:r>
              <a:rPr lang="en-US" altLang="en-US" sz="2400" dirty="0">
                <a:solidFill>
                  <a:schemeClr val="accent6">
                    <a:lumMod val="50000"/>
                  </a:schemeClr>
                </a:solidFill>
                <a:ea typeface="ＭＳ Ｐゴシック" panose="020B0600070205080204" pitchFamily="34" charset="-128"/>
              </a:rPr>
              <a:t>Coordinates marketing and sales</a:t>
            </a:r>
            <a:endParaRPr lang="en-IN" sz="2400" dirty="0">
              <a:solidFill>
                <a:schemeClr val="accent6">
                  <a:lumMod val="50000"/>
                </a:schemeClr>
              </a:solidFill>
            </a:endParaRPr>
          </a:p>
        </p:txBody>
      </p:sp>
      <p:pic>
        <p:nvPicPr>
          <p:cNvPr id="5" name="Picture 4" descr="A photo shows a sales professional in a suit smiling and holding a few folders in his ha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950" y="4020424"/>
            <a:ext cx="5882330" cy="2067406"/>
          </a:xfrm>
          <a:prstGeom prst="rect">
            <a:avLst/>
          </a:prstGeom>
        </p:spPr>
      </p:pic>
    </p:spTree>
    <p:extLst>
      <p:ext uri="{BB962C8B-B14F-4D97-AF65-F5344CB8AC3E}">
        <p14:creationId xmlns:p14="http://schemas.microsoft.com/office/powerpoint/2010/main" val="1267558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9741" y="1007681"/>
            <a:ext cx="5252518" cy="1311128"/>
          </a:xfrm>
        </p:spPr>
        <p:txBody>
          <a:bodyPr wrap="square">
            <a:spAutoFit/>
          </a:bodyPr>
          <a:lstStyle/>
          <a:p>
            <a:r>
              <a:rPr lang="en-US" altLang="en-US" dirty="0">
                <a:solidFill>
                  <a:schemeClr val="accent6">
                    <a:lumMod val="50000"/>
                  </a:schemeClr>
                </a:solidFill>
                <a:latin typeface="+mj-lt"/>
                <a:ea typeface="ＭＳ Ｐゴシック" panose="020B0600070205080204" pitchFamily="34" charset="-128"/>
              </a:rPr>
              <a:t>Steps in the Selling Process</a:t>
            </a:r>
            <a:endParaRPr lang="en-IN" dirty="0">
              <a:solidFill>
                <a:schemeClr val="accent6">
                  <a:lumMod val="50000"/>
                </a:schemeClr>
              </a:solidFill>
              <a:latin typeface="+mj-lt"/>
            </a:endParaRPr>
          </a:p>
        </p:txBody>
      </p:sp>
      <p:pic>
        <p:nvPicPr>
          <p:cNvPr id="4" name="Content Placeholder 3" descr="The flowchart shows the major steps in selling process with arrows pointing from top to bottom, as follows:&#10;1. Prospecting and qualifying&#10;2. Pre-approach &#10;3. Approach &#10;4. Presentation and demonstration&#10;5. Handling objections&#10;6. Closing&#10;7. Follow-up&#10;&#10;Building and maintaining profitable customer relationships&#10;As shown here, these steps are transaction-oriented—aimed at closing a specific sale with the customer. But remember that in the long run, a single sale is only one element of a long-term customer relationship. So the selling process steps must be understood in the broader context of maintaining profitable customer relationship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021941" y="3032042"/>
            <a:ext cx="8148118" cy="242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177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21078" y="1755008"/>
            <a:ext cx="8104343" cy="805220"/>
          </a:xfrm>
          <a:prstGeom prst="rect">
            <a:avLst/>
          </a:prstGeom>
        </p:spPr>
        <p:txBody>
          <a:bodyPr vert="horz" lIns="68580" tIns="34290" rIns="68580" bIns="34290" numCol="1" rtlCol="0" anchor="b" anchorCtr="0" compatLnSpc="1">
            <a:prstTxWarp prst="textNoShape">
              <a:avLst/>
            </a:prstTxWarp>
            <a:normAutofit fontScale="85000" lnSpcReduction="10000"/>
          </a:bodyPr>
          <a:lstStyle>
            <a:defPPr>
              <a:defRPr lang="en-SA"/>
            </a:defPPr>
            <a:lvl1pPr marL="2802890" marR="5080" lvl="0" indent="-2790190" fontAlgn="base">
              <a:lnSpc>
                <a:spcPct val="90000"/>
              </a:lnSpc>
              <a:spcBef>
                <a:spcPct val="0"/>
              </a:spcBef>
              <a:spcAft>
                <a:spcPts val="600"/>
              </a:spcAft>
              <a:buClrTx/>
              <a:buSzTx/>
              <a:tabLst>
                <a:tab pos="2828925" algn="l"/>
              </a:tabLst>
              <a:defRPr kumimoji="0" sz="4600" b="0" i="0" u="none" strike="noStrike" cap="all" spc="0" normalizeH="0">
                <a:ln>
                  <a:noFill/>
                </a:ln>
                <a:solidFill>
                  <a:schemeClr val="accent1"/>
                </a:solidFill>
                <a:uLnTx/>
                <a:uFillTx/>
                <a:latin typeface="+mj-lt"/>
                <a:ea typeface="+mj-ea"/>
                <a:cs typeface="+mj-cs"/>
              </a:defRPr>
            </a:lvl1pPr>
          </a:lstStyle>
          <a:p>
            <a:pPr marL="2102063" marR="3810" indent="-2092539" algn="ctr" defTabSz="685766">
              <a:spcAft>
                <a:spcPts val="450"/>
              </a:spcAft>
              <a:tabLst>
                <a:tab pos="2121588" algn="l"/>
              </a:tabLst>
              <a:defRPr/>
            </a:pPr>
            <a:r>
              <a:rPr lang="en-US" sz="4200" dirty="0">
                <a:solidFill>
                  <a:schemeClr val="accent6">
                    <a:lumMod val="50000"/>
                  </a:schemeClr>
                </a:solidFill>
                <a:latin typeface="Impact" panose="020B0806030902050204"/>
              </a:rPr>
              <a:t>Major Pros &amp; cons in personal Selling</a:t>
            </a:r>
          </a:p>
        </p:txBody>
      </p:sp>
      <p:pic>
        <p:nvPicPr>
          <p:cNvPr id="3" name="Picture 2">
            <a:extLst>
              <a:ext uri="{FF2B5EF4-FFF2-40B4-BE49-F238E27FC236}">
                <a16:creationId xmlns:a16="http://schemas.microsoft.com/office/drawing/2014/main" id="{733E5CCB-9E1E-25F6-5D8F-C508BA32DA13}"/>
              </a:ext>
            </a:extLst>
          </p:cNvPr>
          <p:cNvPicPr>
            <a:picLocks noChangeAspect="1"/>
          </p:cNvPicPr>
          <p:nvPr/>
        </p:nvPicPr>
        <p:blipFill rotWithShape="1">
          <a:blip r:embed="rId3"/>
          <a:srcRect b="7193"/>
          <a:stretch/>
        </p:blipFill>
        <p:spPr>
          <a:xfrm>
            <a:off x="2944176" y="2715412"/>
            <a:ext cx="6232521" cy="2790272"/>
          </a:xfrm>
          <a:prstGeom prst="rect">
            <a:avLst/>
          </a:prstGeom>
        </p:spPr>
        <p:style>
          <a:lnRef idx="2">
            <a:schemeClr val="accent1"/>
          </a:lnRef>
          <a:fillRef idx="1">
            <a:schemeClr val="lt1"/>
          </a:fillRef>
          <a:effectRef idx="0">
            <a:schemeClr val="accent1"/>
          </a:effectRef>
          <a:fontRef idx="minor">
            <a:schemeClr val="dk1"/>
          </a:fontRef>
        </p:style>
      </p:pic>
      <p:sp>
        <p:nvSpPr>
          <p:cNvPr id="4" name="TextBox 3">
            <a:extLst>
              <a:ext uri="{FF2B5EF4-FFF2-40B4-BE49-F238E27FC236}">
                <a16:creationId xmlns:a16="http://schemas.microsoft.com/office/drawing/2014/main" id="{16F948C7-3491-A40D-60B6-45DD6A020246}"/>
              </a:ext>
            </a:extLst>
          </p:cNvPr>
          <p:cNvSpPr txBox="1"/>
          <p:nvPr/>
        </p:nvSpPr>
        <p:spPr>
          <a:xfrm>
            <a:off x="1641446" y="1368992"/>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47382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4EC91-4AA3-B534-BBAF-E7231FE60F46}"/>
              </a:ext>
            </a:extLst>
          </p:cNvPr>
          <p:cNvSpPr txBox="1"/>
          <p:nvPr/>
        </p:nvSpPr>
        <p:spPr>
          <a:xfrm>
            <a:off x="1908175" y="2220152"/>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4</a:t>
            </a:r>
          </a:p>
        </p:txBody>
      </p:sp>
      <p:pic>
        <p:nvPicPr>
          <p:cNvPr id="5" name="Picture 4">
            <a:extLst>
              <a:ext uri="{FF2B5EF4-FFF2-40B4-BE49-F238E27FC236}">
                <a16:creationId xmlns:a16="http://schemas.microsoft.com/office/drawing/2014/main" id="{1D380B13-FA78-1583-1359-BA5395D61695}"/>
              </a:ext>
            </a:extLst>
          </p:cNvPr>
          <p:cNvPicPr>
            <a:picLocks noChangeAspect="1"/>
          </p:cNvPicPr>
          <p:nvPr/>
        </p:nvPicPr>
        <p:blipFill>
          <a:blip r:embed="rId2"/>
          <a:stretch>
            <a:fillRect/>
          </a:stretch>
        </p:blipFill>
        <p:spPr>
          <a:xfrm>
            <a:off x="5306822" y="1795865"/>
            <a:ext cx="4984266" cy="3002090"/>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9B235841-13BF-5D8B-0A63-4A343807E7F7}"/>
              </a:ext>
            </a:extLst>
          </p:cNvPr>
          <p:cNvSpPr txBox="1"/>
          <p:nvPr/>
        </p:nvSpPr>
        <p:spPr>
          <a:xfrm>
            <a:off x="1981201" y="3600654"/>
            <a:ext cx="2827303" cy="1200329"/>
          </a:xfrm>
          <a:prstGeom prst="rect">
            <a:avLst/>
          </a:prstGeom>
          <a:noFill/>
        </p:spPr>
        <p:txBody>
          <a:bodyPr wrap="square">
            <a:spAutoFit/>
          </a:bodyPr>
          <a:lstStyle/>
          <a:p>
            <a:pPr marL="266687" marR="3810" indent="-257162" defTabSz="685766">
              <a:lnSpc>
                <a:spcPct val="99900"/>
              </a:lnSpc>
              <a:buFont typeface="Arial" panose="020B0604020202020204" pitchFamily="34" charset="0"/>
              <a:buChar char="•"/>
              <a:defRPr/>
            </a:pPr>
            <a:r>
              <a:rPr lang="en-US" sz="1200" spc="-4" dirty="0">
                <a:solidFill>
                  <a:schemeClr val="accent6">
                    <a:lumMod val="50000"/>
                  </a:schemeClr>
                </a:solidFill>
                <a:latin typeface="Abadi" panose="020B0604020104020204" pitchFamily="34" charset="0"/>
                <a:ea typeface="ＭＳ Ｐゴシック"/>
                <a:cs typeface="Arial"/>
              </a:rPr>
              <a:t>T</a:t>
            </a:r>
            <a:r>
              <a:rPr lang="en-US" sz="1200" spc="-8" dirty="0">
                <a:solidFill>
                  <a:schemeClr val="accent6">
                    <a:lumMod val="50000"/>
                  </a:schemeClr>
                </a:solidFill>
                <a:latin typeface="Abadi" panose="020B0604020104020204" pitchFamily="34" charset="0"/>
                <a:ea typeface="ＭＳ Ｐゴシック"/>
                <a:cs typeface="Arial"/>
              </a:rPr>
              <a:t>h</a:t>
            </a:r>
            <a:r>
              <a:rPr lang="en-US" sz="1200" dirty="0">
                <a:solidFill>
                  <a:schemeClr val="accent6">
                    <a:lumMod val="50000"/>
                  </a:schemeClr>
                </a:solidFill>
                <a:latin typeface="Abadi" panose="020B0604020104020204" pitchFamily="34" charset="0"/>
                <a:ea typeface="ＭＳ Ｐゴシック"/>
                <a:cs typeface="Arial"/>
              </a:rPr>
              <a:t>e</a:t>
            </a:r>
            <a:r>
              <a:rPr lang="en-US" sz="1200" spc="-4" dirty="0">
                <a:solidFill>
                  <a:schemeClr val="accent6">
                    <a:lumMod val="50000"/>
                  </a:schemeClr>
                </a:solidFill>
                <a:latin typeface="Abadi" panose="020B0604020104020204" pitchFamily="34" charset="0"/>
                <a:ea typeface="ＭＳ Ｐゴシック"/>
                <a:cs typeface="Arial"/>
              </a:rPr>
              <a:t> plann</a:t>
            </a:r>
            <a:r>
              <a:rPr lang="en-US" sz="1200" spc="-8" dirty="0">
                <a:solidFill>
                  <a:schemeClr val="accent6">
                    <a:lumMod val="50000"/>
                  </a:schemeClr>
                </a:solidFill>
                <a:latin typeface="Abadi" panose="020B0604020104020204" pitchFamily="34" charset="0"/>
                <a:ea typeface="ＭＳ Ｐゴシック"/>
                <a:cs typeface="Arial"/>
              </a:rPr>
              <a:t>e</a:t>
            </a:r>
            <a:r>
              <a:rPr lang="en-US" sz="1200" dirty="0">
                <a:solidFill>
                  <a:schemeClr val="accent6">
                    <a:lumMod val="50000"/>
                  </a:schemeClr>
                </a:solidFill>
                <a:latin typeface="Abadi" panose="020B0604020104020204" pitchFamily="34" charset="0"/>
                <a:ea typeface="ＭＳ Ｐゴシック"/>
                <a:cs typeface="Arial"/>
              </a:rPr>
              <a:t>d</a:t>
            </a:r>
            <a:r>
              <a:rPr lang="en-US" sz="1200" spc="-4" dirty="0">
                <a:solidFill>
                  <a:schemeClr val="accent6">
                    <a:lumMod val="50000"/>
                  </a:schemeClr>
                </a:solidFill>
                <a:latin typeface="Abadi" panose="020B0604020104020204" pitchFamily="34" charset="0"/>
                <a:ea typeface="ＭＳ Ｐゴシック"/>
                <a:cs typeface="Arial"/>
              </a:rPr>
              <a:t> an</a:t>
            </a:r>
            <a:r>
              <a:rPr lang="en-US" sz="1200" dirty="0">
                <a:solidFill>
                  <a:schemeClr val="accent6">
                    <a:lumMod val="50000"/>
                  </a:schemeClr>
                </a:solidFill>
                <a:latin typeface="Abadi" panose="020B0604020104020204" pitchFamily="34" charset="0"/>
                <a:ea typeface="ＭＳ Ｐゴシック"/>
                <a:cs typeface="Arial"/>
              </a:rPr>
              <a:t>d</a:t>
            </a:r>
            <a:r>
              <a:rPr lang="en-US" sz="1200" spc="-11" dirty="0">
                <a:solidFill>
                  <a:schemeClr val="accent6">
                    <a:lumMod val="50000"/>
                  </a:schemeClr>
                </a:solidFill>
                <a:latin typeface="Abadi" panose="020B0604020104020204" pitchFamily="34" charset="0"/>
                <a:ea typeface="ＭＳ Ｐゴシック"/>
                <a:cs typeface="Arial"/>
              </a:rPr>
              <a:t> </a:t>
            </a:r>
            <a:r>
              <a:rPr lang="en-US" sz="1200" dirty="0">
                <a:solidFill>
                  <a:schemeClr val="accent6">
                    <a:lumMod val="50000"/>
                  </a:schemeClr>
                </a:solidFill>
                <a:latin typeface="Abadi" panose="020B0604020104020204" pitchFamily="34" charset="0"/>
                <a:ea typeface="ＭＳ Ｐゴシック"/>
                <a:cs typeface="Arial"/>
              </a:rPr>
              <a:t>sust</a:t>
            </a:r>
            <a:r>
              <a:rPr lang="en-US" sz="1200" spc="-11" dirty="0">
                <a:solidFill>
                  <a:schemeClr val="accent6">
                    <a:lumMod val="50000"/>
                  </a:schemeClr>
                </a:solidFill>
                <a:latin typeface="Abadi" panose="020B0604020104020204" pitchFamily="34" charset="0"/>
                <a:ea typeface="ＭＳ Ｐゴシック"/>
                <a:cs typeface="Arial"/>
              </a:rPr>
              <a:t>a</a:t>
            </a:r>
            <a:r>
              <a:rPr lang="en-US" sz="1200" spc="8" dirty="0">
                <a:solidFill>
                  <a:schemeClr val="accent6">
                    <a:lumMod val="50000"/>
                  </a:schemeClr>
                </a:solidFill>
                <a:latin typeface="Abadi" panose="020B0604020104020204" pitchFamily="34" charset="0"/>
                <a:ea typeface="ＭＳ Ｐゴシック"/>
                <a:cs typeface="Arial"/>
              </a:rPr>
              <a:t>i</a:t>
            </a:r>
            <a:r>
              <a:rPr lang="en-US" sz="1200" spc="-4" dirty="0">
                <a:solidFill>
                  <a:schemeClr val="accent6">
                    <a:lumMod val="50000"/>
                  </a:schemeClr>
                </a:solidFill>
                <a:latin typeface="Abadi" panose="020B0604020104020204" pitchFamily="34" charset="0"/>
                <a:ea typeface="ＭＳ Ｐゴシック"/>
                <a:cs typeface="Arial"/>
              </a:rPr>
              <a:t>n</a:t>
            </a:r>
            <a:r>
              <a:rPr lang="en-US" sz="1200" spc="-8" dirty="0">
                <a:solidFill>
                  <a:schemeClr val="accent6">
                    <a:lumMod val="50000"/>
                  </a:schemeClr>
                </a:solidFill>
                <a:latin typeface="Abadi" panose="020B0604020104020204" pitchFamily="34" charset="0"/>
                <a:ea typeface="ＭＳ Ｐゴシック"/>
                <a:cs typeface="Arial"/>
              </a:rPr>
              <a:t>e</a:t>
            </a:r>
            <a:r>
              <a:rPr lang="en-US" sz="1200" dirty="0">
                <a:solidFill>
                  <a:schemeClr val="accent6">
                    <a:lumMod val="50000"/>
                  </a:schemeClr>
                </a:solidFill>
                <a:latin typeface="Abadi" panose="020B0604020104020204" pitchFamily="34" charset="0"/>
                <a:ea typeface="ＭＳ Ｐゴシック"/>
                <a:cs typeface="Arial"/>
              </a:rPr>
              <a:t>d</a:t>
            </a:r>
            <a:r>
              <a:rPr lang="en-US" sz="1200" spc="-4" dirty="0">
                <a:solidFill>
                  <a:schemeClr val="accent6">
                    <a:lumMod val="50000"/>
                  </a:schemeClr>
                </a:solidFill>
                <a:latin typeface="Abadi" panose="020B0604020104020204" pitchFamily="34" charset="0"/>
                <a:ea typeface="ＭＳ Ｐゴシック"/>
                <a:cs typeface="Arial"/>
              </a:rPr>
              <a:t> </a:t>
            </a:r>
            <a:r>
              <a:rPr lang="en-US" sz="1200" spc="-19" dirty="0">
                <a:solidFill>
                  <a:schemeClr val="accent6">
                    <a:lumMod val="50000"/>
                  </a:schemeClr>
                </a:solidFill>
                <a:latin typeface="Abadi" panose="020B0604020104020204" pitchFamily="34" charset="0"/>
                <a:ea typeface="ＭＳ Ｐゴシック"/>
                <a:cs typeface="Arial"/>
              </a:rPr>
              <a:t>e</a:t>
            </a:r>
            <a:r>
              <a:rPr lang="en-US" sz="1200" spc="-64" dirty="0">
                <a:solidFill>
                  <a:schemeClr val="accent6">
                    <a:lumMod val="50000"/>
                  </a:schemeClr>
                </a:solidFill>
                <a:latin typeface="Abadi" panose="020B0604020104020204" pitchFamily="34" charset="0"/>
                <a:ea typeface="ＭＳ Ｐゴシック"/>
                <a:cs typeface="Arial"/>
              </a:rPr>
              <a:t>f</a:t>
            </a:r>
            <a:r>
              <a:rPr lang="en-US" sz="1200" spc="-15" dirty="0">
                <a:solidFill>
                  <a:schemeClr val="accent6">
                    <a:lumMod val="50000"/>
                  </a:schemeClr>
                </a:solidFill>
                <a:latin typeface="Abadi" panose="020B0604020104020204" pitchFamily="34" charset="0"/>
                <a:ea typeface="ＭＳ Ｐゴシック"/>
                <a:cs typeface="Arial"/>
              </a:rPr>
              <a:t>for</a:t>
            </a:r>
            <a:r>
              <a:rPr lang="en-US" sz="1200" spc="-8" dirty="0">
                <a:solidFill>
                  <a:schemeClr val="accent6">
                    <a:lumMod val="50000"/>
                  </a:schemeClr>
                </a:solidFill>
                <a:latin typeface="Abadi" panose="020B0604020104020204" pitchFamily="34" charset="0"/>
                <a:ea typeface="ＭＳ Ｐゴシック"/>
                <a:cs typeface="Arial"/>
              </a:rPr>
              <a:t>t</a:t>
            </a:r>
            <a:r>
              <a:rPr lang="en-US" sz="1200" spc="-11" dirty="0">
                <a:solidFill>
                  <a:schemeClr val="accent6">
                    <a:lumMod val="50000"/>
                  </a:schemeClr>
                </a:solidFill>
                <a:latin typeface="Abadi" panose="020B0604020104020204" pitchFamily="34" charset="0"/>
                <a:ea typeface="ＭＳ Ｐゴシック"/>
                <a:cs typeface="Arial"/>
              </a:rPr>
              <a:t> t</a:t>
            </a:r>
            <a:r>
              <a:rPr lang="en-US" sz="1200" spc="-15" dirty="0">
                <a:solidFill>
                  <a:schemeClr val="accent6">
                    <a:lumMod val="50000"/>
                  </a:schemeClr>
                </a:solidFill>
                <a:latin typeface="Abadi" panose="020B0604020104020204" pitchFamily="34" charset="0"/>
                <a:ea typeface="ＭＳ Ｐゴシック"/>
                <a:cs typeface="Arial"/>
              </a:rPr>
              <a:t>o</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e</a:t>
            </a:r>
            <a:r>
              <a:rPr lang="en-US" sz="1200" spc="4" dirty="0">
                <a:solidFill>
                  <a:schemeClr val="accent6">
                    <a:lumMod val="50000"/>
                  </a:schemeClr>
                </a:solidFill>
                <a:latin typeface="Abadi" panose="020B0604020104020204" pitchFamily="34" charset="0"/>
                <a:ea typeface="ＭＳ Ｐゴシック"/>
                <a:cs typeface="Arial"/>
              </a:rPr>
              <a:t>s</a:t>
            </a:r>
            <a:r>
              <a:rPr lang="en-US" sz="1200" spc="-19" dirty="0">
                <a:solidFill>
                  <a:schemeClr val="accent6">
                    <a:lumMod val="50000"/>
                  </a:schemeClr>
                </a:solidFill>
                <a:latin typeface="Abadi" panose="020B0604020104020204" pitchFamily="34" charset="0"/>
                <a:ea typeface="ＭＳ Ｐゴシック"/>
                <a:cs typeface="Arial"/>
              </a:rPr>
              <a:t>t</a:t>
            </a:r>
            <a:r>
              <a:rPr lang="en-US" sz="1200" spc="-4" dirty="0">
                <a:solidFill>
                  <a:schemeClr val="accent6">
                    <a:lumMod val="50000"/>
                  </a:schemeClr>
                </a:solidFill>
                <a:latin typeface="Abadi" panose="020B0604020104020204" pitchFamily="34" charset="0"/>
                <a:ea typeface="ＭＳ Ｐゴシック"/>
                <a:cs typeface="Arial"/>
              </a:rPr>
              <a:t>ablis</a:t>
            </a:r>
            <a:r>
              <a:rPr lang="en-US" sz="1200" dirty="0">
                <a:solidFill>
                  <a:schemeClr val="accent6">
                    <a:lumMod val="50000"/>
                  </a:schemeClr>
                </a:solidFill>
                <a:latin typeface="Abadi" panose="020B0604020104020204" pitchFamily="34" charset="0"/>
                <a:ea typeface="ＭＳ Ｐゴシック"/>
                <a:cs typeface="Arial"/>
              </a:rPr>
              <a:t>h</a:t>
            </a:r>
            <a:r>
              <a:rPr lang="en-US" sz="1200" spc="-4" dirty="0">
                <a:solidFill>
                  <a:schemeClr val="accent6">
                    <a:lumMod val="50000"/>
                  </a:schemeClr>
                </a:solidFill>
                <a:latin typeface="Abadi" panose="020B0604020104020204" pitchFamily="34" charset="0"/>
                <a:ea typeface="ＭＳ Ｐゴシック"/>
                <a:cs typeface="Arial"/>
              </a:rPr>
              <a:t> a</a:t>
            </a:r>
            <a:r>
              <a:rPr lang="en-US" sz="1200" spc="-8" dirty="0">
                <a:solidFill>
                  <a:schemeClr val="accent6">
                    <a:lumMod val="50000"/>
                  </a:schemeClr>
                </a:solidFill>
                <a:latin typeface="Abadi" panose="020B0604020104020204" pitchFamily="34" charset="0"/>
                <a:ea typeface="ＭＳ Ｐゴシック"/>
                <a:cs typeface="Arial"/>
              </a:rPr>
              <a:t>n</a:t>
            </a:r>
            <a:r>
              <a:rPr lang="en-US" sz="1200" dirty="0">
                <a:solidFill>
                  <a:schemeClr val="accent6">
                    <a:lumMod val="50000"/>
                  </a:schemeClr>
                </a:solidFill>
                <a:latin typeface="Abadi" panose="020B0604020104020204" pitchFamily="34" charset="0"/>
                <a:ea typeface="ＭＳ Ｐゴシック"/>
                <a:cs typeface="Arial"/>
              </a:rPr>
              <a:t>d </a:t>
            </a:r>
            <a:r>
              <a:rPr lang="en-US" sz="1200" spc="4" dirty="0">
                <a:solidFill>
                  <a:schemeClr val="accent6">
                    <a:lumMod val="50000"/>
                  </a:schemeClr>
                </a:solidFill>
                <a:latin typeface="Abadi" panose="020B0604020104020204" pitchFamily="34" charset="0"/>
                <a:ea typeface="ＭＳ Ｐゴシック"/>
                <a:cs typeface="Arial"/>
              </a:rPr>
              <a:t>m</a:t>
            </a:r>
            <a:r>
              <a:rPr lang="en-US" sz="1200" spc="-8" dirty="0">
                <a:solidFill>
                  <a:schemeClr val="accent6">
                    <a:lumMod val="50000"/>
                  </a:schemeClr>
                </a:solidFill>
                <a:latin typeface="Abadi" panose="020B0604020104020204" pitchFamily="34" charset="0"/>
                <a:ea typeface="ＭＳ Ｐゴシック"/>
                <a:cs typeface="Arial"/>
              </a:rPr>
              <a:t>a</a:t>
            </a:r>
            <a:r>
              <a:rPr lang="en-US" sz="1200" spc="-4" dirty="0">
                <a:solidFill>
                  <a:schemeClr val="accent6">
                    <a:lumMod val="50000"/>
                  </a:schemeClr>
                </a:solidFill>
                <a:latin typeface="Abadi" panose="020B0604020104020204" pitchFamily="34" charset="0"/>
                <a:ea typeface="ＭＳ Ｐゴシック"/>
                <a:cs typeface="Arial"/>
              </a:rPr>
              <a:t>intai</a:t>
            </a:r>
            <a:r>
              <a:rPr lang="en-US" sz="1200"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g</a:t>
            </a:r>
            <a:r>
              <a:rPr lang="en-US" sz="1200" spc="-4" dirty="0">
                <a:solidFill>
                  <a:schemeClr val="accent6">
                    <a:lumMod val="50000"/>
                  </a:schemeClr>
                </a:solidFill>
                <a:latin typeface="Abadi" panose="020B0604020104020204" pitchFamily="34" charset="0"/>
                <a:ea typeface="ＭＳ Ｐゴシック"/>
                <a:cs typeface="Arial"/>
              </a:rPr>
              <a:t>ood</a:t>
            </a:r>
            <a:r>
              <a:rPr lang="en-US" sz="1200" spc="-15" dirty="0">
                <a:solidFill>
                  <a:schemeClr val="accent6">
                    <a:lumMod val="50000"/>
                  </a:schemeClr>
                </a:solidFill>
                <a:latin typeface="Abadi" panose="020B0604020104020204" pitchFamily="34" charset="0"/>
                <a:ea typeface="ＭＳ Ｐゴシック"/>
                <a:cs typeface="Arial"/>
              </a:rPr>
              <a:t>w</a:t>
            </a:r>
            <a:r>
              <a:rPr lang="en-US" sz="1200" spc="-4" dirty="0">
                <a:solidFill>
                  <a:schemeClr val="accent6">
                    <a:lumMod val="50000"/>
                  </a:schemeClr>
                </a:solidFill>
                <a:latin typeface="Abadi" panose="020B0604020104020204" pitchFamily="34" charset="0"/>
                <a:ea typeface="ＭＳ Ｐゴシック"/>
                <a:cs typeface="Arial"/>
              </a:rPr>
              <a:t>il</a:t>
            </a:r>
            <a:r>
              <a:rPr lang="en-US" sz="1200" dirty="0">
                <a:solidFill>
                  <a:schemeClr val="accent6">
                    <a:lumMod val="50000"/>
                  </a:schemeClr>
                </a:solidFill>
                <a:latin typeface="Abadi" panose="020B0604020104020204" pitchFamily="34" charset="0"/>
                <a:ea typeface="ＭＳ Ｐゴシック"/>
                <a:cs typeface="Arial"/>
              </a:rPr>
              <a:t>l</a:t>
            </a:r>
            <a:r>
              <a:rPr lang="en-US" sz="1200" spc="-4" dirty="0">
                <a:solidFill>
                  <a:schemeClr val="accent6">
                    <a:lumMod val="50000"/>
                  </a:schemeClr>
                </a:solidFill>
                <a:latin typeface="Abadi" panose="020B0604020104020204" pitchFamily="34" charset="0"/>
                <a:ea typeface="ＭＳ Ｐゴシック"/>
                <a:cs typeface="Arial"/>
              </a:rPr>
              <a:t> an</a:t>
            </a:r>
            <a:r>
              <a:rPr lang="en-US" sz="1200" dirty="0">
                <a:solidFill>
                  <a:schemeClr val="accent6">
                    <a:lumMod val="50000"/>
                  </a:schemeClr>
                </a:solidFill>
                <a:latin typeface="Abadi" panose="020B0604020104020204" pitchFamily="34" charset="0"/>
                <a:ea typeface="ＭＳ Ｐゴシック"/>
                <a:cs typeface="Arial"/>
              </a:rPr>
              <a:t>d</a:t>
            </a:r>
            <a:r>
              <a:rPr lang="en-US" sz="1200" spc="-11" dirty="0">
                <a:solidFill>
                  <a:schemeClr val="accent6">
                    <a:lumMod val="50000"/>
                  </a:schemeClr>
                </a:solidFill>
                <a:latin typeface="Abadi" panose="020B0604020104020204" pitchFamily="34" charset="0"/>
                <a:ea typeface="ＭＳ Ｐゴシック"/>
                <a:cs typeface="Arial"/>
              </a:rPr>
              <a:t> </a:t>
            </a:r>
            <a:r>
              <a:rPr lang="en-US" sz="1200" spc="4" dirty="0">
                <a:solidFill>
                  <a:schemeClr val="accent6">
                    <a:lumMod val="50000"/>
                  </a:schemeClr>
                </a:solidFill>
                <a:latin typeface="Abadi" panose="020B0604020104020204" pitchFamily="34" charset="0"/>
                <a:ea typeface="ＭＳ Ｐゴシック"/>
                <a:cs typeface="Arial"/>
              </a:rPr>
              <a:t>m</a:t>
            </a:r>
            <a:r>
              <a:rPr lang="en-US" sz="1200" spc="-4" dirty="0">
                <a:solidFill>
                  <a:schemeClr val="accent6">
                    <a:lumMod val="50000"/>
                  </a:schemeClr>
                </a:solidFill>
                <a:latin typeface="Abadi" panose="020B0604020104020204" pitchFamily="34" charset="0"/>
                <a:ea typeface="ＭＳ Ｐゴシック"/>
                <a:cs typeface="Arial"/>
              </a:rPr>
              <a:t>utu</a:t>
            </a:r>
            <a:r>
              <a:rPr lang="en-US" sz="1200" spc="-11" dirty="0">
                <a:solidFill>
                  <a:schemeClr val="accent6">
                    <a:lumMod val="50000"/>
                  </a:schemeClr>
                </a:solidFill>
                <a:latin typeface="Abadi" panose="020B0604020104020204" pitchFamily="34" charset="0"/>
                <a:ea typeface="ＭＳ Ｐゴシック"/>
                <a:cs typeface="Arial"/>
              </a:rPr>
              <a:t>a</a:t>
            </a:r>
            <a:r>
              <a:rPr lang="en-US" sz="1200" dirty="0">
                <a:solidFill>
                  <a:schemeClr val="accent6">
                    <a:lumMod val="50000"/>
                  </a:schemeClr>
                </a:solidFill>
                <a:latin typeface="Abadi" panose="020B0604020104020204" pitchFamily="34" charset="0"/>
                <a:ea typeface="ＭＳ Ｐゴシック"/>
                <a:cs typeface="Arial"/>
              </a:rPr>
              <a:t>l</a:t>
            </a:r>
            <a:r>
              <a:rPr lang="en-US" sz="1200" spc="-4" dirty="0">
                <a:solidFill>
                  <a:schemeClr val="accent6">
                    <a:lumMod val="50000"/>
                  </a:schemeClr>
                </a:solidFill>
                <a:latin typeface="Abadi" panose="020B0604020104020204" pitchFamily="34" charset="0"/>
                <a:ea typeface="ＭＳ Ｐゴシック"/>
                <a:cs typeface="Arial"/>
              </a:rPr>
              <a:t> unde</a:t>
            </a:r>
            <a:r>
              <a:rPr lang="en-US" sz="1200" spc="-8" dirty="0">
                <a:solidFill>
                  <a:schemeClr val="accent6">
                    <a:lumMod val="50000"/>
                  </a:schemeClr>
                </a:solidFill>
                <a:latin typeface="Abadi" panose="020B0604020104020204" pitchFamily="34" charset="0"/>
                <a:ea typeface="ＭＳ Ｐゴシック"/>
                <a:cs typeface="Arial"/>
              </a:rPr>
              <a:t>r</a:t>
            </a:r>
            <a:r>
              <a:rPr lang="en-US" sz="1200" dirty="0">
                <a:solidFill>
                  <a:schemeClr val="accent6">
                    <a:lumMod val="50000"/>
                  </a:schemeClr>
                </a:solidFill>
                <a:latin typeface="Abadi" panose="020B0604020104020204" pitchFamily="34" charset="0"/>
                <a:ea typeface="ＭＳ Ｐゴシック"/>
                <a:cs typeface="Arial"/>
              </a:rPr>
              <a:t>stan</a:t>
            </a:r>
            <a:r>
              <a:rPr lang="en-US" sz="1200" spc="-11" dirty="0">
                <a:solidFill>
                  <a:schemeClr val="accent6">
                    <a:lumMod val="50000"/>
                  </a:schemeClr>
                </a:solidFill>
                <a:latin typeface="Abadi" panose="020B0604020104020204" pitchFamily="34" charset="0"/>
                <a:ea typeface="ＭＳ Ｐゴシック"/>
                <a:cs typeface="Arial"/>
              </a:rPr>
              <a:t>d</a:t>
            </a:r>
            <a:r>
              <a:rPr lang="en-US" sz="1200" spc="8" dirty="0">
                <a:solidFill>
                  <a:schemeClr val="accent6">
                    <a:lumMod val="50000"/>
                  </a:schemeClr>
                </a:solidFill>
                <a:latin typeface="Abadi" panose="020B0604020104020204" pitchFamily="34" charset="0"/>
                <a:ea typeface="ＭＳ Ｐゴシック"/>
                <a:cs typeface="Arial"/>
              </a:rPr>
              <a:t>i</a:t>
            </a:r>
            <a:r>
              <a:rPr lang="en-US" sz="1200" spc="-8" dirty="0">
                <a:solidFill>
                  <a:schemeClr val="accent6">
                    <a:lumMod val="50000"/>
                  </a:schemeClr>
                </a:solidFill>
                <a:latin typeface="Abadi" panose="020B0604020104020204" pitchFamily="34" charset="0"/>
                <a:ea typeface="ＭＳ Ｐゴシック"/>
                <a:cs typeface="Arial"/>
              </a:rPr>
              <a:t>n</a:t>
            </a:r>
            <a:r>
              <a:rPr lang="en-US" sz="1200" dirty="0">
                <a:solidFill>
                  <a:schemeClr val="accent6">
                    <a:lumMod val="50000"/>
                  </a:schemeClr>
                </a:solidFill>
                <a:latin typeface="Abadi" panose="020B0604020104020204" pitchFamily="34" charset="0"/>
                <a:ea typeface="ＭＳ Ｐゴシック"/>
                <a:cs typeface="Arial"/>
              </a:rPr>
              <a:t>g </a:t>
            </a:r>
            <a:r>
              <a:rPr lang="en-US" sz="1200" spc="-8" dirty="0">
                <a:solidFill>
                  <a:schemeClr val="accent6">
                    <a:lumMod val="50000"/>
                  </a:schemeClr>
                </a:solidFill>
                <a:latin typeface="Abadi" panose="020B0604020104020204" pitchFamily="34" charset="0"/>
                <a:ea typeface="ＭＳ Ｐゴシック"/>
                <a:cs typeface="Arial"/>
              </a:rPr>
              <a:t>b</a:t>
            </a:r>
            <a:r>
              <a:rPr lang="en-US" sz="1200" spc="-4" dirty="0">
                <a:solidFill>
                  <a:schemeClr val="accent6">
                    <a:lumMod val="50000"/>
                  </a:schemeClr>
                </a:solidFill>
                <a:latin typeface="Abadi" panose="020B0604020104020204" pitchFamily="34" charset="0"/>
                <a:ea typeface="ＭＳ Ｐゴシック"/>
                <a:cs typeface="Arial"/>
              </a:rPr>
              <a:t>et</a:t>
            </a:r>
            <a:r>
              <a:rPr lang="en-US" sz="1200" spc="-15" dirty="0">
                <a:solidFill>
                  <a:schemeClr val="accent6">
                    <a:lumMod val="50000"/>
                  </a:schemeClr>
                </a:solidFill>
                <a:latin typeface="Abadi" panose="020B0604020104020204" pitchFamily="34" charset="0"/>
                <a:ea typeface="ＭＳ Ｐゴシック"/>
                <a:cs typeface="Arial"/>
              </a:rPr>
              <a:t>w</a:t>
            </a:r>
            <a:r>
              <a:rPr lang="en-US" sz="1200" spc="-4" dirty="0">
                <a:solidFill>
                  <a:schemeClr val="accent6">
                    <a:lumMod val="50000"/>
                  </a:schemeClr>
                </a:solidFill>
                <a:latin typeface="Abadi" panose="020B0604020104020204" pitchFamily="34" charset="0"/>
                <a:ea typeface="ＭＳ Ｐゴシック"/>
                <a:cs typeface="Arial"/>
              </a:rPr>
              <a:t>ee</a:t>
            </a:r>
            <a:r>
              <a:rPr lang="en-US" sz="1200" dirty="0">
                <a:solidFill>
                  <a:schemeClr val="accent6">
                    <a:lumMod val="50000"/>
                  </a:schemeClr>
                </a:solidFill>
                <a:latin typeface="Abadi" panose="020B0604020104020204" pitchFamily="34" charset="0"/>
                <a:ea typeface="ＭＳ Ｐゴシック"/>
                <a:cs typeface="Arial"/>
              </a:rPr>
              <a:t>n</a:t>
            </a:r>
            <a:r>
              <a:rPr lang="en-US" sz="1200" spc="-11" dirty="0">
                <a:solidFill>
                  <a:schemeClr val="accent6">
                    <a:lumMod val="50000"/>
                  </a:schemeClr>
                </a:solidFill>
                <a:latin typeface="Abadi" panose="020B0604020104020204" pitchFamily="34" charset="0"/>
                <a:ea typeface="ＭＳ Ｐゴシック"/>
                <a:cs typeface="Arial"/>
              </a:rPr>
              <a:t> </a:t>
            </a:r>
            <a:r>
              <a:rPr lang="en-US" sz="1200" spc="-4" dirty="0">
                <a:solidFill>
                  <a:schemeClr val="accent6">
                    <a:lumMod val="50000"/>
                  </a:schemeClr>
                </a:solidFill>
                <a:latin typeface="Abadi" panose="020B0604020104020204" pitchFamily="34" charset="0"/>
                <a:ea typeface="ＭＳ Ｐゴシック"/>
                <a:cs typeface="Arial"/>
              </a:rPr>
              <a:t>a</a:t>
            </a:r>
            <a:r>
              <a:rPr lang="en-US" sz="1200"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o</a:t>
            </a:r>
            <a:r>
              <a:rPr lang="en-US" sz="1200" dirty="0">
                <a:solidFill>
                  <a:schemeClr val="accent6">
                    <a:lumMod val="50000"/>
                  </a:schemeClr>
                </a:solidFill>
                <a:latin typeface="Abadi" panose="020B0604020104020204" pitchFamily="34" charset="0"/>
                <a:ea typeface="ＭＳ Ｐゴシック"/>
                <a:cs typeface="Arial"/>
              </a:rPr>
              <a:t>rga</a:t>
            </a:r>
            <a:r>
              <a:rPr lang="en-US" sz="1200" spc="-11"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izatio</a:t>
            </a:r>
            <a:r>
              <a:rPr lang="en-US" sz="1200" dirty="0">
                <a:solidFill>
                  <a:schemeClr val="accent6">
                    <a:lumMod val="50000"/>
                  </a:schemeClr>
                </a:solidFill>
                <a:latin typeface="Abadi" panose="020B0604020104020204" pitchFamily="34" charset="0"/>
                <a:ea typeface="ＭＳ Ｐゴシック"/>
                <a:cs typeface="Arial"/>
              </a:rPr>
              <a:t>n</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a</a:t>
            </a:r>
            <a:r>
              <a:rPr lang="en-US" sz="1200" spc="-4" dirty="0">
                <a:solidFill>
                  <a:schemeClr val="accent6">
                    <a:lumMod val="50000"/>
                  </a:schemeClr>
                </a:solidFill>
                <a:latin typeface="Abadi" panose="020B0604020104020204" pitchFamily="34" charset="0"/>
                <a:ea typeface="ＭＳ Ｐゴシック"/>
                <a:cs typeface="Arial"/>
              </a:rPr>
              <a:t>n</a:t>
            </a:r>
            <a:r>
              <a:rPr lang="en-US" sz="1200" dirty="0">
                <a:solidFill>
                  <a:schemeClr val="accent6">
                    <a:lumMod val="50000"/>
                  </a:schemeClr>
                </a:solidFill>
                <a:latin typeface="Abadi" panose="020B0604020104020204" pitchFamily="34" charset="0"/>
                <a:ea typeface="ＭＳ Ｐゴシック"/>
                <a:cs typeface="Arial"/>
              </a:rPr>
              <a:t>d</a:t>
            </a:r>
            <a:r>
              <a:rPr lang="en-US" sz="1200" spc="-4" dirty="0">
                <a:solidFill>
                  <a:schemeClr val="accent6">
                    <a:lumMod val="50000"/>
                  </a:schemeClr>
                </a:solidFill>
                <a:latin typeface="Abadi" panose="020B0604020104020204" pitchFamily="34" charset="0"/>
                <a:ea typeface="ＭＳ Ｐゴシック"/>
                <a:cs typeface="Arial"/>
              </a:rPr>
              <a:t> it</a:t>
            </a:r>
            <a:r>
              <a:rPr lang="en-US" sz="1200" dirty="0">
                <a:solidFill>
                  <a:schemeClr val="accent6">
                    <a:lumMod val="50000"/>
                  </a:schemeClr>
                </a:solidFill>
                <a:latin typeface="Abadi" panose="020B0604020104020204" pitchFamily="34" charset="0"/>
                <a:ea typeface="ＭＳ Ｐゴシック"/>
                <a:cs typeface="Arial"/>
              </a:rPr>
              <a:t>s</a:t>
            </a:r>
            <a:r>
              <a:rPr lang="en-US" sz="1200" spc="-4" dirty="0">
                <a:solidFill>
                  <a:schemeClr val="accent6">
                    <a:lumMod val="50000"/>
                  </a:schemeClr>
                </a:solidFill>
                <a:latin typeface="Abadi" panose="020B0604020104020204" pitchFamily="34" charset="0"/>
                <a:ea typeface="ＭＳ Ｐゴシック"/>
                <a:cs typeface="Arial"/>
              </a:rPr>
              <a:t> </a:t>
            </a:r>
            <a:r>
              <a:rPr lang="en-US" sz="1200" spc="-8" dirty="0">
                <a:solidFill>
                  <a:schemeClr val="accent6">
                    <a:lumMod val="50000"/>
                  </a:schemeClr>
                </a:solidFill>
                <a:latin typeface="Abadi" panose="020B0604020104020204" pitchFamily="34" charset="0"/>
                <a:ea typeface="ＭＳ Ｐゴシック"/>
                <a:cs typeface="Arial"/>
              </a:rPr>
              <a:t>p</a:t>
            </a:r>
            <a:r>
              <a:rPr lang="en-US" sz="1200" spc="-4" dirty="0">
                <a:solidFill>
                  <a:schemeClr val="accent6">
                    <a:lumMod val="50000"/>
                  </a:schemeClr>
                </a:solidFill>
                <a:latin typeface="Abadi" panose="020B0604020104020204" pitchFamily="34" charset="0"/>
                <a:ea typeface="ＭＳ Ｐゴシック"/>
                <a:cs typeface="Arial"/>
              </a:rPr>
              <a:t>ublics</a:t>
            </a:r>
          </a:p>
          <a:p>
            <a:pPr marL="266687" marR="3810" indent="-257162" defTabSz="685766">
              <a:lnSpc>
                <a:spcPct val="99900"/>
              </a:lnSpc>
              <a:buFont typeface="Arial" panose="020B0604020202020204" pitchFamily="34" charset="0"/>
              <a:buChar char="•"/>
              <a:defRPr/>
            </a:pPr>
            <a:r>
              <a:rPr lang="en-US" sz="1200" spc="-4" dirty="0">
                <a:solidFill>
                  <a:schemeClr val="accent6">
                    <a:lumMod val="50000"/>
                  </a:schemeClr>
                </a:solidFill>
                <a:latin typeface="Abadi" panose="020B0604020104020204" pitchFamily="34" charset="0"/>
                <a:ea typeface="ＭＳ Ｐゴシック"/>
                <a:cs typeface="Arial"/>
              </a:rPr>
              <a:t>This includes free publicity as well as paid efforts.</a:t>
            </a:r>
          </a:p>
        </p:txBody>
      </p:sp>
      <p:sp>
        <p:nvSpPr>
          <p:cNvPr id="6" name="object 2">
            <a:extLst>
              <a:ext uri="{FF2B5EF4-FFF2-40B4-BE49-F238E27FC236}">
                <a16:creationId xmlns:a16="http://schemas.microsoft.com/office/drawing/2014/main" id="{451FC9FF-623A-F74E-481E-C9A707597C24}"/>
              </a:ext>
            </a:extLst>
          </p:cNvPr>
          <p:cNvSpPr txBox="1"/>
          <p:nvPr/>
        </p:nvSpPr>
        <p:spPr>
          <a:xfrm>
            <a:off x="2354921" y="1451836"/>
            <a:ext cx="2702742" cy="1933956"/>
          </a:xfrm>
          <a:prstGeom prst="rect">
            <a:avLst/>
          </a:prstGeom>
        </p:spPr>
        <p:txBody>
          <a:bodyPr vert="horz" lIns="68580" tIns="34290" rIns="68580" bIns="34290" rtlCol="0" anchor="ctr">
            <a:normAutofit/>
          </a:bodyPr>
          <a:lstStyle/>
          <a:p>
            <a:pPr marL="9525" defTabSz="685766">
              <a:lnSpc>
                <a:spcPct val="90000"/>
              </a:lnSpc>
              <a:spcBef>
                <a:spcPct val="0"/>
              </a:spcBef>
              <a:spcAft>
                <a:spcPts val="450"/>
              </a:spcAft>
              <a:defRPr/>
            </a:pPr>
            <a:r>
              <a:rPr lang="en-US" sz="3300" cap="all" spc="-11" dirty="0">
                <a:solidFill>
                  <a:schemeClr val="accent6">
                    <a:lumMod val="50000"/>
                  </a:schemeClr>
                </a:solidFill>
                <a:latin typeface="Impact" panose="020B0806030902050204"/>
              </a:rPr>
              <a:t>Public relations  </a:t>
            </a:r>
            <a:endParaRPr lang="en-US" sz="3300" cap="all" dirty="0">
              <a:solidFill>
                <a:schemeClr val="accent6">
                  <a:lumMod val="50000"/>
                </a:schemeClr>
              </a:solidFill>
              <a:latin typeface="Impact" panose="020B0806030902050204"/>
            </a:endParaRPr>
          </a:p>
        </p:txBody>
      </p:sp>
      <p:sp>
        <p:nvSpPr>
          <p:cNvPr id="2" name="TextBox 1">
            <a:extLst>
              <a:ext uri="{FF2B5EF4-FFF2-40B4-BE49-F238E27FC236}">
                <a16:creationId xmlns:a16="http://schemas.microsoft.com/office/drawing/2014/main" id="{36A74FEB-4121-C531-0778-2E6F7B228D8D}"/>
              </a:ext>
            </a:extLst>
          </p:cNvPr>
          <p:cNvSpPr txBox="1"/>
          <p:nvPr/>
        </p:nvSpPr>
        <p:spPr>
          <a:xfrm>
            <a:off x="1524000" y="1221005"/>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5649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496" y="1320606"/>
            <a:ext cx="8229600" cy="701731"/>
          </a:xfrm>
        </p:spPr>
        <p:txBody>
          <a:bodyPr>
            <a:spAutoFit/>
          </a:bodyPr>
          <a:lstStyle/>
          <a:p>
            <a:pPr algn="ctr"/>
            <a:r>
              <a:rPr lang="en-US" altLang="en-US" dirty="0">
                <a:solidFill>
                  <a:schemeClr val="accent6">
                    <a:lumMod val="50000"/>
                  </a:schemeClr>
                </a:solidFill>
                <a:latin typeface="+mj-lt"/>
                <a:ea typeface="ＭＳ Ｐゴシック" panose="020B0600070205080204" pitchFamily="34" charset="-128"/>
              </a:rPr>
              <a:t>Role and Impact of PR</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2063496" y="2414016"/>
            <a:ext cx="8229600" cy="2471446"/>
          </a:xfrm>
        </p:spPr>
        <p:txBody>
          <a:bodyPr>
            <a:spAutoFit/>
          </a:bodyPr>
          <a:lstStyle/>
          <a:p>
            <a:r>
              <a:rPr lang="en-US" altLang="en-US" sz="2400" dirty="0">
                <a:solidFill>
                  <a:schemeClr val="accent6">
                    <a:lumMod val="50000"/>
                  </a:schemeClr>
                </a:solidFill>
                <a:ea typeface="ＭＳ Ｐゴシック" panose="020B0600070205080204" pitchFamily="34" charset="-128"/>
              </a:rPr>
              <a:t>Strong impact on public awareness at a lower cost than advertising</a:t>
            </a:r>
          </a:p>
          <a:p>
            <a:r>
              <a:rPr lang="en-US" altLang="en-US" sz="2400" dirty="0">
                <a:solidFill>
                  <a:schemeClr val="accent6">
                    <a:lumMod val="50000"/>
                  </a:schemeClr>
                </a:solidFill>
                <a:ea typeface="ＭＳ Ｐゴシック" panose="020B0600070205080204" pitchFamily="34" charset="-128"/>
              </a:rPr>
              <a:t>Power to engage consumers and make them part of the brand’</a:t>
            </a:r>
            <a:r>
              <a:rPr lang="en-US" altLang="ja-JP" sz="2400" dirty="0">
                <a:solidFill>
                  <a:schemeClr val="accent6">
                    <a:lumMod val="50000"/>
                  </a:schemeClr>
                </a:solidFill>
                <a:ea typeface="ＭＳ Ｐゴシック" panose="020B0600070205080204" pitchFamily="34" charset="-128"/>
              </a:rPr>
              <a:t>s story </a:t>
            </a:r>
          </a:p>
          <a:p>
            <a:r>
              <a:rPr lang="en-US" altLang="en-US" sz="2400" dirty="0">
                <a:solidFill>
                  <a:schemeClr val="accent6">
                    <a:lumMod val="50000"/>
                  </a:schemeClr>
                </a:solidFill>
                <a:ea typeface="ＭＳ Ｐゴシック" panose="020B0600070205080204" pitchFamily="34" charset="-128"/>
              </a:rPr>
              <a:t>Limited and scattered use</a:t>
            </a:r>
          </a:p>
          <a:p>
            <a:r>
              <a:rPr lang="en-US" altLang="en-US" sz="2400" dirty="0">
                <a:solidFill>
                  <a:schemeClr val="accent6">
                    <a:lumMod val="50000"/>
                  </a:schemeClr>
                </a:solidFill>
                <a:ea typeface="ＭＳ Ｐゴシック" panose="020B0600070205080204" pitchFamily="34" charset="-128"/>
              </a:rPr>
              <a:t>Powerful brand-building tool</a:t>
            </a:r>
            <a:endParaRPr lang="en-IN" sz="2400" dirty="0">
              <a:solidFill>
                <a:schemeClr val="accent6">
                  <a:lumMod val="50000"/>
                </a:schemeClr>
              </a:solidFill>
            </a:endParaRPr>
          </a:p>
        </p:txBody>
      </p:sp>
    </p:spTree>
    <p:extLst>
      <p:ext uri="{BB962C8B-B14F-4D97-AF65-F5344CB8AC3E}">
        <p14:creationId xmlns:p14="http://schemas.microsoft.com/office/powerpoint/2010/main" val="2278542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644" y="1211451"/>
            <a:ext cx="8229600" cy="701731"/>
          </a:xfrm>
        </p:spPr>
        <p:txBody>
          <a:bodyPr>
            <a:spAutoFit/>
          </a:bodyPr>
          <a:lstStyle/>
          <a:p>
            <a:pPr algn="ctr"/>
            <a:r>
              <a:rPr lang="en-US" altLang="en-US" dirty="0">
                <a:solidFill>
                  <a:schemeClr val="accent6">
                    <a:lumMod val="50000"/>
                  </a:schemeClr>
                </a:solidFill>
                <a:latin typeface="+mj-lt"/>
                <a:ea typeface="ＭＳ Ｐゴシック" panose="020B0600070205080204" pitchFamily="34" charset="-128"/>
              </a:rPr>
              <a:t>Major Public Relations Tools</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2145792" y="2331720"/>
            <a:ext cx="8229600" cy="2727926"/>
          </a:xfrm>
        </p:spPr>
        <p:txBody>
          <a:bodyPr>
            <a:spAutoFit/>
          </a:bodyPr>
          <a:lstStyle/>
          <a:p>
            <a:pPr lvl="0"/>
            <a:r>
              <a:rPr lang="en-US" sz="2400" dirty="0">
                <a:solidFill>
                  <a:schemeClr val="accent6">
                    <a:lumMod val="50000"/>
                  </a:schemeClr>
                </a:solidFill>
              </a:rPr>
              <a:t>News</a:t>
            </a:r>
          </a:p>
          <a:p>
            <a:pPr lvl="0"/>
            <a:r>
              <a:rPr lang="en-US" sz="2400" dirty="0">
                <a:solidFill>
                  <a:schemeClr val="accent6">
                    <a:lumMod val="50000"/>
                  </a:schemeClr>
                </a:solidFill>
              </a:rPr>
              <a:t>Special events </a:t>
            </a:r>
          </a:p>
          <a:p>
            <a:pPr lvl="0"/>
            <a:r>
              <a:rPr lang="en-US" sz="2400" dirty="0">
                <a:solidFill>
                  <a:schemeClr val="accent6">
                    <a:lumMod val="50000"/>
                  </a:schemeClr>
                </a:solidFill>
              </a:rPr>
              <a:t>Written materials</a:t>
            </a:r>
          </a:p>
          <a:p>
            <a:pPr lvl="0"/>
            <a:r>
              <a:rPr lang="en-US" sz="2400" dirty="0">
                <a:solidFill>
                  <a:schemeClr val="accent6">
                    <a:lumMod val="50000"/>
                  </a:schemeClr>
                </a:solidFill>
              </a:rPr>
              <a:t>Audiovisual materials</a:t>
            </a:r>
          </a:p>
          <a:p>
            <a:pPr lvl="0"/>
            <a:r>
              <a:rPr lang="en-US" sz="2400" dirty="0">
                <a:solidFill>
                  <a:schemeClr val="accent6">
                    <a:lumMod val="50000"/>
                  </a:schemeClr>
                </a:solidFill>
              </a:rPr>
              <a:t>Corporate identity materials</a:t>
            </a:r>
          </a:p>
          <a:p>
            <a:pPr lvl="0"/>
            <a:r>
              <a:rPr lang="en-US" sz="2400" dirty="0">
                <a:solidFill>
                  <a:schemeClr val="accent6">
                    <a:lumMod val="50000"/>
                  </a:schemeClr>
                </a:solidFill>
              </a:rPr>
              <a:t>Public service activities</a:t>
            </a:r>
            <a:endParaRPr lang="en-IN" sz="2400" dirty="0">
              <a:solidFill>
                <a:schemeClr val="accent6">
                  <a:lumMod val="50000"/>
                </a:schemeClr>
              </a:solidFill>
            </a:endParaRPr>
          </a:p>
        </p:txBody>
      </p:sp>
    </p:spTree>
    <p:extLst>
      <p:ext uri="{BB962C8B-B14F-4D97-AF65-F5344CB8AC3E}">
        <p14:creationId xmlns:p14="http://schemas.microsoft.com/office/powerpoint/2010/main" val="2713674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7618" y="1490454"/>
            <a:ext cx="5297932" cy="1097280"/>
          </a:xfrm>
        </p:spPr>
        <p:txBody>
          <a:bodyPr>
            <a:normAutofit fontScale="90000"/>
          </a:bodyPr>
          <a:lstStyle/>
          <a:p>
            <a:pPr algn="ctr"/>
            <a:r>
              <a:rPr lang="en-US" altLang="en-US" dirty="0">
                <a:solidFill>
                  <a:schemeClr val="accent6">
                    <a:lumMod val="50000"/>
                  </a:schemeClr>
                </a:solidFill>
                <a:latin typeface="+mj-lt"/>
                <a:ea typeface="ＭＳ Ｐゴシック" panose="020B0600070205080204" pitchFamily="34" charset="-128"/>
              </a:rPr>
              <a:t>Functions of Public Relations (PR) Departments</a:t>
            </a:r>
            <a:endParaRPr lang="en-IN" dirty="0">
              <a:solidFill>
                <a:schemeClr val="accent6">
                  <a:lumMod val="50000"/>
                </a:schemeClr>
              </a:solidFill>
              <a:latin typeface="+mj-lt"/>
            </a:endParaRPr>
          </a:p>
        </p:txBody>
      </p:sp>
      <p:sp>
        <p:nvSpPr>
          <p:cNvPr id="3" name="Content Placeholder 2"/>
          <p:cNvSpPr>
            <a:spLocks noGrp="1"/>
          </p:cNvSpPr>
          <p:nvPr>
            <p:ph idx="1"/>
          </p:nvPr>
        </p:nvSpPr>
        <p:spPr>
          <a:xfrm>
            <a:off x="1981200" y="2973814"/>
            <a:ext cx="8229600" cy="2727926"/>
          </a:xfrm>
        </p:spPr>
        <p:txBody>
          <a:bodyPr>
            <a:spAutoFit/>
          </a:bodyPr>
          <a:lstStyle/>
          <a:p>
            <a:pPr lvl="0"/>
            <a:r>
              <a:rPr lang="en-US" sz="2400" dirty="0">
                <a:solidFill>
                  <a:schemeClr val="accent6">
                    <a:lumMod val="50000"/>
                  </a:schemeClr>
                </a:solidFill>
              </a:rPr>
              <a:t>Press relations or press agency</a:t>
            </a:r>
          </a:p>
          <a:p>
            <a:pPr lvl="0"/>
            <a:r>
              <a:rPr lang="en-US" sz="2400" dirty="0">
                <a:solidFill>
                  <a:schemeClr val="accent6">
                    <a:lumMod val="50000"/>
                  </a:schemeClr>
                </a:solidFill>
              </a:rPr>
              <a:t>Product publicity</a:t>
            </a:r>
          </a:p>
          <a:p>
            <a:pPr lvl="0"/>
            <a:r>
              <a:rPr lang="en-US" sz="2400" dirty="0">
                <a:solidFill>
                  <a:schemeClr val="accent6">
                    <a:lumMod val="50000"/>
                  </a:schemeClr>
                </a:solidFill>
              </a:rPr>
              <a:t>Public affairs</a:t>
            </a:r>
          </a:p>
          <a:p>
            <a:pPr lvl="0"/>
            <a:r>
              <a:rPr lang="en-US" sz="2400" dirty="0">
                <a:solidFill>
                  <a:schemeClr val="accent6">
                    <a:lumMod val="50000"/>
                  </a:schemeClr>
                </a:solidFill>
              </a:rPr>
              <a:t>Lobbying</a:t>
            </a:r>
          </a:p>
          <a:p>
            <a:pPr lvl="0"/>
            <a:r>
              <a:rPr lang="en-US" sz="2400" dirty="0">
                <a:solidFill>
                  <a:schemeClr val="accent6">
                    <a:lumMod val="50000"/>
                  </a:schemeClr>
                </a:solidFill>
              </a:rPr>
              <a:t>Investor relations</a:t>
            </a:r>
          </a:p>
          <a:p>
            <a:pPr lvl="0"/>
            <a:r>
              <a:rPr lang="en-US" sz="2400" dirty="0">
                <a:solidFill>
                  <a:schemeClr val="accent6">
                    <a:lumMod val="50000"/>
                  </a:schemeClr>
                </a:solidFill>
              </a:rPr>
              <a:t>Development</a:t>
            </a:r>
            <a:endParaRPr lang="en-IN" sz="2400" dirty="0">
              <a:solidFill>
                <a:schemeClr val="accent6">
                  <a:lumMod val="50000"/>
                </a:schemeClr>
              </a:solidFill>
            </a:endParaRPr>
          </a:p>
        </p:txBody>
      </p:sp>
    </p:spTree>
    <p:extLst>
      <p:ext uri="{BB962C8B-B14F-4D97-AF65-F5344CB8AC3E}">
        <p14:creationId xmlns:p14="http://schemas.microsoft.com/office/powerpoint/2010/main" val="3838444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E7A165-B416-6D5A-5FF5-F73008437391}"/>
              </a:ext>
            </a:extLst>
          </p:cNvPr>
          <p:cNvSpPr txBox="1"/>
          <p:nvPr/>
        </p:nvSpPr>
        <p:spPr>
          <a:xfrm>
            <a:off x="7956808" y="1621733"/>
            <a:ext cx="2620175" cy="300082"/>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Calibri" panose="020F0502020204030204"/>
            </a:endParaRPr>
          </a:p>
        </p:txBody>
      </p:sp>
      <p:sp>
        <p:nvSpPr>
          <p:cNvPr id="2" name="object 2"/>
          <p:cNvSpPr txBox="1">
            <a:spLocks noGrp="1"/>
          </p:cNvSpPr>
          <p:nvPr>
            <p:ph type="title" idx="4294967295"/>
          </p:nvPr>
        </p:nvSpPr>
        <p:spPr>
          <a:xfrm>
            <a:off x="1801688" y="1879819"/>
            <a:ext cx="8774906" cy="871538"/>
          </a:xfrm>
          <a:prstGeom prst="rect">
            <a:avLst/>
          </a:prstGeom>
        </p:spPr>
        <p:txBody>
          <a:bodyPr vert="horz" lIns="68580" tIns="34290" rIns="68580" bIns="34290" rtlCol="0" anchor="ctr">
            <a:normAutofit/>
          </a:bodyPr>
          <a:lstStyle/>
          <a:p>
            <a:pPr marL="9525">
              <a:spcAft>
                <a:spcPts val="450"/>
              </a:spcAft>
            </a:pPr>
            <a:r>
              <a:rPr cap="all" spc="-11" dirty="0">
                <a:solidFill>
                  <a:schemeClr val="accent6">
                    <a:lumMod val="50000"/>
                  </a:schemeClr>
                </a:solidFill>
                <a:latin typeface="Impact" panose="020B0806030902050204"/>
                <a:ea typeface="+mn-ea"/>
                <a:cs typeface="+mn-cs"/>
              </a:rPr>
              <a:t>Public relations</a:t>
            </a:r>
            <a:r>
              <a:rPr lang="en-US" cap="all" spc="-11" dirty="0">
                <a:solidFill>
                  <a:schemeClr val="accent6">
                    <a:lumMod val="50000"/>
                  </a:schemeClr>
                </a:solidFill>
                <a:latin typeface="Impact" panose="020B0806030902050204"/>
                <a:ea typeface="+mn-ea"/>
                <a:cs typeface="+mn-cs"/>
              </a:rPr>
              <a:t> Examples</a:t>
            </a:r>
            <a:endParaRPr cap="all" spc="-11" dirty="0">
              <a:solidFill>
                <a:schemeClr val="accent6">
                  <a:lumMod val="50000"/>
                </a:schemeClr>
              </a:solidFill>
              <a:latin typeface="Impact" panose="020B0806030902050204"/>
              <a:ea typeface="+mn-ea"/>
              <a:cs typeface="+mn-cs"/>
            </a:endParaRPr>
          </a:p>
        </p:txBody>
      </p:sp>
      <p:sp>
        <p:nvSpPr>
          <p:cNvPr id="3" name="object 3"/>
          <p:cNvSpPr txBox="1"/>
          <p:nvPr/>
        </p:nvSpPr>
        <p:spPr>
          <a:xfrm>
            <a:off x="1880169" y="2885228"/>
            <a:ext cx="5735652" cy="2077492"/>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266687" marR="3810"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Examples It can be accomplished by planting a significant news story indirectly in the media or presenting it favorably through press releases or corporate anniversary parties. </a:t>
            </a:r>
          </a:p>
          <a:p>
            <a:pPr marL="609570" marR="3810" lvl="1"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It could be advertised in newspaper, magazine articles, TVs and radio presentations.</a:t>
            </a:r>
          </a:p>
          <a:p>
            <a:pPr marL="609570" marR="3810" lvl="1"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It could be a Corporate social responsibility, charitable contributions, speech, Sponsorship and Exhibitions.</a:t>
            </a:r>
          </a:p>
          <a:p>
            <a:pPr marL="609570" marR="3810" lvl="1" indent="-257162" defTabSz="685766">
              <a:lnSpc>
                <a:spcPct val="99900"/>
              </a:lnSpc>
              <a:buFont typeface="Arial" panose="020B0604020202020204" pitchFamily="34" charset="0"/>
              <a:buChar char="•"/>
              <a:defRPr/>
            </a:pPr>
            <a:r>
              <a:rPr lang="en-US" sz="1350" spc="-4" dirty="0">
                <a:solidFill>
                  <a:schemeClr val="accent6">
                    <a:lumMod val="50000"/>
                  </a:schemeClr>
                </a:solidFill>
                <a:latin typeface="Abadi" panose="020B0604020104020204" pitchFamily="34" charset="0"/>
                <a:ea typeface="ＭＳ Ｐゴシック"/>
                <a:cs typeface="Arial"/>
              </a:rPr>
              <a:t>Word of mouth is also a type of publicity, </a:t>
            </a:r>
            <a:r>
              <a:rPr lang="en-US" sz="1350" spc="-60" dirty="0">
                <a:solidFill>
                  <a:schemeClr val="accent6">
                    <a:lumMod val="50000"/>
                  </a:schemeClr>
                </a:solidFill>
                <a:latin typeface="Arial"/>
                <a:ea typeface="ＭＳ Ｐゴシック"/>
                <a:cs typeface="Arial"/>
              </a:rPr>
              <a:t>V</a:t>
            </a:r>
            <a:r>
              <a:rPr lang="en-US" sz="1350" spc="-4" dirty="0">
                <a:solidFill>
                  <a:schemeClr val="accent6">
                    <a:lumMod val="50000"/>
                  </a:schemeClr>
                </a:solidFill>
                <a:latin typeface="Arial"/>
                <a:ea typeface="ＭＳ Ｐゴシック"/>
                <a:cs typeface="Arial"/>
              </a:rPr>
              <a:t>ideos, </a:t>
            </a:r>
            <a:r>
              <a:rPr lang="en-US" sz="1350" spc="-8" dirty="0">
                <a:solidFill>
                  <a:schemeClr val="accent6">
                    <a:lumMod val="50000"/>
                  </a:schemeClr>
                </a:solidFill>
                <a:latin typeface="Arial"/>
                <a:ea typeface="ＭＳ Ｐゴシック"/>
                <a:cs typeface="Arial"/>
              </a:rPr>
              <a:t>“</a:t>
            </a:r>
            <a:r>
              <a:rPr lang="en-US" sz="1350" dirty="0">
                <a:solidFill>
                  <a:schemeClr val="accent6">
                    <a:lumMod val="50000"/>
                  </a:schemeClr>
                </a:solidFill>
                <a:latin typeface="Arial"/>
                <a:ea typeface="ＭＳ Ｐゴシック"/>
                <a:cs typeface="Arial"/>
              </a:rPr>
              <a:t>ce</a:t>
            </a:r>
            <a:r>
              <a:rPr lang="en-US" sz="1350" spc="8" dirty="0">
                <a:solidFill>
                  <a:schemeClr val="accent6">
                    <a:lumMod val="50000"/>
                  </a:schemeClr>
                </a:solidFill>
                <a:latin typeface="Arial"/>
                <a:ea typeface="ＭＳ Ｐゴシック"/>
                <a:cs typeface="Arial"/>
              </a:rPr>
              <a:t>l</a:t>
            </a:r>
            <a:r>
              <a:rPr lang="en-US" sz="1350" spc="-8" dirty="0">
                <a:solidFill>
                  <a:schemeClr val="accent6">
                    <a:lumMod val="50000"/>
                  </a:schemeClr>
                </a:solidFill>
                <a:latin typeface="Arial"/>
                <a:ea typeface="ＭＳ Ｐゴシック"/>
                <a:cs typeface="Arial"/>
              </a:rPr>
              <a:t>e</a:t>
            </a:r>
            <a:r>
              <a:rPr lang="en-US" sz="1350" spc="-4" dirty="0">
                <a:solidFill>
                  <a:schemeClr val="accent6">
                    <a:lumMod val="50000"/>
                  </a:schemeClr>
                </a:solidFill>
                <a:latin typeface="Arial"/>
                <a:ea typeface="ＭＳ Ｐゴシック"/>
                <a:cs typeface="Arial"/>
              </a:rPr>
              <a:t>brit</a:t>
            </a:r>
            <a:r>
              <a:rPr lang="en-US" sz="1350" dirty="0">
                <a:solidFill>
                  <a:schemeClr val="accent6">
                    <a:lumMod val="50000"/>
                  </a:schemeClr>
                </a:solidFill>
                <a:latin typeface="Arial"/>
                <a:ea typeface="ＭＳ Ｐゴシック"/>
                <a:cs typeface="Arial"/>
              </a:rPr>
              <a:t>y</a:t>
            </a:r>
            <a:r>
              <a:rPr lang="en-US" sz="1350" spc="-11" dirty="0">
                <a:solidFill>
                  <a:schemeClr val="accent6">
                    <a:lumMod val="50000"/>
                  </a:schemeClr>
                </a:solidFill>
                <a:latin typeface="Arial"/>
                <a:ea typeface="ＭＳ Ｐゴシック"/>
                <a:cs typeface="Arial"/>
              </a:rPr>
              <a:t> </a:t>
            </a:r>
            <a:r>
              <a:rPr lang="en-US" sz="1350" dirty="0">
                <a:solidFill>
                  <a:schemeClr val="accent6">
                    <a:lumMod val="50000"/>
                  </a:schemeClr>
                </a:solidFill>
                <a:latin typeface="Arial"/>
                <a:ea typeface="ＭＳ Ｐゴシック"/>
                <a:cs typeface="Arial"/>
              </a:rPr>
              <a:t>store</a:t>
            </a:r>
            <a:r>
              <a:rPr lang="en-US" sz="1350" spc="-15" dirty="0">
                <a:solidFill>
                  <a:schemeClr val="accent6">
                    <a:lumMod val="50000"/>
                  </a:schemeClr>
                </a:solidFill>
                <a:latin typeface="Arial"/>
                <a:ea typeface="ＭＳ Ｐゴシック"/>
                <a:cs typeface="Arial"/>
              </a:rPr>
              <a:t> </a:t>
            </a:r>
            <a:r>
              <a:rPr lang="en-US" sz="1350" spc="-4" dirty="0">
                <a:solidFill>
                  <a:schemeClr val="accent6">
                    <a:lumMod val="50000"/>
                  </a:schemeClr>
                </a:solidFill>
                <a:latin typeface="Arial"/>
                <a:ea typeface="ＭＳ Ｐゴシック"/>
                <a:cs typeface="Arial"/>
              </a:rPr>
              <a:t>openi</a:t>
            </a:r>
            <a:r>
              <a:rPr lang="en-US" sz="1350" spc="-8" dirty="0">
                <a:solidFill>
                  <a:schemeClr val="accent6">
                    <a:lumMod val="50000"/>
                  </a:schemeClr>
                </a:solidFill>
                <a:latin typeface="Arial"/>
                <a:ea typeface="ＭＳ Ｐゴシック"/>
                <a:cs typeface="Arial"/>
              </a:rPr>
              <a:t>n</a:t>
            </a:r>
            <a:r>
              <a:rPr lang="en-US" sz="1350" spc="-4" dirty="0">
                <a:solidFill>
                  <a:schemeClr val="accent6">
                    <a:lumMod val="50000"/>
                  </a:schemeClr>
                </a:solidFill>
                <a:latin typeface="Arial"/>
                <a:ea typeface="ＭＳ Ｐゴシック"/>
                <a:cs typeface="Arial"/>
              </a:rPr>
              <a:t>gs”</a:t>
            </a:r>
            <a:r>
              <a:rPr lang="en-US" sz="1350" dirty="0">
                <a:solidFill>
                  <a:schemeClr val="accent6">
                    <a:lumMod val="50000"/>
                  </a:schemeClr>
                </a:solidFill>
                <a:latin typeface="Arial"/>
                <a:ea typeface="ＭＳ Ｐゴシック"/>
                <a:cs typeface="Arial"/>
              </a:rPr>
              <a:t>, </a:t>
            </a:r>
            <a:r>
              <a:rPr lang="en-US" sz="1350" spc="-4" dirty="0">
                <a:solidFill>
                  <a:schemeClr val="accent6">
                    <a:lumMod val="50000"/>
                  </a:schemeClr>
                </a:solidFill>
                <a:latin typeface="Abadi" panose="020B0604020104020204" pitchFamily="34" charset="0"/>
                <a:ea typeface="ＭＳ Ｐゴシック"/>
                <a:cs typeface="Arial"/>
              </a:rPr>
              <a:t>social media influencers, or bloggers promotions today.</a:t>
            </a:r>
            <a:r>
              <a:rPr lang="en-US" sz="1350" spc="19" dirty="0">
                <a:solidFill>
                  <a:schemeClr val="accent6">
                    <a:lumMod val="50000"/>
                  </a:schemeClr>
                </a:solidFill>
                <a:latin typeface="Arial"/>
                <a:ea typeface="ＭＳ Ｐゴシック"/>
                <a:cs typeface="Arial"/>
              </a:rPr>
              <a:t> </a:t>
            </a:r>
          </a:p>
          <a:p>
            <a:pPr marL="609570" marR="3810" lvl="1" indent="-257162" defTabSz="685766">
              <a:lnSpc>
                <a:spcPct val="99900"/>
              </a:lnSpc>
              <a:buFont typeface="Arial" panose="020B0604020202020204" pitchFamily="34" charset="0"/>
              <a:buChar char="•"/>
              <a:defRPr/>
            </a:pPr>
            <a:r>
              <a:rPr lang="en-US" sz="1350" spc="-79" dirty="0">
                <a:solidFill>
                  <a:schemeClr val="accent6">
                    <a:lumMod val="50000"/>
                  </a:schemeClr>
                </a:solidFill>
                <a:latin typeface="Arial"/>
                <a:ea typeface="ＭＳ Ｐゴシック"/>
                <a:cs typeface="Arial"/>
              </a:rPr>
              <a:t>W</a:t>
            </a:r>
            <a:r>
              <a:rPr lang="en-US" sz="1350" spc="-4" dirty="0">
                <a:solidFill>
                  <a:schemeClr val="accent6">
                    <a:lumMod val="50000"/>
                  </a:schemeClr>
                </a:solidFill>
                <a:latin typeface="Arial"/>
                <a:ea typeface="ＭＳ Ｐゴシック"/>
                <a:cs typeface="Arial"/>
              </a:rPr>
              <a:t>eb</a:t>
            </a:r>
            <a:r>
              <a:rPr lang="en-US" sz="1350" spc="-8" dirty="0">
                <a:solidFill>
                  <a:schemeClr val="accent6">
                    <a:lumMod val="50000"/>
                  </a:schemeClr>
                </a:solidFill>
                <a:latin typeface="Arial"/>
                <a:ea typeface="ＭＳ Ｐゴシック"/>
                <a:cs typeface="Arial"/>
              </a:rPr>
              <a:t>s</a:t>
            </a:r>
            <a:r>
              <a:rPr lang="en-US" sz="1350" spc="8" dirty="0">
                <a:solidFill>
                  <a:schemeClr val="accent6">
                    <a:lumMod val="50000"/>
                  </a:schemeClr>
                </a:solidFill>
                <a:latin typeface="Arial"/>
                <a:ea typeface="ＭＳ Ｐゴシック"/>
                <a:cs typeface="Arial"/>
              </a:rPr>
              <a:t>i</a:t>
            </a:r>
            <a:r>
              <a:rPr lang="en-US" sz="1350" spc="-19" dirty="0">
                <a:solidFill>
                  <a:schemeClr val="accent6">
                    <a:lumMod val="50000"/>
                  </a:schemeClr>
                </a:solidFill>
                <a:latin typeface="Arial"/>
                <a:ea typeface="ＭＳ Ｐゴシック"/>
                <a:cs typeface="Arial"/>
              </a:rPr>
              <a:t>t</a:t>
            </a:r>
            <a:r>
              <a:rPr lang="en-US" sz="1350" dirty="0">
                <a:solidFill>
                  <a:schemeClr val="accent6">
                    <a:lumMod val="50000"/>
                  </a:schemeClr>
                </a:solidFill>
                <a:latin typeface="Arial"/>
                <a:ea typeface="ＭＳ Ｐゴシック"/>
                <a:cs typeface="Arial"/>
              </a:rPr>
              <a:t>e</a:t>
            </a:r>
            <a:endParaRPr sz="1350" dirty="0">
              <a:solidFill>
                <a:schemeClr val="accent6">
                  <a:lumMod val="50000"/>
                </a:schemeClr>
              </a:solidFill>
              <a:latin typeface="Abadi" panose="020B0604020104020204" pitchFamily="34" charset="0"/>
              <a:ea typeface="ＭＳ Ｐゴシック"/>
              <a:cs typeface="Arial"/>
            </a:endParaRPr>
          </a:p>
        </p:txBody>
      </p:sp>
      <p:pic>
        <p:nvPicPr>
          <p:cNvPr id="6" name="Picture 5">
            <a:extLst>
              <a:ext uri="{FF2B5EF4-FFF2-40B4-BE49-F238E27FC236}">
                <a16:creationId xmlns:a16="http://schemas.microsoft.com/office/drawing/2014/main" id="{22BE42FB-FEFD-874F-8E35-74ECDDA8E860}"/>
              </a:ext>
            </a:extLst>
          </p:cNvPr>
          <p:cNvPicPr>
            <a:picLocks noChangeAspect="1"/>
          </p:cNvPicPr>
          <p:nvPr/>
        </p:nvPicPr>
        <p:blipFill>
          <a:blip r:embed="rId3"/>
          <a:stretch>
            <a:fillRect/>
          </a:stretch>
        </p:blipFill>
        <p:spPr>
          <a:xfrm>
            <a:off x="8196743" y="2461469"/>
            <a:ext cx="2115089" cy="1588283"/>
          </a:xfrm>
          <a:prstGeom prst="rect">
            <a:avLst/>
          </a:prstGeom>
        </p:spPr>
      </p:pic>
      <p:pic>
        <p:nvPicPr>
          <p:cNvPr id="16386" name="Picture 2" descr="Photo credit: Red Bull Content Pool">
            <a:extLst>
              <a:ext uri="{FF2B5EF4-FFF2-40B4-BE49-F238E27FC236}">
                <a16:creationId xmlns:a16="http://schemas.microsoft.com/office/drawing/2014/main" id="{1ECC335B-FA16-59A1-93B4-EB26A6759A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6742" y="4069545"/>
            <a:ext cx="2189402" cy="108588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46 PROVEN Public Relations Examples for Businesses | Class:PR">
            <a:extLst>
              <a:ext uri="{FF2B5EF4-FFF2-40B4-BE49-F238E27FC236}">
                <a16:creationId xmlns:a16="http://schemas.microsoft.com/office/drawing/2014/main" id="{50D54750-74BF-A401-041C-A1B438423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9350" y="1298170"/>
            <a:ext cx="2115089" cy="11632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62A40B-B3D3-D627-17A8-F923371F979A}"/>
              </a:ext>
            </a:extLst>
          </p:cNvPr>
          <p:cNvSpPr txBox="1"/>
          <p:nvPr/>
        </p:nvSpPr>
        <p:spPr>
          <a:xfrm>
            <a:off x="1615018" y="1418154"/>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2379346" y="1932174"/>
            <a:ext cx="3716655" cy="2176336"/>
          </a:xfrm>
          <a:prstGeom prst="rect">
            <a:avLst/>
          </a:prstGeom>
          <a:ln>
            <a:noFill/>
          </a:ln>
        </p:spPr>
        <p:txBody>
          <a:bodyPr vert="horz" lIns="68580" tIns="34290" rIns="68580" bIns="3429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0114" defTabSz="685766">
              <a:defRPr/>
            </a:pPr>
            <a:r>
              <a:rPr lang="en-US" sz="2400" dirty="0">
                <a:solidFill>
                  <a:schemeClr val="accent6">
                    <a:lumMod val="50000"/>
                  </a:schemeClr>
                </a:solidFill>
              </a:rPr>
              <a:t>Direct and digital marketing</a:t>
            </a:r>
          </a:p>
        </p:txBody>
      </p:sp>
      <p:sp>
        <p:nvSpPr>
          <p:cNvPr id="2" name="TextBox 1">
            <a:extLst>
              <a:ext uri="{FF2B5EF4-FFF2-40B4-BE49-F238E27FC236}">
                <a16:creationId xmlns:a16="http://schemas.microsoft.com/office/drawing/2014/main" id="{BB349253-A964-48E1-CBC0-F9C59284F2BD}"/>
              </a:ext>
            </a:extLst>
          </p:cNvPr>
          <p:cNvSpPr txBox="1"/>
          <p:nvPr/>
        </p:nvSpPr>
        <p:spPr>
          <a:xfrm>
            <a:off x="1732120" y="2686083"/>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5</a:t>
            </a:r>
          </a:p>
        </p:txBody>
      </p:sp>
      <p:pic>
        <p:nvPicPr>
          <p:cNvPr id="4098" name="Picture 2" descr="Integrating Direct Marketing Know-How with Digital Marketing — Direct  Marketing Agency">
            <a:extLst>
              <a:ext uri="{FF2B5EF4-FFF2-40B4-BE49-F238E27FC236}">
                <a16:creationId xmlns:a16="http://schemas.microsoft.com/office/drawing/2014/main" id="{35F312E7-F5FB-462F-22F4-5AD763CF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792371"/>
            <a:ext cx="3518882" cy="27569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FECD4E-95B6-D3DE-B664-260B1093288C}"/>
              </a:ext>
            </a:extLst>
          </p:cNvPr>
          <p:cNvSpPr txBox="1"/>
          <p:nvPr/>
        </p:nvSpPr>
        <p:spPr>
          <a:xfrm>
            <a:off x="1727926" y="1470510"/>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1957854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7E3760-F221-02FD-C2FB-729A5497078D}"/>
              </a:ext>
            </a:extLst>
          </p:cNvPr>
          <p:cNvPicPr>
            <a:picLocks noChangeAspect="1"/>
          </p:cNvPicPr>
          <p:nvPr/>
        </p:nvPicPr>
        <p:blipFill>
          <a:blip r:embed="rId3"/>
          <a:stretch>
            <a:fillRect/>
          </a:stretch>
        </p:blipFill>
        <p:spPr>
          <a:xfrm>
            <a:off x="5005354" y="1448168"/>
            <a:ext cx="5585717" cy="4261633"/>
          </a:xfrm>
          <a:prstGeom prst="rect">
            <a:avLst/>
          </a:prstGeom>
        </p:spPr>
      </p:pic>
      <p:sp>
        <p:nvSpPr>
          <p:cNvPr id="2" name="Title 1"/>
          <p:cNvSpPr>
            <a:spLocks noGrp="1"/>
          </p:cNvSpPr>
          <p:nvPr>
            <p:ph type="title" idx="4294967295"/>
          </p:nvPr>
        </p:nvSpPr>
        <p:spPr>
          <a:xfrm>
            <a:off x="1722855" y="1531508"/>
            <a:ext cx="2872979" cy="573287"/>
          </a:xfrm>
          <a:solidFill>
            <a:schemeClr val="bg1"/>
          </a:solidFill>
          <a:ln>
            <a:solidFill>
              <a:srgbClr val="0070C0"/>
            </a:solidFill>
          </a:ln>
        </p:spPr>
        <p:txBody>
          <a:bodyPr>
            <a:normAutofit fontScale="90000"/>
          </a:bodyPr>
          <a:lstStyle/>
          <a:p>
            <a:pPr algn="ctr"/>
            <a:r>
              <a:rPr lang="en-US" altLang="en-US" sz="3600" dirty="0">
                <a:solidFill>
                  <a:schemeClr val="accent6">
                    <a:lumMod val="50000"/>
                  </a:schemeClr>
                </a:solidFill>
                <a:ea typeface="ＭＳ Ｐゴシック" panose="020B0600070205080204" pitchFamily="34" charset="-128"/>
              </a:rPr>
              <a:t>2</a:t>
            </a:r>
            <a:r>
              <a:rPr lang="en-US" altLang="en-US" sz="3600" baseline="30000" dirty="0">
                <a:solidFill>
                  <a:schemeClr val="accent6">
                    <a:lumMod val="50000"/>
                  </a:schemeClr>
                </a:solidFill>
                <a:ea typeface="ＭＳ Ｐゴシック" panose="020B0600070205080204" pitchFamily="34" charset="-128"/>
              </a:rPr>
              <a:t>nd</a:t>
            </a:r>
            <a:r>
              <a:rPr lang="en-US" altLang="en-US" sz="3600" dirty="0">
                <a:solidFill>
                  <a:schemeClr val="accent6">
                    <a:lumMod val="50000"/>
                  </a:schemeClr>
                </a:solidFill>
                <a:ea typeface="ＭＳ Ｐゴシック" panose="020B0600070205080204" pitchFamily="34" charset="-128"/>
              </a:rPr>
              <a:t> P-Price</a:t>
            </a:r>
            <a:endParaRPr lang="en-IN" sz="3600" dirty="0">
              <a:solidFill>
                <a:schemeClr val="accent6">
                  <a:lumMod val="50000"/>
                </a:schemeClr>
              </a:solidFill>
            </a:endParaRPr>
          </a:p>
        </p:txBody>
      </p:sp>
      <p:sp>
        <p:nvSpPr>
          <p:cNvPr id="3" name="Content Placeholder 2"/>
          <p:cNvSpPr>
            <a:spLocks noGrp="1"/>
          </p:cNvSpPr>
          <p:nvPr>
            <p:ph idx="4294967295"/>
          </p:nvPr>
        </p:nvSpPr>
        <p:spPr>
          <a:xfrm>
            <a:off x="1859200" y="2236826"/>
            <a:ext cx="2937272" cy="1342158"/>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pPr marL="0">
              <a:buClr>
                <a:srgbClr val="2A1A00"/>
              </a:buClr>
              <a:buNone/>
              <a:defRPr/>
            </a:pPr>
            <a:r>
              <a:rPr lang="en-US" dirty="0">
                <a:solidFill>
                  <a:schemeClr val="accent6">
                    <a:lumMod val="50000"/>
                  </a:schemeClr>
                </a:solidFill>
              </a:rPr>
              <a:t>MAJOR PRICING STRATEGIES: </a:t>
            </a:r>
          </a:p>
          <a:p>
            <a:pPr marL="214303">
              <a:buClr>
                <a:srgbClr val="2A1A00"/>
              </a:buClr>
              <a:buFont typeface="+mj-lt"/>
              <a:buAutoNum type="arabicPeriod"/>
              <a:defRPr/>
            </a:pPr>
            <a:r>
              <a:rPr lang="en-US" dirty="0">
                <a:solidFill>
                  <a:schemeClr val="accent6">
                    <a:lumMod val="50000"/>
                  </a:schemeClr>
                </a:solidFill>
              </a:rPr>
              <a:t>Cost-based pricing.</a:t>
            </a:r>
          </a:p>
          <a:p>
            <a:pPr marL="214303">
              <a:buClr>
                <a:srgbClr val="2A1A00"/>
              </a:buClr>
              <a:buFont typeface="+mj-lt"/>
              <a:buAutoNum type="arabicPeriod"/>
              <a:defRPr/>
            </a:pPr>
            <a:r>
              <a:rPr lang="en-US" dirty="0">
                <a:solidFill>
                  <a:schemeClr val="accent6">
                    <a:lumMod val="50000"/>
                  </a:schemeClr>
                </a:solidFill>
              </a:rPr>
              <a:t>customer value–based pricing.</a:t>
            </a:r>
          </a:p>
          <a:p>
            <a:pPr marL="214303">
              <a:buClr>
                <a:srgbClr val="2A1A00"/>
              </a:buClr>
              <a:buFont typeface="+mj-lt"/>
              <a:buAutoNum type="arabicPeriod"/>
              <a:defRPr/>
            </a:pPr>
            <a:r>
              <a:rPr lang="en-US" dirty="0">
                <a:solidFill>
                  <a:schemeClr val="accent6">
                    <a:lumMod val="50000"/>
                  </a:schemeClr>
                </a:solidFill>
              </a:rPr>
              <a:t>competition-based pricing</a:t>
            </a:r>
          </a:p>
          <a:p>
            <a:pPr marL="0">
              <a:buClr>
                <a:srgbClr val="2A1A00"/>
              </a:buClr>
              <a:buNone/>
              <a:defRPr/>
            </a:pPr>
            <a:endParaRPr lang="en-IN" sz="1575" dirty="0">
              <a:solidFill>
                <a:schemeClr val="accent6">
                  <a:lumMod val="50000"/>
                </a:schemeClr>
              </a:solidFill>
            </a:endParaRPr>
          </a:p>
          <a:p>
            <a:pPr marL="214303">
              <a:buClr>
                <a:srgbClr val="2A1A00"/>
              </a:buClr>
              <a:buFont typeface="+mj-lt"/>
              <a:buAutoNum type="arabicPeriod"/>
              <a:defRPr/>
            </a:pPr>
            <a:endParaRPr lang="en-IN" dirty="0">
              <a:solidFill>
                <a:schemeClr val="accent6">
                  <a:lumMod val="50000"/>
                </a:schemeClr>
              </a:solidFill>
            </a:endParaRPr>
          </a:p>
        </p:txBody>
      </p:sp>
      <p:sp>
        <p:nvSpPr>
          <p:cNvPr id="14" name="TextBox 13">
            <a:extLst>
              <a:ext uri="{FF2B5EF4-FFF2-40B4-BE49-F238E27FC236}">
                <a16:creationId xmlns:a16="http://schemas.microsoft.com/office/drawing/2014/main" id="{48658C0E-DEF1-48DF-5BE8-A2B18CF23247}"/>
              </a:ext>
            </a:extLst>
          </p:cNvPr>
          <p:cNvSpPr txBox="1"/>
          <p:nvPr/>
        </p:nvSpPr>
        <p:spPr>
          <a:xfrm>
            <a:off x="1950802" y="3062517"/>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500" dirty="0">
              <a:solidFill>
                <a:schemeClr val="accent6">
                  <a:lumMod val="50000"/>
                </a:schemeClr>
              </a:solidFill>
              <a:latin typeface="Calibri" panose="020F0502020204030204"/>
            </a:endParaRPr>
          </a:p>
        </p:txBody>
      </p:sp>
      <p:sp>
        <p:nvSpPr>
          <p:cNvPr id="15" name="Content Placeholder 2">
            <a:extLst>
              <a:ext uri="{FF2B5EF4-FFF2-40B4-BE49-F238E27FC236}">
                <a16:creationId xmlns:a16="http://schemas.microsoft.com/office/drawing/2014/main" id="{AF483047-37BD-9AFF-FD36-EC6424217F33}"/>
              </a:ext>
            </a:extLst>
          </p:cNvPr>
          <p:cNvSpPr txBox="1">
            <a:spLocks/>
          </p:cNvSpPr>
          <p:nvPr/>
        </p:nvSpPr>
        <p:spPr>
          <a:xfrm>
            <a:off x="1897677" y="3578983"/>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500" dirty="0">
                <a:solidFill>
                  <a:schemeClr val="accent6">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500" dirty="0">
                <a:solidFill>
                  <a:schemeClr val="accent6">
                    <a:lumMod val="50000"/>
                  </a:schemeClr>
                </a:solidFill>
                <a:latin typeface="Calibri" panose="020F0502020204030204"/>
              </a:rPr>
              <a:t>Product bundle pricing	</a:t>
            </a:r>
          </a:p>
          <a:p>
            <a:pPr indent="-171442" defTabSz="685766">
              <a:spcBef>
                <a:spcPts val="525"/>
              </a:spcBef>
              <a:defRPr/>
            </a:pPr>
            <a:endParaRPr lang="en-IN" sz="1500" dirty="0">
              <a:solidFill>
                <a:schemeClr val="accent6">
                  <a:lumMod val="50000"/>
                </a:schemeClr>
              </a:solidFill>
              <a:latin typeface="Calibri" panose="020F0502020204030204"/>
            </a:endParaRPr>
          </a:p>
        </p:txBody>
      </p:sp>
      <p:sp>
        <p:nvSpPr>
          <p:cNvPr id="16" name="Content Placeholder 2">
            <a:extLst>
              <a:ext uri="{FF2B5EF4-FFF2-40B4-BE49-F238E27FC236}">
                <a16:creationId xmlns:a16="http://schemas.microsoft.com/office/drawing/2014/main" id="{49F6181E-D9BA-0E29-CAF5-C42221DB41E9}"/>
              </a:ext>
            </a:extLst>
          </p:cNvPr>
          <p:cNvSpPr txBox="1">
            <a:spLocks/>
          </p:cNvSpPr>
          <p:nvPr/>
        </p:nvSpPr>
        <p:spPr>
          <a:xfrm>
            <a:off x="5368294" y="3628387"/>
            <a:ext cx="2850541"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500" dirty="0">
                <a:solidFill>
                  <a:schemeClr val="accent6">
                    <a:lumMod val="50000"/>
                  </a:schemeClr>
                </a:solidFill>
                <a:latin typeface="Calibri" panose="020F0502020204030204"/>
              </a:rPr>
              <a:t>PRICE ADJUSTMENT STRATEGIES</a:t>
            </a:r>
            <a:endParaRPr lang="en-US" sz="1500"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Discount and allowance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Segmented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Psychological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Promotional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Dynamic pricing</a:t>
            </a:r>
            <a:endParaRPr lang="en-SA" sz="1425" dirty="0">
              <a:solidFill>
                <a:schemeClr val="accent6">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6">
                    <a:lumMod val="50000"/>
                  </a:schemeClr>
                </a:solidFill>
                <a:latin typeface="Calibri" panose="020F0502020204030204"/>
              </a:rPr>
              <a:t>International pricing</a:t>
            </a:r>
          </a:p>
          <a:p>
            <a:pPr indent="0" defTabSz="685766">
              <a:spcBef>
                <a:spcPts val="525"/>
              </a:spcBef>
              <a:defRPr/>
            </a:pPr>
            <a:endParaRPr lang="en-IN" sz="1500" dirty="0">
              <a:solidFill>
                <a:schemeClr val="accent6">
                  <a:lumMod val="50000"/>
                </a:schemeClr>
              </a:solidFill>
              <a:latin typeface="Calibri" panose="020F0502020204030204"/>
            </a:endParaRPr>
          </a:p>
        </p:txBody>
      </p:sp>
      <p:sp>
        <p:nvSpPr>
          <p:cNvPr id="4" name="TextBox 3">
            <a:extLst>
              <a:ext uri="{FF2B5EF4-FFF2-40B4-BE49-F238E27FC236}">
                <a16:creationId xmlns:a16="http://schemas.microsoft.com/office/drawing/2014/main" id="{992D8C41-8E75-9DA9-DE28-DD9C85B56370}"/>
              </a:ext>
            </a:extLst>
          </p:cNvPr>
          <p:cNvSpPr txBox="1"/>
          <p:nvPr/>
        </p:nvSpPr>
        <p:spPr>
          <a:xfrm>
            <a:off x="1600931" y="2160962"/>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6">
                    <a:lumMod val="50000"/>
                  </a:schemeClr>
                </a:solidFill>
              </a:rPr>
              <a:t>A</a:t>
            </a:r>
          </a:p>
        </p:txBody>
      </p:sp>
      <p:sp>
        <p:nvSpPr>
          <p:cNvPr id="5" name="TextBox 4">
            <a:extLst>
              <a:ext uri="{FF2B5EF4-FFF2-40B4-BE49-F238E27FC236}">
                <a16:creationId xmlns:a16="http://schemas.microsoft.com/office/drawing/2014/main" id="{2CFE8106-4BC3-8C13-C47B-28659D7DB729}"/>
              </a:ext>
            </a:extLst>
          </p:cNvPr>
          <p:cNvSpPr txBox="1"/>
          <p:nvPr/>
        </p:nvSpPr>
        <p:spPr>
          <a:xfrm>
            <a:off x="1564127" y="35540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6">
                    <a:lumMod val="50000"/>
                  </a:schemeClr>
                </a:solidFill>
                <a:latin typeface="Gill Sans MT" panose="020B0502020104020203"/>
              </a:rPr>
              <a:t>B</a:t>
            </a:r>
          </a:p>
        </p:txBody>
      </p:sp>
      <p:sp>
        <p:nvSpPr>
          <p:cNvPr id="6" name="TextBox 5">
            <a:extLst>
              <a:ext uri="{FF2B5EF4-FFF2-40B4-BE49-F238E27FC236}">
                <a16:creationId xmlns:a16="http://schemas.microsoft.com/office/drawing/2014/main" id="{2D05E689-3769-4BCB-F418-BA5248EA3A08}"/>
              </a:ext>
            </a:extLst>
          </p:cNvPr>
          <p:cNvSpPr txBox="1"/>
          <p:nvPr/>
        </p:nvSpPr>
        <p:spPr>
          <a:xfrm>
            <a:off x="4953001" y="1508516"/>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6">
                    <a:lumMod val="50000"/>
                  </a:schemeClr>
                </a:solidFill>
              </a:rPr>
              <a:t>C</a:t>
            </a:r>
            <a:endParaRPr lang="en-SA" sz="1800" dirty="0">
              <a:solidFill>
                <a:schemeClr val="accent6">
                  <a:lumMod val="50000"/>
                </a:schemeClr>
              </a:solidFill>
            </a:endParaRPr>
          </a:p>
        </p:txBody>
      </p:sp>
      <p:sp>
        <p:nvSpPr>
          <p:cNvPr id="7" name="TextBox 6">
            <a:extLst>
              <a:ext uri="{FF2B5EF4-FFF2-40B4-BE49-F238E27FC236}">
                <a16:creationId xmlns:a16="http://schemas.microsoft.com/office/drawing/2014/main" id="{08B10C78-49B4-109E-435D-78B33ACE83B0}"/>
              </a:ext>
            </a:extLst>
          </p:cNvPr>
          <p:cNvSpPr txBox="1"/>
          <p:nvPr/>
        </p:nvSpPr>
        <p:spPr>
          <a:xfrm>
            <a:off x="5000282" y="2714684"/>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6">
                    <a:lumMod val="50000"/>
                  </a:schemeClr>
                </a:solidFill>
              </a:rPr>
              <a:t>D</a:t>
            </a:r>
            <a:endParaRPr lang="en-SA" sz="1800" dirty="0">
              <a:solidFill>
                <a:schemeClr val="accent6">
                  <a:lumMod val="50000"/>
                </a:schemeClr>
              </a:solidFill>
            </a:endParaRPr>
          </a:p>
        </p:txBody>
      </p:sp>
      <p:sp>
        <p:nvSpPr>
          <p:cNvPr id="8" name="TextBox 7">
            <a:extLst>
              <a:ext uri="{FF2B5EF4-FFF2-40B4-BE49-F238E27FC236}">
                <a16:creationId xmlns:a16="http://schemas.microsoft.com/office/drawing/2014/main" id="{AC359D1B-DAE7-B8E9-AF13-329D28C37CFC}"/>
              </a:ext>
            </a:extLst>
          </p:cNvPr>
          <p:cNvSpPr txBox="1"/>
          <p:nvPr/>
        </p:nvSpPr>
        <p:spPr>
          <a:xfrm>
            <a:off x="4990832" y="3597919"/>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6">
                    <a:lumMod val="50000"/>
                  </a:schemeClr>
                </a:solidFill>
              </a:rPr>
              <a:t>E</a:t>
            </a:r>
            <a:endParaRPr lang="en-SA" sz="1800" dirty="0">
              <a:solidFill>
                <a:schemeClr val="accent6">
                  <a:lumMod val="50000"/>
                </a:schemeClr>
              </a:solidFill>
            </a:endParaRPr>
          </a:p>
        </p:txBody>
      </p:sp>
      <p:sp>
        <p:nvSpPr>
          <p:cNvPr id="9" name="Title 1">
            <a:extLst>
              <a:ext uri="{FF2B5EF4-FFF2-40B4-BE49-F238E27FC236}">
                <a16:creationId xmlns:a16="http://schemas.microsoft.com/office/drawing/2014/main" id="{C1F410B1-96F7-EEF8-78D1-FE5BD7A7A1F1}"/>
              </a:ext>
            </a:extLst>
          </p:cNvPr>
          <p:cNvSpPr txBox="1">
            <a:spLocks/>
          </p:cNvSpPr>
          <p:nvPr/>
        </p:nvSpPr>
        <p:spPr>
          <a:xfrm>
            <a:off x="5368293" y="2779793"/>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6">
                    <a:lumMod val="50000"/>
                  </a:schemeClr>
                </a:solidFill>
                <a:latin typeface="Calibri" panose="020F0502020204030204"/>
                <a:ea typeface="ＭＳ Ｐゴシック" panose="020B0600070205080204" pitchFamily="34" charset="-128"/>
              </a:rPr>
              <a:t>New Product Pricing Strategies</a:t>
            </a:r>
            <a:endParaRPr lang="en-IN" sz="1350" dirty="0">
              <a:solidFill>
                <a:schemeClr val="accent6">
                  <a:lumMod val="50000"/>
                </a:schemeClr>
              </a:solidFill>
              <a:latin typeface="Calibri" panose="020F0502020204030204"/>
              <a:ea typeface="ＭＳ Ｐゴシック" panose="020B0600070205080204" pitchFamily="34" charset="-128"/>
            </a:endParaRPr>
          </a:p>
        </p:txBody>
      </p:sp>
      <p:sp>
        <p:nvSpPr>
          <p:cNvPr id="17" name="Title 1">
            <a:extLst>
              <a:ext uri="{FF2B5EF4-FFF2-40B4-BE49-F238E27FC236}">
                <a16:creationId xmlns:a16="http://schemas.microsoft.com/office/drawing/2014/main" id="{17EED786-3F72-9DC4-F145-9D9DFF2B7243}"/>
              </a:ext>
            </a:extLst>
          </p:cNvPr>
          <p:cNvSpPr txBox="1">
            <a:spLocks/>
          </p:cNvSpPr>
          <p:nvPr/>
        </p:nvSpPr>
        <p:spPr>
          <a:xfrm>
            <a:off x="5341730" y="1553528"/>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6">
                    <a:lumMod val="50000"/>
                  </a:schemeClr>
                </a:solidFill>
                <a:latin typeface="Calibri" panose="020F0502020204030204"/>
                <a:ea typeface="ＭＳ Ｐゴシック" panose="020B0600070205080204" pitchFamily="34" charset="-128"/>
              </a:rPr>
              <a:t>Factors affecting Pricing Strategies</a:t>
            </a:r>
            <a:endParaRPr lang="en-IN" sz="1350" dirty="0">
              <a:solidFill>
                <a:schemeClr val="accent6">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650858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2743200" y="1315338"/>
            <a:ext cx="8065670" cy="1859420"/>
          </a:xfrm>
          <a:prstGeom prst="rect">
            <a:avLst/>
          </a:prstGeom>
          <a:ln>
            <a:noFill/>
          </a:ln>
        </p:spPr>
        <p:txBody>
          <a:bodyPr vert="horz" lIns="68580" tIns="34290" rIns="68580" bIns="3429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0114" defTabSz="685766">
              <a:defRPr/>
            </a:pPr>
            <a:r>
              <a:rPr lang="en-US" sz="2400" dirty="0">
                <a:solidFill>
                  <a:schemeClr val="accent6">
                    <a:lumMod val="50000"/>
                  </a:schemeClr>
                </a:solidFill>
              </a:rPr>
              <a:t>Direct and digital marketing </a:t>
            </a:r>
          </a:p>
          <a:p>
            <a:pPr marL="1520114" defTabSz="685766">
              <a:defRPr/>
            </a:pPr>
            <a:r>
              <a:rPr lang="en-US" sz="1800" dirty="0">
                <a:solidFill>
                  <a:schemeClr val="accent6">
                    <a:lumMod val="50000"/>
                  </a:schemeClr>
                </a:solidFill>
              </a:rPr>
              <a:t>Offline Marketing Vs. Online Marketing</a:t>
            </a:r>
            <a:endParaRPr lang="en-US" sz="2400" dirty="0">
              <a:solidFill>
                <a:schemeClr val="accent6">
                  <a:lumMod val="50000"/>
                </a:schemeClr>
              </a:solidFill>
            </a:endParaRPr>
          </a:p>
        </p:txBody>
      </p:sp>
      <p:pic>
        <p:nvPicPr>
          <p:cNvPr id="7170" name="Picture 2" descr="Difference between Online marketing and Offline marketing | by Udith Deshan  | Medium">
            <a:extLst>
              <a:ext uri="{FF2B5EF4-FFF2-40B4-BE49-F238E27FC236}">
                <a16:creationId xmlns:a16="http://schemas.microsoft.com/office/drawing/2014/main" id="{4D911CFD-FAE9-DE46-A91A-0B769E7A8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36" r="15545"/>
          <a:stretch/>
        </p:blipFill>
        <p:spPr bwMode="auto">
          <a:xfrm>
            <a:off x="3863618" y="3042997"/>
            <a:ext cx="4404522" cy="1859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349253-A964-48E1-CBC0-F9C59284F2BD}"/>
              </a:ext>
            </a:extLst>
          </p:cNvPr>
          <p:cNvSpPr txBox="1"/>
          <p:nvPr/>
        </p:nvSpPr>
        <p:spPr>
          <a:xfrm>
            <a:off x="1718058" y="1906557"/>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schemeClr val="accent6">
                    <a:lumMod val="50000"/>
                  </a:schemeClr>
                </a:solidFill>
                <a:latin typeface="Gill Sans MT" panose="020B0502020104020203"/>
              </a:rPr>
              <a:t>5</a:t>
            </a:r>
          </a:p>
        </p:txBody>
      </p:sp>
      <p:sp>
        <p:nvSpPr>
          <p:cNvPr id="4" name="TextBox 3">
            <a:extLst>
              <a:ext uri="{FF2B5EF4-FFF2-40B4-BE49-F238E27FC236}">
                <a16:creationId xmlns:a16="http://schemas.microsoft.com/office/drawing/2014/main" id="{08CF7D13-5D68-020B-6356-AD3C88F72B1A}"/>
              </a:ext>
            </a:extLst>
          </p:cNvPr>
          <p:cNvSpPr txBox="1"/>
          <p:nvPr/>
        </p:nvSpPr>
        <p:spPr>
          <a:xfrm>
            <a:off x="8161182" y="2391304"/>
            <a:ext cx="2333751" cy="3962540"/>
          </a:xfrm>
          <a:prstGeom prst="rect">
            <a:avLst/>
          </a:prstGeom>
        </p:spPr>
        <p:txBody>
          <a:bodyPr vert="horz" lIns="68580" tIns="34290" rIns="68580" bIns="34290" rtlCol="0">
            <a:normAutofit/>
          </a:bodyPr>
          <a:lstStyle/>
          <a:p>
            <a:pPr marL="214303" indent="-171442" defTabSz="685766">
              <a:lnSpc>
                <a:spcPct val="110000"/>
              </a:lnSpc>
              <a:spcBef>
                <a:spcPts val="525"/>
              </a:spcBef>
              <a:buClr>
                <a:srgbClr val="2A1A00"/>
              </a:buClr>
              <a:buFont typeface="Arial" panose="020B0604020202020204" pitchFamily="34" charset="0"/>
              <a:buChar char="•"/>
              <a:defRPr/>
            </a:pPr>
            <a:r>
              <a:rPr lang="en-US" sz="1050" dirty="0">
                <a:solidFill>
                  <a:schemeClr val="accent6">
                    <a:lumMod val="50000"/>
                  </a:schemeClr>
                </a:solidFill>
                <a:latin typeface="Gill Sans MT" panose="020B0502020104020203"/>
              </a:rPr>
              <a:t>Offline traditional  Marketing refers to creating brand awareness / promotion through traditional marketing channels . </a:t>
            </a:r>
          </a:p>
          <a:p>
            <a:pPr marL="214303" indent="-171442" defTabSz="685766">
              <a:lnSpc>
                <a:spcPct val="110000"/>
              </a:lnSpc>
              <a:spcBef>
                <a:spcPts val="525"/>
              </a:spcBef>
              <a:buClr>
                <a:srgbClr val="2A1A00"/>
              </a:buClr>
              <a:buFont typeface="Arial" panose="020B0604020202020204" pitchFamily="34" charset="0"/>
              <a:buChar char="•"/>
              <a:defRPr/>
            </a:pPr>
            <a:r>
              <a:rPr lang="en-US" sz="1050" dirty="0">
                <a:solidFill>
                  <a:schemeClr val="accent6">
                    <a:lumMod val="50000"/>
                  </a:schemeClr>
                </a:solidFill>
                <a:latin typeface="Gill Sans MT" panose="020B0502020104020203"/>
              </a:rPr>
              <a:t>These strategies do not involve the direct use of the Internet. </a:t>
            </a:r>
          </a:p>
          <a:p>
            <a:pPr marL="214303" indent="-171442" defTabSz="685766">
              <a:lnSpc>
                <a:spcPct val="110000"/>
              </a:lnSpc>
              <a:spcBef>
                <a:spcPts val="525"/>
              </a:spcBef>
              <a:buClr>
                <a:srgbClr val="2A1A00"/>
              </a:buClr>
              <a:buFont typeface="Arial" panose="020B0604020202020204" pitchFamily="34" charset="0"/>
              <a:buChar char="•"/>
              <a:defRPr/>
            </a:pPr>
            <a:r>
              <a:rPr lang="en-US" sz="1050" dirty="0">
                <a:solidFill>
                  <a:schemeClr val="accent6">
                    <a:lumMod val="50000"/>
                  </a:schemeClr>
                </a:solidFill>
                <a:latin typeface="Gill Sans MT" panose="020B0502020104020203"/>
              </a:rPr>
              <a:t>This includes television and radio ads, direct mail, print publications, outdoor advertising, joining trade shows and festivals, promotional gifts, and even word-of-mouth.</a:t>
            </a:r>
          </a:p>
        </p:txBody>
      </p:sp>
      <p:sp>
        <p:nvSpPr>
          <p:cNvPr id="5" name="TextBox 4">
            <a:extLst>
              <a:ext uri="{FF2B5EF4-FFF2-40B4-BE49-F238E27FC236}">
                <a16:creationId xmlns:a16="http://schemas.microsoft.com/office/drawing/2014/main" id="{CD6947A5-8EA4-B223-389E-C921F2DE41D8}"/>
              </a:ext>
            </a:extLst>
          </p:cNvPr>
          <p:cNvSpPr txBox="1"/>
          <p:nvPr/>
        </p:nvSpPr>
        <p:spPr>
          <a:xfrm>
            <a:off x="1502329" y="3429001"/>
            <a:ext cx="2333751" cy="3881939"/>
          </a:xfrm>
          <a:prstGeom prst="rect">
            <a:avLst/>
          </a:prstGeom>
        </p:spPr>
        <p:txBody>
          <a:bodyPr vert="horz" lIns="68580" tIns="34290" rIns="68580" bIns="34290" rtlCol="0">
            <a:normAutofit/>
          </a:bodyPr>
          <a:lstStyle/>
          <a:p>
            <a:pPr marL="214303" indent="-171442" defTabSz="685766">
              <a:lnSpc>
                <a:spcPct val="110000"/>
              </a:lnSpc>
              <a:spcBef>
                <a:spcPts val="525"/>
              </a:spcBef>
              <a:buClr>
                <a:srgbClr val="2A1A00"/>
              </a:buClr>
              <a:buFont typeface="Arial" panose="020B0604020202020204" pitchFamily="34" charset="0"/>
              <a:buChar char="•"/>
              <a:defRPr/>
            </a:pPr>
            <a:r>
              <a:rPr lang="en-US" sz="900" dirty="0">
                <a:solidFill>
                  <a:schemeClr val="accent6">
                    <a:lumMod val="50000"/>
                  </a:schemeClr>
                </a:solidFill>
                <a:latin typeface="Gill Sans MT" panose="020B0502020104020203"/>
              </a:rPr>
              <a:t>Online {digital} marketing refers to creating brand awareness / promotion through online marketing channels.</a:t>
            </a:r>
          </a:p>
          <a:p>
            <a:pPr marL="214303" indent="-171442" defTabSz="685766">
              <a:lnSpc>
                <a:spcPct val="110000"/>
              </a:lnSpc>
              <a:spcBef>
                <a:spcPts val="525"/>
              </a:spcBef>
              <a:buClr>
                <a:srgbClr val="2A1A00"/>
              </a:buClr>
              <a:buFont typeface="Arial" panose="020B0604020202020204" pitchFamily="34" charset="0"/>
              <a:buChar char="•"/>
              <a:defRPr/>
            </a:pPr>
            <a:r>
              <a:rPr lang="en-US" sz="900" dirty="0">
                <a:solidFill>
                  <a:schemeClr val="accent6">
                    <a:lumMod val="50000"/>
                  </a:schemeClr>
                </a:solidFill>
                <a:latin typeface="Gill Sans MT" panose="020B0502020104020203"/>
              </a:rPr>
              <a:t>These strategies do involve the direct use of the Internet. </a:t>
            </a:r>
          </a:p>
          <a:p>
            <a:pPr marL="214303" indent="-171442" defTabSz="685766">
              <a:lnSpc>
                <a:spcPct val="110000"/>
              </a:lnSpc>
              <a:spcBef>
                <a:spcPts val="525"/>
              </a:spcBef>
              <a:buClr>
                <a:srgbClr val="2A1A00"/>
              </a:buClr>
              <a:buFont typeface="Arial" panose="020B0604020202020204" pitchFamily="34" charset="0"/>
              <a:buChar char="•"/>
              <a:defRPr/>
            </a:pPr>
            <a:r>
              <a:rPr lang="en-US" sz="900" dirty="0">
                <a:solidFill>
                  <a:schemeClr val="accent6">
                    <a:lumMod val="50000"/>
                  </a:schemeClr>
                </a:solidFill>
                <a:latin typeface="Gill Sans MT" panose="020B0502020104020203"/>
              </a:rPr>
              <a:t>Digital marketing utilizes the Internet, its tools like social media, e-ads, e-mail and other applications to increase brand awareness. </a:t>
            </a:r>
          </a:p>
          <a:p>
            <a:pPr marL="42861" defTabSz="685766">
              <a:lnSpc>
                <a:spcPct val="110000"/>
              </a:lnSpc>
              <a:spcBef>
                <a:spcPts val="525"/>
              </a:spcBef>
              <a:buClr>
                <a:srgbClr val="2A1A00"/>
              </a:buClr>
              <a:defRPr/>
            </a:pPr>
            <a:endParaRPr lang="en-US" sz="900" dirty="0">
              <a:solidFill>
                <a:schemeClr val="accent6">
                  <a:lumMod val="50000"/>
                </a:schemeClr>
              </a:solidFill>
              <a:latin typeface="Gill Sans MT" panose="020B0502020104020203"/>
            </a:endParaRPr>
          </a:p>
        </p:txBody>
      </p:sp>
      <p:sp>
        <p:nvSpPr>
          <p:cNvPr id="3" name="TextBox 2">
            <a:extLst>
              <a:ext uri="{FF2B5EF4-FFF2-40B4-BE49-F238E27FC236}">
                <a16:creationId xmlns:a16="http://schemas.microsoft.com/office/drawing/2014/main" id="{4E061565-1187-3BDF-1C65-877A34EE7E16}"/>
              </a:ext>
            </a:extLst>
          </p:cNvPr>
          <p:cNvSpPr txBox="1"/>
          <p:nvPr/>
        </p:nvSpPr>
        <p:spPr>
          <a:xfrm>
            <a:off x="1828800" y="1190650"/>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267487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B90D1B-C6F2-4A01-AAC2-746A28A641AE}"/>
              </a:ext>
            </a:extLst>
          </p:cNvPr>
          <p:cNvSpPr txBox="1"/>
          <p:nvPr/>
        </p:nvSpPr>
        <p:spPr>
          <a:xfrm>
            <a:off x="1882630" y="2030566"/>
            <a:ext cx="4605557" cy="474042"/>
          </a:xfrm>
          <a:prstGeom prst="rect">
            <a:avLst/>
          </a:prstGeom>
          <a:solidFill>
            <a:schemeClr val="bg1"/>
          </a:solidFill>
        </p:spPr>
        <p:txBody>
          <a:bodyPr vert="horz" lIns="68580" tIns="34290" rIns="68580" bIns="34290" numCol="1" rtlCol="0" anchor="b" anchorCtr="0" compatLnSpc="1">
            <a:prstTxWarp prst="textNoShape">
              <a:avLst/>
            </a:prstTxWarp>
            <a:normAutofit lnSpcReduction="10000"/>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algn="ctr" defTabSz="685766">
              <a:spcAft>
                <a:spcPts val="450"/>
              </a:spcAft>
              <a:defRPr/>
            </a:pPr>
            <a:r>
              <a:rPr lang="en-US" sz="1500" spc="150" dirty="0">
                <a:solidFill>
                  <a:schemeClr val="accent6">
                    <a:lumMod val="50000"/>
                  </a:schemeClr>
                </a:solidFill>
                <a:latin typeface="Impact" panose="020B0806030902050204"/>
              </a:rPr>
              <a:t>Offline Marketing Vs. Online Marketing</a:t>
            </a:r>
          </a:p>
        </p:txBody>
      </p:sp>
      <p:pic>
        <p:nvPicPr>
          <p:cNvPr id="1026" name="Picture 2" descr="The Connectivity Between Offline and Online Marketing - Advertising Week">
            <a:extLst>
              <a:ext uri="{FF2B5EF4-FFF2-40B4-BE49-F238E27FC236}">
                <a16:creationId xmlns:a16="http://schemas.microsoft.com/office/drawing/2014/main" id="{D39FBD4C-8401-FB4B-A9D1-A296A8038D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2939" y="1834472"/>
            <a:ext cx="5004143" cy="2159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27B24B-6E86-41C6-89D0-67766B71E783}"/>
              </a:ext>
            </a:extLst>
          </p:cNvPr>
          <p:cNvSpPr txBox="1"/>
          <p:nvPr/>
        </p:nvSpPr>
        <p:spPr>
          <a:xfrm>
            <a:off x="1707842" y="2743549"/>
            <a:ext cx="3014093" cy="3646636"/>
          </a:xfrm>
          <a:prstGeom prst="rect">
            <a:avLst/>
          </a:prstGeom>
        </p:spPr>
        <p:txBody>
          <a:bodyPr vert="horz" lIns="68580" tIns="34290" rIns="68580" bIns="34290" rtlCol="0">
            <a:normAutofit/>
          </a:bodyPr>
          <a:lstStyle/>
          <a:p>
            <a:pPr marL="214303" indent="-171442" defTabSz="685766">
              <a:spcBef>
                <a:spcPts val="525"/>
              </a:spcBef>
              <a:spcAft>
                <a:spcPts val="450"/>
              </a:spcAft>
              <a:buClr>
                <a:srgbClr val="2A1A00"/>
              </a:buClr>
              <a:buSzPct val="160000"/>
              <a:buFont typeface="Arial" panose="020B0604020202020204" pitchFamily="34" charset="0"/>
              <a:buChar char="•"/>
              <a:defRPr/>
            </a:pPr>
            <a:r>
              <a:rPr lang="en-US" sz="900" b="1" cap="all" dirty="0">
                <a:solidFill>
                  <a:schemeClr val="accent6">
                    <a:lumMod val="50000"/>
                  </a:schemeClr>
                </a:solidFill>
                <a:latin typeface="Gill Sans MT" panose="020B0502020104020203"/>
              </a:rPr>
              <a:t>Offline</a:t>
            </a:r>
            <a:r>
              <a:rPr lang="en-US" sz="900" cap="all" dirty="0">
                <a:solidFill>
                  <a:schemeClr val="accent6">
                    <a:lumMod val="50000"/>
                  </a:schemeClr>
                </a:solidFill>
                <a:latin typeface="Gill Sans MT" panose="020B0502020104020203"/>
              </a:rPr>
              <a:t> marketing {traditional marketing} is the process of promotion through offline channels like print ads, telemarketing etc.</a:t>
            </a:r>
          </a:p>
          <a:p>
            <a:pPr marL="214303" indent="-171442" defTabSz="685766">
              <a:spcBef>
                <a:spcPts val="525"/>
              </a:spcBef>
              <a:spcAft>
                <a:spcPts val="450"/>
              </a:spcAft>
              <a:buClr>
                <a:srgbClr val="2A1A00"/>
              </a:buClr>
              <a:buSzPct val="160000"/>
              <a:buFont typeface="Arial" panose="020B0604020202020204" pitchFamily="34" charset="0"/>
              <a:buChar char="•"/>
              <a:defRPr/>
            </a:pPr>
            <a:endParaRPr lang="en-US" sz="900" cap="all" dirty="0">
              <a:solidFill>
                <a:schemeClr val="accent6">
                  <a:lumMod val="50000"/>
                </a:schemeClr>
              </a:solidFill>
              <a:latin typeface="Gill Sans MT" panose="020B0502020104020203"/>
            </a:endParaRPr>
          </a:p>
          <a:p>
            <a:pPr marL="214303" indent="-171442" defTabSz="685766">
              <a:spcBef>
                <a:spcPts val="525"/>
              </a:spcBef>
              <a:spcAft>
                <a:spcPts val="450"/>
              </a:spcAft>
              <a:buClr>
                <a:srgbClr val="2A1A00"/>
              </a:buClr>
              <a:buSzPct val="160000"/>
              <a:buFont typeface="Arial" panose="020B0604020202020204" pitchFamily="34" charset="0"/>
              <a:buChar char="•"/>
              <a:defRPr/>
            </a:pPr>
            <a:r>
              <a:rPr lang="en-US" sz="900" b="1" cap="all" dirty="0">
                <a:solidFill>
                  <a:schemeClr val="accent6">
                    <a:lumMod val="50000"/>
                  </a:schemeClr>
                </a:solidFill>
                <a:latin typeface="Gill Sans MT" panose="020B0502020104020203"/>
              </a:rPr>
              <a:t>Online</a:t>
            </a:r>
            <a:r>
              <a:rPr lang="en-US" sz="900" cap="all" dirty="0">
                <a:solidFill>
                  <a:schemeClr val="accent6">
                    <a:lumMod val="50000"/>
                  </a:schemeClr>
                </a:solidFill>
                <a:latin typeface="Gill Sans MT" panose="020B0502020104020203"/>
              </a:rPr>
              <a:t> {</a:t>
            </a:r>
            <a:r>
              <a:rPr lang="en-US" sz="900" b="1" cap="all" dirty="0">
                <a:solidFill>
                  <a:schemeClr val="accent6">
                    <a:lumMod val="50000"/>
                  </a:schemeClr>
                </a:solidFill>
                <a:latin typeface="Gill Sans MT" panose="020B0502020104020203"/>
              </a:rPr>
              <a:t>digital</a:t>
            </a:r>
            <a:r>
              <a:rPr lang="en-US" sz="900" cap="all" dirty="0">
                <a:solidFill>
                  <a:schemeClr val="accent6">
                    <a:lumMod val="50000"/>
                  </a:schemeClr>
                </a:solidFill>
                <a:latin typeface="Gill Sans MT" panose="020B0502020104020203"/>
              </a:rPr>
              <a:t>} marketing is promotion through online channels like social media, ads, e-mail.</a:t>
            </a:r>
          </a:p>
          <a:p>
            <a:pPr marL="214303" indent="-171442" defTabSz="685766">
              <a:spcBef>
                <a:spcPts val="525"/>
              </a:spcBef>
              <a:spcAft>
                <a:spcPts val="450"/>
              </a:spcAft>
              <a:buClr>
                <a:srgbClr val="2A1A00"/>
              </a:buClr>
              <a:buSzPct val="160000"/>
              <a:buFont typeface="Arial" panose="020B0604020202020204" pitchFamily="34" charset="0"/>
              <a:buChar char="•"/>
              <a:defRPr/>
            </a:pPr>
            <a:endParaRPr lang="en-US" sz="900" cap="all" dirty="0">
              <a:solidFill>
                <a:schemeClr val="accent6">
                  <a:lumMod val="50000"/>
                </a:schemeClr>
              </a:solidFill>
              <a:latin typeface="Gill Sans MT" panose="020B0502020104020203"/>
            </a:endParaRPr>
          </a:p>
          <a:p>
            <a:pPr marL="214303" indent="-171442" defTabSz="685766">
              <a:spcBef>
                <a:spcPts val="525"/>
              </a:spcBef>
              <a:spcAft>
                <a:spcPts val="450"/>
              </a:spcAft>
              <a:buClr>
                <a:srgbClr val="2A1A00"/>
              </a:buClr>
              <a:buSzPct val="160000"/>
              <a:buFont typeface="Arial" panose="020B0604020202020204" pitchFamily="34" charset="0"/>
              <a:buChar char="•"/>
              <a:defRPr/>
            </a:pPr>
            <a:r>
              <a:rPr lang="en-US" sz="900" cap="all" dirty="0">
                <a:solidFill>
                  <a:schemeClr val="accent6">
                    <a:lumMod val="50000"/>
                  </a:schemeClr>
                </a:solidFill>
                <a:latin typeface="Gill Sans MT" panose="020B0502020104020203"/>
              </a:rPr>
              <a:t>Each marketing strategy has its own pros and cons. Considering both is more effective and efficient for business.</a:t>
            </a:r>
          </a:p>
        </p:txBody>
      </p:sp>
      <p:pic>
        <p:nvPicPr>
          <p:cNvPr id="3" name="Picture 2">
            <a:extLst>
              <a:ext uri="{FF2B5EF4-FFF2-40B4-BE49-F238E27FC236}">
                <a16:creationId xmlns:a16="http://schemas.microsoft.com/office/drawing/2014/main" id="{9CD23DC9-FBF9-5D35-F540-9FB34419DB1B}"/>
              </a:ext>
            </a:extLst>
          </p:cNvPr>
          <p:cNvPicPr>
            <a:picLocks noChangeAspect="1"/>
          </p:cNvPicPr>
          <p:nvPr/>
        </p:nvPicPr>
        <p:blipFill rotWithShape="1">
          <a:blip r:embed="rId4"/>
          <a:srcRect l="2411" b="8489"/>
          <a:stretch/>
        </p:blipFill>
        <p:spPr>
          <a:xfrm>
            <a:off x="5542938" y="3968770"/>
            <a:ext cx="5004143" cy="1437318"/>
          </a:xfrm>
          <a:prstGeom prst="rect">
            <a:avLst/>
          </a:prstGeom>
        </p:spPr>
      </p:pic>
      <p:sp>
        <p:nvSpPr>
          <p:cNvPr id="5" name="TextBox 4">
            <a:extLst>
              <a:ext uri="{FF2B5EF4-FFF2-40B4-BE49-F238E27FC236}">
                <a16:creationId xmlns:a16="http://schemas.microsoft.com/office/drawing/2014/main" id="{F9CD396B-31E1-7A9A-34B6-FFF21A64AB5A}"/>
              </a:ext>
            </a:extLst>
          </p:cNvPr>
          <p:cNvSpPr txBox="1"/>
          <p:nvPr/>
        </p:nvSpPr>
        <p:spPr>
          <a:xfrm>
            <a:off x="1524000" y="11430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Promotional Tool</a:t>
            </a:r>
          </a:p>
        </p:txBody>
      </p:sp>
    </p:spTree>
    <p:extLst>
      <p:ext uri="{BB962C8B-B14F-4D97-AF65-F5344CB8AC3E}">
        <p14:creationId xmlns:p14="http://schemas.microsoft.com/office/powerpoint/2010/main" val="39341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2668788" y="947341"/>
            <a:ext cx="7906893" cy="2176336"/>
          </a:xfrm>
          <a:prstGeom prst="rect">
            <a:avLst/>
          </a:prstGeom>
          <a:ln>
            <a:noFill/>
          </a:ln>
        </p:spPr>
        <p:txBody>
          <a:bodyPr vert="horz" lIns="68580" tIns="34290" rIns="68580" bIns="3429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20114" algn="ctr" defTabSz="685766">
              <a:defRPr/>
            </a:pPr>
            <a:r>
              <a:rPr lang="en-US" sz="2400" dirty="0">
                <a:solidFill>
                  <a:srgbClr val="B80E0F"/>
                </a:solidFill>
              </a:rPr>
              <a:t>Direct Marketing and Indirect Marketing</a:t>
            </a:r>
          </a:p>
        </p:txBody>
      </p:sp>
      <p:pic>
        <p:nvPicPr>
          <p:cNvPr id="4" name="Picture 2" descr="Difference Between Direct Marketing Vs InDirect Marketing | Something About  Marketing">
            <a:extLst>
              <a:ext uri="{FF2B5EF4-FFF2-40B4-BE49-F238E27FC236}">
                <a16:creationId xmlns:a16="http://schemas.microsoft.com/office/drawing/2014/main" id="{ED859229-7B08-DD2D-5E2C-A4295372B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82" t="19826" r="10169" b="8113"/>
          <a:stretch/>
        </p:blipFill>
        <p:spPr bwMode="auto">
          <a:xfrm>
            <a:off x="2811018" y="2474230"/>
            <a:ext cx="6569964" cy="266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18E012-B4B6-C8B4-D9C7-8F017A35C0C1}"/>
              </a:ext>
            </a:extLst>
          </p:cNvPr>
          <p:cNvSpPr txBox="1"/>
          <p:nvPr/>
        </p:nvSpPr>
        <p:spPr>
          <a:xfrm>
            <a:off x="1608630" y="11430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rgbClr val="C00000"/>
                </a:solidFill>
              </a:rPr>
              <a:t>Promotional Tool</a:t>
            </a:r>
          </a:p>
        </p:txBody>
      </p:sp>
    </p:spTree>
    <p:extLst>
      <p:ext uri="{BB962C8B-B14F-4D97-AF65-F5344CB8AC3E}">
        <p14:creationId xmlns:p14="http://schemas.microsoft.com/office/powerpoint/2010/main" val="2371480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B60EAD-F0E9-4516-938A-B34D3482B553}"/>
              </a:ext>
            </a:extLst>
          </p:cNvPr>
          <p:cNvSpPr txBox="1"/>
          <p:nvPr/>
        </p:nvSpPr>
        <p:spPr>
          <a:xfrm>
            <a:off x="1581226" y="1292255"/>
            <a:ext cx="7640110" cy="594843"/>
          </a:xfrm>
          <a:prstGeom prst="rect">
            <a:avLst/>
          </a:prstGeom>
          <a:solidFill>
            <a:schemeClr val="bg1"/>
          </a:solidFill>
        </p:spPr>
        <p:txBody>
          <a:bodyPr vert="horz" lIns="68580" tIns="34290" rIns="68580" bIns="34290" numCol="1" rtlCol="0" anchor="b" anchorCtr="0" compatLnSpc="1">
            <a:prstTxWarp prst="textNoShape">
              <a:avLst/>
            </a:prstTxWarp>
            <a:normAutofit/>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defTabSz="685766">
              <a:spcAft>
                <a:spcPts val="450"/>
              </a:spcAft>
              <a:defRPr/>
            </a:pPr>
            <a:r>
              <a:rPr lang="en-US" sz="2000" spc="150" dirty="0">
                <a:solidFill>
                  <a:schemeClr val="accent6">
                    <a:lumMod val="50000"/>
                  </a:schemeClr>
                </a:solidFill>
                <a:latin typeface="Impact" panose="020B0806030902050204"/>
              </a:rPr>
              <a:t>Key digital marketing channels  </a:t>
            </a:r>
          </a:p>
        </p:txBody>
      </p:sp>
      <p:sp>
        <p:nvSpPr>
          <p:cNvPr id="4" name="TextBox 3">
            <a:extLst>
              <a:ext uri="{FF2B5EF4-FFF2-40B4-BE49-F238E27FC236}">
                <a16:creationId xmlns:a16="http://schemas.microsoft.com/office/drawing/2014/main" id="{765BE346-9538-4568-AF7B-EC4854A7FBEE}"/>
              </a:ext>
            </a:extLst>
          </p:cNvPr>
          <p:cNvSpPr txBox="1"/>
          <p:nvPr/>
        </p:nvSpPr>
        <p:spPr>
          <a:xfrm>
            <a:off x="1524001" y="1887098"/>
            <a:ext cx="6296583" cy="3903863"/>
          </a:xfrm>
          <a:prstGeom prst="rect">
            <a:avLst/>
          </a:prstGeom>
          <a:solidFill>
            <a:schemeClr val="bg1"/>
          </a:solidFill>
        </p:spPr>
        <p:txBody>
          <a:bodyPr vert="horz" lIns="68580" tIns="34290" rIns="68580" bIns="34290" rtlCol="0">
            <a:noAutofit/>
          </a:bodyPr>
          <a:lstStyle/>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Website</a:t>
            </a:r>
            <a:r>
              <a:rPr lang="en-US" sz="1000" dirty="0">
                <a:solidFill>
                  <a:schemeClr val="accent6">
                    <a:lumMod val="50000"/>
                  </a:schemeClr>
                </a:solidFill>
                <a:latin typeface="Calibri" panose="020F0502020204030204"/>
              </a:rPr>
              <a:t> </a:t>
            </a:r>
            <a:r>
              <a:rPr lang="en-US" sz="800" dirty="0">
                <a:solidFill>
                  <a:schemeClr val="accent6">
                    <a:lumMod val="50000"/>
                  </a:schemeClr>
                </a:solidFill>
                <a:latin typeface="Gill Sans MT" panose="020B0502020104020203"/>
              </a:rPr>
              <a:t>Website marketing is the process of creation, promoting of companies'  website on the Internet. includes on online listings, allowing customers in the conversation, and sharing valuable content.</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SEO </a:t>
            </a:r>
            <a:r>
              <a:rPr lang="en-US" sz="800" dirty="0">
                <a:solidFill>
                  <a:schemeClr val="accent6">
                    <a:lumMod val="50000"/>
                  </a:schemeClr>
                </a:solidFill>
                <a:latin typeface="Gill Sans MT" panose="020B0502020104020203"/>
              </a:rPr>
              <a:t>search engine optimization the process of getting quality traffic from free, or organic, via optimizing your website titles, description and loading speed, building relevant backlinks and or </a:t>
            </a:r>
          </a:p>
          <a:p>
            <a:pPr marL="214303" indent="-214303" defTabSz="685766">
              <a:lnSpc>
                <a:spcPct val="150000"/>
              </a:lnSpc>
              <a:spcBef>
                <a:spcPts val="525"/>
              </a:spcBef>
              <a:buClr>
                <a:srgbClr val="2A1A00"/>
              </a:buClr>
              <a:buFontTx/>
              <a:buChar char="-"/>
              <a:defRPr/>
            </a:pPr>
            <a:r>
              <a:rPr lang="en-US" sz="800" dirty="0">
                <a:solidFill>
                  <a:schemeClr val="accent6">
                    <a:lumMod val="50000"/>
                  </a:schemeClr>
                </a:solidFill>
                <a:latin typeface="Gill Sans MT" panose="020B0502020104020203"/>
              </a:rPr>
              <a:t>(</a:t>
            </a:r>
            <a:r>
              <a:rPr lang="en-US" sz="800" b="1" dirty="0">
                <a:solidFill>
                  <a:schemeClr val="accent6">
                    <a:lumMod val="50000"/>
                  </a:schemeClr>
                </a:solidFill>
                <a:latin typeface="Gill Sans MT" panose="020B0502020104020203"/>
              </a:rPr>
              <a:t>SEM</a:t>
            </a:r>
            <a:r>
              <a:rPr lang="en-US" sz="800" dirty="0">
                <a:solidFill>
                  <a:schemeClr val="accent6">
                    <a:lumMod val="50000"/>
                  </a:schemeClr>
                </a:solidFill>
                <a:latin typeface="Gill Sans MT" panose="020B0502020104020203"/>
              </a:rPr>
              <a:t>) search engine marketing” the process of gaining paid search traffic (PPC) Pay-per-click is a model of advertising where marketers pay a fee every time people click on their ad.</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Social media marketing</a:t>
            </a:r>
            <a:r>
              <a:rPr lang="en-US" sz="800" dirty="0">
                <a:solidFill>
                  <a:schemeClr val="accent6">
                    <a:lumMod val="50000"/>
                  </a:schemeClr>
                </a:solidFill>
                <a:latin typeface="Gill Sans MT" panose="020B0502020104020203"/>
              </a:rPr>
              <a:t> refers to the process of using social media platforms to attract traffic and attention, increase exposure and build meaningful relationships with your customers, </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Online banner advertisements</a:t>
            </a:r>
            <a:r>
              <a:rPr lang="en-US" sz="800" dirty="0">
                <a:solidFill>
                  <a:schemeClr val="accent6">
                    <a:lumMod val="50000"/>
                  </a:schemeClr>
                </a:solidFill>
                <a:latin typeface="Gill Sans MT" panose="020B0502020104020203"/>
              </a:rPr>
              <a:t>, advertising which uses the Internet to promote products and services at any types of display advertising (including web banner advertising), and mobile advertising.</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email marketing </a:t>
            </a:r>
            <a:r>
              <a:rPr lang="en-US" sz="800" dirty="0">
                <a:solidFill>
                  <a:schemeClr val="accent6">
                    <a:lumMod val="50000"/>
                  </a:schemeClr>
                </a:solidFill>
                <a:latin typeface="Gill Sans MT" panose="020B0502020104020203"/>
              </a:rPr>
              <a:t> the use of email for promoting one’s products or services, </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Content</a:t>
            </a:r>
            <a:r>
              <a:rPr lang="en-US" sz="800" dirty="0">
                <a:solidFill>
                  <a:schemeClr val="accent6">
                    <a:lumMod val="50000"/>
                  </a:schemeClr>
                </a:solidFill>
                <a:latin typeface="Gill Sans MT" panose="020B0502020104020203"/>
              </a:rPr>
              <a:t> </a:t>
            </a:r>
            <a:r>
              <a:rPr lang="en-US" sz="800" b="1" dirty="0">
                <a:solidFill>
                  <a:schemeClr val="accent6">
                    <a:lumMod val="50000"/>
                  </a:schemeClr>
                </a:solidFill>
                <a:latin typeface="Gill Sans MT" panose="020B0502020104020203"/>
              </a:rPr>
              <a:t>marketing </a:t>
            </a:r>
            <a:r>
              <a:rPr lang="en-US" sz="800" dirty="0">
                <a:solidFill>
                  <a:schemeClr val="accent6">
                    <a:lumMod val="50000"/>
                  </a:schemeClr>
                </a:solidFill>
                <a:latin typeface="Gill Sans MT" panose="020B0502020104020203"/>
              </a:rPr>
              <a:t>creating and distributing content (video blogging, and others ). The content should be valuable, relevant, and consistent. to drive a profitable customer action.</a:t>
            </a:r>
          </a:p>
          <a:p>
            <a:pPr marL="214303" indent="-214303" defTabSz="685766">
              <a:lnSpc>
                <a:spcPct val="150000"/>
              </a:lnSpc>
              <a:spcBef>
                <a:spcPts val="525"/>
              </a:spcBef>
              <a:buClr>
                <a:srgbClr val="2A1A00"/>
              </a:buClr>
              <a:buFontTx/>
              <a:buChar char="-"/>
              <a:defRPr/>
            </a:pPr>
            <a:r>
              <a:rPr lang="en-US" sz="800" b="1" dirty="0">
                <a:solidFill>
                  <a:schemeClr val="accent6">
                    <a:lumMod val="50000"/>
                  </a:schemeClr>
                </a:solidFill>
                <a:latin typeface="Gill Sans MT" panose="020B0502020104020203"/>
              </a:rPr>
              <a:t>Mobile marketing </a:t>
            </a:r>
            <a:r>
              <a:rPr lang="en-US" sz="800" dirty="0">
                <a:solidFill>
                  <a:schemeClr val="accent6">
                    <a:lumMod val="50000"/>
                  </a:schemeClr>
                </a:solidFill>
                <a:latin typeface="Gill Sans MT" panose="020B0502020104020203"/>
              </a:rPr>
              <a:t>instant messengers are the latest communication trend. There are 1.5 billion people globally using WhatsApp on a monthly basis, followed by Facebook Messenger and WeChat This type of digital marketing exploded over the last couple of years. </a:t>
            </a:r>
          </a:p>
        </p:txBody>
      </p:sp>
      <p:pic>
        <p:nvPicPr>
          <p:cNvPr id="5" name="Picture 4">
            <a:extLst>
              <a:ext uri="{FF2B5EF4-FFF2-40B4-BE49-F238E27FC236}">
                <a16:creationId xmlns:a16="http://schemas.microsoft.com/office/drawing/2014/main" id="{CB77FB76-462B-B808-BD07-635DA61C4199}"/>
              </a:ext>
            </a:extLst>
          </p:cNvPr>
          <p:cNvPicPr>
            <a:picLocks noChangeAspect="1"/>
          </p:cNvPicPr>
          <p:nvPr/>
        </p:nvPicPr>
        <p:blipFill rotWithShape="1">
          <a:blip r:embed="rId3"/>
          <a:srcRect l="44596" t="296" r="-444" b="2198"/>
          <a:stretch/>
        </p:blipFill>
        <p:spPr>
          <a:xfrm>
            <a:off x="8015904" y="1882341"/>
            <a:ext cx="2594871" cy="3903863"/>
          </a:xfrm>
          <a:prstGeom prst="rect">
            <a:avLst/>
          </a:prstGeom>
        </p:spPr>
        <p:style>
          <a:lnRef idx="2">
            <a:schemeClr val="dk1"/>
          </a:lnRef>
          <a:fillRef idx="1">
            <a:schemeClr val="lt1"/>
          </a:fillRef>
          <a:effectRef idx="0">
            <a:schemeClr val="dk1"/>
          </a:effectRef>
          <a:fontRef idx="minor">
            <a:schemeClr val="dk1"/>
          </a:fontRef>
        </p:style>
      </p:pic>
      <p:sp>
        <p:nvSpPr>
          <p:cNvPr id="8" name="Content Placeholder 2">
            <a:extLst>
              <a:ext uri="{FF2B5EF4-FFF2-40B4-BE49-F238E27FC236}">
                <a16:creationId xmlns:a16="http://schemas.microsoft.com/office/drawing/2014/main" id="{B48353FF-3647-2858-A260-27E419291870}"/>
              </a:ext>
            </a:extLst>
          </p:cNvPr>
          <p:cNvSpPr txBox="1">
            <a:spLocks/>
          </p:cNvSpPr>
          <p:nvPr/>
        </p:nvSpPr>
        <p:spPr>
          <a:xfrm>
            <a:off x="1903006" y="3565570"/>
            <a:ext cx="4110929" cy="2320880"/>
          </a:xfrm>
          <a:prstGeom prst="rect">
            <a:avLst/>
          </a:prstGeom>
        </p:spPr>
        <p:txBody>
          <a:bodyPr vert="horz" lIns="68580" tIns="34290" rIns="68580" bIns="34290" rtlCol="0">
            <a:normAutofit/>
          </a:bodyPr>
          <a:lstStyle>
            <a:defPPr>
              <a:defRPr lang="en-SA"/>
            </a:defPPr>
            <a:lvl1pPr marR="0" lvl="0" indent="-228600" fontAlgn="auto">
              <a:lnSpc>
                <a:spcPct val="110000"/>
              </a:lnSpc>
              <a:spcBef>
                <a:spcPts val="700"/>
              </a:spcBef>
              <a:spcAft>
                <a:spcPts val="0"/>
              </a:spcAft>
              <a:buClr>
                <a:srgbClr val="2A1A00"/>
              </a:buClr>
              <a:buSzTx/>
              <a:buFontTx/>
              <a:buNone/>
              <a:tabLst/>
              <a:defRPr kumimoji="0" sz="1600" b="1" i="0" u="none" strike="noStrike" cap="all" spc="0" normalizeH="0" baseline="0">
                <a:ln>
                  <a:noFill/>
                </a:ln>
                <a:solidFill>
                  <a:srgbClr val="B80E0F"/>
                </a:solidFill>
                <a:effectLst/>
                <a:uLnTx/>
                <a:uFillTx/>
                <a:latin typeface="Abadi" panose="020B060402010402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1442" defTabSz="685766">
              <a:spcBef>
                <a:spcPts val="525"/>
              </a:spcBef>
              <a:defRPr/>
            </a:pPr>
            <a:endParaRPr lang="en-US" sz="1100" b="0" cap="none" dirty="0">
              <a:solidFill>
                <a:schemeClr val="accent6">
                  <a:lumMod val="50000"/>
                </a:schemeClr>
              </a:solidFill>
              <a:latin typeface="Gill Sans MT" panose="020B0502020104020203"/>
            </a:endParaRPr>
          </a:p>
        </p:txBody>
      </p:sp>
      <p:sp>
        <p:nvSpPr>
          <p:cNvPr id="2" name="TextBox 1">
            <a:extLst>
              <a:ext uri="{FF2B5EF4-FFF2-40B4-BE49-F238E27FC236}">
                <a16:creationId xmlns:a16="http://schemas.microsoft.com/office/drawing/2014/main" id="{E2A342FB-91ED-EC10-3DE6-9BB400274468}"/>
              </a:ext>
            </a:extLst>
          </p:cNvPr>
          <p:cNvSpPr txBox="1"/>
          <p:nvPr/>
        </p:nvSpPr>
        <p:spPr>
          <a:xfrm>
            <a:off x="1551963" y="1084167"/>
            <a:ext cx="2333752" cy="4001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2000" dirty="0">
                <a:solidFill>
                  <a:schemeClr val="accent6">
                    <a:lumMod val="50000"/>
                  </a:schemeClr>
                </a:solidFill>
              </a:rPr>
              <a:t>Promotional Tool</a:t>
            </a:r>
          </a:p>
        </p:txBody>
      </p:sp>
    </p:spTree>
    <p:extLst>
      <p:ext uri="{BB962C8B-B14F-4D97-AF65-F5344CB8AC3E}">
        <p14:creationId xmlns:p14="http://schemas.microsoft.com/office/powerpoint/2010/main" val="41613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3B435-22D6-1353-0E64-7F3BD5BBD332}"/>
              </a:ext>
            </a:extLst>
          </p:cNvPr>
          <p:cNvPicPr>
            <a:picLocks noChangeAspect="1"/>
          </p:cNvPicPr>
          <p:nvPr/>
        </p:nvPicPr>
        <p:blipFill rotWithShape="1">
          <a:blip r:embed="rId3"/>
          <a:srcRect r="5853" b="15267"/>
          <a:stretch/>
        </p:blipFill>
        <p:spPr>
          <a:xfrm>
            <a:off x="1759975" y="1676401"/>
            <a:ext cx="8775290" cy="2855795"/>
          </a:xfrm>
          <a:prstGeom prst="rect">
            <a:avLst/>
          </a:prstGeom>
        </p:spPr>
      </p:pic>
      <p:pic>
        <p:nvPicPr>
          <p:cNvPr id="6" name="Picture 5">
            <a:extLst>
              <a:ext uri="{FF2B5EF4-FFF2-40B4-BE49-F238E27FC236}">
                <a16:creationId xmlns:a16="http://schemas.microsoft.com/office/drawing/2014/main" id="{5414680E-6134-05EE-0C34-F767EEDD4A2D}"/>
              </a:ext>
            </a:extLst>
          </p:cNvPr>
          <p:cNvPicPr>
            <a:picLocks noChangeAspect="1"/>
          </p:cNvPicPr>
          <p:nvPr/>
        </p:nvPicPr>
        <p:blipFill>
          <a:blip r:embed="rId4"/>
          <a:stretch>
            <a:fillRect/>
          </a:stretch>
        </p:blipFill>
        <p:spPr>
          <a:xfrm>
            <a:off x="1762303" y="4734906"/>
            <a:ext cx="8772962" cy="574283"/>
          </a:xfrm>
          <a:prstGeom prst="rect">
            <a:avLst/>
          </a:prstGeom>
        </p:spPr>
        <p:style>
          <a:lnRef idx="2">
            <a:schemeClr val="dk1"/>
          </a:lnRef>
          <a:fillRef idx="1">
            <a:schemeClr val="lt1"/>
          </a:fillRef>
          <a:effectRef idx="0">
            <a:schemeClr val="dk1"/>
          </a:effectRef>
          <a:fontRef idx="minor">
            <a:schemeClr val="dk1"/>
          </a:fontRef>
        </p:style>
      </p:pic>
      <p:sp>
        <p:nvSpPr>
          <p:cNvPr id="8" name="object 2">
            <a:extLst>
              <a:ext uri="{FF2B5EF4-FFF2-40B4-BE49-F238E27FC236}">
                <a16:creationId xmlns:a16="http://schemas.microsoft.com/office/drawing/2014/main" id="{003F2822-D942-2723-3E2A-D8F39205723B}"/>
              </a:ext>
            </a:extLst>
          </p:cNvPr>
          <p:cNvSpPr txBox="1">
            <a:spLocks/>
          </p:cNvSpPr>
          <p:nvPr/>
        </p:nvSpPr>
        <p:spPr>
          <a:xfrm>
            <a:off x="4982278" y="946104"/>
            <a:ext cx="8775290" cy="87158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defTabSz="685766">
              <a:spcAft>
                <a:spcPts val="450"/>
              </a:spcAft>
              <a:defRPr/>
            </a:pPr>
            <a:r>
              <a:rPr lang="en-US" sz="3300" cap="all" spc="-11" dirty="0">
                <a:solidFill>
                  <a:schemeClr val="accent5">
                    <a:lumMod val="50000"/>
                  </a:schemeClr>
                </a:solidFill>
                <a:latin typeface="Impact" panose="020B0806030902050204"/>
              </a:rPr>
              <a:t>Integrated marketing mix </a:t>
            </a:r>
          </a:p>
        </p:txBody>
      </p:sp>
    </p:spTree>
    <p:extLst>
      <p:ext uri="{BB962C8B-B14F-4D97-AF65-F5344CB8AC3E}">
        <p14:creationId xmlns:p14="http://schemas.microsoft.com/office/powerpoint/2010/main" val="407516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aid and Organic Results">
            <a:extLst>
              <a:ext uri="{FF2B5EF4-FFF2-40B4-BE49-F238E27FC236}">
                <a16:creationId xmlns:a16="http://schemas.microsoft.com/office/drawing/2014/main" id="{E60797BA-8328-4411-E62B-0BFBF8132A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89948" y="1710653"/>
            <a:ext cx="2080300" cy="18514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Video AD for Facebook/Instagram | Upwork">
            <a:extLst>
              <a:ext uri="{FF2B5EF4-FFF2-40B4-BE49-F238E27FC236}">
                <a16:creationId xmlns:a16="http://schemas.microsoft.com/office/drawing/2014/main" id="{DA52295E-B062-19B9-2576-F9C1F9C762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59142" y="1721506"/>
            <a:ext cx="2439677" cy="182975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pen To Feedback">
            <a:extLst>
              <a:ext uri="{FF2B5EF4-FFF2-40B4-BE49-F238E27FC236}">
                <a16:creationId xmlns:a16="http://schemas.microsoft.com/office/drawing/2014/main" id="{CEA2EDAD-2B06-73DC-BD36-26DCC17B16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44263" y="3889216"/>
            <a:ext cx="1622007" cy="18537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42BC86-E2D5-0F28-8056-2F3E9719D51C}"/>
              </a:ext>
            </a:extLst>
          </p:cNvPr>
          <p:cNvPicPr>
            <a:picLocks noChangeAspect="1"/>
          </p:cNvPicPr>
          <p:nvPr/>
        </p:nvPicPr>
        <p:blipFill>
          <a:blip r:embed="rId6"/>
          <a:stretch>
            <a:fillRect/>
          </a:stretch>
        </p:blipFill>
        <p:spPr>
          <a:xfrm>
            <a:off x="1822932" y="2105302"/>
            <a:ext cx="2413000" cy="1829758"/>
          </a:xfrm>
          <a:prstGeom prst="rect">
            <a:avLst/>
          </a:prstGeom>
        </p:spPr>
      </p:pic>
      <p:pic>
        <p:nvPicPr>
          <p:cNvPr id="2" name="Picture 1">
            <a:extLst>
              <a:ext uri="{FF2B5EF4-FFF2-40B4-BE49-F238E27FC236}">
                <a16:creationId xmlns:a16="http://schemas.microsoft.com/office/drawing/2014/main" id="{A8CAF92D-E9A4-9F29-9292-37BCA73E9C40}"/>
              </a:ext>
            </a:extLst>
          </p:cNvPr>
          <p:cNvPicPr>
            <a:picLocks noChangeAspect="1"/>
          </p:cNvPicPr>
          <p:nvPr/>
        </p:nvPicPr>
        <p:blipFill>
          <a:blip r:embed="rId7"/>
          <a:stretch>
            <a:fillRect/>
          </a:stretch>
        </p:blipFill>
        <p:spPr>
          <a:xfrm>
            <a:off x="7759142" y="3861104"/>
            <a:ext cx="2439677" cy="1689476"/>
          </a:xfrm>
          <a:prstGeom prst="rect">
            <a:avLst/>
          </a:prstGeom>
        </p:spPr>
      </p:pic>
      <p:sp>
        <p:nvSpPr>
          <p:cNvPr id="5" name="TextBox 4">
            <a:extLst>
              <a:ext uri="{FF2B5EF4-FFF2-40B4-BE49-F238E27FC236}">
                <a16:creationId xmlns:a16="http://schemas.microsoft.com/office/drawing/2014/main" id="{D9E01A53-9C4A-8456-20FD-79E4EFD1EAEA}"/>
              </a:ext>
            </a:extLst>
          </p:cNvPr>
          <p:cNvSpPr txBox="1"/>
          <p:nvPr/>
        </p:nvSpPr>
        <p:spPr>
          <a:xfrm>
            <a:off x="8256640" y="2439519"/>
            <a:ext cx="1445342" cy="300082"/>
          </a:xfrm>
          <a:prstGeom prst="rect">
            <a:avLst/>
          </a:prstGeom>
          <a:solidFill>
            <a:schemeClr val="bg1"/>
          </a:solidFill>
        </p:spPr>
        <p:txBody>
          <a:bodyPr wrap="square" rtlCol="0">
            <a:spAutoFit/>
          </a:bodyPr>
          <a:lstStyle/>
          <a:p>
            <a:pPr defTabSz="685766">
              <a:defRPr/>
            </a:pPr>
            <a:endParaRPr lang="en-SA" sz="1350" dirty="0">
              <a:solidFill>
                <a:schemeClr val="accent5">
                  <a:lumMod val="50000"/>
                </a:schemeClr>
              </a:solidFill>
              <a:latin typeface="Calibri" panose="020F0502020204030204"/>
            </a:endParaRPr>
          </a:p>
        </p:txBody>
      </p:sp>
      <p:pic>
        <p:nvPicPr>
          <p:cNvPr id="3" name="Picture 2">
            <a:extLst>
              <a:ext uri="{FF2B5EF4-FFF2-40B4-BE49-F238E27FC236}">
                <a16:creationId xmlns:a16="http://schemas.microsoft.com/office/drawing/2014/main" id="{C119F86B-09EB-A61B-347A-2CE2E9503527}"/>
              </a:ext>
            </a:extLst>
          </p:cNvPr>
          <p:cNvPicPr>
            <a:picLocks noChangeAspect="1"/>
          </p:cNvPicPr>
          <p:nvPr/>
        </p:nvPicPr>
        <p:blipFill>
          <a:blip r:embed="rId8"/>
          <a:stretch>
            <a:fillRect/>
          </a:stretch>
        </p:blipFill>
        <p:spPr>
          <a:xfrm>
            <a:off x="4989949" y="3732247"/>
            <a:ext cx="1828889" cy="1856740"/>
          </a:xfrm>
          <a:prstGeom prst="rect">
            <a:avLst/>
          </a:prstGeom>
        </p:spPr>
      </p:pic>
      <p:sp>
        <p:nvSpPr>
          <p:cNvPr id="6" name="TextBox 5">
            <a:extLst>
              <a:ext uri="{FF2B5EF4-FFF2-40B4-BE49-F238E27FC236}">
                <a16:creationId xmlns:a16="http://schemas.microsoft.com/office/drawing/2014/main" id="{B5F6039D-5D2D-C682-4460-9694DD907B2B}"/>
              </a:ext>
            </a:extLst>
          </p:cNvPr>
          <p:cNvSpPr txBox="1"/>
          <p:nvPr/>
        </p:nvSpPr>
        <p:spPr>
          <a:xfrm>
            <a:off x="3966270" y="1237950"/>
            <a:ext cx="6306876" cy="438582"/>
          </a:xfrm>
          <a:prstGeom prst="rect">
            <a:avLst/>
          </a:prstGeom>
          <a:solidFill>
            <a:schemeClr val="bg1"/>
          </a:solidFill>
        </p:spPr>
        <p:txBody>
          <a:bodyPr vert="horz" lIns="68580" tIns="34290" rIns="68580" bIns="34290" numCol="1" rtlCol="0" anchor="b" anchorCtr="0" compatLnSpc="1">
            <a:prstTxWarp prst="textNoShape">
              <a:avLst/>
            </a:prstTxWarp>
            <a:normAutofit fontScale="92500"/>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defTabSz="685766">
              <a:spcAft>
                <a:spcPts val="450"/>
              </a:spcAft>
              <a:defRPr/>
            </a:pPr>
            <a:r>
              <a:rPr lang="en-US" sz="2400" spc="150" dirty="0">
                <a:solidFill>
                  <a:schemeClr val="accent5">
                    <a:lumMod val="50000"/>
                  </a:schemeClr>
                </a:solidFill>
                <a:latin typeface="Impact" panose="020B0806030902050204"/>
              </a:rPr>
              <a:t>Key digital marketing channels  </a:t>
            </a:r>
          </a:p>
        </p:txBody>
      </p:sp>
      <p:sp>
        <p:nvSpPr>
          <p:cNvPr id="7" name="TextBox 6">
            <a:extLst>
              <a:ext uri="{FF2B5EF4-FFF2-40B4-BE49-F238E27FC236}">
                <a16:creationId xmlns:a16="http://schemas.microsoft.com/office/drawing/2014/main" id="{5B50F112-DBDC-6F85-2A0E-F979BAFA67D8}"/>
              </a:ext>
            </a:extLst>
          </p:cNvPr>
          <p:cNvSpPr txBox="1"/>
          <p:nvPr/>
        </p:nvSpPr>
        <p:spPr>
          <a:xfrm>
            <a:off x="1524000" y="1219201"/>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5">
                    <a:lumMod val="50000"/>
                  </a:schemeClr>
                </a:solidFill>
              </a:rPr>
              <a:t>Promotional Tool</a:t>
            </a:r>
          </a:p>
        </p:txBody>
      </p:sp>
    </p:spTree>
    <p:extLst>
      <p:ext uri="{BB962C8B-B14F-4D97-AF65-F5344CB8AC3E}">
        <p14:creationId xmlns:p14="http://schemas.microsoft.com/office/powerpoint/2010/main" val="2596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a:off x="1524003" y="2064546"/>
            <a:ext cx="2294335" cy="1092994"/>
          </a:xfrm>
        </p:spPr>
        <p:txBody>
          <a:bodyPr vert="horz" lIns="68580" tIns="34290" rIns="68580" bIns="34290" rtlCol="0" anchor="b">
            <a:normAutofit/>
          </a:bodyPr>
          <a:lstStyle/>
          <a:p>
            <a:r>
              <a:rPr lang="en-US" dirty="0">
                <a:solidFill>
                  <a:schemeClr val="accent6">
                    <a:lumMod val="50000"/>
                  </a:schemeClr>
                </a:solidFill>
              </a:rPr>
              <a:t>Activity 3</a:t>
            </a:r>
          </a:p>
        </p:txBody>
      </p:sp>
      <p:sp>
        <p:nvSpPr>
          <p:cNvPr id="5" name="Content Placeholder 4">
            <a:extLst>
              <a:ext uri="{FF2B5EF4-FFF2-40B4-BE49-F238E27FC236}">
                <a16:creationId xmlns:a16="http://schemas.microsoft.com/office/drawing/2014/main" id="{5ED733C5-9764-C745-AABE-F00A0F95E631}"/>
              </a:ext>
            </a:extLst>
          </p:cNvPr>
          <p:cNvSpPr>
            <a:spLocks noGrp="1"/>
          </p:cNvSpPr>
          <p:nvPr>
            <p:ph idx="4294967295"/>
          </p:nvPr>
        </p:nvSpPr>
        <p:spPr>
          <a:xfrm>
            <a:off x="1524003" y="3230166"/>
            <a:ext cx="2294335" cy="2453878"/>
          </a:xfrm>
        </p:spPr>
        <p:txBody>
          <a:bodyPr anchor="t">
            <a:normAutofit/>
          </a:bodyPr>
          <a:lstStyle/>
          <a:p>
            <a:pPr marL="0" indent="0" algn="ctr">
              <a:buNone/>
            </a:pPr>
            <a:r>
              <a:rPr lang="en-GB" sz="3300" dirty="0">
                <a:solidFill>
                  <a:schemeClr val="accent6">
                    <a:lumMod val="50000"/>
                  </a:schemeClr>
                </a:solidFill>
              </a:rPr>
              <a:t>Marketing MIX check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1" r="20296" b="2"/>
          <a:stretch/>
        </p:blipFill>
        <p:spPr bwMode="auto">
          <a:xfrm rot="21600000">
            <a:off x="4696577" y="1454965"/>
            <a:ext cx="2798849" cy="2078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oogle for Games">
            <a:extLst>
              <a:ext uri="{FF2B5EF4-FFF2-40B4-BE49-F238E27FC236}">
                <a16:creationId xmlns:a16="http://schemas.microsoft.com/office/drawing/2014/main" id="{93294E81-D628-0473-907C-BD763DE650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9" r="14283" b="3"/>
          <a:stretch/>
        </p:blipFill>
        <p:spPr bwMode="auto">
          <a:xfrm>
            <a:off x="7592317" y="1366883"/>
            <a:ext cx="2798849" cy="2210291"/>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8" r="-2" b="15737"/>
          <a:stretch/>
        </p:blipFill>
        <p:spPr bwMode="auto">
          <a:xfrm rot="21600000">
            <a:off x="5003291" y="3463292"/>
            <a:ext cx="5664708" cy="177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382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1446-06B4-42F3-9224-A3D3A32BB412}"/>
              </a:ext>
            </a:extLst>
          </p:cNvPr>
          <p:cNvSpPr>
            <a:spLocks noGrp="1"/>
          </p:cNvSpPr>
          <p:nvPr>
            <p:ph type="title" idx="4294967295"/>
          </p:nvPr>
        </p:nvSpPr>
        <p:spPr>
          <a:xfrm>
            <a:off x="1524000" y="1835947"/>
            <a:ext cx="2495550" cy="2176463"/>
          </a:xfrm>
        </p:spPr>
        <p:txBody>
          <a:bodyPr vert="horz" lIns="68580" tIns="34290" rIns="68580" bIns="34290" rtlCol="0" anchor="b">
            <a:normAutofit/>
          </a:bodyPr>
          <a:lstStyle/>
          <a:p>
            <a:pPr algn="r"/>
            <a:r>
              <a:rPr lang="en-US" sz="4950" dirty="0">
                <a:solidFill>
                  <a:schemeClr val="accent6">
                    <a:lumMod val="50000"/>
                  </a:schemeClr>
                </a:solidFill>
              </a:rPr>
              <a:t>GAME 2</a:t>
            </a:r>
            <a:br>
              <a:rPr lang="en-US" sz="4950" dirty="0">
                <a:solidFill>
                  <a:schemeClr val="accent6">
                    <a:lumMod val="50000"/>
                  </a:schemeClr>
                </a:solidFill>
              </a:rPr>
            </a:br>
            <a:endParaRPr lang="en-US" sz="4950" dirty="0">
              <a:solidFill>
                <a:schemeClr val="accent6">
                  <a:lumMod val="50000"/>
                </a:schemeClr>
              </a:solidFill>
            </a:endParaRPr>
          </a:p>
        </p:txBody>
      </p:sp>
      <p:pic>
        <p:nvPicPr>
          <p:cNvPr id="1026" name="Picture 2" descr="Google for Games">
            <a:extLst>
              <a:ext uri="{FF2B5EF4-FFF2-40B4-BE49-F238E27FC236}">
                <a16:creationId xmlns:a16="http://schemas.microsoft.com/office/drawing/2014/main" id="{0FA97D44-B21A-42AC-812B-EA88E972406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5973554" y="1694261"/>
            <a:ext cx="4631531" cy="34694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A57EE322-7AA5-C49F-ED29-E1467B86E226}"/>
              </a:ext>
            </a:extLst>
          </p:cNvPr>
          <p:cNvSpPr txBox="1">
            <a:spLocks/>
          </p:cNvSpPr>
          <p:nvPr/>
        </p:nvSpPr>
        <p:spPr>
          <a:xfrm>
            <a:off x="2200752" y="3230385"/>
            <a:ext cx="2293967" cy="245424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GB" sz="3300" dirty="0">
                <a:solidFill>
                  <a:schemeClr val="accent6">
                    <a:lumMod val="50000"/>
                  </a:schemeClr>
                </a:solidFill>
                <a:latin typeface="Calibri" panose="020F0502020204030204"/>
              </a:rPr>
              <a:t>Digital Marketing check !</a:t>
            </a:r>
          </a:p>
        </p:txBody>
      </p:sp>
    </p:spTree>
    <p:extLst>
      <p:ext uri="{BB962C8B-B14F-4D97-AF65-F5344CB8AC3E}">
        <p14:creationId xmlns:p14="http://schemas.microsoft.com/office/powerpoint/2010/main" val="1244995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 Types of Digital Marketing [with Examples]">
            <a:extLst>
              <a:ext uri="{FF2B5EF4-FFF2-40B4-BE49-F238E27FC236}">
                <a16:creationId xmlns:a16="http://schemas.microsoft.com/office/drawing/2014/main" id="{85D61235-4C01-A460-214A-D23C696DA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0" t="41683" r="66113" b="25636"/>
          <a:stretch/>
        </p:blipFill>
        <p:spPr bwMode="auto">
          <a:xfrm>
            <a:off x="1990915" y="1826577"/>
            <a:ext cx="1312115" cy="18567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0 Types of Digital Marketing [with Examples]">
            <a:extLst>
              <a:ext uri="{FF2B5EF4-FFF2-40B4-BE49-F238E27FC236}">
                <a16:creationId xmlns:a16="http://schemas.microsoft.com/office/drawing/2014/main" id="{CE075112-4F23-C4A9-B3B7-94360A59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13" r="48161" b="76400"/>
          <a:stretch/>
        </p:blipFill>
        <p:spPr bwMode="auto">
          <a:xfrm>
            <a:off x="1990915" y="4360511"/>
            <a:ext cx="2328707" cy="4694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fference Between Marketing and Digital Advertising [Updated 2022]">
            <a:extLst>
              <a:ext uri="{FF2B5EF4-FFF2-40B4-BE49-F238E27FC236}">
                <a16:creationId xmlns:a16="http://schemas.microsoft.com/office/drawing/2014/main" id="{64B9B843-7551-2FA5-EF83-9F415FD52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58" t="16545" r="5048" b="32674"/>
          <a:stretch/>
        </p:blipFill>
        <p:spPr bwMode="auto">
          <a:xfrm>
            <a:off x="4810261" y="2087475"/>
            <a:ext cx="2439677" cy="2693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B9C67E-EF22-AD05-76DB-8F42E29F0404}"/>
              </a:ext>
            </a:extLst>
          </p:cNvPr>
          <p:cNvPicPr>
            <a:picLocks noChangeAspect="1"/>
          </p:cNvPicPr>
          <p:nvPr/>
        </p:nvPicPr>
        <p:blipFill>
          <a:blip r:embed="rId5"/>
          <a:stretch>
            <a:fillRect/>
          </a:stretch>
        </p:blipFill>
        <p:spPr>
          <a:xfrm>
            <a:off x="7761411" y="1339851"/>
            <a:ext cx="2439677" cy="3680750"/>
          </a:xfrm>
          <a:prstGeom prst="rect">
            <a:avLst/>
          </a:prstGeom>
        </p:spPr>
      </p:pic>
      <p:sp>
        <p:nvSpPr>
          <p:cNvPr id="10" name="TextBox 9">
            <a:extLst>
              <a:ext uri="{FF2B5EF4-FFF2-40B4-BE49-F238E27FC236}">
                <a16:creationId xmlns:a16="http://schemas.microsoft.com/office/drawing/2014/main" id="{344B5CDF-BA15-9A54-98D2-4090FB137EBF}"/>
              </a:ext>
            </a:extLst>
          </p:cNvPr>
          <p:cNvSpPr txBox="1"/>
          <p:nvPr/>
        </p:nvSpPr>
        <p:spPr>
          <a:xfrm>
            <a:off x="6350644" y="1490964"/>
            <a:ext cx="842410" cy="300082"/>
          </a:xfrm>
          <a:prstGeom prst="rect">
            <a:avLst/>
          </a:prstGeom>
          <a:noFill/>
        </p:spPr>
        <p:txBody>
          <a:bodyPr wrap="none" rtlCol="0">
            <a:spAutoFit/>
          </a:bodyPr>
          <a:lstStyle/>
          <a:p>
            <a:pPr defTabSz="685766">
              <a:defRPr/>
            </a:pPr>
            <a:r>
              <a:rPr lang="en-SA" sz="1350" dirty="0">
                <a:solidFill>
                  <a:schemeClr val="accent6">
                    <a:lumMod val="50000"/>
                  </a:schemeClr>
                </a:solidFill>
                <a:latin typeface="Calibri" panose="020F0502020204030204"/>
              </a:rPr>
              <a:t>SEO/SEM</a:t>
            </a:r>
          </a:p>
        </p:txBody>
      </p:sp>
      <p:sp>
        <p:nvSpPr>
          <p:cNvPr id="11" name="TextBox 10">
            <a:extLst>
              <a:ext uri="{FF2B5EF4-FFF2-40B4-BE49-F238E27FC236}">
                <a16:creationId xmlns:a16="http://schemas.microsoft.com/office/drawing/2014/main" id="{488E7F53-048C-3FFF-79D5-75798B1E9A9B}"/>
              </a:ext>
            </a:extLst>
          </p:cNvPr>
          <p:cNvSpPr txBox="1"/>
          <p:nvPr/>
        </p:nvSpPr>
        <p:spPr>
          <a:xfrm>
            <a:off x="8033983" y="5000443"/>
            <a:ext cx="1537216" cy="300082"/>
          </a:xfrm>
          <a:prstGeom prst="rect">
            <a:avLst/>
          </a:prstGeom>
          <a:noFill/>
        </p:spPr>
        <p:txBody>
          <a:bodyPr wrap="none" rtlCol="0">
            <a:spAutoFit/>
          </a:bodyPr>
          <a:lstStyle/>
          <a:p>
            <a:pPr defTabSz="685766">
              <a:defRPr/>
            </a:pPr>
            <a:r>
              <a:rPr lang="en-SA" sz="1350" dirty="0">
                <a:solidFill>
                  <a:schemeClr val="accent6">
                    <a:lumMod val="50000"/>
                  </a:schemeClr>
                </a:solidFill>
                <a:latin typeface="Calibri" panose="020F0502020204030204"/>
              </a:rPr>
              <a:t>Content marketing </a:t>
            </a:r>
          </a:p>
        </p:txBody>
      </p:sp>
      <p:sp>
        <p:nvSpPr>
          <p:cNvPr id="12" name="TextBox 11">
            <a:extLst>
              <a:ext uri="{FF2B5EF4-FFF2-40B4-BE49-F238E27FC236}">
                <a16:creationId xmlns:a16="http://schemas.microsoft.com/office/drawing/2014/main" id="{709FACCA-0216-AFA5-A08F-0B4CBB8EDDED}"/>
              </a:ext>
            </a:extLst>
          </p:cNvPr>
          <p:cNvSpPr txBox="1"/>
          <p:nvPr/>
        </p:nvSpPr>
        <p:spPr>
          <a:xfrm>
            <a:off x="3335575" y="2150939"/>
            <a:ext cx="984047" cy="507831"/>
          </a:xfrm>
          <a:prstGeom prst="rect">
            <a:avLst/>
          </a:prstGeom>
          <a:noFill/>
        </p:spPr>
        <p:txBody>
          <a:bodyPr wrap="square" rtlCol="0">
            <a:spAutoFit/>
          </a:bodyPr>
          <a:lstStyle/>
          <a:p>
            <a:pPr defTabSz="685766">
              <a:defRPr/>
            </a:pPr>
            <a:r>
              <a:rPr lang="en-US" sz="1350" dirty="0">
                <a:solidFill>
                  <a:schemeClr val="accent6">
                    <a:lumMod val="50000"/>
                  </a:schemeClr>
                </a:solidFill>
                <a:latin typeface="Calibri" panose="020F0502020204030204"/>
              </a:rPr>
              <a:t>O</a:t>
            </a:r>
            <a:r>
              <a:rPr lang="en-SA" sz="1350" dirty="0">
                <a:solidFill>
                  <a:schemeClr val="accent6">
                    <a:lumMod val="50000"/>
                  </a:schemeClr>
                </a:solidFill>
                <a:latin typeface="Calibri" panose="020F0502020204030204"/>
              </a:rPr>
              <a:t>nline advertising</a:t>
            </a:r>
          </a:p>
        </p:txBody>
      </p:sp>
      <p:sp>
        <p:nvSpPr>
          <p:cNvPr id="14" name="TextBox 13">
            <a:extLst>
              <a:ext uri="{FF2B5EF4-FFF2-40B4-BE49-F238E27FC236}">
                <a16:creationId xmlns:a16="http://schemas.microsoft.com/office/drawing/2014/main" id="{5B5868BD-206D-1AE4-6A9E-B70C51772387}"/>
              </a:ext>
            </a:extLst>
          </p:cNvPr>
          <p:cNvSpPr txBox="1"/>
          <p:nvPr/>
        </p:nvSpPr>
        <p:spPr>
          <a:xfrm>
            <a:off x="2034957" y="5007569"/>
            <a:ext cx="1992725" cy="300082"/>
          </a:xfrm>
          <a:prstGeom prst="rect">
            <a:avLst/>
          </a:prstGeom>
          <a:noFill/>
        </p:spPr>
        <p:txBody>
          <a:bodyPr wrap="none" rtlCol="0">
            <a:spAutoFit/>
          </a:bodyPr>
          <a:lstStyle/>
          <a:p>
            <a:pPr defTabSz="685766">
              <a:defRPr/>
            </a:pPr>
            <a:r>
              <a:rPr lang="en-US" sz="1350" dirty="0">
                <a:solidFill>
                  <a:schemeClr val="accent6">
                    <a:lumMod val="50000"/>
                  </a:schemeClr>
                </a:solidFill>
                <a:latin typeface="Calibri" panose="020F0502020204030204"/>
              </a:rPr>
              <a:t>O</a:t>
            </a:r>
            <a:r>
              <a:rPr lang="en-SA" sz="1350" dirty="0">
                <a:solidFill>
                  <a:schemeClr val="accent6">
                    <a:lumMod val="50000"/>
                  </a:schemeClr>
                </a:solidFill>
                <a:latin typeface="Calibri" panose="020F0502020204030204"/>
              </a:rPr>
              <a:t>mni channel  marketing </a:t>
            </a:r>
          </a:p>
        </p:txBody>
      </p:sp>
    </p:spTree>
    <p:extLst>
      <p:ext uri="{BB962C8B-B14F-4D97-AF65-F5344CB8AC3E}">
        <p14:creationId xmlns:p14="http://schemas.microsoft.com/office/powerpoint/2010/main" val="3133566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 Types of Digital Marketing [with Examples]">
            <a:extLst>
              <a:ext uri="{FF2B5EF4-FFF2-40B4-BE49-F238E27FC236}">
                <a16:creationId xmlns:a16="http://schemas.microsoft.com/office/drawing/2014/main" id="{85D61235-4C01-A460-214A-D23C696DA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0" t="41683" r="66113" b="25636"/>
          <a:stretch/>
        </p:blipFill>
        <p:spPr bwMode="auto">
          <a:xfrm>
            <a:off x="1916501" y="1707316"/>
            <a:ext cx="1312115" cy="18567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0 Types of Digital Marketing [with Examples]">
            <a:extLst>
              <a:ext uri="{FF2B5EF4-FFF2-40B4-BE49-F238E27FC236}">
                <a16:creationId xmlns:a16="http://schemas.microsoft.com/office/drawing/2014/main" id="{CE075112-4F23-C4A9-B3B7-94360A59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4" t="7913" r="51817" b="78946"/>
          <a:stretch/>
        </p:blipFill>
        <p:spPr bwMode="auto">
          <a:xfrm>
            <a:off x="1965870" y="3807747"/>
            <a:ext cx="2252703" cy="434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fference Between Marketing and Digital Advertising [Updated 2022]">
            <a:extLst>
              <a:ext uri="{FF2B5EF4-FFF2-40B4-BE49-F238E27FC236}">
                <a16:creationId xmlns:a16="http://schemas.microsoft.com/office/drawing/2014/main" id="{64B9B843-7551-2FA5-EF83-9F415FD52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58" t="16545" r="5048" b="32674"/>
          <a:stretch/>
        </p:blipFill>
        <p:spPr bwMode="auto">
          <a:xfrm>
            <a:off x="4810261" y="2087475"/>
            <a:ext cx="2439677" cy="2693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B9C67E-EF22-AD05-76DB-8F42E29F0404}"/>
              </a:ext>
            </a:extLst>
          </p:cNvPr>
          <p:cNvPicPr>
            <a:picLocks noChangeAspect="1"/>
          </p:cNvPicPr>
          <p:nvPr/>
        </p:nvPicPr>
        <p:blipFill>
          <a:blip r:embed="rId5"/>
          <a:stretch>
            <a:fillRect/>
          </a:stretch>
        </p:blipFill>
        <p:spPr>
          <a:xfrm>
            <a:off x="7759142" y="1339851"/>
            <a:ext cx="2439677" cy="3680750"/>
          </a:xfrm>
          <a:prstGeom prst="rect">
            <a:avLst/>
          </a:prstGeom>
        </p:spPr>
      </p:pic>
      <p:sp>
        <p:nvSpPr>
          <p:cNvPr id="10" name="TextBox 9">
            <a:extLst>
              <a:ext uri="{FF2B5EF4-FFF2-40B4-BE49-F238E27FC236}">
                <a16:creationId xmlns:a16="http://schemas.microsoft.com/office/drawing/2014/main" id="{344B5CDF-BA15-9A54-98D2-4090FB137EBF}"/>
              </a:ext>
            </a:extLst>
          </p:cNvPr>
          <p:cNvSpPr txBox="1"/>
          <p:nvPr/>
        </p:nvSpPr>
        <p:spPr>
          <a:xfrm>
            <a:off x="6350644" y="1490964"/>
            <a:ext cx="842410" cy="300082"/>
          </a:xfrm>
          <a:prstGeom prst="rect">
            <a:avLst/>
          </a:prstGeom>
          <a:noFill/>
        </p:spPr>
        <p:txBody>
          <a:bodyPr wrap="none" rtlCol="0">
            <a:spAutoFit/>
          </a:bodyPr>
          <a:lstStyle/>
          <a:p>
            <a:pPr defTabSz="685766">
              <a:defRPr/>
            </a:pPr>
            <a:r>
              <a:rPr lang="en-SA" sz="1350" dirty="0">
                <a:solidFill>
                  <a:prstClr val="black"/>
                </a:solidFill>
                <a:latin typeface="Calibri" panose="020F0502020204030204"/>
              </a:rPr>
              <a:t>SEO/SEM</a:t>
            </a:r>
          </a:p>
        </p:txBody>
      </p:sp>
      <p:sp>
        <p:nvSpPr>
          <p:cNvPr id="11" name="TextBox 10">
            <a:extLst>
              <a:ext uri="{FF2B5EF4-FFF2-40B4-BE49-F238E27FC236}">
                <a16:creationId xmlns:a16="http://schemas.microsoft.com/office/drawing/2014/main" id="{488E7F53-048C-3FFF-79D5-75798B1E9A9B}"/>
              </a:ext>
            </a:extLst>
          </p:cNvPr>
          <p:cNvSpPr txBox="1"/>
          <p:nvPr/>
        </p:nvSpPr>
        <p:spPr>
          <a:xfrm>
            <a:off x="8021399" y="5020600"/>
            <a:ext cx="1537216" cy="300082"/>
          </a:xfrm>
          <a:prstGeom prst="rect">
            <a:avLst/>
          </a:prstGeom>
          <a:noFill/>
        </p:spPr>
        <p:txBody>
          <a:bodyPr wrap="none" rtlCol="0">
            <a:spAutoFit/>
          </a:bodyPr>
          <a:lstStyle/>
          <a:p>
            <a:pPr defTabSz="685766">
              <a:defRPr/>
            </a:pPr>
            <a:r>
              <a:rPr lang="en-SA" sz="1350" dirty="0">
                <a:solidFill>
                  <a:prstClr val="black"/>
                </a:solidFill>
                <a:latin typeface="Calibri" panose="020F0502020204030204"/>
              </a:rPr>
              <a:t>Content marketing </a:t>
            </a:r>
          </a:p>
        </p:txBody>
      </p:sp>
      <p:sp>
        <p:nvSpPr>
          <p:cNvPr id="12" name="TextBox 11">
            <a:extLst>
              <a:ext uri="{FF2B5EF4-FFF2-40B4-BE49-F238E27FC236}">
                <a16:creationId xmlns:a16="http://schemas.microsoft.com/office/drawing/2014/main" id="{709FACCA-0216-AFA5-A08F-0B4CBB8EDDED}"/>
              </a:ext>
            </a:extLst>
          </p:cNvPr>
          <p:cNvSpPr txBox="1"/>
          <p:nvPr/>
        </p:nvSpPr>
        <p:spPr>
          <a:xfrm>
            <a:off x="3335575" y="2150939"/>
            <a:ext cx="984047" cy="507831"/>
          </a:xfrm>
          <a:prstGeom prst="rect">
            <a:avLst/>
          </a:prstGeom>
          <a:noFill/>
        </p:spPr>
        <p:txBody>
          <a:bodyPr wrap="square" rtlCol="0">
            <a:spAutoFit/>
          </a:bodyPr>
          <a:lstStyle/>
          <a:p>
            <a:pPr defTabSz="685766">
              <a:defRPr/>
            </a:pPr>
            <a:r>
              <a:rPr lang="en-US" sz="1350" dirty="0">
                <a:solidFill>
                  <a:prstClr val="black"/>
                </a:solidFill>
                <a:latin typeface="Calibri" panose="020F0502020204030204"/>
              </a:rPr>
              <a:t>O</a:t>
            </a:r>
            <a:r>
              <a:rPr lang="en-SA" sz="1350" dirty="0">
                <a:solidFill>
                  <a:prstClr val="black"/>
                </a:solidFill>
                <a:latin typeface="Calibri" panose="020F0502020204030204"/>
              </a:rPr>
              <a:t>nline advertising</a:t>
            </a:r>
          </a:p>
        </p:txBody>
      </p:sp>
      <p:sp>
        <p:nvSpPr>
          <p:cNvPr id="14" name="TextBox 13">
            <a:extLst>
              <a:ext uri="{FF2B5EF4-FFF2-40B4-BE49-F238E27FC236}">
                <a16:creationId xmlns:a16="http://schemas.microsoft.com/office/drawing/2014/main" id="{5B5868BD-206D-1AE4-6A9E-B70C51772387}"/>
              </a:ext>
            </a:extLst>
          </p:cNvPr>
          <p:cNvSpPr txBox="1"/>
          <p:nvPr/>
        </p:nvSpPr>
        <p:spPr>
          <a:xfrm>
            <a:off x="1993183" y="4831932"/>
            <a:ext cx="1992725" cy="300082"/>
          </a:xfrm>
          <a:prstGeom prst="rect">
            <a:avLst/>
          </a:prstGeom>
          <a:noFill/>
        </p:spPr>
        <p:txBody>
          <a:bodyPr wrap="none" rtlCol="0">
            <a:spAutoFit/>
          </a:bodyPr>
          <a:lstStyle/>
          <a:p>
            <a:pPr defTabSz="685766">
              <a:defRPr/>
            </a:pPr>
            <a:r>
              <a:rPr lang="en-US" sz="1350" dirty="0">
                <a:solidFill>
                  <a:prstClr val="black"/>
                </a:solidFill>
                <a:latin typeface="Calibri" panose="020F0502020204030204"/>
              </a:rPr>
              <a:t>O</a:t>
            </a:r>
            <a:r>
              <a:rPr lang="en-SA" sz="1350" dirty="0">
                <a:solidFill>
                  <a:prstClr val="black"/>
                </a:solidFill>
                <a:latin typeface="Calibri" panose="020F0502020204030204"/>
              </a:rPr>
              <a:t>mni channel  marketing </a:t>
            </a:r>
          </a:p>
        </p:txBody>
      </p:sp>
    </p:spTree>
    <p:extLst>
      <p:ext uri="{BB962C8B-B14F-4D97-AF65-F5344CB8AC3E}">
        <p14:creationId xmlns:p14="http://schemas.microsoft.com/office/powerpoint/2010/main" val="583409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1524003" y="1972867"/>
            <a:ext cx="5258991" cy="2564606"/>
          </a:xfrm>
          <a:solidFill>
            <a:schemeClr val="bg1"/>
          </a:solidFill>
        </p:spPr>
        <p:txBody>
          <a:bodyPr>
            <a:normAutofit fontScale="70000" lnSpcReduction="20000"/>
          </a:bodyPr>
          <a:lstStyle/>
          <a:p>
            <a:pPr marL="0" indent="0">
              <a:lnSpc>
                <a:spcPct val="200000"/>
              </a:lnSpc>
              <a:buNone/>
            </a:pPr>
            <a:r>
              <a:rPr lang="en-US" sz="2400" dirty="0">
                <a:solidFill>
                  <a:schemeClr val="accent6">
                    <a:lumMod val="50000"/>
                  </a:schemeClr>
                </a:solidFill>
                <a:latin typeface="Arial"/>
                <a:ea typeface="Arial"/>
                <a:cs typeface="Arial"/>
                <a:sym typeface="Arial"/>
              </a:rPr>
              <a:t>Let us continue understanding;</a:t>
            </a:r>
          </a:p>
          <a:p>
            <a:pPr lvl="1">
              <a:lnSpc>
                <a:spcPct val="200000"/>
              </a:lnSpc>
            </a:pPr>
            <a:r>
              <a:rPr lang="en-US" sz="2250" dirty="0">
                <a:solidFill>
                  <a:schemeClr val="accent6">
                    <a:lumMod val="50000"/>
                  </a:schemeClr>
                </a:solidFill>
                <a:latin typeface="Arial"/>
                <a:cs typeface="Arial"/>
                <a:sym typeface="Arial"/>
              </a:rPr>
              <a:t>How to create value for customers?</a:t>
            </a:r>
          </a:p>
          <a:p>
            <a:pPr lvl="1">
              <a:lnSpc>
                <a:spcPct val="200000"/>
              </a:lnSpc>
            </a:pPr>
            <a:r>
              <a:rPr lang="en-US" dirty="0">
                <a:solidFill>
                  <a:schemeClr val="accent6">
                    <a:lumMod val="50000"/>
                  </a:schemeClr>
                </a:solidFill>
              </a:rPr>
              <a:t>Marketing mix</a:t>
            </a:r>
          </a:p>
          <a:p>
            <a:pPr lvl="1">
              <a:lnSpc>
                <a:spcPct val="200000"/>
              </a:lnSpc>
            </a:pPr>
            <a:r>
              <a:rPr lang="en-US" altLang="en-US" b="1" dirty="0">
                <a:solidFill>
                  <a:schemeClr val="accent6">
                    <a:lumMod val="50000"/>
                  </a:schemeClr>
                </a:solidFill>
                <a:ea typeface="ＭＳ Ｐゴシック" panose="020B0600070205080204" pitchFamily="34" charset="-128"/>
              </a:rPr>
              <a:t>3</a:t>
            </a:r>
            <a:r>
              <a:rPr lang="en-US" altLang="en-US" b="1" baseline="30000" dirty="0">
                <a:solidFill>
                  <a:schemeClr val="accent6">
                    <a:lumMod val="50000"/>
                  </a:schemeClr>
                </a:solidFill>
                <a:ea typeface="ＭＳ Ｐゴシック" panose="020B0600070205080204" pitchFamily="34" charset="-128"/>
              </a:rPr>
              <a:t>rd</a:t>
            </a:r>
            <a:r>
              <a:rPr lang="en-US" altLang="en-US" b="1" dirty="0">
                <a:solidFill>
                  <a:schemeClr val="accent6">
                    <a:lumMod val="50000"/>
                  </a:schemeClr>
                </a:solidFill>
                <a:ea typeface="ＭＳ Ｐゴシック" panose="020B0600070205080204" pitchFamily="34" charset="-128"/>
              </a:rPr>
              <a:t>  P-Place (Distribution - Marketing channels )</a:t>
            </a:r>
            <a:endParaRPr lang="en-US" dirty="0">
              <a:solidFill>
                <a:schemeClr val="accent6">
                  <a:lumMod val="50000"/>
                </a:schemeClr>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690880" y="1162015"/>
            <a:ext cx="3808748" cy="405580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5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D06FF-98D7-4E04-E5AE-E20F3ECCB5D0}"/>
              </a:ext>
            </a:extLst>
          </p:cNvPr>
          <p:cNvPicPr>
            <a:picLocks noChangeAspect="1"/>
          </p:cNvPicPr>
          <p:nvPr/>
        </p:nvPicPr>
        <p:blipFill rotWithShape="1">
          <a:blip r:embed="rId3"/>
          <a:srcRect r="-1" b="6315"/>
          <a:stretch/>
        </p:blipFill>
        <p:spPr>
          <a:xfrm>
            <a:off x="2043076" y="2057382"/>
            <a:ext cx="8383919" cy="3587497"/>
          </a:xfrm>
          <a:prstGeom prst="rect">
            <a:avLst/>
          </a:prstGeom>
        </p:spPr>
      </p:pic>
      <p:sp>
        <p:nvSpPr>
          <p:cNvPr id="3" name="TextBox 2">
            <a:extLst>
              <a:ext uri="{FF2B5EF4-FFF2-40B4-BE49-F238E27FC236}">
                <a16:creationId xmlns:a16="http://schemas.microsoft.com/office/drawing/2014/main" id="{2AC96ED8-336F-3813-4BCE-8D2945DF5DD2}"/>
              </a:ext>
            </a:extLst>
          </p:cNvPr>
          <p:cNvSpPr txBox="1"/>
          <p:nvPr/>
        </p:nvSpPr>
        <p:spPr>
          <a:xfrm>
            <a:off x="1731662" y="2605924"/>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1</a:t>
            </a:r>
          </a:p>
        </p:txBody>
      </p:sp>
      <p:sp>
        <p:nvSpPr>
          <p:cNvPr id="4" name="TextBox 3">
            <a:extLst>
              <a:ext uri="{FF2B5EF4-FFF2-40B4-BE49-F238E27FC236}">
                <a16:creationId xmlns:a16="http://schemas.microsoft.com/office/drawing/2014/main" id="{6AE9D50C-FC53-1CEF-FD52-A4AAA81579BC}"/>
              </a:ext>
            </a:extLst>
          </p:cNvPr>
          <p:cNvSpPr txBox="1"/>
          <p:nvPr/>
        </p:nvSpPr>
        <p:spPr>
          <a:xfrm>
            <a:off x="1731662" y="3119507"/>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2</a:t>
            </a:r>
          </a:p>
        </p:txBody>
      </p:sp>
      <p:sp>
        <p:nvSpPr>
          <p:cNvPr id="5" name="TextBox 4">
            <a:extLst>
              <a:ext uri="{FF2B5EF4-FFF2-40B4-BE49-F238E27FC236}">
                <a16:creationId xmlns:a16="http://schemas.microsoft.com/office/drawing/2014/main" id="{8EBE8F54-1F12-8AA1-BD66-B4B777CF2025}"/>
              </a:ext>
            </a:extLst>
          </p:cNvPr>
          <p:cNvSpPr txBox="1"/>
          <p:nvPr/>
        </p:nvSpPr>
        <p:spPr>
          <a:xfrm>
            <a:off x="1731662" y="3709612"/>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3</a:t>
            </a:r>
          </a:p>
        </p:txBody>
      </p:sp>
      <p:sp>
        <p:nvSpPr>
          <p:cNvPr id="9" name="TextBox 8">
            <a:extLst>
              <a:ext uri="{FF2B5EF4-FFF2-40B4-BE49-F238E27FC236}">
                <a16:creationId xmlns:a16="http://schemas.microsoft.com/office/drawing/2014/main" id="{6822CAF3-4F96-F547-1C8D-E58A9F046C58}"/>
              </a:ext>
            </a:extLst>
          </p:cNvPr>
          <p:cNvSpPr txBox="1"/>
          <p:nvPr/>
        </p:nvSpPr>
        <p:spPr>
          <a:xfrm>
            <a:off x="1748228" y="4263043"/>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4</a:t>
            </a:r>
          </a:p>
        </p:txBody>
      </p:sp>
      <p:sp>
        <p:nvSpPr>
          <p:cNvPr id="10" name="TextBox 9">
            <a:extLst>
              <a:ext uri="{FF2B5EF4-FFF2-40B4-BE49-F238E27FC236}">
                <a16:creationId xmlns:a16="http://schemas.microsoft.com/office/drawing/2014/main" id="{B125A5AD-565D-D7B1-A134-02446BC58E5B}"/>
              </a:ext>
            </a:extLst>
          </p:cNvPr>
          <p:cNvSpPr txBox="1"/>
          <p:nvPr/>
        </p:nvSpPr>
        <p:spPr>
          <a:xfrm>
            <a:off x="1731662" y="4885156"/>
            <a:ext cx="357790" cy="5078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85766">
              <a:defRPr/>
            </a:pPr>
            <a:r>
              <a:rPr lang="en-SA" sz="2700" dirty="0">
                <a:solidFill>
                  <a:prstClr val="black"/>
                </a:solidFill>
                <a:latin typeface="Gill Sans MT" panose="020B0502020104020203"/>
              </a:rPr>
              <a:t>5</a:t>
            </a:r>
          </a:p>
        </p:txBody>
      </p:sp>
      <p:sp>
        <p:nvSpPr>
          <p:cNvPr id="6" name="TextBox 5">
            <a:extLst>
              <a:ext uri="{FF2B5EF4-FFF2-40B4-BE49-F238E27FC236}">
                <a16:creationId xmlns:a16="http://schemas.microsoft.com/office/drawing/2014/main" id="{BBDBF87E-30F6-3C84-4964-D37638D603E3}"/>
              </a:ext>
            </a:extLst>
          </p:cNvPr>
          <p:cNvSpPr txBox="1"/>
          <p:nvPr/>
        </p:nvSpPr>
        <p:spPr>
          <a:xfrm>
            <a:off x="1558955" y="1465014"/>
            <a:ext cx="6285651" cy="516712"/>
          </a:xfrm>
          <a:prstGeom prst="rect">
            <a:avLst/>
          </a:prstGeom>
          <a:solidFill>
            <a:schemeClr val="bg1"/>
          </a:solidFill>
        </p:spPr>
        <p:txBody>
          <a:bodyPr vert="horz" lIns="68580" tIns="34290" rIns="68580" bIns="34290" numCol="1" rtlCol="0" anchor="b" anchorCtr="0" compatLnSpc="1">
            <a:prstTxWarp prst="textNoShape">
              <a:avLst/>
            </a:prstTxWarp>
            <a:normAutofit/>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1520114" defTabSz="685766">
              <a:spcAft>
                <a:spcPts val="450"/>
              </a:spcAft>
              <a:defRPr/>
            </a:pPr>
            <a:r>
              <a:rPr lang="en-US" sz="2400" spc="150" dirty="0">
                <a:latin typeface="Impact" panose="020B0806030902050204"/>
              </a:rPr>
              <a:t>Summary</a:t>
            </a:r>
          </a:p>
        </p:txBody>
      </p:sp>
      <p:sp>
        <p:nvSpPr>
          <p:cNvPr id="7" name="TextBox 6">
            <a:extLst>
              <a:ext uri="{FF2B5EF4-FFF2-40B4-BE49-F238E27FC236}">
                <a16:creationId xmlns:a16="http://schemas.microsoft.com/office/drawing/2014/main" id="{923F16EE-59A8-E093-8040-FDC8F97D7134}"/>
              </a:ext>
            </a:extLst>
          </p:cNvPr>
          <p:cNvSpPr txBox="1"/>
          <p:nvPr/>
        </p:nvSpPr>
        <p:spPr>
          <a:xfrm>
            <a:off x="1558954" y="1090614"/>
            <a:ext cx="2333752"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rgbClr val="C00000"/>
                </a:solidFill>
              </a:rPr>
              <a:t>Promotional Tool</a:t>
            </a:r>
          </a:p>
        </p:txBody>
      </p:sp>
    </p:spTree>
    <p:extLst>
      <p:ext uri="{BB962C8B-B14F-4D97-AF65-F5344CB8AC3E}">
        <p14:creationId xmlns:p14="http://schemas.microsoft.com/office/powerpoint/2010/main" val="275075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IKE – JUST DO IT! (Did they actually do it?!) [Group 52] | Marketing  Management Blog">
            <a:extLst>
              <a:ext uri="{FF2B5EF4-FFF2-40B4-BE49-F238E27FC236}">
                <a16:creationId xmlns:a16="http://schemas.microsoft.com/office/drawing/2014/main" id="{77E07716-C291-0843-A0D3-220F837A7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1708210"/>
            <a:ext cx="9143999" cy="344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96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882" y="1069848"/>
            <a:ext cx="5736844" cy="984885"/>
          </a:xfrm>
        </p:spPr>
        <p:txBody>
          <a:bodyPr wrap="square">
            <a:spAutoFit/>
          </a:bodyPr>
          <a:lstStyle/>
          <a:p>
            <a:pPr algn="ctr"/>
            <a:r>
              <a:rPr lang="en-US" altLang="en-US" sz="3200" dirty="0">
                <a:ea typeface="ＭＳ Ｐゴシック" panose="020B0600070205080204" pitchFamily="34" charset="-128"/>
              </a:rPr>
              <a:t>New Marketing Communications Model </a:t>
            </a:r>
            <a:r>
              <a:rPr lang="en-US" altLang="en-US" sz="2400" dirty="0">
                <a:ea typeface="ＭＳ Ｐゴシック" panose="020B0600070205080204" pitchFamily="34" charset="-128"/>
              </a:rPr>
              <a:t>(2 of 3) </a:t>
            </a:r>
            <a:endParaRPr lang="en-IN" sz="2400" dirty="0"/>
          </a:p>
        </p:txBody>
      </p:sp>
      <p:sp>
        <p:nvSpPr>
          <p:cNvPr id="3" name="Content Placeholder 2"/>
          <p:cNvSpPr>
            <a:spLocks noGrp="1"/>
          </p:cNvSpPr>
          <p:nvPr>
            <p:ph idx="1"/>
          </p:nvPr>
        </p:nvSpPr>
        <p:spPr>
          <a:xfrm>
            <a:off x="1968500" y="3309343"/>
            <a:ext cx="3657600" cy="1107996"/>
          </a:xfrm>
        </p:spPr>
        <p:txBody>
          <a:bodyPr>
            <a:spAutoFit/>
          </a:bodyPr>
          <a:lstStyle/>
          <a:p>
            <a:pPr marL="0" indent="0">
              <a:buNone/>
            </a:pPr>
            <a:r>
              <a:rPr lang="en-US" sz="2400" dirty="0">
                <a:solidFill>
                  <a:schemeClr val="accent5">
                    <a:lumMod val="50000"/>
                  </a:schemeClr>
                </a:solidFill>
              </a:rPr>
              <a:t>Adidas now uses only digital channels to engage its younger consumers.</a:t>
            </a:r>
            <a:endParaRPr lang="en-IN" sz="2400" dirty="0">
              <a:solidFill>
                <a:schemeClr val="accent5">
                  <a:lumMod val="50000"/>
                </a:schemeClr>
              </a:solidFill>
            </a:endParaRPr>
          </a:p>
        </p:txBody>
      </p:sp>
      <p:pic>
        <p:nvPicPr>
          <p:cNvPr id="5" name="Picture 4" descr="A photo shows an Adidas store as seen through a mobile 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60" y="3429001"/>
            <a:ext cx="4399540" cy="2359153"/>
          </a:xfrm>
          <a:prstGeom prst="rect">
            <a:avLst/>
          </a:prstGeom>
        </p:spPr>
      </p:pic>
    </p:spTree>
    <p:extLst>
      <p:ext uri="{BB962C8B-B14F-4D97-AF65-F5344CB8AC3E}">
        <p14:creationId xmlns:p14="http://schemas.microsoft.com/office/powerpoint/2010/main" val="65134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810" y="929171"/>
            <a:ext cx="4310380" cy="1089529"/>
          </a:xfrm>
        </p:spPr>
        <p:txBody>
          <a:bodyPr wrap="square">
            <a:spAutoFit/>
          </a:bodyPr>
          <a:lstStyle/>
          <a:p>
            <a:pPr algn="ctr"/>
            <a:r>
              <a:rPr lang="en-US" altLang="en-US" sz="3600" dirty="0">
                <a:latin typeface="+mj-lt"/>
                <a:ea typeface="ＭＳ Ｐゴシック" panose="020B0600070205080204" pitchFamily="34" charset="-128"/>
              </a:rPr>
              <a:t>Nature of the Promotion Tools </a:t>
            </a:r>
            <a:r>
              <a:rPr lang="en-US" altLang="en-US" sz="1600" dirty="0">
                <a:ea typeface="ＭＳ Ｐゴシック" panose="020B0600070205080204" pitchFamily="34" charset="-128"/>
              </a:rPr>
              <a:t>(1 of 2)</a:t>
            </a:r>
            <a:endParaRPr lang="en-IN" sz="1400" dirty="0"/>
          </a:p>
        </p:txBody>
      </p:sp>
      <p:graphicFrame>
        <p:nvGraphicFramePr>
          <p:cNvPr id="5" name="Table 2"/>
          <p:cNvGraphicFramePr>
            <a:graphicFrameLocks/>
          </p:cNvGraphicFramePr>
          <p:nvPr/>
        </p:nvGraphicFramePr>
        <p:xfrm>
          <a:off x="2105152" y="2119640"/>
          <a:ext cx="8141706" cy="3770864"/>
        </p:xfrm>
        <a:graphic>
          <a:graphicData uri="http://schemas.openxmlformats.org/drawingml/2006/table">
            <a:tbl>
              <a:tblPr firstRow="1" bandRow="1">
                <a:tableStyleId>{21E4AEA4-8DFA-4A89-87EB-49C32662AFE0}</a:tableStyleId>
              </a:tblPr>
              <a:tblGrid>
                <a:gridCol w="2016125">
                  <a:extLst>
                    <a:ext uri="{9D8B030D-6E8A-4147-A177-3AD203B41FA5}">
                      <a16:colId xmlns:a16="http://schemas.microsoft.com/office/drawing/2014/main" val="20000"/>
                    </a:ext>
                  </a:extLst>
                </a:gridCol>
                <a:gridCol w="6125581">
                  <a:extLst>
                    <a:ext uri="{9D8B030D-6E8A-4147-A177-3AD203B41FA5}">
                      <a16:colId xmlns:a16="http://schemas.microsoft.com/office/drawing/2014/main" val="20001"/>
                    </a:ext>
                  </a:extLst>
                </a:gridCol>
              </a:tblGrid>
              <a:tr h="325493">
                <a:tc>
                  <a:txBody>
                    <a:bodyPr/>
                    <a:lstStyle/>
                    <a:p>
                      <a:pPr algn="l"/>
                      <a:r>
                        <a:rPr lang="en-US" sz="1800" dirty="0"/>
                        <a:t>Promotion</a:t>
                      </a:r>
                      <a:r>
                        <a:rPr lang="en-US" sz="1800" baseline="0" dirty="0"/>
                        <a:t> tool</a:t>
                      </a:r>
                      <a:endParaRPr lang="en-US" sz="1800" b="1" dirty="0">
                        <a:solidFill>
                          <a:srgbClr val="000000"/>
                        </a:solidFill>
                      </a:endParaRPr>
                    </a:p>
                  </a:txBody>
                  <a:tcPr marT="45724" marB="45724"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800" dirty="0"/>
                        <a:t>Description</a:t>
                      </a:r>
                      <a:endParaRPr lang="en-US" sz="1800" b="1" dirty="0">
                        <a:solidFill>
                          <a:srgbClr val="000000"/>
                        </a:solidFill>
                      </a:endParaRPr>
                    </a:p>
                  </a:txBody>
                  <a:tcPr marT="45724" marB="45724"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2078106">
                <a:tc>
                  <a:txBody>
                    <a:bodyPr/>
                    <a:lstStyle/>
                    <a:p>
                      <a:r>
                        <a:rPr lang="en-US" sz="1800" dirty="0"/>
                        <a:t>Advertising</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dirty="0"/>
                        <a:t>Reaches masses of buyers at a low cost per exposure</a:t>
                      </a:r>
                    </a:p>
                    <a:p>
                      <a:pPr marL="255600" indent="-255600">
                        <a:buClr>
                          <a:schemeClr val="bg2"/>
                        </a:buClr>
                        <a:buFont typeface="Arial" panose="020B0604020202020204" pitchFamily="34" charset="0"/>
                        <a:buChar char="•"/>
                      </a:pPr>
                      <a:r>
                        <a:rPr lang="en-US" sz="1800" u="none" strike="noStrike" kern="1200" baseline="0" dirty="0"/>
                        <a:t>Builds a long-term image for a product</a:t>
                      </a:r>
                      <a:endParaRPr lang="en-US" sz="1800" dirty="0"/>
                    </a:p>
                    <a:p>
                      <a:pPr marL="255600" indent="-255600">
                        <a:buClr>
                          <a:schemeClr val="bg2"/>
                        </a:buClr>
                        <a:buFont typeface="Arial" panose="020B0604020202020204" pitchFamily="34" charset="0"/>
                        <a:buChar char="•"/>
                      </a:pPr>
                      <a:r>
                        <a:rPr lang="en-US" sz="1800" dirty="0"/>
                        <a:t>Can trigger quick sales</a:t>
                      </a:r>
                    </a:p>
                    <a:p>
                      <a:pPr marL="255600" indent="-255600">
                        <a:buClr>
                          <a:schemeClr val="bg2"/>
                        </a:buClr>
                        <a:buFont typeface="Arial" panose="020B0604020202020204" pitchFamily="34" charset="0"/>
                        <a:buChar char="•"/>
                      </a:pPr>
                      <a:r>
                        <a:rPr lang="en-US" sz="1800" dirty="0"/>
                        <a:t>Has a </a:t>
                      </a:r>
                      <a:r>
                        <a:rPr lang="en-US" sz="1800" u="none" strike="noStrike" kern="1200" baseline="0" dirty="0"/>
                        <a:t>public nature and is viewed as legitimate</a:t>
                      </a:r>
                    </a:p>
                    <a:p>
                      <a:pPr marL="255600" indent="-255600">
                        <a:buClr>
                          <a:schemeClr val="bg2"/>
                        </a:buClr>
                        <a:buFont typeface="Arial" panose="020B0604020202020204" pitchFamily="34" charset="0"/>
                        <a:buChar char="•"/>
                      </a:pPr>
                      <a:r>
                        <a:rPr lang="en-US" sz="1800" u="none" strike="noStrike" kern="1200" baseline="0" dirty="0"/>
                        <a:t>Very expressive</a:t>
                      </a:r>
                    </a:p>
                    <a:p>
                      <a:pPr marL="255600" indent="-255600">
                        <a:buClr>
                          <a:schemeClr val="bg2"/>
                        </a:buClr>
                        <a:buFont typeface="Arial" panose="020B0604020202020204" pitchFamily="34" charset="0"/>
                        <a:buChar char="•"/>
                      </a:pPr>
                      <a:r>
                        <a:rPr lang="en-US" sz="1800" u="none" strike="noStrike" kern="1200" baseline="0" dirty="0"/>
                        <a:t>Impersonal and lacks the direct persuasiveness of salespeople</a:t>
                      </a:r>
                      <a:endParaRPr lang="en-US" sz="1800" dirty="0">
                        <a:solidFill>
                          <a:srgbClr val="000000"/>
                        </a:solidFill>
                      </a:endParaRPr>
                    </a:p>
                  </a:txBody>
                  <a:tcP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1326990">
                <a:tc>
                  <a:txBody>
                    <a:bodyPr/>
                    <a:lstStyle/>
                    <a:p>
                      <a:r>
                        <a:rPr lang="en-US" sz="1800" dirty="0"/>
                        <a:t>Personal selling</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u="none" strike="noStrike" kern="1200" baseline="0" dirty="0"/>
                        <a:t>Personal interaction between two or more people</a:t>
                      </a:r>
                    </a:p>
                    <a:p>
                      <a:pPr marL="255600" indent="-255600">
                        <a:buClr>
                          <a:schemeClr val="bg2"/>
                        </a:buClr>
                        <a:buFont typeface="Arial" panose="020B0604020202020204" pitchFamily="34" charset="0"/>
                        <a:buChar char="•"/>
                      </a:pPr>
                      <a:r>
                        <a:rPr lang="en-US" sz="1800" dirty="0"/>
                        <a:t>Allows all kinds of customer relationships to spring up</a:t>
                      </a:r>
                    </a:p>
                    <a:p>
                      <a:pPr marL="255600" indent="-255600">
                        <a:buClr>
                          <a:schemeClr val="bg2"/>
                        </a:buClr>
                        <a:buFont typeface="Arial" panose="020B0604020202020204" pitchFamily="34" charset="0"/>
                        <a:buChar char="•"/>
                      </a:pPr>
                      <a:r>
                        <a:rPr lang="en-US" sz="1800" u="none" strike="noStrike" kern="1200" baseline="0" dirty="0"/>
                        <a:t>Buyer feels a greater need to listen and respond</a:t>
                      </a:r>
                    </a:p>
                    <a:p>
                      <a:pPr marL="255600" indent="-255600">
                        <a:buClr>
                          <a:schemeClr val="bg2"/>
                        </a:buClr>
                        <a:buFont typeface="Arial" panose="020B0604020202020204" pitchFamily="34" charset="0"/>
                        <a:buChar char="•"/>
                      </a:pPr>
                      <a:r>
                        <a:rPr lang="en-US" sz="1800" u="none" strike="noStrike" kern="1200" baseline="0" dirty="0"/>
                        <a:t>Most expensive promotion tool</a:t>
                      </a:r>
                      <a:endParaRPr lang="en-US" sz="1800" dirty="0">
                        <a:solidFill>
                          <a:srgbClr val="000000"/>
                        </a:solidFill>
                      </a:endParaRPr>
                    </a:p>
                  </a:txBody>
                  <a:tcPr marT="45724" marB="45724">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60847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950" y="1100677"/>
            <a:ext cx="4356100" cy="978729"/>
          </a:xfrm>
        </p:spPr>
        <p:txBody>
          <a:bodyPr wrap="square">
            <a:spAutoFit/>
          </a:bodyPr>
          <a:lstStyle/>
          <a:p>
            <a:pPr algn="ctr"/>
            <a:r>
              <a:rPr lang="en-US" altLang="en-US" sz="3200" dirty="0">
                <a:latin typeface="+mj-lt"/>
                <a:ea typeface="ＭＳ Ｐゴシック" panose="020B0600070205080204" pitchFamily="34" charset="-128"/>
              </a:rPr>
              <a:t>Nature of the Promotion Tools </a:t>
            </a:r>
            <a:r>
              <a:rPr lang="en-US" altLang="en-US" sz="1400" dirty="0">
                <a:ea typeface="ＭＳ Ｐゴシック" panose="020B0600070205080204" pitchFamily="34" charset="-128"/>
              </a:rPr>
              <a:t>(2 of 2)</a:t>
            </a:r>
            <a:endParaRPr lang="en-IN" sz="1200" dirty="0"/>
          </a:p>
        </p:txBody>
      </p:sp>
      <p:graphicFrame>
        <p:nvGraphicFramePr>
          <p:cNvPr id="5" name="Table 2"/>
          <p:cNvGraphicFramePr>
            <a:graphicFrameLocks/>
          </p:cNvGraphicFramePr>
          <p:nvPr/>
        </p:nvGraphicFramePr>
        <p:xfrm>
          <a:off x="2025147" y="2079406"/>
          <a:ext cx="8141706" cy="3839317"/>
        </p:xfrm>
        <a:graphic>
          <a:graphicData uri="http://schemas.openxmlformats.org/drawingml/2006/table">
            <a:tbl>
              <a:tblPr firstRow="1" bandRow="1">
                <a:tableStyleId>{21E4AEA4-8DFA-4A89-87EB-49C32662AFE0}</a:tableStyleId>
              </a:tblPr>
              <a:tblGrid>
                <a:gridCol w="2011314">
                  <a:extLst>
                    <a:ext uri="{9D8B030D-6E8A-4147-A177-3AD203B41FA5}">
                      <a16:colId xmlns:a16="http://schemas.microsoft.com/office/drawing/2014/main" val="20000"/>
                    </a:ext>
                  </a:extLst>
                </a:gridCol>
                <a:gridCol w="6130392">
                  <a:extLst>
                    <a:ext uri="{9D8B030D-6E8A-4147-A177-3AD203B41FA5}">
                      <a16:colId xmlns:a16="http://schemas.microsoft.com/office/drawing/2014/main" val="20001"/>
                    </a:ext>
                  </a:extLst>
                </a:gridCol>
              </a:tblGrid>
              <a:tr h="394304">
                <a:tc>
                  <a:txBody>
                    <a:bodyPr/>
                    <a:lstStyle/>
                    <a:p>
                      <a:pPr algn="l"/>
                      <a:r>
                        <a:rPr lang="en-US" sz="1800" dirty="0"/>
                        <a:t>Promotion</a:t>
                      </a:r>
                      <a:r>
                        <a:rPr lang="en-US" sz="1800" baseline="0" dirty="0"/>
                        <a:t> tool</a:t>
                      </a:r>
                      <a:endParaRPr lang="en-US" sz="1800" b="1" dirty="0">
                        <a:solidFill>
                          <a:srgbClr val="000000"/>
                        </a:solidFill>
                      </a:endParaRPr>
                    </a:p>
                  </a:txBody>
                  <a:tcPr marT="45724" marB="45724"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800" dirty="0"/>
                        <a:t>Description</a:t>
                      </a:r>
                      <a:endParaRPr lang="en-US" sz="1800" b="1" dirty="0">
                        <a:solidFill>
                          <a:srgbClr val="000000"/>
                        </a:solidFill>
                      </a:endParaRPr>
                    </a:p>
                  </a:txBody>
                  <a:tcPr marT="45724" marB="45724"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475483">
                <a:tc>
                  <a:txBody>
                    <a:bodyPr/>
                    <a:lstStyle/>
                    <a:p>
                      <a:r>
                        <a:rPr lang="en-US" sz="1800" u="none" strike="noStrike" kern="1200" baseline="0" dirty="0"/>
                        <a:t>Sales promotion</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u="none" strike="noStrike" kern="1200" baseline="0" dirty="0"/>
                        <a:t>Wide assortment of tools with unique qualities</a:t>
                      </a:r>
                    </a:p>
                    <a:p>
                      <a:pPr marL="255600" indent="-255600">
                        <a:buClr>
                          <a:schemeClr val="bg2"/>
                        </a:buClr>
                        <a:buFont typeface="Arial" panose="020B0604020202020204" pitchFamily="34" charset="0"/>
                        <a:buChar char="•"/>
                      </a:pPr>
                      <a:r>
                        <a:rPr lang="en-US" sz="1800" u="none" strike="noStrike" kern="1200" baseline="0" dirty="0"/>
                        <a:t>Attracts attention and offers incentives to purchase</a:t>
                      </a:r>
                    </a:p>
                    <a:p>
                      <a:pPr marL="255600" indent="-255600">
                        <a:buClr>
                          <a:schemeClr val="bg2"/>
                        </a:buClr>
                        <a:buFont typeface="Arial" panose="020B0604020202020204" pitchFamily="34" charset="0"/>
                        <a:buChar char="•"/>
                      </a:pPr>
                      <a:r>
                        <a:rPr lang="en-US" sz="1800" u="none" strike="noStrike" kern="1200" baseline="0" dirty="0"/>
                        <a:t>Used to dramatize product offers and boost sales</a:t>
                      </a:r>
                    </a:p>
                    <a:p>
                      <a:pPr marL="255600" indent="-255600">
                        <a:buClr>
                          <a:schemeClr val="bg2"/>
                        </a:buClr>
                        <a:buFont typeface="Arial" panose="020B0604020202020204" pitchFamily="34" charset="0"/>
                        <a:buChar char="•"/>
                      </a:pPr>
                      <a:r>
                        <a:rPr lang="en-US" sz="1800" u="none" strike="noStrike" kern="1200" baseline="0" dirty="0"/>
                        <a:t>Invites and rewards quick response but has short-lived effects</a:t>
                      </a:r>
                      <a:endParaRPr lang="en-US" sz="1800" b="0" i="0" u="none" strike="noStrike" kern="1200" baseline="0" dirty="0">
                        <a:solidFill>
                          <a:srgbClr val="000000"/>
                        </a:solidFill>
                        <a:latin typeface="+mn-lt"/>
                        <a:ea typeface="+mn-ea"/>
                        <a:cs typeface="+mn-cs"/>
                      </a:endParaRPr>
                    </a:p>
                  </a:txBody>
                  <a:tcP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D4EAE4"/>
                    </a:solidFill>
                  </a:tcPr>
                </a:tc>
                <a:extLst>
                  <a:ext uri="{0D108BD9-81ED-4DB2-BD59-A6C34878D82A}">
                    <a16:rowId xmlns:a16="http://schemas.microsoft.com/office/drawing/2014/main" val="10001"/>
                  </a:ext>
                </a:extLst>
              </a:tr>
              <a:tr h="1193700">
                <a:tc>
                  <a:txBody>
                    <a:bodyPr/>
                    <a:lstStyle/>
                    <a:p>
                      <a:r>
                        <a:rPr lang="en-US" sz="1800" dirty="0"/>
                        <a:t>Public relations</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EAE4"/>
                    </a:solidFill>
                  </a:tcPr>
                </a:tc>
                <a:tc>
                  <a:txBody>
                    <a:bodyPr/>
                    <a:lstStyle/>
                    <a:p>
                      <a:pPr marL="255600" indent="-255600">
                        <a:buClr>
                          <a:schemeClr val="bg2"/>
                        </a:buClr>
                        <a:buFont typeface="Arial" panose="020B0604020202020204" pitchFamily="34" charset="0"/>
                        <a:buChar char="•"/>
                      </a:pPr>
                      <a:r>
                        <a:rPr lang="en-US" sz="1800" u="none" strike="noStrike" kern="1200" baseline="0" dirty="0"/>
                        <a:t>Very believable to readers</a:t>
                      </a:r>
                    </a:p>
                    <a:p>
                      <a:pPr marL="255600" indent="-255600">
                        <a:buClr>
                          <a:schemeClr val="bg2"/>
                        </a:buClr>
                        <a:buFont typeface="Arial" panose="020B0604020202020204" pitchFamily="34" charset="0"/>
                        <a:buChar char="•"/>
                      </a:pPr>
                      <a:r>
                        <a:rPr lang="en-US" sz="1800" u="none" strike="noStrike" kern="1200" baseline="0" dirty="0"/>
                        <a:t>Can dramatize a company or product</a:t>
                      </a:r>
                    </a:p>
                    <a:p>
                      <a:pPr marL="255600" marR="0" indent="-2556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lang="en-US" altLang="en-US" sz="1800" dirty="0"/>
                        <a:t>Reaches many prospects</a:t>
                      </a:r>
                    </a:p>
                    <a:p>
                      <a:pPr marL="255600" indent="-255600">
                        <a:buClr>
                          <a:schemeClr val="bg2"/>
                        </a:buClr>
                        <a:buFont typeface="Arial" panose="020B0604020202020204" pitchFamily="34" charset="0"/>
                        <a:buChar char="•"/>
                      </a:pPr>
                      <a:r>
                        <a:rPr lang="en-US" sz="1800" u="none" strike="noStrike" kern="1200" baseline="0" dirty="0"/>
                        <a:t>Effective and economical when well thought out</a:t>
                      </a:r>
                      <a:endParaRPr lang="en-US" sz="1800" dirty="0">
                        <a:solidFill>
                          <a:srgbClr val="000000"/>
                        </a:solidFill>
                      </a:endParaRPr>
                    </a:p>
                  </a:txBody>
                  <a:tcPr marT="45724" marB="45724">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D4EAE4"/>
                    </a:solidFill>
                  </a:tcPr>
                </a:tc>
                <a:extLst>
                  <a:ext uri="{0D108BD9-81ED-4DB2-BD59-A6C34878D82A}">
                    <a16:rowId xmlns:a16="http://schemas.microsoft.com/office/drawing/2014/main" val="10002"/>
                  </a:ext>
                </a:extLst>
              </a:tr>
              <a:tr h="7758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Direct and</a:t>
                      </a:r>
                      <a:r>
                        <a:rPr lang="en-US" sz="1800" baseline="0" dirty="0"/>
                        <a:t> </a:t>
                      </a:r>
                      <a:r>
                        <a:rPr lang="en-US" sz="1800" dirty="0"/>
                        <a:t>digital</a:t>
                      </a:r>
                      <a:r>
                        <a:rPr lang="en-US" sz="1800" baseline="0" dirty="0"/>
                        <a:t> </a:t>
                      </a:r>
                      <a:r>
                        <a:rPr lang="en-US" sz="1800" dirty="0"/>
                        <a:t>marketing</a:t>
                      </a:r>
                      <a:endParaRPr lang="en-US" sz="1800" dirty="0">
                        <a:solidFill>
                          <a:srgbClr val="000000"/>
                        </a:solidFill>
                      </a:endParaRPr>
                    </a:p>
                  </a:txBody>
                  <a:tcPr marT="45724" marB="45724">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pPr marL="255600" lvl="0" indent="-255600">
                        <a:buClr>
                          <a:schemeClr val="bg2"/>
                        </a:buClr>
                        <a:buFont typeface="Arial" panose="020B0604020202020204" pitchFamily="34" charset="0"/>
                        <a:buChar char="•"/>
                      </a:pPr>
                      <a:r>
                        <a:rPr lang="en-US" sz="1800" u="none" strike="noStrike" kern="1200" baseline="0" dirty="0"/>
                        <a:t>More targeted and interactive</a:t>
                      </a:r>
                    </a:p>
                    <a:p>
                      <a:pPr marL="255600" lvl="0" indent="-255600">
                        <a:buClr>
                          <a:schemeClr val="bg2"/>
                        </a:buClr>
                        <a:buFont typeface="Arial" panose="020B0604020202020204" pitchFamily="34" charset="0"/>
                        <a:buChar char="•"/>
                      </a:pPr>
                      <a:r>
                        <a:rPr lang="en-US" sz="1800" u="none" strike="noStrike" kern="1200" baseline="0" dirty="0"/>
                        <a:t>Immediate and personalized</a:t>
                      </a:r>
                      <a:endParaRPr lang="en-US" sz="1800" b="0" i="0" u="none" strike="noStrike" kern="1200" baseline="0" dirty="0">
                        <a:solidFill>
                          <a:srgbClr val="000000"/>
                        </a:solidFill>
                        <a:latin typeface="+mn-lt"/>
                        <a:ea typeface="+mn-ea"/>
                        <a:cs typeface="+mn-cs"/>
                      </a:endParaRPr>
                    </a:p>
                  </a:txBody>
                  <a:tcPr marT="45724" marB="45724">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64366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7475BC07-4D27-021E-9702-61AABB1B7392}"/>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03DA3744-52A3-91D2-719E-F70A4EDCA9E2}"/>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E5DA9467-085E-D3AC-5B97-204FC0EC0E45}"/>
              </a:ext>
            </a:extLst>
          </p:cNvPr>
          <p:cNvGrpSpPr/>
          <p:nvPr/>
        </p:nvGrpSpPr>
        <p:grpSpPr>
          <a:xfrm>
            <a:off x="1747633" y="1550445"/>
            <a:ext cx="8702774" cy="1514475"/>
            <a:chOff x="110067" y="1282700"/>
            <a:chExt cx="11519030" cy="1718733"/>
          </a:xfrm>
        </p:grpSpPr>
        <p:pic>
          <p:nvPicPr>
            <p:cNvPr id="293" name="Google Shape;293;p13">
              <a:extLst>
                <a:ext uri="{FF2B5EF4-FFF2-40B4-BE49-F238E27FC236}">
                  <a16:creationId xmlns:a16="http://schemas.microsoft.com/office/drawing/2014/main" id="{B25E626A-F746-B802-87F4-47D8231A207E}"/>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226CF57F-8888-3CEB-24E1-8C474F358A45}"/>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83F95FBE-0C4E-EB91-D234-0EE578BF2087}"/>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9285FE07-BDBE-6638-E862-5B93FA7675F3}"/>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09DFFFC9-4570-A87E-8F14-28767BC264E0}"/>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C5DE8ADC-CC2D-27D0-EF6C-8A86FFC7E219}"/>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9DA1CA5D-39D4-F0D8-4180-4369DB66EB2F}"/>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FC692107-436D-38A9-46C5-030125BBDFAD}"/>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053ABB65-5E9C-1411-C2D7-16E9A7D8FBDF}"/>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D5600B74-4794-B7C1-5BCA-B8DA151401D1}"/>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FA485238-D106-CDFA-5B59-3681B9BB0FE3}"/>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3F0D18FC-93AB-D7FA-9B1C-197FB38F3788}"/>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A8615F6A-8DEA-033D-9461-8C69DC1E0C8A}"/>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F5454B9B-8494-0F44-DD00-44333743C4DC}"/>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31E225AD-D985-E30E-5322-71B1A50AA361}"/>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5769B486-C767-D548-9386-33EF52F6FA3C}"/>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FF6464BD-5BCE-8188-C61F-C6DDE75239EF}"/>
              </a:ext>
            </a:extLst>
          </p:cNvPr>
          <p:cNvSpPr txBox="1"/>
          <p:nvPr/>
        </p:nvSpPr>
        <p:spPr>
          <a:xfrm>
            <a:off x="6963518"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CRM tools and systems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CUSTOMER RELATIONSHIP GROUPS</a:t>
            </a:r>
            <a:endParaRPr sz="105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0000"/>
                </a:solidFill>
                <a:latin typeface="Rockwell"/>
                <a:ea typeface="Rockwell"/>
                <a:cs typeface="Rockwell"/>
                <a:sym typeface="Rockwell"/>
              </a:rPr>
              <a:t>Marketing control</a:t>
            </a:r>
            <a:endParaRPr sz="105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DE7C3D52-4C66-4E0C-D262-7EAB701E4CB4}"/>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0000"/>
                </a:solidFill>
                <a:latin typeface="Rockwell"/>
                <a:ea typeface="Rockwell"/>
                <a:cs typeface="Rockwell"/>
                <a:sym typeface="Rockwell"/>
              </a:rPr>
              <a:t>- consumer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consumer markets</a:t>
            </a:r>
            <a:endParaRPr sz="1050" dirty="0">
              <a:solidFill>
                <a:srgbClr val="000000"/>
              </a:solidFill>
              <a:latin typeface="Arial"/>
              <a:ea typeface="Arial"/>
              <a:cs typeface="Arial"/>
              <a:sym typeface="Arial"/>
            </a:endParaRPr>
          </a:p>
          <a:p>
            <a:pPr defTabSz="685800">
              <a:buClr>
                <a:srgbClr val="000000"/>
              </a:buClr>
              <a:buSzPts val="800"/>
              <a:defRPr/>
            </a:pPr>
            <a:r>
              <a:rPr lang="en-US" sz="600" dirty="0">
                <a:solidFill>
                  <a:srgbClr val="000000"/>
                </a:solidFill>
                <a:latin typeface="Rockwell"/>
                <a:ea typeface="Rockwell"/>
                <a:cs typeface="Rockwell"/>
                <a:sym typeface="Rockwell"/>
              </a:rPr>
              <a:t>- Business Buyer </a:t>
            </a:r>
            <a:r>
              <a:rPr lang="en-US" sz="600" dirty="0" err="1">
                <a:solidFill>
                  <a:srgbClr val="000000"/>
                </a:solidFill>
                <a:latin typeface="Rockwell"/>
                <a:ea typeface="Rockwell"/>
                <a:cs typeface="Rockwell"/>
                <a:sym typeface="Rockwell"/>
              </a:rPr>
              <a:t>Behaviour</a:t>
            </a:r>
            <a:r>
              <a:rPr lang="en-US" sz="600" dirty="0">
                <a:solidFill>
                  <a:srgbClr val="000000"/>
                </a:solidFill>
                <a:latin typeface="Rockwell"/>
                <a:ea typeface="Rockwell"/>
                <a:cs typeface="Rockwell"/>
                <a:sym typeface="Rockwell"/>
              </a:rPr>
              <a:t> and Business Markets</a:t>
            </a:r>
            <a:endParaRPr sz="105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904729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E424-6366-9942-A22C-3C5DCFEB45D7}"/>
              </a:ext>
            </a:extLst>
          </p:cNvPr>
          <p:cNvSpPr>
            <a:spLocks noGrp="1"/>
          </p:cNvSpPr>
          <p:nvPr>
            <p:ph type="title" idx="4294967295"/>
          </p:nvPr>
        </p:nvSpPr>
        <p:spPr>
          <a:xfrm>
            <a:off x="1524001" y="1687761"/>
            <a:ext cx="3673079" cy="1456681"/>
          </a:xfrm>
          <a:solidFill>
            <a:schemeClr val="bg1"/>
          </a:solidFill>
        </p:spPr>
        <p:txBody>
          <a:bodyPr vert="horz" lIns="68580" tIns="34290" rIns="68580" bIns="34290" rtlCol="0" anchor="ctr">
            <a:noAutofit/>
          </a:bodyPr>
          <a:lstStyle/>
          <a:p>
            <a:pPr marL="9525">
              <a:spcAft>
                <a:spcPts val="450"/>
              </a:spcAft>
              <a:defRPr/>
            </a:pPr>
            <a:r>
              <a:rPr lang="en-US" spc="-11" dirty="0">
                <a:latin typeface="Abadi" panose="020B0604020104020204" pitchFamily="34" charset="0"/>
                <a:ea typeface="+mn-ea"/>
                <a:cs typeface="+mn-cs"/>
              </a:rPr>
              <a:t>CUSTOMER RELATIONSHIP MANAGEMENT</a:t>
            </a:r>
          </a:p>
        </p:txBody>
      </p:sp>
      <p:pic>
        <p:nvPicPr>
          <p:cNvPr id="2050" name="Picture 2" descr="The main CRM application for your company | Efficy">
            <a:extLst>
              <a:ext uri="{FF2B5EF4-FFF2-40B4-BE49-F238E27FC236}">
                <a16:creationId xmlns:a16="http://schemas.microsoft.com/office/drawing/2014/main" id="{D92B4C92-CADD-8601-65D3-A2D997DC4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96" t="5095" r="29426" b="-1747"/>
          <a:stretch/>
        </p:blipFill>
        <p:spPr bwMode="auto">
          <a:xfrm>
            <a:off x="6016775" y="1372467"/>
            <a:ext cx="4408334" cy="3872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1224AA-3E1A-5853-4C20-57B7C6318240}"/>
              </a:ext>
            </a:extLst>
          </p:cNvPr>
          <p:cNvSpPr txBox="1"/>
          <p:nvPr/>
        </p:nvSpPr>
        <p:spPr>
          <a:xfrm>
            <a:off x="1524003" y="3205537"/>
            <a:ext cx="4492773" cy="1258934"/>
          </a:xfrm>
          <a:prstGeom prst="rect">
            <a:avLst/>
          </a:prstGeom>
          <a:solidFill>
            <a:schemeClr val="bg1"/>
          </a:solidFill>
        </p:spPr>
        <p:txBody>
          <a:bodyPr wrap="square">
            <a:spAutoFit/>
          </a:bodyPr>
          <a:lstStyle/>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WHAT IS THE CUSTOMER RELATIONSHIP MANAGEMENT?</a:t>
            </a:r>
          </a:p>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HOW FIRMS BUILD AND MAINTAIN PROFITABLE CUSTOMER RELATIONSHIPS</a:t>
            </a:r>
            <a:r>
              <a:rPr lang="en-US" sz="900" b="1" dirty="0">
                <a:solidFill>
                  <a:schemeClr val="accent5">
                    <a:lumMod val="50000"/>
                  </a:schemeClr>
                </a:solidFill>
                <a:latin typeface="Abadi" panose="020B0604020104020204" pitchFamily="34" charset="0"/>
                <a:cs typeface="Calibri" panose="020F0502020204030204" pitchFamily="34" charset="0"/>
              </a:rPr>
              <a:t>?</a:t>
            </a:r>
            <a:endParaRPr lang="en-US" altLang="en-US" sz="900" b="1" dirty="0">
              <a:solidFill>
                <a:schemeClr val="accent5">
                  <a:lumMod val="50000"/>
                </a:schemeClr>
              </a:solidFill>
              <a:latin typeface="Abadi" panose="020B0604020104020204" pitchFamily="34" charset="0"/>
              <a:cs typeface="Calibri" panose="020F0502020204030204" pitchFamily="34" charset="0"/>
            </a:endParaRPr>
          </a:p>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CHARACTERISTICS OF A MARKETING RELATIONSHIP &amp; PARTNERING WITH OTHERS IN THE MARKETING SYSTEM TO CREATE CUSTOMER VALUE</a:t>
            </a:r>
          </a:p>
          <a:p>
            <a:pPr marL="257162" indent="-257162" defTabSz="685766">
              <a:lnSpc>
                <a:spcPct val="150000"/>
              </a:lnSpc>
              <a:buFont typeface="+mj-lt"/>
              <a:buAutoNum type="arabicPeriod"/>
              <a:defRPr/>
            </a:pPr>
            <a:r>
              <a:rPr lang="en-US" altLang="en-US" sz="900" b="1" dirty="0">
                <a:solidFill>
                  <a:schemeClr val="accent5">
                    <a:lumMod val="50000"/>
                  </a:schemeClr>
                </a:solidFill>
                <a:latin typeface="Abadi" panose="020B0604020104020204" pitchFamily="34" charset="0"/>
                <a:cs typeface="Calibri" panose="020F0502020204030204" pitchFamily="34" charset="0"/>
              </a:rPr>
              <a:t>WHAT ARE THE CRM TOOLS AND SYSTEMS?</a:t>
            </a:r>
          </a:p>
          <a:p>
            <a:pPr marL="9525" algn="ctr" defTabSz="685766">
              <a:lnSpc>
                <a:spcPct val="90000"/>
              </a:lnSpc>
              <a:spcBef>
                <a:spcPct val="0"/>
              </a:spcBef>
              <a:spcAft>
                <a:spcPts val="450"/>
              </a:spcAft>
              <a:tabLst>
                <a:tab pos="2435421" algn="l"/>
              </a:tabLst>
              <a:defRPr/>
            </a:pPr>
            <a:endParaRPr lang="en-US" altLang="en-US" sz="900" b="1" dirty="0">
              <a:solidFill>
                <a:schemeClr val="accent5">
                  <a:lumMod val="50000"/>
                </a:schemeClr>
              </a:solidFill>
              <a:latin typeface="Abadi" panose="020B0604020104020204" pitchFamily="34" charset="0"/>
              <a:cs typeface="Calibri" panose="020F0502020204030204" pitchFamily="34" charset="0"/>
            </a:endParaRPr>
          </a:p>
        </p:txBody>
      </p:sp>
    </p:spTree>
    <p:extLst>
      <p:ext uri="{BB962C8B-B14F-4D97-AF65-F5344CB8AC3E}">
        <p14:creationId xmlns:p14="http://schemas.microsoft.com/office/powerpoint/2010/main" val="3765967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ain CRM application for your company | Efficy">
            <a:extLst>
              <a:ext uri="{FF2B5EF4-FFF2-40B4-BE49-F238E27FC236}">
                <a16:creationId xmlns:a16="http://schemas.microsoft.com/office/drawing/2014/main" id="{D92B4C92-CADD-8601-65D3-A2D997DC4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96" t="5095" r="29426" b="-1747"/>
          <a:stretch/>
        </p:blipFill>
        <p:spPr bwMode="auto">
          <a:xfrm>
            <a:off x="6629401" y="3780515"/>
            <a:ext cx="3754781" cy="22513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39EFD8B-C4E0-81E8-5FC4-40C138CFD7DD}"/>
              </a:ext>
            </a:extLst>
          </p:cNvPr>
          <p:cNvSpPr txBox="1">
            <a:spLocks/>
          </p:cNvSpPr>
          <p:nvPr/>
        </p:nvSpPr>
        <p:spPr>
          <a:xfrm>
            <a:off x="6345580" y="1132679"/>
            <a:ext cx="4170164" cy="2647837"/>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250" indent="0" algn="r" defTabSz="685800" rtl="1">
              <a:spcBef>
                <a:spcPts val="750"/>
              </a:spcBef>
              <a:buSzPct val="100000"/>
              <a:buNone/>
              <a:defRPr/>
            </a:pPr>
            <a:r>
              <a:rPr lang="ar-SA" sz="1500" dirty="0">
                <a:solidFill>
                  <a:schemeClr val="accent6">
                    <a:lumMod val="50000"/>
                  </a:schemeClr>
                </a:solidFill>
                <a:latin typeface="Calibri" panose="020F0502020204030204"/>
                <a:cs typeface="Arial" panose="020B0604020202020204" pitchFamily="34" charset="0"/>
              </a:rPr>
              <a:t> </a:t>
            </a:r>
          </a:p>
          <a:p>
            <a:pPr marL="20250" indent="0" algn="r" defTabSz="685800" rtl="1">
              <a:spcBef>
                <a:spcPts val="750"/>
              </a:spcBef>
              <a:buSzPct val="100000"/>
              <a:buNone/>
              <a:defRPr/>
            </a:pPr>
            <a:r>
              <a:rPr lang="ar-SA" sz="1800" b="1" dirty="0">
                <a:solidFill>
                  <a:schemeClr val="accent6">
                    <a:lumMod val="50000"/>
                  </a:schemeClr>
                </a:solidFill>
                <a:latin typeface="Calibri" panose="020F0502020204030204"/>
                <a:cs typeface="Arial" panose="020B0604020202020204" pitchFamily="34" charset="0"/>
              </a:rPr>
              <a:t>- رضا العملاء</a:t>
            </a:r>
            <a:r>
              <a:rPr lang="en-US" altLang="en-SA" sz="1500" b="1" dirty="0">
                <a:solidFill>
                  <a:schemeClr val="accent6">
                    <a:lumMod val="50000"/>
                  </a:schemeClr>
                </a:solidFill>
                <a:latin typeface="Calibri" panose="020F0502020204030204"/>
              </a:rPr>
              <a:t> </a:t>
            </a:r>
            <a:r>
              <a:rPr lang="en-US" altLang="en-SA" sz="1500" b="1" u="sng" dirty="0">
                <a:solidFill>
                  <a:schemeClr val="accent6">
                    <a:lumMod val="50000"/>
                  </a:schemeClr>
                </a:solidFill>
                <a:latin typeface="Calibri" panose="020F0502020204030204"/>
              </a:rPr>
              <a:t>Customer Satisfaction</a:t>
            </a:r>
            <a:r>
              <a:rPr lang="en-US" altLang="en-SA" sz="1500" dirty="0">
                <a:solidFill>
                  <a:schemeClr val="accent6">
                    <a:lumMod val="50000"/>
                  </a:schemeClr>
                </a:solidFill>
                <a:latin typeface="Calibri" panose="020F0502020204030204"/>
              </a:rPr>
              <a:t>, </a:t>
            </a:r>
            <a:endParaRPr lang="ar-SA" sz="1500" dirty="0">
              <a:solidFill>
                <a:schemeClr val="accent6">
                  <a:lumMod val="50000"/>
                </a:schemeClr>
              </a:solidFill>
              <a:latin typeface="Calibri" panose="020F0502020204030204"/>
              <a:cs typeface="Arial" panose="020B0604020202020204" pitchFamily="34" charset="0"/>
            </a:endParaRPr>
          </a:p>
          <a:p>
            <a:pPr marL="20250" indent="0" algn="r" defTabSz="685800" rtl="1">
              <a:spcBef>
                <a:spcPts val="750"/>
              </a:spcBef>
              <a:buSzPct val="100000"/>
              <a:buNone/>
              <a:defRPr/>
            </a:pPr>
            <a:r>
              <a:rPr lang="ar-SA" sz="1500" dirty="0">
                <a:solidFill>
                  <a:schemeClr val="accent6">
                    <a:lumMod val="50000"/>
                  </a:schemeClr>
                </a:solidFill>
                <a:latin typeface="Calibri" panose="020F0502020204030204"/>
                <a:cs typeface="Arial" panose="020B0604020202020204" pitchFamily="34" charset="0"/>
              </a:rPr>
              <a:t>هو حكم العميل على الأداء الملموس للمنتج بالمقارنة مع توقعاته </a:t>
            </a:r>
          </a:p>
          <a:p>
            <a:pPr marL="615706" lvl="1" indent="-257175" algn="r" defTabSz="685800" rtl="1">
              <a:spcBef>
                <a:spcPts val="375"/>
              </a:spcBef>
              <a:buSzPct val="100000"/>
              <a:defRPr/>
            </a:pPr>
            <a:r>
              <a:rPr lang="ar-SA" sz="1500" dirty="0">
                <a:solidFill>
                  <a:schemeClr val="accent6">
                    <a:lumMod val="50000"/>
                  </a:schemeClr>
                </a:solidFill>
                <a:latin typeface="Calibri" panose="020F0502020204030204"/>
                <a:cs typeface="Arial" panose="020B0604020202020204" pitchFamily="34" charset="0"/>
              </a:rPr>
              <a:t>إذا كان الأداء أقل من التوقعات يشعر العميل بخيبة أمل</a:t>
            </a:r>
          </a:p>
          <a:p>
            <a:pPr marL="615706" lvl="1" indent="-257175" algn="r" defTabSz="685800" rtl="1">
              <a:spcBef>
                <a:spcPts val="375"/>
              </a:spcBef>
              <a:buSzPct val="100000"/>
              <a:defRPr/>
            </a:pPr>
            <a:r>
              <a:rPr lang="ar-SA" sz="1500" dirty="0">
                <a:solidFill>
                  <a:schemeClr val="accent6">
                    <a:lumMod val="50000"/>
                  </a:schemeClr>
                </a:solidFill>
                <a:latin typeface="Calibri" panose="020F0502020204030204"/>
                <a:cs typeface="Arial" panose="020B0604020202020204" pitchFamily="34" charset="0"/>
              </a:rPr>
              <a:t>إذا كان الأداء يطابق التوقعات ، فإن العميل راض</a:t>
            </a:r>
          </a:p>
          <a:p>
            <a:pPr marL="615706" lvl="1" indent="-257175" algn="r" defTabSz="685800" rtl="1">
              <a:spcBef>
                <a:spcPts val="375"/>
              </a:spcBef>
              <a:buSzPct val="100000"/>
              <a:defRPr/>
            </a:pPr>
            <a:r>
              <a:rPr lang="ar-SA" sz="1500" dirty="0">
                <a:solidFill>
                  <a:schemeClr val="accent6">
                    <a:lumMod val="50000"/>
                  </a:schemeClr>
                </a:solidFill>
                <a:latin typeface="Calibri" panose="020F0502020204030204"/>
                <a:cs typeface="Arial" panose="020B0604020202020204" pitchFamily="34" charset="0"/>
              </a:rPr>
              <a:t>. إذا تجاوز الأداء التوقعات ، فإن العميل سعيد</a:t>
            </a:r>
          </a:p>
          <a:p>
            <a:pPr marL="20250" indent="0" algn="r" defTabSz="685800" rtl="1">
              <a:spcBef>
                <a:spcPts val="750"/>
              </a:spcBef>
              <a:buSzPct val="100000"/>
              <a:buNone/>
              <a:defRPr/>
            </a:pPr>
            <a:r>
              <a:rPr lang="ar-SA" sz="1800" b="1" dirty="0">
                <a:solidFill>
                  <a:schemeClr val="accent6">
                    <a:lumMod val="50000"/>
                  </a:schemeClr>
                </a:solidFill>
                <a:latin typeface="Calibri" panose="020F0502020204030204"/>
                <a:cs typeface="Arial" panose="020B0604020202020204" pitchFamily="34" charset="0"/>
              </a:rPr>
              <a:t>-الارتباط مع العميل</a:t>
            </a:r>
          </a:p>
          <a:p>
            <a:pPr marL="358531" lvl="1" indent="0" algn="r" defTabSz="685800" rtl="1">
              <a:lnSpc>
                <a:spcPct val="100000"/>
              </a:lnSpc>
              <a:spcBef>
                <a:spcPts val="375"/>
              </a:spcBef>
              <a:buSzPct val="100000"/>
              <a:buNone/>
              <a:defRPr/>
            </a:pPr>
            <a:r>
              <a:rPr lang="ar-EG" sz="1500" dirty="0">
                <a:solidFill>
                  <a:schemeClr val="accent6">
                    <a:lumMod val="50000"/>
                  </a:schemeClr>
                </a:solidFill>
                <a:latin typeface="Calibri" panose="020F0502020204030204"/>
                <a:cs typeface="Arial" panose="020B0604020202020204" pitchFamily="34" charset="0"/>
              </a:rPr>
              <a:t>العملاء هم محرك تحقيق الدخل والارباح للعلامات التجارية وتتأثر قيمة العلامه التجارية </a:t>
            </a:r>
            <a:r>
              <a:rPr lang="ar-SA" sz="1500" dirty="0">
                <a:solidFill>
                  <a:schemeClr val="accent6">
                    <a:lumMod val="50000"/>
                  </a:schemeClr>
                </a:solidFill>
                <a:latin typeface="Calibri" panose="020F0502020204030204"/>
                <a:cs typeface="Arial" panose="020B0604020202020204" pitchFamily="34" charset="0"/>
              </a:rPr>
              <a:t>بمدى اهتمام العميل ومشاركته النشطة من خلال قنوات التواصل</a:t>
            </a:r>
          </a:p>
          <a:p>
            <a:pPr marL="20250" indent="0" algn="r" defTabSz="685800" rtl="1">
              <a:lnSpc>
                <a:spcPct val="100000"/>
              </a:lnSpc>
              <a:spcBef>
                <a:spcPts val="750"/>
              </a:spcBef>
              <a:buSzPct val="100000"/>
              <a:buNone/>
              <a:defRPr/>
            </a:pPr>
            <a:r>
              <a:rPr lang="ar-SA" sz="1500" dirty="0">
                <a:solidFill>
                  <a:schemeClr val="accent6">
                    <a:lumMod val="50000"/>
                  </a:schemeClr>
                </a:solidFill>
                <a:latin typeface="Calibri" panose="020F0502020204030204"/>
                <a:cs typeface="Arial" panose="020B0604020202020204" pitchFamily="34" charset="0"/>
              </a:rPr>
              <a:t>- </a:t>
            </a:r>
            <a:r>
              <a:rPr lang="ar-SA" sz="1800" b="1" dirty="0">
                <a:solidFill>
                  <a:schemeClr val="accent6">
                    <a:lumMod val="50000"/>
                  </a:schemeClr>
                </a:solidFill>
                <a:latin typeface="Calibri" panose="020F0502020204030204"/>
                <a:cs typeface="Arial" panose="020B0604020202020204" pitchFamily="34" charset="0"/>
              </a:rPr>
              <a:t>إدارة علاقات العملاء</a:t>
            </a:r>
            <a:r>
              <a:rPr lang="en-US" sz="1500" dirty="0">
                <a:solidFill>
                  <a:schemeClr val="accent6">
                    <a:lumMod val="50000"/>
                  </a:schemeClr>
                </a:solidFill>
                <a:latin typeface="Calibri" panose="020F0502020204030204"/>
              </a:rPr>
              <a:t> </a:t>
            </a:r>
            <a:r>
              <a:rPr lang="en-US" sz="1500" b="1" u="sng" dirty="0">
                <a:solidFill>
                  <a:schemeClr val="accent6">
                    <a:lumMod val="50000"/>
                  </a:schemeClr>
                </a:solidFill>
                <a:latin typeface="Calibri" panose="020F0502020204030204"/>
              </a:rPr>
              <a:t>Customer relationship management (CRM) </a:t>
            </a:r>
            <a:endParaRPr lang="ar-SA" sz="1500" b="1" u="sng" dirty="0">
              <a:solidFill>
                <a:schemeClr val="accent6">
                  <a:lumMod val="50000"/>
                </a:schemeClr>
              </a:solidFill>
              <a:latin typeface="Calibri" panose="020F0502020204030204"/>
              <a:cs typeface="Arial" panose="020B0604020202020204" pitchFamily="34" charset="0"/>
            </a:endParaRPr>
          </a:p>
          <a:p>
            <a:pPr marL="358531" lvl="1" indent="0" algn="r" defTabSz="685800" rtl="1">
              <a:lnSpc>
                <a:spcPct val="100000"/>
              </a:lnSpc>
              <a:spcBef>
                <a:spcPts val="375"/>
              </a:spcBef>
              <a:buSzPct val="100000"/>
              <a:buNone/>
              <a:defRPr/>
            </a:pPr>
            <a:r>
              <a:rPr lang="ar-SA" sz="1500" dirty="0">
                <a:solidFill>
                  <a:schemeClr val="accent6">
                    <a:lumMod val="50000"/>
                  </a:schemeClr>
                </a:solidFill>
                <a:latin typeface="Calibri" panose="020F0502020204030204"/>
                <a:cs typeface="Arial" panose="020B0604020202020204" pitchFamily="34" charset="0"/>
              </a:rPr>
              <a:t>دور</a:t>
            </a:r>
            <a:r>
              <a:rPr lang="ar-SA" sz="1500" b="1" dirty="0">
                <a:solidFill>
                  <a:schemeClr val="accent6">
                    <a:lumMod val="50000"/>
                  </a:schemeClr>
                </a:solidFill>
                <a:latin typeface="Calibri" panose="020F0502020204030204"/>
                <a:cs typeface="Arial" panose="020B0604020202020204" pitchFamily="34" charset="0"/>
              </a:rPr>
              <a:t> إدارة علاقات العملاء </a:t>
            </a:r>
            <a:r>
              <a:rPr lang="ar-SA" sz="1500" dirty="0">
                <a:solidFill>
                  <a:schemeClr val="accent6">
                    <a:lumMod val="50000"/>
                  </a:schemeClr>
                </a:solidFill>
                <a:latin typeface="Calibri" panose="020F0502020204030204"/>
                <a:cs typeface="Arial" panose="020B0604020202020204" pitchFamily="34" charset="0"/>
              </a:rPr>
              <a:t>هو</a:t>
            </a:r>
            <a:r>
              <a:rPr lang="ar-EG" sz="1500" dirty="0">
                <a:solidFill>
                  <a:schemeClr val="accent6">
                    <a:lumMod val="50000"/>
                  </a:schemeClr>
                </a:solidFill>
                <a:latin typeface="Calibri" panose="020F0502020204030204"/>
                <a:cs typeface="Arial" panose="020B0604020202020204" pitchFamily="34" charset="0"/>
              </a:rPr>
              <a:t> كسب العملاء والاحتفاظ بيهم وإعادة البيع لهم</a:t>
            </a:r>
            <a:r>
              <a:rPr lang="ar-SA" sz="1500" dirty="0">
                <a:solidFill>
                  <a:schemeClr val="accent6">
                    <a:lumMod val="50000"/>
                  </a:schemeClr>
                </a:solidFill>
                <a:latin typeface="Calibri" panose="020F0502020204030204"/>
                <a:cs typeface="Arial" panose="020B0604020202020204" pitchFamily="34" charset="0"/>
              </a:rPr>
              <a:t> إنتاج حقوق ملكية عالية للعملاء.</a:t>
            </a:r>
          </a:p>
          <a:p>
            <a:pPr marL="20250" indent="0" algn="r" defTabSz="685800" rtl="1">
              <a:spcBef>
                <a:spcPts val="750"/>
              </a:spcBef>
              <a:buSzPct val="100000"/>
              <a:buNone/>
              <a:defRPr/>
            </a:pPr>
            <a:r>
              <a:rPr lang="ar-EG" sz="1800" b="1" dirty="0">
                <a:solidFill>
                  <a:schemeClr val="accent6">
                    <a:lumMod val="50000"/>
                  </a:schemeClr>
                </a:solidFill>
                <a:latin typeface="Calibri" panose="020F0502020204030204"/>
                <a:cs typeface="Arial" panose="020B0604020202020204" pitchFamily="34" charset="0"/>
              </a:rPr>
              <a:t>-القيم الدائمة للعملاء</a:t>
            </a:r>
            <a:r>
              <a:rPr lang="ar-EG" sz="1500" dirty="0">
                <a:solidFill>
                  <a:schemeClr val="accent6">
                    <a:lumMod val="50000"/>
                  </a:schemeClr>
                </a:solidFill>
                <a:latin typeface="Adobe Arabic" panose="02040503050201020203" pitchFamily="18" charset="-78"/>
                <a:cs typeface="Adobe Arabic" panose="02040503050201020203" pitchFamily="18" charset="-78"/>
              </a:rPr>
              <a:t>.</a:t>
            </a:r>
            <a:r>
              <a:rPr lang="en-US" sz="1500" b="1" u="sng" dirty="0">
                <a:solidFill>
                  <a:schemeClr val="accent6">
                    <a:lumMod val="50000"/>
                  </a:schemeClr>
                </a:solidFill>
                <a:latin typeface="Adobe Arabic" panose="02040503050201020203" pitchFamily="18" charset="-78"/>
                <a:cs typeface="Adobe Arabic" panose="02040503050201020203" pitchFamily="18" charset="-78"/>
              </a:rPr>
              <a:t>CLV customer </a:t>
            </a:r>
            <a:r>
              <a:rPr lang="en-US" sz="1500" b="1" u="sng" dirty="0" err="1">
                <a:solidFill>
                  <a:schemeClr val="accent6">
                    <a:lumMod val="50000"/>
                  </a:schemeClr>
                </a:solidFill>
                <a:latin typeface="Adobe Arabic" panose="02040503050201020203" pitchFamily="18" charset="-78"/>
                <a:cs typeface="Adobe Arabic" panose="02040503050201020203" pitchFamily="18" charset="-78"/>
              </a:rPr>
              <a:t>liftimevalue</a:t>
            </a:r>
            <a:r>
              <a:rPr lang="en-US" sz="1500" b="1" u="sng" dirty="0">
                <a:solidFill>
                  <a:schemeClr val="accent6">
                    <a:lumMod val="50000"/>
                  </a:schemeClr>
                </a:solidFill>
                <a:latin typeface="Adobe Arabic" panose="02040503050201020203" pitchFamily="18" charset="-78"/>
                <a:cs typeface="Adobe Arabic" panose="02040503050201020203" pitchFamily="18" charset="-78"/>
              </a:rPr>
              <a:t> </a:t>
            </a:r>
          </a:p>
          <a:p>
            <a:pPr marL="171450" indent="-171450" algn="r" defTabSz="685800" rtl="1">
              <a:spcBef>
                <a:spcPts val="750"/>
              </a:spcBef>
              <a:defRPr/>
            </a:pPr>
            <a:r>
              <a:rPr lang="ar-SA" sz="1800" dirty="0">
                <a:solidFill>
                  <a:schemeClr val="accent6">
                    <a:lumMod val="50000"/>
                  </a:schemeClr>
                </a:solidFill>
                <a:latin typeface="Calibri" panose="020F0502020204030204"/>
                <a:cs typeface="Arial" panose="020B0604020202020204" pitchFamily="34" charset="0"/>
              </a:rPr>
              <a:t>قيمه كل ما يمكن للعميل الوفي (المخلص) </a:t>
            </a:r>
            <a:r>
              <a:rPr lang="ar-EG" sz="1800" dirty="0">
                <a:solidFill>
                  <a:schemeClr val="accent6">
                    <a:lumMod val="50000"/>
                  </a:schemeClr>
                </a:solidFill>
                <a:latin typeface="Calibri" panose="020F0502020204030204"/>
                <a:cs typeface="Arial" panose="020B0604020202020204" pitchFamily="34" charset="0"/>
              </a:rPr>
              <a:t>شراءه علي مدارعمر  العميل </a:t>
            </a:r>
          </a:p>
          <a:p>
            <a:pPr marL="171450" indent="-171450" algn="r" defTabSz="685800" rtl="1">
              <a:spcBef>
                <a:spcPts val="750"/>
              </a:spcBef>
              <a:defRPr/>
            </a:pPr>
            <a:endParaRPr lang="en-US" sz="1575" dirty="0">
              <a:solidFill>
                <a:schemeClr val="accent6">
                  <a:lumMod val="50000"/>
                </a:schemeClr>
              </a:solidFill>
              <a:latin typeface="Calibri" panose="020F0502020204030204"/>
            </a:endParaRPr>
          </a:p>
        </p:txBody>
      </p:sp>
      <p:sp>
        <p:nvSpPr>
          <p:cNvPr id="4" name="TextBox 3">
            <a:extLst>
              <a:ext uri="{FF2B5EF4-FFF2-40B4-BE49-F238E27FC236}">
                <a16:creationId xmlns:a16="http://schemas.microsoft.com/office/drawing/2014/main" id="{82634F25-274A-F18F-815B-F7639C2E7413}"/>
              </a:ext>
            </a:extLst>
          </p:cNvPr>
          <p:cNvSpPr txBox="1"/>
          <p:nvPr/>
        </p:nvSpPr>
        <p:spPr>
          <a:xfrm>
            <a:off x="1431022" y="1057068"/>
            <a:ext cx="6705600" cy="369332"/>
          </a:xfrm>
          <a:prstGeom prst="rect">
            <a:avLst/>
          </a:prstGeom>
          <a:noFill/>
        </p:spPr>
        <p:txBody>
          <a:bodyPr wrap="square">
            <a:spAutoFit/>
          </a:bodyPr>
          <a:lstStyle/>
          <a:p>
            <a:r>
              <a:rPr lang="en-US" altLang="en-US" b="1" dirty="0">
                <a:solidFill>
                  <a:schemeClr val="accent6">
                    <a:lumMod val="50000"/>
                  </a:schemeClr>
                </a:solidFill>
                <a:latin typeface="Abadi" panose="020B0604020104020204" pitchFamily="34" charset="0"/>
                <a:cs typeface="Calibri" panose="020F0502020204030204" pitchFamily="34" charset="0"/>
              </a:rPr>
              <a:t>1- WHAT IS THE CUSTOMER RELATIONSHIP MANAGEMENT</a:t>
            </a:r>
            <a:endParaRPr lang="en-EG" dirty="0">
              <a:solidFill>
                <a:schemeClr val="accent6">
                  <a:lumMod val="50000"/>
                </a:schemeClr>
              </a:solidFill>
            </a:endParaRPr>
          </a:p>
        </p:txBody>
      </p:sp>
      <p:sp>
        <p:nvSpPr>
          <p:cNvPr id="6" name="TextBox 5">
            <a:extLst>
              <a:ext uri="{FF2B5EF4-FFF2-40B4-BE49-F238E27FC236}">
                <a16:creationId xmlns:a16="http://schemas.microsoft.com/office/drawing/2014/main" id="{91892497-BA94-F9DF-071C-1F1CF04AA883}"/>
              </a:ext>
            </a:extLst>
          </p:cNvPr>
          <p:cNvSpPr txBox="1"/>
          <p:nvPr/>
        </p:nvSpPr>
        <p:spPr>
          <a:xfrm>
            <a:off x="1676256" y="1524000"/>
            <a:ext cx="4653480" cy="4711546"/>
          </a:xfrm>
          <a:prstGeom prst="rect">
            <a:avLst/>
          </a:prstGeom>
        </p:spPr>
        <p:txBody>
          <a:bodyPr vert="horz" lIns="68580" tIns="34290" rIns="68580" bIns="34290" rtlCol="0">
            <a:normAutofit/>
          </a:bodyPr>
          <a:lstStyle>
            <a:defPPr>
              <a:defRPr lang="en-US"/>
            </a:defPPr>
            <a:lvl1pPr marL="20250" indent="0" algn="r" defTabSz="685800" rtl="1">
              <a:lnSpc>
                <a:spcPct val="90000"/>
              </a:lnSpc>
              <a:spcBef>
                <a:spcPts val="750"/>
              </a:spcBef>
              <a:buSzPct val="100000"/>
              <a:buFont typeface="Arial" panose="020B0604020202020204" pitchFamily="34" charset="0"/>
              <a:buNone/>
              <a:defRPr sz="1500">
                <a:solidFill>
                  <a:srgbClr val="0070C0"/>
                </a:solidFill>
                <a:latin typeface="Calibri" panose="020F0502020204030204"/>
                <a:cs typeface="Arial" panose="020B0604020202020204" pitchFamily="34" charset="0"/>
              </a:defRPr>
            </a:lvl1pPr>
            <a:lvl2pPr marL="615706" lvl="1" indent="-257175" algn="r" defTabSz="685800" rtl="1">
              <a:lnSpc>
                <a:spcPct val="90000"/>
              </a:lnSpc>
              <a:spcBef>
                <a:spcPts val="375"/>
              </a:spcBef>
              <a:buSzPct val="100000"/>
              <a:buFont typeface="Arial" panose="020B0604020202020204" pitchFamily="34" charset="0"/>
              <a:buChar char="•"/>
              <a:defRPr sz="1500">
                <a:solidFill>
                  <a:srgbClr val="0070C0"/>
                </a:solidFill>
                <a:latin typeface="Calibri" panose="020F0502020204030204"/>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altLang="en-SA" dirty="0">
                <a:solidFill>
                  <a:schemeClr val="accent6">
                    <a:lumMod val="50000"/>
                  </a:schemeClr>
                </a:solidFill>
              </a:rPr>
              <a:t>Customer relationship management (CRM) is perhaps the most important concept of modern marketing. In the broadest sense, CRM is the overall process of building and maintaining profitable customer relationships by delivering superior customer value and satisfaction. It deals with all aspects of acquiring, engaging, and growing customers.</a:t>
            </a:r>
          </a:p>
          <a:p>
            <a:pPr algn="l"/>
            <a:endParaRPr lang="en-US" altLang="en-SA" dirty="0">
              <a:solidFill>
                <a:schemeClr val="accent6">
                  <a:lumMod val="50000"/>
                </a:schemeClr>
              </a:solidFill>
            </a:endParaRPr>
          </a:p>
          <a:p>
            <a:pPr algn="l"/>
            <a:r>
              <a:rPr lang="en-US" altLang="en-SA" dirty="0">
                <a:solidFill>
                  <a:schemeClr val="accent6">
                    <a:lumMod val="50000"/>
                  </a:schemeClr>
                </a:solidFill>
              </a:rPr>
              <a:t>The key to building lasting customer relationships is to create superior customer value and satisfaction. Satisfied customers are more likely to be loyal customers and give the company a larger share of their business. </a:t>
            </a:r>
          </a:p>
          <a:p>
            <a:pPr marL="358531" lvl="1" indent="0" algn="l">
              <a:buNone/>
            </a:pPr>
            <a:r>
              <a:rPr lang="en-US" altLang="en-SA" dirty="0">
                <a:solidFill>
                  <a:schemeClr val="accent6">
                    <a:lumMod val="50000"/>
                  </a:schemeClr>
                </a:solidFill>
              </a:rPr>
              <a:t>Customer Value. Attracting and retaining customers can be a difficult task. Customers often face a bewildering array of products and services from which to choose. A customer buys from the firm that offers the highest customer-perceived value—the customer</a:t>
            </a:r>
            <a:r>
              <a:rPr lang="uk-UA" altLang="en-SA" dirty="0">
                <a:solidFill>
                  <a:schemeClr val="accent6">
                    <a:lumMod val="50000"/>
                  </a:schemeClr>
                </a:solidFill>
              </a:rPr>
              <a:t>'</a:t>
            </a:r>
            <a:r>
              <a:rPr lang="en-US" altLang="en-SA" dirty="0">
                <a:solidFill>
                  <a:schemeClr val="accent6">
                    <a:lumMod val="50000"/>
                  </a:schemeClr>
                </a:solidFill>
              </a:rPr>
              <a:t>s evaluation of the difference between all the benefits and all the costs of a market offering relative to those of competing offers.</a:t>
            </a:r>
          </a:p>
        </p:txBody>
      </p:sp>
    </p:spTree>
    <p:extLst>
      <p:ext uri="{BB962C8B-B14F-4D97-AF65-F5344CB8AC3E}">
        <p14:creationId xmlns:p14="http://schemas.microsoft.com/office/powerpoint/2010/main" val="32105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06A67-35F9-C573-8ECB-6167104571CC}"/>
              </a:ext>
            </a:extLst>
          </p:cNvPr>
          <p:cNvSpPr/>
          <p:nvPr/>
        </p:nvSpPr>
        <p:spPr>
          <a:xfrm>
            <a:off x="1577642" y="2033325"/>
            <a:ext cx="4343400" cy="3941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03" indent="-214303" defTabSz="685766">
              <a:lnSpc>
                <a:spcPct val="150000"/>
              </a:lnSpc>
              <a:buFont typeface="Wingdings" pitchFamily="2" charset="2"/>
              <a:buChar char="Ø"/>
              <a:defRPr/>
            </a:pPr>
            <a:r>
              <a:rPr lang="en-US" altLang="en-SA" sz="1200" b="1" dirty="0">
                <a:solidFill>
                  <a:schemeClr val="accent6">
                    <a:lumMod val="50000"/>
                  </a:schemeClr>
                </a:solidFill>
                <a:latin typeface="Calibri" panose="020F0502020204030204"/>
              </a:rPr>
              <a:t>Customer Satisfaction</a:t>
            </a:r>
            <a:r>
              <a:rPr lang="en-US" altLang="en-SA" sz="1200" dirty="0">
                <a:solidFill>
                  <a:schemeClr val="accent6">
                    <a:lumMod val="50000"/>
                  </a:schemeClr>
                </a:solidFill>
                <a:latin typeface="Calibri" panose="020F0502020204030204"/>
              </a:rPr>
              <a:t>, it Depends on the product's perceived performance relative to a buyer's expectations</a:t>
            </a:r>
          </a:p>
          <a:p>
            <a:pPr defTabSz="685766">
              <a:lnSpc>
                <a:spcPct val="150000"/>
              </a:lnSpc>
              <a:defRPr/>
            </a:pPr>
            <a:endParaRPr lang="en-US" altLang="en-SA" sz="1200" dirty="0">
              <a:solidFill>
                <a:schemeClr val="accent6">
                  <a:lumMod val="50000"/>
                </a:schemeClr>
              </a:solidFill>
              <a:latin typeface="Calibri" panose="020F0502020204030204"/>
            </a:endParaRPr>
          </a:p>
          <a:p>
            <a:pPr marL="557185" lvl="1" indent="-214303" defTabSz="685766">
              <a:lnSpc>
                <a:spcPct val="150000"/>
              </a:lnSpc>
              <a:buFont typeface="Wingdings" pitchFamily="2" charset="2"/>
              <a:buChar char="Ø"/>
              <a:defRPr/>
            </a:pPr>
            <a:r>
              <a:rPr lang="en-US" altLang="en-SA" sz="1200" dirty="0">
                <a:solidFill>
                  <a:schemeClr val="accent6">
                    <a:lumMod val="50000"/>
                  </a:schemeClr>
                </a:solidFill>
                <a:latin typeface="Calibri" panose="020F0502020204030204"/>
              </a:rPr>
              <a:t>If the product</a:t>
            </a:r>
            <a:r>
              <a:rPr lang="uk-UA" altLang="en-SA" sz="1200" dirty="0">
                <a:solidFill>
                  <a:schemeClr val="accent6">
                    <a:lumMod val="50000"/>
                  </a:schemeClr>
                </a:solidFill>
                <a:latin typeface="Calibri" panose="020F0502020204030204"/>
              </a:rPr>
              <a:t>'</a:t>
            </a:r>
            <a:r>
              <a:rPr lang="en-US" altLang="en-SA" sz="1200" dirty="0">
                <a:solidFill>
                  <a:schemeClr val="accent6">
                    <a:lumMod val="50000"/>
                  </a:schemeClr>
                </a:solidFill>
                <a:latin typeface="Calibri" panose="020F0502020204030204"/>
              </a:rPr>
              <a:t>s performance fails to meet expectation , the customer is dissatisfied.</a:t>
            </a:r>
          </a:p>
          <a:p>
            <a:pPr marL="557185" lvl="1" indent="-214303" defTabSz="685766">
              <a:lnSpc>
                <a:spcPct val="150000"/>
              </a:lnSpc>
              <a:buFont typeface="Wingdings" pitchFamily="2" charset="2"/>
              <a:buChar char="Ø"/>
              <a:defRPr/>
            </a:pPr>
            <a:r>
              <a:rPr lang="en-US" altLang="en-SA" sz="1200" dirty="0">
                <a:solidFill>
                  <a:schemeClr val="accent6">
                    <a:lumMod val="50000"/>
                  </a:schemeClr>
                </a:solidFill>
                <a:latin typeface="Calibri" panose="020F0502020204030204"/>
              </a:rPr>
              <a:t>If performance is meeting expectations, the customer is satisfied. </a:t>
            </a:r>
          </a:p>
          <a:p>
            <a:pPr marL="557185" lvl="1" indent="-214303" defTabSz="685766">
              <a:lnSpc>
                <a:spcPct val="150000"/>
              </a:lnSpc>
              <a:buFont typeface="Wingdings" pitchFamily="2" charset="2"/>
              <a:buChar char="Ø"/>
              <a:defRPr/>
            </a:pPr>
            <a:r>
              <a:rPr lang="en-US" altLang="en-SA" sz="1200" dirty="0">
                <a:solidFill>
                  <a:schemeClr val="accent6">
                    <a:lumMod val="50000"/>
                  </a:schemeClr>
                </a:solidFill>
                <a:latin typeface="Calibri" panose="020F0502020204030204"/>
              </a:rPr>
              <a:t>If performance exceeds expectations, the customer is highly satisfied or delighted.</a:t>
            </a:r>
            <a:r>
              <a:rPr lang="en-US" altLang="en-US" sz="1200" dirty="0">
                <a:solidFill>
                  <a:schemeClr val="accent6">
                    <a:lumMod val="50000"/>
                  </a:schemeClr>
                </a:solidFill>
                <a:latin typeface="Calibri" panose="020F0502020204030204"/>
              </a:rPr>
              <a:t> </a:t>
            </a:r>
          </a:p>
          <a:p>
            <a:pPr marL="214303" indent="-214303" defTabSz="685766">
              <a:lnSpc>
                <a:spcPct val="150000"/>
              </a:lnSpc>
              <a:buFont typeface="Wingdings" pitchFamily="2" charset="2"/>
              <a:buChar char="Ø"/>
              <a:defRPr/>
            </a:pPr>
            <a:r>
              <a:rPr lang="en-US" altLang="en-US" sz="1200" dirty="0">
                <a:solidFill>
                  <a:schemeClr val="accent6">
                    <a:lumMod val="50000"/>
                  </a:schemeClr>
                </a:solidFill>
                <a:latin typeface="Calibri" panose="020F0502020204030204"/>
              </a:rPr>
              <a:t>Satisfied customers buy again and spread positive word of mouth. </a:t>
            </a:r>
          </a:p>
          <a:p>
            <a:pPr marL="214303" indent="-214303" defTabSz="685766">
              <a:lnSpc>
                <a:spcPct val="150000"/>
              </a:lnSpc>
              <a:buFont typeface="Wingdings" pitchFamily="2" charset="2"/>
              <a:buChar char="Ø"/>
              <a:defRPr/>
            </a:pPr>
            <a:r>
              <a:rPr lang="en-US" altLang="en-US" sz="1200" dirty="0">
                <a:solidFill>
                  <a:schemeClr val="accent6">
                    <a:lumMod val="50000"/>
                  </a:schemeClr>
                </a:solidFill>
                <a:latin typeface="Calibri" panose="020F0502020204030204"/>
              </a:rPr>
              <a:t>Dissatisfied customers switch to competitors and might have negative word of mouth.</a:t>
            </a:r>
            <a:endParaRPr lang="en-US" altLang="en-SA" sz="1200" dirty="0">
              <a:solidFill>
                <a:schemeClr val="accent6">
                  <a:lumMod val="50000"/>
                </a:schemeClr>
              </a:solidFill>
              <a:latin typeface="Calibri" panose="020F0502020204030204"/>
            </a:endParaRPr>
          </a:p>
          <a:p>
            <a:pPr marL="557185" lvl="1" indent="-214303" defTabSz="685766">
              <a:lnSpc>
                <a:spcPct val="150000"/>
              </a:lnSpc>
              <a:buFont typeface="Wingdings" pitchFamily="2" charset="2"/>
              <a:buChar char="Ø"/>
              <a:defRPr/>
            </a:pPr>
            <a:endParaRPr lang="en-US" altLang="en-SA" sz="1200" dirty="0">
              <a:solidFill>
                <a:schemeClr val="accent6">
                  <a:lumMod val="50000"/>
                </a:schemeClr>
              </a:solidFill>
              <a:latin typeface="Calibri" panose="020F0502020204030204"/>
            </a:endParaRPr>
          </a:p>
        </p:txBody>
      </p:sp>
      <p:sp>
        <p:nvSpPr>
          <p:cNvPr id="22530" name="Title 1">
            <a:extLst>
              <a:ext uri="{FF2B5EF4-FFF2-40B4-BE49-F238E27FC236}">
                <a16:creationId xmlns:a16="http://schemas.microsoft.com/office/drawing/2014/main" id="{12868F74-7D2B-A642-B7C0-976BDCCBA0ED}"/>
              </a:ext>
            </a:extLst>
          </p:cNvPr>
          <p:cNvSpPr>
            <a:spLocks noGrp="1"/>
          </p:cNvSpPr>
          <p:nvPr>
            <p:ph type="title" idx="4294967295"/>
          </p:nvPr>
        </p:nvSpPr>
        <p:spPr>
          <a:xfrm>
            <a:off x="1577642" y="1079126"/>
            <a:ext cx="9090359" cy="584948"/>
          </a:xfrm>
        </p:spPr>
        <p:txBody>
          <a:bodyPr vert="horz" lIns="68580" tIns="34290" rIns="68580" bIns="34290" rtlCol="0" anchor="b">
            <a:noAutofit/>
          </a:bodyPr>
          <a:lstStyle/>
          <a:p>
            <a:r>
              <a:rPr lang="en-US" altLang="en-US" sz="2400" dirty="0">
                <a:solidFill>
                  <a:schemeClr val="accent6">
                    <a:lumMod val="50000"/>
                  </a:schemeClr>
                </a:solidFill>
                <a:latin typeface="Abadi" panose="020B0604020104020204" pitchFamily="34" charset="0"/>
              </a:rPr>
              <a:t>2-BUILD AND MAINTAIN PROFITABLE CUSTOMER RELATIONSHIPS</a:t>
            </a:r>
          </a:p>
        </p:txBody>
      </p:sp>
      <p:grpSp>
        <p:nvGrpSpPr>
          <p:cNvPr id="17" name="Group 16">
            <a:extLst>
              <a:ext uri="{FF2B5EF4-FFF2-40B4-BE49-F238E27FC236}">
                <a16:creationId xmlns:a16="http://schemas.microsoft.com/office/drawing/2014/main" id="{5147AAAA-6FEF-194F-4973-08F34ED3EEDD}"/>
              </a:ext>
            </a:extLst>
          </p:cNvPr>
          <p:cNvGrpSpPr/>
          <p:nvPr/>
        </p:nvGrpSpPr>
        <p:grpSpPr>
          <a:xfrm>
            <a:off x="6199522" y="2033327"/>
            <a:ext cx="4178990" cy="3364623"/>
            <a:chOff x="6234029" y="2245805"/>
            <a:chExt cx="5571987" cy="4401204"/>
          </a:xfrm>
        </p:grpSpPr>
        <p:pic>
          <p:nvPicPr>
            <p:cNvPr id="4" name="Picture 3">
              <a:extLst>
                <a:ext uri="{FF2B5EF4-FFF2-40B4-BE49-F238E27FC236}">
                  <a16:creationId xmlns:a16="http://schemas.microsoft.com/office/drawing/2014/main" id="{905A0B0B-B03F-21E0-6A67-07EBEA6210B7}"/>
                </a:ext>
              </a:extLst>
            </p:cNvPr>
            <p:cNvPicPr>
              <a:picLocks noChangeAspect="1"/>
            </p:cNvPicPr>
            <p:nvPr/>
          </p:nvPicPr>
          <p:blipFill>
            <a:blip r:embed="rId3"/>
            <a:stretch>
              <a:fillRect/>
            </a:stretch>
          </p:blipFill>
          <p:spPr>
            <a:xfrm>
              <a:off x="6234029" y="2245805"/>
              <a:ext cx="5571987" cy="4401204"/>
            </a:xfrm>
            <a:prstGeom prst="rect">
              <a:avLst/>
            </a:prstGeom>
          </p:spPr>
        </p:pic>
        <p:pic>
          <p:nvPicPr>
            <p:cNvPr id="16" name="Picture 15">
              <a:extLst>
                <a:ext uri="{FF2B5EF4-FFF2-40B4-BE49-F238E27FC236}">
                  <a16:creationId xmlns:a16="http://schemas.microsoft.com/office/drawing/2014/main" id="{3CFE7D49-E877-B7EF-6FCB-0A57DB53126F}"/>
                </a:ext>
              </a:extLst>
            </p:cNvPr>
            <p:cNvPicPr>
              <a:picLocks noChangeAspect="1"/>
            </p:cNvPicPr>
            <p:nvPr/>
          </p:nvPicPr>
          <p:blipFill>
            <a:blip r:embed="rId4"/>
            <a:stretch>
              <a:fillRect/>
            </a:stretch>
          </p:blipFill>
          <p:spPr>
            <a:xfrm>
              <a:off x="6491371" y="4695323"/>
              <a:ext cx="3470776" cy="1813760"/>
            </a:xfrm>
            <a:prstGeom prst="rect">
              <a:avLst/>
            </a:prstGeom>
          </p:spPr>
        </p:pic>
      </p:grpSp>
    </p:spTree>
    <p:extLst>
      <p:ext uri="{BB962C8B-B14F-4D97-AF65-F5344CB8AC3E}">
        <p14:creationId xmlns:p14="http://schemas.microsoft.com/office/powerpoint/2010/main" val="395624942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3D8C6-6A67-661D-7796-4F33142CB6CC}"/>
              </a:ext>
            </a:extLst>
          </p:cNvPr>
          <p:cNvPicPr>
            <a:picLocks noChangeAspect="1"/>
          </p:cNvPicPr>
          <p:nvPr/>
        </p:nvPicPr>
        <p:blipFill rotWithShape="1">
          <a:blip r:embed="rId3"/>
          <a:srcRect l="27463" t="5293" r="2489" b="5098"/>
          <a:stretch/>
        </p:blipFill>
        <p:spPr>
          <a:xfrm>
            <a:off x="9219211" y="1685926"/>
            <a:ext cx="1452284" cy="4316507"/>
          </a:xfrm>
          <a:prstGeom prst="rect">
            <a:avLst/>
          </a:prstGeom>
        </p:spPr>
      </p:pic>
      <p:sp>
        <p:nvSpPr>
          <p:cNvPr id="3" name="Title 2">
            <a:extLst>
              <a:ext uri="{FF2B5EF4-FFF2-40B4-BE49-F238E27FC236}">
                <a16:creationId xmlns:a16="http://schemas.microsoft.com/office/drawing/2014/main" id="{178C9AC7-2EBD-EC36-A04E-B3BD6D5C594D}"/>
              </a:ext>
            </a:extLst>
          </p:cNvPr>
          <p:cNvSpPr>
            <a:spLocks noGrp="1"/>
          </p:cNvSpPr>
          <p:nvPr>
            <p:ph type="title"/>
          </p:nvPr>
        </p:nvSpPr>
        <p:spPr>
          <a:xfrm>
            <a:off x="1731583" y="1085850"/>
            <a:ext cx="8315815" cy="1200150"/>
          </a:xfrm>
        </p:spPr>
        <p:txBody>
          <a:bodyPr>
            <a:noAutofit/>
          </a:bodyPr>
          <a:lstStyle/>
          <a:p>
            <a:r>
              <a:rPr lang="en-US" b="1" dirty="0">
                <a:solidFill>
                  <a:schemeClr val="accent6">
                    <a:lumMod val="50000"/>
                  </a:schemeClr>
                </a:solidFill>
                <a:latin typeface="Abadi" panose="020B0604020104020204" pitchFamily="34" charset="0"/>
              </a:rPr>
              <a:t>3- RELATIONSHIP MARKETING</a:t>
            </a:r>
            <a:br>
              <a:rPr lang="en-US" sz="2700" dirty="0">
                <a:solidFill>
                  <a:schemeClr val="accent6">
                    <a:lumMod val="50000"/>
                  </a:schemeClr>
                </a:solidFill>
              </a:rPr>
            </a:br>
            <a:endParaRPr lang="ar-SA" sz="2700" dirty="0">
              <a:solidFill>
                <a:schemeClr val="accent6">
                  <a:lumMod val="50000"/>
                </a:schemeClr>
              </a:solidFill>
            </a:endParaRPr>
          </a:p>
        </p:txBody>
      </p:sp>
      <p:sp>
        <p:nvSpPr>
          <p:cNvPr id="5" name="Text Placeholder 4">
            <a:extLst>
              <a:ext uri="{FF2B5EF4-FFF2-40B4-BE49-F238E27FC236}">
                <a16:creationId xmlns:a16="http://schemas.microsoft.com/office/drawing/2014/main" id="{D3F08F21-EB30-1601-6CC6-91B42D00484A}"/>
              </a:ext>
            </a:extLst>
          </p:cNvPr>
          <p:cNvSpPr>
            <a:spLocks noGrp="1"/>
          </p:cNvSpPr>
          <p:nvPr>
            <p:ph type="body" sz="half" idx="2"/>
          </p:nvPr>
        </p:nvSpPr>
        <p:spPr>
          <a:xfrm>
            <a:off x="1956821" y="2286000"/>
            <a:ext cx="6944214" cy="3716432"/>
          </a:xfrm>
        </p:spPr>
        <p:txBody>
          <a:bodyPr>
            <a:noAutofit/>
          </a:bodyPr>
          <a:lstStyle/>
          <a:p>
            <a:pPr marL="214313" indent="-214313">
              <a:buFont typeface="Arial" panose="020B0604020202020204" pitchFamily="34" charset="0"/>
              <a:buChar char="•"/>
            </a:pPr>
            <a:r>
              <a:rPr lang="en-US" sz="2100" dirty="0">
                <a:solidFill>
                  <a:schemeClr val="accent6">
                    <a:lumMod val="50000"/>
                  </a:schemeClr>
                </a:solidFill>
                <a:latin typeface="Plantin"/>
              </a:rPr>
              <a:t>Relationship marketers are concerned for the welfare of their customers and want to meet, or preferably exceed, customers’ expectations, producing satisfaction or delight. </a:t>
            </a:r>
            <a:endParaRPr lang="en-US" sz="1800" dirty="0">
              <a:solidFill>
                <a:schemeClr val="accent6">
                  <a:lumMod val="50000"/>
                </a:schemeClr>
              </a:solidFill>
            </a:endParaRPr>
          </a:p>
          <a:p>
            <a:pPr marL="214313" indent="-214313">
              <a:buFont typeface="Arial" panose="020B0604020202020204" pitchFamily="34" charset="0"/>
              <a:buChar char="•"/>
            </a:pPr>
            <a:r>
              <a:rPr lang="en-US" sz="2100" dirty="0">
                <a:solidFill>
                  <a:schemeClr val="accent6">
                    <a:lumMod val="50000"/>
                  </a:schemeClr>
                </a:solidFill>
                <a:latin typeface="Plantin"/>
              </a:rPr>
              <a:t>Marketers do this by co-operating with partners, for long-term expected benefits. </a:t>
            </a:r>
          </a:p>
          <a:p>
            <a:pPr marL="214313" indent="-214313">
              <a:buFont typeface="Arial" panose="020B0604020202020204" pitchFamily="34" charset="0"/>
              <a:buChar char="•"/>
            </a:pPr>
            <a:r>
              <a:rPr lang="en-US" sz="2100" dirty="0">
                <a:solidFill>
                  <a:schemeClr val="accent6">
                    <a:lumMod val="50000"/>
                  </a:schemeClr>
                </a:solidFill>
                <a:latin typeface="Plantin"/>
              </a:rPr>
              <a:t>Relationship marketing requires an organization-wide commitment to provide high-quality service by maintaining  a relationship, trust and confidence that one partner has in the other’s reliability and integrity. </a:t>
            </a:r>
            <a:endParaRPr lang="en-US" sz="1800" dirty="0">
              <a:solidFill>
                <a:schemeClr val="accent6">
                  <a:lumMod val="50000"/>
                </a:schemeClr>
              </a:solidFill>
            </a:endParaRPr>
          </a:p>
        </p:txBody>
      </p:sp>
    </p:spTree>
    <p:extLst>
      <p:ext uri="{BB962C8B-B14F-4D97-AF65-F5344CB8AC3E}">
        <p14:creationId xmlns:p14="http://schemas.microsoft.com/office/powerpoint/2010/main" val="14004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517666-BAC4-5461-B9CF-D96150EFE64B}"/>
              </a:ext>
            </a:extLst>
          </p:cNvPr>
          <p:cNvPicPr>
            <a:picLocks noChangeAspect="1"/>
          </p:cNvPicPr>
          <p:nvPr/>
        </p:nvPicPr>
        <p:blipFill>
          <a:blip r:embed="rId3"/>
          <a:stretch>
            <a:fillRect/>
          </a:stretch>
        </p:blipFill>
        <p:spPr>
          <a:xfrm>
            <a:off x="5529225" y="1517717"/>
            <a:ext cx="4665249" cy="3825504"/>
          </a:xfrm>
          <a:prstGeom prst="rect">
            <a:avLst/>
          </a:prstGeom>
        </p:spPr>
      </p:pic>
      <p:sp>
        <p:nvSpPr>
          <p:cNvPr id="2" name="object 2"/>
          <p:cNvSpPr txBox="1"/>
          <p:nvPr/>
        </p:nvSpPr>
        <p:spPr>
          <a:xfrm>
            <a:off x="1575907" y="2286380"/>
            <a:ext cx="4306244" cy="2312941"/>
          </a:xfrm>
          <a:prstGeom prst="rect">
            <a:avLst/>
          </a:prstGeom>
          <a:solidFill>
            <a:schemeClr val="bg1"/>
          </a:solidFill>
        </p:spPr>
        <p:txBody>
          <a:bodyPr vert="horz" wrap="square" lIns="68580" tIns="34290" rIns="68580" bIns="3429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685766">
              <a:defRPr/>
            </a:pPr>
            <a:r>
              <a:rPr lang="en-US" sz="5400" spc="150" dirty="0">
                <a:solidFill>
                  <a:schemeClr val="accent6">
                    <a:lumMod val="50000"/>
                  </a:schemeClr>
                </a:solidFill>
              </a:rPr>
              <a:t>3</a:t>
            </a:r>
            <a:r>
              <a:rPr lang="en-US" sz="5400" spc="150" baseline="30000" dirty="0">
                <a:solidFill>
                  <a:schemeClr val="accent6">
                    <a:lumMod val="50000"/>
                  </a:schemeClr>
                </a:solidFill>
              </a:rPr>
              <a:t>RD</a:t>
            </a:r>
            <a:r>
              <a:rPr lang="en-US" sz="5400" spc="150" dirty="0">
                <a:solidFill>
                  <a:schemeClr val="accent6">
                    <a:lumMod val="50000"/>
                  </a:schemeClr>
                </a:solidFill>
              </a:rPr>
              <a:t> P Place or distribution</a:t>
            </a:r>
          </a:p>
        </p:txBody>
      </p:sp>
    </p:spTree>
    <p:extLst>
      <p:ext uri="{BB962C8B-B14F-4D97-AF65-F5344CB8AC3E}">
        <p14:creationId xmlns:p14="http://schemas.microsoft.com/office/powerpoint/2010/main" val="125203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4" name="Google Shape;294;p26" descr="Photo of a hand underlining in red the words “Partner relationship management”."/>
          <p:cNvPicPr preferRelativeResize="0"/>
          <p:nvPr/>
        </p:nvPicPr>
        <p:blipFill rotWithShape="1">
          <a:blip r:embed="rId3">
            <a:alphaModFix/>
          </a:blip>
          <a:srcRect/>
          <a:stretch/>
        </p:blipFill>
        <p:spPr>
          <a:xfrm>
            <a:off x="7413159" y="2788816"/>
            <a:ext cx="2857499" cy="1150563"/>
          </a:xfrm>
          <a:prstGeom prst="rect">
            <a:avLst/>
          </a:prstGeom>
          <a:noFill/>
          <a:ln>
            <a:noFill/>
          </a:ln>
        </p:spPr>
      </p:pic>
      <p:sp>
        <p:nvSpPr>
          <p:cNvPr id="6" name="Title 5">
            <a:extLst>
              <a:ext uri="{FF2B5EF4-FFF2-40B4-BE49-F238E27FC236}">
                <a16:creationId xmlns:a16="http://schemas.microsoft.com/office/drawing/2014/main" id="{41AA7F65-E415-5421-117A-1C9A0BF0D0D3}"/>
              </a:ext>
            </a:extLst>
          </p:cNvPr>
          <p:cNvSpPr>
            <a:spLocks noGrp="1"/>
          </p:cNvSpPr>
          <p:nvPr>
            <p:ph type="title" idx="4294967295"/>
          </p:nvPr>
        </p:nvSpPr>
        <p:spPr>
          <a:xfrm>
            <a:off x="1524001" y="987028"/>
            <a:ext cx="9782735" cy="1100138"/>
          </a:xfrm>
        </p:spPr>
        <p:txBody>
          <a:bodyPr vert="horz" lIns="68580" tIns="34290" rIns="68580" bIns="34290" rtlCol="0" anchor="b">
            <a:noAutofit/>
          </a:bodyPr>
          <a:lstStyle/>
          <a:p>
            <a:r>
              <a:rPr lang="en-US" sz="2100" dirty="0">
                <a:solidFill>
                  <a:schemeClr val="accent6">
                    <a:lumMod val="50000"/>
                  </a:schemeClr>
                </a:solidFill>
                <a:latin typeface="Abadi" panose="020B0604020104020204" pitchFamily="34" charset="0"/>
                <a:sym typeface="Arial"/>
              </a:rPr>
              <a:t> Partnering with Value chain to create customer value</a:t>
            </a:r>
            <a:endParaRPr lang="en-SA" sz="2100" dirty="0">
              <a:solidFill>
                <a:schemeClr val="accent6">
                  <a:lumMod val="50000"/>
                </a:schemeClr>
              </a:solidFill>
              <a:latin typeface="Abadi" panose="020B0604020104020204" pitchFamily="34" charset="0"/>
            </a:endParaRPr>
          </a:p>
        </p:txBody>
      </p:sp>
      <p:sp>
        <p:nvSpPr>
          <p:cNvPr id="10" name="Google Shape;301;p27">
            <a:extLst>
              <a:ext uri="{FF2B5EF4-FFF2-40B4-BE49-F238E27FC236}">
                <a16:creationId xmlns:a16="http://schemas.microsoft.com/office/drawing/2014/main" id="{77064C7F-F992-8C43-678B-48BE80BCBA50}"/>
              </a:ext>
            </a:extLst>
          </p:cNvPr>
          <p:cNvSpPr txBox="1">
            <a:spLocks noGrp="1"/>
          </p:cNvSpPr>
          <p:nvPr>
            <p:ph type="body" idx="4294967295"/>
          </p:nvPr>
        </p:nvSpPr>
        <p:spPr>
          <a:xfrm>
            <a:off x="1665193" y="2498562"/>
            <a:ext cx="4931710" cy="1232517"/>
          </a:xfrm>
          <a:prstGeom prst="rect">
            <a:avLst/>
          </a:prstGeom>
          <a:noFill/>
          <a:ln>
            <a:noFill/>
          </a:ln>
        </p:spPr>
        <p:txBody>
          <a:bodyPr spcFirstLastPara="1" vert="horz" wrap="square" lIns="0" tIns="0" rIns="0" bIns="0" rtlCol="0" anchor="t" anchorCtr="0">
            <a:noAutofit/>
          </a:bodyPr>
          <a:lstStyle/>
          <a:p>
            <a:pPr marL="192015" indent="-192015">
              <a:spcBef>
                <a:spcPts val="0"/>
              </a:spcBef>
              <a:buSzPts val="2400"/>
            </a:pPr>
            <a:r>
              <a:rPr lang="en-US" sz="1800" b="1" dirty="0">
                <a:solidFill>
                  <a:schemeClr val="accent6">
                    <a:lumMod val="50000"/>
                  </a:schemeClr>
                </a:solidFill>
              </a:rPr>
              <a:t>The Value chain </a:t>
            </a:r>
            <a:r>
              <a:rPr lang="en-US" sz="1800" dirty="0">
                <a:solidFill>
                  <a:schemeClr val="accent6">
                    <a:lumMod val="50000"/>
                  </a:schemeClr>
                </a:solidFill>
              </a:rPr>
              <a:t>is composed of the company, its suppliers, its distributors, who are able to  </a:t>
            </a:r>
            <a:r>
              <a:rPr lang="en-US" sz="1800" dirty="0">
                <a:solidFill>
                  <a:schemeClr val="accent6">
                    <a:lumMod val="50000"/>
                  </a:schemeClr>
                </a:solidFill>
                <a:sym typeface="Arial"/>
              </a:rPr>
              <a:t>improve the performance of the entire system in delivering customer value.</a:t>
            </a:r>
          </a:p>
        </p:txBody>
      </p:sp>
      <p:sp>
        <p:nvSpPr>
          <p:cNvPr id="7" name="Rectangle 6">
            <a:extLst>
              <a:ext uri="{FF2B5EF4-FFF2-40B4-BE49-F238E27FC236}">
                <a16:creationId xmlns:a16="http://schemas.microsoft.com/office/drawing/2014/main" id="{38F5A44C-AAB1-071C-F5F9-739CF88FF752}"/>
              </a:ext>
            </a:extLst>
          </p:cNvPr>
          <p:cNvSpPr/>
          <p:nvPr/>
        </p:nvSpPr>
        <p:spPr>
          <a:xfrm>
            <a:off x="1787192" y="4180687"/>
            <a:ext cx="4809712" cy="1154162"/>
          </a:xfrm>
          <a:prstGeom prst="rect">
            <a:avLst/>
          </a:prstGeom>
        </p:spPr>
        <p:txBody>
          <a:bodyPr wrap="square">
            <a:spAutoFit/>
          </a:bodyPr>
          <a:lstStyle/>
          <a:p>
            <a:pPr defTabSz="685766">
              <a:defRPr/>
            </a:pPr>
            <a:r>
              <a:rPr lang="en-US" sz="1500" b="1" dirty="0">
                <a:solidFill>
                  <a:schemeClr val="accent6">
                    <a:lumMod val="50000"/>
                  </a:schemeClr>
                </a:solidFill>
                <a:latin typeface="Calibri" panose="020F0502020204030204"/>
                <a:sym typeface="Arial"/>
              </a:rPr>
              <a:t>For example</a:t>
            </a:r>
            <a:r>
              <a:rPr lang="en-US" sz="1350" dirty="0">
                <a:solidFill>
                  <a:schemeClr val="accent6">
                    <a:lumMod val="50000"/>
                  </a:schemeClr>
                </a:solidFill>
                <a:latin typeface="Arial"/>
                <a:ea typeface="Arial"/>
                <a:cs typeface="Arial"/>
                <a:sym typeface="Arial"/>
              </a:rPr>
              <a:t>, Ford’s performance against Toyota depends on the quality of Ford’s overall </a:t>
            </a:r>
            <a:r>
              <a:rPr lang="en-US" sz="1350" b="1" dirty="0">
                <a:solidFill>
                  <a:schemeClr val="accent6">
                    <a:lumMod val="50000"/>
                  </a:schemeClr>
                </a:solidFill>
                <a:latin typeface="Arial"/>
                <a:ea typeface="Arial"/>
                <a:cs typeface="Arial"/>
                <a:sym typeface="Arial"/>
              </a:rPr>
              <a:t>value chain </a:t>
            </a:r>
            <a:r>
              <a:rPr lang="en-US" sz="1350" dirty="0">
                <a:solidFill>
                  <a:schemeClr val="accent6">
                    <a:lumMod val="50000"/>
                  </a:schemeClr>
                </a:solidFill>
                <a:latin typeface="Arial"/>
                <a:ea typeface="Arial"/>
                <a:cs typeface="Arial"/>
                <a:sym typeface="Arial"/>
              </a:rPr>
              <a:t>versus Toyota’s. Even if Ford makes the best cars, it might lose in the marketplace if Toyota’s dealer network provides a more customer-satisfying sales and service experience.</a:t>
            </a:r>
          </a:p>
        </p:txBody>
      </p:sp>
      <p:sp>
        <p:nvSpPr>
          <p:cNvPr id="2" name="TextBox 1">
            <a:extLst>
              <a:ext uri="{FF2B5EF4-FFF2-40B4-BE49-F238E27FC236}">
                <a16:creationId xmlns:a16="http://schemas.microsoft.com/office/drawing/2014/main" id="{039E5FA9-434B-223D-BE09-DE5FE97AE9E3}"/>
              </a:ext>
            </a:extLst>
          </p:cNvPr>
          <p:cNvSpPr txBox="1"/>
          <p:nvPr/>
        </p:nvSpPr>
        <p:spPr>
          <a:xfrm>
            <a:off x="3412960" y="7200900"/>
            <a:ext cx="184731" cy="300082"/>
          </a:xfrm>
          <a:prstGeom prst="rect">
            <a:avLst/>
          </a:prstGeom>
          <a:noFill/>
        </p:spPr>
        <p:txBody>
          <a:bodyPr wrap="none" rtlCol="0">
            <a:spAutoFit/>
          </a:bodyPr>
          <a:lstStyle/>
          <a:p>
            <a:pPr defTabSz="685766">
              <a:defRPr/>
            </a:pPr>
            <a:endParaRPr lang="en-SA" sz="1350" dirty="0">
              <a:solidFill>
                <a:schemeClr val="accent6">
                  <a:lumMod val="50000"/>
                </a:schemeClr>
              </a:solidFill>
              <a:latin typeface="Calibri" panose="020F0502020204030204"/>
            </a:endParaRPr>
          </a:p>
        </p:txBody>
      </p:sp>
      <p:pic>
        <p:nvPicPr>
          <p:cNvPr id="1028" name="Picture 4" descr="Toyota Fortuner vs Ford Explorer - The better pick | Zigwheels">
            <a:extLst>
              <a:ext uri="{FF2B5EF4-FFF2-40B4-BE49-F238E27FC236}">
                <a16:creationId xmlns:a16="http://schemas.microsoft.com/office/drawing/2014/main" id="{2845A44C-6327-F49C-CFD8-99A0DE73B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159" y="3984864"/>
            <a:ext cx="2857499" cy="133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p:tgtEl>
                                          <p:spTgt spid="1028"/>
                                        </p:tgtEl>
                                        <p:attrNameLst>
                                          <p:attrName>ppt_y</p:attrName>
                                        </p:attrNameLst>
                                      </p:cBhvr>
                                      <p:tavLst>
                                        <p:tav tm="0">
                                          <p:val>
                                            <p:strVal val="#ppt_y+#ppt_h*1.125000"/>
                                          </p:val>
                                        </p:tav>
                                        <p:tav tm="100000">
                                          <p:val>
                                            <p:strVal val="#ppt_y"/>
                                          </p:val>
                                        </p:tav>
                                      </p:tavLst>
                                    </p:anim>
                                    <p:animEffect transition="in" filter="wipe(up)">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42980E-7F1C-1502-FF5F-7C04CE66CF08}"/>
              </a:ext>
            </a:extLst>
          </p:cNvPr>
          <p:cNvSpPr txBox="1"/>
          <p:nvPr/>
        </p:nvSpPr>
        <p:spPr>
          <a:xfrm>
            <a:off x="9042687" y="3946242"/>
            <a:ext cx="1581358" cy="300082"/>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Calibri" panose="020F0502020204030204"/>
            </a:endParaRPr>
          </a:p>
        </p:txBody>
      </p:sp>
      <p:sp>
        <p:nvSpPr>
          <p:cNvPr id="9" name="Title 1">
            <a:extLst>
              <a:ext uri="{FF2B5EF4-FFF2-40B4-BE49-F238E27FC236}">
                <a16:creationId xmlns:a16="http://schemas.microsoft.com/office/drawing/2014/main" id="{4F6BB2AA-66D3-877C-F820-C400FCEE4049}"/>
              </a:ext>
            </a:extLst>
          </p:cNvPr>
          <p:cNvSpPr>
            <a:spLocks noGrp="1"/>
          </p:cNvSpPr>
          <p:nvPr>
            <p:ph type="title" idx="4294967295"/>
          </p:nvPr>
        </p:nvSpPr>
        <p:spPr>
          <a:xfrm>
            <a:off x="1676401" y="1143001"/>
            <a:ext cx="5954531" cy="433427"/>
          </a:xfrm>
        </p:spPr>
        <p:txBody>
          <a:bodyPr vert="horz" lIns="68580" tIns="34290" rIns="68580" bIns="34290" rtlCol="0" anchor="b">
            <a:noAutofit/>
          </a:bodyPr>
          <a:lstStyle/>
          <a:p>
            <a:r>
              <a:rPr lang="en-US" altLang="en-US" sz="2400" dirty="0">
                <a:solidFill>
                  <a:schemeClr val="accent6">
                    <a:lumMod val="50000"/>
                  </a:schemeClr>
                </a:solidFill>
                <a:latin typeface="Abadi" panose="020B0604020104020204" pitchFamily="34" charset="0"/>
              </a:rPr>
              <a:t>4 -CUSTOMER RELATIONSHIP TOOLS</a:t>
            </a:r>
            <a:endParaRPr lang="en-US" sz="2400" dirty="0">
              <a:solidFill>
                <a:schemeClr val="accent6">
                  <a:lumMod val="50000"/>
                </a:schemeClr>
              </a:solidFill>
              <a:latin typeface="Abadi" panose="020B0604020104020204" pitchFamily="34" charset="0"/>
            </a:endParaRPr>
          </a:p>
        </p:txBody>
      </p:sp>
      <p:pic>
        <p:nvPicPr>
          <p:cNvPr id="2" name="Picture 1">
            <a:extLst>
              <a:ext uri="{FF2B5EF4-FFF2-40B4-BE49-F238E27FC236}">
                <a16:creationId xmlns:a16="http://schemas.microsoft.com/office/drawing/2014/main" id="{29928DA2-EC4F-ED30-7412-930D75EE5BC8}"/>
              </a:ext>
            </a:extLst>
          </p:cNvPr>
          <p:cNvPicPr>
            <a:picLocks noChangeAspect="1"/>
          </p:cNvPicPr>
          <p:nvPr/>
        </p:nvPicPr>
        <p:blipFill>
          <a:blip r:embed="rId3"/>
          <a:stretch>
            <a:fillRect/>
          </a:stretch>
        </p:blipFill>
        <p:spPr>
          <a:xfrm>
            <a:off x="1691505" y="3504980"/>
            <a:ext cx="3028487" cy="995676"/>
          </a:xfrm>
          <a:prstGeom prst="rect">
            <a:avLst/>
          </a:prstGeom>
        </p:spPr>
      </p:pic>
      <p:pic>
        <p:nvPicPr>
          <p:cNvPr id="1026" name="Picture 2" descr="Marketing 101: Managing Customer Relationships">
            <a:extLst>
              <a:ext uri="{FF2B5EF4-FFF2-40B4-BE49-F238E27FC236}">
                <a16:creationId xmlns:a16="http://schemas.microsoft.com/office/drawing/2014/main" id="{55BB28C2-9138-43C8-0F90-1CF229AAD6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9" r="363" b="15907"/>
          <a:stretch/>
        </p:blipFill>
        <p:spPr bwMode="auto">
          <a:xfrm>
            <a:off x="1657207" y="4594319"/>
            <a:ext cx="3097081" cy="1269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4C5270-593D-BADB-662A-4F4B3B2FB6AE}"/>
              </a:ext>
            </a:extLst>
          </p:cNvPr>
          <p:cNvSpPr txBox="1"/>
          <p:nvPr/>
        </p:nvSpPr>
        <p:spPr>
          <a:xfrm>
            <a:off x="1691504" y="1565731"/>
            <a:ext cx="5292527" cy="2071914"/>
          </a:xfrm>
          <a:prstGeom prst="rect">
            <a:avLst/>
          </a:prstGeom>
          <a:solidFill>
            <a:schemeClr val="bg1"/>
          </a:solidFill>
        </p:spPr>
        <p:txBody>
          <a:bodyPr wrap="square">
            <a:spAutoFit/>
          </a:bodyPr>
          <a:lstStyle/>
          <a:p>
            <a:pPr marL="342884" lvl="1" defTabSz="685766">
              <a:lnSpc>
                <a:spcPct val="150000"/>
              </a:lnSpc>
              <a:buClr>
                <a:srgbClr val="2A1A00"/>
              </a:buClr>
              <a:defRPr/>
            </a:pPr>
            <a:r>
              <a:rPr lang="en-US" altLang="en-US" sz="1350" dirty="0">
                <a:solidFill>
                  <a:schemeClr val="accent6">
                    <a:lumMod val="50000"/>
                  </a:schemeClr>
                </a:solidFill>
                <a:latin typeface="Calibri" panose="020F0502020204030204" pitchFamily="34" charset="0"/>
                <a:cs typeface="Calibri" panose="020F0502020204030204" pitchFamily="34" charset="0"/>
              </a:rPr>
              <a:t>Marketers use specific marketing tools to develop stronger bonds with customers:</a:t>
            </a:r>
            <a:r>
              <a:rPr lang="en-IN" altLang="en-US" sz="1200" dirty="0">
                <a:solidFill>
                  <a:schemeClr val="accent6">
                    <a:lumMod val="50000"/>
                  </a:schemeClr>
                </a:solidFill>
                <a:latin typeface="Calibri" panose="020F0502020204030204" pitchFamily="34" charset="0"/>
                <a:cs typeface="Calibri" panose="020F0502020204030204" pitchFamily="34" charset="0"/>
              </a:rPr>
              <a:t> as the most common </a:t>
            </a:r>
            <a:r>
              <a:rPr lang="en-IN" sz="1200" dirty="0">
                <a:solidFill>
                  <a:schemeClr val="accent6">
                    <a:lumMod val="50000"/>
                  </a:schemeClr>
                </a:solidFill>
                <a:latin typeface="Calibri" panose="020F0502020204030204" pitchFamily="34" charset="0"/>
                <a:cs typeface="Calibri" panose="020F0502020204030204" pitchFamily="34" charset="0"/>
              </a:rPr>
              <a:t>Frequency marketing programs, </a:t>
            </a:r>
            <a:r>
              <a:rPr lang="en-US" altLang="en-US" sz="1200" dirty="0">
                <a:solidFill>
                  <a:schemeClr val="accent6">
                    <a:lumMod val="50000"/>
                  </a:schemeClr>
                </a:solidFill>
                <a:latin typeface="Calibri" panose="020F0502020204030204" pitchFamily="34" charset="0"/>
                <a:cs typeface="Calibri" panose="020F0502020204030204" pitchFamily="34" charset="0"/>
              </a:rPr>
              <a:t>that reward customers who buy frequently or in large amounts.</a:t>
            </a:r>
            <a:endParaRPr lang="en-IN" sz="1200" dirty="0">
              <a:solidFill>
                <a:schemeClr val="accent6">
                  <a:lumMod val="50000"/>
                </a:schemeClr>
              </a:solidFill>
              <a:latin typeface="Calibri" panose="020F0502020204030204" pitchFamily="34" charset="0"/>
              <a:cs typeface="Calibri" panose="020F0502020204030204" pitchFamily="34" charset="0"/>
            </a:endParaRPr>
          </a:p>
          <a:p>
            <a:pPr marL="600045" lvl="1" indent="-257162" defTabSz="685766">
              <a:lnSpc>
                <a:spcPct val="150000"/>
              </a:lnSpc>
              <a:buClr>
                <a:srgbClr val="2A1A00"/>
              </a:buClr>
              <a:buFont typeface="Arial" panose="020B0604020202020204" pitchFamily="34" charset="0"/>
              <a:buChar char="•"/>
              <a:defRPr/>
            </a:pPr>
            <a:r>
              <a:rPr lang="en-IN" sz="1200" dirty="0">
                <a:solidFill>
                  <a:schemeClr val="accent6">
                    <a:lumMod val="50000"/>
                  </a:schemeClr>
                </a:solidFill>
                <a:latin typeface="Calibri" panose="020F0502020204030204" pitchFamily="34" charset="0"/>
                <a:cs typeface="Calibri" panose="020F0502020204030204" pitchFamily="34" charset="0"/>
              </a:rPr>
              <a:t>Loyalty rewards programs, </a:t>
            </a:r>
            <a:r>
              <a:rPr lang="en-US" altLang="en-US" sz="1200" dirty="0">
                <a:solidFill>
                  <a:schemeClr val="accent6">
                    <a:lumMod val="50000"/>
                  </a:schemeClr>
                </a:solidFill>
                <a:latin typeface="Calibri" panose="020F0502020204030204" pitchFamily="34" charset="0"/>
                <a:cs typeface="Calibri" panose="020F0502020204030204" pitchFamily="34" charset="0"/>
              </a:rPr>
              <a:t>that offer special benefits for customers who buy frequently.</a:t>
            </a:r>
            <a:endParaRPr lang="en-IN" sz="1200" dirty="0">
              <a:solidFill>
                <a:schemeClr val="accent6">
                  <a:lumMod val="50000"/>
                </a:schemeClr>
              </a:solidFill>
              <a:latin typeface="Calibri" panose="020F0502020204030204" pitchFamily="34" charset="0"/>
              <a:cs typeface="Calibri" panose="020F0502020204030204" pitchFamily="34" charset="0"/>
            </a:endParaRPr>
          </a:p>
          <a:p>
            <a:pPr marL="600045" lvl="1" indent="-257162" defTabSz="685766">
              <a:lnSpc>
                <a:spcPct val="150000"/>
              </a:lnSpc>
              <a:buClr>
                <a:srgbClr val="2A1A00"/>
              </a:buClr>
              <a:buFont typeface="Arial" panose="020B0604020202020204" pitchFamily="34" charset="0"/>
              <a:buChar char="•"/>
              <a:defRPr/>
            </a:pPr>
            <a:r>
              <a:rPr lang="en-IN" sz="1200" dirty="0">
                <a:solidFill>
                  <a:schemeClr val="accent6">
                    <a:lumMod val="50000"/>
                  </a:schemeClr>
                </a:solidFill>
                <a:latin typeface="Calibri" panose="020F0502020204030204" pitchFamily="34" charset="0"/>
                <a:cs typeface="Calibri" panose="020F0502020204030204" pitchFamily="34" charset="0"/>
              </a:rPr>
              <a:t>Club marketing programs</a:t>
            </a:r>
            <a:r>
              <a:rPr lang="en-US" altLang="en-US" sz="1200" dirty="0">
                <a:solidFill>
                  <a:schemeClr val="accent6">
                    <a:lumMod val="50000"/>
                  </a:schemeClr>
                </a:solidFill>
                <a:latin typeface="Calibri" panose="020F0502020204030204" pitchFamily="34" charset="0"/>
                <a:cs typeface="Calibri" panose="020F0502020204030204" pitchFamily="34" charset="0"/>
              </a:rPr>
              <a:t> that offer</a:t>
            </a:r>
            <a:r>
              <a:rPr lang="en-US" altLang="en-US" sz="1050" dirty="0">
                <a:solidFill>
                  <a:schemeClr val="accent6">
                    <a:lumMod val="50000"/>
                  </a:schemeClr>
                </a:solidFill>
                <a:latin typeface="Calibri" panose="020F0502020204030204" pitchFamily="34" charset="0"/>
                <a:cs typeface="Calibri" panose="020F0502020204030204" pitchFamily="34" charset="0"/>
              </a:rPr>
              <a:t> </a:t>
            </a:r>
            <a:r>
              <a:rPr lang="en-US" altLang="en-US" sz="1200" dirty="0">
                <a:solidFill>
                  <a:schemeClr val="accent6">
                    <a:lumMod val="50000"/>
                  </a:schemeClr>
                </a:solidFill>
                <a:latin typeface="Calibri" panose="020F0502020204030204" pitchFamily="34" charset="0"/>
                <a:cs typeface="Calibri" panose="020F0502020204030204" pitchFamily="34" charset="0"/>
              </a:rPr>
              <a:t>members special benefits and create member communities.</a:t>
            </a:r>
            <a:endParaRPr lang="en-IN" sz="1200" dirty="0">
              <a:solidFill>
                <a:schemeClr val="accent6">
                  <a:lumMod val="50000"/>
                </a:schemeClr>
              </a:solidFill>
              <a:latin typeface="Calibri" panose="020F0502020204030204" pitchFamily="34" charset="0"/>
              <a:cs typeface="Calibri" panose="020F0502020204030204" pitchFamily="34" charset="0"/>
            </a:endParaRPr>
          </a:p>
        </p:txBody>
      </p:sp>
      <p:pic>
        <p:nvPicPr>
          <p:cNvPr id="2050" name="Picture 2" descr="Bull Run Harley-Davidson® Loyalty Program">
            <a:extLst>
              <a:ext uri="{FF2B5EF4-FFF2-40B4-BE49-F238E27FC236}">
                <a16:creationId xmlns:a16="http://schemas.microsoft.com/office/drawing/2014/main" id="{88E2A38A-F6B4-E88C-9376-DB34E39842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288" y="3623519"/>
            <a:ext cx="2229743" cy="2240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is History of Loyalty Programs – Marquess – The Marketing Club Of IIM  Ranchi">
            <a:extLst>
              <a:ext uri="{FF2B5EF4-FFF2-40B4-BE49-F238E27FC236}">
                <a16:creationId xmlns:a16="http://schemas.microsoft.com/office/drawing/2014/main" id="{1A9078A6-DA88-4E8F-23BD-9D380461081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64" r="3750" b="3803"/>
          <a:stretch/>
        </p:blipFill>
        <p:spPr bwMode="auto">
          <a:xfrm>
            <a:off x="7120449" y="1233767"/>
            <a:ext cx="3503597" cy="485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54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1751" y="1207033"/>
            <a:ext cx="6505014" cy="306306"/>
          </a:xfrm>
        </p:spPr>
        <p:txBody>
          <a:bodyPr vert="horz" lIns="68580" tIns="34290" rIns="68580" bIns="34290" rtlCol="0" anchor="b">
            <a:noAutofit/>
          </a:bodyPr>
          <a:lstStyle/>
          <a:p>
            <a:r>
              <a:rPr lang="en-US" altLang="en-US" sz="2400" dirty="0">
                <a:solidFill>
                  <a:schemeClr val="accent6">
                    <a:lumMod val="50000"/>
                  </a:schemeClr>
                </a:solidFill>
                <a:latin typeface="Abadi" panose="020B0604020104020204" pitchFamily="34" charset="0"/>
              </a:rPr>
              <a:t>4-CUSTOMER RELATIONSHIP SYSTEMS </a:t>
            </a:r>
            <a:endParaRPr lang="en-US" sz="24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705466" y="2624821"/>
            <a:ext cx="3058716" cy="3454638"/>
          </a:xfrm>
        </p:spPr>
        <p:txBody>
          <a:bodyPr>
            <a:noAutofit/>
          </a:bodyPr>
          <a:lstStyle/>
          <a:p>
            <a:pPr marL="0" indent="0">
              <a:buNone/>
            </a:pPr>
            <a:r>
              <a:rPr lang="en-US" dirty="0">
                <a:solidFill>
                  <a:schemeClr val="accent6">
                    <a:lumMod val="50000"/>
                  </a:schemeClr>
                </a:solidFill>
              </a:rPr>
              <a:t>CRM e-system examples </a:t>
            </a:r>
          </a:p>
          <a:p>
            <a:r>
              <a:rPr lang="en-US" sz="1500" b="1" dirty="0">
                <a:solidFill>
                  <a:schemeClr val="accent6">
                    <a:lumMod val="50000"/>
                  </a:schemeClr>
                </a:solidFill>
              </a:rPr>
              <a:t>Salesforce</a:t>
            </a:r>
          </a:p>
          <a:p>
            <a:r>
              <a:rPr lang="en-US" sz="1500" b="1" dirty="0">
                <a:solidFill>
                  <a:schemeClr val="accent6">
                    <a:lumMod val="50000"/>
                  </a:schemeClr>
                </a:solidFill>
              </a:rPr>
              <a:t>HubSpot.</a:t>
            </a:r>
          </a:p>
          <a:p>
            <a:r>
              <a:rPr lang="en-US" sz="1500" b="1" dirty="0">
                <a:solidFill>
                  <a:schemeClr val="accent6">
                    <a:lumMod val="50000"/>
                  </a:schemeClr>
                </a:solidFill>
              </a:rPr>
              <a:t>Dynamics.</a:t>
            </a:r>
          </a:p>
          <a:p>
            <a:r>
              <a:rPr lang="en-US" sz="1500" b="1" dirty="0" err="1">
                <a:solidFill>
                  <a:schemeClr val="accent6">
                    <a:lumMod val="50000"/>
                  </a:schemeClr>
                </a:solidFill>
              </a:rPr>
              <a:t>EngageBay</a:t>
            </a:r>
            <a:r>
              <a:rPr lang="en-US" sz="1500" b="1" dirty="0">
                <a:solidFill>
                  <a:schemeClr val="accent6">
                    <a:lumMod val="50000"/>
                  </a:schemeClr>
                </a:solidFill>
              </a:rPr>
              <a:t>.</a:t>
            </a:r>
          </a:p>
          <a:p>
            <a:r>
              <a:rPr lang="en-US" sz="1500" b="1" dirty="0" err="1">
                <a:solidFill>
                  <a:schemeClr val="accent6">
                    <a:lumMod val="50000"/>
                  </a:schemeClr>
                </a:solidFill>
              </a:rPr>
              <a:t>Salesflare</a:t>
            </a:r>
            <a:r>
              <a:rPr lang="en-US" sz="1500" b="1" dirty="0">
                <a:solidFill>
                  <a:schemeClr val="accent6">
                    <a:lumMod val="50000"/>
                  </a:schemeClr>
                </a:solidFill>
              </a:rPr>
              <a:t>.</a:t>
            </a:r>
          </a:p>
          <a:p>
            <a:r>
              <a:rPr lang="en-US" sz="1500" b="1" dirty="0" err="1">
                <a:solidFill>
                  <a:schemeClr val="accent6">
                    <a:lumMod val="50000"/>
                  </a:schemeClr>
                </a:solidFill>
              </a:rPr>
              <a:t>Zoho</a:t>
            </a:r>
            <a:r>
              <a:rPr lang="en-US" sz="1500" b="1" dirty="0">
                <a:solidFill>
                  <a:schemeClr val="accent6">
                    <a:lumMod val="50000"/>
                  </a:schemeClr>
                </a:solidFill>
              </a:rPr>
              <a:t>.</a:t>
            </a:r>
          </a:p>
          <a:p>
            <a:r>
              <a:rPr lang="en-US" sz="1500" b="1" dirty="0">
                <a:solidFill>
                  <a:schemeClr val="accent6">
                    <a:lumMod val="50000"/>
                  </a:schemeClr>
                </a:solidFill>
              </a:rPr>
              <a:t>BIG Contacts.</a:t>
            </a:r>
          </a:p>
          <a:p>
            <a:r>
              <a:rPr lang="en-US" sz="1500" b="1" dirty="0">
                <a:solidFill>
                  <a:schemeClr val="accent6">
                    <a:lumMod val="50000"/>
                  </a:schemeClr>
                </a:solidFill>
              </a:rPr>
              <a:t>Pipedrive.</a:t>
            </a:r>
          </a:p>
          <a:p>
            <a:pPr marL="0" indent="0">
              <a:spcBef>
                <a:spcPts val="0"/>
              </a:spcBef>
              <a:spcAft>
                <a:spcPts val="450"/>
              </a:spcAft>
              <a:buNone/>
            </a:pPr>
            <a:endParaRPr lang="en-US" altLang="en-US" sz="600" dirty="0">
              <a:solidFill>
                <a:schemeClr val="accent6">
                  <a:lumMod val="50000"/>
                </a:schemeClr>
              </a:solidFill>
            </a:endParaRPr>
          </a:p>
        </p:txBody>
      </p:sp>
      <p:pic>
        <p:nvPicPr>
          <p:cNvPr id="7170" name="Picture 2" descr="Photo of a young couple with their two young children enjoying a pizza while watching something on Netflix."/>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3997" y="1819645"/>
            <a:ext cx="4556088" cy="27732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064FD93-0AAC-692C-C4C4-035388DB54D1}"/>
              </a:ext>
            </a:extLst>
          </p:cNvPr>
          <p:cNvSpPr/>
          <p:nvPr/>
        </p:nvSpPr>
        <p:spPr>
          <a:xfrm>
            <a:off x="5646056" y="4723494"/>
            <a:ext cx="4572000" cy="900246"/>
          </a:xfrm>
          <a:prstGeom prst="rect">
            <a:avLst/>
          </a:prstGeom>
        </p:spPr>
        <p:txBody>
          <a:bodyPr>
            <a:spAutoFit/>
          </a:bodyPr>
          <a:lstStyle/>
          <a:p>
            <a:pPr defTabSz="685766">
              <a:defRPr/>
            </a:pPr>
            <a:r>
              <a:rPr lang="en-US" altLang="en-US" sz="1050" dirty="0">
                <a:solidFill>
                  <a:schemeClr val="accent6">
                    <a:lumMod val="50000"/>
                  </a:schemeClr>
                </a:solidFill>
                <a:latin typeface="Calibri" panose="020F0502020204030204"/>
              </a:rPr>
              <a:t>While </a:t>
            </a:r>
            <a:r>
              <a:rPr lang="en-US" altLang="en-US" sz="1050" dirty="0" err="1">
                <a:solidFill>
                  <a:schemeClr val="accent6">
                    <a:lumMod val="50000"/>
                  </a:schemeClr>
                </a:solidFill>
                <a:latin typeface="Calibri" panose="020F0502020204030204"/>
              </a:rPr>
              <a:t>Netflixers</a:t>
            </a:r>
            <a:r>
              <a:rPr lang="en-US" altLang="en-US" sz="1050" dirty="0">
                <a:solidFill>
                  <a:schemeClr val="accent6">
                    <a:lumMod val="50000"/>
                  </a:schemeClr>
                </a:solidFill>
                <a:latin typeface="Calibri" panose="020F0502020204030204"/>
              </a:rPr>
              <a:t> are busy watching N</a:t>
            </a:r>
            <a:r>
              <a:rPr lang="en-US" sz="1050" dirty="0">
                <a:solidFill>
                  <a:schemeClr val="accent6">
                    <a:lumMod val="50000"/>
                  </a:schemeClr>
                </a:solidFill>
                <a:latin typeface="Calibri" panose="020F0502020204030204"/>
              </a:rPr>
              <a:t> company’s bulging database contains every viewing detail for each individual subscriber applying artificial intelligence (AI), to get areal-time data on what shows they watch, at what times, on what devices, at what locations, even when they hit the pause, rewind, or fast-forward buttons during programs.</a:t>
            </a:r>
            <a:endParaRPr lang="en-SA" sz="1050" dirty="0">
              <a:solidFill>
                <a:schemeClr val="accent6">
                  <a:lumMod val="50000"/>
                </a:schemeClr>
              </a:solidFill>
              <a:latin typeface="Calibri" panose="020F0502020204030204"/>
            </a:endParaRPr>
          </a:p>
        </p:txBody>
      </p:sp>
      <p:sp>
        <p:nvSpPr>
          <p:cNvPr id="6" name="TextBox 5">
            <a:extLst>
              <a:ext uri="{FF2B5EF4-FFF2-40B4-BE49-F238E27FC236}">
                <a16:creationId xmlns:a16="http://schemas.microsoft.com/office/drawing/2014/main" id="{DC959F76-91B9-51B3-BE3D-24DDD5E1A793}"/>
              </a:ext>
            </a:extLst>
          </p:cNvPr>
          <p:cNvSpPr txBox="1"/>
          <p:nvPr/>
        </p:nvSpPr>
        <p:spPr>
          <a:xfrm>
            <a:off x="1581001" y="1578641"/>
            <a:ext cx="3846009" cy="750205"/>
          </a:xfrm>
          <a:prstGeom prst="rect">
            <a:avLst/>
          </a:prstGeom>
          <a:noFill/>
        </p:spPr>
        <p:txBody>
          <a:bodyPr wrap="square">
            <a:spAutoFit/>
          </a:bodyPr>
          <a:lstStyle/>
          <a:p>
            <a:pPr defTabSz="685766">
              <a:defRPr/>
            </a:pPr>
            <a:r>
              <a:rPr lang="en-US" sz="1425" b="1" dirty="0">
                <a:solidFill>
                  <a:schemeClr val="accent6">
                    <a:lumMod val="50000"/>
                  </a:schemeClr>
                </a:solidFill>
                <a:latin typeface="Calibri" panose="020F0502020204030204"/>
                <a:hlinkClick r:id="rId4">
                  <a:extLst>
                    <a:ext uri="{A12FA001-AC4F-418D-AE19-62706E023703}">
                      <ahyp:hlinkClr xmlns:ahyp="http://schemas.microsoft.com/office/drawing/2018/hyperlinkcolor" val="tx"/>
                    </a:ext>
                  </a:extLst>
                </a:hlinkClick>
              </a:rPr>
              <a:t>CRM system</a:t>
            </a:r>
            <a:r>
              <a:rPr lang="en-US" sz="1425" b="1" dirty="0">
                <a:solidFill>
                  <a:schemeClr val="accent6">
                    <a:lumMod val="50000"/>
                  </a:schemeClr>
                </a:solidFill>
                <a:latin typeface="Calibri" panose="020F0502020204030204"/>
              </a:rPr>
              <a:t> manages and analyzes customer data and interactions to improve customer service, aid in retention and drive sales growth. </a:t>
            </a:r>
            <a:endParaRPr lang="en-SA" sz="1425" b="1"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325539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16471" y="1240493"/>
            <a:ext cx="3128903" cy="3467603"/>
          </a:xfrm>
          <a:prstGeom prst="rect">
            <a:avLst/>
          </a:prstGeom>
          <a:solidFill>
            <a:schemeClr val="bg1"/>
          </a:solidFill>
        </p:spPr>
        <p:txBody>
          <a:bodyPr vert="horz" lIns="68580" tIns="34290" rIns="68580" bIns="34290" rtlCol="0" anchor="b">
            <a:normAutofit/>
          </a:bodyPr>
          <a:lstStyle/>
          <a:p>
            <a:pPr marL="9525" algn="ctr" defTabSz="685766">
              <a:lnSpc>
                <a:spcPct val="90000"/>
              </a:lnSpc>
              <a:spcBef>
                <a:spcPct val="0"/>
              </a:spcBef>
              <a:spcAft>
                <a:spcPts val="450"/>
              </a:spcAft>
              <a:tabLst>
                <a:tab pos="2435421" algn="l"/>
              </a:tabLst>
              <a:defRPr/>
            </a:pPr>
            <a:r>
              <a:rPr lang="en-US" sz="3300" b="1" spc="-11" dirty="0">
                <a:solidFill>
                  <a:schemeClr val="accent6">
                    <a:lumMod val="50000"/>
                  </a:schemeClr>
                </a:solidFill>
                <a:latin typeface="Abadi" panose="020B0604020104020204" pitchFamily="34" charset="0"/>
              </a:rPr>
              <a:t>MANAGING PLAN</a:t>
            </a:r>
          </a:p>
          <a:p>
            <a:pPr marL="9525" algn="ctr" defTabSz="685766">
              <a:lnSpc>
                <a:spcPct val="90000"/>
              </a:lnSpc>
              <a:spcBef>
                <a:spcPct val="0"/>
              </a:spcBef>
              <a:spcAft>
                <a:spcPts val="450"/>
              </a:spcAft>
              <a:tabLst>
                <a:tab pos="2435421" algn="l"/>
              </a:tabLst>
              <a:defRPr/>
            </a:pPr>
            <a:r>
              <a:rPr lang="en-US" sz="3300" b="1" spc="-11" dirty="0">
                <a:solidFill>
                  <a:schemeClr val="accent6">
                    <a:lumMod val="50000"/>
                  </a:schemeClr>
                </a:solidFill>
                <a:latin typeface="Abadi" panose="020B0604020104020204" pitchFamily="34" charset="0"/>
              </a:rPr>
              <a:t> </a:t>
            </a:r>
          </a:p>
        </p:txBody>
      </p:sp>
      <p:pic>
        <p:nvPicPr>
          <p:cNvPr id="3" name="Picture 2">
            <a:extLst>
              <a:ext uri="{FF2B5EF4-FFF2-40B4-BE49-F238E27FC236}">
                <a16:creationId xmlns:a16="http://schemas.microsoft.com/office/drawing/2014/main" id="{1E0F42EA-927A-F0FC-CF34-C756F2B72533}"/>
              </a:ext>
            </a:extLst>
          </p:cNvPr>
          <p:cNvPicPr>
            <a:picLocks noChangeAspect="1"/>
          </p:cNvPicPr>
          <p:nvPr/>
        </p:nvPicPr>
        <p:blipFill>
          <a:blip r:embed="rId3"/>
          <a:stretch>
            <a:fillRect/>
          </a:stretch>
        </p:blipFill>
        <p:spPr>
          <a:xfrm>
            <a:off x="5521735" y="1947287"/>
            <a:ext cx="4556088" cy="3160529"/>
          </a:xfrm>
          <a:prstGeom prst="rect">
            <a:avLst/>
          </a:prstGeom>
        </p:spPr>
      </p:pic>
    </p:spTree>
    <p:extLst>
      <p:ext uri="{BB962C8B-B14F-4D97-AF65-F5344CB8AC3E}">
        <p14:creationId xmlns:p14="http://schemas.microsoft.com/office/powerpoint/2010/main" val="2178568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6CE1D7-EEF5-5F1D-6DC6-DD50D0C12D32}"/>
              </a:ext>
            </a:extLst>
          </p:cNvPr>
          <p:cNvSpPr txBox="1"/>
          <p:nvPr/>
        </p:nvSpPr>
        <p:spPr>
          <a:xfrm>
            <a:off x="1524001" y="1616648"/>
            <a:ext cx="9043147" cy="1338828"/>
          </a:xfrm>
          <a:prstGeom prst="rect">
            <a:avLst/>
          </a:prstGeom>
          <a:noFill/>
        </p:spPr>
        <p:txBody>
          <a:bodyPr wrap="square">
            <a:spAutoFit/>
          </a:bodyPr>
          <a:lstStyle/>
          <a:p>
            <a:pPr defTabSz="685800">
              <a:defRPr/>
            </a:pPr>
            <a:r>
              <a:rPr lang="en-US" sz="1350" b="1" dirty="0">
                <a:solidFill>
                  <a:schemeClr val="accent6">
                    <a:lumMod val="50000"/>
                  </a:schemeClr>
                </a:solidFill>
                <a:latin typeface="Plantin"/>
              </a:rPr>
              <a:t>THE MARKETING PLAN </a:t>
            </a:r>
            <a:r>
              <a:rPr lang="en-US" sz="1350" b="1" dirty="0">
                <a:solidFill>
                  <a:schemeClr val="accent6">
                    <a:lumMod val="50000"/>
                  </a:schemeClr>
                </a:solidFill>
                <a:latin typeface="Calibri" panose="020F0502020204030204"/>
              </a:rPr>
              <a:t> </a:t>
            </a:r>
          </a:p>
          <a:p>
            <a:pPr defTabSz="685800">
              <a:defRPr/>
            </a:pPr>
            <a:r>
              <a:rPr lang="en-US" sz="1350" dirty="0">
                <a:solidFill>
                  <a:schemeClr val="accent6">
                    <a:lumMod val="50000"/>
                  </a:schemeClr>
                </a:solidFill>
                <a:latin typeface="Plantin"/>
              </a:rPr>
              <a:t>The final step for marketer is developing the marketing plan so that objectives which have been identified and decided upon can be systematically pursued.</a:t>
            </a:r>
          </a:p>
          <a:p>
            <a:pPr defTabSz="685800">
              <a:defRPr/>
            </a:pPr>
            <a:r>
              <a:rPr lang="en-US" sz="1350" dirty="0">
                <a:solidFill>
                  <a:schemeClr val="accent6">
                    <a:lumMod val="50000"/>
                  </a:schemeClr>
                </a:solidFill>
                <a:latin typeface="Plantin"/>
              </a:rPr>
              <a:t>The plan will vary from organization to organization and situation to situation. However, the composition of the overall marketing plan as follows : </a:t>
            </a:r>
            <a:endParaRPr lang="en-US" sz="1350" dirty="0">
              <a:solidFill>
                <a:schemeClr val="accent6">
                  <a:lumMod val="50000"/>
                </a:schemeClr>
              </a:solidFill>
              <a:latin typeface="Calibri" panose="020F0502020204030204"/>
            </a:endParaRPr>
          </a:p>
          <a:p>
            <a:pPr marL="342900" lvl="1" defTabSz="685800">
              <a:defRPr/>
            </a:pPr>
            <a:endParaRPr lang="en-US" sz="1350" dirty="0">
              <a:solidFill>
                <a:schemeClr val="accent6">
                  <a:lumMod val="50000"/>
                </a:schemeClr>
              </a:solidFill>
              <a:latin typeface="Calibri" panose="020F0502020204030204"/>
            </a:endParaRPr>
          </a:p>
        </p:txBody>
      </p:sp>
      <p:sp>
        <p:nvSpPr>
          <p:cNvPr id="2" name="object 2">
            <a:extLst>
              <a:ext uri="{FF2B5EF4-FFF2-40B4-BE49-F238E27FC236}">
                <a16:creationId xmlns:a16="http://schemas.microsoft.com/office/drawing/2014/main" id="{B39995D6-0FC9-25DD-0E90-40D31A1DCAE8}"/>
              </a:ext>
            </a:extLst>
          </p:cNvPr>
          <p:cNvSpPr txBox="1"/>
          <p:nvPr/>
        </p:nvSpPr>
        <p:spPr>
          <a:xfrm>
            <a:off x="1636641" y="1027209"/>
            <a:ext cx="5484699" cy="595032"/>
          </a:xfrm>
          <a:prstGeom prst="rect">
            <a:avLst/>
          </a:prstGeom>
          <a:solidFill>
            <a:schemeClr val="bg1"/>
          </a:solidFill>
        </p:spPr>
        <p:txBody>
          <a:bodyPr vert="horz" lIns="68580" tIns="34290" rIns="68580" bIns="34290" rtlCol="0" anchor="b">
            <a:normAutofit/>
          </a:bodyPr>
          <a:lstStyle/>
          <a:p>
            <a:pPr marL="9525" defTabSz="685766">
              <a:lnSpc>
                <a:spcPct val="90000"/>
              </a:lnSpc>
              <a:spcBef>
                <a:spcPct val="0"/>
              </a:spcBef>
              <a:spcAft>
                <a:spcPts val="450"/>
              </a:spcAft>
              <a:tabLst>
                <a:tab pos="2435421" algn="l"/>
              </a:tabLst>
              <a:defRPr/>
            </a:pPr>
            <a:r>
              <a:rPr lang="en-US" sz="2100" b="1" spc="-11" dirty="0">
                <a:solidFill>
                  <a:schemeClr val="accent6">
                    <a:lumMod val="50000"/>
                  </a:schemeClr>
                </a:solidFill>
                <a:latin typeface="Abadi" panose="020B0604020104020204" pitchFamily="34" charset="0"/>
              </a:rPr>
              <a:t>MANAGING PLAN</a:t>
            </a:r>
          </a:p>
        </p:txBody>
      </p:sp>
      <p:sp>
        <p:nvSpPr>
          <p:cNvPr id="4" name="TextBox 3">
            <a:extLst>
              <a:ext uri="{FF2B5EF4-FFF2-40B4-BE49-F238E27FC236}">
                <a16:creationId xmlns:a16="http://schemas.microsoft.com/office/drawing/2014/main" id="{5F94560D-E836-F4EE-09D8-7ABEBA783F79}"/>
              </a:ext>
            </a:extLst>
          </p:cNvPr>
          <p:cNvSpPr txBox="1"/>
          <p:nvPr/>
        </p:nvSpPr>
        <p:spPr>
          <a:xfrm>
            <a:off x="1636640" y="2904510"/>
            <a:ext cx="4572000" cy="1754326"/>
          </a:xfrm>
          <a:prstGeom prst="rect">
            <a:avLst/>
          </a:prstGeom>
          <a:noFill/>
        </p:spPr>
        <p:txBody>
          <a:bodyPr wrap="square">
            <a:spAutoFit/>
          </a:bodyPr>
          <a:lstStyle/>
          <a:p>
            <a:pPr defTabSz="685800">
              <a:buFont typeface="+mj-lt"/>
              <a:buAutoNum type="arabicPeriod"/>
              <a:defRPr/>
            </a:pPr>
            <a:r>
              <a:rPr lang="en-US" sz="1350" b="1" dirty="0">
                <a:solidFill>
                  <a:schemeClr val="accent6">
                    <a:lumMod val="50000"/>
                  </a:schemeClr>
                </a:solidFill>
                <a:latin typeface="Plantin"/>
              </a:rPr>
              <a:t>The executive summary</a:t>
            </a:r>
          </a:p>
          <a:p>
            <a:pPr defTabSz="685800">
              <a:buFont typeface="+mj-lt"/>
              <a:buAutoNum type="arabicPeriod"/>
              <a:defRPr/>
            </a:pPr>
            <a:r>
              <a:rPr lang="en-US" sz="1350" b="1" dirty="0">
                <a:solidFill>
                  <a:schemeClr val="accent6">
                    <a:lumMod val="50000"/>
                  </a:schemeClr>
                </a:solidFill>
                <a:latin typeface="Plantin"/>
              </a:rPr>
              <a:t>The current marketing situation</a:t>
            </a:r>
          </a:p>
          <a:p>
            <a:pPr defTabSz="685800">
              <a:buFont typeface="+mj-lt"/>
              <a:buAutoNum type="arabicPeriod"/>
              <a:defRPr/>
            </a:pPr>
            <a:r>
              <a:rPr lang="en-US" sz="1350" b="1" dirty="0">
                <a:solidFill>
                  <a:schemeClr val="accent6">
                    <a:lumMod val="50000"/>
                  </a:schemeClr>
                </a:solidFill>
                <a:latin typeface="Plantin"/>
              </a:rPr>
              <a:t>Opportunity and issue analysis</a:t>
            </a:r>
          </a:p>
          <a:p>
            <a:pPr defTabSz="685800">
              <a:buFont typeface="+mj-lt"/>
              <a:buAutoNum type="arabicPeriod"/>
              <a:defRPr/>
            </a:pPr>
            <a:r>
              <a:rPr lang="en-US" sz="1350" b="1" dirty="0">
                <a:solidFill>
                  <a:schemeClr val="accent6">
                    <a:lumMod val="50000"/>
                  </a:schemeClr>
                </a:solidFill>
                <a:latin typeface="Plantin"/>
              </a:rPr>
              <a:t>Objectives</a:t>
            </a:r>
          </a:p>
          <a:p>
            <a:pPr defTabSz="685800">
              <a:buFont typeface="+mj-lt"/>
              <a:buAutoNum type="arabicPeriod"/>
              <a:defRPr/>
            </a:pPr>
            <a:r>
              <a:rPr lang="en-US" sz="1350" b="1" dirty="0">
                <a:solidFill>
                  <a:schemeClr val="accent6">
                    <a:lumMod val="50000"/>
                  </a:schemeClr>
                </a:solidFill>
                <a:latin typeface="Plantin"/>
              </a:rPr>
              <a:t>marketing strategy</a:t>
            </a:r>
          </a:p>
          <a:p>
            <a:pPr defTabSz="685800">
              <a:buFont typeface="+mj-lt"/>
              <a:buAutoNum type="arabicPeriod"/>
              <a:defRPr/>
            </a:pPr>
            <a:r>
              <a:rPr lang="en-US" sz="1350" b="1" dirty="0">
                <a:solidFill>
                  <a:schemeClr val="accent6">
                    <a:lumMod val="50000"/>
                  </a:schemeClr>
                </a:solidFill>
                <a:latin typeface="Plantin"/>
              </a:rPr>
              <a:t>Plan of action</a:t>
            </a:r>
          </a:p>
          <a:p>
            <a:pPr defTabSz="685800">
              <a:buFont typeface="+mj-lt"/>
              <a:buAutoNum type="arabicPeriod"/>
              <a:defRPr/>
            </a:pPr>
            <a:r>
              <a:rPr lang="en-US" sz="1350" b="1" dirty="0">
                <a:solidFill>
                  <a:schemeClr val="accent6">
                    <a:lumMod val="50000"/>
                  </a:schemeClr>
                </a:solidFill>
                <a:latin typeface="Plantin"/>
              </a:rPr>
              <a:t>budget and profits and losses</a:t>
            </a:r>
          </a:p>
          <a:p>
            <a:pPr defTabSz="685800">
              <a:buFont typeface="+mj-lt"/>
              <a:buAutoNum type="arabicPeriod"/>
              <a:defRPr/>
            </a:pPr>
            <a:r>
              <a:rPr lang="en-US" sz="1350" b="1" dirty="0">
                <a:solidFill>
                  <a:schemeClr val="accent6">
                    <a:lumMod val="50000"/>
                  </a:schemeClr>
                </a:solidFill>
                <a:latin typeface="Plantin"/>
              </a:rPr>
              <a:t>Controls &amp; contingency plans </a:t>
            </a:r>
          </a:p>
        </p:txBody>
      </p:sp>
      <p:pic>
        <p:nvPicPr>
          <p:cNvPr id="5" name="Picture 4">
            <a:extLst>
              <a:ext uri="{FF2B5EF4-FFF2-40B4-BE49-F238E27FC236}">
                <a16:creationId xmlns:a16="http://schemas.microsoft.com/office/drawing/2014/main" id="{4862761E-98C0-A5A6-B2FA-A9F4D972DEB4}"/>
              </a:ext>
            </a:extLst>
          </p:cNvPr>
          <p:cNvPicPr>
            <a:picLocks noChangeAspect="1"/>
          </p:cNvPicPr>
          <p:nvPr/>
        </p:nvPicPr>
        <p:blipFill>
          <a:blip r:embed="rId3"/>
          <a:stretch>
            <a:fillRect/>
          </a:stretch>
        </p:blipFill>
        <p:spPr>
          <a:xfrm>
            <a:off x="6321279" y="2904511"/>
            <a:ext cx="3847202" cy="2668779"/>
          </a:xfrm>
          <a:prstGeom prst="rect">
            <a:avLst/>
          </a:prstGeom>
        </p:spPr>
      </p:pic>
    </p:spTree>
    <p:extLst>
      <p:ext uri="{BB962C8B-B14F-4D97-AF65-F5344CB8AC3E}">
        <p14:creationId xmlns:p14="http://schemas.microsoft.com/office/powerpoint/2010/main" val="273884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9CDFC5-3C51-4C0F-B905-6BCEF2510F80}"/>
              </a:ext>
            </a:extLst>
          </p:cNvPr>
          <p:cNvPicPr>
            <a:picLocks noGrp="1" noChangeAspect="1"/>
          </p:cNvPicPr>
          <p:nvPr>
            <p:ph idx="4294967295"/>
          </p:nvPr>
        </p:nvPicPr>
        <p:blipFill rotWithShape="1">
          <a:blip r:embed="rId2"/>
          <a:srcRect t="1" r="1326" b="8076"/>
          <a:stretch/>
        </p:blipFill>
        <p:spPr>
          <a:xfrm rot="21480000">
            <a:off x="2398943" y="1759205"/>
            <a:ext cx="7686675" cy="3221830"/>
          </a:xfrm>
          <a:prstGeom prst="rect">
            <a:avLst/>
          </a:prstGeom>
        </p:spPr>
      </p:pic>
      <p:sp>
        <p:nvSpPr>
          <p:cNvPr id="2" name="Title 1">
            <a:extLst>
              <a:ext uri="{FF2B5EF4-FFF2-40B4-BE49-F238E27FC236}">
                <a16:creationId xmlns:a16="http://schemas.microsoft.com/office/drawing/2014/main" id="{98B17229-1BE2-02A4-868C-5A64142A7C19}"/>
              </a:ext>
            </a:extLst>
          </p:cNvPr>
          <p:cNvSpPr>
            <a:spLocks noGrp="1"/>
          </p:cNvSpPr>
          <p:nvPr>
            <p:ph type="title" idx="4294967295"/>
          </p:nvPr>
        </p:nvSpPr>
        <p:spPr>
          <a:xfrm>
            <a:off x="5475214" y="1176974"/>
            <a:ext cx="5192786" cy="382191"/>
          </a:xfrm>
          <a:solidFill>
            <a:schemeClr val="bg1"/>
          </a:solidFill>
        </p:spPr>
        <p:txBody>
          <a:bodyPr>
            <a:normAutofit fontScale="90000"/>
          </a:bodyPr>
          <a:lstStyle/>
          <a:p>
            <a:pPr algn="ctr"/>
            <a:r>
              <a:rPr lang="en-US" altLang="en-US" sz="2400" dirty="0">
                <a:solidFill>
                  <a:schemeClr val="accent6">
                    <a:lumMod val="50000"/>
                  </a:schemeClr>
                </a:solidFill>
                <a:latin typeface="Abadi" panose="020B0604020104020204" pitchFamily="34" charset="0"/>
              </a:rPr>
              <a:t>MARKETING PLAN Example</a:t>
            </a:r>
            <a:endParaRPr lang="en-US" sz="2400"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187563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314B0F-C308-9A47-2E0C-33AC5625EB39}"/>
              </a:ext>
            </a:extLst>
          </p:cNvPr>
          <p:cNvSpPr txBox="1"/>
          <p:nvPr/>
        </p:nvSpPr>
        <p:spPr>
          <a:xfrm>
            <a:off x="1524000" y="1524000"/>
            <a:ext cx="4800600" cy="4267200"/>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t">
            <a:noAutofit/>
          </a:bodyPr>
          <a:lstStyle/>
          <a:p>
            <a:pPr defTabSz="685800">
              <a:lnSpc>
                <a:spcPct val="90000"/>
              </a:lnSpc>
              <a:spcAft>
                <a:spcPts val="450"/>
              </a:spcAft>
              <a:defRPr/>
            </a:pPr>
            <a:r>
              <a:rPr lang="en-US" b="1" dirty="0">
                <a:solidFill>
                  <a:schemeClr val="accent6">
                    <a:lumMod val="50000"/>
                  </a:schemeClr>
                </a:solidFill>
                <a:latin typeface="Plantin"/>
              </a:rPr>
              <a:t>Post implementation </a:t>
            </a: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Marketers have Have to make sure that what has been implemented actually works for more than just a couple of days and does not fall down because of some oversight. </a:t>
            </a: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By continuous follow up and monitoring marketers could Forecasting what is likely to happen in each business sector in the immediate and longer-term future abs if there is a gap between what the firm wants to achieve in terms of revenues and profit and what it is likely to achieve on the basis of its existing activities and performance .</a:t>
            </a:r>
            <a:endParaRPr lang="en-US" sz="1200" b="1" dirty="0">
              <a:solidFill>
                <a:schemeClr val="accent6">
                  <a:lumMod val="50000"/>
                </a:schemeClr>
              </a:solidFill>
              <a:latin typeface="Calibri" panose="020F0502020204030204"/>
            </a:endParaRPr>
          </a:p>
          <a:p>
            <a:pPr defTabSz="685800">
              <a:lnSpc>
                <a:spcPct val="90000"/>
              </a:lnSpc>
              <a:spcAft>
                <a:spcPts val="450"/>
              </a:spcAft>
              <a:defRPr/>
            </a:pPr>
            <a:endParaRPr lang="en-US" b="1" dirty="0">
              <a:solidFill>
                <a:schemeClr val="accent6">
                  <a:lumMod val="50000"/>
                </a:schemeClr>
              </a:solidFill>
              <a:latin typeface="Plantin"/>
            </a:endParaRPr>
          </a:p>
          <a:p>
            <a:pPr defTabSz="685800">
              <a:lnSpc>
                <a:spcPct val="90000"/>
              </a:lnSpc>
              <a:spcAft>
                <a:spcPts val="450"/>
              </a:spcAft>
              <a:defRPr/>
            </a:pPr>
            <a:r>
              <a:rPr lang="en-US" b="1" dirty="0">
                <a:solidFill>
                  <a:schemeClr val="accent6">
                    <a:lumMod val="50000"/>
                  </a:schemeClr>
                </a:solidFill>
                <a:latin typeface="Plantin"/>
              </a:rPr>
              <a:t>Gap analysis </a:t>
            </a:r>
            <a:endParaRPr lang="en-US" sz="1200" dirty="0">
              <a:solidFill>
                <a:schemeClr val="accent6">
                  <a:lumMod val="50000"/>
                </a:schemeClr>
              </a:solidFill>
              <a:latin typeface="Calibri" panose="020F0502020204030204"/>
            </a:endParaRP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Gap analysis is the process that companies use to compare their current performance with their desired, expected performance. by Forecasting what is likely to happen in each business sector in the immediate and longer-term future is important. </a:t>
            </a:r>
          </a:p>
          <a:p>
            <a:pPr indent="-171450" defTabSz="685800">
              <a:lnSpc>
                <a:spcPct val="90000"/>
              </a:lnSpc>
              <a:spcAft>
                <a:spcPts val="450"/>
              </a:spcAft>
              <a:buFont typeface="Arial" panose="020B0604020202020204" pitchFamily="34" charset="0"/>
              <a:buChar char="•"/>
              <a:defRPr/>
            </a:pPr>
            <a:r>
              <a:rPr lang="en-US" sz="1200" dirty="0">
                <a:solidFill>
                  <a:schemeClr val="accent6">
                    <a:lumMod val="50000"/>
                  </a:schemeClr>
                </a:solidFill>
                <a:latin typeface="Calibri" panose="020F0502020204030204"/>
              </a:rPr>
              <a:t>Marketers have to predict when the changes are likely to occur and what impacts these will have on its sales and profitability. </a:t>
            </a:r>
          </a:p>
          <a:p>
            <a:pPr defTabSz="685800">
              <a:lnSpc>
                <a:spcPct val="90000"/>
              </a:lnSpc>
              <a:spcAft>
                <a:spcPts val="450"/>
              </a:spcAft>
              <a:defRPr/>
            </a:pPr>
            <a:endParaRPr lang="en-US" sz="1200" dirty="0">
              <a:solidFill>
                <a:schemeClr val="accent6">
                  <a:lumMod val="50000"/>
                </a:schemeClr>
              </a:solidFill>
              <a:latin typeface="Calibri" panose="020F0502020204030204"/>
            </a:endParaRPr>
          </a:p>
        </p:txBody>
      </p:sp>
      <p:pic>
        <p:nvPicPr>
          <p:cNvPr id="2" name="Picture 1">
            <a:extLst>
              <a:ext uri="{FF2B5EF4-FFF2-40B4-BE49-F238E27FC236}">
                <a16:creationId xmlns:a16="http://schemas.microsoft.com/office/drawing/2014/main" id="{8A1B5844-42CF-DC59-847B-A75724AB7654}"/>
              </a:ext>
            </a:extLst>
          </p:cNvPr>
          <p:cNvPicPr>
            <a:picLocks noChangeAspect="1"/>
          </p:cNvPicPr>
          <p:nvPr/>
        </p:nvPicPr>
        <p:blipFill rotWithShape="1">
          <a:blip r:embed="rId3"/>
          <a:srcRect l="13659" b="-8284"/>
          <a:stretch/>
        </p:blipFill>
        <p:spPr>
          <a:xfrm>
            <a:off x="6477000" y="1524000"/>
            <a:ext cx="4191000" cy="4104894"/>
          </a:xfrm>
          <a:prstGeom prst="rect">
            <a:avLst/>
          </a:prstGeom>
        </p:spPr>
      </p:pic>
      <p:sp>
        <p:nvSpPr>
          <p:cNvPr id="5" name="TextBox 4">
            <a:extLst>
              <a:ext uri="{FF2B5EF4-FFF2-40B4-BE49-F238E27FC236}">
                <a16:creationId xmlns:a16="http://schemas.microsoft.com/office/drawing/2014/main" id="{B816539E-C03C-F8DA-FBE3-4950F7E6FFA7}"/>
              </a:ext>
            </a:extLst>
          </p:cNvPr>
          <p:cNvSpPr txBox="1"/>
          <p:nvPr/>
        </p:nvSpPr>
        <p:spPr>
          <a:xfrm>
            <a:off x="6477002" y="5348002"/>
            <a:ext cx="4078637" cy="653256"/>
          </a:xfrm>
          <a:prstGeom prst="rect">
            <a:avLst/>
          </a:prstGeom>
          <a:noFill/>
        </p:spPr>
        <p:txBody>
          <a:bodyPr wrap="square">
            <a:spAutoFit/>
          </a:bodyPr>
          <a:lstStyle/>
          <a:p>
            <a:pPr algn="ctr" defTabSz="685800">
              <a:lnSpc>
                <a:spcPct val="90000"/>
              </a:lnSpc>
              <a:spcAft>
                <a:spcPts val="450"/>
              </a:spcAft>
              <a:defRPr/>
            </a:pPr>
            <a:r>
              <a:rPr lang="en-US" sz="1350" b="1" dirty="0">
                <a:solidFill>
                  <a:schemeClr val="accent6">
                    <a:lumMod val="50000"/>
                  </a:schemeClr>
                </a:solidFill>
                <a:latin typeface="Calibri" panose="020F0502020204030204"/>
              </a:rPr>
              <a:t>This analysis is used to determine whether a company is meeting expectations and using its resources effectively</a:t>
            </a:r>
          </a:p>
        </p:txBody>
      </p:sp>
    </p:spTree>
    <p:extLst>
      <p:ext uri="{BB962C8B-B14F-4D97-AF65-F5344CB8AC3E}">
        <p14:creationId xmlns:p14="http://schemas.microsoft.com/office/powerpoint/2010/main" val="19392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E81C7-97ED-A354-F492-2F43191FDF9D}"/>
              </a:ext>
            </a:extLst>
          </p:cNvPr>
          <p:cNvSpPr txBox="1"/>
          <p:nvPr/>
        </p:nvSpPr>
        <p:spPr>
          <a:xfrm>
            <a:off x="1524001" y="1219200"/>
            <a:ext cx="5991727"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200" b="1" dirty="0">
                <a:solidFill>
                  <a:schemeClr val="accent6">
                    <a:lumMod val="50000"/>
                  </a:schemeClr>
                </a:solidFill>
                <a:latin typeface="Raleway" panose="020F0502020204030204" pitchFamily="34" charset="0"/>
              </a:rPr>
              <a:t>Contingency plan</a:t>
            </a:r>
            <a:endParaRPr lang="en-US" sz="1200" dirty="0">
              <a:solidFill>
                <a:schemeClr val="accent6">
                  <a:lumMod val="50000"/>
                </a:schemeClr>
              </a:solidFill>
              <a:latin typeface="Raleway" panose="020F0502020204030204" pitchFamily="34" charset="0"/>
            </a:endParaRPr>
          </a:p>
          <a:p>
            <a:pPr defTabSz="685800">
              <a:defRPr/>
            </a:pPr>
            <a:r>
              <a:rPr lang="en-US" sz="1200" dirty="0">
                <a:solidFill>
                  <a:schemeClr val="accent6">
                    <a:lumMod val="50000"/>
                  </a:schemeClr>
                </a:solidFill>
                <a:latin typeface="Encode Sans"/>
              </a:rPr>
              <a:t>The contingency response plan outlines the responses and actions to be implemented if or when a risk occurs (</a:t>
            </a:r>
            <a:r>
              <a:rPr lang="en-US" sz="1200" dirty="0" err="1">
                <a:solidFill>
                  <a:schemeClr val="accent6">
                    <a:lumMod val="50000"/>
                  </a:schemeClr>
                </a:solidFill>
                <a:latin typeface="Encode Sans"/>
              </a:rPr>
              <a:t>Heimann</a:t>
            </a:r>
            <a:r>
              <a:rPr lang="en-US" sz="1200" dirty="0">
                <a:solidFill>
                  <a:schemeClr val="accent6">
                    <a:lumMod val="50000"/>
                  </a:schemeClr>
                </a:solidFill>
                <a:latin typeface="Encode Sans"/>
              </a:rPr>
              <a:t> 2000).</a:t>
            </a:r>
          </a:p>
          <a:p>
            <a:pPr defTabSz="685800">
              <a:defRPr/>
            </a:pPr>
            <a:r>
              <a:rPr lang="en-US" sz="1200" dirty="0">
                <a:solidFill>
                  <a:schemeClr val="accent6">
                    <a:lumMod val="50000"/>
                  </a:schemeClr>
                </a:solidFill>
                <a:latin typeface="Encode Sans"/>
              </a:rPr>
              <a:t> Triggers are defined as the cues to execute contingency risk plans. , track and define the risk triggers to develop the risk contingency responses. As different triggers occur in the environment, the reserves can be used.</a:t>
            </a:r>
          </a:p>
          <a:p>
            <a:pPr defTabSz="685800">
              <a:defRPr/>
            </a:pPr>
            <a:r>
              <a:rPr lang="en-US" sz="1200" dirty="0">
                <a:solidFill>
                  <a:schemeClr val="accent6">
                    <a:lumMod val="50000"/>
                  </a:schemeClr>
                </a:solidFill>
                <a:latin typeface="Encode Sans"/>
              </a:rPr>
              <a:t>Both opportunities and risks should be planned for within contingency plans (</a:t>
            </a:r>
            <a:r>
              <a:rPr lang="en-US" sz="1200" dirty="0" err="1">
                <a:solidFill>
                  <a:schemeClr val="accent6">
                    <a:lumMod val="50000"/>
                  </a:schemeClr>
                </a:solidFill>
                <a:latin typeface="Encode Sans"/>
              </a:rPr>
              <a:t>Heimann</a:t>
            </a:r>
            <a:r>
              <a:rPr lang="en-US" sz="1200" dirty="0">
                <a:solidFill>
                  <a:schemeClr val="accent6">
                    <a:lumMod val="50000"/>
                  </a:schemeClr>
                </a:solidFill>
                <a:latin typeface="Encode Sans"/>
              </a:rPr>
              <a:t> 2000). </a:t>
            </a:r>
          </a:p>
          <a:p>
            <a:pPr defTabSz="685800">
              <a:defRPr/>
            </a:pPr>
            <a:r>
              <a:rPr lang="en-US" sz="1200" dirty="0">
                <a:solidFill>
                  <a:schemeClr val="accent6">
                    <a:lumMod val="50000"/>
                  </a:schemeClr>
                </a:solidFill>
                <a:latin typeface="Encode Sans"/>
              </a:rPr>
              <a:t>This includes any event which poses a risk or a threat to the project – defined as a negative risk. Whereas any event which offers an opportunity for the project is defined as a positive risk. </a:t>
            </a:r>
          </a:p>
          <a:p>
            <a:pPr defTabSz="685800">
              <a:defRPr/>
            </a:pPr>
            <a:r>
              <a:rPr lang="en-US" sz="1200" dirty="0">
                <a:solidFill>
                  <a:schemeClr val="accent6">
                    <a:lumMod val="50000"/>
                  </a:schemeClr>
                </a:solidFill>
                <a:latin typeface="Encode Sans"/>
              </a:rPr>
              <a:t>Across both these events, the response planning is in place to ensure that the most is made out of any opportunity and to provide a strategy to respond to and overcome risks.</a:t>
            </a:r>
          </a:p>
          <a:p>
            <a:pPr defTabSz="685800">
              <a:defRPr/>
            </a:pPr>
            <a:r>
              <a:rPr lang="en-US" sz="1200" dirty="0">
                <a:solidFill>
                  <a:schemeClr val="accent6">
                    <a:lumMod val="50000"/>
                  </a:schemeClr>
                </a:solidFill>
                <a:latin typeface="Encode Sans"/>
              </a:rPr>
              <a:t>Steps for creating the contingency plan:</a:t>
            </a:r>
          </a:p>
          <a:p>
            <a:pPr marL="257175" indent="-257175" defTabSz="685800">
              <a:buFont typeface="+mj-lt"/>
              <a:buAutoNum type="arabicPeriod"/>
              <a:defRPr/>
            </a:pPr>
            <a:r>
              <a:rPr lang="en-US" sz="1200" dirty="0">
                <a:solidFill>
                  <a:schemeClr val="accent6">
                    <a:lumMod val="50000"/>
                  </a:schemeClr>
                </a:solidFill>
                <a:latin typeface="Encode Sans"/>
              </a:rPr>
              <a:t>Identify specific events which could trigger the implementation of the contingency plan.</a:t>
            </a:r>
          </a:p>
          <a:p>
            <a:pPr marL="257175" indent="-257175" defTabSz="685800">
              <a:buFont typeface="+mj-lt"/>
              <a:buAutoNum type="arabicPeriod"/>
              <a:defRPr/>
            </a:pPr>
            <a:r>
              <a:rPr lang="en-US" sz="1200" dirty="0">
                <a:solidFill>
                  <a:schemeClr val="accent6">
                    <a:lumMod val="50000"/>
                  </a:schemeClr>
                </a:solidFill>
                <a:latin typeface="Encode Sans"/>
              </a:rPr>
              <a:t>Document the roles and responsibilities, timeframes or processes, where the plan occurs and how it will be implemented.</a:t>
            </a:r>
          </a:p>
          <a:p>
            <a:pPr marL="257175" indent="-257175" defTabSz="685800">
              <a:buFont typeface="+mj-lt"/>
              <a:buAutoNum type="arabicPeriod"/>
              <a:defRPr/>
            </a:pPr>
            <a:r>
              <a:rPr lang="en-US" sz="1200" dirty="0">
                <a:solidFill>
                  <a:schemeClr val="accent6">
                    <a:lumMod val="50000"/>
                  </a:schemeClr>
                </a:solidFill>
                <a:latin typeface="Encode Sans"/>
              </a:rPr>
              <a:t>Outline guidelines to report and communicate processes. </a:t>
            </a:r>
          </a:p>
          <a:p>
            <a:pPr marL="257175" indent="-257175" defTabSz="685800">
              <a:buFont typeface="+mj-lt"/>
              <a:buAutoNum type="arabicPeriod"/>
              <a:defRPr/>
            </a:pPr>
            <a:r>
              <a:rPr lang="en-US" sz="1200" dirty="0">
                <a:solidFill>
                  <a:schemeClr val="accent6">
                    <a:lumMod val="50000"/>
                  </a:schemeClr>
                </a:solidFill>
                <a:latin typeface="Encode Sans"/>
              </a:rPr>
              <a:t>Document how stakeholders will be engaged, who will send the information, how frequently, and how soon after risks occur the communication needs to be </a:t>
            </a:r>
            <a:r>
              <a:rPr lang="en-US" sz="1200" dirty="0" err="1">
                <a:solidFill>
                  <a:schemeClr val="accent6">
                    <a:lumMod val="50000"/>
                  </a:schemeClr>
                </a:solidFill>
                <a:latin typeface="Encode Sans"/>
              </a:rPr>
              <a:t>shared.Monitor</a:t>
            </a:r>
            <a:r>
              <a:rPr lang="en-US" sz="1200" dirty="0">
                <a:solidFill>
                  <a:schemeClr val="accent6">
                    <a:lumMod val="50000"/>
                  </a:schemeClr>
                </a:solidFill>
                <a:latin typeface="Encode Sans"/>
              </a:rPr>
              <a:t> and report the contingency plan, ensuring it is up-to-date with all potential risks.</a:t>
            </a:r>
          </a:p>
        </p:txBody>
      </p:sp>
      <p:pic>
        <p:nvPicPr>
          <p:cNvPr id="8194" name="Picture 2" descr="What Is Contingency Planning? [+ Examples]">
            <a:extLst>
              <a:ext uri="{FF2B5EF4-FFF2-40B4-BE49-F238E27FC236}">
                <a16:creationId xmlns:a16="http://schemas.microsoft.com/office/drawing/2014/main" id="{73EBB59F-4EE0-06BD-8042-EBEA69A9A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43" t="4737" r="9081" b="9073"/>
          <a:stretch/>
        </p:blipFill>
        <p:spPr bwMode="auto">
          <a:xfrm>
            <a:off x="7741318" y="1519238"/>
            <a:ext cx="2926682" cy="419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96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ure 5. Outlines the risk mitigation process: 1. Risk identification: potential risks are identified and their relationships are defined. 2. Risk analysis and evaluation: the likelihoods and consequences of risks are assessed. Consequences can include budget, schedule, technical, performance impacts and functionality. 3. Risk prioritisation: all identified risks are prioritised and ranked by the most critical to the least. 4. Risk mitigation planning, implementation, and monitoring and controlling: risks that have been analysed and ranked as high or medium criticality have mitigation planning conducted. 5. Risk tracking: throughout the project, the risks are identified and added to the register.">
            <a:extLst>
              <a:ext uri="{FF2B5EF4-FFF2-40B4-BE49-F238E27FC236}">
                <a16:creationId xmlns:a16="http://schemas.microsoft.com/office/drawing/2014/main" id="{C0392FFF-DEC6-527C-86FD-1286DE5A1A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
          <a:stretch/>
        </p:blipFill>
        <p:spPr bwMode="auto">
          <a:xfrm>
            <a:off x="5193239" y="2122766"/>
            <a:ext cx="5390148" cy="3393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75A9CA-5F95-41C0-11AE-C17C07AFAB7C}"/>
              </a:ext>
            </a:extLst>
          </p:cNvPr>
          <p:cNvSpPr txBox="1"/>
          <p:nvPr/>
        </p:nvSpPr>
        <p:spPr>
          <a:xfrm>
            <a:off x="1866900" y="5516003"/>
            <a:ext cx="8563477" cy="507831"/>
          </a:xfrm>
          <a:prstGeom prst="rect">
            <a:avLst/>
          </a:prstGeom>
          <a:solidFill>
            <a:schemeClr val="bg1"/>
          </a:solidFill>
        </p:spPr>
        <p:txBody>
          <a:bodyPr wrap="square">
            <a:spAutoFit/>
          </a:bodyPr>
          <a:lstStyle/>
          <a:p>
            <a:pPr defTabSz="685800">
              <a:defRPr/>
            </a:pPr>
            <a:r>
              <a:rPr lang="en-US" sz="1350" dirty="0">
                <a:solidFill>
                  <a:schemeClr val="accent6">
                    <a:lumMod val="50000"/>
                  </a:schemeClr>
                </a:solidFill>
                <a:latin typeface="Encode Sans"/>
              </a:rPr>
              <a:t>Figure 5. Risk mitigation plan process, by Carmen </a:t>
            </a:r>
            <a:r>
              <a:rPr lang="en-US" sz="1350" dirty="0" err="1">
                <a:solidFill>
                  <a:schemeClr val="accent6">
                    <a:lumMod val="50000"/>
                  </a:schemeClr>
                </a:solidFill>
                <a:latin typeface="Encode Sans"/>
              </a:rPr>
              <a:t>Reaiche</a:t>
            </a:r>
            <a:r>
              <a:rPr lang="en-US" sz="1350" dirty="0">
                <a:solidFill>
                  <a:schemeClr val="accent6">
                    <a:lumMod val="50000"/>
                  </a:schemeClr>
                </a:solidFill>
                <a:latin typeface="Encode Sans"/>
              </a:rPr>
              <a:t>, Samantha </a:t>
            </a:r>
            <a:r>
              <a:rPr lang="en-US" sz="1350" dirty="0" err="1">
                <a:solidFill>
                  <a:schemeClr val="accent6">
                    <a:lumMod val="50000"/>
                  </a:schemeClr>
                </a:solidFill>
                <a:latin typeface="Encode Sans"/>
              </a:rPr>
              <a:t>Papavasiliou</a:t>
            </a:r>
            <a:r>
              <a:rPr lang="en-US" sz="1350" dirty="0">
                <a:solidFill>
                  <a:schemeClr val="accent6">
                    <a:lumMod val="50000"/>
                  </a:schemeClr>
                </a:solidFill>
                <a:latin typeface="Encode Sans"/>
              </a:rPr>
              <a:t> and Frank </a:t>
            </a:r>
            <a:r>
              <a:rPr lang="en-US" sz="1350" dirty="0" err="1">
                <a:solidFill>
                  <a:schemeClr val="accent6">
                    <a:lumMod val="50000"/>
                  </a:schemeClr>
                </a:solidFill>
                <a:latin typeface="Encode Sans"/>
              </a:rPr>
              <a:t>Anglani</a:t>
            </a:r>
            <a:r>
              <a:rPr lang="en-US" sz="1350" dirty="0">
                <a:solidFill>
                  <a:schemeClr val="accent6">
                    <a:lumMod val="50000"/>
                  </a:schemeClr>
                </a:solidFill>
                <a:latin typeface="Encode Sans"/>
              </a:rPr>
              <a:t>, licensed under CC BY (Attribution) 4</a:t>
            </a:r>
            <a:endParaRPr lang="ar-SA" sz="1350" dirty="0">
              <a:solidFill>
                <a:schemeClr val="accent6">
                  <a:lumMod val="50000"/>
                </a:schemeClr>
              </a:solidFill>
              <a:latin typeface="Calibri" panose="020F0502020204030204"/>
              <a:cs typeface="Arial" panose="020B0604020202020204" pitchFamily="34" charset="0"/>
            </a:endParaRPr>
          </a:p>
        </p:txBody>
      </p:sp>
      <p:sp>
        <p:nvSpPr>
          <p:cNvPr id="5" name="TextBox 4">
            <a:extLst>
              <a:ext uri="{FF2B5EF4-FFF2-40B4-BE49-F238E27FC236}">
                <a16:creationId xmlns:a16="http://schemas.microsoft.com/office/drawing/2014/main" id="{962389E4-7A7E-E553-57AE-EDB946FD6034}"/>
              </a:ext>
            </a:extLst>
          </p:cNvPr>
          <p:cNvSpPr txBox="1"/>
          <p:nvPr/>
        </p:nvSpPr>
        <p:spPr>
          <a:xfrm>
            <a:off x="1578141" y="2122766"/>
            <a:ext cx="3562100"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buFont typeface="+mj-lt"/>
              <a:buAutoNum type="arabicPeriod"/>
              <a:defRPr/>
            </a:pPr>
            <a:r>
              <a:rPr lang="en-US" sz="1350" b="1" dirty="0">
                <a:solidFill>
                  <a:schemeClr val="accent6">
                    <a:lumMod val="50000"/>
                  </a:schemeClr>
                </a:solidFill>
                <a:latin typeface="Encode Sans"/>
              </a:rPr>
              <a:t>Risk identification:</a:t>
            </a:r>
            <a:r>
              <a:rPr lang="en-US" sz="1350" dirty="0">
                <a:solidFill>
                  <a:schemeClr val="accent6">
                    <a:lumMod val="50000"/>
                  </a:schemeClr>
                </a:solidFill>
                <a:latin typeface="Encode Sans"/>
              </a:rPr>
              <a:t> potential risks are identified and their relationships are defined.</a:t>
            </a:r>
          </a:p>
          <a:p>
            <a:pPr defTabSz="685800">
              <a:buFont typeface="+mj-lt"/>
              <a:buAutoNum type="arabicPeriod"/>
              <a:defRPr/>
            </a:pPr>
            <a:r>
              <a:rPr lang="en-US" sz="1350" b="1" dirty="0">
                <a:solidFill>
                  <a:schemeClr val="accent6">
                    <a:lumMod val="50000"/>
                  </a:schemeClr>
                </a:solidFill>
                <a:latin typeface="Encode Sans"/>
              </a:rPr>
              <a:t>Risk analysis and evaluation:</a:t>
            </a:r>
            <a:r>
              <a:rPr lang="en-US" sz="1350" dirty="0">
                <a:solidFill>
                  <a:schemeClr val="accent6">
                    <a:lumMod val="50000"/>
                  </a:schemeClr>
                </a:solidFill>
                <a:latin typeface="Encode Sans"/>
              </a:rPr>
              <a:t> the likelihoods and consequences of risks are assessed. Consequences can include budget, schedule, technical, performance impacts and functionality.</a:t>
            </a:r>
          </a:p>
          <a:p>
            <a:pPr defTabSz="685800">
              <a:buFont typeface="+mj-lt"/>
              <a:buAutoNum type="arabicPeriod"/>
              <a:defRPr/>
            </a:pPr>
            <a:r>
              <a:rPr lang="en-US" sz="1350" b="1" dirty="0">
                <a:solidFill>
                  <a:schemeClr val="accent6">
                    <a:lumMod val="50000"/>
                  </a:schemeClr>
                </a:solidFill>
                <a:latin typeface="Encode Sans"/>
              </a:rPr>
              <a:t>Risk </a:t>
            </a:r>
            <a:r>
              <a:rPr lang="en-US" sz="1350" b="1" dirty="0" err="1">
                <a:solidFill>
                  <a:schemeClr val="accent6">
                    <a:lumMod val="50000"/>
                  </a:schemeClr>
                </a:solidFill>
                <a:latin typeface="Encode Sans"/>
              </a:rPr>
              <a:t>prioritisation</a:t>
            </a:r>
            <a:r>
              <a:rPr lang="en-US" sz="1350" b="1" dirty="0">
                <a:solidFill>
                  <a:schemeClr val="accent6">
                    <a:lumMod val="50000"/>
                  </a:schemeClr>
                </a:solidFill>
                <a:latin typeface="Encode Sans"/>
              </a:rPr>
              <a:t>:</a:t>
            </a:r>
            <a:r>
              <a:rPr lang="en-US" sz="1350" dirty="0">
                <a:solidFill>
                  <a:schemeClr val="accent6">
                    <a:lumMod val="50000"/>
                  </a:schemeClr>
                </a:solidFill>
                <a:latin typeface="Encode Sans"/>
              </a:rPr>
              <a:t> all identified risks are </a:t>
            </a:r>
            <a:r>
              <a:rPr lang="en-US" sz="1350" dirty="0" err="1">
                <a:solidFill>
                  <a:schemeClr val="accent6">
                    <a:lumMod val="50000"/>
                  </a:schemeClr>
                </a:solidFill>
                <a:latin typeface="Encode Sans"/>
              </a:rPr>
              <a:t>prioritised</a:t>
            </a:r>
            <a:r>
              <a:rPr lang="en-US" sz="1350" dirty="0">
                <a:solidFill>
                  <a:schemeClr val="accent6">
                    <a:lumMod val="50000"/>
                  </a:schemeClr>
                </a:solidFill>
                <a:latin typeface="Encode Sans"/>
              </a:rPr>
              <a:t> and ranked by the most critical to the least.</a:t>
            </a:r>
          </a:p>
          <a:p>
            <a:pPr defTabSz="685800">
              <a:buFont typeface="+mj-lt"/>
              <a:buAutoNum type="arabicPeriod"/>
              <a:defRPr/>
            </a:pPr>
            <a:r>
              <a:rPr lang="en-US" sz="1350" b="1" dirty="0">
                <a:solidFill>
                  <a:schemeClr val="accent6">
                    <a:lumMod val="50000"/>
                  </a:schemeClr>
                </a:solidFill>
                <a:latin typeface="Encode Sans"/>
              </a:rPr>
              <a:t>Risk mitigation planning, implementation, and monitoring and controlling:</a:t>
            </a:r>
            <a:r>
              <a:rPr lang="en-US" sz="1350" dirty="0">
                <a:solidFill>
                  <a:schemeClr val="accent6">
                    <a:lumMod val="50000"/>
                  </a:schemeClr>
                </a:solidFill>
                <a:latin typeface="Encode Sans"/>
              </a:rPr>
              <a:t> risks that have been </a:t>
            </a:r>
            <a:r>
              <a:rPr lang="en-US" sz="1350" dirty="0" err="1">
                <a:solidFill>
                  <a:schemeClr val="accent6">
                    <a:lumMod val="50000"/>
                  </a:schemeClr>
                </a:solidFill>
                <a:latin typeface="Encode Sans"/>
              </a:rPr>
              <a:t>analysed</a:t>
            </a:r>
            <a:r>
              <a:rPr lang="en-US" sz="1350" dirty="0">
                <a:solidFill>
                  <a:schemeClr val="accent6">
                    <a:lumMod val="50000"/>
                  </a:schemeClr>
                </a:solidFill>
                <a:latin typeface="Encode Sans"/>
              </a:rPr>
              <a:t> and ranked as high or medium criticality have mitigation planning conducted.</a:t>
            </a:r>
          </a:p>
          <a:p>
            <a:pPr defTabSz="685800">
              <a:buFont typeface="+mj-lt"/>
              <a:buAutoNum type="arabicPeriod"/>
              <a:defRPr/>
            </a:pPr>
            <a:r>
              <a:rPr lang="en-US" sz="1350" b="1" dirty="0">
                <a:solidFill>
                  <a:schemeClr val="accent6">
                    <a:lumMod val="50000"/>
                  </a:schemeClr>
                </a:solidFill>
                <a:latin typeface="Encode Sans"/>
              </a:rPr>
              <a:t>Risk tracking:</a:t>
            </a:r>
            <a:r>
              <a:rPr lang="en-US" sz="1350" dirty="0">
                <a:solidFill>
                  <a:schemeClr val="accent6">
                    <a:lumMod val="50000"/>
                  </a:schemeClr>
                </a:solidFill>
                <a:latin typeface="Encode Sans"/>
              </a:rPr>
              <a:t> throughout the project, the risks are identified and added to the </a:t>
            </a:r>
            <a:r>
              <a:rPr lang="en-US" sz="1350" dirty="0" err="1">
                <a:solidFill>
                  <a:schemeClr val="accent6">
                    <a:lumMod val="50000"/>
                  </a:schemeClr>
                </a:solidFill>
                <a:latin typeface="Encode Sans"/>
              </a:rPr>
              <a:t>registe</a:t>
            </a:r>
            <a:endParaRPr lang="en-US" sz="1350" dirty="0">
              <a:solidFill>
                <a:schemeClr val="accent6">
                  <a:lumMod val="50000"/>
                </a:schemeClr>
              </a:solidFill>
              <a:latin typeface="Encode Sans"/>
            </a:endParaRPr>
          </a:p>
        </p:txBody>
      </p:sp>
      <p:sp>
        <p:nvSpPr>
          <p:cNvPr id="7" name="TextBox 6">
            <a:extLst>
              <a:ext uri="{FF2B5EF4-FFF2-40B4-BE49-F238E27FC236}">
                <a16:creationId xmlns:a16="http://schemas.microsoft.com/office/drawing/2014/main" id="{2FDE715F-4DED-5BD1-FFDF-DAEB89FE40E7}"/>
              </a:ext>
            </a:extLst>
          </p:cNvPr>
          <p:cNvSpPr txBox="1"/>
          <p:nvPr/>
        </p:nvSpPr>
        <p:spPr>
          <a:xfrm>
            <a:off x="1578141" y="1143760"/>
            <a:ext cx="4570496" cy="715581"/>
          </a:xfrm>
          <a:prstGeom prst="rect">
            <a:avLst/>
          </a:prstGeom>
          <a:noFill/>
        </p:spPr>
        <p:txBody>
          <a:bodyPr wrap="square">
            <a:spAutoFit/>
          </a:bodyPr>
          <a:lstStyle/>
          <a:p>
            <a:pPr defTabSz="685800">
              <a:defRPr/>
            </a:pPr>
            <a:r>
              <a:rPr lang="en-US" sz="1350" b="1" dirty="0">
                <a:solidFill>
                  <a:schemeClr val="accent6">
                    <a:lumMod val="50000"/>
                  </a:schemeClr>
                </a:solidFill>
                <a:latin typeface="Raleway" pitchFamily="2" charset="77"/>
              </a:rPr>
              <a:t>Risk mitigation plans</a:t>
            </a:r>
            <a:endParaRPr lang="en-US" sz="1350" dirty="0">
              <a:solidFill>
                <a:schemeClr val="accent6">
                  <a:lumMod val="50000"/>
                </a:schemeClr>
              </a:solidFill>
              <a:latin typeface="Raleway" pitchFamily="2" charset="77"/>
            </a:endParaRPr>
          </a:p>
          <a:p>
            <a:pPr defTabSz="685800">
              <a:defRPr/>
            </a:pPr>
            <a:br>
              <a:rPr lang="en-US" sz="1350" dirty="0">
                <a:solidFill>
                  <a:schemeClr val="accent6">
                    <a:lumMod val="50000"/>
                  </a:schemeClr>
                </a:solidFill>
                <a:latin typeface="Calibri" panose="020F0502020204030204"/>
              </a:rPr>
            </a:br>
            <a:endParaRPr lang="ar-SA" sz="1350" dirty="0">
              <a:solidFill>
                <a:schemeClr val="accent6">
                  <a:lumMod val="50000"/>
                </a:schemeClr>
              </a:solidFill>
              <a:latin typeface="Calibri" panose="020F0502020204030204"/>
              <a:cs typeface="Arial" panose="020B0604020202020204" pitchFamily="34" charset="0"/>
            </a:endParaRPr>
          </a:p>
        </p:txBody>
      </p:sp>
      <p:sp>
        <p:nvSpPr>
          <p:cNvPr id="9" name="TextBox 8">
            <a:extLst>
              <a:ext uri="{FF2B5EF4-FFF2-40B4-BE49-F238E27FC236}">
                <a16:creationId xmlns:a16="http://schemas.microsoft.com/office/drawing/2014/main" id="{8D2F02C4-CE27-45D1-7D15-1F5044627ACE}"/>
              </a:ext>
            </a:extLst>
          </p:cNvPr>
          <p:cNvSpPr txBox="1"/>
          <p:nvPr/>
        </p:nvSpPr>
        <p:spPr>
          <a:xfrm>
            <a:off x="1608613" y="1430269"/>
            <a:ext cx="8821762" cy="507831"/>
          </a:xfrm>
          <a:prstGeom prst="rect">
            <a:avLst/>
          </a:prstGeom>
          <a:noFill/>
        </p:spPr>
        <p:txBody>
          <a:bodyPr wrap="square">
            <a:spAutoFit/>
          </a:bodyPr>
          <a:lstStyle/>
          <a:p>
            <a:pPr defTabSz="685800">
              <a:defRPr/>
            </a:pPr>
            <a:r>
              <a:rPr lang="en-US" sz="1350" dirty="0">
                <a:solidFill>
                  <a:schemeClr val="accent6">
                    <a:lumMod val="50000"/>
                  </a:schemeClr>
                </a:solidFill>
                <a:latin typeface="Encode Sans"/>
              </a:rPr>
              <a:t>The risk mitigation plan outlines actions to be taken in advance of a risk occurring or pre-emptively in response to a risk trigger occurring (Becker 2004).</a:t>
            </a:r>
            <a:endParaRPr lang="ar-SA" sz="1350"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2545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heckerboard(across)">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2520C0FA-39FA-E3D1-109E-627ACAA699D1}"/>
              </a:ext>
            </a:extLst>
          </p:cNvPr>
          <p:cNvSpPr>
            <a:spLocks noChangeArrowheads="1"/>
          </p:cNvSpPr>
          <p:nvPr/>
        </p:nvSpPr>
        <p:spPr bwMode="auto">
          <a:xfrm>
            <a:off x="2057400" y="1211102"/>
            <a:ext cx="8498900" cy="86940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lnSpc>
                <a:spcPct val="90000"/>
              </a:lnSpc>
              <a:spcAft>
                <a:spcPts val="450"/>
              </a:spcAft>
              <a:defRPr/>
            </a:pPr>
            <a:r>
              <a:rPr lang="en-US" altLang="en-SA" sz="1350" dirty="0">
                <a:solidFill>
                  <a:schemeClr val="accent6">
                    <a:lumMod val="50000"/>
                  </a:schemeClr>
                </a:solidFill>
                <a:latin typeface="Calibri Light" panose="020F0302020204030204"/>
              </a:rPr>
              <a:t>There are numerous factors which need to be considered as part of risk mitigation and contingency plans (Becker 2004), including:</a:t>
            </a:r>
          </a:p>
          <a:p>
            <a:pPr defTabSz="685800" eaLnBrk="1" hangingPunct="1">
              <a:lnSpc>
                <a:spcPct val="90000"/>
              </a:lnSpc>
              <a:spcAft>
                <a:spcPts val="450"/>
              </a:spcAft>
              <a:defRPr/>
            </a:pPr>
            <a:br>
              <a:rPr lang="en-US" altLang="en-SA" sz="1350" dirty="0">
                <a:solidFill>
                  <a:schemeClr val="accent6">
                    <a:lumMod val="50000"/>
                  </a:schemeClr>
                </a:solidFill>
                <a:latin typeface="Calibri Light" panose="020F0302020204030204"/>
              </a:rPr>
            </a:br>
            <a:endParaRPr lang="en-US" altLang="en-SA" sz="1350" dirty="0">
              <a:solidFill>
                <a:schemeClr val="accent6">
                  <a:lumMod val="50000"/>
                </a:schemeClr>
              </a:solidFill>
              <a:latin typeface="Calibri Light" panose="020F0302020204030204"/>
            </a:endParaRPr>
          </a:p>
          <a:p>
            <a:pPr defTabSz="685800" eaLnBrk="1" hangingPunct="1">
              <a:lnSpc>
                <a:spcPct val="90000"/>
              </a:lnSpc>
              <a:spcAft>
                <a:spcPts val="450"/>
              </a:spcAft>
              <a:defRPr/>
            </a:pPr>
            <a:endParaRPr lang="en-US" altLang="en-SA" sz="1350" dirty="0">
              <a:solidFill>
                <a:schemeClr val="accent6">
                  <a:lumMod val="50000"/>
                </a:schemeClr>
              </a:solidFill>
              <a:latin typeface="Calibri Light" panose="020F0302020204030204"/>
            </a:endParaRPr>
          </a:p>
        </p:txBody>
      </p:sp>
      <p:graphicFrame>
        <p:nvGraphicFramePr>
          <p:cNvPr id="2" name="Table 1">
            <a:extLst>
              <a:ext uri="{FF2B5EF4-FFF2-40B4-BE49-F238E27FC236}">
                <a16:creationId xmlns:a16="http://schemas.microsoft.com/office/drawing/2014/main" id="{43FB2EE7-76E2-360F-74A5-4B3412BFD76B}"/>
              </a:ext>
            </a:extLst>
          </p:cNvPr>
          <p:cNvGraphicFramePr>
            <a:graphicFrameLocks noGrp="1"/>
          </p:cNvGraphicFramePr>
          <p:nvPr>
            <p:extLst>
              <p:ext uri="{D42A27DB-BD31-4B8C-83A1-F6EECF244321}">
                <p14:modId xmlns:p14="http://schemas.microsoft.com/office/powerpoint/2010/main" val="2328538397"/>
              </p:ext>
            </p:extLst>
          </p:nvPr>
        </p:nvGraphicFramePr>
        <p:xfrm>
          <a:off x="2362200" y="1759439"/>
          <a:ext cx="7242264" cy="3339123"/>
        </p:xfrm>
        <a:graphic>
          <a:graphicData uri="http://schemas.openxmlformats.org/drawingml/2006/table">
            <a:tbl>
              <a:tblPr/>
              <a:tblGrid>
                <a:gridCol w="3614841">
                  <a:extLst>
                    <a:ext uri="{9D8B030D-6E8A-4147-A177-3AD203B41FA5}">
                      <a16:colId xmlns:a16="http://schemas.microsoft.com/office/drawing/2014/main" val="947942264"/>
                    </a:ext>
                  </a:extLst>
                </a:gridCol>
                <a:gridCol w="3627423">
                  <a:extLst>
                    <a:ext uri="{9D8B030D-6E8A-4147-A177-3AD203B41FA5}">
                      <a16:colId xmlns:a16="http://schemas.microsoft.com/office/drawing/2014/main" val="4096458906"/>
                    </a:ext>
                  </a:extLst>
                </a:gridCol>
              </a:tblGrid>
              <a:tr h="275497">
                <a:tc>
                  <a:txBody>
                    <a:bodyPr/>
                    <a:lstStyle/>
                    <a:p>
                      <a:pPr algn="l" fontAlgn="ctr"/>
                      <a:r>
                        <a:rPr lang="en-US" sz="1200" b="1">
                          <a:effectLst/>
                        </a:rPr>
                        <a:t>Risk Mitigation Plan</a:t>
                      </a:r>
                      <a:endParaRPr lang="en-US" sz="1200">
                        <a:effectLst/>
                      </a:endParaRPr>
                    </a:p>
                  </a:txBody>
                  <a:tcPr marL="61698" marR="61698" marT="30849" marB="30849" anchor="ctr">
                    <a:lnL>
                      <a:noFill/>
                    </a:lnL>
                    <a:lnR>
                      <a:noFill/>
                    </a:lnR>
                    <a:lnT>
                      <a:noFill/>
                    </a:lnT>
                    <a:lnB>
                      <a:noFill/>
                    </a:lnB>
                    <a:solidFill>
                      <a:srgbClr val="FFFFFF"/>
                    </a:solidFill>
                  </a:tcPr>
                </a:tc>
                <a:tc>
                  <a:txBody>
                    <a:bodyPr/>
                    <a:lstStyle/>
                    <a:p>
                      <a:pPr algn="l" fontAlgn="ctr"/>
                      <a:r>
                        <a:rPr lang="en-US" sz="1200" b="1">
                          <a:effectLst/>
                        </a:rPr>
                        <a:t>Risk Contingency Plan</a:t>
                      </a:r>
                      <a:endParaRPr lang="en-US" sz="1200">
                        <a:effectLst/>
                      </a:endParaRP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40614139"/>
                  </a:ext>
                </a:extLst>
              </a:tr>
              <a:tr h="650195">
                <a:tc>
                  <a:txBody>
                    <a:bodyPr/>
                    <a:lstStyle/>
                    <a:p>
                      <a:pPr algn="l" fontAlgn="ctr"/>
                      <a:r>
                        <a:rPr lang="en-US" sz="1200" dirty="0">
                          <a:effectLst/>
                        </a:rPr>
                        <a:t>Actions identified to respond to a potential risk occurring, a risk trigger occurring and/or regardless of risk occurrence.</a:t>
                      </a:r>
                    </a:p>
                  </a:txBody>
                  <a:tcPr marL="61698" marR="61698" marT="30849" marB="30849" anchor="ctr">
                    <a:lnL>
                      <a:noFill/>
                    </a:lnL>
                    <a:lnR>
                      <a:noFill/>
                    </a:lnR>
                    <a:lnT>
                      <a:noFill/>
                    </a:lnT>
                    <a:lnB>
                      <a:noFill/>
                    </a:lnB>
                    <a:solidFill>
                      <a:srgbClr val="FFFFFF"/>
                    </a:solidFill>
                  </a:tcPr>
                </a:tc>
                <a:tc>
                  <a:txBody>
                    <a:bodyPr/>
                    <a:lstStyle/>
                    <a:p>
                      <a:pPr algn="l" fontAlgn="ctr"/>
                      <a:r>
                        <a:rPr lang="en-US" sz="1200">
                          <a:effectLst/>
                        </a:rPr>
                        <a:t>Actions are planned and conditions are monitored for those that could trigger a risk. Actions are taken when warning signs are identified.</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3372526232"/>
                  </a:ext>
                </a:extLst>
              </a:tr>
              <a:tr h="462846">
                <a:tc>
                  <a:txBody>
                    <a:bodyPr/>
                    <a:lstStyle/>
                    <a:p>
                      <a:pPr algn="l" fontAlgn="ctr"/>
                      <a:r>
                        <a:rPr lang="en-US" sz="1200">
                          <a:effectLst/>
                        </a:rPr>
                        <a:t>Time and money are spent in advance for a specific risk condition.</a:t>
                      </a:r>
                    </a:p>
                  </a:txBody>
                  <a:tcPr marL="61698" marR="61698" marT="30849" marB="30849" anchor="ctr">
                    <a:lnL>
                      <a:noFill/>
                    </a:lnL>
                    <a:lnR>
                      <a:noFill/>
                    </a:lnR>
                    <a:lnT>
                      <a:noFill/>
                    </a:lnT>
                    <a:lnB>
                      <a:noFill/>
                    </a:lnB>
                    <a:solidFill>
                      <a:srgbClr val="FFFFFF"/>
                    </a:solidFill>
                  </a:tcPr>
                </a:tc>
                <a:tc>
                  <a:txBody>
                    <a:bodyPr/>
                    <a:lstStyle/>
                    <a:p>
                      <a:pPr algn="l" fontAlgn="ctr"/>
                      <a:r>
                        <a:rPr lang="en-US" sz="1200">
                          <a:effectLst/>
                        </a:rPr>
                        <a:t>Time and money are not spent in advance, but money is set aside to use when or as needed.</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3526249881"/>
                  </a:ext>
                </a:extLst>
              </a:tr>
              <a:tr h="650195">
                <a:tc>
                  <a:txBody>
                    <a:bodyPr/>
                    <a:lstStyle/>
                    <a:p>
                      <a:pPr algn="l" fontAlgn="ctr"/>
                      <a:r>
                        <a:rPr lang="en-US" sz="1200" dirty="0">
                          <a:effectLst/>
                        </a:rPr>
                        <a:t>Risk mitigation occurs outside risk thresholds. Applying a mitigation plan can reduce the risk likelihood and consequence.</a:t>
                      </a:r>
                    </a:p>
                  </a:txBody>
                  <a:tcPr marL="61698" marR="61698" marT="30849" marB="30849" anchor="ctr">
                    <a:lnL>
                      <a:noFill/>
                    </a:lnL>
                    <a:lnR>
                      <a:noFill/>
                    </a:lnR>
                    <a:lnT>
                      <a:noFill/>
                    </a:lnT>
                    <a:lnB>
                      <a:noFill/>
                    </a:lnB>
                    <a:solidFill>
                      <a:srgbClr val="FFFFFF"/>
                    </a:solidFill>
                  </a:tcPr>
                </a:tc>
                <a:tc>
                  <a:txBody>
                    <a:bodyPr/>
                    <a:lstStyle/>
                    <a:p>
                      <a:pPr algn="l" fontAlgn="ctr"/>
                      <a:r>
                        <a:rPr lang="en-US" sz="1200" dirty="0">
                          <a:effectLst/>
                        </a:rPr>
                        <a:t>Contingency plan does not change the likelihood or consequence of risk – the aim is to control the consequence for a risk event that could occur.</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2035440541"/>
                  </a:ext>
                </a:extLst>
              </a:tr>
              <a:tr h="462846">
                <a:tc>
                  <a:txBody>
                    <a:bodyPr/>
                    <a:lstStyle/>
                    <a:p>
                      <a:pPr algn="l" fontAlgn="ctr"/>
                      <a:r>
                        <a:rPr lang="en-US" sz="1200">
                          <a:effectLst/>
                        </a:rPr>
                        <a:t>Used as the initial level of defence for high exposure risks.</a:t>
                      </a:r>
                    </a:p>
                  </a:txBody>
                  <a:tcPr marL="61698" marR="61698" marT="30849" marB="30849" anchor="ctr">
                    <a:lnL>
                      <a:noFill/>
                    </a:lnL>
                    <a:lnR>
                      <a:noFill/>
                    </a:lnR>
                    <a:lnT>
                      <a:noFill/>
                    </a:lnT>
                    <a:lnB>
                      <a:noFill/>
                    </a:lnB>
                    <a:solidFill>
                      <a:srgbClr val="FFFFFF"/>
                    </a:solidFill>
                  </a:tcPr>
                </a:tc>
                <a:tc>
                  <a:txBody>
                    <a:bodyPr/>
                    <a:lstStyle/>
                    <a:p>
                      <a:pPr algn="l" fontAlgn="ctr"/>
                      <a:r>
                        <a:rPr lang="en-US" sz="1200">
                          <a:effectLst/>
                        </a:rPr>
                        <a:t>Used as a fallback plan for high exposure risks.</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2907322597"/>
                  </a:ext>
                </a:extLst>
              </a:tr>
              <a:tr h="837544">
                <a:tc>
                  <a:txBody>
                    <a:bodyPr/>
                    <a:lstStyle/>
                    <a:p>
                      <a:pPr algn="l" fontAlgn="ctr"/>
                      <a:r>
                        <a:rPr lang="en-US" sz="1200" dirty="0">
                          <a:effectLst/>
                        </a:rPr>
                        <a:t>In specific situations a proactive action plan is required to reduce the likelihood and consequence of risks. The plan is about supporting the contingency plan.</a:t>
                      </a:r>
                    </a:p>
                  </a:txBody>
                  <a:tcPr marL="61698" marR="61698" marT="30849" marB="30849" anchor="ctr">
                    <a:lnL>
                      <a:noFill/>
                    </a:lnL>
                    <a:lnR>
                      <a:noFill/>
                    </a:lnR>
                    <a:lnT>
                      <a:noFill/>
                    </a:lnT>
                    <a:lnB>
                      <a:noFill/>
                    </a:lnB>
                    <a:solidFill>
                      <a:srgbClr val="FFFFFF"/>
                    </a:solidFill>
                  </a:tcPr>
                </a:tc>
                <a:tc>
                  <a:txBody>
                    <a:bodyPr/>
                    <a:lstStyle/>
                    <a:p>
                      <a:pPr algn="l" fontAlgn="ctr"/>
                      <a:r>
                        <a:rPr lang="en-US" sz="1200" dirty="0">
                          <a:effectLst/>
                        </a:rPr>
                        <a:t>The contingency reserve is documented in the project management plan to support the budget and/or schedule risk.</a:t>
                      </a:r>
                    </a:p>
                  </a:txBody>
                  <a:tcPr marL="61698" marR="61698" marT="30849" marB="30849" anchor="ctr">
                    <a:lnL>
                      <a:noFill/>
                    </a:lnL>
                    <a:lnR>
                      <a:noFill/>
                    </a:lnR>
                    <a:lnT>
                      <a:noFill/>
                    </a:lnT>
                    <a:lnB>
                      <a:noFill/>
                    </a:lnB>
                    <a:solidFill>
                      <a:srgbClr val="FFFFFF"/>
                    </a:solidFill>
                  </a:tcPr>
                </a:tc>
                <a:extLst>
                  <a:ext uri="{0D108BD9-81ED-4DB2-BD59-A6C34878D82A}">
                    <a16:rowId xmlns:a16="http://schemas.microsoft.com/office/drawing/2014/main" val="3505019867"/>
                  </a:ext>
                </a:extLst>
              </a:tr>
            </a:tbl>
          </a:graphicData>
        </a:graphic>
      </p:graphicFrame>
      <p:sp>
        <p:nvSpPr>
          <p:cNvPr id="5" name="TextBox 4">
            <a:extLst>
              <a:ext uri="{FF2B5EF4-FFF2-40B4-BE49-F238E27FC236}">
                <a16:creationId xmlns:a16="http://schemas.microsoft.com/office/drawing/2014/main" id="{77ADF7F5-A06A-32BE-4BF2-E28FFE22A9D5}"/>
              </a:ext>
            </a:extLst>
          </p:cNvPr>
          <p:cNvSpPr txBox="1"/>
          <p:nvPr/>
        </p:nvSpPr>
        <p:spPr>
          <a:xfrm>
            <a:off x="5983332" y="5354244"/>
            <a:ext cx="4570496" cy="279307"/>
          </a:xfrm>
          <a:prstGeom prst="rect">
            <a:avLst/>
          </a:prstGeom>
          <a:noFill/>
        </p:spPr>
        <p:txBody>
          <a:bodyPr wrap="square">
            <a:spAutoFit/>
          </a:bodyPr>
          <a:lstStyle/>
          <a:p>
            <a:pPr defTabSz="685800" fontAlgn="base">
              <a:lnSpc>
                <a:spcPct val="90000"/>
              </a:lnSpc>
              <a:spcAft>
                <a:spcPts val="450"/>
              </a:spcAft>
              <a:defRPr/>
            </a:pPr>
            <a:r>
              <a:rPr lang="en-US" altLang="en-SA" sz="1350" baseline="-30000" dirty="0">
                <a:solidFill>
                  <a:schemeClr val="accent6">
                    <a:lumMod val="50000"/>
                  </a:schemeClr>
                </a:solidFill>
                <a:latin typeface="Calibri Light" panose="020F0302020204030204"/>
              </a:rPr>
              <a:t>Table 15. Risk mitigation versus risk contingency plans</a:t>
            </a:r>
            <a:endParaRPr lang="en-US" altLang="en-SA" sz="1350" dirty="0">
              <a:solidFill>
                <a:schemeClr val="accent6">
                  <a:lumMod val="50000"/>
                </a:schemeClr>
              </a:solidFill>
              <a:latin typeface="Calibri Light" panose="020F0302020204030204"/>
            </a:endParaRPr>
          </a:p>
        </p:txBody>
      </p:sp>
      <p:sp>
        <p:nvSpPr>
          <p:cNvPr id="7" name="TextBox 6">
            <a:extLst>
              <a:ext uri="{FF2B5EF4-FFF2-40B4-BE49-F238E27FC236}">
                <a16:creationId xmlns:a16="http://schemas.microsoft.com/office/drawing/2014/main" id="{00BB063E-DAF8-2E95-42B8-75473BE9017D}"/>
              </a:ext>
            </a:extLst>
          </p:cNvPr>
          <p:cNvSpPr txBox="1"/>
          <p:nvPr/>
        </p:nvSpPr>
        <p:spPr>
          <a:xfrm>
            <a:off x="2210552" y="5284005"/>
            <a:ext cx="4570496" cy="507831"/>
          </a:xfrm>
          <a:prstGeom prst="rect">
            <a:avLst/>
          </a:prstGeom>
          <a:noFill/>
        </p:spPr>
        <p:txBody>
          <a:bodyPr wrap="square">
            <a:spAutoFit/>
          </a:bodyPr>
          <a:lstStyle/>
          <a:p>
            <a:pPr defTabSz="685800">
              <a:defRPr/>
            </a:pPr>
            <a:r>
              <a:rPr lang="en-US" sz="1350" dirty="0">
                <a:solidFill>
                  <a:schemeClr val="accent6">
                    <a:lumMod val="50000"/>
                  </a:schemeClr>
                </a:solidFill>
                <a:latin typeface="Calibri" panose="020F0502020204030204"/>
                <a:hlinkClick r:id="rId3">
                  <a:extLst>
                    <a:ext uri="{A12FA001-AC4F-418D-AE19-62706E023703}">
                      <ahyp:hlinkClr xmlns:ahyp="http://schemas.microsoft.com/office/drawing/2018/hyperlinkcolor" val="tx"/>
                    </a:ext>
                  </a:extLst>
                </a:hlinkClick>
              </a:rPr>
              <a:t>https://jcu.pressbooks.pub</a:t>
            </a:r>
            <a:endParaRPr lang="en-US" sz="1350" dirty="0">
              <a:solidFill>
                <a:schemeClr val="accent6">
                  <a:lumMod val="50000"/>
                </a:schemeClr>
              </a:solidFill>
              <a:latin typeface="Calibri" panose="020F0502020204030204"/>
            </a:endParaRPr>
          </a:p>
          <a:p>
            <a:pPr defTabSz="685800">
              <a:defRPr/>
            </a:pPr>
            <a:endParaRPr lang="ar-SA" sz="1350"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4662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tribution Network - Overview, How To Build, Benefits">
            <a:extLst>
              <a:ext uri="{FF2B5EF4-FFF2-40B4-BE49-F238E27FC236}">
                <a16:creationId xmlns:a16="http://schemas.microsoft.com/office/drawing/2014/main" id="{EAC80664-EB17-1EFD-4F6D-CA3C7D0E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5" t="8716" r="2814" b="7882"/>
          <a:stretch/>
        </p:blipFill>
        <p:spPr bwMode="auto">
          <a:xfrm>
            <a:off x="2057400" y="1752601"/>
            <a:ext cx="7034168" cy="1788377"/>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38D4BF9A-F2DB-681D-D6A0-C2AB84C10621}"/>
              </a:ext>
            </a:extLst>
          </p:cNvPr>
          <p:cNvSpPr txBox="1"/>
          <p:nvPr/>
        </p:nvSpPr>
        <p:spPr>
          <a:xfrm>
            <a:off x="2362200" y="3733801"/>
            <a:ext cx="6839124" cy="13212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DISTRIBUTION</a:t>
            </a:r>
            <a:r>
              <a:rPr lang="en-US" sz="900" cap="all" spc="150" dirty="0">
                <a:solidFill>
                  <a:schemeClr val="accent6">
                    <a:lumMod val="50000"/>
                  </a:schemeClr>
                </a:solidFill>
                <a:latin typeface="Abadi" panose="020B0604020104020204" pitchFamily="34" charset="0"/>
              </a:rPr>
              <a:t>? </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a:t>
            </a:r>
            <a:r>
              <a:rPr lang="en-US" sz="900" cap="all" spc="150" dirty="0">
                <a:solidFill>
                  <a:schemeClr val="accent6">
                    <a:lumMod val="50000"/>
                  </a:schemeClr>
                </a:solidFill>
                <a:latin typeface="Abadi" panose="020B0604020104020204" pitchFamily="34" charset="0"/>
              </a:rPr>
              <a:t>direct and indirect channels?</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Multi Channel Distribution System?</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VMS Vertical marketing system (Vertical marketing Channel)? </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are the key </a:t>
            </a:r>
            <a:r>
              <a:rPr lang="en-US" sz="900" cap="all" spc="150" dirty="0">
                <a:solidFill>
                  <a:schemeClr val="accent6">
                    <a:lumMod val="50000"/>
                  </a:schemeClr>
                </a:solidFill>
                <a:latin typeface="Abadi" panose="020B0604020104020204" pitchFamily="34" charset="0"/>
              </a:rPr>
              <a:t>Channel strategies?</a:t>
            </a:r>
          </a:p>
          <a:p>
            <a:pPr marL="342884" indent="-342884" defTabSz="685766">
              <a:lnSpc>
                <a:spcPct val="150000"/>
              </a:lnSpc>
              <a:spcBef>
                <a:spcPct val="0"/>
              </a:spcBef>
              <a:buFont typeface="+mj-lt"/>
              <a:buAutoNum type="arabicPeriod"/>
              <a:defRPr/>
            </a:pPr>
            <a:r>
              <a:rPr lang="en-US" altLang="en-US" sz="900" cap="all" spc="150" dirty="0">
                <a:solidFill>
                  <a:schemeClr val="accent6">
                    <a:lumMod val="50000"/>
                  </a:schemeClr>
                </a:solidFill>
                <a:latin typeface="Abadi" panose="020B0604020104020204" pitchFamily="34" charset="0"/>
              </a:rPr>
              <a:t>What is the </a:t>
            </a:r>
            <a:r>
              <a:rPr lang="en-US" sz="900" cap="all" spc="150" dirty="0">
                <a:solidFill>
                  <a:schemeClr val="accent6">
                    <a:lumMod val="50000"/>
                  </a:schemeClr>
                </a:solidFill>
                <a:latin typeface="Abadi" panose="020B0604020104020204" pitchFamily="34" charset="0"/>
              </a:rPr>
              <a:t>Disintermediation?</a:t>
            </a:r>
          </a:p>
        </p:txBody>
      </p:sp>
      <p:sp>
        <p:nvSpPr>
          <p:cNvPr id="7" name="TextBox 6">
            <a:extLst>
              <a:ext uri="{FF2B5EF4-FFF2-40B4-BE49-F238E27FC236}">
                <a16:creationId xmlns:a16="http://schemas.microsoft.com/office/drawing/2014/main" id="{A1D42408-82C7-A0C7-062F-DECC6B2DDD84}"/>
              </a:ext>
            </a:extLst>
          </p:cNvPr>
          <p:cNvSpPr txBox="1"/>
          <p:nvPr/>
        </p:nvSpPr>
        <p:spPr>
          <a:xfrm>
            <a:off x="2133601" y="1703884"/>
            <a:ext cx="6146799" cy="923330"/>
          </a:xfrm>
          <a:prstGeom prst="rect">
            <a:avLst/>
          </a:prstGeom>
          <a:noFill/>
        </p:spPr>
        <p:txBody>
          <a:bodyPr wrap="square">
            <a:spAutoFit/>
          </a:bodyPr>
          <a:lstStyle/>
          <a:p>
            <a:pPr defTabSz="685766">
              <a:defRPr/>
            </a:pPr>
            <a:r>
              <a:rPr lang="en-US" sz="5400" cap="all" spc="150" dirty="0">
                <a:solidFill>
                  <a:schemeClr val="accent6">
                    <a:lumMod val="50000"/>
                  </a:schemeClr>
                </a:solidFill>
                <a:latin typeface="Impact" panose="020B0806030902050204"/>
              </a:rPr>
              <a:t>3-distribution</a:t>
            </a:r>
            <a:endParaRPr lang="en-GB" sz="1350" dirty="0">
              <a:solidFill>
                <a:schemeClr val="accent6">
                  <a:lumMod val="50000"/>
                </a:schemeClr>
              </a:solidFill>
              <a:latin typeface="Rockwell" panose="02060603020205020403"/>
            </a:endParaRPr>
          </a:p>
        </p:txBody>
      </p:sp>
    </p:spTree>
    <p:extLst>
      <p:ext uri="{BB962C8B-B14F-4D97-AF65-F5344CB8AC3E}">
        <p14:creationId xmlns:p14="http://schemas.microsoft.com/office/powerpoint/2010/main" val="531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3"/>
          <p:cNvSpPr txBox="1">
            <a:spLocks noGrp="1"/>
          </p:cNvSpPr>
          <p:nvPr>
            <p:ph type="title" idx="4294967295"/>
          </p:nvPr>
        </p:nvSpPr>
        <p:spPr>
          <a:xfrm>
            <a:off x="1640683" y="1747532"/>
            <a:ext cx="9027319" cy="329468"/>
          </a:xfrm>
          <a:prstGeom prst="rect">
            <a:avLst/>
          </a:prstGeom>
          <a:solidFill>
            <a:schemeClr val="bg1"/>
          </a:solidFill>
          <a:ln>
            <a:noFill/>
          </a:ln>
        </p:spPr>
        <p:txBody>
          <a:bodyPr spcFirstLastPara="1" vert="horz" wrap="square" lIns="0" tIns="0" rIns="0" bIns="0" rtlCol="0" anchor="b" anchorCtr="0">
            <a:noAutofit/>
          </a:bodyPr>
          <a:lstStyle/>
          <a:p>
            <a:pPr algn="ctr">
              <a:buSzPts val="3600"/>
            </a:pPr>
            <a:r>
              <a:rPr lang="en-US" sz="2400" dirty="0">
                <a:solidFill>
                  <a:schemeClr val="accent6">
                    <a:lumMod val="50000"/>
                  </a:schemeClr>
                </a:solidFill>
                <a:latin typeface="Arial"/>
                <a:ea typeface="Arial"/>
                <a:cs typeface="Arial"/>
                <a:sym typeface="Arial"/>
              </a:rPr>
              <a:t>MARKETING CONTROL</a:t>
            </a:r>
          </a:p>
        </p:txBody>
      </p:sp>
      <p:sp>
        <p:nvSpPr>
          <p:cNvPr id="5" name="Google Shape;430;p45">
            <a:extLst>
              <a:ext uri="{FF2B5EF4-FFF2-40B4-BE49-F238E27FC236}">
                <a16:creationId xmlns:a16="http://schemas.microsoft.com/office/drawing/2014/main" id="{30D395B6-5E05-3FCB-608E-5627AFC5605F}"/>
              </a:ext>
            </a:extLst>
          </p:cNvPr>
          <p:cNvSpPr txBox="1">
            <a:spLocks/>
          </p:cNvSpPr>
          <p:nvPr/>
        </p:nvSpPr>
        <p:spPr>
          <a:xfrm>
            <a:off x="1765467" y="2605220"/>
            <a:ext cx="4702995" cy="2574423"/>
          </a:xfrm>
          <a:prstGeom prst="rect">
            <a:avLst/>
          </a:prstGeom>
          <a:solidFill>
            <a:schemeClr val="bg1"/>
          </a:solidFill>
          <a:ln>
            <a:noFill/>
          </a:ln>
        </p:spPr>
        <p:txBody>
          <a:bodyPr spcFirstLastPara="1" vert="horz" wrap="square" lIns="0" tIns="0" rIns="0" bIns="0" rtlCol="0" anchor="t" anchorCtr="0">
            <a:spAutoFit/>
          </a:bodyPr>
          <a:lstStyle>
            <a:lvl1pPr marL="256032" lvl="0" indent="-256032">
              <a:lnSpc>
                <a:spcPct val="110000"/>
              </a:lnSpc>
              <a:spcBef>
                <a:spcPts val="0"/>
              </a:spcBef>
              <a:spcAft>
                <a:spcPts val="0"/>
              </a:spcAft>
              <a:buClr>
                <a:srgbClr val="007FA3"/>
              </a:buClr>
              <a:buSzPts val="2400"/>
              <a:buFont typeface="Arial" panose="020B0604020202020204" pitchFamily="34" charset="0"/>
              <a:buChar char="•"/>
              <a:defRPr sz="2000">
                <a:solidFill>
                  <a:schemeClr val="tx1">
                    <a:lumMod val="65000"/>
                    <a:lumOff val="35000"/>
                  </a:schemeClr>
                </a:solidFill>
                <a:latin typeface="Arial"/>
                <a:ea typeface="Arial"/>
                <a:cs typeface="Arial"/>
              </a:defRPr>
            </a:lvl1pPr>
            <a:lvl2pPr marL="713232" lvl="1" indent="-256032">
              <a:lnSpc>
                <a:spcPct val="110000"/>
              </a:lnSpc>
              <a:spcBef>
                <a:spcPts val="0"/>
              </a:spcBef>
              <a:spcAft>
                <a:spcPts val="0"/>
              </a:spcAft>
              <a:buClr>
                <a:srgbClr val="007FA3"/>
              </a:buClr>
              <a:buSzPts val="2400"/>
              <a:buFont typeface="Gill Sans MT" panose="020B0502020104020203" pitchFamily="34" charset="0"/>
              <a:buChar char="–"/>
              <a:defRPr>
                <a:solidFill>
                  <a:srgbClr val="000000"/>
                </a:solidFill>
              </a:defRPr>
            </a:lvl2pPr>
            <a:lvl3pPr marL="1371600" lvl="2" indent="-330200">
              <a:lnSpc>
                <a:spcPct val="110000"/>
              </a:lnSpc>
              <a:spcBef>
                <a:spcPts val="600"/>
              </a:spcBef>
              <a:spcAft>
                <a:spcPts val="0"/>
              </a:spcAft>
              <a:buClr>
                <a:srgbClr val="007FA3"/>
              </a:buClr>
              <a:buSzPts val="1600"/>
              <a:buFont typeface="Arial" panose="020B0604020202020204" pitchFamily="34" charset="0"/>
              <a:buChar char="▪"/>
              <a:defRPr sz="1600">
                <a:solidFill>
                  <a:schemeClr val="tx1">
                    <a:lumMod val="65000"/>
                    <a:lumOff val="35000"/>
                  </a:schemeClr>
                </a:solidFill>
              </a:defRPr>
            </a:lvl3pPr>
            <a:lvl4pPr marL="1828800" lvl="3" indent="-330200">
              <a:lnSpc>
                <a:spcPct val="110000"/>
              </a:lnSpc>
              <a:spcBef>
                <a:spcPts val="600"/>
              </a:spcBef>
              <a:spcAft>
                <a:spcPts val="0"/>
              </a:spcAft>
              <a:buClr>
                <a:srgbClr val="007FA3"/>
              </a:buClr>
              <a:buSzPts val="1600"/>
              <a:buFont typeface="Gill Sans MT" panose="020B0502020104020203" pitchFamily="34" charset="0"/>
              <a:buChar char="–"/>
              <a:defRPr sz="1400">
                <a:solidFill>
                  <a:schemeClr val="tx1">
                    <a:lumMod val="65000"/>
                    <a:lumOff val="35000"/>
                  </a:schemeClr>
                </a:solidFill>
              </a:defRPr>
            </a:lvl4pPr>
            <a:lvl5pPr marL="2286000" lvl="4" indent="-330200">
              <a:lnSpc>
                <a:spcPct val="110000"/>
              </a:lnSpc>
              <a:spcBef>
                <a:spcPts val="600"/>
              </a:spcBef>
              <a:spcAft>
                <a:spcPts val="0"/>
              </a:spcAft>
              <a:buClr>
                <a:srgbClr val="007FA3"/>
              </a:buClr>
              <a:buSzPts val="1600"/>
              <a:buFont typeface="Arial" panose="020B0604020202020204" pitchFamily="34" charset="0"/>
              <a:buChar char="•"/>
              <a:defRPr sz="1400">
                <a:solidFill>
                  <a:schemeClr val="tx1">
                    <a:lumMod val="65000"/>
                    <a:lumOff val="35000"/>
                  </a:schemeClr>
                </a:solidFill>
              </a:defRPr>
            </a:lvl5pPr>
            <a:lvl6pPr marL="2743200" lvl="5" indent="-330200">
              <a:lnSpc>
                <a:spcPct val="110000"/>
              </a:lnSpc>
              <a:spcBef>
                <a:spcPts val="300"/>
              </a:spcBef>
              <a:spcAft>
                <a:spcPts val="0"/>
              </a:spcAft>
              <a:buClr>
                <a:srgbClr val="007FA3"/>
              </a:buClr>
              <a:buSzPts val="1600"/>
              <a:buFont typeface="Gill Sans MT" panose="020B0502020104020203" pitchFamily="34" charset="0"/>
              <a:buChar char="•"/>
              <a:defRPr sz="1400">
                <a:solidFill>
                  <a:schemeClr val="tx1">
                    <a:lumMod val="65000"/>
                    <a:lumOff val="35000"/>
                  </a:schemeClr>
                </a:solidFill>
              </a:defRPr>
            </a:lvl6pPr>
            <a:lvl7pPr marL="3200400" lvl="6" indent="-330200">
              <a:lnSpc>
                <a:spcPct val="110000"/>
              </a:lnSpc>
              <a:spcBef>
                <a:spcPts val="300"/>
              </a:spcBef>
              <a:spcAft>
                <a:spcPts val="0"/>
              </a:spcAft>
              <a:buClr>
                <a:srgbClr val="007FA3"/>
              </a:buClr>
              <a:buSzPts val="1600"/>
              <a:buFont typeface="Arial" panose="020B0604020202020204" pitchFamily="34" charset="0"/>
              <a:buChar char="•"/>
              <a:defRPr sz="1400">
                <a:solidFill>
                  <a:schemeClr val="tx1">
                    <a:lumMod val="65000"/>
                    <a:lumOff val="35000"/>
                  </a:schemeClr>
                </a:solidFill>
              </a:defRPr>
            </a:lvl7pPr>
            <a:lvl8pPr marL="3657600" lvl="7" indent="-330200">
              <a:lnSpc>
                <a:spcPct val="110000"/>
              </a:lnSpc>
              <a:spcBef>
                <a:spcPts val="300"/>
              </a:spcBef>
              <a:spcAft>
                <a:spcPts val="0"/>
              </a:spcAft>
              <a:buClr>
                <a:srgbClr val="007FA3"/>
              </a:buClr>
              <a:buSzPts val="1600"/>
              <a:buFont typeface="Gill Sans MT" panose="020B0502020104020203" pitchFamily="34" charset="0"/>
              <a:buChar char="•"/>
              <a:defRPr sz="1400" baseline="0">
                <a:solidFill>
                  <a:schemeClr val="tx1">
                    <a:lumMod val="65000"/>
                    <a:lumOff val="35000"/>
                  </a:schemeClr>
                </a:solidFill>
              </a:defRPr>
            </a:lvl8pPr>
            <a:lvl9pPr marL="4114800" lvl="8" indent="-330200">
              <a:lnSpc>
                <a:spcPct val="110000"/>
              </a:lnSpc>
              <a:spcBef>
                <a:spcPts val="300"/>
              </a:spcBef>
              <a:spcAft>
                <a:spcPts val="0"/>
              </a:spcAft>
              <a:buClr>
                <a:srgbClr val="007FA3"/>
              </a:buClr>
              <a:buSzPts val="1600"/>
              <a:buFont typeface="Arial" panose="020B0604020202020204" pitchFamily="34" charset="0"/>
              <a:buChar char="•"/>
              <a:defRPr sz="1400" baseline="0">
                <a:solidFill>
                  <a:schemeClr val="tx1">
                    <a:lumMod val="65000"/>
                    <a:lumOff val="35000"/>
                  </a:schemeClr>
                </a:solidFill>
              </a:defRPr>
            </a:lvl9pPr>
          </a:lstStyle>
          <a:p>
            <a:pPr marL="0" indent="0" defTabSz="685766">
              <a:buNone/>
              <a:defRPr/>
            </a:pPr>
            <a:r>
              <a:rPr lang="en-US" sz="900" b="1" dirty="0">
                <a:solidFill>
                  <a:schemeClr val="accent6">
                    <a:lumMod val="50000"/>
                  </a:schemeClr>
                </a:solidFill>
                <a:sym typeface="Arial"/>
              </a:rPr>
              <a:t>Marketing Control</a:t>
            </a:r>
          </a:p>
          <a:p>
            <a:pPr marL="0" indent="0" defTabSz="685766">
              <a:buNone/>
              <a:defRPr/>
            </a:pPr>
            <a:r>
              <a:rPr lang="en-US" sz="900" dirty="0">
                <a:solidFill>
                  <a:schemeClr val="accent6">
                    <a:lumMod val="50000"/>
                  </a:schemeClr>
                </a:solidFill>
                <a:latin typeface="Gill Sans MT" panose="020B0502020104020203"/>
                <a:ea typeface="+mn-ea"/>
              </a:rPr>
              <a:t>Measuring and evaluating the results of marketing strategies and plans and </a:t>
            </a:r>
            <a:r>
              <a:rPr lang="en-US" sz="900" dirty="0">
                <a:solidFill>
                  <a:schemeClr val="accent6">
                    <a:lumMod val="50000"/>
                  </a:schemeClr>
                </a:solidFill>
              </a:rPr>
              <a:t>Taking corrective action where needed to ensure that the objectives are achieved. </a:t>
            </a:r>
          </a:p>
          <a:p>
            <a:pPr marL="0" indent="0" defTabSz="685766">
              <a:buNone/>
              <a:defRPr/>
            </a:pPr>
            <a:endParaRPr lang="en-US" sz="900" dirty="0">
              <a:solidFill>
                <a:schemeClr val="accent6">
                  <a:lumMod val="50000"/>
                </a:schemeClr>
              </a:solidFill>
              <a:latin typeface="Gill Sans MT" panose="020B0502020104020203"/>
              <a:ea typeface="+mn-ea"/>
            </a:endParaRPr>
          </a:p>
          <a:p>
            <a:pPr marL="600045" lvl="1" indent="-257162" defTabSz="685766">
              <a:buFont typeface="+mj-lt"/>
              <a:buAutoNum type="arabicPeriod"/>
              <a:defRPr/>
            </a:pPr>
            <a:r>
              <a:rPr lang="en-US" sz="825" b="1" dirty="0">
                <a:solidFill>
                  <a:schemeClr val="accent6">
                    <a:lumMod val="50000"/>
                  </a:schemeClr>
                </a:solidFill>
                <a:latin typeface="Gill Sans MT" panose="020B0502020104020203"/>
              </a:rPr>
              <a:t>Operating control </a:t>
            </a:r>
            <a:r>
              <a:rPr lang="en-US" sz="825" dirty="0">
                <a:solidFill>
                  <a:schemeClr val="accent6">
                    <a:lumMod val="50000"/>
                  </a:schemeClr>
                </a:solidFill>
                <a:latin typeface="Gill Sans MT" panose="020B0502020104020203"/>
              </a:rPr>
              <a:t>ensures that the company achieves its sales, profits, and other goals set out in its annual plan. It also involves determining the profitability of different products, territories, markets, and channels ,Marketing should monitor :</a:t>
            </a:r>
          </a:p>
          <a:p>
            <a:pPr marL="1093797" lvl="2" indent="-257162" defTabSz="685766">
              <a:spcBef>
                <a:spcPts val="450"/>
              </a:spcBef>
              <a:defRPr/>
            </a:pPr>
            <a:r>
              <a:rPr lang="en-US" sz="788" dirty="0">
                <a:solidFill>
                  <a:schemeClr val="accent6">
                    <a:lumMod val="50000"/>
                  </a:schemeClr>
                </a:solidFill>
                <a:latin typeface="Gill Sans MT" panose="020B0502020104020203"/>
              </a:rPr>
              <a:t>Evaluate the Return on Investment</a:t>
            </a:r>
          </a:p>
          <a:p>
            <a:pPr marL="1093797" lvl="2" indent="-257162" defTabSz="685766">
              <a:spcBef>
                <a:spcPts val="450"/>
              </a:spcBef>
              <a:defRPr/>
            </a:pPr>
            <a:r>
              <a:rPr lang="en-US" sz="788" dirty="0">
                <a:solidFill>
                  <a:schemeClr val="accent6">
                    <a:lumMod val="50000"/>
                  </a:schemeClr>
                </a:solidFill>
                <a:latin typeface="Gill Sans MT" panose="020B0502020104020203"/>
              </a:rPr>
              <a:t>Changes in company’s Sales +/- vs competitors </a:t>
            </a:r>
          </a:p>
          <a:p>
            <a:pPr marL="1093797" lvl="2" indent="-257162" defTabSz="685766">
              <a:spcBef>
                <a:spcPts val="450"/>
              </a:spcBef>
              <a:defRPr/>
            </a:pPr>
            <a:r>
              <a:rPr lang="en-US" sz="788" dirty="0">
                <a:solidFill>
                  <a:schemeClr val="accent6">
                    <a:lumMod val="50000"/>
                  </a:schemeClr>
                </a:solidFill>
                <a:latin typeface="Gill Sans MT" panose="020B0502020104020203"/>
              </a:rPr>
              <a:t>Customer reach and feedback</a:t>
            </a:r>
          </a:p>
          <a:p>
            <a:pPr marL="1093797" lvl="2" indent="-257162" defTabSz="685766">
              <a:spcBef>
                <a:spcPts val="450"/>
              </a:spcBef>
              <a:defRPr/>
            </a:pPr>
            <a:r>
              <a:rPr lang="en-US" sz="788" dirty="0">
                <a:solidFill>
                  <a:schemeClr val="accent6">
                    <a:lumMod val="50000"/>
                  </a:schemeClr>
                </a:solidFill>
                <a:latin typeface="Gill Sans MT" panose="020B0502020104020203"/>
              </a:rPr>
              <a:t>Product availability </a:t>
            </a:r>
          </a:p>
          <a:p>
            <a:pPr marL="1093797" lvl="2" indent="-257162" defTabSz="685766">
              <a:spcBef>
                <a:spcPts val="450"/>
              </a:spcBef>
              <a:defRPr/>
            </a:pPr>
            <a:r>
              <a:rPr lang="en-US" sz="788" dirty="0">
                <a:solidFill>
                  <a:schemeClr val="accent6">
                    <a:lumMod val="50000"/>
                  </a:schemeClr>
                </a:solidFill>
                <a:latin typeface="Gill Sans MT" panose="020B0502020104020203"/>
              </a:rPr>
              <a:t>Channels performance  </a:t>
            </a:r>
            <a:endParaRPr lang="en-US" sz="825" dirty="0">
              <a:solidFill>
                <a:schemeClr val="accent6">
                  <a:lumMod val="50000"/>
                </a:schemeClr>
              </a:solidFill>
              <a:latin typeface="Gill Sans MT" panose="020B0502020104020203"/>
            </a:endParaRPr>
          </a:p>
          <a:p>
            <a:pPr marL="600045" lvl="1" indent="-257162" defTabSz="685766">
              <a:buFont typeface="+mj-lt"/>
              <a:buAutoNum type="arabicPeriod"/>
              <a:defRPr/>
            </a:pPr>
            <a:endParaRPr lang="en-US" sz="825" dirty="0">
              <a:solidFill>
                <a:schemeClr val="accent6">
                  <a:lumMod val="50000"/>
                </a:schemeClr>
              </a:solidFill>
              <a:latin typeface="Gill Sans MT" panose="020B0502020104020203"/>
            </a:endParaRPr>
          </a:p>
          <a:p>
            <a:pPr marL="600045" lvl="1" indent="-257162" defTabSz="685766">
              <a:buFont typeface="+mj-lt"/>
              <a:buAutoNum type="arabicPeriod"/>
              <a:defRPr/>
            </a:pPr>
            <a:r>
              <a:rPr lang="en-US" sz="825" b="1" dirty="0">
                <a:solidFill>
                  <a:schemeClr val="accent6">
                    <a:lumMod val="50000"/>
                  </a:schemeClr>
                </a:solidFill>
                <a:latin typeface="Gill Sans MT" panose="020B0502020104020203"/>
              </a:rPr>
              <a:t>Strategic control </a:t>
            </a:r>
            <a:r>
              <a:rPr lang="en-US" sz="825" dirty="0">
                <a:solidFill>
                  <a:schemeClr val="accent6">
                    <a:lumMod val="50000"/>
                  </a:schemeClr>
                </a:solidFill>
                <a:latin typeface="Gill Sans MT" panose="020B0502020104020203"/>
              </a:rPr>
              <a:t>involves looking at whether the company’s basic strategies are well matched to its opportunities. Compare Your Strategy to Competitors</a:t>
            </a:r>
          </a:p>
          <a:p>
            <a:pPr marL="534898" lvl="1" indent="-192015" defTabSz="685766">
              <a:defRPr/>
            </a:pPr>
            <a:endParaRPr lang="en-US" sz="825" dirty="0">
              <a:solidFill>
                <a:schemeClr val="accent6">
                  <a:lumMod val="50000"/>
                </a:schemeClr>
              </a:solidFill>
              <a:latin typeface="Gill Sans MT" panose="020B0502020104020203"/>
            </a:endParaRPr>
          </a:p>
        </p:txBody>
      </p:sp>
      <p:pic>
        <p:nvPicPr>
          <p:cNvPr id="4098" name="Picture 2" descr="Marketing Control - Definition, Process, Types and Example - Digiaide.com">
            <a:extLst>
              <a:ext uri="{FF2B5EF4-FFF2-40B4-BE49-F238E27FC236}">
                <a16:creationId xmlns:a16="http://schemas.microsoft.com/office/drawing/2014/main" id="{4D5F76F9-7C29-10C2-7E02-79A2FE6CF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52" t="21325" r="30353" b="6579"/>
          <a:stretch/>
        </p:blipFill>
        <p:spPr bwMode="auto">
          <a:xfrm>
            <a:off x="6893543" y="2077000"/>
            <a:ext cx="3349376" cy="30334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5" name="TextBox 4">
            <a:extLst>
              <a:ext uri="{FF2B5EF4-FFF2-40B4-BE49-F238E27FC236}">
                <a16:creationId xmlns:a16="http://schemas.microsoft.com/office/drawing/2014/main" id="{529801BD-3A2E-A43A-0F23-15900F14E284}"/>
              </a:ext>
            </a:extLst>
          </p:cNvPr>
          <p:cNvSpPr txBox="1"/>
          <p:nvPr/>
        </p:nvSpPr>
        <p:spPr>
          <a:xfrm>
            <a:off x="1735619" y="2273101"/>
            <a:ext cx="4647419" cy="3000821"/>
          </a:xfrm>
          <a:prstGeom prst="rect">
            <a:avLst/>
          </a:prstGeom>
          <a:solidFill>
            <a:schemeClr val="bg1"/>
          </a:solidFill>
        </p:spPr>
        <p:txBody>
          <a:bodyPr wrap="square" rtlCol="0">
            <a:spAutoFit/>
          </a:bodyPr>
          <a:lstStyle/>
          <a:p>
            <a:pPr defTabSz="685766">
              <a:defRPr/>
            </a:pPr>
            <a:r>
              <a:rPr lang="en-US" sz="1350" b="1" dirty="0">
                <a:solidFill>
                  <a:schemeClr val="accent6">
                    <a:lumMod val="50000"/>
                  </a:schemeClr>
                </a:solidFill>
                <a:latin typeface="Arial"/>
                <a:cs typeface="Arial"/>
                <a:sym typeface="Arial"/>
              </a:rPr>
              <a:t>Marketing return on investment </a:t>
            </a:r>
            <a:r>
              <a:rPr lang="en-US" sz="1350" dirty="0">
                <a:solidFill>
                  <a:schemeClr val="accent6">
                    <a:lumMod val="50000"/>
                  </a:schemeClr>
                </a:solidFill>
                <a:latin typeface="Arial"/>
                <a:ea typeface="Arial"/>
                <a:cs typeface="Arial"/>
                <a:sym typeface="Arial"/>
              </a:rPr>
              <a:t>or marketing </a:t>
            </a:r>
            <a:r>
              <a:rPr lang="en-US" sz="1350" b="1" dirty="0">
                <a:solidFill>
                  <a:schemeClr val="accent6">
                    <a:lumMod val="50000"/>
                  </a:schemeClr>
                </a:solidFill>
                <a:latin typeface="Arial"/>
                <a:cs typeface="Arial"/>
                <a:sym typeface="Arial"/>
              </a:rPr>
              <a:t>ROI </a:t>
            </a:r>
            <a:r>
              <a:rPr lang="en-US" sz="1350" dirty="0">
                <a:solidFill>
                  <a:schemeClr val="accent6">
                    <a:lumMod val="50000"/>
                  </a:schemeClr>
                </a:solidFill>
                <a:latin typeface="Arial"/>
                <a:ea typeface="Arial"/>
                <a:cs typeface="Arial"/>
                <a:sym typeface="Arial"/>
              </a:rPr>
              <a:t>is the net return from a marketing investment divided by the costs of the marketing investment. It measures the profits generated by investments in marketing activities. </a:t>
            </a:r>
          </a:p>
          <a:p>
            <a:pPr defTabSz="685766">
              <a:defRPr/>
            </a:pPr>
            <a:endParaRPr lang="en-US" sz="1350" dirty="0">
              <a:solidFill>
                <a:schemeClr val="accent6">
                  <a:lumMod val="50000"/>
                </a:schemeClr>
              </a:solidFill>
              <a:latin typeface="Arial"/>
              <a:ea typeface="Arial"/>
              <a:cs typeface="Arial"/>
              <a:sym typeface="Arial"/>
            </a:endParaRPr>
          </a:p>
          <a:p>
            <a:pPr defTabSz="685766">
              <a:defRPr/>
            </a:pPr>
            <a:r>
              <a:rPr lang="en-US" sz="1350" dirty="0">
                <a:solidFill>
                  <a:schemeClr val="accent6">
                    <a:lumMod val="50000"/>
                  </a:schemeClr>
                </a:solidFill>
                <a:latin typeface="Arial"/>
                <a:ea typeface="Arial"/>
                <a:cs typeface="Arial"/>
                <a:sym typeface="Arial"/>
              </a:rPr>
              <a:t>Marketing investments should result in</a:t>
            </a:r>
          </a:p>
          <a:p>
            <a:pPr defTabSz="685766">
              <a:defRPr/>
            </a:pPr>
            <a:endParaRPr lang="en-US" sz="1350" dirty="0">
              <a:solidFill>
                <a:schemeClr val="accent6">
                  <a:lumMod val="50000"/>
                </a:schemeClr>
              </a:solidFill>
              <a:latin typeface="Arial"/>
              <a:ea typeface="Arial"/>
              <a:cs typeface="Arial"/>
              <a:sym typeface="Arial"/>
            </a:endParaRP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 Improved customer value and satisfaction.</a:t>
            </a: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 increases customer attraction and retention. </a:t>
            </a:r>
            <a:endParaRPr lang="en-US" sz="1350" dirty="0">
              <a:solidFill>
                <a:schemeClr val="accent6">
                  <a:lumMod val="50000"/>
                </a:schemeClr>
              </a:solidFill>
              <a:latin typeface="Calibri" panose="020F0502020204030204"/>
              <a:sym typeface="Arial"/>
            </a:endParaRP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Increases individual customer lifetime values </a:t>
            </a:r>
          </a:p>
          <a:p>
            <a:pPr marL="600045" lvl="1" indent="-257162" defTabSz="685766">
              <a:buFont typeface="+mj-lt"/>
              <a:buAutoNum type="arabicPeriod"/>
              <a:defRPr/>
            </a:pPr>
            <a:r>
              <a:rPr lang="en-US" sz="1350" dirty="0">
                <a:solidFill>
                  <a:schemeClr val="accent6">
                    <a:lumMod val="50000"/>
                  </a:schemeClr>
                </a:solidFill>
                <a:latin typeface="Arial"/>
                <a:ea typeface="Arial"/>
                <a:cs typeface="Arial"/>
                <a:sym typeface="Arial"/>
              </a:rPr>
              <a:t>Increases firm’s overall customer equity.</a:t>
            </a:r>
            <a:endParaRPr lang="en-US" sz="1350" dirty="0">
              <a:solidFill>
                <a:schemeClr val="accent6">
                  <a:lumMod val="50000"/>
                </a:schemeClr>
              </a:solidFill>
              <a:latin typeface="Calibri" panose="020F0502020204030204"/>
            </a:endParaRPr>
          </a:p>
          <a:p>
            <a:pPr marL="214303" indent="-214303" defTabSz="685766">
              <a:defRPr/>
            </a:pPr>
            <a:endParaRPr lang="en-US" sz="1350" dirty="0">
              <a:solidFill>
                <a:schemeClr val="accent6">
                  <a:lumMod val="50000"/>
                </a:schemeClr>
              </a:solidFill>
              <a:latin typeface="Arial"/>
              <a:ea typeface="Arial"/>
              <a:cs typeface="Arial"/>
              <a:sym typeface="Arial"/>
            </a:endParaRPr>
          </a:p>
          <a:p>
            <a:pPr defTabSz="685766">
              <a:defRPr/>
            </a:pPr>
            <a:endParaRPr lang="en-US" sz="1350" dirty="0">
              <a:solidFill>
                <a:schemeClr val="accent6">
                  <a:lumMod val="50000"/>
                </a:schemeClr>
              </a:solidFill>
              <a:latin typeface="Calibri" panose="020F0502020204030204"/>
            </a:endParaRPr>
          </a:p>
          <a:p>
            <a:pPr defTabSz="685766">
              <a:defRPr/>
            </a:pPr>
            <a:endParaRPr lang="en-US" sz="1350" dirty="0">
              <a:solidFill>
                <a:schemeClr val="accent6">
                  <a:lumMod val="50000"/>
                </a:schemeClr>
              </a:solidFill>
              <a:latin typeface="Arial"/>
              <a:ea typeface="Arial"/>
              <a:cs typeface="Arial"/>
              <a:sym typeface="Arial"/>
            </a:endParaRPr>
          </a:p>
        </p:txBody>
      </p:sp>
      <p:sp>
        <p:nvSpPr>
          <p:cNvPr id="436" name="Google Shape;436;p46"/>
          <p:cNvSpPr txBox="1">
            <a:spLocks noGrp="1"/>
          </p:cNvSpPr>
          <p:nvPr>
            <p:ph type="title" idx="4294967295"/>
          </p:nvPr>
        </p:nvSpPr>
        <p:spPr>
          <a:xfrm>
            <a:off x="2315530" y="1321714"/>
            <a:ext cx="7949803" cy="675085"/>
          </a:xfrm>
          <a:prstGeom prst="rect">
            <a:avLst/>
          </a:prstGeom>
          <a:noFill/>
          <a:ln>
            <a:noFill/>
          </a:ln>
        </p:spPr>
        <p:txBody>
          <a:bodyPr spcFirstLastPara="1" vert="horz" wrap="square" lIns="0" tIns="0" rIns="0" bIns="0" rtlCol="0" anchor="b" anchorCtr="0">
            <a:noAutofit/>
          </a:bodyPr>
          <a:lstStyle/>
          <a:p>
            <a:pPr algn="ctr">
              <a:buSzPts val="3600"/>
            </a:pPr>
            <a:r>
              <a:rPr lang="en-US" sz="2400" dirty="0">
                <a:solidFill>
                  <a:schemeClr val="accent6">
                    <a:lumMod val="50000"/>
                  </a:schemeClr>
                </a:solidFill>
                <a:latin typeface="Arial"/>
                <a:cs typeface="Arial"/>
                <a:sym typeface="Arial"/>
              </a:rPr>
              <a:t>Measuring Marketing Return on Investment (ROI)</a:t>
            </a:r>
          </a:p>
        </p:txBody>
      </p:sp>
      <p:grpSp>
        <p:nvGrpSpPr>
          <p:cNvPr id="3" name="Group 2">
            <a:extLst>
              <a:ext uri="{FF2B5EF4-FFF2-40B4-BE49-F238E27FC236}">
                <a16:creationId xmlns:a16="http://schemas.microsoft.com/office/drawing/2014/main" id="{4FF659BA-7A91-6805-B357-8D26F6CDBAE6}"/>
              </a:ext>
            </a:extLst>
          </p:cNvPr>
          <p:cNvGrpSpPr/>
          <p:nvPr/>
        </p:nvGrpSpPr>
        <p:grpSpPr>
          <a:xfrm>
            <a:off x="6733677" y="2040099"/>
            <a:ext cx="3722707" cy="2538803"/>
            <a:chOff x="6357256" y="1960385"/>
            <a:chExt cx="4429275" cy="2883758"/>
          </a:xfrm>
        </p:grpSpPr>
        <p:pic>
          <p:nvPicPr>
            <p:cNvPr id="4" name="Google Shape;444;p47" descr="The details are as follows:&#10;Marketing Investments leads to Marketing returns as well as Cost of marketing investment; both separately leading to Marketing return on investment.&#10;Marketing returns includes:&#10;• Improved customer value and engagement&#10;• Increased customer attraction and&#10;• Increased customer retention&#10;• Both individually leading to increased customer lifetime values and customer equity&#10;Note: Beyond measuring marketing return on investment in terms of standard performance measures such as sales or market share, many companies are using customer relationship measures, such as customer satisfaction, engagement, retention, and equity. These are more difficult to measure but capture both current and future performance. &#10;">
              <a:extLst>
                <a:ext uri="{FF2B5EF4-FFF2-40B4-BE49-F238E27FC236}">
                  <a16:creationId xmlns:a16="http://schemas.microsoft.com/office/drawing/2014/main" id="{983BAB4D-BBA8-195D-16C2-2F0405C09321}"/>
                </a:ext>
              </a:extLst>
            </p:cNvPr>
            <p:cNvPicPr preferRelativeResize="0"/>
            <p:nvPr/>
          </p:nvPicPr>
          <p:blipFill rotWithShape="1">
            <a:blip r:embed="rId3"/>
            <a:srcRect l="27087" b="1614"/>
            <a:stretch/>
          </p:blipFill>
          <p:spPr>
            <a:xfrm>
              <a:off x="6357256" y="1960385"/>
              <a:ext cx="4429275" cy="2883758"/>
            </a:xfrm>
            <a:prstGeom prst="rect">
              <a:avLst/>
            </a:prstGeom>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D090E6E5-E2E4-6538-373E-532F803F3879}"/>
                </a:ext>
              </a:extLst>
            </p:cNvPr>
            <p:cNvSpPr/>
            <p:nvPr/>
          </p:nvSpPr>
          <p:spPr>
            <a:xfrm>
              <a:off x="6357256" y="2340429"/>
              <a:ext cx="478973" cy="10885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85766">
                <a:defRPr/>
              </a:pPr>
              <a:r>
                <a:rPr lang="en-SA" sz="1350" dirty="0">
                  <a:solidFill>
                    <a:schemeClr val="accent6">
                      <a:lumMod val="50000"/>
                    </a:schemeClr>
                  </a:solidFill>
                  <a:latin typeface="Gill Sans MT" panose="020B0502020104020203"/>
                </a:rPr>
                <a:t>        </a:t>
              </a:r>
            </a:p>
          </p:txBody>
        </p:sp>
      </p:grpSp>
      <p:sp>
        <p:nvSpPr>
          <p:cNvPr id="6" name="TextBox 5">
            <a:extLst>
              <a:ext uri="{FF2B5EF4-FFF2-40B4-BE49-F238E27FC236}">
                <a16:creationId xmlns:a16="http://schemas.microsoft.com/office/drawing/2014/main" id="{398995A1-D85A-9278-38E4-BFF7F991561A}"/>
              </a:ext>
            </a:extLst>
          </p:cNvPr>
          <p:cNvSpPr txBox="1"/>
          <p:nvPr/>
        </p:nvSpPr>
        <p:spPr>
          <a:xfrm>
            <a:off x="6733675" y="4665503"/>
            <a:ext cx="372270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200" dirty="0">
                <a:solidFill>
                  <a:schemeClr val="accent6">
                    <a:lumMod val="50000"/>
                  </a:schemeClr>
                </a:solidFill>
                <a:latin typeface="Arial"/>
                <a:ea typeface="Arial"/>
                <a:cs typeface="Arial"/>
                <a:sym typeface="Arial"/>
              </a:rPr>
              <a:t>This figure views marketing expenditures as investments that produce returns in the form of more profitable customer relationships.</a:t>
            </a:r>
            <a:endParaRPr lang="en-US" sz="12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3525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7" name="TextBox 6">
            <a:extLst>
              <a:ext uri="{FF2B5EF4-FFF2-40B4-BE49-F238E27FC236}">
                <a16:creationId xmlns:a16="http://schemas.microsoft.com/office/drawing/2014/main" id="{A8A08399-FE71-4A4F-AD66-B07CA1C854D2}"/>
              </a:ext>
            </a:extLst>
          </p:cNvPr>
          <p:cNvSpPr txBox="1"/>
          <p:nvPr/>
        </p:nvSpPr>
        <p:spPr>
          <a:xfrm>
            <a:off x="6035844" y="3092572"/>
            <a:ext cx="3841303" cy="300082"/>
          </a:xfrm>
          <a:prstGeom prst="rect">
            <a:avLst/>
          </a:prstGeom>
          <a:solidFill>
            <a:schemeClr val="bg1"/>
          </a:solidFill>
        </p:spPr>
        <p:txBody>
          <a:bodyPr wrap="square" rtlCol="0">
            <a:spAutoFit/>
          </a:bodyPr>
          <a:lstStyle/>
          <a:p>
            <a:pPr defTabSz="685766">
              <a:defRPr/>
            </a:pPr>
            <a:endParaRPr lang="en-SA" sz="1350" dirty="0">
              <a:solidFill>
                <a:schemeClr val="accent6">
                  <a:lumMod val="50000"/>
                </a:schemeClr>
              </a:solidFill>
              <a:latin typeface="Calibri" panose="020F0502020204030204"/>
            </a:endParaRPr>
          </a:p>
        </p:txBody>
      </p:sp>
      <p:sp>
        <p:nvSpPr>
          <p:cNvPr id="5" name="TextBox 4">
            <a:extLst>
              <a:ext uri="{FF2B5EF4-FFF2-40B4-BE49-F238E27FC236}">
                <a16:creationId xmlns:a16="http://schemas.microsoft.com/office/drawing/2014/main" id="{529801BD-3A2E-A43A-0F23-15900F14E284}"/>
              </a:ext>
            </a:extLst>
          </p:cNvPr>
          <p:cNvSpPr txBox="1"/>
          <p:nvPr/>
        </p:nvSpPr>
        <p:spPr>
          <a:xfrm>
            <a:off x="1641085" y="2385218"/>
            <a:ext cx="3820952" cy="2728504"/>
          </a:xfrm>
          <a:prstGeom prst="rect">
            <a:avLst/>
          </a:prstGeom>
          <a:solidFill>
            <a:schemeClr val="bg1"/>
          </a:solidFill>
        </p:spPr>
        <p:txBody>
          <a:bodyPr wrap="square" rtlCol="0">
            <a:spAutoFit/>
          </a:bodyPr>
          <a:lstStyle/>
          <a:p>
            <a:pPr defTabSz="685766">
              <a:lnSpc>
                <a:spcPct val="150000"/>
              </a:lnSpc>
              <a:defRPr/>
            </a:pPr>
            <a:endParaRPr lang="en-US" sz="1050" dirty="0">
              <a:solidFill>
                <a:schemeClr val="accent6">
                  <a:lumMod val="50000"/>
                </a:schemeClr>
              </a:solidFill>
              <a:latin typeface="Arial"/>
              <a:ea typeface="Arial"/>
              <a:cs typeface="Arial"/>
              <a:sym typeface="Arial"/>
            </a:endParaRPr>
          </a:p>
          <a:p>
            <a:pPr defTabSz="685766">
              <a:lnSpc>
                <a:spcPct val="150000"/>
              </a:lnSpc>
              <a:defRPr/>
            </a:pPr>
            <a:r>
              <a:rPr lang="en-US" sz="1050" b="1" dirty="0">
                <a:solidFill>
                  <a:schemeClr val="accent6">
                    <a:lumMod val="50000"/>
                  </a:schemeClr>
                </a:solidFill>
                <a:latin typeface="Arial"/>
                <a:ea typeface="Arial"/>
                <a:cs typeface="Arial"/>
                <a:sym typeface="Arial"/>
              </a:rPr>
              <a:t>MARKETING DASHBOARDS</a:t>
            </a:r>
            <a:r>
              <a:rPr lang="en-US" sz="1050" dirty="0">
                <a:solidFill>
                  <a:schemeClr val="accent6">
                    <a:lumMod val="50000"/>
                  </a:schemeClr>
                </a:solidFill>
                <a:latin typeface="Arial"/>
                <a:ea typeface="Arial"/>
                <a:cs typeface="Arial"/>
                <a:sym typeface="Arial"/>
              </a:rPr>
              <a:t>,</a:t>
            </a:r>
            <a:r>
              <a:rPr lang="en-US" sz="1050" dirty="0">
                <a:solidFill>
                  <a:schemeClr val="accent6">
                    <a:lumMod val="50000"/>
                  </a:schemeClr>
                </a:solidFill>
                <a:latin typeface="arial" panose="020B0604020202020204" pitchFamily="34" charset="0"/>
              </a:rPr>
              <a:t> or</a:t>
            </a:r>
            <a:r>
              <a:rPr lang="en-US" sz="1050" b="1" dirty="0">
                <a:solidFill>
                  <a:schemeClr val="accent6">
                    <a:lumMod val="50000"/>
                  </a:schemeClr>
                </a:solidFill>
                <a:latin typeface="Arial"/>
                <a:cs typeface="Arial"/>
              </a:rPr>
              <a:t> Marketing Scorecard</a:t>
            </a:r>
            <a:r>
              <a:rPr lang="en-US" sz="1050" b="1" dirty="0">
                <a:solidFill>
                  <a:schemeClr val="accent6">
                    <a:lumMod val="50000"/>
                  </a:schemeClr>
                </a:solidFill>
                <a:latin typeface="Arial"/>
                <a:cs typeface="Arial"/>
                <a:sym typeface="Arial"/>
              </a:rPr>
              <a:t> </a:t>
            </a:r>
          </a:p>
          <a:p>
            <a:pPr marL="557185" lvl="1" indent="-214303" defTabSz="685766">
              <a:lnSpc>
                <a:spcPct val="150000"/>
              </a:lnSpc>
              <a:buFontTx/>
              <a:buChar char="-"/>
              <a:defRPr/>
            </a:pPr>
            <a:r>
              <a:rPr lang="en-US" sz="1050" dirty="0">
                <a:solidFill>
                  <a:schemeClr val="accent6">
                    <a:lumMod val="50000"/>
                  </a:schemeClr>
                </a:solidFill>
                <a:latin typeface="Arial"/>
                <a:cs typeface="Arial"/>
              </a:rPr>
              <a:t>a data-driven marketing analysis tool that allows teams to track and improve their marketing activities over time by aligning operations with company strategy</a:t>
            </a:r>
          </a:p>
          <a:p>
            <a:pPr marL="557185" lvl="1" indent="-214303" defTabSz="685766">
              <a:lnSpc>
                <a:spcPct val="150000"/>
              </a:lnSpc>
              <a:buFontTx/>
              <a:buChar char="-"/>
              <a:defRPr/>
            </a:pPr>
            <a:r>
              <a:rPr lang="en-US" sz="1050" dirty="0">
                <a:solidFill>
                  <a:schemeClr val="accent6">
                    <a:lumMod val="50000"/>
                  </a:schemeClr>
                </a:solidFill>
                <a:latin typeface="Arial"/>
                <a:cs typeface="Arial"/>
                <a:sym typeface="Arial"/>
              </a:rPr>
              <a:t>A single display used to monitor strategic marketing performance and standard marketing performance measures, such as brand awareness, sales, or market share.</a:t>
            </a:r>
          </a:p>
          <a:p>
            <a:pPr defTabSz="685766">
              <a:lnSpc>
                <a:spcPct val="150000"/>
              </a:lnSpc>
              <a:defRPr/>
            </a:pPr>
            <a:r>
              <a:rPr lang="en-US" sz="1050" dirty="0">
                <a:solidFill>
                  <a:schemeClr val="accent6">
                    <a:lumMod val="50000"/>
                  </a:schemeClr>
                </a:solidFill>
                <a:latin typeface="Arial"/>
                <a:cs typeface="Arial"/>
              </a:rPr>
              <a:t> </a:t>
            </a:r>
          </a:p>
        </p:txBody>
      </p:sp>
      <p:sp>
        <p:nvSpPr>
          <p:cNvPr id="436" name="Google Shape;436;p46"/>
          <p:cNvSpPr txBox="1">
            <a:spLocks noGrp="1"/>
          </p:cNvSpPr>
          <p:nvPr>
            <p:ph type="title" idx="4294967295"/>
          </p:nvPr>
        </p:nvSpPr>
        <p:spPr>
          <a:xfrm>
            <a:off x="2962713" y="1202640"/>
            <a:ext cx="8093397" cy="675085"/>
          </a:xfrm>
          <a:prstGeom prst="rect">
            <a:avLst/>
          </a:prstGeom>
          <a:noFill/>
          <a:ln>
            <a:noFill/>
          </a:ln>
        </p:spPr>
        <p:txBody>
          <a:bodyPr spcFirstLastPara="1" vert="horz" wrap="square" lIns="0" tIns="0" rIns="0" bIns="0" rtlCol="0" anchor="b" anchorCtr="0">
            <a:noAutofit/>
          </a:bodyPr>
          <a:lstStyle/>
          <a:p>
            <a:pPr algn="ctr">
              <a:buSzPts val="3600"/>
            </a:pPr>
            <a:r>
              <a:rPr lang="en-US" sz="1800" dirty="0">
                <a:solidFill>
                  <a:schemeClr val="accent6">
                    <a:lumMod val="50000"/>
                  </a:schemeClr>
                </a:solidFill>
                <a:latin typeface="Arial"/>
                <a:cs typeface="Arial"/>
                <a:sym typeface="Arial"/>
              </a:rPr>
              <a:t>MARKETING MONITORING SYSTEMS</a:t>
            </a:r>
            <a:br>
              <a:rPr lang="en-US" sz="1800" dirty="0">
                <a:solidFill>
                  <a:schemeClr val="accent6">
                    <a:lumMod val="50000"/>
                  </a:schemeClr>
                </a:solidFill>
                <a:latin typeface="Arial"/>
                <a:cs typeface="Arial"/>
                <a:sym typeface="Arial"/>
              </a:rPr>
            </a:br>
            <a:r>
              <a:rPr lang="en-US" sz="1500" dirty="0">
                <a:solidFill>
                  <a:schemeClr val="accent6">
                    <a:lumMod val="50000"/>
                  </a:schemeClr>
                </a:solidFill>
                <a:latin typeface="Arial"/>
                <a:cs typeface="Arial"/>
              </a:rPr>
              <a:t>Marketing </a:t>
            </a:r>
            <a:r>
              <a:rPr lang="en-US" sz="1500" dirty="0">
                <a:solidFill>
                  <a:schemeClr val="accent6">
                    <a:lumMod val="50000"/>
                  </a:schemeClr>
                </a:solidFill>
                <a:latin typeface="Arial"/>
                <a:cs typeface="Arial"/>
                <a:sym typeface="Arial"/>
              </a:rPr>
              <a:t>DASHBOARDS |</a:t>
            </a:r>
            <a:r>
              <a:rPr lang="en-US" sz="1500" dirty="0">
                <a:solidFill>
                  <a:schemeClr val="accent6">
                    <a:lumMod val="50000"/>
                  </a:schemeClr>
                </a:solidFill>
                <a:latin typeface="Arial"/>
                <a:cs typeface="Arial"/>
              </a:rPr>
              <a:t> SCORECARD</a:t>
            </a:r>
            <a:r>
              <a:rPr lang="en-US" sz="1500" dirty="0">
                <a:solidFill>
                  <a:schemeClr val="accent6">
                    <a:lumMod val="50000"/>
                  </a:schemeClr>
                </a:solidFill>
                <a:latin typeface="Arial"/>
                <a:cs typeface="Arial"/>
                <a:sym typeface="Arial"/>
              </a:rPr>
              <a:t>   </a:t>
            </a:r>
            <a:endParaRPr lang="en-US" sz="1800" dirty="0">
              <a:solidFill>
                <a:schemeClr val="accent6">
                  <a:lumMod val="50000"/>
                </a:schemeClr>
              </a:solidFill>
              <a:latin typeface="Arial"/>
              <a:cs typeface="Arial"/>
              <a:sym typeface="Arial"/>
            </a:endParaRPr>
          </a:p>
        </p:txBody>
      </p:sp>
      <p:pic>
        <p:nvPicPr>
          <p:cNvPr id="4098" name="Picture 2" descr="How to Build a Digital Marketing Dashboard Template? I DevTeam.Space">
            <a:extLst>
              <a:ext uri="{FF2B5EF4-FFF2-40B4-BE49-F238E27FC236}">
                <a16:creationId xmlns:a16="http://schemas.microsoft.com/office/drawing/2014/main" id="{B0313ADE-CBAB-5BD8-9596-967D8066B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252" y="2077583"/>
            <a:ext cx="5033664" cy="20299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gital Marketing Dashboard | Marketing Dashboard Examples | Key  performance indicators, Marketing dashboard, Dashboard examples">
            <a:extLst>
              <a:ext uri="{FF2B5EF4-FFF2-40B4-BE49-F238E27FC236}">
                <a16:creationId xmlns:a16="http://schemas.microsoft.com/office/drawing/2014/main" id="{2167C929-B51E-E32F-C556-EDC8F818BB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1784" y="4143173"/>
            <a:ext cx="4939133" cy="106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4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C439C-7339-C5A9-3904-9CB96D00106F}"/>
              </a:ext>
            </a:extLst>
          </p:cNvPr>
          <p:cNvPicPr>
            <a:picLocks noChangeAspect="1"/>
          </p:cNvPicPr>
          <p:nvPr/>
        </p:nvPicPr>
        <p:blipFill>
          <a:blip r:embed="rId2"/>
          <a:stretch>
            <a:fillRect/>
          </a:stretch>
        </p:blipFill>
        <p:spPr>
          <a:xfrm>
            <a:off x="1631077" y="1851347"/>
            <a:ext cx="8929846" cy="3194221"/>
          </a:xfrm>
          <a:prstGeom prst="rect">
            <a:avLst/>
          </a:prstGeom>
        </p:spPr>
      </p:pic>
    </p:spTree>
    <p:extLst>
      <p:ext uri="{BB962C8B-B14F-4D97-AF65-F5344CB8AC3E}">
        <p14:creationId xmlns:p14="http://schemas.microsoft.com/office/powerpoint/2010/main" val="37463806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886085" y="1746547"/>
            <a:ext cx="4918423" cy="2961265"/>
          </a:xfrm>
          <a:prstGeom prst="rect">
            <a:avLst/>
          </a:prstGeom>
        </p:spPr>
      </p:pic>
    </p:spTree>
    <p:extLst>
      <p:ext uri="{BB962C8B-B14F-4D97-AF65-F5344CB8AC3E}">
        <p14:creationId xmlns:p14="http://schemas.microsoft.com/office/powerpoint/2010/main" val="304035056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A6ADD-F2E3-ED47-5A32-FB5C847D658B}"/>
              </a:ext>
            </a:extLst>
          </p:cNvPr>
          <p:cNvPicPr>
            <a:picLocks noChangeAspect="1"/>
          </p:cNvPicPr>
          <p:nvPr/>
        </p:nvPicPr>
        <p:blipFill>
          <a:blip r:embed="rId3"/>
          <a:stretch>
            <a:fillRect/>
          </a:stretch>
        </p:blipFill>
        <p:spPr>
          <a:xfrm rot="21600000">
            <a:off x="7295906" y="1458683"/>
            <a:ext cx="2891209" cy="1619077"/>
          </a:xfrm>
          <a:prstGeom prst="rect">
            <a:avLst/>
          </a:prstGeom>
        </p:spPr>
      </p:pic>
      <p:pic>
        <p:nvPicPr>
          <p:cNvPr id="9220" name="Picture 4" descr="استراحة خمس دقائق من العمل تحسن النشاط الذهني | صحيفة الخليج">
            <a:extLst>
              <a:ext uri="{FF2B5EF4-FFF2-40B4-BE49-F238E27FC236}">
                <a16:creationId xmlns:a16="http://schemas.microsoft.com/office/drawing/2014/main" id="{FAA85BFF-65E4-BEB5-73E2-95F6E4607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95906" y="3814631"/>
            <a:ext cx="2891209" cy="15612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5772DC5-4744-6B25-29EA-598BDA166DF5}"/>
              </a:ext>
            </a:extLst>
          </p:cNvPr>
          <p:cNvGrpSpPr/>
          <p:nvPr/>
        </p:nvGrpSpPr>
        <p:grpSpPr>
          <a:xfrm>
            <a:off x="2004886" y="1382671"/>
            <a:ext cx="4807563" cy="4103204"/>
            <a:chOff x="925550" y="1434610"/>
            <a:chExt cx="4786557" cy="3988779"/>
          </a:xfrm>
        </p:grpSpPr>
        <p:pic>
          <p:nvPicPr>
            <p:cNvPr id="9218" name="Picture 2" descr="استراحة قصيرة Short Break - YouTube">
              <a:extLst>
                <a:ext uri="{FF2B5EF4-FFF2-40B4-BE49-F238E27FC236}">
                  <a16:creationId xmlns:a16="http://schemas.microsoft.com/office/drawing/2014/main" id="{1DA297DD-6CB9-6EF1-FF05-1C0E0FA51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t="6666" b="16832"/>
            <a:stretch/>
          </p:blipFill>
          <p:spPr bwMode="auto">
            <a:xfrm>
              <a:off x="925550" y="1434610"/>
              <a:ext cx="4786557" cy="3988779"/>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9A75C-0E1C-AB43-5E90-7FE2C798AF93}"/>
                </a:ext>
              </a:extLst>
            </p:cNvPr>
            <p:cNvSpPr txBox="1"/>
            <p:nvPr/>
          </p:nvSpPr>
          <p:spPr>
            <a:xfrm>
              <a:off x="1033925" y="3162798"/>
              <a:ext cx="1400304" cy="19594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40664" rtl="1">
                <a:spcAft>
                  <a:spcPts val="450"/>
                </a:spcAft>
                <a:defRPr/>
              </a:pPr>
              <a:r>
                <a:rPr lang="ar-SA" sz="1944" dirty="0">
                  <a:solidFill>
                    <a:prstClr val="black"/>
                  </a:solidFill>
                  <a:latin typeface="Calibri" panose="020F0502020204030204"/>
                  <a:cs typeface="Arial" panose="020B0604020202020204" pitchFamily="34" charset="0"/>
                </a:rPr>
                <a:t>استراحة ١٥ دقيقه</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نعود بعد</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 الاستراحة الساعة</a:t>
              </a:r>
              <a:r>
                <a:rPr lang="en-US" sz="1944" dirty="0">
                  <a:solidFill>
                    <a:prstClr val="black"/>
                  </a:solidFill>
                  <a:latin typeface="Calibri" panose="020F0502020204030204"/>
                </a:rPr>
                <a:t>8:20 </a:t>
              </a:r>
              <a:r>
                <a:rPr lang="ar-SA" sz="1944" dirty="0">
                  <a:solidFill>
                    <a:prstClr val="black"/>
                  </a:solidFill>
                  <a:latin typeface="Calibri" panose="020F0502020204030204"/>
                  <a:cs typeface="Arial" panose="020B0604020202020204" pitchFamily="34" charset="0"/>
                </a:rPr>
                <a:t>توقيت القاهرة</a:t>
              </a:r>
              <a:endParaRPr lang="ar-SA" dirty="0">
                <a:solidFill>
                  <a:prstClr val="black"/>
                </a:solidFill>
                <a:latin typeface="Calibri" panose="020F0502020204030204"/>
                <a:cs typeface="Arial" panose="020B0604020202020204" pitchFamily="34" charset="0"/>
              </a:endParaRPr>
            </a:p>
          </p:txBody>
        </p:sp>
      </p:grpSp>
    </p:spTree>
    <p:extLst>
      <p:ext uri="{BB962C8B-B14F-4D97-AF65-F5344CB8AC3E}">
        <p14:creationId xmlns:p14="http://schemas.microsoft.com/office/powerpoint/2010/main" val="1084357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60B4-7F5D-449F-9559-CAEE02F0FF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D74940-D7E0-46A1-A657-36576E2539F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AAAD5DE-6493-41AA-82FE-E2C7ED219EC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542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5399-DBA4-EA47-8F17-B09EB70163CF}"/>
              </a:ext>
            </a:extLst>
          </p:cNvPr>
          <p:cNvSpPr>
            <a:spLocks noGrp="1"/>
          </p:cNvSpPr>
          <p:nvPr>
            <p:ph type="title" idx="4294967295"/>
          </p:nvPr>
        </p:nvSpPr>
        <p:spPr>
          <a:xfrm>
            <a:off x="1826004" y="1677309"/>
            <a:ext cx="3623072" cy="734047"/>
          </a:xfrm>
          <a:solidFill>
            <a:schemeClr val="bg1"/>
          </a:solidFill>
        </p:spPr>
        <p:txBody>
          <a:bodyPr vert="horz" wrap="square" lIns="68580" tIns="34290" rIns="68580" bIns="34290" rtlCol="0" anchor="t">
            <a:spAutoFit/>
          </a:bodyPr>
          <a:lstStyle/>
          <a:p>
            <a:pPr algn="ctr"/>
            <a:r>
              <a:rPr lang="en-US" sz="2400" cap="all" spc="150" dirty="0">
                <a:solidFill>
                  <a:schemeClr val="accent6">
                    <a:lumMod val="50000"/>
                  </a:schemeClr>
                </a:solidFill>
                <a:latin typeface="Impact" panose="020B0806030902050204"/>
              </a:rPr>
              <a:t>3RD Place </a:t>
            </a:r>
            <a:br>
              <a:rPr lang="en-US" sz="2400" cap="all" spc="150" dirty="0">
                <a:solidFill>
                  <a:schemeClr val="accent6">
                    <a:lumMod val="50000"/>
                  </a:schemeClr>
                </a:solidFill>
                <a:latin typeface="Impact" panose="020B0806030902050204"/>
              </a:rPr>
            </a:br>
            <a:r>
              <a:rPr lang="en-US" sz="2400" cap="all" spc="150" dirty="0">
                <a:solidFill>
                  <a:schemeClr val="accent6">
                    <a:lumMod val="50000"/>
                  </a:schemeClr>
                </a:solidFill>
                <a:latin typeface="Impact" panose="020B0806030902050204"/>
              </a:rPr>
              <a:t>“Distribution” </a:t>
            </a:r>
          </a:p>
        </p:txBody>
      </p:sp>
      <p:sp>
        <p:nvSpPr>
          <p:cNvPr id="3" name="Rectangle 2">
            <a:extLst>
              <a:ext uri="{FF2B5EF4-FFF2-40B4-BE49-F238E27FC236}">
                <a16:creationId xmlns:a16="http://schemas.microsoft.com/office/drawing/2014/main" id="{8B19B67E-84F7-624B-AD38-9FDB549DF279}"/>
              </a:ext>
            </a:extLst>
          </p:cNvPr>
          <p:cNvSpPr/>
          <p:nvPr/>
        </p:nvSpPr>
        <p:spPr>
          <a:xfrm>
            <a:off x="1656738" y="2493577"/>
            <a:ext cx="4622225" cy="2944062"/>
          </a:xfrm>
          <a:prstGeom prst="rect">
            <a:avLst/>
          </a:prstGeom>
          <a:solidFill>
            <a:schemeClr val="bg1"/>
          </a:solidFill>
        </p:spPr>
        <p:txBody>
          <a:bodyPr vert="horz" lIns="68580" tIns="34290" rIns="68580" bIns="34290" rtlCol="0" anchor="t">
            <a:normAutofit fontScale="92500" lnSpcReduction="20000"/>
          </a:bodyPr>
          <a:lstStyle/>
          <a:p>
            <a:pPr defTabSz="685766">
              <a:lnSpc>
                <a:spcPct val="90000"/>
              </a:lnSpc>
              <a:defRPr/>
            </a:pPr>
            <a:endParaRPr lang="en-US" altLang="en-US" sz="1200" b="1" dirty="0">
              <a:solidFill>
                <a:schemeClr val="accent6">
                  <a:lumMod val="50000"/>
                </a:schemeClr>
              </a:solidFill>
              <a:latin typeface="Calibri" panose="020F0502020204030204" pitchFamily="34" charset="0"/>
              <a:cs typeface="Calibri" panose="020F0502020204030204" pitchFamily="34" charset="0"/>
            </a:endParaRPr>
          </a:p>
          <a:p>
            <a:pPr defTabSz="685766">
              <a:lnSpc>
                <a:spcPct val="90000"/>
              </a:lnSpc>
              <a:defRPr/>
            </a:pPr>
            <a:r>
              <a:rPr lang="en-US" altLang="en-US" sz="1200" b="1" dirty="0">
                <a:solidFill>
                  <a:schemeClr val="accent6">
                    <a:lumMod val="50000"/>
                  </a:schemeClr>
                </a:solidFill>
                <a:latin typeface="Calibri" panose="020F0502020204030204" pitchFamily="34" charset="0"/>
                <a:cs typeface="Calibri" panose="020F0502020204030204" pitchFamily="34" charset="0"/>
              </a:rPr>
              <a:t>DISTRIBUTION</a:t>
            </a:r>
          </a:p>
          <a:p>
            <a:pPr defTabSz="685766">
              <a:lnSpc>
                <a:spcPct val="90000"/>
              </a:lnSpc>
              <a:defRPr/>
            </a:pPr>
            <a:endParaRPr lang="en-US" altLang="en-US" sz="1200" b="1" dirty="0">
              <a:solidFill>
                <a:schemeClr val="accent6">
                  <a:lumMod val="50000"/>
                </a:schemeClr>
              </a:solidFill>
              <a:latin typeface="Calibri" panose="020F0502020204030204" pitchFamily="34" charset="0"/>
              <a:cs typeface="Calibri" panose="020F0502020204030204" pitchFamily="34" charset="0"/>
            </a:endParaRPr>
          </a:p>
          <a:p>
            <a:pPr defTabSz="685766">
              <a:lnSpc>
                <a:spcPct val="90000"/>
              </a:lnSpc>
              <a:defRPr/>
            </a:pPr>
            <a:r>
              <a:rPr lang="en-US" sz="1200" cap="all" dirty="0">
                <a:solidFill>
                  <a:schemeClr val="accent6">
                    <a:lumMod val="50000"/>
                  </a:schemeClr>
                </a:solidFill>
                <a:latin typeface="Calibri" panose="020F0502020204030204" pitchFamily="34" charset="0"/>
                <a:cs typeface="Calibri" panose="020F0502020204030204" pitchFamily="34" charset="0"/>
              </a:rPr>
              <a:t>where the company sells its products so that they're easily available to the target market. </a:t>
            </a:r>
          </a:p>
          <a:p>
            <a:pPr defTabSz="685766">
              <a:lnSpc>
                <a:spcPct val="90000"/>
              </a:lnSpc>
              <a:defRPr/>
            </a:pPr>
            <a:endParaRPr lang="en-US" altLang="en-US" sz="1200" cap="all" dirty="0">
              <a:solidFill>
                <a:schemeClr val="accent6">
                  <a:lumMod val="50000"/>
                </a:schemeClr>
              </a:solidFill>
              <a:latin typeface="Calibri" panose="020F0502020204030204" pitchFamily="34" charset="0"/>
              <a:cs typeface="Calibri" panose="020F0502020204030204" pitchFamily="34" charset="0"/>
            </a:endParaRPr>
          </a:p>
          <a:p>
            <a:pPr defTabSz="685766">
              <a:lnSpc>
                <a:spcPct val="90000"/>
              </a:lnSpc>
              <a:defRPr/>
            </a:pPr>
            <a:r>
              <a:rPr lang="en-US" altLang="en-US" sz="1200" b="1" dirty="0">
                <a:solidFill>
                  <a:schemeClr val="accent6">
                    <a:lumMod val="50000"/>
                  </a:schemeClr>
                </a:solidFill>
                <a:latin typeface="Calibri" panose="020F0502020204030204" pitchFamily="34" charset="0"/>
                <a:cs typeface="Calibri" panose="020F0502020204030204" pitchFamily="34" charset="0"/>
              </a:rPr>
              <a:t>DISTRIBUTION / Marketing Channel, </a:t>
            </a:r>
          </a:p>
          <a:p>
            <a:pPr defTabSz="685766">
              <a:lnSpc>
                <a:spcPct val="110000"/>
              </a:lnSpc>
              <a:spcAft>
                <a:spcPts val="450"/>
              </a:spcAft>
              <a:buClr>
                <a:srgbClr val="B80E0F"/>
              </a:buClr>
              <a:buSzPct val="160000"/>
              <a:defRPr/>
            </a:pPr>
            <a:r>
              <a:rPr lang="en-US" altLang="en-US" sz="1200" cap="all" dirty="0">
                <a:solidFill>
                  <a:schemeClr val="accent6">
                    <a:lumMod val="50000"/>
                  </a:schemeClr>
                </a:solidFill>
                <a:latin typeface="Calibri" panose="020F0502020204030204" pitchFamily="34" charset="0"/>
                <a:cs typeface="Calibri" panose="020F0502020204030204" pitchFamily="34" charset="0"/>
              </a:rPr>
              <a:t>A set of interdependent organizations that ease the transfer of ownership as products move from producer to business user or consumer.</a:t>
            </a:r>
          </a:p>
          <a:p>
            <a:pPr marL="342884" lvl="1" indent="-171442"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cookbook publisher can place their products in a </a:t>
            </a:r>
          </a:p>
          <a:p>
            <a:pPr marL="685766" lvl="2" indent="-171442"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bookstore to reach customers who are looking for books,</a:t>
            </a:r>
          </a:p>
          <a:p>
            <a:pPr marL="685766" lvl="2" indent="-171442"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also, in a kitchenware store to reach customers interested in cooking.</a:t>
            </a:r>
          </a:p>
          <a:p>
            <a:pPr defTabSz="685766">
              <a:lnSpc>
                <a:spcPct val="110000"/>
              </a:lnSpc>
              <a:spcAft>
                <a:spcPts val="450"/>
              </a:spcAft>
              <a:buClr>
                <a:srgbClr val="B80E0F"/>
              </a:buClr>
              <a:buSzPct val="160000"/>
              <a:defRPr/>
            </a:pPr>
            <a:r>
              <a:rPr lang="en-US" sz="1200" b="1" dirty="0">
                <a:solidFill>
                  <a:schemeClr val="accent6">
                    <a:lumMod val="50000"/>
                  </a:schemeClr>
                </a:solidFill>
                <a:latin typeface="Calibri" panose="020F0502020204030204" pitchFamily="34" charset="0"/>
                <a:cs typeface="Calibri" panose="020F0502020204030204" pitchFamily="34" charset="0"/>
              </a:rPr>
              <a:t>Supply chain, </a:t>
            </a:r>
          </a:p>
          <a:p>
            <a:pPr marL="214303" indent="-214303" defTabSz="685766">
              <a:lnSpc>
                <a:spcPct val="110000"/>
              </a:lnSpc>
              <a:spcAft>
                <a:spcPts val="450"/>
              </a:spcAft>
              <a:buClr>
                <a:srgbClr val="B80E0F"/>
              </a:buClr>
              <a:buSzPct val="160000"/>
              <a:buFont typeface="Arial" panose="020B0604020202020204" pitchFamily="34" charset="0"/>
              <a:buChar char="•"/>
              <a:defRPr/>
            </a:pPr>
            <a:r>
              <a:rPr lang="en-US" sz="1200" cap="all" dirty="0">
                <a:solidFill>
                  <a:schemeClr val="accent6">
                    <a:lumMod val="50000"/>
                  </a:schemeClr>
                </a:solidFill>
                <a:latin typeface="Calibri" panose="020F0502020204030204" pitchFamily="34" charset="0"/>
                <a:cs typeface="Calibri" panose="020F0502020204030204" pitchFamily="34" charset="0"/>
              </a:rPr>
              <a:t>All the chain starting from suppliers, the company, resellers, till the  final consumers</a:t>
            </a:r>
          </a:p>
        </p:txBody>
      </p:sp>
      <p:pic>
        <p:nvPicPr>
          <p:cNvPr id="1028" name="Picture 4" descr="The Easy Italian Cookbook: 100 Quick and Authentic Recipes: Licitra,  Paulette: 9781646115082: Amazon.com: Books">
            <a:extLst>
              <a:ext uri="{FF2B5EF4-FFF2-40B4-BE49-F238E27FC236}">
                <a16:creationId xmlns:a16="http://schemas.microsoft.com/office/drawing/2014/main" id="{C9586042-CF38-7FAC-5316-3D00F8B40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990" y="1150656"/>
            <a:ext cx="2178878" cy="26858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 “Paying The Writer” Gets Easier, Whither Bookstores? | TechCrunch">
            <a:extLst>
              <a:ext uri="{FF2B5EF4-FFF2-40B4-BE49-F238E27FC236}">
                <a16:creationId xmlns:a16="http://schemas.microsoft.com/office/drawing/2014/main" id="{80FE9545-CBA7-0AA6-7474-749408C7CF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2"/>
          <a:stretch/>
        </p:blipFill>
        <p:spPr bwMode="auto">
          <a:xfrm>
            <a:off x="8596854" y="1148067"/>
            <a:ext cx="1670715" cy="13455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ns and gadgets. | Kitchenware, Kitchenware display, Kitchenware shop">
            <a:extLst>
              <a:ext uri="{FF2B5EF4-FFF2-40B4-BE49-F238E27FC236}">
                <a16:creationId xmlns:a16="http://schemas.microsoft.com/office/drawing/2014/main" id="{13246805-E70A-C2FF-E934-E5BA7C0D93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92"/>
          <a:stretch/>
        </p:blipFill>
        <p:spPr bwMode="auto">
          <a:xfrm>
            <a:off x="8596854" y="2493579"/>
            <a:ext cx="1670715" cy="1340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Supply Chain Management? or SCM | AIMS UK">
            <a:extLst>
              <a:ext uri="{FF2B5EF4-FFF2-40B4-BE49-F238E27FC236}">
                <a16:creationId xmlns:a16="http://schemas.microsoft.com/office/drawing/2014/main" id="{DF6F792A-0990-0962-3347-695A6FA5662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21" t="21993" r="6483" b="10915"/>
          <a:stretch/>
        </p:blipFill>
        <p:spPr bwMode="auto">
          <a:xfrm>
            <a:off x="6278963" y="3921052"/>
            <a:ext cx="3988609" cy="1993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B696C0-C1F3-6AC6-7753-4B05D750620E}"/>
              </a:ext>
            </a:extLst>
          </p:cNvPr>
          <p:cNvSpPr txBox="1"/>
          <p:nvPr/>
        </p:nvSpPr>
        <p:spPr>
          <a:xfrm>
            <a:off x="1681905" y="1137945"/>
            <a:ext cx="302003"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dirty="0">
                <a:solidFill>
                  <a:schemeClr val="accent6">
                    <a:lumMod val="50000"/>
                  </a:schemeClr>
                </a:solidFill>
              </a:rPr>
              <a:t>1</a:t>
            </a:r>
          </a:p>
        </p:txBody>
      </p:sp>
    </p:spTree>
    <p:extLst>
      <p:ext uri="{BB962C8B-B14F-4D97-AF65-F5344CB8AC3E}">
        <p14:creationId xmlns:p14="http://schemas.microsoft.com/office/powerpoint/2010/main" val="357442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fill="hold"/>
                                        <p:tgtEl>
                                          <p:spTgt spid="1034"/>
                                        </p:tgtEl>
                                        <p:attrNameLst>
                                          <p:attrName>ppt_x</p:attrName>
                                        </p:attrNameLst>
                                      </p:cBhvr>
                                      <p:tavLst>
                                        <p:tav tm="0">
                                          <p:val>
                                            <p:strVal val="#ppt_x"/>
                                          </p:val>
                                        </p:tav>
                                        <p:tav tm="100000">
                                          <p:val>
                                            <p:strVal val="#ppt_x"/>
                                          </p:val>
                                        </p:tav>
                                      </p:tavLst>
                                    </p:anim>
                                    <p:anim calcmode="lin" valueType="num">
                                      <p:cBhvr additive="base">
                                        <p:cTn id="5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9978</Words>
  <Application>Microsoft Office PowerPoint</Application>
  <PresentationFormat>Widescreen</PresentationFormat>
  <Paragraphs>837</Paragraphs>
  <Slides>86</Slides>
  <Notes>65</Notes>
  <HiddenSlides>1</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86</vt:i4>
      </vt:variant>
    </vt:vector>
  </HeadingPairs>
  <TitlesOfParts>
    <vt:vector size="108" baseType="lpstr">
      <vt:lpstr>Abadi</vt:lpstr>
      <vt:lpstr>Adobe Arabic</vt:lpstr>
      <vt:lpstr>-apple-system</vt:lpstr>
      <vt:lpstr>Arial</vt:lpstr>
      <vt:lpstr>Arial</vt:lpstr>
      <vt:lpstr>Arial Black</vt:lpstr>
      <vt:lpstr>Calibri</vt:lpstr>
      <vt:lpstr>Calibri Light</vt:lpstr>
      <vt:lpstr>Charter</vt:lpstr>
      <vt:lpstr>Encode Sans</vt:lpstr>
      <vt:lpstr>Gill Sans MT</vt:lpstr>
      <vt:lpstr>Helvetica</vt:lpstr>
      <vt:lpstr>Impact</vt:lpstr>
      <vt:lpstr>Open Sans</vt:lpstr>
      <vt:lpstr>Plantin</vt:lpstr>
      <vt:lpstr>Raleway</vt:lpstr>
      <vt:lpstr>Roboto</vt:lpstr>
      <vt:lpstr>Rockwell</vt:lpstr>
      <vt:lpstr>Segoe UI Web (Arabic)</vt:lpstr>
      <vt:lpstr>Simplified Arabic</vt:lpstr>
      <vt:lpstr>Wingdings</vt:lpstr>
      <vt:lpstr>Office Theme</vt:lpstr>
      <vt:lpstr>PowerPoint Presentation</vt:lpstr>
      <vt:lpstr>PowerPoint Presentation</vt:lpstr>
      <vt:lpstr>PowerPoint Presentation</vt:lpstr>
      <vt:lpstr>1st  P- Product </vt:lpstr>
      <vt:lpstr>2nd P-Price</vt:lpstr>
      <vt:lpstr>PowerPoint Presentation</vt:lpstr>
      <vt:lpstr>PowerPoint Presentation</vt:lpstr>
      <vt:lpstr>PowerPoint Presentation</vt:lpstr>
      <vt:lpstr>3RD Place  “Distribution” </vt:lpstr>
      <vt:lpstr>direct and indirect MARKETING/distribution channels </vt:lpstr>
      <vt:lpstr>Multi Channel Distribution System</vt:lpstr>
      <vt:lpstr>Conventional Vs. Vertical Distribution Channel</vt:lpstr>
      <vt:lpstr>PowerPoint Presentation</vt:lpstr>
      <vt:lpstr>Channel strategies</vt:lpstr>
      <vt:lpstr>Intensive Distribution  strategy </vt:lpstr>
      <vt:lpstr>Selective Distribution strategy </vt:lpstr>
      <vt:lpstr>Exclusive Distribution strategy </vt:lpstr>
      <vt:lpstr>Disintermediation</vt:lpstr>
      <vt:lpstr>Activity 2</vt:lpstr>
      <vt:lpstr>PowerPoint Presentation</vt:lpstr>
      <vt:lpstr>PowerPoint Presentation</vt:lpstr>
      <vt:lpstr>PowerPoint Presentation</vt:lpstr>
      <vt:lpstr>PowerPoint Presentation</vt:lpstr>
      <vt:lpstr>PowerPoint Presentation</vt:lpstr>
      <vt:lpstr>Push versus Pull Promotion Strategy</vt:lpstr>
      <vt:lpstr>PowerPoint Presentation</vt:lpstr>
      <vt:lpstr>Push versus Pull Promotion Strategy</vt:lpstr>
      <vt:lpstr>PowerPoint Presentation</vt:lpstr>
      <vt:lpstr>Possible Advertising Objectives</vt:lpstr>
      <vt:lpstr>PowerPoint Presentation</vt:lpstr>
      <vt:lpstr>Major Advertising Decisions</vt:lpstr>
      <vt:lpstr>Profiles of Major Media Types (1 of 2)</vt:lpstr>
      <vt:lpstr>Profiles of Major Media Types (2 of 2)</vt:lpstr>
      <vt:lpstr>PowerPoint Presentation</vt:lpstr>
      <vt:lpstr>PowerPoint Presentation</vt:lpstr>
      <vt:lpstr>PowerPoint Presentation</vt:lpstr>
      <vt:lpstr>Consumer Promotion Tools (1 of 2)</vt:lpstr>
      <vt:lpstr>Consumer Promotion Tools (2 of 2)</vt:lpstr>
      <vt:lpstr>PowerPoint Presentation</vt:lpstr>
      <vt:lpstr>Personal Selling (1 of 2)</vt:lpstr>
      <vt:lpstr>The Role of the Sales Force</vt:lpstr>
      <vt:lpstr>Steps in the Selling Process</vt:lpstr>
      <vt:lpstr>PowerPoint Presentation</vt:lpstr>
      <vt:lpstr>PowerPoint Presentation</vt:lpstr>
      <vt:lpstr>Role and Impact of PR</vt:lpstr>
      <vt:lpstr>Major Public Relations Tools</vt:lpstr>
      <vt:lpstr>Functions of Public Relations (PR) Departments</vt:lpstr>
      <vt:lpstr>Public relations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3</vt:lpstr>
      <vt:lpstr>GAME 2 </vt:lpstr>
      <vt:lpstr>PowerPoint Presentation</vt:lpstr>
      <vt:lpstr>PowerPoint Presentation</vt:lpstr>
      <vt:lpstr>PowerPoint Presentation</vt:lpstr>
      <vt:lpstr>PowerPoint Presentation</vt:lpstr>
      <vt:lpstr>New Marketing Communications Model (2 of 3) </vt:lpstr>
      <vt:lpstr>Nature of the Promotion Tools (1 of 2)</vt:lpstr>
      <vt:lpstr>Nature of the Promotion Tools (2 of 2)</vt:lpstr>
      <vt:lpstr>PowerPoint Presentation</vt:lpstr>
      <vt:lpstr>CUSTOMER RELATIONSHIP MANAGEMENT</vt:lpstr>
      <vt:lpstr>PowerPoint Presentation</vt:lpstr>
      <vt:lpstr>2-BUILD AND MAINTAIN PROFITABLE CUSTOMER RELATIONSHIPS</vt:lpstr>
      <vt:lpstr>3- RELATIONSHIP MARKETING </vt:lpstr>
      <vt:lpstr> Partnering with Value chain to create customer value</vt:lpstr>
      <vt:lpstr>4 -CUSTOMER RELATIONSHIP TOOLS</vt:lpstr>
      <vt:lpstr>4-CUSTOMER RELATIONSHIP SYSTEMS </vt:lpstr>
      <vt:lpstr>PowerPoint Presentation</vt:lpstr>
      <vt:lpstr>PowerPoint Presentation</vt:lpstr>
      <vt:lpstr>MARKETING PLAN Example</vt:lpstr>
      <vt:lpstr>PowerPoint Presentation</vt:lpstr>
      <vt:lpstr>PowerPoint Presentation</vt:lpstr>
      <vt:lpstr>PowerPoint Presentation</vt:lpstr>
      <vt:lpstr>PowerPoint Presentation</vt:lpstr>
      <vt:lpstr>MARKETING CONTROL</vt:lpstr>
      <vt:lpstr>Measuring Marketing Return on Investment (ROI)</vt:lpstr>
      <vt:lpstr>MARKETING MONITORING SYSTEMS Marketing DASHBOARDS | SCORECARD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2025-10-30T13:12:59Z</dcterms:created>
  <dcterms:modified xsi:type="dcterms:W3CDTF">2025-10-30T13:13:19Z</dcterms:modified>
</cp:coreProperties>
</file>